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22"/>
  </p:notesMasterIdLst>
  <p:handoutMasterIdLst>
    <p:handoutMasterId r:id="rId23"/>
  </p:handoutMasterIdLst>
  <p:sldIdLst>
    <p:sldId id="569" r:id="rId2"/>
    <p:sldId id="570" r:id="rId3"/>
    <p:sldId id="573" r:id="rId4"/>
    <p:sldId id="589" r:id="rId5"/>
    <p:sldId id="572" r:id="rId6"/>
    <p:sldId id="575" r:id="rId7"/>
    <p:sldId id="583" r:id="rId8"/>
    <p:sldId id="577" r:id="rId9"/>
    <p:sldId id="578" r:id="rId10"/>
    <p:sldId id="584" r:id="rId11"/>
    <p:sldId id="576" r:id="rId12"/>
    <p:sldId id="582" r:id="rId13"/>
    <p:sldId id="574" r:id="rId14"/>
    <p:sldId id="585" r:id="rId15"/>
    <p:sldId id="588" r:id="rId16"/>
    <p:sldId id="566" r:id="rId17"/>
    <p:sldId id="567" r:id="rId18"/>
    <p:sldId id="571" r:id="rId19"/>
    <p:sldId id="579" r:id="rId20"/>
    <p:sldId id="580" r:id="rId21"/>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di.fauver" initials="jlf"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3300"/>
    <a:srgbClr val="FD150F"/>
    <a:srgbClr val="CC0099"/>
    <a:srgbClr val="A1FDFD"/>
    <a:srgbClr val="7C7D80"/>
    <a:srgbClr val="6969FD"/>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snapToGrid="0">
      <p:cViewPr>
        <p:scale>
          <a:sx n="103" d="100"/>
          <a:sy n="103" d="100"/>
        </p:scale>
        <p:origin x="-1050" y="39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50" d="100"/>
          <a:sy n="150" d="100"/>
        </p:scale>
        <p:origin x="-810" y="102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1" y="0"/>
            <a:ext cx="2943820" cy="473428"/>
          </a:xfrm>
          <a:prstGeom prst="rect">
            <a:avLst/>
          </a:prstGeom>
          <a:noFill/>
          <a:ln w="9525">
            <a:noFill/>
            <a:miter lim="800000"/>
            <a:headEnd/>
            <a:tailEnd/>
          </a:ln>
          <a:effectLst/>
        </p:spPr>
        <p:txBody>
          <a:bodyPr vert="horz" wrap="square" lIns="91767" tIns="45883" rIns="91767" bIns="45883" numCol="1" anchor="t" anchorCtr="0" compatLnSpc="1">
            <a:prstTxWarp prst="textNoShape">
              <a:avLst/>
            </a:prstTxWarp>
          </a:bodyPr>
          <a:lstStyle>
            <a:lvl1pPr algn="l" defTabSz="917122" eaLnBrk="0" hangingPunct="0">
              <a:defRPr sz="1200">
                <a:latin typeface="Times New Roman" pitchFamily="18" charset="0"/>
                <a:ea typeface="+mn-ea"/>
                <a:cs typeface="+mn-cs"/>
              </a:defRPr>
            </a:lvl1pPr>
          </a:lstStyle>
          <a:p>
            <a:pPr>
              <a:defRPr/>
            </a:pPr>
            <a:endParaRPr lang="en-US"/>
          </a:p>
        </p:txBody>
      </p:sp>
      <p:sp>
        <p:nvSpPr>
          <p:cNvPr id="34819" name="Rectangle 3"/>
          <p:cNvSpPr>
            <a:spLocks noGrp="1" noChangeArrowheads="1"/>
          </p:cNvSpPr>
          <p:nvPr>
            <p:ph type="dt" sz="quarter" idx="1"/>
          </p:nvPr>
        </p:nvSpPr>
        <p:spPr bwMode="auto">
          <a:xfrm>
            <a:off x="3899297" y="0"/>
            <a:ext cx="2942333" cy="473428"/>
          </a:xfrm>
          <a:prstGeom prst="rect">
            <a:avLst/>
          </a:prstGeom>
          <a:noFill/>
          <a:ln w="9525">
            <a:noFill/>
            <a:miter lim="800000"/>
            <a:headEnd/>
            <a:tailEnd/>
          </a:ln>
          <a:effectLst/>
        </p:spPr>
        <p:txBody>
          <a:bodyPr vert="horz" wrap="square" lIns="91767" tIns="45883" rIns="91767" bIns="45883" numCol="1" anchor="t" anchorCtr="0" compatLnSpc="1">
            <a:prstTxWarp prst="textNoShape">
              <a:avLst/>
            </a:prstTxWarp>
          </a:bodyPr>
          <a:lstStyle>
            <a:lvl1pPr algn="r" defTabSz="917122" eaLnBrk="0" hangingPunct="0">
              <a:defRPr sz="1200">
                <a:latin typeface="Times New Roman" pitchFamily="18" charset="0"/>
                <a:ea typeface="+mn-ea"/>
                <a:cs typeface="+mn-cs"/>
              </a:defRPr>
            </a:lvl1pPr>
          </a:lstStyle>
          <a:p>
            <a:pPr>
              <a:defRPr/>
            </a:pPr>
            <a:endParaRPr lang="en-US"/>
          </a:p>
        </p:txBody>
      </p:sp>
      <p:sp>
        <p:nvSpPr>
          <p:cNvPr id="34820" name="Rectangle 4"/>
          <p:cNvSpPr>
            <a:spLocks noGrp="1" noChangeArrowheads="1"/>
          </p:cNvSpPr>
          <p:nvPr>
            <p:ph type="ftr" sz="quarter" idx="2"/>
          </p:nvPr>
        </p:nvSpPr>
        <p:spPr bwMode="auto">
          <a:xfrm>
            <a:off x="1" y="8822972"/>
            <a:ext cx="2943820" cy="473428"/>
          </a:xfrm>
          <a:prstGeom prst="rect">
            <a:avLst/>
          </a:prstGeom>
          <a:noFill/>
          <a:ln w="9525">
            <a:noFill/>
            <a:miter lim="800000"/>
            <a:headEnd/>
            <a:tailEnd/>
          </a:ln>
          <a:effectLst/>
        </p:spPr>
        <p:txBody>
          <a:bodyPr vert="horz" wrap="square" lIns="91767" tIns="45883" rIns="91767" bIns="45883" numCol="1" anchor="b" anchorCtr="0" compatLnSpc="1">
            <a:prstTxWarp prst="textNoShape">
              <a:avLst/>
            </a:prstTxWarp>
          </a:bodyPr>
          <a:lstStyle>
            <a:lvl1pPr algn="l" defTabSz="917122" eaLnBrk="0" hangingPunct="0">
              <a:defRPr sz="1200">
                <a:latin typeface="Times New Roman" pitchFamily="18" charset="0"/>
                <a:ea typeface="+mn-ea"/>
                <a:cs typeface="+mn-cs"/>
              </a:defRPr>
            </a:lvl1pPr>
          </a:lstStyle>
          <a:p>
            <a:pPr>
              <a:defRPr/>
            </a:pPr>
            <a:endParaRPr lang="en-US"/>
          </a:p>
        </p:txBody>
      </p:sp>
      <p:sp>
        <p:nvSpPr>
          <p:cNvPr id="34821" name="Rectangle 5"/>
          <p:cNvSpPr>
            <a:spLocks noGrp="1" noChangeArrowheads="1"/>
          </p:cNvSpPr>
          <p:nvPr>
            <p:ph type="sldNum" sz="quarter" idx="3"/>
          </p:nvPr>
        </p:nvSpPr>
        <p:spPr bwMode="auto">
          <a:xfrm>
            <a:off x="3899297" y="8822972"/>
            <a:ext cx="2942333" cy="473428"/>
          </a:xfrm>
          <a:prstGeom prst="rect">
            <a:avLst/>
          </a:prstGeom>
          <a:noFill/>
          <a:ln w="9525">
            <a:noFill/>
            <a:miter lim="800000"/>
            <a:headEnd/>
            <a:tailEnd/>
          </a:ln>
          <a:effectLst/>
        </p:spPr>
        <p:txBody>
          <a:bodyPr vert="horz" wrap="square" lIns="91767" tIns="45883" rIns="91767" bIns="45883" numCol="1" anchor="b" anchorCtr="0" compatLnSpc="1">
            <a:prstTxWarp prst="textNoShape">
              <a:avLst/>
            </a:prstTxWarp>
          </a:bodyPr>
          <a:lstStyle>
            <a:lvl1pPr algn="r" defTabSz="917122" eaLnBrk="0" hangingPunct="0">
              <a:defRPr sz="1200">
                <a:cs typeface="Arial" charset="0"/>
              </a:defRPr>
            </a:lvl1pPr>
          </a:lstStyle>
          <a:p>
            <a:pPr>
              <a:defRPr/>
            </a:pPr>
            <a:fld id="{64DF06ED-0553-154D-A1D5-157FE3E36AF0}" type="slidenum">
              <a:rPr lang="en-US"/>
              <a:pPr>
                <a:defRPr/>
              </a:pPr>
              <a:t>‹#›</a:t>
            </a:fld>
            <a:endParaRPr lang="en-US"/>
          </a:p>
        </p:txBody>
      </p:sp>
    </p:spTree>
    <p:extLst>
      <p:ext uri="{BB962C8B-B14F-4D97-AF65-F5344CB8AC3E}">
        <p14:creationId xmlns:p14="http://schemas.microsoft.com/office/powerpoint/2010/main" val="2857757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72098" cy="464205"/>
          </a:xfrm>
          <a:prstGeom prst="rect">
            <a:avLst/>
          </a:prstGeom>
          <a:noFill/>
          <a:ln w="12700">
            <a:noFill/>
            <a:miter lim="800000"/>
            <a:headEnd type="none" w="sm" len="sm"/>
            <a:tailEnd type="none" w="sm" len="sm"/>
          </a:ln>
          <a:effectLst/>
        </p:spPr>
        <p:txBody>
          <a:bodyPr vert="horz" wrap="square" lIns="91767" tIns="45883" rIns="91767" bIns="45883" numCol="1" anchor="t" anchorCtr="0" compatLnSpc="1">
            <a:prstTxWarp prst="textNoShape">
              <a:avLst/>
            </a:prstTxWarp>
          </a:bodyPr>
          <a:lstStyle>
            <a:lvl1pPr algn="l" defTabSz="917122" eaLnBrk="0" hangingPunct="0">
              <a:defRPr sz="1200">
                <a:latin typeface="Times New Roman" pitchFamily="18"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5903" y="1"/>
            <a:ext cx="2972097" cy="464205"/>
          </a:xfrm>
          <a:prstGeom prst="rect">
            <a:avLst/>
          </a:prstGeom>
          <a:noFill/>
          <a:ln w="12700">
            <a:noFill/>
            <a:miter lim="800000"/>
            <a:headEnd type="none" w="sm" len="sm"/>
            <a:tailEnd type="none" w="sm" len="sm"/>
          </a:ln>
          <a:effectLst/>
        </p:spPr>
        <p:txBody>
          <a:bodyPr vert="horz" wrap="square" lIns="91767" tIns="45883" rIns="91767" bIns="45883" numCol="1" anchor="t" anchorCtr="0" compatLnSpc="1">
            <a:prstTxWarp prst="textNoShape">
              <a:avLst/>
            </a:prstTxWarp>
          </a:bodyPr>
          <a:lstStyle>
            <a:lvl1pPr algn="r" defTabSz="917122" eaLnBrk="0" hangingPunct="0">
              <a:defRPr sz="1200">
                <a:latin typeface="Times New Roman" pitchFamily="18" charset="0"/>
                <a:ea typeface="+mn-ea"/>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06488" y="698500"/>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15294" y="4416099"/>
            <a:ext cx="5027414" cy="4182457"/>
          </a:xfrm>
          <a:prstGeom prst="rect">
            <a:avLst/>
          </a:prstGeom>
          <a:noFill/>
          <a:ln w="12700">
            <a:noFill/>
            <a:miter lim="800000"/>
            <a:headEnd type="none" w="sm" len="sm"/>
            <a:tailEnd type="none" w="sm" len="sm"/>
          </a:ln>
          <a:effectLst/>
        </p:spPr>
        <p:txBody>
          <a:bodyPr vert="horz" wrap="square" lIns="91767" tIns="45883" rIns="91767" bIns="458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2195"/>
            <a:ext cx="2972098" cy="464205"/>
          </a:xfrm>
          <a:prstGeom prst="rect">
            <a:avLst/>
          </a:prstGeom>
          <a:noFill/>
          <a:ln w="12700">
            <a:noFill/>
            <a:miter lim="800000"/>
            <a:headEnd type="none" w="sm" len="sm"/>
            <a:tailEnd type="none" w="sm" len="sm"/>
          </a:ln>
          <a:effectLst/>
        </p:spPr>
        <p:txBody>
          <a:bodyPr vert="horz" wrap="square" lIns="91767" tIns="45883" rIns="91767" bIns="45883" numCol="1" anchor="b" anchorCtr="0" compatLnSpc="1">
            <a:prstTxWarp prst="textNoShape">
              <a:avLst/>
            </a:prstTxWarp>
          </a:bodyPr>
          <a:lstStyle>
            <a:lvl1pPr algn="l" defTabSz="917122" eaLnBrk="0" hangingPunct="0">
              <a:defRPr sz="1200">
                <a:latin typeface="Times New Roman" pitchFamily="18"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5903" y="8832195"/>
            <a:ext cx="2972097" cy="464205"/>
          </a:xfrm>
          <a:prstGeom prst="rect">
            <a:avLst/>
          </a:prstGeom>
          <a:noFill/>
          <a:ln w="12700">
            <a:noFill/>
            <a:miter lim="800000"/>
            <a:headEnd type="none" w="sm" len="sm"/>
            <a:tailEnd type="none" w="sm" len="sm"/>
          </a:ln>
          <a:effectLst/>
        </p:spPr>
        <p:txBody>
          <a:bodyPr vert="horz" wrap="square" lIns="91767" tIns="45883" rIns="91767" bIns="45883" numCol="1" anchor="b" anchorCtr="0" compatLnSpc="1">
            <a:prstTxWarp prst="textNoShape">
              <a:avLst/>
            </a:prstTxWarp>
          </a:bodyPr>
          <a:lstStyle>
            <a:lvl1pPr algn="r" defTabSz="917122" eaLnBrk="0" hangingPunct="0">
              <a:defRPr sz="1200">
                <a:cs typeface="Arial" charset="0"/>
              </a:defRPr>
            </a:lvl1pPr>
          </a:lstStyle>
          <a:p>
            <a:pPr>
              <a:defRPr/>
            </a:pPr>
            <a:fld id="{F781B086-6DF9-EE4E-BA08-60607164309A}" type="slidenum">
              <a:rPr lang="en-US"/>
              <a:pPr>
                <a:defRPr/>
              </a:pPr>
              <a:t>‹#›</a:t>
            </a:fld>
            <a:endParaRPr lang="en-US"/>
          </a:p>
        </p:txBody>
      </p:sp>
    </p:spTree>
    <p:extLst>
      <p:ext uri="{BB962C8B-B14F-4D97-AF65-F5344CB8AC3E}">
        <p14:creationId xmlns:p14="http://schemas.microsoft.com/office/powerpoint/2010/main" val="2803963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Final 3IFO ISI being transferred to storage container.</a:t>
            </a:r>
          </a:p>
          <a:p>
            <a:r>
              <a:rPr lang="en-US" dirty="0" smtClean="0"/>
              <a:t>Center: Storage container being moved to long-term storage location.</a:t>
            </a:r>
          </a:p>
          <a:p>
            <a:r>
              <a:rPr lang="en-US" dirty="0" smtClean="0"/>
              <a:t>Right: Series of loaded storage containers in place near nitrogen piping.</a:t>
            </a:r>
            <a:endParaRPr lang="en-US" dirty="0"/>
          </a:p>
        </p:txBody>
      </p:sp>
      <p:sp>
        <p:nvSpPr>
          <p:cNvPr id="4" name="Slide Number Placeholder 3"/>
          <p:cNvSpPr>
            <a:spLocks noGrp="1"/>
          </p:cNvSpPr>
          <p:nvPr>
            <p:ph type="sldNum" sz="quarter" idx="10"/>
          </p:nvPr>
        </p:nvSpPr>
        <p:spPr/>
        <p:txBody>
          <a:bodyPr/>
          <a:lstStyle/>
          <a:p>
            <a:pPr>
              <a:defRPr/>
            </a:pPr>
            <a:fld id="{F781B086-6DF9-EE4E-BA08-60607164309A}" type="slidenum">
              <a:rPr lang="en-US" smtClean="0"/>
              <a:pPr>
                <a:defRPr/>
              </a:pPr>
              <a:t>1</a:t>
            </a:fld>
            <a:endParaRPr lang="en-US"/>
          </a:p>
        </p:txBody>
      </p:sp>
    </p:spTree>
    <p:extLst>
      <p:ext uri="{BB962C8B-B14F-4D97-AF65-F5344CB8AC3E}">
        <p14:creationId xmlns:p14="http://schemas.microsoft.com/office/powerpoint/2010/main" val="1883030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twelve (12) walled pallets for the cables to service thirty-one (31) electronics racks for SEI, SUS and ISC.</a:t>
            </a:r>
          </a:p>
          <a:p>
            <a:r>
              <a:rPr lang="en-US" dirty="0" smtClean="0"/>
              <a:t>New optical tables and enclosures for TCS and ISC are in their original wooden-cardboard packaging.</a:t>
            </a:r>
          </a:p>
          <a:p>
            <a:r>
              <a:rPr lang="en-US" dirty="0" err="1" smtClean="0"/>
              <a:t>Opto</a:t>
            </a:r>
            <a:r>
              <a:rPr lang="en-US" dirty="0" smtClean="0"/>
              <a:t>-mechanical hardware for IO is stored in various bins and the periscopes are stored in air on pallets. (*Note: optics/crystals are in the VPW.)</a:t>
            </a:r>
          </a:p>
          <a:p>
            <a:r>
              <a:rPr lang="en-US" dirty="0" smtClean="0"/>
              <a:t>Viewport guards, including </a:t>
            </a:r>
            <a:r>
              <a:rPr lang="en-US" dirty="0" err="1" smtClean="0"/>
              <a:t>plexi-glass,are</a:t>
            </a:r>
            <a:r>
              <a:rPr lang="en-US" dirty="0" smtClean="0"/>
              <a:t> in original  cardboard packaging and then consolidated to wooden crates for security and ease of movement. Fasteners, O-rings and gaskets are in bins: some of bins are inside crates. </a:t>
            </a:r>
          </a:p>
          <a:p>
            <a:r>
              <a:rPr lang="en-US" dirty="0" smtClean="0"/>
              <a:t>The majority of PSL is in the original wooden shipping crates that came for Hanover. Cables have been consolidated to two (2) metal cases. There is a similar metal case for miscellaneous items. (*Note:  </a:t>
            </a:r>
            <a:r>
              <a:rPr lang="en-US" dirty="0"/>
              <a:t>optics/crystals are in the VPW</a:t>
            </a:r>
            <a:r>
              <a:rPr lang="en-US" dirty="0" smtClean="0"/>
              <a:t>.) The US-provided ISS PD array is in four (4) containers: two (2) wooden crates and two (2) cardboard boxes.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781B086-6DF9-EE4E-BA08-60607164309A}" type="slidenum">
              <a:rPr lang="en-US" smtClean="0"/>
              <a:pPr>
                <a:defRPr/>
              </a:pPr>
              <a:t>12</a:t>
            </a:fld>
            <a:endParaRPr lang="en-US"/>
          </a:p>
        </p:txBody>
      </p:sp>
    </p:spTree>
    <p:extLst>
      <p:ext uri="{BB962C8B-B14F-4D97-AF65-F5344CB8AC3E}">
        <p14:creationId xmlns:p14="http://schemas.microsoft.com/office/powerpoint/2010/main" val="3280162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81B086-6DF9-EE4E-BA08-60607164309A}" type="slidenum">
              <a:rPr lang="en-US" smtClean="0"/>
              <a:pPr>
                <a:defRPr/>
              </a:pPr>
              <a:t>13</a:t>
            </a:fld>
            <a:endParaRPr lang="en-US"/>
          </a:p>
        </p:txBody>
      </p:sp>
    </p:spTree>
    <p:extLst>
      <p:ext uri="{BB962C8B-B14F-4D97-AF65-F5344CB8AC3E}">
        <p14:creationId xmlns:p14="http://schemas.microsoft.com/office/powerpoint/2010/main" val="2549200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81B086-6DF9-EE4E-BA08-60607164309A}" type="slidenum">
              <a:rPr lang="en-US" smtClean="0"/>
              <a:pPr>
                <a:defRPr/>
              </a:pPr>
              <a:t>16</a:t>
            </a:fld>
            <a:endParaRPr lang="en-US"/>
          </a:p>
        </p:txBody>
      </p:sp>
    </p:spTree>
    <p:extLst>
      <p:ext uri="{BB962C8B-B14F-4D97-AF65-F5344CB8AC3E}">
        <p14:creationId xmlns:p14="http://schemas.microsoft.com/office/powerpoint/2010/main" val="3723773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81B086-6DF9-EE4E-BA08-60607164309A}" type="slidenum">
              <a:rPr lang="en-US" smtClean="0"/>
              <a:pPr>
                <a:defRPr/>
              </a:pPr>
              <a:t>17</a:t>
            </a:fld>
            <a:endParaRPr lang="en-US"/>
          </a:p>
        </p:txBody>
      </p:sp>
    </p:spTree>
    <p:extLst>
      <p:ext uri="{BB962C8B-B14F-4D97-AF65-F5344CB8AC3E}">
        <p14:creationId xmlns:p14="http://schemas.microsoft.com/office/powerpoint/2010/main" val="7327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81B086-6DF9-EE4E-BA08-60607164309A}" type="slidenum">
              <a:rPr lang="en-US" smtClean="0"/>
              <a:pPr>
                <a:defRPr/>
              </a:pPr>
              <a:t>2</a:t>
            </a:fld>
            <a:endParaRPr lang="en-US"/>
          </a:p>
        </p:txBody>
      </p:sp>
    </p:spTree>
    <p:extLst>
      <p:ext uri="{BB962C8B-B14F-4D97-AF65-F5344CB8AC3E}">
        <p14:creationId xmlns:p14="http://schemas.microsoft.com/office/powerpoint/2010/main" val="192930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“Clean” and “dirty” are defined in E1300001.</a:t>
            </a:r>
            <a:endParaRPr lang="en-US" dirty="0"/>
          </a:p>
        </p:txBody>
      </p:sp>
      <p:sp>
        <p:nvSpPr>
          <p:cNvPr id="4" name="Slide Number Placeholder 3"/>
          <p:cNvSpPr>
            <a:spLocks noGrp="1"/>
          </p:cNvSpPr>
          <p:nvPr>
            <p:ph type="sldNum" sz="quarter" idx="10"/>
          </p:nvPr>
        </p:nvSpPr>
        <p:spPr/>
        <p:txBody>
          <a:bodyPr/>
          <a:lstStyle/>
          <a:p>
            <a:pPr>
              <a:defRPr/>
            </a:pPr>
            <a:fld id="{F781B086-6DF9-EE4E-BA08-60607164309A}" type="slidenum">
              <a:rPr lang="en-US" smtClean="0"/>
              <a:pPr>
                <a:defRPr/>
              </a:pPr>
              <a:t>3</a:t>
            </a:fld>
            <a:endParaRPr lang="en-US"/>
          </a:p>
        </p:txBody>
      </p:sp>
    </p:spTree>
    <p:extLst>
      <p:ext uri="{BB962C8B-B14F-4D97-AF65-F5344CB8AC3E}">
        <p14:creationId xmlns:p14="http://schemas.microsoft.com/office/powerpoint/2010/main" val="3007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HAM1 is an </a:t>
            </a:r>
            <a:r>
              <a:rPr lang="en-US" dirty="0" err="1"/>
              <a:t>iLIGO</a:t>
            </a:r>
            <a:r>
              <a:rPr lang="en-US" dirty="0"/>
              <a:t> passive stack that is not is a storage container. It does not any components that require nitrogen purge</a:t>
            </a:r>
            <a:r>
              <a:rPr lang="en-US" dirty="0" smtClean="0"/>
              <a:t>. There are five </a:t>
            </a:r>
            <a:r>
              <a:rPr lang="en-US" dirty="0" err="1" smtClean="0"/>
              <a:t>aLIGO</a:t>
            </a:r>
            <a:r>
              <a:rPr lang="en-US" dirty="0" smtClean="0"/>
              <a:t> HAM ISIs and five BSC ISIs, each in individual storage containers.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781B086-6DF9-EE4E-BA08-60607164309A}" type="slidenum">
              <a:rPr lang="en-US" smtClean="0"/>
              <a:pPr>
                <a:defRPr/>
              </a:pPr>
              <a:t>5</a:t>
            </a:fld>
            <a:endParaRPr lang="en-US"/>
          </a:p>
        </p:txBody>
      </p:sp>
    </p:spTree>
    <p:extLst>
      <p:ext uri="{BB962C8B-B14F-4D97-AF65-F5344CB8AC3E}">
        <p14:creationId xmlns:p14="http://schemas.microsoft.com/office/powerpoint/2010/main" val="128623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cluster consists of the </a:t>
            </a:r>
            <a:r>
              <a:rPr lang="en-US" dirty="0" err="1" smtClean="0"/>
              <a:t>beamsplitter</a:t>
            </a:r>
            <a:r>
              <a:rPr lang="en-US" dirty="0" smtClean="0"/>
              <a:t> and four (4) quad lower structures, each in individual storage containers. There are three (3) modified storage containers dedicated to suspensions and other sensitive components. Container 1 houses seven (7) HAM Small Triple and two (2) HAM Large Triple Suspensions in addition to the Output Mode Cleaner and the Output Faraday Isolator weldments. Container 2 encloses four (4) quad upper structures, two (2) TMS telescopes and two (2) Elliptical Baffle suspensions. Container 3 includes two (2) TMS weldments, four (4) quad sleeves and four (4) ACB suspensions</a:t>
            </a:r>
            <a:endParaRPr lang="en-US" dirty="0"/>
          </a:p>
        </p:txBody>
      </p:sp>
      <p:sp>
        <p:nvSpPr>
          <p:cNvPr id="4" name="Slide Number Placeholder 3"/>
          <p:cNvSpPr>
            <a:spLocks noGrp="1"/>
          </p:cNvSpPr>
          <p:nvPr>
            <p:ph type="sldNum" sz="quarter" idx="10"/>
          </p:nvPr>
        </p:nvSpPr>
        <p:spPr/>
        <p:txBody>
          <a:bodyPr/>
          <a:lstStyle/>
          <a:p>
            <a:pPr>
              <a:defRPr/>
            </a:pPr>
            <a:fld id="{F781B086-6DF9-EE4E-BA08-60607164309A}" type="slidenum">
              <a:rPr lang="en-US" smtClean="0"/>
              <a:pPr>
                <a:defRPr/>
              </a:pPr>
              <a:t>6</a:t>
            </a:fld>
            <a:endParaRPr lang="en-US"/>
          </a:p>
        </p:txBody>
      </p:sp>
    </p:spTree>
    <p:extLst>
      <p:ext uri="{BB962C8B-B14F-4D97-AF65-F5344CB8AC3E}">
        <p14:creationId xmlns:p14="http://schemas.microsoft.com/office/powerpoint/2010/main" val="617342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flat-packed baffle parts are stored in two large walled pallets near the Beer Garden. The remaining baffle hardware and fasteners are stored in various sealed bins in “The Cage”. </a:t>
            </a:r>
          </a:p>
          <a:p>
            <a:r>
              <a:rPr lang="en-US" dirty="0" smtClean="0"/>
              <a:t>Installation Tooling is labeled (but not containerized) and stored on an eleven (11) foot tall platform. All items are secured to the platform</a:t>
            </a:r>
          </a:p>
          <a:p>
            <a:r>
              <a:rPr lang="en-US" dirty="0" smtClean="0"/>
              <a:t>The TCS has a dedicated shelf that contains two (2) pallets full of bins with the CO</a:t>
            </a:r>
            <a:r>
              <a:rPr lang="en-US" baseline="-25000" dirty="0" smtClean="0"/>
              <a:t>2</a:t>
            </a:r>
            <a:r>
              <a:rPr lang="en-US" dirty="0" smtClean="0"/>
              <a:t> lasers housed on the shelf above. Other TCS components are stored in a nitrogen-purged desiccant cabinet in the LVEA.</a:t>
            </a:r>
          </a:p>
          <a:p>
            <a:r>
              <a:rPr lang="en-US" dirty="0" smtClean="0"/>
              <a:t>Suspension-related install tooling, cabling and miscellaneous items occupy various walled pallets and bins on two and a half shelves of the pallet rack in the West Bay of the LVEA.</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F781B086-6DF9-EE4E-BA08-60607164309A}" type="slidenum">
              <a:rPr lang="en-US" smtClean="0"/>
              <a:pPr>
                <a:defRPr/>
              </a:pPr>
              <a:t>7</a:t>
            </a:fld>
            <a:endParaRPr lang="en-US"/>
          </a:p>
        </p:txBody>
      </p:sp>
    </p:spTree>
    <p:extLst>
      <p:ext uri="{BB962C8B-B14F-4D97-AF65-F5344CB8AC3E}">
        <p14:creationId xmlns:p14="http://schemas.microsoft.com/office/powerpoint/2010/main" val="233394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ISC bins occupy three (3) rack shelves in the VPW: each “layer” is at least two (2) bins deep.</a:t>
            </a:r>
          </a:p>
          <a:p>
            <a:r>
              <a:rPr lang="en-US" dirty="0" smtClean="0"/>
              <a:t>There are also four (4) pallets of commercial viewports, custom viewport glass and testing fixtures in the VPW.</a:t>
            </a:r>
          </a:p>
          <a:p>
            <a:r>
              <a:rPr lang="en-US" dirty="0" smtClean="0"/>
              <a:t>Small-</a:t>
            </a:r>
            <a:r>
              <a:rPr lang="en-US" dirty="0" err="1" smtClean="0"/>
              <a:t>ish</a:t>
            </a:r>
            <a:r>
              <a:rPr lang="en-US" dirty="0" smtClean="0"/>
              <a:t> items that require very low humidity or are deemed to need an extra measure of security are stored in lockable “dry boxes” housed in the VPW. Examples of items requiring low humidity are crystals, </a:t>
            </a:r>
            <a:r>
              <a:rPr lang="en-US" dirty="0" err="1" smtClean="0"/>
              <a:t>maraging</a:t>
            </a:r>
            <a:r>
              <a:rPr lang="en-US" dirty="0" smtClean="0"/>
              <a:t> steel blades in tip-tilt suspensions, and the OMC glass bench. </a:t>
            </a:r>
            <a:endParaRPr lang="en-US" dirty="0"/>
          </a:p>
        </p:txBody>
      </p:sp>
      <p:sp>
        <p:nvSpPr>
          <p:cNvPr id="4" name="Slide Number Placeholder 3"/>
          <p:cNvSpPr>
            <a:spLocks noGrp="1"/>
          </p:cNvSpPr>
          <p:nvPr>
            <p:ph type="sldNum" sz="quarter" idx="10"/>
          </p:nvPr>
        </p:nvSpPr>
        <p:spPr/>
        <p:txBody>
          <a:bodyPr/>
          <a:lstStyle/>
          <a:p>
            <a:pPr>
              <a:defRPr/>
            </a:pPr>
            <a:fld id="{F781B086-6DF9-EE4E-BA08-60607164309A}" type="slidenum">
              <a:rPr lang="en-US" smtClean="0"/>
              <a:pPr>
                <a:defRPr/>
              </a:pPr>
              <a:t>8</a:t>
            </a:fld>
            <a:endParaRPr lang="en-US"/>
          </a:p>
        </p:txBody>
      </p:sp>
    </p:spTree>
    <p:extLst>
      <p:ext uri="{BB962C8B-B14F-4D97-AF65-F5344CB8AC3E}">
        <p14:creationId xmlns:p14="http://schemas.microsoft.com/office/powerpoint/2010/main" val="1613118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actuators are not containerized because they must be flushed on a regular basis to maintain viability. Pump Carts are stored on the mezzanine.</a:t>
            </a:r>
            <a:endParaRPr lang="en-US" dirty="0"/>
          </a:p>
        </p:txBody>
      </p:sp>
      <p:sp>
        <p:nvSpPr>
          <p:cNvPr id="4" name="Slide Number Placeholder 3"/>
          <p:cNvSpPr>
            <a:spLocks noGrp="1"/>
          </p:cNvSpPr>
          <p:nvPr>
            <p:ph type="sldNum" sz="quarter" idx="10"/>
          </p:nvPr>
        </p:nvSpPr>
        <p:spPr/>
        <p:txBody>
          <a:bodyPr/>
          <a:lstStyle/>
          <a:p>
            <a:pPr>
              <a:defRPr/>
            </a:pPr>
            <a:fld id="{F781B086-6DF9-EE4E-BA08-60607164309A}" type="slidenum">
              <a:rPr lang="en-US" smtClean="0"/>
              <a:pPr>
                <a:defRPr/>
              </a:pPr>
              <a:t>10</a:t>
            </a:fld>
            <a:endParaRPr lang="en-US"/>
          </a:p>
        </p:txBody>
      </p:sp>
    </p:spTree>
    <p:extLst>
      <p:ext uri="{BB962C8B-B14F-4D97-AF65-F5344CB8AC3E}">
        <p14:creationId xmlns:p14="http://schemas.microsoft.com/office/powerpoint/2010/main" val="3168856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IAS is contained in one (1) walled pallet.</a:t>
            </a:r>
          </a:p>
          <a:p>
            <a:r>
              <a:rPr lang="en-US" dirty="0" smtClean="0"/>
              <a:t>Most </a:t>
            </a:r>
            <a:r>
              <a:rPr lang="en-US" dirty="0" err="1" smtClean="0"/>
              <a:t>OpLev</a:t>
            </a:r>
            <a:r>
              <a:rPr lang="en-US" dirty="0" smtClean="0"/>
              <a:t> pylons are in their original wooden shipping crates. The uncrated pylons are stored on pallets for ease of movement. </a:t>
            </a:r>
            <a:r>
              <a:rPr lang="en-US" dirty="0" err="1" smtClean="0"/>
              <a:t>OpLev</a:t>
            </a:r>
            <a:r>
              <a:rPr lang="en-US" dirty="0" smtClean="0"/>
              <a:t> “guts” occupy a walled pallet and various bins near the related pylon.</a:t>
            </a:r>
          </a:p>
          <a:p>
            <a:r>
              <a:rPr lang="en-US" dirty="0" smtClean="0"/>
              <a:t>Large </a:t>
            </a:r>
            <a:r>
              <a:rPr lang="en-US" dirty="0" err="1" smtClean="0"/>
              <a:t>PCal</a:t>
            </a:r>
            <a:r>
              <a:rPr lang="en-US" dirty="0" smtClean="0"/>
              <a:t> items are stored in wooden crates and smaller items are in cardboard boxes or bins.</a:t>
            </a:r>
          </a:p>
          <a:p>
            <a:r>
              <a:rPr lang="en-US" dirty="0" smtClean="0"/>
              <a:t> Some seismic HEPI housings are stored in their original wooden shipping crates: others are stored in air on pallets. The balance are stored in place in the LVEA around HAM7/8/9/10. </a:t>
            </a:r>
            <a:r>
              <a:rPr lang="en-US" dirty="0" err="1" smtClean="0"/>
              <a:t>Conflats</a:t>
            </a:r>
            <a:r>
              <a:rPr lang="en-US" dirty="0" smtClean="0"/>
              <a:t>, feedthroughs and masses are stored in walled pallets. Cables, capacitive position sensor electronics, fasteners and miscellaneous are stored in bins.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781B086-6DF9-EE4E-BA08-60607164309A}" type="slidenum">
              <a:rPr lang="en-US" smtClean="0"/>
              <a:pPr>
                <a:defRPr/>
              </a:pPr>
              <a:t>11</a:t>
            </a:fld>
            <a:endParaRPr lang="en-US"/>
          </a:p>
        </p:txBody>
      </p:sp>
    </p:spTree>
    <p:extLst>
      <p:ext uri="{BB962C8B-B14F-4D97-AF65-F5344CB8AC3E}">
        <p14:creationId xmlns:p14="http://schemas.microsoft.com/office/powerpoint/2010/main" val="9346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5332186-8F92-3649-943E-BFD8D6A4927D}" type="slidenum">
              <a:rPr lang="en-US"/>
              <a:pPr>
                <a:defRPr/>
              </a:pPr>
              <a:t>‹#›</a:t>
            </a:fld>
            <a:endParaRPr lang="en-US"/>
          </a:p>
        </p:txBody>
      </p:sp>
      <p:sp>
        <p:nvSpPr>
          <p:cNvPr id="5" name="Rectangle 20"/>
          <p:cNvSpPr>
            <a:spLocks noGrp="1" noChangeArrowheads="1"/>
          </p:cNvSpPr>
          <p:nvPr>
            <p:ph type="ftr" sz="quarter" idx="11"/>
          </p:nvPr>
        </p:nvSpPr>
        <p:spPr>
          <a:ln/>
        </p:spPr>
        <p:txBody>
          <a:bodyPr/>
          <a:lstStyle>
            <a:lvl1pPr>
              <a:defRPr/>
            </a:lvl1pPr>
          </a:lstStyle>
          <a:p>
            <a:pPr>
              <a:defRPr/>
            </a:pPr>
            <a:r>
              <a:rPr lang="en-US"/>
              <a:t>NSF </a:t>
            </a:r>
            <a:r>
              <a:rPr lang="en-US" smtClean="0"/>
              <a:t>June 14 Review </a:t>
            </a:r>
            <a:r>
              <a:rPr lang="en-US"/>
              <a:t>of Advanced LIGO</a:t>
            </a:r>
          </a:p>
        </p:txBody>
      </p:sp>
    </p:spTree>
    <p:extLst>
      <p:ext uri="{BB962C8B-B14F-4D97-AF65-F5344CB8AC3E}">
        <p14:creationId xmlns:p14="http://schemas.microsoft.com/office/powerpoint/2010/main" val="42074491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F0773E30-3DA1-A04F-8328-AA1611E46EE5}" type="slidenum">
              <a:rPr lang="en-US"/>
              <a:pPr>
                <a:defRPr/>
              </a:pPr>
              <a:t>‹#›</a:t>
            </a:fld>
            <a:endParaRPr lang="en-US"/>
          </a:p>
        </p:txBody>
      </p:sp>
      <p:sp>
        <p:nvSpPr>
          <p:cNvPr id="5" name="Rectangle 20"/>
          <p:cNvSpPr>
            <a:spLocks noGrp="1" noChangeArrowheads="1"/>
          </p:cNvSpPr>
          <p:nvPr>
            <p:ph type="ftr" sz="quarter" idx="11"/>
          </p:nvPr>
        </p:nvSpPr>
        <p:spPr>
          <a:ln/>
        </p:spPr>
        <p:txBody>
          <a:bodyPr/>
          <a:lstStyle>
            <a:lvl1pPr>
              <a:defRPr/>
            </a:lvl1pPr>
          </a:lstStyle>
          <a:p>
            <a:pPr>
              <a:defRPr/>
            </a:pPr>
            <a:r>
              <a:rPr lang="en-US"/>
              <a:t>NSF </a:t>
            </a:r>
            <a:r>
              <a:rPr lang="en-US" smtClean="0"/>
              <a:t>June 14 Review </a:t>
            </a:r>
            <a:r>
              <a:rPr lang="en-US"/>
              <a:t>of Advanced LIGO</a:t>
            </a:r>
          </a:p>
        </p:txBody>
      </p:sp>
    </p:spTree>
    <p:extLst>
      <p:ext uri="{BB962C8B-B14F-4D97-AF65-F5344CB8AC3E}">
        <p14:creationId xmlns:p14="http://schemas.microsoft.com/office/powerpoint/2010/main" val="4511047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3AF597DB-631B-314D-BDD5-184181158BE7}" type="slidenum">
              <a:rPr lang="en-US"/>
              <a:pPr>
                <a:defRPr/>
              </a:pPr>
              <a:t>‹#›</a:t>
            </a:fld>
            <a:endParaRPr lang="en-US"/>
          </a:p>
        </p:txBody>
      </p:sp>
      <p:sp>
        <p:nvSpPr>
          <p:cNvPr id="4" name="Rectangle 20"/>
          <p:cNvSpPr>
            <a:spLocks noGrp="1" noChangeArrowheads="1"/>
          </p:cNvSpPr>
          <p:nvPr>
            <p:ph type="ftr" sz="quarter" idx="11"/>
          </p:nvPr>
        </p:nvSpPr>
        <p:spPr>
          <a:ln/>
        </p:spPr>
        <p:txBody>
          <a:bodyPr/>
          <a:lstStyle>
            <a:lvl1pPr>
              <a:defRPr/>
            </a:lvl1pPr>
          </a:lstStyle>
          <a:p>
            <a:pPr>
              <a:defRPr/>
            </a:pPr>
            <a:r>
              <a:rPr lang="en-US"/>
              <a:t>NSF </a:t>
            </a:r>
            <a:r>
              <a:rPr lang="en-US" smtClean="0"/>
              <a:t>June 14 Review </a:t>
            </a:r>
            <a:r>
              <a:rPr lang="en-US"/>
              <a:t>of Advanced LIGO</a:t>
            </a:r>
          </a:p>
        </p:txBody>
      </p:sp>
    </p:spTree>
    <p:extLst>
      <p:ext uri="{BB962C8B-B14F-4D97-AF65-F5344CB8AC3E}">
        <p14:creationId xmlns:p14="http://schemas.microsoft.com/office/powerpoint/2010/main" val="10291849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vmlDrawing" Target="../drawings/vmlDrawing1.v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sldNum" sz="quarter" idx="4"/>
          </p:nvPr>
        </p:nvSpPr>
        <p:spPr bwMode="auto">
          <a:xfrm>
            <a:off x="8093075" y="6608763"/>
            <a:ext cx="1050925" cy="249237"/>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1">
                <a:latin typeface="Helvetica" charset="0"/>
                <a:cs typeface="Arial" charset="0"/>
              </a:defRPr>
            </a:lvl1pPr>
          </a:lstStyle>
          <a:p>
            <a:pPr>
              <a:defRPr/>
            </a:pPr>
            <a:fld id="{A9EF8CFF-3BE4-6F4E-A696-2547819BFD0E}" type="slidenum">
              <a:rPr lang="en-US"/>
              <a:pPr>
                <a:defRPr/>
              </a:pPr>
              <a:t>‹#›</a:t>
            </a:fld>
            <a:endParaRPr lang="en-US"/>
          </a:p>
        </p:txBody>
      </p:sp>
      <p:sp>
        <p:nvSpPr>
          <p:cNvPr id="1027" name="Rectangle 5"/>
          <p:cNvSpPr>
            <a:spLocks noGrp="1" noChangeArrowheads="1"/>
          </p:cNvSpPr>
          <p:nvPr>
            <p:ph type="body" idx="1"/>
          </p:nvPr>
        </p:nvSpPr>
        <p:spPr bwMode="auto">
          <a:xfrm>
            <a:off x="533400" y="1355725"/>
            <a:ext cx="77724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6"/>
          <p:cNvSpPr>
            <a:spLocks noGrp="1" noChangeArrowheads="1"/>
          </p:cNvSpPr>
          <p:nvPr>
            <p:ph type="title"/>
          </p:nvPr>
        </p:nvSpPr>
        <p:spPr bwMode="auto">
          <a:xfrm>
            <a:off x="2286000" y="227013"/>
            <a:ext cx="51149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9" name="Rectangle 7"/>
          <p:cNvSpPr>
            <a:spLocks noChangeArrowheads="1"/>
          </p:cNvSpPr>
          <p:nvPr/>
        </p:nvSpPr>
        <p:spPr bwMode="auto">
          <a:xfrm>
            <a:off x="0" y="6629400"/>
            <a:ext cx="19669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eaLnBrk="0" hangingPunct="0"/>
            <a:r>
              <a:rPr lang="en-US" sz="900" dirty="0">
                <a:latin typeface="Arial" charset="0"/>
              </a:rPr>
              <a:t>LIGO-</a:t>
            </a:r>
            <a:r>
              <a:rPr lang="en-US" sz="900" dirty="0" smtClean="0">
                <a:latin typeface="Arial" charset="0"/>
              </a:rPr>
              <a:t>G1400tbd</a:t>
            </a:r>
            <a:endParaRPr lang="en-US" sz="900" dirty="0">
              <a:latin typeface="Arial" charset="0"/>
            </a:endParaRPr>
          </a:p>
        </p:txBody>
      </p:sp>
      <p:sp>
        <p:nvSpPr>
          <p:cNvPr id="1030" name="Rectangle 8"/>
          <p:cNvSpPr>
            <a:spLocks noChangeArrowheads="1"/>
          </p:cNvSpPr>
          <p:nvPr/>
        </p:nvSpPr>
        <p:spPr bwMode="auto">
          <a:xfrm>
            <a:off x="4430713" y="64849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1031" name="Rectangle 9"/>
          <p:cNvSpPr>
            <a:spLocks noChangeArrowheads="1"/>
          </p:cNvSpPr>
          <p:nvPr/>
        </p:nvSpPr>
        <p:spPr bwMode="auto">
          <a:xfrm>
            <a:off x="4481513" y="3189288"/>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1032" name="Rectangle 10"/>
          <p:cNvSpPr>
            <a:spLocks noChangeArrowheads="1"/>
          </p:cNvSpPr>
          <p:nvPr/>
        </p:nvSpPr>
        <p:spPr bwMode="auto">
          <a:xfrm>
            <a:off x="4481513" y="3108325"/>
            <a:ext cx="522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1033" name="Rectangle 11"/>
          <p:cNvSpPr>
            <a:spLocks noChangeArrowheads="1"/>
          </p:cNvSpPr>
          <p:nvPr/>
        </p:nvSpPr>
        <p:spPr bwMode="auto">
          <a:xfrm>
            <a:off x="0" y="1090613"/>
            <a:ext cx="9132888" cy="38100"/>
          </a:xfrm>
          <a:prstGeom prst="rect">
            <a:avLst/>
          </a:prstGeom>
          <a:solidFill>
            <a:srgbClr val="DC0081"/>
          </a:solidFill>
          <a:ln w="9525">
            <a:solidFill>
              <a:schemeClr val="accent1"/>
            </a:solidFill>
            <a:miter lim="800000"/>
            <a:headEnd/>
            <a:tailEnd/>
          </a:ln>
        </p:spPr>
        <p:txBody>
          <a:bodyPr wrap="none" anchor="ctr"/>
          <a:lstStyle/>
          <a:p>
            <a:pPr algn="ctr" eaLnBrk="0" hangingPunct="0"/>
            <a:endParaRPr lang="en-US"/>
          </a:p>
        </p:txBody>
      </p:sp>
      <p:sp>
        <p:nvSpPr>
          <p:cNvPr id="3092" name="Rectangle 20"/>
          <p:cNvSpPr>
            <a:spLocks noGrp="1" noChangeArrowheads="1"/>
          </p:cNvSpPr>
          <p:nvPr>
            <p:ph type="ftr" sz="quarter" idx="3"/>
          </p:nvPr>
        </p:nvSpPr>
        <p:spPr bwMode="auto">
          <a:xfrm>
            <a:off x="2381250" y="6581775"/>
            <a:ext cx="4371975"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a:latin typeface="Arial Unicode MS" pitchFamily="34" charset="-128"/>
                <a:ea typeface="+mn-ea"/>
                <a:cs typeface="+mn-cs"/>
              </a:defRPr>
            </a:lvl1pPr>
          </a:lstStyle>
          <a:p>
            <a:pPr>
              <a:defRPr/>
            </a:pPr>
            <a:r>
              <a:rPr lang="en-US"/>
              <a:t>NSF </a:t>
            </a:r>
            <a:r>
              <a:rPr lang="en-US" smtClean="0"/>
              <a:t>June 14 Review </a:t>
            </a:r>
            <a:r>
              <a:rPr lang="en-US"/>
              <a:t>of Advanced LIGO</a:t>
            </a:r>
          </a:p>
        </p:txBody>
      </p:sp>
      <p:graphicFrame>
        <p:nvGraphicFramePr>
          <p:cNvPr id="1035" name="Object 19"/>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1198" name="Photo Editor Photo" r:id="rId6" imgW="4409524" imgH="3219899" progId="MSPhotoEd.3">
                  <p:embed/>
                </p:oleObj>
              </mc:Choice>
              <mc:Fallback>
                <p:oleObj name="Photo Editor Photo" r:id="rId6" imgW="4409524" imgH="3219899" progId="MSPhotoEd.3">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hf hdr="0" dt="0"/>
  <p:txStyles>
    <p:titleStyle>
      <a:lvl1pPr algn="ctr" rtl="0" eaLnBrk="0" fontAlgn="base" hangingPunct="0">
        <a:spcBef>
          <a:spcPct val="0"/>
        </a:spcBef>
        <a:spcAft>
          <a:spcPct val="0"/>
        </a:spcAft>
        <a:defRPr sz="24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2400">
          <a:solidFill>
            <a:schemeClr val="tx1"/>
          </a:solidFill>
          <a:latin typeface="Helvetica" pitchFamily="34" charset="0"/>
          <a:ea typeface="ＭＳ Ｐゴシック" charset="0"/>
          <a:cs typeface="ＭＳ Ｐゴシック" charset="0"/>
        </a:defRPr>
      </a:lvl2pPr>
      <a:lvl3pPr algn="ctr" rtl="0" eaLnBrk="0" fontAlgn="base" hangingPunct="0">
        <a:spcBef>
          <a:spcPct val="0"/>
        </a:spcBef>
        <a:spcAft>
          <a:spcPct val="0"/>
        </a:spcAft>
        <a:defRPr sz="2400">
          <a:solidFill>
            <a:schemeClr val="tx1"/>
          </a:solidFill>
          <a:latin typeface="Helvetica" pitchFamily="34" charset="0"/>
          <a:ea typeface="ＭＳ Ｐゴシック" charset="0"/>
          <a:cs typeface="ＭＳ Ｐゴシック" charset="0"/>
        </a:defRPr>
      </a:lvl3pPr>
      <a:lvl4pPr algn="ctr" rtl="0" eaLnBrk="0" fontAlgn="base" hangingPunct="0">
        <a:spcBef>
          <a:spcPct val="0"/>
        </a:spcBef>
        <a:spcAft>
          <a:spcPct val="0"/>
        </a:spcAft>
        <a:defRPr sz="2400">
          <a:solidFill>
            <a:schemeClr val="tx1"/>
          </a:solidFill>
          <a:latin typeface="Helvetica" pitchFamily="34" charset="0"/>
          <a:ea typeface="ＭＳ Ｐゴシック" charset="0"/>
          <a:cs typeface="ＭＳ Ｐゴシック" charset="0"/>
        </a:defRPr>
      </a:lvl4pPr>
      <a:lvl5pPr algn="ctr" rtl="0" eaLnBrk="0" fontAlgn="base" hangingPunct="0">
        <a:spcBef>
          <a:spcPct val="0"/>
        </a:spcBef>
        <a:spcAft>
          <a:spcPct val="0"/>
        </a:spcAft>
        <a:defRPr sz="2400">
          <a:solidFill>
            <a:schemeClr val="tx1"/>
          </a:solidFill>
          <a:latin typeface="Helvetica" pitchFamily="34" charset="0"/>
          <a:ea typeface="ＭＳ Ｐゴシック" charset="0"/>
          <a:cs typeface="ＭＳ Ｐゴシック" charset="0"/>
        </a:defRPr>
      </a:lvl5pPr>
      <a:lvl6pPr marL="457200" algn="ctr" rtl="0" eaLnBrk="0" fontAlgn="base" hangingPunct="0">
        <a:spcBef>
          <a:spcPct val="0"/>
        </a:spcBef>
        <a:spcAft>
          <a:spcPct val="0"/>
        </a:spcAft>
        <a:defRPr sz="2400">
          <a:solidFill>
            <a:schemeClr val="tx1"/>
          </a:solidFill>
          <a:latin typeface="Helvetica" pitchFamily="34" charset="0"/>
        </a:defRPr>
      </a:lvl6pPr>
      <a:lvl7pPr marL="914400" algn="ctr" rtl="0" eaLnBrk="0" fontAlgn="base" hangingPunct="0">
        <a:spcBef>
          <a:spcPct val="0"/>
        </a:spcBef>
        <a:spcAft>
          <a:spcPct val="0"/>
        </a:spcAft>
        <a:defRPr sz="2400">
          <a:solidFill>
            <a:schemeClr val="tx1"/>
          </a:solidFill>
          <a:latin typeface="Helvetica" pitchFamily="34" charset="0"/>
        </a:defRPr>
      </a:lvl7pPr>
      <a:lvl8pPr marL="1371600" algn="ctr" rtl="0" eaLnBrk="0" fontAlgn="base" hangingPunct="0">
        <a:spcBef>
          <a:spcPct val="0"/>
        </a:spcBef>
        <a:spcAft>
          <a:spcPct val="0"/>
        </a:spcAft>
        <a:defRPr sz="2400">
          <a:solidFill>
            <a:schemeClr val="tx1"/>
          </a:solidFill>
          <a:latin typeface="Helvetica" pitchFamily="34" charset="0"/>
        </a:defRPr>
      </a:lvl8pPr>
      <a:lvl9pPr marL="1828800" algn="ctr" rtl="0" eaLnBrk="0" fontAlgn="base" hangingPunct="0">
        <a:spcBef>
          <a:spcPct val="0"/>
        </a:spcBef>
        <a:spcAft>
          <a:spcPct val="0"/>
        </a:spcAft>
        <a:defRPr sz="2400">
          <a:solidFill>
            <a:schemeClr val="tx1"/>
          </a:solidFill>
          <a:latin typeface="Helvetica" pitchFamily="34" charset="0"/>
        </a:defRPr>
      </a:lvl9pPr>
    </p:titleStyle>
    <p:body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png"/><Relationship Id="rId7" Type="http://schemas.openxmlformats.org/officeDocument/2006/relationships/image" Target="../media/image37.jpeg"/><Relationship Id="rId12" Type="http://schemas.openxmlformats.org/officeDocument/2006/relationships/image" Target="../media/image42.png"/><Relationship Id="rId17" Type="http://schemas.openxmlformats.org/officeDocument/2006/relationships/image" Target="../media/image47.jpeg"/><Relationship Id="rId2" Type="http://schemas.openxmlformats.org/officeDocument/2006/relationships/notesSlide" Target="../notesSlides/notesSlide9.xml"/><Relationship Id="rId16"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5" Type="http://schemas.openxmlformats.org/officeDocument/2006/relationships/image" Target="../media/image4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 Id="rId14"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1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jpeg"/><Relationship Id="rId9" Type="http://schemas.openxmlformats.org/officeDocument/2006/relationships/image" Target="../media/image70.jpeg"/></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1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cc.ligo.org/LIGO-E130000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cc.ligo.org/cgi-bin/private/DocDB/ShowDocument?.submit=Number&amp;docid=t1200527&amp;vers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154531"/>
            <a:ext cx="7772400" cy="1634837"/>
          </a:xfrm>
        </p:spPr>
        <p:txBody>
          <a:bodyPr/>
          <a:lstStyle/>
          <a:p>
            <a:r>
              <a:rPr lang="en-US" dirty="0" smtClean="0"/>
              <a:t>Technical Progress:</a:t>
            </a:r>
            <a:br>
              <a:rPr lang="en-US" dirty="0" smtClean="0"/>
            </a:br>
            <a:r>
              <a:rPr lang="en-US" dirty="0" smtClean="0"/>
              <a:t>Third Interferometer aka 3IFO</a:t>
            </a:r>
            <a:br>
              <a:rPr lang="en-US" dirty="0" smtClean="0"/>
            </a:br>
            <a:endParaRPr lang="en-US" dirty="0"/>
          </a:p>
        </p:txBody>
      </p:sp>
      <p:sp>
        <p:nvSpPr>
          <p:cNvPr id="7" name="Subtitle 6"/>
          <p:cNvSpPr>
            <a:spLocks noGrp="1"/>
          </p:cNvSpPr>
          <p:nvPr>
            <p:ph type="subTitle" idx="1"/>
          </p:nvPr>
        </p:nvSpPr>
        <p:spPr>
          <a:xfrm>
            <a:off x="1282589" y="2715492"/>
            <a:ext cx="6400800" cy="914394"/>
          </a:xfrm>
        </p:spPr>
        <p:txBody>
          <a:bodyPr/>
          <a:lstStyle/>
          <a:p>
            <a:r>
              <a:rPr lang="en-US" dirty="0" smtClean="0"/>
              <a:t>By Jodi </a:t>
            </a:r>
            <a:r>
              <a:rPr lang="en-US" dirty="0" err="1" smtClean="0"/>
              <a:t>Fauver</a:t>
            </a:r>
            <a:endParaRPr lang="en-US" dirty="0" smtClean="0"/>
          </a:p>
          <a:p>
            <a:r>
              <a:rPr lang="en-US" dirty="0" smtClean="0"/>
              <a:t>NSF Review 16-18 June 2015 @ LLO</a:t>
            </a:r>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1</a:t>
            </a:fld>
            <a:endParaRPr lang="en-US"/>
          </a:p>
        </p:txBody>
      </p:sp>
      <p:sp>
        <p:nvSpPr>
          <p:cNvPr id="5" name="Footer Placeholder 4"/>
          <p:cNvSpPr>
            <a:spLocks noGrp="1"/>
          </p:cNvSpPr>
          <p:nvPr>
            <p:ph type="ftr" sz="quarter" idx="11"/>
          </p:nvPr>
        </p:nvSpPr>
        <p:spPr/>
        <p:txBody>
          <a:bodyPr/>
          <a:lstStyle/>
          <a:p>
            <a:pPr>
              <a:defRPr/>
            </a:pPr>
            <a:r>
              <a:rPr lang="en-US" dirty="0" smtClean="0"/>
              <a:t>NSF June 2015 Review </a:t>
            </a:r>
            <a:endParaRPr lang="en-US" dirty="0"/>
          </a:p>
        </p:txBody>
      </p:sp>
      <p:sp>
        <p:nvSpPr>
          <p:cNvPr id="8" name="TextBox 7"/>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pic>
        <p:nvPicPr>
          <p:cNvPr id="2050" name="Picture 2" descr="CAM04191"/>
          <p:cNvPicPr>
            <a:picLocks noChangeAspect="1" noChangeArrowheads="1"/>
          </p:cNvPicPr>
          <p:nvPr/>
        </p:nvPicPr>
        <p:blipFill>
          <a:blip r:embed="rId3" cstate="email">
            <a:extLst>
              <a:ext uri="{28A0092B-C50C-407E-A947-70E740481C1C}">
                <a14:useLocalDpi xmlns:a14="http://schemas.microsoft.com/office/drawing/2010/main" val="0"/>
              </a:ext>
            </a:extLst>
          </a:blip>
          <a:srcRect l="6169" t="17429" b="7407"/>
          <a:stretch>
            <a:fillRect/>
          </a:stretch>
        </p:blipFill>
        <p:spPr bwMode="auto">
          <a:xfrm>
            <a:off x="5969790" y="3816625"/>
            <a:ext cx="1956456" cy="2112454"/>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11" descr="C:\Users\jodi.fauver\Desktop\3IFO\3IFO by Sub-System\SEI\Last ISI into the Can\CAM03455.jpg"/>
          <p:cNvPicPr>
            <a:picLocks noChangeAspect="1" noChangeArrowheads="1"/>
          </p:cNvPicPr>
          <p:nvPr/>
        </p:nvPicPr>
        <p:blipFill>
          <a:blip r:embed="rId4"/>
          <a:srcRect/>
          <a:stretch>
            <a:fillRect/>
          </a:stretch>
        </p:blipFill>
        <p:spPr bwMode="auto">
          <a:xfrm>
            <a:off x="1191493" y="3832790"/>
            <a:ext cx="2809038" cy="208279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2" descr="C:\Users\jodi.fauver\Desktop\3IFO\Pix\Storage Container Pix\IMG_0098.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1179" r="30878" b="7928"/>
          <a:stretch/>
        </p:blipFill>
        <p:spPr bwMode="auto">
          <a:xfrm>
            <a:off x="4240935" y="3816625"/>
            <a:ext cx="1468582" cy="2115127"/>
          </a:xfrm>
          <a:prstGeom prst="rect">
            <a:avLst/>
          </a:prstGeom>
          <a:noFill/>
          <a:ln>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572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182" y="337845"/>
            <a:ext cx="7038109" cy="700087"/>
          </a:xfrm>
        </p:spPr>
        <p:txBody>
          <a:bodyPr/>
          <a:lstStyle/>
          <a:p>
            <a:r>
              <a:rPr lang="en-US" dirty="0" smtClean="0"/>
              <a:t>Mechanical </a:t>
            </a:r>
            <a:r>
              <a:rPr lang="en-US" dirty="0" smtClean="0"/>
              <a:t>Room</a:t>
            </a:r>
            <a:br>
              <a:rPr lang="en-US" dirty="0" smtClean="0"/>
            </a:br>
            <a:r>
              <a:rPr lang="en-US" dirty="0" smtClean="0"/>
              <a:t>In-Air</a:t>
            </a:r>
            <a:endParaRPr lang="en-US" dirty="0"/>
          </a:p>
        </p:txBody>
      </p:sp>
      <p:sp>
        <p:nvSpPr>
          <p:cNvPr id="3" name="Content Placeholder 2"/>
          <p:cNvSpPr>
            <a:spLocks noGrp="1"/>
          </p:cNvSpPr>
          <p:nvPr>
            <p:ph idx="1"/>
          </p:nvPr>
        </p:nvSpPr>
        <p:spPr>
          <a:xfrm>
            <a:off x="2500668" y="1161769"/>
            <a:ext cx="4251036" cy="408420"/>
          </a:xfrm>
        </p:spPr>
        <p:txBody>
          <a:bodyPr/>
          <a:lstStyle/>
          <a:p>
            <a:pPr>
              <a:buFont typeface="Wingdings" panose="05000000000000000000" pitchFamily="2" charset="2"/>
              <a:buChar char="q"/>
            </a:pPr>
            <a:r>
              <a:rPr lang="en-US" dirty="0" smtClean="0"/>
              <a:t>SEI HEPI Actuators and Pump Carts</a:t>
            </a:r>
            <a:endParaRPr lang="en-US" dirty="0"/>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10</a:t>
            </a:fld>
            <a:endParaRPr lang="en-US"/>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35156" y="1874386"/>
            <a:ext cx="2531536" cy="2101521"/>
          </a:xfrm>
          <a:prstGeom prst="rect">
            <a:avLst/>
          </a:prstGeom>
          <a:noFill/>
          <a:ln w="9525" cap="flat">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folHlink"/>
                </a:solidFill>
              </a14:hiddenFill>
            </a:ext>
          </a:extLst>
        </p:spPr>
      </p:pic>
      <p:pic>
        <p:nvPicPr>
          <p:cNvPr id="9219" name="Picture 3" descr="IMG_0764"/>
          <p:cNvPicPr>
            <a:picLocks noChangeAspect="1" noChangeArrowheads="1"/>
          </p:cNvPicPr>
          <p:nvPr/>
        </p:nvPicPr>
        <p:blipFill>
          <a:blip r:embed="rId4" cstate="email">
            <a:extLst>
              <a:ext uri="{28A0092B-C50C-407E-A947-70E740481C1C}">
                <a14:useLocalDpi xmlns:a14="http://schemas.microsoft.com/office/drawing/2010/main" val="0"/>
              </a:ext>
            </a:extLst>
          </a:blip>
          <a:srcRect l="18953" t="11546" r="30064" b="9804"/>
          <a:stretch>
            <a:fillRect/>
          </a:stretch>
        </p:blipFill>
        <p:spPr bwMode="auto">
          <a:xfrm rot="5400000">
            <a:off x="1013618" y="2811743"/>
            <a:ext cx="1584325" cy="2444750"/>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20" name="Picture 4" descr="CAM0400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6550" t="42283" r="22141" b="20023"/>
          <a:stretch/>
        </p:blipFill>
        <p:spPr bwMode="auto">
          <a:xfrm>
            <a:off x="6227313" y="1606542"/>
            <a:ext cx="2632363" cy="1200728"/>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21" name="Picture 5" descr="CAM04003"/>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10774" t="17709" r="7912" b="12578"/>
          <a:stretch/>
        </p:blipFill>
        <p:spPr bwMode="auto">
          <a:xfrm>
            <a:off x="6272724" y="2992919"/>
            <a:ext cx="2531536" cy="1608093"/>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22" name="Picture 6" descr="CAM04004"/>
          <p:cNvPicPr>
            <a:picLocks noChangeAspect="1" noChangeArrowheads="1"/>
          </p:cNvPicPr>
          <p:nvPr/>
        </p:nvPicPr>
        <p:blipFill>
          <a:blip r:embed="rId7" cstate="email">
            <a:extLst>
              <a:ext uri="{28A0092B-C50C-407E-A947-70E740481C1C}">
                <a14:useLocalDpi xmlns:a14="http://schemas.microsoft.com/office/drawing/2010/main" val="0"/>
              </a:ext>
            </a:extLst>
          </a:blip>
          <a:srcRect l="33501" t="24521" r="10437" b="20888"/>
          <a:stretch>
            <a:fillRect/>
          </a:stretch>
        </p:blipFill>
        <p:spPr bwMode="auto">
          <a:xfrm>
            <a:off x="3396961" y="4224186"/>
            <a:ext cx="2606675" cy="1881187"/>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23" name="Picture 7" descr="CAM04005"/>
          <p:cNvPicPr>
            <a:picLocks noChangeAspect="1" noChangeArrowheads="1"/>
          </p:cNvPicPr>
          <p:nvPr/>
        </p:nvPicPr>
        <p:blipFill>
          <a:blip r:embed="rId8" cstate="email">
            <a:extLst>
              <a:ext uri="{28A0092B-C50C-407E-A947-70E740481C1C}">
                <a14:useLocalDpi xmlns:a14="http://schemas.microsoft.com/office/drawing/2010/main" val="0"/>
              </a:ext>
            </a:extLst>
          </a:blip>
          <a:srcRect l="24706" t="23840" b="21570"/>
          <a:stretch>
            <a:fillRect/>
          </a:stretch>
        </p:blipFill>
        <p:spPr bwMode="auto">
          <a:xfrm>
            <a:off x="6272724" y="4776007"/>
            <a:ext cx="2558772" cy="1375684"/>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24" name="Picture 8" descr="CAM04006"/>
          <p:cNvPicPr>
            <a:picLocks noChangeAspect="1" noChangeArrowheads="1"/>
          </p:cNvPicPr>
          <p:nvPr/>
        </p:nvPicPr>
        <p:blipFill>
          <a:blip r:embed="rId9" cstate="email">
            <a:extLst>
              <a:ext uri="{28A0092B-C50C-407E-A947-70E740481C1C}">
                <a14:useLocalDpi xmlns:a14="http://schemas.microsoft.com/office/drawing/2010/main" val="0"/>
              </a:ext>
            </a:extLst>
          </a:blip>
          <a:srcRect l="12457" t="32695" b="17709"/>
          <a:stretch>
            <a:fillRect/>
          </a:stretch>
        </p:blipFill>
        <p:spPr bwMode="auto">
          <a:xfrm>
            <a:off x="212436" y="5016106"/>
            <a:ext cx="3001963" cy="1260475"/>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25" name="Picture 9" descr="CAM04007"/>
          <p:cNvPicPr>
            <a:picLocks noChangeAspect="1" noChangeArrowheads="1"/>
          </p:cNvPicPr>
          <p:nvPr/>
        </p:nvPicPr>
        <p:blipFill>
          <a:blip r:embed="rId10" cstate="email">
            <a:extLst>
              <a:ext uri="{28A0092B-C50C-407E-A947-70E740481C1C}">
                <a14:useLocalDpi xmlns:a14="http://schemas.microsoft.com/office/drawing/2010/main" val="0"/>
              </a:ext>
            </a:extLst>
          </a:blip>
          <a:srcRect l="11615" t="34511" r="9090" b="12488"/>
          <a:stretch>
            <a:fillRect/>
          </a:stretch>
        </p:blipFill>
        <p:spPr bwMode="auto">
          <a:xfrm>
            <a:off x="342900" y="1606542"/>
            <a:ext cx="2940050" cy="1457325"/>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15" name="Footer Placeholder 4"/>
          <p:cNvSpPr>
            <a:spLocks noGrp="1"/>
          </p:cNvSpPr>
          <p:nvPr>
            <p:ph type="ftr" sz="quarter" idx="11"/>
          </p:nvPr>
        </p:nvSpPr>
        <p:spPr>
          <a:xfrm>
            <a:off x="2381250" y="6581775"/>
            <a:ext cx="4371975" cy="276225"/>
          </a:xfrm>
        </p:spPr>
        <p:txBody>
          <a:bodyPr/>
          <a:lstStyle/>
          <a:p>
            <a:pPr>
              <a:defRPr/>
            </a:pPr>
            <a:r>
              <a:rPr lang="en-US" dirty="0" smtClean="0"/>
              <a:t>NSF June 2015 Review </a:t>
            </a:r>
            <a:endParaRPr lang="en-US" dirty="0"/>
          </a:p>
        </p:txBody>
      </p:sp>
    </p:spTree>
    <p:extLst>
      <p:ext uri="{BB962C8B-B14F-4D97-AF65-F5344CB8AC3E}">
        <p14:creationId xmlns:p14="http://schemas.microsoft.com/office/powerpoint/2010/main" val="1904723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583" y="230901"/>
            <a:ext cx="7407563" cy="822035"/>
          </a:xfrm>
        </p:spPr>
        <p:txBody>
          <a:bodyPr/>
          <a:lstStyle/>
          <a:p>
            <a:r>
              <a:rPr lang="en-US" dirty="0"/>
              <a:t>Mid-Station </a:t>
            </a:r>
            <a:r>
              <a:rPr lang="en-US" dirty="0" smtClean="0"/>
              <a:t>X: </a:t>
            </a:r>
            <a:r>
              <a:rPr lang="en-US" dirty="0"/>
              <a:t>In-Air or </a:t>
            </a:r>
            <a:r>
              <a:rPr lang="en-US" dirty="0" smtClean="0"/>
              <a:t>Bins/Crates/Walled </a:t>
            </a:r>
            <a:r>
              <a:rPr lang="en-US" dirty="0"/>
              <a:t>Pallets</a:t>
            </a:r>
            <a:br>
              <a:rPr lang="en-US" dirty="0"/>
            </a:br>
            <a:r>
              <a:rPr lang="en-US" dirty="0"/>
              <a:t>With (WD) or Without (WOD) </a:t>
            </a:r>
            <a:r>
              <a:rPr lang="en-US" dirty="0" smtClean="0"/>
              <a:t>Desiccant</a:t>
            </a:r>
            <a:endParaRPr lang="en-US" dirty="0"/>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11</a:t>
            </a:fld>
            <a:endParaRPr lang="en-US"/>
          </a:p>
        </p:txBody>
      </p:sp>
      <p:pic>
        <p:nvPicPr>
          <p:cNvPr id="3078" name="Picture 6"/>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20697"/>
          <a:stretch/>
        </p:blipFill>
        <p:spPr bwMode="auto">
          <a:xfrm>
            <a:off x="4717203" y="2844891"/>
            <a:ext cx="1718379" cy="768859"/>
          </a:xfrm>
          <a:prstGeom prst="rect">
            <a:avLst/>
          </a:prstGeom>
          <a:noFill/>
          <a:ln w="9525" cap="flat">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folHlink"/>
                </a:solidFill>
              </a14:hiddenFill>
            </a:ext>
          </a:extLst>
        </p:spPr>
      </p:pic>
      <p:pic>
        <p:nvPicPr>
          <p:cNvPr id="3076" name="Picture 4" descr="CAM0429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7914" t="8278" r="34581" b="4356"/>
          <a:stretch/>
        </p:blipFill>
        <p:spPr bwMode="auto">
          <a:xfrm>
            <a:off x="7703365" y="1300591"/>
            <a:ext cx="600126" cy="1884591"/>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1" name="Picture 9" descr="CAM04294"/>
          <p:cNvPicPr>
            <a:picLocks noChangeAspect="1" noChangeArrowheads="1"/>
          </p:cNvPicPr>
          <p:nvPr/>
        </p:nvPicPr>
        <p:blipFill>
          <a:blip r:embed="rId5" cstate="email">
            <a:extLst>
              <a:ext uri="{28A0092B-C50C-407E-A947-70E740481C1C}">
                <a14:useLocalDpi xmlns:a14="http://schemas.microsoft.com/office/drawing/2010/main" val="0"/>
              </a:ext>
            </a:extLst>
          </a:blip>
          <a:srcRect l="28207" t="12199"/>
          <a:stretch>
            <a:fillRect/>
          </a:stretch>
        </p:blipFill>
        <p:spPr bwMode="auto">
          <a:xfrm>
            <a:off x="6555091" y="1518919"/>
            <a:ext cx="1017283" cy="1678259"/>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Content Placeholder 2"/>
          <p:cNvSpPr txBox="1">
            <a:spLocks/>
          </p:cNvSpPr>
          <p:nvPr/>
        </p:nvSpPr>
        <p:spPr bwMode="auto">
          <a:xfrm>
            <a:off x="5037628" y="1167547"/>
            <a:ext cx="3034929" cy="35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Optical Levers</a:t>
            </a:r>
          </a:p>
          <a:p>
            <a:pPr marL="457200" lvl="1" indent="0">
              <a:buNone/>
            </a:pPr>
            <a:endParaRPr lang="en-US" sz="1800" kern="0" dirty="0" smtClean="0"/>
          </a:p>
          <a:p>
            <a:pPr lvl="1"/>
            <a:endParaRPr lang="en-US" sz="1800" kern="0" dirty="0"/>
          </a:p>
        </p:txBody>
      </p:sp>
      <p:pic>
        <p:nvPicPr>
          <p:cNvPr id="3074" name="Picture 2" descr="C:\Users\jodi.fauver\Desktop\IAS.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11371" y="1533634"/>
            <a:ext cx="2877138" cy="2224152"/>
          </a:xfrm>
          <a:prstGeom prst="rect">
            <a:avLst/>
          </a:prstGeom>
          <a:noFill/>
          <a:ln>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Content Placeholder 2"/>
          <p:cNvSpPr txBox="1">
            <a:spLocks/>
          </p:cNvSpPr>
          <p:nvPr/>
        </p:nvSpPr>
        <p:spPr bwMode="auto">
          <a:xfrm>
            <a:off x="1436251" y="1198532"/>
            <a:ext cx="2969508" cy="35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Initial Alignment System </a:t>
            </a:r>
          </a:p>
          <a:p>
            <a:pPr lvl="2"/>
            <a:endParaRPr lang="en-US" sz="1800" kern="0" dirty="0" smtClean="0"/>
          </a:p>
          <a:p>
            <a:pPr lvl="1"/>
            <a:endParaRPr lang="en-US" sz="1800" kern="0" dirty="0" smtClean="0"/>
          </a:p>
          <a:p>
            <a:pPr lvl="1"/>
            <a:endParaRPr lang="en-US" sz="1800" kern="0" dirty="0" smtClean="0"/>
          </a:p>
          <a:p>
            <a:pPr lvl="1"/>
            <a:endParaRPr lang="en-US" sz="1800" kern="0" dirty="0"/>
          </a:p>
        </p:txBody>
      </p:sp>
      <p:pic>
        <p:nvPicPr>
          <p:cNvPr id="5122" name="Picture 2" descr="CAM04358"/>
          <p:cNvPicPr>
            <a:picLocks noChangeAspect="1" noChangeArrowheads="1"/>
          </p:cNvPicPr>
          <p:nvPr/>
        </p:nvPicPr>
        <p:blipFill>
          <a:blip r:embed="rId7" cstate="email">
            <a:extLst>
              <a:ext uri="{28A0092B-C50C-407E-A947-70E740481C1C}">
                <a14:useLocalDpi xmlns:a14="http://schemas.microsoft.com/office/drawing/2010/main" val="0"/>
              </a:ext>
            </a:extLst>
          </a:blip>
          <a:srcRect t="11328" b="24182"/>
          <a:stretch>
            <a:fillRect/>
          </a:stretch>
        </p:blipFill>
        <p:spPr bwMode="auto">
          <a:xfrm>
            <a:off x="295425" y="1300591"/>
            <a:ext cx="1117865" cy="972870"/>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Content Placeholder 2"/>
          <p:cNvSpPr txBox="1">
            <a:spLocks/>
          </p:cNvSpPr>
          <p:nvPr/>
        </p:nvSpPr>
        <p:spPr bwMode="auto">
          <a:xfrm>
            <a:off x="840477" y="3811230"/>
            <a:ext cx="3232726" cy="35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Photon Calibration </a:t>
            </a:r>
          </a:p>
          <a:p>
            <a:pPr lvl="1"/>
            <a:endParaRPr lang="en-US" sz="1800" kern="0" dirty="0"/>
          </a:p>
        </p:txBody>
      </p:sp>
      <p:pic>
        <p:nvPicPr>
          <p:cNvPr id="5123" name="Picture 3" descr="CAM04365"/>
          <p:cNvPicPr>
            <a:picLocks noChangeAspect="1" noChangeArrowheads="1"/>
          </p:cNvPicPr>
          <p:nvPr/>
        </p:nvPicPr>
        <p:blipFill>
          <a:blip r:embed="rId8" cstate="email">
            <a:extLst>
              <a:ext uri="{28A0092B-C50C-407E-A947-70E740481C1C}">
                <a14:useLocalDpi xmlns:a14="http://schemas.microsoft.com/office/drawing/2010/main" val="0"/>
              </a:ext>
            </a:extLst>
          </a:blip>
          <a:srcRect t="2177" b="15031"/>
          <a:stretch>
            <a:fillRect/>
          </a:stretch>
        </p:blipFill>
        <p:spPr bwMode="auto">
          <a:xfrm>
            <a:off x="519240" y="5161270"/>
            <a:ext cx="1240271" cy="1385682"/>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4" name="Picture 4" descr="CAM04364"/>
          <p:cNvPicPr>
            <a:picLocks noChangeAspect="1" noChangeArrowheads="1"/>
          </p:cNvPicPr>
          <p:nvPr/>
        </p:nvPicPr>
        <p:blipFill>
          <a:blip r:embed="rId9" cstate="email">
            <a:extLst>
              <a:ext uri="{28A0092B-C50C-407E-A947-70E740481C1C}">
                <a14:useLocalDpi xmlns:a14="http://schemas.microsoft.com/office/drawing/2010/main" val="0"/>
              </a:ext>
            </a:extLst>
          </a:blip>
          <a:srcRect l="8922" r="3703" b="4994"/>
          <a:stretch>
            <a:fillRect/>
          </a:stretch>
        </p:blipFill>
        <p:spPr bwMode="auto">
          <a:xfrm>
            <a:off x="1845188" y="5161271"/>
            <a:ext cx="1718935" cy="1385682"/>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5" name="Picture 5" descr="CAM04361"/>
          <p:cNvPicPr>
            <a:picLocks noChangeAspect="1" noChangeArrowheads="1"/>
          </p:cNvPicPr>
          <p:nvPr/>
        </p:nvPicPr>
        <p:blipFill>
          <a:blip r:embed="rId10" cstate="email">
            <a:extLst>
              <a:ext uri="{28A0092B-C50C-407E-A947-70E740481C1C}">
                <a14:useLocalDpi xmlns:a14="http://schemas.microsoft.com/office/drawing/2010/main" val="0"/>
              </a:ext>
            </a:extLst>
          </a:blip>
          <a:srcRect l="13972" t="14304"/>
          <a:stretch>
            <a:fillRect/>
          </a:stretch>
        </p:blipFill>
        <p:spPr bwMode="auto">
          <a:xfrm>
            <a:off x="486064" y="4111992"/>
            <a:ext cx="1273447" cy="940303"/>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6" name="Picture 6" descr="CAM04360"/>
          <p:cNvPicPr>
            <a:picLocks noChangeAspect="1" noChangeArrowheads="1"/>
          </p:cNvPicPr>
          <p:nvPr/>
        </p:nvPicPr>
        <p:blipFill rotWithShape="1">
          <a:blip r:embed="rId11" cstate="email">
            <a:extLst>
              <a:ext uri="{28A0092B-C50C-407E-A947-70E740481C1C}">
                <a14:useLocalDpi xmlns:a14="http://schemas.microsoft.com/office/drawing/2010/main" val="0"/>
              </a:ext>
            </a:extLst>
          </a:blip>
          <a:srcRect l="1851" t="24068" r="1851" b="6497"/>
          <a:stretch/>
        </p:blipFill>
        <p:spPr bwMode="auto">
          <a:xfrm>
            <a:off x="1845188" y="4130465"/>
            <a:ext cx="1718935" cy="919742"/>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7" name="Picture 7"/>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717204" y="1518920"/>
            <a:ext cx="1718379" cy="1224514"/>
          </a:xfrm>
          <a:prstGeom prst="rect">
            <a:avLst/>
          </a:prstGeom>
          <a:noFill/>
          <a:ln w="9525" cap="flat">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folHlink"/>
                </a:solidFill>
              </a14:hiddenFill>
            </a:ext>
          </a:extLst>
        </p:spPr>
      </p:pic>
      <p:pic>
        <p:nvPicPr>
          <p:cNvPr id="3082" name="Picture 10" descr="CAM04296"/>
          <p:cNvPicPr>
            <a:picLocks noChangeAspect="1" noChangeArrowheads="1"/>
          </p:cNvPicPr>
          <p:nvPr/>
        </p:nvPicPr>
        <p:blipFill>
          <a:blip r:embed="rId13" cstate="email">
            <a:extLst>
              <a:ext uri="{28A0092B-C50C-407E-A947-70E740481C1C}">
                <a14:useLocalDpi xmlns:a14="http://schemas.microsoft.com/office/drawing/2010/main" val="0"/>
              </a:ext>
            </a:extLst>
          </a:blip>
          <a:srcRect l="21043" r="3366"/>
          <a:stretch>
            <a:fillRect/>
          </a:stretch>
        </p:blipFill>
        <p:spPr bwMode="auto">
          <a:xfrm>
            <a:off x="4810124" y="4080426"/>
            <a:ext cx="1195255" cy="1158976"/>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7" name="Picture 15"/>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4810124" y="5380040"/>
            <a:ext cx="2526370" cy="912063"/>
          </a:xfrm>
          <a:prstGeom prst="rect">
            <a:avLst/>
          </a:prstGeom>
          <a:noFill/>
          <a:ln w="9525" cap="flat">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folHlink"/>
                </a:solidFill>
              </a14:hiddenFill>
            </a:ext>
          </a:extLst>
        </p:spPr>
      </p:pic>
      <p:sp>
        <p:nvSpPr>
          <p:cNvPr id="19" name="Content Placeholder 2"/>
          <p:cNvSpPr txBox="1">
            <a:spLocks/>
          </p:cNvSpPr>
          <p:nvPr/>
        </p:nvSpPr>
        <p:spPr bwMode="auto">
          <a:xfrm>
            <a:off x="5223399" y="3751987"/>
            <a:ext cx="3828237" cy="44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Seismic Isolation (SEI)</a:t>
            </a:r>
          </a:p>
          <a:p>
            <a:pPr marL="457200" lvl="1" indent="0">
              <a:buNone/>
            </a:pPr>
            <a:endParaRPr lang="en-US" sz="1800" kern="0" dirty="0" smtClean="0"/>
          </a:p>
          <a:p>
            <a:pPr lvl="1"/>
            <a:endParaRPr lang="en-US" sz="1800" kern="0" dirty="0"/>
          </a:p>
        </p:txBody>
      </p:sp>
      <p:pic>
        <p:nvPicPr>
          <p:cNvPr id="5128" name="Picture 8" descr="CAM04366"/>
          <p:cNvPicPr>
            <a:picLocks noChangeAspect="1" noChangeArrowheads="1"/>
          </p:cNvPicPr>
          <p:nvPr/>
        </p:nvPicPr>
        <p:blipFill>
          <a:blip r:embed="rId15" cstate="email">
            <a:extLst>
              <a:ext uri="{28A0092B-C50C-407E-A947-70E740481C1C}">
                <a14:useLocalDpi xmlns:a14="http://schemas.microsoft.com/office/drawing/2010/main" val="0"/>
              </a:ext>
            </a:extLst>
          </a:blip>
          <a:srcRect t="6584" b="1588"/>
          <a:stretch>
            <a:fillRect/>
          </a:stretch>
        </p:blipFill>
        <p:spPr bwMode="auto">
          <a:xfrm>
            <a:off x="7443243" y="5367488"/>
            <a:ext cx="1360123" cy="915565"/>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9" name="Picture 9" descr="CAM04359"/>
          <p:cNvPicPr>
            <a:picLocks noChangeAspect="1" noChangeArrowheads="1"/>
          </p:cNvPicPr>
          <p:nvPr/>
        </p:nvPicPr>
        <p:blipFill>
          <a:blip r:embed="rId16" cstate="email">
            <a:extLst>
              <a:ext uri="{28A0092B-C50C-407E-A947-70E740481C1C}">
                <a14:useLocalDpi xmlns:a14="http://schemas.microsoft.com/office/drawing/2010/main" val="0"/>
              </a:ext>
            </a:extLst>
          </a:blip>
          <a:srcRect t="30197"/>
          <a:stretch>
            <a:fillRect/>
          </a:stretch>
        </p:blipFill>
        <p:spPr bwMode="auto">
          <a:xfrm>
            <a:off x="6142798" y="4080426"/>
            <a:ext cx="2266381" cy="1158976"/>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30" name="Picture 10" descr="IMG_0771"/>
          <p:cNvPicPr>
            <a:picLocks noChangeAspect="1" noChangeArrowheads="1"/>
          </p:cNvPicPr>
          <p:nvPr/>
        </p:nvPicPr>
        <p:blipFill>
          <a:blip r:embed="rId17" cstate="email">
            <a:extLst>
              <a:ext uri="{28A0092B-C50C-407E-A947-70E740481C1C}">
                <a14:useLocalDpi xmlns:a14="http://schemas.microsoft.com/office/drawing/2010/main" val="0"/>
              </a:ext>
            </a:extLst>
          </a:blip>
          <a:srcRect l="32401" t="7820" r="2234" b="6143"/>
          <a:stretch>
            <a:fillRect/>
          </a:stretch>
        </p:blipFill>
        <p:spPr bwMode="auto">
          <a:xfrm>
            <a:off x="6030515" y="3063073"/>
            <a:ext cx="406745" cy="535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9" name="TextBox 28"/>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30" name="Footer Placeholder 4"/>
          <p:cNvSpPr>
            <a:spLocks noGrp="1"/>
          </p:cNvSpPr>
          <p:nvPr>
            <p:ph type="ftr" sz="quarter" idx="11"/>
          </p:nvPr>
        </p:nvSpPr>
        <p:spPr>
          <a:xfrm>
            <a:off x="2381250" y="6581775"/>
            <a:ext cx="4371975" cy="276225"/>
          </a:xfrm>
        </p:spPr>
        <p:txBody>
          <a:bodyPr/>
          <a:lstStyle/>
          <a:p>
            <a:pPr>
              <a:defRPr/>
            </a:pPr>
            <a:r>
              <a:rPr lang="en-US" dirty="0" smtClean="0"/>
              <a:t>NSF June 2015 Review </a:t>
            </a:r>
            <a:endParaRPr lang="en-US" dirty="0"/>
          </a:p>
        </p:txBody>
      </p:sp>
    </p:spTree>
    <p:extLst>
      <p:ext uri="{BB962C8B-B14F-4D97-AF65-F5344CB8AC3E}">
        <p14:creationId xmlns:p14="http://schemas.microsoft.com/office/powerpoint/2010/main" val="1155434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750" y="337845"/>
            <a:ext cx="7333673" cy="700087"/>
          </a:xfrm>
        </p:spPr>
        <p:txBody>
          <a:bodyPr/>
          <a:lstStyle/>
          <a:p>
            <a:r>
              <a:rPr lang="en-US" dirty="0"/>
              <a:t>Mid-Station Y: In-Air or </a:t>
            </a:r>
            <a:r>
              <a:rPr lang="en-US" dirty="0" smtClean="0"/>
              <a:t>Bins/Crates/Walled </a:t>
            </a:r>
            <a:r>
              <a:rPr lang="en-US" dirty="0"/>
              <a:t>Pallets</a:t>
            </a:r>
            <a:br>
              <a:rPr lang="en-US" dirty="0"/>
            </a:br>
            <a:r>
              <a:rPr lang="en-US" dirty="0"/>
              <a:t>With (WD) or Without (WOD) </a:t>
            </a:r>
            <a:r>
              <a:rPr lang="en-US" dirty="0" smtClean="0"/>
              <a:t>Desiccant</a:t>
            </a:r>
            <a:endParaRPr lang="en-US" dirty="0"/>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12</a:t>
            </a:fld>
            <a:endParaRPr lang="en-US"/>
          </a:p>
        </p:txBody>
      </p:sp>
      <p:pic>
        <p:nvPicPr>
          <p:cNvPr id="7" name="Picture 11" descr="CAM04286"/>
          <p:cNvPicPr>
            <a:picLocks noChangeAspect="1" noChangeArrowheads="1"/>
          </p:cNvPicPr>
          <p:nvPr/>
        </p:nvPicPr>
        <p:blipFill>
          <a:blip r:embed="rId3" cstate="email">
            <a:extLst>
              <a:ext uri="{28A0092B-C50C-407E-A947-70E740481C1C}">
                <a14:useLocalDpi xmlns:a14="http://schemas.microsoft.com/office/drawing/2010/main" val="0"/>
              </a:ext>
            </a:extLst>
          </a:blip>
          <a:srcRect l="22054" t="3632" r="1346"/>
          <a:stretch>
            <a:fillRect/>
          </a:stretch>
        </p:blipFill>
        <p:spPr bwMode="auto">
          <a:xfrm>
            <a:off x="806922" y="1545115"/>
            <a:ext cx="1728080" cy="1612088"/>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12" descr="CAM04289"/>
          <p:cNvPicPr>
            <a:picLocks noChangeAspect="1" noChangeArrowheads="1"/>
          </p:cNvPicPr>
          <p:nvPr/>
        </p:nvPicPr>
        <p:blipFill>
          <a:blip r:embed="rId4" cstate="email">
            <a:extLst>
              <a:ext uri="{28A0092B-C50C-407E-A947-70E740481C1C}">
                <a14:useLocalDpi xmlns:a14="http://schemas.microsoft.com/office/drawing/2010/main" val="0"/>
              </a:ext>
            </a:extLst>
          </a:blip>
          <a:srcRect l="13972" t="26791" r="20033" b="12941"/>
          <a:stretch>
            <a:fillRect/>
          </a:stretch>
        </p:blipFill>
        <p:spPr bwMode="auto">
          <a:xfrm>
            <a:off x="779345" y="3580311"/>
            <a:ext cx="2094522" cy="1417505"/>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13" descr="CAM04288"/>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9086" r="12962"/>
          <a:stretch/>
        </p:blipFill>
        <p:spPr bwMode="auto">
          <a:xfrm>
            <a:off x="3698563" y="3468906"/>
            <a:ext cx="2428461" cy="1466581"/>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14" descr="CAM0428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934360" y="4431137"/>
            <a:ext cx="2256718" cy="1673691"/>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idx="1"/>
          </p:nvPr>
        </p:nvSpPr>
        <p:spPr>
          <a:xfrm>
            <a:off x="5975747" y="3827748"/>
            <a:ext cx="2826515" cy="661129"/>
          </a:xfrm>
        </p:spPr>
        <p:txBody>
          <a:bodyPr/>
          <a:lstStyle/>
          <a:p>
            <a:pPr algn="ctr">
              <a:buFont typeface="Wingdings" panose="05000000000000000000" pitchFamily="2" charset="2"/>
              <a:buChar char="q"/>
            </a:pPr>
            <a:r>
              <a:rPr lang="en-US" dirty="0" smtClean="0"/>
              <a:t>Pre-Stabilized Laser (PSL)</a:t>
            </a:r>
          </a:p>
        </p:txBody>
      </p:sp>
      <p:sp>
        <p:nvSpPr>
          <p:cNvPr id="15" name="Content Placeholder 2"/>
          <p:cNvSpPr txBox="1">
            <a:spLocks/>
          </p:cNvSpPr>
          <p:nvPr/>
        </p:nvSpPr>
        <p:spPr bwMode="auto">
          <a:xfrm>
            <a:off x="123360" y="3261339"/>
            <a:ext cx="3406493" cy="38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Input Optics (IO) Hardware</a:t>
            </a:r>
          </a:p>
          <a:p>
            <a:pPr lvl="1"/>
            <a:endParaRPr lang="en-US" sz="1800" kern="0" dirty="0"/>
          </a:p>
        </p:txBody>
      </p:sp>
      <p:sp>
        <p:nvSpPr>
          <p:cNvPr id="18" name="Content Placeholder 2"/>
          <p:cNvSpPr txBox="1">
            <a:spLocks/>
          </p:cNvSpPr>
          <p:nvPr/>
        </p:nvSpPr>
        <p:spPr bwMode="auto">
          <a:xfrm>
            <a:off x="466204" y="1187090"/>
            <a:ext cx="2445907" cy="56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Electronics Cables</a:t>
            </a:r>
          </a:p>
        </p:txBody>
      </p:sp>
      <p:sp>
        <p:nvSpPr>
          <p:cNvPr id="19" name="Content Placeholder 2"/>
          <p:cNvSpPr txBox="1">
            <a:spLocks/>
          </p:cNvSpPr>
          <p:nvPr/>
        </p:nvSpPr>
        <p:spPr bwMode="auto">
          <a:xfrm>
            <a:off x="3879273" y="1266663"/>
            <a:ext cx="3999343" cy="69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ISC and TCS Optical Tables</a:t>
            </a:r>
          </a:p>
          <a:p>
            <a:pPr lvl="2"/>
            <a:endParaRPr lang="en-US" sz="1800" kern="0" dirty="0" smtClean="0"/>
          </a:p>
          <a:p>
            <a:pPr lvl="1"/>
            <a:endParaRPr lang="en-US" sz="1800" kern="0" dirty="0" smtClean="0"/>
          </a:p>
          <a:p>
            <a:pPr lvl="1"/>
            <a:endParaRPr lang="en-US" sz="1800" kern="0" dirty="0" smtClean="0"/>
          </a:p>
          <a:p>
            <a:pPr lvl="1"/>
            <a:endParaRPr lang="en-US" sz="1800" kern="0" dirty="0"/>
          </a:p>
        </p:txBody>
      </p:sp>
      <p:pic>
        <p:nvPicPr>
          <p:cNvPr id="21" name="Picture 3" descr="CAM04374"/>
          <p:cNvPicPr>
            <a:picLocks noChangeAspect="1" noChangeArrowheads="1"/>
          </p:cNvPicPr>
          <p:nvPr/>
        </p:nvPicPr>
        <p:blipFill>
          <a:blip r:embed="rId7" cstate="email">
            <a:extLst>
              <a:ext uri="{28A0092B-C50C-407E-A947-70E740481C1C}">
                <a14:useLocalDpi xmlns:a14="http://schemas.microsoft.com/office/drawing/2010/main" val="0"/>
              </a:ext>
            </a:extLst>
          </a:blip>
          <a:srcRect l="5876" t="2614" b="15468"/>
          <a:stretch>
            <a:fillRect/>
          </a:stretch>
        </p:blipFill>
        <p:spPr bwMode="auto">
          <a:xfrm>
            <a:off x="4840944" y="1598138"/>
            <a:ext cx="1210597" cy="1419758"/>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4" descr="CAM04377"/>
          <p:cNvPicPr>
            <a:picLocks noChangeAspect="1" noChangeArrowheads="1"/>
          </p:cNvPicPr>
          <p:nvPr/>
        </p:nvPicPr>
        <p:blipFill>
          <a:blip r:embed="rId8" cstate="email">
            <a:extLst>
              <a:ext uri="{28A0092B-C50C-407E-A947-70E740481C1C}">
                <a14:useLocalDpi xmlns:a14="http://schemas.microsoft.com/office/drawing/2010/main" val="0"/>
              </a:ext>
            </a:extLst>
          </a:blip>
          <a:srcRect t="1088" r="12929" b="13289"/>
          <a:stretch>
            <a:fillRect/>
          </a:stretch>
        </p:blipFill>
        <p:spPr bwMode="auto">
          <a:xfrm>
            <a:off x="3643147" y="1598138"/>
            <a:ext cx="1071238" cy="1419757"/>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0" name="Picture 2" descr="CAM04371"/>
          <p:cNvPicPr>
            <a:picLocks noChangeAspect="1" noChangeArrowheads="1"/>
          </p:cNvPicPr>
          <p:nvPr/>
        </p:nvPicPr>
        <p:blipFill>
          <a:blip r:embed="rId9" cstate="email">
            <a:extLst>
              <a:ext uri="{28A0092B-C50C-407E-A947-70E740481C1C}">
                <a14:useLocalDpi xmlns:a14="http://schemas.microsoft.com/office/drawing/2010/main" val="0"/>
              </a:ext>
            </a:extLst>
          </a:blip>
          <a:srcRect l="33496"/>
          <a:stretch>
            <a:fillRect/>
          </a:stretch>
        </p:blipFill>
        <p:spPr bwMode="auto">
          <a:xfrm>
            <a:off x="7297249" y="1279608"/>
            <a:ext cx="1014952" cy="2056816"/>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1" name="Picture 3" descr="CAM04372"/>
          <p:cNvPicPr>
            <a:picLocks noChangeAspect="1" noChangeArrowheads="1"/>
          </p:cNvPicPr>
          <p:nvPr/>
        </p:nvPicPr>
        <p:blipFill>
          <a:blip r:embed="rId10" cstate="email">
            <a:extLst>
              <a:ext uri="{28A0092B-C50C-407E-A947-70E740481C1C}">
                <a14:useLocalDpi xmlns:a14="http://schemas.microsoft.com/office/drawing/2010/main" val="0"/>
              </a:ext>
            </a:extLst>
          </a:blip>
          <a:srcRect l="9401" t="13289" r="43335" b="38654"/>
          <a:stretch>
            <a:fillRect/>
          </a:stretch>
        </p:blipFill>
        <p:spPr bwMode="auto">
          <a:xfrm>
            <a:off x="6169797" y="1638845"/>
            <a:ext cx="1004623" cy="1379051"/>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Content Placeholder 2"/>
          <p:cNvSpPr txBox="1">
            <a:spLocks/>
          </p:cNvSpPr>
          <p:nvPr/>
        </p:nvSpPr>
        <p:spPr bwMode="auto">
          <a:xfrm>
            <a:off x="438033" y="5105764"/>
            <a:ext cx="2658397" cy="56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Viewport Hardware</a:t>
            </a:r>
          </a:p>
          <a:p>
            <a:pPr lvl="2"/>
            <a:endParaRPr lang="en-US" sz="1800" kern="0" dirty="0" smtClean="0"/>
          </a:p>
          <a:p>
            <a:pPr lvl="1"/>
            <a:endParaRPr lang="en-US" sz="1800" kern="0" dirty="0" smtClean="0"/>
          </a:p>
          <a:p>
            <a:pPr lvl="1"/>
            <a:endParaRPr lang="en-US" sz="1800" kern="0" dirty="0" smtClean="0"/>
          </a:p>
          <a:p>
            <a:pPr lvl="1"/>
            <a:endParaRPr lang="en-US" sz="1800" kern="0" dirty="0"/>
          </a:p>
        </p:txBody>
      </p:sp>
      <p:pic>
        <p:nvPicPr>
          <p:cNvPr id="7172" name="Picture 4" descr="CAM04373"/>
          <p:cNvPicPr>
            <a:picLocks noChangeAspect="1" noChangeArrowheads="1"/>
          </p:cNvPicPr>
          <p:nvPr/>
        </p:nvPicPr>
        <p:blipFill>
          <a:blip r:embed="rId11" cstate="email">
            <a:extLst>
              <a:ext uri="{28A0092B-C50C-407E-A947-70E740481C1C}">
                <a14:useLocalDpi xmlns:a14="http://schemas.microsoft.com/office/drawing/2010/main" val="0"/>
              </a:ext>
            </a:extLst>
          </a:blip>
          <a:srcRect t="11546" b="7407"/>
          <a:stretch>
            <a:fillRect/>
          </a:stretch>
        </p:blipFill>
        <p:spPr bwMode="auto">
          <a:xfrm>
            <a:off x="230212" y="5427877"/>
            <a:ext cx="1014916" cy="1109663"/>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3" name="Picture 5" descr="CAM04376"/>
          <p:cNvPicPr>
            <a:picLocks noChangeAspect="1" noChangeArrowheads="1"/>
          </p:cNvPicPr>
          <p:nvPr/>
        </p:nvPicPr>
        <p:blipFill>
          <a:blip r:embed="rId12" cstate="email">
            <a:extLst>
              <a:ext uri="{28A0092B-C50C-407E-A947-70E740481C1C}">
                <a14:useLocalDpi xmlns:a14="http://schemas.microsoft.com/office/drawing/2010/main" val="0"/>
              </a:ext>
            </a:extLst>
          </a:blip>
          <a:srcRect l="20274" t="25053" b="10457"/>
          <a:stretch>
            <a:fillRect/>
          </a:stretch>
        </p:blipFill>
        <p:spPr bwMode="auto">
          <a:xfrm>
            <a:off x="2297026" y="5427877"/>
            <a:ext cx="1017324" cy="1109663"/>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4" name="Picture 6" descr="CAM04375"/>
          <p:cNvPicPr>
            <a:picLocks noChangeAspect="1" noChangeArrowheads="1"/>
          </p:cNvPicPr>
          <p:nvPr/>
        </p:nvPicPr>
        <p:blipFill>
          <a:blip r:embed="rId13" cstate="email">
            <a:extLst>
              <a:ext uri="{28A0092B-C50C-407E-A947-70E740481C1C}">
                <a14:useLocalDpi xmlns:a14="http://schemas.microsoft.com/office/drawing/2010/main" val="0"/>
              </a:ext>
            </a:extLst>
          </a:blip>
          <a:srcRect l="4407" b="4138"/>
          <a:stretch>
            <a:fillRect/>
          </a:stretch>
        </p:blipFill>
        <p:spPr bwMode="auto">
          <a:xfrm>
            <a:off x="1365587" y="5427877"/>
            <a:ext cx="820605" cy="1109663"/>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4912793" y="4686549"/>
            <a:ext cx="749248" cy="1414582"/>
          </a:xfrm>
          <a:prstGeom prst="rect">
            <a:avLst/>
          </a:prstGeom>
          <a:noFill/>
          <a:ln w="9525" cap="flat">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folHlink"/>
                </a:solidFill>
              </a14:hiddenFill>
            </a:ext>
          </a:extLst>
        </p:spPr>
      </p:pic>
      <p:sp>
        <p:nvSpPr>
          <p:cNvPr id="25" name="TextBox 24"/>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26" name="Footer Placeholder 4"/>
          <p:cNvSpPr>
            <a:spLocks noGrp="1"/>
          </p:cNvSpPr>
          <p:nvPr>
            <p:ph type="ftr" sz="quarter" idx="11"/>
          </p:nvPr>
        </p:nvSpPr>
        <p:spPr>
          <a:xfrm>
            <a:off x="2381250" y="6581775"/>
            <a:ext cx="4371975" cy="276225"/>
          </a:xfrm>
        </p:spPr>
        <p:txBody>
          <a:bodyPr/>
          <a:lstStyle/>
          <a:p>
            <a:pPr>
              <a:defRPr/>
            </a:pPr>
            <a:r>
              <a:rPr lang="en-US" dirty="0" smtClean="0"/>
              <a:t>NSF June 2015 Review </a:t>
            </a:r>
            <a:endParaRPr lang="en-US" dirty="0"/>
          </a:p>
        </p:txBody>
      </p:sp>
    </p:spTree>
    <p:extLst>
      <p:ext uri="{BB962C8B-B14F-4D97-AF65-F5344CB8AC3E}">
        <p14:creationId xmlns:p14="http://schemas.microsoft.com/office/powerpoint/2010/main" val="3335796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11" y="365553"/>
            <a:ext cx="6982690" cy="700087"/>
          </a:xfrm>
        </p:spPr>
        <p:txBody>
          <a:bodyPr/>
          <a:lstStyle/>
          <a:p>
            <a:r>
              <a:rPr lang="en-US" dirty="0" smtClean="0"/>
              <a:t>Organization and Management of 3IFO: Documentation</a:t>
            </a:r>
            <a:endParaRPr lang="en-US" dirty="0"/>
          </a:p>
        </p:txBody>
      </p:sp>
      <p:sp>
        <p:nvSpPr>
          <p:cNvPr id="3" name="Content Placeholder 2"/>
          <p:cNvSpPr>
            <a:spLocks noGrp="1"/>
          </p:cNvSpPr>
          <p:nvPr>
            <p:ph idx="1"/>
          </p:nvPr>
        </p:nvSpPr>
        <p:spPr>
          <a:xfrm>
            <a:off x="533399" y="1274613"/>
            <a:ext cx="6495473" cy="1376217"/>
          </a:xfrm>
        </p:spPr>
        <p:txBody>
          <a:bodyPr/>
          <a:lstStyle/>
          <a:p>
            <a:pPr>
              <a:buFont typeface="Wingdings" panose="05000000000000000000" pitchFamily="2" charset="2"/>
              <a:buChar char="q"/>
            </a:pPr>
            <a:r>
              <a:rPr lang="en-US" dirty="0" err="1" smtClean="0"/>
              <a:t>aLIGO</a:t>
            </a:r>
            <a:r>
              <a:rPr lang="en-US" dirty="0" smtClean="0"/>
              <a:t> Inventory </a:t>
            </a:r>
            <a:r>
              <a:rPr lang="en-US" dirty="0"/>
              <a:t>Control </a:t>
            </a:r>
            <a:r>
              <a:rPr lang="en-US" dirty="0" smtClean="0"/>
              <a:t>System (ICS)</a:t>
            </a:r>
          </a:p>
          <a:p>
            <a:pPr lvl="1"/>
            <a:r>
              <a:rPr lang="en-US" dirty="0" smtClean="0"/>
              <a:t>Provides the history of in-vacuum parts/assemblies</a:t>
            </a:r>
            <a:endParaRPr lang="en-US" dirty="0"/>
          </a:p>
          <a:p>
            <a:pPr lvl="1"/>
            <a:r>
              <a:rPr lang="en-US" dirty="0"/>
              <a:t>Storage </a:t>
            </a:r>
            <a:r>
              <a:rPr lang="en-US" dirty="0" smtClean="0"/>
              <a:t>Loads</a:t>
            </a:r>
          </a:p>
          <a:p>
            <a:pPr lvl="2"/>
            <a:r>
              <a:rPr lang="en-US" dirty="0" smtClean="0"/>
              <a:t>Packing lists for kits</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13</a:t>
            </a:fld>
            <a:endParaRPr lang="en-US"/>
          </a:p>
        </p:txBody>
      </p:sp>
      <p:sp>
        <p:nvSpPr>
          <p:cNvPr id="8" name="TextBox 7"/>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9" name="Footer Placeholder 4"/>
          <p:cNvSpPr>
            <a:spLocks noGrp="1"/>
          </p:cNvSpPr>
          <p:nvPr>
            <p:ph type="ftr" sz="quarter" idx="11"/>
          </p:nvPr>
        </p:nvSpPr>
        <p:spPr>
          <a:xfrm>
            <a:off x="2381250" y="6581775"/>
            <a:ext cx="4371975" cy="276225"/>
          </a:xfrm>
        </p:spPr>
        <p:txBody>
          <a:bodyPr/>
          <a:lstStyle/>
          <a:p>
            <a:pPr>
              <a:defRPr/>
            </a:pPr>
            <a:r>
              <a:rPr lang="en-US" dirty="0" smtClean="0"/>
              <a:t>NSF June 2015 Review </a:t>
            </a:r>
            <a:endParaRPr lang="en-US" dirty="0"/>
          </a:p>
        </p:txBody>
      </p:sp>
      <p:pic>
        <p:nvPicPr>
          <p:cNvPr id="4099" name="Picture 3" descr="C:\Users\jodi.fauver\Desktop\VP Cross check and custody.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5746" y="3168071"/>
            <a:ext cx="4273126" cy="3301961"/>
          </a:xfrm>
          <a:prstGeom prst="rect">
            <a:avLst/>
          </a:prstGeom>
          <a:noFill/>
          <a:ln>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C:\Users\jodi.fauver\Desktop\ICS VP for NSF 15 Composit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02696" y="2235186"/>
            <a:ext cx="3274185" cy="4237180"/>
          </a:xfrm>
          <a:prstGeom prst="rect">
            <a:avLst/>
          </a:prstGeom>
          <a:noFill/>
          <a:ln>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bwMode="auto">
          <a:xfrm flipV="1">
            <a:off x="2004291" y="2789382"/>
            <a:ext cx="4008582" cy="3057236"/>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3287583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46" y="337845"/>
            <a:ext cx="6677890" cy="700087"/>
          </a:xfrm>
        </p:spPr>
        <p:txBody>
          <a:bodyPr/>
          <a:lstStyle/>
          <a:p>
            <a:r>
              <a:rPr lang="en-US" dirty="0"/>
              <a:t>Organization and Management of 3IFO: </a:t>
            </a:r>
            <a:r>
              <a:rPr lang="en-US" dirty="0" smtClean="0"/>
              <a:t>Documentation continued</a:t>
            </a:r>
            <a:endParaRPr lang="en-US" dirty="0"/>
          </a:p>
        </p:txBody>
      </p:sp>
      <p:sp>
        <p:nvSpPr>
          <p:cNvPr id="3" name="Content Placeholder 2"/>
          <p:cNvSpPr>
            <a:spLocks noGrp="1"/>
          </p:cNvSpPr>
          <p:nvPr>
            <p:ph idx="1"/>
          </p:nvPr>
        </p:nvSpPr>
        <p:spPr>
          <a:xfrm>
            <a:off x="376388" y="1355726"/>
            <a:ext cx="8462811" cy="408420"/>
          </a:xfrm>
        </p:spPr>
        <p:txBody>
          <a:bodyPr/>
          <a:lstStyle/>
          <a:p>
            <a:pPr>
              <a:buFont typeface="Wingdings" panose="05000000000000000000" pitchFamily="2" charset="2"/>
              <a:buChar char="q"/>
            </a:pPr>
            <a:r>
              <a:rPr lang="en-US" dirty="0"/>
              <a:t>Long-Term Storage (LTS) Asset Management System (LAM)</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14</a:t>
            </a:fld>
            <a:endParaRPr lang="en-US"/>
          </a:p>
        </p:txBody>
      </p:sp>
      <p:sp>
        <p:nvSpPr>
          <p:cNvPr id="6" name="TextBox 5"/>
          <p:cNvSpPr txBox="1"/>
          <p:nvPr/>
        </p:nvSpPr>
        <p:spPr>
          <a:xfrm>
            <a:off x="-13849" y="6636288"/>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7" name="Footer Placeholder 4"/>
          <p:cNvSpPr txBox="1">
            <a:spLocks/>
          </p:cNvSpPr>
          <p:nvPr/>
        </p:nvSpPr>
        <p:spPr bwMode="auto">
          <a:xfrm>
            <a:off x="2367401" y="6586354"/>
            <a:ext cx="4371975"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Unicode MS" pitchFamily="34" charset="-128"/>
                <a:ea typeface="+mn-ea"/>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defRPr/>
            </a:pPr>
            <a:r>
              <a:rPr lang="en-US" smtClean="0"/>
              <a:t>NSF June 2015 Review </a:t>
            </a:r>
            <a:endParaRPr lang="en-US" dirty="0"/>
          </a:p>
        </p:txBody>
      </p:sp>
      <p:pic>
        <p:nvPicPr>
          <p:cNvPr id="5122" name="Picture 2" descr="C:\Users\jodi.fauver\Desktop\wasp.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5548" y="2459376"/>
            <a:ext cx="3499139" cy="2713966"/>
          </a:xfrm>
          <a:prstGeom prst="rect">
            <a:avLst/>
          </a:prstGeom>
          <a:noFill/>
          <a:ln>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3" name="Picture 3" descr="CAM04385"/>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346" t="10411" r="17508" b="25430"/>
          <a:stretch/>
        </p:blipFill>
        <p:spPr bwMode="auto">
          <a:xfrm>
            <a:off x="4717863" y="2566433"/>
            <a:ext cx="3833487" cy="2247196"/>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bwMode="auto">
          <a:xfrm>
            <a:off x="-298115" y="5173342"/>
            <a:ext cx="4896219" cy="74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lvl="1" algn="ctr"/>
            <a:r>
              <a:rPr lang="en-US" sz="1800" kern="0" dirty="0" smtClean="0"/>
              <a:t>BOM/Packing List for Out-Bound Shipment</a:t>
            </a:r>
          </a:p>
          <a:p>
            <a:pPr marL="0" indent="0">
              <a:buFont typeface="Monotype Sorts" charset="0"/>
              <a:buNone/>
            </a:pPr>
            <a:endParaRPr lang="en-US" sz="1800" kern="0" dirty="0"/>
          </a:p>
        </p:txBody>
      </p:sp>
      <p:sp>
        <p:nvSpPr>
          <p:cNvPr id="12" name="Content Placeholder 2"/>
          <p:cNvSpPr txBox="1">
            <a:spLocks/>
          </p:cNvSpPr>
          <p:nvPr/>
        </p:nvSpPr>
        <p:spPr bwMode="auto">
          <a:xfrm>
            <a:off x="4130584" y="4819541"/>
            <a:ext cx="4610521" cy="8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lvl="1"/>
            <a:r>
              <a:rPr lang="en-US" sz="1800" kern="0" dirty="0" smtClean="0"/>
              <a:t>Barcodes for inspections and audits</a:t>
            </a:r>
          </a:p>
          <a:p>
            <a:pPr marL="457200" lvl="1" indent="0">
              <a:buNone/>
            </a:pPr>
            <a:endParaRPr lang="en-US" sz="1800" kern="0" dirty="0" smtClean="0"/>
          </a:p>
          <a:p>
            <a:pPr marL="0" indent="0">
              <a:buFont typeface="Monotype Sorts" charset="0"/>
              <a:buNone/>
            </a:pPr>
            <a:endParaRPr lang="en-US" sz="1800" kern="0" dirty="0"/>
          </a:p>
        </p:txBody>
      </p:sp>
      <p:sp>
        <p:nvSpPr>
          <p:cNvPr id="13" name="Content Placeholder 2"/>
          <p:cNvSpPr txBox="1">
            <a:spLocks/>
          </p:cNvSpPr>
          <p:nvPr/>
        </p:nvSpPr>
        <p:spPr bwMode="auto">
          <a:xfrm>
            <a:off x="450001" y="1763181"/>
            <a:ext cx="4610521" cy="8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lvl="1"/>
            <a:r>
              <a:rPr lang="en-US" sz="1800" kern="0" dirty="0" smtClean="0"/>
              <a:t>Check-out/check-in capability</a:t>
            </a:r>
          </a:p>
          <a:p>
            <a:pPr marL="457200" lvl="1" indent="0">
              <a:buNone/>
            </a:pPr>
            <a:endParaRPr lang="en-US" sz="1800" kern="0" dirty="0" smtClean="0"/>
          </a:p>
          <a:p>
            <a:pPr marL="0" indent="0">
              <a:buFont typeface="Monotype Sorts" charset="0"/>
              <a:buNone/>
            </a:pPr>
            <a:endParaRPr lang="en-US" sz="1800" kern="0" dirty="0"/>
          </a:p>
        </p:txBody>
      </p:sp>
    </p:spTree>
    <p:extLst>
      <p:ext uri="{BB962C8B-B14F-4D97-AF65-F5344CB8AC3E}">
        <p14:creationId xmlns:p14="http://schemas.microsoft.com/office/powerpoint/2010/main" val="3631414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37845"/>
            <a:ext cx="5114925" cy="700087"/>
          </a:xfrm>
        </p:spPr>
        <p:txBody>
          <a:bodyPr/>
          <a:lstStyle/>
          <a:p>
            <a:r>
              <a:rPr lang="en-US" dirty="0" smtClean="0"/>
              <a:t>Monitoring of 3IFO: Eyes On</a:t>
            </a:r>
            <a:endParaRPr lang="en-US" dirty="0"/>
          </a:p>
        </p:txBody>
      </p:sp>
      <p:sp>
        <p:nvSpPr>
          <p:cNvPr id="3" name="Content Placeholder 2"/>
          <p:cNvSpPr>
            <a:spLocks noGrp="1"/>
          </p:cNvSpPr>
          <p:nvPr>
            <p:ph idx="1"/>
          </p:nvPr>
        </p:nvSpPr>
        <p:spPr>
          <a:xfrm>
            <a:off x="745828" y="1328017"/>
            <a:ext cx="7772400" cy="4641850"/>
          </a:xfrm>
        </p:spPr>
        <p:txBody>
          <a:bodyPr/>
          <a:lstStyle/>
          <a:p>
            <a:pPr>
              <a:buFont typeface="Wingdings" panose="05000000000000000000" pitchFamily="2" charset="2"/>
              <a:buChar char="q"/>
            </a:pPr>
            <a:r>
              <a:rPr lang="en-US" dirty="0" smtClean="0"/>
              <a:t>Weekly visits by LTS Manager: usually on maintenance day </a:t>
            </a:r>
          </a:p>
          <a:p>
            <a:pPr lvl="1"/>
            <a:r>
              <a:rPr lang="en-US" dirty="0"/>
              <a:t>Visits to major storage </a:t>
            </a:r>
            <a:r>
              <a:rPr lang="en-US" dirty="0" smtClean="0"/>
              <a:t>areas: brief general checklist</a:t>
            </a:r>
          </a:p>
          <a:p>
            <a:pPr lvl="2"/>
            <a:r>
              <a:rPr lang="en-US" dirty="0"/>
              <a:t>Are all expected bins and pallets in place?</a:t>
            </a:r>
          </a:p>
          <a:p>
            <a:pPr lvl="2"/>
            <a:r>
              <a:rPr lang="en-US" dirty="0"/>
              <a:t>Is there any evidence of tampering</a:t>
            </a:r>
            <a:r>
              <a:rPr lang="en-US" dirty="0" smtClean="0"/>
              <a:t>?</a:t>
            </a:r>
          </a:p>
          <a:p>
            <a:pPr lvl="1"/>
            <a:r>
              <a:rPr lang="en-US" dirty="0" smtClean="0"/>
              <a:t>Special conditions =Special questions</a:t>
            </a:r>
          </a:p>
          <a:p>
            <a:pPr lvl="3"/>
            <a:r>
              <a:rPr lang="en-US" dirty="0" smtClean="0"/>
              <a:t>LVEA</a:t>
            </a:r>
          </a:p>
          <a:p>
            <a:pPr lvl="4"/>
            <a:r>
              <a:rPr lang="en-US" dirty="0" smtClean="0"/>
              <a:t>Qualitative check on nitrogen purge</a:t>
            </a:r>
          </a:p>
          <a:p>
            <a:pPr lvl="5"/>
            <a:r>
              <a:rPr lang="en-US" dirty="0" smtClean="0"/>
              <a:t>Containers cool?</a:t>
            </a:r>
          </a:p>
          <a:p>
            <a:pPr lvl="5"/>
            <a:r>
              <a:rPr lang="en-US" dirty="0" smtClean="0"/>
              <a:t>Does it sound like gas is flowing?</a:t>
            </a:r>
            <a:endParaRPr lang="en-US" dirty="0"/>
          </a:p>
          <a:p>
            <a:pPr lvl="3"/>
            <a:r>
              <a:rPr lang="en-US" dirty="0" smtClean="0"/>
              <a:t>VPW</a:t>
            </a:r>
          </a:p>
          <a:p>
            <a:pPr lvl="4"/>
            <a:r>
              <a:rPr lang="en-US" dirty="0" smtClean="0"/>
              <a:t>Dry boxes present and locked?</a:t>
            </a:r>
          </a:p>
          <a:p>
            <a:pPr>
              <a:buFont typeface="Wingdings" panose="05000000000000000000" pitchFamily="2" charset="2"/>
              <a:buChar char="q"/>
            </a:pPr>
            <a:r>
              <a:rPr lang="en-US" dirty="0" smtClean="0"/>
              <a:t>Check out system for borrowing mid-station key </a:t>
            </a:r>
          </a:p>
          <a:p>
            <a:pPr lvl="1"/>
            <a:r>
              <a:rPr lang="en-US" dirty="0" smtClean="0"/>
              <a:t>No un-fettered access</a:t>
            </a:r>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t>NSF June 14 Review of Advanced LIGO</a:t>
            </a:r>
            <a:endParaRPr lang="en-US"/>
          </a:p>
        </p:txBody>
      </p:sp>
    </p:spTree>
    <p:extLst>
      <p:ext uri="{BB962C8B-B14F-4D97-AF65-F5344CB8AC3E}">
        <p14:creationId xmlns:p14="http://schemas.microsoft.com/office/powerpoint/2010/main" val="457899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655784" y="340446"/>
            <a:ext cx="8405091" cy="700087"/>
          </a:xfrm>
        </p:spPr>
        <p:txBody>
          <a:bodyPr/>
          <a:lstStyle/>
          <a:p>
            <a:r>
              <a:rPr lang="en-US" dirty="0" smtClean="0">
                <a:latin typeface="Helvetica" charset="0"/>
              </a:rPr>
              <a:t>Monitoring of 3IFO: Probes and Sensors</a:t>
            </a:r>
            <a:br>
              <a:rPr lang="en-US" dirty="0" smtClean="0">
                <a:latin typeface="Helvetica" charset="0"/>
              </a:rPr>
            </a:br>
            <a:r>
              <a:rPr lang="en-US" dirty="0" smtClean="0">
                <a:latin typeface="Helvetica" charset="0"/>
              </a:rPr>
              <a:t>Nitrogen Purge</a:t>
            </a:r>
            <a:endParaRPr lang="en-US" dirty="0">
              <a:latin typeface="Helvetica" charset="0"/>
            </a:endParaRPr>
          </a:p>
        </p:txBody>
      </p:sp>
      <p:sp>
        <p:nvSpPr>
          <p:cNvPr id="92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4F04685-4884-A646-9A24-C45497BB439D}" type="slidenum">
              <a:rPr lang="en-US" sz="1200">
                <a:latin typeface="Helvetica" charset="0"/>
                <a:cs typeface="Arial" charset="0"/>
              </a:rPr>
              <a:pPr/>
              <a:t>16</a:t>
            </a:fld>
            <a:endParaRPr lang="en-US" sz="1200">
              <a:latin typeface="Helvetica" charset="0"/>
              <a:cs typeface="Arial" charset="0"/>
            </a:endParaRPr>
          </a:p>
        </p:txBody>
      </p:sp>
      <p:cxnSp>
        <p:nvCxnSpPr>
          <p:cNvPr id="3076" name="AutoShape 4"/>
          <p:cNvCxnSpPr>
            <a:cxnSpLocks noChangeShapeType="1"/>
          </p:cNvCxnSpPr>
          <p:nvPr/>
        </p:nvCxnSpPr>
        <p:spPr bwMode="auto">
          <a:xfrm flipV="1">
            <a:off x="107853163" y="108432600"/>
            <a:ext cx="1692275" cy="46038"/>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pic>
        <p:nvPicPr>
          <p:cNvPr id="3082" name="Picture 10" descr="CAM030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9283500" y="107805538"/>
            <a:ext cx="2757488" cy="204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83" name="Picture 11" descr="CAM03245"/>
          <p:cNvPicPr>
            <a:picLocks noChangeAspect="1" noChangeArrowheads="1"/>
          </p:cNvPicPr>
          <p:nvPr/>
        </p:nvPicPr>
        <p:blipFill>
          <a:blip r:embed="rId4" cstate="email">
            <a:extLst>
              <a:ext uri="{28A0092B-C50C-407E-A947-70E740481C1C}">
                <a14:useLocalDpi xmlns:a14="http://schemas.microsoft.com/office/drawing/2010/main" val="0"/>
              </a:ext>
            </a:extLst>
          </a:blip>
          <a:srcRect t="21353" r="27913" b="5103"/>
          <a:stretch>
            <a:fillRect/>
          </a:stretch>
        </p:blipFill>
        <p:spPr bwMode="auto">
          <a:xfrm>
            <a:off x="112633125" y="107803950"/>
            <a:ext cx="2271713"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84" name="Picture 12" descr="CAM03247"/>
          <p:cNvPicPr>
            <a:picLocks noChangeAspect="1" noChangeArrowheads="1"/>
          </p:cNvPicPr>
          <p:nvPr/>
        </p:nvPicPr>
        <p:blipFill>
          <a:blip r:embed="rId5" cstate="email">
            <a:extLst>
              <a:ext uri="{28A0092B-C50C-407E-A947-70E740481C1C}">
                <a14:useLocalDpi xmlns:a14="http://schemas.microsoft.com/office/drawing/2010/main" val="0"/>
              </a:ext>
            </a:extLst>
          </a:blip>
          <a:srcRect l="13130" t="20662" r="2861"/>
          <a:stretch>
            <a:fillRect/>
          </a:stretch>
        </p:blipFill>
        <p:spPr bwMode="auto">
          <a:xfrm>
            <a:off x="105778300" y="107803950"/>
            <a:ext cx="2941638" cy="206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Text Box 13"/>
          <p:cNvSpPr txBox="1">
            <a:spLocks noChangeArrowheads="1"/>
          </p:cNvSpPr>
          <p:nvPr/>
        </p:nvSpPr>
        <p:spPr bwMode="auto">
          <a:xfrm>
            <a:off x="105765600" y="109850238"/>
            <a:ext cx="2835275" cy="944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Empty temporary HAM Triple Suspension storage containers (9 units)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14"/>
          <p:cNvSpPr txBox="1">
            <a:spLocks noChangeArrowheads="1"/>
          </p:cNvSpPr>
          <p:nvPr/>
        </p:nvSpPr>
        <p:spPr bwMode="auto">
          <a:xfrm>
            <a:off x="109393038" y="109850238"/>
            <a:ext cx="2498725"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HAM Triple Suspensions being secured to a modified HAM ISI Storage Container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15"/>
          <p:cNvSpPr txBox="1">
            <a:spLocks noChangeArrowheads="1"/>
          </p:cNvSpPr>
          <p:nvPr/>
        </p:nvSpPr>
        <p:spPr bwMode="auto">
          <a:xfrm>
            <a:off x="112501363" y="110947200"/>
            <a:ext cx="2544762"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Modified HAM ISI Storage Containers  (round) and  Suspension Storage Containers (rectangle) in LVEA ready to attach to nitrogen piping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088" name="AutoShape 16"/>
          <p:cNvCxnSpPr>
            <a:cxnSpLocks noChangeShapeType="1"/>
          </p:cNvCxnSpPr>
          <p:nvPr/>
        </p:nvCxnSpPr>
        <p:spPr bwMode="auto">
          <a:xfrm flipV="1">
            <a:off x="111693325" y="108905675"/>
            <a:ext cx="2271713" cy="501650"/>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3089" name="AutoShape 17"/>
          <p:cNvCxnSpPr>
            <a:cxnSpLocks noChangeShapeType="1"/>
          </p:cNvCxnSpPr>
          <p:nvPr/>
        </p:nvCxnSpPr>
        <p:spPr bwMode="auto">
          <a:xfrm flipV="1">
            <a:off x="108005563" y="108585000"/>
            <a:ext cx="1692275" cy="46038"/>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pic>
        <p:nvPicPr>
          <p:cNvPr id="3091"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675" y="1622014"/>
            <a:ext cx="6980238" cy="2066925"/>
          </a:xfrm>
          <a:prstGeom prst="rect">
            <a:avLst/>
          </a:prstGeom>
          <a:noFill/>
          <a:ln w="9525" cap="flat">
            <a:solidFill>
              <a:schemeClr val="bg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18" name="Content Placeholder 2"/>
          <p:cNvSpPr>
            <a:spLocks noGrp="1"/>
          </p:cNvSpPr>
          <p:nvPr>
            <p:ph idx="1"/>
          </p:nvPr>
        </p:nvSpPr>
        <p:spPr>
          <a:xfrm>
            <a:off x="249372" y="1225685"/>
            <a:ext cx="7813541" cy="399915"/>
          </a:xfrm>
        </p:spPr>
        <p:txBody>
          <a:bodyPr/>
          <a:lstStyle/>
          <a:p>
            <a:pPr>
              <a:buFont typeface="Wingdings" panose="05000000000000000000" pitchFamily="2" charset="2"/>
              <a:buChar char="q"/>
            </a:pPr>
            <a:r>
              <a:rPr lang="en-US" dirty="0" smtClean="0"/>
              <a:t>Large assemblies transferred from temporary to LTS containers</a:t>
            </a:r>
          </a:p>
          <a:p>
            <a:pPr marL="0" indent="0">
              <a:buNone/>
            </a:pPr>
            <a:endParaRPr lang="en-US" dirty="0" smtClean="0"/>
          </a:p>
          <a:p>
            <a:pPr marL="457200" lvl="1" indent="0">
              <a:buNone/>
            </a:pPr>
            <a:endParaRPr lang="en-US" dirty="0"/>
          </a:p>
        </p:txBody>
      </p:sp>
      <p:sp>
        <p:nvSpPr>
          <p:cNvPr id="19" name="Content Placeholder 2"/>
          <p:cNvSpPr txBox="1">
            <a:spLocks/>
          </p:cNvSpPr>
          <p:nvPr/>
        </p:nvSpPr>
        <p:spPr bwMode="auto">
          <a:xfrm>
            <a:off x="462613" y="3862568"/>
            <a:ext cx="7757751" cy="69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Containers have attached probes. Probe information is monitored in the control room on the Facility Management screens.</a:t>
            </a:r>
          </a:p>
          <a:p>
            <a:pPr marL="457200" lvl="1" indent="0">
              <a:buFont typeface="Times New Roman" charset="0"/>
              <a:buNone/>
            </a:pPr>
            <a:endParaRPr lang="en-US" sz="1800" kern="0" dirty="0"/>
          </a:p>
        </p:txBody>
      </p:sp>
      <p:cxnSp>
        <p:nvCxnSpPr>
          <p:cNvPr id="4" name="Straight Arrow Connector 3"/>
          <p:cNvCxnSpPr/>
          <p:nvPr/>
        </p:nvCxnSpPr>
        <p:spPr bwMode="auto">
          <a:xfrm>
            <a:off x="3020291" y="2724744"/>
            <a:ext cx="1219200" cy="9236"/>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0" name="Straight Arrow Connector 9"/>
          <p:cNvCxnSpPr/>
          <p:nvPr/>
        </p:nvCxnSpPr>
        <p:spPr bwMode="auto">
          <a:xfrm flipV="1">
            <a:off x="5855855" y="2586198"/>
            <a:ext cx="1200727" cy="785091"/>
          </a:xfrm>
          <a:prstGeom prst="straightConnector1">
            <a:avLst/>
          </a:prstGeom>
          <a:solidFill>
            <a:schemeClr val="accent1"/>
          </a:solidFill>
          <a:ln w="12700" cap="flat" cmpd="sng" algn="ctr">
            <a:solidFill>
              <a:srgbClr val="FF0000"/>
            </a:solidFill>
            <a:prstDash val="solid"/>
            <a:round/>
            <a:headEnd type="none" w="sm" len="sm"/>
            <a:tailEnd type="arrow"/>
          </a:ln>
          <a:effectLst/>
        </p:spPr>
      </p:cxnSp>
      <p:grpSp>
        <p:nvGrpSpPr>
          <p:cNvPr id="2" name="Group 1"/>
          <p:cNvGrpSpPr/>
          <p:nvPr/>
        </p:nvGrpSpPr>
        <p:grpSpPr>
          <a:xfrm>
            <a:off x="2895357" y="4537198"/>
            <a:ext cx="5125830" cy="2022296"/>
            <a:chOff x="2396613" y="4537198"/>
            <a:chExt cx="5125830" cy="2022296"/>
          </a:xfrm>
          <a:effectLst>
            <a:outerShdw blurRad="50800" dist="38100" dir="2700000" algn="tl" rotWithShape="0">
              <a:schemeClr val="accent4">
                <a:alpha val="40000"/>
              </a:schemeClr>
            </a:outerShdw>
          </a:effectLst>
        </p:grpSpPr>
        <p:pic>
          <p:nvPicPr>
            <p:cNvPr id="3074" name="Picture 2" descr="C:\Users\jodi.fauver\Desktop\3IFO_Storage_Dewpoint_sensors.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396613" y="4537199"/>
              <a:ext cx="2270125" cy="2022295"/>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3075" name="Picture 3" descr="C:\Users\jodi.fauver\Desktop\18406_20150513090506_5_13_15_3IFO_Storage_Dewpoint_Sensors.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905355" y="4537198"/>
              <a:ext cx="2617088" cy="2022295"/>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grpSp>
      <p:pic>
        <p:nvPicPr>
          <p:cNvPr id="8194" name="Picture 2" descr="C:\Users\jodi.fauver\Desktop\NSF 2015\Pix-18 and 19 May 2015\CAM04303.jpg"/>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l="7218" t="25724" r="10583"/>
          <a:stretch/>
        </p:blipFill>
        <p:spPr bwMode="auto">
          <a:xfrm>
            <a:off x="1027517" y="4537197"/>
            <a:ext cx="1659362" cy="2022297"/>
          </a:xfrm>
          <a:prstGeom prst="rect">
            <a:avLst/>
          </a:prstGeom>
          <a:noFill/>
          <a:ln>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25" name="Footer Placeholder 4"/>
          <p:cNvSpPr>
            <a:spLocks noGrp="1"/>
          </p:cNvSpPr>
          <p:nvPr>
            <p:ph type="ftr" sz="quarter" idx="11"/>
          </p:nvPr>
        </p:nvSpPr>
        <p:spPr>
          <a:xfrm>
            <a:off x="2381250" y="6581775"/>
            <a:ext cx="4371975" cy="276225"/>
          </a:xfrm>
        </p:spPr>
        <p:txBody>
          <a:bodyPr/>
          <a:lstStyle/>
          <a:p>
            <a:pPr>
              <a:defRPr/>
            </a:pPr>
            <a:r>
              <a:rPr lang="en-US" dirty="0" smtClean="0"/>
              <a:t>NSF June 2015 Review </a:t>
            </a:r>
            <a:endParaRPr lang="en-US" dirty="0"/>
          </a:p>
        </p:txBody>
      </p:sp>
    </p:spTree>
    <p:extLst>
      <p:ext uri="{BB962C8B-B14F-4D97-AF65-F5344CB8AC3E}">
        <p14:creationId xmlns:p14="http://schemas.microsoft.com/office/powerpoint/2010/main" val="49908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17</a:t>
            </a:fld>
            <a:endParaRPr lang="en-US"/>
          </a:p>
        </p:txBody>
      </p:sp>
      <p:sp>
        <p:nvSpPr>
          <p:cNvPr id="6" name="Content Placeholder 2"/>
          <p:cNvSpPr txBox="1">
            <a:spLocks noGrp="1"/>
          </p:cNvSpPr>
          <p:nvPr>
            <p:ph idx="1"/>
          </p:nvPr>
        </p:nvSpPr>
        <p:spPr bwMode="auto">
          <a:xfrm>
            <a:off x="145488" y="1235657"/>
            <a:ext cx="5858148" cy="360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lvl="1">
              <a:buFont typeface="Wingdings" panose="05000000000000000000" pitchFamily="2" charset="2"/>
              <a:buChar char="q"/>
            </a:pPr>
            <a:r>
              <a:rPr lang="en-US" dirty="0" smtClean="0"/>
              <a:t>A number of LTS items require humidity control</a:t>
            </a:r>
          </a:p>
          <a:p>
            <a:pPr lvl="2">
              <a:buFont typeface="Wingdings" panose="05000000000000000000" pitchFamily="2" charset="2"/>
              <a:buChar char="Ø"/>
            </a:pPr>
            <a:r>
              <a:rPr lang="en-US" dirty="0" smtClean="0"/>
              <a:t>Crystals</a:t>
            </a:r>
          </a:p>
          <a:p>
            <a:pPr lvl="2">
              <a:buFont typeface="Wingdings" panose="05000000000000000000" pitchFamily="2" charset="2"/>
              <a:buChar char="Ø"/>
            </a:pPr>
            <a:r>
              <a:rPr lang="en-US" dirty="0" smtClean="0"/>
              <a:t>Tip tilts</a:t>
            </a:r>
            <a:endParaRPr lang="en-US" dirty="0"/>
          </a:p>
          <a:p>
            <a:pPr lvl="1">
              <a:buFont typeface="Wingdings" panose="05000000000000000000" pitchFamily="2" charset="2"/>
              <a:buChar char="q"/>
            </a:pPr>
            <a:r>
              <a:rPr lang="en-US" sz="1800" kern="0" dirty="0" smtClean="0"/>
              <a:t>Traditional solution: Desiccant cabinets</a:t>
            </a:r>
          </a:p>
          <a:p>
            <a:pPr lvl="2">
              <a:buFont typeface="Wingdings" panose="05000000000000000000" pitchFamily="2" charset="2"/>
              <a:buChar char="Ø"/>
            </a:pPr>
            <a:r>
              <a:rPr lang="en-US" dirty="0" smtClean="0"/>
              <a:t>Require desiccant replacement</a:t>
            </a:r>
            <a:endParaRPr lang="en-US" kern="0" dirty="0" smtClean="0"/>
          </a:p>
          <a:p>
            <a:pPr lvl="1">
              <a:buFont typeface="Wingdings" panose="05000000000000000000" pitchFamily="2" charset="2"/>
              <a:buChar char="q"/>
            </a:pPr>
            <a:r>
              <a:rPr lang="en-US" sz="1800" kern="0" dirty="0" smtClean="0"/>
              <a:t>Technology of choice: Dry boxes</a:t>
            </a:r>
          </a:p>
          <a:p>
            <a:pPr lvl="2">
              <a:buFont typeface="Wingdings" panose="05000000000000000000" pitchFamily="2" charset="2"/>
              <a:buChar char="Ø"/>
              <a:defRPr/>
            </a:pPr>
            <a:r>
              <a:rPr lang="en-US" dirty="0" smtClean="0">
                <a:latin typeface="Helvetica" charset="0"/>
              </a:rPr>
              <a:t>Four (4) dehumidifying motors per unit </a:t>
            </a:r>
          </a:p>
          <a:p>
            <a:pPr lvl="3">
              <a:buFont typeface="Wingdings" panose="05000000000000000000" pitchFamily="2" charset="2"/>
              <a:buChar char="Ø"/>
              <a:defRPr/>
            </a:pPr>
            <a:r>
              <a:rPr lang="en-US" dirty="0" smtClean="0">
                <a:latin typeface="Helvetica" charset="0"/>
              </a:rPr>
              <a:t>Housed in the Clean and Bake facility  (VPW)  so that motor noise does not impact interferometer performance</a:t>
            </a:r>
          </a:p>
          <a:p>
            <a:pPr lvl="2">
              <a:buFont typeface="Wingdings" panose="05000000000000000000" pitchFamily="2" charset="2"/>
              <a:buChar char="Ø"/>
              <a:defRPr/>
            </a:pPr>
            <a:r>
              <a:rPr lang="en-US" dirty="0" smtClean="0">
                <a:latin typeface="Helvetica" charset="0"/>
              </a:rPr>
              <a:t>Logging sensor within the unit</a:t>
            </a:r>
            <a:endParaRPr lang="en-US" dirty="0"/>
          </a:p>
          <a:p>
            <a:endParaRPr lang="en-US" sz="1800" kern="0" dirty="0" smtClean="0"/>
          </a:p>
        </p:txBody>
      </p:sp>
      <p:sp>
        <p:nvSpPr>
          <p:cNvPr id="7" name="Title 1"/>
          <p:cNvSpPr>
            <a:spLocks noGrp="1"/>
          </p:cNvSpPr>
          <p:nvPr>
            <p:ph type="title"/>
          </p:nvPr>
        </p:nvSpPr>
        <p:spPr>
          <a:xfrm>
            <a:off x="729673" y="337845"/>
            <a:ext cx="8414327" cy="700087"/>
          </a:xfrm>
        </p:spPr>
        <p:txBody>
          <a:bodyPr/>
          <a:lstStyle/>
          <a:p>
            <a:r>
              <a:rPr lang="en-US" dirty="0" smtClean="0">
                <a:latin typeface="Helvetica" charset="0"/>
              </a:rPr>
              <a:t>Monitoring of 3IFO: Probes and Sensors</a:t>
            </a:r>
            <a:br>
              <a:rPr lang="en-US" dirty="0" smtClean="0">
                <a:latin typeface="Helvetica" charset="0"/>
              </a:rPr>
            </a:br>
            <a:r>
              <a:rPr lang="en-US" dirty="0" smtClean="0">
                <a:latin typeface="Helvetica" charset="0"/>
              </a:rPr>
              <a:t>Relative Humidity</a:t>
            </a:r>
            <a:endParaRPr lang="en-US" dirty="0">
              <a:latin typeface="Helvetica" charset="0"/>
            </a:endParaRPr>
          </a:p>
        </p:txBody>
      </p:sp>
      <p:pic>
        <p:nvPicPr>
          <p:cNvPr id="2050" name="Picture 2" descr="C:\Users\jodi.fauver\Desktop\3IFO\Dry Boxes\Manncorp Dry Cabinet Insta-Quote  19211-18 Nov 2014_files\1490v-dry-cabinet-product-page-092013hl.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81544" y="1385358"/>
            <a:ext cx="2856043" cy="3205114"/>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bwMode="auto">
          <a:xfrm>
            <a:off x="2145085" y="4764596"/>
            <a:ext cx="6989600" cy="149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lvl="1">
              <a:buFont typeface="Wingdings" panose="05000000000000000000" pitchFamily="2" charset="2"/>
              <a:buChar char="q"/>
            </a:pPr>
            <a:r>
              <a:rPr lang="en-US" sz="1800" kern="0" dirty="0" smtClean="0"/>
              <a:t>Very stable performance so far</a:t>
            </a:r>
          </a:p>
          <a:p>
            <a:pPr lvl="2">
              <a:buFont typeface="Wingdings" panose="05000000000000000000" pitchFamily="2" charset="2"/>
              <a:buChar char="Ø"/>
            </a:pPr>
            <a:r>
              <a:rPr lang="en-US" sz="1800" kern="0" dirty="0" smtClean="0"/>
              <a:t>0% relative humidity (RH) most of the time</a:t>
            </a:r>
          </a:p>
          <a:p>
            <a:pPr lvl="2">
              <a:buFont typeface="Wingdings" panose="05000000000000000000" pitchFamily="2" charset="2"/>
              <a:buChar char="Ø"/>
            </a:pPr>
            <a:r>
              <a:rPr lang="en-US" sz="1800" kern="0" dirty="0" smtClean="0"/>
              <a:t>Spikes in RH when door has been opened</a:t>
            </a:r>
          </a:p>
          <a:p>
            <a:pPr lvl="3">
              <a:buFont typeface="Wingdings" panose="05000000000000000000" pitchFamily="2" charset="2"/>
              <a:buChar char="Ø"/>
            </a:pPr>
            <a:r>
              <a:rPr lang="en-US" sz="1800" kern="0" dirty="0" smtClean="0"/>
              <a:t>Return to 0% RH within half an hour</a:t>
            </a:r>
            <a:endParaRPr lang="en-US" sz="1800" kern="0" dirty="0"/>
          </a:p>
        </p:txBody>
      </p:sp>
      <p:pic>
        <p:nvPicPr>
          <p:cNvPr id="9" name="Picture 2" descr="CAM03835"/>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0854"/>
          <a:stretch/>
        </p:blipFill>
        <p:spPr bwMode="auto">
          <a:xfrm>
            <a:off x="748149" y="5023631"/>
            <a:ext cx="1647619" cy="1543414"/>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11" name="Footer Placeholder 4"/>
          <p:cNvSpPr>
            <a:spLocks noGrp="1"/>
          </p:cNvSpPr>
          <p:nvPr>
            <p:ph type="ftr" sz="quarter" idx="11"/>
          </p:nvPr>
        </p:nvSpPr>
        <p:spPr>
          <a:xfrm>
            <a:off x="2381250" y="6581775"/>
            <a:ext cx="4371975" cy="276225"/>
          </a:xfrm>
        </p:spPr>
        <p:txBody>
          <a:bodyPr/>
          <a:lstStyle/>
          <a:p>
            <a:pPr>
              <a:defRPr/>
            </a:pPr>
            <a:r>
              <a:rPr lang="en-US" dirty="0" smtClean="0"/>
              <a:t>NSF June 2015 Review </a:t>
            </a:r>
            <a:endParaRPr lang="en-US" dirty="0"/>
          </a:p>
        </p:txBody>
      </p:sp>
    </p:spTree>
    <p:extLst>
      <p:ext uri="{BB962C8B-B14F-4D97-AF65-F5344CB8AC3E}">
        <p14:creationId xmlns:p14="http://schemas.microsoft.com/office/powerpoint/2010/main" val="4010486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18" y="337845"/>
            <a:ext cx="7010400" cy="700087"/>
          </a:xfrm>
        </p:spPr>
        <p:txBody>
          <a:bodyPr/>
          <a:lstStyle/>
          <a:p>
            <a:r>
              <a:rPr lang="en-US" dirty="0" smtClean="0"/>
              <a:t>Safeguarding and Securing 3IFO: </a:t>
            </a:r>
            <a:br>
              <a:rPr lang="en-US" dirty="0" smtClean="0"/>
            </a:br>
            <a:r>
              <a:rPr lang="en-US" dirty="0" smtClean="0"/>
              <a:t>Physical and Administrative Controls</a:t>
            </a:r>
            <a:endParaRPr lang="en-US" dirty="0"/>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18</a:t>
            </a:fld>
            <a:endParaRPr lang="en-US"/>
          </a:p>
        </p:txBody>
      </p:sp>
      <p:sp>
        <p:nvSpPr>
          <p:cNvPr id="6" name="Content Placeholder 2"/>
          <p:cNvSpPr>
            <a:spLocks noGrp="1"/>
          </p:cNvSpPr>
          <p:nvPr>
            <p:ph idx="1"/>
          </p:nvPr>
        </p:nvSpPr>
        <p:spPr>
          <a:xfrm>
            <a:off x="3978428" y="1337253"/>
            <a:ext cx="5017655" cy="2745220"/>
          </a:xfrm>
        </p:spPr>
        <p:txBody>
          <a:bodyPr/>
          <a:lstStyle/>
          <a:p>
            <a:pPr>
              <a:buFont typeface="Wingdings" panose="05000000000000000000" pitchFamily="2" charset="2"/>
              <a:buChar char="q"/>
            </a:pPr>
            <a:r>
              <a:rPr lang="en-US" dirty="0" smtClean="0"/>
              <a:t>Physical controls</a:t>
            </a:r>
          </a:p>
          <a:p>
            <a:pPr lvl="1">
              <a:buFont typeface="Wingdings" panose="05000000000000000000" pitchFamily="2" charset="2"/>
              <a:buChar char="Ø"/>
            </a:pPr>
            <a:r>
              <a:rPr lang="en-US" dirty="0" smtClean="0"/>
              <a:t>Limited access</a:t>
            </a:r>
          </a:p>
          <a:p>
            <a:pPr lvl="2">
              <a:buFont typeface="Wingdings" panose="05000000000000000000" pitchFamily="2" charset="2"/>
              <a:buChar char="Ø"/>
            </a:pPr>
            <a:r>
              <a:rPr lang="en-US" dirty="0"/>
              <a:t>Special </a:t>
            </a:r>
            <a:r>
              <a:rPr lang="en-US" dirty="0" smtClean="0"/>
              <a:t>locks on mid-stations</a:t>
            </a:r>
          </a:p>
          <a:p>
            <a:pPr lvl="3">
              <a:buFont typeface="Wingdings" panose="05000000000000000000" pitchFamily="2" charset="2"/>
              <a:buChar char="Ø"/>
            </a:pPr>
            <a:r>
              <a:rPr lang="en-US" dirty="0" smtClean="0"/>
              <a:t>Gatekeepers</a:t>
            </a:r>
            <a:endParaRPr lang="en-US" dirty="0"/>
          </a:p>
          <a:p>
            <a:pPr lvl="2">
              <a:buFont typeface="Wingdings" panose="05000000000000000000" pitchFamily="2" charset="2"/>
              <a:buChar char="Ø"/>
            </a:pPr>
            <a:r>
              <a:rPr lang="en-US" dirty="0" smtClean="0"/>
              <a:t>Locked pallet rack</a:t>
            </a:r>
          </a:p>
          <a:p>
            <a:pPr lvl="2">
              <a:buFont typeface="Wingdings" panose="05000000000000000000" pitchFamily="2" charset="2"/>
              <a:buChar char="Ø"/>
            </a:pPr>
            <a:r>
              <a:rPr lang="en-US" dirty="0" smtClean="0"/>
              <a:t>Key card access (Summer 2015)</a:t>
            </a:r>
          </a:p>
          <a:p>
            <a:pPr lvl="1">
              <a:buFont typeface="Wingdings" panose="05000000000000000000" pitchFamily="2" charset="2"/>
              <a:buChar char="Ø"/>
            </a:pPr>
            <a:r>
              <a:rPr lang="en-US" dirty="0" smtClean="0"/>
              <a:t>Locked/Sealed containers</a:t>
            </a:r>
          </a:p>
          <a:p>
            <a:pPr lvl="1">
              <a:buFont typeface="Wingdings" panose="05000000000000000000" pitchFamily="2" charset="2"/>
              <a:buChar char="Ø"/>
            </a:pPr>
            <a:r>
              <a:rPr lang="en-US" dirty="0" smtClean="0"/>
              <a:t>Tamper evident containers</a:t>
            </a:r>
          </a:p>
          <a:p>
            <a:pPr marL="457200" lvl="1" indent="0">
              <a:buNone/>
            </a:pPr>
            <a:endParaRPr lang="en-US" dirty="0"/>
          </a:p>
        </p:txBody>
      </p:sp>
      <p:sp>
        <p:nvSpPr>
          <p:cNvPr id="10" name="Content Placeholder 2"/>
          <p:cNvSpPr txBox="1">
            <a:spLocks/>
          </p:cNvSpPr>
          <p:nvPr/>
        </p:nvSpPr>
        <p:spPr bwMode="auto">
          <a:xfrm>
            <a:off x="593440" y="4306633"/>
            <a:ext cx="8199578" cy="159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Administrative control</a:t>
            </a:r>
          </a:p>
          <a:p>
            <a:pPr lvl="1">
              <a:buFont typeface="Wingdings" panose="05000000000000000000" pitchFamily="2" charset="2"/>
              <a:buChar char="Ø"/>
            </a:pPr>
            <a:r>
              <a:rPr lang="en-US" sz="1800" kern="0" dirty="0" smtClean="0"/>
              <a:t>Established procedure for removing items from storage</a:t>
            </a:r>
          </a:p>
          <a:p>
            <a:pPr lvl="1">
              <a:buFont typeface="Wingdings" panose="05000000000000000000" pitchFamily="2" charset="2"/>
              <a:buChar char="Ø"/>
            </a:pPr>
            <a:r>
              <a:rPr lang="en-US" sz="1800" kern="0" dirty="0" smtClean="0"/>
              <a:t>Specifies loan terms </a:t>
            </a:r>
          </a:p>
          <a:p>
            <a:pPr lvl="1">
              <a:buFont typeface="Wingdings" panose="05000000000000000000" pitchFamily="2" charset="2"/>
              <a:buChar char="Ø"/>
            </a:pPr>
            <a:r>
              <a:rPr lang="en-US" sz="1800" kern="0" dirty="0" smtClean="0"/>
              <a:t>Requires System Engineer and LTS Manager approval</a:t>
            </a:r>
          </a:p>
          <a:p>
            <a:pPr marL="914400" lvl="2" indent="0">
              <a:buNone/>
            </a:pPr>
            <a:endParaRPr lang="en-US" sz="1800" kern="0" dirty="0" smtClean="0"/>
          </a:p>
          <a:p>
            <a:pPr marL="457200" lvl="1" indent="0">
              <a:buFont typeface="Times New Roman" charset="0"/>
              <a:buNone/>
            </a:pPr>
            <a:endParaRPr lang="en-US" sz="1800" kern="0" dirty="0"/>
          </a:p>
        </p:txBody>
      </p:sp>
      <p:pic>
        <p:nvPicPr>
          <p:cNvPr id="2052" name="Picture 4" descr="CAM04321"/>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788" t="5844" r="3470" b="3249"/>
          <a:stretch/>
        </p:blipFill>
        <p:spPr bwMode="auto">
          <a:xfrm>
            <a:off x="828666" y="1265382"/>
            <a:ext cx="2477953" cy="2713666"/>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12" name="Footer Placeholder 4"/>
          <p:cNvSpPr>
            <a:spLocks noGrp="1"/>
          </p:cNvSpPr>
          <p:nvPr>
            <p:ph type="ftr" sz="quarter" idx="11"/>
          </p:nvPr>
        </p:nvSpPr>
        <p:spPr>
          <a:xfrm>
            <a:off x="2381250" y="6581775"/>
            <a:ext cx="4371975" cy="276225"/>
          </a:xfrm>
        </p:spPr>
        <p:txBody>
          <a:bodyPr/>
          <a:lstStyle/>
          <a:p>
            <a:pPr>
              <a:defRPr/>
            </a:pPr>
            <a:r>
              <a:rPr lang="en-US" dirty="0" smtClean="0"/>
              <a:t>NSF June 2015 Review </a:t>
            </a:r>
            <a:endParaRPr lang="en-US" dirty="0"/>
          </a:p>
        </p:txBody>
      </p:sp>
    </p:spTree>
    <p:extLst>
      <p:ext uri="{BB962C8B-B14F-4D97-AF65-F5344CB8AC3E}">
        <p14:creationId xmlns:p14="http://schemas.microsoft.com/office/powerpoint/2010/main" val="107253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672" y="347081"/>
            <a:ext cx="6340764" cy="700087"/>
          </a:xfrm>
        </p:spPr>
        <p:txBody>
          <a:bodyPr/>
          <a:lstStyle/>
          <a:p>
            <a:r>
              <a:rPr lang="en-US" dirty="0" smtClean="0"/>
              <a:t> </a:t>
            </a:r>
            <a:r>
              <a:rPr lang="en-US" dirty="0"/>
              <a:t>Safeguarding and Securing 3IFO: </a:t>
            </a:r>
            <a:r>
              <a:rPr lang="en-US" dirty="0" smtClean="0"/>
              <a:t>Administrative Control-Request Form</a:t>
            </a:r>
            <a:endParaRPr lang="en-US" dirty="0"/>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t>NSF June 14 Review of Advanced LIGO</a:t>
            </a:r>
            <a:endParaRPr lang="en-US"/>
          </a:p>
        </p:txBody>
      </p:sp>
      <p:pic>
        <p:nvPicPr>
          <p:cNvPr id="3074" name="Picture 2" descr="C:\Users\jodi.fauver\Desktop\F1500003-v2 request form for use of 3rd IFO component_Page_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415" y="1145312"/>
            <a:ext cx="4979254" cy="57126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0" y="6567055"/>
            <a:ext cx="5911273" cy="29094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3075" name="Picture 3" descr="C:\Users\jodi.fauver\Desktop\F1500003-v2 request form for use of 3rd IFO component_Page_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12823" y="1132405"/>
            <a:ext cx="4424323" cy="572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176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20" y="356317"/>
            <a:ext cx="5114925" cy="700087"/>
          </a:xfrm>
        </p:spPr>
        <p:txBody>
          <a:bodyPr/>
          <a:lstStyle/>
          <a:p>
            <a:r>
              <a:rPr lang="en-US" dirty="0" smtClean="0"/>
              <a:t>Overview</a:t>
            </a:r>
            <a:endParaRPr lang="en-US" dirty="0"/>
          </a:p>
        </p:txBody>
      </p:sp>
      <p:sp>
        <p:nvSpPr>
          <p:cNvPr id="3" name="Content Placeholder 2"/>
          <p:cNvSpPr>
            <a:spLocks noGrp="1"/>
          </p:cNvSpPr>
          <p:nvPr>
            <p:ph idx="1"/>
          </p:nvPr>
        </p:nvSpPr>
        <p:spPr>
          <a:xfrm>
            <a:off x="1136106" y="1355725"/>
            <a:ext cx="3814585" cy="1036494"/>
          </a:xfrm>
        </p:spPr>
        <p:txBody>
          <a:bodyPr/>
          <a:lstStyle/>
          <a:p>
            <a:pPr>
              <a:buFont typeface="Wingdings" panose="05000000000000000000" pitchFamily="2" charset="2"/>
              <a:buChar char="q"/>
            </a:pPr>
            <a:r>
              <a:rPr lang="en-US" dirty="0" smtClean="0"/>
              <a:t>Organization and Management</a:t>
            </a:r>
          </a:p>
          <a:p>
            <a:pPr lvl="1">
              <a:buFont typeface="Wingdings" panose="05000000000000000000" pitchFamily="2" charset="2"/>
              <a:buChar char="Ø"/>
            </a:pPr>
            <a:r>
              <a:rPr lang="en-US" dirty="0" smtClean="0"/>
              <a:t>Physical location</a:t>
            </a:r>
          </a:p>
          <a:p>
            <a:pPr lvl="1">
              <a:buFont typeface="Wingdings" panose="05000000000000000000" pitchFamily="2" charset="2"/>
              <a:buChar char="Ø"/>
            </a:pPr>
            <a:r>
              <a:rPr lang="en-US" dirty="0" smtClean="0"/>
              <a:t>Documentation</a:t>
            </a:r>
          </a:p>
          <a:p>
            <a:pPr marL="457200" lvl="1" indent="0">
              <a:buNone/>
            </a:pPr>
            <a:endParaRPr lang="en-US" dirty="0"/>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2</a:t>
            </a:fld>
            <a:endParaRPr lang="en-US"/>
          </a:p>
        </p:txBody>
      </p:sp>
      <p:sp>
        <p:nvSpPr>
          <p:cNvPr id="9" name="Content Placeholder 2"/>
          <p:cNvSpPr txBox="1">
            <a:spLocks/>
          </p:cNvSpPr>
          <p:nvPr/>
        </p:nvSpPr>
        <p:spPr bwMode="auto">
          <a:xfrm>
            <a:off x="1154549" y="4814713"/>
            <a:ext cx="3579110" cy="11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Safeguarding and Securing</a:t>
            </a:r>
          </a:p>
          <a:p>
            <a:pPr lvl="1">
              <a:buFont typeface="Wingdings" panose="05000000000000000000" pitchFamily="2" charset="2"/>
              <a:buChar char="Ø"/>
            </a:pPr>
            <a:r>
              <a:rPr lang="en-US" sz="1800" kern="0" dirty="0" smtClean="0"/>
              <a:t>Physical control</a:t>
            </a:r>
          </a:p>
          <a:p>
            <a:pPr lvl="1">
              <a:buFont typeface="Wingdings" panose="05000000000000000000" pitchFamily="2" charset="2"/>
              <a:buChar char="Ø"/>
            </a:pPr>
            <a:r>
              <a:rPr lang="en-US" sz="1800" kern="0" dirty="0" smtClean="0"/>
              <a:t>Administrative control</a:t>
            </a:r>
          </a:p>
          <a:p>
            <a:pPr marL="457200" lvl="1" indent="0">
              <a:buFont typeface="Times New Roman" charset="0"/>
              <a:buNone/>
            </a:pPr>
            <a:endParaRPr lang="en-US" sz="1800" kern="0" dirty="0"/>
          </a:p>
        </p:txBody>
      </p:sp>
      <p:sp>
        <p:nvSpPr>
          <p:cNvPr id="10" name="Content Placeholder 2"/>
          <p:cNvSpPr txBox="1">
            <a:spLocks/>
          </p:cNvSpPr>
          <p:nvPr/>
        </p:nvSpPr>
        <p:spPr bwMode="auto">
          <a:xfrm>
            <a:off x="1145313" y="2921240"/>
            <a:ext cx="3131044" cy="115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Monitoring</a:t>
            </a:r>
          </a:p>
          <a:p>
            <a:pPr lvl="1">
              <a:buFont typeface="Wingdings" panose="05000000000000000000" pitchFamily="2" charset="2"/>
              <a:buChar char="Ø"/>
            </a:pPr>
            <a:r>
              <a:rPr lang="en-US" sz="1800" kern="0" dirty="0" smtClean="0"/>
              <a:t>Eyes on</a:t>
            </a:r>
          </a:p>
          <a:p>
            <a:pPr lvl="1">
              <a:buFont typeface="Wingdings" panose="05000000000000000000" pitchFamily="2" charset="2"/>
              <a:buChar char="Ø"/>
            </a:pPr>
            <a:r>
              <a:rPr lang="en-US" sz="1800" kern="0" dirty="0" smtClean="0"/>
              <a:t>Probes and sensors</a:t>
            </a:r>
          </a:p>
          <a:p>
            <a:pPr marL="457200" lvl="1" indent="0">
              <a:buFont typeface="Times New Roman" charset="0"/>
              <a:buNone/>
            </a:pPr>
            <a:endParaRPr lang="en-US" sz="1800" kern="0" dirty="0"/>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48779" y="1607135"/>
            <a:ext cx="2392894" cy="4246992"/>
          </a:xfrm>
          <a:prstGeom prst="rect">
            <a:avLst/>
          </a:prstGeom>
          <a:noFill/>
          <a:ln w="9525" cap="flat">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folHlink"/>
                </a:solidFill>
              </a14:hiddenFill>
            </a:ext>
          </a:extLst>
        </p:spPr>
      </p:pic>
      <p:sp>
        <p:nvSpPr>
          <p:cNvPr id="11" name="TextBox 10"/>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12" name="Footer Placeholder 4"/>
          <p:cNvSpPr>
            <a:spLocks noGrp="1"/>
          </p:cNvSpPr>
          <p:nvPr>
            <p:ph type="ftr" sz="quarter" idx="11"/>
          </p:nvPr>
        </p:nvSpPr>
        <p:spPr>
          <a:xfrm>
            <a:off x="2381250" y="6581775"/>
            <a:ext cx="4371975" cy="276225"/>
          </a:xfrm>
        </p:spPr>
        <p:txBody>
          <a:bodyPr/>
          <a:lstStyle/>
          <a:p>
            <a:pPr>
              <a:defRPr/>
            </a:pPr>
            <a:r>
              <a:rPr lang="en-US" dirty="0" smtClean="0"/>
              <a:t>NSF June 2015 Review </a:t>
            </a:r>
            <a:endParaRPr lang="en-US" dirty="0"/>
          </a:p>
        </p:txBody>
      </p:sp>
    </p:spTree>
    <p:extLst>
      <p:ext uri="{BB962C8B-B14F-4D97-AF65-F5344CB8AC3E}">
        <p14:creationId xmlns:p14="http://schemas.microsoft.com/office/powerpoint/2010/main" val="4250203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764" y="347081"/>
            <a:ext cx="6557818" cy="700087"/>
          </a:xfrm>
        </p:spPr>
        <p:txBody>
          <a:bodyPr/>
          <a:lstStyle/>
          <a:p>
            <a:r>
              <a:rPr lang="en-US" dirty="0"/>
              <a:t>Safeguarding and Securing 3IFO: Administrative </a:t>
            </a:r>
            <a:r>
              <a:rPr lang="en-US" dirty="0" smtClean="0"/>
              <a:t>Control-3IFO Loan Log</a:t>
            </a:r>
            <a:endParaRPr lang="en-US" dirty="0"/>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20</a:t>
            </a:fld>
            <a:endParaRPr lang="en-US"/>
          </a:p>
        </p:txBody>
      </p:sp>
      <p:pic>
        <p:nvPicPr>
          <p:cNvPr id="4104"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r="9308" b="25882"/>
          <a:stretch>
            <a:fillRect/>
          </a:stretch>
        </p:blipFill>
        <p:spPr bwMode="auto">
          <a:xfrm>
            <a:off x="971582" y="1151845"/>
            <a:ext cx="7359650" cy="466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Box 7"/>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9" name="Footer Placeholder 4"/>
          <p:cNvSpPr>
            <a:spLocks noGrp="1"/>
          </p:cNvSpPr>
          <p:nvPr>
            <p:ph type="ftr" sz="quarter" idx="11"/>
          </p:nvPr>
        </p:nvSpPr>
        <p:spPr>
          <a:xfrm>
            <a:off x="2381250" y="6581775"/>
            <a:ext cx="4371975" cy="276225"/>
          </a:xfrm>
        </p:spPr>
        <p:txBody>
          <a:bodyPr/>
          <a:lstStyle/>
          <a:p>
            <a:pPr>
              <a:defRPr/>
            </a:pPr>
            <a:r>
              <a:rPr lang="en-US" dirty="0" smtClean="0"/>
              <a:t>NSF June 2015 Review </a:t>
            </a:r>
            <a:endParaRPr lang="en-US" dirty="0"/>
          </a:p>
        </p:txBody>
      </p:sp>
    </p:spTree>
    <p:extLst>
      <p:ext uri="{BB962C8B-B14F-4D97-AF65-F5344CB8AC3E}">
        <p14:creationId xmlns:p14="http://schemas.microsoft.com/office/powerpoint/2010/main" val="2194492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176" y="227013"/>
            <a:ext cx="6599382" cy="700087"/>
          </a:xfrm>
        </p:spPr>
        <p:txBody>
          <a:bodyPr/>
          <a:lstStyle/>
          <a:p>
            <a:r>
              <a:rPr lang="en-US" dirty="0" smtClean="0"/>
              <a:t>Organization of 3IFO: Storage Venues</a:t>
            </a:r>
            <a:endParaRPr lang="en-US" dirty="0"/>
          </a:p>
        </p:txBody>
      </p:sp>
      <p:sp>
        <p:nvSpPr>
          <p:cNvPr id="3" name="Content Placeholder 2"/>
          <p:cNvSpPr>
            <a:spLocks noGrp="1"/>
          </p:cNvSpPr>
          <p:nvPr>
            <p:ph idx="1"/>
          </p:nvPr>
        </p:nvSpPr>
        <p:spPr>
          <a:xfrm>
            <a:off x="348680" y="1152532"/>
            <a:ext cx="8342738" cy="3502595"/>
          </a:xfrm>
        </p:spPr>
        <p:txBody>
          <a:bodyPr/>
          <a:lstStyle/>
          <a:p>
            <a:pPr>
              <a:buFont typeface="Wingdings" panose="05000000000000000000" pitchFamily="2" charset="2"/>
              <a:buChar char="q"/>
            </a:pPr>
            <a:r>
              <a:rPr lang="en-US" dirty="0" smtClean="0"/>
              <a:t>Venues arranged according to general storage condition requirements</a:t>
            </a:r>
          </a:p>
          <a:p>
            <a:pPr lvl="1">
              <a:buFont typeface="Wingdings" panose="05000000000000000000" pitchFamily="2" charset="2"/>
              <a:buChar char="Ø"/>
            </a:pPr>
            <a:r>
              <a:rPr lang="en-US" dirty="0"/>
              <a:t>LIGO-E1300001: </a:t>
            </a:r>
            <a:r>
              <a:rPr lang="en-US" dirty="0">
                <a:hlinkClick r:id="rId3" tooltip="LIGO-E1300001-v11"/>
              </a:rPr>
              <a:t>Long Term Storage Plan for the Components of the Third Advanced LIGO </a:t>
            </a:r>
            <a:r>
              <a:rPr lang="en-US" dirty="0" smtClean="0">
                <a:hlinkClick r:id="rId3" tooltip="LIGO-E1300001-v11"/>
              </a:rPr>
              <a:t>Interferometer</a:t>
            </a:r>
            <a:endParaRPr lang="en-US" dirty="0" smtClean="0"/>
          </a:p>
          <a:p>
            <a:pPr lvl="2">
              <a:buFont typeface="Wingdings" panose="05000000000000000000" pitchFamily="2" charset="2"/>
              <a:buChar char="Ø"/>
            </a:pPr>
            <a:r>
              <a:rPr lang="en-US" dirty="0"/>
              <a:t>Temperature range: 72F +/- </a:t>
            </a:r>
            <a:r>
              <a:rPr lang="en-US" dirty="0" smtClean="0"/>
              <a:t>3.5F</a:t>
            </a:r>
          </a:p>
          <a:p>
            <a:pPr lvl="3">
              <a:buFont typeface="Arial" panose="020B0604020202020204" pitchFamily="34" charset="0"/>
              <a:buChar char="•"/>
            </a:pPr>
            <a:r>
              <a:rPr lang="en-US" dirty="0" smtClean="0"/>
              <a:t>Maintained through building HVAC</a:t>
            </a:r>
            <a:endParaRPr lang="en-US" dirty="0"/>
          </a:p>
          <a:p>
            <a:pPr lvl="2">
              <a:buFont typeface="Wingdings" panose="05000000000000000000" pitchFamily="2" charset="2"/>
              <a:buChar char="Ø"/>
            </a:pPr>
            <a:r>
              <a:rPr lang="en-US" dirty="0"/>
              <a:t>Humidity range: 20-70% relative humidity (RH</a:t>
            </a:r>
            <a:r>
              <a:rPr lang="en-US" dirty="0" smtClean="0"/>
              <a:t>)</a:t>
            </a:r>
          </a:p>
          <a:p>
            <a:pPr lvl="2">
              <a:buFont typeface="Wingdings" panose="05000000000000000000" pitchFamily="2" charset="2"/>
              <a:buChar char="Ø"/>
            </a:pPr>
            <a:r>
              <a:rPr lang="en-US" dirty="0" smtClean="0"/>
              <a:t>Cleanliness: Either “clean” or “dirty” space</a:t>
            </a:r>
          </a:p>
          <a:p>
            <a:pPr lvl="3">
              <a:buFont typeface="Wingdings" panose="05000000000000000000" pitchFamily="2" charset="2"/>
              <a:buChar char="Ø"/>
            </a:pPr>
            <a:r>
              <a:rPr lang="en-US" dirty="0" smtClean="0"/>
              <a:t>“Clean”-required for storage of in-vacuum                              (Class A or Class B) items</a:t>
            </a:r>
          </a:p>
          <a:p>
            <a:pPr lvl="3">
              <a:buFont typeface="Wingdings" panose="05000000000000000000" pitchFamily="2" charset="2"/>
              <a:buChar char="Ø"/>
            </a:pPr>
            <a:r>
              <a:rPr lang="en-US" dirty="0" smtClean="0"/>
              <a:t>“Dirty”-acceptable for the storage of “in-air” and                        “in-the crate” items</a:t>
            </a:r>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3</a:t>
            </a:fld>
            <a:endParaRPr lang="en-US"/>
          </a:p>
        </p:txBody>
      </p:sp>
      <p:sp>
        <p:nvSpPr>
          <p:cNvPr id="8" name="TextBox 7"/>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9" name="Footer Placeholder 4"/>
          <p:cNvSpPr>
            <a:spLocks noGrp="1"/>
          </p:cNvSpPr>
          <p:nvPr>
            <p:ph type="ftr" sz="quarter" idx="11"/>
          </p:nvPr>
        </p:nvSpPr>
        <p:spPr>
          <a:xfrm>
            <a:off x="2381250" y="6581775"/>
            <a:ext cx="4371975" cy="276225"/>
          </a:xfrm>
        </p:spPr>
        <p:txBody>
          <a:bodyPr/>
          <a:lstStyle/>
          <a:p>
            <a:pPr>
              <a:defRPr/>
            </a:pPr>
            <a:r>
              <a:rPr lang="en-US" dirty="0" smtClean="0"/>
              <a:t>NSF June 2015 Review </a:t>
            </a:r>
            <a:endParaRPr lang="en-US" dirty="0"/>
          </a:p>
        </p:txBody>
      </p:sp>
      <p:sp>
        <p:nvSpPr>
          <p:cNvPr id="10" name="Content Placeholder 2"/>
          <p:cNvSpPr txBox="1">
            <a:spLocks/>
          </p:cNvSpPr>
          <p:nvPr/>
        </p:nvSpPr>
        <p:spPr bwMode="auto">
          <a:xfrm>
            <a:off x="-73888" y="4643964"/>
            <a:ext cx="9107056" cy="159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lvl="1">
              <a:buFont typeface="Wingdings" panose="05000000000000000000" pitchFamily="2" charset="2"/>
              <a:buChar char="q"/>
            </a:pPr>
            <a:r>
              <a:rPr lang="en-US" sz="1800" kern="0" dirty="0" smtClean="0"/>
              <a:t>Assignment of 3IFO Storage venue is further refined using each sub-system’s specific humidity control requirements</a:t>
            </a:r>
          </a:p>
          <a:p>
            <a:pPr lvl="2">
              <a:buFont typeface="Wingdings" panose="05000000000000000000" pitchFamily="2" charset="2"/>
              <a:buChar char="Ø"/>
            </a:pPr>
            <a:r>
              <a:rPr lang="en-US" sz="1800" kern="0" dirty="0" smtClean="0"/>
              <a:t>For example:</a:t>
            </a:r>
          </a:p>
          <a:p>
            <a:pPr lvl="3">
              <a:buFont typeface="Arial" panose="020B0604020202020204" pitchFamily="34" charset="0"/>
              <a:buChar char="•"/>
            </a:pPr>
            <a:r>
              <a:rPr lang="en-US" sz="1800" kern="0" dirty="0" smtClean="0"/>
              <a:t>LIGO-T1200527: </a:t>
            </a:r>
            <a:r>
              <a:rPr lang="en-US" sz="1800" kern="0" dirty="0" smtClean="0">
                <a:hlinkClick r:id="rId4"/>
              </a:rPr>
              <a:t>Suspension (SUS) Long Term Storage for the 3rd </a:t>
            </a:r>
            <a:r>
              <a:rPr lang="en-US" sz="1800" kern="0" dirty="0" err="1" smtClean="0">
                <a:hlinkClick r:id="rId4"/>
              </a:rPr>
              <a:t>aLIGO</a:t>
            </a:r>
            <a:r>
              <a:rPr lang="en-US" sz="1800" kern="0" dirty="0" smtClean="0">
                <a:hlinkClick r:id="rId4"/>
              </a:rPr>
              <a:t> Interferometer</a:t>
            </a:r>
            <a:endParaRPr lang="en-US" sz="1800" kern="0" dirty="0" smtClean="0"/>
          </a:p>
          <a:p>
            <a:pPr marL="0" indent="0">
              <a:buNone/>
            </a:pPr>
            <a:endParaRPr lang="en-US" sz="1800" kern="0" dirty="0" smtClean="0"/>
          </a:p>
        </p:txBody>
      </p:sp>
    </p:spTree>
    <p:extLst>
      <p:ext uri="{BB962C8B-B14F-4D97-AF65-F5344CB8AC3E}">
        <p14:creationId xmlns:p14="http://schemas.microsoft.com/office/powerpoint/2010/main" val="3495696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527" y="337845"/>
            <a:ext cx="6742545" cy="700087"/>
          </a:xfrm>
        </p:spPr>
        <p:txBody>
          <a:bodyPr/>
          <a:lstStyle/>
          <a:p>
            <a:r>
              <a:rPr lang="en-US" dirty="0" smtClean="0"/>
              <a:t>Organization of 3IFO: Storage Venues</a:t>
            </a:r>
            <a:br>
              <a:rPr lang="en-US" dirty="0" smtClean="0"/>
            </a:br>
            <a:r>
              <a:rPr lang="en-US" dirty="0" smtClean="0"/>
              <a:t>Spaces </a:t>
            </a:r>
            <a:r>
              <a:rPr lang="en-US" dirty="0" smtClean="0"/>
              <a:t>and Storage Conditions</a:t>
            </a:r>
            <a:endParaRPr lang="en-US" dirty="0"/>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4</a:t>
            </a:fld>
            <a:endParaRPr lang="en-US"/>
          </a:p>
        </p:txBody>
      </p:sp>
      <p:sp>
        <p:nvSpPr>
          <p:cNvPr id="11" name="TextBox 10"/>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12" name="Footer Placeholder 4"/>
          <p:cNvSpPr>
            <a:spLocks noGrp="1"/>
          </p:cNvSpPr>
          <p:nvPr>
            <p:ph type="ftr" sz="quarter" idx="11"/>
          </p:nvPr>
        </p:nvSpPr>
        <p:spPr>
          <a:xfrm>
            <a:off x="2381250" y="6581775"/>
            <a:ext cx="4371975" cy="276225"/>
          </a:xfrm>
        </p:spPr>
        <p:txBody>
          <a:bodyPr/>
          <a:lstStyle/>
          <a:p>
            <a:pPr>
              <a:defRPr/>
            </a:pPr>
            <a:r>
              <a:rPr lang="en-US" dirty="0" smtClean="0"/>
              <a:t>NSF June 2015 Review </a:t>
            </a:r>
            <a:endParaRPr lang="en-US" dirty="0"/>
          </a:p>
        </p:txBody>
      </p:sp>
      <p:sp>
        <p:nvSpPr>
          <p:cNvPr id="3" name="Content Placeholder 2"/>
          <p:cNvSpPr>
            <a:spLocks noGrp="1"/>
          </p:cNvSpPr>
          <p:nvPr>
            <p:ph idx="1"/>
          </p:nvPr>
        </p:nvSpPr>
        <p:spPr>
          <a:xfrm>
            <a:off x="332509" y="1207949"/>
            <a:ext cx="4165600" cy="3271687"/>
          </a:xfrm>
        </p:spPr>
        <p:txBody>
          <a:bodyPr/>
          <a:lstStyle/>
          <a:p>
            <a:pPr>
              <a:buFont typeface="Wingdings" panose="05000000000000000000" pitchFamily="2" charset="2"/>
              <a:buChar char="q"/>
            </a:pPr>
            <a:r>
              <a:rPr lang="en-US" dirty="0" smtClean="0"/>
              <a:t>“Clean” Storage Spaces</a:t>
            </a:r>
          </a:p>
          <a:p>
            <a:pPr lvl="1"/>
            <a:r>
              <a:rPr lang="en-US" dirty="0" smtClean="0"/>
              <a:t>Laser-Vacuum Equipment Area (LVEA)</a:t>
            </a:r>
          </a:p>
          <a:p>
            <a:pPr lvl="2"/>
            <a:r>
              <a:rPr lang="en-US" dirty="0" smtClean="0"/>
              <a:t>Items stored in</a:t>
            </a:r>
          </a:p>
          <a:p>
            <a:pPr lvl="3">
              <a:buFont typeface="Arial" panose="020B0604020202020204" pitchFamily="34" charset="0"/>
              <a:buChar char="•"/>
            </a:pPr>
            <a:r>
              <a:rPr lang="en-US" sz="1600" dirty="0" smtClean="0"/>
              <a:t>Custom containers under dry nitrogen purge</a:t>
            </a:r>
          </a:p>
          <a:p>
            <a:pPr lvl="3">
              <a:buFont typeface="Arial" panose="020B0604020202020204" pitchFamily="34" charset="0"/>
              <a:buChar char="•"/>
            </a:pPr>
            <a:r>
              <a:rPr lang="en-US" sz="1600" dirty="0" smtClean="0"/>
              <a:t>Bins/Walled pallets</a:t>
            </a:r>
          </a:p>
          <a:p>
            <a:pPr lvl="4"/>
            <a:r>
              <a:rPr lang="en-US" sz="1600" dirty="0" smtClean="0"/>
              <a:t>With desiccant (WD)</a:t>
            </a:r>
          </a:p>
          <a:p>
            <a:pPr lvl="4"/>
            <a:r>
              <a:rPr lang="en-US" sz="1600" dirty="0" smtClean="0"/>
              <a:t>Without desiccant (WOD)</a:t>
            </a:r>
          </a:p>
          <a:p>
            <a:pPr lvl="3">
              <a:buFont typeface="Arial" panose="020B0604020202020204" pitchFamily="34" charset="0"/>
              <a:buChar char="•"/>
            </a:pPr>
            <a:r>
              <a:rPr lang="en-US" sz="1600" dirty="0" smtClean="0"/>
              <a:t>Air</a:t>
            </a:r>
          </a:p>
        </p:txBody>
      </p:sp>
      <p:sp>
        <p:nvSpPr>
          <p:cNvPr id="9" name="Content Placeholder 2"/>
          <p:cNvSpPr txBox="1">
            <a:spLocks/>
          </p:cNvSpPr>
          <p:nvPr/>
        </p:nvSpPr>
        <p:spPr bwMode="auto">
          <a:xfrm>
            <a:off x="318661" y="4491354"/>
            <a:ext cx="3749964" cy="214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lvl="1"/>
            <a:r>
              <a:rPr lang="en-US" sz="1800" kern="0" dirty="0" smtClean="0"/>
              <a:t>Vacuum Prep Warehouse (VPW)</a:t>
            </a:r>
          </a:p>
          <a:p>
            <a:pPr lvl="2"/>
            <a:r>
              <a:rPr lang="en-US" sz="1800" kern="0" dirty="0" smtClean="0"/>
              <a:t>Items stored in</a:t>
            </a:r>
          </a:p>
          <a:p>
            <a:pPr lvl="2">
              <a:buFont typeface="Arial" panose="020B0604020202020204" pitchFamily="34" charset="0"/>
              <a:buChar char="•"/>
            </a:pPr>
            <a:r>
              <a:rPr lang="en-US" sz="1600" kern="0" dirty="0" smtClean="0"/>
              <a:t>Bins/Walled pallets</a:t>
            </a:r>
          </a:p>
          <a:p>
            <a:pPr lvl="3"/>
            <a:r>
              <a:rPr lang="en-US" sz="1600" kern="0" dirty="0" smtClean="0"/>
              <a:t>Without desiccant </a:t>
            </a:r>
          </a:p>
          <a:p>
            <a:pPr lvl="2">
              <a:buFont typeface="Arial" panose="020B0604020202020204" pitchFamily="34" charset="0"/>
              <a:buChar char="•"/>
            </a:pPr>
            <a:r>
              <a:rPr lang="en-US" sz="1600" kern="0" dirty="0" smtClean="0"/>
              <a:t>“Dry Boxes”</a:t>
            </a:r>
            <a:endParaRPr lang="en-US" sz="1600" kern="0" dirty="0" smtClean="0"/>
          </a:p>
        </p:txBody>
      </p:sp>
      <p:sp>
        <p:nvSpPr>
          <p:cNvPr id="13" name="Content Placeholder 2"/>
          <p:cNvSpPr txBox="1">
            <a:spLocks/>
          </p:cNvSpPr>
          <p:nvPr/>
        </p:nvSpPr>
        <p:spPr bwMode="auto">
          <a:xfrm>
            <a:off x="4572017" y="1226417"/>
            <a:ext cx="3749964" cy="132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“Dirty” Storage Spaces</a:t>
            </a:r>
          </a:p>
          <a:p>
            <a:pPr lvl="1"/>
            <a:r>
              <a:rPr lang="en-US" sz="1800" kern="0" dirty="0" smtClean="0"/>
              <a:t>H2 Electronics Building</a:t>
            </a:r>
          </a:p>
          <a:p>
            <a:pPr lvl="2"/>
            <a:r>
              <a:rPr lang="en-US" sz="1800" kern="0" dirty="0" smtClean="0"/>
              <a:t>Items stored in plastics bags with desiccant</a:t>
            </a:r>
          </a:p>
        </p:txBody>
      </p:sp>
      <p:sp>
        <p:nvSpPr>
          <p:cNvPr id="14" name="Content Placeholder 2"/>
          <p:cNvSpPr txBox="1">
            <a:spLocks/>
          </p:cNvSpPr>
          <p:nvPr/>
        </p:nvSpPr>
        <p:spPr bwMode="auto">
          <a:xfrm>
            <a:off x="4622821" y="2533317"/>
            <a:ext cx="3749964" cy="66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lvl="1"/>
            <a:r>
              <a:rPr lang="en-US" sz="1800" kern="0" dirty="0" smtClean="0"/>
              <a:t>Mechanical Room</a:t>
            </a:r>
          </a:p>
          <a:p>
            <a:pPr lvl="2"/>
            <a:r>
              <a:rPr lang="en-US" sz="1800" kern="0" dirty="0" smtClean="0"/>
              <a:t>Items stored in air</a:t>
            </a:r>
          </a:p>
        </p:txBody>
      </p:sp>
      <p:sp>
        <p:nvSpPr>
          <p:cNvPr id="15" name="Content Placeholder 2"/>
          <p:cNvSpPr txBox="1">
            <a:spLocks/>
          </p:cNvSpPr>
          <p:nvPr/>
        </p:nvSpPr>
        <p:spPr bwMode="auto">
          <a:xfrm>
            <a:off x="4622820" y="3244489"/>
            <a:ext cx="4234861" cy="25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lvl="1"/>
            <a:r>
              <a:rPr lang="en-US" sz="1800" kern="0" dirty="0" smtClean="0"/>
              <a:t>Mid-Stations</a:t>
            </a:r>
          </a:p>
          <a:p>
            <a:pPr lvl="2"/>
            <a:r>
              <a:rPr lang="en-US" sz="1800" kern="0" dirty="0" smtClean="0"/>
              <a:t>Items stored in</a:t>
            </a:r>
          </a:p>
          <a:p>
            <a:pPr lvl="3">
              <a:buFont typeface="Arial" panose="020B0604020202020204" pitchFamily="34" charset="0"/>
              <a:buChar char="•"/>
            </a:pPr>
            <a:r>
              <a:rPr lang="en-US" sz="1600" dirty="0" smtClean="0"/>
              <a:t>Bins/Crates/Walled Pallets</a:t>
            </a:r>
            <a:endParaRPr lang="en-US" sz="1600" dirty="0"/>
          </a:p>
          <a:p>
            <a:pPr lvl="4"/>
            <a:r>
              <a:rPr lang="en-US" sz="1600" dirty="0"/>
              <a:t>With desiccant (WD)</a:t>
            </a:r>
          </a:p>
          <a:p>
            <a:pPr lvl="4"/>
            <a:r>
              <a:rPr lang="en-US" sz="1600" dirty="0"/>
              <a:t>Without desiccant (WOD)</a:t>
            </a:r>
          </a:p>
          <a:p>
            <a:pPr lvl="3">
              <a:buFont typeface="Arial" panose="020B0604020202020204" pitchFamily="34" charset="0"/>
              <a:buChar char="•"/>
            </a:pPr>
            <a:r>
              <a:rPr lang="en-US" sz="1600" dirty="0" smtClean="0"/>
              <a:t>Air</a:t>
            </a:r>
            <a:r>
              <a:rPr lang="en-US" sz="1800" kern="0" dirty="0" smtClean="0"/>
              <a:t> </a:t>
            </a:r>
          </a:p>
          <a:p>
            <a:pPr lvl="2"/>
            <a:endParaRPr lang="en-US" sz="1800" kern="0" dirty="0" smtClean="0"/>
          </a:p>
        </p:txBody>
      </p:sp>
    </p:spTree>
    <p:extLst>
      <p:ext uri="{BB962C8B-B14F-4D97-AF65-F5344CB8AC3E}">
        <p14:creationId xmlns:p14="http://schemas.microsoft.com/office/powerpoint/2010/main" val="876018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49" y="430205"/>
            <a:ext cx="8358885" cy="700087"/>
          </a:xfrm>
        </p:spPr>
        <p:txBody>
          <a:bodyPr/>
          <a:lstStyle/>
          <a:p>
            <a:r>
              <a:rPr lang="en-US" dirty="0" smtClean="0"/>
              <a:t>LVEA: Custom Containers with Dry Nitrogen Purge</a:t>
            </a:r>
            <a:br>
              <a:rPr lang="en-US" dirty="0" smtClean="0"/>
            </a:br>
            <a:r>
              <a:rPr lang="en-US" dirty="0" smtClean="0"/>
              <a:t>Internal Seismic Isolation Units</a:t>
            </a:r>
            <a:endParaRPr lang="en-US" dirty="0"/>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5</a:t>
            </a:fld>
            <a:endParaRPr lang="en-US"/>
          </a:p>
        </p:txBody>
      </p:sp>
      <p:pic>
        <p:nvPicPr>
          <p:cNvPr id="5122"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875944" y="1521973"/>
            <a:ext cx="7087312" cy="46418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10" name="Footer Placeholder 4"/>
          <p:cNvSpPr>
            <a:spLocks noGrp="1"/>
          </p:cNvSpPr>
          <p:nvPr>
            <p:ph type="ftr" sz="quarter" idx="11"/>
          </p:nvPr>
        </p:nvSpPr>
        <p:spPr>
          <a:xfrm>
            <a:off x="2381250" y="6581775"/>
            <a:ext cx="4371975" cy="276225"/>
          </a:xfrm>
        </p:spPr>
        <p:txBody>
          <a:bodyPr/>
          <a:lstStyle/>
          <a:p>
            <a:pPr>
              <a:defRPr/>
            </a:pPr>
            <a:r>
              <a:rPr lang="en-US" dirty="0" smtClean="0"/>
              <a:t>NSF June 2015 Review </a:t>
            </a:r>
            <a:endParaRPr lang="en-US" dirty="0"/>
          </a:p>
        </p:txBody>
      </p:sp>
    </p:spTree>
    <p:extLst>
      <p:ext uri="{BB962C8B-B14F-4D97-AF65-F5344CB8AC3E}">
        <p14:creationId xmlns:p14="http://schemas.microsoft.com/office/powerpoint/2010/main" val="3127229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329" y="319373"/>
            <a:ext cx="7786255" cy="700087"/>
          </a:xfrm>
        </p:spPr>
        <p:txBody>
          <a:bodyPr/>
          <a:lstStyle/>
          <a:p>
            <a:r>
              <a:rPr lang="en-US" dirty="0" smtClean="0"/>
              <a:t>LVEA: Custom </a:t>
            </a:r>
            <a:r>
              <a:rPr lang="en-US" dirty="0"/>
              <a:t>Containers with Dry Nitrogen Purge</a:t>
            </a:r>
            <a:br>
              <a:rPr lang="en-US" dirty="0"/>
            </a:br>
            <a:r>
              <a:rPr lang="en-US" dirty="0" smtClean="0"/>
              <a:t>Core Optic and Baffle Suspensions</a:t>
            </a:r>
            <a:endParaRPr lang="en-US" dirty="0"/>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6</a:t>
            </a:fld>
            <a:endParaRPr lang="en-US"/>
          </a:p>
        </p:txBody>
      </p:sp>
      <p:pic>
        <p:nvPicPr>
          <p:cNvPr id="2050" name="Picture 2" descr="C:\Users\jodi.fauver\Desktop\3IFO\3IFO by Sub-System\SUS\3IFO SUS LVEA-NSF.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704421" y="1153000"/>
            <a:ext cx="7589831" cy="544724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CAM04310"/>
          <p:cNvPicPr>
            <a:picLocks noChangeAspect="1" noChangeArrowheads="1"/>
          </p:cNvPicPr>
          <p:nvPr/>
        </p:nvPicPr>
        <p:blipFill>
          <a:blip r:embed="rId4" cstate="email">
            <a:extLst>
              <a:ext uri="{28A0092B-C50C-407E-A947-70E740481C1C}">
                <a14:useLocalDpi xmlns:a14="http://schemas.microsoft.com/office/drawing/2010/main" val="0"/>
              </a:ext>
            </a:extLst>
          </a:blip>
          <a:srcRect l="9259" t="16121" r="15488" b="19299"/>
          <a:stretch>
            <a:fillRect/>
          </a:stretch>
        </p:blipFill>
        <p:spPr bwMode="auto">
          <a:xfrm>
            <a:off x="2900219" y="2975554"/>
            <a:ext cx="2216726" cy="1410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Box 8"/>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10" name="Footer Placeholder 4"/>
          <p:cNvSpPr>
            <a:spLocks noGrp="1"/>
          </p:cNvSpPr>
          <p:nvPr>
            <p:ph type="ftr" sz="quarter" idx="11"/>
          </p:nvPr>
        </p:nvSpPr>
        <p:spPr>
          <a:xfrm>
            <a:off x="2381250" y="6581775"/>
            <a:ext cx="4371975" cy="276225"/>
          </a:xfrm>
        </p:spPr>
        <p:txBody>
          <a:bodyPr/>
          <a:lstStyle/>
          <a:p>
            <a:pPr>
              <a:defRPr/>
            </a:pPr>
            <a:r>
              <a:rPr lang="en-US" dirty="0" smtClean="0"/>
              <a:t>NSF June 2015 Review </a:t>
            </a:r>
            <a:endParaRPr lang="en-US" dirty="0"/>
          </a:p>
        </p:txBody>
      </p:sp>
    </p:spTree>
    <p:extLst>
      <p:ext uri="{BB962C8B-B14F-4D97-AF65-F5344CB8AC3E}">
        <p14:creationId xmlns:p14="http://schemas.microsoft.com/office/powerpoint/2010/main" val="986518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674240" y="6152343"/>
            <a:ext cx="3909291" cy="39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SUS Install and cabling kits</a:t>
            </a:r>
          </a:p>
        </p:txBody>
      </p:sp>
      <p:sp>
        <p:nvSpPr>
          <p:cNvPr id="2" name="Title 1"/>
          <p:cNvSpPr>
            <a:spLocks noGrp="1"/>
          </p:cNvSpPr>
          <p:nvPr>
            <p:ph type="title"/>
          </p:nvPr>
        </p:nvSpPr>
        <p:spPr>
          <a:xfrm>
            <a:off x="1704132" y="-120073"/>
            <a:ext cx="6146800" cy="1158005"/>
          </a:xfrm>
        </p:spPr>
        <p:txBody>
          <a:bodyPr/>
          <a:lstStyle/>
          <a:p>
            <a:r>
              <a:rPr lang="en-US" dirty="0"/>
              <a:t>LVEA: </a:t>
            </a:r>
            <a:r>
              <a:rPr lang="en-US" dirty="0" smtClean="0"/>
              <a:t>In-Air or Bins/Walled Pallets</a:t>
            </a:r>
            <a:r>
              <a:rPr lang="en-US" dirty="0" smtClean="0"/>
              <a:t/>
            </a:r>
            <a:br>
              <a:rPr lang="en-US" dirty="0" smtClean="0"/>
            </a:br>
            <a:r>
              <a:rPr lang="en-US" dirty="0" smtClean="0"/>
              <a:t>With (</a:t>
            </a:r>
            <a:r>
              <a:rPr lang="en-US" dirty="0"/>
              <a:t>WD</a:t>
            </a:r>
            <a:r>
              <a:rPr lang="en-US" dirty="0" smtClean="0"/>
              <a:t>) </a:t>
            </a:r>
            <a:r>
              <a:rPr lang="en-US" dirty="0" smtClean="0"/>
              <a:t>or </a:t>
            </a:r>
            <a:r>
              <a:rPr lang="en-US" dirty="0" smtClean="0"/>
              <a:t>Without </a:t>
            </a:r>
            <a:r>
              <a:rPr lang="en-US" dirty="0" smtClean="0"/>
              <a:t>(WOD) Desiccant</a:t>
            </a:r>
            <a:endParaRPr lang="en-US" dirty="0"/>
          </a:p>
        </p:txBody>
      </p:sp>
      <p:sp>
        <p:nvSpPr>
          <p:cNvPr id="3" name="Content Placeholder 2"/>
          <p:cNvSpPr>
            <a:spLocks noGrp="1"/>
          </p:cNvSpPr>
          <p:nvPr>
            <p:ph idx="1"/>
          </p:nvPr>
        </p:nvSpPr>
        <p:spPr>
          <a:xfrm>
            <a:off x="163960" y="1167740"/>
            <a:ext cx="4373912" cy="348892"/>
          </a:xfrm>
        </p:spPr>
        <p:txBody>
          <a:bodyPr/>
          <a:lstStyle/>
          <a:p>
            <a:pPr>
              <a:buFont typeface="Wingdings" panose="05000000000000000000" pitchFamily="2" charset="2"/>
              <a:buChar char="q"/>
            </a:pPr>
            <a:r>
              <a:rPr lang="en-US" dirty="0" smtClean="0"/>
              <a:t>Stray Light Control (SLC) aka Baffles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7</a:t>
            </a:fld>
            <a:endParaRPr lang="en-US"/>
          </a:p>
        </p:txBody>
      </p:sp>
      <p:sp>
        <p:nvSpPr>
          <p:cNvPr id="8" name="Content Placeholder 2"/>
          <p:cNvSpPr txBox="1">
            <a:spLocks/>
          </p:cNvSpPr>
          <p:nvPr/>
        </p:nvSpPr>
        <p:spPr bwMode="auto">
          <a:xfrm>
            <a:off x="4765918" y="1167738"/>
            <a:ext cx="3750002" cy="69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Installation (INS) Tooling</a:t>
            </a:r>
          </a:p>
          <a:p>
            <a:pPr lvl="1"/>
            <a:r>
              <a:rPr lang="en-US" sz="1800" kern="0" dirty="0" smtClean="0"/>
              <a:t>Stored “In-Air”</a:t>
            </a:r>
            <a:endParaRPr lang="en-US" sz="1800" kern="0" dirty="0"/>
          </a:p>
        </p:txBody>
      </p:sp>
      <p:sp>
        <p:nvSpPr>
          <p:cNvPr id="6" name="Content Placeholder 2"/>
          <p:cNvSpPr txBox="1">
            <a:spLocks/>
          </p:cNvSpPr>
          <p:nvPr/>
        </p:nvSpPr>
        <p:spPr bwMode="auto">
          <a:xfrm>
            <a:off x="4214123" y="4355813"/>
            <a:ext cx="4939137" cy="6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marL="0" indent="0">
              <a:buNone/>
            </a:pPr>
            <a:endParaRPr lang="en-US" sz="1800" kern="0" dirty="0" smtClean="0"/>
          </a:p>
          <a:p>
            <a:pPr lvl="1"/>
            <a:r>
              <a:rPr lang="en-US" sz="1800" kern="0" dirty="0" smtClean="0"/>
              <a:t>Thermal Compensation System (TCS)</a:t>
            </a:r>
            <a:endParaRPr lang="en-US" sz="1800" kern="0" dirty="0"/>
          </a:p>
        </p:txBody>
      </p:sp>
      <p:pic>
        <p:nvPicPr>
          <p:cNvPr id="4102" name="Picture 6" descr="CAM04326"/>
          <p:cNvPicPr>
            <a:picLocks noChangeAspect="1" noChangeArrowheads="1"/>
          </p:cNvPicPr>
          <p:nvPr/>
        </p:nvPicPr>
        <p:blipFill>
          <a:blip r:embed="rId3" cstate="email">
            <a:extLst>
              <a:ext uri="{28A0092B-C50C-407E-A947-70E740481C1C}">
                <a14:useLocalDpi xmlns:a14="http://schemas.microsoft.com/office/drawing/2010/main" val="0"/>
              </a:ext>
            </a:extLst>
          </a:blip>
          <a:srcRect l="20538" t="5449" r="23904" b="28381"/>
          <a:stretch>
            <a:fillRect/>
          </a:stretch>
        </p:blipFill>
        <p:spPr bwMode="auto">
          <a:xfrm>
            <a:off x="7667947" y="5155468"/>
            <a:ext cx="1084007" cy="956718"/>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3" name="Picture 7" descr="CAM04321"/>
          <p:cNvPicPr>
            <a:picLocks noChangeAspect="1" noChangeArrowheads="1"/>
          </p:cNvPicPr>
          <p:nvPr/>
        </p:nvPicPr>
        <p:blipFill>
          <a:blip r:embed="rId4" cstate="email">
            <a:extLst>
              <a:ext uri="{28A0092B-C50C-407E-A947-70E740481C1C}">
                <a14:useLocalDpi xmlns:a14="http://schemas.microsoft.com/office/drawing/2010/main" val="0"/>
              </a:ext>
            </a:extLst>
          </a:blip>
          <a:srcRect l="2788" t="5000" r="9978" b="65010"/>
          <a:stretch>
            <a:fillRect/>
          </a:stretch>
        </p:blipFill>
        <p:spPr bwMode="auto">
          <a:xfrm>
            <a:off x="4923051" y="5155468"/>
            <a:ext cx="2554742" cy="965954"/>
          </a:xfrm>
          <a:prstGeom prst="rect">
            <a:avLst/>
          </a:prstGeom>
          <a:noFill/>
          <a:ln w="9525" algn="in">
            <a:solidFill>
              <a:schemeClr val="accent4"/>
            </a:solidFill>
            <a:miter lim="800000"/>
            <a:headEnd/>
            <a:tailEnd/>
          </a:ln>
          <a:effectLst>
            <a:outerShdw dist="35921" dir="2700000" algn="ctr" rotWithShape="0">
              <a:srgbClr val="EEECE1"/>
            </a:outerShdw>
          </a:effectLst>
          <a:extLst>
            <a:ext uri="{909E8E84-426E-40DD-AFC4-6F175D3DCCD1}">
              <a14:hiddenFill xmlns:a14="http://schemas.microsoft.com/office/drawing/2010/main">
                <a:solidFill>
                  <a:srgbClr val="FFFFFF"/>
                </a:solidFill>
              </a14:hiddenFill>
            </a:ext>
          </a:extLst>
        </p:spPr>
      </p:pic>
      <p:pic>
        <p:nvPicPr>
          <p:cNvPr id="4104" name="Picture 8" descr="CAM04322"/>
          <p:cNvPicPr>
            <a:picLocks noChangeAspect="1" noChangeArrowheads="1"/>
          </p:cNvPicPr>
          <p:nvPr/>
        </p:nvPicPr>
        <p:blipFill>
          <a:blip r:embed="rId5" cstate="email">
            <a:extLst>
              <a:ext uri="{28A0092B-C50C-407E-A947-70E740481C1C}">
                <a14:useLocalDpi xmlns:a14="http://schemas.microsoft.com/office/drawing/2010/main" val="0"/>
              </a:ext>
            </a:extLst>
          </a:blip>
          <a:srcRect l="29109" t="43518" r="31271" b="22778"/>
          <a:stretch>
            <a:fillRect/>
          </a:stretch>
        </p:blipFill>
        <p:spPr bwMode="auto">
          <a:xfrm>
            <a:off x="354107" y="5061978"/>
            <a:ext cx="2019693" cy="1034948"/>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5" name="Picture 9" descr="CAM04321"/>
          <p:cNvPicPr>
            <a:picLocks noChangeAspect="1" noChangeArrowheads="1"/>
          </p:cNvPicPr>
          <p:nvPr/>
        </p:nvPicPr>
        <p:blipFill>
          <a:blip r:embed="rId6" cstate="email">
            <a:extLst>
              <a:ext uri="{28A0092B-C50C-407E-A947-70E740481C1C}">
                <a14:useLocalDpi xmlns:a14="http://schemas.microsoft.com/office/drawing/2010/main" val="0"/>
              </a:ext>
            </a:extLst>
          </a:blip>
          <a:srcRect l="2788" t="30719" r="9978"/>
          <a:stretch>
            <a:fillRect/>
          </a:stretch>
        </p:blipFill>
        <p:spPr bwMode="auto">
          <a:xfrm>
            <a:off x="2610413" y="4417203"/>
            <a:ext cx="1933866" cy="1688959"/>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6" name="Picture 10" descr="CAM04321"/>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53276" t="57866" r="9978" b="6152"/>
          <a:stretch/>
        </p:blipFill>
        <p:spPr bwMode="auto">
          <a:xfrm>
            <a:off x="632694" y="1595759"/>
            <a:ext cx="1275359" cy="1373530"/>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7" name="Picture 11" descr="IMG_0804[1]"/>
          <p:cNvPicPr>
            <a:picLocks noChangeAspect="1" noChangeArrowheads="1"/>
          </p:cNvPicPr>
          <p:nvPr/>
        </p:nvPicPr>
        <p:blipFill>
          <a:blip r:embed="rId8" cstate="email">
            <a:extLst>
              <a:ext uri="{28A0092B-C50C-407E-A947-70E740481C1C}">
                <a14:useLocalDpi xmlns:a14="http://schemas.microsoft.com/office/drawing/2010/main" val="0"/>
              </a:ext>
            </a:extLst>
          </a:blip>
          <a:srcRect l="4761" t="11639" r="19841"/>
          <a:stretch>
            <a:fillRect/>
          </a:stretch>
        </p:blipFill>
        <p:spPr bwMode="auto">
          <a:xfrm>
            <a:off x="481392" y="3124069"/>
            <a:ext cx="1607128" cy="1411525"/>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8" name="Picture 12" descr="IMG_0805[1]"/>
          <p:cNvPicPr>
            <a:picLocks noChangeAspect="1" noChangeArrowheads="1"/>
          </p:cNvPicPr>
          <p:nvPr/>
        </p:nvPicPr>
        <p:blipFill>
          <a:blip r:embed="rId9" cstate="email">
            <a:extLst>
              <a:ext uri="{28A0092B-C50C-407E-A947-70E740481C1C}">
                <a14:useLocalDpi xmlns:a14="http://schemas.microsoft.com/office/drawing/2010/main" val="0"/>
              </a:ext>
            </a:extLst>
          </a:blip>
          <a:srcRect l="6230" t="16023" r="2670"/>
          <a:stretch>
            <a:fillRect/>
          </a:stretch>
        </p:blipFill>
        <p:spPr bwMode="auto">
          <a:xfrm>
            <a:off x="2131607" y="1595759"/>
            <a:ext cx="2029053" cy="1402267"/>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9" name="Picture 13" descr="C:\Users\jodi.fauver\Desktop\3IFO\3IFO by Sub-System\INS Tooling\3IFO INS Cross Check and Custody-27 March 2015.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932165" y="1865527"/>
            <a:ext cx="3455381" cy="2670067"/>
          </a:xfrm>
          <a:prstGeom prst="rect">
            <a:avLst/>
          </a:prstGeom>
          <a:noFill/>
          <a:ln>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19" name="Footer Placeholder 4"/>
          <p:cNvSpPr>
            <a:spLocks noGrp="1"/>
          </p:cNvSpPr>
          <p:nvPr>
            <p:ph type="ftr" sz="quarter" idx="11"/>
          </p:nvPr>
        </p:nvSpPr>
        <p:spPr>
          <a:xfrm>
            <a:off x="2381250" y="6581775"/>
            <a:ext cx="4371975" cy="276225"/>
          </a:xfrm>
        </p:spPr>
        <p:txBody>
          <a:bodyPr/>
          <a:lstStyle/>
          <a:p>
            <a:pPr>
              <a:defRPr/>
            </a:pPr>
            <a:r>
              <a:rPr lang="en-US" dirty="0" smtClean="0"/>
              <a:t>NSF June 2015 Review </a:t>
            </a:r>
            <a:endParaRPr lang="en-US" dirty="0"/>
          </a:p>
        </p:txBody>
      </p:sp>
      <p:sp>
        <p:nvSpPr>
          <p:cNvPr id="13" name="Rectangle 12"/>
          <p:cNvSpPr/>
          <p:nvPr/>
        </p:nvSpPr>
        <p:spPr>
          <a:xfrm>
            <a:off x="5708140" y="5215823"/>
            <a:ext cx="920445" cy="461665"/>
          </a:xfrm>
          <a:prstGeom prst="rect">
            <a:avLst/>
          </a:prstGeom>
        </p:spPr>
        <p:txBody>
          <a:bodyPr wrap="none">
            <a:spAutoFit/>
          </a:bodyPr>
          <a:lstStyle/>
          <a:p>
            <a:r>
              <a:rPr lang="en-US" dirty="0"/>
              <a:t>WOD</a:t>
            </a:r>
          </a:p>
        </p:txBody>
      </p:sp>
      <p:sp>
        <p:nvSpPr>
          <p:cNvPr id="24" name="Rectangle 23"/>
          <p:cNvSpPr/>
          <p:nvPr/>
        </p:nvSpPr>
        <p:spPr>
          <a:xfrm>
            <a:off x="2745609" y="5456040"/>
            <a:ext cx="697627" cy="461665"/>
          </a:xfrm>
          <a:prstGeom prst="rect">
            <a:avLst/>
          </a:prstGeom>
        </p:spPr>
        <p:txBody>
          <a:bodyPr wrap="none">
            <a:spAutoFit/>
          </a:bodyPr>
          <a:lstStyle/>
          <a:p>
            <a:r>
              <a:rPr lang="en-US" dirty="0"/>
              <a:t>WD</a:t>
            </a:r>
          </a:p>
        </p:txBody>
      </p:sp>
      <p:sp>
        <p:nvSpPr>
          <p:cNvPr id="25" name="Rectangle 24"/>
          <p:cNvSpPr/>
          <p:nvPr/>
        </p:nvSpPr>
        <p:spPr>
          <a:xfrm>
            <a:off x="739900" y="2412505"/>
            <a:ext cx="697627" cy="461665"/>
          </a:xfrm>
          <a:prstGeom prst="rect">
            <a:avLst/>
          </a:prstGeom>
        </p:spPr>
        <p:txBody>
          <a:bodyPr wrap="none">
            <a:spAutoFit/>
          </a:bodyPr>
          <a:lstStyle/>
          <a:p>
            <a:r>
              <a:rPr lang="en-US" dirty="0"/>
              <a:t>WD</a:t>
            </a:r>
          </a:p>
        </p:txBody>
      </p:sp>
      <p:sp>
        <p:nvSpPr>
          <p:cNvPr id="26" name="Rectangle 25"/>
          <p:cNvSpPr/>
          <p:nvPr/>
        </p:nvSpPr>
        <p:spPr>
          <a:xfrm>
            <a:off x="2601027" y="2538022"/>
            <a:ext cx="697627" cy="461665"/>
          </a:xfrm>
          <a:prstGeom prst="rect">
            <a:avLst/>
          </a:prstGeom>
        </p:spPr>
        <p:txBody>
          <a:bodyPr wrap="none">
            <a:spAutoFit/>
          </a:bodyPr>
          <a:lstStyle/>
          <a:p>
            <a:r>
              <a:rPr lang="en-US" dirty="0"/>
              <a:t>WD</a:t>
            </a:r>
          </a:p>
        </p:txBody>
      </p:sp>
      <p:sp>
        <p:nvSpPr>
          <p:cNvPr id="27" name="Rectangle 26"/>
          <p:cNvSpPr/>
          <p:nvPr/>
        </p:nvSpPr>
        <p:spPr>
          <a:xfrm>
            <a:off x="936142" y="4073929"/>
            <a:ext cx="697627" cy="461665"/>
          </a:xfrm>
          <a:prstGeom prst="rect">
            <a:avLst/>
          </a:prstGeom>
        </p:spPr>
        <p:txBody>
          <a:bodyPr wrap="none">
            <a:spAutoFit/>
          </a:bodyPr>
          <a:lstStyle/>
          <a:p>
            <a:r>
              <a:rPr lang="en-US" dirty="0"/>
              <a:t>WD</a:t>
            </a:r>
          </a:p>
        </p:txBody>
      </p:sp>
      <p:sp>
        <p:nvSpPr>
          <p:cNvPr id="28" name="Rectangle 27"/>
          <p:cNvSpPr/>
          <p:nvPr/>
        </p:nvSpPr>
        <p:spPr>
          <a:xfrm>
            <a:off x="472156" y="5351553"/>
            <a:ext cx="697627" cy="461665"/>
          </a:xfrm>
          <a:prstGeom prst="rect">
            <a:avLst/>
          </a:prstGeom>
        </p:spPr>
        <p:txBody>
          <a:bodyPr wrap="none">
            <a:spAutoFit/>
          </a:bodyPr>
          <a:lstStyle/>
          <a:p>
            <a:r>
              <a:rPr lang="en-US" dirty="0"/>
              <a:t>WD</a:t>
            </a:r>
          </a:p>
        </p:txBody>
      </p:sp>
      <p:sp>
        <p:nvSpPr>
          <p:cNvPr id="29" name="Rectangle 28"/>
          <p:cNvSpPr/>
          <p:nvPr/>
        </p:nvSpPr>
        <p:spPr>
          <a:xfrm>
            <a:off x="3737958" y="4627954"/>
            <a:ext cx="697627" cy="461665"/>
          </a:xfrm>
          <a:prstGeom prst="rect">
            <a:avLst/>
          </a:prstGeom>
        </p:spPr>
        <p:txBody>
          <a:bodyPr wrap="none">
            <a:spAutoFit/>
          </a:bodyPr>
          <a:lstStyle/>
          <a:p>
            <a:r>
              <a:rPr lang="en-US" dirty="0"/>
              <a:t>WD</a:t>
            </a:r>
          </a:p>
        </p:txBody>
      </p:sp>
      <p:sp>
        <p:nvSpPr>
          <p:cNvPr id="30" name="Rectangle 29"/>
          <p:cNvSpPr/>
          <p:nvPr/>
        </p:nvSpPr>
        <p:spPr>
          <a:xfrm>
            <a:off x="2723431" y="4637190"/>
            <a:ext cx="697627" cy="461665"/>
          </a:xfrm>
          <a:prstGeom prst="rect">
            <a:avLst/>
          </a:prstGeom>
        </p:spPr>
        <p:txBody>
          <a:bodyPr wrap="none">
            <a:spAutoFit/>
          </a:bodyPr>
          <a:lstStyle/>
          <a:p>
            <a:r>
              <a:rPr lang="en-US" dirty="0"/>
              <a:t>WD</a:t>
            </a:r>
          </a:p>
        </p:txBody>
      </p:sp>
      <p:sp>
        <p:nvSpPr>
          <p:cNvPr id="33" name="Rectangle 32"/>
          <p:cNvSpPr/>
          <p:nvPr/>
        </p:nvSpPr>
        <p:spPr>
          <a:xfrm>
            <a:off x="3737957" y="5098855"/>
            <a:ext cx="697628" cy="461665"/>
          </a:xfrm>
          <a:prstGeom prst="rect">
            <a:avLst/>
          </a:prstGeom>
        </p:spPr>
        <p:txBody>
          <a:bodyPr wrap="square">
            <a:spAutoFit/>
          </a:bodyPr>
          <a:lstStyle/>
          <a:p>
            <a:r>
              <a:rPr lang="en-US" dirty="0" smtClean="0"/>
              <a:t>XX</a:t>
            </a:r>
            <a:endParaRPr lang="en-US" dirty="0"/>
          </a:p>
        </p:txBody>
      </p:sp>
      <p:sp>
        <p:nvSpPr>
          <p:cNvPr id="34" name="Rectangle 33"/>
          <p:cNvSpPr/>
          <p:nvPr/>
        </p:nvSpPr>
        <p:spPr>
          <a:xfrm>
            <a:off x="1485351" y="5738487"/>
            <a:ext cx="697627" cy="461665"/>
          </a:xfrm>
          <a:prstGeom prst="rect">
            <a:avLst/>
          </a:prstGeom>
        </p:spPr>
        <p:txBody>
          <a:bodyPr wrap="none">
            <a:spAutoFit/>
          </a:bodyPr>
          <a:lstStyle/>
          <a:p>
            <a:r>
              <a:rPr lang="en-US" dirty="0"/>
              <a:t>WD</a:t>
            </a:r>
          </a:p>
        </p:txBody>
      </p:sp>
      <p:sp>
        <p:nvSpPr>
          <p:cNvPr id="35" name="Rectangle 34"/>
          <p:cNvSpPr/>
          <p:nvPr/>
        </p:nvSpPr>
        <p:spPr>
          <a:xfrm>
            <a:off x="3751817" y="5399031"/>
            <a:ext cx="697628" cy="461665"/>
          </a:xfrm>
          <a:prstGeom prst="rect">
            <a:avLst/>
          </a:prstGeom>
        </p:spPr>
        <p:txBody>
          <a:bodyPr wrap="square">
            <a:spAutoFit/>
          </a:bodyPr>
          <a:lstStyle/>
          <a:p>
            <a:r>
              <a:rPr lang="en-US" dirty="0" smtClean="0"/>
              <a:t>XX</a:t>
            </a:r>
            <a:endParaRPr lang="en-US" dirty="0"/>
          </a:p>
        </p:txBody>
      </p:sp>
      <p:sp>
        <p:nvSpPr>
          <p:cNvPr id="36" name="Rectangle 35"/>
          <p:cNvSpPr/>
          <p:nvPr/>
        </p:nvSpPr>
        <p:spPr>
          <a:xfrm>
            <a:off x="7898146" y="5682181"/>
            <a:ext cx="697627" cy="461665"/>
          </a:xfrm>
          <a:prstGeom prst="rect">
            <a:avLst/>
          </a:prstGeom>
        </p:spPr>
        <p:txBody>
          <a:bodyPr wrap="none">
            <a:spAutoFit/>
          </a:bodyPr>
          <a:lstStyle/>
          <a:p>
            <a:r>
              <a:rPr lang="en-US" dirty="0"/>
              <a:t>WD</a:t>
            </a:r>
          </a:p>
        </p:txBody>
      </p:sp>
      <p:sp>
        <p:nvSpPr>
          <p:cNvPr id="31" name="Rectangle 30"/>
          <p:cNvSpPr/>
          <p:nvPr/>
        </p:nvSpPr>
        <p:spPr>
          <a:xfrm>
            <a:off x="7305272" y="3112105"/>
            <a:ext cx="904677" cy="830997"/>
          </a:xfrm>
          <a:prstGeom prst="rect">
            <a:avLst/>
          </a:prstGeom>
        </p:spPr>
        <p:txBody>
          <a:bodyPr wrap="square">
            <a:spAutoFit/>
          </a:bodyPr>
          <a:lstStyle/>
          <a:p>
            <a:r>
              <a:rPr lang="en-US" dirty="0" smtClean="0"/>
              <a:t>XXXXXX</a:t>
            </a:r>
            <a:endParaRPr lang="en-US" dirty="0"/>
          </a:p>
        </p:txBody>
      </p:sp>
    </p:spTree>
    <p:extLst>
      <p:ext uri="{BB962C8B-B14F-4D97-AF65-F5344CB8AC3E}">
        <p14:creationId xmlns:p14="http://schemas.microsoft.com/office/powerpoint/2010/main" val="2080128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932" y="337845"/>
            <a:ext cx="7269018" cy="700087"/>
          </a:xfrm>
        </p:spPr>
        <p:txBody>
          <a:bodyPr/>
          <a:lstStyle/>
          <a:p>
            <a:r>
              <a:rPr lang="en-US" dirty="0" smtClean="0"/>
              <a:t>VPW: In </a:t>
            </a:r>
            <a:r>
              <a:rPr lang="en-US" dirty="0"/>
              <a:t>Bins/Walled Pallets</a:t>
            </a:r>
            <a:br>
              <a:rPr lang="en-US" dirty="0"/>
            </a:br>
            <a:r>
              <a:rPr lang="en-US" dirty="0" smtClean="0"/>
              <a:t>Without </a:t>
            </a:r>
            <a:r>
              <a:rPr lang="en-US" dirty="0"/>
              <a:t>(WOD) </a:t>
            </a:r>
            <a:r>
              <a:rPr lang="en-US" dirty="0" smtClean="0"/>
              <a:t>Desiccant or in Dry Boxes</a:t>
            </a:r>
            <a:endParaRPr lang="en-US" dirty="0"/>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8</a:t>
            </a:fld>
            <a:endParaRPr lang="en-US"/>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703"/>
          <a:stretch/>
        </p:blipFill>
        <p:spPr bwMode="auto">
          <a:xfrm>
            <a:off x="1025222" y="1237161"/>
            <a:ext cx="3980859" cy="1834427"/>
          </a:xfrm>
          <a:prstGeom prst="rect">
            <a:avLst/>
          </a:prstGeom>
          <a:noFill/>
          <a:ln w="9525" cap="flat">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folHlink"/>
                </a:solidFill>
              </a14:hiddenFill>
            </a:ext>
          </a:extLst>
        </p:spPr>
      </p:pic>
      <p:pic>
        <p:nvPicPr>
          <p:cNvPr id="4099" name="Picture 3" descr="CAM04281"/>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020" r="43233"/>
          <a:stretch/>
        </p:blipFill>
        <p:spPr bwMode="auto">
          <a:xfrm>
            <a:off x="595747" y="3435579"/>
            <a:ext cx="1768762" cy="2438740"/>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119274" y="3864035"/>
            <a:ext cx="2011161" cy="2425742"/>
          </a:xfrm>
          <a:prstGeom prst="rect">
            <a:avLst/>
          </a:prstGeom>
          <a:noFill/>
          <a:ln w="9525" cap="flat">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folHlink"/>
                </a:solidFill>
              </a14:hiddenFill>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2476" y="2468468"/>
            <a:ext cx="3011931" cy="3184192"/>
          </a:xfrm>
          <a:prstGeom prst="rect">
            <a:avLst/>
          </a:prstGeom>
          <a:noFill/>
          <a:ln w="9525" cap="flat">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folHlink"/>
                </a:solidFill>
              </a14:hiddenFill>
            </a:ext>
          </a:extLst>
        </p:spPr>
      </p:pic>
      <p:pic>
        <p:nvPicPr>
          <p:cNvPr id="4102" name="Picture 6" descr="CAM04279"/>
          <p:cNvPicPr>
            <a:picLocks noChangeAspect="1" noChangeArrowheads="1"/>
          </p:cNvPicPr>
          <p:nvPr/>
        </p:nvPicPr>
        <p:blipFill>
          <a:blip r:embed="rId7" cstate="email">
            <a:extLst>
              <a:ext uri="{28A0092B-C50C-407E-A947-70E740481C1C}">
                <a14:useLocalDpi xmlns:a14="http://schemas.microsoft.com/office/drawing/2010/main" val="0"/>
              </a:ext>
            </a:extLst>
          </a:blip>
          <a:srcRect l="2861" t="23386" b="23386"/>
          <a:stretch>
            <a:fillRect/>
          </a:stretch>
        </p:blipFill>
        <p:spPr bwMode="auto">
          <a:xfrm>
            <a:off x="5682476" y="1228442"/>
            <a:ext cx="3011931" cy="1217971"/>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bwMode="auto">
          <a:xfrm>
            <a:off x="5726544" y="5658298"/>
            <a:ext cx="3041751" cy="8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Commercial viewports Custom viewport glass</a:t>
            </a:r>
            <a:r>
              <a:rPr lang="en-US" sz="1800" kern="0" dirty="0"/>
              <a:t> </a:t>
            </a:r>
            <a:r>
              <a:rPr lang="en-US" sz="1800" kern="0" dirty="0" smtClean="0"/>
              <a:t>Testing fixtures</a:t>
            </a:r>
          </a:p>
          <a:p>
            <a:pPr lvl="1"/>
            <a:endParaRPr lang="en-US" sz="1800" kern="0" dirty="0" smtClean="0"/>
          </a:p>
          <a:p>
            <a:pPr lvl="1"/>
            <a:endParaRPr lang="en-US" sz="1800" kern="0" dirty="0" smtClean="0"/>
          </a:p>
          <a:p>
            <a:pPr lvl="1"/>
            <a:endParaRPr lang="en-US" sz="1800" kern="0" dirty="0"/>
          </a:p>
        </p:txBody>
      </p:sp>
      <p:sp>
        <p:nvSpPr>
          <p:cNvPr id="14" name="Content Placeholder 2"/>
          <p:cNvSpPr txBox="1">
            <a:spLocks/>
          </p:cNvSpPr>
          <p:nvPr/>
        </p:nvSpPr>
        <p:spPr bwMode="auto">
          <a:xfrm>
            <a:off x="53696" y="5866857"/>
            <a:ext cx="3160559" cy="99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Various subsystems</a:t>
            </a:r>
          </a:p>
          <a:p>
            <a:pPr lvl="1"/>
            <a:r>
              <a:rPr lang="en-US" sz="1400" kern="0" dirty="0" smtClean="0"/>
              <a:t>Dry boxes for humidity control and security</a:t>
            </a:r>
            <a:endParaRPr lang="en-US" sz="1800" kern="0" dirty="0" smtClean="0"/>
          </a:p>
          <a:p>
            <a:pPr marL="457200" lvl="1" indent="0">
              <a:buNone/>
            </a:pPr>
            <a:endParaRPr lang="en-US" sz="1800" kern="0" dirty="0" smtClean="0"/>
          </a:p>
        </p:txBody>
      </p:sp>
      <p:sp>
        <p:nvSpPr>
          <p:cNvPr id="15" name="Content Placeholder 2"/>
          <p:cNvSpPr txBox="1">
            <a:spLocks/>
          </p:cNvSpPr>
          <p:nvPr/>
        </p:nvSpPr>
        <p:spPr bwMode="auto">
          <a:xfrm>
            <a:off x="2725241" y="3221905"/>
            <a:ext cx="2927415" cy="56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Interferometer Sensing and Control (ISC)</a:t>
            </a:r>
          </a:p>
          <a:p>
            <a:pPr lvl="2"/>
            <a:endParaRPr lang="en-US" sz="1800" kern="0" dirty="0" smtClean="0"/>
          </a:p>
          <a:p>
            <a:pPr lvl="1"/>
            <a:endParaRPr lang="en-US" sz="1800" kern="0" dirty="0" smtClean="0"/>
          </a:p>
          <a:p>
            <a:pPr lvl="1"/>
            <a:endParaRPr lang="en-US" sz="1800" kern="0" dirty="0" smtClean="0"/>
          </a:p>
          <a:p>
            <a:pPr lvl="1"/>
            <a:endParaRPr lang="en-US" sz="1800" kern="0" dirty="0"/>
          </a:p>
        </p:txBody>
      </p:sp>
      <p:sp>
        <p:nvSpPr>
          <p:cNvPr id="16" name="TextBox 15"/>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17" name="Footer Placeholder 4"/>
          <p:cNvSpPr>
            <a:spLocks noGrp="1"/>
          </p:cNvSpPr>
          <p:nvPr>
            <p:ph type="ftr" sz="quarter" idx="11"/>
          </p:nvPr>
        </p:nvSpPr>
        <p:spPr>
          <a:xfrm>
            <a:off x="2381250" y="6581775"/>
            <a:ext cx="4371975" cy="276225"/>
          </a:xfrm>
        </p:spPr>
        <p:txBody>
          <a:bodyPr/>
          <a:lstStyle/>
          <a:p>
            <a:pPr>
              <a:defRPr/>
            </a:pPr>
            <a:r>
              <a:rPr lang="en-US" dirty="0" smtClean="0"/>
              <a:t>NSF June 2015 Review </a:t>
            </a:r>
            <a:endParaRPr lang="en-US" dirty="0"/>
          </a:p>
        </p:txBody>
      </p:sp>
    </p:spTree>
    <p:extLst>
      <p:ext uri="{BB962C8B-B14F-4D97-AF65-F5344CB8AC3E}">
        <p14:creationId xmlns:p14="http://schemas.microsoft.com/office/powerpoint/2010/main" val="1491500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582" y="337845"/>
            <a:ext cx="7259782" cy="700087"/>
          </a:xfrm>
        </p:spPr>
        <p:txBody>
          <a:bodyPr/>
          <a:lstStyle/>
          <a:p>
            <a:r>
              <a:rPr lang="en-US" dirty="0" smtClean="0"/>
              <a:t>H2 </a:t>
            </a:r>
            <a:r>
              <a:rPr lang="en-US" dirty="0" smtClean="0"/>
              <a:t>Electronics Building</a:t>
            </a:r>
            <a:br>
              <a:rPr lang="en-US" dirty="0" smtClean="0"/>
            </a:br>
            <a:r>
              <a:rPr lang="en-US" dirty="0" smtClean="0"/>
              <a:t>Sealed Plastic Bags with Desiccant</a:t>
            </a:r>
            <a:endParaRPr lang="en-US" dirty="0"/>
          </a:p>
        </p:txBody>
      </p:sp>
      <p:sp>
        <p:nvSpPr>
          <p:cNvPr id="4" name="Slide Number Placeholder 3"/>
          <p:cNvSpPr>
            <a:spLocks noGrp="1"/>
          </p:cNvSpPr>
          <p:nvPr>
            <p:ph type="sldNum" sz="quarter" idx="10"/>
          </p:nvPr>
        </p:nvSpPr>
        <p:spPr/>
        <p:txBody>
          <a:bodyPr/>
          <a:lstStyle/>
          <a:p>
            <a:pPr>
              <a:defRPr/>
            </a:pPr>
            <a:fld id="{F0773E30-3DA1-A04F-8328-AA1611E46EE5}" type="slidenum">
              <a:rPr lang="en-US" smtClean="0"/>
              <a:pPr>
                <a:defRPr/>
              </a:pPr>
              <a:t>9</a:t>
            </a:fld>
            <a:endParaRPr lang="en-US"/>
          </a:p>
        </p:txBody>
      </p:sp>
      <p:pic>
        <p:nvPicPr>
          <p:cNvPr id="5122" name="Picture 2" descr="CAM0428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4026" y="1341437"/>
            <a:ext cx="3477923" cy="2580840"/>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4" name="Picture 4" descr="CAM04282"/>
          <p:cNvPicPr>
            <a:picLocks noChangeAspect="1" noChangeArrowheads="1"/>
          </p:cNvPicPr>
          <p:nvPr/>
        </p:nvPicPr>
        <p:blipFill>
          <a:blip r:embed="rId3" cstate="email">
            <a:extLst>
              <a:ext uri="{28A0092B-C50C-407E-A947-70E740481C1C}">
                <a14:useLocalDpi xmlns:a14="http://schemas.microsoft.com/office/drawing/2010/main" val="0"/>
              </a:ext>
            </a:extLst>
          </a:blip>
          <a:srcRect r="12457"/>
          <a:stretch>
            <a:fillRect/>
          </a:stretch>
        </p:blipFill>
        <p:spPr bwMode="auto">
          <a:xfrm>
            <a:off x="4679949" y="1341436"/>
            <a:ext cx="4020705" cy="3404629"/>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3" name="Picture 3" descr="CAM04283"/>
          <p:cNvPicPr>
            <a:picLocks noChangeAspect="1" noChangeArrowheads="1"/>
          </p:cNvPicPr>
          <p:nvPr/>
        </p:nvPicPr>
        <p:blipFill>
          <a:blip r:embed="rId4" cstate="email">
            <a:extLst>
              <a:ext uri="{28A0092B-C50C-407E-A947-70E740481C1C}">
                <a14:useLocalDpi xmlns:a14="http://schemas.microsoft.com/office/drawing/2010/main" val="0"/>
              </a:ext>
            </a:extLst>
          </a:blip>
          <a:srcRect r="10269"/>
          <a:stretch>
            <a:fillRect/>
          </a:stretch>
        </p:blipFill>
        <p:spPr bwMode="auto">
          <a:xfrm>
            <a:off x="1117605" y="4260561"/>
            <a:ext cx="2754962" cy="2276572"/>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631709"/>
            <a:ext cx="1191493" cy="230832"/>
          </a:xfrm>
          <a:prstGeom prst="rect">
            <a:avLst/>
          </a:prstGeom>
          <a:solidFill>
            <a:schemeClr val="bg1"/>
          </a:solidFill>
        </p:spPr>
        <p:txBody>
          <a:bodyPr wrap="square" rtlCol="0">
            <a:spAutoFit/>
          </a:bodyPr>
          <a:lstStyle/>
          <a:p>
            <a:r>
              <a:rPr lang="en-US" sz="900" dirty="0" smtClean="0"/>
              <a:t>LIGO-G1500720</a:t>
            </a:r>
            <a:endParaRPr lang="en-US" sz="900" dirty="0"/>
          </a:p>
        </p:txBody>
      </p:sp>
      <p:sp>
        <p:nvSpPr>
          <p:cNvPr id="11" name="Footer Placeholder 4"/>
          <p:cNvSpPr>
            <a:spLocks noGrp="1"/>
          </p:cNvSpPr>
          <p:nvPr>
            <p:ph type="ftr" sz="quarter" idx="11"/>
          </p:nvPr>
        </p:nvSpPr>
        <p:spPr>
          <a:xfrm>
            <a:off x="2381250" y="6581775"/>
            <a:ext cx="4371975" cy="276225"/>
          </a:xfrm>
        </p:spPr>
        <p:txBody>
          <a:bodyPr/>
          <a:lstStyle/>
          <a:p>
            <a:pPr>
              <a:defRPr/>
            </a:pPr>
            <a:r>
              <a:rPr lang="en-US" dirty="0" smtClean="0"/>
              <a:t>NSF June 2015 Review </a:t>
            </a:r>
            <a:endParaRPr lang="en-US" dirty="0"/>
          </a:p>
        </p:txBody>
      </p:sp>
      <p:sp>
        <p:nvSpPr>
          <p:cNvPr id="12" name="Content Placeholder 2"/>
          <p:cNvSpPr txBox="1">
            <a:spLocks/>
          </p:cNvSpPr>
          <p:nvPr/>
        </p:nvSpPr>
        <p:spPr bwMode="auto">
          <a:xfrm>
            <a:off x="5280269" y="5109482"/>
            <a:ext cx="3050887" cy="11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a:lstStyle>
          <a:p>
            <a:pPr>
              <a:buFont typeface="Wingdings" panose="05000000000000000000" pitchFamily="2" charset="2"/>
              <a:buChar char="q"/>
            </a:pPr>
            <a:r>
              <a:rPr lang="en-US" sz="1800" kern="0" dirty="0" smtClean="0"/>
              <a:t>Various subsystems</a:t>
            </a:r>
          </a:p>
          <a:p>
            <a:pPr lvl="1"/>
            <a:r>
              <a:rPr lang="en-US" sz="1400" kern="0" dirty="0" smtClean="0"/>
              <a:t>SEI-Eight (8) racks</a:t>
            </a:r>
          </a:p>
          <a:p>
            <a:pPr lvl="1"/>
            <a:r>
              <a:rPr lang="en-US" sz="1400" kern="0" dirty="0" smtClean="0"/>
              <a:t>SUS-Ten (10) racks</a:t>
            </a:r>
          </a:p>
          <a:p>
            <a:pPr lvl="1"/>
            <a:r>
              <a:rPr lang="en-US" sz="1400" kern="0" dirty="0" smtClean="0"/>
              <a:t>ISC-Thirteen (13) racks</a:t>
            </a:r>
            <a:endParaRPr lang="en-US" sz="1800" kern="0" dirty="0" smtClean="0"/>
          </a:p>
          <a:p>
            <a:pPr marL="457200" lvl="1" indent="0">
              <a:buNone/>
            </a:pPr>
            <a:endParaRPr lang="en-US" sz="1800" kern="0" dirty="0" smtClean="0"/>
          </a:p>
        </p:txBody>
      </p:sp>
    </p:spTree>
    <p:extLst>
      <p:ext uri="{BB962C8B-B14F-4D97-AF65-F5344CB8AC3E}">
        <p14:creationId xmlns:p14="http://schemas.microsoft.com/office/powerpoint/2010/main" val="2946232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O_lab">
  <a:themeElements>
    <a:clrScheme name="">
      <a:dk1>
        <a:srgbClr val="114FFB"/>
      </a:dk1>
      <a:lt1>
        <a:srgbClr val="FFFFFF"/>
      </a:lt1>
      <a:dk2>
        <a:srgbClr val="000000"/>
      </a:dk2>
      <a:lt2>
        <a:srgbClr val="CECECE"/>
      </a:lt2>
      <a:accent1>
        <a:srgbClr val="D49FFF"/>
      </a:accent1>
      <a:accent2>
        <a:srgbClr val="618FFD"/>
      </a:accent2>
      <a:accent3>
        <a:srgbClr val="FFFFFF"/>
      </a:accent3>
      <a:accent4>
        <a:srgbClr val="0D42D6"/>
      </a:accent4>
      <a:accent5>
        <a:srgbClr val="E6CDFF"/>
      </a:accent5>
      <a:accent6>
        <a:srgbClr val="5781E5"/>
      </a:accent6>
      <a:hlink>
        <a:srgbClr val="009688"/>
      </a:hlink>
      <a:folHlink>
        <a:srgbClr val="DADADA"/>
      </a:folHlink>
    </a:clrScheme>
    <a:fontScheme name="LIGO_lab">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IGO_lab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IGO_la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IGO_lab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GO_lab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GO_lab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GO_lab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IGO_lab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Settings\ljones\My Documents\Power Point\LIGO_lab.pot</Template>
  <TotalTime>110484</TotalTime>
  <Words>1714</Words>
  <Application>Microsoft Office PowerPoint</Application>
  <PresentationFormat>On-screen Show (4:3)</PresentationFormat>
  <Paragraphs>258</Paragraphs>
  <Slides>20</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LIGO_lab</vt:lpstr>
      <vt:lpstr>Photo Editor Photo</vt:lpstr>
      <vt:lpstr>Technical Progress: Third Interferometer aka 3IFO </vt:lpstr>
      <vt:lpstr>Overview</vt:lpstr>
      <vt:lpstr>Organization of 3IFO: Storage Venues</vt:lpstr>
      <vt:lpstr>Organization of 3IFO: Storage Venues Spaces and Storage Conditions</vt:lpstr>
      <vt:lpstr>LVEA: Custom Containers with Dry Nitrogen Purge Internal Seismic Isolation Units</vt:lpstr>
      <vt:lpstr>LVEA: Custom Containers with Dry Nitrogen Purge Core Optic and Baffle Suspensions</vt:lpstr>
      <vt:lpstr>LVEA: In-Air or Bins/Walled Pallets With (WD) or Without (WOD) Desiccant</vt:lpstr>
      <vt:lpstr>VPW: In Bins/Walled Pallets Without (WOD) Desiccant or in Dry Boxes</vt:lpstr>
      <vt:lpstr>H2 Electronics Building Sealed Plastic Bags with Desiccant</vt:lpstr>
      <vt:lpstr>Mechanical Room In-Air</vt:lpstr>
      <vt:lpstr>Mid-Station X: In-Air or Bins/Crates/Walled Pallets With (WD) or Without (WOD) Desiccant</vt:lpstr>
      <vt:lpstr>Mid-Station Y: In-Air or Bins/Crates/Walled Pallets With (WD) or Without (WOD) Desiccant</vt:lpstr>
      <vt:lpstr>Organization and Management of 3IFO: Documentation</vt:lpstr>
      <vt:lpstr>Organization and Management of 3IFO: Documentation continued</vt:lpstr>
      <vt:lpstr>Monitoring of 3IFO: Eyes On</vt:lpstr>
      <vt:lpstr>Monitoring of 3IFO: Probes and Sensors Nitrogen Purge</vt:lpstr>
      <vt:lpstr>Monitoring of 3IFO: Probes and Sensors Relative Humidity</vt:lpstr>
      <vt:lpstr>Safeguarding and Securing 3IFO:  Physical and Administrative Controls</vt:lpstr>
      <vt:lpstr> Safeguarding and Securing 3IFO: Administrative Control-Request Form</vt:lpstr>
      <vt:lpstr>Safeguarding and Securing 3IFO: Administrative Control-3IFO Loan Log</vt:lpstr>
    </vt:vector>
  </TitlesOfParts>
  <Company>CALTECH.EDU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Structure Development</dc:title>
  <dc:creator>LIGO</dc:creator>
  <cp:lastModifiedBy>jodi.fauver</cp:lastModifiedBy>
  <cp:revision>1030</cp:revision>
  <cp:lastPrinted>2015-06-02T19:38:42Z</cp:lastPrinted>
  <dcterms:created xsi:type="dcterms:W3CDTF">2003-06-05T14:38:00Z</dcterms:created>
  <dcterms:modified xsi:type="dcterms:W3CDTF">2015-06-04T03:33:26Z</dcterms:modified>
</cp:coreProperties>
</file>