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0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8" r:id="rId4"/>
    <p:sldId id="270" r:id="rId5"/>
    <p:sldId id="273" r:id="rId6"/>
    <p:sldId id="269" r:id="rId7"/>
    <p:sldId id="261" r:id="rId8"/>
    <p:sldId id="275" r:id="rId9"/>
    <p:sldId id="277" r:id="rId10"/>
    <p:sldId id="278" r:id="rId11"/>
    <p:sldId id="259" r:id="rId12"/>
    <p:sldId id="265" r:id="rId13"/>
    <p:sldId id="260" r:id="rId14"/>
    <p:sldId id="274" r:id="rId15"/>
    <p:sldId id="267" r:id="rId16"/>
    <p:sldId id="262" r:id="rId17"/>
    <p:sldId id="268" r:id="rId18"/>
    <p:sldId id="264" r:id="rId19"/>
    <p:sldId id="276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F"/>
    <a:srgbClr val="E4EBFF"/>
    <a:srgbClr val="326464"/>
    <a:srgbClr val="E20613"/>
    <a:srgbClr val="FC950C"/>
    <a:srgbClr val="E4EBFC"/>
    <a:srgbClr val="377373"/>
    <a:srgbClr val="CC6600"/>
    <a:srgbClr val="FFB7B7"/>
    <a:srgbClr val="E8E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85219" autoAdjust="0"/>
  </p:normalViewPr>
  <p:slideViewPr>
    <p:cSldViewPr>
      <p:cViewPr>
        <p:scale>
          <a:sx n="77" d="100"/>
          <a:sy n="77" d="100"/>
        </p:scale>
        <p:origin x="9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2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staley:Desktop:LIGO:mpc%20vs%20time%202015-03-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aLIGO Commissioning Progress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LLO</c:v>
          </c:tx>
          <c:spPr>
            <a:ln w="34925"/>
          </c:spPr>
          <c:xVal>
            <c:numRef>
              <c:f>Sheet1!$B$4:$B$16</c:f>
              <c:numCache>
                <c:formatCode>0.00</c:formatCode>
                <c:ptCount val="13"/>
                <c:pt idx="0">
                  <c:v>0</c:v>
                </c:pt>
                <c:pt idx="1">
                  <c:v>11.16041666666667</c:v>
                </c:pt>
                <c:pt idx="2">
                  <c:v>27.393750000000001</c:v>
                </c:pt>
                <c:pt idx="3">
                  <c:v>53.772916666666667</c:v>
                </c:pt>
                <c:pt idx="4">
                  <c:v>59.860416666666673</c:v>
                </c:pt>
                <c:pt idx="5">
                  <c:v>99.42916666666666</c:v>
                </c:pt>
                <c:pt idx="6">
                  <c:v>115.66249999999999</c:v>
                </c:pt>
                <c:pt idx="7">
                  <c:v>116.6770833333333</c:v>
                </c:pt>
                <c:pt idx="8">
                  <c:v>178.56666666666669</c:v>
                </c:pt>
                <c:pt idx="9">
                  <c:v>193.78541666666669</c:v>
                </c:pt>
                <c:pt idx="10">
                  <c:v>231.32499999999999</c:v>
                </c:pt>
                <c:pt idx="11">
                  <c:v>244.51458333333329</c:v>
                </c:pt>
                <c:pt idx="12">
                  <c:v>267.85000000000002</c:v>
                </c:pt>
              </c:numCache>
            </c:numRef>
          </c:xVal>
          <c:yVal>
            <c:numRef>
              <c:f>Sheet1!$C$4:$C$16</c:f>
              <c:numCache>
                <c:formatCode>General</c:formatCode>
                <c:ptCount val="13"/>
                <c:pt idx="0">
                  <c:v>0.57999999999999996</c:v>
                </c:pt>
                <c:pt idx="1">
                  <c:v>3.68</c:v>
                </c:pt>
                <c:pt idx="2">
                  <c:v>5.87</c:v>
                </c:pt>
                <c:pt idx="3" formatCode="0.00">
                  <c:v>15.8</c:v>
                </c:pt>
                <c:pt idx="4">
                  <c:v>20.14</c:v>
                </c:pt>
                <c:pt idx="5">
                  <c:v>27</c:v>
                </c:pt>
                <c:pt idx="6">
                  <c:v>31</c:v>
                </c:pt>
                <c:pt idx="7">
                  <c:v>36</c:v>
                </c:pt>
                <c:pt idx="8">
                  <c:v>50</c:v>
                </c:pt>
                <c:pt idx="9">
                  <c:v>57</c:v>
                </c:pt>
                <c:pt idx="10">
                  <c:v>60</c:v>
                </c:pt>
                <c:pt idx="11">
                  <c:v>64.2</c:v>
                </c:pt>
                <c:pt idx="12">
                  <c:v>67</c:v>
                </c:pt>
              </c:numCache>
            </c:numRef>
          </c:yVal>
          <c:smooth val="1"/>
        </c:ser>
        <c:ser>
          <c:idx val="2"/>
          <c:order val="1"/>
          <c:tx>
            <c:v>LHO</c:v>
          </c:tx>
          <c:spPr>
            <a:ln w="28575">
              <a:solidFill>
                <a:srgbClr val="0000FF"/>
              </a:solidFill>
            </a:ln>
          </c:spPr>
          <c:marker>
            <c:symbol val="circle"/>
            <c:size val="11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Sheet1!$F$4:$F$9</c:f>
              <c:numCache>
                <c:formatCode>0.00</c:formatCode>
                <c:ptCount val="6"/>
                <c:pt idx="0">
                  <c:v>0</c:v>
                </c:pt>
                <c:pt idx="1">
                  <c:v>15.21875</c:v>
                </c:pt>
                <c:pt idx="2">
                  <c:v>22.320833333333329</c:v>
                </c:pt>
                <c:pt idx="3">
                  <c:v>42.612499999999997</c:v>
                </c:pt>
                <c:pt idx="4">
                  <c:v>45.65625</c:v>
                </c:pt>
                <c:pt idx="5">
                  <c:v>46.670833333333327</c:v>
                </c:pt>
              </c:numCache>
            </c:numRef>
          </c:xVal>
          <c:yVal>
            <c:numRef>
              <c:f>Sheet1!$G$4:$G$9</c:f>
              <c:numCache>
                <c:formatCode>General</c:formatCode>
                <c:ptCount val="6"/>
                <c:pt idx="0">
                  <c:v>1</c:v>
                </c:pt>
                <c:pt idx="1">
                  <c:v>9</c:v>
                </c:pt>
                <c:pt idx="2">
                  <c:v>13</c:v>
                </c:pt>
                <c:pt idx="3">
                  <c:v>28</c:v>
                </c:pt>
                <c:pt idx="4">
                  <c:v>34</c:v>
                </c:pt>
                <c:pt idx="5">
                  <c:v>36</c:v>
                </c:pt>
              </c:numCache>
            </c:numRef>
          </c:yVal>
          <c:smooth val="1"/>
        </c:ser>
        <c:ser>
          <c:idx val="0"/>
          <c:order val="2"/>
          <c:tx>
            <c:v>O1-lower</c:v>
          </c:tx>
          <c:spPr>
            <a:ln>
              <a:solidFill>
                <a:srgbClr val="008000"/>
              </a:solidFill>
              <a:prstDash val="dash"/>
            </a:ln>
          </c:spPr>
          <c:xVal>
            <c:numRef>
              <c:f>Sheet1!$I$3:$I$4</c:f>
              <c:numCache>
                <c:formatCode>General</c:formatCode>
                <c:ptCount val="2"/>
                <c:pt idx="0">
                  <c:v>0</c:v>
                </c:pt>
                <c:pt idx="1">
                  <c:v>720</c:v>
                </c:pt>
              </c:numCache>
            </c:numRef>
          </c:xVal>
          <c:yVal>
            <c:numRef>
              <c:f>Sheet1!$J$3:$J$4</c:f>
              <c:numCache>
                <c:formatCode>General</c:formatCode>
                <c:ptCount val="2"/>
                <c:pt idx="0">
                  <c:v>40</c:v>
                </c:pt>
                <c:pt idx="1">
                  <c:v>40</c:v>
                </c:pt>
              </c:numCache>
            </c:numRef>
          </c:yVal>
          <c:smooth val="1"/>
        </c:ser>
        <c:ser>
          <c:idx val="3"/>
          <c:order val="3"/>
          <c:tx>
            <c:v>O1-upper</c:v>
          </c:tx>
          <c:spPr>
            <a:ln>
              <a:solidFill>
                <a:srgbClr val="008000"/>
              </a:solidFill>
              <a:prstDash val="dash"/>
            </a:ln>
          </c:spPr>
          <c:marker>
            <c:spPr>
              <a:ln>
                <a:prstDash val="solid"/>
              </a:ln>
            </c:spPr>
          </c:marker>
          <c:xVal>
            <c:numRef>
              <c:f>Sheet1!$I$6:$I$7</c:f>
              <c:numCache>
                <c:formatCode>General</c:formatCode>
                <c:ptCount val="2"/>
                <c:pt idx="0">
                  <c:v>0</c:v>
                </c:pt>
                <c:pt idx="1">
                  <c:v>720</c:v>
                </c:pt>
              </c:numCache>
            </c:numRef>
          </c:xVal>
          <c:yVal>
            <c:numRef>
              <c:f>Sheet1!$J$6:$J$7</c:f>
              <c:numCache>
                <c:formatCode>General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7850944"/>
        <c:axId val="417849768"/>
      </c:scatterChart>
      <c:valAx>
        <c:axId val="417850944"/>
        <c:scaling>
          <c:orientation val="minMax"/>
          <c:max val="36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Days since start of commissioning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800"/>
            </a:pPr>
            <a:endParaRPr lang="en-US"/>
          </a:p>
        </c:txPr>
        <c:crossAx val="417849768"/>
        <c:crosses val="autoZero"/>
        <c:crossBetween val="midCat"/>
        <c:majorUnit val="20"/>
        <c:minorUnit val="5"/>
      </c:valAx>
      <c:valAx>
        <c:axId val="417849768"/>
        <c:scaling>
          <c:orientation val="minMax"/>
          <c:max val="10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Inspiral Range, Mpc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17850944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7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23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1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42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9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3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38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91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3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8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23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0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8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6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5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8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-2"/>
          <a:ext cx="137160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" name="Photo Editor Photo" r:id="rId8" imgW="4409524" imgH="3219899" progId="">
                  <p:embed/>
                </p:oleObj>
              </mc:Choice>
              <mc:Fallback>
                <p:oleObj name="Photo Editor Photo" r:id="rId8" imgW="4409524" imgH="321989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"/>
                        <a:ext cx="1371600" cy="100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49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114FFB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EC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auto">
          <a:xfrm>
            <a:off x="0" y="0"/>
            <a:ext cx="1371600" cy="1005840"/>
          </a:xfrm>
          <a:prstGeom prst="rect">
            <a:avLst/>
          </a:prstGeom>
          <a:solidFill>
            <a:schemeClr val="tx1">
              <a:lumMod val="60000"/>
              <a:lumOff val="40000"/>
              <a:alpha val="2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762000" y="6322791"/>
            <a:ext cx="7696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tabLst>
                <a:tab pos="3749040" algn="ctr"/>
                <a:tab pos="7498080" algn="r"/>
              </a:tabLst>
              <a:defRPr/>
            </a:pP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G1500711	</a:t>
            </a:r>
            <a:r>
              <a:rPr lang="en-US" sz="1400" b="0" i="0" baseline="0" dirty="0" err="1" smtClean="0">
                <a:solidFill>
                  <a:srgbClr val="326464"/>
                </a:solidFill>
                <a:latin typeface="Helvetica" pitchFamily="34" charset="0"/>
              </a:rPr>
              <a:t>Amaldi</a:t>
            </a: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 Meeting 2015, </a:t>
            </a:r>
            <a:r>
              <a:rPr lang="en-US" sz="1400" b="0" i="0" baseline="0" dirty="0" err="1" smtClean="0">
                <a:solidFill>
                  <a:srgbClr val="326464"/>
                </a:solidFill>
                <a:latin typeface="Helvetica" pitchFamily="34" charset="0"/>
              </a:rPr>
              <a:t>Gwangju</a:t>
            </a: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, South Korea	</a:t>
            </a:r>
            <a:fld id="{3D9BAE43-33BA-4F3B-AB00-8B9E3616B805}" type="slidenum">
              <a:rPr lang="en-US" sz="1400" b="0" i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pPr>
                <a:tabLst>
                  <a:tab pos="3749040" algn="ctr"/>
                  <a:tab pos="7498080" algn="r"/>
                </a:tabLst>
                <a:defRPr/>
              </a:pPr>
              <a:t>‹#›</a:t>
            </a:fld>
            <a:r>
              <a:rPr lang="en-US" sz="1400" b="0" i="0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400" b="0" i="0" baseline="0" dirty="0">
              <a:solidFill>
                <a:srgbClr val="377373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89" r:id="rId3"/>
    <p:sldLayoutId id="2147483681" r:id="rId4"/>
    <p:sldLayoutId id="2147483678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199"/>
            <a:ext cx="7772400" cy="1828801"/>
          </a:xfrm>
        </p:spPr>
        <p:txBody>
          <a:bodyPr/>
          <a:lstStyle/>
          <a:p>
            <a:r>
              <a:rPr lang="en-US" dirty="0" smtClean="0"/>
              <a:t>Status of LIGO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14800"/>
            <a:ext cx="7772400" cy="1905000"/>
          </a:xfrm>
        </p:spPr>
        <p:txBody>
          <a:bodyPr/>
          <a:lstStyle/>
          <a:p>
            <a:r>
              <a:rPr lang="en-US" sz="2000" dirty="0" smtClean="0"/>
              <a:t>June 22, 2015</a:t>
            </a:r>
          </a:p>
          <a:p>
            <a:r>
              <a:rPr lang="en-US" dirty="0" smtClean="0"/>
              <a:t>Daniel </a:t>
            </a:r>
            <a:r>
              <a:rPr lang="en-US" dirty="0"/>
              <a:t>Sigg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LIGO </a:t>
            </a:r>
            <a:r>
              <a:rPr lang="en-US" dirty="0"/>
              <a:t>Hanford </a:t>
            </a:r>
            <a:r>
              <a:rPr lang="en-US" dirty="0" smtClean="0"/>
              <a:t>Observatory</a:t>
            </a:r>
          </a:p>
          <a:p>
            <a:r>
              <a:rPr lang="en-US" dirty="0" smtClean="0"/>
              <a:t>(</a:t>
            </a:r>
            <a:r>
              <a:rPr lang="en-US" dirty="0"/>
              <a:t>on behalf of the LIGO Scientific </a:t>
            </a:r>
            <a:r>
              <a:rPr lang="en-US" dirty="0" smtClean="0"/>
              <a:t>Collaboration</a:t>
            </a:r>
            <a:r>
              <a:rPr lang="en-US" dirty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Instabilities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399756" cy="4671822"/>
          </a:xfrm>
        </p:spPr>
      </p:pic>
      <p:sp>
        <p:nvSpPr>
          <p:cNvPr id="5" name="TextBox 4"/>
          <p:cNvSpPr txBox="1"/>
          <p:nvPr/>
        </p:nvSpPr>
        <p:spPr>
          <a:xfrm>
            <a:off x="4953000" y="6550223"/>
            <a:ext cx="434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Evans et al</a:t>
            </a:r>
            <a:r>
              <a:rPr lang="en-US" sz="1400" i="0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., Phys. Rev. Lett. 114, </a:t>
            </a:r>
            <a:r>
              <a:rPr lang="en-US" sz="1400" i="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161102 (2015)</a:t>
            </a:r>
          </a:p>
        </p:txBody>
      </p:sp>
    </p:spTree>
    <p:extLst>
      <p:ext uri="{BB962C8B-B14F-4D97-AF65-F5344CB8AC3E}">
        <p14:creationId xmlns:p14="http://schemas.microsoft.com/office/powerpoint/2010/main" val="17213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1209" y="838200"/>
            <a:ext cx="2481020" cy="1828800"/>
          </a:xfrm>
        </p:spPr>
        <p:txBody>
          <a:bodyPr/>
          <a:lstStyle/>
          <a:p>
            <a:r>
              <a:rPr lang="en-US" dirty="0"/>
              <a:t>Parametric </a:t>
            </a:r>
            <a:r>
              <a:rPr lang="en-US" dirty="0" smtClean="0"/>
              <a:t>Instabilities (3)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2229"/>
            <a:ext cx="6434380" cy="513011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91939"/>
            <a:ext cx="4279246" cy="2238375"/>
          </a:xfrm>
        </p:spPr>
      </p:pic>
      <p:sp>
        <p:nvSpPr>
          <p:cNvPr id="6" name="TextBox 5"/>
          <p:cNvSpPr txBox="1"/>
          <p:nvPr/>
        </p:nvSpPr>
        <p:spPr>
          <a:xfrm>
            <a:off x="5105400" y="4126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Mechanical                  Optical</a:t>
            </a:r>
          </a:p>
        </p:txBody>
      </p:sp>
    </p:spTree>
    <p:extLst>
      <p:ext uri="{BB962C8B-B14F-4D97-AF65-F5344CB8AC3E}">
        <p14:creationId xmlns:p14="http://schemas.microsoft.com/office/powerpoint/2010/main" val="29612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429000" cy="1752600"/>
          </a:xfrm>
        </p:spPr>
        <p:txBody>
          <a:bodyPr/>
          <a:lstStyle/>
          <a:p>
            <a:r>
              <a:rPr lang="en-US" dirty="0"/>
              <a:t>Parametric </a:t>
            </a:r>
            <a:r>
              <a:rPr lang="en-US" dirty="0" smtClean="0"/>
              <a:t>Instabilities 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5791200" cy="45178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7070"/>
            <a:ext cx="5257800" cy="4242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45720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Number of Unstable Modes Depends on ROC</a:t>
            </a:r>
          </a:p>
          <a:p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Thermal control </a:t>
            </a:r>
            <a:r>
              <a:rPr lang="en-US" sz="1800" b="0" i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of ROC can </a:t>
            </a:r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work for small N</a:t>
            </a:r>
          </a:p>
        </p:txBody>
      </p:sp>
    </p:spTree>
    <p:extLst>
      <p:ext uri="{BB962C8B-B14F-4D97-AF65-F5344CB8AC3E}">
        <p14:creationId xmlns:p14="http://schemas.microsoft.com/office/powerpoint/2010/main" val="520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19800" cy="1143000"/>
          </a:xfrm>
        </p:spPr>
        <p:txBody>
          <a:bodyPr/>
          <a:lstStyle/>
          <a:p>
            <a:r>
              <a:rPr lang="en-US" dirty="0" smtClean="0"/>
              <a:t>High Power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25W input power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significant thermal loading</a:t>
            </a:r>
          </a:p>
          <a:p>
            <a:pPr lvl="1"/>
            <a:r>
              <a:rPr lang="en-US" dirty="0" smtClean="0"/>
              <a:t>Parametric instabilities mitigated with ETM ring heater</a:t>
            </a:r>
          </a:p>
          <a:p>
            <a:pPr lvl="1"/>
            <a:r>
              <a:rPr lang="en-US" dirty="0" smtClean="0"/>
              <a:t>Angular instabilities under control</a:t>
            </a:r>
          </a:p>
          <a:p>
            <a:r>
              <a:rPr lang="en-US" dirty="0" smtClean="0"/>
              <a:t>At higher powers</a:t>
            </a:r>
          </a:p>
          <a:p>
            <a:pPr lvl="1"/>
            <a:r>
              <a:rPr lang="en-US" dirty="0" smtClean="0"/>
              <a:t>Hartmann </a:t>
            </a:r>
            <a:r>
              <a:rPr lang="en-US" dirty="0" err="1" smtClean="0"/>
              <a:t>wavefront</a:t>
            </a:r>
            <a:r>
              <a:rPr lang="en-US" dirty="0" smtClean="0"/>
              <a:t> sensors to map ITMs</a:t>
            </a:r>
          </a:p>
          <a:p>
            <a:pPr lvl="1"/>
            <a:r>
              <a:rPr lang="en-US" dirty="0" smtClean="0"/>
              <a:t>Ring heaters for ITMs and ETMs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laser heating for ITM compensation plates</a:t>
            </a:r>
          </a:p>
          <a:p>
            <a:pPr lvl="1"/>
            <a:r>
              <a:rPr lang="en-US" dirty="0" smtClean="0"/>
              <a:t>Active damping control for parametric instabilities</a:t>
            </a:r>
          </a:p>
          <a:p>
            <a:pPr lvl="1"/>
            <a:r>
              <a:rPr lang="en-US" dirty="0" smtClean="0"/>
              <a:t>Testing a passive mode damper (shunted piezo-electric transducer)</a:t>
            </a:r>
          </a:p>
          <a:p>
            <a:pPr lvl="1"/>
            <a:r>
              <a:rPr lang="en-US" dirty="0" smtClean="0"/>
              <a:t>Angular instabilities require more control bandwidth (induces noise)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762000"/>
          </a:xfrm>
        </p:spPr>
        <p:txBody>
          <a:bodyPr/>
          <a:lstStyle/>
          <a:p>
            <a:r>
              <a:rPr lang="en-US" dirty="0"/>
              <a:t>Electro Static </a:t>
            </a:r>
            <a:r>
              <a:rPr lang="en-US" dirty="0" smtClean="0"/>
              <a:t>Drive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7772400" cy="4055165"/>
          </a:xfrm>
        </p:spPr>
      </p:pic>
      <p:sp>
        <p:nvSpPr>
          <p:cNvPr id="5" name="Oval 4"/>
          <p:cNvSpPr/>
          <p:nvPr/>
        </p:nvSpPr>
        <p:spPr bwMode="auto">
          <a:xfrm>
            <a:off x="7162800" y="1722783"/>
            <a:ext cx="1066800" cy="533400"/>
          </a:xfrm>
          <a:prstGeom prst="ellipse">
            <a:avLst/>
          </a:prstGeom>
          <a:noFill/>
          <a:ln w="381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100V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162800" y="2408583"/>
            <a:ext cx="1066800" cy="533400"/>
          </a:xfrm>
          <a:prstGeom prst="ellipse">
            <a:avLst/>
          </a:prstGeom>
          <a:noFill/>
          <a:ln w="381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00V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1991174" y="2520109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Discharging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5482668" y="2592597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Ion </a:t>
            </a:r>
            <a:r>
              <a:rPr lang="en-US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Pumps</a:t>
            </a:r>
            <a:endParaRPr lang="en-US" b="0" i="0" dirty="0" smtClean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962400"/>
            <a:ext cx="848801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6248400" y="5486400"/>
            <a:ext cx="1066800" cy="533400"/>
          </a:xfrm>
          <a:prstGeom prst="ellipse">
            <a:avLst/>
          </a:prstGeom>
          <a:noFill/>
          <a:ln w="381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300V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66800" y="4419600"/>
            <a:ext cx="1066800" cy="533400"/>
          </a:xfrm>
          <a:prstGeom prst="ellipse">
            <a:avLst/>
          </a:prstGeom>
          <a:noFill/>
          <a:ln w="381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130V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77408" y="4038600"/>
            <a:ext cx="1066800" cy="533400"/>
          </a:xfrm>
          <a:prstGeom prst="ellipse">
            <a:avLst/>
          </a:prstGeom>
          <a:noFill/>
          <a:ln w="381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6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0V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24200" y="6553200"/>
            <a:ext cx="1066800" cy="533400"/>
          </a:xfrm>
          <a:prstGeom prst="ellipse">
            <a:avLst/>
          </a:prstGeom>
          <a:noFill/>
          <a:ln w="381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0V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079643" y="7391400"/>
            <a:ext cx="1066800" cy="533400"/>
          </a:xfrm>
          <a:prstGeom prst="ellipse">
            <a:avLst/>
          </a:prstGeom>
          <a:noFill/>
          <a:ln w="381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50V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315200" y="7924800"/>
            <a:ext cx="1066800" cy="533400"/>
          </a:xfrm>
          <a:prstGeom prst="ellipse">
            <a:avLst/>
          </a:prstGeom>
          <a:noFill/>
          <a:ln w="381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90V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838200" y="6400800"/>
            <a:ext cx="8001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495800" y="6012094"/>
            <a:ext cx="134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4 hours</a:t>
            </a:r>
          </a:p>
        </p:txBody>
      </p:sp>
    </p:spTree>
    <p:extLst>
      <p:ext uri="{BB962C8B-B14F-4D97-AF65-F5344CB8AC3E}">
        <p14:creationId xmlns:p14="http://schemas.microsoft.com/office/powerpoint/2010/main" val="18641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 Static Drive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so much </a:t>
            </a:r>
            <a:r>
              <a:rPr lang="en-US" dirty="0" smtClean="0"/>
              <a:t>charge? Can be 100s of Volts</a:t>
            </a:r>
          </a:p>
          <a:p>
            <a:pPr lvl="1"/>
            <a:r>
              <a:rPr lang="en-US" dirty="0" smtClean="0"/>
              <a:t>First contact leaves a charge behind</a:t>
            </a:r>
          </a:p>
          <a:p>
            <a:pPr lvl="1"/>
            <a:r>
              <a:rPr lang="en-US" dirty="0"/>
              <a:t>Charge </a:t>
            </a:r>
            <a:r>
              <a:rPr lang="en-US" dirty="0" smtClean="0"/>
              <a:t>variation </a:t>
            </a:r>
            <a:r>
              <a:rPr lang="en-US" dirty="0"/>
              <a:t>appears to be caused by </a:t>
            </a:r>
            <a:r>
              <a:rPr lang="en-US" dirty="0" smtClean="0"/>
              <a:t>ultraviolet light </a:t>
            </a:r>
            <a:r>
              <a:rPr lang="en-US" dirty="0"/>
              <a:t>emitted by ion pumps mounted at the test </a:t>
            </a:r>
            <a:r>
              <a:rPr lang="en-US" dirty="0" smtClean="0"/>
              <a:t>mass chambers (recharging)</a:t>
            </a:r>
          </a:p>
          <a:p>
            <a:r>
              <a:rPr lang="en-US" dirty="0" smtClean="0"/>
              <a:t>Additional Noise and Uncertainty</a:t>
            </a:r>
          </a:p>
          <a:p>
            <a:pPr lvl="1"/>
            <a:r>
              <a:rPr lang="en-US" dirty="0" smtClean="0"/>
              <a:t>Field </a:t>
            </a:r>
            <a:r>
              <a:rPr lang="en-US" dirty="0"/>
              <a:t>lines must terminate somewhere (e.g. ring heater)</a:t>
            </a:r>
          </a:p>
          <a:p>
            <a:pPr lvl="1"/>
            <a:r>
              <a:rPr lang="en-US" dirty="0" smtClean="0"/>
              <a:t>Drive strength depends on charge, adds a linear term</a:t>
            </a:r>
          </a:p>
          <a:p>
            <a:pPr lvl="1"/>
            <a:r>
              <a:rPr lang="en-US" dirty="0"/>
              <a:t>Charge </a:t>
            </a:r>
            <a:r>
              <a:rPr lang="en-US" dirty="0" smtClean="0"/>
              <a:t>is not uniform and varying</a:t>
            </a:r>
            <a:endParaRPr lang="en-US" dirty="0"/>
          </a:p>
          <a:p>
            <a:r>
              <a:rPr lang="en-US" dirty="0" smtClean="0"/>
              <a:t>In-vacuum ion injecting did not fix the problem</a:t>
            </a:r>
          </a:p>
          <a:p>
            <a:pPr lvl="1"/>
            <a:r>
              <a:rPr lang="en-US" dirty="0" smtClean="0"/>
              <a:t>Hard to reach the back surface</a:t>
            </a:r>
          </a:p>
          <a:p>
            <a:r>
              <a:rPr lang="en-US" dirty="0"/>
              <a:t>In-air, in-situ neutralization procedure</a:t>
            </a:r>
            <a:endParaRPr lang="en-US" dirty="0" smtClean="0"/>
          </a:p>
          <a:p>
            <a:pPr lvl="1"/>
            <a:r>
              <a:rPr lang="en-US" dirty="0" smtClean="0"/>
              <a:t>Test mass stays discharged (without an ion pump)</a:t>
            </a:r>
          </a:p>
        </p:txBody>
      </p:sp>
    </p:spTree>
    <p:extLst>
      <p:ext uri="{BB962C8B-B14F-4D97-AF65-F5344CB8AC3E}">
        <p14:creationId xmlns:p14="http://schemas.microsoft.com/office/powerpoint/2010/main" val="40676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28600"/>
            <a:ext cx="4876800" cy="1143000"/>
          </a:xfrm>
        </p:spPr>
        <p:txBody>
          <a:bodyPr/>
          <a:lstStyle/>
          <a:p>
            <a:r>
              <a:rPr lang="en-US" dirty="0" smtClean="0"/>
              <a:t>Test Mass Discharging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43150"/>
            <a:ext cx="6019800" cy="45148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9"/>
            <a:ext cx="4038599" cy="492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Sensitivity of initial detectors surpassed quickly</a:t>
            </a:r>
          </a:p>
          <a:p>
            <a:r>
              <a:rPr lang="en-US" dirty="0" smtClean="0"/>
              <a:t>Robust locking achieved</a:t>
            </a:r>
          </a:p>
          <a:p>
            <a:r>
              <a:rPr lang="en-US" dirty="0" smtClean="0"/>
              <a:t>Parametric instabilities are real; need to be dealt with</a:t>
            </a:r>
          </a:p>
          <a:p>
            <a:r>
              <a:rPr lang="en-US" dirty="0" smtClean="0"/>
              <a:t>Test mass charge is a problem</a:t>
            </a:r>
          </a:p>
          <a:p>
            <a:pPr lvl="1"/>
            <a:r>
              <a:rPr lang="en-US" dirty="0" smtClean="0"/>
              <a:t>Discharging effort underway</a:t>
            </a:r>
          </a:p>
          <a:p>
            <a:r>
              <a:rPr lang="en-US" dirty="0" smtClean="0"/>
              <a:t>Looking forward to the first observing run</a:t>
            </a:r>
          </a:p>
          <a:p>
            <a:r>
              <a:rPr lang="en-US" dirty="0" smtClean="0"/>
              <a:t>What’s left?</a:t>
            </a:r>
          </a:p>
          <a:p>
            <a:pPr lvl="1"/>
            <a:r>
              <a:rPr lang="en-US" dirty="0" smtClean="0"/>
              <a:t>High power operations: thermal control, PI, alignment instability</a:t>
            </a:r>
          </a:p>
          <a:p>
            <a:pPr lvl="1"/>
            <a:r>
              <a:rPr lang="en-US" dirty="0" smtClean="0"/>
              <a:t>Low frequency noise hunting &amp; controls optimization</a:t>
            </a:r>
          </a:p>
          <a:p>
            <a:pPr lvl="1"/>
            <a:r>
              <a:rPr lang="en-US" dirty="0" smtClean="0"/>
              <a:t>Make the seismic system work during bad weather</a:t>
            </a:r>
          </a:p>
          <a:p>
            <a:pPr lvl="1"/>
            <a:r>
              <a:rPr lang="en-US" dirty="0" smtClean="0"/>
              <a:t>Damping of high Q modes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28664"/>
            <a:ext cx="9182219" cy="688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388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90600"/>
          </a:xfrm>
        </p:spPr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Robust Locking Achieved</a:t>
            </a:r>
          </a:p>
          <a:p>
            <a:pPr lvl="1"/>
            <a:r>
              <a:rPr lang="en-US" dirty="0" smtClean="0"/>
              <a:t>Livingston </a:t>
            </a:r>
            <a:r>
              <a:rPr lang="en-US" dirty="0" smtClean="0"/>
              <a:t>Observatory: First lock on May </a:t>
            </a:r>
            <a:r>
              <a:rPr lang="en-US" dirty="0"/>
              <a:t>27, </a:t>
            </a:r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Hanford </a:t>
            </a:r>
            <a:r>
              <a:rPr lang="en-US" dirty="0" smtClean="0"/>
              <a:t>Observatory: First lock on February 7, 2015</a:t>
            </a:r>
          </a:p>
          <a:p>
            <a:r>
              <a:rPr lang="en-US" dirty="0"/>
              <a:t>Sensitivity of initial detectors surpassed quickly</a:t>
            </a:r>
          </a:p>
          <a:p>
            <a:pPr lvl="1"/>
            <a:r>
              <a:rPr lang="en-US" dirty="0" smtClean="0"/>
              <a:t>Current </a:t>
            </a:r>
            <a:r>
              <a:rPr lang="en-US" dirty="0" err="1" smtClean="0"/>
              <a:t>inspiral</a:t>
            </a:r>
            <a:r>
              <a:rPr lang="en-US" dirty="0" smtClean="0"/>
              <a:t> range: 50 to 70 </a:t>
            </a:r>
            <a:r>
              <a:rPr lang="en-US" dirty="0" err="1" smtClean="0"/>
              <a:t>Mpc</a:t>
            </a:r>
            <a:endParaRPr lang="en-US" dirty="0" smtClean="0"/>
          </a:p>
          <a:p>
            <a:r>
              <a:rPr lang="en-US" dirty="0" smtClean="0"/>
              <a:t>ER7 completed</a:t>
            </a:r>
          </a:p>
          <a:p>
            <a:pPr lvl="1"/>
            <a:r>
              <a:rPr lang="en-US" dirty="0" smtClean="0"/>
              <a:t>40 hours of coincident data</a:t>
            </a:r>
          </a:p>
          <a:p>
            <a:r>
              <a:rPr lang="en-US" dirty="0" smtClean="0"/>
              <a:t>Preparing for O1: September to December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High Q Resonances and Uncontrolled DOFs</a:t>
            </a:r>
          </a:p>
          <a:p>
            <a:pPr lvl="1"/>
            <a:r>
              <a:rPr lang="en-US" dirty="0" smtClean="0"/>
              <a:t>ESD Charging Issues</a:t>
            </a:r>
          </a:p>
          <a:p>
            <a:pPr lvl="1"/>
            <a:r>
              <a:rPr lang="en-US" dirty="0" smtClean="0"/>
              <a:t>Parametric Instabilities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638800" cy="1143000"/>
          </a:xfrm>
        </p:spPr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86449131"/>
              </p:ext>
            </p:extLst>
          </p:nvPr>
        </p:nvGraphicFramePr>
        <p:xfrm>
          <a:off x="838200" y="1828800"/>
          <a:ext cx="7789578" cy="436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 flipV="1">
            <a:off x="2514600" y="4047744"/>
            <a:ext cx="533400" cy="1188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2971800" y="39624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62300" y="35052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3048000" y="3657600"/>
            <a:ext cx="1524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3457074" y="32766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/>
          <p:cNvCxnSpPr>
            <a:endCxn id="15" idx="3"/>
          </p:cNvCxnSpPr>
          <p:nvPr/>
        </p:nvCxnSpPr>
        <p:spPr bwMode="auto">
          <a:xfrm flipV="1">
            <a:off x="3238500" y="3406682"/>
            <a:ext cx="240892" cy="1747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8201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39151"/>
          </a:xfrm>
        </p:spPr>
      </p:pic>
      <p:sp>
        <p:nvSpPr>
          <p:cNvPr id="5" name="TextBox 9"/>
          <p:cNvSpPr txBox="1"/>
          <p:nvPr/>
        </p:nvSpPr>
        <p:spPr>
          <a:xfrm>
            <a:off x="3429000" y="1905000"/>
            <a:ext cx="2590234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Georgia (Body)"/>
              </a:rPr>
              <a:t>Preliminary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j-lt"/>
              <a:cs typeface="Georgia (Body)"/>
            </a:endParaRPr>
          </a:p>
        </p:txBody>
      </p:sp>
    </p:spTree>
    <p:extLst>
      <p:ext uri="{BB962C8B-B14F-4D97-AF65-F5344CB8AC3E}">
        <p14:creationId xmlns:p14="http://schemas.microsoft.com/office/powerpoint/2010/main" val="194002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2248"/>
            <a:ext cx="8707406" cy="66633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4419600" cy="838200"/>
          </a:xfrm>
        </p:spPr>
        <p:txBody>
          <a:bodyPr/>
          <a:lstStyle/>
          <a:p>
            <a:r>
              <a:rPr lang="en-US" dirty="0" smtClean="0"/>
              <a:t>L1 Noise Model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 rot="1244109">
            <a:off x="2362008" y="2977334"/>
            <a:ext cx="2222020" cy="769020"/>
          </a:xfrm>
          <a:prstGeom prst="ellipse">
            <a:avLst/>
          </a:prstGeom>
          <a:solidFill>
            <a:schemeClr val="tx1">
              <a:lumMod val="20000"/>
              <a:lumOff val="80000"/>
              <a:alpha val="38000"/>
            </a:schemeClr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90800" y="2209800"/>
            <a:ext cx="1981200" cy="609600"/>
          </a:xfrm>
          <a:prstGeom prst="rect">
            <a:avLst/>
          </a:prstGeom>
          <a:solidFill>
            <a:schemeClr val="bg1"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US" sz="2400" b="0" i="0" dirty="0" smtClean="0"/>
              <a:t>Scattered light noise</a:t>
            </a:r>
            <a:endParaRPr lang="en-US" sz="2400" b="0" i="0" dirty="0"/>
          </a:p>
        </p:txBody>
      </p:sp>
    </p:spTree>
    <p:extLst>
      <p:ext uri="{BB962C8B-B14F-4D97-AF65-F5344CB8AC3E}">
        <p14:creationId xmlns:p14="http://schemas.microsoft.com/office/powerpoint/2010/main" val="171600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334000" cy="851558"/>
          </a:xfrm>
        </p:spPr>
        <p:txBody>
          <a:bodyPr/>
          <a:lstStyle/>
          <a:p>
            <a:r>
              <a:rPr lang="en-US" dirty="0" smtClean="0"/>
              <a:t>Locking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3203" y="1025669"/>
            <a:ext cx="8926997" cy="5756131"/>
            <a:chOff x="108502" y="550935"/>
            <a:chExt cx="8926997" cy="5756131"/>
          </a:xfrm>
        </p:grpSpPr>
        <p:pic>
          <p:nvPicPr>
            <p:cNvPr id="4" name="Picture 3" descr="lock_sequence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lc="http://schemas.openxmlformats.org/drawingml/2006/lockedCanvas" xmlns:ma="http://schemas.microsoft.com/office/mac/drawingml/2008/main" xmlns:mv="urn:schemas-microsoft-com:mac:vml" xmlns="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23550" y="550935"/>
              <a:ext cx="7816273" cy="569263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882279" y="5928955"/>
              <a:ext cx="99686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Arial"/>
                  <a:cs typeface="Arial"/>
                </a:rPr>
                <a:t>Time [s]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" name="TextBox 14"/>
            <p:cNvSpPr txBox="1"/>
            <p:nvPr/>
          </p:nvSpPr>
          <p:spPr>
            <a:xfrm rot="16200000">
              <a:off x="18172" y="4931944"/>
              <a:ext cx="99844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Arial"/>
                  <a:cs typeface="Arial"/>
                </a:rPr>
                <a:t>Refl. 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Locking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" name="TextBox 15"/>
            <p:cNvSpPr txBox="1"/>
            <p:nvPr/>
          </p:nvSpPr>
          <p:spPr>
            <a:xfrm rot="16200000">
              <a:off x="-208441" y="3687344"/>
              <a:ext cx="1280218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Arial"/>
                  <a:cs typeface="Arial"/>
                </a:rPr>
                <a:t>Refl. 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Power [W]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" name="TextBox 16"/>
            <p:cNvSpPr txBox="1"/>
            <p:nvPr/>
          </p:nvSpPr>
          <p:spPr>
            <a:xfrm rot="16200000">
              <a:off x="-539231" y="1844773"/>
              <a:ext cx="225054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Arial"/>
                  <a:cs typeface="Arial"/>
                </a:rPr>
                <a:t>Intensity Power [W]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718687" y="2338316"/>
              <a:ext cx="2905125" cy="1588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0"/>
            <p:cNvSpPr txBox="1"/>
            <p:nvPr/>
          </p:nvSpPr>
          <p:spPr>
            <a:xfrm>
              <a:off x="1858618" y="1905484"/>
              <a:ext cx="2903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rgbClr val="008000"/>
                  </a:solidFill>
                  <a:latin typeface="Arial"/>
                  <a:cs typeface="Arial"/>
                </a:rPr>
                <a:t>Arm Length Stabilization</a:t>
              </a:r>
              <a:endParaRPr lang="en-US" b="1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514266" y="782999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Full Lock</a:t>
              </a:r>
              <a:endParaRPr lang="en-US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879141" y="1905484"/>
              <a:ext cx="1514475" cy="1588"/>
            </a:xfrm>
            <a:prstGeom prst="straightConnector1">
              <a:avLst/>
            </a:prstGeom>
            <a:ln>
              <a:solidFill>
                <a:srgbClr val="66006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9"/>
            <p:cNvSpPr txBox="1"/>
            <p:nvPr/>
          </p:nvSpPr>
          <p:spPr>
            <a:xfrm>
              <a:off x="6345074" y="1329906"/>
              <a:ext cx="23903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660066"/>
                  </a:solidFill>
                  <a:latin typeface="Arial"/>
                  <a:cs typeface="Arial"/>
                </a:rPr>
                <a:t>Switching to Nominal Sensors &amp;</a:t>
              </a:r>
            </a:p>
            <a:p>
              <a:pPr algn="ctr"/>
              <a:r>
                <a:rPr lang="en-US" b="1" dirty="0" smtClean="0">
                  <a:solidFill>
                    <a:srgbClr val="660066"/>
                  </a:solidFill>
                  <a:latin typeface="Arial"/>
                  <a:cs typeface="Arial"/>
                </a:rPr>
                <a:t>Adjusting operating point</a:t>
              </a:r>
              <a:endParaRPr lang="en-US" b="1" dirty="0">
                <a:solidFill>
                  <a:srgbClr val="660066"/>
                </a:solidFill>
                <a:latin typeface="Arial"/>
                <a:cs typeface="Arial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882279" y="1910248"/>
              <a:ext cx="917487" cy="158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4"/>
            <p:cNvSpPr txBox="1"/>
            <p:nvPr/>
          </p:nvSpPr>
          <p:spPr>
            <a:xfrm>
              <a:off x="3914640" y="149221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n>
                    <a:solidFill>
                      <a:srgbClr val="0000FF"/>
                    </a:solidFill>
                  </a:ln>
                  <a:solidFill>
                    <a:srgbClr val="008000"/>
                  </a:solidFill>
                  <a:latin typeface="Arial"/>
                  <a:cs typeface="Arial"/>
                </a:rPr>
                <a:t>DRMI 3f</a:t>
              </a:r>
              <a:endParaRPr lang="en-US" dirty="0">
                <a:ln>
                  <a:solidFill>
                    <a:srgbClr val="0000FF"/>
                  </a:solidFill>
                </a:ln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8516" y="6129254"/>
              <a:ext cx="4076983" cy="177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172200" cy="1143000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Engineering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dirty="0" smtClean="0"/>
              <a:t>May 16 to June 14, 2015</a:t>
            </a:r>
          </a:p>
          <a:p>
            <a:r>
              <a:rPr lang="en-US" dirty="0" smtClean="0"/>
              <a:t>First coincidence data between L1 and H1</a:t>
            </a:r>
          </a:p>
          <a:p>
            <a:r>
              <a:rPr lang="en-US" dirty="0" smtClean="0"/>
              <a:t>Test of the analysis pipeline</a:t>
            </a:r>
          </a:p>
          <a:p>
            <a:r>
              <a:rPr lang="en-US" dirty="0"/>
              <a:t>H1 </a:t>
            </a:r>
            <a:r>
              <a:rPr lang="en-US" dirty="0" smtClean="0"/>
              <a:t>110 </a:t>
            </a:r>
            <a:r>
              <a:rPr lang="en-US" dirty="0"/>
              <a:t>hours, L1 </a:t>
            </a:r>
            <a:r>
              <a:rPr lang="en-US" dirty="0" smtClean="0"/>
              <a:t>74 </a:t>
            </a:r>
            <a:r>
              <a:rPr lang="en-US" dirty="0"/>
              <a:t>hours, </a:t>
            </a:r>
            <a:r>
              <a:rPr lang="en-US" dirty="0" smtClean="0"/>
              <a:t>42 </a:t>
            </a:r>
            <a:r>
              <a:rPr lang="en-US" dirty="0"/>
              <a:t>hours of coincidence (as of </a:t>
            </a:r>
            <a:r>
              <a:rPr lang="en-US"/>
              <a:t>June </a:t>
            </a:r>
            <a:r>
              <a:rPr lang="en-US" smtClean="0"/>
              <a:t>11)</a:t>
            </a:r>
            <a:endParaRPr lang="en-US" dirty="0" smtClean="0"/>
          </a:p>
          <a:p>
            <a:r>
              <a:rPr lang="en-US" dirty="0" smtClean="0"/>
              <a:t>Successfully completed</a:t>
            </a:r>
          </a:p>
          <a:p>
            <a:pPr lvl="1"/>
            <a:r>
              <a:rPr lang="en-US" dirty="0" smtClean="0"/>
              <a:t>Calibrated strain readout</a:t>
            </a:r>
          </a:p>
          <a:p>
            <a:pPr lvl="1"/>
            <a:r>
              <a:rPr lang="en-US" dirty="0" smtClean="0"/>
              <a:t>Sufficient </a:t>
            </a:r>
            <a:r>
              <a:rPr lang="en-US" dirty="0"/>
              <a:t>automation to be controllable by </a:t>
            </a:r>
            <a:r>
              <a:rPr lang="en-US" dirty="0" smtClean="0"/>
              <a:t>operators</a:t>
            </a:r>
          </a:p>
          <a:p>
            <a:pPr lvl="1"/>
            <a:r>
              <a:rPr lang="en-US" dirty="0" smtClean="0"/>
              <a:t>Hardware injections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Blind Injections Implementation and </a:t>
            </a:r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Approximately </a:t>
            </a:r>
            <a:r>
              <a:rPr lang="en-US" dirty="0"/>
              <a:t>7 days of data </a:t>
            </a:r>
            <a:r>
              <a:rPr lang="en-US" dirty="0" smtClean="0"/>
              <a:t>taking</a:t>
            </a:r>
          </a:p>
        </p:txBody>
      </p:sp>
    </p:spTree>
    <p:extLst>
      <p:ext uri="{BB962C8B-B14F-4D97-AF65-F5344CB8AC3E}">
        <p14:creationId xmlns:p14="http://schemas.microsoft.com/office/powerpoint/2010/main" val="191635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/>
              <a:t>Neutron Star Range (SNR 8, 1.4M</a:t>
            </a:r>
            <a:r>
              <a:rPr lang="en-US" baseline="-25000" dirty="0" smtClean="0"/>
              <a:t>☉</a:t>
            </a:r>
            <a:r>
              <a:rPr lang="en-US" dirty="0" smtClean="0"/>
              <a:t>, sky average)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5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ER7 Segments (24 hours)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4572000"/>
          </a:xfrm>
        </p:spPr>
      </p:pic>
    </p:spTree>
    <p:extLst>
      <p:ext uri="{BB962C8B-B14F-4D97-AF65-F5344CB8AC3E}">
        <p14:creationId xmlns:p14="http://schemas.microsoft.com/office/powerpoint/2010/main" val="4224070966"/>
      </p:ext>
    </p:extLst>
  </p:cSld>
  <p:clrMapOvr>
    <a:masterClrMapping/>
  </p:clrMapOvr>
</p:sld>
</file>

<file path=ppt/theme/theme1.xml><?xml version="1.0" encoding="utf-8"?>
<a:theme xmlns:a="http://schemas.openxmlformats.org/drawingml/2006/main" name="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12700" cap="flat" cmpd="sng" algn="ctr">
          <a:solidFill>
            <a:srgbClr val="326464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b="0" i="0" dirty="0" smtClean="0">
            <a:solidFill>
              <a:srgbClr val="326464"/>
            </a:solidFill>
            <a:latin typeface="Helvetica" pitchFamily="34" charset="0"/>
            <a:cs typeface="Helvetica" pitchFamily="34" charset="0"/>
          </a:defRPr>
        </a:defPPr>
      </a:lstStyle>
    </a:tx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20728</TotalTime>
  <Words>528</Words>
  <Application>Microsoft Office PowerPoint</Application>
  <PresentationFormat>On-screen Show (4:3)</PresentationFormat>
  <Paragraphs>123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Georgia (Body)</vt:lpstr>
      <vt:lpstr>Helvetica</vt:lpstr>
      <vt:lpstr>Times New Roman</vt:lpstr>
      <vt:lpstr>Wingdings</vt:lpstr>
      <vt:lpstr>aLIGO</vt:lpstr>
      <vt:lpstr>1_aLIGO</vt:lpstr>
      <vt:lpstr>Photo Editor Photo</vt:lpstr>
      <vt:lpstr>Status of LIGO </vt:lpstr>
      <vt:lpstr>Highlights</vt:lpstr>
      <vt:lpstr>Progress</vt:lpstr>
      <vt:lpstr>PowerPoint Presentation</vt:lpstr>
      <vt:lpstr>L1 Noise Model</vt:lpstr>
      <vt:lpstr>Locking</vt:lpstr>
      <vt:lpstr>7th Engineering Run</vt:lpstr>
      <vt:lpstr>Binary Neutron Star Range (SNR 8, 1.4M☉, sky average)</vt:lpstr>
      <vt:lpstr>ER7 Segments (24 hours)</vt:lpstr>
      <vt:lpstr>Parametric Instabilities</vt:lpstr>
      <vt:lpstr>Parametric Instabilities (3)</vt:lpstr>
      <vt:lpstr>Parametric Instabilities (2)</vt:lpstr>
      <vt:lpstr>High Power Operations</vt:lpstr>
      <vt:lpstr>Electro Static Drive</vt:lpstr>
      <vt:lpstr>Electro Static Drive (2)</vt:lpstr>
      <vt:lpstr>Test Mass Discharging</vt:lpstr>
      <vt:lpstr>Summary</vt:lpstr>
      <vt:lpstr>PowerPoint Presentation</vt:lpstr>
    </vt:vector>
  </TitlesOfParts>
  <Company>LIGO</Company>
  <LinksUpToDate>false</LinksUpToDate>
  <SharedDoc>false</SharedDoc>
  <HyperlinkBase>https://dcc.ligo.org/LIGO-G1400903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LIGO</dc:title>
  <dc:subject>Advanced LIGO</dc:subject>
  <dc:creator>Daniel Sigg</dc:creator>
  <cp:keywords>Amaldi 2015 meeting</cp:keywords>
  <dc:description/>
  <cp:lastModifiedBy>Daniel</cp:lastModifiedBy>
  <cp:revision>3939</cp:revision>
  <cp:lastPrinted>1999-10-01T21:59:04Z</cp:lastPrinted>
  <dcterms:created xsi:type="dcterms:W3CDTF">2011-04-14T01:12:27Z</dcterms:created>
  <dcterms:modified xsi:type="dcterms:W3CDTF">2015-06-17T20:37:08Z</dcterms:modified>
  <cp:category>Presentation</cp:category>
</cp:coreProperties>
</file>