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15"/>
  </p:notesMasterIdLst>
  <p:handoutMasterIdLst>
    <p:handoutMasterId r:id="rId16"/>
  </p:handoutMasterIdLst>
  <p:sldIdLst>
    <p:sldId id="529" r:id="rId2"/>
    <p:sldId id="587" r:id="rId3"/>
    <p:sldId id="589" r:id="rId4"/>
    <p:sldId id="588" r:id="rId5"/>
    <p:sldId id="590" r:id="rId6"/>
    <p:sldId id="591" r:id="rId7"/>
    <p:sldId id="592" r:id="rId8"/>
    <p:sldId id="584" r:id="rId9"/>
    <p:sldId id="586" r:id="rId10"/>
    <p:sldId id="585" r:id="rId11"/>
    <p:sldId id="582" r:id="rId12"/>
    <p:sldId id="576" r:id="rId13"/>
    <p:sldId id="583" r:id="rId14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FF"/>
    <a:srgbClr val="000080"/>
    <a:srgbClr val="000000"/>
    <a:srgbClr val="E6E6E6"/>
    <a:srgbClr val="008000"/>
    <a:srgbClr val="800000"/>
    <a:srgbClr val="FF0000"/>
    <a:srgbClr val="E8F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 autoAdjust="0"/>
    <p:restoredTop sz="94660"/>
  </p:normalViewPr>
  <p:slideViewPr>
    <p:cSldViewPr>
      <p:cViewPr>
        <p:scale>
          <a:sx n="120" d="100"/>
          <a:sy n="120" d="100"/>
        </p:scale>
        <p:origin x="-136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2848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292F3-350B-EE4E-BFDB-395FAF3A45C0}" type="datetimeFigureOut">
              <a:rPr lang="en-US" smtClean="0"/>
              <a:pPr/>
              <a:t>5/19/15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975D2-5C45-AE4C-8E05-98BE0E7CF4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9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88">
              <a:defRPr>
                <a:latin typeface="Symbol" pitchFamily="18" charset="2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88">
              <a:defRPr>
                <a:latin typeface="Symbol" pitchFamily="18" charset="2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88">
              <a:defRPr>
                <a:latin typeface="Symbol" pitchFamily="18" charset="2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88">
              <a:defRPr>
                <a:latin typeface="Symbol" pitchFamily="-110" charset="2"/>
              </a:defRPr>
            </a:lvl1pPr>
          </a:lstStyle>
          <a:p>
            <a:pPr>
              <a:defRPr/>
            </a:pPr>
            <a:fld id="{0751714B-2239-4BB0-8F7C-BAD4DCD30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606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pitchFamily="-108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0CBD7-F8FB-0249-9265-3BE36A867ECA}" type="slidenum">
              <a:rPr lang="en-US">
                <a:latin typeface="Times New Roman" pitchFamily="-108" charset="0"/>
              </a:rPr>
              <a:pPr/>
              <a:t>1</a:t>
            </a:fld>
            <a:endParaRPr lang="en-US" dirty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4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FF6F-DC6E-4CD1-AA29-B5E0FC1E58E2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  <p:sp>
        <p:nvSpPr>
          <p:cNvPr id="11" name="Text Box 13"/>
          <p:cNvSpPr txBox="1">
            <a:spLocks noChangeArrowheads="1"/>
          </p:cNvSpPr>
          <p:nvPr userDrawn="1"/>
        </p:nvSpPr>
        <p:spPr bwMode="auto">
          <a:xfrm>
            <a:off x="228600" y="6324600"/>
            <a:ext cx="1368614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LIGO-</a:t>
            </a:r>
            <a:r>
              <a:rPr lang="en-US" sz="1200" b="1" dirty="0" smtClean="0">
                <a:latin typeface="Arial" pitchFamily="34" charset="0"/>
                <a:ea typeface="+mn-ea"/>
              </a:rPr>
              <a:t>G1500693-</a:t>
            </a:r>
            <a:r>
              <a:rPr lang="en-US" sz="1200" b="1" dirty="0" smtClean="0">
                <a:latin typeface="Arial" pitchFamily="34" charset="0"/>
                <a:ea typeface="+mn-ea"/>
              </a:rPr>
              <a:t>v1</a:t>
            </a:r>
          </a:p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2015</a:t>
            </a:r>
            <a:r>
              <a:rPr lang="en-US" sz="1200" b="1" baseline="0" dirty="0" smtClean="0">
                <a:latin typeface="Arial" pitchFamily="34" charset="0"/>
                <a:ea typeface="+mn-ea"/>
              </a:rPr>
              <a:t> May 20</a:t>
            </a:r>
            <a:endParaRPr lang="en-US" sz="1200" b="1" dirty="0"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86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89D7-F329-4E9A-99F9-1A923B3F2E88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0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19621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340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FCC0B-5D23-4C47-9361-50BA477C56C8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1112" y="10668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9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D267D-EA99-482E-BD4F-B2371B1D3BDA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152400" y="6400800"/>
            <a:ext cx="1368614" cy="1846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LIGO-</a:t>
            </a:r>
            <a:r>
              <a:rPr lang="en-US" sz="1200" b="1" dirty="0" smtClean="0">
                <a:latin typeface="Arial" pitchFamily="34" charset="0"/>
                <a:ea typeface="+mn-ea"/>
              </a:rPr>
              <a:t>G1500693-</a:t>
            </a:r>
            <a:r>
              <a:rPr lang="en-US" sz="1200" b="1" dirty="0" smtClean="0">
                <a:latin typeface="Arial" pitchFamily="34" charset="0"/>
                <a:ea typeface="+mn-ea"/>
              </a:rPr>
              <a:t>v1</a:t>
            </a:r>
            <a:endParaRPr lang="en-US" sz="1200" b="1" dirty="0"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8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9723-7376-4E80-9B87-62963056283D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6933" y="12192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6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479198" cy="1231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 dirty="0" smtClean="0">
                <a:latin typeface="Arial" pitchFamily="34" charset="0"/>
                <a:ea typeface="+mn-ea"/>
              </a:rPr>
              <a:t>G1500693</a:t>
            </a:r>
            <a:endParaRPr lang="en-US" b="0" dirty="0">
              <a:latin typeface="Arial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4008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4D004-110F-49CE-9239-1B7600B4140E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579" y="11430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7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479198" cy="1231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 dirty="0" smtClean="0">
                <a:latin typeface="Arial" pitchFamily="34" charset="0"/>
                <a:ea typeface="+mn-ea"/>
              </a:rPr>
              <a:t>G1500693</a:t>
            </a:r>
            <a:endParaRPr lang="en-US" b="0" dirty="0">
              <a:latin typeface="Arial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1590B-12CE-4CB6-89AA-96C5A2C0BABD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11430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2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479198" cy="1846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 dirty="0" smtClean="0">
                <a:latin typeface="Arial" pitchFamily="34" charset="0"/>
                <a:ea typeface="+mn-ea"/>
              </a:rPr>
              <a:t>G1200370</a:t>
            </a:r>
            <a:r>
              <a:rPr lang="en-US" b="0" dirty="0" smtClean="0">
                <a:latin typeface="Arial" pitchFamily="34" charset="0"/>
                <a:ea typeface="+mn-ea"/>
              </a:rPr>
              <a:t> </a:t>
            </a:r>
            <a:endParaRPr lang="en-US" b="0" dirty="0">
              <a:latin typeface="Arial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8467" y="61722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F759-D9AB-4246-A72C-344C45F3E324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11430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6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479198" cy="1846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 dirty="0" smtClean="0">
                <a:latin typeface="Arial" pitchFamily="34" charset="0"/>
                <a:ea typeface="+mn-ea"/>
              </a:rPr>
              <a:t>G1200370</a:t>
            </a:r>
            <a:r>
              <a:rPr lang="en-US" b="0" dirty="0" smtClean="0">
                <a:latin typeface="Arial" pitchFamily="34" charset="0"/>
                <a:ea typeface="+mn-ea"/>
              </a:rPr>
              <a:t> </a:t>
            </a:r>
            <a:endParaRPr lang="en-US" b="0" dirty="0">
              <a:latin typeface="Arial" pitchFamily="34" charset="0"/>
              <a:ea typeface="+mn-ea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8A9DA-86E5-43F0-A56A-D5CC3D912A4F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38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D7EA4-77A8-44DF-9F3E-B3D468EF80A0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1112" y="11430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63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5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B104-2FDB-4362-8584-70FBEB49207A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383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0" 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83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900" b="0" i="1">
                <a:latin typeface="Helvetica" pitchFamily="-110" charset="0"/>
              </a:defRPr>
            </a:lvl1pPr>
          </a:lstStyle>
          <a:p>
            <a:pPr>
              <a:defRPr/>
            </a:pPr>
            <a:fld id="{7866F1A6-DB5B-464F-A29C-05A9A6D7D9B0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239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38312" name="Rectangle 8"/>
          <p:cNvSpPr>
            <a:spLocks noChangeArrowheads="1"/>
          </p:cNvSpPr>
          <p:nvPr/>
        </p:nvSpPr>
        <p:spPr bwMode="auto">
          <a:xfrm>
            <a:off x="28045" y="10668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Photo Editor Photo" r:id="rId14" imgW="4409524" imgH="3219899" progId="">
                  <p:embed/>
                </p:oleObj>
              </mc:Choice>
              <mc:Fallback>
                <p:oleObj name="Photo Editor Photo" r:id="rId14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8315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38317" name="Text Box 13"/>
          <p:cNvSpPr txBox="1">
            <a:spLocks noChangeArrowheads="1"/>
          </p:cNvSpPr>
          <p:nvPr/>
        </p:nvSpPr>
        <p:spPr bwMode="auto">
          <a:xfrm>
            <a:off x="228600" y="6324600"/>
            <a:ext cx="1368614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LIGO-</a:t>
            </a:r>
            <a:r>
              <a:rPr lang="en-US" sz="1200" b="1" dirty="0" smtClean="0">
                <a:latin typeface="Arial" pitchFamily="34" charset="0"/>
                <a:ea typeface="+mn-ea"/>
              </a:rPr>
              <a:t>G1500693-</a:t>
            </a:r>
            <a:r>
              <a:rPr lang="en-US" sz="1200" b="1" dirty="0" smtClean="0">
                <a:latin typeface="Arial" pitchFamily="34" charset="0"/>
                <a:ea typeface="+mn-ea"/>
              </a:rPr>
              <a:t>v1</a:t>
            </a:r>
          </a:p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2015</a:t>
            </a:r>
            <a:r>
              <a:rPr lang="en-US" sz="1200" b="1" baseline="0" dirty="0" smtClean="0">
                <a:latin typeface="Arial" pitchFamily="34" charset="0"/>
                <a:ea typeface="+mn-ea"/>
              </a:rPr>
              <a:t> May 20</a:t>
            </a:r>
            <a:endParaRPr lang="en-US" sz="1200" b="1" dirty="0">
              <a:latin typeface="Arial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pitchFamily="-11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pitchFamily="-110" charset="0"/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pitchFamily="-110" charset="0"/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685800"/>
            <a:ext cx="8315325" cy="1128713"/>
          </a:xfrm>
        </p:spPr>
        <p:txBody>
          <a:bodyPr/>
          <a:lstStyle/>
          <a:p>
            <a:pPr algn="ctr"/>
            <a:r>
              <a:rPr lang="en-US" sz="3200" dirty="0" err="1" smtClean="0">
                <a:solidFill>
                  <a:schemeClr val="accent3"/>
                </a:solidFill>
              </a:rPr>
              <a:t>aLIGO</a:t>
            </a:r>
            <a:r>
              <a:rPr lang="en-US" sz="3200" dirty="0" smtClean="0">
                <a:solidFill>
                  <a:schemeClr val="accent3"/>
                </a:solidFill>
              </a:rPr>
              <a:t> CDS</a:t>
            </a:r>
            <a:r>
              <a:rPr lang="en-US" sz="3200" dirty="0" smtClean="0">
                <a:solidFill>
                  <a:schemeClr val="accent3"/>
                </a:solidFill>
              </a:rPr>
              <a:t/>
            </a:r>
            <a:br>
              <a:rPr lang="en-US" sz="3200" dirty="0" smtClean="0">
                <a:solidFill>
                  <a:schemeClr val="accent3"/>
                </a:solidFill>
              </a:rPr>
            </a:br>
            <a:r>
              <a:rPr lang="en-US" sz="3200" dirty="0" smtClean="0">
                <a:solidFill>
                  <a:schemeClr val="accent3"/>
                </a:solidFill>
              </a:rPr>
              <a:t>Pros and Cons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743200" y="4953000"/>
            <a:ext cx="3757613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</a:rPr>
              <a:t>R. </a:t>
            </a:r>
            <a:r>
              <a:rPr lang="en-US" sz="1800" b="1" dirty="0" smtClean="0">
                <a:solidFill>
                  <a:srgbClr val="FFFFFF"/>
                </a:solidFill>
              </a:rPr>
              <a:t>Bork</a:t>
            </a:r>
            <a:endParaRPr lang="en-US" sz="1800" b="1" dirty="0" smtClean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71600" y="3048000"/>
            <a:ext cx="6400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Helvetica" pitchFamily="-110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+mn-cs"/>
              </a:rPr>
              <a:t>GWADW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+mn-cs"/>
              </a:rPr>
              <a:t> Conference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pitchFamily="-11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Helvetica" pitchFamily="-110" charset="0"/>
              <a:buNone/>
              <a:tabLst/>
              <a:defRPr/>
            </a:pPr>
            <a:r>
              <a:rPr lang="en-US" sz="2000" b="0" kern="0" dirty="0" smtClean="0">
                <a:solidFill>
                  <a:srgbClr val="FFFFFF"/>
                </a:solidFill>
                <a:latin typeface="+mn-lt"/>
              </a:rPr>
              <a:t>May 20, 2015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629400"/>
            <a:ext cx="13716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28600" y="6248400"/>
            <a:ext cx="1368614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  <a:t>LIGO-</a:t>
            </a:r>
            <a:r>
              <a:rPr lang="en-US" sz="1200" b="1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  <a:t>G1500693-</a:t>
            </a:r>
            <a:r>
              <a:rPr lang="en-US" sz="1200" b="1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  <a:t>v1</a:t>
            </a:r>
          </a:p>
          <a:p>
            <a:pPr>
              <a:defRPr/>
            </a:pPr>
            <a:r>
              <a:rPr lang="en-US" sz="900" b="1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  <a:t>2015 May 20</a:t>
            </a:r>
            <a:endParaRPr lang="en-US" sz="900" b="1" dirty="0">
              <a:solidFill>
                <a:srgbClr val="FFFFFF"/>
              </a:solidFill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638800" cy="838200"/>
          </a:xfrm>
        </p:spPr>
        <p:txBody>
          <a:bodyPr/>
          <a:lstStyle/>
          <a:p>
            <a:r>
              <a:rPr lang="en-US" sz="2800" dirty="0" smtClean="0"/>
              <a:t>CDS </a:t>
            </a:r>
            <a:r>
              <a:rPr lang="en-US" sz="2800" dirty="0" smtClean="0"/>
              <a:t>Standard Filter Module</a:t>
            </a:r>
            <a:br>
              <a:rPr lang="en-US" sz="2800" dirty="0" smtClean="0"/>
            </a:br>
            <a:r>
              <a:rPr lang="en-US" sz="2800" dirty="0" smtClean="0"/>
              <a:t>With </a:t>
            </a:r>
            <a:r>
              <a:rPr lang="en-US" sz="2800" dirty="0" smtClean="0"/>
              <a:t>Diagnostics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10</a:t>
            </a:fld>
            <a:endParaRPr lang="en-US" sz="1400" i="0"/>
          </a:p>
        </p:txBody>
      </p:sp>
      <p:pic>
        <p:nvPicPr>
          <p:cNvPr id="5" name="Picture 4" descr="sfmop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8168300" cy="137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905000"/>
            <a:ext cx="983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AWG Input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 bwMode="auto">
          <a:xfrm>
            <a:off x="1101519" y="2181999"/>
            <a:ext cx="574881" cy="332601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9" name="Picture 8" descr="awg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2823379" cy="1828800"/>
          </a:xfrm>
          <a:prstGeom prst="rect">
            <a:avLst/>
          </a:prstGeom>
        </p:spPr>
      </p:pic>
      <p:pic>
        <p:nvPicPr>
          <p:cNvPr id="10" name="Picture 9" descr="dtt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86200"/>
            <a:ext cx="3365444" cy="2743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1981200" y="3124200"/>
            <a:ext cx="1828800" cy="175260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/>
          <p:cNvCxnSpPr>
            <a:endCxn id="18" idx="1"/>
          </p:cNvCxnSpPr>
          <p:nvPr/>
        </p:nvCxnSpPr>
        <p:spPr bwMode="auto">
          <a:xfrm>
            <a:off x="1143000" y="3124200"/>
            <a:ext cx="2438400" cy="189110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4191000" y="3733800"/>
            <a:ext cx="1143000" cy="114300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581400" y="4876800"/>
            <a:ext cx="1116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System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 bwMode="auto">
          <a:xfrm>
            <a:off x="4698262" y="5015300"/>
            <a:ext cx="788138" cy="1390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9286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Built-in Support for New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RCG accepts user provided C code modules (Fast/Sync)</a:t>
            </a:r>
            <a:endParaRPr lang="en-US" dirty="0" smtClean="0"/>
          </a:p>
          <a:p>
            <a:pPr lvl="1"/>
            <a:r>
              <a:rPr lang="en-US" dirty="0" smtClean="0"/>
              <a:t>Code must run within the real-time code time constraints</a:t>
            </a:r>
          </a:p>
          <a:p>
            <a:pPr lvl="1"/>
            <a:r>
              <a:rPr lang="en-US" dirty="0" smtClean="0"/>
              <a:t>Can be turned into RCG supported parts</a:t>
            </a:r>
            <a:endParaRPr lang="en-US" dirty="0" smtClean="0"/>
          </a:p>
          <a:p>
            <a:r>
              <a:rPr lang="en-US" dirty="0" smtClean="0"/>
              <a:t>NDS / EPICS channel access client software to access control settings and diagnostics information. (Slow/Asynchronous)</a:t>
            </a:r>
          </a:p>
          <a:p>
            <a:pPr lvl="1"/>
            <a:r>
              <a:rPr lang="en-US" dirty="0" smtClean="0"/>
              <a:t>Support for C/C++, Python, </a:t>
            </a:r>
            <a:r>
              <a:rPr lang="en-US" dirty="0" err="1" smtClean="0"/>
              <a:t>Matlab</a:t>
            </a:r>
            <a:endParaRPr lang="en-US" dirty="0" smtClean="0"/>
          </a:p>
          <a:p>
            <a:r>
              <a:rPr lang="en-US" dirty="0" smtClean="0"/>
              <a:t>Scheduled control (Slow to Fast/Synchronous)</a:t>
            </a:r>
            <a:endParaRPr lang="en-US" dirty="0" smtClean="0"/>
          </a:p>
          <a:p>
            <a:pPr lvl="1"/>
            <a:r>
              <a:rPr lang="en-US" dirty="0" smtClean="0"/>
              <a:t>User task running on a real-time computer</a:t>
            </a:r>
            <a:endParaRPr lang="en-US" dirty="0" smtClean="0"/>
          </a:p>
          <a:p>
            <a:pPr lvl="1"/>
            <a:r>
              <a:rPr lang="en-US" dirty="0" smtClean="0"/>
              <a:t>Could be expanded to run on a separate computer via a real-time data link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11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3847565777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RCG Cons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Asynchronous communications between supervisory (EPICS) layer and real-time applications.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Not found to be a particular problem to date, but various synchronization schemes are being explored, as time permits.</a:t>
            </a:r>
          </a:p>
          <a:p>
            <a:pPr>
              <a:buFont typeface="Arial"/>
              <a:buChar char="•"/>
            </a:pPr>
            <a:r>
              <a:rPr lang="en-US" dirty="0" smtClean="0"/>
              <a:t>Exposes a lot of control settings, adding to overall complexity from the operations perspective.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Over 100,000 settings in </a:t>
            </a:r>
            <a:r>
              <a:rPr lang="en-US" dirty="0" err="1" smtClean="0"/>
              <a:t>aLIGO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Added SDF to monitor channels which should not change on a regular basis</a:t>
            </a:r>
          </a:p>
          <a:p>
            <a:pPr>
              <a:buFont typeface="Arial"/>
              <a:buChar char="•"/>
            </a:pPr>
            <a:r>
              <a:rPr lang="en-US" dirty="0" smtClean="0"/>
              <a:t>No built-in ‘control intelligence’ provided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Can we add some standard adaptive filtering algorithms?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12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3709894942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Overall Assessment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without growing pains, but hardware/software systems seem reliable and robust.</a:t>
            </a:r>
          </a:p>
          <a:p>
            <a:r>
              <a:rPr lang="en-US" dirty="0" smtClean="0"/>
              <a:t>Early deployment a big plus</a:t>
            </a:r>
          </a:p>
          <a:p>
            <a:pPr lvl="1"/>
            <a:r>
              <a:rPr lang="en-US" dirty="0" smtClean="0"/>
              <a:t>Users could become accustomed to the tools early</a:t>
            </a:r>
          </a:p>
          <a:p>
            <a:pPr lvl="1"/>
            <a:r>
              <a:rPr lang="en-US" dirty="0" smtClean="0"/>
              <a:t>Controls developed for early stand-alone SUS/SEI prototyping and test systems could be applied directly in the final </a:t>
            </a:r>
            <a:r>
              <a:rPr lang="en-US" dirty="0" err="1" smtClean="0"/>
              <a:t>aLIGO</a:t>
            </a:r>
            <a:r>
              <a:rPr lang="en-US" dirty="0" smtClean="0"/>
              <a:t> control system.</a:t>
            </a:r>
          </a:p>
          <a:p>
            <a:pPr lvl="1"/>
            <a:r>
              <a:rPr lang="en-US" dirty="0" smtClean="0"/>
              <a:t>CDS software developers were provided with plenty of feedback on problems, new feature requests at an early stage.</a:t>
            </a:r>
          </a:p>
          <a:p>
            <a:r>
              <a:rPr lang="en-US" dirty="0" smtClean="0"/>
              <a:t>Ready for O1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13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1004867262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CDS Architectural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2</a:t>
            </a:fld>
            <a:endParaRPr lang="en-US" sz="1400" i="0"/>
          </a:p>
        </p:txBody>
      </p:sp>
      <p:pic>
        <p:nvPicPr>
          <p:cNvPr id="5" name="Picture 4" descr="arch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0" y="1676400"/>
            <a:ext cx="8989044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04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of CDS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Modular, common design, hardware and software</a:t>
            </a:r>
          </a:p>
          <a:p>
            <a:r>
              <a:rPr lang="en-US" dirty="0" smtClean="0"/>
              <a:t>Scalable</a:t>
            </a:r>
          </a:p>
          <a:p>
            <a:pPr lvl="1"/>
            <a:r>
              <a:rPr lang="en-US" dirty="0" smtClean="0"/>
              <a:t>Standalone, ‘DAQ in the Box’</a:t>
            </a:r>
          </a:p>
          <a:p>
            <a:pPr lvl="1"/>
            <a:r>
              <a:rPr lang="en-US" dirty="0" smtClean="0"/>
              <a:t>Fully distributed system with inclusion of real-time networks</a:t>
            </a:r>
          </a:p>
          <a:p>
            <a:r>
              <a:rPr lang="en-US" dirty="0" smtClean="0"/>
              <a:t>Hardware makes use of commercially available and supported equipment as much as possible</a:t>
            </a:r>
          </a:p>
          <a:p>
            <a:pPr lvl="1"/>
            <a:r>
              <a:rPr lang="en-US" dirty="0" err="1" smtClean="0"/>
              <a:t>Beckhoff</a:t>
            </a:r>
            <a:r>
              <a:rPr lang="en-US" dirty="0" smtClean="0"/>
              <a:t> industrial controls for ‘slow’ control systems</a:t>
            </a:r>
          </a:p>
          <a:p>
            <a:pPr lvl="1"/>
            <a:r>
              <a:rPr lang="en-US" dirty="0" smtClean="0"/>
              <a:t>Standard server class computers and </a:t>
            </a:r>
            <a:r>
              <a:rPr lang="en-US" dirty="0" err="1" smtClean="0"/>
              <a:t>PCIe</a:t>
            </a:r>
            <a:r>
              <a:rPr lang="en-US" dirty="0" smtClean="0"/>
              <a:t> I/O system</a:t>
            </a:r>
          </a:p>
          <a:p>
            <a:r>
              <a:rPr lang="en-US" dirty="0" smtClean="0"/>
              <a:t>Software leverages off of </a:t>
            </a:r>
            <a:r>
              <a:rPr lang="en-US" dirty="0" err="1" smtClean="0"/>
              <a:t>iLIGO</a:t>
            </a:r>
            <a:r>
              <a:rPr lang="en-US" dirty="0" smtClean="0"/>
              <a:t> developments and software available from other sources, such as EPICS tools.</a:t>
            </a:r>
          </a:p>
          <a:p>
            <a:r>
              <a:rPr lang="en-US" dirty="0" smtClean="0"/>
              <a:t>Set of common software tools for use by controls engineers and scientists to develop control algorithms</a:t>
            </a:r>
          </a:p>
          <a:p>
            <a:pPr lvl="1"/>
            <a:r>
              <a:rPr lang="en-US" dirty="0" smtClean="0"/>
              <a:t>Real-time Code Generator (RCG) and Guardian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3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42076370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52400"/>
            <a:ext cx="7239000" cy="838200"/>
          </a:xfrm>
        </p:spPr>
        <p:txBody>
          <a:bodyPr/>
          <a:lstStyle/>
          <a:p>
            <a:r>
              <a:rPr lang="en-US" sz="3200" smtClean="0"/>
              <a:t>Timing Distribution System (TDS)</a:t>
            </a:r>
          </a:p>
        </p:txBody>
      </p:sp>
      <p:pic>
        <p:nvPicPr>
          <p:cNvPr id="31747" name="Picture 4" descr="timeSlav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0" y="4038600"/>
            <a:ext cx="27305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Master_Chass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447800"/>
            <a:ext cx="4437063" cy="2560638"/>
          </a:xfr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04800" y="1143000"/>
            <a:ext cx="381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800" b="0" kern="0" dirty="0" smtClean="0">
                <a:latin typeface="+mn-lt"/>
              </a:rPr>
              <a:t>Pros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Central distribution point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Auto length correction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GPS time (seconds)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Used to synchronize both CDS I/O and various RF sources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Modular and expandable</a:t>
            </a:r>
            <a:endParaRPr lang="en-US" sz="1600" b="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Cons</a:t>
            </a:r>
            <a:endParaRPr lang="en-US" sz="1600" b="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Would like to have a </a:t>
            </a:r>
            <a:r>
              <a:rPr lang="en-US" sz="1600" b="0" kern="0" dirty="0" err="1" smtClean="0">
                <a:latin typeface="+mn-lt"/>
              </a:rPr>
              <a:t>PCIe</a:t>
            </a:r>
            <a:r>
              <a:rPr lang="en-US" sz="1600" b="0" kern="0" dirty="0" smtClean="0">
                <a:latin typeface="+mn-lt"/>
              </a:rPr>
              <a:t> version of the timing slave units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Turn clocks on/off on initialization and read time w/o need for extra cards</a:t>
            </a:r>
            <a:endParaRPr lang="en-US" sz="1600" b="0" kern="0" dirty="0" smtClean="0">
              <a:latin typeface="+mn-lt"/>
            </a:endParaRPr>
          </a:p>
        </p:txBody>
      </p:sp>
      <p:cxnSp>
        <p:nvCxnSpPr>
          <p:cNvPr id="31750" name="Elbow Connector 9"/>
          <p:cNvCxnSpPr>
            <a:cxnSpLocks noChangeShapeType="1"/>
          </p:cNvCxnSpPr>
          <p:nvPr/>
        </p:nvCxnSpPr>
        <p:spPr bwMode="auto">
          <a:xfrm rot="16200000" flipH="1">
            <a:off x="5448300" y="4000500"/>
            <a:ext cx="838200" cy="762000"/>
          </a:xfrm>
          <a:prstGeom prst="bentConnector3">
            <a:avLst>
              <a:gd name="adj1" fmla="val 101065"/>
            </a:avLst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4</a:t>
            </a:fld>
            <a:endParaRPr lang="en-US" sz="1400" i="0"/>
          </a:p>
        </p:txBody>
      </p:sp>
      <p:sp>
        <p:nvSpPr>
          <p:cNvPr id="9" name="TextBox 8"/>
          <p:cNvSpPr txBox="1"/>
          <p:nvPr/>
        </p:nvSpPr>
        <p:spPr>
          <a:xfrm>
            <a:off x="5715000" y="6096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Timing Slave provides accurate clocks</a:t>
            </a:r>
          </a:p>
          <a:p>
            <a:r>
              <a:rPr lang="en-US" dirty="0" smtClean="0"/>
              <a:t>At 65536Hz to ADC/DAC modules.</a:t>
            </a:r>
            <a:endParaRPr lang="en-US" dirty="0"/>
          </a:p>
        </p:txBody>
      </p:sp>
      <p:pic>
        <p:nvPicPr>
          <p:cNvPr id="10" name="Content Placeholder 9" descr="IMG_0618.JPG"/>
          <p:cNvPicPr>
            <a:picLocks noChangeAspect="1"/>
          </p:cNvPicPr>
          <p:nvPr/>
        </p:nvPicPr>
        <p:blipFill>
          <a:blip r:embed="rId4"/>
          <a:srcRect t="-114499" b="-114499"/>
          <a:stretch>
            <a:fillRect/>
          </a:stretch>
        </p:blipFill>
        <p:spPr bwMode="auto">
          <a:xfrm>
            <a:off x="304800" y="3581400"/>
            <a:ext cx="404177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600" y="61722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IRIG-B Timing </a:t>
            </a:r>
            <a:r>
              <a:rPr lang="en-US" dirty="0" err="1" smtClean="0"/>
              <a:t>Fanout</a:t>
            </a:r>
            <a:endParaRPr lang="en-US" dirty="0" smtClean="0"/>
          </a:p>
          <a:p>
            <a:pPr algn="ctr"/>
            <a:r>
              <a:rPr lang="en-US" dirty="0" smtClean="0"/>
              <a:t>Provides accurate time information to computers. </a:t>
            </a:r>
            <a:endParaRPr lang="en-US" dirty="0"/>
          </a:p>
        </p:txBody>
      </p:sp>
      <p:cxnSp>
        <p:nvCxnSpPr>
          <p:cNvPr id="14" name="Elbow Connector 9"/>
          <p:cNvCxnSpPr>
            <a:cxnSpLocks noChangeShapeType="1"/>
          </p:cNvCxnSpPr>
          <p:nvPr/>
        </p:nvCxnSpPr>
        <p:spPr bwMode="auto">
          <a:xfrm rot="5400000">
            <a:off x="4152900" y="4000500"/>
            <a:ext cx="990600" cy="914400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9381299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CDS I/O Chassis</a:t>
            </a:r>
          </a:p>
        </p:txBody>
      </p:sp>
      <p:pic>
        <p:nvPicPr>
          <p:cNvPr id="32771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971800"/>
            <a:ext cx="4869933" cy="2743200"/>
          </a:xfrm>
        </p:spPr>
      </p:pic>
      <p:sp>
        <p:nvSpPr>
          <p:cNvPr id="327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B9A8676-86B3-4BA9-9812-73C90B340392}" type="slidenum">
              <a:rPr lang="en-US" smtClean="0"/>
              <a:pPr/>
              <a:t>5</a:t>
            </a:fld>
            <a:endParaRPr lang="en-US" sz="1400" i="0" smtClean="0"/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3733800" y="2057400"/>
            <a:ext cx="1219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Timing Slave</a:t>
            </a:r>
          </a:p>
        </p:txBody>
      </p:sp>
      <p:cxnSp>
        <p:nvCxnSpPr>
          <p:cNvPr id="32774" name="Straight Arrow Connector 7"/>
          <p:cNvCxnSpPr>
            <a:cxnSpLocks noChangeShapeType="1"/>
            <a:stCxn id="32773" idx="2"/>
          </p:cNvCxnSpPr>
          <p:nvPr/>
        </p:nvCxnSpPr>
        <p:spPr bwMode="auto">
          <a:xfrm>
            <a:off x="4343400" y="2333625"/>
            <a:ext cx="304800" cy="12477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5105400" y="1676400"/>
            <a:ext cx="1447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/>
              <a:t>PCIe</a:t>
            </a:r>
            <a:r>
              <a:rPr lang="en-US" dirty="0" smtClean="0"/>
              <a:t> Uplink</a:t>
            </a:r>
            <a:endParaRPr lang="en-US" dirty="0"/>
          </a:p>
        </p:txBody>
      </p:sp>
      <p:cxnSp>
        <p:nvCxnSpPr>
          <p:cNvPr id="32776" name="Straight Arrow Connector 10"/>
          <p:cNvCxnSpPr>
            <a:cxnSpLocks noChangeShapeType="1"/>
            <a:stCxn id="32775" idx="2"/>
          </p:cNvCxnSpPr>
          <p:nvPr/>
        </p:nvCxnSpPr>
        <p:spPr bwMode="auto">
          <a:xfrm flipH="1">
            <a:off x="5715000" y="1953399"/>
            <a:ext cx="114300" cy="124700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6858000" y="1752600"/>
            <a:ext cx="1371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I/O </a:t>
            </a:r>
            <a:r>
              <a:rPr lang="en-US" dirty="0" smtClean="0"/>
              <a:t>Timing </a:t>
            </a:r>
            <a:r>
              <a:rPr lang="en-US" dirty="0"/>
              <a:t>Bus</a:t>
            </a:r>
          </a:p>
        </p:txBody>
      </p:sp>
      <p:cxnSp>
        <p:nvCxnSpPr>
          <p:cNvPr id="32778" name="Straight Arrow Connector 13"/>
          <p:cNvCxnSpPr>
            <a:cxnSpLocks noChangeShapeType="1"/>
            <a:stCxn id="32777" idx="2"/>
          </p:cNvCxnSpPr>
          <p:nvPr/>
        </p:nvCxnSpPr>
        <p:spPr bwMode="auto">
          <a:xfrm flipH="1">
            <a:off x="7239000" y="2029599"/>
            <a:ext cx="304800" cy="162800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32779" name="TextBox 15"/>
          <p:cNvSpPr txBox="1">
            <a:spLocks noChangeArrowheads="1"/>
          </p:cNvSpPr>
          <p:nvPr/>
        </p:nvSpPr>
        <p:spPr bwMode="auto">
          <a:xfrm>
            <a:off x="7924800" y="2286000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Fiber Link to Computer</a:t>
            </a:r>
            <a:endParaRPr lang="en-US" dirty="0"/>
          </a:p>
        </p:txBody>
      </p:sp>
      <p:cxnSp>
        <p:nvCxnSpPr>
          <p:cNvPr id="32780" name="Straight Arrow Connector 17"/>
          <p:cNvCxnSpPr>
            <a:cxnSpLocks noChangeShapeType="1"/>
            <a:stCxn id="32779" idx="2"/>
          </p:cNvCxnSpPr>
          <p:nvPr/>
        </p:nvCxnSpPr>
        <p:spPr bwMode="auto">
          <a:xfrm flipH="1">
            <a:off x="8229600" y="2747665"/>
            <a:ext cx="266700" cy="757535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32782" name="Straight Arrow Connector 20"/>
          <p:cNvCxnSpPr>
            <a:cxnSpLocks noChangeShapeType="1"/>
            <a:stCxn id="19" idx="0"/>
          </p:cNvCxnSpPr>
          <p:nvPr/>
        </p:nvCxnSpPr>
        <p:spPr bwMode="auto">
          <a:xfrm flipV="1">
            <a:off x="4914900" y="4953000"/>
            <a:ext cx="800100" cy="91440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228600" y="1371600"/>
            <a:ext cx="3581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 sz="1800" b="0" dirty="0" smtClean="0"/>
              <a:t>Pros</a:t>
            </a:r>
            <a:r>
              <a:rPr lang="en-US" sz="1400" b="0" dirty="0" smtClean="0"/>
              <a:t>:</a:t>
            </a:r>
            <a:endParaRPr lang="en-US" sz="1400" b="0" dirty="0" smtClean="0"/>
          </a:p>
          <a:p>
            <a:pPr marL="285750" indent="-285750">
              <a:buFont typeface="Arial"/>
              <a:buChar char="•"/>
            </a:pPr>
            <a:r>
              <a:rPr lang="en-US" sz="1600" b="0" dirty="0" smtClean="0"/>
              <a:t>Standard design</a:t>
            </a:r>
            <a:endParaRPr lang="en-US" sz="1600" b="0" dirty="0"/>
          </a:p>
          <a:p>
            <a:pPr marL="285750" indent="-285750">
              <a:buFont typeface="Arial"/>
              <a:buChar char="•"/>
            </a:pPr>
            <a:r>
              <a:rPr lang="en-US" sz="1600" b="0" dirty="0" smtClean="0"/>
              <a:t>Allows I/O to be separated from the computer and remotely located with electronics</a:t>
            </a:r>
            <a:endParaRPr lang="en-US" sz="1600" b="0" dirty="0"/>
          </a:p>
          <a:p>
            <a:r>
              <a:rPr lang="en-US" sz="1600" b="0" dirty="0" smtClean="0"/>
              <a:t>Cons</a:t>
            </a:r>
            <a:endParaRPr lang="en-US" sz="1600" b="0" dirty="0" smtClean="0"/>
          </a:p>
          <a:p>
            <a:pPr marL="285750" indent="-285750">
              <a:buFont typeface="Arial"/>
              <a:buChar char="•"/>
            </a:pPr>
            <a:r>
              <a:rPr lang="en-US" sz="1600" b="0" dirty="0" smtClean="0"/>
              <a:t>DC power supplies noisy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0" dirty="0" smtClean="0"/>
              <a:t>Being replaced</a:t>
            </a:r>
            <a:endParaRPr lang="en-US" sz="1600" b="0" dirty="0" smtClean="0"/>
          </a:p>
          <a:p>
            <a:pPr marL="285750" indent="-285750">
              <a:buFont typeface="Arial"/>
              <a:buChar char="•"/>
            </a:pPr>
            <a:r>
              <a:rPr lang="en-US" sz="1600" b="0" dirty="0" smtClean="0"/>
              <a:t>Contains fans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0" dirty="0" smtClean="0"/>
              <a:t>Conductively cooled versions of </a:t>
            </a:r>
            <a:r>
              <a:rPr lang="en-US" sz="1600" b="0" dirty="0" err="1" smtClean="0"/>
              <a:t>PCIe</a:t>
            </a:r>
            <a:r>
              <a:rPr lang="en-US" sz="1600" b="0" dirty="0" smtClean="0"/>
              <a:t> cards now available</a:t>
            </a:r>
          </a:p>
          <a:p>
            <a:pPr marL="285750" indent="-285750">
              <a:buFont typeface="Arial"/>
              <a:buChar char="•"/>
            </a:pPr>
            <a:r>
              <a:rPr lang="en-US" sz="1600" b="0" dirty="0" smtClean="0"/>
              <a:t>Requires special electrical to fiber to electrical (EFE) links, ordered to length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0" dirty="0" smtClean="0"/>
              <a:t>Expensive and custom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0" dirty="0" smtClean="0"/>
              <a:t>New systems now available with simple fiber pair and length up to 10km</a:t>
            </a:r>
            <a:endParaRPr lang="en-US" sz="1600" b="0" dirty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191000" y="5867400"/>
            <a:ext cx="1447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17 Slot </a:t>
            </a:r>
            <a:r>
              <a:rPr lang="en-US" dirty="0" err="1" smtClean="0"/>
              <a:t>PCIe</a:t>
            </a:r>
            <a:r>
              <a:rPr lang="en-US" dirty="0" smtClean="0"/>
              <a:t> 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91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CDS Computing and Networking Equipment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DDCD45C-4EFE-4673-ABB2-A77AD24B14BE}" type="slidenum">
              <a:rPr lang="en-US" smtClean="0"/>
              <a:pPr/>
              <a:t>6</a:t>
            </a:fld>
            <a:endParaRPr lang="en-US" sz="1400" i="0" smtClean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1295400"/>
            <a:ext cx="472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600" b="0" kern="0" dirty="0" smtClean="0">
                <a:latin typeface="+mn-lt"/>
              </a:rPr>
              <a:t>Pros: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US" sz="1600" b="0" kern="0" dirty="0" smtClean="0">
                <a:latin typeface="+mn-lt"/>
              </a:rPr>
              <a:t>All </a:t>
            </a:r>
            <a:r>
              <a:rPr lang="en-US" sz="1600" b="0" kern="0" dirty="0" smtClean="0">
                <a:latin typeface="+mn-lt"/>
              </a:rPr>
              <a:t>equipment is Commercial Off-The-Shelf (COTS)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 smtClean="0">
                <a:latin typeface="+mn-lt"/>
              </a:rPr>
              <a:t>Computers can be readily replaced with later technologies, as needed</a:t>
            </a:r>
            <a:endParaRPr lang="en-US" sz="1400" b="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 smtClean="0">
                <a:latin typeface="+mn-lt"/>
              </a:rPr>
              <a:t>Standard Ethernet used for DAQ and supervisory control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 smtClean="0">
                <a:latin typeface="+mn-lt"/>
              </a:rPr>
              <a:t>Real-time networks highly deterministic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endParaRPr lang="en-US" sz="1400" b="0" kern="0" dirty="0"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400" b="0" kern="0" dirty="0" smtClean="0">
                <a:latin typeface="+mn-lt"/>
              </a:rPr>
              <a:t>Cons: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US" sz="1400" b="0" kern="0" dirty="0" smtClean="0">
                <a:latin typeface="+mn-lt"/>
              </a:rPr>
              <a:t>RFM network used between end/corner stations has slower than desired I/O read/write times.</a:t>
            </a:r>
          </a:p>
        </p:txBody>
      </p:sp>
      <p:pic>
        <p:nvPicPr>
          <p:cNvPr id="6" name="Content Placeholder 5" descr="rfmSwitch.jpg"/>
          <p:cNvPicPr>
            <a:picLocks noChangeAspect="1"/>
          </p:cNvPicPr>
          <p:nvPr/>
        </p:nvPicPr>
        <p:blipFill>
          <a:blip r:embed="rId2"/>
          <a:srcRect l="-3078" r="-3078"/>
          <a:stretch>
            <a:fillRect/>
          </a:stretch>
        </p:blipFill>
        <p:spPr bwMode="auto">
          <a:xfrm>
            <a:off x="5089689" y="2770632"/>
            <a:ext cx="3825711" cy="134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ts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99799" y="1603248"/>
            <a:ext cx="3639401" cy="75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81600" y="4419600"/>
            <a:ext cx="3597411" cy="182880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5334000" y="41148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PCIe</a:t>
            </a:r>
            <a:r>
              <a:rPr lang="en-US" dirty="0" smtClean="0"/>
              <a:t> Real-time Network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24384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Reflective Memory Real-time Network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12954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Standard Real-time Control / DAQ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07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CDS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</a:t>
            </a:r>
          </a:p>
          <a:p>
            <a:pPr lvl="1"/>
            <a:r>
              <a:rPr lang="en-US" sz="1800" dirty="0" smtClean="0"/>
              <a:t>Designed as common tool set with standard interfaces</a:t>
            </a:r>
          </a:p>
          <a:p>
            <a:pPr lvl="1"/>
            <a:r>
              <a:rPr lang="en-US" sz="1800" dirty="0" smtClean="0"/>
              <a:t>DAQ software</a:t>
            </a:r>
          </a:p>
          <a:p>
            <a:pPr lvl="2"/>
            <a:r>
              <a:rPr lang="en-US" sz="1800" dirty="0" smtClean="0"/>
              <a:t>Stand-alone to fully distributed</a:t>
            </a:r>
          </a:p>
          <a:p>
            <a:pPr lvl="2"/>
            <a:r>
              <a:rPr lang="en-US" sz="1800" dirty="0" smtClean="0"/>
              <a:t>Network Data Server (NDS1 and NDS2)</a:t>
            </a:r>
          </a:p>
          <a:p>
            <a:pPr lvl="3"/>
            <a:r>
              <a:rPr lang="en-US" sz="1800" dirty="0" smtClean="0"/>
              <a:t>Client libraries to support C/C++, python and </a:t>
            </a:r>
            <a:r>
              <a:rPr lang="en-US" sz="1800" dirty="0" err="1" smtClean="0"/>
              <a:t>Matlab</a:t>
            </a:r>
            <a:endParaRPr lang="en-US" sz="1800" dirty="0" smtClean="0"/>
          </a:p>
          <a:p>
            <a:pPr lvl="1"/>
            <a:r>
              <a:rPr lang="en-US" sz="1800" dirty="0" smtClean="0"/>
              <a:t>Many Diagnostic tools</a:t>
            </a:r>
          </a:p>
          <a:p>
            <a:pPr lvl="2"/>
            <a:r>
              <a:rPr lang="en-US" sz="1800" dirty="0" smtClean="0"/>
              <a:t>DTT, </a:t>
            </a:r>
            <a:r>
              <a:rPr lang="en-US" sz="1800" dirty="0" err="1" smtClean="0"/>
              <a:t>awgstream</a:t>
            </a:r>
            <a:r>
              <a:rPr lang="en-US" sz="1800" dirty="0" smtClean="0"/>
              <a:t>, </a:t>
            </a:r>
            <a:r>
              <a:rPr lang="en-US" sz="1800" dirty="0" err="1" smtClean="0"/>
              <a:t>Dataviewer</a:t>
            </a:r>
            <a:r>
              <a:rPr lang="en-US" sz="1800" dirty="0" smtClean="0"/>
              <a:t>, etc.</a:t>
            </a:r>
          </a:p>
          <a:p>
            <a:pPr lvl="1"/>
            <a:r>
              <a:rPr lang="en-US" sz="1800" dirty="0" smtClean="0"/>
              <a:t>Remote Data Access</a:t>
            </a:r>
          </a:p>
          <a:p>
            <a:pPr lvl="2"/>
            <a:r>
              <a:rPr lang="en-US" sz="1800" dirty="0" smtClean="0"/>
              <a:t>Via NDS2 and MEDM web access</a:t>
            </a:r>
          </a:p>
          <a:p>
            <a:pPr lvl="1"/>
            <a:r>
              <a:rPr lang="en-US" sz="1800" dirty="0" smtClean="0"/>
              <a:t>Real-time Code Generator (RCG)</a:t>
            </a:r>
          </a:p>
          <a:p>
            <a:pPr lvl="1"/>
            <a:r>
              <a:rPr lang="en-US" sz="1800" dirty="0" smtClean="0"/>
              <a:t>Custom patch to GPL Linux to provide real-time capabilities</a:t>
            </a:r>
          </a:p>
          <a:p>
            <a:pPr lvl="2"/>
            <a:r>
              <a:rPr lang="en-US" sz="1800" dirty="0" smtClean="0"/>
              <a:t>Saved &gt;$200K/year in licensing fees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7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2437038785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RCG Example</a:t>
            </a:r>
            <a:br>
              <a:rPr lang="en-US" sz="2400" dirty="0" smtClean="0"/>
            </a:br>
            <a:r>
              <a:rPr lang="en-US" sz="2400" dirty="0" smtClean="0"/>
              <a:t>Quad Suspension (Top Level)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8</a:t>
            </a:fld>
            <a:endParaRPr lang="en-US" sz="1400" i="0"/>
          </a:p>
        </p:txBody>
      </p:sp>
      <p:pic>
        <p:nvPicPr>
          <p:cNvPr id="5" name="Content Placeholder 4" descr="quadmodel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b="38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79875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239000" cy="914400"/>
          </a:xfrm>
        </p:spPr>
        <p:txBody>
          <a:bodyPr/>
          <a:lstStyle/>
          <a:p>
            <a:r>
              <a:rPr lang="en-US" sz="2800" dirty="0" smtClean="0"/>
              <a:t>Quad Suspension Control Model</a:t>
            </a:r>
            <a:br>
              <a:rPr lang="en-US" sz="2800" dirty="0" smtClean="0"/>
            </a:br>
            <a:r>
              <a:rPr lang="en-US" sz="2800" dirty="0" smtClean="0"/>
              <a:t>(Level 2, Partial View)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4D004-110F-49CE-9239-1B7600B4140E}" type="slidenum">
              <a:rPr lang="en-US" smtClean="0"/>
              <a:pPr>
                <a:defRPr/>
              </a:pPr>
              <a:t>9</a:t>
            </a:fld>
            <a:endParaRPr lang="en-US" sz="1400" i="0"/>
          </a:p>
        </p:txBody>
      </p:sp>
      <p:pic>
        <p:nvPicPr>
          <p:cNvPr id="6" name="Picture 5" descr="quadmodel2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49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54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!LIGO-Caltech_watermark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!LIGO-Caltech_watermar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!LIGO-Caltech_watermar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!LIGO-Caltech_watermar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HD:DataTi:alazz:LIGO:Document_TEMPLATES:!LIGO-Caltech_watermark.ppt</Template>
  <TotalTime>78933</TotalTime>
  <Words>776</Words>
  <Application>Microsoft Macintosh PowerPoint</Application>
  <PresentationFormat>Letter Paper (8.5x11 in)</PresentationFormat>
  <Paragraphs>117</Paragraphs>
  <Slides>13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!LIGO-Caltech_watermark</vt:lpstr>
      <vt:lpstr>Photo Editor Photo</vt:lpstr>
      <vt:lpstr>aLIGO CDS Pros and Cons</vt:lpstr>
      <vt:lpstr>CDS Architectural Overview</vt:lpstr>
      <vt:lpstr>Pros of CDS System</vt:lpstr>
      <vt:lpstr>Timing Distribution System (TDS)</vt:lpstr>
      <vt:lpstr>CDS I/O Chassis</vt:lpstr>
      <vt:lpstr>CDS Computing and Networking Equipment</vt:lpstr>
      <vt:lpstr>CDS Software</vt:lpstr>
      <vt:lpstr>RCG Example Quad Suspension (Top Level)</vt:lpstr>
      <vt:lpstr>Quad Suspension Control Model (Level 2, Partial View)</vt:lpstr>
      <vt:lpstr>CDS Standard Filter Module With Diagnostics</vt:lpstr>
      <vt:lpstr>Built-in Support for New Features</vt:lpstr>
      <vt:lpstr>RCG Cons</vt:lpstr>
      <vt:lpstr>Overall Assessment</vt:lpstr>
    </vt:vector>
  </TitlesOfParts>
  <Manager/>
  <Company>Caltech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DAQ Technical Status</dc:title>
  <dc:subject>NSF Review</dc:subject>
  <dc:creator>Sandberg and Bork</dc:creator>
  <cp:keywords/>
  <dc:description>NSF Review of aLIGO</dc:description>
  <cp:lastModifiedBy>Rolf</cp:lastModifiedBy>
  <cp:revision>1196</cp:revision>
  <cp:lastPrinted>2015-05-20T21:10:52Z</cp:lastPrinted>
  <dcterms:created xsi:type="dcterms:W3CDTF">2011-04-21T17:17:37Z</dcterms:created>
  <dcterms:modified xsi:type="dcterms:W3CDTF">2015-05-20T21:12:57Z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LIGO - G070669-06-M</vt:lpwstr>
  </property>
</Properties>
</file>