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83" r:id="rId5"/>
    <p:sldId id="284" r:id="rId6"/>
    <p:sldId id="261" r:id="rId7"/>
    <p:sldId id="263" r:id="rId8"/>
    <p:sldId id="279" r:id="rId9"/>
    <p:sldId id="266" r:id="rId10"/>
    <p:sldId id="267" r:id="rId11"/>
    <p:sldId id="268" r:id="rId12"/>
    <p:sldId id="289" r:id="rId13"/>
    <p:sldId id="269" r:id="rId14"/>
    <p:sldId id="280" r:id="rId15"/>
    <p:sldId id="281" r:id="rId16"/>
    <p:sldId id="270" r:id="rId17"/>
    <p:sldId id="271" r:id="rId18"/>
    <p:sldId id="272" r:id="rId19"/>
    <p:sldId id="273" r:id="rId20"/>
    <p:sldId id="274" r:id="rId21"/>
    <p:sldId id="286" r:id="rId22"/>
    <p:sldId id="276" r:id="rId23"/>
    <p:sldId id="285" r:id="rId24"/>
    <p:sldId id="277" r:id="rId25"/>
    <p:sldId id="287" r:id="rId26"/>
    <p:sldId id="288" r:id="rId27"/>
    <p:sldId id="290" r:id="rId28"/>
    <p:sldId id="291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hyperlink" Target="https://alog.ligo-wa.caltech.edu/aLOG/index.php?callRep=17446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alog.ligo-wa.caltech.edu/aLOG/index.php?callRep=17708" TargetMode="External"/><Relationship Id="rId2" Type="http://schemas.openxmlformats.org/officeDocument/2006/relationships/hyperlink" Target="https://alog.ligo-wa.caltech.edu/aLOG/index.php?callRep=1746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log.ligo-wa.caltech.edu/aLOG/index.php?callRep=17461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alog.ligo-wa.caltech.edu/aLOG/index.php?callRep=17461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alog.ligo-wa.caltech.edu/aLOG/index.php?callRep=17729" TargetMode="External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Wind_speed" TargetMode="External"/><Relationship Id="rId2" Type="http://schemas.openxmlformats.org/officeDocument/2006/relationships/hyperlink" Target="http://en.wikipedia.org/wiki/Empirical" TargetMode="Externa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alog.ligo-wa.caltech.edu/aLOG/index.php?callRep=17574" TargetMode="External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alog.ligo-wa.caltech.edu/aLOG/index.php?callRep=1757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log.ligo-wa.caltech.edu/aLOG/index.php?callRep=12996" TargetMode="Externa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log.ligo-wa.caltech.edu/aLOG/index.php?callRep=17574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Making LIGO wind-resistant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Krishna Venkateswara</a:t>
            </a:r>
          </a:p>
          <a:p>
            <a:r>
              <a:rPr lang="en-US" dirty="0" smtClean="0"/>
              <a:t>Borrowing from J</a:t>
            </a:r>
            <a:r>
              <a:rPr lang="en-US" dirty="0"/>
              <a:t>. </a:t>
            </a:r>
            <a:r>
              <a:rPr lang="en-US" dirty="0" err="1"/>
              <a:t>Kissel</a:t>
            </a:r>
            <a:r>
              <a:rPr lang="en-US" dirty="0"/>
              <a:t>, </a:t>
            </a:r>
            <a:r>
              <a:rPr lang="en-US" dirty="0" smtClean="0"/>
              <a:t>B. Lantz, L</a:t>
            </a:r>
            <a:r>
              <a:rPr lang="en-US" dirty="0"/>
              <a:t>. </a:t>
            </a:r>
            <a:r>
              <a:rPr lang="en-US" dirty="0" err="1"/>
              <a:t>Barsotti</a:t>
            </a:r>
            <a:r>
              <a:rPr lang="en-US" dirty="0"/>
              <a:t>, S. Dwyer, R. Schofield, D. </a:t>
            </a:r>
            <a:r>
              <a:rPr lang="en-US" dirty="0" err="1"/>
              <a:t>Talukder</a:t>
            </a:r>
            <a:r>
              <a:rPr lang="en-US" dirty="0"/>
              <a:t>, G. </a:t>
            </a:r>
            <a:r>
              <a:rPr lang="en-US" dirty="0" err="1"/>
              <a:t>Vajente</a:t>
            </a:r>
            <a:r>
              <a:rPr lang="en-US" dirty="0"/>
              <a:t>, </a:t>
            </a:r>
            <a:r>
              <a:rPr lang="en-US" dirty="0" smtClean="0"/>
              <a:t>M</a:t>
            </a:r>
            <a:r>
              <a:rPr lang="en-US" dirty="0"/>
              <a:t>. </a:t>
            </a:r>
            <a:r>
              <a:rPr lang="en-US" dirty="0" err="1"/>
              <a:t>Vidrio</a:t>
            </a:r>
            <a:r>
              <a:rPr lang="en-US" dirty="0" smtClean="0"/>
              <a:t>, B. Shapiro, </a:t>
            </a:r>
            <a:r>
              <a:rPr lang="en-US" dirty="0"/>
              <a:t>J. </a:t>
            </a:r>
            <a:r>
              <a:rPr lang="en-US" dirty="0" smtClean="0"/>
              <a:t>Warner</a:t>
            </a:r>
          </a:p>
          <a:p>
            <a:r>
              <a:rPr lang="en-US" dirty="0" smtClean="0"/>
              <a:t> </a:t>
            </a:r>
            <a:r>
              <a:rPr lang="en-US" dirty="0"/>
              <a:t>for the SEI, PEM and ISC teams</a:t>
            </a:r>
          </a:p>
          <a:p>
            <a:r>
              <a:rPr lang="en-US" dirty="0" smtClean="0"/>
              <a:t>05/20/2015</a:t>
            </a:r>
            <a:endParaRPr lang="en-US" dirty="0"/>
          </a:p>
        </p:txBody>
      </p:sp>
      <p:pic>
        <p:nvPicPr>
          <p:cNvPr id="1026" name="Picture 2" descr="C:\Users\kvenk.cenpa-jengrad1\Desktop\ligo talk\GWADW\WindBlock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531" y="276859"/>
            <a:ext cx="2590800" cy="194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657600" y="6324600"/>
            <a:ext cx="1980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LIGO-G1500684-v1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862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71500"/>
            <a:ext cx="8129588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533400" y="90799"/>
            <a:ext cx="8229600" cy="914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cs typeface="Times New Roman" panose="02020603050405020304" pitchFamily="18" charset="0"/>
              </a:rPr>
              <a:t>Ground tilt during 20-30 mph winds</a:t>
            </a:r>
            <a:endParaRPr lang="en-US" sz="3600" dirty="0"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6512169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Ref: </a:t>
            </a:r>
            <a:r>
              <a:rPr lang="en-US" dirty="0" smtClean="0"/>
              <a:t>SEI 602, thanks to B. Lantz!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743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75773"/>
            <a:ext cx="8129588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533972" y="99345"/>
            <a:ext cx="8229600" cy="914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cs typeface="Times New Roman" panose="02020603050405020304" pitchFamily="18" charset="0"/>
              </a:rPr>
              <a:t>Ground tilt during 20-30 mph winds</a:t>
            </a:r>
            <a:endParaRPr lang="en-US" sz="3600" dirty="0"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6512169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Ref: </a:t>
            </a:r>
            <a:r>
              <a:rPr lang="en-US" dirty="0" smtClean="0"/>
              <a:t>SEI 602, thanks to B. Lantz!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860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600200"/>
            <a:ext cx="8619901" cy="3925579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533972" y="99345"/>
            <a:ext cx="8229600" cy="914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cs typeface="Times New Roman" panose="02020603050405020304" pitchFamily="18" charset="0"/>
              </a:rPr>
              <a:t>Tilt to translation TF</a:t>
            </a:r>
            <a:endParaRPr lang="en-US" sz="3600" dirty="0"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512169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Ref: </a:t>
            </a:r>
            <a:r>
              <a:rPr lang="en-US" dirty="0" smtClean="0"/>
              <a:t>SEI 602, thanks to B. Lantz!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235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26279" y="2819400"/>
            <a:ext cx="8229600" cy="71596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cs typeface="Times New Roman" panose="02020603050405020304" pitchFamily="18" charset="0"/>
              </a:rPr>
              <a:t>Impact of Wind on Interferometer</a:t>
            </a:r>
            <a:endParaRPr lang="en-US" sz="28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044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" y="671513"/>
            <a:ext cx="7966217" cy="5867399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533400" y="13855"/>
            <a:ext cx="8229600" cy="914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Platform Motion</a:t>
            </a: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-3237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Ref: LHO </a:t>
            </a:r>
            <a:r>
              <a:rPr lang="en-US" dirty="0" smtClean="0"/>
              <a:t>15146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779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" y="671513"/>
            <a:ext cx="7966217" cy="5867399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533400" y="13855"/>
            <a:ext cx="8229600" cy="914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Platform Motion</a:t>
            </a:r>
            <a:endParaRPr lang="en-US" sz="3600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981200" y="1891332"/>
            <a:ext cx="1066800" cy="380888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048000" y="1891331"/>
            <a:ext cx="2514600" cy="3061669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839112" y="1216581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Net Stage 1 Inertial Motion (45 mHz blend)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0" y="-3237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Ref: LHO </a:t>
            </a:r>
            <a:r>
              <a:rPr lang="en-US" dirty="0" smtClean="0"/>
              <a:t>15146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219200" y="3252706"/>
            <a:ext cx="33527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</a:rPr>
              <a:t>Blends: Trade-off between isolation at f&gt;0.1 Hz and re-injection at f&lt; 0.1 Hz 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39368" y="2264907"/>
            <a:ext cx="2191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</a:rPr>
              <a:t>Tilt re-injection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3048000" y="1891332"/>
            <a:ext cx="6096" cy="470868"/>
          </a:xfrm>
          <a:prstGeom prst="straightConnector1">
            <a:avLst/>
          </a:prstGeom>
          <a:ln w="28575">
            <a:solidFill>
              <a:schemeClr val="accent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06727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9610"/>
            <a:ext cx="8229600" cy="4745316"/>
          </a:xfrm>
        </p:spPr>
        <p:txBody>
          <a:bodyPr>
            <a:normAutofit/>
          </a:bodyPr>
          <a:lstStyle/>
          <a:p>
            <a:r>
              <a:rPr lang="pt-BR" sz="2400" dirty="0" smtClean="0"/>
              <a:t>Wind </a:t>
            </a:r>
            <a:r>
              <a:rPr lang="pt-BR" sz="2400" dirty="0" err="1" smtClean="0"/>
              <a:t>above</a:t>
            </a:r>
            <a:r>
              <a:rPr lang="pt-BR" sz="2400" dirty="0" smtClean="0"/>
              <a:t> </a:t>
            </a:r>
            <a:r>
              <a:rPr lang="pt-BR" sz="2400" dirty="0" err="1" smtClean="0"/>
              <a:t>even</a:t>
            </a:r>
            <a:r>
              <a:rPr lang="pt-BR" sz="2400" dirty="0" smtClean="0"/>
              <a:t> 5 [</a:t>
            </a:r>
            <a:r>
              <a:rPr lang="pt-BR" sz="2400" dirty="0" err="1" smtClean="0"/>
              <a:t>mph</a:t>
            </a:r>
            <a:r>
              <a:rPr lang="pt-BR" sz="2400" dirty="0" smtClean="0"/>
              <a:t>] </a:t>
            </a:r>
            <a:r>
              <a:rPr lang="pt-BR" sz="2400" dirty="0" err="1" smtClean="0"/>
              <a:t>has</a:t>
            </a:r>
            <a:r>
              <a:rPr lang="pt-BR" sz="2400" dirty="0" smtClean="0"/>
              <a:t> </a:t>
            </a:r>
            <a:r>
              <a:rPr lang="pt-BR" sz="2400" dirty="0" err="1" smtClean="0"/>
              <a:t>an</a:t>
            </a:r>
            <a:r>
              <a:rPr lang="pt-BR" sz="2400" dirty="0" smtClean="0"/>
              <a:t> </a:t>
            </a:r>
            <a:r>
              <a:rPr lang="pt-BR" sz="2400" dirty="0" err="1" smtClean="0"/>
              <a:t>impact</a:t>
            </a:r>
            <a:r>
              <a:rPr lang="pt-BR" sz="2400" dirty="0" smtClean="0"/>
              <a:t> </a:t>
            </a:r>
            <a:r>
              <a:rPr lang="pt-BR" sz="2400" dirty="0" err="1" smtClean="0"/>
              <a:t>on</a:t>
            </a:r>
            <a:r>
              <a:rPr lang="pt-BR" sz="2400" dirty="0" smtClean="0"/>
              <a:t> </a:t>
            </a:r>
            <a:r>
              <a:rPr lang="pt-BR" sz="2400" dirty="0" err="1" smtClean="0"/>
              <a:t>the</a:t>
            </a:r>
            <a:r>
              <a:rPr lang="pt-BR" sz="2400" dirty="0" smtClean="0"/>
              <a:t> </a:t>
            </a:r>
            <a:r>
              <a:rPr lang="pt-BR" sz="2400" dirty="0" err="1" smtClean="0"/>
              <a:t>sensitivity</a:t>
            </a:r>
            <a:r>
              <a:rPr lang="pt-BR" sz="2400" dirty="0" smtClean="0"/>
              <a:t> (</a:t>
            </a:r>
            <a:r>
              <a:rPr lang="pt-BR" sz="2400" dirty="0" smtClean="0">
                <a:hlinkClick r:id="rId2"/>
              </a:rPr>
              <a:t>LHO aLOG 17446</a:t>
            </a:r>
            <a:r>
              <a:rPr lang="pt-BR" sz="2400" dirty="0" smtClean="0"/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-8546" y="6488668"/>
            <a:ext cx="2133600" cy="365125"/>
          </a:xfrm>
        </p:spPr>
        <p:txBody>
          <a:bodyPr/>
          <a:lstStyle/>
          <a:p>
            <a:r>
              <a:rPr lang="en-US" smtClean="0"/>
              <a:t>G1500475-v2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C9C84-B1B7-4A4F-A2B8-80072A1A44FE}" type="slidenum">
              <a:rPr lang="en-US" smtClean="0"/>
              <a:t>16</a:t>
            </a:fld>
            <a:endParaRPr lang="en-US"/>
          </a:p>
        </p:txBody>
      </p:sp>
      <p:pic>
        <p:nvPicPr>
          <p:cNvPr id="8" name="Picture 7" descr="17446_20150324202542_windyrang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885" y="2025785"/>
            <a:ext cx="5878253" cy="454864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3427653" y="3600065"/>
            <a:ext cx="4734598" cy="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456753" y="4788101"/>
            <a:ext cx="4734598" cy="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4340046" y="3069918"/>
            <a:ext cx="0" cy="21205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268991" y="2953734"/>
            <a:ext cx="1633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Wind surpasses 5 [mph]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268991" y="4829540"/>
            <a:ext cx="1928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Range becomes visibly correlated with wind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955537" y="69577"/>
            <a:ext cx="72327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+mj-lt"/>
                <a:cs typeface="Times New Roman" panose="02020603050405020304" pitchFamily="18" charset="0"/>
              </a:rPr>
              <a:t>Wind </a:t>
            </a:r>
            <a:r>
              <a:rPr lang="en-US" sz="3200" dirty="0">
                <a:latin typeface="+mj-lt"/>
                <a:cs typeface="Times New Roman" panose="02020603050405020304" pitchFamily="18" charset="0"/>
              </a:rPr>
              <a:t>S</a:t>
            </a:r>
            <a:r>
              <a:rPr lang="en-US" sz="3200" dirty="0" smtClean="0">
                <a:latin typeface="+mj-lt"/>
                <a:cs typeface="Times New Roman" panose="02020603050405020304" pitchFamily="18" charset="0"/>
              </a:rPr>
              <a:t>ubstantially Impacts the Observatory and the Detector</a:t>
            </a:r>
            <a:endParaRPr lang="en-US" sz="32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81443" y="6488668"/>
            <a:ext cx="1055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S. Dwyer</a:t>
            </a: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3776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7470" y="1380848"/>
            <a:ext cx="2867190" cy="474531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sz="2400" dirty="0" err="1" smtClean="0"/>
              <a:t>Comparison</a:t>
            </a:r>
            <a:r>
              <a:rPr lang="pt-BR" sz="2400" dirty="0" smtClean="0"/>
              <a:t> </a:t>
            </a:r>
            <a:r>
              <a:rPr lang="pt-BR" sz="2400" dirty="0" err="1" smtClean="0"/>
              <a:t>of</a:t>
            </a:r>
            <a:r>
              <a:rPr lang="pt-BR" sz="2400" dirty="0" smtClean="0"/>
              <a:t> </a:t>
            </a:r>
            <a:r>
              <a:rPr lang="pt-BR" sz="2400" dirty="0" err="1"/>
              <a:t>h</a:t>
            </a:r>
            <a:r>
              <a:rPr lang="pt-BR" sz="2400" dirty="0" err="1" smtClean="0"/>
              <a:t>ourly</a:t>
            </a:r>
            <a:r>
              <a:rPr lang="pt-BR" sz="2400" dirty="0" smtClean="0"/>
              <a:t> </a:t>
            </a:r>
            <a:r>
              <a:rPr lang="pt-BR" sz="2400" dirty="0" err="1" smtClean="0"/>
              <a:t>progression</a:t>
            </a:r>
            <a:r>
              <a:rPr lang="pt-BR" sz="2400" dirty="0"/>
              <a:t> </a:t>
            </a:r>
            <a:r>
              <a:rPr lang="pt-BR" sz="2400" dirty="0" err="1" smtClean="0"/>
              <a:t>of</a:t>
            </a:r>
            <a:r>
              <a:rPr lang="pt-BR" sz="2400" dirty="0" smtClean="0"/>
              <a:t> </a:t>
            </a:r>
            <a:r>
              <a:rPr lang="pt-BR" sz="2400" dirty="0" err="1" smtClean="0"/>
              <a:t>ASDs</a:t>
            </a:r>
            <a:r>
              <a:rPr lang="pt-BR" sz="2400" dirty="0" smtClean="0"/>
              <a:t> </a:t>
            </a:r>
            <a:r>
              <a:rPr lang="pt-BR" sz="2400" dirty="0" err="1" smtClean="0"/>
              <a:t>at</a:t>
            </a:r>
            <a:r>
              <a:rPr lang="pt-BR" sz="2400" dirty="0" smtClean="0"/>
              <a:t> </a:t>
            </a:r>
            <a:r>
              <a:rPr lang="pt-BR" sz="2400" dirty="0" err="1" smtClean="0"/>
              <a:t>low</a:t>
            </a:r>
            <a:r>
              <a:rPr lang="pt-BR" sz="2400" dirty="0" smtClean="0"/>
              <a:t> </a:t>
            </a:r>
            <a:r>
              <a:rPr lang="pt-BR" sz="2400" dirty="0" err="1" smtClean="0"/>
              <a:t>frequency</a:t>
            </a:r>
            <a:r>
              <a:rPr lang="pt-BR" sz="2400" dirty="0" smtClean="0"/>
              <a:t> shows </a:t>
            </a:r>
            <a:r>
              <a:rPr lang="pt-BR" sz="2400" dirty="0" err="1" smtClean="0"/>
              <a:t>how</a:t>
            </a:r>
            <a:r>
              <a:rPr lang="pt-BR" sz="2400" dirty="0" smtClean="0"/>
              <a:t> </a:t>
            </a:r>
            <a:r>
              <a:rPr lang="pt-BR" sz="2400" dirty="0" err="1" smtClean="0"/>
              <a:t>low</a:t>
            </a:r>
            <a:r>
              <a:rPr lang="pt-BR" sz="2400" dirty="0" smtClean="0"/>
              <a:t> </a:t>
            </a:r>
            <a:r>
              <a:rPr lang="pt-BR" sz="2400" dirty="0" err="1" smtClean="0"/>
              <a:t>frequency</a:t>
            </a:r>
            <a:r>
              <a:rPr lang="pt-BR" sz="2400" dirty="0" smtClean="0"/>
              <a:t> </a:t>
            </a:r>
            <a:r>
              <a:rPr lang="pt-BR" sz="2400" dirty="0" err="1" smtClean="0"/>
              <a:t>motion</a:t>
            </a:r>
            <a:r>
              <a:rPr lang="pt-BR" sz="2400" dirty="0" smtClean="0"/>
              <a:t> </a:t>
            </a:r>
            <a:r>
              <a:rPr lang="pt-BR" sz="2400" dirty="0" err="1" smtClean="0"/>
              <a:t>up-converts</a:t>
            </a:r>
            <a:r>
              <a:rPr lang="pt-BR" sz="2400" dirty="0" smtClean="0"/>
              <a:t> </a:t>
            </a:r>
            <a:r>
              <a:rPr lang="pt-BR" sz="2400" dirty="0" err="1" smtClean="0"/>
              <a:t>into</a:t>
            </a:r>
            <a:r>
              <a:rPr lang="pt-BR" sz="2400" dirty="0" smtClean="0"/>
              <a:t> </a:t>
            </a:r>
            <a:r>
              <a:rPr lang="pt-BR" sz="2400" dirty="0" err="1" smtClean="0"/>
              <a:t>the</a:t>
            </a:r>
            <a:r>
              <a:rPr lang="pt-BR" sz="2400" dirty="0" smtClean="0"/>
              <a:t> </a:t>
            </a:r>
            <a:r>
              <a:rPr lang="pt-BR" sz="2400" dirty="0" err="1" smtClean="0"/>
              <a:t>bucket</a:t>
            </a:r>
            <a:r>
              <a:rPr lang="pt-BR" sz="2400" dirty="0"/>
              <a:t>.</a:t>
            </a:r>
            <a:endParaRPr lang="pt-BR" sz="2400" dirty="0" smtClean="0"/>
          </a:p>
          <a:p>
            <a:pPr marL="0" indent="0">
              <a:buNone/>
            </a:pPr>
            <a:endParaRPr lang="pt-BR" sz="2400" dirty="0" smtClean="0"/>
          </a:p>
          <a:p>
            <a:pPr marL="0" indent="0">
              <a:buNone/>
            </a:pPr>
            <a:r>
              <a:rPr lang="pt-BR" sz="2400" dirty="0" smtClean="0"/>
              <a:t>(LHO </a:t>
            </a:r>
            <a:r>
              <a:rPr lang="pt-BR" sz="2400" dirty="0" err="1" smtClean="0"/>
              <a:t>aLOGs</a:t>
            </a:r>
            <a:r>
              <a:rPr lang="pt-BR" sz="2400" dirty="0" smtClean="0"/>
              <a:t> </a:t>
            </a:r>
            <a:r>
              <a:rPr lang="pt-BR" sz="2400" dirty="0" smtClean="0">
                <a:hlinkClick r:id="rId2"/>
              </a:rPr>
              <a:t>17460</a:t>
            </a:r>
            <a:r>
              <a:rPr lang="pt-BR" sz="2400" dirty="0" smtClean="0"/>
              <a:t>)</a:t>
            </a:r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r>
              <a:rPr lang="pt-BR" sz="1900" dirty="0" smtClean="0"/>
              <a:t>Note: </a:t>
            </a:r>
            <a:r>
              <a:rPr lang="pt-BR" sz="1900" b="1" dirty="0" err="1" smtClean="0"/>
              <a:t>Calibration</a:t>
            </a:r>
            <a:r>
              <a:rPr lang="pt-BR" sz="1900" b="1" dirty="0" smtClean="0"/>
              <a:t> a </a:t>
            </a:r>
            <a:r>
              <a:rPr lang="pt-BR" sz="1900" b="1" dirty="0" err="1" smtClean="0"/>
              <a:t>below</a:t>
            </a:r>
            <a:r>
              <a:rPr lang="pt-BR" sz="1900" b="1" dirty="0" smtClean="0"/>
              <a:t> </a:t>
            </a:r>
          </a:p>
          <a:p>
            <a:pPr marL="0" indent="0">
              <a:buNone/>
            </a:pPr>
            <a:r>
              <a:rPr lang="pt-BR" sz="1900" b="1" dirty="0" smtClean="0"/>
              <a:t>1 [Hz] </a:t>
            </a:r>
            <a:r>
              <a:rPr lang="pt-BR" sz="1900" b="1" dirty="0" err="1" smtClean="0"/>
              <a:t>is</a:t>
            </a:r>
            <a:r>
              <a:rPr lang="pt-BR" sz="1900" b="1" dirty="0" smtClean="0"/>
              <a:t> </a:t>
            </a:r>
            <a:r>
              <a:rPr lang="pt-BR" sz="1900" b="1" dirty="0" err="1" smtClean="0"/>
              <a:t>inaccurate</a:t>
            </a:r>
            <a:r>
              <a:rPr lang="pt-BR" sz="1900" b="1" dirty="0"/>
              <a:t>.</a:t>
            </a:r>
            <a:endParaRPr lang="pt-BR" sz="1900" b="1" dirty="0" smtClean="0"/>
          </a:p>
          <a:p>
            <a:pPr marL="0" indent="0">
              <a:buNone/>
            </a:pPr>
            <a:r>
              <a:rPr lang="pt-BR" sz="1900" dirty="0" smtClean="0"/>
              <a:t>ASD </a:t>
            </a:r>
            <a:r>
              <a:rPr lang="pt-BR" sz="1900" dirty="0" err="1" smtClean="0"/>
              <a:t>is</a:t>
            </a:r>
            <a:r>
              <a:rPr lang="pt-BR" sz="1900" dirty="0" smtClean="0"/>
              <a:t> too </a:t>
            </a:r>
            <a:r>
              <a:rPr lang="pt-BR" sz="1900" dirty="0" err="1" smtClean="0"/>
              <a:t>good</a:t>
            </a:r>
            <a:r>
              <a:rPr lang="pt-BR" sz="1900" dirty="0" smtClean="0"/>
              <a:t> </a:t>
            </a:r>
            <a:r>
              <a:rPr lang="pt-BR" sz="1900" dirty="0" err="1" smtClean="0"/>
              <a:t>by</a:t>
            </a:r>
            <a:r>
              <a:rPr lang="pt-BR" sz="1900" dirty="0" smtClean="0"/>
              <a:t> ~10 </a:t>
            </a:r>
            <a:r>
              <a:rPr lang="pt-BR" sz="1900" dirty="0" err="1" smtClean="0"/>
              <a:t>at</a:t>
            </a:r>
            <a:r>
              <a:rPr lang="pt-BR" sz="1900" dirty="0" smtClean="0"/>
              <a:t> 0.1 [Hz], </a:t>
            </a:r>
            <a:r>
              <a:rPr lang="pt-BR" sz="1900" dirty="0" err="1" smtClean="0"/>
              <a:t>and</a:t>
            </a:r>
            <a:r>
              <a:rPr lang="pt-BR" sz="1900" dirty="0" smtClean="0"/>
              <a:t> </a:t>
            </a:r>
            <a:r>
              <a:rPr lang="pt-BR" sz="1900" dirty="0" err="1" smtClean="0"/>
              <a:t>by</a:t>
            </a:r>
            <a:r>
              <a:rPr lang="pt-BR" sz="1900" dirty="0" smtClean="0"/>
              <a:t> ~100 </a:t>
            </a:r>
            <a:r>
              <a:rPr lang="pt-BR" sz="1900" dirty="0" err="1" smtClean="0"/>
              <a:t>at</a:t>
            </a:r>
            <a:r>
              <a:rPr lang="pt-BR" sz="1900" dirty="0" smtClean="0"/>
              <a:t> 0.02 [Hz] (</a:t>
            </a:r>
            <a:r>
              <a:rPr lang="pt-BR" sz="1900" dirty="0" err="1" smtClean="0"/>
              <a:t>see</a:t>
            </a:r>
            <a:r>
              <a:rPr lang="pt-BR" sz="1900" dirty="0" smtClean="0"/>
              <a:t> </a:t>
            </a:r>
            <a:r>
              <a:rPr lang="pt-BR" sz="1900" dirty="0" smtClean="0">
                <a:hlinkClick r:id="rId3"/>
              </a:rPr>
              <a:t>LHO aLOG 17708</a:t>
            </a:r>
            <a:r>
              <a:rPr lang="pt-BR" sz="1900" dirty="0" smtClean="0"/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88668"/>
            <a:ext cx="2133600" cy="365125"/>
          </a:xfrm>
        </p:spPr>
        <p:txBody>
          <a:bodyPr/>
          <a:lstStyle/>
          <a:p>
            <a:r>
              <a:rPr lang="en-US" dirty="0" smtClean="0"/>
              <a:t>G1500475-v2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C9C84-B1B7-4A4F-A2B8-80072A1A44FE}" type="slidenum">
              <a:rPr lang="en-US" smtClean="0"/>
              <a:t>17</a:t>
            </a:fld>
            <a:endParaRPr lang="en-US"/>
          </a:p>
        </p:txBody>
      </p:sp>
      <p:pic>
        <p:nvPicPr>
          <p:cNvPr id="9" name="Picture 8" descr="17460_20150325111120_Impact_win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6" y="1158925"/>
            <a:ext cx="6017697" cy="5346857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3945499" y="2330179"/>
            <a:ext cx="1072682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937609" y="1903116"/>
            <a:ext cx="1072682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010291" y="2145513"/>
            <a:ext cx="1196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“1e-7” [m]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010291" y="1723171"/>
            <a:ext cx="1196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“1e-6” [m]</a:t>
            </a:r>
            <a:endParaRPr lang="en-US" b="1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3962269" y="2741488"/>
            <a:ext cx="1072682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014731" y="2532164"/>
            <a:ext cx="1196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“1e-8” [m]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63437" y="5532561"/>
            <a:ext cx="721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1e-19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63437" y="4772616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1e-18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63437" y="3975684"/>
            <a:ext cx="721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1e-17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108940" y="3514229"/>
            <a:ext cx="919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0.1 [Hz]</a:t>
            </a:r>
            <a:endParaRPr lang="en-US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3839541" y="3526558"/>
            <a:ext cx="741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 [Hz]</a:t>
            </a:r>
            <a:endParaRPr lang="en-US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955617" y="0"/>
            <a:ext cx="72327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+mj-lt"/>
                <a:cs typeface="Times New Roman" panose="02020603050405020304" pitchFamily="18" charset="0"/>
              </a:rPr>
              <a:t>Wind </a:t>
            </a:r>
            <a:r>
              <a:rPr lang="en-US" sz="3200" dirty="0">
                <a:latin typeface="+mj-lt"/>
                <a:cs typeface="Times New Roman" panose="02020603050405020304" pitchFamily="18" charset="0"/>
              </a:rPr>
              <a:t>S</a:t>
            </a:r>
            <a:r>
              <a:rPr lang="en-US" sz="3200" dirty="0" smtClean="0">
                <a:latin typeface="+mj-lt"/>
                <a:cs typeface="Times New Roman" panose="02020603050405020304" pitchFamily="18" charset="0"/>
              </a:rPr>
              <a:t>ubstantially Impacts the Observatory and the Detector</a:t>
            </a:r>
            <a:endParaRPr lang="en-US" sz="32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66111" y="6488668"/>
            <a:ext cx="1177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L. </a:t>
            </a:r>
            <a:r>
              <a:rPr lang="en-US" i="1" dirty="0" err="1" smtClean="0">
                <a:solidFill>
                  <a:schemeClr val="bg1">
                    <a:lumMod val="50000"/>
                  </a:schemeClr>
                </a:solidFill>
              </a:rPr>
              <a:t>Barsotti</a:t>
            </a: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6357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7461_20150325134516_fit_wfs3_lowwindtim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321" y="1869669"/>
            <a:ext cx="6793083" cy="2626869"/>
          </a:xfrm>
          <a:prstGeom prst="rect">
            <a:avLst/>
          </a:prstGeom>
        </p:spPr>
      </p:pic>
      <p:pic>
        <p:nvPicPr>
          <p:cNvPr id="11" name="Picture 10" descr="17461_20150325134512_fit_wfs2_highwindtim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31" y="4161886"/>
            <a:ext cx="6805413" cy="2577569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 rot="5400000">
            <a:off x="4548292" y="3373090"/>
            <a:ext cx="201336" cy="65313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1013373" y="2022491"/>
            <a:ext cx="394550" cy="45079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1939"/>
            <a:ext cx="8229600" cy="47453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000" dirty="0" smtClean="0"/>
              <a:t>Wind </a:t>
            </a:r>
            <a:r>
              <a:rPr lang="pt-BR" sz="2000" dirty="0" err="1" smtClean="0"/>
              <a:t>greatly</a:t>
            </a:r>
            <a:r>
              <a:rPr lang="pt-BR" sz="2000" dirty="0" smtClean="0"/>
              <a:t> </a:t>
            </a:r>
            <a:r>
              <a:rPr lang="pt-BR" sz="2000" dirty="0" err="1" smtClean="0"/>
              <a:t>affects</a:t>
            </a:r>
            <a:r>
              <a:rPr lang="pt-BR" sz="2000" dirty="0" smtClean="0"/>
              <a:t> </a:t>
            </a:r>
            <a:r>
              <a:rPr lang="pt-BR" sz="2000" dirty="0" err="1" smtClean="0"/>
              <a:t>the</a:t>
            </a:r>
            <a:r>
              <a:rPr lang="pt-BR" sz="2000" dirty="0" smtClean="0"/>
              <a:t> </a:t>
            </a:r>
            <a:r>
              <a:rPr lang="pt-BR" sz="2000" dirty="0" err="1" smtClean="0"/>
              <a:t>alignment</a:t>
            </a:r>
            <a:r>
              <a:rPr lang="pt-BR" sz="2000" dirty="0" smtClean="0"/>
              <a:t>, </a:t>
            </a:r>
            <a:r>
              <a:rPr lang="pt-BR" sz="2000" dirty="0" err="1" smtClean="0"/>
              <a:t>and</a:t>
            </a:r>
            <a:r>
              <a:rPr lang="pt-BR" sz="2000" dirty="0" smtClean="0"/>
              <a:t> </a:t>
            </a:r>
            <a:r>
              <a:rPr lang="pt-BR" sz="2000" dirty="0" err="1" smtClean="0"/>
              <a:t>therfore</a:t>
            </a:r>
            <a:r>
              <a:rPr lang="pt-BR" sz="2000" dirty="0" smtClean="0"/>
              <a:t> </a:t>
            </a:r>
            <a:r>
              <a:rPr lang="pt-BR" sz="2000" dirty="0" err="1" smtClean="0"/>
              <a:t>the</a:t>
            </a:r>
            <a:r>
              <a:rPr lang="pt-BR" sz="2000" dirty="0" smtClean="0"/>
              <a:t> </a:t>
            </a:r>
            <a:r>
              <a:rPr lang="pt-BR" sz="2000" dirty="0" err="1" smtClean="0"/>
              <a:t>stationarity</a:t>
            </a:r>
            <a:r>
              <a:rPr lang="pt-BR" sz="2000" dirty="0" smtClean="0"/>
              <a:t> </a:t>
            </a:r>
            <a:r>
              <a:rPr lang="pt-BR" sz="2000" dirty="0" err="1" smtClean="0"/>
              <a:t>of</a:t>
            </a:r>
            <a:r>
              <a:rPr lang="pt-BR" sz="2000" dirty="0" smtClean="0"/>
              <a:t> </a:t>
            </a:r>
            <a:r>
              <a:rPr lang="pt-BR" sz="2000" dirty="0" err="1" smtClean="0"/>
              <a:t>the</a:t>
            </a:r>
            <a:r>
              <a:rPr lang="pt-BR" sz="2000" dirty="0" smtClean="0"/>
              <a:t> performance (</a:t>
            </a:r>
            <a:r>
              <a:rPr lang="pt-BR" sz="2000" dirty="0" smtClean="0">
                <a:hlinkClick r:id="rId4"/>
              </a:rPr>
              <a:t>LHO aLOG 17461</a:t>
            </a:r>
            <a:r>
              <a:rPr lang="pt-BR" sz="2000" dirty="0"/>
              <a:t>)</a:t>
            </a:r>
            <a:endParaRPr lang="pt-BR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r>
              <a:rPr lang="en-US" dirty="0" smtClean="0"/>
              <a:t>G1500475-v2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C9C84-B1B7-4A4F-A2B8-80072A1A44FE}" type="slidenum">
              <a:rPr lang="en-US" smtClean="0"/>
              <a:t>18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89116" y="3649380"/>
            <a:ext cx="710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0.002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67894" y="3283963"/>
            <a:ext cx="710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0.004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66891" y="2926960"/>
            <a:ext cx="710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0.006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72577" y="2561542"/>
            <a:ext cx="710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0.008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66891" y="2192210"/>
            <a:ext cx="710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0.010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77018" y="1863779"/>
            <a:ext cx="710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0.012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14008" y="5994459"/>
            <a:ext cx="593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0.01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807702" y="5703553"/>
            <a:ext cx="593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0.02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98468" y="5419670"/>
            <a:ext cx="593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0.03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87011" y="5099654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0.04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88126" y="4804296"/>
            <a:ext cx="593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0.05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792566" y="4500523"/>
            <a:ext cx="593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0.06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780236" y="4216956"/>
            <a:ext cx="593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0.07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1578199" y="2393452"/>
            <a:ext cx="68183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1607299" y="6218262"/>
            <a:ext cx="68183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964404" y="2010163"/>
            <a:ext cx="710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0.010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939319" y="5805783"/>
            <a:ext cx="710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0.010</a:t>
            </a:r>
            <a:endParaRPr lang="en-US" dirty="0"/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1467230" y="6593779"/>
            <a:ext cx="6447428" cy="0"/>
          </a:xfrm>
          <a:prstGeom prst="straightConnector1">
            <a:avLst/>
          </a:prstGeom>
          <a:ln w="38100" cmpd="sng">
            <a:solidFill>
              <a:srgbClr val="00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044134" y="6537888"/>
            <a:ext cx="1138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 30 [min]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 rot="16200000">
            <a:off x="-1606258" y="3839078"/>
            <a:ext cx="40201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100-200 [Hz] Band-limited RMS of DARM</a:t>
            </a:r>
          </a:p>
          <a:p>
            <a:pPr algn="ctr"/>
            <a:r>
              <a:rPr lang="en-US" dirty="0" smtClean="0"/>
              <a:t>[</a:t>
            </a:r>
            <a:r>
              <a:rPr lang="en-US" dirty="0" err="1" smtClean="0"/>
              <a:t>Uncalibrated</a:t>
            </a:r>
            <a:r>
              <a:rPr lang="en-US" dirty="0" smtClean="0"/>
              <a:t> Arbitrary Units]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7095393" y="3335932"/>
            <a:ext cx="2034397" cy="203132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BLRMS Time Series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Portion of BLRMS 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FF0000"/>
                </a:solidFill>
              </a:rPr>
              <a:t>Time Series that’s predicted by coherent TF with WFS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55617" y="2574"/>
            <a:ext cx="72327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Wind </a:t>
            </a:r>
            <a:r>
              <a:rPr lang="en-US" sz="3200" dirty="0">
                <a:latin typeface="+mj-lt"/>
                <a:cs typeface="Times New Roman" panose="02020603050405020304" pitchFamily="18" charset="0"/>
              </a:rPr>
              <a:t>S</a:t>
            </a:r>
            <a:r>
              <a:rPr lang="en-US" sz="3200" dirty="0" smtClean="0">
                <a:latin typeface="+mj-lt"/>
                <a:cs typeface="Times New Roman" panose="02020603050405020304" pitchFamily="18" charset="0"/>
              </a:rPr>
              <a:t>ubstantially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Impacts the Observatory and the Detector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39348" y="1967521"/>
            <a:ext cx="2175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Wind Conditions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3091596" y="4216956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Wind Conditions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911212" y="6488668"/>
            <a:ext cx="1218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G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i="1" dirty="0" err="1" smtClean="0">
                <a:solidFill>
                  <a:schemeClr val="bg1">
                    <a:lumMod val="50000"/>
                  </a:schemeClr>
                </a:solidFill>
              </a:rPr>
              <a:t>Vajente</a:t>
            </a: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7544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5617" y="152400"/>
            <a:ext cx="72327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+mj-lt"/>
                <a:cs typeface="Times New Roman" panose="02020603050405020304" pitchFamily="18" charset="0"/>
              </a:rPr>
              <a:t>Mechanism of Increased Alignment Fluctuation?</a:t>
            </a:r>
            <a:endParaRPr lang="en-US" sz="3200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3810000" cy="493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53000" y="1600200"/>
            <a:ext cx="3657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Was </a:t>
            </a:r>
            <a:r>
              <a:rPr lang="en-US" dirty="0" smtClean="0"/>
              <a:t>mainly in ‘Yaw’</a:t>
            </a:r>
          </a:p>
          <a:p>
            <a:r>
              <a:rPr lang="pt-BR" dirty="0"/>
              <a:t>(</a:t>
            </a:r>
            <a:r>
              <a:rPr lang="pt-BR" dirty="0">
                <a:hlinkClick r:id="rId3"/>
              </a:rPr>
              <a:t>LHO aLOG 17461</a:t>
            </a:r>
            <a:r>
              <a:rPr lang="pt-BR" dirty="0"/>
              <a:t>)</a:t>
            </a:r>
          </a:p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Longitudinal to Yaw</a:t>
            </a:r>
            <a:r>
              <a:rPr lang="en-US" dirty="0" smtClean="0"/>
              <a:t>? 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Transverse to Yaw?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Others?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r>
              <a:rPr lang="en-US" dirty="0"/>
              <a:t>T1000458-v6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11212" y="6488668"/>
            <a:ext cx="1130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B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. Shapiro</a:t>
            </a: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57800" y="44958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See </a:t>
            </a:r>
            <a:r>
              <a:rPr lang="en-US" dirty="0" err="1" smtClean="0">
                <a:cs typeface="Times New Roman" panose="02020603050405020304" pitchFamily="18" charset="0"/>
              </a:rPr>
              <a:t>Anamaria’s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talk yesterday: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G1500676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132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2800" dirty="0" smtClean="0">
                <a:cs typeface="Times New Roman" panose="02020603050405020304" pitchFamily="18" charset="0"/>
              </a:rPr>
              <a:t>Contents</a:t>
            </a:r>
            <a:endParaRPr lang="en-US" sz="2800" dirty="0"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1219200"/>
            <a:ext cx="6629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 smtClean="0">
                <a:cs typeface="Times New Roman" panose="02020603050405020304" pitchFamily="18" charset="0"/>
              </a:rPr>
              <a:t>Introduction: Wind-speed data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400" dirty="0" smtClean="0"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 smtClean="0">
                <a:cs typeface="Times New Roman" panose="02020603050405020304" pitchFamily="18" charset="0"/>
              </a:rPr>
              <a:t>Effects of wind on ground motion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400" dirty="0"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 smtClean="0">
                <a:cs typeface="Times New Roman" panose="02020603050405020304" pitchFamily="18" charset="0"/>
              </a:rPr>
              <a:t>Effects of wind on the interferometer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400" dirty="0"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 smtClean="0">
                <a:cs typeface="Times New Roman" panose="02020603050405020304" pitchFamily="18" charset="0"/>
              </a:rPr>
              <a:t>Path forward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4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9649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26279" y="2819400"/>
            <a:ext cx="8229600" cy="71596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cs typeface="Times New Roman" panose="02020603050405020304" pitchFamily="18" charset="0"/>
              </a:rPr>
              <a:t>Path forward</a:t>
            </a:r>
            <a:endParaRPr lang="en-US" sz="32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5098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5617" y="152400"/>
            <a:ext cx="7232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+mj-lt"/>
                <a:cs typeface="Times New Roman" panose="02020603050405020304" pitchFamily="18" charset="0"/>
              </a:rPr>
              <a:t>Simulate Wind?</a:t>
            </a:r>
            <a:endParaRPr lang="en-US" sz="32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5617" y="1143000"/>
            <a:ext cx="723276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cs typeface="Times New Roman" panose="02020603050405020304" pitchFamily="18" charset="0"/>
              </a:rPr>
              <a:t>We have reasonable idea of what wind does to the ISI </a:t>
            </a:r>
            <a:r>
              <a:rPr lang="en-US" dirty="0" smtClean="0">
                <a:cs typeface="Times New Roman" panose="02020603050405020304" pitchFamily="18" charset="0"/>
              </a:rPr>
              <a:t>– it </a:t>
            </a:r>
            <a:r>
              <a:rPr lang="en-US" dirty="0" smtClean="0">
                <a:cs typeface="Times New Roman" panose="02020603050405020304" pitchFamily="18" charset="0"/>
              </a:rPr>
              <a:t>increases Longitudinal, Transverse motion ~ </a:t>
            </a:r>
            <a:r>
              <a:rPr lang="en-US" dirty="0" smtClean="0">
                <a:cs typeface="Times New Roman" panose="02020603050405020304" pitchFamily="18" charset="0"/>
              </a:rPr>
              <a:t>100s of nanometers</a:t>
            </a:r>
            <a:endParaRPr lang="en-US" dirty="0" smtClean="0">
              <a:cs typeface="Times New Roman" panose="02020603050405020304" pitchFamily="18" charset="0"/>
            </a:endParaRPr>
          </a:p>
          <a:p>
            <a:r>
              <a:rPr lang="en-US" dirty="0" smtClean="0">
                <a:cs typeface="Times New Roman" panose="02020603050405020304" pitchFamily="18" charset="0"/>
              </a:rPr>
              <a:t>Pitch, Roll ~ few </a:t>
            </a:r>
            <a:r>
              <a:rPr lang="en-US" dirty="0" err="1" smtClean="0">
                <a:cs typeface="Times New Roman" panose="02020603050405020304" pitchFamily="18" charset="0"/>
              </a:rPr>
              <a:t>nanoradians</a:t>
            </a:r>
            <a:endParaRPr lang="en-US" dirty="0" smtClean="0">
              <a:cs typeface="Times New Roman" panose="02020603050405020304" pitchFamily="18" charset="0"/>
            </a:endParaRPr>
          </a:p>
          <a:p>
            <a:endParaRPr lang="en-US" dirty="0" smtClean="0"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cs typeface="Times New Roman" panose="02020603050405020304" pitchFamily="18" charset="0"/>
              </a:rPr>
              <a:t>Perform tests by injecting </a:t>
            </a:r>
            <a:r>
              <a:rPr lang="en-US" dirty="0" smtClean="0">
                <a:cs typeface="Times New Roman" panose="02020603050405020304" pitchFamily="18" charset="0"/>
              </a:rPr>
              <a:t>these</a:t>
            </a:r>
            <a:r>
              <a:rPr lang="en-US" dirty="0" smtClean="0">
                <a:cs typeface="Times New Roman" panose="02020603050405020304" pitchFamily="18" charset="0"/>
              </a:rPr>
              <a:t> </a:t>
            </a:r>
            <a:r>
              <a:rPr lang="en-US" dirty="0" smtClean="0">
                <a:cs typeface="Times New Roman" panose="02020603050405020304" pitchFamily="18" charset="0"/>
              </a:rPr>
              <a:t>motions on </a:t>
            </a:r>
            <a:r>
              <a:rPr lang="en-US" dirty="0" smtClean="0">
                <a:cs typeface="Times New Roman" panose="02020603050405020304" pitchFamily="18" charset="0"/>
              </a:rPr>
              <a:t>BSC-ISIs (or on HEPI?), </a:t>
            </a:r>
            <a:r>
              <a:rPr lang="en-US" dirty="0" smtClean="0">
                <a:cs typeface="Times New Roman" panose="02020603050405020304" pitchFamily="18" charset="0"/>
              </a:rPr>
              <a:t>individually, and see how DARM/lock acquisition is affected. This gives an idea of which coupling is the most important.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cs typeface="Times New Roman" panose="02020603050405020304" pitchFamily="18" charset="0"/>
              </a:rPr>
              <a:t>Additionally, perform tests by switching between 45 and 90 </a:t>
            </a:r>
            <a:r>
              <a:rPr lang="en-US" dirty="0" err="1" smtClean="0">
                <a:cs typeface="Times New Roman" panose="02020603050405020304" pitchFamily="18" charset="0"/>
              </a:rPr>
              <a:t>mHz</a:t>
            </a:r>
            <a:r>
              <a:rPr lang="en-US" dirty="0" smtClean="0">
                <a:cs typeface="Times New Roman" panose="02020603050405020304" pitchFamily="18" charset="0"/>
              </a:rPr>
              <a:t> blends (during low wind-speeds) and see how DARM is affected. This gives an idea of how much seismic isolation is needed below 0.5 Hz.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 smtClean="0"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5736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7650" y="625144"/>
            <a:ext cx="8525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ISI can perform </a:t>
            </a:r>
            <a:r>
              <a:rPr lang="en-US" sz="2400" i="1" dirty="0" smtClean="0"/>
              <a:t>better</a:t>
            </a:r>
            <a:r>
              <a:rPr lang="en-US" sz="2400" dirty="0" smtClean="0"/>
              <a:t> with BRSs in medium wind, 10-20 [mph]</a:t>
            </a:r>
            <a:endParaRPr lang="en-US" sz="2400" dirty="0"/>
          </a:p>
        </p:txBody>
      </p:sp>
      <p:pic>
        <p:nvPicPr>
          <p:cNvPr id="9" name="Picture 8" descr="2015-04-07_H1ISIETMX_SensorBlend_Config_Comp_X_ASD_lesscurve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50" y="1482200"/>
            <a:ext cx="7761028" cy="538870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17024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/>
              <a:t>(</a:t>
            </a:r>
            <a:r>
              <a:rPr lang="pt-BR" sz="2400" dirty="0" smtClean="0">
                <a:hlinkClick r:id="rId3"/>
              </a:rPr>
              <a:t>LHO aLOG 17729</a:t>
            </a:r>
            <a:r>
              <a:rPr lang="pt-BR" sz="2400" dirty="0"/>
              <a:t>)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r>
              <a:rPr lang="en-US" dirty="0" smtClean="0"/>
              <a:t>G1500475-v2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C9C84-B1B7-4A4F-A2B8-80072A1A44FE}" type="slidenum">
              <a:rPr lang="en-US" smtClean="0"/>
              <a:t>22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394916" y="5253513"/>
            <a:ext cx="16154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Nominal </a:t>
            </a:r>
            <a:r>
              <a:rPr lang="en-US" sz="1600" b="1" dirty="0" err="1" smtClean="0">
                <a:solidFill>
                  <a:srgbClr val="FF0000"/>
                </a:solidFill>
              </a:rPr>
              <a:t>Config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4916" y="4443151"/>
            <a:ext cx="16154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FF13"/>
                </a:solidFill>
              </a:rPr>
              <a:t>Windy </a:t>
            </a:r>
            <a:r>
              <a:rPr lang="en-US" sz="1600" b="1" dirty="0" err="1" smtClean="0">
                <a:solidFill>
                  <a:srgbClr val="00FF13"/>
                </a:solidFill>
              </a:rPr>
              <a:t>Config</a:t>
            </a:r>
            <a:endParaRPr lang="en-US" sz="1600" b="1" dirty="0">
              <a:solidFill>
                <a:srgbClr val="00FF13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90995" y="1660853"/>
            <a:ext cx="2232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Order of magnitude less RMS motion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2435144" y="1758551"/>
            <a:ext cx="320964" cy="25122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257383" y="2307184"/>
            <a:ext cx="320964" cy="25122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756108" y="3831706"/>
            <a:ext cx="1444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Sacrifice only 2-3 here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3409783" y="3517102"/>
            <a:ext cx="288286" cy="31460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673812" y="4898821"/>
            <a:ext cx="2833967" cy="0"/>
          </a:xfrm>
          <a:prstGeom prst="straightConnector1">
            <a:avLst/>
          </a:prstGeom>
          <a:ln w="38100" cmpd="sng">
            <a:solidFill>
              <a:srgbClr val="000000"/>
            </a:solidFill>
            <a:headEnd type="diamon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63214" y="5012314"/>
            <a:ext cx="14447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Same at QUAD Resonances and above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8196603" y="6488668"/>
            <a:ext cx="940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J. Kissel</a:t>
            </a: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63837" y="47490"/>
            <a:ext cx="7232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+mj-lt"/>
                <a:cs typeface="Times New Roman" panose="02020603050405020304" pitchFamily="18" charset="0"/>
              </a:rPr>
              <a:t>Use </a:t>
            </a:r>
            <a:r>
              <a:rPr lang="en-US" sz="3200" dirty="0" err="1" smtClean="0">
                <a:latin typeface="+mj-lt"/>
                <a:cs typeface="Times New Roman" panose="02020603050405020304" pitchFamily="18" charset="0"/>
              </a:rPr>
              <a:t>Tiltmeters</a:t>
            </a:r>
            <a:r>
              <a:rPr lang="en-US" sz="3200" dirty="0" smtClean="0">
                <a:latin typeface="+mj-lt"/>
                <a:cs typeface="Times New Roman" panose="02020603050405020304" pitchFamily="18" charset="0"/>
              </a:rPr>
              <a:t> to improve ISI?</a:t>
            </a:r>
            <a:endParaRPr lang="en-US" sz="32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8232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2" r="8191" b="10186"/>
          <a:stretch/>
        </p:blipFill>
        <p:spPr bwMode="auto">
          <a:xfrm>
            <a:off x="503490" y="606751"/>
            <a:ext cx="8152688" cy="6101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13855"/>
            <a:ext cx="8229600" cy="914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Put a </a:t>
            </a:r>
            <a:r>
              <a:rPr lang="en-US" sz="3200" dirty="0" err="1" smtClean="0"/>
              <a:t>tiltmeter</a:t>
            </a:r>
            <a:r>
              <a:rPr lang="en-US" sz="3200" dirty="0" smtClean="0"/>
              <a:t> on the ISI?</a:t>
            </a:r>
            <a:endParaRPr lang="en-US" sz="3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110811" y="3904447"/>
            <a:ext cx="1669279" cy="246849"/>
          </a:xfrm>
          <a:prstGeom prst="line">
            <a:avLst/>
          </a:prstGeom>
          <a:ln w="3810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162397" y="3719781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Present BRS read out noise</a:t>
            </a:r>
            <a:endParaRPr lang="en-US" b="1" dirty="0">
              <a:solidFill>
                <a:srgbClr val="7030A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780090" y="4151296"/>
            <a:ext cx="2819400" cy="0"/>
          </a:xfrm>
          <a:prstGeom prst="line">
            <a:avLst/>
          </a:prstGeom>
          <a:ln w="3810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110811" y="3657599"/>
            <a:ext cx="1669279" cy="609601"/>
          </a:xfrm>
          <a:prstGeom prst="line">
            <a:avLst/>
          </a:prstGeom>
          <a:ln w="3810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687154" y="4487068"/>
            <a:ext cx="2387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Compact BRS?</a:t>
            </a:r>
            <a:endParaRPr lang="en-US" b="1" dirty="0">
              <a:solidFill>
                <a:srgbClr val="7030A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3780090" y="4267200"/>
            <a:ext cx="2201707" cy="304800"/>
          </a:xfrm>
          <a:prstGeom prst="line">
            <a:avLst/>
          </a:prstGeom>
          <a:ln w="3810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0" y="6512169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Ref: </a:t>
            </a:r>
            <a:r>
              <a:rPr lang="en-US" dirty="0" smtClean="0"/>
              <a:t>LHO 17197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813561" y="64008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Frequency (Hz)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 rot="-5400000">
            <a:off x="-561666" y="3379423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Angle ASD (rad/</a:t>
            </a:r>
            <a:r>
              <a:rPr lang="en-US" dirty="0" err="1" smtClean="0"/>
              <a:t>rt</a:t>
            </a:r>
            <a:r>
              <a:rPr lang="en-US" dirty="0" smtClean="0"/>
              <a:t>(Hz))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853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26279" y="2819400"/>
            <a:ext cx="8229600" cy="71596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cs typeface="Times New Roman" panose="02020603050405020304" pitchFamily="18" charset="0"/>
              </a:rPr>
              <a:t>Thank you!</a:t>
            </a:r>
            <a:endParaRPr lang="en-US" sz="32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2006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26279" y="2819400"/>
            <a:ext cx="8229600" cy="71596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cs typeface="Times New Roman" panose="02020603050405020304" pitchFamily="18" charset="0"/>
              </a:rPr>
              <a:t>Backup slides</a:t>
            </a:r>
            <a:endParaRPr lang="en-US" sz="32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4619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cs typeface="Times New Roman" panose="02020603050405020304" pitchFamily="18" charset="0"/>
              </a:rPr>
              <a:t>Wind speed impact</a:t>
            </a:r>
            <a:endParaRPr lang="en-US" sz="3200" dirty="0"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914400" y="838200"/>
          <a:ext cx="7315200" cy="4590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2179320"/>
                <a:gridCol w="3383280"/>
              </a:tblGrid>
              <a:tr h="66456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Beaufort Scale*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Wind Speed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Land conditions</a:t>
                      </a:r>
                      <a:endParaRPr lang="en-US" sz="1600" dirty="0"/>
                    </a:p>
                  </a:txBody>
                  <a:tcPr/>
                </a:tc>
              </a:tr>
              <a:tr h="707036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3.4–7.4 mph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Wind felt on exposed skin. Leaves rustle. Wind vanes begin to move.</a:t>
                      </a:r>
                      <a:endParaRPr lang="en-US" sz="1600" dirty="0"/>
                    </a:p>
                  </a:txBody>
                  <a:tcPr/>
                </a:tc>
              </a:tr>
              <a:tr h="6645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4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12.2–17.9 mph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Dust and loose paper raised. Small branches begin to move.</a:t>
                      </a:r>
                      <a:endParaRPr lang="en-US" sz="1600" dirty="0"/>
                    </a:p>
                  </a:txBody>
                  <a:tcPr/>
                </a:tc>
              </a:tr>
              <a:tr h="6645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6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24.1–31 mph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Large branches in motion. Whistling heard in overhead wires. Umbrella use becomes difficult. Empty plastic bins tip over.</a:t>
                      </a:r>
                      <a:endParaRPr lang="en-US" sz="1600" dirty="0"/>
                    </a:p>
                  </a:txBody>
                  <a:tcPr/>
                </a:tc>
              </a:tr>
              <a:tr h="6645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8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38.4–46.3 mph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Some twigs broken from trees. Cars veer on road. Progress on foot is seriously impeded.</a:t>
                      </a:r>
                      <a:endParaRPr lang="en-US" sz="1600" dirty="0"/>
                    </a:p>
                  </a:txBody>
                  <a:tcPr/>
                </a:tc>
              </a:tr>
              <a:tr h="6645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10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54.8–63.6 mph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Trees are broken off or uprooted, structural damage likely.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743200" y="5536743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&gt;73 mph is considered a Hurricane!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6160532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*The</a:t>
            </a:r>
            <a:r>
              <a:rPr lang="en-US" dirty="0"/>
              <a:t> </a:t>
            </a:r>
            <a:r>
              <a:rPr lang="en-US" b="1" dirty="0"/>
              <a:t>Beaufort scale</a:t>
            </a:r>
            <a:r>
              <a:rPr lang="en-US" dirty="0"/>
              <a:t>  is an </a:t>
            </a:r>
            <a:r>
              <a:rPr lang="en-US" dirty="0">
                <a:hlinkClick r:id="rId2" tooltip="Empirical"/>
              </a:rPr>
              <a:t>empirical</a:t>
            </a:r>
            <a:r>
              <a:rPr lang="en-US" dirty="0"/>
              <a:t> measure that relates </a:t>
            </a:r>
            <a:r>
              <a:rPr lang="en-US" dirty="0">
                <a:hlinkClick r:id="rId3" tooltip="Wind speed"/>
              </a:rPr>
              <a:t>wind speed</a:t>
            </a:r>
            <a:r>
              <a:rPr lang="en-US" dirty="0"/>
              <a:t> to observed conditions at sea or on </a:t>
            </a:r>
            <a:r>
              <a:rPr lang="en-US" dirty="0" smtClean="0"/>
              <a:t>land. - Wikipedia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3275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r>
              <a:rPr lang="en-US" dirty="0" smtClean="0"/>
              <a:t>G1500475-v2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C9C84-B1B7-4A4F-A2B8-80072A1A44FE}" type="slidenum">
              <a:rPr lang="en-US" smtClean="0"/>
              <a:t>27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3789"/>
            <a:ext cx="9135257" cy="47154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6785" y="938861"/>
            <a:ext cx="84985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Also in </a:t>
            </a:r>
            <a:r>
              <a:rPr lang="pt-BR" sz="2000" dirty="0">
                <a:hlinkClick r:id="rId3"/>
              </a:rPr>
              <a:t>LHO aLOG </a:t>
            </a:r>
            <a:r>
              <a:rPr lang="pt-BR" sz="2000" dirty="0" smtClean="0">
                <a:hlinkClick r:id="rId3"/>
              </a:rPr>
              <a:t>17574</a:t>
            </a:r>
            <a:r>
              <a:rPr lang="pt-BR" sz="2000" dirty="0" smtClean="0"/>
              <a:t>: </a:t>
            </a:r>
            <a:r>
              <a:rPr lang="en-US" sz="2000" dirty="0" smtClean="0"/>
              <a:t>Different wind storms can have differing effects at each end station, likely due to wind direction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25834" y="6485667"/>
            <a:ext cx="1309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D. </a:t>
            </a:r>
            <a:r>
              <a:rPr lang="en-US" i="1" dirty="0" err="1" smtClean="0">
                <a:solidFill>
                  <a:schemeClr val="bg1">
                    <a:lumMod val="50000"/>
                  </a:schemeClr>
                </a:solidFill>
              </a:rPr>
              <a:t>Talukder</a:t>
            </a: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57200" y="76200"/>
            <a:ext cx="8229600" cy="71596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cs typeface="Times New Roman" panose="02020603050405020304" pitchFamily="18" charset="0"/>
              </a:rPr>
              <a:t>Effect on Ground Motion</a:t>
            </a:r>
            <a:endParaRPr lang="en-US" sz="36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5830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286" y="1189135"/>
            <a:ext cx="8754074" cy="56346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dirty="0" smtClean="0"/>
              <a:t>Also in </a:t>
            </a:r>
            <a:r>
              <a:rPr lang="pt-BR" sz="2000" dirty="0" smtClean="0">
                <a:hlinkClick r:id="rId2"/>
              </a:rPr>
              <a:t>LHO aLOG 17574</a:t>
            </a:r>
            <a:r>
              <a:rPr lang="pt-BR" sz="2000" dirty="0" smtClean="0"/>
              <a:t>: Corner </a:t>
            </a:r>
            <a:r>
              <a:rPr lang="pt-BR" sz="2000" dirty="0" err="1"/>
              <a:t>S</a:t>
            </a:r>
            <a:r>
              <a:rPr lang="pt-BR" sz="2000" dirty="0" err="1" smtClean="0"/>
              <a:t>tation</a:t>
            </a:r>
            <a:r>
              <a:rPr lang="pt-BR" sz="2000" dirty="0" smtClean="0"/>
              <a:t> </a:t>
            </a:r>
            <a:r>
              <a:rPr lang="en-US" sz="2000" dirty="0" smtClean="0"/>
              <a:t>doesn’t tilt as much in the wind. (but this sensor was known to have problems, so is not very reliable. see </a:t>
            </a:r>
            <a:r>
              <a:rPr lang="pt-BR" sz="2000" u="sng" dirty="0" smtClean="0">
                <a:solidFill>
                  <a:srgbClr val="0070C0"/>
                </a:solidFill>
                <a:hlinkClick r:id="rId2"/>
              </a:rPr>
              <a:t>LHO </a:t>
            </a:r>
            <a:r>
              <a:rPr lang="pt-BR" sz="2000" u="sng" dirty="0">
                <a:solidFill>
                  <a:srgbClr val="0070C0"/>
                </a:solidFill>
                <a:hlinkClick r:id="rId2"/>
              </a:rPr>
              <a:t>aLOG </a:t>
            </a:r>
            <a:r>
              <a:rPr lang="en-US" sz="2000" u="sng" dirty="0">
                <a:solidFill>
                  <a:srgbClr val="0070C0"/>
                </a:solidFill>
              </a:rPr>
              <a:t>18422</a:t>
            </a:r>
            <a:r>
              <a:rPr lang="en-US" sz="2000" dirty="0" smtClean="0"/>
              <a:t>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88668"/>
            <a:ext cx="2133600" cy="365125"/>
          </a:xfrm>
        </p:spPr>
        <p:txBody>
          <a:bodyPr/>
          <a:lstStyle/>
          <a:p>
            <a:r>
              <a:rPr lang="en-US" dirty="0" smtClean="0"/>
              <a:t>G1500475-v2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C9C84-B1B7-4A4F-A2B8-80072A1A44FE}" type="slidenum">
              <a:rPr lang="en-US" smtClean="0"/>
              <a:t>28</a:t>
            </a:fld>
            <a:endParaRPr lang="en-US"/>
          </a:p>
        </p:txBody>
      </p:sp>
      <p:pic>
        <p:nvPicPr>
          <p:cNvPr id="8" name="Picture 7" descr="EX_WIND-ITMY_XandITMY_Y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935" y="2173535"/>
            <a:ext cx="4381130" cy="3348348"/>
          </a:xfrm>
          <a:prstGeom prst="rect">
            <a:avLst/>
          </a:prstGeom>
        </p:spPr>
      </p:pic>
      <p:pic>
        <p:nvPicPr>
          <p:cNvPr id="9" name="Picture 8" descr="17574_20150330193821_Figure2-TiltDifference4MonthsEXvsEY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59" y="2173535"/>
            <a:ext cx="4345377" cy="33483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41993" y="2611619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End Stations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097157" y="2610493"/>
            <a:ext cx="1544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Corner Station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834577" y="6488668"/>
            <a:ext cx="1309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D. </a:t>
            </a:r>
            <a:r>
              <a:rPr lang="en-US" i="1" dirty="0" err="1" smtClean="0">
                <a:solidFill>
                  <a:schemeClr val="bg1">
                    <a:lumMod val="50000"/>
                  </a:schemeClr>
                </a:solidFill>
              </a:rPr>
              <a:t>Talukder</a:t>
            </a: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57200" y="76200"/>
            <a:ext cx="8229600" cy="71596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cs typeface="Times New Roman" panose="02020603050405020304" pitchFamily="18" charset="0"/>
              </a:rPr>
              <a:t>Effect on Ground Motion</a:t>
            </a:r>
            <a:endParaRPr lang="en-US" sz="36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466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12996_20140725152121_FIG1-HRS_WIND_EXCEEDS_10MP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662" y="1675485"/>
            <a:ext cx="7031576" cy="503456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000" dirty="0" smtClean="0"/>
              <a:t>8 </a:t>
            </a:r>
            <a:r>
              <a:rPr lang="pt-BR" sz="2000" dirty="0" err="1" smtClean="0"/>
              <a:t>year</a:t>
            </a:r>
            <a:r>
              <a:rPr lang="pt-BR" sz="2000" dirty="0" smtClean="0"/>
              <a:t> </a:t>
            </a:r>
            <a:r>
              <a:rPr lang="pt-BR" sz="2000" dirty="0" err="1" smtClean="0"/>
              <a:t>study</a:t>
            </a:r>
            <a:r>
              <a:rPr lang="pt-BR" sz="2000" dirty="0" smtClean="0"/>
              <a:t> shows </a:t>
            </a:r>
            <a:r>
              <a:rPr lang="pt-BR" sz="2000" dirty="0" err="1" smtClean="0"/>
              <a:t>that</a:t>
            </a:r>
            <a:r>
              <a:rPr lang="pt-BR" sz="2000" dirty="0" smtClean="0"/>
              <a:t> </a:t>
            </a:r>
            <a:r>
              <a:rPr lang="pt-BR" sz="2000" dirty="0" err="1" smtClean="0"/>
              <a:t>wind</a:t>
            </a:r>
            <a:r>
              <a:rPr lang="pt-BR" sz="2000" dirty="0" smtClean="0"/>
              <a:t> </a:t>
            </a:r>
            <a:r>
              <a:rPr lang="pt-BR" sz="2000" dirty="0" err="1" smtClean="0"/>
              <a:t>is</a:t>
            </a:r>
            <a:r>
              <a:rPr lang="pt-BR" sz="2000" dirty="0" smtClean="0"/>
              <a:t> </a:t>
            </a:r>
            <a:r>
              <a:rPr lang="pt-BR" sz="2000" dirty="0" err="1" smtClean="0"/>
              <a:t>above</a:t>
            </a:r>
            <a:r>
              <a:rPr lang="pt-BR" sz="2000" dirty="0" smtClean="0"/>
              <a:t> 20 [</a:t>
            </a:r>
            <a:r>
              <a:rPr lang="pt-BR" sz="2000" dirty="0" err="1" smtClean="0"/>
              <a:t>mph</a:t>
            </a:r>
            <a:r>
              <a:rPr lang="pt-BR" sz="2000" dirty="0" smtClean="0"/>
              <a:t>] for 15% </a:t>
            </a:r>
            <a:r>
              <a:rPr lang="pt-BR" sz="2000" dirty="0" err="1" smtClean="0"/>
              <a:t>of</a:t>
            </a:r>
            <a:r>
              <a:rPr lang="pt-BR" sz="2000" dirty="0" smtClean="0"/>
              <a:t> </a:t>
            </a:r>
            <a:r>
              <a:rPr lang="pt-BR" sz="2000" dirty="0" err="1" smtClean="0"/>
              <a:t>the</a:t>
            </a:r>
            <a:r>
              <a:rPr lang="pt-BR" sz="2000" dirty="0" smtClean="0"/>
              <a:t> </a:t>
            </a:r>
            <a:r>
              <a:rPr lang="pt-BR" sz="2000" dirty="0" err="1" smtClean="0"/>
              <a:t>year</a:t>
            </a:r>
            <a:r>
              <a:rPr lang="pt-BR" sz="2000" dirty="0" smtClean="0"/>
              <a:t> </a:t>
            </a:r>
          </a:p>
          <a:p>
            <a:pPr marL="0" indent="0" algn="ctr">
              <a:buNone/>
            </a:pPr>
            <a:r>
              <a:rPr lang="pt-BR" sz="2000" dirty="0"/>
              <a:t> </a:t>
            </a:r>
            <a:r>
              <a:rPr lang="pt-BR" sz="2000" dirty="0" smtClean="0"/>
              <a:t>    (</a:t>
            </a:r>
            <a:r>
              <a:rPr lang="pt-BR" sz="2000" dirty="0" smtClean="0">
                <a:hlinkClick r:id="rId3"/>
              </a:rPr>
              <a:t>LHO aLOG 12996</a:t>
            </a:r>
            <a:r>
              <a:rPr lang="pt-BR" sz="2000" dirty="0" smtClean="0"/>
              <a:t>)</a:t>
            </a:r>
          </a:p>
          <a:p>
            <a:pPr marL="0" indent="0" algn="ctr">
              <a:buNone/>
            </a:pPr>
            <a:endParaRPr lang="en-US" sz="2000" dirty="0" smtClean="0"/>
          </a:p>
          <a:p>
            <a:pPr marL="0" indent="0" algn="ctr">
              <a:buNone/>
            </a:pP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G1500475-v2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C9C84-B1B7-4A4F-A2B8-80072A1A44FE}" type="slidenum">
              <a:rPr lang="en-US" smtClean="0"/>
              <a:t>3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235330" y="6276195"/>
            <a:ext cx="5708213" cy="33855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&gt;4.5         &gt;13.4        &gt;22.4       &gt;31.3        &gt;40.3        &gt;49.2        &gt; 58.2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634330" y="6531775"/>
            <a:ext cx="5615439" cy="33855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&gt;8.9         &gt;17.9        &gt;26.8       &gt;35.8        &gt;44.7        &gt;53.7          &gt;62.6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370890" y="6287515"/>
            <a:ext cx="1936761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Wind Speed [mph]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55617" y="152400"/>
            <a:ext cx="7232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+mj-lt"/>
                <a:cs typeface="Times New Roman" panose="02020603050405020304" pitchFamily="18" charset="0"/>
              </a:rPr>
              <a:t>It sure is windy at Hanford!</a:t>
            </a:r>
            <a:endParaRPr lang="en-US" sz="32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3293" y="6488668"/>
            <a:ext cx="1102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M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i="1" dirty="0" err="1" smtClean="0">
                <a:solidFill>
                  <a:schemeClr val="bg1">
                    <a:lumMod val="50000"/>
                  </a:schemeClr>
                </a:solidFill>
              </a:rPr>
              <a:t>Vidrio</a:t>
            </a: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504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575" y="709353"/>
            <a:ext cx="8180850" cy="5926132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457200" y="152400"/>
            <a:ext cx="8229600" cy="71596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cs typeface="Times New Roman" panose="02020603050405020304" pitchFamily="18" charset="0"/>
              </a:rPr>
              <a:t>Wind speed variation - monthly</a:t>
            </a:r>
            <a:endParaRPr lang="en-US" sz="3200" dirty="0"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1102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M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i="1" dirty="0" err="1" smtClean="0">
                <a:solidFill>
                  <a:schemeClr val="bg1">
                    <a:lumMod val="50000"/>
                  </a:schemeClr>
                </a:solidFill>
              </a:rPr>
              <a:t>Vidrio</a:t>
            </a: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217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199" y="149352"/>
            <a:ext cx="8229600" cy="71596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cs typeface="Times New Roman" panose="02020603050405020304" pitchFamily="18" charset="0"/>
              </a:rPr>
              <a:t>Wind speed variation - daily</a:t>
            </a:r>
            <a:endParaRPr lang="en-US" sz="3200" dirty="0"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122" y="868362"/>
            <a:ext cx="7901755" cy="56909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488668"/>
            <a:ext cx="1102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M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i="1" dirty="0" err="1" smtClean="0">
                <a:solidFill>
                  <a:schemeClr val="bg1">
                    <a:lumMod val="50000"/>
                  </a:schemeClr>
                </a:solidFill>
              </a:rPr>
              <a:t>Vidrio</a:t>
            </a: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52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26279" y="2819400"/>
            <a:ext cx="8229600" cy="71596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cs typeface="Times New Roman" panose="02020603050405020304" pitchFamily="18" charset="0"/>
              </a:rPr>
              <a:t>Impact of Wind on Ground Motion</a:t>
            </a:r>
            <a:endParaRPr lang="en-US" sz="28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40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17574_20150330193809_Figure1-CorrelationOfSeismicBandWithTil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5" y="1940157"/>
            <a:ext cx="4582774" cy="355442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21388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 smtClean="0"/>
              <a:t>4-month study (performed with data from late 2014), EY Y experiences more tilt than at EX X (</a:t>
            </a:r>
            <a:r>
              <a:rPr lang="pt-BR" sz="2000" dirty="0" smtClean="0">
                <a:hlinkClick r:id="rId3"/>
              </a:rPr>
              <a:t>LHO aLOG 17574</a:t>
            </a:r>
            <a:r>
              <a:rPr lang="pt-BR" sz="2000" dirty="0" smtClean="0"/>
              <a:t>), </a:t>
            </a:r>
            <a:r>
              <a:rPr lang="pt-BR" sz="2000" dirty="0" err="1" smtClean="0"/>
              <a:t>likely</a:t>
            </a:r>
            <a:r>
              <a:rPr lang="pt-BR" sz="2000" dirty="0" smtClean="0"/>
              <a:t> </a:t>
            </a:r>
            <a:r>
              <a:rPr lang="pt-BR" sz="2000" dirty="0" err="1" smtClean="0"/>
              <a:t>because</a:t>
            </a:r>
            <a:r>
              <a:rPr lang="pt-BR" sz="2000" dirty="0" smtClean="0"/>
              <a:t> </a:t>
            </a:r>
            <a:r>
              <a:rPr lang="pt-BR" sz="2000" dirty="0" err="1" smtClean="0"/>
              <a:t>prevailing</a:t>
            </a:r>
            <a:r>
              <a:rPr lang="pt-BR" sz="2000" dirty="0" smtClean="0"/>
              <a:t> </a:t>
            </a:r>
            <a:r>
              <a:rPr lang="pt-BR" sz="2000" dirty="0" err="1" smtClean="0"/>
              <a:t>winds</a:t>
            </a:r>
            <a:r>
              <a:rPr lang="pt-BR" sz="2000" dirty="0" smtClean="0"/>
              <a:t> are </a:t>
            </a:r>
            <a:r>
              <a:rPr lang="pt-BR" sz="2000" dirty="0" err="1" smtClean="0"/>
              <a:t>along</a:t>
            </a:r>
            <a:r>
              <a:rPr lang="pt-BR" sz="2000" dirty="0" smtClean="0"/>
              <a:t> </a:t>
            </a:r>
            <a:r>
              <a:rPr lang="pt-BR" sz="2000" dirty="0" err="1" smtClean="0"/>
              <a:t>the</a:t>
            </a:r>
            <a:r>
              <a:rPr lang="pt-BR" sz="2000" dirty="0" smtClean="0"/>
              <a:t> </a:t>
            </a:r>
            <a:r>
              <a:rPr lang="pt-BR" sz="2000" dirty="0" err="1" smtClean="0"/>
              <a:t>Y</a:t>
            </a:r>
            <a:r>
              <a:rPr lang="pt-BR" sz="2000" dirty="0" smtClean="0"/>
              <a:t> </a:t>
            </a:r>
            <a:r>
              <a:rPr lang="pt-BR" sz="2000" dirty="0" err="1" smtClean="0"/>
              <a:t>direction</a:t>
            </a:r>
            <a:r>
              <a:rPr lang="pt-BR" sz="2000" dirty="0" smtClean="0"/>
              <a:t>.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r>
              <a:rPr lang="en-US" dirty="0" smtClean="0"/>
              <a:t>G1500475-v2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C9C84-B1B7-4A4F-A2B8-80072A1A44FE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 descr="17574_20150330193821_Figure2-TiltDifference4MonthsEXvsEY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377" y="1960311"/>
            <a:ext cx="4512042" cy="347677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1144" y="5424756"/>
            <a:ext cx="35586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BRS comparison with GND T240 at EX shows assuming 30 to 80 [mHz] band is “all” tilt in a GND inertial sensor is a safe assumption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231069" y="5494581"/>
            <a:ext cx="35586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Median points show clear factor of 2-3 more tilt from &gt; 30 [mph] winds in EY than at EX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80911" y="1676400"/>
            <a:ext cx="2479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for one wind storm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824977" y="1676400"/>
            <a:ext cx="2664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over whole 4 months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834577" y="6494213"/>
            <a:ext cx="1309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D. </a:t>
            </a:r>
            <a:r>
              <a:rPr lang="en-US" i="1" dirty="0" err="1" smtClean="0">
                <a:solidFill>
                  <a:schemeClr val="bg1">
                    <a:lumMod val="50000"/>
                  </a:schemeClr>
                </a:solidFill>
              </a:rPr>
              <a:t>Talukder</a:t>
            </a: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467170" y="76200"/>
            <a:ext cx="8229600" cy="71596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cs typeface="Times New Roman" panose="02020603050405020304" pitchFamily="18" charset="0"/>
              </a:rPr>
              <a:t>Effect on Ground Motion</a:t>
            </a:r>
            <a:endParaRPr lang="en-US" sz="36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162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2" b="3529"/>
          <a:stretch/>
        </p:blipFill>
        <p:spPr bwMode="auto">
          <a:xfrm>
            <a:off x="378998" y="625474"/>
            <a:ext cx="8384002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2895600" y="2107427"/>
            <a:ext cx="3162300" cy="51239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6070363" y="2107428"/>
            <a:ext cx="1016237" cy="6357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1860000">
            <a:off x="5923634" y="2175393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Requirement</a:t>
            </a:r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33400" y="13855"/>
            <a:ext cx="8229600" cy="914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cs typeface="Times New Roman" panose="02020603050405020304" pitchFamily="18" charset="0"/>
              </a:rPr>
              <a:t>Ground tilt during 0-5 mph winds</a:t>
            </a:r>
            <a:endParaRPr lang="en-US" sz="3600" dirty="0"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6582975"/>
            <a:ext cx="198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Ref: LHO </a:t>
            </a:r>
            <a:r>
              <a:rPr lang="en-US" sz="1200" dirty="0" smtClean="0"/>
              <a:t>14322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34406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" t="3522" r="7195" b="4144"/>
          <a:stretch/>
        </p:blipFill>
        <p:spPr bwMode="auto">
          <a:xfrm>
            <a:off x="866686" y="553778"/>
            <a:ext cx="7563028" cy="627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33400" y="13855"/>
            <a:ext cx="8229600" cy="914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cs typeface="Times New Roman" panose="02020603050405020304" pitchFamily="18" charset="0"/>
              </a:rPr>
              <a:t>Ground tilt during 20-30 mph winds</a:t>
            </a:r>
            <a:endParaRPr lang="en-US" sz="3600" dirty="0"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512169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Ref: LHO </a:t>
            </a:r>
            <a:r>
              <a:rPr lang="en-US" dirty="0" smtClean="0"/>
              <a:t>14422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8974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3841</TotalTime>
  <Words>1043</Words>
  <Application>Microsoft Office PowerPoint</Application>
  <PresentationFormat>On-screen Show (4:3)</PresentationFormat>
  <Paragraphs>192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Times New Roman</vt:lpstr>
      <vt:lpstr>Wingdings</vt:lpstr>
      <vt:lpstr>Office Theme</vt:lpstr>
      <vt:lpstr>Making LIGO wind-resistant</vt:lpstr>
      <vt:lpstr>Contents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Wind speed impact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LIGO Wind resistant</dc:title>
  <dc:creator>kvenk</dc:creator>
  <cp:lastModifiedBy>Krishna</cp:lastModifiedBy>
  <cp:revision>56</cp:revision>
  <dcterms:created xsi:type="dcterms:W3CDTF">2006-08-16T00:00:00Z</dcterms:created>
  <dcterms:modified xsi:type="dcterms:W3CDTF">2015-05-20T06:22:31Z</dcterms:modified>
</cp:coreProperties>
</file>