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ppt/embeddings/oleObject1.bin" ContentType="application/vnd.openxmlformats-officedocument.oleObject"/>
  <Override PartName="/ppt/notesSlides/notesSlide12.xml" ContentType="application/vnd.openxmlformats-officedocument.presentationml.notesSlide+xml"/>
  <Override PartName="/ppt/embeddings/oleObject2.bin" ContentType="application/vnd.openxmlformats-officedocument.oleObject"/>
  <Override PartName="/ppt/media/image46.jpg" ContentType="image/jpeg"/>
  <Override PartName="/ppt/notesSlides/notesSlide13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image4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56" r:id="rId12"/>
    <p:sldId id="258" r:id="rId13"/>
    <p:sldId id="257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-123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1" d="100"/>
          <a:sy n="51" d="100"/>
        </p:scale>
        <p:origin x="235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Relationship Id="rId2" Type="http://schemas.openxmlformats.org/officeDocument/2006/relationships/image" Target="../media/image4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it-IT"/>
              <a:t>5/19/15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it-IT"/>
              <a:t>5/19/15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state space models are parameterized</a:t>
            </a:r>
            <a:r>
              <a:rPr lang="en-US" baseline="0" dirty="0" smtClean="0"/>
              <a:t> by the physical values, such as mass, stiffness, and length. A </a:t>
            </a:r>
            <a:r>
              <a:rPr lang="en-US" baseline="0" dirty="0" err="1" smtClean="0"/>
              <a:t>Mathematica</a:t>
            </a:r>
            <a:r>
              <a:rPr lang="en-US" baseline="0" dirty="0" smtClean="0"/>
              <a:t> script solves the state space matrices in terms of these parameters using energy the gradients of the suspension kinetic and potential energy. </a:t>
            </a:r>
          </a:p>
          <a:p>
            <a:r>
              <a:rPr lang="en-US" baseline="0" dirty="0" smtClean="0"/>
              <a:t>Since most of our analysis tools are in actually in MATLAB, that solution is then exported to MATLAB, along a with a parameter file listing listing all the parameter values. Finally, a script in MATLAB produces the actual state space model.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AC494-A496-714B-96C5-03FE05546EA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84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Once the state space model is in MATLAB, we still</a:t>
            </a:r>
            <a:r>
              <a:rPr lang="en-US" baseline="0" dirty="0" smtClean="0"/>
              <a:t> have to fit the parameter values to the measured data. Critical to this fitting algorithm is the </a:t>
            </a:r>
            <a:r>
              <a:rPr lang="en-US" baseline="0" dirty="0" err="1" smtClean="0"/>
              <a:t>Jacobian</a:t>
            </a:r>
            <a:r>
              <a:rPr lang="en-US" baseline="0" dirty="0" smtClean="0"/>
              <a:t> matrix. This matrix is just a list of the gradients of the model error with respect to the model parameters like mass and stiffness. As before the errors are given by the resonant frequencies.</a:t>
            </a:r>
          </a:p>
          <a:p>
            <a:r>
              <a:rPr lang="en-US" baseline="0" dirty="0" smtClean="0"/>
              <a:t>The gradients are calculated numerical, simply by moving each parameter a small amount and measuring how much the error changes.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AC494-A496-714B-96C5-03FE05546EA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50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Once</a:t>
            </a:r>
            <a:r>
              <a:rPr lang="en-US" baseline="0" dirty="0" smtClean="0"/>
              <a:t> we have the </a:t>
            </a:r>
            <a:r>
              <a:rPr lang="en-US" baseline="0" dirty="0" err="1" smtClean="0"/>
              <a:t>Jacobian</a:t>
            </a:r>
            <a:r>
              <a:rPr lang="en-US" baseline="0" dirty="0" smtClean="0"/>
              <a:t>, we can apply a fitting algorithm. The suspensions use a Gauss-Newton algorithm, which is an approximation of Newton’s method. </a:t>
            </a:r>
          </a:p>
          <a:p>
            <a:r>
              <a:rPr lang="en-US" baseline="0" dirty="0" smtClean="0"/>
              <a:t>In this method, the descent direction is given by the </a:t>
            </a:r>
            <a:r>
              <a:rPr lang="en-US" baseline="0" dirty="0" err="1" smtClean="0"/>
              <a:t>psuedoinverse</a:t>
            </a:r>
            <a:r>
              <a:rPr lang="en-US" baseline="0" dirty="0" smtClean="0"/>
              <a:t> of the </a:t>
            </a:r>
            <a:r>
              <a:rPr lang="en-US" baseline="0" dirty="0" err="1" smtClean="0"/>
              <a:t>Jacobian</a:t>
            </a:r>
            <a:r>
              <a:rPr lang="en-US" baseline="0" dirty="0" smtClean="0"/>
              <a:t> matrix. For reference, gradient descent would be the same except it would use the transpose.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AC494-A496-714B-96C5-03FE05546EA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94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using this algorithm, we can adjust update</a:t>
            </a:r>
            <a:r>
              <a:rPr lang="en-US" baseline="0" dirty="0" smtClean="0"/>
              <a:t> the</a:t>
            </a:r>
            <a:r>
              <a:rPr lang="en-US" dirty="0" smtClean="0"/>
              <a:t> model that so it goes from one</a:t>
            </a:r>
            <a:r>
              <a:rPr lang="en-US" baseline="0" dirty="0" smtClean="0"/>
              <a:t> a mismatch like this…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AC494-A496-714B-96C5-03FE05546EA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2119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one like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5AC494-A496-714B-96C5-03FE05546EA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40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7572375" cy="2219691"/>
          </a:xfrm>
        </p:spPr>
        <p:txBody>
          <a:bodyPr anchor="ctr">
            <a:normAutofit/>
          </a:bodyPr>
          <a:lstStyle>
            <a:lvl1pPr algn="l">
              <a:defRPr sz="3300" cap="all" baseline="0"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4" y="4511785"/>
            <a:ext cx="7572376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it-IT"/>
              <a:t>5/19/15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91003" y="1600200"/>
            <a:ext cx="4823184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2547747" cy="45720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it-IT"/>
              <a:t>5/19/15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54140"/>
            <a:ext cx="9144000" cy="403860"/>
          </a:xfrm>
          <a:custGeom>
            <a:avLst/>
            <a:gdLst/>
            <a:ahLst/>
            <a:cxnLst/>
            <a:rect l="l" t="t" r="r" b="b"/>
            <a:pathLst>
              <a:path w="9144000" h="403859">
                <a:moveTo>
                  <a:pt x="9144000" y="403858"/>
                </a:moveTo>
                <a:lnTo>
                  <a:pt x="9144000" y="0"/>
                </a:lnTo>
                <a:lnTo>
                  <a:pt x="0" y="0"/>
                </a:lnTo>
                <a:lnTo>
                  <a:pt x="0" y="403858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9143" y="6492250"/>
            <a:ext cx="799509" cy="3657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61" y="6460997"/>
            <a:ext cx="9143365" cy="0"/>
          </a:xfrm>
          <a:custGeom>
            <a:avLst/>
            <a:gdLst/>
            <a:ahLst/>
            <a:cxnLst/>
            <a:rect l="l" t="t" r="r" b="b"/>
            <a:pathLst>
              <a:path w="9143365">
                <a:moveTo>
                  <a:pt x="0" y="0"/>
                </a:moveTo>
                <a:lnTo>
                  <a:pt x="9143238" y="0"/>
                </a:lnTo>
              </a:path>
            </a:pathLst>
          </a:custGeom>
          <a:ln w="38100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8307323" y="6460235"/>
            <a:ext cx="807720" cy="3977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5/19/15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025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it-IT"/>
              <a:t>5/19/15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/>
        </p:nvCxnSpPr>
        <p:spPr>
          <a:xfrm rot="10800000">
            <a:off x="0" y="5708635"/>
            <a:ext cx="9144000" cy="0"/>
          </a:xfrm>
          <a:prstGeom prst="line">
            <a:avLst/>
          </a:prstGeom>
          <a:ln w="12700" cap="flat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0" y="1143000"/>
            <a:ext cx="9144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0" y="5778124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4300538" cy="2219691"/>
          </a:xfrm>
        </p:spPr>
        <p:txBody>
          <a:bodyPr anchor="ctr">
            <a:normAutofit/>
          </a:bodyPr>
          <a:lstStyle>
            <a:lvl1pPr algn="l">
              <a:defRPr sz="3300" cap="all" baseline="0"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511785"/>
            <a:ext cx="4300538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35798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19" name="Instructional Text"/>
          <p:cNvSpPr/>
          <p:nvPr/>
        </p:nvSpPr>
        <p:spPr>
          <a:xfrm>
            <a:off x="9258300" y="0"/>
            <a:ext cx="97155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685800">
              <a:buNone/>
            </a:pPr>
            <a:r>
              <a:rPr sz="900" b="1" i="1">
                <a:latin typeface="Arial"/>
                <a:ea typeface="+mn-ea"/>
                <a:cs typeface="Arial"/>
              </a:rPr>
              <a:t>NOTA:</a:t>
            </a:r>
          </a:p>
          <a:p>
            <a:pPr algn="l" defTabSz="685800">
              <a:buNone/>
            </a:pPr>
            <a:r>
              <a:rPr sz="900" b="0" i="1">
                <a:latin typeface="Arial"/>
                <a:ea typeface="+mn-ea"/>
                <a:cs typeface="Arial"/>
              </a:rPr>
              <a:t>Per modificare l'immagine su questa diapositiva, selezionarla ed eliminarla. Fare quindi clic sull'icona delle Immagini nel segnaposto per inserire l'immagine personale.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1"/>
            <a:ext cx="9144000" cy="3194035"/>
            <a:chOff x="647402" y="2514600"/>
            <a:chExt cx="10838688" cy="319403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647402" y="2514600"/>
              <a:ext cx="10838688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10800000">
              <a:off x="647402" y="5708635"/>
              <a:ext cx="10838688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5" y="2971806"/>
            <a:ext cx="7553324" cy="1684150"/>
          </a:xfrm>
        </p:spPr>
        <p:txBody>
          <a:bodyPr anchor="ctr">
            <a:normAutofit/>
          </a:bodyPr>
          <a:lstStyle>
            <a:lvl1pPr>
              <a:defRPr sz="3300" cap="all" baseline="0">
                <a:solidFill>
                  <a:schemeClr val="bg1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4655956"/>
            <a:ext cx="7553324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it-IT"/>
              <a:t>5/19/15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8675" y="1600201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3686175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it-IT"/>
              <a:t>5/19/15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8675" y="2424112"/>
            <a:ext cx="3689604" cy="37480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583" y="1600200"/>
            <a:ext cx="3689604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583" y="2424112"/>
            <a:ext cx="3689604" cy="37480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it-IT"/>
              <a:t>5/19/15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it-IT"/>
              <a:t>5/19/15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it-IT"/>
              <a:t>5/19/15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1386" y="1600200"/>
            <a:ext cx="4083939" cy="457200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8675" y="1600200"/>
            <a:ext cx="3288411" cy="457200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it-IT"/>
              <a:t>5/19/15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675" y="76200"/>
            <a:ext cx="748551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748665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8675" y="6356352"/>
            <a:ext cx="137216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it-IT"/>
              <a:pPr/>
              <a:t>5/19/15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844" y="6356350"/>
            <a:ext cx="474231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42587" y="6356352"/>
            <a:ext cx="1371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9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/>
              <a:pPr/>
              <a:t>‹#›</a:t>
            </a:fld>
            <a:endParaRPr dirty="0"/>
          </a:p>
        </p:txBody>
      </p:sp>
      <p:cxnSp>
        <p:nvCxnSpPr>
          <p:cNvPr id="13" name="Straight Connector 12"/>
          <p:cNvCxnSpPr/>
          <p:nvPr/>
        </p:nvCxnSpPr>
        <p:spPr>
          <a:xfrm rot="10800000">
            <a:off x="825251" y="1233674"/>
            <a:ext cx="7488936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522" userDrawn="1">
          <p15:clr>
            <a:srgbClr val="F26B43"/>
          </p15:clr>
        </p15:guide>
        <p15:guide id="2" pos="5238" userDrawn="1">
          <p15:clr>
            <a:srgbClr val="F26B43"/>
          </p15:clr>
        </p15:guide>
        <p15:guide id="3" orient="horz" pos="1008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@nikhef.nl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image" Target="../media/image25.gif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image" Target="../media/image28.gif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image" Target="../media/image29.gif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tags" Target="../tags/tag9.xml"/><Relationship Id="rId2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image" Target="../media/image30.gif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image" Target="../media/image31.gif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tags" Target="../tags/tag13.xml"/><Relationship Id="rId2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image" Target="../media/image31.gif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tags" Target="../tags/tag15.xml"/><Relationship Id="rId2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image" Target="../media/image34.gif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tags" Target="../tags/tag17.xml"/><Relationship Id="rId2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hyperlink" Target="http://www.nikhef.nl/pub/services/biblio/theses_pdf/thesis_M_G_Beker.pdf" TargetMode="Externa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4" Type="http://schemas.openxmlformats.org/officeDocument/2006/relationships/image" Target="../media/image36.png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3.png"/><Relationship Id="rId12" Type="http://schemas.openxmlformats.org/officeDocument/2006/relationships/image" Target="../media/image44.png"/><Relationship Id="rId13" Type="http://schemas.openxmlformats.org/officeDocument/2006/relationships/hyperlink" Target="https://dcc.ligo.org/LIGO-T020205" TargetMode="Externa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7.emf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0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45.emf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6.jp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hyperlink" Target="https://dcc.ligo.org/LIGO-T1000458" TargetMode="External"/><Relationship Id="rId12" Type="http://schemas.openxmlformats.org/officeDocument/2006/relationships/hyperlink" Target="http://ieeexplore.ieee.org/xpl/articleDetails.jsp?arnumber=6763075&amp;sortType=asc_p_Sequence&amp;filter=AND(p_IS_Number:6915929)&amp;rowsPerPage=75" TargetMode="External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45.emf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oleObject" Target="../embeddings/oleObject4.bin"/><Relationship Id="rId10" Type="http://schemas.openxmlformats.org/officeDocument/2006/relationships/image" Target="../media/image4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hyperlink" Target="http://www.ws.binghamton.edu/fowler/fowler%20personal%20page/EE522_%EF%AC%81les/EECE%205" TargetMode="Externa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7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16.jp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8980" y="454787"/>
            <a:ext cx="7649845" cy="843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50"/>
              </a:lnSpc>
            </a:pPr>
            <a:r>
              <a:rPr sz="2800" spc="-20" dirty="0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sz="2800" spc="-50" dirty="0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sz="2800" spc="-35" dirty="0">
                <a:solidFill>
                  <a:srgbClr val="1F487C"/>
                </a:solidFill>
                <a:latin typeface="Calibri"/>
                <a:cs typeface="Calibri"/>
              </a:rPr>
              <a:t>at</a:t>
            </a:r>
            <a:r>
              <a:rPr sz="2800" spc="-15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280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sz="2800" spc="-40" dirty="0">
                <a:solidFill>
                  <a:srgbClr val="1F487C"/>
                </a:solidFill>
                <a:latin typeface="Calibri"/>
                <a:cs typeface="Calibri"/>
              </a:rPr>
              <a:t>b</a:t>
            </a:r>
            <a:r>
              <a:rPr sz="2800" spc="-20" dirty="0">
                <a:solidFill>
                  <a:srgbClr val="1F487C"/>
                </a:solidFill>
                <a:latin typeface="Calibri"/>
                <a:cs typeface="Calibri"/>
              </a:rPr>
              <a:t>se</a:t>
            </a:r>
            <a:r>
              <a:rPr sz="2800" spc="0" dirty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sz="2800" spc="-45" dirty="0">
                <a:solidFill>
                  <a:srgbClr val="1F487C"/>
                </a:solidFill>
                <a:latin typeface="Calibri"/>
                <a:cs typeface="Calibri"/>
              </a:rPr>
              <a:t>v</a:t>
            </a:r>
            <a:r>
              <a:rPr sz="2800" spc="-15" dirty="0">
                <a:solidFill>
                  <a:srgbClr val="1F487C"/>
                </a:solidFill>
                <a:latin typeface="Calibri"/>
                <a:cs typeface="Calibri"/>
              </a:rPr>
              <a:t>e</a:t>
            </a:r>
            <a:r>
              <a:rPr sz="2800" spc="-65" dirty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sz="2800" spc="-15" dirty="0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sz="2800" spc="2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1F487C"/>
                </a:solidFill>
                <a:latin typeface="Calibri"/>
                <a:cs typeface="Calibri"/>
              </a:rPr>
              <a:t>and</a:t>
            </a:r>
            <a:r>
              <a:rPr sz="2800" spc="3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800" spc="-65" dirty="0">
                <a:solidFill>
                  <a:srgbClr val="1F487C"/>
                </a:solidFill>
                <a:latin typeface="Calibri"/>
                <a:cs typeface="Calibri"/>
              </a:rPr>
              <a:t>K</a:t>
            </a:r>
            <a:r>
              <a:rPr sz="2800" spc="-15" dirty="0">
                <a:solidFill>
                  <a:srgbClr val="1F487C"/>
                </a:solidFill>
                <a:latin typeface="Calibri"/>
                <a:cs typeface="Calibri"/>
              </a:rPr>
              <a:t>alman</a:t>
            </a:r>
            <a:r>
              <a:rPr sz="280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1F487C"/>
                </a:solidFill>
                <a:latin typeface="Calibri"/>
                <a:cs typeface="Calibri"/>
              </a:rPr>
              <a:t>fi</a:t>
            </a:r>
            <a:r>
              <a:rPr sz="2800" spc="-15" dirty="0">
                <a:solidFill>
                  <a:srgbClr val="1F487C"/>
                </a:solidFill>
                <a:latin typeface="Calibri"/>
                <a:cs typeface="Calibri"/>
              </a:rPr>
              <a:t>l</a:t>
            </a:r>
            <a:r>
              <a:rPr sz="2800" spc="-35" dirty="0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sz="2800" spc="-15" dirty="0">
                <a:solidFill>
                  <a:srgbClr val="1F487C"/>
                </a:solidFill>
                <a:latin typeface="Calibri"/>
                <a:cs typeface="Calibri"/>
              </a:rPr>
              <a:t>er</a:t>
            </a:r>
            <a:r>
              <a:rPr sz="2800" spc="-20" dirty="0">
                <a:solidFill>
                  <a:srgbClr val="1F487C"/>
                </a:solidFill>
                <a:latin typeface="Calibri"/>
                <a:cs typeface="Calibri"/>
              </a:rPr>
              <a:t>ing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829"/>
              </a:lnSpc>
            </a:pPr>
            <a:r>
              <a:rPr sz="3200" b="1" dirty="0">
                <a:solidFill>
                  <a:srgbClr val="1F487C"/>
                </a:solidFill>
                <a:latin typeface="Calibri"/>
                <a:cs typeface="Calibri"/>
              </a:rPr>
              <a:t>High </a:t>
            </a:r>
            <a:r>
              <a:rPr sz="3200" b="1" spc="-10" dirty="0">
                <a:solidFill>
                  <a:srgbClr val="1F487C"/>
                </a:solidFill>
                <a:latin typeface="Calibri"/>
                <a:cs typeface="Calibri"/>
              </a:rPr>
              <a:t>p</a:t>
            </a:r>
            <a:r>
              <a:rPr sz="3200" b="1" spc="-5" dirty="0">
                <a:solidFill>
                  <a:srgbClr val="1F487C"/>
                </a:solidFill>
                <a:latin typeface="Calibri"/>
                <a:cs typeface="Calibri"/>
              </a:rPr>
              <a:t>er</a:t>
            </a:r>
            <a:r>
              <a:rPr sz="3200" b="1" spc="-60" dirty="0">
                <a:solidFill>
                  <a:srgbClr val="1F487C"/>
                </a:solidFill>
                <a:latin typeface="Calibri"/>
                <a:cs typeface="Calibri"/>
              </a:rPr>
              <a:t>f</a:t>
            </a:r>
            <a:r>
              <a:rPr sz="3200" b="1" dirty="0">
                <a:solidFill>
                  <a:srgbClr val="1F487C"/>
                </a:solidFill>
                <a:latin typeface="Calibri"/>
                <a:cs typeface="Calibri"/>
              </a:rPr>
              <a:t>ormance</a:t>
            </a:r>
            <a:r>
              <a:rPr sz="3200" b="1" spc="-4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1F487C"/>
                </a:solidFill>
                <a:latin typeface="Calibri"/>
                <a:cs typeface="Calibri"/>
              </a:rPr>
              <a:t>vib</a:t>
            </a:r>
            <a:r>
              <a:rPr sz="3200" b="1" spc="-75" dirty="0">
                <a:solidFill>
                  <a:srgbClr val="1F487C"/>
                </a:solidFill>
                <a:latin typeface="Calibri"/>
                <a:cs typeface="Calibri"/>
              </a:rPr>
              <a:t>r</a:t>
            </a:r>
            <a:r>
              <a:rPr sz="3200" b="1" spc="-25" dirty="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sz="3200" b="1" dirty="0">
                <a:solidFill>
                  <a:srgbClr val="1F487C"/>
                </a:solidFill>
                <a:latin typeface="Calibri"/>
                <a:cs typeface="Calibri"/>
              </a:rPr>
              <a:t>ti</a:t>
            </a:r>
            <a:r>
              <a:rPr sz="3200" b="1" spc="10" dirty="0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sz="3200" b="1" dirty="0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sz="3200" b="1" spc="-4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1F487C"/>
                </a:solidFill>
                <a:latin typeface="Calibri"/>
                <a:cs typeface="Calibri"/>
              </a:rPr>
              <a:t>is</a:t>
            </a:r>
            <a:r>
              <a:rPr sz="3200" b="1" spc="5" dirty="0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sz="3200" b="1" dirty="0">
                <a:solidFill>
                  <a:srgbClr val="1F487C"/>
                </a:solidFill>
                <a:latin typeface="Calibri"/>
                <a:cs typeface="Calibri"/>
              </a:rPr>
              <a:t>l</a:t>
            </a:r>
            <a:r>
              <a:rPr sz="3200" b="1" spc="-20" dirty="0">
                <a:solidFill>
                  <a:srgbClr val="1F487C"/>
                </a:solidFill>
                <a:latin typeface="Calibri"/>
                <a:cs typeface="Calibri"/>
              </a:rPr>
              <a:t>a</a:t>
            </a:r>
            <a:r>
              <a:rPr sz="3200" b="1" dirty="0">
                <a:solidFill>
                  <a:srgbClr val="1F487C"/>
                </a:solidFill>
                <a:latin typeface="Calibri"/>
                <a:cs typeface="Calibri"/>
              </a:rPr>
              <a:t>ti</a:t>
            </a:r>
            <a:r>
              <a:rPr sz="3200" b="1" spc="10" dirty="0">
                <a:solidFill>
                  <a:srgbClr val="1F487C"/>
                </a:solidFill>
                <a:latin typeface="Calibri"/>
                <a:cs typeface="Calibri"/>
              </a:rPr>
              <a:t>o</a:t>
            </a:r>
            <a:r>
              <a:rPr sz="3200" b="1" dirty="0">
                <a:solidFill>
                  <a:srgbClr val="1F487C"/>
                </a:solidFill>
                <a:latin typeface="Calibri"/>
                <a:cs typeface="Calibri"/>
              </a:rPr>
              <a:t>n</a:t>
            </a:r>
            <a:r>
              <a:rPr sz="3200" b="1" spc="-1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>
              <a:rPr sz="3200" b="1" spc="-50" dirty="0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sz="3200" b="1" spc="-35" dirty="0">
                <a:solidFill>
                  <a:srgbClr val="1F487C"/>
                </a:solidFill>
                <a:latin typeface="Calibri"/>
                <a:cs typeface="Calibri"/>
              </a:rPr>
              <a:t>y</a:t>
            </a:r>
            <a:r>
              <a:rPr sz="3200" b="1" spc="-30" dirty="0">
                <a:solidFill>
                  <a:srgbClr val="1F487C"/>
                </a:solidFill>
                <a:latin typeface="Calibri"/>
                <a:cs typeface="Calibri"/>
              </a:rPr>
              <a:t>s</a:t>
            </a:r>
            <a:r>
              <a:rPr sz="3200" b="1" spc="-45" dirty="0">
                <a:solidFill>
                  <a:srgbClr val="1F487C"/>
                </a:solidFill>
                <a:latin typeface="Calibri"/>
                <a:cs typeface="Calibri"/>
              </a:rPr>
              <a:t>t</a:t>
            </a:r>
            <a:r>
              <a:rPr sz="3200" b="1" spc="-5" dirty="0">
                <a:solidFill>
                  <a:srgbClr val="1F487C"/>
                </a:solidFill>
                <a:latin typeface="Calibri"/>
                <a:cs typeface="Calibri"/>
              </a:rPr>
              <a:t>ems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8980" y="1445133"/>
            <a:ext cx="224472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888888"/>
                </a:solidFill>
                <a:latin typeface="Calibri"/>
                <a:cs typeface="Calibri"/>
              </a:rPr>
              <a:t>P</a:t>
            </a:r>
            <a:r>
              <a:rPr sz="1600" spc="-35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600" spc="-15" dirty="0">
                <a:solidFill>
                  <a:srgbClr val="888888"/>
                </a:solidFill>
                <a:latin typeface="Calibri"/>
                <a:cs typeface="Calibri"/>
              </a:rPr>
              <a:t>o</a:t>
            </a:r>
            <a:r>
              <a:rPr sz="1600" spc="-110" dirty="0">
                <a:solidFill>
                  <a:srgbClr val="888888"/>
                </a:solidFill>
                <a:latin typeface="Calibri"/>
                <a:cs typeface="Calibri"/>
              </a:rPr>
              <a:t>f</a:t>
            </a: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600" spc="-15" dirty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600" spc="-170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60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600" spc="-30" dirty="0">
                <a:solidFill>
                  <a:srgbClr val="888888"/>
                </a:solidFill>
                <a:latin typeface="Calibri"/>
                <a:cs typeface="Calibri"/>
              </a:rPr>
              <a:t>J</a:t>
            </a: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600" spc="-170" dirty="0">
                <a:solidFill>
                  <a:srgbClr val="888888"/>
                </a:solidFill>
                <a:latin typeface="Calibri"/>
                <a:cs typeface="Calibri"/>
              </a:rPr>
              <a:t>F</a:t>
            </a:r>
            <a:r>
              <a:rPr sz="1600" spc="5" dirty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600" spc="-30" dirty="0">
                <a:solidFill>
                  <a:srgbClr val="888888"/>
                </a:solidFill>
                <a:latin typeface="Calibri"/>
                <a:cs typeface="Calibri"/>
              </a:rPr>
              <a:t>J</a:t>
            </a:r>
            <a:r>
              <a:rPr sz="1600" spc="-5" dirty="0">
                <a:solidFill>
                  <a:srgbClr val="888888"/>
                </a:solidFill>
                <a:latin typeface="Calibri"/>
                <a:cs typeface="Calibri"/>
              </a:rPr>
              <a:t>.</a:t>
            </a:r>
            <a:r>
              <a:rPr sz="1600" spc="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600" spc="-35" dirty="0">
                <a:solidFill>
                  <a:srgbClr val="888888"/>
                </a:solidFill>
                <a:latin typeface="Calibri"/>
                <a:cs typeface="Calibri"/>
              </a:rPr>
              <a:t>v</a:t>
            </a:r>
            <a:r>
              <a:rPr sz="1600" spc="-10" dirty="0">
                <a:solidFill>
                  <a:srgbClr val="888888"/>
                </a:solidFill>
                <a:latin typeface="Calibri"/>
                <a:cs typeface="Calibri"/>
              </a:rPr>
              <a:t>an</a:t>
            </a:r>
            <a:r>
              <a:rPr sz="160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888888"/>
                </a:solidFill>
                <a:latin typeface="Calibri"/>
                <a:cs typeface="Calibri"/>
              </a:rPr>
              <a:t>de</a:t>
            </a:r>
            <a:r>
              <a:rPr sz="1600" spc="-10" dirty="0">
                <a:solidFill>
                  <a:srgbClr val="888888"/>
                </a:solidFill>
                <a:latin typeface="Calibri"/>
                <a:cs typeface="Calibri"/>
              </a:rPr>
              <a:t>n</a:t>
            </a:r>
            <a:r>
              <a:rPr sz="160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888888"/>
                </a:solidFill>
                <a:latin typeface="Calibri"/>
                <a:cs typeface="Calibri"/>
              </a:rPr>
              <a:t>B</a:t>
            </a:r>
            <a:r>
              <a:rPr sz="1600" spc="-55" dirty="0">
                <a:solidFill>
                  <a:srgbClr val="888888"/>
                </a:solidFill>
                <a:latin typeface="Calibri"/>
                <a:cs typeface="Calibri"/>
              </a:rPr>
              <a:t>r</a:t>
            </a:r>
            <a:r>
              <a:rPr sz="1600" spc="-10" dirty="0">
                <a:solidFill>
                  <a:srgbClr val="888888"/>
                </a:solidFill>
                <a:latin typeface="Calibri"/>
                <a:cs typeface="Calibri"/>
              </a:rPr>
              <a:t>and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98570" y="6325692"/>
            <a:ext cx="1704339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888888"/>
                </a:solidFill>
                <a:latin typeface="Calibri"/>
                <a:cs typeface="Calibri"/>
              </a:rPr>
              <a:t>G</a:t>
            </a:r>
            <a:r>
              <a:rPr sz="1400" spc="-60" dirty="0">
                <a:solidFill>
                  <a:srgbClr val="888888"/>
                </a:solidFill>
                <a:latin typeface="Calibri"/>
                <a:cs typeface="Calibri"/>
              </a:rPr>
              <a:t>W</a:t>
            </a:r>
            <a:r>
              <a:rPr sz="140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888888"/>
                </a:solidFill>
                <a:latin typeface="Calibri"/>
                <a:cs typeface="Calibri"/>
              </a:rPr>
              <a:t>D</a:t>
            </a:r>
            <a:r>
              <a:rPr sz="1400" spc="-150" dirty="0">
                <a:solidFill>
                  <a:srgbClr val="888888"/>
                </a:solidFill>
                <a:latin typeface="Calibri"/>
                <a:cs typeface="Calibri"/>
              </a:rPr>
              <a:t>W</a:t>
            </a:r>
            <a:r>
              <a:rPr sz="1400" dirty="0">
                <a:solidFill>
                  <a:srgbClr val="888888"/>
                </a:solidFill>
                <a:latin typeface="Calibri"/>
                <a:cs typeface="Calibri"/>
              </a:rPr>
              <a:t>,</a:t>
            </a:r>
            <a:r>
              <a:rPr sz="1400" spc="-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888888"/>
                </a:solidFill>
                <a:latin typeface="Calibri"/>
                <a:cs typeface="Calibri"/>
              </a:rPr>
              <a:t>M</a:t>
            </a:r>
            <a:r>
              <a:rPr sz="1400" spc="-30" dirty="0">
                <a:solidFill>
                  <a:srgbClr val="888888"/>
                </a:solidFill>
                <a:latin typeface="Calibri"/>
                <a:cs typeface="Calibri"/>
              </a:rPr>
              <a:t>a</a:t>
            </a:r>
            <a:r>
              <a:rPr sz="1400" dirty="0">
                <a:solidFill>
                  <a:srgbClr val="888888"/>
                </a:solidFill>
                <a:latin typeface="Calibri"/>
                <a:cs typeface="Calibri"/>
              </a:rPr>
              <a:t>y</a:t>
            </a:r>
            <a:r>
              <a:rPr sz="1400" spc="-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sz="1400" spc="-10" dirty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r>
              <a:rPr sz="1400" dirty="0">
                <a:solidFill>
                  <a:srgbClr val="888888"/>
                </a:solidFill>
                <a:latin typeface="Calibri"/>
                <a:cs typeface="Calibri"/>
              </a:rPr>
              <a:t>, 20</a:t>
            </a:r>
            <a:r>
              <a:rPr sz="1400" spc="-1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r>
              <a:rPr sz="1400" dirty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57395" y="6325692"/>
            <a:ext cx="93916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888888"/>
                </a:solidFill>
                <a:latin typeface="Calibri"/>
                <a:cs typeface="Calibri"/>
                <a:hlinkClick r:id="rId3"/>
              </a:rPr>
              <a:t>j</a:t>
            </a:r>
            <a:r>
              <a:rPr sz="1400" dirty="0">
                <a:solidFill>
                  <a:srgbClr val="888888"/>
                </a:solidFill>
                <a:latin typeface="Calibri"/>
                <a:cs typeface="Calibri"/>
                <a:hlinkClick r:id="rId3"/>
              </a:rPr>
              <a:t>o@</a:t>
            </a:r>
            <a:r>
              <a:rPr sz="1400" spc="-10" dirty="0">
                <a:solidFill>
                  <a:srgbClr val="888888"/>
                </a:solidFill>
                <a:latin typeface="Calibri"/>
                <a:cs typeface="Calibri"/>
                <a:hlinkClick r:id="rId3"/>
              </a:rPr>
              <a:t>n</a:t>
            </a:r>
            <a:r>
              <a:rPr sz="1400" dirty="0">
                <a:solidFill>
                  <a:srgbClr val="888888"/>
                </a:solidFill>
                <a:latin typeface="Calibri"/>
                <a:cs typeface="Calibri"/>
                <a:hlinkClick r:id="rId3"/>
              </a:rPr>
              <a:t>ik</a:t>
            </a:r>
            <a:r>
              <a:rPr sz="1400" spc="-10" dirty="0">
                <a:solidFill>
                  <a:srgbClr val="888888"/>
                </a:solidFill>
                <a:latin typeface="Calibri"/>
                <a:cs typeface="Calibri"/>
                <a:hlinkClick r:id="rId3"/>
              </a:rPr>
              <a:t>h</a:t>
            </a:r>
            <a:r>
              <a:rPr sz="1400" spc="-15" dirty="0">
                <a:solidFill>
                  <a:srgbClr val="888888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1400" spc="-95" dirty="0">
                <a:solidFill>
                  <a:srgbClr val="888888"/>
                </a:solidFill>
                <a:latin typeface="Calibri"/>
                <a:cs typeface="Calibri"/>
                <a:hlinkClick r:id="rId3"/>
              </a:rPr>
              <a:t>f</a:t>
            </a:r>
            <a:r>
              <a:rPr sz="1400" dirty="0">
                <a:solidFill>
                  <a:srgbClr val="888888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1400" spc="-10" dirty="0">
                <a:solidFill>
                  <a:srgbClr val="888888"/>
                </a:solidFill>
                <a:latin typeface="Calibri"/>
                <a:cs typeface="Calibri"/>
                <a:hlinkClick r:id="rId3"/>
              </a:rPr>
              <a:t>n</a:t>
            </a:r>
            <a:r>
              <a:rPr sz="1400" dirty="0">
                <a:solidFill>
                  <a:srgbClr val="888888"/>
                </a:solidFill>
                <a:latin typeface="Calibri"/>
                <a:cs typeface="Calibri"/>
                <a:hlinkClick r:id="rId3"/>
              </a:rPr>
              <a:t>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9936" y="5981698"/>
            <a:ext cx="1876044" cy="821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70860" y="2157983"/>
            <a:ext cx="5785103" cy="33497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528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spc="-365" dirty="0">
                <a:solidFill>
                  <a:srgbClr val="00397D"/>
                </a:solidFill>
                <a:latin typeface="Times New Roman"/>
                <a:cs typeface="Times New Roman"/>
              </a:rPr>
              <a:t>Advance</a:t>
            </a:r>
            <a:r>
              <a:rPr sz="2800" spc="-350" dirty="0">
                <a:solidFill>
                  <a:srgbClr val="00397D"/>
                </a:solidFill>
                <a:latin typeface="Times New Roman"/>
                <a:cs typeface="Times New Roman"/>
              </a:rPr>
              <a:t>d</a:t>
            </a:r>
            <a:r>
              <a:rPr sz="2800" spc="-260" dirty="0">
                <a:solidFill>
                  <a:srgbClr val="00397D"/>
                </a:solidFill>
                <a:latin typeface="Times New Roman"/>
                <a:cs typeface="Times New Roman"/>
              </a:rPr>
              <a:t> </a:t>
            </a:r>
            <a:r>
              <a:rPr sz="2800" spc="-400" dirty="0">
                <a:solidFill>
                  <a:srgbClr val="00397D"/>
                </a:solidFill>
                <a:latin typeface="Times New Roman"/>
                <a:cs typeface="Times New Roman"/>
              </a:rPr>
              <a:t>Virgo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82039" y="777240"/>
            <a:ext cx="6946900" cy="1905"/>
          </a:xfrm>
          <a:custGeom>
            <a:avLst/>
            <a:gdLst/>
            <a:ahLst/>
            <a:cxnLst/>
            <a:rect l="l" t="t" r="r" b="b"/>
            <a:pathLst>
              <a:path w="6946900" h="1904">
                <a:moveTo>
                  <a:pt x="0" y="0"/>
                </a:moveTo>
                <a:lnTo>
                  <a:pt x="6946900" y="1650"/>
                </a:lnTo>
              </a:path>
            </a:pathLst>
          </a:custGeom>
          <a:ln w="12192">
            <a:solidFill>
              <a:srgbClr val="66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9143999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40678" y="6320900"/>
            <a:ext cx="253936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FFFF00"/>
                </a:solidFill>
                <a:latin typeface="Arial"/>
                <a:cs typeface="Arial"/>
              </a:rPr>
              <a:t>Questi</a:t>
            </a:r>
            <a:r>
              <a:rPr sz="3600" b="1" spc="-15" dirty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3600" b="1" dirty="0">
                <a:solidFill>
                  <a:srgbClr val="FFFF00"/>
                </a:solidFill>
                <a:latin typeface="Arial"/>
                <a:cs typeface="Arial"/>
              </a:rPr>
              <a:t>ns?</a:t>
            </a:r>
            <a:endParaRPr sz="36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380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828675" y="2576321"/>
            <a:ext cx="4300538" cy="1664768"/>
          </a:xfrm>
        </p:spPr>
        <p:txBody>
          <a:bodyPr anchor="ctr">
            <a:normAutofit fontScale="90000"/>
          </a:bodyPr>
          <a:lstStyle/>
          <a:p>
            <a:r>
              <a:rPr lang="it-IT" noProof="1" smtClean="0"/>
              <a:t>System identification with bayes theorem and non gaussian distributions</a:t>
            </a:r>
            <a:endParaRPr lang="it-IT" noProof="1"/>
          </a:p>
        </p:txBody>
      </p:sp>
      <p:sp>
        <p:nvSpPr>
          <p:cNvPr id="7" name="Sottotitolo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noProof="1" smtClean="0"/>
              <a:t>G. Cella</a:t>
            </a:r>
            <a:endParaRPr lang="it-IT" noProof="1"/>
          </a:p>
        </p:txBody>
      </p:sp>
      <p:pic>
        <p:nvPicPr>
          <p:cNvPr id="10" name="Picture 2" descr="There are worse things than having your legacy land 'in the toilet.' In Conan's realm, they didn't even have toilets.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46083" y="1777989"/>
            <a:ext cx="2599947" cy="2099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ndb.com/people/762/000023693/dan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476" y="3207542"/>
            <a:ext cx="1428750" cy="175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metto 3 4"/>
          <p:cNvSpPr/>
          <p:nvPr/>
        </p:nvSpPr>
        <p:spPr>
          <a:xfrm>
            <a:off x="6281466" y="961753"/>
            <a:ext cx="2542494" cy="1254035"/>
          </a:xfrm>
          <a:prstGeom prst="wedgeEllipseCallout">
            <a:avLst>
              <a:gd name="adj1" fmla="val -46779"/>
              <a:gd name="adj2" fmla="val 6406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350" dirty="0" err="1"/>
              <a:t>We</a:t>
            </a:r>
            <a:r>
              <a:rPr lang="it-IT" sz="1350" dirty="0"/>
              <a:t> </a:t>
            </a:r>
            <a:r>
              <a:rPr lang="it-IT" sz="1350" dirty="0" err="1"/>
              <a:t>will</a:t>
            </a:r>
            <a:r>
              <a:rPr lang="it-IT" sz="1350" dirty="0"/>
              <a:t> take </a:t>
            </a:r>
            <a:r>
              <a:rPr lang="it-IT" sz="1350" dirty="0" err="1"/>
              <a:t>each</a:t>
            </a:r>
            <a:r>
              <a:rPr lang="it-IT" sz="1350" dirty="0"/>
              <a:t> single bit of information</a:t>
            </a:r>
          </a:p>
        </p:txBody>
      </p:sp>
      <p:sp>
        <p:nvSpPr>
          <p:cNvPr id="12" name="Fumetto 3 11"/>
          <p:cNvSpPr/>
          <p:nvPr/>
        </p:nvSpPr>
        <p:spPr>
          <a:xfrm>
            <a:off x="4996543" y="4599425"/>
            <a:ext cx="1887583" cy="477128"/>
          </a:xfrm>
          <a:prstGeom prst="wedgeEllipseCallout">
            <a:avLst>
              <a:gd name="adj1" fmla="val 91278"/>
              <a:gd name="adj2" fmla="val -10861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it-IT" sz="1350" dirty="0" err="1"/>
              <a:t>If</a:t>
            </a:r>
            <a:r>
              <a:rPr lang="it-IT" sz="1350" dirty="0"/>
              <a:t> </a:t>
            </a:r>
            <a:r>
              <a:rPr lang="it-IT" sz="1350" dirty="0" err="1"/>
              <a:t>it</a:t>
            </a:r>
            <a:r>
              <a:rPr lang="it-IT" sz="1350" dirty="0"/>
              <a:t> </a:t>
            </a:r>
            <a:r>
              <a:rPr lang="it-IT" sz="1350" dirty="0" err="1"/>
              <a:t>does</a:t>
            </a:r>
            <a:r>
              <a:rPr lang="it-IT" sz="1350" dirty="0"/>
              <a:t> </a:t>
            </a:r>
            <a:r>
              <a:rPr lang="it-IT" sz="1350" dirty="0" err="1"/>
              <a:t>not</a:t>
            </a:r>
            <a:r>
              <a:rPr lang="it-IT" sz="1350" dirty="0"/>
              <a:t> </a:t>
            </a:r>
            <a:r>
              <a:rPr lang="it-IT" sz="1350" dirty="0" err="1"/>
              <a:t>cost</a:t>
            </a:r>
            <a:r>
              <a:rPr lang="it-IT" sz="1350" dirty="0"/>
              <a:t> </a:t>
            </a:r>
            <a:r>
              <a:rPr lang="it-IT" sz="1350" dirty="0" err="1"/>
              <a:t>too</a:t>
            </a:r>
            <a:r>
              <a:rPr lang="it-IT" sz="1350" dirty="0"/>
              <a:t> </a:t>
            </a:r>
            <a:r>
              <a:rPr lang="it-IT" sz="1350" dirty="0" err="1"/>
              <a:t>much</a:t>
            </a:r>
            <a:r>
              <a:rPr lang="it-IT" sz="135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Three </a:t>
            </a:r>
            <a:r>
              <a:rPr lang="it-IT" dirty="0" err="1" smtClean="0"/>
              <a:t>basic</a:t>
            </a:r>
            <a:r>
              <a:rPr lang="it-IT" dirty="0" smtClean="0"/>
              <a:t> </a:t>
            </a:r>
            <a:r>
              <a:rPr lang="it-IT" dirty="0" err="1" smtClean="0"/>
              <a:t>rules</a:t>
            </a:r>
            <a:endParaRPr lang="it-IT" dirty="0"/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>
          <a:xfrm>
            <a:off x="827537" y="1861145"/>
            <a:ext cx="7486650" cy="342900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 smtClean="0"/>
              <a:t>Law of </a:t>
            </a:r>
            <a:r>
              <a:rPr lang="it-IT" dirty="0" err="1" smtClean="0"/>
              <a:t>total</a:t>
            </a:r>
            <a:r>
              <a:rPr lang="it-IT" dirty="0" smtClean="0"/>
              <a:t> </a:t>
            </a:r>
            <a:r>
              <a:rPr lang="it-IT" dirty="0" err="1" smtClean="0"/>
              <a:t>probability</a:t>
            </a:r>
            <a:endParaRPr lang="it-IT" dirty="0" smtClean="0"/>
          </a:p>
          <a:p>
            <a:pPr marL="342900" indent="-342900">
              <a:buFont typeface="+mj-lt"/>
              <a:buAutoNum type="arabicPeriod"/>
            </a:pPr>
            <a:endParaRPr lang="it-IT" dirty="0"/>
          </a:p>
          <a:p>
            <a:pPr marL="342900" indent="-342900">
              <a:buFont typeface="+mj-lt"/>
              <a:buAutoNum type="arabicPeriod"/>
            </a:pPr>
            <a:endParaRPr lang="it-IT" dirty="0" smtClean="0"/>
          </a:p>
          <a:p>
            <a:pPr marL="342900" indent="-342900">
              <a:buFont typeface="+mj-lt"/>
              <a:buAutoNum type="arabicPeriod"/>
            </a:pPr>
            <a:r>
              <a:rPr lang="it-IT" dirty="0" err="1" smtClean="0"/>
              <a:t>Bayes</a:t>
            </a:r>
            <a:r>
              <a:rPr lang="it-IT" dirty="0" smtClean="0"/>
              <a:t>’ </a:t>
            </a:r>
            <a:r>
              <a:rPr lang="it-IT" dirty="0" err="1" smtClean="0"/>
              <a:t>theorem</a:t>
            </a:r>
            <a:endParaRPr lang="it-IT" dirty="0" smtClean="0"/>
          </a:p>
          <a:p>
            <a:pPr marL="342900" indent="-342900">
              <a:buFont typeface="+mj-lt"/>
              <a:buAutoNum type="arabicPeriod"/>
            </a:pPr>
            <a:endParaRPr lang="it-IT" dirty="0" smtClean="0"/>
          </a:p>
          <a:p>
            <a:pPr marL="342900" indent="-342900">
              <a:buFont typeface="+mj-lt"/>
              <a:buAutoNum type="arabicPeriod"/>
            </a:pPr>
            <a:endParaRPr lang="it-IT" dirty="0"/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The </a:t>
            </a:r>
            <a:r>
              <a:rPr lang="it-IT" dirty="0" err="1"/>
              <a:t>product</a:t>
            </a:r>
            <a:r>
              <a:rPr lang="it-IT" dirty="0"/>
              <a:t> of </a:t>
            </a:r>
            <a:r>
              <a:rPr lang="it-IT" dirty="0" err="1"/>
              <a:t>two</a:t>
            </a:r>
            <a:r>
              <a:rPr lang="it-IT" dirty="0"/>
              <a:t> (multivariate) </a:t>
            </a:r>
            <a:r>
              <a:rPr lang="it-IT" dirty="0" err="1"/>
              <a:t>gaussian</a:t>
            </a:r>
            <a:r>
              <a:rPr lang="it-IT" dirty="0"/>
              <a:t> </a:t>
            </a:r>
            <a:r>
              <a:rPr lang="it-IT" dirty="0" err="1"/>
              <a:t>distributions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proportional</a:t>
            </a:r>
            <a:r>
              <a:rPr lang="it-IT" dirty="0"/>
              <a:t> to a (multivariate) </a:t>
            </a:r>
            <a:r>
              <a:rPr lang="it-IT" dirty="0" err="1"/>
              <a:t>gaussian</a:t>
            </a:r>
            <a:r>
              <a:rPr lang="it-IT" dirty="0"/>
              <a:t> </a:t>
            </a:r>
            <a:r>
              <a:rPr lang="it-IT" dirty="0" err="1"/>
              <a:t>distributions</a:t>
            </a:r>
            <a:r>
              <a:rPr lang="it-IT" dirty="0"/>
              <a:t>: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6" name="Immagin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814" y="5815640"/>
            <a:ext cx="2428239" cy="548094"/>
          </a:xfrm>
          <a:prstGeom prst="rect">
            <a:avLst/>
          </a:prstGeom>
        </p:spPr>
      </p:pic>
      <p:pic>
        <p:nvPicPr>
          <p:cNvPr id="15" name="Segnaposto contenuto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174" y="4710913"/>
            <a:ext cx="5584760" cy="352577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09" y="2365096"/>
            <a:ext cx="7595890" cy="428904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43" y="3396261"/>
            <a:ext cx="7600109" cy="56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4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 </a:t>
            </a:r>
            <a:r>
              <a:rPr lang="it-IT" dirty="0" err="1" smtClean="0"/>
              <a:t>simple</a:t>
            </a:r>
            <a:r>
              <a:rPr lang="it-IT" dirty="0" smtClean="0"/>
              <a:t> </a:t>
            </a:r>
            <a:r>
              <a:rPr lang="it-IT" dirty="0" err="1" smtClean="0"/>
              <a:t>example</a:t>
            </a:r>
            <a:r>
              <a:rPr lang="it-IT" dirty="0" smtClean="0"/>
              <a:t>: a </a:t>
            </a:r>
            <a:r>
              <a:rPr lang="it-IT" dirty="0" err="1" smtClean="0"/>
              <a:t>suspension</a:t>
            </a:r>
            <a:r>
              <a:rPr lang="it-IT" dirty="0" smtClean="0"/>
              <a:t> (</a:t>
            </a:r>
            <a:r>
              <a:rPr lang="it-IT" dirty="0" err="1" smtClean="0"/>
              <a:t>pendulum</a:t>
            </a:r>
            <a:r>
              <a:rPr lang="it-IT" dirty="0" smtClean="0"/>
              <a:t>) with </a:t>
            </a:r>
            <a:r>
              <a:rPr lang="it-IT" dirty="0" err="1" smtClean="0"/>
              <a:t>uncertain</a:t>
            </a:r>
            <a:r>
              <a:rPr lang="it-IT" dirty="0" smtClean="0"/>
              <a:t> </a:t>
            </a:r>
            <a:r>
              <a:rPr lang="it-IT" dirty="0" err="1" smtClean="0"/>
              <a:t>length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1"/>
          </p:nvPr>
        </p:nvSpPr>
        <p:spPr>
          <a:xfrm>
            <a:off x="828675" y="2057400"/>
            <a:ext cx="3777458" cy="3638550"/>
          </a:xfrm>
        </p:spPr>
        <p:txBody>
          <a:bodyPr>
            <a:normAutofit fontScale="92500" lnSpcReduction="20000"/>
          </a:bodyPr>
          <a:lstStyle/>
          <a:p>
            <a:r>
              <a:rPr lang="it-IT" dirty="0" err="1" smtClean="0"/>
              <a:t>Description</a:t>
            </a:r>
            <a:r>
              <a:rPr lang="it-IT" dirty="0" smtClean="0"/>
              <a:t> in the </a:t>
            </a:r>
            <a:r>
              <a:rPr lang="it-IT" dirty="0" err="1" smtClean="0"/>
              <a:t>phase</a:t>
            </a:r>
            <a:r>
              <a:rPr lang="it-IT" dirty="0" smtClean="0"/>
              <a:t> </a:t>
            </a:r>
            <a:r>
              <a:rPr lang="it-IT" dirty="0" err="1" smtClean="0"/>
              <a:t>space</a:t>
            </a:r>
            <a:r>
              <a:rPr lang="it-IT" dirty="0" smtClean="0"/>
              <a:t>: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measure</a:t>
            </a:r>
            <a:r>
              <a:rPr lang="it-IT" dirty="0" smtClean="0"/>
              <a:t> the state (position and </a:t>
            </a:r>
            <a:r>
              <a:rPr lang="it-IT" dirty="0" err="1" smtClean="0"/>
              <a:t>velocity</a:t>
            </a:r>
            <a:r>
              <a:rPr lang="it-IT" dirty="0" smtClean="0"/>
              <a:t>). </a:t>
            </a:r>
            <a:r>
              <a:rPr lang="it-IT" dirty="0" err="1" smtClean="0"/>
              <a:t>Maybe</a:t>
            </a:r>
            <a:r>
              <a:rPr lang="it-IT" dirty="0" smtClean="0"/>
              <a:t> with some </a:t>
            </a:r>
            <a:r>
              <a:rPr lang="it-IT" dirty="0" err="1" smtClean="0"/>
              <a:t>measurement</a:t>
            </a:r>
            <a:r>
              <a:rPr lang="it-IT" dirty="0" smtClean="0"/>
              <a:t> </a:t>
            </a:r>
            <a:r>
              <a:rPr lang="it-IT" dirty="0" err="1" smtClean="0"/>
              <a:t>error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enlarge</a:t>
            </a:r>
            <a:r>
              <a:rPr lang="it-IT" dirty="0" smtClean="0"/>
              <a:t> the </a:t>
            </a:r>
            <a:r>
              <a:rPr lang="it-IT" dirty="0" err="1" smtClean="0"/>
              <a:t>space</a:t>
            </a:r>
            <a:r>
              <a:rPr lang="it-IT" dirty="0" smtClean="0"/>
              <a:t>, </a:t>
            </a:r>
            <a:r>
              <a:rPr lang="it-IT" dirty="0" err="1" smtClean="0"/>
              <a:t>adding</a:t>
            </a:r>
            <a:r>
              <a:rPr lang="it-IT" dirty="0" smtClean="0"/>
              <a:t> the </a:t>
            </a:r>
            <a:r>
              <a:rPr lang="it-IT" dirty="0" err="1" smtClean="0"/>
              <a:t>unknown</a:t>
            </a:r>
            <a:r>
              <a:rPr lang="it-IT" dirty="0" smtClean="0"/>
              <a:t> </a:t>
            </a:r>
            <a:r>
              <a:rPr lang="it-IT" dirty="0" err="1" smtClean="0"/>
              <a:t>parameter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We</a:t>
            </a:r>
            <a:r>
              <a:rPr lang="it-IT" dirty="0" smtClean="0"/>
              <a:t> model </a:t>
            </a:r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ignorance</a:t>
            </a:r>
            <a:r>
              <a:rPr lang="it-IT" dirty="0" smtClean="0"/>
              <a:t> with a joint </a:t>
            </a:r>
            <a:r>
              <a:rPr lang="it-IT" dirty="0" err="1" smtClean="0"/>
              <a:t>probability</a:t>
            </a:r>
            <a:r>
              <a:rPr lang="it-IT" dirty="0" smtClean="0"/>
              <a:t> </a:t>
            </a:r>
            <a:r>
              <a:rPr lang="it-IT" dirty="0" err="1" smtClean="0"/>
              <a:t>distribution</a:t>
            </a:r>
            <a:endParaRPr lang="it-IT" dirty="0" smtClean="0"/>
          </a:p>
          <a:p>
            <a:r>
              <a:rPr lang="it-IT" dirty="0" err="1" smtClean="0"/>
              <a:t>We</a:t>
            </a:r>
            <a:r>
              <a:rPr lang="it-IT" dirty="0" smtClean="0"/>
              <a:t> assume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a </a:t>
            </a:r>
            <a:r>
              <a:rPr lang="it-IT" dirty="0" err="1" smtClean="0"/>
              <a:t>good</a:t>
            </a:r>
            <a:r>
              <a:rPr lang="it-IT" dirty="0" smtClean="0"/>
              <a:t> model…</a:t>
            </a:r>
          </a:p>
          <a:p>
            <a:r>
              <a:rPr lang="it-IT" dirty="0" smtClean="0"/>
              <a:t>…</a:t>
            </a:r>
            <a:r>
              <a:rPr lang="it-IT" dirty="0" err="1" smtClean="0"/>
              <a:t>which</a:t>
            </a:r>
            <a:r>
              <a:rPr lang="it-IT" dirty="0" smtClean="0"/>
              <a:t> can be </a:t>
            </a:r>
            <a:r>
              <a:rPr lang="it-IT" dirty="0" err="1" smtClean="0"/>
              <a:t>used</a:t>
            </a:r>
            <a:r>
              <a:rPr lang="it-IT" dirty="0" smtClean="0"/>
              <a:t> to </a:t>
            </a:r>
            <a:r>
              <a:rPr lang="it-IT" dirty="0" err="1" smtClean="0"/>
              <a:t>calculate</a:t>
            </a:r>
            <a:r>
              <a:rPr lang="it-IT" dirty="0" smtClean="0"/>
              <a:t> the time </a:t>
            </a:r>
            <a:r>
              <a:rPr lang="it-IT" dirty="0" err="1" smtClean="0"/>
              <a:t>evolution</a:t>
            </a:r>
            <a:r>
              <a:rPr lang="it-IT" dirty="0" smtClean="0"/>
              <a:t> </a:t>
            </a:r>
            <a:r>
              <a:rPr lang="it-IT" dirty="0"/>
              <a:t>(</a:t>
            </a:r>
            <a:r>
              <a:rPr lang="it-IT" b="1" dirty="0">
                <a:solidFill>
                  <a:srgbClr val="FF0000"/>
                </a:solidFill>
              </a:rPr>
              <a:t>RULE 1 </a:t>
            </a:r>
            <a:r>
              <a:rPr lang="it-IT" b="1" dirty="0" err="1">
                <a:solidFill>
                  <a:srgbClr val="FF0000"/>
                </a:solidFill>
              </a:rPr>
              <a:t>at</a:t>
            </a:r>
            <a:r>
              <a:rPr lang="it-IT" b="1" dirty="0">
                <a:solidFill>
                  <a:srgbClr val="FF0000"/>
                </a:solidFill>
              </a:rPr>
              <a:t> work</a:t>
            </a:r>
            <a:r>
              <a:rPr lang="it-IT" dirty="0"/>
              <a:t>)</a:t>
            </a:r>
            <a:endParaRPr lang="it-IT" dirty="0" smtClean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238" y="2057400"/>
            <a:ext cx="3048000" cy="3429000"/>
          </a:xfrm>
        </p:spPr>
      </p:pic>
      <p:pic>
        <p:nvPicPr>
          <p:cNvPr id="12" name="Immagin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51" y="2275802"/>
            <a:ext cx="1422400" cy="1005800"/>
          </a:xfrm>
          <a:prstGeom prst="rect">
            <a:avLst/>
          </a:prstGeom>
        </p:spPr>
      </p:pic>
      <p:cxnSp>
        <p:nvCxnSpPr>
          <p:cNvPr id="14" name="Connettore 2 13"/>
          <p:cNvCxnSpPr/>
          <p:nvPr/>
        </p:nvCxnSpPr>
        <p:spPr>
          <a:xfrm>
            <a:off x="5816600" y="4083050"/>
            <a:ext cx="1911350" cy="73025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H="1">
            <a:off x="5975350" y="3892550"/>
            <a:ext cx="1098551" cy="124460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86" y="4102101"/>
            <a:ext cx="182354" cy="138446"/>
          </a:xfrm>
          <a:prstGeom prst="rect">
            <a:avLst/>
          </a:prstGeom>
        </p:spPr>
      </p:pic>
      <p:cxnSp>
        <p:nvCxnSpPr>
          <p:cNvPr id="20" name="Connettore 2 19"/>
          <p:cNvCxnSpPr/>
          <p:nvPr/>
        </p:nvCxnSpPr>
        <p:spPr>
          <a:xfrm flipV="1">
            <a:off x="6627020" y="2275802"/>
            <a:ext cx="0" cy="23749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ccia circolare in giù 2"/>
          <p:cNvSpPr/>
          <p:nvPr/>
        </p:nvSpPr>
        <p:spPr>
          <a:xfrm rot="16200000">
            <a:off x="-744699" y="3494249"/>
            <a:ext cx="2382682" cy="664683"/>
          </a:xfrm>
          <a:prstGeom prst="curved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81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 </a:t>
            </a:r>
            <a:r>
              <a:rPr lang="it-IT" dirty="0" err="1" smtClean="0"/>
              <a:t>simple</a:t>
            </a:r>
            <a:r>
              <a:rPr lang="it-IT" dirty="0" smtClean="0"/>
              <a:t> </a:t>
            </a:r>
            <a:r>
              <a:rPr lang="it-IT" dirty="0" err="1" smtClean="0"/>
              <a:t>example</a:t>
            </a:r>
            <a:r>
              <a:rPr lang="it-IT" dirty="0" smtClean="0"/>
              <a:t>: a </a:t>
            </a:r>
            <a:r>
              <a:rPr lang="it-IT" dirty="0" err="1" smtClean="0"/>
              <a:t>suspension</a:t>
            </a:r>
            <a:r>
              <a:rPr lang="it-IT" dirty="0" smtClean="0"/>
              <a:t> (</a:t>
            </a:r>
            <a:r>
              <a:rPr lang="it-IT" dirty="0" err="1" smtClean="0"/>
              <a:t>pendulum</a:t>
            </a:r>
            <a:r>
              <a:rPr lang="it-IT" dirty="0" smtClean="0"/>
              <a:t>) with </a:t>
            </a:r>
            <a:r>
              <a:rPr lang="it-IT" dirty="0" err="1" smtClean="0"/>
              <a:t>uncertain</a:t>
            </a:r>
            <a:r>
              <a:rPr lang="it-IT" dirty="0" smtClean="0"/>
              <a:t> </a:t>
            </a:r>
            <a:r>
              <a:rPr lang="it-IT" dirty="0" err="1" smtClean="0"/>
              <a:t>length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1"/>
          </p:nvPr>
        </p:nvSpPr>
        <p:spPr>
          <a:xfrm>
            <a:off x="828675" y="2057400"/>
            <a:ext cx="3777458" cy="3638550"/>
          </a:xfrm>
        </p:spPr>
        <p:txBody>
          <a:bodyPr>
            <a:normAutofit fontScale="92500" lnSpcReduction="20000"/>
          </a:bodyPr>
          <a:lstStyle/>
          <a:p>
            <a:r>
              <a:rPr lang="it-IT" dirty="0" err="1" smtClean="0"/>
              <a:t>Description</a:t>
            </a:r>
            <a:r>
              <a:rPr lang="it-IT" dirty="0" smtClean="0"/>
              <a:t> in the </a:t>
            </a:r>
            <a:r>
              <a:rPr lang="it-IT" dirty="0" err="1" smtClean="0"/>
              <a:t>phase</a:t>
            </a:r>
            <a:r>
              <a:rPr lang="it-IT" dirty="0" smtClean="0"/>
              <a:t> </a:t>
            </a:r>
            <a:r>
              <a:rPr lang="it-IT" dirty="0" err="1" smtClean="0"/>
              <a:t>space</a:t>
            </a:r>
            <a:r>
              <a:rPr lang="it-IT" dirty="0" smtClean="0"/>
              <a:t>: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measure</a:t>
            </a:r>
            <a:r>
              <a:rPr lang="it-IT" dirty="0" smtClean="0"/>
              <a:t> the state (position and </a:t>
            </a:r>
            <a:r>
              <a:rPr lang="it-IT" dirty="0" err="1" smtClean="0"/>
              <a:t>velocity</a:t>
            </a:r>
            <a:r>
              <a:rPr lang="it-IT" dirty="0" smtClean="0"/>
              <a:t>). </a:t>
            </a:r>
            <a:r>
              <a:rPr lang="it-IT" dirty="0" err="1" smtClean="0"/>
              <a:t>Maybe</a:t>
            </a:r>
            <a:r>
              <a:rPr lang="it-IT" dirty="0" smtClean="0"/>
              <a:t> with some </a:t>
            </a:r>
            <a:r>
              <a:rPr lang="it-IT" dirty="0" err="1" smtClean="0"/>
              <a:t>measurement</a:t>
            </a:r>
            <a:r>
              <a:rPr lang="it-IT" dirty="0" smtClean="0"/>
              <a:t> </a:t>
            </a:r>
            <a:r>
              <a:rPr lang="it-IT" dirty="0" err="1" smtClean="0"/>
              <a:t>error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enlarge</a:t>
            </a:r>
            <a:r>
              <a:rPr lang="it-IT" dirty="0" smtClean="0"/>
              <a:t> the </a:t>
            </a:r>
            <a:r>
              <a:rPr lang="it-IT" dirty="0" err="1" smtClean="0"/>
              <a:t>space</a:t>
            </a:r>
            <a:r>
              <a:rPr lang="it-IT" dirty="0" smtClean="0"/>
              <a:t>, </a:t>
            </a:r>
            <a:r>
              <a:rPr lang="it-IT" dirty="0" err="1" smtClean="0"/>
              <a:t>adding</a:t>
            </a:r>
            <a:r>
              <a:rPr lang="it-IT" dirty="0" smtClean="0"/>
              <a:t> the </a:t>
            </a:r>
            <a:r>
              <a:rPr lang="it-IT" dirty="0" err="1" smtClean="0"/>
              <a:t>unknown</a:t>
            </a:r>
            <a:r>
              <a:rPr lang="it-IT" dirty="0" smtClean="0"/>
              <a:t> </a:t>
            </a:r>
            <a:r>
              <a:rPr lang="it-IT" dirty="0" err="1" smtClean="0"/>
              <a:t>parameter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We</a:t>
            </a:r>
            <a:r>
              <a:rPr lang="it-IT" dirty="0" smtClean="0"/>
              <a:t> model </a:t>
            </a:r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ignorance</a:t>
            </a:r>
            <a:r>
              <a:rPr lang="it-IT" dirty="0" smtClean="0"/>
              <a:t> with a joint </a:t>
            </a:r>
            <a:r>
              <a:rPr lang="it-IT" dirty="0" err="1" smtClean="0"/>
              <a:t>probability</a:t>
            </a:r>
            <a:r>
              <a:rPr lang="it-IT" dirty="0" smtClean="0"/>
              <a:t> </a:t>
            </a:r>
            <a:r>
              <a:rPr lang="it-IT" dirty="0" err="1" smtClean="0"/>
              <a:t>distribution</a:t>
            </a:r>
            <a:endParaRPr lang="it-IT" dirty="0" smtClean="0"/>
          </a:p>
          <a:p>
            <a:r>
              <a:rPr lang="it-IT" dirty="0" err="1" smtClean="0"/>
              <a:t>We</a:t>
            </a:r>
            <a:r>
              <a:rPr lang="it-IT" dirty="0" smtClean="0"/>
              <a:t> assume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a </a:t>
            </a:r>
            <a:r>
              <a:rPr lang="it-IT" dirty="0" err="1" smtClean="0"/>
              <a:t>good</a:t>
            </a:r>
            <a:r>
              <a:rPr lang="it-IT" dirty="0" smtClean="0"/>
              <a:t> model…</a:t>
            </a:r>
          </a:p>
          <a:p>
            <a:r>
              <a:rPr lang="it-IT" dirty="0" smtClean="0"/>
              <a:t>…</a:t>
            </a:r>
            <a:r>
              <a:rPr lang="it-IT" dirty="0" err="1" smtClean="0"/>
              <a:t>which</a:t>
            </a:r>
            <a:r>
              <a:rPr lang="it-IT" dirty="0" smtClean="0"/>
              <a:t> can be </a:t>
            </a:r>
            <a:r>
              <a:rPr lang="it-IT" dirty="0" err="1" smtClean="0"/>
              <a:t>used</a:t>
            </a:r>
            <a:r>
              <a:rPr lang="it-IT" dirty="0" smtClean="0"/>
              <a:t> to </a:t>
            </a:r>
            <a:r>
              <a:rPr lang="it-IT" dirty="0" err="1" smtClean="0"/>
              <a:t>calculate</a:t>
            </a:r>
            <a:r>
              <a:rPr lang="it-IT" dirty="0" smtClean="0"/>
              <a:t> the time </a:t>
            </a:r>
            <a:r>
              <a:rPr lang="it-IT" dirty="0" err="1" smtClean="0"/>
              <a:t>evolution</a:t>
            </a:r>
            <a:r>
              <a:rPr lang="it-IT" dirty="0"/>
              <a:t> (</a:t>
            </a:r>
            <a:r>
              <a:rPr lang="it-IT" b="1" dirty="0">
                <a:solidFill>
                  <a:srgbClr val="FF0000"/>
                </a:solidFill>
              </a:rPr>
              <a:t>RULE 1 </a:t>
            </a:r>
            <a:r>
              <a:rPr lang="it-IT" b="1" dirty="0" err="1">
                <a:solidFill>
                  <a:srgbClr val="FF0000"/>
                </a:solidFill>
              </a:rPr>
              <a:t>at</a:t>
            </a:r>
            <a:r>
              <a:rPr lang="it-IT" b="1" dirty="0">
                <a:solidFill>
                  <a:srgbClr val="FF0000"/>
                </a:solidFill>
              </a:rPr>
              <a:t> work</a:t>
            </a:r>
            <a:r>
              <a:rPr lang="it-IT" dirty="0"/>
              <a:t>)</a:t>
            </a:r>
            <a:endParaRPr lang="it-IT" dirty="0" smtClean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238" y="2057400"/>
            <a:ext cx="3048000" cy="3429000"/>
          </a:xfrm>
        </p:spPr>
      </p:pic>
      <p:pic>
        <p:nvPicPr>
          <p:cNvPr id="12" name="Immagin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51" y="2275802"/>
            <a:ext cx="1422400" cy="1005800"/>
          </a:xfrm>
          <a:prstGeom prst="rect">
            <a:avLst/>
          </a:prstGeom>
        </p:spPr>
      </p:pic>
      <p:cxnSp>
        <p:nvCxnSpPr>
          <p:cNvPr id="14" name="Connettore 2 13"/>
          <p:cNvCxnSpPr/>
          <p:nvPr/>
        </p:nvCxnSpPr>
        <p:spPr>
          <a:xfrm>
            <a:off x="5816600" y="4083050"/>
            <a:ext cx="1911350" cy="73025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H="1">
            <a:off x="5975350" y="3892550"/>
            <a:ext cx="1098551" cy="124460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86" y="4102101"/>
            <a:ext cx="182354" cy="138446"/>
          </a:xfrm>
          <a:prstGeom prst="rect">
            <a:avLst/>
          </a:prstGeom>
        </p:spPr>
      </p:pic>
      <p:cxnSp>
        <p:nvCxnSpPr>
          <p:cNvPr id="20" name="Connettore 2 19"/>
          <p:cNvCxnSpPr/>
          <p:nvPr/>
        </p:nvCxnSpPr>
        <p:spPr>
          <a:xfrm flipV="1">
            <a:off x="6627020" y="2275802"/>
            <a:ext cx="0" cy="23749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ccia circolare in giù 2"/>
          <p:cNvSpPr/>
          <p:nvPr/>
        </p:nvSpPr>
        <p:spPr>
          <a:xfrm rot="16200000">
            <a:off x="-744699" y="3494249"/>
            <a:ext cx="2382682" cy="664683"/>
          </a:xfrm>
          <a:prstGeom prst="curved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65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 </a:t>
            </a:r>
            <a:r>
              <a:rPr lang="it-IT" dirty="0" err="1" smtClean="0"/>
              <a:t>simple</a:t>
            </a:r>
            <a:r>
              <a:rPr lang="it-IT" dirty="0" smtClean="0"/>
              <a:t> </a:t>
            </a:r>
            <a:r>
              <a:rPr lang="it-IT" dirty="0" err="1" smtClean="0"/>
              <a:t>example</a:t>
            </a:r>
            <a:r>
              <a:rPr lang="it-IT" dirty="0" smtClean="0"/>
              <a:t>: a </a:t>
            </a:r>
            <a:r>
              <a:rPr lang="it-IT" dirty="0" err="1" smtClean="0"/>
              <a:t>suspension</a:t>
            </a:r>
            <a:r>
              <a:rPr lang="it-IT" dirty="0" smtClean="0"/>
              <a:t> (</a:t>
            </a:r>
            <a:r>
              <a:rPr lang="it-IT" dirty="0" err="1" smtClean="0"/>
              <a:t>pendulum</a:t>
            </a:r>
            <a:r>
              <a:rPr lang="it-IT" dirty="0" smtClean="0"/>
              <a:t>) with </a:t>
            </a:r>
            <a:r>
              <a:rPr lang="it-IT" dirty="0" err="1" smtClean="0"/>
              <a:t>uncertain</a:t>
            </a:r>
            <a:r>
              <a:rPr lang="it-IT" dirty="0" smtClean="0"/>
              <a:t> </a:t>
            </a:r>
            <a:r>
              <a:rPr lang="it-IT" dirty="0" err="1" smtClean="0"/>
              <a:t>length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1"/>
          </p:nvPr>
        </p:nvSpPr>
        <p:spPr>
          <a:xfrm>
            <a:off x="828675" y="2057400"/>
            <a:ext cx="3777458" cy="3638550"/>
          </a:xfrm>
        </p:spPr>
        <p:txBody>
          <a:bodyPr>
            <a:normAutofit fontScale="92500" lnSpcReduction="20000"/>
          </a:bodyPr>
          <a:lstStyle/>
          <a:p>
            <a:r>
              <a:rPr lang="it-IT" dirty="0" err="1" smtClean="0"/>
              <a:t>Description</a:t>
            </a:r>
            <a:r>
              <a:rPr lang="it-IT" dirty="0" smtClean="0"/>
              <a:t> in the </a:t>
            </a:r>
            <a:r>
              <a:rPr lang="it-IT" dirty="0" err="1" smtClean="0"/>
              <a:t>phase</a:t>
            </a:r>
            <a:r>
              <a:rPr lang="it-IT" dirty="0" smtClean="0"/>
              <a:t> </a:t>
            </a:r>
            <a:r>
              <a:rPr lang="it-IT" dirty="0" err="1" smtClean="0"/>
              <a:t>space</a:t>
            </a:r>
            <a:r>
              <a:rPr lang="it-IT" dirty="0" smtClean="0"/>
              <a:t>: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measure</a:t>
            </a:r>
            <a:r>
              <a:rPr lang="it-IT" dirty="0" smtClean="0"/>
              <a:t> the state (position and </a:t>
            </a:r>
            <a:r>
              <a:rPr lang="it-IT" dirty="0" err="1" smtClean="0"/>
              <a:t>velocity</a:t>
            </a:r>
            <a:r>
              <a:rPr lang="it-IT" dirty="0" smtClean="0"/>
              <a:t>). </a:t>
            </a:r>
            <a:r>
              <a:rPr lang="it-IT" dirty="0" err="1" smtClean="0"/>
              <a:t>Maybe</a:t>
            </a:r>
            <a:r>
              <a:rPr lang="it-IT" dirty="0" smtClean="0"/>
              <a:t> with some </a:t>
            </a:r>
            <a:r>
              <a:rPr lang="it-IT" dirty="0" err="1" smtClean="0"/>
              <a:t>measurement</a:t>
            </a:r>
            <a:r>
              <a:rPr lang="it-IT" dirty="0" smtClean="0"/>
              <a:t> </a:t>
            </a:r>
            <a:r>
              <a:rPr lang="it-IT" dirty="0" err="1" smtClean="0"/>
              <a:t>error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enlarge</a:t>
            </a:r>
            <a:r>
              <a:rPr lang="it-IT" dirty="0" smtClean="0"/>
              <a:t> the </a:t>
            </a:r>
            <a:r>
              <a:rPr lang="it-IT" dirty="0" err="1" smtClean="0"/>
              <a:t>space</a:t>
            </a:r>
            <a:r>
              <a:rPr lang="it-IT" dirty="0" smtClean="0"/>
              <a:t>, </a:t>
            </a:r>
            <a:r>
              <a:rPr lang="it-IT" dirty="0" err="1" smtClean="0"/>
              <a:t>adding</a:t>
            </a:r>
            <a:r>
              <a:rPr lang="it-IT" dirty="0" smtClean="0"/>
              <a:t> the </a:t>
            </a:r>
            <a:r>
              <a:rPr lang="it-IT" dirty="0" err="1" smtClean="0"/>
              <a:t>unknown</a:t>
            </a:r>
            <a:r>
              <a:rPr lang="it-IT" dirty="0" smtClean="0"/>
              <a:t> </a:t>
            </a:r>
            <a:r>
              <a:rPr lang="it-IT" dirty="0" err="1" smtClean="0"/>
              <a:t>parameter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We</a:t>
            </a:r>
            <a:r>
              <a:rPr lang="it-IT" dirty="0" smtClean="0"/>
              <a:t> model </a:t>
            </a:r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ignorance</a:t>
            </a:r>
            <a:r>
              <a:rPr lang="it-IT" dirty="0" smtClean="0"/>
              <a:t> with a joint </a:t>
            </a:r>
            <a:r>
              <a:rPr lang="it-IT" dirty="0" err="1" smtClean="0"/>
              <a:t>probability</a:t>
            </a:r>
            <a:r>
              <a:rPr lang="it-IT" dirty="0" smtClean="0"/>
              <a:t> </a:t>
            </a:r>
            <a:r>
              <a:rPr lang="it-IT" dirty="0" err="1" smtClean="0"/>
              <a:t>distribution</a:t>
            </a:r>
            <a:endParaRPr lang="it-IT" dirty="0" smtClean="0"/>
          </a:p>
          <a:p>
            <a:r>
              <a:rPr lang="it-IT" dirty="0" err="1" smtClean="0"/>
              <a:t>We</a:t>
            </a:r>
            <a:r>
              <a:rPr lang="it-IT" dirty="0" smtClean="0"/>
              <a:t> assume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a </a:t>
            </a:r>
            <a:r>
              <a:rPr lang="it-IT" dirty="0" err="1" smtClean="0"/>
              <a:t>good</a:t>
            </a:r>
            <a:r>
              <a:rPr lang="it-IT" dirty="0" smtClean="0"/>
              <a:t> model…</a:t>
            </a:r>
          </a:p>
          <a:p>
            <a:r>
              <a:rPr lang="it-IT" dirty="0" smtClean="0"/>
              <a:t>…</a:t>
            </a:r>
            <a:r>
              <a:rPr lang="it-IT" dirty="0" err="1" smtClean="0"/>
              <a:t>which</a:t>
            </a:r>
            <a:r>
              <a:rPr lang="it-IT" dirty="0" smtClean="0"/>
              <a:t> can be </a:t>
            </a:r>
            <a:r>
              <a:rPr lang="it-IT" dirty="0" err="1" smtClean="0"/>
              <a:t>used</a:t>
            </a:r>
            <a:r>
              <a:rPr lang="it-IT" dirty="0" smtClean="0"/>
              <a:t> to </a:t>
            </a:r>
            <a:r>
              <a:rPr lang="it-IT" dirty="0" err="1" smtClean="0"/>
              <a:t>calculate</a:t>
            </a:r>
            <a:r>
              <a:rPr lang="it-IT" dirty="0" smtClean="0"/>
              <a:t> the time </a:t>
            </a:r>
            <a:r>
              <a:rPr lang="it-IT" dirty="0" err="1" smtClean="0"/>
              <a:t>evolution</a:t>
            </a:r>
            <a:r>
              <a:rPr lang="it-IT" dirty="0" smtClean="0"/>
              <a:t> </a:t>
            </a:r>
            <a:r>
              <a:rPr lang="it-IT" dirty="0"/>
              <a:t>(</a:t>
            </a:r>
            <a:r>
              <a:rPr lang="it-IT" b="1" dirty="0">
                <a:solidFill>
                  <a:srgbClr val="FF0000"/>
                </a:solidFill>
              </a:rPr>
              <a:t>RULE 1 </a:t>
            </a:r>
            <a:r>
              <a:rPr lang="it-IT" b="1" dirty="0" err="1">
                <a:solidFill>
                  <a:srgbClr val="FF0000"/>
                </a:solidFill>
              </a:rPr>
              <a:t>at</a:t>
            </a:r>
            <a:r>
              <a:rPr lang="it-IT" b="1" dirty="0">
                <a:solidFill>
                  <a:srgbClr val="FF0000"/>
                </a:solidFill>
              </a:rPr>
              <a:t> work</a:t>
            </a:r>
            <a:r>
              <a:rPr lang="it-IT" dirty="0"/>
              <a:t>)</a:t>
            </a:r>
            <a:endParaRPr lang="it-IT" dirty="0" smtClean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238" y="2057400"/>
            <a:ext cx="3048000" cy="3429000"/>
          </a:xfrm>
        </p:spPr>
      </p:pic>
      <p:pic>
        <p:nvPicPr>
          <p:cNvPr id="12" name="Immagin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51" y="2275802"/>
            <a:ext cx="1422400" cy="1005800"/>
          </a:xfrm>
          <a:prstGeom prst="rect">
            <a:avLst/>
          </a:prstGeom>
        </p:spPr>
      </p:pic>
      <p:cxnSp>
        <p:nvCxnSpPr>
          <p:cNvPr id="14" name="Connettore 2 13"/>
          <p:cNvCxnSpPr/>
          <p:nvPr/>
        </p:nvCxnSpPr>
        <p:spPr>
          <a:xfrm>
            <a:off x="5816600" y="4083050"/>
            <a:ext cx="1911350" cy="73025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H="1">
            <a:off x="5975350" y="3892550"/>
            <a:ext cx="1098551" cy="124460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86" y="4102101"/>
            <a:ext cx="182354" cy="138446"/>
          </a:xfrm>
          <a:prstGeom prst="rect">
            <a:avLst/>
          </a:prstGeom>
        </p:spPr>
      </p:pic>
      <p:cxnSp>
        <p:nvCxnSpPr>
          <p:cNvPr id="20" name="Connettore 2 19"/>
          <p:cNvCxnSpPr/>
          <p:nvPr/>
        </p:nvCxnSpPr>
        <p:spPr>
          <a:xfrm flipV="1">
            <a:off x="6627020" y="2275802"/>
            <a:ext cx="0" cy="23749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ccia circolare in giù 2"/>
          <p:cNvSpPr/>
          <p:nvPr/>
        </p:nvSpPr>
        <p:spPr>
          <a:xfrm rot="16200000">
            <a:off x="-744699" y="3494249"/>
            <a:ext cx="2382682" cy="664683"/>
          </a:xfrm>
          <a:prstGeom prst="curved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64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 </a:t>
            </a:r>
            <a:r>
              <a:rPr lang="it-IT" dirty="0" err="1" smtClean="0"/>
              <a:t>simple</a:t>
            </a:r>
            <a:r>
              <a:rPr lang="it-IT" dirty="0" smtClean="0"/>
              <a:t> </a:t>
            </a:r>
            <a:r>
              <a:rPr lang="it-IT" dirty="0" err="1" smtClean="0"/>
              <a:t>example</a:t>
            </a:r>
            <a:r>
              <a:rPr lang="it-IT" dirty="0" smtClean="0"/>
              <a:t>: a </a:t>
            </a:r>
            <a:r>
              <a:rPr lang="it-IT" dirty="0" err="1" smtClean="0"/>
              <a:t>suspension</a:t>
            </a:r>
            <a:r>
              <a:rPr lang="it-IT" dirty="0" smtClean="0"/>
              <a:t> (</a:t>
            </a:r>
            <a:r>
              <a:rPr lang="it-IT" dirty="0" err="1" smtClean="0"/>
              <a:t>pendulum</a:t>
            </a:r>
            <a:r>
              <a:rPr lang="it-IT" dirty="0" smtClean="0"/>
              <a:t>) with </a:t>
            </a:r>
            <a:r>
              <a:rPr lang="it-IT" dirty="0" err="1" smtClean="0"/>
              <a:t>uncertain</a:t>
            </a:r>
            <a:r>
              <a:rPr lang="it-IT" dirty="0" smtClean="0"/>
              <a:t> </a:t>
            </a:r>
            <a:r>
              <a:rPr lang="it-IT" dirty="0" err="1" smtClean="0"/>
              <a:t>length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1"/>
          </p:nvPr>
        </p:nvSpPr>
        <p:spPr>
          <a:xfrm>
            <a:off x="828675" y="2057400"/>
            <a:ext cx="3777458" cy="3638550"/>
          </a:xfrm>
        </p:spPr>
        <p:txBody>
          <a:bodyPr>
            <a:normAutofit fontScale="92500" lnSpcReduction="20000"/>
          </a:bodyPr>
          <a:lstStyle/>
          <a:p>
            <a:r>
              <a:rPr lang="it-IT" dirty="0" err="1" smtClean="0"/>
              <a:t>Description</a:t>
            </a:r>
            <a:r>
              <a:rPr lang="it-IT" dirty="0" smtClean="0"/>
              <a:t> in the </a:t>
            </a:r>
            <a:r>
              <a:rPr lang="it-IT" dirty="0" err="1" smtClean="0"/>
              <a:t>phase</a:t>
            </a:r>
            <a:r>
              <a:rPr lang="it-IT" dirty="0" smtClean="0"/>
              <a:t> </a:t>
            </a:r>
            <a:r>
              <a:rPr lang="it-IT" dirty="0" err="1" smtClean="0"/>
              <a:t>space</a:t>
            </a:r>
            <a:r>
              <a:rPr lang="it-IT" dirty="0" smtClean="0"/>
              <a:t>: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measure</a:t>
            </a:r>
            <a:r>
              <a:rPr lang="it-IT" dirty="0" smtClean="0"/>
              <a:t> the state (position and </a:t>
            </a:r>
            <a:r>
              <a:rPr lang="it-IT" dirty="0" err="1" smtClean="0"/>
              <a:t>velocity</a:t>
            </a:r>
            <a:r>
              <a:rPr lang="it-IT" dirty="0" smtClean="0"/>
              <a:t>). </a:t>
            </a:r>
            <a:r>
              <a:rPr lang="it-IT" dirty="0" err="1" smtClean="0"/>
              <a:t>Maybe</a:t>
            </a:r>
            <a:r>
              <a:rPr lang="it-IT" dirty="0" smtClean="0"/>
              <a:t> with some </a:t>
            </a:r>
            <a:r>
              <a:rPr lang="it-IT" dirty="0" err="1" smtClean="0"/>
              <a:t>measurement</a:t>
            </a:r>
            <a:r>
              <a:rPr lang="it-IT" dirty="0" smtClean="0"/>
              <a:t> </a:t>
            </a:r>
            <a:r>
              <a:rPr lang="it-IT" dirty="0" err="1" smtClean="0"/>
              <a:t>error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enlarge</a:t>
            </a:r>
            <a:r>
              <a:rPr lang="it-IT" dirty="0" smtClean="0"/>
              <a:t> the </a:t>
            </a:r>
            <a:r>
              <a:rPr lang="it-IT" dirty="0" err="1" smtClean="0"/>
              <a:t>space</a:t>
            </a:r>
            <a:r>
              <a:rPr lang="it-IT" dirty="0" smtClean="0"/>
              <a:t>, </a:t>
            </a:r>
            <a:r>
              <a:rPr lang="it-IT" dirty="0" err="1" smtClean="0"/>
              <a:t>adding</a:t>
            </a:r>
            <a:r>
              <a:rPr lang="it-IT" dirty="0" smtClean="0"/>
              <a:t> the </a:t>
            </a:r>
            <a:r>
              <a:rPr lang="it-IT" dirty="0" err="1" smtClean="0"/>
              <a:t>unknown</a:t>
            </a:r>
            <a:r>
              <a:rPr lang="it-IT" dirty="0" smtClean="0"/>
              <a:t> </a:t>
            </a:r>
            <a:r>
              <a:rPr lang="it-IT" dirty="0" err="1" smtClean="0"/>
              <a:t>parameter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We</a:t>
            </a:r>
            <a:r>
              <a:rPr lang="it-IT" dirty="0" smtClean="0"/>
              <a:t> model </a:t>
            </a:r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ignorance</a:t>
            </a:r>
            <a:r>
              <a:rPr lang="it-IT" dirty="0" smtClean="0"/>
              <a:t> with a joint </a:t>
            </a:r>
            <a:r>
              <a:rPr lang="it-IT" dirty="0" err="1" smtClean="0"/>
              <a:t>probability</a:t>
            </a:r>
            <a:r>
              <a:rPr lang="it-IT" dirty="0" smtClean="0"/>
              <a:t> </a:t>
            </a:r>
            <a:r>
              <a:rPr lang="it-IT" dirty="0" err="1" smtClean="0"/>
              <a:t>distribution</a:t>
            </a:r>
            <a:endParaRPr lang="it-IT" dirty="0" smtClean="0"/>
          </a:p>
          <a:p>
            <a:r>
              <a:rPr lang="it-IT" dirty="0" err="1" smtClean="0"/>
              <a:t>We</a:t>
            </a:r>
            <a:r>
              <a:rPr lang="it-IT" dirty="0" smtClean="0"/>
              <a:t> assume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a </a:t>
            </a:r>
            <a:r>
              <a:rPr lang="it-IT" dirty="0" err="1" smtClean="0"/>
              <a:t>good</a:t>
            </a:r>
            <a:r>
              <a:rPr lang="it-IT" dirty="0" smtClean="0"/>
              <a:t> model…</a:t>
            </a:r>
          </a:p>
          <a:p>
            <a:r>
              <a:rPr lang="it-IT" dirty="0" smtClean="0"/>
              <a:t>…</a:t>
            </a:r>
            <a:r>
              <a:rPr lang="it-IT" dirty="0" err="1" smtClean="0"/>
              <a:t>which</a:t>
            </a:r>
            <a:r>
              <a:rPr lang="it-IT" dirty="0" smtClean="0"/>
              <a:t> can be </a:t>
            </a:r>
            <a:r>
              <a:rPr lang="it-IT" dirty="0" err="1" smtClean="0"/>
              <a:t>used</a:t>
            </a:r>
            <a:r>
              <a:rPr lang="it-IT" dirty="0" smtClean="0"/>
              <a:t> to </a:t>
            </a:r>
            <a:r>
              <a:rPr lang="it-IT" dirty="0" err="1" smtClean="0"/>
              <a:t>calculate</a:t>
            </a:r>
            <a:r>
              <a:rPr lang="it-IT" dirty="0" smtClean="0"/>
              <a:t> the time </a:t>
            </a:r>
            <a:r>
              <a:rPr lang="it-IT" dirty="0" err="1" smtClean="0"/>
              <a:t>evolution</a:t>
            </a:r>
            <a:r>
              <a:rPr lang="it-IT" dirty="0" smtClean="0"/>
              <a:t> </a:t>
            </a:r>
            <a:r>
              <a:rPr lang="it-IT" dirty="0"/>
              <a:t>(</a:t>
            </a:r>
            <a:r>
              <a:rPr lang="it-IT" b="1" dirty="0">
                <a:solidFill>
                  <a:srgbClr val="FF0000"/>
                </a:solidFill>
              </a:rPr>
              <a:t>RULE 1 </a:t>
            </a:r>
            <a:r>
              <a:rPr lang="it-IT" b="1" dirty="0" err="1">
                <a:solidFill>
                  <a:srgbClr val="FF0000"/>
                </a:solidFill>
              </a:rPr>
              <a:t>at</a:t>
            </a:r>
            <a:r>
              <a:rPr lang="it-IT" b="1" dirty="0">
                <a:solidFill>
                  <a:srgbClr val="FF0000"/>
                </a:solidFill>
              </a:rPr>
              <a:t> work</a:t>
            </a:r>
            <a:r>
              <a:rPr lang="it-IT" dirty="0"/>
              <a:t>)</a:t>
            </a:r>
            <a:endParaRPr lang="it-IT" dirty="0" smtClean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238" y="2057400"/>
            <a:ext cx="3048000" cy="3429000"/>
          </a:xfrm>
        </p:spPr>
      </p:pic>
      <p:pic>
        <p:nvPicPr>
          <p:cNvPr id="12" name="Immagin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51" y="2275802"/>
            <a:ext cx="1422400" cy="1005800"/>
          </a:xfrm>
          <a:prstGeom prst="rect">
            <a:avLst/>
          </a:prstGeom>
        </p:spPr>
      </p:pic>
      <p:cxnSp>
        <p:nvCxnSpPr>
          <p:cNvPr id="14" name="Connettore 2 13"/>
          <p:cNvCxnSpPr/>
          <p:nvPr/>
        </p:nvCxnSpPr>
        <p:spPr>
          <a:xfrm>
            <a:off x="5816600" y="4083050"/>
            <a:ext cx="1911350" cy="73025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H="1">
            <a:off x="5975350" y="4102101"/>
            <a:ext cx="920750" cy="103504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86" y="4102101"/>
            <a:ext cx="182354" cy="138446"/>
          </a:xfrm>
          <a:prstGeom prst="rect">
            <a:avLst/>
          </a:prstGeom>
        </p:spPr>
      </p:pic>
      <p:cxnSp>
        <p:nvCxnSpPr>
          <p:cNvPr id="20" name="Connettore 2 19"/>
          <p:cNvCxnSpPr/>
          <p:nvPr/>
        </p:nvCxnSpPr>
        <p:spPr>
          <a:xfrm flipV="1">
            <a:off x="6627020" y="2275802"/>
            <a:ext cx="0" cy="23749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ccia circolare in giù 2"/>
          <p:cNvSpPr/>
          <p:nvPr/>
        </p:nvSpPr>
        <p:spPr>
          <a:xfrm rot="16200000">
            <a:off x="-744699" y="3494249"/>
            <a:ext cx="2382682" cy="664683"/>
          </a:xfrm>
          <a:prstGeom prst="curved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75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 </a:t>
            </a:r>
            <a:r>
              <a:rPr lang="it-IT" dirty="0" err="1" smtClean="0"/>
              <a:t>simple</a:t>
            </a:r>
            <a:r>
              <a:rPr lang="it-IT" dirty="0" smtClean="0"/>
              <a:t> </a:t>
            </a:r>
            <a:r>
              <a:rPr lang="it-IT" dirty="0" err="1" smtClean="0"/>
              <a:t>example</a:t>
            </a:r>
            <a:r>
              <a:rPr lang="it-IT" dirty="0" smtClean="0"/>
              <a:t>: a </a:t>
            </a:r>
            <a:r>
              <a:rPr lang="it-IT" dirty="0" err="1" smtClean="0"/>
              <a:t>suspension</a:t>
            </a:r>
            <a:r>
              <a:rPr lang="it-IT" dirty="0" smtClean="0"/>
              <a:t> (</a:t>
            </a:r>
            <a:r>
              <a:rPr lang="it-IT" dirty="0" err="1" smtClean="0"/>
              <a:t>pendulum</a:t>
            </a:r>
            <a:r>
              <a:rPr lang="it-IT" dirty="0" smtClean="0"/>
              <a:t>) with </a:t>
            </a:r>
            <a:r>
              <a:rPr lang="it-IT" dirty="0" err="1" smtClean="0"/>
              <a:t>uncertain</a:t>
            </a:r>
            <a:r>
              <a:rPr lang="it-IT" dirty="0" smtClean="0"/>
              <a:t> </a:t>
            </a:r>
            <a:r>
              <a:rPr lang="it-IT" dirty="0" err="1" smtClean="0"/>
              <a:t>length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1"/>
          </p:nvPr>
        </p:nvSpPr>
        <p:spPr>
          <a:xfrm>
            <a:off x="828675" y="2057400"/>
            <a:ext cx="3777458" cy="3638550"/>
          </a:xfrm>
        </p:spPr>
        <p:txBody>
          <a:bodyPr>
            <a:normAutofit fontScale="92500" lnSpcReduction="20000"/>
          </a:bodyPr>
          <a:lstStyle/>
          <a:p>
            <a:r>
              <a:rPr lang="it-IT" dirty="0" err="1" smtClean="0"/>
              <a:t>Description</a:t>
            </a:r>
            <a:r>
              <a:rPr lang="it-IT" dirty="0" smtClean="0"/>
              <a:t> in the </a:t>
            </a:r>
            <a:r>
              <a:rPr lang="it-IT" dirty="0" err="1" smtClean="0"/>
              <a:t>phase</a:t>
            </a:r>
            <a:r>
              <a:rPr lang="it-IT" dirty="0" smtClean="0"/>
              <a:t> </a:t>
            </a:r>
            <a:r>
              <a:rPr lang="it-IT" dirty="0" err="1" smtClean="0"/>
              <a:t>space</a:t>
            </a:r>
            <a:r>
              <a:rPr lang="it-IT" dirty="0" smtClean="0"/>
              <a:t>: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measure</a:t>
            </a:r>
            <a:r>
              <a:rPr lang="it-IT" dirty="0" smtClean="0"/>
              <a:t> the state (position and </a:t>
            </a:r>
            <a:r>
              <a:rPr lang="it-IT" dirty="0" err="1" smtClean="0"/>
              <a:t>velocity</a:t>
            </a:r>
            <a:r>
              <a:rPr lang="it-IT" dirty="0" smtClean="0"/>
              <a:t>). </a:t>
            </a:r>
            <a:r>
              <a:rPr lang="it-IT" dirty="0" err="1" smtClean="0"/>
              <a:t>Maybe</a:t>
            </a:r>
            <a:r>
              <a:rPr lang="it-IT" dirty="0" smtClean="0"/>
              <a:t> with some </a:t>
            </a:r>
            <a:r>
              <a:rPr lang="it-IT" dirty="0" err="1" smtClean="0"/>
              <a:t>measurement</a:t>
            </a:r>
            <a:r>
              <a:rPr lang="it-IT" dirty="0" smtClean="0"/>
              <a:t> </a:t>
            </a:r>
            <a:r>
              <a:rPr lang="it-IT" dirty="0" err="1" smtClean="0"/>
              <a:t>error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enlarge</a:t>
            </a:r>
            <a:r>
              <a:rPr lang="it-IT" dirty="0" smtClean="0"/>
              <a:t> the </a:t>
            </a:r>
            <a:r>
              <a:rPr lang="it-IT" dirty="0" err="1" smtClean="0"/>
              <a:t>space</a:t>
            </a:r>
            <a:r>
              <a:rPr lang="it-IT" dirty="0" smtClean="0"/>
              <a:t>, </a:t>
            </a:r>
            <a:r>
              <a:rPr lang="it-IT" dirty="0" err="1" smtClean="0"/>
              <a:t>adding</a:t>
            </a:r>
            <a:r>
              <a:rPr lang="it-IT" dirty="0" smtClean="0"/>
              <a:t> the </a:t>
            </a:r>
            <a:r>
              <a:rPr lang="it-IT" dirty="0" err="1" smtClean="0"/>
              <a:t>unknown</a:t>
            </a:r>
            <a:r>
              <a:rPr lang="it-IT" dirty="0" smtClean="0"/>
              <a:t> </a:t>
            </a:r>
            <a:r>
              <a:rPr lang="it-IT" dirty="0" err="1" smtClean="0"/>
              <a:t>parameter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We</a:t>
            </a:r>
            <a:r>
              <a:rPr lang="it-IT" dirty="0" smtClean="0"/>
              <a:t> model </a:t>
            </a:r>
            <a:r>
              <a:rPr lang="it-IT" dirty="0" err="1" smtClean="0"/>
              <a:t>our</a:t>
            </a:r>
            <a:r>
              <a:rPr lang="it-IT" dirty="0" smtClean="0"/>
              <a:t> </a:t>
            </a:r>
            <a:r>
              <a:rPr lang="it-IT" dirty="0" err="1" smtClean="0"/>
              <a:t>ignorance</a:t>
            </a:r>
            <a:r>
              <a:rPr lang="it-IT" dirty="0" smtClean="0"/>
              <a:t> with a joint </a:t>
            </a:r>
            <a:r>
              <a:rPr lang="it-IT" dirty="0" err="1" smtClean="0"/>
              <a:t>probability</a:t>
            </a:r>
            <a:r>
              <a:rPr lang="it-IT" dirty="0" smtClean="0"/>
              <a:t> </a:t>
            </a:r>
            <a:r>
              <a:rPr lang="it-IT" dirty="0" err="1" smtClean="0"/>
              <a:t>distribution</a:t>
            </a:r>
            <a:endParaRPr lang="it-IT" dirty="0" smtClean="0"/>
          </a:p>
          <a:p>
            <a:r>
              <a:rPr lang="it-IT" dirty="0" err="1" smtClean="0"/>
              <a:t>We</a:t>
            </a:r>
            <a:r>
              <a:rPr lang="it-IT" dirty="0" smtClean="0"/>
              <a:t> assume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a </a:t>
            </a:r>
            <a:r>
              <a:rPr lang="it-IT" dirty="0" err="1" smtClean="0"/>
              <a:t>good</a:t>
            </a:r>
            <a:r>
              <a:rPr lang="it-IT" dirty="0" smtClean="0"/>
              <a:t> model…</a:t>
            </a:r>
          </a:p>
          <a:p>
            <a:r>
              <a:rPr lang="it-IT" dirty="0" smtClean="0"/>
              <a:t>…</a:t>
            </a:r>
            <a:r>
              <a:rPr lang="it-IT" dirty="0" err="1" smtClean="0"/>
              <a:t>which</a:t>
            </a:r>
            <a:r>
              <a:rPr lang="it-IT" dirty="0" smtClean="0"/>
              <a:t> can be </a:t>
            </a:r>
            <a:r>
              <a:rPr lang="it-IT" dirty="0" err="1" smtClean="0"/>
              <a:t>used</a:t>
            </a:r>
            <a:r>
              <a:rPr lang="it-IT" dirty="0" smtClean="0"/>
              <a:t> to </a:t>
            </a:r>
            <a:r>
              <a:rPr lang="it-IT" dirty="0" err="1" smtClean="0"/>
              <a:t>calculate</a:t>
            </a:r>
            <a:r>
              <a:rPr lang="it-IT" dirty="0" smtClean="0"/>
              <a:t> the time </a:t>
            </a:r>
            <a:r>
              <a:rPr lang="it-IT" dirty="0" err="1" smtClean="0"/>
              <a:t>evolution</a:t>
            </a:r>
            <a:r>
              <a:rPr lang="it-IT" dirty="0" smtClean="0"/>
              <a:t> </a:t>
            </a:r>
            <a:r>
              <a:rPr lang="it-IT" dirty="0"/>
              <a:t>(</a:t>
            </a:r>
            <a:r>
              <a:rPr lang="it-IT" b="1" dirty="0">
                <a:solidFill>
                  <a:srgbClr val="FF0000"/>
                </a:solidFill>
              </a:rPr>
              <a:t>RULE 1 </a:t>
            </a:r>
            <a:r>
              <a:rPr lang="it-IT" b="1" dirty="0" err="1">
                <a:solidFill>
                  <a:srgbClr val="FF0000"/>
                </a:solidFill>
              </a:rPr>
              <a:t>at</a:t>
            </a:r>
            <a:r>
              <a:rPr lang="it-IT" b="1" dirty="0">
                <a:solidFill>
                  <a:srgbClr val="FF0000"/>
                </a:solidFill>
              </a:rPr>
              <a:t> work</a:t>
            </a:r>
            <a:r>
              <a:rPr lang="it-IT" dirty="0"/>
              <a:t>)</a:t>
            </a:r>
            <a:endParaRPr lang="it-IT" dirty="0" smtClean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238" y="2057400"/>
            <a:ext cx="3048000" cy="3429000"/>
          </a:xfrm>
        </p:spPr>
      </p:pic>
      <p:pic>
        <p:nvPicPr>
          <p:cNvPr id="12" name="Immagin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51" y="2275802"/>
            <a:ext cx="1422400" cy="1005800"/>
          </a:xfrm>
          <a:prstGeom prst="rect">
            <a:avLst/>
          </a:prstGeom>
        </p:spPr>
      </p:pic>
      <p:cxnSp>
        <p:nvCxnSpPr>
          <p:cNvPr id="14" name="Connettore 2 13"/>
          <p:cNvCxnSpPr/>
          <p:nvPr/>
        </p:nvCxnSpPr>
        <p:spPr>
          <a:xfrm>
            <a:off x="5816600" y="4083050"/>
            <a:ext cx="1911350" cy="73025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H="1">
            <a:off x="5975350" y="4102101"/>
            <a:ext cx="927101" cy="103504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786" y="4102101"/>
            <a:ext cx="182354" cy="138446"/>
          </a:xfrm>
          <a:prstGeom prst="rect">
            <a:avLst/>
          </a:prstGeom>
        </p:spPr>
      </p:pic>
      <p:cxnSp>
        <p:nvCxnSpPr>
          <p:cNvPr id="20" name="Connettore 2 19"/>
          <p:cNvCxnSpPr/>
          <p:nvPr/>
        </p:nvCxnSpPr>
        <p:spPr>
          <a:xfrm flipV="1">
            <a:off x="6627020" y="2275803"/>
            <a:ext cx="0" cy="13627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ccia circolare in giù 2"/>
          <p:cNvSpPr/>
          <p:nvPr/>
        </p:nvSpPr>
        <p:spPr>
          <a:xfrm rot="16200000">
            <a:off x="-744699" y="3494249"/>
            <a:ext cx="2382682" cy="664683"/>
          </a:xfrm>
          <a:prstGeom prst="curved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50">
              <a:solidFill>
                <a:schemeClr val="tx1"/>
              </a:solidFill>
            </a:endParaRPr>
          </a:p>
        </p:txBody>
      </p:sp>
      <p:cxnSp>
        <p:nvCxnSpPr>
          <p:cNvPr id="9" name="Connettore 1 8"/>
          <p:cNvCxnSpPr/>
          <p:nvPr/>
        </p:nvCxnSpPr>
        <p:spPr>
          <a:xfrm flipV="1">
            <a:off x="6627020" y="3810001"/>
            <a:ext cx="0" cy="8407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88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 </a:t>
            </a:r>
            <a:r>
              <a:rPr lang="it-IT" dirty="0" err="1" smtClean="0"/>
              <a:t>simple</a:t>
            </a:r>
            <a:r>
              <a:rPr lang="it-IT" dirty="0" smtClean="0"/>
              <a:t> </a:t>
            </a:r>
            <a:r>
              <a:rPr lang="it-IT" dirty="0" err="1" smtClean="0"/>
              <a:t>example</a:t>
            </a:r>
            <a:r>
              <a:rPr lang="it-IT" dirty="0" smtClean="0"/>
              <a:t>: a </a:t>
            </a:r>
            <a:r>
              <a:rPr lang="it-IT" dirty="0" err="1" smtClean="0"/>
              <a:t>suspension</a:t>
            </a:r>
            <a:r>
              <a:rPr lang="it-IT" dirty="0" smtClean="0"/>
              <a:t> (</a:t>
            </a:r>
            <a:r>
              <a:rPr lang="it-IT" dirty="0" err="1" smtClean="0"/>
              <a:t>pendulum</a:t>
            </a:r>
            <a:r>
              <a:rPr lang="it-IT" dirty="0" smtClean="0"/>
              <a:t>) with </a:t>
            </a:r>
            <a:r>
              <a:rPr lang="it-IT" dirty="0" err="1" smtClean="0"/>
              <a:t>uncertain</a:t>
            </a:r>
            <a:r>
              <a:rPr lang="it-IT" dirty="0" smtClean="0"/>
              <a:t> </a:t>
            </a:r>
            <a:r>
              <a:rPr lang="it-IT" dirty="0" err="1" smtClean="0"/>
              <a:t>length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1"/>
          </p:nvPr>
        </p:nvSpPr>
        <p:spPr>
          <a:xfrm>
            <a:off x="828675" y="2057400"/>
            <a:ext cx="3777458" cy="3638550"/>
          </a:xfrm>
        </p:spPr>
        <p:txBody>
          <a:bodyPr>
            <a:normAutofit/>
          </a:bodyPr>
          <a:lstStyle/>
          <a:p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no more a </a:t>
            </a:r>
            <a:r>
              <a:rPr lang="it-IT" dirty="0" err="1" smtClean="0"/>
              <a:t>gaussian</a:t>
            </a:r>
            <a:r>
              <a:rPr lang="it-IT" dirty="0" smtClean="0"/>
              <a:t> </a:t>
            </a:r>
            <a:r>
              <a:rPr lang="it-IT" dirty="0" err="1" smtClean="0"/>
              <a:t>distribution</a:t>
            </a:r>
            <a:r>
              <a:rPr lang="it-IT" dirty="0" smtClean="0"/>
              <a:t> (in general). </a:t>
            </a:r>
            <a:r>
              <a:rPr lang="it-IT" dirty="0" smtClean="0">
                <a:solidFill>
                  <a:srgbClr val="FF0000"/>
                </a:solidFill>
              </a:rPr>
              <a:t>How to </a:t>
            </a:r>
            <a:r>
              <a:rPr lang="it-IT" dirty="0" err="1" smtClean="0">
                <a:solidFill>
                  <a:srgbClr val="FF0000"/>
                </a:solidFill>
              </a:rPr>
              <a:t>parameterize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it</a:t>
            </a:r>
            <a:r>
              <a:rPr lang="it-IT" dirty="0" smtClean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it-IT" dirty="0" err="1" smtClean="0"/>
              <a:t>Each</a:t>
            </a:r>
            <a:r>
              <a:rPr lang="it-IT" dirty="0" smtClean="0"/>
              <a:t> </a:t>
            </a:r>
            <a:r>
              <a:rPr lang="it-IT" dirty="0" err="1" smtClean="0"/>
              <a:t>horizontal</a:t>
            </a:r>
            <a:r>
              <a:rPr lang="it-IT" dirty="0" smtClean="0"/>
              <a:t> line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gaussian</a:t>
            </a:r>
            <a:r>
              <a:rPr lang="it-IT" dirty="0" smtClean="0"/>
              <a:t> </a:t>
            </a:r>
            <a:r>
              <a:rPr lang="it-IT" dirty="0" err="1" smtClean="0"/>
              <a:t>distribution</a:t>
            </a:r>
            <a:endParaRPr lang="it-IT" dirty="0" smtClean="0"/>
          </a:p>
          <a:p>
            <a:pPr lvl="1"/>
            <a:r>
              <a:rPr lang="it-IT" dirty="0" err="1" smtClean="0"/>
              <a:t>Gaussian</a:t>
            </a:r>
            <a:r>
              <a:rPr lang="it-IT" dirty="0" smtClean="0"/>
              <a:t> misture can be a </a:t>
            </a:r>
            <a:r>
              <a:rPr lang="it-IT" dirty="0" err="1" smtClean="0"/>
              <a:t>good</a:t>
            </a:r>
            <a:r>
              <a:rPr lang="it-IT" dirty="0" smtClean="0"/>
              <a:t> </a:t>
            </a:r>
            <a:r>
              <a:rPr lang="it-IT" dirty="0" err="1" smtClean="0"/>
              <a:t>representation</a:t>
            </a:r>
            <a:r>
              <a:rPr lang="it-IT" dirty="0" smtClean="0"/>
              <a:t>:</a:t>
            </a:r>
          </a:p>
          <a:p>
            <a:pPr lvl="1"/>
            <a:endParaRPr lang="it-IT" dirty="0"/>
          </a:p>
          <a:p>
            <a:pPr lvl="1"/>
            <a:endParaRPr lang="it-IT" dirty="0" smtClean="0"/>
          </a:p>
          <a:p>
            <a:pPr lvl="1"/>
            <a:endParaRPr lang="it-IT" dirty="0"/>
          </a:p>
          <a:p>
            <a:pPr lvl="1"/>
            <a:endParaRPr lang="it-IT" dirty="0" smtClean="0"/>
          </a:p>
          <a:p>
            <a:r>
              <a:rPr lang="it-IT" dirty="0" err="1" smtClean="0"/>
              <a:t>Now</a:t>
            </a:r>
            <a:r>
              <a:rPr lang="it-IT" dirty="0" smtClean="0"/>
              <a:t>,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measure</a:t>
            </a:r>
            <a:r>
              <a:rPr lang="it-IT" dirty="0" smtClean="0"/>
              <a:t> the position and the </a:t>
            </a:r>
            <a:r>
              <a:rPr lang="it-IT" dirty="0" err="1" smtClean="0"/>
              <a:t>velocity</a:t>
            </a:r>
            <a:r>
              <a:rPr lang="it-IT" dirty="0" smtClean="0"/>
              <a:t> </a:t>
            </a:r>
            <a:r>
              <a:rPr lang="it-IT" dirty="0" err="1" smtClean="0"/>
              <a:t>again</a:t>
            </a:r>
            <a:r>
              <a:rPr lang="it-IT" dirty="0" smtClean="0"/>
              <a:t>, and </a:t>
            </a:r>
            <a:r>
              <a:rPr lang="it-IT" dirty="0" err="1" smtClean="0"/>
              <a:t>we</a:t>
            </a:r>
            <a:r>
              <a:rPr lang="it-IT" dirty="0" smtClean="0"/>
              <a:t> use </a:t>
            </a:r>
            <a:r>
              <a:rPr lang="it-IT" b="1" dirty="0" smtClean="0">
                <a:solidFill>
                  <a:srgbClr val="FF0000"/>
                </a:solidFill>
              </a:rPr>
              <a:t>RULE 2</a:t>
            </a:r>
            <a:r>
              <a:rPr lang="it-IT" dirty="0" smtClean="0"/>
              <a:t> and </a:t>
            </a:r>
            <a:r>
              <a:rPr lang="it-IT" b="1" dirty="0" smtClean="0">
                <a:solidFill>
                  <a:srgbClr val="FF0000"/>
                </a:solidFill>
              </a:rPr>
              <a:t>RULE 3</a:t>
            </a:r>
          </a:p>
          <a:p>
            <a:endParaRPr lang="it-IT" dirty="0" smtClean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238" y="2057400"/>
            <a:ext cx="3048000" cy="3429000"/>
          </a:xfrm>
        </p:spPr>
      </p:pic>
      <p:cxnSp>
        <p:nvCxnSpPr>
          <p:cNvPr id="14" name="Connettore 2 13"/>
          <p:cNvCxnSpPr/>
          <p:nvPr/>
        </p:nvCxnSpPr>
        <p:spPr>
          <a:xfrm>
            <a:off x="5816600" y="4083050"/>
            <a:ext cx="1911350" cy="73025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H="1">
            <a:off x="5975350" y="4102101"/>
            <a:ext cx="927101" cy="103504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flipV="1">
            <a:off x="6627020" y="2275803"/>
            <a:ext cx="0" cy="13627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flipV="1">
            <a:off x="6627020" y="3810001"/>
            <a:ext cx="0" cy="8407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255" y="3426350"/>
            <a:ext cx="2384297" cy="4244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256" y="5062000"/>
            <a:ext cx="2509719" cy="42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 </a:t>
            </a:r>
            <a:r>
              <a:rPr lang="it-IT" dirty="0" err="1" smtClean="0"/>
              <a:t>simple</a:t>
            </a:r>
            <a:r>
              <a:rPr lang="it-IT" dirty="0" smtClean="0"/>
              <a:t> </a:t>
            </a:r>
            <a:r>
              <a:rPr lang="it-IT" dirty="0" err="1" smtClean="0"/>
              <a:t>example</a:t>
            </a:r>
            <a:r>
              <a:rPr lang="it-IT" dirty="0" smtClean="0"/>
              <a:t>: a </a:t>
            </a:r>
            <a:r>
              <a:rPr lang="it-IT" dirty="0" err="1" smtClean="0"/>
              <a:t>suspension</a:t>
            </a:r>
            <a:r>
              <a:rPr lang="it-IT" dirty="0" smtClean="0"/>
              <a:t> (</a:t>
            </a:r>
            <a:r>
              <a:rPr lang="it-IT" dirty="0" err="1" smtClean="0"/>
              <a:t>pendulum</a:t>
            </a:r>
            <a:r>
              <a:rPr lang="it-IT" dirty="0" smtClean="0"/>
              <a:t>) with </a:t>
            </a:r>
            <a:r>
              <a:rPr lang="it-IT" dirty="0" err="1" smtClean="0"/>
              <a:t>uncertain</a:t>
            </a:r>
            <a:r>
              <a:rPr lang="it-IT" dirty="0" smtClean="0"/>
              <a:t> </a:t>
            </a:r>
            <a:r>
              <a:rPr lang="it-IT" dirty="0" err="1" smtClean="0"/>
              <a:t>length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1"/>
          </p:nvPr>
        </p:nvSpPr>
        <p:spPr>
          <a:xfrm>
            <a:off x="828675" y="2057400"/>
            <a:ext cx="3777458" cy="3638550"/>
          </a:xfrm>
        </p:spPr>
        <p:txBody>
          <a:bodyPr>
            <a:normAutofit/>
          </a:bodyPr>
          <a:lstStyle/>
          <a:p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no more a </a:t>
            </a:r>
            <a:r>
              <a:rPr lang="it-IT" dirty="0" err="1" smtClean="0"/>
              <a:t>gaussian</a:t>
            </a:r>
            <a:r>
              <a:rPr lang="it-IT" dirty="0" smtClean="0"/>
              <a:t> </a:t>
            </a:r>
            <a:r>
              <a:rPr lang="it-IT" dirty="0" err="1" smtClean="0"/>
              <a:t>distribution</a:t>
            </a:r>
            <a:r>
              <a:rPr lang="it-IT" dirty="0" smtClean="0"/>
              <a:t> (in general). </a:t>
            </a:r>
            <a:r>
              <a:rPr lang="it-IT" dirty="0" smtClean="0">
                <a:solidFill>
                  <a:srgbClr val="FF0000"/>
                </a:solidFill>
              </a:rPr>
              <a:t>How to </a:t>
            </a:r>
            <a:r>
              <a:rPr lang="it-IT" dirty="0" err="1" smtClean="0">
                <a:solidFill>
                  <a:srgbClr val="FF0000"/>
                </a:solidFill>
              </a:rPr>
              <a:t>parameterize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it</a:t>
            </a:r>
            <a:r>
              <a:rPr lang="it-IT" dirty="0" smtClean="0">
                <a:solidFill>
                  <a:srgbClr val="FF0000"/>
                </a:solidFill>
              </a:rPr>
              <a:t>?</a:t>
            </a:r>
          </a:p>
          <a:p>
            <a:pPr lvl="1"/>
            <a:r>
              <a:rPr lang="it-IT" dirty="0" err="1" smtClean="0"/>
              <a:t>Each</a:t>
            </a:r>
            <a:r>
              <a:rPr lang="it-IT" dirty="0" smtClean="0"/>
              <a:t> </a:t>
            </a:r>
            <a:r>
              <a:rPr lang="it-IT" dirty="0" err="1" smtClean="0"/>
              <a:t>horizontal</a:t>
            </a:r>
            <a:r>
              <a:rPr lang="it-IT" dirty="0" smtClean="0"/>
              <a:t> line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gaussian</a:t>
            </a:r>
            <a:r>
              <a:rPr lang="it-IT" dirty="0" smtClean="0"/>
              <a:t> </a:t>
            </a:r>
            <a:r>
              <a:rPr lang="it-IT" dirty="0" err="1" smtClean="0"/>
              <a:t>distribution</a:t>
            </a:r>
            <a:endParaRPr lang="it-IT" dirty="0" smtClean="0"/>
          </a:p>
          <a:p>
            <a:pPr lvl="1"/>
            <a:r>
              <a:rPr lang="it-IT" dirty="0" err="1" smtClean="0"/>
              <a:t>Gaussian</a:t>
            </a:r>
            <a:r>
              <a:rPr lang="it-IT" dirty="0" smtClean="0"/>
              <a:t> misture can be a </a:t>
            </a:r>
            <a:r>
              <a:rPr lang="it-IT" dirty="0" err="1" smtClean="0"/>
              <a:t>good</a:t>
            </a:r>
            <a:r>
              <a:rPr lang="it-IT" dirty="0" smtClean="0"/>
              <a:t> </a:t>
            </a:r>
            <a:r>
              <a:rPr lang="it-IT" dirty="0" err="1" smtClean="0"/>
              <a:t>representation</a:t>
            </a:r>
            <a:r>
              <a:rPr lang="it-IT" dirty="0" smtClean="0"/>
              <a:t>:</a:t>
            </a:r>
          </a:p>
          <a:p>
            <a:pPr lvl="1"/>
            <a:endParaRPr lang="it-IT" dirty="0"/>
          </a:p>
          <a:p>
            <a:pPr lvl="1"/>
            <a:endParaRPr lang="it-IT" dirty="0" smtClean="0"/>
          </a:p>
          <a:p>
            <a:pPr lvl="1"/>
            <a:endParaRPr lang="it-IT" dirty="0"/>
          </a:p>
          <a:p>
            <a:pPr lvl="1"/>
            <a:endParaRPr lang="it-IT" dirty="0" smtClean="0"/>
          </a:p>
          <a:p>
            <a:r>
              <a:rPr lang="it-IT" dirty="0" err="1" smtClean="0"/>
              <a:t>Now</a:t>
            </a:r>
            <a:r>
              <a:rPr lang="it-IT" dirty="0" smtClean="0"/>
              <a:t>,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measure</a:t>
            </a:r>
            <a:r>
              <a:rPr lang="it-IT" dirty="0" smtClean="0"/>
              <a:t> the position and the </a:t>
            </a:r>
            <a:r>
              <a:rPr lang="it-IT" dirty="0" err="1" smtClean="0"/>
              <a:t>velocity</a:t>
            </a:r>
            <a:r>
              <a:rPr lang="it-IT" dirty="0" smtClean="0"/>
              <a:t> </a:t>
            </a:r>
            <a:r>
              <a:rPr lang="it-IT" dirty="0" err="1" smtClean="0"/>
              <a:t>again</a:t>
            </a:r>
            <a:r>
              <a:rPr lang="it-IT" dirty="0" smtClean="0"/>
              <a:t>, and </a:t>
            </a:r>
            <a:r>
              <a:rPr lang="it-IT" dirty="0" err="1" smtClean="0"/>
              <a:t>we</a:t>
            </a:r>
            <a:r>
              <a:rPr lang="it-IT" dirty="0" smtClean="0"/>
              <a:t> use </a:t>
            </a:r>
            <a:r>
              <a:rPr lang="it-IT" b="1" dirty="0" smtClean="0">
                <a:solidFill>
                  <a:srgbClr val="FF0000"/>
                </a:solidFill>
              </a:rPr>
              <a:t>RULE 2</a:t>
            </a:r>
            <a:r>
              <a:rPr lang="it-IT" dirty="0" smtClean="0"/>
              <a:t> and </a:t>
            </a:r>
            <a:r>
              <a:rPr lang="it-IT" b="1" dirty="0" smtClean="0">
                <a:solidFill>
                  <a:srgbClr val="FF0000"/>
                </a:solidFill>
              </a:rPr>
              <a:t>RULE 3</a:t>
            </a:r>
          </a:p>
          <a:p>
            <a:endParaRPr lang="it-IT" dirty="0" smtClean="0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238" y="2057400"/>
            <a:ext cx="3048000" cy="3429000"/>
          </a:xfrm>
        </p:spPr>
      </p:pic>
      <p:cxnSp>
        <p:nvCxnSpPr>
          <p:cNvPr id="14" name="Connettore 2 13"/>
          <p:cNvCxnSpPr/>
          <p:nvPr/>
        </p:nvCxnSpPr>
        <p:spPr>
          <a:xfrm>
            <a:off x="5816600" y="4083050"/>
            <a:ext cx="1911350" cy="73025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 flipH="1">
            <a:off x="5975350" y="4102101"/>
            <a:ext cx="927101" cy="103504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flipV="1">
            <a:off x="6627020" y="2275803"/>
            <a:ext cx="0" cy="13627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flipV="1">
            <a:off x="6627020" y="3810001"/>
            <a:ext cx="0" cy="8407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255" y="3426350"/>
            <a:ext cx="2384297" cy="4244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256" y="5061940"/>
            <a:ext cx="2509719" cy="42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3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48455" y="1549908"/>
            <a:ext cx="5356859" cy="8077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45635" y="2570987"/>
            <a:ext cx="5198364" cy="42870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69339" y="331343"/>
            <a:ext cx="707326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44500" algn="l"/>
                <a:tab pos="7059930" algn="l"/>
              </a:tabLst>
            </a:pPr>
            <a:r>
              <a:rPr sz="3600" b="1" u="sng" dirty="0">
                <a:solidFill>
                  <a:srgbClr val="00397D"/>
                </a:solidFill>
                <a:latin typeface="Calibri"/>
                <a:cs typeface="Calibri"/>
              </a:rPr>
              <a:t> 	</a:t>
            </a:r>
            <a:r>
              <a:rPr sz="3600" b="1" u="sng" spc="-20" dirty="0">
                <a:solidFill>
                  <a:srgbClr val="00397D"/>
                </a:solidFill>
                <a:latin typeface="Calibri"/>
                <a:cs typeface="Calibri"/>
              </a:rPr>
              <a:t>Mult</a:t>
            </a:r>
            <a:r>
              <a:rPr sz="3600" b="1" u="sng" spc="-5" dirty="0">
                <a:solidFill>
                  <a:srgbClr val="00397D"/>
                </a:solidFill>
                <a:latin typeface="Calibri"/>
                <a:cs typeface="Calibri"/>
              </a:rPr>
              <a:t>i</a:t>
            </a:r>
            <a:r>
              <a:rPr sz="3600" b="1" u="sng" dirty="0">
                <a:solidFill>
                  <a:srgbClr val="00397D"/>
                </a:solidFill>
                <a:latin typeface="Calibri"/>
                <a:cs typeface="Calibri"/>
              </a:rPr>
              <a:t>-</a:t>
            </a:r>
            <a:r>
              <a:rPr sz="3600" b="1" u="sng" spc="-50" dirty="0">
                <a:solidFill>
                  <a:srgbClr val="00397D"/>
                </a:solidFill>
                <a:latin typeface="Calibri"/>
                <a:cs typeface="Calibri"/>
              </a:rPr>
              <a:t>st</a:t>
            </a:r>
            <a:r>
              <a:rPr sz="3600" b="1" u="sng" spc="-20" dirty="0">
                <a:solidFill>
                  <a:srgbClr val="00397D"/>
                </a:solidFill>
                <a:latin typeface="Calibri"/>
                <a:cs typeface="Calibri"/>
              </a:rPr>
              <a:t>a</a:t>
            </a:r>
            <a:r>
              <a:rPr sz="3600" b="1" u="sng" spc="-60" dirty="0">
                <a:solidFill>
                  <a:srgbClr val="00397D"/>
                </a:solidFill>
                <a:latin typeface="Calibri"/>
                <a:cs typeface="Calibri"/>
              </a:rPr>
              <a:t>g</a:t>
            </a:r>
            <a:r>
              <a:rPr sz="3600" b="1" u="sng" dirty="0">
                <a:solidFill>
                  <a:srgbClr val="00397D"/>
                </a:solidFill>
                <a:latin typeface="Calibri"/>
                <a:cs typeface="Calibri"/>
              </a:rPr>
              <a:t>e</a:t>
            </a:r>
            <a:r>
              <a:rPr sz="3600" b="1" u="sng" spc="10" dirty="0">
                <a:solidFill>
                  <a:srgbClr val="00397D"/>
                </a:solidFill>
                <a:latin typeface="Calibri"/>
                <a:cs typeface="Calibri"/>
              </a:rPr>
              <a:t> </a:t>
            </a:r>
            <a:r>
              <a:rPr sz="3600" b="1" u="sng" spc="-55" dirty="0">
                <a:solidFill>
                  <a:srgbClr val="00397D"/>
                </a:solidFill>
                <a:latin typeface="Calibri"/>
                <a:cs typeface="Calibri"/>
              </a:rPr>
              <a:t>at</a:t>
            </a:r>
            <a:r>
              <a:rPr sz="3600" b="1" u="sng" spc="-65" dirty="0">
                <a:solidFill>
                  <a:srgbClr val="00397D"/>
                </a:solidFill>
                <a:latin typeface="Calibri"/>
                <a:cs typeface="Calibri"/>
              </a:rPr>
              <a:t>t</a:t>
            </a:r>
            <a:r>
              <a:rPr sz="3600" b="1" u="sng" spc="-25" dirty="0">
                <a:solidFill>
                  <a:srgbClr val="00397D"/>
                </a:solidFill>
                <a:latin typeface="Calibri"/>
                <a:cs typeface="Calibri"/>
              </a:rPr>
              <a:t>enu</a:t>
            </a:r>
            <a:r>
              <a:rPr sz="3600" b="1" u="sng" spc="-45" dirty="0">
                <a:solidFill>
                  <a:srgbClr val="00397D"/>
                </a:solidFill>
                <a:latin typeface="Calibri"/>
                <a:cs typeface="Calibri"/>
              </a:rPr>
              <a:t>a</a:t>
            </a:r>
            <a:r>
              <a:rPr sz="3600" b="1" u="sng" spc="-15" dirty="0">
                <a:solidFill>
                  <a:srgbClr val="00397D"/>
                </a:solidFill>
                <a:latin typeface="Calibri"/>
                <a:cs typeface="Calibri"/>
              </a:rPr>
              <a:t>tion</a:t>
            </a:r>
            <a:r>
              <a:rPr sz="3600" b="1" u="sng" spc="15" dirty="0">
                <a:solidFill>
                  <a:srgbClr val="00397D"/>
                </a:solidFill>
                <a:latin typeface="Calibri"/>
                <a:cs typeface="Calibri"/>
              </a:rPr>
              <a:t> </a:t>
            </a:r>
            <a:r>
              <a:rPr sz="3600" b="1" u="sng" spc="-75" dirty="0">
                <a:solidFill>
                  <a:srgbClr val="00397D"/>
                </a:solidFill>
                <a:latin typeface="Calibri"/>
                <a:cs typeface="Calibri"/>
              </a:rPr>
              <a:t>s</a:t>
            </a:r>
            <a:r>
              <a:rPr sz="3600" b="1" u="sng" spc="-45" dirty="0">
                <a:solidFill>
                  <a:srgbClr val="00397D"/>
                </a:solidFill>
                <a:latin typeface="Calibri"/>
                <a:cs typeface="Calibri"/>
              </a:rPr>
              <a:t>y</a:t>
            </a:r>
            <a:r>
              <a:rPr sz="3600" b="1" u="sng" spc="-50" dirty="0">
                <a:solidFill>
                  <a:srgbClr val="00397D"/>
                </a:solidFill>
                <a:latin typeface="Calibri"/>
                <a:cs typeface="Calibri"/>
              </a:rPr>
              <a:t>s</a:t>
            </a:r>
            <a:r>
              <a:rPr sz="3600" b="1" u="sng" spc="-65" dirty="0">
                <a:solidFill>
                  <a:srgbClr val="00397D"/>
                </a:solidFill>
                <a:latin typeface="Calibri"/>
                <a:cs typeface="Calibri"/>
              </a:rPr>
              <a:t>t</a:t>
            </a:r>
            <a:r>
              <a:rPr sz="3600" b="1" u="sng" spc="-5" dirty="0">
                <a:solidFill>
                  <a:srgbClr val="00397D"/>
                </a:solidFill>
                <a:latin typeface="Calibri"/>
                <a:cs typeface="Calibri"/>
              </a:rPr>
              <a:t>ems</a:t>
            </a:r>
            <a:r>
              <a:rPr sz="3600" b="1" u="sng" dirty="0">
                <a:solidFill>
                  <a:srgbClr val="00397D"/>
                </a:solidFill>
                <a:latin typeface="Calibri"/>
                <a:cs typeface="Calibri"/>
              </a:rPr>
              <a:t> 	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6518" y="1238783"/>
            <a:ext cx="4258310" cy="1953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840" indent="-231140">
              <a:lnSpc>
                <a:spcPct val="100000"/>
              </a:lnSpc>
              <a:buClr>
                <a:srgbClr val="666699"/>
              </a:buClr>
              <a:buSzPct val="85416"/>
              <a:buFont typeface="Wingdings"/>
              <a:buChar char=""/>
              <a:tabLst>
                <a:tab pos="244475" algn="l"/>
              </a:tabLst>
            </a:pPr>
            <a:r>
              <a:rPr sz="2400" dirty="0">
                <a:solidFill>
                  <a:srgbClr val="6C17AF"/>
                </a:solidFill>
                <a:latin typeface="Calibri"/>
                <a:cs typeface="Calibri"/>
              </a:rPr>
              <a:t>Ben</a:t>
            </a:r>
            <a:r>
              <a:rPr sz="2400" spc="5" dirty="0">
                <a:solidFill>
                  <a:srgbClr val="6C17AF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6C17AF"/>
                </a:solidFill>
                <a:latin typeface="Calibri"/>
                <a:cs typeface="Calibri"/>
              </a:rPr>
              <a:t>h</a:t>
            </a:r>
            <a:r>
              <a:rPr sz="2400" spc="-20" dirty="0">
                <a:solidFill>
                  <a:srgbClr val="6C17A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6C17AF"/>
                </a:solidFill>
                <a:latin typeface="Calibri"/>
                <a:cs typeface="Calibri"/>
              </a:rPr>
              <a:t>low</a:t>
            </a:r>
            <a:r>
              <a:rPr sz="2400" spc="-25" dirty="0">
                <a:solidFill>
                  <a:srgbClr val="6C17A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6C17AF"/>
                </a:solidFill>
                <a:latin typeface="Calibri"/>
                <a:cs typeface="Calibri"/>
              </a:rPr>
              <a:t>frequen</a:t>
            </a:r>
            <a:r>
              <a:rPr sz="2400" spc="5" dirty="0">
                <a:solidFill>
                  <a:srgbClr val="6C17AF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6C17AF"/>
                </a:solidFill>
                <a:latin typeface="Calibri"/>
                <a:cs typeface="Calibri"/>
              </a:rPr>
              <a:t>y contr</a:t>
            </a:r>
            <a:r>
              <a:rPr sz="2400" spc="-15" dirty="0">
                <a:solidFill>
                  <a:srgbClr val="6C17AF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6C17AF"/>
                </a:solidFill>
                <a:latin typeface="Calibri"/>
                <a:cs typeface="Calibri"/>
              </a:rPr>
              <a:t>l</a:t>
            </a:r>
            <a:endParaRPr sz="2400" dirty="0">
              <a:latin typeface="Calibri"/>
              <a:cs typeface="Calibri"/>
            </a:endParaRPr>
          </a:p>
          <a:p>
            <a:pPr marL="469265" lvl="1" indent="-225425">
              <a:lnSpc>
                <a:spcPct val="100000"/>
              </a:lnSpc>
              <a:spcBef>
                <a:spcPts val="630"/>
              </a:spcBef>
              <a:buSzPct val="75000"/>
              <a:buFont typeface="Calibri"/>
              <a:buChar char="–"/>
              <a:tabLst>
                <a:tab pos="469900" algn="l"/>
              </a:tabLst>
            </a:pPr>
            <a:r>
              <a:rPr sz="2000" dirty="0">
                <a:latin typeface="Calibri"/>
                <a:cs typeface="Calibri"/>
              </a:rPr>
              <a:t>Mark Beker</a:t>
            </a:r>
          </a:p>
          <a:p>
            <a:pPr marL="809625" lvl="2" indent="-226060">
              <a:lnSpc>
                <a:spcPct val="100000"/>
              </a:lnSpc>
              <a:spcBef>
                <a:spcPts val="625"/>
              </a:spcBef>
              <a:buClr>
                <a:srgbClr val="666699"/>
              </a:buClr>
              <a:buFont typeface="Calibri"/>
              <a:buChar char="–"/>
              <a:tabLst>
                <a:tab pos="810260" algn="l"/>
              </a:tabLst>
            </a:pPr>
            <a:r>
              <a:rPr sz="1600" spc="-10" dirty="0">
                <a:solidFill>
                  <a:srgbClr val="666699"/>
                </a:solidFill>
                <a:latin typeface="Calibri"/>
                <a:cs typeface="Calibri"/>
              </a:rPr>
              <a:t>Pa</a:t>
            </a:r>
            <a:r>
              <a:rPr sz="1600" spc="-15" dirty="0">
                <a:solidFill>
                  <a:srgbClr val="666699"/>
                </a:solidFill>
                <a:latin typeface="Calibri"/>
                <a:cs typeface="Calibri"/>
              </a:rPr>
              <a:t>per</a:t>
            </a:r>
            <a:r>
              <a:rPr sz="1600" spc="-5" dirty="0">
                <a:solidFill>
                  <a:srgbClr val="666699"/>
                </a:solidFill>
                <a:latin typeface="Calibri"/>
                <a:cs typeface="Calibri"/>
              </a:rPr>
              <a:t>,</a:t>
            </a:r>
            <a:r>
              <a:rPr sz="1600" spc="5" dirty="0">
                <a:solidFill>
                  <a:srgbClr val="666699"/>
                </a:solidFill>
                <a:latin typeface="Calibri"/>
                <a:cs typeface="Calibri"/>
              </a:rPr>
              <a:t> </a:t>
            </a:r>
            <a:r>
              <a:rPr sz="1600" spc="-15" dirty="0">
                <a:solidFill>
                  <a:srgbClr val="666699"/>
                </a:solidFill>
                <a:latin typeface="Calibri"/>
                <a:cs typeface="Calibri"/>
              </a:rPr>
              <a:t>see</a:t>
            </a:r>
            <a:r>
              <a:rPr sz="1600" spc="-5" dirty="0">
                <a:solidFill>
                  <a:srgbClr val="666699"/>
                </a:solidFill>
                <a:latin typeface="Calibri"/>
                <a:cs typeface="Calibri"/>
              </a:rPr>
              <a:t>:</a:t>
            </a:r>
            <a:endParaRPr sz="1600" dirty="0">
              <a:latin typeface="Calibri"/>
              <a:cs typeface="Calibri"/>
            </a:endParaRPr>
          </a:p>
          <a:p>
            <a:pPr marL="809625" lvl="2" indent="-226060">
              <a:lnSpc>
                <a:spcPct val="100000"/>
              </a:lnSpc>
              <a:spcBef>
                <a:spcPts val="600"/>
              </a:spcBef>
              <a:buClr>
                <a:srgbClr val="666699"/>
              </a:buClr>
              <a:buFont typeface="Calibri"/>
              <a:buChar char="–"/>
              <a:tabLst>
                <a:tab pos="810260" algn="l"/>
              </a:tabLst>
            </a:pPr>
            <a:r>
              <a:rPr sz="1600" u="heavy" spc="-15" dirty="0">
                <a:solidFill>
                  <a:srgbClr val="0066FF"/>
                </a:solidFill>
                <a:latin typeface="Calibri"/>
                <a:cs typeface="Calibri"/>
                <a:hlinkClick r:id="rId5"/>
              </a:rPr>
              <a:t>h</a:t>
            </a:r>
            <a:r>
              <a:rPr sz="1600" u="heavy" spc="-5" dirty="0">
                <a:solidFill>
                  <a:srgbClr val="0066FF"/>
                </a:solidFill>
                <a:latin typeface="Calibri"/>
                <a:cs typeface="Calibri"/>
                <a:hlinkClick r:id="rId5"/>
              </a:rPr>
              <a:t>t</a:t>
            </a:r>
            <a:r>
              <a:rPr sz="1600" u="heavy" spc="-10" dirty="0">
                <a:solidFill>
                  <a:srgbClr val="0066FF"/>
                </a:solidFill>
                <a:latin typeface="Calibri"/>
                <a:cs typeface="Calibri"/>
                <a:hlinkClick r:id="rId5"/>
              </a:rPr>
              <a:t>tp:/</a:t>
            </a:r>
            <a:r>
              <a:rPr sz="1600" u="heavy" spc="-20" dirty="0">
                <a:solidFill>
                  <a:srgbClr val="0066FF"/>
                </a:solidFill>
                <a:latin typeface="Calibri"/>
                <a:cs typeface="Calibri"/>
                <a:hlinkClick r:id="rId5"/>
              </a:rPr>
              <a:t>/</a:t>
            </a:r>
            <a:r>
              <a:rPr sz="1600" u="heavy" spc="-10" dirty="0">
                <a:solidFill>
                  <a:srgbClr val="0066FF"/>
                </a:solidFill>
                <a:latin typeface="Calibri"/>
                <a:cs typeface="Calibri"/>
                <a:hlinkClick r:id="rId5"/>
              </a:rPr>
              <a:t>www.n</a:t>
            </a:r>
            <a:r>
              <a:rPr sz="1600" u="heavy" dirty="0">
                <a:solidFill>
                  <a:srgbClr val="0066FF"/>
                </a:solidFill>
                <a:latin typeface="Calibri"/>
                <a:cs typeface="Calibri"/>
                <a:hlinkClick r:id="rId5"/>
              </a:rPr>
              <a:t>i</a:t>
            </a:r>
            <a:r>
              <a:rPr sz="1600" u="heavy" spc="-20" dirty="0">
                <a:solidFill>
                  <a:srgbClr val="0066FF"/>
                </a:solidFill>
                <a:latin typeface="Calibri"/>
                <a:cs typeface="Calibri"/>
                <a:hlinkClick r:id="rId5"/>
              </a:rPr>
              <a:t>k</a:t>
            </a:r>
            <a:r>
              <a:rPr sz="1600" u="heavy" spc="-15" dirty="0">
                <a:solidFill>
                  <a:srgbClr val="0066FF"/>
                </a:solidFill>
                <a:latin typeface="Calibri"/>
                <a:cs typeface="Calibri"/>
                <a:hlinkClick r:id="rId5"/>
              </a:rPr>
              <a:t>hef</a:t>
            </a:r>
            <a:r>
              <a:rPr sz="1600" u="heavy" dirty="0">
                <a:solidFill>
                  <a:srgbClr val="0066FF"/>
                </a:solidFill>
                <a:latin typeface="Calibri"/>
                <a:cs typeface="Calibri"/>
                <a:hlinkClick r:id="rId5"/>
              </a:rPr>
              <a:t>.</a:t>
            </a:r>
            <a:r>
              <a:rPr sz="1600" u="heavy" spc="-15" dirty="0">
                <a:solidFill>
                  <a:srgbClr val="0066FF"/>
                </a:solidFill>
                <a:latin typeface="Calibri"/>
                <a:cs typeface="Calibri"/>
                <a:hlinkClick r:id="rId5"/>
              </a:rPr>
              <a:t>n</a:t>
            </a:r>
            <a:r>
              <a:rPr sz="1600" u="heavy" dirty="0">
                <a:solidFill>
                  <a:srgbClr val="0066FF"/>
                </a:solidFill>
                <a:latin typeface="Calibri"/>
                <a:cs typeface="Calibri"/>
                <a:hlinkClick r:id="rId5"/>
              </a:rPr>
              <a:t>l</a:t>
            </a:r>
            <a:r>
              <a:rPr sz="1600" u="heavy" spc="-15" dirty="0">
                <a:solidFill>
                  <a:srgbClr val="0066FF"/>
                </a:solidFill>
                <a:latin typeface="Calibri"/>
                <a:cs typeface="Calibri"/>
                <a:hlinkClick r:id="rId5"/>
              </a:rPr>
              <a:t>/pub/se</a:t>
            </a:r>
            <a:r>
              <a:rPr sz="1600" u="heavy" spc="-20" dirty="0">
                <a:solidFill>
                  <a:srgbClr val="0066FF"/>
                </a:solidFill>
                <a:latin typeface="Calibri"/>
                <a:cs typeface="Calibri"/>
                <a:hlinkClick r:id="rId5"/>
              </a:rPr>
              <a:t>r</a:t>
            </a:r>
            <a:r>
              <a:rPr sz="1600" u="heavy" spc="-10" dirty="0">
                <a:solidFill>
                  <a:srgbClr val="0066FF"/>
                </a:solidFill>
                <a:latin typeface="Calibri"/>
                <a:cs typeface="Calibri"/>
                <a:hlinkClick r:id="rId5"/>
              </a:rPr>
              <a:t>vices</a:t>
            </a:r>
            <a:r>
              <a:rPr sz="1600" u="heavy" spc="-20" dirty="0">
                <a:solidFill>
                  <a:srgbClr val="0066FF"/>
                </a:solidFill>
                <a:latin typeface="Calibri"/>
                <a:cs typeface="Calibri"/>
                <a:hlinkClick r:id="rId5"/>
              </a:rPr>
              <a:t>/</a:t>
            </a:r>
            <a:r>
              <a:rPr sz="1600" u="heavy" spc="-15" dirty="0">
                <a:solidFill>
                  <a:srgbClr val="0066FF"/>
                </a:solidFill>
                <a:latin typeface="Calibri"/>
                <a:cs typeface="Calibri"/>
                <a:hlinkClick r:id="rId5"/>
              </a:rPr>
              <a:t>b</a:t>
            </a:r>
            <a:r>
              <a:rPr sz="1600" u="heavy" dirty="0">
                <a:solidFill>
                  <a:srgbClr val="0066FF"/>
                </a:solidFill>
                <a:latin typeface="Calibri"/>
                <a:cs typeface="Calibri"/>
                <a:hlinkClick r:id="rId5"/>
              </a:rPr>
              <a:t>i</a:t>
            </a:r>
            <a:r>
              <a:rPr sz="1600" u="heavy" spc="-15" dirty="0">
                <a:solidFill>
                  <a:srgbClr val="0066FF"/>
                </a:solidFill>
                <a:latin typeface="Calibri"/>
                <a:cs typeface="Calibri"/>
                <a:hlinkClick r:id="rId5"/>
              </a:rPr>
              <a:t>b</a:t>
            </a:r>
            <a:r>
              <a:rPr sz="1600" u="heavy" dirty="0">
                <a:solidFill>
                  <a:srgbClr val="0066FF"/>
                </a:solidFill>
                <a:latin typeface="Calibri"/>
                <a:cs typeface="Calibri"/>
                <a:hlinkClick r:id="rId5"/>
              </a:rPr>
              <a:t>l</a:t>
            </a:r>
            <a:r>
              <a:rPr sz="1600" u="heavy" spc="-5" dirty="0">
                <a:solidFill>
                  <a:srgbClr val="0066FF"/>
                </a:solidFill>
                <a:latin typeface="Calibri"/>
                <a:cs typeface="Calibri"/>
                <a:hlinkClick r:id="rId5"/>
              </a:rPr>
              <a:t>i</a:t>
            </a:r>
            <a:r>
              <a:rPr sz="1600" u="heavy" spc="-10" dirty="0">
                <a:solidFill>
                  <a:srgbClr val="0066FF"/>
                </a:solidFill>
                <a:latin typeface="Calibri"/>
                <a:cs typeface="Calibri"/>
                <a:hlinkClick r:id="rId5"/>
              </a:rPr>
              <a:t>o</a:t>
            </a:r>
            <a:endParaRPr sz="1600" dirty="0">
              <a:latin typeface="Calibri"/>
              <a:cs typeface="Calibri"/>
            </a:endParaRPr>
          </a:p>
          <a:p>
            <a:pPr marL="809625">
              <a:lnSpc>
                <a:spcPct val="100000"/>
              </a:lnSpc>
            </a:pPr>
            <a:r>
              <a:rPr sz="1600" u="heavy" spc="-20" dirty="0">
                <a:solidFill>
                  <a:srgbClr val="0066FF"/>
                </a:solidFill>
                <a:latin typeface="Calibri"/>
                <a:cs typeface="Calibri"/>
                <a:hlinkClick r:id="rId5"/>
              </a:rPr>
              <a:t>/</a:t>
            </a:r>
            <a:r>
              <a:rPr sz="1600" u="heavy" spc="-10" dirty="0">
                <a:solidFill>
                  <a:srgbClr val="0066FF"/>
                </a:solidFill>
                <a:latin typeface="Calibri"/>
                <a:cs typeface="Calibri"/>
                <a:hlinkClick r:id="rId5"/>
              </a:rPr>
              <a:t>the</a:t>
            </a:r>
            <a:r>
              <a:rPr sz="1600" u="heavy" spc="-15" dirty="0">
                <a:solidFill>
                  <a:srgbClr val="0066FF"/>
                </a:solidFill>
                <a:latin typeface="Calibri"/>
                <a:cs typeface="Calibri"/>
                <a:hlinkClick r:id="rId5"/>
              </a:rPr>
              <a:t>s</a:t>
            </a:r>
            <a:r>
              <a:rPr sz="1600" u="heavy" spc="-10" dirty="0">
                <a:solidFill>
                  <a:srgbClr val="0066FF"/>
                </a:solidFill>
                <a:latin typeface="Calibri"/>
                <a:cs typeface="Calibri"/>
                <a:hlinkClick r:id="rId5"/>
              </a:rPr>
              <a:t>e</a:t>
            </a:r>
            <a:r>
              <a:rPr sz="1600" u="heavy" spc="-15" dirty="0">
                <a:solidFill>
                  <a:srgbClr val="0066FF"/>
                </a:solidFill>
                <a:latin typeface="Calibri"/>
                <a:cs typeface="Calibri"/>
                <a:hlinkClick r:id="rId5"/>
              </a:rPr>
              <a:t>s</a:t>
            </a:r>
            <a:r>
              <a:rPr sz="1600" u="heavy" spc="-10" dirty="0">
                <a:solidFill>
                  <a:srgbClr val="0066FF"/>
                </a:solidFill>
                <a:latin typeface="Calibri"/>
                <a:cs typeface="Calibri"/>
                <a:hlinkClick r:id="rId5"/>
              </a:rPr>
              <a:t>_pdf/thesis_M</a:t>
            </a:r>
            <a:r>
              <a:rPr sz="1600" u="heavy" spc="-20" dirty="0">
                <a:solidFill>
                  <a:srgbClr val="0066FF"/>
                </a:solidFill>
                <a:latin typeface="Calibri"/>
                <a:cs typeface="Calibri"/>
                <a:hlinkClick r:id="rId5"/>
              </a:rPr>
              <a:t>_</a:t>
            </a:r>
            <a:r>
              <a:rPr sz="1600" u="heavy" spc="-10" dirty="0">
                <a:solidFill>
                  <a:srgbClr val="0066FF"/>
                </a:solidFill>
                <a:latin typeface="Calibri"/>
                <a:cs typeface="Calibri"/>
                <a:hlinkClick r:id="rId5"/>
              </a:rPr>
              <a:t>G_</a:t>
            </a:r>
            <a:r>
              <a:rPr sz="1600" u="heavy" spc="-20" dirty="0">
                <a:solidFill>
                  <a:srgbClr val="0066FF"/>
                </a:solidFill>
                <a:latin typeface="Calibri"/>
                <a:cs typeface="Calibri"/>
                <a:hlinkClick r:id="rId5"/>
              </a:rPr>
              <a:t>B</a:t>
            </a:r>
            <a:r>
              <a:rPr sz="1600" u="heavy" spc="-10" dirty="0">
                <a:solidFill>
                  <a:srgbClr val="0066FF"/>
                </a:solidFill>
                <a:latin typeface="Calibri"/>
                <a:cs typeface="Calibri"/>
                <a:hlinkClick r:id="rId5"/>
              </a:rPr>
              <a:t>e</a:t>
            </a:r>
            <a:r>
              <a:rPr sz="1600" u="heavy" spc="-25" dirty="0">
                <a:solidFill>
                  <a:srgbClr val="0066FF"/>
                </a:solidFill>
                <a:latin typeface="Calibri"/>
                <a:cs typeface="Calibri"/>
                <a:hlinkClick r:id="rId5"/>
              </a:rPr>
              <a:t>k</a:t>
            </a:r>
            <a:r>
              <a:rPr sz="1600" u="heavy" spc="-5" dirty="0">
                <a:solidFill>
                  <a:srgbClr val="0066FF"/>
                </a:solidFill>
                <a:latin typeface="Calibri"/>
                <a:cs typeface="Calibri"/>
                <a:hlinkClick r:id="rId5"/>
              </a:rPr>
              <a:t>e</a:t>
            </a:r>
            <a:r>
              <a:rPr sz="1600" u="heavy" spc="-20" dirty="0">
                <a:solidFill>
                  <a:srgbClr val="0066FF"/>
                </a:solidFill>
                <a:latin typeface="Calibri"/>
                <a:cs typeface="Calibri"/>
                <a:hlinkClick r:id="rId5"/>
              </a:rPr>
              <a:t>r</a:t>
            </a:r>
            <a:r>
              <a:rPr sz="1600" u="heavy" dirty="0">
                <a:solidFill>
                  <a:srgbClr val="0066FF"/>
                </a:solidFill>
                <a:latin typeface="Calibri"/>
                <a:cs typeface="Calibri"/>
                <a:hlinkClick r:id="rId5"/>
              </a:rPr>
              <a:t>.</a:t>
            </a:r>
            <a:r>
              <a:rPr sz="1600" u="heavy" spc="-15" dirty="0">
                <a:solidFill>
                  <a:srgbClr val="0066FF"/>
                </a:solidFill>
                <a:latin typeface="Calibri"/>
                <a:cs typeface="Calibri"/>
                <a:hlinkClick r:id="rId5"/>
              </a:rPr>
              <a:t>pdf</a:t>
            </a:r>
            <a:endParaRPr sz="1600" dirty="0">
              <a:latin typeface="Calibri"/>
              <a:cs typeface="Calibri"/>
            </a:endParaRPr>
          </a:p>
          <a:p>
            <a:pPr marL="469265" lvl="1" indent="-225425">
              <a:lnSpc>
                <a:spcPct val="100000"/>
              </a:lnSpc>
              <a:spcBef>
                <a:spcPts val="575"/>
              </a:spcBef>
              <a:buSzPct val="75000"/>
              <a:buFont typeface="Calibri"/>
              <a:buChar char="–"/>
              <a:tabLst>
                <a:tab pos="469900" algn="l"/>
              </a:tabLst>
            </a:pPr>
            <a:r>
              <a:rPr sz="2000" spc="-5" dirty="0">
                <a:latin typeface="Calibri"/>
                <a:cs typeface="Calibri"/>
              </a:rPr>
              <a:t>Vertica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</a:t>
            </a:r>
            <a:r>
              <a:rPr sz="2000" spc="5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60305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could</a:t>
            </a:r>
            <a:r>
              <a:rPr lang="it-IT" dirty="0" smtClean="0"/>
              <a:t>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several</a:t>
            </a:r>
            <a:r>
              <a:rPr lang="it-IT" dirty="0" smtClean="0"/>
              <a:t> </a:t>
            </a:r>
            <a:r>
              <a:rPr lang="it-IT" dirty="0" err="1" smtClean="0"/>
              <a:t>applications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06" y="2332435"/>
            <a:ext cx="3186113" cy="2878931"/>
          </a:xfrm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 err="1" smtClean="0"/>
              <a:t>Tracking</a:t>
            </a:r>
            <a:r>
              <a:rPr lang="it-IT" dirty="0" smtClean="0"/>
              <a:t> the </a:t>
            </a:r>
            <a:r>
              <a:rPr lang="it-IT" dirty="0" err="1" smtClean="0"/>
              <a:t>Pound</a:t>
            </a:r>
            <a:r>
              <a:rPr lang="it-IT" dirty="0" smtClean="0"/>
              <a:t> </a:t>
            </a:r>
            <a:r>
              <a:rPr lang="it-IT" dirty="0" err="1" smtClean="0"/>
              <a:t>Drever</a:t>
            </a:r>
            <a:r>
              <a:rPr lang="it-IT" dirty="0" smtClean="0"/>
              <a:t> </a:t>
            </a:r>
            <a:r>
              <a:rPr lang="it-IT" dirty="0" err="1" smtClean="0"/>
              <a:t>signal</a:t>
            </a:r>
            <a:endParaRPr lang="it-IT" dirty="0" smtClean="0"/>
          </a:p>
          <a:p>
            <a:pPr lvl="1"/>
            <a:r>
              <a:rPr lang="it-IT" dirty="0" err="1" smtClean="0"/>
              <a:t>Identify</a:t>
            </a:r>
            <a:r>
              <a:rPr lang="it-IT" dirty="0" smtClean="0"/>
              <a:t> </a:t>
            </a:r>
            <a:r>
              <a:rPr lang="it-IT" dirty="0" err="1" smtClean="0"/>
              <a:t>optical</a:t>
            </a:r>
            <a:r>
              <a:rPr lang="it-IT" dirty="0" smtClean="0"/>
              <a:t> </a:t>
            </a:r>
            <a:r>
              <a:rPr lang="it-IT" dirty="0" err="1" smtClean="0"/>
              <a:t>parameters</a:t>
            </a:r>
            <a:endParaRPr lang="it-IT" dirty="0" smtClean="0"/>
          </a:p>
          <a:p>
            <a:pPr lvl="1"/>
            <a:r>
              <a:rPr lang="it-IT" dirty="0" err="1" smtClean="0"/>
              <a:t>Improve</a:t>
            </a:r>
            <a:r>
              <a:rPr lang="it-IT" dirty="0" smtClean="0"/>
              <a:t> </a:t>
            </a:r>
            <a:r>
              <a:rPr lang="it-IT" dirty="0" err="1" smtClean="0"/>
              <a:t>locking</a:t>
            </a:r>
            <a:endParaRPr lang="it-IT" dirty="0" smtClean="0"/>
          </a:p>
          <a:p>
            <a:r>
              <a:rPr lang="it-IT" dirty="0" smtClean="0"/>
              <a:t>Systems with </a:t>
            </a:r>
            <a:r>
              <a:rPr lang="it-IT" dirty="0" err="1" smtClean="0"/>
              <a:t>nonlinear</a:t>
            </a:r>
            <a:r>
              <a:rPr lang="it-IT" dirty="0" smtClean="0"/>
              <a:t> </a:t>
            </a:r>
            <a:r>
              <a:rPr lang="it-IT" dirty="0" err="1" smtClean="0"/>
              <a:t>dynamics</a:t>
            </a:r>
            <a:endParaRPr lang="it-IT" dirty="0" smtClean="0"/>
          </a:p>
          <a:p>
            <a:pPr lvl="1"/>
            <a:r>
              <a:rPr lang="it-IT" dirty="0" err="1" smtClean="0"/>
              <a:t>Radiation</a:t>
            </a:r>
            <a:r>
              <a:rPr lang="it-IT" dirty="0" smtClean="0"/>
              <a:t> pressure</a:t>
            </a:r>
          </a:p>
          <a:p>
            <a:r>
              <a:rPr lang="it-IT" dirty="0" err="1" smtClean="0"/>
              <a:t>Adjusting</a:t>
            </a:r>
            <a:r>
              <a:rPr lang="it-IT" dirty="0" smtClean="0"/>
              <a:t> </a:t>
            </a:r>
            <a:r>
              <a:rPr lang="it-IT" dirty="0" err="1" smtClean="0"/>
              <a:t>noise</a:t>
            </a:r>
            <a:r>
              <a:rPr lang="it-IT" dirty="0" smtClean="0"/>
              <a:t> </a:t>
            </a:r>
            <a:r>
              <a:rPr lang="it-IT" dirty="0" err="1" smtClean="0"/>
              <a:t>models</a:t>
            </a:r>
            <a:r>
              <a:rPr lang="it-IT" dirty="0" smtClean="0"/>
              <a:t>:</a:t>
            </a:r>
          </a:p>
          <a:p>
            <a:endParaRPr lang="it-IT" dirty="0"/>
          </a:p>
          <a:p>
            <a:endParaRPr lang="it-IT" dirty="0" smtClean="0"/>
          </a:p>
          <a:p>
            <a:r>
              <a:rPr lang="it-IT" dirty="0" err="1" smtClean="0"/>
              <a:t>Selection</a:t>
            </a:r>
            <a:r>
              <a:rPr lang="it-IT" dirty="0" smtClean="0"/>
              <a:t> </a:t>
            </a:r>
            <a:r>
              <a:rPr lang="it-IT" dirty="0" err="1" smtClean="0"/>
              <a:t>strategy</a:t>
            </a:r>
            <a:r>
              <a:rPr lang="it-IT" dirty="0" smtClean="0"/>
              <a:t> </a:t>
            </a:r>
            <a:r>
              <a:rPr lang="it-IT" dirty="0" err="1" smtClean="0"/>
              <a:t>needed</a:t>
            </a:r>
            <a:endParaRPr lang="it-IT" dirty="0"/>
          </a:p>
          <a:p>
            <a:pPr lvl="1"/>
            <a:r>
              <a:rPr lang="it-IT" dirty="0" err="1" smtClean="0"/>
              <a:t>Elements</a:t>
            </a:r>
            <a:r>
              <a:rPr lang="it-IT" dirty="0" smtClean="0"/>
              <a:t> with </a:t>
            </a:r>
            <a:r>
              <a:rPr lang="it-IT" dirty="0" err="1" smtClean="0"/>
              <a:t>low</a:t>
            </a:r>
            <a:r>
              <a:rPr lang="it-IT" dirty="0" smtClean="0"/>
              <a:t> </a:t>
            </a:r>
            <a:r>
              <a:rPr lang="it-IT" dirty="0" err="1" smtClean="0"/>
              <a:t>weight</a:t>
            </a:r>
            <a:r>
              <a:rPr lang="it-IT" dirty="0" smtClean="0"/>
              <a:t> must be </a:t>
            </a:r>
            <a:r>
              <a:rPr lang="it-IT" dirty="0" err="1" smtClean="0"/>
              <a:t>removed</a:t>
            </a:r>
            <a:endParaRPr lang="it-IT" dirty="0" smtClean="0"/>
          </a:p>
          <a:p>
            <a:pPr lvl="1"/>
            <a:r>
              <a:rPr lang="it-IT" dirty="0" err="1" smtClean="0"/>
              <a:t>Gaussian</a:t>
            </a:r>
            <a:r>
              <a:rPr lang="it-IT" dirty="0" smtClean="0"/>
              <a:t> misture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necessarily</a:t>
            </a:r>
            <a:r>
              <a:rPr lang="it-IT" dirty="0" smtClean="0"/>
              <a:t> a </a:t>
            </a:r>
            <a:r>
              <a:rPr lang="it-IT" dirty="0" err="1" smtClean="0"/>
              <a:t>good</a:t>
            </a:r>
            <a:r>
              <a:rPr lang="it-IT" dirty="0" smtClean="0"/>
              <a:t> </a:t>
            </a:r>
            <a:r>
              <a:rPr lang="it-IT" dirty="0" err="1" smtClean="0"/>
              <a:t>representation</a:t>
            </a:r>
            <a:r>
              <a:rPr lang="it-IT" dirty="0" smtClean="0"/>
              <a:t> in </a:t>
            </a:r>
            <a:r>
              <a:rPr lang="it-IT" dirty="0" err="1" smtClean="0"/>
              <a:t>all</a:t>
            </a:r>
            <a:r>
              <a:rPr lang="it-IT" dirty="0" smtClean="0"/>
              <a:t> </a:t>
            </a:r>
            <a:r>
              <a:rPr lang="it-IT" dirty="0" err="1" smtClean="0"/>
              <a:t>cases</a:t>
            </a:r>
            <a:endParaRPr lang="it-IT" dirty="0" smtClean="0"/>
          </a:p>
          <a:p>
            <a:pPr lvl="1"/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pPr marL="0" indent="0">
              <a:buNone/>
            </a:pPr>
            <a:endParaRPr lang="it-IT" dirty="0" smtClean="0"/>
          </a:p>
        </p:txBody>
      </p:sp>
      <p:pic>
        <p:nvPicPr>
          <p:cNvPr id="6" name="Immagin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443" y="3357036"/>
            <a:ext cx="3458744" cy="67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5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667000"/>
            <a:ext cx="9144000" cy="1523999"/>
          </a:xfrm>
        </p:spPr>
        <p:txBody>
          <a:bodyPr anchor="ctr" anchorCtr="0">
            <a:noAutofit/>
          </a:bodyPr>
          <a:lstStyle/>
          <a:p>
            <a:pPr algn="ctr"/>
            <a:r>
              <a:rPr lang="en-US" sz="3600" dirty="0" smtClean="0">
                <a:latin typeface="Calibri"/>
                <a:cs typeface="Calibri"/>
              </a:rPr>
              <a:t>Suspension Parameter Estimation for State </a:t>
            </a:r>
            <a:r>
              <a:rPr lang="en-US" sz="3600" dirty="0">
                <a:latin typeface="Calibri"/>
                <a:cs typeface="Calibri"/>
              </a:rPr>
              <a:t>Space </a:t>
            </a:r>
            <a:r>
              <a:rPr lang="en-US" sz="3600" dirty="0" smtClean="0">
                <a:latin typeface="Calibri"/>
                <a:cs typeface="Calibri"/>
              </a:rPr>
              <a:t>Models</a:t>
            </a:r>
            <a:br>
              <a:rPr lang="en-US" sz="3600" dirty="0" smtClean="0">
                <a:latin typeface="Calibri"/>
                <a:cs typeface="Calibri"/>
              </a:rPr>
            </a:br>
            <a:r>
              <a:rPr lang="en-US" sz="3600" dirty="0">
                <a:latin typeface="Calibri"/>
                <a:cs typeface="Calibri"/>
              </a:rPr>
              <a:t/>
            </a:r>
            <a:br>
              <a:rPr lang="en-US" sz="3600" dirty="0">
                <a:latin typeface="Calibri"/>
                <a:cs typeface="Calibri"/>
              </a:rPr>
            </a:br>
            <a:r>
              <a:rPr lang="en-US" sz="2800" dirty="0">
                <a:latin typeface="Calibri"/>
                <a:cs typeface="Calibri"/>
              </a:rPr>
              <a:t>Brett Shapiro</a:t>
            </a:r>
            <a:br>
              <a:rPr lang="en-US" sz="2800" dirty="0">
                <a:latin typeface="Calibri"/>
                <a:cs typeface="Calibri"/>
              </a:rPr>
            </a:br>
            <a:r>
              <a:rPr lang="en-US" sz="2800" dirty="0">
                <a:latin typeface="Calibri"/>
                <a:cs typeface="Calibri"/>
              </a:rPr>
              <a:t>GWADW – 19 May 2015</a:t>
            </a:r>
            <a:br>
              <a:rPr lang="en-US" sz="2800" dirty="0">
                <a:latin typeface="Calibri"/>
                <a:cs typeface="Calibri"/>
              </a:rPr>
            </a:b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580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502"/>
            <a:ext cx="8229600" cy="11430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400" dirty="0" smtClean="0">
                <a:latin typeface="Calibri"/>
                <a:cs typeface="Calibri"/>
              </a:rPr>
              <a:t>State space from physical values</a:t>
            </a:r>
            <a:endParaRPr lang="en-US" sz="4400" dirty="0">
              <a:latin typeface="Calibri"/>
              <a:cs typeface="Calibri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478900"/>
              </p:ext>
            </p:extLst>
          </p:nvPr>
        </p:nvGraphicFramePr>
        <p:xfrm>
          <a:off x="3030178" y="1492533"/>
          <a:ext cx="3004272" cy="661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4" imgW="749300" imgH="165100" progId="Equation.3">
                  <p:embed/>
                </p:oleObj>
              </mc:Choice>
              <mc:Fallback>
                <p:oleObj name="Equation" r:id="rId4" imgW="749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30178" y="1492533"/>
                        <a:ext cx="3004272" cy="661681"/>
                      </a:xfrm>
                      <a:prstGeom prst="rect">
                        <a:avLst/>
                      </a:prstGeom>
                      <a:ln w="28575" cmpd="sng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358" y="4008697"/>
            <a:ext cx="2115485" cy="21154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l="34066" t="4914" r="31955" b="6542"/>
          <a:stretch/>
        </p:blipFill>
        <p:spPr>
          <a:xfrm>
            <a:off x="4271582" y="4842048"/>
            <a:ext cx="755062" cy="13772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3090" y="4244622"/>
            <a:ext cx="3416706" cy="16272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58368" y="6124182"/>
            <a:ext cx="14125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Inertia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886329" y="6124182"/>
            <a:ext cx="1756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Stiffness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6726739" y="6056164"/>
            <a:ext cx="1465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Length</a:t>
            </a:r>
            <a:endParaRPr lang="en-US" sz="3600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637959" y="3685825"/>
            <a:ext cx="1072559" cy="560096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557966" y="4194814"/>
            <a:ext cx="0" cy="560425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113801" y="3598660"/>
            <a:ext cx="920649" cy="645962"/>
          </a:xfrm>
          <a:prstGeom prst="straightConnector1">
            <a:avLst/>
          </a:prstGeom>
          <a:ln w="762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0" y="0"/>
            <a:ext cx="9144000" cy="1264919"/>
            <a:chOff x="0" y="0"/>
            <a:chExt cx="9144000" cy="1264919"/>
          </a:xfrm>
        </p:grpSpPr>
        <p:pic>
          <p:nvPicPr>
            <p:cNvPr id="18" name="Picture 3" descr="C:\Users\Brett\Documents\Lab\LSC - LIGO Lab\Logos and Figures\LIGO Logo Extension.bmp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95" r="30992" b="10002"/>
            <a:stretch>
              <a:fillRect/>
            </a:stretch>
          </p:blipFill>
          <p:spPr bwMode="auto">
            <a:xfrm>
              <a:off x="0" y="1219200"/>
              <a:ext cx="9144000" cy="45719"/>
            </a:xfrm>
            <a:prstGeom prst="rect">
              <a:avLst/>
            </a:prstGeom>
            <a:noFill/>
          </p:spPr>
        </p:pic>
        <p:pic>
          <p:nvPicPr>
            <p:cNvPr id="19" name="Picture 18" descr="New_Logo.png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6" y="0"/>
              <a:ext cx="823522" cy="702859"/>
            </a:xfrm>
            <a:prstGeom prst="rect">
              <a:avLst/>
            </a:prstGeom>
          </p:spPr>
        </p:pic>
        <p:pic>
          <p:nvPicPr>
            <p:cNvPr id="20" name="Picture 19" descr="Stanford_University_seal_2003.png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9912" y="0"/>
              <a:ext cx="704088" cy="704088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97675" y="2847990"/>
            <a:ext cx="1382108" cy="1257719"/>
          </a:xfrm>
          <a:prstGeom prst="rect">
            <a:avLst/>
          </a:prstGeom>
        </p:spPr>
      </p:pic>
      <p:sp>
        <p:nvSpPr>
          <p:cNvPr id="25" name="Up Arrow 24"/>
          <p:cNvSpPr/>
          <p:nvPr/>
        </p:nvSpPr>
        <p:spPr>
          <a:xfrm>
            <a:off x="4279297" y="2241380"/>
            <a:ext cx="377531" cy="48438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971388" y="3013501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MATLAB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76651" y="2408528"/>
            <a:ext cx="31341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methods convert </a:t>
            </a:r>
          </a:p>
          <a:p>
            <a:r>
              <a:rPr lang="en-US" dirty="0" smtClean="0"/>
              <a:t>parameters to matrices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Gradient of potential energy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Gradient of kinetic energy</a:t>
            </a:r>
          </a:p>
          <a:p>
            <a:r>
              <a:rPr lang="en-US" dirty="0" smtClean="0"/>
              <a:t>See </a:t>
            </a:r>
            <a:r>
              <a:rPr lang="en-US" dirty="0">
                <a:hlinkClick r:id="rId13"/>
              </a:rPr>
              <a:t>T020205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498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518"/>
            <a:ext cx="8229600" cy="11430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400" dirty="0" smtClean="0">
                <a:latin typeface="Calibri"/>
                <a:cs typeface="Calibri"/>
              </a:rPr>
              <a:t>Parameter Estimation Algorithm</a:t>
            </a:r>
            <a:endParaRPr lang="en-US" sz="4400" dirty="0">
              <a:latin typeface="Calibri"/>
              <a:cs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56E21-2414-A84E-A606-D7051A50526A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817126"/>
              </p:ext>
            </p:extLst>
          </p:nvPr>
        </p:nvGraphicFramePr>
        <p:xfrm>
          <a:off x="457200" y="1621762"/>
          <a:ext cx="2123807" cy="2536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4" imgW="1371600" imgH="1638300" progId="Equation.3">
                  <p:embed/>
                </p:oleObj>
              </mc:Choice>
              <mc:Fallback>
                <p:oleObj name="Equation" r:id="rId4" imgW="1371600" imgH="163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1621762"/>
                        <a:ext cx="2123807" cy="2536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59645" y="1986137"/>
            <a:ext cx="604828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i="1" dirty="0" smtClean="0"/>
              <a:t>J</a:t>
            </a:r>
            <a:r>
              <a:rPr lang="en-US" dirty="0" smtClean="0"/>
              <a:t> = </a:t>
            </a:r>
            <a:r>
              <a:rPr lang="en-US" dirty="0" err="1" smtClean="0"/>
              <a:t>Jacobian</a:t>
            </a:r>
            <a:r>
              <a:rPr lang="en-US" dirty="0" smtClean="0"/>
              <a:t> matrix of error gradients </a:t>
            </a:r>
            <a:r>
              <a:rPr lang="en-US" dirty="0" err="1" smtClean="0"/>
              <a:t>wrt</a:t>
            </a:r>
            <a:r>
              <a:rPr lang="en-US" dirty="0" smtClean="0"/>
              <a:t> parameters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i="1" dirty="0" smtClean="0"/>
              <a:t>e</a:t>
            </a:r>
            <a:r>
              <a:rPr lang="en-US" dirty="0" smtClean="0"/>
              <a:t> = % error between modeled and measured resonant frequencies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i="1" dirty="0" smtClean="0"/>
              <a:t>p</a:t>
            </a:r>
            <a:r>
              <a:rPr lang="en-US" dirty="0" smtClean="0"/>
              <a:t> = parameter value (mass, stiffness, length,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1264919"/>
            <a:chOff x="0" y="0"/>
            <a:chExt cx="9144000" cy="1264919"/>
          </a:xfrm>
        </p:grpSpPr>
        <p:pic>
          <p:nvPicPr>
            <p:cNvPr id="9" name="Picture 3" descr="C:\Users\Brett\Documents\Lab\LSC - LIGO Lab\Logos and Figures\LIGO Logo Extension.bmp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95" r="30992" b="10002"/>
            <a:stretch>
              <a:fillRect/>
            </a:stretch>
          </p:blipFill>
          <p:spPr bwMode="auto">
            <a:xfrm>
              <a:off x="0" y="1219200"/>
              <a:ext cx="9144000" cy="45719"/>
            </a:xfrm>
            <a:prstGeom prst="rect">
              <a:avLst/>
            </a:prstGeom>
            <a:noFill/>
          </p:spPr>
        </p:pic>
        <p:pic>
          <p:nvPicPr>
            <p:cNvPr id="10" name="Picture 9" descr="New_Logo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6" y="0"/>
              <a:ext cx="823522" cy="702859"/>
            </a:xfrm>
            <a:prstGeom prst="rect">
              <a:avLst/>
            </a:prstGeom>
          </p:spPr>
        </p:pic>
        <p:pic>
          <p:nvPicPr>
            <p:cNvPr id="11" name="Picture 10" descr="Stanford_University_seal_2003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9912" y="0"/>
              <a:ext cx="704088" cy="704088"/>
            </a:xfrm>
            <a:prstGeom prst="rect">
              <a:avLst/>
            </a:prstGeom>
          </p:spPr>
        </p:pic>
      </p:grpSp>
      <p:pic>
        <p:nvPicPr>
          <p:cNvPr id="12" name="Picture 11" descr="Pitch_Original4_27Nov2011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5711" y="3986813"/>
            <a:ext cx="4020464" cy="22445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35810" y="6231315"/>
            <a:ext cx="5063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Mismatch between model and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21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56E21-2414-A84E-A606-D7051A50526A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788943"/>
              </p:ext>
            </p:extLst>
          </p:nvPr>
        </p:nvGraphicFramePr>
        <p:xfrm>
          <a:off x="457200" y="1621762"/>
          <a:ext cx="2123807" cy="2536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Equation" r:id="rId4" imgW="1371600" imgH="1638300" progId="Equation.3">
                  <p:embed/>
                </p:oleObj>
              </mc:Choice>
              <mc:Fallback>
                <p:oleObj name="Equation" r:id="rId4" imgW="1371600" imgH="163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1621762"/>
                        <a:ext cx="2123807" cy="2536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59645" y="1986137"/>
            <a:ext cx="604828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i="1" dirty="0" smtClean="0"/>
              <a:t>J</a:t>
            </a:r>
            <a:r>
              <a:rPr lang="en-US" dirty="0" smtClean="0"/>
              <a:t> = </a:t>
            </a:r>
            <a:r>
              <a:rPr lang="en-US" dirty="0" err="1" smtClean="0"/>
              <a:t>Jacobian</a:t>
            </a:r>
            <a:r>
              <a:rPr lang="en-US" dirty="0" smtClean="0"/>
              <a:t> matrix of error gradients </a:t>
            </a:r>
            <a:r>
              <a:rPr lang="en-US" dirty="0" err="1" smtClean="0"/>
              <a:t>wrt</a:t>
            </a:r>
            <a:r>
              <a:rPr lang="en-US" dirty="0" smtClean="0"/>
              <a:t> parameters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i="1" dirty="0" smtClean="0"/>
              <a:t>e</a:t>
            </a:r>
            <a:r>
              <a:rPr lang="en-US" dirty="0" smtClean="0"/>
              <a:t> = % error between modeled and measured resonant frequencies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i="1" dirty="0" smtClean="0"/>
              <a:t>p</a:t>
            </a:r>
            <a:r>
              <a:rPr lang="en-US" dirty="0" smtClean="0"/>
              <a:t> = parameter value (mass, stiffness, length,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1264919"/>
            <a:chOff x="0" y="0"/>
            <a:chExt cx="9144000" cy="1264919"/>
          </a:xfrm>
        </p:grpSpPr>
        <p:pic>
          <p:nvPicPr>
            <p:cNvPr id="9" name="Picture 3" descr="C:\Users\Brett\Documents\Lab\LSC - LIGO Lab\Logos and Figures\LIGO Logo Extension.bmp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95" r="30992" b="10002"/>
            <a:stretch>
              <a:fillRect/>
            </a:stretch>
          </p:blipFill>
          <p:spPr bwMode="auto">
            <a:xfrm>
              <a:off x="0" y="1219200"/>
              <a:ext cx="9144000" cy="45719"/>
            </a:xfrm>
            <a:prstGeom prst="rect">
              <a:avLst/>
            </a:prstGeom>
            <a:noFill/>
          </p:spPr>
        </p:pic>
        <p:pic>
          <p:nvPicPr>
            <p:cNvPr id="10" name="Picture 9" descr="New_Logo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6" y="0"/>
              <a:ext cx="823522" cy="702859"/>
            </a:xfrm>
            <a:prstGeom prst="rect">
              <a:avLst/>
            </a:prstGeom>
          </p:spPr>
        </p:pic>
        <p:pic>
          <p:nvPicPr>
            <p:cNvPr id="11" name="Picture 10" descr="Stanford_University_seal_2003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9912" y="0"/>
              <a:ext cx="704088" cy="704088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215452" y="4604130"/>
            <a:ext cx="8928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Gauss-Newton algorithm </a:t>
            </a:r>
            <a:r>
              <a:rPr lang="en-US" dirty="0" smtClean="0"/>
              <a:t>– an modification of Newton’s method (2</a:t>
            </a:r>
            <a:r>
              <a:rPr lang="en-US" baseline="30000" dirty="0" smtClean="0"/>
              <a:t>nd</a:t>
            </a:r>
            <a:r>
              <a:rPr lang="en-US" dirty="0" smtClean="0"/>
              <a:t> order)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554234"/>
              </p:ext>
            </p:extLst>
          </p:nvPr>
        </p:nvGraphicFramePr>
        <p:xfrm>
          <a:off x="1073147" y="5430941"/>
          <a:ext cx="1727743" cy="851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6" name="Equation" r:id="rId9" imgW="952500" imgH="469900" progId="Equation.3">
                  <p:embed/>
                </p:oleObj>
              </mc:Choice>
              <mc:Fallback>
                <p:oleObj name="Equation" r:id="rId9" imgW="9525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73147" y="5430941"/>
                        <a:ext cx="1727743" cy="8517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026573" y="5430941"/>
            <a:ext cx="4593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Update the parameter list, </a:t>
            </a:r>
            <a:r>
              <a:rPr lang="en-US" i="1" dirty="0" smtClean="0"/>
              <a:t>p</a:t>
            </a:r>
            <a:r>
              <a:rPr lang="en-US" dirty="0" smtClean="0"/>
              <a:t>, with step size </a:t>
            </a:r>
            <a:r>
              <a:rPr lang="en-US" i="1" dirty="0" smtClean="0"/>
              <a:t>α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3026573" y="5912443"/>
            <a:ext cx="5841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Update the descent direction </a:t>
            </a:r>
            <a:r>
              <a:rPr lang="en-US" i="1" dirty="0" smtClean="0"/>
              <a:t>d</a:t>
            </a:r>
            <a:r>
              <a:rPr lang="en-US" dirty="0" smtClean="0"/>
              <a:t> with the </a:t>
            </a:r>
            <a:r>
              <a:rPr lang="en-US" dirty="0" err="1" smtClean="0"/>
              <a:t>psuedo</a:t>
            </a:r>
            <a:r>
              <a:rPr lang="en-US" dirty="0" smtClean="0"/>
              <a:t>-inverse of </a:t>
            </a:r>
            <a:r>
              <a:rPr lang="en-US" i="1" dirty="0" smtClean="0"/>
              <a:t>J</a:t>
            </a:r>
            <a:r>
              <a:rPr lang="en-US" dirty="0" smtClean="0"/>
              <a:t>.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33474" y="6512454"/>
            <a:ext cx="8955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References: </a:t>
            </a:r>
            <a:r>
              <a:rPr lang="en-US" sz="1400" dirty="0" smtClean="0">
                <a:hlinkClick r:id="rId11"/>
              </a:rPr>
              <a:t>T1000458</a:t>
            </a:r>
            <a:r>
              <a:rPr lang="en-US" sz="1400" dirty="0" smtClean="0"/>
              <a:t> and </a:t>
            </a:r>
            <a:r>
              <a:rPr lang="en-US" sz="1400" dirty="0" smtClean="0">
                <a:hlinkClick r:id="rId12"/>
              </a:rPr>
              <a:t>“Selection of Important Parameters Using Uncertainty and Sensitivity Analysis”, Shapiro et al.</a:t>
            </a:r>
            <a:endParaRPr lang="en-US" sz="1400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70518"/>
            <a:ext cx="8229600" cy="11430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400" dirty="0" smtClean="0">
                <a:latin typeface="Calibri"/>
                <a:cs typeface="Calibri"/>
              </a:rPr>
              <a:t>Parameter Estimation Algorithm</a:t>
            </a:r>
            <a:endParaRPr lang="en-US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890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56E21-2414-A84E-A606-D7051A50526A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 descr="Pitch_Original4_27Nov20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176" y="1280160"/>
            <a:ext cx="8680971" cy="484632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9144000" cy="1264919"/>
            <a:chOff x="0" y="0"/>
            <a:chExt cx="9144000" cy="1264919"/>
          </a:xfrm>
        </p:grpSpPr>
        <p:pic>
          <p:nvPicPr>
            <p:cNvPr id="7" name="Picture 3" descr="C:\Users\Brett\Documents\Lab\LSC - LIGO Lab\Logos and Figures\LIGO Logo Extension.bmp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95" r="30992" b="10002"/>
            <a:stretch>
              <a:fillRect/>
            </a:stretch>
          </p:blipFill>
          <p:spPr bwMode="auto">
            <a:xfrm>
              <a:off x="0" y="1219200"/>
              <a:ext cx="9144000" cy="45719"/>
            </a:xfrm>
            <a:prstGeom prst="rect">
              <a:avLst/>
            </a:prstGeom>
            <a:noFill/>
          </p:spPr>
        </p:pic>
        <p:pic>
          <p:nvPicPr>
            <p:cNvPr id="8" name="Picture 7" descr="New_Logo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6" y="0"/>
              <a:ext cx="823522" cy="702859"/>
            </a:xfrm>
            <a:prstGeom prst="rect">
              <a:avLst/>
            </a:prstGeom>
          </p:spPr>
        </p:pic>
        <p:pic>
          <p:nvPicPr>
            <p:cNvPr id="9" name="Picture 8" descr="Stanford_University_seal_2003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9912" y="0"/>
              <a:ext cx="704088" cy="704088"/>
            </a:xfrm>
            <a:prstGeom prst="rect">
              <a:avLst/>
            </a:prstGeom>
          </p:spPr>
        </p:pic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70518"/>
            <a:ext cx="8229600" cy="11430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400" dirty="0" smtClean="0">
                <a:latin typeface="Calibri"/>
                <a:cs typeface="Calibri"/>
              </a:rPr>
              <a:t>Before Parameter Estimation</a:t>
            </a:r>
            <a:endParaRPr lang="en-US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290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862272" y="6356350"/>
            <a:ext cx="2133600" cy="365125"/>
          </a:xfrm>
        </p:spPr>
        <p:txBody>
          <a:bodyPr/>
          <a:lstStyle/>
          <a:p>
            <a:fld id="{5EC56E21-2414-A84E-A606-D7051A50526A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 descr="Pitch_Fit_Full_Measurement_Set4_27Nov20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177" y="1280160"/>
            <a:ext cx="8680971" cy="48463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9144000" cy="1264919"/>
            <a:chOff x="0" y="0"/>
            <a:chExt cx="9144000" cy="1264919"/>
          </a:xfrm>
        </p:grpSpPr>
        <p:pic>
          <p:nvPicPr>
            <p:cNvPr id="8" name="Picture 3" descr="C:\Users\Brett\Documents\Lab\LSC - LIGO Lab\Logos and Figures\LIGO Logo Extension.bmp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95" r="30992" b="10002"/>
            <a:stretch>
              <a:fillRect/>
            </a:stretch>
          </p:blipFill>
          <p:spPr bwMode="auto">
            <a:xfrm>
              <a:off x="0" y="1219200"/>
              <a:ext cx="9144000" cy="45719"/>
            </a:xfrm>
            <a:prstGeom prst="rect">
              <a:avLst/>
            </a:prstGeom>
            <a:noFill/>
          </p:spPr>
        </p:pic>
        <p:pic>
          <p:nvPicPr>
            <p:cNvPr id="9" name="Picture 8" descr="New_Logo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6" y="0"/>
              <a:ext cx="823522" cy="702859"/>
            </a:xfrm>
            <a:prstGeom prst="rect">
              <a:avLst/>
            </a:prstGeom>
          </p:spPr>
        </p:pic>
        <p:pic>
          <p:nvPicPr>
            <p:cNvPr id="10" name="Picture 9" descr="Stanford_University_seal_2003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9912" y="0"/>
              <a:ext cx="704088" cy="704088"/>
            </a:xfrm>
            <a:prstGeom prst="rect">
              <a:avLst/>
            </a:prstGeom>
          </p:spPr>
        </p:pic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70518"/>
            <a:ext cx="8229600" cy="1143000"/>
          </a:xfrm>
        </p:spPr>
        <p:txBody>
          <a:bodyPr anchor="ctr" anchorCtr="0">
            <a:normAutofit/>
          </a:bodyPr>
          <a:lstStyle/>
          <a:p>
            <a:pPr algn="ctr"/>
            <a:r>
              <a:rPr lang="en-US" sz="4400" dirty="0" smtClean="0">
                <a:latin typeface="Calibri"/>
                <a:cs typeface="Calibri"/>
              </a:rPr>
              <a:t>After Parameter Estimation</a:t>
            </a:r>
            <a:endParaRPr lang="en-US"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88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8001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ct val="100000"/>
              </a:lnSpc>
            </a:pPr>
            <a:r>
              <a:rPr sz="1000" b="1" spc="-5" dirty="0">
                <a:solidFill>
                  <a:srgbClr val="666699"/>
                </a:solidFill>
                <a:latin typeface="Arial"/>
                <a:cs typeface="Arial"/>
              </a:rPr>
              <a:t>LI</a:t>
            </a:r>
            <a:r>
              <a:rPr sz="1000" b="1" spc="-20" dirty="0">
                <a:solidFill>
                  <a:srgbClr val="666699"/>
                </a:solidFill>
                <a:latin typeface="Arial"/>
                <a:cs typeface="Arial"/>
              </a:rPr>
              <a:t>S</a:t>
            </a:r>
            <a:r>
              <a:rPr sz="1000" b="1" spc="-10" dirty="0">
                <a:solidFill>
                  <a:srgbClr val="666699"/>
                </a:solidFill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8001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934455"/>
            <a:ext cx="906780" cy="923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4264790"/>
            <a:ext cx="960119" cy="2593340"/>
          </a:xfrm>
          <a:custGeom>
            <a:avLst/>
            <a:gdLst/>
            <a:ahLst/>
            <a:cxnLst/>
            <a:rect l="l" t="t" r="r" b="b"/>
            <a:pathLst>
              <a:path w="960119" h="2593340">
                <a:moveTo>
                  <a:pt x="0" y="2593209"/>
                </a:moveTo>
                <a:lnTo>
                  <a:pt x="960119" y="2593209"/>
                </a:lnTo>
                <a:lnTo>
                  <a:pt x="960119" y="0"/>
                </a:lnTo>
                <a:lnTo>
                  <a:pt x="0" y="0"/>
                </a:lnTo>
                <a:lnTo>
                  <a:pt x="0" y="25932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0" y="0"/>
            <a:ext cx="9144000" cy="4265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4970" indent="-231775">
              <a:lnSpc>
                <a:spcPct val="100000"/>
              </a:lnSpc>
              <a:buClr>
                <a:srgbClr val="666699"/>
              </a:buClr>
              <a:buSzPct val="85000"/>
              <a:buFont typeface="Wingdings"/>
              <a:buChar char=""/>
              <a:tabLst>
                <a:tab pos="395605" algn="l"/>
              </a:tabLst>
            </a:pPr>
            <a:r>
              <a:rPr sz="2000" spc="-5" dirty="0">
                <a:solidFill>
                  <a:srgbClr val="6C17AF"/>
                </a:solidFill>
                <a:latin typeface="Calibri"/>
                <a:cs typeface="Calibri"/>
              </a:rPr>
              <a:t>Lea</a:t>
            </a:r>
            <a:r>
              <a:rPr sz="2000" spc="-10" dirty="0">
                <a:solidFill>
                  <a:srgbClr val="6C17AF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6C17AF"/>
                </a:solidFill>
                <a:latin typeface="Calibri"/>
                <a:cs typeface="Calibri"/>
              </a:rPr>
              <a:t>t</a:t>
            </a:r>
            <a:r>
              <a:rPr sz="2000" spc="15" dirty="0">
                <a:solidFill>
                  <a:srgbClr val="6C17A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6C17AF"/>
                </a:solidFill>
                <a:latin typeface="Calibri"/>
                <a:cs typeface="Calibri"/>
              </a:rPr>
              <a:t>squares</a:t>
            </a:r>
            <a:endParaRPr sz="2000">
              <a:latin typeface="Calibri"/>
              <a:cs typeface="Calibri"/>
            </a:endParaRPr>
          </a:p>
          <a:p>
            <a:pPr marL="734695" lvl="1" indent="-225425">
              <a:lnSpc>
                <a:spcPct val="100000"/>
              </a:lnSpc>
              <a:spcBef>
                <a:spcPts val="565"/>
              </a:spcBef>
              <a:buSzPct val="73529"/>
              <a:buFont typeface="Calibri"/>
              <a:buChar char="–"/>
              <a:tabLst>
                <a:tab pos="735330" algn="l"/>
              </a:tabLst>
            </a:pPr>
            <a:r>
              <a:rPr sz="1700" dirty="0">
                <a:latin typeface="Calibri"/>
                <a:cs typeface="Calibri"/>
              </a:rPr>
              <a:t>Min</a:t>
            </a:r>
            <a:r>
              <a:rPr sz="1700" spc="5" dirty="0">
                <a:latin typeface="Calibri"/>
                <a:cs typeface="Calibri"/>
              </a:rPr>
              <a:t>i</a:t>
            </a:r>
            <a:r>
              <a:rPr sz="1700" spc="-5" dirty="0">
                <a:latin typeface="Calibri"/>
                <a:cs typeface="Calibri"/>
              </a:rPr>
              <a:t>m</a:t>
            </a:r>
            <a:r>
              <a:rPr sz="1700" dirty="0">
                <a:latin typeface="Calibri"/>
                <a:cs typeface="Calibri"/>
              </a:rPr>
              <a:t>iz</a:t>
            </a:r>
            <a:r>
              <a:rPr sz="1700" spc="5" dirty="0">
                <a:latin typeface="Calibri"/>
                <a:cs typeface="Calibri"/>
              </a:rPr>
              <a:t>e</a:t>
            </a:r>
            <a:r>
              <a:rPr sz="1700" dirty="0">
                <a:latin typeface="Calibri"/>
                <a:cs typeface="Calibri"/>
              </a:rPr>
              <a:t>s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</a:t>
            </a:r>
            <a:r>
              <a:rPr sz="1700" spc="5" dirty="0">
                <a:latin typeface="Calibri"/>
                <a:cs typeface="Calibri"/>
              </a:rPr>
              <a:t>h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su</a:t>
            </a:r>
            <a:r>
              <a:rPr sz="1700" dirty="0">
                <a:latin typeface="Calibri"/>
                <a:cs typeface="Calibri"/>
              </a:rPr>
              <a:t>m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dirty="0">
                <a:latin typeface="Calibri"/>
                <a:cs typeface="Calibri"/>
              </a:rPr>
              <a:t>f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squa</a:t>
            </a:r>
            <a:r>
              <a:rPr sz="1700" spc="-10" dirty="0">
                <a:latin typeface="Calibri"/>
                <a:cs typeface="Calibri"/>
              </a:rPr>
              <a:t>re</a:t>
            </a:r>
            <a:r>
              <a:rPr sz="1700" dirty="0">
                <a:latin typeface="Calibri"/>
                <a:cs typeface="Calibri"/>
              </a:rPr>
              <a:t>s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dirty="0">
                <a:latin typeface="Calibri"/>
                <a:cs typeface="Calibri"/>
              </a:rPr>
              <a:t>f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5" dirty="0">
                <a:latin typeface="Calibri"/>
                <a:cs typeface="Calibri"/>
              </a:rPr>
              <a:t>r</a:t>
            </a:r>
            <a:r>
              <a:rPr sz="1700" dirty="0">
                <a:latin typeface="Calibri"/>
                <a:cs typeface="Calibri"/>
              </a:rPr>
              <a:t>r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spc="5" dirty="0">
                <a:latin typeface="Calibri"/>
                <a:cs typeface="Calibri"/>
              </a:rPr>
              <a:t>r</a:t>
            </a:r>
            <a:r>
              <a:rPr sz="1700" dirty="0">
                <a:latin typeface="Calibri"/>
                <a:cs typeface="Calibri"/>
              </a:rPr>
              <a:t>s</a:t>
            </a:r>
            <a:endParaRPr sz="1700">
              <a:latin typeface="Calibri"/>
              <a:cs typeface="Calibri"/>
            </a:endParaRPr>
          </a:p>
          <a:p>
            <a:pPr marL="734695" lvl="1" indent="-225425">
              <a:lnSpc>
                <a:spcPct val="100000"/>
              </a:lnSpc>
              <a:spcBef>
                <a:spcPts val="405"/>
              </a:spcBef>
              <a:buSzPct val="73529"/>
              <a:buFont typeface="Calibri"/>
              <a:buChar char="–"/>
              <a:tabLst>
                <a:tab pos="735330" algn="l"/>
              </a:tabLst>
            </a:pPr>
            <a:r>
              <a:rPr sz="1700" spc="-10" dirty="0">
                <a:latin typeface="Calibri"/>
                <a:cs typeface="Calibri"/>
              </a:rPr>
              <a:t>H</a:t>
            </a:r>
            <a:r>
              <a:rPr sz="1700" dirty="0">
                <a:latin typeface="Calibri"/>
                <a:cs typeface="Calibri"/>
              </a:rPr>
              <a:t>as no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“</a:t>
            </a:r>
            <a:r>
              <a:rPr sz="1700" dirty="0">
                <a:latin typeface="Calibri"/>
                <a:cs typeface="Calibri"/>
              </a:rPr>
              <a:t>k</a:t>
            </a:r>
            <a:r>
              <a:rPr sz="1700" spc="5" dirty="0">
                <a:latin typeface="Calibri"/>
                <a:cs typeface="Calibri"/>
              </a:rPr>
              <a:t>n</a:t>
            </a:r>
            <a:r>
              <a:rPr sz="1700" dirty="0">
                <a:latin typeface="Calibri"/>
                <a:cs typeface="Calibri"/>
              </a:rPr>
              <a:t>ow</a:t>
            </a:r>
            <a:r>
              <a:rPr sz="1700" spc="5" dirty="0">
                <a:latin typeface="Calibri"/>
                <a:cs typeface="Calibri"/>
              </a:rPr>
              <a:t>l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-10" dirty="0">
                <a:latin typeface="Calibri"/>
                <a:cs typeface="Calibri"/>
              </a:rPr>
              <a:t>d</a:t>
            </a:r>
            <a:r>
              <a:rPr sz="1700" dirty="0">
                <a:latin typeface="Calibri"/>
                <a:cs typeface="Calibri"/>
              </a:rPr>
              <a:t>ge”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of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</a:t>
            </a:r>
            <a:r>
              <a:rPr sz="1700" spc="5" dirty="0">
                <a:latin typeface="Calibri"/>
                <a:cs typeface="Calibri"/>
              </a:rPr>
              <a:t>h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sys</a:t>
            </a:r>
            <a:r>
              <a:rPr sz="1700" spc="5" dirty="0">
                <a:latin typeface="Calibri"/>
                <a:cs typeface="Calibri"/>
              </a:rPr>
              <a:t>t</a:t>
            </a:r>
            <a:r>
              <a:rPr sz="1700" dirty="0">
                <a:latin typeface="Calibri"/>
                <a:cs typeface="Calibri"/>
              </a:rPr>
              <a:t>em</a:t>
            </a:r>
            <a:endParaRPr sz="1700">
              <a:latin typeface="Calibri"/>
              <a:cs typeface="Calibri"/>
            </a:endParaRPr>
          </a:p>
          <a:p>
            <a:pPr marL="394970" indent="-231775">
              <a:lnSpc>
                <a:spcPct val="100000"/>
              </a:lnSpc>
              <a:spcBef>
                <a:spcPts val="325"/>
              </a:spcBef>
              <a:buClr>
                <a:srgbClr val="666699"/>
              </a:buClr>
              <a:buSzPct val="85000"/>
              <a:buFont typeface="Wingdings"/>
              <a:buChar char=""/>
              <a:tabLst>
                <a:tab pos="395605" algn="l"/>
              </a:tabLst>
            </a:pPr>
            <a:r>
              <a:rPr sz="2000" dirty="0">
                <a:solidFill>
                  <a:srgbClr val="6C17AF"/>
                </a:solidFill>
                <a:latin typeface="Calibri"/>
                <a:cs typeface="Calibri"/>
              </a:rPr>
              <a:t>Wiener</a:t>
            </a:r>
            <a:r>
              <a:rPr sz="2000" spc="-15" dirty="0">
                <a:solidFill>
                  <a:srgbClr val="6C17A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6C17AF"/>
                </a:solidFill>
                <a:latin typeface="Calibri"/>
                <a:cs typeface="Calibri"/>
              </a:rPr>
              <a:t>fi</a:t>
            </a:r>
            <a:r>
              <a:rPr sz="2000" spc="-10" dirty="0">
                <a:solidFill>
                  <a:srgbClr val="6C17AF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6C17AF"/>
                </a:solidFill>
                <a:latin typeface="Calibri"/>
                <a:cs typeface="Calibri"/>
              </a:rPr>
              <a:t>ter</a:t>
            </a:r>
            <a:endParaRPr sz="2000">
              <a:latin typeface="Calibri"/>
              <a:cs typeface="Calibri"/>
            </a:endParaRPr>
          </a:p>
          <a:p>
            <a:pPr marL="734695" lvl="1" indent="-225425">
              <a:lnSpc>
                <a:spcPct val="100000"/>
              </a:lnSpc>
              <a:spcBef>
                <a:spcPts val="565"/>
              </a:spcBef>
              <a:buSzPct val="73529"/>
              <a:buFont typeface="Calibri"/>
              <a:buChar char="–"/>
              <a:tabLst>
                <a:tab pos="735330" algn="l"/>
              </a:tabLst>
            </a:pPr>
            <a:r>
              <a:rPr sz="1700" spc="5" dirty="0">
                <a:latin typeface="Calibri"/>
                <a:cs typeface="Calibri"/>
              </a:rPr>
              <a:t>x</a:t>
            </a:r>
            <a:r>
              <a:rPr sz="1700" dirty="0">
                <a:latin typeface="Calibri"/>
                <a:cs typeface="Calibri"/>
              </a:rPr>
              <a:t>[</a:t>
            </a:r>
            <a:r>
              <a:rPr sz="1700" spc="5" dirty="0">
                <a:latin typeface="Calibri"/>
                <a:cs typeface="Calibri"/>
              </a:rPr>
              <a:t>n</a:t>
            </a:r>
            <a:r>
              <a:rPr sz="1700" dirty="0">
                <a:latin typeface="Calibri"/>
                <a:cs typeface="Calibri"/>
              </a:rPr>
              <a:t>]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= </a:t>
            </a:r>
            <a:r>
              <a:rPr sz="1700" spc="5" dirty="0">
                <a:latin typeface="Calibri"/>
                <a:cs typeface="Calibri"/>
              </a:rPr>
              <a:t>s</a:t>
            </a:r>
            <a:r>
              <a:rPr sz="1700" dirty="0">
                <a:latin typeface="Calibri"/>
                <a:cs typeface="Calibri"/>
              </a:rPr>
              <a:t>[</a:t>
            </a:r>
            <a:r>
              <a:rPr sz="1700" spc="5" dirty="0">
                <a:latin typeface="Calibri"/>
                <a:cs typeface="Calibri"/>
              </a:rPr>
              <a:t>n</a:t>
            </a:r>
            <a:r>
              <a:rPr sz="1700" dirty="0">
                <a:latin typeface="Calibri"/>
                <a:cs typeface="Calibri"/>
              </a:rPr>
              <a:t>]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+ </a:t>
            </a:r>
            <a:r>
              <a:rPr sz="1700" spc="5" dirty="0">
                <a:latin typeface="Calibri"/>
                <a:cs typeface="Calibri"/>
              </a:rPr>
              <a:t>w</a:t>
            </a:r>
            <a:r>
              <a:rPr sz="1700" dirty="0">
                <a:latin typeface="Calibri"/>
                <a:cs typeface="Calibri"/>
              </a:rPr>
              <a:t>[</a:t>
            </a:r>
            <a:r>
              <a:rPr sz="1700" spc="5" dirty="0">
                <a:latin typeface="Calibri"/>
                <a:cs typeface="Calibri"/>
              </a:rPr>
              <a:t>n</a:t>
            </a:r>
            <a:r>
              <a:rPr sz="1700" dirty="0">
                <a:latin typeface="Calibri"/>
                <a:cs typeface="Calibri"/>
              </a:rPr>
              <a:t>]</a:t>
            </a:r>
            <a:r>
              <a:rPr sz="1700" spc="-10" dirty="0">
                <a:latin typeface="Calibri"/>
                <a:cs typeface="Calibri"/>
              </a:rPr>
              <a:t> -</a:t>
            </a:r>
            <a:r>
              <a:rPr sz="1700" dirty="0">
                <a:latin typeface="Calibri"/>
                <a:cs typeface="Calibri"/>
              </a:rPr>
              <a:t>&gt;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“es</a:t>
            </a:r>
            <a:r>
              <a:rPr sz="1700" spc="5" dirty="0">
                <a:latin typeface="Calibri"/>
                <a:cs typeface="Calibri"/>
              </a:rPr>
              <a:t>t</a:t>
            </a:r>
            <a:r>
              <a:rPr sz="1700" dirty="0">
                <a:latin typeface="Calibri"/>
                <a:cs typeface="Calibri"/>
              </a:rPr>
              <a:t>imate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s[</a:t>
            </a:r>
            <a:r>
              <a:rPr sz="1700" spc="5" dirty="0">
                <a:latin typeface="Calibri"/>
                <a:cs typeface="Calibri"/>
              </a:rPr>
              <a:t>n</a:t>
            </a:r>
            <a:r>
              <a:rPr sz="1700" dirty="0">
                <a:latin typeface="Calibri"/>
                <a:cs typeface="Calibri"/>
              </a:rPr>
              <a:t>]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so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as to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m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5" dirty="0">
                <a:latin typeface="Calibri"/>
                <a:cs typeface="Calibri"/>
              </a:rPr>
              <a:t>n</a:t>
            </a:r>
            <a:r>
              <a:rPr sz="1700" dirty="0">
                <a:latin typeface="Calibri"/>
                <a:cs typeface="Calibri"/>
              </a:rPr>
              <a:t>imize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5" dirty="0">
                <a:latin typeface="Calibri"/>
                <a:cs typeface="Calibri"/>
              </a:rPr>
              <a:t>r</a:t>
            </a:r>
            <a:r>
              <a:rPr sz="1700" dirty="0">
                <a:latin typeface="Calibri"/>
                <a:cs typeface="Calibri"/>
              </a:rPr>
              <a:t>ro</a:t>
            </a:r>
            <a:r>
              <a:rPr sz="1700" spc="35" dirty="0">
                <a:latin typeface="Calibri"/>
                <a:cs typeface="Calibri"/>
              </a:rPr>
              <a:t>r</a:t>
            </a:r>
            <a:r>
              <a:rPr sz="1700" dirty="0">
                <a:latin typeface="Calibri"/>
                <a:cs typeface="Calibri"/>
              </a:rPr>
              <a:t>”</a:t>
            </a:r>
            <a:endParaRPr sz="1700">
              <a:latin typeface="Calibri"/>
              <a:cs typeface="Calibri"/>
            </a:endParaRPr>
          </a:p>
          <a:p>
            <a:pPr marL="734695" lvl="1" indent="-225425">
              <a:lnSpc>
                <a:spcPct val="100000"/>
              </a:lnSpc>
              <a:spcBef>
                <a:spcPts val="405"/>
              </a:spcBef>
              <a:buSzPct val="73529"/>
              <a:buFont typeface="Calibri"/>
              <a:buChar char="–"/>
              <a:tabLst>
                <a:tab pos="735330" algn="l"/>
              </a:tabLst>
            </a:pPr>
            <a:r>
              <a:rPr sz="1700" spc="-5" dirty="0">
                <a:latin typeface="Calibri"/>
                <a:cs typeface="Calibri"/>
              </a:rPr>
              <a:t>Sta</a:t>
            </a:r>
            <a:r>
              <a:rPr sz="1700" spc="5" dirty="0">
                <a:latin typeface="Calibri"/>
                <a:cs typeface="Calibri"/>
              </a:rPr>
              <a:t>t</a:t>
            </a:r>
            <a:r>
              <a:rPr sz="1700" dirty="0">
                <a:latin typeface="Calibri"/>
                <a:cs typeface="Calibri"/>
              </a:rPr>
              <a:t>iona</a:t>
            </a:r>
            <a:r>
              <a:rPr sz="1700" spc="-10" dirty="0">
                <a:latin typeface="Calibri"/>
                <a:cs typeface="Calibri"/>
              </a:rPr>
              <a:t>r</a:t>
            </a:r>
            <a:r>
              <a:rPr sz="1700" dirty="0">
                <a:latin typeface="Calibri"/>
                <a:cs typeface="Calibri"/>
              </a:rPr>
              <a:t>y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pr</a:t>
            </a:r>
            <a:r>
              <a:rPr sz="1700" spc="-5" dirty="0">
                <a:latin typeface="Calibri"/>
                <a:cs typeface="Calibri"/>
              </a:rPr>
              <a:t>oce</a:t>
            </a:r>
            <a:r>
              <a:rPr sz="1700" spc="10" dirty="0">
                <a:latin typeface="Calibri"/>
                <a:cs typeface="Calibri"/>
              </a:rPr>
              <a:t>s</a:t>
            </a:r>
            <a:r>
              <a:rPr sz="1700" dirty="0">
                <a:latin typeface="Calibri"/>
                <a:cs typeface="Calibri"/>
              </a:rPr>
              <a:t>s</a:t>
            </a:r>
            <a:r>
              <a:rPr sz="1700" spc="-10" dirty="0">
                <a:latin typeface="Calibri"/>
                <a:cs typeface="Calibri"/>
              </a:rPr>
              <a:t>e</a:t>
            </a:r>
            <a:r>
              <a:rPr sz="1700" dirty="0">
                <a:latin typeface="Calibri"/>
                <a:cs typeface="Calibri"/>
              </a:rPr>
              <a:t>s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– The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stat</a:t>
            </a:r>
            <a:r>
              <a:rPr sz="1700" spc="5" dirty="0">
                <a:latin typeface="Calibri"/>
                <a:cs typeface="Calibri"/>
              </a:rPr>
              <a:t>i</a:t>
            </a:r>
            <a:r>
              <a:rPr sz="1700" dirty="0">
                <a:latin typeface="Calibri"/>
                <a:cs typeface="Calibri"/>
              </a:rPr>
              <a:t>st</a:t>
            </a:r>
            <a:r>
              <a:rPr sz="1700" spc="-10" dirty="0">
                <a:latin typeface="Calibri"/>
                <a:cs typeface="Calibri"/>
              </a:rPr>
              <a:t>i</a:t>
            </a:r>
            <a:r>
              <a:rPr sz="1700" dirty="0">
                <a:latin typeface="Calibri"/>
                <a:cs typeface="Calibri"/>
              </a:rPr>
              <a:t>cal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pro</a:t>
            </a:r>
            <a:r>
              <a:rPr sz="1700" spc="5" dirty="0">
                <a:latin typeface="Calibri"/>
                <a:cs typeface="Calibri"/>
              </a:rPr>
              <a:t>p</a:t>
            </a:r>
            <a:r>
              <a:rPr sz="1700" dirty="0">
                <a:latin typeface="Calibri"/>
                <a:cs typeface="Calibri"/>
              </a:rPr>
              <a:t>ert</a:t>
            </a:r>
            <a:r>
              <a:rPr sz="1700" spc="-10" dirty="0">
                <a:latin typeface="Calibri"/>
                <a:cs typeface="Calibri"/>
              </a:rPr>
              <a:t>i</a:t>
            </a:r>
            <a:r>
              <a:rPr sz="1700" dirty="0">
                <a:latin typeface="Calibri"/>
                <a:cs typeface="Calibri"/>
              </a:rPr>
              <a:t>es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of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</a:t>
            </a:r>
            <a:r>
              <a:rPr sz="1700" spc="5" dirty="0">
                <a:latin typeface="Calibri"/>
                <a:cs typeface="Calibri"/>
              </a:rPr>
              <a:t>n</a:t>
            </a:r>
            <a:r>
              <a:rPr sz="1700" dirty="0">
                <a:latin typeface="Calibri"/>
                <a:cs typeface="Calibri"/>
              </a:rPr>
              <a:t>p</a:t>
            </a:r>
            <a:r>
              <a:rPr sz="1700" spc="-10" dirty="0">
                <a:latin typeface="Calibri"/>
                <a:cs typeface="Calibri"/>
              </a:rPr>
              <a:t>u</a:t>
            </a:r>
            <a:r>
              <a:rPr sz="1700" dirty="0">
                <a:latin typeface="Calibri"/>
                <a:cs typeface="Calibri"/>
              </a:rPr>
              <a:t>ts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do</a:t>
            </a:r>
            <a:r>
              <a:rPr sz="1700" spc="5" dirty="0">
                <a:latin typeface="Calibri"/>
                <a:cs typeface="Calibri"/>
              </a:rPr>
              <a:t>n</a:t>
            </a:r>
            <a:r>
              <a:rPr sz="1700" spc="-10" dirty="0">
                <a:latin typeface="Calibri"/>
                <a:cs typeface="Calibri"/>
              </a:rPr>
              <a:t>’</a:t>
            </a:r>
            <a:r>
              <a:rPr sz="1700" dirty="0">
                <a:latin typeface="Calibri"/>
                <a:cs typeface="Calibri"/>
              </a:rPr>
              <a:t>t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cha</a:t>
            </a:r>
            <a:r>
              <a:rPr sz="1700" spc="5" dirty="0">
                <a:latin typeface="Calibri"/>
                <a:cs typeface="Calibri"/>
              </a:rPr>
              <a:t>n</a:t>
            </a:r>
            <a:r>
              <a:rPr sz="1700" dirty="0">
                <a:latin typeface="Calibri"/>
                <a:cs typeface="Calibri"/>
              </a:rPr>
              <a:t>ge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in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</a:t>
            </a:r>
            <a:endParaRPr sz="1700">
              <a:latin typeface="Calibri"/>
              <a:cs typeface="Calibri"/>
            </a:endParaRPr>
          </a:p>
          <a:p>
            <a:pPr marL="734695" lvl="1" indent="-225425">
              <a:lnSpc>
                <a:spcPct val="100000"/>
              </a:lnSpc>
              <a:spcBef>
                <a:spcPts val="405"/>
              </a:spcBef>
              <a:buSzPct val="73529"/>
              <a:buFont typeface="Calibri"/>
              <a:buChar char="–"/>
              <a:tabLst>
                <a:tab pos="735330" algn="l"/>
              </a:tabLst>
            </a:pPr>
            <a:r>
              <a:rPr sz="1700" spc="-5" dirty="0">
                <a:latin typeface="Calibri"/>
                <a:cs typeface="Calibri"/>
              </a:rPr>
              <a:t>Ca</a:t>
            </a:r>
            <a:r>
              <a:rPr sz="1700" dirty="0">
                <a:latin typeface="Calibri"/>
                <a:cs typeface="Calibri"/>
              </a:rPr>
              <a:t>u</a:t>
            </a:r>
            <a:r>
              <a:rPr sz="1700" spc="-5" dirty="0">
                <a:latin typeface="Calibri"/>
                <a:cs typeface="Calibri"/>
              </a:rPr>
              <a:t>sa</a:t>
            </a:r>
            <a:r>
              <a:rPr sz="1700" spc="5" dirty="0">
                <a:latin typeface="Calibri"/>
                <a:cs typeface="Calibri"/>
              </a:rPr>
              <a:t>l</a:t>
            </a:r>
            <a:r>
              <a:rPr sz="1700" dirty="0">
                <a:latin typeface="Calibri"/>
                <a:cs typeface="Calibri"/>
              </a:rPr>
              <a:t>,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le</a:t>
            </a:r>
            <a:r>
              <a:rPr sz="1700" spc="-5" dirty="0">
                <a:latin typeface="Calibri"/>
                <a:cs typeface="Calibri"/>
              </a:rPr>
              <a:t>ng</a:t>
            </a:r>
            <a:r>
              <a:rPr sz="1700" spc="5" dirty="0">
                <a:latin typeface="Calibri"/>
                <a:cs typeface="Calibri"/>
              </a:rPr>
              <a:t>t</a:t>
            </a:r>
            <a:r>
              <a:rPr sz="1700" dirty="0">
                <a:latin typeface="Calibri"/>
                <a:cs typeface="Calibri"/>
              </a:rPr>
              <a:t>h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g</a:t>
            </a:r>
            <a:r>
              <a:rPr sz="1700" spc="-10" dirty="0">
                <a:latin typeface="Calibri"/>
                <a:cs typeface="Calibri"/>
              </a:rPr>
              <a:t>r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spc="-10" dirty="0">
                <a:latin typeface="Calibri"/>
                <a:cs typeface="Calibri"/>
              </a:rPr>
              <a:t>ws</a:t>
            </a:r>
            <a:r>
              <a:rPr sz="1700" dirty="0">
                <a:latin typeface="Calibri"/>
                <a:cs typeface="Calibri"/>
              </a:rPr>
              <a:t>,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(ge</a:t>
            </a:r>
            <a:r>
              <a:rPr sz="1700" dirty="0">
                <a:latin typeface="Calibri"/>
                <a:cs typeface="Calibri"/>
              </a:rPr>
              <a:t>ne</a:t>
            </a:r>
            <a:r>
              <a:rPr sz="1700" spc="5" dirty="0">
                <a:latin typeface="Calibri"/>
                <a:cs typeface="Calibri"/>
              </a:rPr>
              <a:t>r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10" dirty="0">
                <a:latin typeface="Calibri"/>
                <a:cs typeface="Calibri"/>
              </a:rPr>
              <a:t>ll</a:t>
            </a:r>
            <a:r>
              <a:rPr sz="1700" dirty="0">
                <a:latin typeface="Calibri"/>
                <a:cs typeface="Calibri"/>
              </a:rPr>
              <a:t>y)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no</a:t>
            </a:r>
            <a:r>
              <a:rPr sz="1700" spc="25" dirty="0">
                <a:latin typeface="Calibri"/>
                <a:cs typeface="Calibri"/>
              </a:rPr>
              <a:t>n</a:t>
            </a:r>
            <a:r>
              <a:rPr sz="1700" spc="-10" dirty="0">
                <a:latin typeface="Calibri"/>
                <a:cs typeface="Calibri"/>
              </a:rPr>
              <a:t>-</a:t>
            </a:r>
            <a:r>
              <a:rPr sz="1700" dirty="0">
                <a:latin typeface="Calibri"/>
                <a:cs typeface="Calibri"/>
              </a:rPr>
              <a:t>r</a:t>
            </a:r>
            <a:r>
              <a:rPr sz="1700" spc="5" dirty="0">
                <a:latin typeface="Calibri"/>
                <a:cs typeface="Calibri"/>
              </a:rPr>
              <a:t>e</a:t>
            </a:r>
            <a:r>
              <a:rPr sz="1700" dirty="0">
                <a:latin typeface="Calibri"/>
                <a:cs typeface="Calibri"/>
              </a:rPr>
              <a:t>cu</a:t>
            </a:r>
            <a:r>
              <a:rPr sz="1700" spc="-10" dirty="0">
                <a:latin typeface="Calibri"/>
                <a:cs typeface="Calibri"/>
              </a:rPr>
              <a:t>rsi</a:t>
            </a:r>
            <a:r>
              <a:rPr sz="1700" dirty="0">
                <a:latin typeface="Calibri"/>
                <a:cs typeface="Calibri"/>
              </a:rPr>
              <a:t>ve</a:t>
            </a:r>
            <a:endParaRPr sz="1700">
              <a:latin typeface="Calibri"/>
              <a:cs typeface="Calibri"/>
            </a:endParaRPr>
          </a:p>
          <a:p>
            <a:pPr marL="734695" lvl="1" indent="-225425">
              <a:lnSpc>
                <a:spcPct val="100000"/>
              </a:lnSpc>
              <a:spcBef>
                <a:spcPts val="409"/>
              </a:spcBef>
              <a:buSzPct val="73529"/>
              <a:buFont typeface="Calibri"/>
              <a:buChar char="–"/>
              <a:tabLst>
                <a:tab pos="735330" algn="l"/>
              </a:tabLst>
            </a:pPr>
            <a:r>
              <a:rPr sz="1700" spc="-5" dirty="0">
                <a:latin typeface="Calibri"/>
                <a:cs typeface="Calibri"/>
              </a:rPr>
              <a:t>Fo</a:t>
            </a:r>
            <a:r>
              <a:rPr sz="1700" dirty="0">
                <a:latin typeface="Calibri"/>
                <a:cs typeface="Calibri"/>
              </a:rPr>
              <a:t>r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di</a:t>
            </a:r>
            <a:r>
              <a:rPr sz="1700" spc="5" dirty="0">
                <a:latin typeface="Calibri"/>
                <a:cs typeface="Calibri"/>
              </a:rPr>
              <a:t>s</a:t>
            </a:r>
            <a:r>
              <a:rPr sz="1700" dirty="0">
                <a:latin typeface="Calibri"/>
                <a:cs typeface="Calibri"/>
              </a:rPr>
              <a:t>crete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sa</a:t>
            </a:r>
            <a:r>
              <a:rPr sz="1700" spc="-5" dirty="0">
                <a:latin typeface="Calibri"/>
                <a:cs typeface="Calibri"/>
              </a:rPr>
              <a:t>m</a:t>
            </a:r>
            <a:r>
              <a:rPr sz="1700" dirty="0">
                <a:latin typeface="Calibri"/>
                <a:cs typeface="Calibri"/>
              </a:rPr>
              <a:t>pl</a:t>
            </a:r>
            <a:r>
              <a:rPr sz="1700" spc="5" dirty="0">
                <a:latin typeface="Calibri"/>
                <a:cs typeface="Calibri"/>
              </a:rPr>
              <a:t>e</a:t>
            </a:r>
            <a:r>
              <a:rPr sz="1700" dirty="0">
                <a:latin typeface="Calibri"/>
                <a:cs typeface="Calibri"/>
              </a:rPr>
              <a:t>s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re</a:t>
            </a:r>
            <a:r>
              <a:rPr sz="1700" spc="-15" dirty="0">
                <a:latin typeface="Calibri"/>
                <a:cs typeface="Calibri"/>
              </a:rPr>
              <a:t>d</a:t>
            </a:r>
            <a:r>
              <a:rPr sz="1700" spc="-10" dirty="0">
                <a:latin typeface="Calibri"/>
                <a:cs typeface="Calibri"/>
              </a:rPr>
              <a:t>u</a:t>
            </a:r>
            <a:r>
              <a:rPr sz="1700" dirty="0">
                <a:latin typeface="Calibri"/>
                <a:cs typeface="Calibri"/>
              </a:rPr>
              <a:t>ces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to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spc="5" dirty="0">
                <a:latin typeface="Calibri"/>
                <a:cs typeface="Calibri"/>
              </a:rPr>
              <a:t>l</a:t>
            </a:r>
            <a:r>
              <a:rPr sz="1700" dirty="0">
                <a:latin typeface="Calibri"/>
                <a:cs typeface="Calibri"/>
              </a:rPr>
              <a:t>ea</a:t>
            </a:r>
            <a:r>
              <a:rPr sz="1700" spc="5" dirty="0">
                <a:latin typeface="Calibri"/>
                <a:cs typeface="Calibri"/>
              </a:rPr>
              <a:t>s</a:t>
            </a:r>
            <a:r>
              <a:rPr sz="1700" dirty="0">
                <a:latin typeface="Calibri"/>
                <a:cs typeface="Calibri"/>
              </a:rPr>
              <a:t>t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5" dirty="0">
                <a:latin typeface="Calibri"/>
                <a:cs typeface="Calibri"/>
              </a:rPr>
              <a:t>squ</a:t>
            </a:r>
            <a:r>
              <a:rPr sz="1700" spc="-15" dirty="0">
                <a:latin typeface="Calibri"/>
                <a:cs typeface="Calibri"/>
              </a:rPr>
              <a:t>a</a:t>
            </a:r>
            <a:r>
              <a:rPr sz="1700" dirty="0">
                <a:latin typeface="Calibri"/>
                <a:cs typeface="Calibri"/>
              </a:rPr>
              <a:t>res</a:t>
            </a:r>
            <a:r>
              <a:rPr sz="1700" spc="-5" dirty="0">
                <a:latin typeface="Calibri"/>
                <a:cs typeface="Calibri"/>
              </a:rPr>
              <a:t> s</a:t>
            </a:r>
            <a:r>
              <a:rPr sz="1700" spc="5" dirty="0">
                <a:latin typeface="Calibri"/>
                <a:cs typeface="Calibri"/>
              </a:rPr>
              <a:t>o</a:t>
            </a:r>
            <a:r>
              <a:rPr sz="1700" spc="-10" dirty="0">
                <a:latin typeface="Calibri"/>
                <a:cs typeface="Calibri"/>
              </a:rPr>
              <a:t>l</a:t>
            </a:r>
            <a:r>
              <a:rPr sz="1700" spc="-5" dirty="0">
                <a:latin typeface="Calibri"/>
                <a:cs typeface="Calibri"/>
              </a:rPr>
              <a:t>ution</a:t>
            </a:r>
            <a:endParaRPr sz="1700">
              <a:latin typeface="Calibri"/>
              <a:cs typeface="Calibri"/>
            </a:endParaRPr>
          </a:p>
          <a:p>
            <a:pPr marL="394970" indent="-231775">
              <a:lnSpc>
                <a:spcPct val="100000"/>
              </a:lnSpc>
              <a:spcBef>
                <a:spcPts val="320"/>
              </a:spcBef>
              <a:buClr>
                <a:srgbClr val="666699"/>
              </a:buClr>
              <a:buSzPct val="85000"/>
              <a:buFont typeface="Wingdings"/>
              <a:buChar char=""/>
              <a:tabLst>
                <a:tab pos="395605" algn="l"/>
              </a:tabLst>
            </a:pPr>
            <a:r>
              <a:rPr sz="2000" dirty="0">
                <a:solidFill>
                  <a:srgbClr val="6C17AF"/>
                </a:solidFill>
                <a:latin typeface="Calibri"/>
                <a:cs typeface="Calibri"/>
              </a:rPr>
              <a:t>Kal</a:t>
            </a:r>
            <a:r>
              <a:rPr sz="2000" spc="-10" dirty="0">
                <a:solidFill>
                  <a:srgbClr val="6C17AF"/>
                </a:solidFill>
                <a:latin typeface="Calibri"/>
                <a:cs typeface="Calibri"/>
              </a:rPr>
              <a:t>m</a:t>
            </a:r>
            <a:r>
              <a:rPr sz="2000" dirty="0">
                <a:solidFill>
                  <a:srgbClr val="6C17AF"/>
                </a:solidFill>
                <a:latin typeface="Calibri"/>
                <a:cs typeface="Calibri"/>
              </a:rPr>
              <a:t>an</a:t>
            </a:r>
            <a:r>
              <a:rPr sz="2000" spc="5" dirty="0">
                <a:solidFill>
                  <a:srgbClr val="6C17A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6C17AF"/>
                </a:solidFill>
                <a:latin typeface="Calibri"/>
                <a:cs typeface="Calibri"/>
              </a:rPr>
              <a:t>fi</a:t>
            </a:r>
            <a:r>
              <a:rPr sz="2000" spc="-10" dirty="0">
                <a:solidFill>
                  <a:srgbClr val="6C17AF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6C17AF"/>
                </a:solidFill>
                <a:latin typeface="Calibri"/>
                <a:cs typeface="Calibri"/>
              </a:rPr>
              <a:t>ter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0" cy="4265295"/>
          </a:xfrm>
          <a:custGeom>
            <a:avLst/>
            <a:gdLst/>
            <a:ahLst/>
            <a:cxnLst/>
            <a:rect l="l" t="t" r="r" b="b"/>
            <a:pathLst>
              <a:path h="4265295">
                <a:moveTo>
                  <a:pt x="1" y="4264789"/>
                </a:moveTo>
                <a:lnTo>
                  <a:pt x="1" y="176115"/>
                </a:lnTo>
                <a:lnTo>
                  <a:pt x="1" y="4264789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4246245"/>
          </a:xfrm>
          <a:custGeom>
            <a:avLst/>
            <a:gdLst/>
            <a:ahLst/>
            <a:cxnLst/>
            <a:rect l="l" t="t" r="r" b="b"/>
            <a:pathLst>
              <a:path w="9144000" h="4246245">
                <a:moveTo>
                  <a:pt x="9143999" y="0"/>
                </a:moveTo>
                <a:lnTo>
                  <a:pt x="0" y="0"/>
                </a:lnTo>
                <a:lnTo>
                  <a:pt x="0" y="4245780"/>
                </a:lnTo>
                <a:lnTo>
                  <a:pt x="9143999" y="4245781"/>
                </a:lnTo>
                <a:lnTo>
                  <a:pt x="9143999" y="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90130" y="1024964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0" y="0"/>
                </a:moveTo>
                <a:lnTo>
                  <a:pt x="16883" y="0"/>
                </a:lnTo>
              </a:path>
            </a:pathLst>
          </a:custGeom>
          <a:ln w="1814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04903" y="1016543"/>
            <a:ext cx="2663825" cy="1981835"/>
          </a:xfrm>
          <a:custGeom>
            <a:avLst/>
            <a:gdLst/>
            <a:ahLst/>
            <a:cxnLst/>
            <a:rect l="l" t="t" r="r" b="b"/>
            <a:pathLst>
              <a:path w="2663825" h="1981835">
                <a:moveTo>
                  <a:pt x="0" y="1981709"/>
                </a:moveTo>
                <a:lnTo>
                  <a:pt x="2663303" y="1981709"/>
                </a:lnTo>
                <a:lnTo>
                  <a:pt x="2663303" y="0"/>
                </a:lnTo>
                <a:lnTo>
                  <a:pt x="0" y="0"/>
                </a:lnTo>
                <a:lnTo>
                  <a:pt x="0" y="19817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17936" y="2010901"/>
            <a:ext cx="2054860" cy="0"/>
          </a:xfrm>
          <a:custGeom>
            <a:avLst/>
            <a:gdLst/>
            <a:ahLst/>
            <a:cxnLst/>
            <a:rect l="l" t="t" r="r" b="b"/>
            <a:pathLst>
              <a:path w="2054859">
                <a:moveTo>
                  <a:pt x="0" y="0"/>
                </a:moveTo>
                <a:lnTo>
                  <a:pt x="0" y="0"/>
                </a:lnTo>
                <a:lnTo>
                  <a:pt x="2054817" y="0"/>
                </a:lnTo>
              </a:path>
            </a:pathLst>
          </a:custGeom>
          <a:ln w="168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772754" y="1952545"/>
            <a:ext cx="116205" cy="116205"/>
          </a:xfrm>
          <a:custGeom>
            <a:avLst/>
            <a:gdLst/>
            <a:ahLst/>
            <a:cxnLst/>
            <a:rect l="l" t="t" r="r" b="b"/>
            <a:pathLst>
              <a:path w="116204" h="116205">
                <a:moveTo>
                  <a:pt x="0" y="0"/>
                </a:moveTo>
                <a:lnTo>
                  <a:pt x="0" y="116032"/>
                </a:lnTo>
                <a:lnTo>
                  <a:pt x="116069" y="5835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36130" y="1276035"/>
            <a:ext cx="0" cy="889000"/>
          </a:xfrm>
          <a:custGeom>
            <a:avLst/>
            <a:gdLst/>
            <a:ahLst/>
            <a:cxnLst/>
            <a:rect l="l" t="t" r="r" b="b"/>
            <a:pathLst>
              <a:path h="889000">
                <a:moveTo>
                  <a:pt x="0" y="888886"/>
                </a:moveTo>
                <a:lnTo>
                  <a:pt x="0" y="888886"/>
                </a:lnTo>
                <a:lnTo>
                  <a:pt x="0" y="0"/>
                </a:lnTo>
              </a:path>
            </a:pathLst>
          </a:custGeom>
          <a:ln w="16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77728" y="1160682"/>
            <a:ext cx="116205" cy="118745"/>
          </a:xfrm>
          <a:custGeom>
            <a:avLst/>
            <a:gdLst/>
            <a:ahLst/>
            <a:cxnLst/>
            <a:rect l="l" t="t" r="r" b="b"/>
            <a:pathLst>
              <a:path w="116204" h="118744">
                <a:moveTo>
                  <a:pt x="58402" y="0"/>
                </a:moveTo>
                <a:lnTo>
                  <a:pt x="0" y="118157"/>
                </a:lnTo>
                <a:lnTo>
                  <a:pt x="116069" y="118157"/>
                </a:lnTo>
                <a:lnTo>
                  <a:pt x="584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36131" y="1523568"/>
            <a:ext cx="0" cy="487680"/>
          </a:xfrm>
          <a:custGeom>
            <a:avLst/>
            <a:gdLst/>
            <a:ahLst/>
            <a:cxnLst/>
            <a:rect l="l" t="t" r="r" b="b"/>
            <a:pathLst>
              <a:path h="487680">
                <a:moveTo>
                  <a:pt x="0" y="487332"/>
                </a:moveTo>
                <a:lnTo>
                  <a:pt x="0" y="487332"/>
                </a:lnTo>
                <a:lnTo>
                  <a:pt x="0" y="0"/>
                </a:lnTo>
              </a:path>
            </a:pathLst>
          </a:custGeom>
          <a:ln w="260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71596" y="1458912"/>
            <a:ext cx="128905" cy="128905"/>
          </a:xfrm>
          <a:custGeom>
            <a:avLst/>
            <a:gdLst/>
            <a:ahLst/>
            <a:cxnLst/>
            <a:rect l="l" t="t" r="r" b="b"/>
            <a:pathLst>
              <a:path w="128904" h="128905">
                <a:moveTo>
                  <a:pt x="67024" y="0"/>
                </a:moveTo>
                <a:lnTo>
                  <a:pt x="25807" y="12689"/>
                </a:lnTo>
                <a:lnTo>
                  <a:pt x="2548" y="45497"/>
                </a:lnTo>
                <a:lnTo>
                  <a:pt x="0" y="59512"/>
                </a:lnTo>
                <a:lnTo>
                  <a:pt x="1400" y="75257"/>
                </a:lnTo>
                <a:lnTo>
                  <a:pt x="21026" y="111982"/>
                </a:lnTo>
                <a:lnTo>
                  <a:pt x="57771" y="128323"/>
                </a:lnTo>
                <a:lnTo>
                  <a:pt x="73958" y="126996"/>
                </a:lnTo>
                <a:lnTo>
                  <a:pt x="111398" y="107863"/>
                </a:lnTo>
                <a:lnTo>
                  <a:pt x="128133" y="72113"/>
                </a:lnTo>
                <a:lnTo>
                  <a:pt x="128548" y="64656"/>
                </a:lnTo>
                <a:lnTo>
                  <a:pt x="126959" y="49894"/>
                </a:lnTo>
                <a:lnTo>
                  <a:pt x="105798" y="14732"/>
                </a:lnTo>
                <a:lnTo>
                  <a:pt x="6702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121033" y="1628355"/>
            <a:ext cx="0" cy="382905"/>
          </a:xfrm>
          <a:custGeom>
            <a:avLst/>
            <a:gdLst/>
            <a:ahLst/>
            <a:cxnLst/>
            <a:rect l="l" t="t" r="r" b="b"/>
            <a:pathLst>
              <a:path h="382905">
                <a:moveTo>
                  <a:pt x="0" y="382546"/>
                </a:moveTo>
                <a:lnTo>
                  <a:pt x="0" y="382546"/>
                </a:lnTo>
                <a:lnTo>
                  <a:pt x="0" y="0"/>
                </a:lnTo>
              </a:path>
            </a:pathLst>
          </a:custGeom>
          <a:ln w="260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54437" y="1564387"/>
            <a:ext cx="130810" cy="128270"/>
          </a:xfrm>
          <a:custGeom>
            <a:avLst/>
            <a:gdLst/>
            <a:ahLst/>
            <a:cxnLst/>
            <a:rect l="l" t="t" r="r" b="b"/>
            <a:pathLst>
              <a:path w="130809" h="128269">
                <a:moveTo>
                  <a:pt x="68399" y="0"/>
                </a:moveTo>
                <a:lnTo>
                  <a:pt x="27152" y="12310"/>
                </a:lnTo>
                <a:lnTo>
                  <a:pt x="2818" y="44410"/>
                </a:lnTo>
                <a:lnTo>
                  <a:pt x="0" y="58239"/>
                </a:lnTo>
                <a:lnTo>
                  <a:pt x="1422" y="74101"/>
                </a:lnTo>
                <a:lnTo>
                  <a:pt x="21126" y="110928"/>
                </a:lnTo>
                <a:lnTo>
                  <a:pt x="57301" y="128052"/>
                </a:lnTo>
                <a:lnTo>
                  <a:pt x="73325" y="126893"/>
                </a:lnTo>
                <a:lnTo>
                  <a:pt x="111428" y="108737"/>
                </a:lnTo>
                <a:lnTo>
                  <a:pt x="129816" y="74051"/>
                </a:lnTo>
                <a:lnTo>
                  <a:pt x="130610" y="63967"/>
                </a:lnTo>
                <a:lnTo>
                  <a:pt x="128896" y="49164"/>
                </a:lnTo>
                <a:lnTo>
                  <a:pt x="106746" y="14267"/>
                </a:lnTo>
                <a:lnTo>
                  <a:pt x="6839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35463" y="2005972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0"/>
                </a:lnTo>
                <a:lnTo>
                  <a:pt x="0" y="129403"/>
                </a:lnTo>
              </a:path>
            </a:pathLst>
          </a:custGeom>
          <a:ln w="260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72113" y="2068891"/>
            <a:ext cx="130810" cy="130175"/>
          </a:xfrm>
          <a:custGeom>
            <a:avLst/>
            <a:gdLst/>
            <a:ahLst/>
            <a:cxnLst/>
            <a:rect l="l" t="t" r="r" b="b"/>
            <a:pathLst>
              <a:path w="130809" h="130175">
                <a:moveTo>
                  <a:pt x="69784" y="0"/>
                </a:moveTo>
                <a:lnTo>
                  <a:pt x="28363" y="12227"/>
                </a:lnTo>
                <a:lnTo>
                  <a:pt x="3398" y="43835"/>
                </a:lnTo>
                <a:lnTo>
                  <a:pt x="0" y="57172"/>
                </a:lnTo>
                <a:lnTo>
                  <a:pt x="1247" y="73481"/>
                </a:lnTo>
                <a:lnTo>
                  <a:pt x="20169" y="111735"/>
                </a:lnTo>
                <a:lnTo>
                  <a:pt x="54281" y="129762"/>
                </a:lnTo>
                <a:lnTo>
                  <a:pt x="70938" y="128617"/>
                </a:lnTo>
                <a:lnTo>
                  <a:pt x="110090" y="110671"/>
                </a:lnTo>
                <a:lnTo>
                  <a:pt x="129142" y="77529"/>
                </a:lnTo>
                <a:lnTo>
                  <a:pt x="130198" y="66484"/>
                </a:lnTo>
                <a:lnTo>
                  <a:pt x="128616" y="52141"/>
                </a:lnTo>
                <a:lnTo>
                  <a:pt x="107681" y="16716"/>
                </a:lnTo>
                <a:lnTo>
                  <a:pt x="6978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34338" y="1785181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225720"/>
                </a:moveTo>
                <a:lnTo>
                  <a:pt x="0" y="225720"/>
                </a:lnTo>
                <a:lnTo>
                  <a:pt x="0" y="0"/>
                </a:lnTo>
              </a:path>
            </a:pathLst>
          </a:custGeom>
          <a:ln w="260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768807" y="1718493"/>
            <a:ext cx="129539" cy="130810"/>
          </a:xfrm>
          <a:custGeom>
            <a:avLst/>
            <a:gdLst/>
            <a:ahLst/>
            <a:cxnLst/>
            <a:rect l="l" t="t" r="r" b="b"/>
            <a:pathLst>
              <a:path w="129540" h="130810">
                <a:moveTo>
                  <a:pt x="69572" y="0"/>
                </a:moveTo>
                <a:lnTo>
                  <a:pt x="27946" y="12443"/>
                </a:lnTo>
                <a:lnTo>
                  <a:pt x="3287" y="44267"/>
                </a:lnTo>
                <a:lnTo>
                  <a:pt x="0" y="57668"/>
                </a:lnTo>
                <a:lnTo>
                  <a:pt x="1195" y="73641"/>
                </a:lnTo>
                <a:lnTo>
                  <a:pt x="19604" y="111658"/>
                </a:lnTo>
                <a:lnTo>
                  <a:pt x="54174" y="130364"/>
                </a:lnTo>
                <a:lnTo>
                  <a:pt x="70821" y="129288"/>
                </a:lnTo>
                <a:lnTo>
                  <a:pt x="109678" y="111238"/>
                </a:lnTo>
                <a:lnTo>
                  <a:pt x="128476" y="77935"/>
                </a:lnTo>
                <a:lnTo>
                  <a:pt x="129544" y="66687"/>
                </a:lnTo>
                <a:lnTo>
                  <a:pt x="127938" y="52049"/>
                </a:lnTo>
                <a:lnTo>
                  <a:pt x="106903" y="16129"/>
                </a:lnTo>
                <a:lnTo>
                  <a:pt x="6957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20061" y="2240162"/>
            <a:ext cx="1278890" cy="158115"/>
          </a:xfrm>
          <a:custGeom>
            <a:avLst/>
            <a:gdLst/>
            <a:ahLst/>
            <a:cxnLst/>
            <a:rect l="l" t="t" r="r" b="b"/>
            <a:pathLst>
              <a:path w="1278890" h="158114">
                <a:moveTo>
                  <a:pt x="0" y="0"/>
                </a:moveTo>
                <a:lnTo>
                  <a:pt x="1208" y="12922"/>
                </a:lnTo>
                <a:lnTo>
                  <a:pt x="4722" y="25163"/>
                </a:lnTo>
                <a:lnTo>
                  <a:pt x="27399" y="56521"/>
                </a:lnTo>
                <a:lnTo>
                  <a:pt x="64727" y="77147"/>
                </a:lnTo>
                <a:lnTo>
                  <a:pt x="533901" y="83682"/>
                </a:lnTo>
                <a:lnTo>
                  <a:pt x="549983" y="84636"/>
                </a:lnTo>
                <a:lnTo>
                  <a:pt x="593457" y="97815"/>
                </a:lnTo>
                <a:lnTo>
                  <a:pt x="625448" y="123485"/>
                </a:lnTo>
                <a:lnTo>
                  <a:pt x="640392" y="157810"/>
                </a:lnTo>
                <a:lnTo>
                  <a:pt x="641854" y="146759"/>
                </a:lnTo>
                <a:lnTo>
                  <a:pt x="670789" y="107230"/>
                </a:lnTo>
                <a:lnTo>
                  <a:pt x="710912" y="88227"/>
                </a:lnTo>
                <a:lnTo>
                  <a:pt x="1171942" y="83682"/>
                </a:lnTo>
                <a:lnTo>
                  <a:pt x="1188359" y="82743"/>
                </a:lnTo>
                <a:lnTo>
                  <a:pt x="1231933" y="69690"/>
                </a:lnTo>
                <a:lnTo>
                  <a:pt x="1263439" y="43963"/>
                </a:lnTo>
                <a:lnTo>
                  <a:pt x="1275480" y="21474"/>
                </a:lnTo>
                <a:lnTo>
                  <a:pt x="1278303" y="9012"/>
                </a:lnTo>
              </a:path>
            </a:pathLst>
          </a:custGeom>
          <a:ln w="26019">
            <a:solidFill>
              <a:srgbClr val="0000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96925" y="3977933"/>
            <a:ext cx="8676640" cy="2139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9500">
              <a:lnSpc>
                <a:spcPct val="100000"/>
              </a:lnSpc>
            </a:pPr>
            <a:r>
              <a:rPr sz="1000" spc="-30" dirty="0">
                <a:latin typeface="Arial"/>
                <a:cs typeface="Arial"/>
                <a:hlinkClick r:id="rId5"/>
              </a:rPr>
              <a:t>h</a:t>
            </a:r>
            <a:r>
              <a:rPr sz="1000" spc="0" dirty="0">
                <a:latin typeface="Arial"/>
                <a:cs typeface="Arial"/>
                <a:hlinkClick r:id="rId5"/>
              </a:rPr>
              <a:t>tt</a:t>
            </a:r>
            <a:r>
              <a:rPr sz="1000" spc="5" dirty="0">
                <a:latin typeface="Arial"/>
                <a:cs typeface="Arial"/>
                <a:hlinkClick r:id="rId5"/>
              </a:rPr>
              <a:t>p</a:t>
            </a:r>
            <a:r>
              <a:rPr sz="1000" spc="-15" dirty="0">
                <a:latin typeface="Arial"/>
                <a:cs typeface="Arial"/>
                <a:hlinkClick r:id="rId5"/>
              </a:rPr>
              <a:t>:</a:t>
            </a:r>
            <a:r>
              <a:rPr sz="1000" spc="30" dirty="0">
                <a:latin typeface="Arial"/>
                <a:cs typeface="Arial"/>
                <a:hlinkClick r:id="rId5"/>
              </a:rPr>
              <a:t>//</a:t>
            </a:r>
            <a:r>
              <a:rPr sz="1000" spc="5" dirty="0">
                <a:latin typeface="Arial"/>
                <a:cs typeface="Arial"/>
                <a:hlinkClick r:id="rId5"/>
              </a:rPr>
              <a:t>ww</a:t>
            </a:r>
            <a:r>
              <a:rPr sz="1000" spc="30" dirty="0">
                <a:latin typeface="Arial"/>
                <a:cs typeface="Arial"/>
                <a:hlinkClick r:id="rId5"/>
              </a:rPr>
              <a:t>w</a:t>
            </a:r>
            <a:r>
              <a:rPr sz="1000" spc="-15" dirty="0">
                <a:latin typeface="Arial"/>
                <a:cs typeface="Arial"/>
                <a:hlinkClick r:id="rId5"/>
              </a:rPr>
              <a:t>.</a:t>
            </a:r>
            <a:r>
              <a:rPr sz="1000" spc="5" dirty="0">
                <a:latin typeface="Arial"/>
                <a:cs typeface="Arial"/>
                <a:hlinkClick r:id="rId5"/>
              </a:rPr>
              <a:t>w</a:t>
            </a:r>
            <a:r>
              <a:rPr sz="1000" spc="-35" dirty="0">
                <a:latin typeface="Arial"/>
                <a:cs typeface="Arial"/>
                <a:hlinkClick r:id="rId5"/>
              </a:rPr>
              <a:t>s</a:t>
            </a:r>
            <a:r>
              <a:rPr sz="1000" spc="-15" dirty="0">
                <a:latin typeface="Arial"/>
                <a:cs typeface="Arial"/>
                <a:hlinkClick r:id="rId5"/>
              </a:rPr>
              <a:t>.</a:t>
            </a:r>
            <a:r>
              <a:rPr sz="1000" spc="5" dirty="0">
                <a:latin typeface="Arial"/>
                <a:cs typeface="Arial"/>
                <a:hlinkClick r:id="rId5"/>
              </a:rPr>
              <a:t>b</a:t>
            </a:r>
            <a:r>
              <a:rPr sz="1000" spc="-40" dirty="0">
                <a:latin typeface="Arial"/>
                <a:cs typeface="Arial"/>
                <a:hlinkClick r:id="rId5"/>
              </a:rPr>
              <a:t>i</a:t>
            </a:r>
            <a:r>
              <a:rPr sz="1000" spc="-30" dirty="0">
                <a:latin typeface="Arial"/>
                <a:cs typeface="Arial"/>
                <a:hlinkClick r:id="rId5"/>
              </a:rPr>
              <a:t>n</a:t>
            </a:r>
            <a:r>
              <a:rPr sz="1000" spc="-10" dirty="0">
                <a:latin typeface="Arial"/>
                <a:cs typeface="Arial"/>
                <a:hlinkClick r:id="rId5"/>
              </a:rPr>
              <a:t>g</a:t>
            </a:r>
            <a:r>
              <a:rPr sz="1000" spc="-30" dirty="0">
                <a:latin typeface="Arial"/>
                <a:cs typeface="Arial"/>
                <a:hlinkClick r:id="rId5"/>
              </a:rPr>
              <a:t>h</a:t>
            </a:r>
            <a:r>
              <a:rPr sz="1000" spc="-60" dirty="0">
                <a:latin typeface="Arial"/>
                <a:cs typeface="Arial"/>
                <a:hlinkClick r:id="rId5"/>
              </a:rPr>
              <a:t>a</a:t>
            </a:r>
            <a:r>
              <a:rPr sz="1000" spc="-15" dirty="0">
                <a:latin typeface="Arial"/>
                <a:cs typeface="Arial"/>
                <a:hlinkClick r:id="rId5"/>
              </a:rPr>
              <a:t>m</a:t>
            </a:r>
            <a:r>
              <a:rPr sz="1000" spc="0" dirty="0">
                <a:latin typeface="Arial"/>
                <a:cs typeface="Arial"/>
                <a:hlinkClick r:id="rId5"/>
              </a:rPr>
              <a:t>t</a:t>
            </a:r>
            <a:r>
              <a:rPr sz="1000" spc="-10" dirty="0">
                <a:latin typeface="Arial"/>
                <a:cs typeface="Arial"/>
                <a:hlinkClick r:id="rId5"/>
              </a:rPr>
              <a:t>o</a:t>
            </a:r>
            <a:r>
              <a:rPr sz="1000" spc="-30" dirty="0">
                <a:latin typeface="Arial"/>
                <a:cs typeface="Arial"/>
                <a:hlinkClick r:id="rId5"/>
              </a:rPr>
              <a:t>n</a:t>
            </a:r>
            <a:r>
              <a:rPr sz="1000" spc="-15" dirty="0">
                <a:latin typeface="Arial"/>
                <a:cs typeface="Arial"/>
                <a:hlinkClick r:id="rId5"/>
              </a:rPr>
              <a:t>.</a:t>
            </a:r>
            <a:r>
              <a:rPr sz="1000" spc="-60" dirty="0">
                <a:latin typeface="Arial"/>
                <a:cs typeface="Arial"/>
                <a:hlinkClick r:id="rId5"/>
              </a:rPr>
              <a:t>e</a:t>
            </a:r>
            <a:r>
              <a:rPr sz="1000" spc="5" dirty="0">
                <a:latin typeface="Arial"/>
                <a:cs typeface="Arial"/>
                <a:hlinkClick r:id="rId5"/>
              </a:rPr>
              <a:t>d</a:t>
            </a:r>
            <a:r>
              <a:rPr sz="1000" spc="-30" dirty="0">
                <a:latin typeface="Arial"/>
                <a:cs typeface="Arial"/>
                <a:hlinkClick r:id="rId5"/>
              </a:rPr>
              <a:t>u</a:t>
            </a:r>
            <a:r>
              <a:rPr sz="1000" spc="30" dirty="0">
                <a:latin typeface="Arial"/>
                <a:cs typeface="Arial"/>
                <a:hlinkClick r:id="rId5"/>
              </a:rPr>
              <a:t>/</a:t>
            </a:r>
            <a:r>
              <a:rPr sz="1000" spc="-30" dirty="0">
                <a:latin typeface="Arial"/>
                <a:cs typeface="Arial"/>
                <a:hlinkClick r:id="rId5"/>
              </a:rPr>
              <a:t>f</a:t>
            </a:r>
            <a:r>
              <a:rPr sz="1000" spc="-10" dirty="0">
                <a:latin typeface="Arial"/>
                <a:cs typeface="Arial"/>
                <a:hlinkClick r:id="rId5"/>
              </a:rPr>
              <a:t>o</a:t>
            </a:r>
            <a:r>
              <a:rPr sz="1000" spc="5" dirty="0">
                <a:latin typeface="Arial"/>
                <a:cs typeface="Arial"/>
                <a:hlinkClick r:id="rId5"/>
              </a:rPr>
              <a:t>w</a:t>
            </a:r>
            <a:r>
              <a:rPr sz="1000" spc="-40" dirty="0">
                <a:latin typeface="Arial"/>
                <a:cs typeface="Arial"/>
                <a:hlinkClick r:id="rId5"/>
              </a:rPr>
              <a:t>l</a:t>
            </a:r>
            <a:r>
              <a:rPr sz="1000" spc="-60" dirty="0">
                <a:latin typeface="Arial"/>
                <a:cs typeface="Arial"/>
                <a:hlinkClick r:id="rId5"/>
              </a:rPr>
              <a:t>e</a:t>
            </a:r>
            <a:r>
              <a:rPr sz="1000" spc="-35" dirty="0">
                <a:latin typeface="Arial"/>
                <a:cs typeface="Arial"/>
                <a:hlinkClick r:id="rId5"/>
              </a:rPr>
              <a:t>r</a:t>
            </a:r>
            <a:r>
              <a:rPr sz="1000" spc="30" dirty="0">
                <a:latin typeface="Arial"/>
                <a:cs typeface="Arial"/>
                <a:hlinkClick r:id="rId5"/>
              </a:rPr>
              <a:t>/</a:t>
            </a:r>
            <a:r>
              <a:rPr sz="1000" spc="-30" dirty="0">
                <a:latin typeface="Arial"/>
                <a:cs typeface="Arial"/>
                <a:hlinkClick r:id="rId5"/>
              </a:rPr>
              <a:t>f</a:t>
            </a:r>
            <a:r>
              <a:rPr sz="1000" spc="-10" dirty="0">
                <a:latin typeface="Arial"/>
                <a:cs typeface="Arial"/>
                <a:hlinkClick r:id="rId5"/>
              </a:rPr>
              <a:t>o</a:t>
            </a:r>
            <a:r>
              <a:rPr sz="1000" spc="5" dirty="0">
                <a:latin typeface="Arial"/>
                <a:cs typeface="Arial"/>
                <a:hlinkClick r:id="rId5"/>
              </a:rPr>
              <a:t>w</a:t>
            </a:r>
            <a:r>
              <a:rPr sz="1000" spc="-40" dirty="0">
                <a:latin typeface="Arial"/>
                <a:cs typeface="Arial"/>
                <a:hlinkClick r:id="rId5"/>
              </a:rPr>
              <a:t>l</a:t>
            </a:r>
            <a:r>
              <a:rPr sz="1000" spc="-60" dirty="0">
                <a:latin typeface="Arial"/>
                <a:cs typeface="Arial"/>
                <a:hlinkClick r:id="rId5"/>
              </a:rPr>
              <a:t>e</a:t>
            </a:r>
            <a:r>
              <a:rPr sz="1000" spc="-35" dirty="0">
                <a:latin typeface="Arial"/>
                <a:cs typeface="Arial"/>
                <a:hlinkClick r:id="rId5"/>
              </a:rPr>
              <a:t>r</a:t>
            </a:r>
            <a:r>
              <a:rPr sz="1000" spc="-25" dirty="0">
                <a:latin typeface="Arial"/>
                <a:cs typeface="Arial"/>
                <a:hlinkClick r:id="rId5"/>
              </a:rPr>
              <a:t>%</a:t>
            </a:r>
            <a:r>
              <a:rPr sz="1000" spc="-10" dirty="0">
                <a:latin typeface="Arial"/>
                <a:cs typeface="Arial"/>
                <a:hlinkClick r:id="rId5"/>
              </a:rPr>
              <a:t>20</a:t>
            </a:r>
            <a:r>
              <a:rPr sz="1000" spc="5" dirty="0">
                <a:latin typeface="Arial"/>
                <a:cs typeface="Arial"/>
                <a:hlinkClick r:id="rId5"/>
              </a:rPr>
              <a:t>p</a:t>
            </a:r>
            <a:r>
              <a:rPr sz="1000" spc="-60" dirty="0">
                <a:latin typeface="Arial"/>
                <a:cs typeface="Arial"/>
                <a:hlinkClick r:id="rId5"/>
              </a:rPr>
              <a:t>e</a:t>
            </a:r>
            <a:r>
              <a:rPr sz="1000" spc="-35" dirty="0">
                <a:latin typeface="Arial"/>
                <a:cs typeface="Arial"/>
                <a:hlinkClick r:id="rId5"/>
              </a:rPr>
              <a:t>rs</a:t>
            </a:r>
            <a:r>
              <a:rPr sz="1000" spc="-10" dirty="0">
                <a:latin typeface="Arial"/>
                <a:cs typeface="Arial"/>
                <a:hlinkClick r:id="rId5"/>
              </a:rPr>
              <a:t>o</a:t>
            </a:r>
            <a:r>
              <a:rPr sz="1000" spc="-30" dirty="0">
                <a:latin typeface="Arial"/>
                <a:cs typeface="Arial"/>
                <a:hlinkClick r:id="rId5"/>
              </a:rPr>
              <a:t>n</a:t>
            </a:r>
            <a:r>
              <a:rPr sz="1000" spc="-60" dirty="0">
                <a:latin typeface="Arial"/>
                <a:cs typeface="Arial"/>
                <a:hlinkClick r:id="rId5"/>
              </a:rPr>
              <a:t>a</a:t>
            </a:r>
            <a:r>
              <a:rPr sz="1000" spc="-40" dirty="0">
                <a:latin typeface="Arial"/>
                <a:cs typeface="Arial"/>
                <a:hlinkClick r:id="rId5"/>
              </a:rPr>
              <a:t>l</a:t>
            </a:r>
            <a:r>
              <a:rPr sz="1000" spc="-25" dirty="0">
                <a:latin typeface="Arial"/>
                <a:cs typeface="Arial"/>
                <a:hlinkClick r:id="rId5"/>
              </a:rPr>
              <a:t>%</a:t>
            </a:r>
            <a:r>
              <a:rPr sz="1000" spc="-10" dirty="0">
                <a:latin typeface="Arial"/>
                <a:cs typeface="Arial"/>
                <a:hlinkClick r:id="rId5"/>
              </a:rPr>
              <a:t>20</a:t>
            </a:r>
            <a:r>
              <a:rPr sz="1000" spc="5" dirty="0">
                <a:latin typeface="Arial"/>
                <a:cs typeface="Arial"/>
                <a:hlinkClick r:id="rId5"/>
              </a:rPr>
              <a:t>p</a:t>
            </a:r>
            <a:r>
              <a:rPr sz="1000" spc="-60" dirty="0">
                <a:latin typeface="Arial"/>
                <a:cs typeface="Arial"/>
                <a:hlinkClick r:id="rId5"/>
              </a:rPr>
              <a:t>a</a:t>
            </a:r>
            <a:r>
              <a:rPr sz="1000" spc="-10" dirty="0">
                <a:latin typeface="Arial"/>
                <a:cs typeface="Arial"/>
                <a:hlinkClick r:id="rId5"/>
              </a:rPr>
              <a:t>g</a:t>
            </a:r>
            <a:r>
              <a:rPr sz="1000" spc="-60" dirty="0">
                <a:latin typeface="Arial"/>
                <a:cs typeface="Arial"/>
                <a:hlinkClick r:id="rId5"/>
              </a:rPr>
              <a:t>e</a:t>
            </a:r>
            <a:r>
              <a:rPr sz="1000" spc="30" dirty="0">
                <a:latin typeface="Arial"/>
                <a:cs typeface="Arial"/>
                <a:hlinkClick r:id="rId5"/>
              </a:rPr>
              <a:t>/</a:t>
            </a:r>
            <a:r>
              <a:rPr sz="1000" spc="-85" dirty="0">
                <a:latin typeface="Arial"/>
                <a:cs typeface="Arial"/>
                <a:hlinkClick r:id="rId5"/>
              </a:rPr>
              <a:t>EE</a:t>
            </a:r>
            <a:r>
              <a:rPr sz="1000" spc="-10" dirty="0">
                <a:latin typeface="Arial"/>
                <a:cs typeface="Arial"/>
                <a:hlinkClick r:id="rId5"/>
              </a:rPr>
              <a:t>522</a:t>
            </a:r>
            <a:r>
              <a:rPr sz="1000" spc="-80" dirty="0">
                <a:latin typeface="Arial"/>
                <a:cs typeface="Arial"/>
                <a:hlinkClick r:id="rId5"/>
              </a:rPr>
              <a:t>_</a:t>
            </a:r>
            <a:r>
              <a:rPr sz="1000" spc="-70" dirty="0">
                <a:latin typeface="Arial"/>
                <a:cs typeface="Arial"/>
                <a:hlinkClick r:id="rId5"/>
              </a:rPr>
              <a:t>ﬁ</a:t>
            </a:r>
            <a:r>
              <a:rPr sz="1000" spc="-40" dirty="0">
                <a:latin typeface="Arial"/>
                <a:cs typeface="Arial"/>
                <a:hlinkClick r:id="rId5"/>
              </a:rPr>
              <a:t>l</a:t>
            </a:r>
            <a:r>
              <a:rPr sz="1000" spc="-60" dirty="0">
                <a:latin typeface="Arial"/>
                <a:cs typeface="Arial"/>
                <a:hlinkClick r:id="rId5"/>
              </a:rPr>
              <a:t>e</a:t>
            </a:r>
            <a:r>
              <a:rPr sz="1000" spc="-35" dirty="0">
                <a:latin typeface="Arial"/>
                <a:cs typeface="Arial"/>
                <a:hlinkClick r:id="rId5"/>
              </a:rPr>
              <a:t>s</a:t>
            </a:r>
            <a:r>
              <a:rPr sz="1000" spc="30" dirty="0">
                <a:latin typeface="Arial"/>
                <a:cs typeface="Arial"/>
                <a:hlinkClick r:id="rId5"/>
              </a:rPr>
              <a:t>/</a:t>
            </a:r>
            <a:r>
              <a:rPr sz="1000" spc="-85" dirty="0">
                <a:latin typeface="Arial"/>
                <a:cs typeface="Arial"/>
                <a:hlinkClick r:id="rId5"/>
              </a:rPr>
              <a:t>EE</a:t>
            </a:r>
            <a:r>
              <a:rPr sz="1000" spc="-40" dirty="0">
                <a:latin typeface="Arial"/>
                <a:cs typeface="Arial"/>
                <a:hlinkClick r:id="rId5"/>
              </a:rPr>
              <a:t>C</a:t>
            </a:r>
            <a:r>
              <a:rPr sz="1000" spc="-85" dirty="0">
                <a:latin typeface="Arial"/>
                <a:cs typeface="Arial"/>
                <a:hlinkClick r:id="rId5"/>
              </a:rPr>
              <a:t>E</a:t>
            </a:r>
            <a:r>
              <a:rPr sz="1000" spc="-25" dirty="0">
                <a:latin typeface="Arial"/>
                <a:cs typeface="Arial"/>
                <a:hlinkClick r:id="rId5"/>
              </a:rPr>
              <a:t>%</a:t>
            </a:r>
            <a:r>
              <a:rPr sz="1000" spc="-10" dirty="0">
                <a:latin typeface="Arial"/>
                <a:cs typeface="Arial"/>
                <a:hlinkClick r:id="rId5"/>
              </a:rPr>
              <a:t>205</a:t>
            </a:r>
            <a:endParaRPr sz="1000" dirty="0">
              <a:latin typeface="Arial"/>
              <a:cs typeface="Arial"/>
            </a:endParaRPr>
          </a:p>
          <a:p>
            <a:pPr marL="238125" indent="-225425">
              <a:lnSpc>
                <a:spcPts val="1835"/>
              </a:lnSpc>
              <a:spcBef>
                <a:spcPts val="795"/>
              </a:spcBef>
              <a:buSzPct val="73529"/>
              <a:buFont typeface="Calibri"/>
              <a:buChar char="–"/>
              <a:tabLst>
                <a:tab pos="238760" algn="l"/>
              </a:tabLst>
            </a:pPr>
            <a:r>
              <a:rPr sz="1700" dirty="0">
                <a:latin typeface="Calibri"/>
                <a:cs typeface="Calibri"/>
              </a:rPr>
              <a:t>G</a:t>
            </a:r>
            <a:r>
              <a:rPr sz="1700" spc="5" dirty="0">
                <a:latin typeface="Calibri"/>
                <a:cs typeface="Calibri"/>
              </a:rPr>
              <a:t>e</a:t>
            </a:r>
            <a:r>
              <a:rPr sz="1700" dirty="0">
                <a:latin typeface="Calibri"/>
                <a:cs typeface="Calibri"/>
              </a:rPr>
              <a:t>ne</a:t>
            </a:r>
            <a:r>
              <a:rPr sz="1700" spc="5" dirty="0">
                <a:latin typeface="Calibri"/>
                <a:cs typeface="Calibri"/>
              </a:rPr>
              <a:t>r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10" dirty="0">
                <a:latin typeface="Calibri"/>
                <a:cs typeface="Calibri"/>
              </a:rPr>
              <a:t>li</a:t>
            </a:r>
            <a:r>
              <a:rPr sz="1700" dirty="0">
                <a:latin typeface="Calibri"/>
                <a:cs typeface="Calibri"/>
              </a:rPr>
              <a:t>zat</a:t>
            </a:r>
            <a:r>
              <a:rPr sz="1700" spc="5" dirty="0">
                <a:latin typeface="Calibri"/>
                <a:cs typeface="Calibri"/>
              </a:rPr>
              <a:t>i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dirty="0">
                <a:latin typeface="Calibri"/>
                <a:cs typeface="Calibri"/>
              </a:rPr>
              <a:t>n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fo</a:t>
            </a:r>
            <a:r>
              <a:rPr sz="1700" dirty="0">
                <a:latin typeface="Calibri"/>
                <a:cs typeface="Calibri"/>
              </a:rPr>
              <a:t>r Wiener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fil</a:t>
            </a:r>
            <a:r>
              <a:rPr sz="1700" spc="10" dirty="0">
                <a:latin typeface="Calibri"/>
                <a:cs typeface="Calibri"/>
              </a:rPr>
              <a:t>t</a:t>
            </a:r>
            <a:r>
              <a:rPr sz="1700" dirty="0">
                <a:latin typeface="Calibri"/>
                <a:cs typeface="Calibri"/>
              </a:rPr>
              <a:t>er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to</a:t>
            </a:r>
            <a:r>
              <a:rPr sz="1700" spc="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n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spc="30" dirty="0">
                <a:latin typeface="Calibri"/>
                <a:cs typeface="Calibri"/>
              </a:rPr>
              <a:t>n</a:t>
            </a:r>
            <a:r>
              <a:rPr sz="1700" spc="-10" dirty="0">
                <a:latin typeface="Calibri"/>
                <a:cs typeface="Calibri"/>
              </a:rPr>
              <a:t>-</a:t>
            </a:r>
            <a:r>
              <a:rPr sz="1700" dirty="0">
                <a:latin typeface="Calibri"/>
                <a:cs typeface="Calibri"/>
              </a:rPr>
              <a:t>statio</a:t>
            </a:r>
            <a:r>
              <a:rPr sz="1700" spc="-10" dirty="0">
                <a:latin typeface="Calibri"/>
                <a:cs typeface="Calibri"/>
              </a:rPr>
              <a:t>n</a:t>
            </a:r>
            <a:r>
              <a:rPr sz="1700" dirty="0">
                <a:latin typeface="Calibri"/>
                <a:cs typeface="Calibri"/>
              </a:rPr>
              <a:t>a</a:t>
            </a:r>
            <a:r>
              <a:rPr sz="1700" spc="-10" dirty="0">
                <a:latin typeface="Calibri"/>
                <a:cs typeface="Calibri"/>
              </a:rPr>
              <a:t>r</a:t>
            </a:r>
            <a:r>
              <a:rPr sz="1700" dirty="0">
                <a:latin typeface="Calibri"/>
                <a:cs typeface="Calibri"/>
              </a:rPr>
              <a:t>y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pr</a:t>
            </a:r>
            <a:r>
              <a:rPr sz="1700" spc="-5" dirty="0">
                <a:latin typeface="Calibri"/>
                <a:cs typeface="Calibri"/>
              </a:rPr>
              <a:t>oce</a:t>
            </a:r>
            <a:r>
              <a:rPr sz="1700" spc="10" dirty="0">
                <a:latin typeface="Calibri"/>
                <a:cs typeface="Calibri"/>
              </a:rPr>
              <a:t>s</a:t>
            </a:r>
            <a:r>
              <a:rPr sz="1700" spc="-10" dirty="0">
                <a:latin typeface="Calibri"/>
                <a:cs typeface="Calibri"/>
              </a:rPr>
              <a:t>s</a:t>
            </a:r>
            <a:r>
              <a:rPr sz="1700" dirty="0">
                <a:latin typeface="Calibri"/>
                <a:cs typeface="Calibri"/>
              </a:rPr>
              <a:t>es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–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Th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signal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is</a:t>
            </a:r>
          </a:p>
          <a:p>
            <a:pPr marL="238125">
              <a:lnSpc>
                <a:spcPts val="1835"/>
              </a:lnSpc>
            </a:pPr>
            <a:r>
              <a:rPr sz="1700" dirty="0">
                <a:latin typeface="Calibri"/>
                <a:cs typeface="Calibri"/>
              </a:rPr>
              <a:t>characte</a:t>
            </a:r>
            <a:r>
              <a:rPr sz="1700" spc="5" dirty="0">
                <a:latin typeface="Calibri"/>
                <a:cs typeface="Calibri"/>
              </a:rPr>
              <a:t>r</a:t>
            </a:r>
            <a:r>
              <a:rPr sz="1700" spc="-10" dirty="0">
                <a:latin typeface="Calibri"/>
                <a:cs typeface="Calibri"/>
              </a:rPr>
              <a:t>i</a:t>
            </a:r>
            <a:r>
              <a:rPr sz="1700" dirty="0">
                <a:latin typeface="Calibri"/>
                <a:cs typeface="Calibri"/>
              </a:rPr>
              <a:t>zed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b</a:t>
            </a:r>
            <a:r>
              <a:rPr sz="1700" dirty="0">
                <a:latin typeface="Calibri"/>
                <a:cs typeface="Calibri"/>
              </a:rPr>
              <a:t>y a</a:t>
            </a:r>
            <a:r>
              <a:rPr sz="1700" spc="-5" dirty="0">
                <a:latin typeface="Calibri"/>
                <a:cs typeface="Calibri"/>
              </a:rPr>
              <a:t> dynam</a:t>
            </a:r>
            <a:r>
              <a:rPr sz="1700" dirty="0">
                <a:latin typeface="Calibri"/>
                <a:cs typeface="Calibri"/>
              </a:rPr>
              <a:t>ical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m</a:t>
            </a:r>
            <a:r>
              <a:rPr sz="1700" spc="-5" dirty="0">
                <a:latin typeface="Calibri"/>
                <a:cs typeface="Calibri"/>
              </a:rPr>
              <a:t>od</a:t>
            </a:r>
            <a:r>
              <a:rPr sz="1700" spc="5" dirty="0">
                <a:latin typeface="Calibri"/>
                <a:cs typeface="Calibri"/>
              </a:rPr>
              <a:t>e</a:t>
            </a:r>
            <a:r>
              <a:rPr sz="1700" dirty="0">
                <a:latin typeface="Calibri"/>
                <a:cs typeface="Calibri"/>
              </a:rPr>
              <a:t>l</a:t>
            </a:r>
          </a:p>
          <a:p>
            <a:pPr marL="238125" indent="-225425">
              <a:lnSpc>
                <a:spcPct val="100000"/>
              </a:lnSpc>
              <a:spcBef>
                <a:spcPts val="409"/>
              </a:spcBef>
              <a:buSzPct val="73529"/>
              <a:buFont typeface="Calibri"/>
              <a:buChar char="–"/>
              <a:tabLst>
                <a:tab pos="238760" algn="l"/>
              </a:tabLst>
            </a:pPr>
            <a:r>
              <a:rPr sz="1700" dirty="0">
                <a:latin typeface="Calibri"/>
                <a:cs typeface="Calibri"/>
              </a:rPr>
              <a:t>Rec</a:t>
            </a:r>
            <a:r>
              <a:rPr sz="1700" spc="5" dirty="0">
                <a:latin typeface="Calibri"/>
                <a:cs typeface="Calibri"/>
              </a:rPr>
              <a:t>u</a:t>
            </a:r>
            <a:r>
              <a:rPr sz="1700" dirty="0">
                <a:latin typeface="Calibri"/>
                <a:cs typeface="Calibri"/>
              </a:rPr>
              <a:t>rsi</a:t>
            </a:r>
            <a:r>
              <a:rPr sz="1700" spc="-10" dirty="0">
                <a:latin typeface="Calibri"/>
                <a:cs typeface="Calibri"/>
              </a:rPr>
              <a:t>v</a:t>
            </a:r>
            <a:r>
              <a:rPr sz="1700" dirty="0">
                <a:latin typeface="Calibri"/>
                <a:cs typeface="Calibri"/>
              </a:rPr>
              <a:t>e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–</a:t>
            </a:r>
            <a:r>
              <a:rPr sz="1700" spc="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do</a:t>
            </a:r>
            <a:r>
              <a:rPr sz="1700" spc="5" dirty="0">
                <a:latin typeface="Calibri"/>
                <a:cs typeface="Calibri"/>
              </a:rPr>
              <a:t>n</a:t>
            </a:r>
            <a:r>
              <a:rPr sz="1700" spc="-10" dirty="0">
                <a:latin typeface="Calibri"/>
                <a:cs typeface="Calibri"/>
              </a:rPr>
              <a:t>’</a:t>
            </a:r>
            <a:r>
              <a:rPr sz="1700" dirty="0">
                <a:latin typeface="Calibri"/>
                <a:cs typeface="Calibri"/>
              </a:rPr>
              <a:t>t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ne</a:t>
            </a:r>
            <a:r>
              <a:rPr sz="1700" spc="5" dirty="0">
                <a:latin typeface="Calibri"/>
                <a:cs typeface="Calibri"/>
              </a:rPr>
              <a:t>e</a:t>
            </a:r>
            <a:r>
              <a:rPr sz="1700" dirty="0">
                <a:latin typeface="Calibri"/>
                <a:cs typeface="Calibri"/>
              </a:rPr>
              <a:t>d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to </a:t>
            </a:r>
            <a:r>
              <a:rPr sz="1700" spc="5" dirty="0">
                <a:latin typeface="Calibri"/>
                <a:cs typeface="Calibri"/>
              </a:rPr>
              <a:t>r</a:t>
            </a:r>
            <a:r>
              <a:rPr sz="1700" spc="15" dirty="0">
                <a:latin typeface="Calibri"/>
                <a:cs typeface="Calibri"/>
              </a:rPr>
              <a:t>e</a:t>
            </a:r>
            <a:r>
              <a:rPr sz="1700" spc="-10" dirty="0">
                <a:latin typeface="Calibri"/>
                <a:cs typeface="Calibri"/>
              </a:rPr>
              <a:t>-</a:t>
            </a:r>
            <a:r>
              <a:rPr sz="1700" dirty="0">
                <a:latin typeface="Calibri"/>
                <a:cs typeface="Calibri"/>
              </a:rPr>
              <a:t>eval</a:t>
            </a:r>
            <a:r>
              <a:rPr sz="1700" spc="5" dirty="0">
                <a:latin typeface="Calibri"/>
                <a:cs typeface="Calibri"/>
              </a:rPr>
              <a:t>u</a:t>
            </a:r>
            <a:r>
              <a:rPr sz="1700" dirty="0">
                <a:latin typeface="Calibri"/>
                <a:cs typeface="Calibri"/>
              </a:rPr>
              <a:t>ate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all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data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at </a:t>
            </a:r>
            <a:r>
              <a:rPr sz="1700" spc="5" dirty="0">
                <a:latin typeface="Calibri"/>
                <a:cs typeface="Calibri"/>
              </a:rPr>
              <a:t>e</a:t>
            </a:r>
            <a:r>
              <a:rPr sz="1700" dirty="0">
                <a:latin typeface="Calibri"/>
                <a:cs typeface="Calibri"/>
              </a:rPr>
              <a:t>ach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step</a:t>
            </a:r>
          </a:p>
          <a:p>
            <a:pPr marL="238125" indent="-225425">
              <a:lnSpc>
                <a:spcPct val="100000"/>
              </a:lnSpc>
              <a:spcBef>
                <a:spcPts val="405"/>
              </a:spcBef>
              <a:buSzPct val="73529"/>
              <a:buFont typeface="Calibri"/>
              <a:buChar char="–"/>
              <a:tabLst>
                <a:tab pos="238760" algn="l"/>
              </a:tabLst>
            </a:pPr>
            <a:r>
              <a:rPr sz="1700" dirty="0">
                <a:latin typeface="Calibri"/>
                <a:cs typeface="Calibri"/>
              </a:rPr>
              <a:t>Us</a:t>
            </a:r>
            <a:r>
              <a:rPr sz="1700" spc="5" dirty="0">
                <a:latin typeface="Calibri"/>
                <a:cs typeface="Calibri"/>
              </a:rPr>
              <a:t>e</a:t>
            </a:r>
            <a:r>
              <a:rPr sz="1700" dirty="0">
                <a:latin typeface="Calibri"/>
                <a:cs typeface="Calibri"/>
              </a:rPr>
              <a:t>s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prior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kno</a:t>
            </a:r>
            <a:r>
              <a:rPr sz="1700" spc="-10" dirty="0">
                <a:latin typeface="Calibri"/>
                <a:cs typeface="Calibri"/>
              </a:rPr>
              <a:t>wl</a:t>
            </a:r>
            <a:r>
              <a:rPr sz="1700" dirty="0">
                <a:latin typeface="Calibri"/>
                <a:cs typeface="Calibri"/>
              </a:rPr>
              <a:t>edge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o</a:t>
            </a:r>
            <a:r>
              <a:rPr sz="1700" dirty="0">
                <a:latin typeface="Calibri"/>
                <a:cs typeface="Calibri"/>
              </a:rPr>
              <a:t>f</a:t>
            </a:r>
            <a:r>
              <a:rPr sz="1700" spc="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system</a:t>
            </a:r>
          </a:p>
          <a:p>
            <a:pPr marL="577850" lvl="1" indent="-225425">
              <a:lnSpc>
                <a:spcPct val="100000"/>
              </a:lnSpc>
              <a:spcBef>
                <a:spcPts val="490"/>
              </a:spcBef>
              <a:buClr>
                <a:srgbClr val="666699"/>
              </a:buClr>
              <a:buFont typeface="Calibri"/>
              <a:buChar char="–"/>
              <a:tabLst>
                <a:tab pos="578485" algn="l"/>
              </a:tabLst>
            </a:pPr>
            <a:r>
              <a:rPr sz="1400" spc="-5" dirty="0">
                <a:solidFill>
                  <a:srgbClr val="666699"/>
                </a:solidFill>
                <a:latin typeface="Calibri"/>
                <a:cs typeface="Calibri"/>
              </a:rPr>
              <a:t>Sy</a:t>
            </a:r>
            <a:r>
              <a:rPr sz="1400" spc="5" dirty="0">
                <a:solidFill>
                  <a:srgbClr val="666699"/>
                </a:solidFill>
                <a:latin typeface="Calibri"/>
                <a:cs typeface="Calibri"/>
              </a:rPr>
              <a:t>s</a:t>
            </a:r>
            <a:r>
              <a:rPr sz="1400" dirty="0">
                <a:solidFill>
                  <a:srgbClr val="666699"/>
                </a:solidFill>
                <a:latin typeface="Calibri"/>
                <a:cs typeface="Calibri"/>
              </a:rPr>
              <a:t>t</a:t>
            </a:r>
            <a:r>
              <a:rPr sz="1400" spc="-5" dirty="0">
                <a:solidFill>
                  <a:srgbClr val="666699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666699"/>
                </a:solidFill>
                <a:latin typeface="Calibri"/>
                <a:cs typeface="Calibri"/>
              </a:rPr>
              <a:t>m</a:t>
            </a:r>
            <a:r>
              <a:rPr sz="1400" spc="-10" dirty="0">
                <a:solidFill>
                  <a:srgbClr val="66669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666699"/>
                </a:solidFill>
                <a:latin typeface="Calibri"/>
                <a:cs typeface="Calibri"/>
              </a:rPr>
              <a:t>is </a:t>
            </a:r>
            <a:r>
              <a:rPr sz="1400" spc="-10" dirty="0">
                <a:solidFill>
                  <a:srgbClr val="666699"/>
                </a:solidFill>
                <a:latin typeface="Calibri"/>
                <a:cs typeface="Calibri"/>
              </a:rPr>
              <a:t>d</a:t>
            </a:r>
            <a:r>
              <a:rPr sz="1400" dirty="0">
                <a:solidFill>
                  <a:srgbClr val="666699"/>
                </a:solidFill>
                <a:latin typeface="Calibri"/>
                <a:cs typeface="Calibri"/>
              </a:rPr>
              <a:t>es</a:t>
            </a:r>
            <a:r>
              <a:rPr sz="1400" spc="-10" dirty="0">
                <a:solidFill>
                  <a:srgbClr val="666699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666699"/>
                </a:solidFill>
                <a:latin typeface="Calibri"/>
                <a:cs typeface="Calibri"/>
              </a:rPr>
              <a:t>rib</a:t>
            </a:r>
            <a:r>
              <a:rPr sz="1400" spc="-10" dirty="0">
                <a:solidFill>
                  <a:srgbClr val="666699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666699"/>
                </a:solidFill>
                <a:latin typeface="Calibri"/>
                <a:cs typeface="Calibri"/>
              </a:rPr>
              <a:t>d </a:t>
            </a:r>
            <a:r>
              <a:rPr sz="1400" spc="-10" dirty="0">
                <a:solidFill>
                  <a:srgbClr val="666699"/>
                </a:solidFill>
                <a:latin typeface="Calibri"/>
                <a:cs typeface="Calibri"/>
              </a:rPr>
              <a:t>b</a:t>
            </a:r>
            <a:r>
              <a:rPr sz="1400" dirty="0">
                <a:solidFill>
                  <a:srgbClr val="666699"/>
                </a:solidFill>
                <a:latin typeface="Calibri"/>
                <a:cs typeface="Calibri"/>
              </a:rPr>
              <a:t>y</a:t>
            </a:r>
            <a:r>
              <a:rPr sz="1400" spc="5" dirty="0">
                <a:solidFill>
                  <a:srgbClr val="66669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66699"/>
                </a:solidFill>
                <a:latin typeface="Calibri"/>
                <a:cs typeface="Calibri"/>
              </a:rPr>
              <a:t>stat</a:t>
            </a:r>
            <a:r>
              <a:rPr sz="1400" dirty="0">
                <a:solidFill>
                  <a:srgbClr val="666699"/>
                </a:solidFill>
                <a:latin typeface="Calibri"/>
                <a:cs typeface="Calibri"/>
              </a:rPr>
              <a:t>e</a:t>
            </a:r>
            <a:r>
              <a:rPr sz="1400" spc="10" dirty="0">
                <a:solidFill>
                  <a:srgbClr val="66669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666699"/>
                </a:solidFill>
                <a:latin typeface="Calibri"/>
                <a:cs typeface="Calibri"/>
              </a:rPr>
              <a:t>ve</a:t>
            </a:r>
            <a:r>
              <a:rPr sz="1400" spc="-10" dirty="0">
                <a:solidFill>
                  <a:srgbClr val="666699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666699"/>
                </a:solidFill>
                <a:latin typeface="Calibri"/>
                <a:cs typeface="Calibri"/>
              </a:rPr>
              <a:t>tor</a:t>
            </a:r>
            <a:r>
              <a:rPr sz="1400" spc="5" dirty="0">
                <a:solidFill>
                  <a:srgbClr val="666699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66699"/>
                </a:solidFill>
                <a:latin typeface="Calibri"/>
                <a:cs typeface="Calibri"/>
              </a:rPr>
              <a:t>x</a:t>
            </a:r>
            <a:r>
              <a:rPr sz="1400" b="1" spc="-15" dirty="0">
                <a:solidFill>
                  <a:srgbClr val="66669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666699"/>
                </a:solidFill>
                <a:latin typeface="Calibri"/>
                <a:cs typeface="Calibri"/>
              </a:rPr>
              <a:t>(un</a:t>
            </a:r>
            <a:r>
              <a:rPr sz="1400" spc="-5" dirty="0">
                <a:solidFill>
                  <a:srgbClr val="666699"/>
                </a:solidFill>
                <a:latin typeface="Calibri"/>
                <a:cs typeface="Calibri"/>
              </a:rPr>
              <a:t>observabl</a:t>
            </a:r>
            <a:r>
              <a:rPr sz="1400" dirty="0">
                <a:solidFill>
                  <a:srgbClr val="666699"/>
                </a:solidFill>
                <a:latin typeface="Calibri"/>
                <a:cs typeface="Calibri"/>
              </a:rPr>
              <a:t>e)</a:t>
            </a:r>
            <a:endParaRPr sz="1400" dirty="0">
              <a:latin typeface="Calibri"/>
              <a:cs typeface="Calibri"/>
            </a:endParaRPr>
          </a:p>
          <a:p>
            <a:pPr marL="577850" lvl="1" indent="-225425">
              <a:lnSpc>
                <a:spcPct val="100000"/>
              </a:lnSpc>
              <a:spcBef>
                <a:spcPts val="335"/>
              </a:spcBef>
              <a:buClr>
                <a:srgbClr val="666699"/>
              </a:buClr>
              <a:buFont typeface="Calibri"/>
              <a:buChar char="–"/>
              <a:tabLst>
                <a:tab pos="578485" algn="l"/>
              </a:tabLst>
            </a:pPr>
            <a:r>
              <a:rPr sz="1400" spc="-5" dirty="0">
                <a:solidFill>
                  <a:srgbClr val="666699"/>
                </a:solidFill>
                <a:latin typeface="Calibri"/>
                <a:cs typeface="Calibri"/>
              </a:rPr>
              <a:t>Stat</a:t>
            </a:r>
            <a:r>
              <a:rPr sz="1400" dirty="0">
                <a:solidFill>
                  <a:srgbClr val="666699"/>
                </a:solidFill>
                <a:latin typeface="Calibri"/>
                <a:cs typeface="Calibri"/>
              </a:rPr>
              <a:t>e</a:t>
            </a:r>
            <a:r>
              <a:rPr sz="1400" spc="5" dirty="0">
                <a:solidFill>
                  <a:srgbClr val="66669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666699"/>
                </a:solidFill>
                <a:latin typeface="Calibri"/>
                <a:cs typeface="Calibri"/>
              </a:rPr>
              <a:t>c</a:t>
            </a:r>
            <a:r>
              <a:rPr sz="1400" dirty="0">
                <a:solidFill>
                  <a:srgbClr val="666699"/>
                </a:solidFill>
                <a:latin typeface="Calibri"/>
                <a:cs typeface="Calibri"/>
              </a:rPr>
              <a:t>an </a:t>
            </a:r>
            <a:r>
              <a:rPr sz="1400" spc="-10" dirty="0">
                <a:solidFill>
                  <a:srgbClr val="666699"/>
                </a:solidFill>
                <a:latin typeface="Calibri"/>
                <a:cs typeface="Calibri"/>
              </a:rPr>
              <a:t>b</a:t>
            </a:r>
            <a:r>
              <a:rPr sz="1400" dirty="0">
                <a:solidFill>
                  <a:srgbClr val="666699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666699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666699"/>
                </a:solidFill>
                <a:latin typeface="Calibri"/>
                <a:cs typeface="Calibri"/>
              </a:rPr>
              <a:t>esti</a:t>
            </a:r>
            <a:r>
              <a:rPr sz="1400" spc="-10" dirty="0">
                <a:solidFill>
                  <a:srgbClr val="666699"/>
                </a:solidFill>
                <a:latin typeface="Calibri"/>
                <a:cs typeface="Calibri"/>
              </a:rPr>
              <a:t>m</a:t>
            </a:r>
            <a:r>
              <a:rPr sz="1400" dirty="0">
                <a:solidFill>
                  <a:srgbClr val="666699"/>
                </a:solidFill>
                <a:latin typeface="Calibri"/>
                <a:cs typeface="Calibri"/>
              </a:rPr>
              <a:t>at</a:t>
            </a:r>
            <a:r>
              <a:rPr sz="1400" spc="-5" dirty="0">
                <a:solidFill>
                  <a:srgbClr val="666699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666699"/>
                </a:solidFill>
                <a:latin typeface="Calibri"/>
                <a:cs typeface="Calibri"/>
              </a:rPr>
              <a:t>d</a:t>
            </a:r>
            <a:r>
              <a:rPr sz="1400" spc="20" dirty="0">
                <a:solidFill>
                  <a:srgbClr val="66669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666699"/>
                </a:solidFill>
                <a:latin typeface="Calibri"/>
                <a:cs typeface="Calibri"/>
              </a:rPr>
              <a:t>b</a:t>
            </a:r>
            <a:r>
              <a:rPr sz="1400" dirty="0">
                <a:solidFill>
                  <a:srgbClr val="666699"/>
                </a:solidFill>
                <a:latin typeface="Calibri"/>
                <a:cs typeface="Calibri"/>
              </a:rPr>
              <a:t>ased </a:t>
            </a:r>
            <a:r>
              <a:rPr sz="1400" spc="-5" dirty="0">
                <a:solidFill>
                  <a:srgbClr val="666699"/>
                </a:solidFill>
                <a:latin typeface="Calibri"/>
                <a:cs typeface="Calibri"/>
              </a:rPr>
              <a:t>o</a:t>
            </a:r>
            <a:r>
              <a:rPr sz="1400" dirty="0">
                <a:solidFill>
                  <a:srgbClr val="666699"/>
                </a:solidFill>
                <a:latin typeface="Calibri"/>
                <a:cs typeface="Calibri"/>
              </a:rPr>
              <a:t>n </a:t>
            </a:r>
            <a:r>
              <a:rPr sz="1400" b="1" dirty="0">
                <a:solidFill>
                  <a:srgbClr val="666699"/>
                </a:solidFill>
                <a:latin typeface="Calibri"/>
                <a:cs typeface="Calibri"/>
              </a:rPr>
              <a:t>ẍ</a:t>
            </a:r>
            <a:r>
              <a:rPr sz="1400" b="1" spc="-15" dirty="0">
                <a:solidFill>
                  <a:srgbClr val="66669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66699"/>
                </a:solidFill>
                <a:latin typeface="Calibri"/>
                <a:cs typeface="Calibri"/>
              </a:rPr>
              <a:t>previ</a:t>
            </a:r>
            <a:r>
              <a:rPr sz="1400" spc="10" dirty="0">
                <a:solidFill>
                  <a:srgbClr val="666699"/>
                </a:solidFill>
                <a:latin typeface="Calibri"/>
                <a:cs typeface="Calibri"/>
              </a:rPr>
              <a:t>o</a:t>
            </a:r>
            <a:r>
              <a:rPr sz="1400" spc="-5" dirty="0">
                <a:solidFill>
                  <a:srgbClr val="666699"/>
                </a:solidFill>
                <a:latin typeface="Calibri"/>
                <a:cs typeface="Calibri"/>
              </a:rPr>
              <a:t>u</a:t>
            </a:r>
            <a:r>
              <a:rPr sz="1400" dirty="0">
                <a:solidFill>
                  <a:srgbClr val="666699"/>
                </a:solidFill>
                <a:latin typeface="Calibri"/>
                <a:cs typeface="Calibri"/>
              </a:rPr>
              <a:t>s</a:t>
            </a:r>
            <a:r>
              <a:rPr sz="1400" spc="5" dirty="0">
                <a:solidFill>
                  <a:srgbClr val="66669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66699"/>
                </a:solidFill>
                <a:latin typeface="Calibri"/>
                <a:cs typeface="Calibri"/>
              </a:rPr>
              <a:t>dat</a:t>
            </a:r>
            <a:r>
              <a:rPr sz="1400" dirty="0">
                <a:solidFill>
                  <a:srgbClr val="666699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666699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666699"/>
                </a:solidFill>
                <a:latin typeface="Calibri"/>
                <a:cs typeface="Calibri"/>
              </a:rPr>
              <a:t>z </a:t>
            </a:r>
            <a:r>
              <a:rPr sz="1400" dirty="0">
                <a:solidFill>
                  <a:srgbClr val="666699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666699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666699"/>
                </a:solidFill>
                <a:latin typeface="Calibri"/>
                <a:cs typeface="Calibri"/>
              </a:rPr>
              <a:t>d </a:t>
            </a:r>
            <a:r>
              <a:rPr sz="1400" spc="-10" dirty="0">
                <a:solidFill>
                  <a:srgbClr val="666699"/>
                </a:solidFill>
                <a:latin typeface="Calibri"/>
                <a:cs typeface="Calibri"/>
              </a:rPr>
              <a:t>m</a:t>
            </a:r>
            <a:r>
              <a:rPr sz="1400" spc="-5" dirty="0">
                <a:solidFill>
                  <a:srgbClr val="666699"/>
                </a:solidFill>
                <a:latin typeface="Calibri"/>
                <a:cs typeface="Calibri"/>
              </a:rPr>
              <a:t>odel</a:t>
            </a:r>
            <a:endParaRPr sz="1400" dirty="0">
              <a:latin typeface="Calibri"/>
              <a:cs typeface="Calibri"/>
            </a:endParaRPr>
          </a:p>
          <a:p>
            <a:pPr marL="577850" lvl="1" indent="-225425">
              <a:lnSpc>
                <a:spcPct val="100000"/>
              </a:lnSpc>
              <a:spcBef>
                <a:spcPts val="335"/>
              </a:spcBef>
              <a:buClr>
                <a:srgbClr val="666699"/>
              </a:buClr>
              <a:buFont typeface="Calibri"/>
              <a:buChar char="–"/>
              <a:tabLst>
                <a:tab pos="578485" algn="l"/>
              </a:tabLst>
            </a:pPr>
            <a:r>
              <a:rPr sz="1400" dirty="0">
                <a:solidFill>
                  <a:srgbClr val="666699"/>
                </a:solidFill>
                <a:latin typeface="Calibri"/>
                <a:cs typeface="Calibri"/>
              </a:rPr>
              <a:t>R</a:t>
            </a:r>
            <a:r>
              <a:rPr sz="1400" spc="-5" dirty="0">
                <a:solidFill>
                  <a:srgbClr val="666699"/>
                </a:solidFill>
                <a:latin typeface="Calibri"/>
                <a:cs typeface="Calibri"/>
              </a:rPr>
              <a:t>e</a:t>
            </a:r>
            <a:r>
              <a:rPr sz="1400" spc="-10" dirty="0">
                <a:solidFill>
                  <a:srgbClr val="666699"/>
                </a:solidFill>
                <a:latin typeface="Calibri"/>
                <a:cs typeface="Calibri"/>
              </a:rPr>
              <a:t>qu</a:t>
            </a:r>
            <a:r>
              <a:rPr sz="1400" dirty="0">
                <a:solidFill>
                  <a:srgbClr val="666699"/>
                </a:solidFill>
                <a:latin typeface="Calibri"/>
                <a:cs typeface="Calibri"/>
              </a:rPr>
              <a:t>ires a</a:t>
            </a:r>
            <a:r>
              <a:rPr sz="1400" spc="-10" dirty="0">
                <a:solidFill>
                  <a:srgbClr val="666699"/>
                </a:solidFill>
                <a:latin typeface="Calibri"/>
                <a:cs typeface="Calibri"/>
              </a:rPr>
              <a:t> d</a:t>
            </a:r>
            <a:r>
              <a:rPr sz="1400" dirty="0">
                <a:solidFill>
                  <a:srgbClr val="666699"/>
                </a:solidFill>
                <a:latin typeface="Calibri"/>
                <a:cs typeface="Calibri"/>
              </a:rPr>
              <a:t>y</a:t>
            </a:r>
            <a:r>
              <a:rPr sz="1400" spc="-10" dirty="0">
                <a:solidFill>
                  <a:srgbClr val="666699"/>
                </a:solidFill>
                <a:latin typeface="Calibri"/>
                <a:cs typeface="Calibri"/>
              </a:rPr>
              <a:t>n</a:t>
            </a:r>
            <a:r>
              <a:rPr sz="1400" dirty="0">
                <a:solidFill>
                  <a:srgbClr val="666699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666699"/>
                </a:solidFill>
                <a:latin typeface="Calibri"/>
                <a:cs typeface="Calibri"/>
              </a:rPr>
              <a:t>m</a:t>
            </a:r>
            <a:r>
              <a:rPr sz="1400" dirty="0">
                <a:solidFill>
                  <a:srgbClr val="666699"/>
                </a:solidFill>
                <a:latin typeface="Calibri"/>
                <a:cs typeface="Calibri"/>
              </a:rPr>
              <a:t>ic</a:t>
            </a:r>
            <a:r>
              <a:rPr sz="1400" spc="-5" dirty="0">
                <a:solidFill>
                  <a:srgbClr val="66669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666699"/>
                </a:solidFill>
                <a:latin typeface="Calibri"/>
                <a:cs typeface="Calibri"/>
              </a:rPr>
              <a:t>(</a:t>
            </a:r>
            <a:r>
              <a:rPr sz="1400" spc="-5" dirty="0">
                <a:solidFill>
                  <a:srgbClr val="666699"/>
                </a:solidFill>
                <a:latin typeface="Calibri"/>
                <a:cs typeface="Calibri"/>
              </a:rPr>
              <a:t>sta</a:t>
            </a:r>
            <a:r>
              <a:rPr sz="1400" spc="-10" dirty="0">
                <a:solidFill>
                  <a:srgbClr val="666699"/>
                </a:solidFill>
                <a:latin typeface="Calibri"/>
                <a:cs typeface="Calibri"/>
              </a:rPr>
              <a:t>t</a:t>
            </a:r>
            <a:r>
              <a:rPr sz="1400" dirty="0">
                <a:solidFill>
                  <a:srgbClr val="666699"/>
                </a:solidFill>
                <a:latin typeface="Calibri"/>
                <a:cs typeface="Calibri"/>
              </a:rPr>
              <a:t>e</a:t>
            </a:r>
            <a:r>
              <a:rPr sz="1400" spc="10" dirty="0">
                <a:solidFill>
                  <a:srgbClr val="666699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666699"/>
                </a:solidFill>
                <a:latin typeface="Calibri"/>
                <a:cs typeface="Calibri"/>
              </a:rPr>
              <a:t>sp</a:t>
            </a:r>
            <a:r>
              <a:rPr sz="1400" dirty="0">
                <a:solidFill>
                  <a:srgbClr val="666699"/>
                </a:solidFill>
                <a:latin typeface="Calibri"/>
                <a:cs typeface="Calibri"/>
              </a:rPr>
              <a:t>a</a:t>
            </a:r>
            <a:r>
              <a:rPr sz="1400" spc="-10" dirty="0">
                <a:solidFill>
                  <a:srgbClr val="666699"/>
                </a:solidFill>
                <a:latin typeface="Calibri"/>
                <a:cs typeface="Calibri"/>
              </a:rPr>
              <a:t>c</a:t>
            </a:r>
            <a:r>
              <a:rPr sz="1400" spc="-5" dirty="0">
                <a:solidFill>
                  <a:srgbClr val="666699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666699"/>
                </a:solidFill>
                <a:latin typeface="Calibri"/>
                <a:cs typeface="Calibri"/>
              </a:rPr>
              <a:t>)</a:t>
            </a:r>
            <a:r>
              <a:rPr sz="1400" spc="-5" dirty="0">
                <a:solidFill>
                  <a:srgbClr val="666699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666699"/>
                </a:solidFill>
                <a:latin typeface="Calibri"/>
                <a:cs typeface="Calibri"/>
              </a:rPr>
              <a:t>m</a:t>
            </a:r>
            <a:r>
              <a:rPr sz="1400" spc="-5" dirty="0">
                <a:solidFill>
                  <a:srgbClr val="666699"/>
                </a:solidFill>
                <a:latin typeface="Calibri"/>
                <a:cs typeface="Calibri"/>
              </a:rPr>
              <a:t>od</a:t>
            </a:r>
            <a:r>
              <a:rPr sz="1400" spc="-10" dirty="0">
                <a:solidFill>
                  <a:srgbClr val="666699"/>
                </a:solidFill>
                <a:latin typeface="Calibri"/>
                <a:cs typeface="Calibri"/>
              </a:rPr>
              <a:t>e</a:t>
            </a:r>
            <a:r>
              <a:rPr sz="1400" dirty="0">
                <a:solidFill>
                  <a:srgbClr val="666699"/>
                </a:solidFill>
                <a:latin typeface="Calibri"/>
                <a:cs typeface="Calibri"/>
              </a:rPr>
              <a:t>l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54811" y="934625"/>
            <a:ext cx="1035050" cy="1094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i="1" spc="10" dirty="0">
                <a:latin typeface="Times New Roman"/>
                <a:cs typeface="Times New Roman"/>
              </a:rPr>
              <a:t>!</a:t>
            </a:r>
            <a:r>
              <a:rPr sz="1650" i="1" spc="-220" dirty="0">
                <a:latin typeface="Times New Roman"/>
                <a:cs typeface="Times New Roman"/>
              </a:rPr>
              <a:t> </a:t>
            </a:r>
            <a:r>
              <a:rPr sz="1650" spc="15" dirty="0">
                <a:latin typeface="Times New Roman"/>
                <a:cs typeface="Times New Roman"/>
              </a:rPr>
              <a:t>[</a:t>
            </a:r>
            <a:r>
              <a:rPr sz="1650" i="1" spc="145" dirty="0">
                <a:latin typeface="Times New Roman"/>
                <a:cs typeface="Times New Roman"/>
              </a:rPr>
              <a:t>"</a:t>
            </a:r>
            <a:r>
              <a:rPr sz="1650" spc="10" dirty="0">
                <a:latin typeface="Times New Roman"/>
                <a:cs typeface="Times New Roman"/>
              </a:rPr>
              <a:t>]</a:t>
            </a:r>
            <a:endParaRPr sz="1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3"/>
              </a:spcBef>
            </a:pPr>
            <a:endParaRPr sz="24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650" spc="15" dirty="0">
                <a:latin typeface="Times New Roman"/>
                <a:cs typeface="Times New Roman"/>
              </a:rPr>
              <a:t>2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232139" y="2555785"/>
            <a:ext cx="392430" cy="272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-434" dirty="0">
                <a:latin typeface="Times New Roman"/>
                <a:cs typeface="Times New Roman"/>
              </a:rPr>
              <a:t>!</a:t>
            </a:r>
            <a:r>
              <a:rPr sz="2700" spc="52" baseline="4629" dirty="0">
                <a:latin typeface="Times New Roman"/>
                <a:cs typeface="Times New Roman"/>
              </a:rPr>
              <a:t>ˆ</a:t>
            </a:r>
            <a:r>
              <a:rPr sz="1800" spc="-5" dirty="0">
                <a:latin typeface="Times New Roman"/>
                <a:cs typeface="Times New Roman"/>
              </a:rPr>
              <a:t>[</a:t>
            </a:r>
            <a:r>
              <a:rPr sz="1800" spc="-25" dirty="0">
                <a:latin typeface="Times New Roman"/>
                <a:cs typeface="Times New Roman"/>
              </a:rPr>
              <a:t>5</a:t>
            </a:r>
            <a:r>
              <a:rPr sz="1800" spc="-15" dirty="0">
                <a:latin typeface="Times New Roman"/>
                <a:cs typeface="Times New Roman"/>
              </a:rPr>
              <a:t>]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071750" y="2037986"/>
            <a:ext cx="132715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15" dirty="0">
                <a:latin typeface="Times New Roman"/>
                <a:cs typeface="Times New Roman"/>
              </a:rPr>
              <a:t>1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145254" y="1603030"/>
            <a:ext cx="0" cy="408305"/>
          </a:xfrm>
          <a:custGeom>
            <a:avLst/>
            <a:gdLst/>
            <a:ahLst/>
            <a:cxnLst/>
            <a:rect l="l" t="t" r="r" b="b"/>
            <a:pathLst>
              <a:path h="408305">
                <a:moveTo>
                  <a:pt x="0" y="407871"/>
                </a:moveTo>
                <a:lnTo>
                  <a:pt x="0" y="407871"/>
                </a:lnTo>
                <a:lnTo>
                  <a:pt x="0" y="0"/>
                </a:lnTo>
              </a:path>
            </a:pathLst>
          </a:custGeom>
          <a:ln w="260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080720" y="1538373"/>
            <a:ext cx="128905" cy="128905"/>
          </a:xfrm>
          <a:custGeom>
            <a:avLst/>
            <a:gdLst/>
            <a:ahLst/>
            <a:cxnLst/>
            <a:rect l="l" t="t" r="r" b="b"/>
            <a:pathLst>
              <a:path w="128904" h="128905">
                <a:moveTo>
                  <a:pt x="67024" y="0"/>
                </a:moveTo>
                <a:lnTo>
                  <a:pt x="25807" y="12689"/>
                </a:lnTo>
                <a:lnTo>
                  <a:pt x="2548" y="45497"/>
                </a:lnTo>
                <a:lnTo>
                  <a:pt x="0" y="59512"/>
                </a:lnTo>
                <a:lnTo>
                  <a:pt x="1400" y="75257"/>
                </a:lnTo>
                <a:lnTo>
                  <a:pt x="21026" y="111982"/>
                </a:lnTo>
                <a:lnTo>
                  <a:pt x="57771" y="128323"/>
                </a:lnTo>
                <a:lnTo>
                  <a:pt x="73958" y="126996"/>
                </a:lnTo>
                <a:lnTo>
                  <a:pt x="111398" y="107863"/>
                </a:lnTo>
                <a:lnTo>
                  <a:pt x="128133" y="72113"/>
                </a:lnTo>
                <a:lnTo>
                  <a:pt x="128548" y="64656"/>
                </a:lnTo>
                <a:lnTo>
                  <a:pt x="126959" y="49894"/>
                </a:lnTo>
                <a:lnTo>
                  <a:pt x="105798" y="14732"/>
                </a:lnTo>
                <a:lnTo>
                  <a:pt x="6702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61809" y="1656485"/>
            <a:ext cx="0" cy="354965"/>
          </a:xfrm>
          <a:custGeom>
            <a:avLst/>
            <a:gdLst/>
            <a:ahLst/>
            <a:cxnLst/>
            <a:rect l="l" t="t" r="r" b="b"/>
            <a:pathLst>
              <a:path h="354964">
                <a:moveTo>
                  <a:pt x="0" y="354415"/>
                </a:moveTo>
                <a:lnTo>
                  <a:pt x="0" y="354415"/>
                </a:lnTo>
                <a:lnTo>
                  <a:pt x="0" y="0"/>
                </a:lnTo>
              </a:path>
            </a:pathLst>
          </a:custGeom>
          <a:ln w="2602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398258" y="1589836"/>
            <a:ext cx="128270" cy="130175"/>
          </a:xfrm>
          <a:custGeom>
            <a:avLst/>
            <a:gdLst/>
            <a:ahLst/>
            <a:cxnLst/>
            <a:rect l="l" t="t" r="r" b="b"/>
            <a:pathLst>
              <a:path w="128270" h="130175">
                <a:moveTo>
                  <a:pt x="68372" y="0"/>
                </a:moveTo>
                <a:lnTo>
                  <a:pt x="26847" y="12646"/>
                </a:lnTo>
                <a:lnTo>
                  <a:pt x="3008" y="44988"/>
                </a:lnTo>
                <a:lnTo>
                  <a:pt x="0" y="58585"/>
                </a:lnTo>
                <a:lnTo>
                  <a:pt x="1250" y="74627"/>
                </a:lnTo>
                <a:lnTo>
                  <a:pt x="19928" y="112448"/>
                </a:lnTo>
                <a:lnTo>
                  <a:pt x="55038" y="130076"/>
                </a:lnTo>
                <a:lnTo>
                  <a:pt x="71752" y="128824"/>
                </a:lnTo>
                <a:lnTo>
                  <a:pt x="110085" y="110053"/>
                </a:lnTo>
                <a:lnTo>
                  <a:pt x="127606" y="75753"/>
                </a:lnTo>
                <a:lnTo>
                  <a:pt x="128273" y="66649"/>
                </a:lnTo>
                <a:lnTo>
                  <a:pt x="126750" y="52086"/>
                </a:lnTo>
                <a:lnTo>
                  <a:pt x="106308" y="16287"/>
                </a:lnTo>
                <a:lnTo>
                  <a:pt x="6837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35241" y="2476449"/>
            <a:ext cx="799465" cy="440055"/>
          </a:xfrm>
          <a:custGeom>
            <a:avLst/>
            <a:gdLst/>
            <a:ahLst/>
            <a:cxnLst/>
            <a:rect l="l" t="t" r="r" b="b"/>
            <a:pathLst>
              <a:path w="799465" h="440055">
                <a:moveTo>
                  <a:pt x="0" y="240507"/>
                </a:moveTo>
                <a:lnTo>
                  <a:pt x="33340" y="258553"/>
                </a:lnTo>
                <a:lnTo>
                  <a:pt x="66625" y="276519"/>
                </a:lnTo>
                <a:lnTo>
                  <a:pt x="132773" y="311641"/>
                </a:lnTo>
                <a:lnTo>
                  <a:pt x="197923" y="344730"/>
                </a:lnTo>
                <a:lnTo>
                  <a:pt x="261558" y="374641"/>
                </a:lnTo>
                <a:lnTo>
                  <a:pt x="323157" y="400231"/>
                </a:lnTo>
                <a:lnTo>
                  <a:pt x="382203" y="420357"/>
                </a:lnTo>
                <a:lnTo>
                  <a:pt x="438177" y="433875"/>
                </a:lnTo>
                <a:lnTo>
                  <a:pt x="490558" y="439643"/>
                </a:lnTo>
                <a:lnTo>
                  <a:pt x="515240" y="439262"/>
                </a:lnTo>
                <a:lnTo>
                  <a:pt x="561262" y="431259"/>
                </a:lnTo>
                <a:lnTo>
                  <a:pt x="598848" y="414343"/>
                </a:lnTo>
                <a:lnTo>
                  <a:pt x="629294" y="391242"/>
                </a:lnTo>
                <a:lnTo>
                  <a:pt x="656884" y="361848"/>
                </a:lnTo>
                <a:lnTo>
                  <a:pt x="681878" y="326747"/>
                </a:lnTo>
                <a:lnTo>
                  <a:pt x="704539" y="286526"/>
                </a:lnTo>
                <a:lnTo>
                  <a:pt x="725127" y="241771"/>
                </a:lnTo>
                <a:lnTo>
                  <a:pt x="743904" y="193069"/>
                </a:lnTo>
                <a:lnTo>
                  <a:pt x="761131" y="141007"/>
                </a:lnTo>
                <a:lnTo>
                  <a:pt x="777071" y="86171"/>
                </a:lnTo>
                <a:lnTo>
                  <a:pt x="791984" y="29148"/>
                </a:lnTo>
                <a:lnTo>
                  <a:pt x="799138" y="0"/>
                </a:lnTo>
              </a:path>
            </a:pathLst>
          </a:custGeom>
          <a:ln w="260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367560" y="2341436"/>
            <a:ext cx="135255" cy="153035"/>
          </a:xfrm>
          <a:custGeom>
            <a:avLst/>
            <a:gdLst/>
            <a:ahLst/>
            <a:cxnLst/>
            <a:rect l="l" t="t" r="r" b="b"/>
            <a:pathLst>
              <a:path w="135254" h="153035">
                <a:moveTo>
                  <a:pt x="98471" y="0"/>
                </a:moveTo>
                <a:lnTo>
                  <a:pt x="0" y="120253"/>
                </a:lnTo>
                <a:lnTo>
                  <a:pt x="135055" y="152604"/>
                </a:lnTo>
                <a:lnTo>
                  <a:pt x="984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7778708" y="2087221"/>
            <a:ext cx="773430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48615" algn="l"/>
                <a:tab pos="652780" algn="l"/>
              </a:tabLst>
            </a:pPr>
            <a:r>
              <a:rPr sz="1650" spc="15" dirty="0">
                <a:latin typeface="Times New Roman"/>
                <a:cs typeface="Times New Roman"/>
              </a:rPr>
              <a:t>3	4	5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826165" y="2072462"/>
            <a:ext cx="115570" cy="2400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i="1" spc="10" dirty="0">
                <a:latin typeface="Times New Roman"/>
                <a:cs typeface="Times New Roman"/>
              </a:rPr>
              <a:t>"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0" y="425844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3999" y="1"/>
                </a:lnTo>
              </a:path>
            </a:pathLst>
          </a:custGeom>
          <a:ln w="84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16863" y="685800"/>
            <a:ext cx="7880984" cy="239395"/>
          </a:xfrm>
          <a:custGeom>
            <a:avLst/>
            <a:gdLst/>
            <a:ahLst/>
            <a:cxnLst/>
            <a:rect l="l" t="t" r="r" b="b"/>
            <a:pathLst>
              <a:path w="7880984" h="239394">
                <a:moveTo>
                  <a:pt x="0" y="239267"/>
                </a:moveTo>
                <a:lnTo>
                  <a:pt x="7880604" y="239267"/>
                </a:lnTo>
                <a:lnTo>
                  <a:pt x="7880604" y="0"/>
                </a:lnTo>
                <a:lnTo>
                  <a:pt x="0" y="0"/>
                </a:lnTo>
                <a:lnTo>
                  <a:pt x="0" y="2392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82039" y="777240"/>
            <a:ext cx="6946900" cy="1905"/>
          </a:xfrm>
          <a:custGeom>
            <a:avLst/>
            <a:gdLst/>
            <a:ahLst/>
            <a:cxnLst/>
            <a:rect l="l" t="t" r="r" b="b"/>
            <a:pathLst>
              <a:path w="6946900" h="1904">
                <a:moveTo>
                  <a:pt x="0" y="0"/>
                </a:moveTo>
                <a:lnTo>
                  <a:pt x="6946900" y="1650"/>
                </a:lnTo>
              </a:path>
            </a:pathLst>
          </a:custGeom>
          <a:ln w="12192">
            <a:solidFill>
              <a:srgbClr val="66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39"/>
          <p:cNvSpPr txBox="1">
            <a:spLocks/>
          </p:cNvSpPr>
          <p:nvPr/>
        </p:nvSpPr>
        <p:spPr>
          <a:xfrm>
            <a:off x="534085" y="180467"/>
            <a:ext cx="8075828" cy="622350"/>
          </a:xfrm>
          <a:prstGeom prst="rect">
            <a:avLst/>
          </a:prstGeom>
        </p:spPr>
        <p:txBody>
          <a:bodyPr vert="horz" wrap="square" lIns="0" tIns="128651" rIns="0" bIns="0" rtlCol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07210">
              <a:lnSpc>
                <a:spcPct val="100000"/>
              </a:lnSpc>
            </a:pPr>
            <a:r>
              <a:rPr lang="en-US" sz="3200" b="1" spc="-5" dirty="0" smtClean="0">
                <a:solidFill>
                  <a:srgbClr val="00397D"/>
                </a:solidFill>
                <a:latin typeface="Calibri"/>
                <a:cs typeface="Calibri"/>
              </a:rPr>
              <a:t>Wiene</a:t>
            </a:r>
            <a:r>
              <a:rPr lang="en-US" sz="3200" b="1" dirty="0" smtClean="0">
                <a:solidFill>
                  <a:srgbClr val="00397D"/>
                </a:solidFill>
                <a:latin typeface="Calibri"/>
                <a:cs typeface="Calibri"/>
              </a:rPr>
              <a:t>r</a:t>
            </a:r>
            <a:r>
              <a:rPr lang="en-US" sz="3200" b="1" spc="5" dirty="0" smtClean="0">
                <a:solidFill>
                  <a:srgbClr val="00397D"/>
                </a:solidFill>
                <a:latin typeface="Calibri"/>
                <a:cs typeface="Calibri"/>
              </a:rPr>
              <a:t> </a:t>
            </a:r>
            <a:r>
              <a:rPr lang="en-US" sz="3200" b="1" spc="-25" dirty="0" err="1" smtClean="0">
                <a:solidFill>
                  <a:srgbClr val="00397D"/>
                </a:solidFill>
                <a:latin typeface="Calibri"/>
                <a:cs typeface="Calibri"/>
              </a:rPr>
              <a:t>v</a:t>
            </a:r>
            <a:r>
              <a:rPr lang="en-US" sz="3200" b="1" dirty="0" err="1" smtClean="0">
                <a:solidFill>
                  <a:srgbClr val="00397D"/>
                </a:solidFill>
                <a:latin typeface="Calibri"/>
                <a:cs typeface="Calibri"/>
              </a:rPr>
              <a:t>s</a:t>
            </a:r>
            <a:r>
              <a:rPr lang="en-US" sz="3200" b="1" dirty="0" smtClean="0">
                <a:solidFill>
                  <a:srgbClr val="00397D"/>
                </a:solidFill>
                <a:latin typeface="Calibri"/>
                <a:cs typeface="Calibri"/>
              </a:rPr>
              <a:t> </a:t>
            </a:r>
            <a:r>
              <a:rPr lang="en-US" sz="3200" b="1" spc="-35" dirty="0" err="1" smtClean="0">
                <a:solidFill>
                  <a:srgbClr val="00397D"/>
                </a:solidFill>
                <a:latin typeface="Calibri"/>
                <a:cs typeface="Calibri"/>
              </a:rPr>
              <a:t>K</a:t>
            </a:r>
            <a:r>
              <a:rPr lang="en-US" sz="3200" b="1" dirty="0" err="1" smtClean="0">
                <a:solidFill>
                  <a:srgbClr val="00397D"/>
                </a:solidFill>
                <a:latin typeface="Calibri"/>
                <a:cs typeface="Calibri"/>
              </a:rPr>
              <a:t>alman</a:t>
            </a:r>
            <a:r>
              <a:rPr lang="en-US" sz="3200" b="1" spc="-40" dirty="0" smtClean="0">
                <a:solidFill>
                  <a:srgbClr val="00397D"/>
                </a:solidFill>
                <a:latin typeface="Calibri"/>
                <a:cs typeface="Calibri"/>
              </a:rPr>
              <a:t> </a:t>
            </a:r>
            <a:r>
              <a:rPr lang="en-US" sz="3200" b="1" spc="-5" dirty="0" smtClean="0">
                <a:solidFill>
                  <a:srgbClr val="00397D"/>
                </a:solidFill>
                <a:latin typeface="Calibri"/>
                <a:cs typeface="Calibri"/>
              </a:rPr>
              <a:t>fil</a:t>
            </a:r>
            <a:r>
              <a:rPr lang="en-US" sz="3200" b="1" spc="-25" dirty="0" smtClean="0">
                <a:solidFill>
                  <a:srgbClr val="00397D"/>
                </a:solidFill>
                <a:latin typeface="Calibri"/>
                <a:cs typeface="Calibri"/>
              </a:rPr>
              <a:t>t</a:t>
            </a:r>
            <a:r>
              <a:rPr lang="en-US" sz="3200" b="1" spc="-5" dirty="0" smtClean="0">
                <a:solidFill>
                  <a:srgbClr val="00397D"/>
                </a:solidFill>
                <a:latin typeface="Calibri"/>
                <a:cs typeface="Calibri"/>
              </a:rPr>
              <a:t>ering</a:t>
            </a:r>
            <a:endParaRPr lang="en-US" sz="3200" b="1" spc="-5" dirty="0">
              <a:solidFill>
                <a:srgbClr val="00397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576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54140"/>
            <a:ext cx="9144000" cy="403860"/>
          </a:xfrm>
          <a:custGeom>
            <a:avLst/>
            <a:gdLst/>
            <a:ahLst/>
            <a:cxnLst/>
            <a:rect l="l" t="t" r="r" b="b"/>
            <a:pathLst>
              <a:path w="9144000" h="403859">
                <a:moveTo>
                  <a:pt x="9144000" y="403858"/>
                </a:moveTo>
                <a:lnTo>
                  <a:pt x="9144000" y="0"/>
                </a:lnTo>
                <a:lnTo>
                  <a:pt x="0" y="0"/>
                </a:lnTo>
                <a:lnTo>
                  <a:pt x="0" y="403858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3" y="6492250"/>
            <a:ext cx="799509" cy="365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1" y="6460997"/>
            <a:ext cx="9143365" cy="0"/>
          </a:xfrm>
          <a:custGeom>
            <a:avLst/>
            <a:gdLst/>
            <a:ahLst/>
            <a:cxnLst/>
            <a:rect l="l" t="t" r="r" b="b"/>
            <a:pathLst>
              <a:path w="9143365">
                <a:moveTo>
                  <a:pt x="0" y="0"/>
                </a:moveTo>
                <a:lnTo>
                  <a:pt x="9143238" y="0"/>
                </a:lnTo>
              </a:path>
            </a:pathLst>
          </a:custGeom>
          <a:ln w="38100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07323" y="6460235"/>
            <a:ext cx="807720" cy="3977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107" y="1286255"/>
            <a:ext cx="4645152" cy="45384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18913" y="1207008"/>
            <a:ext cx="3423666" cy="27127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9915" y="3646930"/>
            <a:ext cx="4747260" cy="3157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10845" algn="r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Eri</a:t>
            </a:r>
            <a:r>
              <a:rPr sz="1200" dirty="0">
                <a:latin typeface="Calibri"/>
                <a:cs typeface="Calibri"/>
              </a:rPr>
              <a:t>c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es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1100">
              <a:latin typeface="Times New Roman"/>
              <a:cs typeface="Times New Roman"/>
            </a:endParaRPr>
          </a:p>
          <a:p>
            <a:pPr marR="217170" algn="r">
              <a:lnSpc>
                <a:spcPct val="100000"/>
              </a:lnSpc>
            </a:pPr>
            <a:r>
              <a:rPr sz="1200" b="1" dirty="0">
                <a:solidFill>
                  <a:srgbClr val="888888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41214" y="3923665"/>
            <a:ext cx="2980690" cy="1634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1077595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IP leg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modes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19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Wh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eded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si</a:t>
            </a:r>
            <a:r>
              <a:rPr sz="1800" spc="-10" dirty="0">
                <a:latin typeface="Calibri"/>
                <a:cs typeface="Calibri"/>
              </a:rPr>
              <a:t>ve ed</a:t>
            </a:r>
            <a:r>
              <a:rPr sz="1800" spc="-5" dirty="0">
                <a:latin typeface="Calibri"/>
                <a:cs typeface="Calibri"/>
              </a:rPr>
              <a:t>dy 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15" dirty="0">
                <a:latin typeface="Calibri"/>
                <a:cs typeface="Calibri"/>
              </a:rPr>
              <a:t>ur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2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da</a:t>
            </a:r>
            <a:r>
              <a:rPr sz="1800" spc="5" dirty="0">
                <a:latin typeface="Calibri"/>
                <a:cs typeface="Calibri"/>
              </a:rPr>
              <a:t>m</a:t>
            </a:r>
            <a:r>
              <a:rPr sz="1800" spc="-15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5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s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b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</a:t>
            </a:r>
            <a:r>
              <a:rPr sz="1800" spc="5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ed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o </a:t>
            </a:r>
            <a:r>
              <a:rPr sz="1800" spc="-5" dirty="0">
                <a:latin typeface="Calibri"/>
                <a:cs typeface="Calibri"/>
              </a:rPr>
              <a:t>l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30" dirty="0">
                <a:latin typeface="Calibri"/>
                <a:cs typeface="Calibri"/>
              </a:rPr>
              <a:t>w</a:t>
            </a:r>
            <a:r>
              <a:rPr sz="1800" spc="-10" dirty="0">
                <a:latin typeface="Calibri"/>
                <a:cs typeface="Calibri"/>
              </a:rPr>
              <a:t>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Q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ac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 h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gh</a:t>
            </a:r>
            <a:r>
              <a:rPr sz="1800" spc="-10" dirty="0">
                <a:latin typeface="Calibri"/>
                <a:cs typeface="Calibri"/>
              </a:rPr>
              <a:t>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d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sona</a:t>
            </a:r>
            <a:r>
              <a:rPr sz="1800" spc="5" dirty="0">
                <a:latin typeface="Calibri"/>
                <a:cs typeface="Calibri"/>
              </a:rPr>
              <a:t>n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spc="-10" dirty="0">
                <a:latin typeface="Calibri"/>
                <a:cs typeface="Calibri"/>
              </a:rPr>
              <a:t>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9915" y="3646930"/>
            <a:ext cx="4747260" cy="31577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837178" y="2511805"/>
            <a:ext cx="5994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1.6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Hz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6"/>
          <p:cNvSpPr txBox="1">
            <a:spLocks/>
          </p:cNvSpPr>
          <p:nvPr/>
        </p:nvSpPr>
        <p:spPr>
          <a:xfrm>
            <a:off x="534085" y="180467"/>
            <a:ext cx="8075828" cy="894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454"/>
              </a:lnSpc>
            </a:pPr>
            <a:r>
              <a:rPr lang="en-US" sz="3200" spc="-5" smtClean="0">
                <a:solidFill>
                  <a:srgbClr val="000000"/>
                </a:solidFill>
                <a:latin typeface="Calibri"/>
                <a:cs typeface="Calibri"/>
              </a:rPr>
              <a:t>Fini</a:t>
            </a:r>
            <a:r>
              <a:rPr lang="en-US" sz="3200" spc="-45" smtClean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en-US" sz="3200" smtClean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lang="en-US" sz="3200" spc="15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3200" smtClean="0">
                <a:solidFill>
                  <a:srgbClr val="000000"/>
                </a:solidFill>
                <a:latin typeface="Calibri"/>
                <a:cs typeface="Calibri"/>
              </a:rPr>
              <a:t>eleme</a:t>
            </a:r>
            <a:r>
              <a:rPr lang="en-US" sz="3200" spc="-40" smtClean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lang="en-US" sz="3200" smtClean="0">
                <a:solidFill>
                  <a:srgbClr val="000000"/>
                </a:solidFill>
                <a:latin typeface="Calibri"/>
                <a:cs typeface="Calibri"/>
              </a:rPr>
              <a:t>t </a:t>
            </a:r>
            <a:r>
              <a:rPr lang="en-US" sz="3200" spc="-15" smtClean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en-US" sz="3200" spc="-5" smtClean="0">
                <a:solidFill>
                  <a:srgbClr val="000000"/>
                </a:solidFill>
                <a:latin typeface="Calibri"/>
                <a:cs typeface="Calibri"/>
              </a:rPr>
              <a:t>odel</a:t>
            </a:r>
            <a:r>
              <a:rPr lang="en-US" sz="3200" smtClean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lang="en-US" sz="3200" spc="1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3200" spc="-5" smtClean="0">
                <a:solidFill>
                  <a:srgbClr val="000000"/>
                </a:solidFill>
                <a:latin typeface="Calibri"/>
                <a:cs typeface="Calibri"/>
              </a:rPr>
              <a:t>use</a:t>
            </a:r>
            <a:r>
              <a:rPr lang="en-US" sz="3200" smtClean="0">
                <a:solidFill>
                  <a:srgbClr val="000000"/>
                </a:solidFill>
                <a:latin typeface="Calibri"/>
                <a:cs typeface="Calibri"/>
              </a:rPr>
              <a:t>d</a:t>
            </a:r>
            <a:r>
              <a:rPr lang="en-US" sz="3200" spc="5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3200" spc="-45" smtClean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en-US" sz="3200" smtClean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lang="en-US" sz="3200" spc="5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3200" smtClean="0">
                <a:solidFill>
                  <a:srgbClr val="000000"/>
                </a:solidFill>
                <a:latin typeface="Calibri"/>
                <a:cs typeface="Calibri"/>
              </a:rPr>
              <a:t>ide</a:t>
            </a:r>
            <a:r>
              <a:rPr lang="en-US" sz="3200" spc="-40" smtClean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lang="en-US" sz="3200" smtClean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en-US" sz="3200" spc="-10" smtClean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lang="en-US" sz="3200" spc="-5" smtClean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lang="en-US" sz="3200" smtClean="0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lang="en-US" sz="3200" spc="35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3200" smtClean="0">
                <a:solidFill>
                  <a:srgbClr val="000000"/>
                </a:solidFill>
                <a:latin typeface="Calibri"/>
                <a:cs typeface="Calibri"/>
              </a:rPr>
              <a:t>all modes</a:t>
            </a:r>
          </a:p>
          <a:p>
            <a:pPr algn="ctr">
              <a:lnSpc>
                <a:spcPts val="3454"/>
              </a:lnSpc>
            </a:pPr>
            <a:r>
              <a:rPr lang="en-US" sz="3200" spc="-5" smtClean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lang="en-US" sz="3200" smtClean="0">
                <a:solidFill>
                  <a:srgbClr val="000000"/>
                </a:solidFill>
                <a:latin typeface="Calibri"/>
                <a:cs typeface="Calibri"/>
              </a:rPr>
              <a:t>f </a:t>
            </a:r>
            <a:r>
              <a:rPr lang="en-US" sz="3200" spc="-20" smtClean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en-US" sz="3200" spc="-5" smtClean="0">
                <a:solidFill>
                  <a:srgbClr val="000000"/>
                </a:solidFill>
                <a:latin typeface="Calibri"/>
                <a:cs typeface="Calibri"/>
              </a:rPr>
              <a:t>h</a:t>
            </a:r>
            <a:r>
              <a:rPr lang="en-US" sz="3200" smtClean="0">
                <a:solidFill>
                  <a:srgbClr val="000000"/>
                </a:solidFill>
                <a:latin typeface="Calibri"/>
                <a:cs typeface="Calibri"/>
              </a:rPr>
              <a:t>e </a:t>
            </a:r>
            <a:r>
              <a:rPr lang="en-US" sz="3200" spc="-65" smtClean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lang="en-US" sz="3200" spc="-25" smtClean="0">
                <a:solidFill>
                  <a:srgbClr val="000000"/>
                </a:solidFill>
                <a:latin typeface="Calibri"/>
                <a:cs typeface="Calibri"/>
              </a:rPr>
              <a:t>y</a:t>
            </a:r>
            <a:r>
              <a:rPr lang="en-US" sz="3200" spc="-45" smtClean="0">
                <a:solidFill>
                  <a:srgbClr val="000000"/>
                </a:solidFill>
                <a:latin typeface="Calibri"/>
                <a:cs typeface="Calibri"/>
              </a:rPr>
              <a:t>st</a:t>
            </a:r>
            <a:r>
              <a:rPr lang="en-US" sz="3200" smtClean="0">
                <a:solidFill>
                  <a:srgbClr val="000000"/>
                </a:solidFill>
                <a:latin typeface="Calibri"/>
                <a:cs typeface="Calibri"/>
              </a:rPr>
              <a:t>em</a:t>
            </a:r>
            <a:endParaRPr lang="en-US" sz="3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056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401055" y="1121663"/>
            <a:ext cx="3451859" cy="56494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1836" y="3861814"/>
            <a:ext cx="3270504" cy="29961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1836" y="1069847"/>
            <a:ext cx="3569208" cy="27919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1836" y="3630167"/>
            <a:ext cx="3569335" cy="277495"/>
          </a:xfrm>
          <a:custGeom>
            <a:avLst/>
            <a:gdLst/>
            <a:ahLst/>
            <a:cxnLst/>
            <a:rect l="l" t="t" r="r" b="b"/>
            <a:pathLst>
              <a:path w="3569335" h="277495">
                <a:moveTo>
                  <a:pt x="0" y="277367"/>
                </a:moveTo>
                <a:lnTo>
                  <a:pt x="3569208" y="277367"/>
                </a:lnTo>
                <a:lnTo>
                  <a:pt x="3569208" y="0"/>
                </a:lnTo>
                <a:lnTo>
                  <a:pt x="0" y="0"/>
                </a:lnTo>
                <a:lnTo>
                  <a:pt x="0" y="2773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52550" y="3647846"/>
            <a:ext cx="1688464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No</a:t>
            </a:r>
            <a:r>
              <a:rPr sz="1600" spc="-15" dirty="0">
                <a:latin typeface="Calibri"/>
                <a:cs typeface="Calibri"/>
              </a:rPr>
              <a:t>n</a:t>
            </a:r>
            <a:r>
              <a:rPr sz="1600" spc="-5" dirty="0">
                <a:latin typeface="Calibri"/>
                <a:cs typeface="Calibri"/>
              </a:rPr>
              <a:t>-</a:t>
            </a:r>
            <a:r>
              <a:rPr sz="1600" spc="-20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ig</a:t>
            </a:r>
            <a:r>
              <a:rPr sz="1600" dirty="0">
                <a:latin typeface="Calibri"/>
                <a:cs typeface="Calibri"/>
              </a:rPr>
              <a:t>id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leg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m</a:t>
            </a:r>
            <a:r>
              <a:rPr sz="1600" spc="-20" dirty="0">
                <a:latin typeface="Calibri"/>
                <a:cs typeface="Calibri"/>
              </a:rPr>
              <a:t>o</a:t>
            </a:r>
            <a:r>
              <a:rPr sz="1600" spc="-15" dirty="0">
                <a:latin typeface="Calibri"/>
                <a:cs typeface="Calibri"/>
              </a:rPr>
              <a:t>des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90388" y="3762755"/>
            <a:ext cx="3569335" cy="236220"/>
          </a:xfrm>
          <a:custGeom>
            <a:avLst/>
            <a:gdLst/>
            <a:ahLst/>
            <a:cxnLst/>
            <a:rect l="l" t="t" r="r" b="b"/>
            <a:pathLst>
              <a:path w="3569334" h="236220">
                <a:moveTo>
                  <a:pt x="0" y="236220"/>
                </a:moveTo>
                <a:lnTo>
                  <a:pt x="3569208" y="236220"/>
                </a:lnTo>
                <a:lnTo>
                  <a:pt x="3569208" y="0"/>
                </a:lnTo>
                <a:lnTo>
                  <a:pt x="0" y="0"/>
                </a:lnTo>
                <a:lnTo>
                  <a:pt x="0" y="2362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44895" y="3747642"/>
            <a:ext cx="206057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latin typeface="Calibri"/>
                <a:cs typeface="Calibri"/>
              </a:rPr>
              <a:t>H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gher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o</a:t>
            </a:r>
            <a:r>
              <a:rPr sz="1600" spc="-40" dirty="0">
                <a:latin typeface="Calibri"/>
                <a:cs typeface="Calibri"/>
              </a:rPr>
              <a:t>r</a:t>
            </a:r>
            <a:r>
              <a:rPr sz="1600" spc="-15" dirty="0">
                <a:latin typeface="Calibri"/>
                <a:cs typeface="Calibri"/>
              </a:rPr>
              <a:t>de</a:t>
            </a:r>
            <a:r>
              <a:rPr sz="1600" spc="-10" dirty="0">
                <a:latin typeface="Calibri"/>
                <a:cs typeface="Calibri"/>
              </a:rPr>
              <a:t>r</a:t>
            </a:r>
            <a:r>
              <a:rPr sz="16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GAS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mod</a:t>
            </a:r>
            <a:r>
              <a:rPr sz="1600" spc="-20" dirty="0">
                <a:latin typeface="Calibri"/>
                <a:cs typeface="Calibri"/>
              </a:rPr>
              <a:t>e</a:t>
            </a:r>
            <a:r>
              <a:rPr sz="1600" spc="-10" dirty="0">
                <a:latin typeface="Calibri"/>
                <a:cs typeface="Calibri"/>
              </a:rPr>
              <a:t>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12997" y="2742336"/>
            <a:ext cx="54165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84 </a:t>
            </a:r>
            <a:r>
              <a:rPr sz="1800" spc="-10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z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90669" y="2742336"/>
            <a:ext cx="65849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252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z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38853" y="5204459"/>
            <a:ext cx="6572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340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z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12997" y="5204459"/>
            <a:ext cx="65722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357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z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2"/>
          <p:cNvSpPr txBox="1">
            <a:spLocks/>
          </p:cNvSpPr>
          <p:nvPr/>
        </p:nvSpPr>
        <p:spPr>
          <a:xfrm>
            <a:off x="534085" y="180467"/>
            <a:ext cx="8075828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26415">
              <a:lnSpc>
                <a:spcPct val="100000"/>
              </a:lnSpc>
            </a:pPr>
            <a:r>
              <a:rPr lang="en-US" sz="3200" spc="-5" smtClean="0">
                <a:solidFill>
                  <a:srgbClr val="000000"/>
                </a:solidFill>
                <a:latin typeface="Calibri"/>
                <a:cs typeface="Calibri"/>
              </a:rPr>
              <a:t>Fini</a:t>
            </a:r>
            <a:r>
              <a:rPr lang="en-US" sz="3200" spc="-45" smtClean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en-US" sz="3200" smtClean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lang="en-US" sz="3200" spc="15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3200" smtClean="0">
                <a:solidFill>
                  <a:srgbClr val="000000"/>
                </a:solidFill>
                <a:latin typeface="Calibri"/>
                <a:cs typeface="Calibri"/>
              </a:rPr>
              <a:t>eleme</a:t>
            </a:r>
            <a:r>
              <a:rPr lang="en-US" sz="3200" spc="-40" smtClean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lang="en-US" sz="3200" smtClean="0">
                <a:solidFill>
                  <a:srgbClr val="000000"/>
                </a:solidFill>
                <a:latin typeface="Calibri"/>
                <a:cs typeface="Calibri"/>
              </a:rPr>
              <a:t>t </a:t>
            </a:r>
            <a:r>
              <a:rPr lang="en-US" sz="3200" spc="-15" smtClean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en-US" sz="3200" spc="-5" smtClean="0">
                <a:solidFill>
                  <a:srgbClr val="000000"/>
                </a:solidFill>
                <a:latin typeface="Calibri"/>
                <a:cs typeface="Calibri"/>
              </a:rPr>
              <a:t>odel</a:t>
            </a:r>
            <a:r>
              <a:rPr lang="en-US" sz="3200" smtClean="0">
                <a:solidFill>
                  <a:srgbClr val="000000"/>
                </a:solidFill>
                <a:latin typeface="Calibri"/>
                <a:cs typeface="Calibri"/>
              </a:rPr>
              <a:t>:</a:t>
            </a:r>
            <a:r>
              <a:rPr lang="en-US" sz="3200" spc="1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3200" spc="-5" smtClean="0">
                <a:solidFill>
                  <a:srgbClr val="000000"/>
                </a:solidFill>
                <a:latin typeface="Calibri"/>
                <a:cs typeface="Calibri"/>
              </a:rPr>
              <a:t>Highe</a:t>
            </a:r>
            <a:r>
              <a:rPr lang="en-US" sz="3200" smtClean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lang="en-US" sz="3200" spc="-5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3200" spc="5" smtClean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lang="en-US" sz="3200" spc="-50" smtClean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lang="en-US" sz="3200" spc="-5" smtClean="0">
                <a:solidFill>
                  <a:srgbClr val="000000"/>
                </a:solidFill>
                <a:latin typeface="Calibri"/>
                <a:cs typeface="Calibri"/>
              </a:rPr>
              <a:t>de</a:t>
            </a:r>
            <a:r>
              <a:rPr lang="en-US" sz="3200" smtClean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lang="en-US" sz="3200" spc="5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3200" spc="-15" smtClean="0">
                <a:solidFill>
                  <a:srgbClr val="000000"/>
                </a:solidFill>
                <a:latin typeface="Calibri"/>
                <a:cs typeface="Calibri"/>
              </a:rPr>
              <a:t>m</a:t>
            </a:r>
            <a:r>
              <a:rPr lang="en-US" sz="3200" spc="-5" smtClean="0">
                <a:solidFill>
                  <a:srgbClr val="000000"/>
                </a:solidFill>
                <a:latin typeface="Calibri"/>
                <a:cs typeface="Calibri"/>
              </a:rPr>
              <a:t>odes</a:t>
            </a:r>
            <a:endParaRPr lang="en-US" sz="3200" spc="-5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048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09164" y="181610"/>
            <a:ext cx="3736975" cy="748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3130"/>
              </a:lnSpc>
            </a:pPr>
            <a:r>
              <a:rPr sz="2900" spc="-5" dirty="0">
                <a:latin typeface="Calibri"/>
                <a:cs typeface="Calibri"/>
              </a:rPr>
              <a:t>Simul</a:t>
            </a:r>
            <a:r>
              <a:rPr sz="2900" spc="-15" dirty="0">
                <a:latin typeface="Calibri"/>
                <a:cs typeface="Calibri"/>
              </a:rPr>
              <a:t>a</a:t>
            </a:r>
            <a:r>
              <a:rPr sz="2900" spc="-40" dirty="0">
                <a:latin typeface="Calibri"/>
                <a:cs typeface="Calibri"/>
              </a:rPr>
              <a:t>t</a:t>
            </a:r>
            <a:r>
              <a:rPr sz="2900" dirty="0">
                <a:latin typeface="Calibri"/>
                <a:cs typeface="Calibri"/>
              </a:rPr>
              <a:t>ed</a:t>
            </a:r>
            <a:r>
              <a:rPr sz="2900" spc="-30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pe</a:t>
            </a:r>
            <a:r>
              <a:rPr sz="2900" spc="-10" dirty="0">
                <a:latin typeface="Calibri"/>
                <a:cs typeface="Calibri"/>
              </a:rPr>
              <a:t>r</a:t>
            </a:r>
            <a:r>
              <a:rPr sz="2900" spc="-60" dirty="0">
                <a:latin typeface="Calibri"/>
                <a:cs typeface="Calibri"/>
              </a:rPr>
              <a:t>f</a:t>
            </a:r>
            <a:r>
              <a:rPr sz="2900" spc="-5" dirty="0">
                <a:latin typeface="Calibri"/>
                <a:cs typeface="Calibri"/>
              </a:rPr>
              <a:t>ormance</a:t>
            </a:r>
            <a:endParaRPr sz="2900" dirty="0">
              <a:latin typeface="Calibri"/>
              <a:cs typeface="Calibri"/>
            </a:endParaRPr>
          </a:p>
          <a:p>
            <a:pPr algn="ctr">
              <a:lnSpc>
                <a:spcPts val="3130"/>
              </a:lnSpc>
            </a:pPr>
            <a:r>
              <a:rPr sz="2900" spc="-150" dirty="0">
                <a:latin typeface="Calibri"/>
                <a:cs typeface="Calibri"/>
              </a:rPr>
              <a:t>V</a:t>
            </a:r>
            <a:r>
              <a:rPr sz="2900" dirty="0">
                <a:latin typeface="Calibri"/>
                <a:cs typeface="Calibri"/>
              </a:rPr>
              <a:t>e</a:t>
            </a:r>
            <a:r>
              <a:rPr sz="2900" spc="-15" dirty="0">
                <a:latin typeface="Calibri"/>
                <a:cs typeface="Calibri"/>
              </a:rPr>
              <a:t>r</a:t>
            </a:r>
            <a:r>
              <a:rPr sz="2900" dirty="0">
                <a:latin typeface="Calibri"/>
                <a:cs typeface="Calibri"/>
              </a:rPr>
              <a:t>ti</a:t>
            </a:r>
            <a:r>
              <a:rPr sz="2900" spc="-25" dirty="0">
                <a:latin typeface="Calibri"/>
                <a:cs typeface="Calibri"/>
              </a:rPr>
              <a:t>c</a:t>
            </a:r>
            <a:r>
              <a:rPr sz="2900" dirty="0">
                <a:latin typeface="Calibri"/>
                <a:cs typeface="Calibri"/>
              </a:rPr>
              <a:t>al</a:t>
            </a:r>
            <a:r>
              <a:rPr sz="2900" spc="-15" dirty="0">
                <a:latin typeface="Calibri"/>
                <a:cs typeface="Calibri"/>
              </a:rPr>
              <a:t> </a:t>
            </a:r>
            <a:r>
              <a:rPr sz="2900" dirty="0">
                <a:latin typeface="Calibri"/>
                <a:cs typeface="Calibri"/>
              </a:rPr>
              <a:t>t</a:t>
            </a:r>
            <a:r>
              <a:rPr sz="2900" spc="-70" dirty="0">
                <a:latin typeface="Calibri"/>
                <a:cs typeface="Calibri"/>
              </a:rPr>
              <a:t>r</a:t>
            </a:r>
            <a:r>
              <a:rPr sz="2900" dirty="0">
                <a:latin typeface="Calibri"/>
                <a:cs typeface="Calibri"/>
              </a:rPr>
              <a:t>an</a:t>
            </a:r>
            <a:r>
              <a:rPr sz="2900" spc="-25" dirty="0">
                <a:latin typeface="Calibri"/>
                <a:cs typeface="Calibri"/>
              </a:rPr>
              <a:t>s</a:t>
            </a:r>
            <a:r>
              <a:rPr sz="2900" spc="-75" dirty="0">
                <a:latin typeface="Calibri"/>
                <a:cs typeface="Calibri"/>
              </a:rPr>
              <a:t>f</a:t>
            </a:r>
            <a:r>
              <a:rPr sz="2900" dirty="0">
                <a:latin typeface="Calibri"/>
                <a:cs typeface="Calibri"/>
              </a:rPr>
              <a:t>er</a:t>
            </a:r>
            <a:r>
              <a:rPr sz="2900" spc="-2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func</a:t>
            </a:r>
            <a:r>
              <a:rPr sz="2900" spc="-10" dirty="0">
                <a:latin typeface="Calibri"/>
                <a:cs typeface="Calibri"/>
              </a:rPr>
              <a:t>t</a:t>
            </a:r>
            <a:r>
              <a:rPr sz="2900" dirty="0">
                <a:latin typeface="Calibri"/>
                <a:cs typeface="Calibri"/>
              </a:rPr>
              <a:t>ion</a:t>
            </a:r>
          </a:p>
        </p:txBody>
      </p:sp>
      <p:sp>
        <p:nvSpPr>
          <p:cNvPr id="3" name="object 3"/>
          <p:cNvSpPr/>
          <p:nvPr/>
        </p:nvSpPr>
        <p:spPr>
          <a:xfrm>
            <a:off x="731519" y="1325880"/>
            <a:ext cx="7690104" cy="5042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712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54140"/>
            <a:ext cx="9144000" cy="403860"/>
          </a:xfrm>
          <a:custGeom>
            <a:avLst/>
            <a:gdLst/>
            <a:ahLst/>
            <a:cxnLst/>
            <a:rect l="l" t="t" r="r" b="b"/>
            <a:pathLst>
              <a:path w="9144000" h="403859">
                <a:moveTo>
                  <a:pt x="9144000" y="403858"/>
                </a:moveTo>
                <a:lnTo>
                  <a:pt x="9144000" y="0"/>
                </a:lnTo>
                <a:lnTo>
                  <a:pt x="0" y="0"/>
                </a:lnTo>
                <a:lnTo>
                  <a:pt x="0" y="403858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43" y="6492250"/>
            <a:ext cx="799509" cy="3657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1" y="6460997"/>
            <a:ext cx="9143365" cy="0"/>
          </a:xfrm>
          <a:custGeom>
            <a:avLst/>
            <a:gdLst/>
            <a:ahLst/>
            <a:cxnLst/>
            <a:rect l="l" t="t" r="r" b="b"/>
            <a:pathLst>
              <a:path w="9143365">
                <a:moveTo>
                  <a:pt x="0" y="0"/>
                </a:moveTo>
                <a:lnTo>
                  <a:pt x="9143238" y="0"/>
                </a:lnTo>
              </a:path>
            </a:pathLst>
          </a:custGeom>
          <a:ln w="38100">
            <a:solidFill>
              <a:srgbClr val="1737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07323" y="6460235"/>
            <a:ext cx="807720" cy="3977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691895" y="1325880"/>
            <a:ext cx="7769352" cy="50429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66900" y="4498847"/>
            <a:ext cx="2758440" cy="856615"/>
          </a:xfrm>
          <a:custGeom>
            <a:avLst/>
            <a:gdLst/>
            <a:ahLst/>
            <a:cxnLst/>
            <a:rect l="l" t="t" r="r" b="b"/>
            <a:pathLst>
              <a:path w="2758440" h="856614">
                <a:moveTo>
                  <a:pt x="0" y="856488"/>
                </a:moveTo>
                <a:lnTo>
                  <a:pt x="2758440" y="856488"/>
                </a:lnTo>
                <a:lnTo>
                  <a:pt x="2758440" y="0"/>
                </a:lnTo>
                <a:lnTo>
                  <a:pt x="0" y="0"/>
                </a:lnTo>
                <a:lnTo>
                  <a:pt x="0" y="8564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66900" y="4498847"/>
            <a:ext cx="2758440" cy="856615"/>
          </a:xfrm>
          <a:prstGeom prst="rect">
            <a:avLst/>
          </a:prstGeom>
          <a:solidFill>
            <a:srgbClr val="FFFFFF"/>
          </a:solidFill>
          <a:ln w="1219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1750" marR="73025">
              <a:lnSpc>
                <a:spcPct val="100000"/>
              </a:lnSpc>
            </a:pPr>
            <a:r>
              <a:rPr sz="1600" spc="-90" dirty="0">
                <a:latin typeface="Verdana"/>
                <a:cs typeface="Verdana"/>
              </a:rPr>
              <a:t>V</a:t>
            </a:r>
            <a:r>
              <a:rPr sz="1600" spc="-10" dirty="0">
                <a:latin typeface="Verdana"/>
                <a:cs typeface="Verdana"/>
              </a:rPr>
              <a:t>er</a:t>
            </a:r>
            <a:r>
              <a:rPr sz="1600" spc="-15" dirty="0">
                <a:latin typeface="Verdana"/>
                <a:cs typeface="Verdana"/>
              </a:rPr>
              <a:t>ti</a:t>
            </a:r>
            <a:r>
              <a:rPr sz="1600" spc="-20" dirty="0">
                <a:latin typeface="Verdana"/>
                <a:cs typeface="Verdana"/>
              </a:rPr>
              <a:t>c</a:t>
            </a:r>
            <a:r>
              <a:rPr sz="1600" spc="-10" dirty="0">
                <a:latin typeface="Verdana"/>
                <a:cs typeface="Verdana"/>
              </a:rPr>
              <a:t>al</a:t>
            </a:r>
            <a:r>
              <a:rPr sz="1600" spc="15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t</a:t>
            </a:r>
            <a:r>
              <a:rPr sz="1600" spc="-10" dirty="0">
                <a:latin typeface="Verdana"/>
                <a:cs typeface="Verdana"/>
              </a:rPr>
              <a:t>o</a:t>
            </a:r>
            <a:r>
              <a:rPr sz="1600" spc="1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hori</a:t>
            </a:r>
            <a:r>
              <a:rPr sz="1600" spc="-25" dirty="0">
                <a:latin typeface="Verdana"/>
                <a:cs typeface="Verdana"/>
              </a:rPr>
              <a:t>z</a:t>
            </a:r>
            <a:r>
              <a:rPr sz="1600" spc="-10" dirty="0">
                <a:latin typeface="Verdana"/>
                <a:cs typeface="Verdana"/>
              </a:rPr>
              <a:t>ontal coupl</a:t>
            </a:r>
            <a:r>
              <a:rPr sz="1600" spc="-20" dirty="0">
                <a:latin typeface="Verdana"/>
                <a:cs typeface="Verdana"/>
              </a:rPr>
              <a:t>i</a:t>
            </a:r>
            <a:r>
              <a:rPr sz="1600" spc="-10" dirty="0">
                <a:latin typeface="Verdana"/>
                <a:cs typeface="Verdana"/>
              </a:rPr>
              <a:t>ng</a:t>
            </a:r>
            <a:r>
              <a:rPr sz="1600" spc="35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wil</a:t>
            </a:r>
            <a:r>
              <a:rPr sz="1600" spc="-5" dirty="0">
                <a:latin typeface="Verdana"/>
                <a:cs typeface="Verdana"/>
              </a:rPr>
              <a:t>l</a:t>
            </a:r>
            <a:r>
              <a:rPr sz="1600" spc="1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do</a:t>
            </a:r>
            <a:r>
              <a:rPr sz="1600" spc="-15" dirty="0">
                <a:latin typeface="Verdana"/>
                <a:cs typeface="Verdana"/>
              </a:rPr>
              <a:t>mina</a:t>
            </a:r>
            <a:r>
              <a:rPr sz="1600" spc="-10" dirty="0">
                <a:latin typeface="Verdana"/>
                <a:cs typeface="Verdana"/>
              </a:rPr>
              <a:t>te perf</a:t>
            </a:r>
            <a:r>
              <a:rPr sz="1600" spc="-5" dirty="0">
                <a:latin typeface="Verdana"/>
                <a:cs typeface="Verdana"/>
              </a:rPr>
              <a:t>o</a:t>
            </a:r>
            <a:r>
              <a:rPr sz="1600" spc="-15" dirty="0">
                <a:latin typeface="Verdana"/>
                <a:cs typeface="Verdana"/>
              </a:rPr>
              <a:t>rman</a:t>
            </a:r>
            <a:r>
              <a:rPr sz="1600" spc="-20" dirty="0">
                <a:latin typeface="Verdana"/>
                <a:cs typeface="Verdana"/>
              </a:rPr>
              <a:t>c</a:t>
            </a:r>
            <a:r>
              <a:rPr sz="1600" spc="-10" dirty="0">
                <a:latin typeface="Verdana"/>
                <a:cs typeface="Verdana"/>
              </a:rPr>
              <a:t>e</a:t>
            </a:r>
            <a:r>
              <a:rPr sz="1600" spc="4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ab</a:t>
            </a:r>
            <a:r>
              <a:rPr sz="1600" spc="-20" dirty="0">
                <a:latin typeface="Verdana"/>
                <a:cs typeface="Verdana"/>
              </a:rPr>
              <a:t>ov</a:t>
            </a:r>
            <a:r>
              <a:rPr sz="1600" spc="-10" dirty="0">
                <a:latin typeface="Verdana"/>
                <a:cs typeface="Verdana"/>
              </a:rPr>
              <a:t>e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10</a:t>
            </a:r>
            <a:r>
              <a:rPr sz="1600" spc="-25" dirty="0">
                <a:latin typeface="Verdana"/>
                <a:cs typeface="Verdana"/>
              </a:rPr>
              <a:t> </a:t>
            </a:r>
            <a:r>
              <a:rPr sz="1600" spc="-20" dirty="0">
                <a:latin typeface="Verdana"/>
                <a:cs typeface="Verdana"/>
              </a:rPr>
              <a:t>Hz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1" name="object 6"/>
          <p:cNvSpPr txBox="1">
            <a:spLocks/>
          </p:cNvSpPr>
          <p:nvPr/>
        </p:nvSpPr>
        <p:spPr>
          <a:xfrm>
            <a:off x="534085" y="180467"/>
            <a:ext cx="8075828" cy="8941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795" algn="ctr">
              <a:lnSpc>
                <a:spcPts val="3454"/>
              </a:lnSpc>
            </a:pPr>
            <a:r>
              <a:rPr lang="en-US" sz="3200" spc="-5" smtClean="0">
                <a:solidFill>
                  <a:srgbClr val="000000"/>
                </a:solidFill>
                <a:latin typeface="Calibri"/>
                <a:cs typeface="Calibri"/>
              </a:rPr>
              <a:t>Simul</a:t>
            </a:r>
            <a:r>
              <a:rPr lang="en-US" sz="3200" spc="-25" smtClean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en-US" sz="3200" spc="-45" smtClean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en-US" sz="3200" smtClean="0">
                <a:solidFill>
                  <a:srgbClr val="000000"/>
                </a:solidFill>
                <a:latin typeface="Calibri"/>
                <a:cs typeface="Calibri"/>
              </a:rPr>
              <a:t>ed</a:t>
            </a:r>
            <a:r>
              <a:rPr lang="en-US" sz="3200" spc="2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3200" spc="-5" smtClean="0">
                <a:solidFill>
                  <a:srgbClr val="000000"/>
                </a:solidFill>
                <a:latin typeface="Calibri"/>
                <a:cs typeface="Calibri"/>
              </a:rPr>
              <a:t>per</a:t>
            </a:r>
            <a:r>
              <a:rPr lang="en-US" sz="3200" spc="-80" smtClean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lang="en-US" sz="3200" spc="-5" smtClean="0">
                <a:solidFill>
                  <a:srgbClr val="000000"/>
                </a:solidFill>
                <a:latin typeface="Calibri"/>
                <a:cs typeface="Calibri"/>
              </a:rPr>
              <a:t>ormance</a:t>
            </a:r>
          </a:p>
          <a:p>
            <a:pPr marL="10795" algn="ctr">
              <a:lnSpc>
                <a:spcPts val="3454"/>
              </a:lnSpc>
            </a:pPr>
            <a:r>
              <a:rPr lang="en-US" sz="3200" spc="-5" smtClean="0">
                <a:solidFill>
                  <a:srgbClr val="000000"/>
                </a:solidFill>
                <a:latin typeface="Calibri"/>
                <a:cs typeface="Calibri"/>
              </a:rPr>
              <a:t>Hor</a:t>
            </a:r>
            <a:r>
              <a:rPr lang="en-US" sz="3200" spc="-15" smtClean="0">
                <a:solidFill>
                  <a:srgbClr val="000000"/>
                </a:solidFill>
                <a:latin typeface="Calibri"/>
                <a:cs typeface="Calibri"/>
              </a:rPr>
              <a:t>i</a:t>
            </a:r>
            <a:r>
              <a:rPr lang="en-US" sz="3200" spc="-80" smtClean="0">
                <a:solidFill>
                  <a:srgbClr val="000000"/>
                </a:solidFill>
                <a:latin typeface="Calibri"/>
                <a:cs typeface="Calibri"/>
              </a:rPr>
              <a:t>z</a:t>
            </a:r>
            <a:r>
              <a:rPr lang="en-US" sz="3200" spc="-5" smtClean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lang="en-US" sz="3200" spc="-30" smtClean="0">
                <a:solidFill>
                  <a:srgbClr val="000000"/>
                </a:solidFill>
                <a:latin typeface="Calibri"/>
                <a:cs typeface="Calibri"/>
              </a:rPr>
              <a:t>n</a:t>
            </a:r>
            <a:r>
              <a:rPr lang="en-US" sz="3200" spc="-45" smtClean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en-US" sz="3200" smtClean="0">
                <a:solidFill>
                  <a:srgbClr val="000000"/>
                </a:solidFill>
                <a:latin typeface="Calibri"/>
                <a:cs typeface="Calibri"/>
              </a:rPr>
              <a:t>al</a:t>
            </a:r>
            <a:r>
              <a:rPr lang="en-US" sz="3200" spc="1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3200" smtClean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en-US" sz="3200" spc="-70" smtClean="0">
                <a:solidFill>
                  <a:srgbClr val="000000"/>
                </a:solidFill>
                <a:latin typeface="Calibri"/>
                <a:cs typeface="Calibri"/>
              </a:rPr>
              <a:t>r</a:t>
            </a:r>
            <a:r>
              <a:rPr lang="en-US" sz="3200" smtClean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lang="en-US" sz="3200" spc="-35" smtClean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lang="en-US" sz="3200" spc="-95" smtClean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lang="en-US" sz="3200" smtClean="0">
                <a:solidFill>
                  <a:srgbClr val="000000"/>
                </a:solidFill>
                <a:latin typeface="Calibri"/>
                <a:cs typeface="Calibri"/>
              </a:rPr>
              <a:t>er </a:t>
            </a:r>
            <a:r>
              <a:rPr lang="en-US" sz="3200" spc="-15" smtClean="0">
                <a:solidFill>
                  <a:srgbClr val="000000"/>
                </a:solidFill>
                <a:latin typeface="Calibri"/>
                <a:cs typeface="Calibri"/>
              </a:rPr>
              <a:t>f</a:t>
            </a:r>
            <a:r>
              <a:rPr lang="en-US" sz="3200" spc="-5" smtClean="0">
                <a:solidFill>
                  <a:srgbClr val="000000"/>
                </a:solidFill>
                <a:latin typeface="Calibri"/>
                <a:cs typeface="Calibri"/>
              </a:rPr>
              <a:t>unc</a:t>
            </a:r>
            <a:r>
              <a:rPr lang="en-US" sz="3200" spc="-15" smtClean="0">
                <a:solidFill>
                  <a:srgbClr val="000000"/>
                </a:solidFill>
                <a:latin typeface="Calibri"/>
                <a:cs typeface="Calibri"/>
              </a:rPr>
              <a:t>t</a:t>
            </a:r>
            <a:r>
              <a:rPr lang="en-US" sz="3200" smtClean="0">
                <a:solidFill>
                  <a:srgbClr val="000000"/>
                </a:solidFill>
                <a:latin typeface="Calibri"/>
                <a:cs typeface="Calibri"/>
              </a:rPr>
              <a:t>ion</a:t>
            </a:r>
            <a:endParaRPr lang="en-US" sz="3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608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71420" y="180467"/>
            <a:ext cx="4211320" cy="822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454"/>
              </a:lnSpc>
            </a:pPr>
            <a:r>
              <a:rPr sz="3200" spc="-5" dirty="0">
                <a:latin typeface="Calibri"/>
                <a:cs typeface="Calibri"/>
              </a:rPr>
              <a:t>Simul</a:t>
            </a:r>
            <a:r>
              <a:rPr sz="3200" spc="-25" dirty="0">
                <a:latin typeface="Calibri"/>
                <a:cs typeface="Calibri"/>
              </a:rPr>
              <a:t>a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ed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per</a:t>
            </a:r>
            <a:r>
              <a:rPr sz="3200" spc="-80" dirty="0">
                <a:latin typeface="Calibri"/>
                <a:cs typeface="Calibri"/>
              </a:rPr>
              <a:t>f</a:t>
            </a:r>
            <a:r>
              <a:rPr sz="3200" spc="-5" dirty="0">
                <a:latin typeface="Calibri"/>
                <a:cs typeface="Calibri"/>
              </a:rPr>
              <a:t>ormance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ts val="3454"/>
              </a:lnSpc>
            </a:pPr>
            <a:r>
              <a:rPr sz="3200" spc="-5" dirty="0">
                <a:latin typeface="Calibri"/>
                <a:cs typeface="Calibri"/>
              </a:rPr>
              <a:t>Hor</a:t>
            </a:r>
            <a:r>
              <a:rPr sz="3200" spc="-15" dirty="0">
                <a:latin typeface="Calibri"/>
                <a:cs typeface="Calibri"/>
              </a:rPr>
              <a:t>i</a:t>
            </a:r>
            <a:r>
              <a:rPr sz="3200" spc="-80" dirty="0">
                <a:latin typeface="Calibri"/>
                <a:cs typeface="Calibri"/>
              </a:rPr>
              <a:t>z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30" dirty="0">
                <a:latin typeface="Calibri"/>
                <a:cs typeface="Calibri"/>
              </a:rPr>
              <a:t>n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al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45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o tilt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c</a:t>
            </a:r>
            <a:r>
              <a:rPr sz="3200" spc="-5" dirty="0">
                <a:latin typeface="Calibri"/>
                <a:cs typeface="Calibri"/>
              </a:rPr>
              <a:t>oup</a:t>
            </a:r>
            <a:r>
              <a:rPr sz="3200" spc="-10" dirty="0">
                <a:latin typeface="Calibri"/>
                <a:cs typeface="Calibri"/>
              </a:rPr>
              <a:t>l</a:t>
            </a:r>
            <a:r>
              <a:rPr sz="3200" dirty="0">
                <a:latin typeface="Calibri"/>
                <a:cs typeface="Calibri"/>
              </a:rPr>
              <a:t>ing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822" y="1325880"/>
            <a:ext cx="7631049" cy="5042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734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0"/>
            <a:ext cx="800100" cy="685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">
              <a:lnSpc>
                <a:spcPct val="100000"/>
              </a:lnSpc>
            </a:pPr>
            <a:r>
              <a:rPr sz="1000" b="1" spc="-5" dirty="0">
                <a:solidFill>
                  <a:srgbClr val="666699"/>
                </a:solidFill>
                <a:latin typeface="Arial"/>
                <a:cs typeface="Arial"/>
              </a:rPr>
              <a:t>LI</a:t>
            </a:r>
            <a:r>
              <a:rPr sz="1000" b="1" spc="-20" dirty="0">
                <a:solidFill>
                  <a:srgbClr val="666699"/>
                </a:solidFill>
                <a:latin typeface="Arial"/>
                <a:cs typeface="Arial"/>
              </a:rPr>
              <a:t>S</a:t>
            </a:r>
            <a:r>
              <a:rPr sz="1000" b="1" spc="-10" dirty="0">
                <a:solidFill>
                  <a:srgbClr val="666699"/>
                </a:solidFill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8001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934455"/>
            <a:ext cx="906780" cy="923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60119" cy="6858000"/>
          </a:xfrm>
          <a:custGeom>
            <a:avLst/>
            <a:gdLst/>
            <a:ahLst/>
            <a:cxnLst/>
            <a:rect l="l" t="t" r="r" b="b"/>
            <a:pathLst>
              <a:path w="960119" h="6858000">
                <a:moveTo>
                  <a:pt x="0" y="6858000"/>
                </a:moveTo>
                <a:lnTo>
                  <a:pt x="960119" y="6858000"/>
                </a:lnTo>
                <a:lnTo>
                  <a:pt x="960119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96518" y="987425"/>
            <a:ext cx="5986780" cy="2540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3840" indent="-231140">
              <a:lnSpc>
                <a:spcPct val="100000"/>
              </a:lnSpc>
              <a:buClr>
                <a:srgbClr val="666699"/>
              </a:buClr>
              <a:buSzPct val="83928"/>
              <a:buFont typeface="Wingdings"/>
              <a:buChar char=""/>
              <a:tabLst>
                <a:tab pos="244475" algn="l"/>
              </a:tabLst>
            </a:pPr>
            <a:r>
              <a:rPr sz="2800" spc="-20" dirty="0">
                <a:solidFill>
                  <a:srgbClr val="6C17AF"/>
                </a:solidFill>
                <a:latin typeface="Calibri"/>
                <a:cs typeface="Calibri"/>
              </a:rPr>
              <a:t>Stat</a:t>
            </a:r>
            <a:r>
              <a:rPr sz="2800" spc="-15" dirty="0">
                <a:solidFill>
                  <a:srgbClr val="6C17AF"/>
                </a:solidFill>
                <a:latin typeface="Calibri"/>
                <a:cs typeface="Calibri"/>
              </a:rPr>
              <a:t>e</a:t>
            </a:r>
            <a:r>
              <a:rPr sz="2800" spc="5" dirty="0">
                <a:solidFill>
                  <a:srgbClr val="6C17A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6C17AF"/>
                </a:solidFill>
                <a:latin typeface="Calibri"/>
                <a:cs typeface="Calibri"/>
              </a:rPr>
              <a:t>spa</a:t>
            </a:r>
            <a:r>
              <a:rPr sz="2800" spc="-5" dirty="0">
                <a:solidFill>
                  <a:srgbClr val="6C17AF"/>
                </a:solidFill>
                <a:latin typeface="Calibri"/>
                <a:cs typeface="Calibri"/>
              </a:rPr>
              <a:t>c</a:t>
            </a:r>
            <a:r>
              <a:rPr sz="2800" spc="-15" dirty="0">
                <a:solidFill>
                  <a:srgbClr val="6C17AF"/>
                </a:solidFill>
                <a:latin typeface="Calibri"/>
                <a:cs typeface="Calibri"/>
              </a:rPr>
              <a:t>e</a:t>
            </a:r>
            <a:r>
              <a:rPr sz="2800" spc="10" dirty="0">
                <a:solidFill>
                  <a:srgbClr val="6C17A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6C17AF"/>
                </a:solidFill>
                <a:latin typeface="Calibri"/>
                <a:cs typeface="Calibri"/>
              </a:rPr>
              <a:t>model</a:t>
            </a:r>
            <a:endParaRPr sz="2800">
              <a:latin typeface="Calibri"/>
              <a:cs typeface="Calibri"/>
            </a:endParaRPr>
          </a:p>
          <a:p>
            <a:pPr marL="583565" lvl="1" indent="-225425">
              <a:lnSpc>
                <a:spcPct val="100000"/>
              </a:lnSpc>
              <a:spcBef>
                <a:spcPts val="1370"/>
              </a:spcBef>
              <a:buSzPct val="75000"/>
              <a:buFont typeface="Calibri"/>
              <a:buChar char="–"/>
              <a:tabLst>
                <a:tab pos="584200" algn="l"/>
              </a:tabLst>
            </a:pPr>
            <a:r>
              <a:rPr sz="2400" dirty="0">
                <a:latin typeface="Calibri"/>
                <a:cs typeface="Calibri"/>
              </a:rPr>
              <a:t>Imperative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hav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ac</a:t>
            </a:r>
            <a:r>
              <a:rPr sz="2400" spc="5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urat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model</a:t>
            </a:r>
            <a:endParaRPr sz="2400">
              <a:latin typeface="Calibri"/>
              <a:cs typeface="Calibri"/>
            </a:endParaRPr>
          </a:p>
          <a:p>
            <a:pPr marL="243840" indent="-231140">
              <a:lnSpc>
                <a:spcPct val="100000"/>
              </a:lnSpc>
              <a:spcBef>
                <a:spcPts val="1125"/>
              </a:spcBef>
              <a:buClr>
                <a:srgbClr val="666699"/>
              </a:buClr>
              <a:buSzPct val="83928"/>
              <a:buFont typeface="Wingdings"/>
              <a:buChar char=""/>
              <a:tabLst>
                <a:tab pos="244475" algn="l"/>
              </a:tabLst>
            </a:pPr>
            <a:r>
              <a:rPr sz="2800" spc="-20" dirty="0">
                <a:solidFill>
                  <a:srgbClr val="6C17AF"/>
                </a:solidFill>
                <a:latin typeface="Calibri"/>
                <a:cs typeface="Calibri"/>
              </a:rPr>
              <a:t>FEA</a:t>
            </a:r>
            <a:endParaRPr sz="2800">
              <a:latin typeface="Calibri"/>
              <a:cs typeface="Calibri"/>
            </a:endParaRPr>
          </a:p>
          <a:p>
            <a:pPr marL="583565" lvl="1" indent="-225425">
              <a:lnSpc>
                <a:spcPct val="100000"/>
              </a:lnSpc>
              <a:spcBef>
                <a:spcPts val="1370"/>
              </a:spcBef>
              <a:buSzPct val="75000"/>
              <a:buFont typeface="Calibri"/>
              <a:buChar char="–"/>
              <a:tabLst>
                <a:tab pos="584200" algn="l"/>
              </a:tabLst>
            </a:pPr>
            <a:r>
              <a:rPr sz="2400" spc="-5" dirty="0">
                <a:latin typeface="Calibri"/>
                <a:cs typeface="Calibri"/>
              </a:rPr>
              <a:t>Detaile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5" dirty="0">
                <a:latin typeface="Calibri"/>
                <a:cs typeface="Calibri"/>
              </a:rPr>
              <a:t> descriptio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-5" dirty="0">
                <a:latin typeface="Calibri"/>
                <a:cs typeface="Calibri"/>
              </a:rPr>
              <a:t> o</a:t>
            </a:r>
            <a:r>
              <a:rPr sz="2400" dirty="0">
                <a:latin typeface="Calibri"/>
                <a:cs typeface="Calibri"/>
              </a:rPr>
              <a:t>f the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system</a:t>
            </a:r>
            <a:endParaRPr sz="2400">
              <a:latin typeface="Calibri"/>
              <a:cs typeface="Calibri"/>
            </a:endParaRPr>
          </a:p>
          <a:p>
            <a:pPr marL="583565" lvl="1" indent="-225425">
              <a:lnSpc>
                <a:spcPct val="100000"/>
              </a:lnSpc>
              <a:spcBef>
                <a:spcPts val="1155"/>
              </a:spcBef>
              <a:buSzPct val="75000"/>
              <a:buFont typeface="Calibri"/>
              <a:buChar char="–"/>
              <a:tabLst>
                <a:tab pos="584200" algn="l"/>
              </a:tabLst>
            </a:pPr>
            <a:r>
              <a:rPr sz="2400" spc="-5" dirty="0">
                <a:latin typeface="Calibri"/>
                <a:cs typeface="Calibri"/>
              </a:rPr>
              <a:t>Tun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model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me</a:t>
            </a:r>
            <a:r>
              <a:rPr sz="2400" spc="-1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sure</a:t>
            </a:r>
            <a:r>
              <a:rPr sz="2400" dirty="0">
                <a:latin typeface="Calibri"/>
                <a:cs typeface="Calibri"/>
              </a:rPr>
              <a:t>d </a:t>
            </a:r>
            <a:r>
              <a:rPr sz="2400" spc="-10" dirty="0">
                <a:latin typeface="Calibri"/>
                <a:cs typeface="Calibri"/>
              </a:rPr>
              <a:t>transfer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functions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6863" y="685800"/>
            <a:ext cx="7880984" cy="239395"/>
          </a:xfrm>
          <a:custGeom>
            <a:avLst/>
            <a:gdLst/>
            <a:ahLst/>
            <a:cxnLst/>
            <a:rect l="l" t="t" r="r" b="b"/>
            <a:pathLst>
              <a:path w="7880984" h="239394">
                <a:moveTo>
                  <a:pt x="0" y="239267"/>
                </a:moveTo>
                <a:lnTo>
                  <a:pt x="7880604" y="239267"/>
                </a:lnTo>
                <a:lnTo>
                  <a:pt x="7880604" y="0"/>
                </a:lnTo>
                <a:lnTo>
                  <a:pt x="0" y="0"/>
                </a:lnTo>
                <a:lnTo>
                  <a:pt x="0" y="2392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82039" y="777240"/>
            <a:ext cx="6946900" cy="1905"/>
          </a:xfrm>
          <a:custGeom>
            <a:avLst/>
            <a:gdLst/>
            <a:ahLst/>
            <a:cxnLst/>
            <a:rect l="l" t="t" r="r" b="b"/>
            <a:pathLst>
              <a:path w="6946900" h="1904">
                <a:moveTo>
                  <a:pt x="0" y="0"/>
                </a:moveTo>
                <a:lnTo>
                  <a:pt x="6946900" y="1650"/>
                </a:lnTo>
              </a:path>
            </a:pathLst>
          </a:custGeom>
          <a:ln w="12192">
            <a:solidFill>
              <a:srgbClr val="666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9"/>
          <p:cNvSpPr txBox="1">
            <a:spLocks/>
          </p:cNvSpPr>
          <p:nvPr/>
        </p:nvSpPr>
        <p:spPr>
          <a:xfrm>
            <a:off x="534086" y="297796"/>
            <a:ext cx="6680296" cy="49244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00175" algn="ctr">
              <a:lnSpc>
                <a:spcPct val="100000"/>
              </a:lnSpc>
            </a:pPr>
            <a:r>
              <a:rPr lang="en-US" sz="3200" b="1" spc="-5" dirty="0" smtClean="0">
                <a:solidFill>
                  <a:srgbClr val="00397D"/>
                </a:solidFill>
                <a:latin typeface="Calibri"/>
                <a:cs typeface="Calibri"/>
              </a:rPr>
              <a:t>O</a:t>
            </a:r>
            <a:r>
              <a:rPr lang="en-US" sz="3200" b="1" spc="-10" dirty="0" smtClean="0">
                <a:solidFill>
                  <a:srgbClr val="00397D"/>
                </a:solidFill>
                <a:latin typeface="Calibri"/>
                <a:cs typeface="Calibri"/>
              </a:rPr>
              <a:t>p</a:t>
            </a:r>
            <a:r>
              <a:rPr lang="en-US" sz="3200" b="1" dirty="0" smtClean="0">
                <a:solidFill>
                  <a:srgbClr val="00397D"/>
                </a:solidFill>
                <a:latin typeface="Calibri"/>
                <a:cs typeface="Calibri"/>
              </a:rPr>
              <a:t>timal</a:t>
            </a:r>
            <a:r>
              <a:rPr lang="en-US" sz="3200" b="1" spc="-35" dirty="0" smtClean="0">
                <a:solidFill>
                  <a:srgbClr val="00397D"/>
                </a:solidFill>
                <a:latin typeface="Calibri"/>
                <a:cs typeface="Calibri"/>
              </a:rPr>
              <a:t> </a:t>
            </a:r>
            <a:r>
              <a:rPr lang="en-US" sz="3200" b="1" spc="-5" dirty="0" smtClean="0">
                <a:solidFill>
                  <a:srgbClr val="00397D"/>
                </a:solidFill>
                <a:latin typeface="Calibri"/>
                <a:cs typeface="Calibri"/>
              </a:rPr>
              <a:t>co</a:t>
            </a:r>
            <a:r>
              <a:rPr lang="en-US" sz="3200" b="1" spc="-30" dirty="0" smtClean="0">
                <a:solidFill>
                  <a:srgbClr val="00397D"/>
                </a:solidFill>
                <a:latin typeface="Calibri"/>
                <a:cs typeface="Calibri"/>
              </a:rPr>
              <a:t>n</a:t>
            </a:r>
            <a:r>
              <a:rPr lang="en-US" sz="3200" b="1" dirty="0" smtClean="0">
                <a:solidFill>
                  <a:srgbClr val="00397D"/>
                </a:solidFill>
                <a:latin typeface="Calibri"/>
                <a:cs typeface="Calibri"/>
              </a:rPr>
              <a:t>t</a:t>
            </a:r>
            <a:r>
              <a:rPr lang="en-US" sz="3200" b="1" spc="-35" dirty="0" smtClean="0">
                <a:solidFill>
                  <a:srgbClr val="00397D"/>
                </a:solidFill>
                <a:latin typeface="Calibri"/>
                <a:cs typeface="Calibri"/>
              </a:rPr>
              <a:t>r</a:t>
            </a:r>
            <a:r>
              <a:rPr lang="en-US" sz="3200" b="1" dirty="0" smtClean="0">
                <a:solidFill>
                  <a:srgbClr val="00397D"/>
                </a:solidFill>
                <a:latin typeface="Calibri"/>
                <a:cs typeface="Calibri"/>
              </a:rPr>
              <a:t>ol:</a:t>
            </a:r>
            <a:r>
              <a:rPr lang="en-US" sz="3200" b="1" spc="-35" dirty="0" smtClean="0">
                <a:solidFill>
                  <a:srgbClr val="00397D"/>
                </a:solidFill>
                <a:latin typeface="Calibri"/>
                <a:cs typeface="Calibri"/>
              </a:rPr>
              <a:t> </a:t>
            </a:r>
            <a:r>
              <a:rPr lang="en-US" sz="3200" b="1" spc="-30" dirty="0" smtClean="0">
                <a:solidFill>
                  <a:srgbClr val="00397D"/>
                </a:solidFill>
                <a:latin typeface="Calibri"/>
                <a:cs typeface="Calibri"/>
              </a:rPr>
              <a:t>s</a:t>
            </a:r>
            <a:r>
              <a:rPr lang="en-US" sz="3200" b="1" spc="-35" dirty="0" smtClean="0">
                <a:solidFill>
                  <a:srgbClr val="00397D"/>
                </a:solidFill>
                <a:latin typeface="Calibri"/>
                <a:cs typeface="Calibri"/>
              </a:rPr>
              <a:t>t</a:t>
            </a:r>
            <a:r>
              <a:rPr lang="en-US" sz="3200" b="1" spc="-25" dirty="0" smtClean="0">
                <a:solidFill>
                  <a:srgbClr val="00397D"/>
                </a:solidFill>
                <a:latin typeface="Calibri"/>
                <a:cs typeface="Calibri"/>
              </a:rPr>
              <a:t>a</a:t>
            </a:r>
            <a:r>
              <a:rPr lang="en-US" sz="3200" b="1" spc="-35" dirty="0" smtClean="0">
                <a:solidFill>
                  <a:srgbClr val="00397D"/>
                </a:solidFill>
                <a:latin typeface="Calibri"/>
                <a:cs typeface="Calibri"/>
              </a:rPr>
              <a:t>t</a:t>
            </a:r>
            <a:r>
              <a:rPr lang="en-US" sz="3200" b="1" dirty="0" smtClean="0">
                <a:solidFill>
                  <a:srgbClr val="00397D"/>
                </a:solidFill>
                <a:latin typeface="Calibri"/>
                <a:cs typeface="Calibri"/>
              </a:rPr>
              <a:t>e</a:t>
            </a:r>
            <a:r>
              <a:rPr lang="en-US" sz="3200" b="1" spc="-20" dirty="0" smtClean="0">
                <a:solidFill>
                  <a:srgbClr val="00397D"/>
                </a:solidFill>
                <a:latin typeface="Calibri"/>
                <a:cs typeface="Calibri"/>
              </a:rPr>
              <a:t> </a:t>
            </a:r>
            <a:r>
              <a:rPr lang="en-US" sz="3200" b="1" dirty="0" smtClean="0">
                <a:solidFill>
                  <a:srgbClr val="00397D"/>
                </a:solidFill>
                <a:latin typeface="Calibri"/>
                <a:cs typeface="Calibri"/>
              </a:rPr>
              <a:t>o</a:t>
            </a:r>
            <a:r>
              <a:rPr lang="en-US" sz="3200" b="1" spc="-15" dirty="0" smtClean="0">
                <a:solidFill>
                  <a:srgbClr val="00397D"/>
                </a:solidFill>
                <a:latin typeface="Calibri"/>
                <a:cs typeface="Calibri"/>
              </a:rPr>
              <a:t>b</a:t>
            </a:r>
            <a:r>
              <a:rPr lang="en-US" sz="3200" b="1" dirty="0" smtClean="0">
                <a:solidFill>
                  <a:srgbClr val="00397D"/>
                </a:solidFill>
                <a:latin typeface="Calibri"/>
                <a:cs typeface="Calibri"/>
              </a:rPr>
              <a:t>se</a:t>
            </a:r>
            <a:r>
              <a:rPr lang="en-US" sz="3200" b="1" spc="20" dirty="0" smtClean="0">
                <a:solidFill>
                  <a:srgbClr val="00397D"/>
                </a:solidFill>
                <a:latin typeface="Calibri"/>
                <a:cs typeface="Calibri"/>
              </a:rPr>
              <a:t>r</a:t>
            </a:r>
            <a:r>
              <a:rPr lang="en-US" sz="3200" b="1" spc="-30" dirty="0" smtClean="0">
                <a:solidFill>
                  <a:srgbClr val="00397D"/>
                </a:solidFill>
                <a:latin typeface="Calibri"/>
                <a:cs typeface="Calibri"/>
              </a:rPr>
              <a:t>v</a:t>
            </a:r>
            <a:r>
              <a:rPr lang="en-US" sz="3200" b="1" spc="-5" dirty="0" smtClean="0">
                <a:solidFill>
                  <a:srgbClr val="00397D"/>
                </a:solidFill>
                <a:latin typeface="Calibri"/>
                <a:cs typeface="Calibri"/>
              </a:rPr>
              <a:t>er</a:t>
            </a:r>
            <a:endParaRPr lang="en-US" sz="3200" b="1" spc="-5" dirty="0">
              <a:solidFill>
                <a:srgbClr val="00397D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136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57,7999"/>
  <p:tag name="ORIGINALWIDTH" val="1584,971"/>
  <p:tag name="LATEXADDIN" val="\documentclass{article}&#10;\usepackage{amsmath}&#10;\usepackage{amsfonts}&#10;\usepackage[dvipsnames]{xcolor}&#10;\pagestyle{empty}&#10;\begin{document}&#10;\color{Blue}&#10;\begin{align*}&#10;\mathbb{C}_{12}^{-1}&amp;=\mathbb{C}_{1}^{-1}+\mathbb{C}_{2}^{-1}\\&#10;\boldsymbol{\mu}_{12}&amp;=\mathbb{C}_{12}\left(\mathbb{C}_{1}^{-1}\boldsymbol{\mu}_{1}+\mathbb{C}_{2}^{-1}\boldsymbol{\mu}_{2}\right)&#10;\end{align*}&#10;&#10;\end{document}"/>
  <p:tag name="IGUANATEXSIZE" val="32"/>
  <p:tag name="IGUANATEXCURSOR" val="36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,25787"/>
  <p:tag name="ORIGINALWIDTH" val="74,26039"/>
  <p:tag name="LATEXADDIN" val="\documentclass{article}&#10;\usepackage{amsmath}&#10;\usepackage[dvipsnames]{xcolor}&#10;\pagestyle{empty}&#10;\begin{document}&#10;\color{Red}&#10;\begin{equation*}&#10;\omega&#10;\end{equation*}&#10;&#10;&#10;\end{document}"/>
  <p:tag name="IGUANATEXSIZE" val="32"/>
  <p:tag name="IGUANATEXCURSOR" val="12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5,3135"/>
  <p:tag name="ORIGINALWIDTH" val="644,3399"/>
  <p:tag name="LATEXADDIN" val="\documentclass{article}&#10;\usepackage{amsmath}&#10;\usepackage[dvipsnames]{xcolor}&#10;\pagestyle{empty}&#10;\begin{document}&#10;\color{Blue}&#10;\begin{align*}&#10;\dot{p} &amp; = -m\omega^2 x \\&#10;\dot{x} &amp; = \frac{1}{m} p&#10;\end{align*}&#10;&#10;&#10;\end{document}"/>
  <p:tag name="IGUANATEXSIZE" val="32"/>
  <p:tag name="IGUANATEXCURSOR" val="19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,25787"/>
  <p:tag name="ORIGINALWIDTH" val="74,26039"/>
  <p:tag name="LATEXADDIN" val="\documentclass{article}&#10;\usepackage{amsmath}&#10;\usepackage[dvipsnames]{xcolor}&#10;\pagestyle{empty}&#10;\begin{document}&#10;\color{Red}&#10;\begin{equation*}&#10;\omega&#10;\end{equation*}&#10;&#10;&#10;\end{document}"/>
  <p:tag name="IGUANATEXSIZE" val="32"/>
  <p:tag name="IGUANATEXCURSOR" val="12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5,3135"/>
  <p:tag name="ORIGINALWIDTH" val="644,3399"/>
  <p:tag name="LATEXADDIN" val="\documentclass{article}&#10;\usepackage{amsmath}&#10;\usepackage[dvipsnames]{xcolor}&#10;\pagestyle{empty}&#10;\begin{document}&#10;\color{Blue}&#10;\begin{align*}&#10;\dot{p} &amp; = -m\omega^2 x \\&#10;\dot{x} &amp; = \frac{1}{m} p&#10;\end{align*}&#10;&#10;&#10;\end{document}"/>
  <p:tag name="IGUANATEXSIZE" val="32"/>
  <p:tag name="IGUANATEXCURSOR" val="19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,25787"/>
  <p:tag name="ORIGINALWIDTH" val="74,26039"/>
  <p:tag name="LATEXADDIN" val="\documentclass{article}&#10;\usepackage{amsmath}&#10;\usepackage[dvipsnames]{xcolor}&#10;\pagestyle{empty}&#10;\begin{document}&#10;\color{Red}&#10;\begin{equation*}&#10;\omega&#10;\end{equation*}&#10;&#10;&#10;\end{document}"/>
  <p:tag name="IGUANATEXSIZE" val="32"/>
  <p:tag name="IGUANATEXCURSOR" val="12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4,0242"/>
  <p:tag name="ORIGINALWIDTH" val="977,3864"/>
  <p:tag name="LATEXADDIN" val="\documentclass{article}&#10;\usepackage{amsmath}&#10;\usepackage{amsfonts}&#10;\usepackage[dvipsnames]{xcolor}&#10;\pagestyle{empty}&#10;\begin{document}&#10;\color{Blue}&#10;\begin{equation*}&#10;\sim \sum w_i {\cal N}(\boldsymbol{\mu}_i, \mathbb{C}_i)&#10;\end{equation*}&#10;&#10;&#10;\end{document}"/>
  <p:tag name="IGUANATEXSIZE" val="32"/>
  <p:tag name="IGUANATEXCURSOR" val="17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4,0242"/>
  <p:tag name="ORIGINALWIDTH" val="1028,394"/>
  <p:tag name="LATEXADDIN" val="\documentclass{article}&#10;\usepackage{amsmath}&#10;\usepackage{amsfonts}&#10;\usepackage[dvipsnames]{xcolor}&#10;\pagestyle{empty}&#10;\begin{document}&#10;\color{Blue}&#10;\begin{equation*}&#10;\sim \sum w_i^* {\cal N}(\boldsymbol{\mu}_i^*, \mathbb{C}_i^*)&#10;\end{equation*}&#10;&#10;&#10;\end{document}"/>
  <p:tag name="IGUANATEXSIZE" val="32"/>
  <p:tag name="IGUANATEXCURSOR" val="22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4,0242"/>
  <p:tag name="ORIGINALWIDTH" val="977,3864"/>
  <p:tag name="LATEXADDIN" val="\documentclass{article}&#10;\usepackage{amsmath}&#10;\usepackage{amsfonts}&#10;\usepackage[dvipsnames]{xcolor}&#10;\pagestyle{empty}&#10;\begin{document}&#10;\color{Blue}&#10;\begin{equation*}&#10;\sim \sum w_i {\cal N}(\boldsymbol{\mu}_i, \mathbb{C}_i)&#10;\end{equation*}&#10;&#10;&#10;\end{document}"/>
  <p:tag name="IGUANATEXSIZE" val="32"/>
  <p:tag name="IGUANATEXCURSOR" val="17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4,0242"/>
  <p:tag name="ORIGINALWIDTH" val="1028,394"/>
  <p:tag name="LATEXADDIN" val="\documentclass{article}&#10;\usepackage{amsmath}&#10;\usepackage{amsfonts}&#10;\usepackage[dvipsnames]{xcolor}&#10;\pagestyle{empty}&#10;\begin{document}&#10;\color{Blue}&#10;\begin{equation*}&#10;\sim \sum w_i^* {\cal N}(\boldsymbol{\mu}_i^*, \mathbb{C}_i^*)&#10;\end{equation*}&#10;&#10;&#10;\end{document}"/>
  <p:tag name="IGUANATEXSIZE" val="32"/>
  <p:tag name="IGUANATEXCURSOR" val="22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6,0385"/>
  <p:tag name="ORIGINALWIDTH" val="1418,448"/>
  <p:tag name="LATEXADDIN" val="\documentclass{article}&#10;\usepackage{amsmath}&#10;\usepackage{amsfonts}&#10;\usepackage[dvipsnames]{xcolor}&#10;\pagestyle{empty}&#10;\begin{document}&#10;\color{Blue}&#10;\begin{equation*}&#10;dZ(t) = \int K\left(t, t^\prime \right) dW\left(t^\prime\right)&#10;\end{equation*}&#10;&#10;&#10;\end{document}"/>
  <p:tag name="IGUANATEXSIZE" val="32"/>
  <p:tag name="IGUANATEXCURSOR" val="20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4,5216"/>
  <p:tag name="ORIGINALWIDTH" val="2447,592"/>
  <p:tag name="LATEXADDIN" val="\documentclass{article}&#10;\usepackage{amsmath}&#10;\usepackage{amsfonts}&#10;\usepackage[dvipsnames]{xcolor}&#10;\pagestyle{empty}&#10;\begin{document}&#10;\color{Blue}&#10;\begin{equation*}&#10;{\cal N}\left(\boldsymbol{\mu}_{1},\mathbb{C}_{1}^{-1}\right){\cal N}&#10;\left(\boldsymbol{\mu}_{2},\mathbb{C}_{2}^{-1}\right)=&#10;Z_{12}{\cal N}\left(\boldsymbol{\mu}_{12},\mathbb{C}_{12}^{-1}\right)&#10;\end{equation*}&#10;&#10;&#10;\end{document}"/>
  <p:tag name="IGUANATEXSIZE" val="32"/>
  <p:tag name="IGUANATEXCURSOR" val="6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6,0385"/>
  <p:tag name="ORIGINALWIDTH" val="5761,554"/>
  <p:tag name="LATEXADDIN" val="\documentclass{article}&#10;\usepackage{amsmath}&#10;\usepackage{amsfonts}&#10;\usepackage[dvipsnames]{xcolor}&#10;\pagestyle{empty}&#10;\begin{document}&#10;\color{Blue}&#10;\begin{equation*}&#10;P\left(\boldsymbol{x}_{n},t_{n}\mid\boldsymbol{y}_{1},t_{1};\cdots;\boldsymbol{y}_{n-1},t_{n-1}\right)&#10;=\int P\left(\boldsymbol{x}_{n},t_{n}\mid\boldsymbol{x}_{n-1},t_{n-1}\right)&#10;P\left(\boldsymbol{x}_{n-1},t_{n-1}\mid\boldsymbol{y}_{1},t_{1};\cdots;\boldsymbol{y}_{n-1},t_{n-1}\right)d\boldsymbol{x}_{n-1}&#10;\end{equation*}&#10;&#10;&#10;\end{document}"/>
  <p:tag name="IGUANATEXSIZE" val="32"/>
  <p:tag name="IGUANATEXCURSOR" val="45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33,0464"/>
  <p:tag name="ORIGINALWIDTH" val="4499,878"/>
  <p:tag name="LATEXADDIN" val="\documentclass{article}&#10;\usepackage{amsmath}&#10;\usepackage{amsfonts}&#10;\usepackage[dvipsnames]{xcolor}&#10;\pagestyle{empty}&#10;\begin{document}&#10;\color{Blue}&#10;\begin{equation*}&#10;P\left(\boldsymbol{x}_{n},t_{n}\mid\boldsymbol{y}_{1},t_{1};\cdots;\boldsymbol{y}_{n},t_{n}\right)=\frac{P\left(\boldsymbol{y}_{n}\mid\boldsymbol{x}_{n}\right)P\left(\boldsymbol{x}_{n},t_{n}\mid\boldsymbol{y}_{1},t_{1};\cdots;\boldsymbol{y}_{n-1},t_{n-1}\right)}{\int P\left(\boldsymbol{y}_{n}\mid\boldsymbol{x}_{n}\right)P\left(\boldsymbol{x}_{n},t_{n}\mid\boldsymbol{y}_{1},t_{1};\cdots;\boldsymbol{y}_{n-1},t_{n-1}\right)d\boldsymbol{x}_{n}}&#10;\end{equation*}&#10;&#10;&#10;\end{document}"/>
  <p:tag name="IGUANATEXSIZE" val="32"/>
  <p:tag name="IGUANATEXCURSOR" val="59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5,3135"/>
  <p:tag name="ORIGINALWIDTH" val="644,3399"/>
  <p:tag name="LATEXADDIN" val="\documentclass{article}&#10;\usepackage{amsmath}&#10;\usepackage[dvipsnames]{xcolor}&#10;\pagestyle{empty}&#10;\begin{document}&#10;\color{Blue}&#10;\begin{align*}&#10;\dot{p} &amp; = -m\omega^2 x \\&#10;\dot{x} &amp; = \frac{1}{m} p&#10;\end{align*}&#10;&#10;&#10;\end{document}"/>
  <p:tag name="IGUANATEXSIZE" val="32"/>
  <p:tag name="IGUANATEXCURSOR" val="19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,25787"/>
  <p:tag name="ORIGINALWIDTH" val="74,26039"/>
  <p:tag name="LATEXADDIN" val="\documentclass{article}&#10;\usepackage{amsmath}&#10;\usepackage[dvipsnames]{xcolor}&#10;\pagestyle{empty}&#10;\begin{document}&#10;\color{Red}&#10;\begin{equation*}&#10;\omega&#10;\end{equation*}&#10;&#10;&#10;\end{document}"/>
  <p:tag name="IGUANATEXSIZE" val="32"/>
  <p:tag name="IGUANATEXCURSOR" val="1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5,3135"/>
  <p:tag name="ORIGINALWIDTH" val="644,3399"/>
  <p:tag name="LATEXADDIN" val="\documentclass{article}&#10;\usepackage{amsmath}&#10;\usepackage[dvipsnames]{xcolor}&#10;\pagestyle{empty}&#10;\begin{document}&#10;\color{Blue}&#10;\begin{align*}&#10;\dot{p} &amp; = -m\omega^2 x \\&#10;\dot{x} &amp; = \frac{1}{m} p&#10;\end{align*}&#10;&#10;&#10;\end{document}"/>
  <p:tag name="IGUANATEXSIZE" val="32"/>
  <p:tag name="IGUANATEXCURSOR" val="19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,25787"/>
  <p:tag name="ORIGINALWIDTH" val="74,26039"/>
  <p:tag name="LATEXADDIN" val="\documentclass{article}&#10;\usepackage{amsmath}&#10;\usepackage[dvipsnames]{xcolor}&#10;\pagestyle{empty}&#10;\begin{document}&#10;\color{Red}&#10;\begin{equation*}&#10;\omega&#10;\end{equation*}&#10;&#10;&#10;\end{document}"/>
  <p:tag name="IGUANATEXSIZE" val="32"/>
  <p:tag name="IGUANATEXCURSOR" val="12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5,3135"/>
  <p:tag name="ORIGINALWIDTH" val="644,3399"/>
  <p:tag name="LATEXADDIN" val="\documentclass{article}&#10;\usepackage{amsmath}&#10;\usepackage[dvipsnames]{xcolor}&#10;\pagestyle{empty}&#10;\begin{document}&#10;\color{Blue}&#10;\begin{align*}&#10;\dot{p} &amp; = -m\omega^2 x \\&#10;\dot{x} &amp; = \frac{1}{m} p&#10;\end{align*}&#10;&#10;&#10;\end{document}"/>
  <p:tag name="IGUANATEXSIZE" val="32"/>
  <p:tag name="IGUANATEXCURSOR" val="193"/>
</p:tagLst>
</file>

<file path=ppt/theme/theme1.xml><?xml version="1.0" encoding="utf-8"?>
<a:theme xmlns:a="http://schemas.openxmlformats.org/drawingml/2006/main" name="Academic Literature 16x9">
  <a:themeElements>
    <a:clrScheme name="Blu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Personalizzato 1">
      <a:majorFont>
        <a:latin typeface="CabinSketch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Personal1" id="{7C1D9BC2-4281-442A-81F2-77AC6C13BAAF}" vid="{190C5931-8761-4E2B-811C-12CC8EBB5120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1131</Words>
  <Application>Microsoft Macintosh PowerPoint</Application>
  <PresentationFormat>On-screen Show (4:3)</PresentationFormat>
  <Paragraphs>211</Paragraphs>
  <Slides>26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Academic Literature 16x9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System identification with bayes theorem and non gaussian distributions</vt:lpstr>
      <vt:lpstr>Three basic rules</vt:lpstr>
      <vt:lpstr>A simple example: a suspension (pendulum) with uncertain length</vt:lpstr>
      <vt:lpstr>A simple example: a suspension (pendulum) with uncertain length</vt:lpstr>
      <vt:lpstr>A simple example: a suspension (pendulum) with uncertain length</vt:lpstr>
      <vt:lpstr>A simple example: a suspension (pendulum) with uncertain length</vt:lpstr>
      <vt:lpstr>A simple example: a suspension (pendulum) with uncertain length</vt:lpstr>
      <vt:lpstr>A simple example: a suspension (pendulum) with uncertain length</vt:lpstr>
      <vt:lpstr>A simple example: a suspension (pendulum) with uncertain length</vt:lpstr>
      <vt:lpstr>This could have several applications</vt:lpstr>
      <vt:lpstr>Suspension Parameter Estimation for State Space Models  Brett Shapiro GWADW – 19 May 2015 </vt:lpstr>
      <vt:lpstr>State space from physical values</vt:lpstr>
      <vt:lpstr>Parameter Estimation Algorithm</vt:lpstr>
      <vt:lpstr>Parameter Estimation Algorithm</vt:lpstr>
      <vt:lpstr>Before Parameter Estimation</vt:lpstr>
      <vt:lpstr>After Parameter Estimation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2015-05-18T20:00:06Z</dcterms:created>
  <dcterms:modified xsi:type="dcterms:W3CDTF">2015-05-19T15:59:46Z</dcterms:modified>
  <cp:version/>
</cp:coreProperties>
</file>