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61" r:id="rId9"/>
    <p:sldId id="266" r:id="rId10"/>
    <p:sldId id="265" r:id="rId11"/>
    <p:sldId id="262" r:id="rId12"/>
    <p:sldId id="264" r:id="rId13"/>
    <p:sldId id="272" r:id="rId14"/>
    <p:sldId id="270" r:id="rId15"/>
    <p:sldId id="259" r:id="rId16"/>
    <p:sldId id="273" r:id="rId17"/>
    <p:sldId id="271" r:id="rId18"/>
    <p:sldId id="267" r:id="rId19"/>
    <p:sldId id="268" r:id="rId20"/>
    <p:sldId id="274" r:id="rId21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WenQuanYi Micro Hei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WenQuanYi Micro Hei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WenQuanYi Micro Hei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WenQuanYi Micro Hei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WenQuanYi Micro Hei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WenQuanYi Micro Hei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WenQuanYi Micro Hei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WenQuanYi Micro Hei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WenQuanYi Micro Hei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682F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191" autoAdjust="0"/>
  </p:normalViewPr>
  <p:slideViewPr>
    <p:cSldViewPr>
      <p:cViewPr varScale="1">
        <p:scale>
          <a:sx n="83" d="100"/>
          <a:sy n="83" d="100"/>
        </p:scale>
        <p:origin x="-2120" y="-1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5205C-D0E6-EE40-9FAF-E7FBD97AD4DB}" type="datetimeFigureOut">
              <a:rPr lang="en-US" smtClean="0"/>
              <a:t>5/21/15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C156E-CA41-CC4A-8257-CC49304BA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05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fld id="{6F0B327C-1647-3B4B-999C-538A00B1C3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896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A1F581-C4D5-2B43-B2CD-73871EB1DDC5}" type="slidenum">
              <a:rPr lang="en-US"/>
              <a:pPr/>
              <a:t>9</a:t>
            </a:fld>
            <a:endParaRPr lang="en-US"/>
          </a:p>
        </p:txBody>
      </p:sp>
      <p:sp>
        <p:nvSpPr>
          <p:cNvPr id="266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3242AD-5653-E64B-A8E5-85C50FA6F5BD}" type="slidenum">
              <a:rPr lang="en-US"/>
              <a:pPr/>
              <a:t>10</a:t>
            </a:fld>
            <a:endParaRPr lang="en-US"/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9CD3AC-2779-164B-9D91-375B84EEAA70}" type="slidenum">
              <a:rPr lang="en-US"/>
              <a:pPr/>
              <a:t>11</a:t>
            </a:fld>
            <a:endParaRPr lang="en-US"/>
          </a:p>
        </p:txBody>
      </p:sp>
      <p:sp>
        <p:nvSpPr>
          <p:cNvPr id="225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272EBB-4A01-9A4C-B009-1E2FDC4F729C}" type="slidenum">
              <a:rPr lang="en-US"/>
              <a:pPr/>
              <a:t>12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4EA99F-F646-0147-91FB-BC411C130DFD}" type="slidenum">
              <a:rPr lang="en-US"/>
              <a:pPr/>
              <a:t>15</a:t>
            </a:fld>
            <a:endParaRPr lang="en-US"/>
          </a:p>
        </p:txBody>
      </p:sp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CE466E-DEBE-6840-B5C9-40BB9F6426B2}" type="slidenum">
              <a:rPr lang="en-US"/>
              <a:pPr/>
              <a:t>18</a:t>
            </a:fld>
            <a:endParaRPr lang="en-US"/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115C84-7A22-FB4F-92C6-06881C6B7D55}" type="slidenum">
              <a:rPr lang="en-US"/>
              <a:pPr/>
              <a:t>19</a:t>
            </a:fld>
            <a:endParaRPr lang="en-US"/>
          </a:p>
        </p:txBody>
      </p:sp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115C84-7A22-FB4F-92C6-06881C6B7D55}" type="slidenum">
              <a:rPr lang="en-US"/>
              <a:pPr/>
              <a:t>20</a:t>
            </a:fld>
            <a:endParaRPr lang="en-US"/>
          </a:p>
        </p:txBody>
      </p:sp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  <a:p>
            <a:fld id="{F9946C88-C553-8B4B-9533-C802A36F66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38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4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May 19,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GWADW – Girdwood, AK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fld id="{30FE2DAC-8860-8E47-B4F5-434137D4B9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19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53F6-A04B-4041-8542-72C8E91BA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4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53F6-A04B-4041-8542-72C8E91BA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6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r>
              <a:rPr lang="x-none" smtClean="0"/>
              <a:t>May 19, 2015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r>
              <a:rPr lang="en-US" smtClean="0"/>
              <a:t>GWADW – Girdwood, AK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endParaRPr lang="en-US" dirty="0"/>
          </a:p>
          <a:p>
            <a:fld id="{288333FD-FA5E-9845-8FAD-B68A00FA81A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</p:sldLayoutIdLst>
  <p:hf hdr="0"/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WenQuanYi Micro Hei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WenQuanYi Micro Hei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WenQuanYi Micro Hei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WenQuanYi Micro Hei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WenQuanYi Micro Hei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WenQuanYi Micro Hei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WenQuanYi Micro Hei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WenQuanYi Micro Hei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road to 10</a:t>
            </a:r>
            <a:r>
              <a:rPr lang="en-US" sz="2400" dirty="0"/>
              <a:t> </a:t>
            </a:r>
            <a:r>
              <a:rPr lang="en-US" dirty="0" smtClean="0"/>
              <a:t>dB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200" dirty="0"/>
              <a:t>Kate Dooley, Emil Schreiber</a:t>
            </a:r>
          </a:p>
          <a:p>
            <a:endParaRPr lang="en-US" sz="2200" dirty="0"/>
          </a:p>
          <a:p>
            <a:r>
              <a:rPr lang="en-US" sz="2200" dirty="0"/>
              <a:t>GWADW, Girdwood, May 19 2015</a:t>
            </a:r>
          </a:p>
          <a:p>
            <a:endParaRPr lang="en-US" sz="2200" dirty="0"/>
          </a:p>
          <a:p>
            <a:r>
              <a:rPr lang="en-US" sz="2200" dirty="0"/>
              <a:t>LIGO-G1500668</a:t>
            </a:r>
          </a:p>
        </p:txBody>
      </p:sp>
      <p:pic>
        <p:nvPicPr>
          <p:cNvPr id="4" name="Picture 3" descr="AEI-Logo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722" y="523676"/>
            <a:ext cx="979141" cy="1307305"/>
          </a:xfrm>
          <a:prstGeom prst="rect">
            <a:avLst/>
          </a:prstGeom>
        </p:spPr>
      </p:pic>
      <p:pic>
        <p:nvPicPr>
          <p:cNvPr id="5" name="Picture 4" descr="lsc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398" y="666272"/>
            <a:ext cx="1431989" cy="615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82" y="180036"/>
            <a:ext cx="1508293" cy="136120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smtClean="0"/>
          </a:p>
          <a:p>
            <a:fld id="{F9946C88-C553-8B4B-9533-C802A36F66D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38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idx="4294967295"/>
          </p:nvPr>
        </p:nvSpPr>
        <p:spPr>
          <a:xfrm>
            <a:off x="503238" y="6886575"/>
            <a:ext cx="2346325" cy="519113"/>
          </a:xfrm>
        </p:spPr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idx="4294967295"/>
          </p:nvPr>
        </p:nvSpPr>
        <p:spPr>
          <a:xfrm>
            <a:off x="3448050" y="6886575"/>
            <a:ext cx="3194050" cy="519113"/>
          </a:xfrm>
        </p:spPr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Phase noise budget</a:t>
            </a: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468313" y="3285944"/>
            <a:ext cx="6963691" cy="4035606"/>
            <a:chOff x="922" y="1896"/>
            <a:chExt cx="4678" cy="2711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" y="1896"/>
              <a:ext cx="4607" cy="2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293" name="Text Box 5"/>
            <p:cNvSpPr txBox="1">
              <a:spLocks noChangeArrowheads="1"/>
            </p:cNvSpPr>
            <p:nvPr/>
          </p:nvSpPr>
          <p:spPr bwMode="auto">
            <a:xfrm>
              <a:off x="2662" y="2228"/>
              <a:ext cx="1856" cy="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7932" rIns="90000" bIns="4500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9pPr>
            </a:lstStyle>
            <a:p>
              <a:r>
                <a:rPr lang="en-US" sz="2600" dirty="0">
                  <a:solidFill>
                    <a:srgbClr val="FF3333"/>
                  </a:solidFill>
                </a:rPr>
                <a:t>Free-running</a:t>
              </a:r>
            </a:p>
            <a:p>
              <a:endParaRPr lang="en-US" sz="2600" dirty="0">
                <a:solidFill>
                  <a:srgbClr val="009933"/>
                </a:solidFill>
              </a:endParaRPr>
            </a:p>
          </p:txBody>
        </p:sp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1613" y="3106"/>
              <a:ext cx="1381" cy="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7932" rIns="90000" bIns="4500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9pPr>
            </a:lstStyle>
            <a:p>
              <a:r>
                <a:rPr lang="en-US" sz="2600">
                  <a:solidFill>
                    <a:srgbClr val="0000FF"/>
                  </a:solidFill>
                </a:rPr>
                <a:t>In-loop</a:t>
              </a:r>
            </a:p>
            <a:p>
              <a:endParaRPr lang="en-US" sz="2600">
                <a:solidFill>
                  <a:srgbClr val="009933"/>
                </a:solidFill>
              </a:endParaRPr>
            </a:p>
          </p:txBody>
        </p:sp>
        <p:sp>
          <p:nvSpPr>
            <p:cNvPr id="12295" name="Text Box 7"/>
            <p:cNvSpPr txBox="1">
              <a:spLocks noChangeArrowheads="1"/>
            </p:cNvSpPr>
            <p:nvPr/>
          </p:nvSpPr>
          <p:spPr bwMode="auto">
            <a:xfrm>
              <a:off x="3891" y="3866"/>
              <a:ext cx="1709" cy="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7932" rIns="90000" bIns="4500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9pPr>
            </a:lstStyle>
            <a:p>
              <a:r>
                <a:rPr lang="en-US" sz="2600" dirty="0"/>
                <a:t>Sensor noise</a:t>
              </a:r>
            </a:p>
            <a:p>
              <a:endParaRPr lang="en-US" sz="2600" dirty="0">
                <a:solidFill>
                  <a:srgbClr val="009933"/>
                </a:solidFill>
              </a:endParaRPr>
            </a:p>
          </p:txBody>
        </p:sp>
      </p:grp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63" y="182563"/>
            <a:ext cx="1379537" cy="1646237"/>
          </a:xfrm>
          <a:prstGeom prst="rect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Rectangle 9"/>
          <p:cNvSpPr txBox="1">
            <a:spLocks noChangeArrowheads="1"/>
          </p:cNvSpPr>
          <p:nvPr/>
        </p:nvSpPr>
        <p:spPr bwMode="auto">
          <a:xfrm>
            <a:off x="5345112" y="2103437"/>
            <a:ext cx="433863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2932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/>
              <a:t>Total accounted-for phase noise = 16 </a:t>
            </a:r>
            <a:r>
              <a:rPr lang="en-US" sz="2600" dirty="0" err="1" smtClean="0"/>
              <a:t>mrad</a:t>
            </a:r>
            <a:r>
              <a:rPr lang="en-US" sz="2600" dirty="0" smtClean="0"/>
              <a:t> </a:t>
            </a:r>
            <a:r>
              <a:rPr lang="en-US" sz="2600" dirty="0" err="1" smtClean="0"/>
              <a:t>rms</a:t>
            </a:r>
            <a:r>
              <a:rPr lang="en-US" sz="2600" dirty="0" smtClean="0"/>
              <a:t> </a:t>
            </a:r>
            <a:endParaRPr lang="en-US" sz="2600" dirty="0"/>
          </a:p>
        </p:txBody>
      </p:sp>
      <p:pic>
        <p:nvPicPr>
          <p:cNvPr id="15" name="Picture 14" descr="Screen Shot 2015-05-18 at 9.03.0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4" y="1341437"/>
            <a:ext cx="4605758" cy="1905000"/>
          </a:xfrm>
          <a:prstGeom prst="rect">
            <a:avLst/>
          </a:prstGeom>
        </p:spPr>
      </p:pic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7478712" y="3475037"/>
            <a:ext cx="2362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2932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/>
              <a:t>(LIGO accounted-for phase noise = ~ 25 </a:t>
            </a:r>
            <a:r>
              <a:rPr lang="en-US" sz="2600" dirty="0" err="1" smtClean="0"/>
              <a:t>mrad</a:t>
            </a:r>
            <a:r>
              <a:rPr lang="en-US" sz="2600" dirty="0" smtClean="0"/>
              <a:t> </a:t>
            </a:r>
            <a:r>
              <a:rPr lang="en-US" sz="2600" dirty="0" err="1" smtClean="0"/>
              <a:t>rms</a:t>
            </a:r>
            <a:r>
              <a:rPr lang="en-US" sz="2600" dirty="0" smtClean="0"/>
              <a:t>)</a:t>
            </a:r>
            <a:endParaRPr lang="en-US" sz="2600" dirty="0"/>
          </a:p>
        </p:txBody>
      </p:sp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7478712" y="5380037"/>
            <a:ext cx="275431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2932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>
                <a:solidFill>
                  <a:srgbClr val="0000FF"/>
                </a:solidFill>
              </a:rPr>
              <a:t>Both interferometers observe excess phase noise.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326312" y="5303837"/>
            <a:ext cx="2590800" cy="1752600"/>
          </a:xfrm>
          <a:prstGeom prst="rect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charset="0"/>
              <a:cs typeface="WenQuanYi Micro Hei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idx="4294967295"/>
          </p:nvPr>
        </p:nvSpPr>
        <p:spPr>
          <a:xfrm>
            <a:off x="503238" y="6886575"/>
            <a:ext cx="2346325" cy="519113"/>
          </a:xfrm>
        </p:spPr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idx="4294967295"/>
          </p:nvPr>
        </p:nvSpPr>
        <p:spPr>
          <a:xfrm>
            <a:off x="3448050" y="6886575"/>
            <a:ext cx="3194050" cy="519113"/>
          </a:xfrm>
        </p:spPr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1306512" y="274637"/>
            <a:ext cx="7747000" cy="1262062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dirty="0"/>
              <a:t>Squeezing phase error signal: 3 choices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1096963"/>
            <a:ext cx="1646238" cy="1963737"/>
          </a:xfrm>
          <a:prstGeom prst="rect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670050"/>
            <a:ext cx="10079038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idx="4294967295"/>
          </p:nvPr>
        </p:nvSpPr>
        <p:spPr>
          <a:xfrm>
            <a:off x="503238" y="6886575"/>
            <a:ext cx="2346325" cy="519113"/>
          </a:xfrm>
        </p:spPr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idx="4294967295"/>
          </p:nvPr>
        </p:nvSpPr>
        <p:spPr>
          <a:xfrm>
            <a:off x="3448050" y="6886575"/>
            <a:ext cx="3194050" cy="519113"/>
          </a:xfrm>
        </p:spPr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849312" y="198437"/>
            <a:ext cx="8524875" cy="1303337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dirty="0"/>
              <a:t>New signals = stable squeezing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2030413"/>
            <a:ext cx="88471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720850"/>
            <a:ext cx="9144000" cy="457200"/>
          </a:xfrm>
          <a:ln/>
        </p:spPr>
        <p:txBody>
          <a:bodyPr tIns="21168"/>
          <a:lstStyle/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/>
              <a:t>Stability of h(t) from 4 kHz – 5 kHz (a shot-noise-limited region)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556125" y="5230813"/>
            <a:ext cx="5137150" cy="1006475"/>
          </a:xfrm>
          <a:prstGeom prst="rect">
            <a:avLst/>
          </a:prstGeom>
          <a:solidFill>
            <a:srgbClr val="00CCCC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404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>
              <a:spcAft>
                <a:spcPts val="1413"/>
              </a:spcAft>
            </a:pPr>
            <a:r>
              <a:rPr lang="en-US" sz="2200"/>
              <a:t> Squeezing level fluctuates when phase    error signal derived from pre-OMC pick-   off field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noise from RF sidebands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503238" y="6886575"/>
            <a:ext cx="2346325" cy="519113"/>
          </a:xfrm>
        </p:spPr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4294967295"/>
          </p:nvPr>
        </p:nvSpPr>
        <p:spPr>
          <a:xfrm>
            <a:off x="3448050" y="6886575"/>
            <a:ext cx="3194050" cy="519113"/>
          </a:xfrm>
        </p:spPr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  <p:pic>
        <p:nvPicPr>
          <p:cNvPr id="6" name="Picture 5" descr="Screen Shot 2015-05-18 at 8.54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2" y="1570037"/>
            <a:ext cx="8229599" cy="54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94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noise from RF sidebands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503238" y="6886575"/>
            <a:ext cx="2346325" cy="519113"/>
          </a:xfrm>
        </p:spPr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4294967295"/>
          </p:nvPr>
        </p:nvSpPr>
        <p:spPr>
          <a:xfrm>
            <a:off x="3448050" y="6886575"/>
            <a:ext cx="3194050" cy="519113"/>
          </a:xfrm>
        </p:spPr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1382712" y="1570037"/>
            <a:ext cx="738109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2932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/>
              <a:t>Example: GEO 14.9 MHz Michelson sidebands </a:t>
            </a:r>
            <a:endParaRPr lang="en-US" sz="2600" dirty="0"/>
          </a:p>
        </p:txBody>
      </p:sp>
      <p:pic>
        <p:nvPicPr>
          <p:cNvPr id="7" name="Picture 6" descr="Screen Shot 2015-05-18 at 6.41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12" y="2255837"/>
            <a:ext cx="6986588" cy="432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6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idx="4294967295"/>
          </p:nvPr>
        </p:nvSpPr>
        <p:spPr>
          <a:xfrm>
            <a:off x="503238" y="6886575"/>
            <a:ext cx="2346325" cy="519113"/>
          </a:xfrm>
        </p:spPr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idx="4294967295"/>
          </p:nvPr>
        </p:nvSpPr>
        <p:spPr>
          <a:xfrm>
            <a:off x="3448050" y="6886575"/>
            <a:ext cx="3194050" cy="519113"/>
          </a:xfrm>
        </p:spPr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3 years of squeezing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95303" y="786046"/>
            <a:ext cx="5158254" cy="687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114800" y="4479925"/>
            <a:ext cx="14636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en-US" sz="2600">
                <a:solidFill>
                  <a:srgbClr val="FF3333"/>
                </a:solidFill>
              </a:rPr>
              <a:t>2012</a:t>
            </a:r>
          </a:p>
          <a:p>
            <a:endParaRPr lang="en-US" sz="2600">
              <a:solidFill>
                <a:srgbClr val="009933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583363" y="3749675"/>
            <a:ext cx="9144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en-US" sz="2600">
                <a:solidFill>
                  <a:srgbClr val="0000FF"/>
                </a:solidFill>
              </a:rPr>
              <a:t>2013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250112" y="2179637"/>
            <a:ext cx="914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en-US" sz="2600" dirty="0">
                <a:solidFill>
                  <a:srgbClr val="009933"/>
                </a:solidFill>
              </a:rPr>
              <a:t>2014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84150"/>
            <a:ext cx="1012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512" y="2484437"/>
            <a:ext cx="9069387" cy="1260475"/>
          </a:xfrm>
        </p:spPr>
        <p:txBody>
          <a:bodyPr/>
          <a:lstStyle/>
          <a:p>
            <a:r>
              <a:rPr lang="en-US" dirty="0" smtClean="0"/>
              <a:t>Adapt the interferometer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503238" y="6886575"/>
            <a:ext cx="2346325" cy="519113"/>
          </a:xfrm>
        </p:spPr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4294967295"/>
          </p:nvPr>
        </p:nvSpPr>
        <p:spPr>
          <a:xfrm>
            <a:off x="3448050" y="6886575"/>
            <a:ext cx="3194050" cy="519113"/>
          </a:xfrm>
        </p:spPr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69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forget about other noise sources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503238" y="6886575"/>
            <a:ext cx="2346325" cy="519113"/>
          </a:xfrm>
        </p:spPr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4294967295"/>
          </p:nvPr>
        </p:nvSpPr>
        <p:spPr>
          <a:xfrm>
            <a:off x="3448050" y="6886575"/>
            <a:ext cx="3194050" cy="519113"/>
          </a:xfrm>
        </p:spPr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  <p:pic>
        <p:nvPicPr>
          <p:cNvPr id="9" name="Picture 8" descr="Screen Shot 2015-05-18 at 8.50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2" y="1798637"/>
            <a:ext cx="7467600" cy="49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63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4294967295"/>
          </p:nvPr>
        </p:nvSpPr>
        <p:spPr>
          <a:xfrm>
            <a:off x="503238" y="6886575"/>
            <a:ext cx="2346325" cy="519113"/>
          </a:xfrm>
        </p:spPr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4294967295"/>
          </p:nvPr>
        </p:nvSpPr>
        <p:spPr>
          <a:xfrm>
            <a:off x="3448050" y="6886575"/>
            <a:ext cx="3194050" cy="519113"/>
          </a:xfrm>
        </p:spPr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2 OMCs a la </a:t>
            </a:r>
            <a:r>
              <a:rPr lang="en-US" dirty="0" smtClean="0"/>
              <a:t>Virgo?</a:t>
            </a:r>
            <a:endParaRPr lang="en-US" dirty="0"/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096963" y="1851025"/>
            <a:ext cx="8043862" cy="198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en-US" sz="2400" dirty="0" smtClean="0"/>
              <a:t>Reduce losses and phase noise from RF sidebands</a:t>
            </a:r>
          </a:p>
          <a:p>
            <a:endParaRPr lang="en-US" sz="2400" dirty="0"/>
          </a:p>
          <a:p>
            <a:r>
              <a:rPr lang="en-US" sz="2400" dirty="0" smtClean="0"/>
              <a:t>– 2 OMCs in series</a:t>
            </a:r>
          </a:p>
          <a:p>
            <a:r>
              <a:rPr lang="en-US" sz="2400" dirty="0" smtClean="0"/>
              <a:t>-- low finesse </a:t>
            </a:r>
            <a:r>
              <a:rPr lang="en-US" sz="2400" dirty="0" smtClean="0">
                <a:sym typeface="Wingdings"/>
              </a:rPr>
              <a:t> low losses</a:t>
            </a:r>
          </a:p>
          <a:p>
            <a:r>
              <a:rPr lang="en-US" sz="2400" dirty="0" smtClean="0">
                <a:sym typeface="Wingdings"/>
              </a:rPr>
              <a:t>-- double pole  sufficient filtering of RF sidebands</a:t>
            </a:r>
            <a:endParaRPr lang="en-US" sz="2400" dirty="0" smtClean="0"/>
          </a:p>
        </p:txBody>
      </p:sp>
      <p:pic>
        <p:nvPicPr>
          <p:cNvPr id="2" name="Picture 1" descr="Screen Shot 2015-05-18 at 9.06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2" y="3779837"/>
            <a:ext cx="5727700" cy="3035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02512" y="6065837"/>
            <a:ext cx="2357374" cy="610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Advanced Virgo TDR </a:t>
            </a:r>
          </a:p>
          <a:p>
            <a:r>
              <a:rPr lang="en-US" dirty="0" smtClean="0"/>
              <a:t>VIR–0128A–12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554912" y="4008437"/>
            <a:ext cx="2209800" cy="1126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Virgo has already demonstrated 96% transmission through both OMCs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idx="4294967295"/>
          </p:nvPr>
        </p:nvSpPr>
        <p:spPr>
          <a:xfrm>
            <a:off x="503238" y="6886575"/>
            <a:ext cx="2346325" cy="519113"/>
          </a:xfrm>
        </p:spPr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idx="4294967295"/>
          </p:nvPr>
        </p:nvSpPr>
        <p:spPr>
          <a:xfrm>
            <a:off x="3448050" y="6886575"/>
            <a:ext cx="3194050" cy="519113"/>
          </a:xfrm>
        </p:spPr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Summary and open </a:t>
            </a:r>
            <a:r>
              <a:rPr lang="en-US" dirty="0"/>
              <a:t>questions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10333038" y="2214563"/>
            <a:ext cx="4240212" cy="3178175"/>
            <a:chOff x="6509" y="1395"/>
            <a:chExt cx="2671" cy="2002"/>
          </a:xfrm>
        </p:grpSpPr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" y="1395"/>
              <a:ext cx="2671" cy="20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65" name="Rectangle 5"/>
            <p:cNvSpPr>
              <a:spLocks noChangeArrowheads="1"/>
            </p:cNvSpPr>
            <p:nvPr/>
          </p:nvSpPr>
          <p:spPr bwMode="auto">
            <a:xfrm>
              <a:off x="6509" y="1395"/>
              <a:ext cx="2671" cy="2002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0333038" y="2214563"/>
            <a:ext cx="4241800" cy="3179762"/>
          </a:xfrm>
          <a:prstGeom prst="rect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925512" y="1646237"/>
            <a:ext cx="8467724" cy="198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en-US" sz="2400" dirty="0" smtClean="0"/>
              <a:t>For 10 dB of squeezing:</a:t>
            </a:r>
          </a:p>
          <a:p>
            <a:r>
              <a:rPr lang="en-US" sz="2400" dirty="0" smtClean="0"/>
              <a:t>– </a:t>
            </a:r>
            <a:r>
              <a:rPr lang="en-US" sz="2400" dirty="0"/>
              <a:t>Phase noise must be reduced from ~35 </a:t>
            </a:r>
            <a:r>
              <a:rPr lang="en-US" sz="2400" dirty="0" err="1"/>
              <a:t>mrad</a:t>
            </a:r>
            <a:r>
              <a:rPr lang="en-US" sz="2400" dirty="0"/>
              <a:t> to </a:t>
            </a:r>
            <a:r>
              <a:rPr lang="en-US" sz="2400" dirty="0" smtClean="0"/>
              <a:t>~10 </a:t>
            </a:r>
            <a:r>
              <a:rPr lang="en-US" sz="2400" dirty="0" err="1" smtClean="0"/>
              <a:t>mrad</a:t>
            </a:r>
            <a:endParaRPr lang="en-US" sz="2400" dirty="0"/>
          </a:p>
          <a:p>
            <a:r>
              <a:rPr lang="en-US" sz="2400" dirty="0"/>
              <a:t>– Optical losses must be reduced from ~40% to </a:t>
            </a:r>
            <a:r>
              <a:rPr lang="en-US" sz="2400" dirty="0" smtClean="0"/>
              <a:t>~8%</a:t>
            </a:r>
            <a:endParaRPr lang="en-US" sz="2400" dirty="0"/>
          </a:p>
          <a:p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63320" y="1562683"/>
            <a:ext cx="6545629" cy="4364827"/>
            <a:chOff x="985723" y="1693272"/>
            <a:chExt cx="5497301" cy="3924710"/>
          </a:xfrm>
        </p:grpSpPr>
        <p:sp>
          <p:nvSpPr>
            <p:cNvPr id="8" name="Rectangle 7"/>
            <p:cNvSpPr/>
            <p:nvPr/>
          </p:nvSpPr>
          <p:spPr>
            <a:xfrm>
              <a:off x="985724" y="1693272"/>
              <a:ext cx="5497299" cy="39247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7394" t="5825" r="7408" b="85837"/>
            <a:stretch/>
          </p:blipFill>
          <p:spPr>
            <a:xfrm>
              <a:off x="985725" y="1693272"/>
              <a:ext cx="5497299" cy="76134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7689" t="52527" r="7112" b="10960"/>
            <a:stretch/>
          </p:blipFill>
          <p:spPr>
            <a:xfrm>
              <a:off x="985723" y="2284025"/>
              <a:ext cx="5497300" cy="333395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Rectangle 8"/>
            <p:cNvSpPr/>
            <p:nvPr/>
          </p:nvSpPr>
          <p:spPr>
            <a:xfrm>
              <a:off x="2037792" y="4170005"/>
              <a:ext cx="3288902" cy="18954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3317336" y="2056570"/>
              <a:ext cx="881464" cy="9477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860734" y="6561284"/>
            <a:ext cx="8903977" cy="714367"/>
          </a:xfrm>
        </p:spPr>
        <p:txBody>
          <a:bodyPr>
            <a:normAutofit/>
          </a:bodyPr>
          <a:lstStyle/>
          <a:p>
            <a:r>
              <a:rPr lang="en-US" sz="2000" dirty="0"/>
              <a:t>also, all LIGO </a:t>
            </a:r>
            <a:r>
              <a:rPr lang="en-US" sz="2000" dirty="0" err="1"/>
              <a:t>strawman</a:t>
            </a:r>
            <a:r>
              <a:rPr lang="en-US" sz="2000" dirty="0"/>
              <a:t> designs assume around 10</a:t>
            </a:r>
            <a:r>
              <a:rPr lang="en-US" sz="1000" dirty="0"/>
              <a:t> </a:t>
            </a:r>
            <a:r>
              <a:rPr lang="en-US" sz="2000" dirty="0"/>
              <a:t>dB observed squeezing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92777" y="5938987"/>
            <a:ext cx="1548987" cy="319146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1500" dirty="0">
                <a:solidFill>
                  <a:srgbClr val="7F7F7F"/>
                </a:solidFill>
              </a:rPr>
              <a:t>ET-0106C-10</a:t>
            </a:r>
          </a:p>
        </p:txBody>
      </p:sp>
    </p:spTree>
    <p:extLst>
      <p:ext uri="{BB962C8B-B14F-4D97-AF65-F5344CB8AC3E}">
        <p14:creationId xmlns:p14="http://schemas.microsoft.com/office/powerpoint/2010/main" val="198574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idx="4294967295"/>
          </p:nvPr>
        </p:nvSpPr>
        <p:spPr>
          <a:xfrm>
            <a:off x="503238" y="6886575"/>
            <a:ext cx="2346325" cy="519113"/>
          </a:xfrm>
        </p:spPr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idx="4294967295"/>
          </p:nvPr>
        </p:nvSpPr>
        <p:spPr>
          <a:xfrm>
            <a:off x="3448050" y="6886575"/>
            <a:ext cx="3194050" cy="519113"/>
          </a:xfrm>
        </p:spPr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Summary and open </a:t>
            </a:r>
            <a:r>
              <a:rPr lang="en-US" dirty="0"/>
              <a:t>questions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10333038" y="2214563"/>
            <a:ext cx="4240212" cy="3178175"/>
            <a:chOff x="6509" y="1395"/>
            <a:chExt cx="2671" cy="2002"/>
          </a:xfrm>
        </p:grpSpPr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" y="1395"/>
              <a:ext cx="2671" cy="20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65" name="Rectangle 5"/>
            <p:cNvSpPr>
              <a:spLocks noChangeArrowheads="1"/>
            </p:cNvSpPr>
            <p:nvPr/>
          </p:nvSpPr>
          <p:spPr bwMode="auto">
            <a:xfrm>
              <a:off x="6509" y="1395"/>
              <a:ext cx="2671" cy="2002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0333038" y="2214563"/>
            <a:ext cx="4241800" cy="3179762"/>
          </a:xfrm>
          <a:prstGeom prst="rect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006475" y="2835275"/>
            <a:ext cx="8301037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1168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>
              <a:spcAft>
                <a:spcPts val="1413"/>
              </a:spcAft>
            </a:pPr>
            <a:endParaRPr lang="en-US" sz="2400" dirty="0"/>
          </a:p>
          <a:p>
            <a:pPr>
              <a:spcAft>
                <a:spcPts val="1413"/>
              </a:spcAft>
            </a:pPr>
            <a:r>
              <a:rPr lang="en-US" sz="2400" dirty="0"/>
              <a:t>In what other ways can we adapt the interferometer to be compatible with 10 dB squeezing? </a:t>
            </a:r>
            <a:endParaRPr lang="en-US" sz="2400" dirty="0" smtClean="0"/>
          </a:p>
          <a:p>
            <a:pPr>
              <a:spcAft>
                <a:spcPts val="1413"/>
              </a:spcAft>
              <a:buSzPct val="45000"/>
              <a:buFont typeface="Wingdings" charset="0"/>
              <a:buChar char=""/>
            </a:pPr>
            <a:r>
              <a:rPr lang="en-US" sz="2400" dirty="0" smtClean="0"/>
              <a:t>2 OMCs?</a:t>
            </a:r>
            <a:endParaRPr lang="en-US" sz="2400" dirty="0"/>
          </a:p>
          <a:p>
            <a:pPr>
              <a:spcAft>
                <a:spcPts val="1413"/>
              </a:spcAft>
              <a:buSzPct val="45000"/>
              <a:buFont typeface="Wingdings" charset="0"/>
              <a:buChar char=""/>
            </a:pPr>
            <a:r>
              <a:rPr lang="en-US" sz="2400" dirty="0" smtClean="0"/>
              <a:t>can </a:t>
            </a:r>
            <a:r>
              <a:rPr lang="en-US" sz="2400" dirty="0"/>
              <a:t>we minimize pick-offs for other control beams?</a:t>
            </a:r>
          </a:p>
          <a:p>
            <a:pPr>
              <a:spcAft>
                <a:spcPts val="1413"/>
              </a:spcAft>
              <a:buSzPct val="45000"/>
              <a:buFont typeface="Wingdings" charset="0"/>
              <a:buChar char=""/>
            </a:pPr>
            <a:r>
              <a:rPr lang="en-US" sz="2400" dirty="0" smtClean="0"/>
              <a:t>can </a:t>
            </a:r>
            <a:r>
              <a:rPr lang="en-US" sz="2400" dirty="0"/>
              <a:t>we make use of OMC reflection for </a:t>
            </a:r>
            <a:r>
              <a:rPr lang="en-US" sz="2400" dirty="0" err="1"/>
              <a:t>ifo</a:t>
            </a:r>
            <a:r>
              <a:rPr lang="en-US" sz="2400" dirty="0"/>
              <a:t> alignment</a:t>
            </a:r>
            <a:r>
              <a:rPr lang="en-US" sz="2400" dirty="0" smtClean="0"/>
              <a:t>?</a:t>
            </a:r>
          </a:p>
          <a:p>
            <a:pPr>
              <a:spcAft>
                <a:spcPts val="1413"/>
              </a:spcAft>
              <a:buSzPct val="45000"/>
              <a:buFont typeface="Wingdings" charset="0"/>
              <a:buChar char=""/>
            </a:pPr>
            <a:r>
              <a:rPr lang="en-US" sz="2400" dirty="0"/>
              <a:t> </a:t>
            </a:r>
            <a:r>
              <a:rPr lang="en-US" sz="2400" dirty="0" smtClean="0"/>
              <a:t>?</a:t>
            </a:r>
          </a:p>
          <a:p>
            <a:pPr>
              <a:spcAft>
                <a:spcPts val="1413"/>
              </a:spcAft>
              <a:buSzPct val="45000"/>
              <a:buFont typeface="Wingdings" charset="0"/>
              <a:buChar char=""/>
            </a:pPr>
            <a:r>
              <a:rPr lang="en-US" sz="2400" dirty="0"/>
              <a:t> </a:t>
            </a:r>
          </a:p>
          <a:p>
            <a:pPr>
              <a:spcAft>
                <a:spcPts val="1413"/>
              </a:spcAft>
              <a:buClrTx/>
              <a:buSzTx/>
              <a:buFontTx/>
              <a:buNone/>
            </a:pPr>
            <a:r>
              <a:rPr lang="en-US" sz="2400" dirty="0"/>
              <a:t> 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925512" y="1646237"/>
            <a:ext cx="8467724" cy="198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en-US" sz="2400" dirty="0" smtClean="0"/>
              <a:t>For 10 dB of squeezing:</a:t>
            </a:r>
          </a:p>
          <a:p>
            <a:r>
              <a:rPr lang="en-US" sz="2400" dirty="0" smtClean="0"/>
              <a:t>– </a:t>
            </a:r>
            <a:r>
              <a:rPr lang="en-US" sz="2400" dirty="0"/>
              <a:t>Phase noise must be reduced from ~35 </a:t>
            </a:r>
            <a:r>
              <a:rPr lang="en-US" sz="2400" dirty="0" err="1"/>
              <a:t>mrad</a:t>
            </a:r>
            <a:r>
              <a:rPr lang="en-US" sz="2400" dirty="0"/>
              <a:t> to </a:t>
            </a:r>
            <a:r>
              <a:rPr lang="en-US" sz="2400" dirty="0" smtClean="0"/>
              <a:t>~10 </a:t>
            </a:r>
            <a:r>
              <a:rPr lang="en-US" sz="2400" dirty="0" err="1" smtClean="0"/>
              <a:t>mrad</a:t>
            </a:r>
            <a:endParaRPr lang="en-US" sz="2400" dirty="0"/>
          </a:p>
          <a:p>
            <a:r>
              <a:rPr lang="en-US" sz="2400" dirty="0"/>
              <a:t>– Optical losses must be reduced from ~40% to </a:t>
            </a:r>
            <a:r>
              <a:rPr lang="en-US" sz="2400" dirty="0" smtClean="0"/>
              <a:t>~8%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849312" y="3246437"/>
            <a:ext cx="8305800" cy="914400"/>
          </a:xfrm>
          <a:prstGeom prst="rect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charset="0"/>
              <a:cs typeface="WenQuanYi Micro 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2259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main challenges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72" y="1916458"/>
            <a:ext cx="5712822" cy="465172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03215" y="2548322"/>
            <a:ext cx="1992702" cy="1468152"/>
            <a:chOff x="899592" y="4149081"/>
            <a:chExt cx="2736304" cy="2016223"/>
          </a:xfrm>
        </p:grpSpPr>
        <p:sp>
          <p:nvSpPr>
            <p:cNvPr id="5" name="Oval 4"/>
            <p:cNvSpPr/>
            <p:nvPr/>
          </p:nvSpPr>
          <p:spPr>
            <a:xfrm rot="5400000">
              <a:off x="395536" y="4653137"/>
              <a:ext cx="1152128" cy="144016"/>
            </a:xfrm>
            <a:prstGeom prst="ellipse">
              <a:avLst/>
            </a:prstGeom>
            <a:solidFill>
              <a:schemeClr val="accent1"/>
            </a:solidFill>
            <a:ln w="12700" cmpd="sng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" name="Oval 5"/>
            <p:cNvSpPr/>
            <p:nvPr/>
          </p:nvSpPr>
          <p:spPr>
            <a:xfrm rot="5400000">
              <a:off x="1908082" y="5638660"/>
              <a:ext cx="526266" cy="527022"/>
            </a:xfrm>
            <a:prstGeom prst="ellipse">
              <a:avLst/>
            </a:prstGeom>
            <a:solidFill>
              <a:schemeClr val="accent1"/>
            </a:solidFill>
            <a:ln w="12700" cmpd="sng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1296715" y="4489048"/>
              <a:ext cx="1717331" cy="408887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1187624" y="4725145"/>
              <a:ext cx="495672" cy="0"/>
            </a:xfrm>
            <a:prstGeom prst="straightConnector1">
              <a:avLst/>
            </a:prstGeom>
            <a:ln w="38100" cmpd="sng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6200000" flipV="1">
              <a:off x="1923379" y="5310810"/>
              <a:ext cx="495672" cy="0"/>
            </a:xfrm>
            <a:prstGeom prst="straightConnector1">
              <a:avLst/>
            </a:prstGeom>
            <a:ln w="38100" cmpd="sng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564160" y="4725145"/>
              <a:ext cx="495672" cy="0"/>
            </a:xfrm>
            <a:prstGeom prst="straightConnector1">
              <a:avLst/>
            </a:prstGeom>
            <a:ln w="38100" cmpd="sng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11" name="Oval 10"/>
            <p:cNvSpPr/>
            <p:nvPr/>
          </p:nvSpPr>
          <p:spPr>
            <a:xfrm rot="5400000">
              <a:off x="3023828" y="4545125"/>
              <a:ext cx="864096" cy="360040"/>
            </a:xfrm>
            <a:prstGeom prst="ellipse">
              <a:avLst/>
            </a:prstGeom>
            <a:solidFill>
              <a:schemeClr val="accent1"/>
            </a:solidFill>
            <a:ln w="12700" cmpd="sng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10618" y="5137146"/>
            <a:ext cx="1363429" cy="1782757"/>
            <a:chOff x="5436096" y="3717032"/>
            <a:chExt cx="1872208" cy="2448272"/>
          </a:xfrm>
        </p:grpSpPr>
        <p:sp>
          <p:nvSpPr>
            <p:cNvPr id="14" name="Oval 13"/>
            <p:cNvSpPr/>
            <p:nvPr/>
          </p:nvSpPr>
          <p:spPr>
            <a:xfrm rot="421777">
              <a:off x="5714898" y="4265873"/>
              <a:ext cx="1033016" cy="216024"/>
            </a:xfrm>
            <a:prstGeom prst="ellipse">
              <a:avLst/>
            </a:prstGeom>
            <a:solidFill>
              <a:srgbClr val="9BBB59">
                <a:alpha val="50000"/>
              </a:srgbClr>
            </a:solidFill>
            <a:ln w="12700" cmpd="sng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5580112" y="3717032"/>
              <a:ext cx="0" cy="244827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5436096" y="6021288"/>
              <a:ext cx="1872208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17" name="Oval 16"/>
            <p:cNvSpPr/>
            <p:nvPr/>
          </p:nvSpPr>
          <p:spPr>
            <a:xfrm rot="1361207">
              <a:off x="5708878" y="4261575"/>
              <a:ext cx="1033016" cy="216024"/>
            </a:xfrm>
            <a:prstGeom prst="ellipse">
              <a:avLst/>
            </a:prstGeom>
            <a:solidFill>
              <a:srgbClr val="00CC99"/>
            </a:solidFill>
            <a:ln w="12700" cmpd="sng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5580112" y="4365104"/>
              <a:ext cx="648072" cy="1656184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tailEnd type="arrow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19" name="Freeform 18"/>
            <p:cNvSpPr/>
            <p:nvPr/>
          </p:nvSpPr>
          <p:spPr>
            <a:xfrm rot="389053">
              <a:off x="6732240" y="4293096"/>
              <a:ext cx="166884" cy="468452"/>
            </a:xfrm>
            <a:custGeom>
              <a:avLst/>
              <a:gdLst>
                <a:gd name="connsiteX0" fmla="*/ 0 w 429711"/>
                <a:gd name="connsiteY0" fmla="*/ 1207182 h 1207182"/>
                <a:gd name="connsiteX1" fmla="*/ 420109 w 429711"/>
                <a:gd name="connsiteY1" fmla="*/ 709823 h 1207182"/>
                <a:gd name="connsiteX2" fmla="*/ 304217 w 429711"/>
                <a:gd name="connsiteY2" fmla="*/ 0 h 120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711" h="1207182">
                  <a:moveTo>
                    <a:pt x="0" y="1207182"/>
                  </a:moveTo>
                  <a:cubicBezTo>
                    <a:pt x="184703" y="1059101"/>
                    <a:pt x="369406" y="911020"/>
                    <a:pt x="420109" y="709823"/>
                  </a:cubicBezTo>
                  <a:cubicBezTo>
                    <a:pt x="470812" y="508626"/>
                    <a:pt x="304217" y="0"/>
                    <a:pt x="304217" y="0"/>
                  </a:cubicBezTo>
                </a:path>
              </a:pathLst>
            </a:custGeom>
            <a:noFill/>
            <a:ln w="28575" cmpd="sng">
              <a:solidFill>
                <a:schemeClr val="bg1">
                  <a:lumMod val="75000"/>
                </a:schemeClr>
              </a:solidFill>
              <a:headEnd type="triangle"/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 rot="10800000">
              <a:off x="5580112" y="4005064"/>
              <a:ext cx="166884" cy="468452"/>
            </a:xfrm>
            <a:custGeom>
              <a:avLst/>
              <a:gdLst>
                <a:gd name="connsiteX0" fmla="*/ 0 w 429711"/>
                <a:gd name="connsiteY0" fmla="*/ 1207182 h 1207182"/>
                <a:gd name="connsiteX1" fmla="*/ 420109 w 429711"/>
                <a:gd name="connsiteY1" fmla="*/ 709823 h 1207182"/>
                <a:gd name="connsiteX2" fmla="*/ 304217 w 429711"/>
                <a:gd name="connsiteY2" fmla="*/ 0 h 120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711" h="1207182">
                  <a:moveTo>
                    <a:pt x="0" y="1207182"/>
                  </a:moveTo>
                  <a:cubicBezTo>
                    <a:pt x="184703" y="1059101"/>
                    <a:pt x="369406" y="911020"/>
                    <a:pt x="420109" y="709823"/>
                  </a:cubicBezTo>
                  <a:cubicBezTo>
                    <a:pt x="470812" y="508626"/>
                    <a:pt x="304217" y="0"/>
                    <a:pt x="304217" y="0"/>
                  </a:cubicBezTo>
                </a:path>
              </a:pathLst>
            </a:custGeom>
            <a:noFill/>
            <a:ln w="28575" cmpd="sng">
              <a:solidFill>
                <a:schemeClr val="bg1">
                  <a:lumMod val="75000"/>
                </a:schemeClr>
              </a:solidFill>
              <a:headEnd type="triangle"/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944516" y="6437864"/>
            <a:ext cx="1778849" cy="29016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</a:rPr>
              <a:t>S. Dwyer et al., 2013</a:t>
            </a:r>
            <a:endParaRPr lang="en-US" sz="1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3215" y="1732838"/>
            <a:ext cx="1519346" cy="478548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600" dirty="0"/>
              <a:t>1. losses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3215" y="4513484"/>
            <a:ext cx="2372445" cy="478548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600" dirty="0"/>
              <a:t>2. phase noise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53F6-A04B-4041-8542-72C8E91BAE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6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injection path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12" y="1755796"/>
            <a:ext cx="8608120" cy="46790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25263" y="3109933"/>
            <a:ext cx="601101" cy="31914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1500" dirty="0"/>
              <a:t>OPA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7213" y="3932045"/>
            <a:ext cx="1588551" cy="31914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1500" dirty="0"/>
              <a:t>Faraday isolator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25962" y="5764024"/>
            <a:ext cx="921702" cy="533820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1500" dirty="0"/>
              <a:t>Faraday</a:t>
            </a:r>
          </a:p>
          <a:p>
            <a:pPr algn="ctr"/>
            <a:r>
              <a:rPr lang="en-US" sz="1500" dirty="0"/>
              <a:t>isolator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0369" y="4576392"/>
            <a:ext cx="921702" cy="533820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1500" dirty="0"/>
              <a:t>Faraday</a:t>
            </a:r>
          </a:p>
          <a:p>
            <a:pPr algn="ctr"/>
            <a:r>
              <a:rPr lang="en-US" sz="1500" dirty="0"/>
              <a:t>isolator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7501" y="4225528"/>
            <a:ext cx="652335" cy="31914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1500" dirty="0"/>
              <a:t>OMC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7052" y="5672218"/>
            <a:ext cx="1076880" cy="533820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ctr"/>
            <a:r>
              <a:rPr lang="en-US" sz="1500" dirty="0"/>
              <a:t>1% tap-off</a:t>
            </a:r>
          </a:p>
          <a:p>
            <a:pPr algn="ctr"/>
            <a:endParaRPr lang="en-US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1222913" y="2178689"/>
            <a:ext cx="631014" cy="31914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1500" dirty="0"/>
              <a:t>MSR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8766" y="1689448"/>
            <a:ext cx="962290" cy="31914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ctr"/>
            <a:r>
              <a:rPr lang="en-US" sz="1500" dirty="0"/>
              <a:t>from IFO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2820" y="4807166"/>
            <a:ext cx="470776" cy="31914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1500" dirty="0"/>
              <a:t>PD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53F6-A04B-4041-8542-72C8E91BAE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32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 budget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598805"/>
              </p:ext>
            </p:extLst>
          </p:nvPr>
        </p:nvGraphicFramePr>
        <p:xfrm>
          <a:off x="504031" y="1660638"/>
          <a:ext cx="8803481" cy="4890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8081"/>
                <a:gridCol w="2553020"/>
                <a:gridCol w="2552380"/>
              </a:tblGrid>
              <a:tr h="86144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component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achieved at GEO</a:t>
                      </a:r>
                    </a:p>
                    <a:p>
                      <a:r>
                        <a:rPr lang="en-US" sz="1800" dirty="0" smtClean="0"/>
                        <a:t>(at some point)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goal (numbers from </a:t>
                      </a:r>
                      <a:r>
                        <a:rPr lang="en-US" sz="1800" dirty="0" err="1" smtClean="0"/>
                        <a:t>Strawman</a:t>
                      </a:r>
                      <a:r>
                        <a:rPr lang="en-US" sz="1800" baseline="0" dirty="0" smtClean="0"/>
                        <a:t> Team Red)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</a:tr>
              <a:tr h="34936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OPA internal loss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5%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3%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</a:tr>
              <a:tr h="42543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Faraday isolator (rotator + 2 PBS’)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4 · </a:t>
                      </a:r>
                      <a:r>
                        <a:rPr lang="en-US" sz="1800" baseline="0" dirty="0" smtClean="0"/>
                        <a:t>2%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3 · 0.8%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</a:tr>
              <a:tr h="34936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loss on IFO reflection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1%</a:t>
                      </a:r>
                      <a:r>
                        <a:rPr lang="en-US" sz="1800" baseline="0" dirty="0" smtClean="0"/>
                        <a:t> (estimated)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1%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</a:tr>
              <a:tr h="34936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mode matching to OMC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4%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1%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</a:tr>
              <a:tr h="34936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OMC internal loss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2%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0.5%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</a:tr>
              <a:tr h="34936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quantum efficiency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1%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0.5%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</a:tr>
              <a:tr h="34936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filter cavity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–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1%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</a:tr>
              <a:tr h="34936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tap off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 · 1%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–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</a:tr>
              <a:tr h="34936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0806" marR="100806" marT="50398" marB="50398"/>
                </a:tc>
              </a:tr>
              <a:tr h="60301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total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21% </a:t>
                      </a:r>
                      <a:r>
                        <a:rPr lang="en-US" sz="1800" baseline="0" dirty="0" smtClean="0"/>
                        <a:t> (40% observed)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9%</a:t>
                      </a:r>
                      <a:endParaRPr lang="en-US" sz="1800" dirty="0"/>
                    </a:p>
                  </a:txBody>
                  <a:tcPr marL="100806" marR="100806" marT="50398" marB="50398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95731" y="6827837"/>
            <a:ext cx="2387102" cy="53382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source:</a:t>
            </a:r>
          </a:p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LIGO-T1200046-v1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044990" y="6861349"/>
            <a:ext cx="0" cy="1950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419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loss Faraday isolators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8323" r="8323"/>
          <a:stretch>
            <a:fillRect/>
          </a:stretch>
        </p:blipFill>
        <p:spPr>
          <a:xfrm>
            <a:off x="6537500" y="1414821"/>
            <a:ext cx="3149009" cy="173165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830" y="3057422"/>
            <a:ext cx="5703795" cy="19648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373" y="4691857"/>
            <a:ext cx="2387102" cy="319146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K. D.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</a:rPr>
              <a:t>Skeldon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et al., 2000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3240" y="1886212"/>
            <a:ext cx="3783590" cy="4999582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marL="314982" indent="-314982">
              <a:buFont typeface="Arial"/>
              <a:buChar char="•"/>
            </a:pPr>
            <a:r>
              <a:rPr lang="en-US" dirty="0" smtClean="0"/>
              <a:t>current GEO Faraday rotators have 0.6% single pass loss</a:t>
            </a:r>
          </a:p>
          <a:p>
            <a:pPr marL="314982" indent="-314982">
              <a:buFont typeface="Arial"/>
              <a:buChar char="•"/>
            </a:pPr>
            <a:r>
              <a:rPr lang="en-US" dirty="0" smtClean="0"/>
              <a:t>PBS cubes show up to 1% loss</a:t>
            </a:r>
          </a:p>
          <a:p>
            <a:pPr marL="314982" indent="-314982">
              <a:buFont typeface="Arial"/>
              <a:buChar char="•"/>
            </a:pPr>
            <a:endParaRPr lang="en-US" dirty="0"/>
          </a:p>
          <a:p>
            <a:pPr marL="314982" indent="-314982">
              <a:buFont typeface="Arial"/>
              <a:buChar char="•"/>
            </a:pPr>
            <a:endParaRPr lang="en-US" dirty="0" smtClean="0"/>
          </a:p>
          <a:p>
            <a:endParaRPr lang="en-US" dirty="0" smtClean="0"/>
          </a:p>
          <a:p>
            <a:pPr marL="314982" indent="-314982">
              <a:buFont typeface="Arial"/>
              <a:buChar char="•"/>
            </a:pPr>
            <a:r>
              <a:rPr lang="en-US" dirty="0" smtClean="0"/>
              <a:t>Glasgow PBS design: 220</a:t>
            </a:r>
            <a:r>
              <a:rPr lang="en-US" sz="1000" dirty="0"/>
              <a:t> </a:t>
            </a:r>
            <a:r>
              <a:rPr lang="en-US" dirty="0" smtClean="0"/>
              <a:t>ppm</a:t>
            </a:r>
          </a:p>
          <a:p>
            <a:pPr marL="314982" indent="-314982">
              <a:buFont typeface="Arial"/>
              <a:buChar char="•"/>
            </a:pPr>
            <a:r>
              <a:rPr lang="en-US" dirty="0" smtClean="0"/>
              <a:t>need redesign if we care for both polarizations</a:t>
            </a:r>
          </a:p>
          <a:p>
            <a:pPr marL="314982" indent="-314982">
              <a:buFont typeface="Arial"/>
              <a:buChar char="•"/>
            </a:pPr>
            <a:endParaRPr lang="en-US" dirty="0" smtClean="0"/>
          </a:p>
          <a:p>
            <a:pPr marL="314982" indent="-314982">
              <a:buFont typeface="Arial"/>
              <a:buChar char="•"/>
            </a:pPr>
            <a:endParaRPr lang="en-US" dirty="0" smtClean="0"/>
          </a:p>
          <a:p>
            <a:pPr marL="314982" indent="-314982">
              <a:buFont typeface="Arial"/>
              <a:buChar char="•"/>
            </a:pPr>
            <a:endParaRPr lang="en-US" dirty="0"/>
          </a:p>
          <a:p>
            <a:pPr marL="314982" indent="-314982">
              <a:buFont typeface="Arial"/>
              <a:buChar char="•"/>
            </a:pPr>
            <a:r>
              <a:rPr lang="en-US" dirty="0" smtClean="0"/>
              <a:t>isolator design at the University of Florida based on optimized IFI design: 0.4% loss</a:t>
            </a:r>
          </a:p>
          <a:p>
            <a:pPr marL="314982" indent="-314982">
              <a:buFont typeface="Arial"/>
              <a:buChar char="•"/>
            </a:pPr>
            <a:endParaRPr lang="en-US" dirty="0"/>
          </a:p>
          <a:p>
            <a:pPr marL="314982" indent="-314982">
              <a:buFont typeface="Arial"/>
              <a:buChar char="•"/>
            </a:pPr>
            <a:endParaRPr lang="en-US" dirty="0" smtClean="0"/>
          </a:p>
          <a:p>
            <a:pPr marL="314982" indent="-314982">
              <a:buFont typeface="Arial"/>
              <a:buChar char="•"/>
            </a:pPr>
            <a:endParaRPr lang="en-US" dirty="0"/>
          </a:p>
          <a:p>
            <a:pPr marL="314982" indent="-314982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243" y="5259505"/>
            <a:ext cx="5284148" cy="1866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58641" y="7132637"/>
            <a:ext cx="2963271" cy="319146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R. Goetz, LIGO-T1500187 </a:t>
            </a:r>
          </a:p>
        </p:txBody>
      </p:sp>
    </p:spTree>
    <p:extLst>
      <p:ext uri="{BB962C8B-B14F-4D97-AF65-F5344CB8AC3E}">
        <p14:creationId xmlns:p14="http://schemas.microsoft.com/office/powerpoint/2010/main" val="2295976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control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89" y="2272165"/>
            <a:ext cx="4668219" cy="33050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8512" y="5623274"/>
            <a:ext cx="3528504" cy="29016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</a:rPr>
              <a:t>E. Schreiber et al., LIGO-P1500056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366" y="2272165"/>
            <a:ext cx="4925019" cy="31652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53F6-A04B-4041-8542-72C8E91BAE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30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idx="4294967295"/>
          </p:nvPr>
        </p:nvSpPr>
        <p:spPr>
          <a:xfrm>
            <a:off x="503238" y="6886575"/>
            <a:ext cx="2346325" cy="519113"/>
          </a:xfrm>
        </p:spPr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idx="4294967295"/>
          </p:nvPr>
        </p:nvSpPr>
        <p:spPr>
          <a:xfrm>
            <a:off x="3448050" y="6886575"/>
            <a:ext cx="3194050" cy="519113"/>
          </a:xfrm>
        </p:spPr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839912" y="1570037"/>
            <a:ext cx="6246391" cy="4950135"/>
            <a:chOff x="1611312" y="1417636"/>
            <a:chExt cx="6246391" cy="4950135"/>
          </a:xfrm>
        </p:grpSpPr>
        <p:pic>
          <p:nvPicPr>
            <p:cNvPr id="5" name="Picture 4" descr="Screen Shot 2015-05-18 at 4.13.44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312" y="1417636"/>
              <a:ext cx="6246391" cy="495013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2525712" y="3475037"/>
              <a:ext cx="16002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 w="38100" cmpd="sng">
                  <a:solidFill>
                    <a:srgbClr val="000000"/>
                  </a:solidFill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WenQuanYi Micro Hei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20712" y="6599237"/>
            <a:ext cx="5586009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Dwyer et al. Optics Express, Vol. 21, Issue 16 (2012)</a:t>
            </a:r>
            <a:endParaRPr lang="en-US" dirty="0"/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/>
          </p:nvPr>
        </p:nvSpPr>
        <p:spPr>
          <a:xfrm>
            <a:off x="1230312" y="198437"/>
            <a:ext cx="7747000" cy="1262062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dirty="0" smtClean="0"/>
              <a:t>The phase noise roadmap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 bwMode="auto">
          <a:xfrm>
            <a:off x="7173912" y="1722437"/>
            <a:ext cx="381000" cy="381000"/>
          </a:xfrm>
          <a:prstGeom prst="star5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charset="0"/>
              <a:cs typeface="WenQuanYi Micro Hei" charset="0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7173912" y="2027237"/>
            <a:ext cx="381000" cy="381000"/>
          </a:xfrm>
          <a:prstGeom prst="star5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charset="0"/>
              <a:cs typeface="WenQuanYi Micro 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56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idx="4294967295"/>
          </p:nvPr>
        </p:nvSpPr>
        <p:spPr>
          <a:xfrm>
            <a:off x="503238" y="6886575"/>
            <a:ext cx="2346325" cy="519113"/>
          </a:xfrm>
        </p:spPr>
        <p:txBody>
          <a:bodyPr/>
          <a:lstStyle/>
          <a:p>
            <a:r>
              <a:rPr lang="x-none" smtClean="0"/>
              <a:t>May 19,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idx="4294967295"/>
          </p:nvPr>
        </p:nvSpPr>
        <p:spPr>
          <a:xfrm>
            <a:off x="3448050" y="6886575"/>
            <a:ext cx="3194050" cy="519113"/>
          </a:xfrm>
        </p:spPr>
        <p:txBody>
          <a:bodyPr/>
          <a:lstStyle/>
          <a:p>
            <a:r>
              <a:rPr lang="en-US" smtClean="0"/>
              <a:t>GWADW – Girdwood, AK</a:t>
            </a:r>
            <a:endParaRPr lang="en-US"/>
          </a:p>
        </p:txBody>
      </p:sp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Total phase noise (current detectors)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" y="2789237"/>
            <a:ext cx="5080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 descr="Screen Shot 2015-05-18 at 4.20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11" y="2636837"/>
            <a:ext cx="4740714" cy="38765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6512" y="1874837"/>
            <a:ext cx="184666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1458912" y="1646237"/>
            <a:ext cx="738109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2932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/>
              <a:t>Out-of-loop measurements of total phase noise</a:t>
            </a:r>
            <a:endParaRPr lang="en-US" sz="2600" dirty="0"/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544512" y="2255837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2932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800" dirty="0" smtClean="0">
                <a:solidFill>
                  <a:srgbClr val="FF0000"/>
                </a:solidFill>
              </a:rPr>
              <a:t>GEO: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9"/>
          <p:cNvSpPr txBox="1">
            <a:spLocks noChangeArrowheads="1"/>
          </p:cNvSpPr>
          <p:nvPr/>
        </p:nvSpPr>
        <p:spPr bwMode="auto">
          <a:xfrm>
            <a:off x="5954712" y="2255837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2932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800" dirty="0" smtClean="0">
                <a:solidFill>
                  <a:srgbClr val="FF0000"/>
                </a:solidFill>
              </a:rPr>
              <a:t>LIGO: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1154112" y="6446837"/>
            <a:ext cx="738109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2932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600" dirty="0" smtClean="0"/>
              <a:t>Both sites: ~37 </a:t>
            </a:r>
            <a:r>
              <a:rPr lang="en-US" sz="2600" dirty="0" err="1" smtClean="0"/>
              <a:t>mrad</a:t>
            </a:r>
            <a:r>
              <a:rPr lang="en-US" sz="2600" dirty="0" smtClean="0"/>
              <a:t> </a:t>
            </a:r>
            <a:r>
              <a:rPr lang="en-US" sz="2600" dirty="0" err="1" smtClean="0"/>
              <a:t>rms</a:t>
            </a:r>
            <a:r>
              <a:rPr lang="en-US" sz="2600" dirty="0" smtClean="0"/>
              <a:t> (!)</a:t>
            </a:r>
            <a:endParaRPr lang="en-US" sz="2600" dirty="0"/>
          </a:p>
        </p:txBody>
      </p:sp>
      <p:sp>
        <p:nvSpPr>
          <p:cNvPr id="13" name="TextBox 12"/>
          <p:cNvSpPr txBox="1"/>
          <p:nvPr/>
        </p:nvSpPr>
        <p:spPr>
          <a:xfrm>
            <a:off x="7326312" y="6446837"/>
            <a:ext cx="2590800" cy="32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Dwyer, PhD thesis (2013)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696912" y="6294437"/>
            <a:ext cx="4876800" cy="762000"/>
          </a:xfrm>
          <a:prstGeom prst="rect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charset="0"/>
              <a:cs typeface="WenQuanYi Micro Hei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WenQuanYi Micro Hei"/>
      </a:majorFont>
      <a:minorFont>
        <a:latin typeface="Arial"/>
        <a:ea typeface="ＭＳ Ｐゴシック"/>
        <a:cs typeface="WenQuanYi Micro 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WenQuanYi Micro He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WenQuanYi Micro He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7706</TotalTime>
  <Words>777</Words>
  <Application>Microsoft Macintosh PowerPoint</Application>
  <PresentationFormat>Custom</PresentationFormat>
  <Paragraphs>175</Paragraphs>
  <Slides>20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The road to 10 dB</vt:lpstr>
      <vt:lpstr>Motivation</vt:lpstr>
      <vt:lpstr>The main challenges</vt:lpstr>
      <vt:lpstr>The injection path</vt:lpstr>
      <vt:lpstr>Loss budget</vt:lpstr>
      <vt:lpstr>Low loss Faraday isolators</vt:lpstr>
      <vt:lpstr>Alignment control</vt:lpstr>
      <vt:lpstr>The phase noise roadmap</vt:lpstr>
      <vt:lpstr>Total phase noise (current detectors)</vt:lpstr>
      <vt:lpstr>Phase noise budget</vt:lpstr>
      <vt:lpstr>Squeezing phase error signal: 3 choices</vt:lpstr>
      <vt:lpstr>New signals = stable squeezing</vt:lpstr>
      <vt:lpstr>Phase noise from RF sidebands</vt:lpstr>
      <vt:lpstr>Phase noise from RF sidebands</vt:lpstr>
      <vt:lpstr>3 years of squeezing</vt:lpstr>
      <vt:lpstr>Adapt the interferometer design</vt:lpstr>
      <vt:lpstr>Don’t forget about other noise sources</vt:lpstr>
      <vt:lpstr>2 OMCs a la Virgo?</vt:lpstr>
      <vt:lpstr>Summary and open questions</vt:lpstr>
      <vt:lpstr>Summary and open 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Squeezing now and in the future: the roadmap to 10 dB</dc:title>
  <dc:creator>kadool </dc:creator>
  <cp:lastModifiedBy>Kate</cp:lastModifiedBy>
  <cp:revision>217</cp:revision>
  <cp:lastPrinted>1601-01-01T00:00:00Z</cp:lastPrinted>
  <dcterms:created xsi:type="dcterms:W3CDTF">2014-03-13T01:01:15Z</dcterms:created>
  <dcterms:modified xsi:type="dcterms:W3CDTF">2015-05-21T17:45:28Z</dcterms:modified>
</cp:coreProperties>
</file>