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3" r:id="rId4"/>
    <p:sldId id="267" r:id="rId5"/>
    <p:sldId id="268" r:id="rId6"/>
    <p:sldId id="269" r:id="rId7"/>
    <p:sldId id="270" r:id="rId8"/>
    <p:sldId id="271" r:id="rId9"/>
    <p:sldId id="272" r:id="rId10"/>
    <p:sldId id="259" r:id="rId11"/>
    <p:sldId id="257" r:id="rId12"/>
    <p:sldId id="258" r:id="rId13"/>
    <p:sldId id="260" r:id="rId14"/>
    <p:sldId id="261" r:id="rId15"/>
    <p:sldId id="262" r:id="rId16"/>
    <p:sldId id="264" r:id="rId17"/>
    <p:sldId id="265" r:id="rId18"/>
    <p:sldId id="26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8CF40-A567-4788-9DCE-F8C1D08B7CD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99D60-7247-41A6-86E4-31D3737DD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99D60-7247-41A6-86E4-31D3737DD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4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5890-EDDE-4130-AE6F-D51EDECC1EDD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6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045C-B3BB-4696-B159-2583BDE0FB05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0F5A-744C-4B13-A93D-EAE749EBEE2F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BF30-4A1D-4AB6-AA96-3B574BF3D0ED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9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C62E-9CEE-4BB9-A1C2-DBA043802A89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358B-3A87-4BEA-A20E-D8B4C1A11830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A712-1B76-482F-9A6C-7F1E85AF15AF}" type="datetime1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0C7B-308A-4E7B-B592-AC953D24D434}" type="datetime1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4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5F98-36E3-45DE-8AB7-761EE7B34FB2}" type="datetime1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B054-D766-4551-A907-F7C081787AF1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3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11F4-9A62-4654-9130-9A8B4C15B8E2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3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8C0D-DB1D-4912-A799-1C906F5843D2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G1500663-v1 GWADW Controls Sessions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861A-1EFD-4EC0-8FDB-08018FF2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GWADW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262" y="3602038"/>
            <a:ext cx="6251737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Controls Sessions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81" y="629174"/>
            <a:ext cx="3487182" cy="5547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259" y="5807631"/>
            <a:ext cx="575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talt" panose="02000400000000000000" pitchFamily="2" charset="0"/>
              </a:rPr>
              <a:t>we make it look easy, but …</a:t>
            </a:r>
            <a:endParaRPr lang="en-US" dirty="0">
              <a:latin typeface="SWItalt" panose="020004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723900"/>
            <a:ext cx="5953125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D: Lock Acquisition Problems &amp; Improvements:</a:t>
            </a:r>
            <a:br>
              <a:rPr lang="en-US" dirty="0" smtClean="0"/>
            </a:br>
            <a:r>
              <a:rPr lang="en-US" i="1" dirty="0" smtClean="0"/>
              <a:t>description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0105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Significant time is expended in the initial stages of commissioning to discover an approach for (robust) lock acquisition</a:t>
            </a:r>
          </a:p>
          <a:p>
            <a:r>
              <a:rPr lang="en-US" dirty="0" smtClean="0"/>
              <a:t>Perhaps one of the biggest payoffs for control systems is in improving the nonlinear lock acquisition strategies</a:t>
            </a:r>
          </a:p>
          <a:p>
            <a:r>
              <a:rPr lang="en-US" dirty="0" smtClean="0"/>
              <a:t>Can learning methods be used to speed up our discovery of faster or more robust lock acquisition strategies?</a:t>
            </a:r>
          </a:p>
          <a:p>
            <a:r>
              <a:rPr lang="en-US" dirty="0" smtClean="0"/>
              <a:t>Can simulation, or emulation with sub-scale optical plants, be used to provide sufficient fidelity and examples for learning strategies?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9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D: Lock Acquisition Problems &amp; Improvements:</a:t>
            </a:r>
            <a:br>
              <a:rPr lang="en-US" dirty="0" smtClean="0"/>
            </a:br>
            <a:r>
              <a:rPr lang="en-US" i="1" dirty="0" smtClean="0"/>
              <a:t>program</a:t>
            </a:r>
            <a:r>
              <a:rPr lang="en-US" sz="2800" i="1" dirty="0" smtClean="0"/>
              <a:t> – Wed 9:00a – 10:30a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Session to be led/coordinated by Keita </a:t>
            </a:r>
            <a:r>
              <a:rPr lang="en-US" dirty="0" err="1" smtClean="0"/>
              <a:t>Kawabe</a:t>
            </a:r>
            <a:endParaRPr lang="en-US" dirty="0" smtClean="0"/>
          </a:p>
          <a:p>
            <a:r>
              <a:rPr lang="en-US" dirty="0" smtClean="0"/>
              <a:t>Acquisition overview/problems &amp; discussions</a:t>
            </a:r>
          </a:p>
          <a:p>
            <a:pPr lvl="1"/>
            <a:r>
              <a:rPr lang="en-US" sz="2800" dirty="0" smtClean="0"/>
              <a:t>LHO (</a:t>
            </a:r>
            <a:r>
              <a:rPr lang="en-US" sz="2800" i="1" dirty="0" smtClean="0"/>
              <a:t>Sheila Dwyer</a:t>
            </a:r>
            <a:r>
              <a:rPr lang="en-US" sz="2800" dirty="0" smtClean="0"/>
              <a:t>)	LLO (TBD)</a:t>
            </a:r>
          </a:p>
          <a:p>
            <a:pPr lvl="1"/>
            <a:r>
              <a:rPr lang="en-US" sz="2800" dirty="0" smtClean="0"/>
              <a:t>VIRGO (TBD)		GEO (TBD)</a:t>
            </a:r>
          </a:p>
          <a:p>
            <a:pPr lvl="1"/>
            <a:r>
              <a:rPr lang="en-US" sz="2800" dirty="0" smtClean="0"/>
              <a:t>KAGRA (TBD)		40m Lab (TBD)</a:t>
            </a:r>
          </a:p>
          <a:p>
            <a:pPr lvl="1"/>
            <a:r>
              <a:rPr lang="en-US" sz="2800" dirty="0" smtClean="0"/>
              <a:t>Group discussion on common themes</a:t>
            </a:r>
          </a:p>
          <a:p>
            <a:r>
              <a:rPr lang="en-US" dirty="0" smtClean="0"/>
              <a:t>“Mode hoping in low finesse cavities” (</a:t>
            </a:r>
            <a:r>
              <a:rPr lang="en-US" i="1" dirty="0" smtClean="0"/>
              <a:t>Paul </a:t>
            </a:r>
            <a:r>
              <a:rPr lang="en-US" i="1" dirty="0" err="1" smtClean="0"/>
              <a:t>Faulda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potential lock acquisition problem</a:t>
            </a:r>
          </a:p>
          <a:p>
            <a:r>
              <a:rPr lang="en-US" dirty="0" smtClean="0"/>
              <a:t>“Bayesian approach to the locking problem for high finesse suspended optical cavities” (</a:t>
            </a:r>
            <a:r>
              <a:rPr lang="en-US" i="1" dirty="0" smtClean="0"/>
              <a:t>Manuel </a:t>
            </a:r>
            <a:r>
              <a:rPr lang="en-US" i="1" dirty="0" err="1" smtClean="0"/>
              <a:t>Marchiò</a:t>
            </a:r>
            <a:r>
              <a:rPr lang="en-US" i="1" dirty="0" smtClean="0"/>
              <a:t> and Giancarlo </a:t>
            </a:r>
            <a:r>
              <a:rPr lang="en-US" i="1" dirty="0" err="1" smtClean="0"/>
              <a:t>Cella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“Noise modeling for interferometer control” (</a:t>
            </a:r>
            <a:r>
              <a:rPr lang="en-US" i="1" dirty="0" smtClean="0"/>
              <a:t>Chris </a:t>
            </a:r>
            <a:r>
              <a:rPr lang="en-US" i="1" dirty="0" err="1" smtClean="0"/>
              <a:t>Wipf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focused on how noise budget modeling can be useful for locking and lock loss studies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6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D: Lock Acquisition Problems &amp; Improvements:</a:t>
            </a:r>
            <a:br>
              <a:rPr lang="en-US" dirty="0" smtClean="0"/>
            </a:br>
            <a:r>
              <a:rPr lang="en-US" i="1" dirty="0" smtClean="0"/>
              <a:t>goals/questions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From each interferometer, gather a compendium of </a:t>
            </a:r>
          </a:p>
          <a:p>
            <a:pPr lvl="1"/>
            <a:r>
              <a:rPr lang="en-US" dirty="0" smtClean="0"/>
              <a:t>lock acquisition problems</a:t>
            </a:r>
          </a:p>
          <a:p>
            <a:pPr lvl="1"/>
            <a:r>
              <a:rPr lang="en-US" dirty="0" smtClean="0"/>
              <a:t>Locking metrics &amp; statistics</a:t>
            </a:r>
          </a:p>
          <a:p>
            <a:r>
              <a:rPr lang="en-US" dirty="0" smtClean="0"/>
              <a:t>Discuss approaches to address each lock acquisition problem and their relative merits and success to date</a:t>
            </a:r>
          </a:p>
          <a:p>
            <a:r>
              <a:rPr lang="en-US" dirty="0" smtClean="0"/>
              <a:t>Are the pre-lock auxiliary </a:t>
            </a:r>
            <a:r>
              <a:rPr lang="en-US" dirty="0" smtClean="0"/>
              <a:t>systems (</a:t>
            </a:r>
            <a:r>
              <a:rPr lang="en-US" dirty="0" err="1" smtClean="0"/>
              <a:t>OptLev</a:t>
            </a:r>
            <a:r>
              <a:rPr lang="en-US" dirty="0" smtClean="0"/>
              <a:t>, ALS, TCS, …) </a:t>
            </a:r>
            <a:r>
              <a:rPr lang="en-US" dirty="0" smtClean="0"/>
              <a:t>adequate, or are improvements necessary</a:t>
            </a:r>
            <a:r>
              <a:rPr lang="en-US" dirty="0" smtClean="0"/>
              <a:t>?</a:t>
            </a:r>
          </a:p>
          <a:p>
            <a:r>
              <a:rPr lang="en-US" dirty="0" smtClean="0"/>
              <a:t>Shouldn’t future interferometers be designed to observe and control all DOF (bounce, roll, violin modes)?</a:t>
            </a:r>
            <a:endParaRPr lang="en-US" dirty="0" smtClean="0"/>
          </a:p>
          <a:p>
            <a:r>
              <a:rPr lang="en-US" dirty="0" smtClean="0"/>
              <a:t>Would we benefit from embedding independent sensing/actuation into the interferometers for routine diagnostic measurements &amp; characterization?</a:t>
            </a:r>
          </a:p>
          <a:p>
            <a:r>
              <a:rPr lang="en-US" dirty="0" smtClean="0"/>
              <a:t>Which lock acquisition problems can &amp; should be pursued on small scale research interferometers?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8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938212"/>
            <a:ext cx="4861832" cy="5672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E: Interferometer stability (maintaining lock)</a:t>
            </a:r>
            <a:br>
              <a:rPr lang="en-US" dirty="0" smtClean="0"/>
            </a:br>
            <a:r>
              <a:rPr lang="en-US" i="1" dirty="0" smtClean="0"/>
              <a:t>description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81900" cy="4351338"/>
          </a:xfrm>
        </p:spPr>
        <p:txBody>
          <a:bodyPr/>
          <a:lstStyle/>
          <a:p>
            <a:r>
              <a:rPr lang="en-US" dirty="0" smtClean="0"/>
              <a:t>Much of an interferometer’s down-time may be a result of cavity lock loss and subsequent lock re-acquisition</a:t>
            </a:r>
          </a:p>
          <a:p>
            <a:r>
              <a:rPr lang="en-US" dirty="0" smtClean="0"/>
              <a:t>Methods to prevent lock loss (whether due to environmental disturbance or machine 'glitches') could be very beneficial</a:t>
            </a:r>
          </a:p>
          <a:p>
            <a:r>
              <a:rPr lang="en-US" dirty="0" smtClean="0"/>
              <a:t>Potential causes: wind, earthquake, thermal stability, parametric instability, 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5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E: Interferometer stability (maintaining lock)</a:t>
            </a:r>
            <a:br>
              <a:rPr lang="en-US" dirty="0" smtClean="0"/>
            </a:br>
            <a:r>
              <a:rPr lang="en-US" i="1" dirty="0" smtClean="0"/>
              <a:t>program </a:t>
            </a:r>
            <a:r>
              <a:rPr lang="en-US" sz="2800" i="1" dirty="0" smtClean="0"/>
              <a:t>– Wed 4:00p – 5:30p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to be led/coordinated by Sheila Dwyer</a:t>
            </a:r>
          </a:p>
          <a:p>
            <a:r>
              <a:rPr lang="en-US" dirty="0" smtClean="0"/>
              <a:t>Overview of lock loss events/causes (Geo/Virgo/LHO/LLO) </a:t>
            </a:r>
            <a:br>
              <a:rPr lang="en-US" dirty="0" smtClean="0"/>
            </a:br>
            <a:r>
              <a:rPr lang="en-US" dirty="0" smtClean="0"/>
              <a:t>Bas </a:t>
            </a:r>
            <a:r>
              <a:rPr lang="en-US" dirty="0" err="1" smtClean="0"/>
              <a:t>Swinkles</a:t>
            </a:r>
            <a:r>
              <a:rPr lang="en-US" dirty="0" smtClean="0"/>
              <a:t>, </a:t>
            </a:r>
            <a:r>
              <a:rPr lang="en-US" dirty="0" err="1" smtClean="0"/>
              <a:t>Anamaria</a:t>
            </a:r>
            <a:r>
              <a:rPr lang="en-US" dirty="0" smtClean="0"/>
              <a:t> </a:t>
            </a:r>
            <a:r>
              <a:rPr lang="en-US" dirty="0" err="1" smtClean="0"/>
              <a:t>Effler</a:t>
            </a:r>
            <a:r>
              <a:rPr lang="en-US" dirty="0" smtClean="0"/>
              <a:t>, Keita </a:t>
            </a:r>
            <a:r>
              <a:rPr lang="en-US" dirty="0" err="1" smtClean="0"/>
              <a:t>Kawabe</a:t>
            </a:r>
            <a:r>
              <a:rPr lang="en-US" dirty="0" smtClean="0"/>
              <a:t>, </a:t>
            </a:r>
            <a:r>
              <a:rPr lang="en-US" dirty="0" err="1" smtClean="0"/>
              <a:t>Hartmut</a:t>
            </a:r>
            <a:r>
              <a:rPr lang="en-US" dirty="0" smtClean="0"/>
              <a:t> or Kate ?)</a:t>
            </a:r>
          </a:p>
          <a:p>
            <a:r>
              <a:rPr lang="en-US" dirty="0" smtClean="0"/>
              <a:t>Mitigation of disturbances caused by wind on the detectors </a:t>
            </a:r>
            <a:br>
              <a:rPr lang="en-US" dirty="0" smtClean="0"/>
            </a:br>
            <a:r>
              <a:rPr lang="en-US" dirty="0" smtClean="0"/>
              <a:t>(Krishna)</a:t>
            </a:r>
          </a:p>
          <a:p>
            <a:r>
              <a:rPr lang="en-US" dirty="0" smtClean="0"/>
              <a:t>TCS controls approaches to prevent lock loss, or mitigate the effects of lock loss (Alastair </a:t>
            </a:r>
            <a:r>
              <a:rPr lang="en-US" dirty="0" err="1" smtClean="0"/>
              <a:t>Heptonstall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LIGO/Virgo earthquake studies and controls configuration (Sebastien </a:t>
            </a:r>
            <a:r>
              <a:rPr lang="en-US" dirty="0" err="1" smtClean="0"/>
              <a:t>Biscans</a:t>
            </a:r>
            <a:r>
              <a:rPr lang="en-US" dirty="0" smtClean="0"/>
              <a:t>, in collaboration with Michael Coughlin and Paolo </a:t>
            </a:r>
            <a:r>
              <a:rPr lang="en-US" dirty="0" err="1" smtClean="0"/>
              <a:t>Ruggi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25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E: Interferometer stability (maintaining lock)</a:t>
            </a:r>
            <a:br>
              <a:rPr lang="en-US" dirty="0" smtClean="0"/>
            </a:br>
            <a:r>
              <a:rPr lang="en-US" i="1" dirty="0" smtClean="0"/>
              <a:t>goals/questions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Gather a compendium of lock loss event causes</a:t>
            </a:r>
          </a:p>
          <a:p>
            <a:pPr lvl="1"/>
            <a:r>
              <a:rPr lang="en-US" dirty="0" smtClean="0"/>
              <a:t>Do we </a:t>
            </a:r>
            <a:r>
              <a:rPr lang="en-US" dirty="0" smtClean="0"/>
              <a:t>have </a:t>
            </a:r>
            <a:r>
              <a:rPr lang="en-US" dirty="0" err="1" smtClean="0"/>
              <a:t>detchar</a:t>
            </a:r>
            <a:r>
              <a:rPr lang="en-US" dirty="0" smtClean="0"/>
              <a:t> infrastructure for automatic </a:t>
            </a:r>
            <a:r>
              <a:rPr lang="en-US" dirty="0" smtClean="0"/>
              <a:t>detection, logging</a:t>
            </a:r>
            <a:r>
              <a:rPr lang="en-US" dirty="0" smtClean="0"/>
              <a:t>, and </a:t>
            </a:r>
            <a:r>
              <a:rPr lang="en-US" dirty="0" smtClean="0"/>
              <a:t>calculation of statistical metrics?</a:t>
            </a:r>
            <a:endParaRPr lang="en-US" dirty="0" smtClean="0"/>
          </a:p>
          <a:p>
            <a:r>
              <a:rPr lang="en-US" dirty="0" smtClean="0"/>
              <a:t>Discuss approaches to address each lock loss cause and their relative merits and success to date</a:t>
            </a:r>
          </a:p>
          <a:p>
            <a:r>
              <a:rPr lang="en-US" dirty="0" smtClean="0"/>
              <a:t>Are the lock loss prevention auxiliary systems adequate, or are improvements necessary?</a:t>
            </a:r>
          </a:p>
          <a:p>
            <a:r>
              <a:rPr lang="en-US" dirty="0" smtClean="0"/>
              <a:t>Would we benefit from embedding independent sensing/actuation into the interferometers for environment sensing?</a:t>
            </a:r>
          </a:p>
          <a:p>
            <a:r>
              <a:rPr lang="en-US" dirty="0" smtClean="0"/>
              <a:t>Which lock loss problems can &amp; should be pursued on small scale research interferometers?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53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331" y="1027905"/>
            <a:ext cx="6657669" cy="433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F: Next </a:t>
            </a:r>
            <a:r>
              <a:rPr lang="en-US" dirty="0"/>
              <a:t>Generation Control System </a:t>
            </a:r>
            <a:r>
              <a:rPr lang="en-US" dirty="0" smtClean="0"/>
              <a:t>*Architecture</a:t>
            </a:r>
            <a:br>
              <a:rPr lang="en-US" dirty="0" smtClean="0"/>
            </a:br>
            <a:r>
              <a:rPr lang="en-US" i="1" dirty="0" smtClean="0"/>
              <a:t>description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40557" cy="4351338"/>
          </a:xfrm>
        </p:spPr>
        <p:txBody>
          <a:bodyPr/>
          <a:lstStyle/>
          <a:p>
            <a:r>
              <a:rPr lang="en-US" dirty="0" smtClean="0"/>
              <a:t>Explore the requirements and features of a next-generation, control system architecture</a:t>
            </a:r>
          </a:p>
          <a:p>
            <a:pPr lvl="1"/>
            <a:r>
              <a:rPr lang="en-US" dirty="0" smtClean="0"/>
              <a:t>supervisory controls, </a:t>
            </a:r>
          </a:p>
          <a:p>
            <a:pPr lvl="1"/>
            <a:r>
              <a:rPr lang="en-US" dirty="0" smtClean="0"/>
              <a:t>slow controls</a:t>
            </a:r>
          </a:p>
          <a:p>
            <a:pPr lvl="1"/>
            <a:r>
              <a:rPr lang="en-US" dirty="0" smtClean="0"/>
              <a:t>fast, real-time controls</a:t>
            </a:r>
          </a:p>
          <a:p>
            <a:r>
              <a:rPr lang="en-US" dirty="0" smtClean="0"/>
              <a:t>We need participation from real-time control system experts and commissioners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30013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*by architecture we mean “everything”: hardware, software, interfaces, comm. protocols, DB </a:t>
            </a:r>
            <a:r>
              <a:rPr lang="en-US" dirty="0" err="1" smtClean="0"/>
              <a:t>mgmnt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21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F: Next </a:t>
            </a:r>
            <a:r>
              <a:rPr lang="en-US" dirty="0"/>
              <a:t>Generation Control System </a:t>
            </a:r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i="1" dirty="0" smtClean="0"/>
              <a:t>program </a:t>
            </a:r>
            <a:r>
              <a:rPr lang="en-US" sz="2800" i="1" dirty="0" smtClean="0"/>
              <a:t>– Wed 6:00p – 7:00p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to be led/coordinated by Jamie Rollins</a:t>
            </a:r>
          </a:p>
          <a:p>
            <a:r>
              <a:rPr lang="en-US" dirty="0" smtClean="0"/>
              <a:t>Requirements and features of a next generation control system </a:t>
            </a:r>
            <a:br>
              <a:rPr lang="en-US" dirty="0" smtClean="0"/>
            </a:br>
            <a:r>
              <a:rPr lang="en-US" dirty="0" smtClean="0"/>
              <a:t>(Jamie Rollins)</a:t>
            </a:r>
          </a:p>
          <a:p>
            <a:pPr lvl="1"/>
            <a:r>
              <a:rPr lang="en-US" dirty="0" smtClean="0"/>
              <a:t>With hoped-for participation by many control system users</a:t>
            </a:r>
          </a:p>
          <a:p>
            <a:r>
              <a:rPr lang="en-US" dirty="0" smtClean="0"/>
              <a:t>Pros &amp; Cons of Current Gravitational Observatory Control Systems</a:t>
            </a:r>
            <a:br>
              <a:rPr lang="en-US" dirty="0" smtClean="0"/>
            </a:br>
            <a:r>
              <a:rPr lang="en-US" dirty="0" smtClean="0"/>
              <a:t>(Rolf Bork)</a:t>
            </a:r>
          </a:p>
          <a:p>
            <a:pPr lvl="1"/>
            <a:r>
              <a:rPr lang="en-US" dirty="0" smtClean="0"/>
              <a:t>With hoped-for participation by many control system users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21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F: Next </a:t>
            </a:r>
            <a:r>
              <a:rPr lang="en-US" dirty="0"/>
              <a:t>Generation Control System </a:t>
            </a:r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i="1" dirty="0" smtClean="0"/>
              <a:t>goals/questions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and desired features of next generation control systems</a:t>
            </a:r>
          </a:p>
          <a:p>
            <a:r>
              <a:rPr lang="en-US" dirty="0" smtClean="0"/>
              <a:t>In what ways can we the GW community better collaborate/share and (possibly) migrate to a common platform, or at least common elements?</a:t>
            </a:r>
          </a:p>
          <a:p>
            <a:r>
              <a:rPr lang="en-US" dirty="0" smtClean="0"/>
              <a:t>What systems and technologies are emerging which show promise for future detectors?</a:t>
            </a:r>
          </a:p>
          <a:p>
            <a:r>
              <a:rPr lang="en-US" dirty="0" smtClean="0"/>
              <a:t>Develop a plan to explore the applicability of industrial control systems and the experience of other physics projects with modern and next-generation control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52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as a community share and sustain a growing expertise in the application of advanced/modern controls to GW interferometer systems?</a:t>
            </a:r>
          </a:p>
          <a:p>
            <a:pPr lvl="1"/>
            <a:r>
              <a:rPr lang="en-US" dirty="0" smtClean="0"/>
              <a:t>We lost the momentum from the 2014 winter workshop on advanced controls at CIT </a:t>
            </a:r>
          </a:p>
          <a:p>
            <a:pPr lvl="1"/>
            <a:r>
              <a:rPr lang="en-US" dirty="0" smtClean="0"/>
              <a:t>LVC working group on controls techniques?</a:t>
            </a:r>
          </a:p>
          <a:p>
            <a:pPr lvl="1"/>
            <a:r>
              <a:rPr lang="en-US" dirty="0" smtClean="0"/>
              <a:t>Bi-yearly (virtual) meetings?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4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Controls are fundamentally different from the other session topics</a:t>
            </a:r>
          </a:p>
          <a:p>
            <a:pPr lvl="1"/>
            <a:r>
              <a:rPr lang="en-US" dirty="0" smtClean="0"/>
              <a:t>Difficult to discuss controls for a system/interferometer which has not been designed (barely conceptualized)</a:t>
            </a:r>
          </a:p>
          <a:p>
            <a:pPr lvl="1"/>
            <a:r>
              <a:rPr lang="en-US" dirty="0" smtClean="0"/>
              <a:t>While control considerations are integral to system design trade-offs, these considerations are generally simple &amp; fundamental (observability/controllability, sensor/actuator locations, bandwidth, …)</a:t>
            </a:r>
          </a:p>
          <a:p>
            <a:pPr lvl="1"/>
            <a:r>
              <a:rPr lang="en-US" dirty="0" smtClean="0"/>
              <a:t>We assume (correctly, I think) that </a:t>
            </a:r>
            <a:r>
              <a:rPr lang="en-US" i="1" dirty="0" smtClean="0"/>
              <a:t>“if you build it, they will control it”</a:t>
            </a:r>
          </a:p>
          <a:p>
            <a:pPr lvl="2"/>
            <a:r>
              <a:rPr lang="en-US" i="1" dirty="0"/>
              <a:t>control system design </a:t>
            </a:r>
            <a:r>
              <a:rPr lang="en-US" i="1" dirty="0" smtClean="0"/>
              <a:t>must be integral in the detailed design phase</a:t>
            </a:r>
          </a:p>
          <a:p>
            <a:r>
              <a:rPr lang="en-US" dirty="0" smtClean="0"/>
              <a:t>Our control synthesis has been (generally) based on classical control theory</a:t>
            </a:r>
          </a:p>
          <a:p>
            <a:pPr lvl="1"/>
            <a:r>
              <a:rPr lang="en-US" dirty="0" smtClean="0"/>
              <a:t>Can we benefit from “Modern” controls?</a:t>
            </a:r>
          </a:p>
          <a:p>
            <a:pPr lvl="1"/>
            <a:r>
              <a:rPr lang="en-US" dirty="0" smtClean="0"/>
              <a:t>Can we benefit from the recent AI successes (e.g. deep learning)?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Sessions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026538"/>
              </p:ext>
            </p:extLst>
          </p:nvPr>
        </p:nvGraphicFramePr>
        <p:xfrm>
          <a:off x="927100" y="1690688"/>
          <a:ext cx="1022667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27"/>
                <a:gridCol w="910813"/>
                <a:gridCol w="1977423"/>
                <a:gridCol w="6899011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9:00-10:30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 identification and modern Control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11:00 – 12:30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Optimal feedback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4:00 – 6:00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Noise feedforward and subtraction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9:00 – 10:30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Lock acquisition problems and improvements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4:00 – 5:30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Interferometer stability (Keeping the IFO Lock)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6:00 – 7:00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Next Generation Control System Architecture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704850" y="5054600"/>
            <a:ext cx="10515600" cy="15367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i="1" dirty="0" smtClean="0"/>
              <a:t>Hopefully not </a:t>
            </a:r>
            <a:r>
              <a:rPr lang="en-US" i="1" dirty="0" smtClean="0"/>
              <a:t>too much </a:t>
            </a:r>
            <a:r>
              <a:rPr lang="en-US" i="1" dirty="0" smtClean="0"/>
              <a:t>scope</a:t>
            </a:r>
            <a:endParaRPr lang="en-US" i="1" dirty="0" smtClean="0"/>
          </a:p>
          <a:p>
            <a:pPr lvl="1"/>
            <a:r>
              <a:rPr lang="en-US" i="1" dirty="0" smtClean="0"/>
              <a:t>Other topics, and sub-topics, are possible, depending upon the interests of workshop participants (e.g. robust controls, fault-tolerant controls, ....). Participants can help us shape the direction of the workshop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3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6538" y="359002"/>
            <a:ext cx="81104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Session A:  System Identification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Data and models for the controller design</a:t>
            </a:r>
          </a:p>
          <a:p>
            <a:pPr marL="285750" indent="-285750">
              <a:buFontTx/>
              <a:buChar char="-"/>
            </a:pPr>
            <a:r>
              <a:rPr lang="en-US" dirty="0"/>
              <a:t>Transfer functions for SISO controller</a:t>
            </a:r>
          </a:p>
          <a:p>
            <a:pPr marL="285750" indent="-285750">
              <a:buFontTx/>
              <a:buChar char="-"/>
            </a:pPr>
            <a:r>
              <a:rPr lang="en-US" dirty="0"/>
              <a:t>Matrices of transfer function for MIMO calculations</a:t>
            </a:r>
          </a:p>
          <a:p>
            <a:pPr marL="285750" indent="-285750">
              <a:buFontTx/>
              <a:buChar char="-"/>
            </a:pPr>
            <a:r>
              <a:rPr lang="en-US" dirty="0"/>
              <a:t>Matrices of transfer functions for Diagonalization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State Space model for optimal control (fitting, phase loss, right half plan zeros, high order model…)</a:t>
            </a:r>
          </a:p>
          <a:p>
            <a:endParaRPr lang="en-US" dirty="0"/>
          </a:p>
          <a:p>
            <a:r>
              <a:rPr lang="en-US" b="1" dirty="0"/>
              <a:t>Problems</a:t>
            </a:r>
          </a:p>
          <a:p>
            <a:pPr marL="285750" indent="-285750">
              <a:buFontTx/>
              <a:buChar char="-"/>
            </a:pPr>
            <a:r>
              <a:rPr lang="en-US" dirty="0"/>
              <a:t>Can be time consuming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Tune parameters (Amplitude, frequency band, averages…)</a:t>
            </a:r>
          </a:p>
          <a:p>
            <a:pPr marL="285750" indent="-285750">
              <a:buFontTx/>
              <a:buChar char="-"/>
            </a:pPr>
            <a:r>
              <a:rPr lang="en-US" dirty="0"/>
              <a:t>Usually not optimized (</a:t>
            </a:r>
            <a:r>
              <a:rPr lang="en-US" dirty="0" smtClean="0"/>
              <a:t>Schroeder</a:t>
            </a:r>
            <a:r>
              <a:rPr lang="en-US" dirty="0"/>
              <a:t>…)</a:t>
            </a:r>
          </a:p>
          <a:p>
            <a:r>
              <a:rPr lang="en-US" dirty="0"/>
              <a:t>-    SNR, Dynamic range, Saturations… multiple sensors 	</a:t>
            </a:r>
          </a:p>
          <a:p>
            <a:pPr marL="285750" indent="-285750">
              <a:buFontTx/>
              <a:buChar char="-"/>
            </a:pPr>
            <a:r>
              <a:rPr lang="en-US" dirty="0"/>
              <a:t>Accuracy, coherence (fitting, model reduction, phase loss, right half plan zeros…)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Goals: 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Compare techniques</a:t>
            </a:r>
          </a:p>
          <a:p>
            <a:pPr marL="285750" indent="-285750">
              <a:buFontTx/>
              <a:buChar char="-"/>
            </a:pPr>
            <a:r>
              <a:rPr lang="en-US" dirty="0"/>
              <a:t>Exchange tools and ideas</a:t>
            </a:r>
          </a:p>
          <a:p>
            <a:pPr marL="285750" indent="-285750">
              <a:buFontTx/>
              <a:buChar char="-"/>
            </a:pPr>
            <a:r>
              <a:rPr lang="en-US" dirty="0"/>
              <a:t>Define goals (state of the art, explore new tools…) </a:t>
            </a:r>
          </a:p>
          <a:p>
            <a:pPr marL="285750" indent="-285750">
              <a:buFontTx/>
              <a:buChar char="-"/>
            </a:pPr>
            <a:r>
              <a:rPr lang="en-US" dirty="0"/>
              <a:t>Could help upgrades, next generations (early stages of testing and commissioning)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6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21212"/>
              </p:ext>
            </p:extLst>
          </p:nvPr>
        </p:nvGraphicFramePr>
        <p:xfrm>
          <a:off x="1977287" y="1227551"/>
          <a:ext cx="7886701" cy="4784686"/>
        </p:xfrm>
        <a:graphic>
          <a:graphicData uri="http://schemas.openxmlformats.org/drawingml/2006/table">
            <a:tbl>
              <a:tblPr/>
              <a:tblGrid>
                <a:gridCol w="368537"/>
                <a:gridCol w="425865"/>
                <a:gridCol w="565091"/>
                <a:gridCol w="565091"/>
                <a:gridCol w="565091"/>
                <a:gridCol w="1736221"/>
                <a:gridCol w="1932774"/>
                <a:gridCol w="1728031"/>
              </a:tblGrid>
              <a:tr h="1171719"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Tues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9:00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10:30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1:30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System identification and modern Control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</a:rPr>
                        <a:t>Coordinating/Leading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discussion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Brett Shapiro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7705">
                <a:tc>
                  <a:txBody>
                    <a:bodyPr/>
                    <a:lstStyle/>
                    <a:p>
                      <a:pPr rtl="0" fontAlgn="b"/>
                      <a:endParaRPr lang="en-US" sz="1500" dirty="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9:00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9:15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0:15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Overview of System ID techniques &amp; setting the session goals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</a:rPr>
                        <a:t>Dennis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234"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9:15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9:35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System ID for Suspensions &amp; Seismic Isolation Systems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Brett Shapiro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90"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9:35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9:55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System ID at VIRGO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Bas Swinkels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1"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9:55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10:15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Cross couplings in suspensions and seismic platforms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Anamaria Effler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487"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10:15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10:30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0:15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500">
                        <a:effectLst/>
                      </a:endParaRPr>
                    </a:p>
                  </a:txBody>
                  <a:tcPr marL="24569" marR="24569" marT="16379" marB="1637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Sys ID for Modern Control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Brett, Jo, Giancarlo, Manuel</a:t>
                      </a:r>
                    </a:p>
                  </a:txBody>
                  <a:tcPr marL="24569" marR="24569" marT="16379" marB="16379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1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3960" y="726511"/>
            <a:ext cx="71130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Session B:  Optimal Control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SISO filtering versus Optimal Control</a:t>
            </a:r>
          </a:p>
          <a:p>
            <a:pPr marL="463550"/>
            <a:r>
              <a:rPr lang="en-US" dirty="0"/>
              <a:t>We have a very good knowledge of our systems, </a:t>
            </a:r>
          </a:p>
          <a:p>
            <a:pPr marL="463550"/>
            <a:r>
              <a:rPr lang="en-US" dirty="0"/>
              <a:t>Designed to be diagonal</a:t>
            </a:r>
          </a:p>
          <a:p>
            <a:pPr marL="463550"/>
            <a:r>
              <a:rPr lang="en-US" dirty="0"/>
              <a:t>Extremely well instrumented, all </a:t>
            </a:r>
            <a:r>
              <a:rPr lang="en-US" dirty="0" err="1"/>
              <a:t>dofs</a:t>
            </a:r>
            <a:r>
              <a:rPr lang="en-US" dirty="0"/>
              <a:t>, states measured</a:t>
            </a:r>
          </a:p>
          <a:p>
            <a:pPr marL="463550"/>
            <a:r>
              <a:rPr lang="en-US" dirty="0"/>
              <a:t>SISO is easy to debug (phase margin, gain margin…)</a:t>
            </a:r>
          </a:p>
          <a:p>
            <a:pPr marL="463550"/>
            <a:r>
              <a:rPr lang="en-US" dirty="0"/>
              <a:t>Pole placement, high order controller</a:t>
            </a:r>
          </a:p>
          <a:p>
            <a:pPr marL="285750" indent="-285750">
              <a:buFontTx/>
              <a:buChar char="-"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Optimal controllers (ii) Observers, SNR  (iii) Modal control</a:t>
            </a:r>
          </a:p>
          <a:p>
            <a:pPr marL="285750" indent="-285750">
              <a:buFontTx/>
              <a:buChar char="-"/>
            </a:pPr>
            <a:r>
              <a:rPr lang="en-US" dirty="0"/>
              <a:t>LQR: Cost function, weight…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Kalman</a:t>
            </a:r>
            <a:r>
              <a:rPr lang="en-US" dirty="0"/>
              <a:t> filter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Goals:</a:t>
            </a:r>
          </a:p>
          <a:p>
            <a:pPr marL="285750" indent="-285750">
              <a:buFontTx/>
              <a:buChar char="-"/>
            </a:pPr>
            <a:r>
              <a:rPr lang="en-US" dirty="0"/>
              <a:t>Already investigated, good outcome, still not used, why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Prospects, application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Working groups, </a:t>
            </a:r>
            <a:r>
              <a:rPr lang="en-US" dirty="0" smtClean="0"/>
              <a:t>collaboration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algn="ctr"/>
            <a:r>
              <a:rPr lang="en-US" dirty="0"/>
              <a:t>  </a:t>
            </a:r>
            <a:r>
              <a:rPr lang="en-US" b="1" dirty="0" smtClean="0"/>
              <a:t>Partial step </a:t>
            </a:r>
            <a:r>
              <a:rPr lang="en-US" b="1" dirty="0"/>
              <a:t>done…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8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924835" y="1054160"/>
          <a:ext cx="8179492" cy="4493814"/>
        </p:xfrm>
        <a:graphic>
          <a:graphicData uri="http://schemas.openxmlformats.org/drawingml/2006/table">
            <a:tbl>
              <a:tblPr/>
              <a:tblGrid>
                <a:gridCol w="382219"/>
                <a:gridCol w="441675"/>
                <a:gridCol w="586070"/>
                <a:gridCol w="586070"/>
                <a:gridCol w="586070"/>
                <a:gridCol w="1800678"/>
                <a:gridCol w="2004527"/>
                <a:gridCol w="1792183"/>
              </a:tblGrid>
              <a:tr h="762114"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Optimal feedback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Coordinating/Leading discussion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Dennis/Fabrice</a:t>
                      </a:r>
                      <a:endParaRPr lang="en-US" sz="15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73330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11:00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11:20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Introduction talk (review of modern control tools, state space methods, their pros and cons)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Den Martynov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66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11:20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11:40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Discussion and comparison of classical and modern control techniques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Christophe Collette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37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11:40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11:55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0:15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Summary of the Caltech Workshop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Gabriele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37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11:55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12:15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Kalman filtering for vibration isolation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Jo van den Brand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466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12:15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12:30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0:15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1757" marR="21757" marT="14504" marB="1450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Suspension Controls, including thoughts on applicability of modern controls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Brett Shapiro</a:t>
                      </a:r>
                    </a:p>
                  </a:txBody>
                  <a:tcPr marL="21757" marR="21757" marT="14504" marB="1450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2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3169" y="403638"/>
            <a:ext cx="71130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Session C:  Feedforward and noise subtraction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Already made the step…</a:t>
            </a:r>
          </a:p>
          <a:p>
            <a:endParaRPr lang="en-US" b="1" dirty="0"/>
          </a:p>
          <a:p>
            <a:pPr marL="285750" indent="-285750">
              <a:buFontTx/>
              <a:buChar char="-"/>
            </a:pPr>
            <a:r>
              <a:rPr lang="en-US" dirty="0"/>
              <a:t>The standard way (rely on intuition, identify the sensor path,  identify the correction path, implement)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optimal way (array of sensors, linear regression, least square minimization, Wiener…)</a:t>
            </a:r>
          </a:p>
          <a:p>
            <a:pPr marL="285750" indent="-285750">
              <a:buFontTx/>
              <a:buChar char="-"/>
            </a:pPr>
            <a:r>
              <a:rPr lang="en-US" dirty="0"/>
              <a:t>Results already obtained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Goals:</a:t>
            </a:r>
          </a:p>
          <a:p>
            <a:pPr marL="285750" indent="-285750">
              <a:buFontTx/>
              <a:buChar char="-"/>
            </a:pPr>
            <a:r>
              <a:rPr lang="en-US" dirty="0"/>
              <a:t>Where do we stand (Past results, current work)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Prospects, applications </a:t>
            </a:r>
          </a:p>
          <a:p>
            <a:pPr marL="285750" indent="-285750">
              <a:buFontTx/>
              <a:buChar char="-"/>
            </a:pPr>
            <a:r>
              <a:rPr lang="en-US" dirty="0"/>
              <a:t>Instrumentalist and </a:t>
            </a:r>
            <a:r>
              <a:rPr lang="en-US" dirty="0" err="1"/>
              <a:t>DetChar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Automating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Adaptive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112726" y="1127345"/>
          <a:ext cx="7941501" cy="5103825"/>
        </p:xfrm>
        <a:graphic>
          <a:graphicData uri="http://schemas.openxmlformats.org/drawingml/2006/table">
            <a:tbl>
              <a:tblPr/>
              <a:tblGrid>
                <a:gridCol w="340269"/>
                <a:gridCol w="393200"/>
                <a:gridCol w="521745"/>
                <a:gridCol w="521745"/>
                <a:gridCol w="521745"/>
                <a:gridCol w="1371420"/>
                <a:gridCol w="2446979"/>
                <a:gridCol w="1824398"/>
              </a:tblGrid>
              <a:tr h="751560"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Tues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4:00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6:00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</a:rPr>
                        <a:t>2:00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</a:rPr>
                        <a:t>Noise feedforward and subtraction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Coordinating/Leading discussion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Gabriele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</a:rPr>
                        <a:t>Vajente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833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4:00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4:10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0:10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Introduction and setting the stage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Gabriele Vajente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n-US" sz="12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41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4:55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5:15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Sensor correction in seismic and suspensions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Fabrice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41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4:10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4:35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0:25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Feed forward of auxilairy degrees of freedom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Bas Swinkels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41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5:15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5:30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0:15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Online subtraction pipeline, and bilinear noise coupling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Keita Kawabe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741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4:35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4:55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0:20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Feedforward at LLO and 40m, adaptive feed forward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Denis Martynov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468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5:30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6:00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0:30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9731" marR="19731" marT="13154" marB="13154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Data mining tools: hot to find channels that can be used for subtraction; how to tackle non stationary noises and couplings?</a:t>
                      </a: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Gabriele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</a:rPr>
                        <a:t>Vajente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9731" marR="19731" marT="13154" marB="13154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G1500663-v1 GWADW Controls Sessions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1451</Words>
  <Application>Microsoft Office PowerPoint</Application>
  <PresentationFormat>Widescreen</PresentationFormat>
  <Paragraphs>282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SWItalt</vt:lpstr>
      <vt:lpstr>Office Theme</vt:lpstr>
      <vt:lpstr>GWADW</vt:lpstr>
      <vt:lpstr>Opening Comments</vt:lpstr>
      <vt:lpstr>Controls Sessions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D: Lock Acquisition Problems &amp; Improvements: description</vt:lpstr>
      <vt:lpstr>D: Lock Acquisition Problems &amp; Improvements: program – Wed 9:00a – 10:30a</vt:lpstr>
      <vt:lpstr>D: Lock Acquisition Problems &amp; Improvements: goals/questions</vt:lpstr>
      <vt:lpstr>E: Interferometer stability (maintaining lock) description</vt:lpstr>
      <vt:lpstr>E: Interferometer stability (maintaining lock) program – Wed 4:00p – 5:30p</vt:lpstr>
      <vt:lpstr>E: Interferometer stability (maintaining lock) goals/questions</vt:lpstr>
      <vt:lpstr>F: Next Generation Control System *Architecture description</vt:lpstr>
      <vt:lpstr>F: Next Generation Control System Architecture program – Wed 6:00p – 7:00p</vt:lpstr>
      <vt:lpstr>F: Next Generation Control System Architecture goals/questions</vt:lpstr>
      <vt:lpstr>Final Comments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GWADW</dc:title>
  <dc:creator>coyne</dc:creator>
  <cp:lastModifiedBy>coyne</cp:lastModifiedBy>
  <cp:revision>50</cp:revision>
  <dcterms:created xsi:type="dcterms:W3CDTF">2015-05-17T18:46:31Z</dcterms:created>
  <dcterms:modified xsi:type="dcterms:W3CDTF">2015-05-18T19:16:30Z</dcterms:modified>
</cp:coreProperties>
</file>