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Default Extension="gif" ContentType="image/gi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71" r:id="rId3"/>
    <p:sldId id="257" r:id="rId4"/>
    <p:sldId id="258" r:id="rId5"/>
    <p:sldId id="275" r:id="rId6"/>
    <p:sldId id="269" r:id="rId7"/>
    <p:sldId id="273" r:id="rId8"/>
    <p:sldId id="274" r:id="rId9"/>
    <p:sldId id="259" r:id="rId10"/>
    <p:sldId id="276" r:id="rId11"/>
    <p:sldId id="260" r:id="rId12"/>
    <p:sldId id="264" r:id="rId13"/>
    <p:sldId id="261" r:id="rId14"/>
    <p:sldId id="263" r:id="rId15"/>
    <p:sldId id="278" r:id="rId16"/>
    <p:sldId id="268" r:id="rId17"/>
    <p:sldId id="262" r:id="rId18"/>
    <p:sldId id="265" r:id="rId19"/>
    <p:sldId id="279" r:id="rId20"/>
    <p:sldId id="282" r:id="rId21"/>
    <p:sldId id="281" r:id="rId22"/>
    <p:sldId id="277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7E0EF-5043-D14D-A23F-73DB87BC079F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004CE-96A0-BC4A-AE88-9A31CF059D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9548A-C902-714F-AED4-9FA392E9E8EE}" type="datetimeFigureOut">
              <a:rPr lang="en-US" smtClean="0"/>
              <a:t>5/19/15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CD062-2C54-3D44-80AF-C93DF258F0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5" name="Picture 11" descr="minihea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025" y="6411913"/>
            <a:ext cx="6889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583544" y="6356350"/>
            <a:ext cx="427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10418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57029204-571E-374F-BF5E-8399B08E0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27013"/>
            <a:ext cx="6486525" cy="700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55725"/>
            <a:ext cx="3810000" cy="464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355725"/>
            <a:ext cx="381000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3752850"/>
            <a:ext cx="3810000" cy="2244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2583544" y="6356350"/>
            <a:ext cx="427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10418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57029204-571E-374F-BF5E-8399B08E0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Relationship Id="rId5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LIGO-G1500645    P. Fulda    GWADW   05/20/2015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CD1D8-38E1-FD4C-B46A-D6C691C54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55725"/>
            <a:ext cx="77724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27013"/>
            <a:ext cx="51149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4481513" y="3189288"/>
            <a:ext cx="35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4481513" y="3108325"/>
            <a:ext cx="522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1090613"/>
            <a:ext cx="9132888" cy="381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p:oleObj spid="_x0000_s14338" name="Photo Editor Photo" r:id="rId6" imgW="4409524" imgH="3219899" progId="">
              <p:embed/>
            </p:oleObj>
          </a:graphicData>
        </a:graphic>
      </p:graphicFrame>
      <p:pic>
        <p:nvPicPr>
          <p:cNvPr id="13" name="Picture 11" descr="minihead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55025" y="6411913"/>
            <a:ext cx="68897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583544" y="6356350"/>
            <a:ext cx="42767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10418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Slide </a:t>
            </a:r>
            <a:fld id="{57029204-571E-374F-BF5E-8399B08E07F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>
              <a:lumMod val="75000"/>
            </a:schemeClr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Monotype Sorts" pitchFamily="2" charset="2"/>
        <a:buChar char="l"/>
        <a:defRPr sz="2400">
          <a:solidFill>
            <a:schemeClr val="tx2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Times New Roman" pitchFamily="18" charset="0"/>
        <a:buChar char="»"/>
        <a:defRPr sz="2400">
          <a:solidFill>
            <a:schemeClr val="tx2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chemeClr val="tx2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85000"/>
        <a:buFont typeface="Monotype Sorts" pitchFamily="2" charset="2"/>
        <a:buChar char="l"/>
        <a:defRPr sz="2400">
          <a:solidFill>
            <a:schemeClr val="tx2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2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d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d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df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tif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angaroos-jump-high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84276"/>
            <a:ext cx="8229600" cy="5143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508000" y="1184276"/>
            <a:ext cx="8394700" cy="5143500"/>
          </a:xfrm>
          <a:prstGeom prst="rect">
            <a:avLst/>
          </a:prstGeom>
          <a:solidFill>
            <a:schemeClr val="bg1">
              <a:alpha val="6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500" y="1676400"/>
            <a:ext cx="7772400" cy="4981576"/>
          </a:xfrm>
        </p:spPr>
        <p:txBody>
          <a:bodyPr/>
          <a:lstStyle/>
          <a:p>
            <a:r>
              <a:rPr lang="en-US" sz="3600" dirty="0" smtClean="0"/>
              <a:t>Sensing and control problems </a:t>
            </a:r>
            <a:br>
              <a:rPr lang="en-US" sz="3600" dirty="0" smtClean="0"/>
            </a:br>
            <a:r>
              <a:rPr lang="en-US" sz="3600" dirty="0" smtClean="0"/>
              <a:t>in low finesse cavities,</a:t>
            </a:r>
            <a:br>
              <a:rPr lang="en-US" sz="3600" dirty="0" smtClean="0"/>
            </a:br>
            <a:r>
              <a:rPr lang="en-US" sz="3600" dirty="0" smtClean="0"/>
              <a:t>or “how (not) to hop”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Paul </a:t>
            </a:r>
            <a:r>
              <a:rPr lang="en-US" dirty="0" smtClean="0"/>
              <a:t>Fulda</a:t>
            </a:r>
            <a:br>
              <a:rPr lang="en-US" dirty="0" smtClean="0"/>
            </a:br>
            <a:r>
              <a:rPr lang="en-US" dirty="0" smtClean="0"/>
              <a:t>University of Florida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05.20.2015</a:t>
            </a:r>
            <a:br>
              <a:rPr lang="en-US" dirty="0" smtClean="0"/>
            </a:br>
            <a:r>
              <a:rPr lang="en-US" dirty="0" smtClean="0"/>
              <a:t>GWADW 2015 Alaska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11952" y="6378576"/>
            <a:ext cx="633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doc: LIGO</a:t>
            </a:r>
            <a:r>
              <a:rPr lang="en-US" dirty="0" smtClean="0"/>
              <a:t>-</a:t>
            </a:r>
            <a:r>
              <a:rPr lang="en-US" dirty="0" smtClean="0"/>
              <a:t>G1500645, see also note LIGO</a:t>
            </a:r>
            <a:r>
              <a:rPr lang="en-US" dirty="0" smtClean="0"/>
              <a:t>-T1500230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1_matched_DRMI_SRCL_err_with_HRBS_xbet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335" y="1790700"/>
            <a:ext cx="8450467" cy="506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685" y="328613"/>
            <a:ext cx="6515100" cy="700087"/>
          </a:xfrm>
        </p:spPr>
        <p:txBody>
          <a:bodyPr/>
          <a:lstStyle/>
          <a:p>
            <a:r>
              <a:rPr lang="en-US" dirty="0" smtClean="0"/>
              <a:t>Observed mode hopping in H1 DRMI: alignment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55725"/>
            <a:ext cx="8280400" cy="4641850"/>
          </a:xfrm>
        </p:spPr>
        <p:txBody>
          <a:bodyPr/>
          <a:lstStyle/>
          <a:p>
            <a:r>
              <a:rPr lang="en-US" sz="2200" dirty="0" smtClean="0"/>
              <a:t>Alignment dependence of SRCL error signal – similar </a:t>
            </a:r>
            <a:r>
              <a:rPr lang="en-US" sz="2200" dirty="0" smtClean="0"/>
              <a:t>story</a:t>
            </a:r>
            <a:r>
              <a:rPr lang="en-US" sz="2200" dirty="0" smtClean="0"/>
              <a:t> to </a:t>
            </a:r>
            <a:r>
              <a:rPr lang="en-US" sz="2200" dirty="0" smtClean="0"/>
              <a:t>ALS </a:t>
            </a:r>
            <a:r>
              <a:rPr lang="en-US" sz="2200" dirty="0" err="1" smtClean="0"/>
              <a:t>ARMs</a:t>
            </a:r>
            <a:r>
              <a:rPr lang="en-US" sz="2200" dirty="0" smtClean="0"/>
              <a:t>: HG</a:t>
            </a:r>
            <a:r>
              <a:rPr lang="en-US" sz="2200" baseline="-25000" dirty="0" smtClean="0"/>
              <a:t>10</a:t>
            </a:r>
            <a:r>
              <a:rPr lang="en-US" sz="2200" dirty="0" smtClean="0"/>
              <a:t> mode distorts HG</a:t>
            </a:r>
            <a:r>
              <a:rPr lang="en-US" sz="2200" baseline="-25000" dirty="0" smtClean="0"/>
              <a:t>00</a:t>
            </a:r>
            <a:r>
              <a:rPr lang="en-US" sz="2200" dirty="0" smtClean="0"/>
              <a:t> error signal</a:t>
            </a:r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ASintensity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9379" t="10421" r="7295" b="9379"/>
              <a:stretch>
                <a:fillRect/>
              </a:stretch>
            </p:blipFill>
          </mc:Choice>
          <mc:Fallback>
            <p:blipFill>
              <a:blip r:embed="rId5"/>
              <a:srcRect l="9379" t="10421" r="7295" b="9379"/>
              <a:stretch>
                <a:fillRect/>
              </a:stretch>
            </p:blipFill>
          </mc:Fallback>
        </mc:AlternateContent>
        <p:spPr>
          <a:xfrm>
            <a:off x="1906814" y="2936425"/>
            <a:ext cx="834117" cy="802816"/>
          </a:xfrm>
          <a:prstGeom prst="rect">
            <a:avLst/>
          </a:prstGeom>
        </p:spPr>
      </p:pic>
      <p:pic>
        <p:nvPicPr>
          <p:cNvPr id="11" name="Picture 10" descr="ASintensity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9379" t="9379" r="9379" b="9379"/>
              <a:stretch>
                <a:fillRect/>
              </a:stretch>
            </p:blipFill>
          </mc:Choice>
          <mc:Fallback>
            <p:blipFill>
              <a:blip r:embed="rId7"/>
              <a:srcRect l="9379" t="9379" r="9379" b="9379"/>
              <a:stretch>
                <a:fillRect/>
              </a:stretch>
            </p:blipFill>
          </mc:Fallback>
        </mc:AlternateContent>
        <p:spPr>
          <a:xfrm>
            <a:off x="3825879" y="3076125"/>
            <a:ext cx="813250" cy="81325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2"/>
          </p:cNvCxnSpPr>
          <p:nvPr/>
        </p:nvCxnSpPr>
        <p:spPr bwMode="auto">
          <a:xfrm rot="16200000" flipH="1">
            <a:off x="4062753" y="4059125"/>
            <a:ext cx="746128" cy="4066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>
            <a:stCxn id="10" idx="2"/>
          </p:cNvCxnSpPr>
          <p:nvPr/>
        </p:nvCxnSpPr>
        <p:spPr bwMode="auto">
          <a:xfrm rot="16200000" flipH="1">
            <a:off x="2069986" y="3993127"/>
            <a:ext cx="924832" cy="41705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28613"/>
            <a:ext cx="5114925" cy="700087"/>
          </a:xfrm>
        </p:spPr>
        <p:txBody>
          <a:bodyPr/>
          <a:lstStyle/>
          <a:p>
            <a:r>
              <a:rPr lang="en-US" dirty="0" smtClean="0"/>
              <a:t>Comparison with required misalignment for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tilt required to make second zero crossing in simulation with measurements for core optics.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Divergence angle of beam at BS in </a:t>
            </a:r>
            <a:r>
              <a:rPr lang="en-US" dirty="0" smtClean="0"/>
              <a:t>DRMI</a:t>
            </a:r>
            <a:r>
              <a:rPr lang="en-US" dirty="0" smtClean="0"/>
              <a:t> ~ 40µrad</a:t>
            </a:r>
          </a:p>
          <a:p>
            <a:r>
              <a:rPr lang="en-US" dirty="0" smtClean="0"/>
              <a:t>Good agreement for BS and ITMX.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hoptiltcomp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85946"/>
            <a:ext cx="8322348" cy="26469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5544" y="4982082"/>
            <a:ext cx="253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[LHO </a:t>
            </a:r>
            <a:r>
              <a:rPr lang="en-US" dirty="0" err="1" smtClean="0"/>
              <a:t>aLOG</a:t>
            </a:r>
            <a:r>
              <a:rPr lang="en-US" dirty="0" smtClean="0"/>
              <a:t> 15362]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54013"/>
            <a:ext cx="5114925" cy="700087"/>
          </a:xfrm>
        </p:spPr>
        <p:txBody>
          <a:bodyPr/>
          <a:lstStyle/>
          <a:p>
            <a:r>
              <a:rPr lang="en-US" dirty="0" smtClean="0"/>
              <a:t>So why does H1 DRMI hop but L1 doesn’t?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H1 starts mode hopping for BS </a:t>
            </a:r>
            <a:r>
              <a:rPr lang="en-US" sz="2200" dirty="0" smtClean="0"/>
              <a:t>yaw 2µrad</a:t>
            </a:r>
          </a:p>
          <a:p>
            <a:r>
              <a:rPr lang="en-US" sz="2200" dirty="0" smtClean="0"/>
              <a:t>L1 DRMI unlocks already with BS yaw 2µrad!</a:t>
            </a:r>
          </a:p>
          <a:p>
            <a:r>
              <a:rPr lang="en-US" sz="2200" dirty="0" smtClean="0"/>
              <a:t>Other </a:t>
            </a:r>
            <a:r>
              <a:rPr lang="en-US" sz="2200" dirty="0" smtClean="0"/>
              <a:t>things that can affect sensitivity of</a:t>
            </a:r>
            <a:r>
              <a:rPr lang="en-US" sz="2200" dirty="0" smtClean="0"/>
              <a:t> SRCL error </a:t>
            </a:r>
            <a:r>
              <a:rPr lang="en-US" sz="2200" dirty="0" smtClean="0"/>
              <a:t>signals to alignment:</a:t>
            </a:r>
          </a:p>
          <a:p>
            <a:pPr lvl="1"/>
            <a:r>
              <a:rPr lang="en-US" sz="2200" dirty="0" smtClean="0"/>
              <a:t>Mode </a:t>
            </a:r>
            <a:r>
              <a:rPr lang="en-US" sz="2200" dirty="0" smtClean="0"/>
              <a:t>matching.</a:t>
            </a:r>
          </a:p>
          <a:p>
            <a:pPr lvl="2"/>
            <a:r>
              <a:rPr lang="en-US" sz="2200" dirty="0" smtClean="0"/>
              <a:t>Common (SRC </a:t>
            </a:r>
            <a:r>
              <a:rPr lang="en-US" sz="2200" dirty="0" err="1" smtClean="0"/>
              <a:t>Gouy</a:t>
            </a:r>
            <a:r>
              <a:rPr lang="en-US" sz="2200" dirty="0" smtClean="0"/>
              <a:t> phase</a:t>
            </a:r>
            <a:r>
              <a:rPr lang="en-US" sz="2200" dirty="0" smtClean="0"/>
              <a:t>).</a:t>
            </a:r>
          </a:p>
          <a:p>
            <a:pPr lvl="2"/>
            <a:r>
              <a:rPr lang="en-US" sz="2200" dirty="0" smtClean="0"/>
              <a:t>Differential (contrast defect</a:t>
            </a:r>
            <a:r>
              <a:rPr lang="en-US" sz="2200" dirty="0" smtClean="0"/>
              <a:t>).</a:t>
            </a:r>
          </a:p>
          <a:p>
            <a:pPr lvl="1"/>
            <a:r>
              <a:rPr lang="en-US" sz="2200" dirty="0" err="1" smtClean="0"/>
              <a:t>Schnupp</a:t>
            </a:r>
            <a:r>
              <a:rPr lang="en-US" sz="2200" dirty="0" smtClean="0"/>
              <a:t> </a:t>
            </a:r>
            <a:r>
              <a:rPr lang="en-US" sz="2200" dirty="0" smtClean="0"/>
              <a:t>asymmetry.</a:t>
            </a:r>
          </a:p>
          <a:p>
            <a:r>
              <a:rPr lang="en-US" sz="2200" dirty="0" smtClean="0"/>
              <a:t>What else?</a:t>
            </a:r>
          </a:p>
          <a:p>
            <a:pPr lvl="1"/>
            <a:r>
              <a:rPr lang="en-US" sz="2200" dirty="0" smtClean="0"/>
              <a:t>RMS length </a:t>
            </a:r>
            <a:r>
              <a:rPr lang="en-US" sz="2200" dirty="0" smtClean="0"/>
              <a:t>noise.</a:t>
            </a:r>
          </a:p>
          <a:p>
            <a:pPr lvl="1"/>
            <a:r>
              <a:rPr lang="en-US" sz="2200" dirty="0" smtClean="0"/>
              <a:t>Cross coupling PRCL to </a:t>
            </a:r>
            <a:r>
              <a:rPr lang="en-US" sz="2200" dirty="0" smtClean="0"/>
              <a:t>SRCL.</a:t>
            </a:r>
          </a:p>
          <a:p>
            <a:pPr lvl="1"/>
            <a:r>
              <a:rPr lang="en-US" sz="2200" dirty="0" smtClean="0"/>
              <a:t>SRC </a:t>
            </a:r>
            <a:r>
              <a:rPr lang="en-US" sz="2200" dirty="0" smtClean="0"/>
              <a:t>length.</a:t>
            </a:r>
          </a:p>
          <a:p>
            <a:pPr lvl="1">
              <a:buNone/>
            </a:pPr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256" y="277813"/>
            <a:ext cx="6146800" cy="700087"/>
          </a:xfrm>
        </p:spPr>
        <p:txBody>
          <a:bodyPr/>
          <a:lstStyle/>
          <a:p>
            <a:r>
              <a:rPr lang="en-US" dirty="0" smtClean="0"/>
              <a:t>Effect of common mode mismatch (SRC </a:t>
            </a:r>
            <a:r>
              <a:rPr lang="en-US" dirty="0" err="1" smtClean="0"/>
              <a:t>Gouy</a:t>
            </a:r>
            <a:r>
              <a:rPr lang="en-US" dirty="0" smtClean="0"/>
              <a:t> phase)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H1_matched_DRMI_SRCL_err_with_SR3Rc_HRBS_xbe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113565"/>
            <a:ext cx="6326869" cy="3242785"/>
          </a:xfrm>
          <a:prstGeom prst="rect">
            <a:avLst/>
          </a:prstGeom>
        </p:spPr>
      </p:pic>
      <p:pic>
        <p:nvPicPr>
          <p:cNvPr id="8" name="Picture 7" descr="aLIGO_DRM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429000" y="1244600"/>
            <a:ext cx="5240585" cy="2327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2384" y="3632200"/>
            <a:ext cx="19857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SRC </a:t>
            </a:r>
            <a:r>
              <a:rPr lang="en-US" dirty="0" err="1" smtClean="0"/>
              <a:t>Gouy</a:t>
            </a:r>
            <a:r>
              <a:rPr lang="en-US" dirty="0" smtClean="0"/>
              <a:t> phase is strongly dependent on SR3 </a:t>
            </a:r>
            <a:r>
              <a:rPr lang="en-US" dirty="0" err="1" smtClean="0"/>
              <a:t>RoC</a:t>
            </a:r>
            <a:r>
              <a:rPr lang="en-US" dirty="0" smtClean="0"/>
              <a:t> relative to SR2-SR3 separation. Relatively large uncertainties on these values.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7585" y="1359239"/>
            <a:ext cx="3141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Look at SRCL error signal with BS tilt for a range of SR3 </a:t>
            </a:r>
            <a:r>
              <a:rPr lang="en-US" sz="2200" dirty="0" err="1" smtClean="0"/>
              <a:t>RoC</a:t>
            </a:r>
            <a:r>
              <a:rPr lang="en-US" sz="2200" dirty="0" smtClean="0"/>
              <a:t> values.</a:t>
            </a:r>
            <a:endParaRPr lang="en-US" sz="22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5488045" y="3735445"/>
            <a:ext cx="2409711" cy="1778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255" y="277813"/>
            <a:ext cx="6325529" cy="700087"/>
          </a:xfrm>
        </p:spPr>
        <p:txBody>
          <a:bodyPr/>
          <a:lstStyle/>
          <a:p>
            <a:r>
              <a:rPr lang="en-US" dirty="0" smtClean="0"/>
              <a:t>Effect of </a:t>
            </a:r>
            <a:r>
              <a:rPr lang="en-US" dirty="0" err="1" smtClean="0"/>
              <a:t>Schnupp</a:t>
            </a:r>
            <a:r>
              <a:rPr lang="en-US" dirty="0" smtClean="0"/>
              <a:t> asymmetry length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LIGO_DRM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29000" y="1244600"/>
            <a:ext cx="5240585" cy="2327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60269" y="3632200"/>
            <a:ext cx="20805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Schnupp</a:t>
            </a:r>
            <a:r>
              <a:rPr lang="en-US" dirty="0" smtClean="0"/>
              <a:t> </a:t>
            </a:r>
            <a:r>
              <a:rPr lang="en-US" dirty="0" err="1" smtClean="0"/>
              <a:t>asym</a:t>
            </a:r>
            <a:r>
              <a:rPr lang="en-US" dirty="0" smtClean="0"/>
              <a:t>. determines Michelson reflectivity for 45MHz sidebands.</a:t>
            </a:r>
          </a:p>
          <a:p>
            <a:r>
              <a:rPr lang="en-US" dirty="0" smtClean="0"/>
              <a:t>Measured values at H1 and L1 only differ by &lt;1cm though.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7585" y="1359239"/>
            <a:ext cx="31414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Look at SRCL error signal with BS tilt for a range of </a:t>
            </a:r>
            <a:r>
              <a:rPr lang="en-US" sz="2200" dirty="0" err="1" smtClean="0"/>
              <a:t>Schnupp</a:t>
            </a:r>
            <a:r>
              <a:rPr lang="en-US" sz="2200" dirty="0" smtClean="0"/>
              <a:t> offsets from 9.49cm</a:t>
            </a:r>
            <a:endParaRPr lang="en-US" sz="2200" dirty="0"/>
          </a:p>
        </p:txBody>
      </p:sp>
      <p:pic>
        <p:nvPicPr>
          <p:cNvPr id="12" name="Picture 11" descr="H1_matched_DRMI_SRCL_err_with_HRBS_xbeta_and_Schnup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99" y="3004998"/>
            <a:ext cx="6472485" cy="334455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rot="5400000" flipH="1" flipV="1">
            <a:off x="5280943" y="3058444"/>
            <a:ext cx="3302000" cy="16555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7550150" y="1797050"/>
            <a:ext cx="4191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924800" y="2197100"/>
            <a:ext cx="4445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DRMI lock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39825"/>
            <a:ext cx="8216900" cy="4641850"/>
          </a:xfrm>
        </p:spPr>
        <p:txBody>
          <a:bodyPr/>
          <a:lstStyle/>
          <a:p>
            <a:r>
              <a:rPr lang="en-US" dirty="0" smtClean="0"/>
              <a:t>Why is lock lost when tilt BS by &gt; 0.2µrad?</a:t>
            </a:r>
          </a:p>
          <a:p>
            <a:r>
              <a:rPr lang="en-US" dirty="0" smtClean="0"/>
              <a:t>Error signal gain could go very small: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Might not cause hopping, but could cause lock loss.</a:t>
            </a:r>
          </a:p>
          <a:p>
            <a:r>
              <a:rPr lang="en-US" dirty="0" smtClean="0"/>
              <a:t>L1 SRC </a:t>
            </a:r>
            <a:r>
              <a:rPr lang="en-US" dirty="0" err="1" smtClean="0"/>
              <a:t>Gouy</a:t>
            </a:r>
            <a:r>
              <a:rPr lang="en-US" dirty="0" smtClean="0"/>
              <a:t> phase smaller than H1 SRC </a:t>
            </a:r>
            <a:r>
              <a:rPr lang="en-US" dirty="0" err="1" smtClean="0"/>
              <a:t>Gouy</a:t>
            </a:r>
            <a:r>
              <a:rPr lang="en-US" dirty="0" smtClean="0"/>
              <a:t> phase?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H1_matched_DRMI_SRCL_err_with_SR3Rc_HRBS_xbeta22_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57300" y="1870097"/>
            <a:ext cx="6650284" cy="398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0100" y="150813"/>
            <a:ext cx="5951785" cy="700087"/>
          </a:xfrm>
        </p:spPr>
        <p:txBody>
          <a:bodyPr/>
          <a:lstStyle/>
          <a:p>
            <a:r>
              <a:rPr lang="en-US" dirty="0" smtClean="0"/>
              <a:t>Beyond the second zero crossing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50925"/>
            <a:ext cx="7772400" cy="464185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Can we define some “</a:t>
            </a:r>
            <a:r>
              <a:rPr lang="en-US" dirty="0" err="1" smtClean="0"/>
              <a:t>hoppiness</a:t>
            </a:r>
            <a:r>
              <a:rPr lang="en-US" dirty="0" smtClean="0"/>
              <a:t> parameter”…IBU? </a:t>
            </a:r>
          </a:p>
          <a:p>
            <a:pPr lvl="1"/>
            <a:r>
              <a:rPr lang="en-US" dirty="0" smtClean="0"/>
              <a:t>Height of the hill between zero crossings.</a:t>
            </a:r>
          </a:p>
          <a:p>
            <a:pPr lvl="1"/>
            <a:r>
              <a:rPr lang="en-US" dirty="0" smtClean="0"/>
              <a:t>Longitudinal separation of zero crossings.</a:t>
            </a:r>
          </a:p>
          <a:p>
            <a:pPr lvl="1"/>
            <a:r>
              <a:rPr lang="en-US" dirty="0" smtClean="0"/>
              <a:t>Required misalignment.</a:t>
            </a:r>
            <a:endParaRPr lang="en-US" dirty="0" smtClean="0"/>
          </a:p>
          <a:p>
            <a:r>
              <a:rPr lang="en-US" dirty="0" smtClean="0"/>
              <a:t>PRCL to SRCL coupling</a:t>
            </a:r>
            <a:endParaRPr lang="en-US" dirty="0" smtClean="0"/>
          </a:p>
          <a:p>
            <a:pPr lvl="1"/>
            <a:r>
              <a:rPr lang="en-US" dirty="0" smtClean="0"/>
              <a:t>If not well cancelled </a:t>
            </a:r>
            <a:r>
              <a:rPr lang="en-US" dirty="0" smtClean="0"/>
              <a:t>with </a:t>
            </a:r>
            <a:r>
              <a:rPr lang="en-US" dirty="0" err="1" smtClean="0"/>
              <a:t>feedforward</a:t>
            </a:r>
            <a:r>
              <a:rPr lang="en-US" dirty="0" smtClean="0"/>
              <a:t>, PRCL motion creates offset on SRCL error signal.</a:t>
            </a:r>
          </a:p>
          <a:p>
            <a:r>
              <a:rPr lang="en-US" dirty="0" smtClean="0"/>
              <a:t>Are two concurrent zero crossings</a:t>
            </a:r>
            <a:r>
              <a:rPr lang="en-US" dirty="0" smtClean="0"/>
              <a:t> even required </a:t>
            </a:r>
            <a:r>
              <a:rPr lang="en-US" dirty="0" smtClean="0"/>
              <a:t>for hopping?</a:t>
            </a:r>
          </a:p>
          <a:p>
            <a:pPr lvl="1"/>
            <a:r>
              <a:rPr lang="en-US" dirty="0" smtClean="0"/>
              <a:t>Probably not if there is some large alignment fluctuation.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8113"/>
            <a:ext cx="5114925" cy="700087"/>
          </a:xfrm>
        </p:spPr>
        <p:txBody>
          <a:bodyPr/>
          <a:lstStyle/>
          <a:p>
            <a:r>
              <a:rPr lang="en-US" dirty="0" smtClean="0"/>
              <a:t>Mitigating mode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52525"/>
            <a:ext cx="7772400" cy="4641850"/>
          </a:xfrm>
        </p:spPr>
        <p:txBody>
          <a:bodyPr/>
          <a:lstStyle/>
          <a:p>
            <a:r>
              <a:rPr lang="en-US" sz="2000" dirty="0" smtClean="0"/>
              <a:t>Improve alignment control (easy to say…)</a:t>
            </a:r>
          </a:p>
          <a:p>
            <a:r>
              <a:rPr lang="en-US" sz="2000" dirty="0" smtClean="0"/>
              <a:t>Increase cavity finesse (ALS / SRM reflectivity, </a:t>
            </a:r>
            <a:r>
              <a:rPr lang="en-US" sz="2000" dirty="0" err="1" smtClean="0"/>
              <a:t>Schnupp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Increase HOM separation (</a:t>
            </a:r>
            <a:r>
              <a:rPr lang="en-US" sz="2000" dirty="0" err="1" smtClean="0"/>
              <a:t>Gouy</a:t>
            </a:r>
            <a:r>
              <a:rPr lang="en-US" sz="2000" dirty="0" smtClean="0"/>
              <a:t> phase).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H1_matched_DRMI_SRCL_err_with_SRMT_HRBS_xbe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19" y="2413000"/>
            <a:ext cx="7158171" cy="369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4006" y="6075144"/>
            <a:ext cx="555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Caveat: not changing </a:t>
            </a:r>
            <a:r>
              <a:rPr lang="en-US" dirty="0" err="1" smtClean="0"/>
              <a:t>Schnupp</a:t>
            </a:r>
            <a:r>
              <a:rPr lang="en-US" dirty="0" smtClean="0"/>
              <a:t> asymmetry with T</a:t>
            </a:r>
            <a:r>
              <a:rPr lang="en-US" baseline="-25000" dirty="0" smtClean="0"/>
              <a:t>SRM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7125"/>
            <a:ext cx="8153400" cy="4641850"/>
          </a:xfrm>
        </p:spPr>
        <p:txBody>
          <a:bodyPr/>
          <a:lstStyle/>
          <a:p>
            <a:r>
              <a:rPr lang="en-US" sz="2200" dirty="0" smtClean="0"/>
              <a:t>Mode hopping in both low finesse cavities at H1.</a:t>
            </a:r>
          </a:p>
          <a:p>
            <a:r>
              <a:rPr lang="en-US" sz="2200" dirty="0" smtClean="0"/>
              <a:t>Both alignment related: HG</a:t>
            </a:r>
            <a:r>
              <a:rPr lang="en-US" sz="2200" baseline="-25000" dirty="0" smtClean="0"/>
              <a:t>10/01</a:t>
            </a:r>
            <a:r>
              <a:rPr lang="en-US" sz="2200" dirty="0" smtClean="0"/>
              <a:t> resonance distorts the HG</a:t>
            </a:r>
            <a:r>
              <a:rPr lang="en-US" sz="2200" baseline="-25000" dirty="0" smtClean="0"/>
              <a:t>00</a:t>
            </a:r>
            <a:r>
              <a:rPr lang="en-US" sz="2200" dirty="0" smtClean="0"/>
              <a:t> error signal.</a:t>
            </a:r>
          </a:p>
          <a:p>
            <a:r>
              <a:rPr lang="en-US" sz="2200" dirty="0" smtClean="0"/>
              <a:t>Other factors also impact hopping </a:t>
            </a:r>
            <a:r>
              <a:rPr lang="en-US" sz="2200" dirty="0" err="1" smtClean="0"/>
              <a:t>behaviour</a:t>
            </a:r>
            <a:r>
              <a:rPr lang="en-US" sz="2200" dirty="0" smtClean="0"/>
              <a:t>:</a:t>
            </a:r>
          </a:p>
          <a:p>
            <a:pPr lvl="1"/>
            <a:r>
              <a:rPr lang="en-US" sz="2200" dirty="0" smtClean="0"/>
              <a:t>Cavity </a:t>
            </a:r>
            <a:r>
              <a:rPr lang="en-US" sz="2200" dirty="0" err="1" smtClean="0"/>
              <a:t>Gouy</a:t>
            </a:r>
            <a:r>
              <a:rPr lang="en-US" sz="2200" dirty="0" smtClean="0"/>
              <a:t> phase (separation of </a:t>
            </a:r>
            <a:r>
              <a:rPr lang="en-US" sz="2200" dirty="0" err="1" smtClean="0"/>
              <a:t>HOMs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err="1" smtClean="0"/>
              <a:t>Schnupp</a:t>
            </a:r>
            <a:r>
              <a:rPr lang="en-US" sz="2200" dirty="0" smtClean="0"/>
              <a:t> asymmetry (cavity finesse/coupling)</a:t>
            </a:r>
          </a:p>
          <a:p>
            <a:r>
              <a:rPr lang="en-US" sz="2200" dirty="0" smtClean="0"/>
              <a:t>H1 and L1 DRMI hopping disparity</a:t>
            </a:r>
          </a:p>
          <a:p>
            <a:pPr lvl="1"/>
            <a:r>
              <a:rPr lang="en-US" sz="2200" dirty="0" smtClean="0"/>
              <a:t>Possibly due to different SRC </a:t>
            </a:r>
            <a:r>
              <a:rPr lang="en-US" sz="2200" dirty="0" err="1" smtClean="0"/>
              <a:t>Gouy</a:t>
            </a:r>
            <a:r>
              <a:rPr lang="en-US" sz="2200" dirty="0" smtClean="0"/>
              <a:t> phase.</a:t>
            </a:r>
          </a:p>
          <a:p>
            <a:pPr lvl="1"/>
            <a:r>
              <a:rPr lang="en-US" sz="2200" dirty="0" smtClean="0"/>
              <a:t>Would be nice to check if we can measure!</a:t>
            </a:r>
          </a:p>
          <a:p>
            <a:r>
              <a:rPr lang="en-US" sz="2200" dirty="0" smtClean="0"/>
              <a:t>Can be mitigated by:</a:t>
            </a:r>
          </a:p>
          <a:p>
            <a:pPr lvl="1"/>
            <a:r>
              <a:rPr lang="en-US" sz="2200" dirty="0" smtClean="0"/>
              <a:t> Suppressing HOM injection (mismatch, alignment).</a:t>
            </a:r>
          </a:p>
          <a:p>
            <a:pPr lvl="1"/>
            <a:r>
              <a:rPr lang="en-US" sz="2200" dirty="0" smtClean="0"/>
              <a:t>Adding an error signal offset (only a temporary solution).</a:t>
            </a:r>
          </a:p>
          <a:p>
            <a:pPr lvl="1"/>
            <a:r>
              <a:rPr lang="en-US" sz="2200" dirty="0" smtClean="0"/>
              <a:t>Increasing cavity finesse, or HOM separation.</a:t>
            </a:r>
          </a:p>
          <a:p>
            <a:pPr lvl="1"/>
            <a:endParaRPr lang="en-US" sz="2200" dirty="0" smtClean="0"/>
          </a:p>
          <a:p>
            <a:pPr lvl="2">
              <a:buNone/>
            </a:pPr>
            <a:r>
              <a:rPr lang="en-US" sz="2200" dirty="0" smtClean="0"/>
              <a:t>	</a:t>
            </a: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the following for their collaboration and help on this:</a:t>
            </a:r>
          </a:p>
          <a:p>
            <a:pPr lvl="2"/>
            <a:r>
              <a:rPr lang="en-US" dirty="0" smtClean="0"/>
              <a:t>Lisa </a:t>
            </a:r>
            <a:r>
              <a:rPr lang="en-US" dirty="0" err="1" smtClean="0"/>
              <a:t>Barsotti</a:t>
            </a:r>
            <a:endParaRPr lang="en-US" dirty="0" smtClean="0"/>
          </a:p>
          <a:p>
            <a:pPr lvl="2"/>
            <a:r>
              <a:rPr lang="en-US" dirty="0" smtClean="0"/>
              <a:t>Andreas </a:t>
            </a:r>
            <a:r>
              <a:rPr lang="en-US" dirty="0" err="1" smtClean="0"/>
              <a:t>Freise</a:t>
            </a:r>
            <a:endParaRPr lang="en-US" dirty="0" smtClean="0"/>
          </a:p>
          <a:p>
            <a:pPr lvl="2"/>
            <a:r>
              <a:rPr lang="en-US" dirty="0" smtClean="0"/>
              <a:t>Daniel Brown</a:t>
            </a:r>
          </a:p>
          <a:p>
            <a:pPr lvl="2"/>
            <a:r>
              <a:rPr lang="en-US" dirty="0" smtClean="0"/>
              <a:t>Sheila Dwyer</a:t>
            </a:r>
          </a:p>
          <a:p>
            <a:pPr lvl="2"/>
            <a:r>
              <a:rPr lang="en-US" dirty="0" err="1" smtClean="0"/>
              <a:t>Yuta</a:t>
            </a:r>
            <a:r>
              <a:rPr lang="en-US" dirty="0" smtClean="0"/>
              <a:t> </a:t>
            </a:r>
            <a:r>
              <a:rPr lang="en-US" dirty="0" err="1" smtClean="0"/>
              <a:t>Michimura</a:t>
            </a:r>
            <a:endParaRPr lang="en-US" dirty="0" smtClean="0"/>
          </a:p>
          <a:p>
            <a:pPr lvl="2"/>
            <a:r>
              <a:rPr lang="en-US" dirty="0" err="1" smtClean="0"/>
              <a:t>Kiwamu</a:t>
            </a:r>
            <a:r>
              <a:rPr lang="en-US" dirty="0" smtClean="0"/>
              <a:t> Izumi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 control of </a:t>
            </a:r>
            <a:r>
              <a:rPr lang="en-US" dirty="0" err="1" smtClean="0"/>
              <a:t>aLIGO</a:t>
            </a:r>
            <a:r>
              <a:rPr lang="en-US" dirty="0" smtClean="0"/>
              <a:t> ARM </a:t>
            </a:r>
            <a:r>
              <a:rPr lang="en-US" dirty="0" smtClean="0"/>
              <a:t>cavities.</a:t>
            </a:r>
          </a:p>
          <a:p>
            <a:pPr lvl="1"/>
            <a:r>
              <a:rPr lang="en-US" dirty="0" smtClean="0"/>
              <a:t>Low finesse – Alignment sensitivity.</a:t>
            </a:r>
          </a:p>
          <a:p>
            <a:r>
              <a:rPr lang="en-US" dirty="0" smtClean="0"/>
              <a:t>Control of SRCL in </a:t>
            </a:r>
            <a:r>
              <a:rPr lang="en-US" dirty="0" err="1" smtClean="0"/>
              <a:t>aLIGO</a:t>
            </a:r>
            <a:r>
              <a:rPr lang="en-US" dirty="0" smtClean="0"/>
              <a:t> Dual Recycled Michelson.</a:t>
            </a:r>
          </a:p>
          <a:p>
            <a:pPr lvl="1"/>
            <a:r>
              <a:rPr lang="en-US" dirty="0" smtClean="0"/>
              <a:t>Mode hopping in H1 DRMI.</a:t>
            </a:r>
          </a:p>
          <a:p>
            <a:pPr lvl="2"/>
            <a:r>
              <a:rPr lang="en-US" dirty="0" smtClean="0"/>
              <a:t>Alignment dependence.</a:t>
            </a:r>
          </a:p>
          <a:p>
            <a:pPr lvl="2"/>
            <a:r>
              <a:rPr lang="en-US" dirty="0" smtClean="0"/>
              <a:t>Mode matching / </a:t>
            </a:r>
            <a:r>
              <a:rPr lang="en-US" dirty="0" err="1" smtClean="0"/>
              <a:t>Gouy</a:t>
            </a:r>
            <a:r>
              <a:rPr lang="en-US" dirty="0" smtClean="0"/>
              <a:t> phase </a:t>
            </a:r>
            <a:r>
              <a:rPr lang="en-US" dirty="0" smtClean="0"/>
              <a:t>dependence.</a:t>
            </a:r>
          </a:p>
          <a:p>
            <a:pPr lvl="2"/>
            <a:r>
              <a:rPr lang="en-US" dirty="0" smtClean="0"/>
              <a:t>Cross couplings.</a:t>
            </a:r>
            <a:endParaRPr lang="en-US" dirty="0" smtClean="0"/>
          </a:p>
          <a:p>
            <a:pPr lvl="1"/>
            <a:r>
              <a:rPr lang="en-US" dirty="0" smtClean="0"/>
              <a:t>Why no </a:t>
            </a:r>
            <a:r>
              <a:rPr lang="en-US" dirty="0" smtClean="0"/>
              <a:t>hopping in L1 DRMI?</a:t>
            </a:r>
          </a:p>
          <a:p>
            <a:r>
              <a:rPr lang="en-US" dirty="0" smtClean="0"/>
              <a:t>Beyond</a:t>
            </a:r>
            <a:r>
              <a:rPr lang="en-US" dirty="0" smtClean="0"/>
              <a:t> the second zero crossing.</a:t>
            </a:r>
          </a:p>
          <a:p>
            <a:pPr lvl="1"/>
            <a:r>
              <a:rPr lang="en-US" dirty="0" smtClean="0"/>
              <a:t>How does mode hopping occur?</a:t>
            </a:r>
          </a:p>
          <a:p>
            <a:pPr lvl="1"/>
            <a:r>
              <a:rPr lang="en-US" dirty="0" smtClean="0"/>
              <a:t>How can it be</a:t>
            </a:r>
            <a:r>
              <a:rPr lang="en-US" dirty="0" smtClean="0"/>
              <a:t> </a:t>
            </a:r>
            <a:r>
              <a:rPr lang="en-US" dirty="0" smtClean="0"/>
              <a:t>mitiga</a:t>
            </a:r>
            <a:r>
              <a:rPr lang="en-US" dirty="0" smtClean="0"/>
              <a:t>ted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1_matched_DRMI_SRCL_err_with_ITMTL_HRBS_xbet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31" y="3085782"/>
            <a:ext cx="6346337" cy="3270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2256" y="277813"/>
            <a:ext cx="6146800" cy="700087"/>
          </a:xfrm>
        </p:spPr>
        <p:txBody>
          <a:bodyPr/>
          <a:lstStyle/>
          <a:p>
            <a:r>
              <a:rPr lang="en-US" dirty="0" smtClean="0"/>
              <a:t>Effect of differential mode mismatch (contrast defect)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 descr="aLIGO_DRM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429000" y="1244600"/>
            <a:ext cx="5240585" cy="2327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2384" y="4051300"/>
            <a:ext cx="1985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Unlikely to explain difference in H1 and L1, because CO</a:t>
            </a:r>
            <a:r>
              <a:rPr lang="en-US" baseline="-25000" dirty="0" smtClean="0"/>
              <a:t>2</a:t>
            </a:r>
            <a:r>
              <a:rPr lang="en-US" dirty="0" smtClean="0"/>
              <a:t> laser used to minimize CD in both.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7585" y="1359239"/>
            <a:ext cx="2900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Look at SRCL error signal with BS tilt for a range of differential ITM lens values.</a:t>
            </a:r>
            <a:endParaRPr lang="en-US" sz="22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4902202" y="2603500"/>
            <a:ext cx="3949701" cy="184150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 flipH="1" flipV="1">
            <a:off x="5528594" y="2620295"/>
            <a:ext cx="3454401" cy="23032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720569" y="3022282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88869" y="3339782"/>
            <a:ext cx="261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Schnupp</a:t>
            </a:r>
            <a:r>
              <a:rPr lang="en-US" dirty="0" smtClean="0"/>
              <a:t> asymmetry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reflectivity of Michelson for 45MHz sidebands.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 descr="H1_DRMI_matched_MICH_field_amps_zoo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41300" y="1619300"/>
            <a:ext cx="8445500" cy="50643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control of </a:t>
            </a:r>
            <a:r>
              <a:rPr lang="en-US" dirty="0" err="1" smtClean="0"/>
              <a:t>aLIGO</a:t>
            </a:r>
            <a:r>
              <a:rPr lang="en-US" dirty="0" smtClean="0"/>
              <a:t> </a:t>
            </a:r>
            <a:r>
              <a:rPr lang="en-US" dirty="0" err="1" smtClean="0"/>
              <a:t>ARMs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1625"/>
            <a:ext cx="7772400" cy="4587875"/>
          </a:xfrm>
        </p:spPr>
        <p:txBody>
          <a:bodyPr/>
          <a:lstStyle/>
          <a:p>
            <a:r>
              <a:rPr lang="en-US" dirty="0" err="1" smtClean="0"/>
              <a:t>Transmissivity</a:t>
            </a:r>
            <a:r>
              <a:rPr lang="en-US" dirty="0" smtClean="0"/>
              <a:t> </a:t>
            </a:r>
            <a:r>
              <a:rPr lang="en-US" dirty="0" smtClean="0"/>
              <a:t>of</a:t>
            </a:r>
            <a:r>
              <a:rPr lang="en-US" dirty="0" smtClean="0"/>
              <a:t> ETM </a:t>
            </a:r>
            <a:r>
              <a:rPr lang="en-US" dirty="0" smtClean="0"/>
              <a:t>for green light was much</a:t>
            </a:r>
            <a:r>
              <a:rPr lang="en-US" dirty="0" smtClean="0"/>
              <a:t> higher </a:t>
            </a:r>
            <a:r>
              <a:rPr lang="en-US" dirty="0" smtClean="0"/>
              <a:t>than </a:t>
            </a:r>
            <a:r>
              <a:rPr lang="en-US" dirty="0" smtClean="0"/>
              <a:t>expected</a:t>
            </a:r>
            <a:r>
              <a:rPr lang="en-US" dirty="0" smtClean="0"/>
              <a:t>:</a:t>
            </a:r>
            <a:r>
              <a:rPr lang="en-US" dirty="0" smtClean="0"/>
              <a:t> ~37</a:t>
            </a:r>
            <a:r>
              <a:rPr lang="en-US" dirty="0" smtClean="0"/>
              <a:t>%</a:t>
            </a:r>
            <a:r>
              <a:rPr lang="en-US" dirty="0" smtClean="0"/>
              <a:t> compared to requested &lt;4% (LHO </a:t>
            </a:r>
            <a:r>
              <a:rPr lang="en-US" dirty="0" err="1" smtClean="0"/>
              <a:t>aLOG</a:t>
            </a:r>
            <a:r>
              <a:rPr lang="en-US" dirty="0" smtClean="0"/>
              <a:t> 9520)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Length control</a:t>
            </a:r>
            <a:r>
              <a:rPr lang="en-US" dirty="0" smtClean="0"/>
              <a:t> was difficult at first, </a:t>
            </a:r>
            <a:r>
              <a:rPr lang="en-US" dirty="0" smtClean="0"/>
              <a:t>operation seemed very alignment dependent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Mode hopping was observed: cavity was seen to resonate alternatively HG</a:t>
            </a:r>
            <a:r>
              <a:rPr lang="en-US" baseline="-25000" dirty="0" smtClean="0"/>
              <a:t>00</a:t>
            </a:r>
            <a:r>
              <a:rPr lang="en-US" dirty="0" smtClean="0"/>
              <a:t> mode or HG</a:t>
            </a:r>
            <a:r>
              <a:rPr lang="en-US" baseline="-25000" dirty="0" smtClean="0"/>
              <a:t>10/01</a:t>
            </a:r>
            <a:r>
              <a:rPr lang="en-US" dirty="0" smtClean="0"/>
              <a:t> modes (e.g. LHO </a:t>
            </a:r>
            <a:r>
              <a:rPr lang="en-US" dirty="0" err="1" smtClean="0"/>
              <a:t>aLOG</a:t>
            </a:r>
            <a:r>
              <a:rPr lang="en-US" dirty="0" smtClean="0"/>
              <a:t> 9653).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27013"/>
            <a:ext cx="5753100" cy="700087"/>
          </a:xfrm>
        </p:spPr>
        <p:txBody>
          <a:bodyPr/>
          <a:lstStyle/>
          <a:p>
            <a:r>
              <a:rPr lang="en-US" dirty="0" smtClean="0"/>
              <a:t>ALS mode hopping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simple setup: look at PDH signal in reflection.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Tilt ITM (or ETM, or soft or hard) and observe changes in error signal.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LS_PDH_setup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71700" y="2197100"/>
            <a:ext cx="5600700" cy="1872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PDH error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measured ETM transmission 37% (Finesse ~17)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ALSPDHwITMXyaw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92" y="1993900"/>
            <a:ext cx="8387207" cy="4362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PDH error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nominal ETM transmission 4% (Finesse ~125)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ALSPDHwITMXyaw_highfi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87" y="1966582"/>
            <a:ext cx="8512979" cy="442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PDH error signal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HG</a:t>
            </a:r>
            <a:r>
              <a:rPr lang="en-US" baseline="-25000" dirty="0" smtClean="0"/>
              <a:t>10/01</a:t>
            </a:r>
            <a:r>
              <a:rPr lang="en-US" dirty="0" smtClean="0"/>
              <a:t> mode </a:t>
            </a:r>
            <a:r>
              <a:rPr lang="en-US" dirty="0" smtClean="0"/>
              <a:t>resonances “blend” </a:t>
            </a:r>
            <a:r>
              <a:rPr lang="en-US" dirty="0" smtClean="0"/>
              <a:t>into the HG</a:t>
            </a:r>
            <a:r>
              <a:rPr lang="en-US" baseline="-25000" dirty="0" smtClean="0"/>
              <a:t>00</a:t>
            </a:r>
            <a:r>
              <a:rPr lang="en-US" dirty="0" smtClean="0"/>
              <a:t> mode resonance, distorting error signal.</a:t>
            </a:r>
            <a:r>
              <a:rPr lang="en-US" dirty="0" smtClean="0"/>
              <a:t> </a:t>
            </a:r>
          </a:p>
          <a:p>
            <a:r>
              <a:rPr lang="en-US" dirty="0" smtClean="0"/>
              <a:t>Multiple zero crossings, plus some RMS length/frequency noise can lead to hops.</a:t>
            </a:r>
          </a:p>
          <a:p>
            <a:r>
              <a:rPr lang="en-US" dirty="0" smtClean="0"/>
              <a:t>At large enough misalignment, only the HG</a:t>
            </a:r>
            <a:r>
              <a:rPr lang="en-US" baseline="-25000" dirty="0" smtClean="0"/>
              <a:t>10/01</a:t>
            </a:r>
            <a:r>
              <a:rPr lang="en-US" dirty="0" smtClean="0"/>
              <a:t> zero crossing exists.</a:t>
            </a:r>
          </a:p>
          <a:p>
            <a:r>
              <a:rPr lang="en-US" dirty="0" smtClean="0"/>
              <a:t>Higher finesse case looks less likely to hop.</a:t>
            </a:r>
          </a:p>
          <a:p>
            <a:pPr lvl="1"/>
            <a:r>
              <a:rPr lang="en-US" dirty="0" smtClean="0"/>
              <a:t>Second zero crossing more isolated.</a:t>
            </a:r>
          </a:p>
          <a:p>
            <a:pPr lvl="1"/>
            <a:r>
              <a:rPr lang="en-US" dirty="0" smtClean="0"/>
              <a:t>Higher sensing gain, better length/freq RMS(?)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Wavefront</a:t>
            </a:r>
            <a:r>
              <a:rPr lang="en-US" dirty="0" smtClean="0"/>
              <a:t> sensors for the ALS beam </a:t>
            </a:r>
            <a:r>
              <a:rPr lang="en-US" dirty="0" smtClean="0"/>
              <a:t>were the solution, stabilizing the alignment of the green cavity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SRCL control in DRMI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 hopping observed during H1 DRMI commissioning (LHO </a:t>
            </a:r>
            <a:r>
              <a:rPr lang="en-US" dirty="0" err="1" smtClean="0"/>
              <a:t>aLOG</a:t>
            </a:r>
            <a:r>
              <a:rPr lang="en-US" dirty="0" smtClean="0"/>
              <a:t> 14002)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 err="1" smtClean="0"/>
              <a:t>recognised</a:t>
            </a:r>
            <a:r>
              <a:rPr lang="en-US" dirty="0" smtClean="0"/>
              <a:t> alignment </a:t>
            </a:r>
            <a:r>
              <a:rPr lang="en-US" dirty="0" smtClean="0"/>
              <a:t>dependence of </a:t>
            </a:r>
            <a:r>
              <a:rPr lang="en-US" dirty="0" err="1" smtClean="0"/>
              <a:t>hoppiness</a:t>
            </a:r>
            <a:r>
              <a:rPr lang="en-US" dirty="0" smtClean="0"/>
              <a:t> (e.g. LHO </a:t>
            </a:r>
            <a:r>
              <a:rPr lang="en-US" dirty="0" err="1" smtClean="0"/>
              <a:t>aLOG</a:t>
            </a:r>
            <a:r>
              <a:rPr lang="en-US" dirty="0" smtClean="0"/>
              <a:t> 14027).</a:t>
            </a:r>
          </a:p>
          <a:p>
            <a:endParaRPr lang="en-US" dirty="0" smtClean="0"/>
          </a:p>
          <a:p>
            <a:r>
              <a:rPr lang="en-US" dirty="0" smtClean="0"/>
              <a:t>More </a:t>
            </a:r>
            <a:r>
              <a:rPr lang="en-US" dirty="0" smtClean="0"/>
              <a:t>complicated </a:t>
            </a:r>
            <a:r>
              <a:rPr lang="en-US" dirty="0" smtClean="0"/>
              <a:t>situation than ALS:</a:t>
            </a:r>
            <a:endParaRPr lang="en-US" dirty="0" smtClean="0"/>
          </a:p>
          <a:p>
            <a:pPr lvl="1"/>
            <a:r>
              <a:rPr lang="en-US" dirty="0" smtClean="0"/>
              <a:t>3 length degrees of freedom: PRCL, MICH, SRCL</a:t>
            </a:r>
          </a:p>
          <a:p>
            <a:pPr lvl="1"/>
            <a:r>
              <a:rPr lang="en-US" dirty="0" smtClean="0"/>
              <a:t>Cross coupling from PRCL to SRCL</a:t>
            </a:r>
          </a:p>
          <a:p>
            <a:pPr lvl="1"/>
            <a:r>
              <a:rPr lang="en-US" dirty="0" smtClean="0"/>
              <a:t>Low finesse SRC with Michelson as input mirror</a:t>
            </a:r>
          </a:p>
          <a:p>
            <a:pPr lvl="1"/>
            <a:r>
              <a:rPr lang="en-US" dirty="0" smtClean="0"/>
              <a:t>Misaligned Michelson converts HG</a:t>
            </a:r>
            <a:r>
              <a:rPr lang="en-US" baseline="-25000" dirty="0" smtClean="0"/>
              <a:t>00</a:t>
            </a:r>
            <a:r>
              <a:rPr lang="en-US" dirty="0" smtClean="0"/>
              <a:t> to HG</a:t>
            </a:r>
            <a:r>
              <a:rPr lang="en-US" baseline="-25000" dirty="0" smtClean="0"/>
              <a:t>10/01</a:t>
            </a:r>
            <a:endParaRPr lang="en-US" baseline="-25000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of H1 DRMI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3400" y="1812925"/>
            <a:ext cx="8242300" cy="4641850"/>
          </a:xfrm>
        </p:spPr>
        <p:txBody>
          <a:bodyPr/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DRMI with 9MHz and 45MHz sidebands resonant in PRC (carrier anti-resonant), 45MHz sidebands resonant in SRC.</a:t>
            </a:r>
          </a:p>
          <a:p>
            <a:r>
              <a:rPr lang="en-US" sz="2200" dirty="0" smtClean="0"/>
              <a:t>Known PRCL-&gt; SRCL coupling evident.</a:t>
            </a:r>
          </a:p>
          <a:p>
            <a:endParaRPr lang="en-US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LIGO-G1500645    P. Fulda    GWADW   05/20/2015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57029204-571E-374F-BF5E-8399B08E07F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LIGO_DRM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77950" y="1295400"/>
            <a:ext cx="6859835" cy="3046512"/>
          </a:xfrm>
          <a:prstGeom prst="rect">
            <a:avLst/>
          </a:prstGeom>
        </p:spPr>
      </p:pic>
      <p:pic>
        <p:nvPicPr>
          <p:cNvPr id="7" name="Picture 6" descr="H1DRMI_sensmatrix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435309"/>
            <a:ext cx="4161084" cy="152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IGO_lab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LIGO_lab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IGO_la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O_la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O_la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1339</Words>
  <Application>Microsoft Macintosh PowerPoint</Application>
  <PresentationFormat>On-screen Show (4:3)</PresentationFormat>
  <Paragraphs>215</Paragraphs>
  <Slides>22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LIGO_lab</vt:lpstr>
      <vt:lpstr>Photo Editor Photo</vt:lpstr>
      <vt:lpstr>Sensing and control problems  in low finesse cavities, or “how (not) to hop”   Paul Fulda University of Florida  05.20.2015 GWADW 2015 Alaska </vt:lpstr>
      <vt:lpstr>Outline</vt:lpstr>
      <vt:lpstr>ALS control of aLIGO ARMs</vt:lpstr>
      <vt:lpstr>ALS mode hopping simulation</vt:lpstr>
      <vt:lpstr>ALS PDH error signal</vt:lpstr>
      <vt:lpstr>ALS PDH error signal</vt:lpstr>
      <vt:lpstr>ALS PDH error signal</vt:lpstr>
      <vt:lpstr>SRCL control in DRMI</vt:lpstr>
      <vt:lpstr>Simulation of H1 DRMI</vt:lpstr>
      <vt:lpstr>Observed mode hopping in H1 DRMI: alignment dependence</vt:lpstr>
      <vt:lpstr>Comparison with required misalignment for hopping</vt:lpstr>
      <vt:lpstr>So why does H1 DRMI hop but L1 doesn’t?</vt:lpstr>
      <vt:lpstr>Effect of common mode mismatch (SRC Gouy phase)</vt:lpstr>
      <vt:lpstr>Effect of Schnupp asymmetry length</vt:lpstr>
      <vt:lpstr>L1 DRMI lock loss</vt:lpstr>
      <vt:lpstr>Beyond the second zero crossing</vt:lpstr>
      <vt:lpstr>Mitigating mode hopping</vt:lpstr>
      <vt:lpstr>Summary</vt:lpstr>
      <vt:lpstr>Acknowledgments</vt:lpstr>
      <vt:lpstr>Extra slides…</vt:lpstr>
      <vt:lpstr>Effect of differential mode mismatch (contrast defect)</vt:lpstr>
      <vt:lpstr>Schnupp asymmetry length</vt:lpstr>
    </vt:vector>
  </TitlesOfParts>
  <Company>University of Birmingham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Sensing and control problems in low finesse cavities</dc:title>
  <dc:creator>Paul</dc:creator>
  <cp:lastModifiedBy>Paul</cp:lastModifiedBy>
  <cp:revision>11</cp:revision>
  <dcterms:created xsi:type="dcterms:W3CDTF">2015-05-19T00:58:54Z</dcterms:created>
  <dcterms:modified xsi:type="dcterms:W3CDTF">2015-05-20T16:23:02Z</dcterms:modified>
</cp:coreProperties>
</file>