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6" r:id="rId2"/>
    <p:sldId id="298" r:id="rId3"/>
    <p:sldId id="266" r:id="rId4"/>
    <p:sldId id="280" r:id="rId5"/>
    <p:sldId id="281" r:id="rId6"/>
    <p:sldId id="263" r:id="rId7"/>
    <p:sldId id="264" r:id="rId8"/>
    <p:sldId id="265" r:id="rId9"/>
    <p:sldId id="307" r:id="rId10"/>
    <p:sldId id="295" r:id="rId11"/>
    <p:sldId id="267" r:id="rId12"/>
    <p:sldId id="279" r:id="rId13"/>
    <p:sldId id="270" r:id="rId14"/>
    <p:sldId id="285" r:id="rId15"/>
    <p:sldId id="268" r:id="rId16"/>
    <p:sldId id="271" r:id="rId17"/>
    <p:sldId id="278" r:id="rId18"/>
    <p:sldId id="289" r:id="rId19"/>
    <p:sldId id="306" r:id="rId20"/>
    <p:sldId id="290" r:id="rId21"/>
    <p:sldId id="291" r:id="rId22"/>
    <p:sldId id="294" r:id="rId23"/>
    <p:sldId id="277" r:id="rId24"/>
    <p:sldId id="287" r:id="rId25"/>
    <p:sldId id="303" r:id="rId26"/>
    <p:sldId id="300" r:id="rId27"/>
    <p:sldId id="284" r:id="rId28"/>
    <p:sldId id="304" r:id="rId29"/>
    <p:sldId id="302" r:id="rId30"/>
    <p:sldId id="305" r:id="rId31"/>
    <p:sldId id="282" r:id="rId32"/>
    <p:sldId id="283" r:id="rId33"/>
    <p:sldId id="297" r:id="rId34"/>
    <p:sldId id="296"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7" d="100"/>
          <a:sy n="97" d="100"/>
        </p:scale>
        <p:origin x="-156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3D7B60-9BA8-A84B-8DD5-F861A826485F}" type="datetimeFigureOut">
              <a:rPr lang="en-US" smtClean="0"/>
              <a:t>5/17/15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5375ED-4789-3846-8F2E-12FA62653D1F}" type="slidenum">
              <a:rPr lang="en-US" smtClean="0"/>
              <a:t>‹#›</a:t>
            </a:fld>
            <a:endParaRPr lang="en-US"/>
          </a:p>
        </p:txBody>
      </p:sp>
    </p:spTree>
    <p:extLst>
      <p:ext uri="{BB962C8B-B14F-4D97-AF65-F5344CB8AC3E}">
        <p14:creationId xmlns:p14="http://schemas.microsoft.com/office/powerpoint/2010/main" val="899510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C2BEE2-9B2A-0843-9476-4B2A54DCEC28}" type="datetimeFigureOut">
              <a:rPr lang="en-US" smtClean="0"/>
              <a:t>5/17/15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352211-A4ED-5242-BC8B-268C8AD9FD33}" type="slidenum">
              <a:rPr lang="en-US" smtClean="0"/>
              <a:t>‹#›</a:t>
            </a:fld>
            <a:endParaRPr lang="en-US"/>
          </a:p>
        </p:txBody>
      </p:sp>
    </p:spTree>
    <p:extLst>
      <p:ext uri="{BB962C8B-B14F-4D97-AF65-F5344CB8AC3E}">
        <p14:creationId xmlns:p14="http://schemas.microsoft.com/office/powerpoint/2010/main" val="30193292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a:t>
            </a:r>
            <a:r>
              <a:rPr lang="en-US" baseline="0" dirty="0" smtClean="0"/>
              <a:t> talk about how we measure and model the active and passive seismic isolation systems in aLIGO. These include the ISI, and the suspensions.</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2</a:t>
            </a:fld>
            <a:endParaRPr lang="en-US"/>
          </a:p>
        </p:txBody>
      </p:sp>
    </p:spTree>
    <p:extLst>
      <p:ext uri="{BB962C8B-B14F-4D97-AF65-F5344CB8AC3E}">
        <p14:creationId xmlns:p14="http://schemas.microsoft.com/office/powerpoint/2010/main" val="2540471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that was the ISI.</a:t>
            </a:r>
            <a:r>
              <a:rPr lang="en-US" baseline="0" dirty="0" smtClean="0"/>
              <a:t> The second half of the talk is on the suspensions.</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11</a:t>
            </a:fld>
            <a:endParaRPr lang="en-US"/>
          </a:p>
        </p:txBody>
      </p:sp>
    </p:spTree>
    <p:extLst>
      <p:ext uri="{BB962C8B-B14F-4D97-AF65-F5344CB8AC3E}">
        <p14:creationId xmlns:p14="http://schemas.microsoft.com/office/powerpoint/2010/main" val="3537167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test mass suspension. It has 4</a:t>
            </a:r>
            <a:r>
              <a:rPr lang="en-US" baseline="0" dirty="0" smtClean="0"/>
              <a:t> stages, with the test mass at the bottom. It also has a reaction chain that supports the cavity locking actuators at the 3 lower stages.</a:t>
            </a:r>
          </a:p>
          <a:p>
            <a:r>
              <a:rPr lang="en-US" baseline="0" dirty="0" smtClean="0"/>
              <a:t>Each chain only has its own independent set of sensors and actuators at the top mass, where we use Birmingham OSEMs. This is an important limitation.</a:t>
            </a:r>
          </a:p>
        </p:txBody>
      </p:sp>
      <p:sp>
        <p:nvSpPr>
          <p:cNvPr id="4" name="Slide Number Placeholder 3"/>
          <p:cNvSpPr>
            <a:spLocks noGrp="1"/>
          </p:cNvSpPr>
          <p:nvPr>
            <p:ph type="sldNum" sz="quarter" idx="10"/>
          </p:nvPr>
        </p:nvSpPr>
        <p:spPr/>
        <p:txBody>
          <a:bodyPr/>
          <a:lstStyle/>
          <a:p>
            <a:fld id="{3E156964-5E12-0B4B-B905-BF302E9C3AD5}" type="slidenum">
              <a:rPr lang="en-US" smtClean="0"/>
              <a:t>12</a:t>
            </a:fld>
            <a:endParaRPr lang="en-US"/>
          </a:p>
        </p:txBody>
      </p:sp>
    </p:spTree>
    <p:extLst>
      <p:ext uri="{BB962C8B-B14F-4D97-AF65-F5344CB8AC3E}">
        <p14:creationId xmlns:p14="http://schemas.microsoft.com/office/powerpoint/2010/main" val="2989342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use those</a:t>
            </a:r>
            <a:r>
              <a:rPr lang="en-US" baseline="0" dirty="0" smtClean="0"/>
              <a:t> OSEMs to measure transfer functions at the top mass. </a:t>
            </a:r>
          </a:p>
          <a:p>
            <a:r>
              <a:rPr lang="en-US" baseline="0" dirty="0" smtClean="0"/>
              <a:t>This is a transfer function measured using the Schroeder phase technique. Generally, the long detailed measurements are done in this way.</a:t>
            </a:r>
            <a:endParaRPr lang="en-US" dirty="0" smtClean="0"/>
          </a:p>
          <a:p>
            <a:endParaRPr lang="en-US" dirty="0" smtClean="0"/>
          </a:p>
          <a:p>
            <a:r>
              <a:rPr lang="en-US" dirty="0" smtClean="0"/>
              <a:t>Note:</a:t>
            </a:r>
            <a:r>
              <a:rPr lang="en-US" baseline="0" dirty="0" smtClean="0"/>
              <a:t> </a:t>
            </a:r>
            <a:r>
              <a:rPr lang="en-US" dirty="0" smtClean="0"/>
              <a:t>Noise is due to bad coherence at</a:t>
            </a:r>
            <a:r>
              <a:rPr lang="en-US" baseline="0" dirty="0" smtClean="0"/>
              <a:t> low frequencies, mostly due to environmental factors (</a:t>
            </a:r>
            <a:r>
              <a:rPr lang="en-US" baseline="0" dirty="0" err="1" smtClean="0"/>
              <a:t>n.b.</a:t>
            </a:r>
            <a:r>
              <a:rPr lang="en-US" baseline="0" dirty="0" smtClean="0"/>
              <a:t> Phase 2, chamber-side is most noisy of all).</a:t>
            </a:r>
            <a:endParaRPr lang="en-US" dirty="0"/>
          </a:p>
        </p:txBody>
      </p:sp>
      <p:sp>
        <p:nvSpPr>
          <p:cNvPr id="4" name="Slide Number Placeholder 3"/>
          <p:cNvSpPr>
            <a:spLocks noGrp="1"/>
          </p:cNvSpPr>
          <p:nvPr>
            <p:ph type="sldNum" sz="quarter" idx="10"/>
          </p:nvPr>
        </p:nvSpPr>
        <p:spPr/>
        <p:txBody>
          <a:bodyPr/>
          <a:lstStyle/>
          <a:p>
            <a:fld id="{C31F0867-5100-4F78-8AE2-C40E3294F42C}" type="slidenum">
              <a:rPr lang="en-US" smtClean="0"/>
              <a:pPr/>
              <a:t>13</a:t>
            </a:fld>
            <a:endParaRPr lang="en-US"/>
          </a:p>
        </p:txBody>
      </p:sp>
    </p:spTree>
    <p:extLst>
      <p:ext uri="{BB962C8B-B14F-4D97-AF65-F5344CB8AC3E}">
        <p14:creationId xmlns:p14="http://schemas.microsoft.com/office/powerpoint/2010/main" val="48880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also do faster</a:t>
            </a:r>
            <a:r>
              <a:rPr lang="en-US" baseline="0" dirty="0" smtClean="0"/>
              <a:t> diagnostics with white noise measurements in DTT, which is a custom LIGO measurement software. For fast diagnostics this is useful because it has a really nice GUI and user interface.</a:t>
            </a:r>
          </a:p>
          <a:p>
            <a:r>
              <a:rPr lang="en-US" baseline="0" dirty="0" smtClean="0"/>
              <a:t>This example shows a measurement that took only about 3 minutes.</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14</a:t>
            </a:fld>
            <a:endParaRPr lang="en-US"/>
          </a:p>
        </p:txBody>
      </p:sp>
    </p:spTree>
    <p:extLst>
      <p:ext uri="{BB962C8B-B14F-4D97-AF65-F5344CB8AC3E}">
        <p14:creationId xmlns:p14="http://schemas.microsoft.com/office/powerpoint/2010/main" val="3901523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TF</a:t>
            </a:r>
            <a:r>
              <a:rPr lang="en-US" baseline="0" dirty="0" smtClean="0"/>
              <a:t> can tell you the suspension is OK, it can also tell you that its not OK. </a:t>
            </a:r>
            <a:r>
              <a:rPr lang="en-US" baseline="0" dirty="0" smtClean="0"/>
              <a:t>This example shows something rubbing in the suspension.</a:t>
            </a:r>
          </a:p>
          <a:p>
            <a:r>
              <a:rPr lang="en-US" baseline="0" dirty="0" smtClean="0"/>
              <a:t>The transfer function will tell you if something is wrong with the suspension, and sometimes they will even tell you what is wrong, especially if you have a good model of the system.</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15</a:t>
            </a:fld>
            <a:endParaRPr lang="en-US"/>
          </a:p>
        </p:txBody>
      </p:sp>
    </p:spTree>
    <p:extLst>
      <p:ext uri="{BB962C8B-B14F-4D97-AF65-F5344CB8AC3E}">
        <p14:creationId xmlns:p14="http://schemas.microsoft.com/office/powerpoint/2010/main" val="2292357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suspension</a:t>
            </a:r>
            <a:r>
              <a:rPr lang="en-US" baseline="0" dirty="0" smtClean="0"/>
              <a:t> </a:t>
            </a:r>
            <a:r>
              <a:rPr lang="en-US" dirty="0" smtClean="0"/>
              <a:t>we do happen to have very good mechanical state space models.</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16</a:t>
            </a:fld>
            <a:endParaRPr lang="en-US"/>
          </a:p>
        </p:txBody>
      </p:sp>
    </p:spTree>
    <p:extLst>
      <p:ext uri="{BB962C8B-B14F-4D97-AF65-F5344CB8AC3E}">
        <p14:creationId xmlns:p14="http://schemas.microsoft.com/office/powerpoint/2010/main" val="726787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models are capable of predicting nearly all the dynamics that are important to us.</a:t>
            </a:r>
          </a:p>
          <a:p>
            <a:r>
              <a:rPr lang="en-US" dirty="0" smtClean="0"/>
              <a:t>However, these models start out not matching the measurements </a:t>
            </a:r>
            <a:r>
              <a:rPr lang="en-US" baseline="0" dirty="0" smtClean="0"/>
              <a:t>so well, as you can see in this pitch transfer function.</a:t>
            </a:r>
          </a:p>
          <a:p>
            <a:r>
              <a:rPr lang="en-US" baseline="0" dirty="0" smtClean="0"/>
              <a:t>So we use a parameter estimation algorithm to make the model a more accurate representation of what we have.</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17</a:t>
            </a:fld>
            <a:endParaRPr lang="en-US"/>
          </a:p>
        </p:txBody>
      </p:sp>
    </p:spTree>
    <p:extLst>
      <p:ext uri="{BB962C8B-B14F-4D97-AF65-F5344CB8AC3E}">
        <p14:creationId xmlns:p14="http://schemas.microsoft.com/office/powerpoint/2010/main" val="2975072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 this, we start by quantifying the error between the model and the measurements. We do this using difference</a:t>
            </a:r>
            <a:r>
              <a:rPr lang="en-US" baseline="0" dirty="0" smtClean="0"/>
              <a:t> in </a:t>
            </a:r>
            <a:r>
              <a:rPr lang="en-US" dirty="0" smtClean="0"/>
              <a:t>the resonant frequencies.</a:t>
            </a:r>
          </a:p>
          <a:p>
            <a:r>
              <a:rPr lang="en-US" dirty="0" smtClean="0"/>
              <a:t>Resonant frequencies are really useful because they are not subject to calibration errors.</a:t>
            </a:r>
            <a:r>
              <a:rPr lang="en-US" baseline="0" dirty="0" smtClean="0"/>
              <a:t> Also, for </a:t>
            </a:r>
            <a:r>
              <a:rPr lang="en-US" baseline="0" dirty="0" smtClean="0"/>
              <a:t>high </a:t>
            </a:r>
            <a:r>
              <a:rPr lang="en-US" baseline="0" dirty="0" smtClean="0"/>
              <a:t>Q sharp peaks you can decrease the uncertainty in the frequency simply by measuring for longer.</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18</a:t>
            </a:fld>
            <a:endParaRPr lang="en-US"/>
          </a:p>
        </p:txBody>
      </p:sp>
    </p:spTree>
    <p:extLst>
      <p:ext uri="{BB962C8B-B14F-4D97-AF65-F5344CB8AC3E}">
        <p14:creationId xmlns:p14="http://schemas.microsoft.com/office/powerpoint/2010/main" val="2088482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turns out though,</a:t>
            </a:r>
            <a:r>
              <a:rPr lang="en-US" baseline="0" dirty="0" smtClean="0"/>
              <a:t> that the suspensions don’t have enough resonance frequencies to identify all the uncertain parameters in the models. So we simply increase the number of resonances by locking the suspension down in some funny configurations. This cartoon illustrates locking the 2</a:t>
            </a:r>
            <a:r>
              <a:rPr lang="en-US" baseline="30000" dirty="0" smtClean="0"/>
              <a:t>nd</a:t>
            </a:r>
            <a:r>
              <a:rPr lang="en-US" baseline="0" dirty="0" smtClean="0"/>
              <a:t> to last stage, which gives us 6 more. Then, the next one up is locked, and so forth. This increases the number of frequencies from 24 to 60.</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19</a:t>
            </a:fld>
            <a:endParaRPr lang="en-US"/>
          </a:p>
        </p:txBody>
      </p:sp>
    </p:spTree>
    <p:extLst>
      <p:ext uri="{BB962C8B-B14F-4D97-AF65-F5344CB8AC3E}">
        <p14:creationId xmlns:p14="http://schemas.microsoft.com/office/powerpoint/2010/main" val="1886347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a:t>
            </a:r>
            <a:r>
              <a:rPr lang="en-US" baseline="0" dirty="0" smtClean="0"/>
              <a:t> itself is a state space system that is parameterized in terms of all the physical values of the suspension.</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20</a:t>
            </a:fld>
            <a:endParaRPr lang="en-US"/>
          </a:p>
        </p:txBody>
      </p:sp>
    </p:spTree>
    <p:extLst>
      <p:ext uri="{BB962C8B-B14F-4D97-AF65-F5344CB8AC3E}">
        <p14:creationId xmlns:p14="http://schemas.microsoft.com/office/powerpoint/2010/main" val="3652234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ISI</a:t>
            </a:r>
            <a:r>
              <a:rPr lang="en-US" baseline="0" dirty="0" smtClean="0"/>
              <a:t> is the active platform.</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3</a:t>
            </a:fld>
            <a:endParaRPr lang="en-US"/>
          </a:p>
        </p:txBody>
      </p:sp>
    </p:spTree>
    <p:extLst>
      <p:ext uri="{BB962C8B-B14F-4D97-AF65-F5344CB8AC3E}">
        <p14:creationId xmlns:p14="http://schemas.microsoft.com/office/powerpoint/2010/main" val="3913060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include things like, inertia, spring stiffness, wire dimensions, and</a:t>
            </a:r>
            <a:r>
              <a:rPr lang="en-US" baseline="0" dirty="0" smtClean="0"/>
              <a:t> many others.</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21</a:t>
            </a:fld>
            <a:endParaRPr lang="en-US"/>
          </a:p>
        </p:txBody>
      </p:sp>
    </p:spTree>
    <p:extLst>
      <p:ext uri="{BB962C8B-B14F-4D97-AF65-F5344CB8AC3E}">
        <p14:creationId xmlns:p14="http://schemas.microsoft.com/office/powerpoint/2010/main" val="1160892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algorithm itself I’ll speak more about in my next talk, but it’s a basic Gauss-Newton algorithm, which is just a standard version of Newton’s method.</a:t>
            </a:r>
          </a:p>
          <a:p>
            <a:r>
              <a:rPr lang="en-US" dirty="0" smtClean="0"/>
              <a:t>So this slide</a:t>
            </a:r>
            <a:r>
              <a:rPr lang="en-US" baseline="0" dirty="0" smtClean="0"/>
              <a:t> shows again</a:t>
            </a:r>
            <a:r>
              <a:rPr lang="en-US" dirty="0" smtClean="0"/>
              <a:t> a comparison of the model before running the algorithm.</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22</a:t>
            </a:fld>
            <a:endParaRPr lang="en-US"/>
          </a:p>
        </p:txBody>
      </p:sp>
    </p:spTree>
    <p:extLst>
      <p:ext uri="{BB962C8B-B14F-4D97-AF65-F5344CB8AC3E}">
        <p14:creationId xmlns:p14="http://schemas.microsoft.com/office/powerpoint/2010/main" val="3508993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after. You see the model</a:t>
            </a:r>
            <a:r>
              <a:rPr lang="en-US" baseline="0" dirty="0" smtClean="0"/>
              <a:t> now matches quite well.</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23</a:t>
            </a:fld>
            <a:endParaRPr lang="en-US"/>
          </a:p>
        </p:txBody>
      </p:sp>
    </p:spTree>
    <p:extLst>
      <p:ext uri="{BB962C8B-B14F-4D97-AF65-F5344CB8AC3E}">
        <p14:creationId xmlns:p14="http://schemas.microsoft.com/office/powerpoint/2010/main" val="573141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addition to making good models, this is also useful for finding errors in the suspension. The orange curve here is a measurement from a suspension where we unknowingly installed the wrong wire diameter around the optic. </a:t>
            </a:r>
          </a:p>
          <a:p>
            <a:r>
              <a:rPr lang="en-US" baseline="0" dirty="0" smtClean="0"/>
              <a:t>And we really had no idea what was wrong with this suspension until the algorithm suggested that it was probably the optic’s wire and if so, it would be about 150 microns instead of 120.</a:t>
            </a:r>
          </a:p>
          <a:p>
            <a:r>
              <a:rPr lang="en-US" baseline="0" dirty="0" smtClean="0"/>
              <a:t>Sure enough, when we put some calipers on the wire, this proved to be true. So that was a big win for our modeling.</a:t>
            </a:r>
            <a:endParaRPr lang="en-US" dirty="0"/>
          </a:p>
        </p:txBody>
      </p:sp>
      <p:sp>
        <p:nvSpPr>
          <p:cNvPr id="4" name="Slide Number Placeholder 3"/>
          <p:cNvSpPr>
            <a:spLocks noGrp="1"/>
          </p:cNvSpPr>
          <p:nvPr>
            <p:ph type="sldNum" sz="quarter" idx="10"/>
          </p:nvPr>
        </p:nvSpPr>
        <p:spPr/>
        <p:txBody>
          <a:bodyPr/>
          <a:lstStyle/>
          <a:p>
            <a:fld id="{C31F0867-5100-4F78-8AE2-C40E3294F42C}" type="slidenum">
              <a:rPr lang="en-US" smtClean="0"/>
              <a:pPr/>
              <a:t>24</a:t>
            </a:fld>
            <a:endParaRPr lang="en-US"/>
          </a:p>
        </p:txBody>
      </p:sp>
    </p:spTree>
    <p:extLst>
      <p:ext uri="{BB962C8B-B14F-4D97-AF65-F5344CB8AC3E}">
        <p14:creationId xmlns:p14="http://schemas.microsoft.com/office/powerpoint/2010/main" val="1304755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the models aren’t perfect and t</a:t>
            </a:r>
            <a:r>
              <a:rPr lang="en-US" dirty="0" smtClean="0"/>
              <a:t>he main area</a:t>
            </a:r>
            <a:r>
              <a:rPr lang="en-US" baseline="0" dirty="0" smtClean="0"/>
              <a:t> where they lack is in the cross couplings. </a:t>
            </a:r>
          </a:p>
          <a:p>
            <a:r>
              <a:rPr lang="en-US" baseline="0" dirty="0" smtClean="0"/>
              <a:t>The model in green here says there should basically be no coupling between these DOFs. But of course of the measurement in blue says there is. So far our sys-id has not been sufficient to predict this, so we need more work here.</a:t>
            </a:r>
          </a:p>
          <a:p>
            <a:r>
              <a:rPr lang="en-US" baseline="0" dirty="0" err="1" smtClean="0"/>
              <a:t>Anamaria</a:t>
            </a:r>
            <a:r>
              <a:rPr lang="en-US" baseline="0" dirty="0" smtClean="0"/>
              <a:t> is going to talk about these cross coupling issues more later.</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25</a:t>
            </a:fld>
            <a:endParaRPr lang="en-US"/>
          </a:p>
        </p:txBody>
      </p:sp>
    </p:spTree>
    <p:extLst>
      <p:ext uri="{BB962C8B-B14F-4D97-AF65-F5344CB8AC3E}">
        <p14:creationId xmlns:p14="http://schemas.microsoft.com/office/powerpoint/2010/main" val="1690928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conclude by giving you some homework.</a:t>
            </a:r>
            <a:r>
              <a:rPr lang="en-US" baseline="0" dirty="0" smtClean="0"/>
              <a:t> That is to think of ways to improve the measurements of future suspensions. </a:t>
            </a:r>
          </a:p>
          <a:p>
            <a:r>
              <a:rPr lang="en-US" baseline="0" dirty="0" smtClean="0"/>
              <a:t>It is likely that many of the solutions will also benefit the control of the suspension, so this will be a really useful exercise.</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26</a:t>
            </a:fld>
            <a:endParaRPr lang="en-US"/>
          </a:p>
        </p:txBody>
      </p:sp>
    </p:spTree>
    <p:extLst>
      <p:ext uri="{BB962C8B-B14F-4D97-AF65-F5344CB8AC3E}">
        <p14:creationId xmlns:p14="http://schemas.microsoft.com/office/powerpoint/2010/main" val="3335195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a:t>
            </a:r>
            <a:r>
              <a:rPr lang="en-US" baseline="0" dirty="0" smtClean="0"/>
              <a:t> supports the suspended optics. </a:t>
            </a:r>
            <a:r>
              <a:rPr lang="en-US" dirty="0" smtClean="0"/>
              <a:t>The ISI for the core optics is a 2 stage actively controlled platform.</a:t>
            </a:r>
            <a:r>
              <a:rPr lang="en-US" baseline="0" dirty="0" smtClean="0"/>
              <a:t> The test mass suspension hangs off the bottom of it. Don’t be confused be this rather ISI-centric sketch here. It’s approximating the quadruple pendulum as a single pendulum. Which we’ll talk about that more later.</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4</a:t>
            </a:fld>
            <a:endParaRPr lang="en-US"/>
          </a:p>
        </p:txBody>
      </p:sp>
    </p:spTree>
    <p:extLst>
      <p:ext uri="{BB962C8B-B14F-4D97-AF65-F5344CB8AC3E}">
        <p14:creationId xmlns:p14="http://schemas.microsoft.com/office/powerpoint/2010/main" val="2580238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ISI has an extensive array of displacement sensors, inertial sensors, and actuators acting on all 12 DOFs.</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5</a:t>
            </a:fld>
            <a:endParaRPr lang="en-US"/>
          </a:p>
        </p:txBody>
      </p:sp>
    </p:spTree>
    <p:extLst>
      <p:ext uri="{BB962C8B-B14F-4D97-AF65-F5344CB8AC3E}">
        <p14:creationId xmlns:p14="http://schemas.microsoft.com/office/powerpoint/2010/main" val="3413042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this array to measure transfer</a:t>
            </a:r>
            <a:r>
              <a:rPr lang="en-US" baseline="0" dirty="0" smtClean="0"/>
              <a:t> functions with the so called Schroeder Phase technique.</a:t>
            </a:r>
          </a:p>
          <a:p>
            <a:r>
              <a:rPr lang="en-US" baseline="0" dirty="0" smtClean="0"/>
              <a:t>This works through a set of MATLAB scripts that inject a frequency comb through the actuators to measure many frequencies simultaneously.</a:t>
            </a:r>
          </a:p>
          <a:p>
            <a:r>
              <a:rPr lang="en-US" baseline="0" dirty="0" smtClean="0"/>
              <a:t>So it is kind of like a swept sine measurement, but with all the frequencies injected at the same time, making the measurement a lot faster.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phase of the sine waves are adjusted so that they don’t add in some bad way that creates large periodic spike in the drive. This is where the name Schroeder phase comes from.</a:t>
            </a:r>
          </a:p>
          <a:p>
            <a:r>
              <a:rPr lang="en-US" baseline="0" dirty="0" smtClean="0"/>
              <a:t>And you can see in this example the drive amplitude remains pretty constant with time. This technique is also often better than white noise excitations because the drive is concentrated at specific frequencies. In some sense it combines the best of both swept sine and white noise.</a:t>
            </a:r>
          </a:p>
        </p:txBody>
      </p:sp>
      <p:sp>
        <p:nvSpPr>
          <p:cNvPr id="4" name="Slide Number Placeholder 3"/>
          <p:cNvSpPr>
            <a:spLocks noGrp="1"/>
          </p:cNvSpPr>
          <p:nvPr>
            <p:ph type="sldNum" sz="quarter" idx="10"/>
          </p:nvPr>
        </p:nvSpPr>
        <p:spPr/>
        <p:txBody>
          <a:bodyPr/>
          <a:lstStyle/>
          <a:p>
            <a:fld id="{4C352211-A4ED-5242-BC8B-268C8AD9FD33}" type="slidenum">
              <a:rPr lang="en-US" smtClean="0"/>
              <a:t>6</a:t>
            </a:fld>
            <a:endParaRPr lang="en-US"/>
          </a:p>
        </p:txBody>
      </p:sp>
    </p:spTree>
    <p:extLst>
      <p:ext uri="{BB962C8B-B14F-4D97-AF65-F5344CB8AC3E}">
        <p14:creationId xmlns:p14="http://schemas.microsoft.com/office/powerpoint/2010/main" val="1794782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a transfer function measured</a:t>
            </a:r>
            <a:r>
              <a:rPr lang="en-US" baseline="0" dirty="0" smtClean="0"/>
              <a:t> with this technique.</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7</a:t>
            </a:fld>
            <a:endParaRPr lang="en-US"/>
          </a:p>
        </p:txBody>
      </p:sp>
    </p:spTree>
    <p:extLst>
      <p:ext uri="{BB962C8B-B14F-4D97-AF65-F5344CB8AC3E}">
        <p14:creationId xmlns:p14="http://schemas.microsoft.com/office/powerpoint/2010/main" val="321591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practice,</a:t>
            </a:r>
            <a:r>
              <a:rPr lang="en-US" baseline="0" dirty="0" smtClean="0"/>
              <a:t> the measurement is split up into multiple frequency bands in order to maximize the coherence.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MATLAB interface has the advantages that it is easy to automate these measurements to run over night, and that all our analysis is done in MATLAB so there is no need to import the data.</a:t>
            </a:r>
          </a:p>
        </p:txBody>
      </p:sp>
      <p:sp>
        <p:nvSpPr>
          <p:cNvPr id="4" name="Slide Number Placeholder 3"/>
          <p:cNvSpPr>
            <a:spLocks noGrp="1"/>
          </p:cNvSpPr>
          <p:nvPr>
            <p:ph type="sldNum" sz="quarter" idx="10"/>
          </p:nvPr>
        </p:nvSpPr>
        <p:spPr/>
        <p:txBody>
          <a:bodyPr/>
          <a:lstStyle/>
          <a:p>
            <a:fld id="{4C352211-A4ED-5242-BC8B-268C8AD9FD33}" type="slidenum">
              <a:rPr lang="en-US" smtClean="0"/>
              <a:t>8</a:t>
            </a:fld>
            <a:endParaRPr lang="en-US"/>
          </a:p>
        </p:txBody>
      </p:sp>
    </p:spTree>
    <p:extLst>
      <p:ext uri="{BB962C8B-B14F-4D97-AF65-F5344CB8AC3E}">
        <p14:creationId xmlns:p14="http://schemas.microsoft.com/office/powerpoint/2010/main" val="387385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that’s the measurement side of things for the ISIs. For the modeling, typically we just use the measurement itself as the model since it already has the magnitude and phase information we need to design the controllers.</a:t>
            </a:r>
            <a:endParaRPr lang="en-US" dirty="0" smtClean="0"/>
          </a:p>
        </p:txBody>
      </p:sp>
      <p:sp>
        <p:nvSpPr>
          <p:cNvPr id="4" name="Slide Number Placeholder 3"/>
          <p:cNvSpPr>
            <a:spLocks noGrp="1"/>
          </p:cNvSpPr>
          <p:nvPr>
            <p:ph type="sldNum" sz="quarter" idx="10"/>
          </p:nvPr>
        </p:nvSpPr>
        <p:spPr/>
        <p:txBody>
          <a:bodyPr/>
          <a:lstStyle/>
          <a:p>
            <a:fld id="{4C352211-A4ED-5242-BC8B-268C8AD9FD33}" type="slidenum">
              <a:rPr lang="en-US" smtClean="0"/>
              <a:t>9</a:t>
            </a:fld>
            <a:endParaRPr lang="en-US"/>
          </a:p>
        </p:txBody>
      </p:sp>
    </p:spTree>
    <p:extLst>
      <p:ext uri="{BB962C8B-B14F-4D97-AF65-F5344CB8AC3E}">
        <p14:creationId xmlns:p14="http://schemas.microsoft.com/office/powerpoint/2010/main" val="321591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we know that it is useful to have state space models as well. So this plot shows an example fit to measured data using MATLAB’s N4SID function, which spits out a state space system and can take either frequency domain or time domain data.</a:t>
            </a:r>
          </a:p>
          <a:p>
            <a:endParaRPr lang="en-US" baseline="0" dirty="0" smtClean="0"/>
          </a:p>
          <a:p>
            <a:r>
              <a:rPr lang="en-US" baseline="0" dirty="0" smtClean="0"/>
              <a:t>(Reasons for good models: to make predictions on noise; design changes; temperature sensitivities; all the controls analysis and design tools in MATLAB; and others I’m not thinking of.)</a:t>
            </a:r>
            <a:endParaRPr lang="en-US" dirty="0"/>
          </a:p>
        </p:txBody>
      </p:sp>
      <p:sp>
        <p:nvSpPr>
          <p:cNvPr id="4" name="Slide Number Placeholder 3"/>
          <p:cNvSpPr>
            <a:spLocks noGrp="1"/>
          </p:cNvSpPr>
          <p:nvPr>
            <p:ph type="sldNum" sz="quarter" idx="10"/>
          </p:nvPr>
        </p:nvSpPr>
        <p:spPr/>
        <p:txBody>
          <a:bodyPr/>
          <a:lstStyle/>
          <a:p>
            <a:fld id="{4C352211-A4ED-5242-BC8B-268C8AD9FD33}" type="slidenum">
              <a:rPr lang="en-US" smtClean="0"/>
              <a:t>10</a:t>
            </a:fld>
            <a:endParaRPr lang="en-US"/>
          </a:p>
        </p:txBody>
      </p:sp>
    </p:spTree>
    <p:extLst>
      <p:ext uri="{BB962C8B-B14F-4D97-AF65-F5344CB8AC3E}">
        <p14:creationId xmlns:p14="http://schemas.microsoft.com/office/powerpoint/2010/main" val="1609356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163D05-7C7D-3049-8D50-C6E7B60A198C}" type="datetime1">
              <a:rPr lang="en-US" smtClean="0"/>
              <a:t>5/17/15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C56E21-2414-A84E-A606-D7051A50526A}" type="slidenum">
              <a:rPr lang="en-US" smtClean="0"/>
              <a:t>‹#›</a:t>
            </a:fld>
            <a:endParaRPr lang="en-US"/>
          </a:p>
        </p:txBody>
      </p:sp>
    </p:spTree>
    <p:extLst>
      <p:ext uri="{BB962C8B-B14F-4D97-AF65-F5344CB8AC3E}">
        <p14:creationId xmlns:p14="http://schemas.microsoft.com/office/powerpoint/2010/main" val="394227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A1D403-F6E0-174B-A9AF-12758ABB5BD9}" type="datetime1">
              <a:rPr lang="en-US" smtClean="0"/>
              <a:t>5/17/15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C56E21-2414-A84E-A606-D7051A50526A}" type="slidenum">
              <a:rPr lang="en-US" smtClean="0"/>
              <a:t>‹#›</a:t>
            </a:fld>
            <a:endParaRPr lang="en-US"/>
          </a:p>
        </p:txBody>
      </p:sp>
    </p:spTree>
    <p:extLst>
      <p:ext uri="{BB962C8B-B14F-4D97-AF65-F5344CB8AC3E}">
        <p14:creationId xmlns:p14="http://schemas.microsoft.com/office/powerpoint/2010/main" val="1074851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BE7245-84D2-C240-AD7A-5FBFFCEA567E}" type="datetime1">
              <a:rPr lang="en-US" smtClean="0"/>
              <a:t>5/17/15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C56E21-2414-A84E-A606-D7051A50526A}" type="slidenum">
              <a:rPr lang="en-US" smtClean="0"/>
              <a:t>‹#›</a:t>
            </a:fld>
            <a:endParaRPr lang="en-US"/>
          </a:p>
        </p:txBody>
      </p:sp>
    </p:spTree>
    <p:extLst>
      <p:ext uri="{BB962C8B-B14F-4D97-AF65-F5344CB8AC3E}">
        <p14:creationId xmlns:p14="http://schemas.microsoft.com/office/powerpoint/2010/main" val="1558220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44305-14BF-C941-99F5-71D24A280D07}" type="datetime1">
              <a:rPr lang="en-US" smtClean="0"/>
              <a:t>5/17/15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C56E21-2414-A84E-A606-D7051A50526A}" type="slidenum">
              <a:rPr lang="en-US" smtClean="0"/>
              <a:t>‹#›</a:t>
            </a:fld>
            <a:endParaRPr lang="en-US"/>
          </a:p>
        </p:txBody>
      </p:sp>
    </p:spTree>
    <p:extLst>
      <p:ext uri="{BB962C8B-B14F-4D97-AF65-F5344CB8AC3E}">
        <p14:creationId xmlns:p14="http://schemas.microsoft.com/office/powerpoint/2010/main" val="4036758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85D8C9-B61E-DB4B-BF05-A9A1E436096C}" type="datetime1">
              <a:rPr lang="en-US" smtClean="0"/>
              <a:t>5/17/15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C56E21-2414-A84E-A606-D7051A50526A}" type="slidenum">
              <a:rPr lang="en-US" smtClean="0"/>
              <a:t>‹#›</a:t>
            </a:fld>
            <a:endParaRPr lang="en-US"/>
          </a:p>
        </p:txBody>
      </p:sp>
    </p:spTree>
    <p:extLst>
      <p:ext uri="{BB962C8B-B14F-4D97-AF65-F5344CB8AC3E}">
        <p14:creationId xmlns:p14="http://schemas.microsoft.com/office/powerpoint/2010/main" val="2736191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DABA28-BA45-A24D-8B26-DD4D4AEA3AAB}" type="datetime1">
              <a:rPr lang="en-US" smtClean="0"/>
              <a:t>5/17/15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C56E21-2414-A84E-A606-D7051A50526A}" type="slidenum">
              <a:rPr lang="en-US" smtClean="0"/>
              <a:t>‹#›</a:t>
            </a:fld>
            <a:endParaRPr lang="en-US"/>
          </a:p>
        </p:txBody>
      </p:sp>
    </p:spTree>
    <p:extLst>
      <p:ext uri="{BB962C8B-B14F-4D97-AF65-F5344CB8AC3E}">
        <p14:creationId xmlns:p14="http://schemas.microsoft.com/office/powerpoint/2010/main" val="289532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1481F2-0839-CD4C-8624-008D82A91C69}" type="datetime1">
              <a:rPr lang="en-US" smtClean="0"/>
              <a:t>5/17/15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C56E21-2414-A84E-A606-D7051A50526A}" type="slidenum">
              <a:rPr lang="en-US" smtClean="0"/>
              <a:t>‹#›</a:t>
            </a:fld>
            <a:endParaRPr lang="en-US"/>
          </a:p>
        </p:txBody>
      </p:sp>
    </p:spTree>
    <p:extLst>
      <p:ext uri="{BB962C8B-B14F-4D97-AF65-F5344CB8AC3E}">
        <p14:creationId xmlns:p14="http://schemas.microsoft.com/office/powerpoint/2010/main" val="133158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D498E3-6EBB-EB45-87AD-B7977335D185}" type="datetime1">
              <a:rPr lang="en-US" smtClean="0"/>
              <a:t>5/17/15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C56E21-2414-A84E-A606-D7051A50526A}" type="slidenum">
              <a:rPr lang="en-US" smtClean="0"/>
              <a:t>‹#›</a:t>
            </a:fld>
            <a:endParaRPr lang="en-US"/>
          </a:p>
        </p:txBody>
      </p:sp>
    </p:spTree>
    <p:extLst>
      <p:ext uri="{BB962C8B-B14F-4D97-AF65-F5344CB8AC3E}">
        <p14:creationId xmlns:p14="http://schemas.microsoft.com/office/powerpoint/2010/main" val="3480327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6BDC9E-E95F-C246-A4C9-C304174B7249}" type="datetime1">
              <a:rPr lang="en-US" smtClean="0"/>
              <a:t>5/17/15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C56E21-2414-A84E-A606-D7051A50526A}" type="slidenum">
              <a:rPr lang="en-US" smtClean="0"/>
              <a:t>‹#›</a:t>
            </a:fld>
            <a:endParaRPr lang="en-US"/>
          </a:p>
        </p:txBody>
      </p:sp>
    </p:spTree>
    <p:extLst>
      <p:ext uri="{BB962C8B-B14F-4D97-AF65-F5344CB8AC3E}">
        <p14:creationId xmlns:p14="http://schemas.microsoft.com/office/powerpoint/2010/main" val="644102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6040CE-0C01-4F46-A8E4-60D2292168C8}" type="datetime1">
              <a:rPr lang="en-US" smtClean="0"/>
              <a:t>5/17/15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C56E21-2414-A84E-A606-D7051A50526A}" type="slidenum">
              <a:rPr lang="en-US" smtClean="0"/>
              <a:t>‹#›</a:t>
            </a:fld>
            <a:endParaRPr lang="en-US"/>
          </a:p>
        </p:txBody>
      </p:sp>
    </p:spTree>
    <p:extLst>
      <p:ext uri="{BB962C8B-B14F-4D97-AF65-F5344CB8AC3E}">
        <p14:creationId xmlns:p14="http://schemas.microsoft.com/office/powerpoint/2010/main" val="262976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42EC52-72DF-5A4C-9DFB-3C89757D9C48}" type="datetime1">
              <a:rPr lang="en-US" smtClean="0"/>
              <a:t>5/17/15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C56E21-2414-A84E-A606-D7051A50526A}" type="slidenum">
              <a:rPr lang="en-US" smtClean="0"/>
              <a:t>‹#›</a:t>
            </a:fld>
            <a:endParaRPr lang="en-US"/>
          </a:p>
        </p:txBody>
      </p:sp>
    </p:spTree>
    <p:extLst>
      <p:ext uri="{BB962C8B-B14F-4D97-AF65-F5344CB8AC3E}">
        <p14:creationId xmlns:p14="http://schemas.microsoft.com/office/powerpoint/2010/main" val="30458472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F9B48-6E7A-204E-9E95-0D4053AE1719}" type="datetime1">
              <a:rPr lang="en-US" smtClean="0"/>
              <a:t>5/17/15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56E21-2414-A84E-A606-D7051A50526A}" type="slidenum">
              <a:rPr lang="en-US" smtClean="0"/>
              <a:t>‹#›</a:t>
            </a:fld>
            <a:endParaRPr lang="en-US"/>
          </a:p>
        </p:txBody>
      </p:sp>
    </p:spTree>
    <p:extLst>
      <p:ext uri="{BB962C8B-B14F-4D97-AF65-F5344CB8AC3E}">
        <p14:creationId xmlns:p14="http://schemas.microsoft.com/office/powerpoint/2010/main" val="1356487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hyperlink" Target="https://dcc.ligo.org/LIGO-T1100616" TargetMode="External"/><Relationship Id="rId7" Type="http://schemas.openxmlformats.org/officeDocument/2006/relationships/image" Target="../media/image1.png"/><Relationship Id="rId8" Type="http://schemas.openxmlformats.org/officeDocument/2006/relationships/image" Target="../media/image2.png"/><Relationship Id="rId9"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0.jpeg"/><Relationship Id="rId7" Type="http://schemas.openxmlformats.org/officeDocument/2006/relationships/image" Target="../media/image31.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0.jpe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hyperlink" Target="https://dcc.ligo.org/LIGO-T1000458" TargetMode="External"/><Relationship Id="rId8" Type="http://schemas.openxmlformats.org/officeDocument/2006/relationships/hyperlink" Target="http://ieeexplore.ieee.org/xpl/articleDetails.jsp?arnumber=6763075&amp;sortType=asc_p_Sequence&amp;filter=AND(p_IS_Number:6915929)&amp;rowsPerPage=75" TargetMode="External"/><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4.png"/><Relationship Id="rId5" Type="http://schemas.openxmlformats.org/officeDocument/2006/relationships/hyperlink" Target="https://alog.ligo-la.caltech.edu/aLOG/index.php?callRep=4766" TargetMode="External"/><Relationship Id="rId6" Type="http://schemas.openxmlformats.org/officeDocument/2006/relationships/image" Target="../media/image37.png"/><Relationship Id="rId7" Type="http://schemas.openxmlformats.org/officeDocument/2006/relationships/image" Target="../media/image1.png"/><Relationship Id="rId8" Type="http://schemas.openxmlformats.org/officeDocument/2006/relationships/image" Target="../media/image2.png"/><Relationship Id="rId9"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5" Type="http://schemas.openxmlformats.org/officeDocument/2006/relationships/image" Target="../media/image49.png"/><Relationship Id="rId6" Type="http://schemas.openxmlformats.org/officeDocument/2006/relationships/image" Target="../media/image11.jpeg"/><Relationship Id="rId7"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5" Type="http://schemas.openxmlformats.org/officeDocument/2006/relationships/image" Target="../media/image48.jpeg"/><Relationship Id="rId6" Type="http://schemas.openxmlformats.org/officeDocument/2006/relationships/image" Target="../media/image49.png"/><Relationship Id="rId7" Type="http://schemas.openxmlformats.org/officeDocument/2006/relationships/image" Target="../media/image11.jpeg"/><Relationship Id="rId8"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emf"/><Relationship Id="rId7" Type="http://schemas.openxmlformats.org/officeDocument/2006/relationships/image" Target="../media/image15.emf"/><Relationship Id="rId8" Type="http://schemas.openxmlformats.org/officeDocument/2006/relationships/image" Target="../media/image16.emf"/><Relationship Id="rId9" Type="http://schemas.openxmlformats.org/officeDocument/2006/relationships/image" Target="../media/image17.jpeg"/><Relationship Id="rId10"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0.jp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System Identification for LIGO Seismic Isolation</a:t>
            </a:r>
            <a:endParaRPr lang="en-US" dirty="0"/>
          </a:p>
        </p:txBody>
      </p:sp>
      <p:sp>
        <p:nvSpPr>
          <p:cNvPr id="3" name="Subtitle 2"/>
          <p:cNvSpPr>
            <a:spLocks noGrp="1"/>
          </p:cNvSpPr>
          <p:nvPr>
            <p:ph type="subTitle" idx="1"/>
          </p:nvPr>
        </p:nvSpPr>
        <p:spPr/>
        <p:txBody>
          <a:bodyPr/>
          <a:lstStyle/>
          <a:p>
            <a:r>
              <a:rPr lang="en-US" dirty="0" smtClean="0"/>
              <a:t>Brett Shapiro</a:t>
            </a:r>
          </a:p>
          <a:p>
            <a:r>
              <a:rPr lang="en-US" dirty="0" smtClean="0"/>
              <a:t>GWADW – 19 May 2015</a:t>
            </a:r>
            <a:endParaRPr lang="en-US" dirty="0"/>
          </a:p>
        </p:txBody>
      </p:sp>
      <p:sp>
        <p:nvSpPr>
          <p:cNvPr id="4" name="Slide Number Placeholder 3"/>
          <p:cNvSpPr>
            <a:spLocks noGrp="1"/>
          </p:cNvSpPr>
          <p:nvPr>
            <p:ph type="sldNum" sz="quarter" idx="12"/>
          </p:nvPr>
        </p:nvSpPr>
        <p:spPr/>
        <p:txBody>
          <a:bodyPr/>
          <a:lstStyle/>
          <a:p>
            <a:fld id="{5EC56E21-2414-A84E-A606-D7051A50526A}" type="slidenum">
              <a:rPr lang="en-US" smtClean="0"/>
              <a:t>1</a:t>
            </a:fld>
            <a:endParaRPr lang="en-US"/>
          </a:p>
        </p:txBody>
      </p:sp>
      <p:sp>
        <p:nvSpPr>
          <p:cNvPr id="5" name="Footer Placeholder 4"/>
          <p:cNvSpPr>
            <a:spLocks noGrp="1"/>
          </p:cNvSpPr>
          <p:nvPr>
            <p:ph type="ftr" sz="quarter" idx="11"/>
          </p:nvPr>
        </p:nvSpPr>
        <p:spPr/>
        <p:txBody>
          <a:bodyPr/>
          <a:lstStyle/>
          <a:p>
            <a:r>
              <a:rPr lang="en-US" smtClean="0"/>
              <a:t>G1500644-v1</a:t>
            </a:r>
            <a:endParaRPr lang="en-US"/>
          </a:p>
        </p:txBody>
      </p:sp>
    </p:spTree>
    <p:extLst>
      <p:ext uri="{BB962C8B-B14F-4D97-AF65-F5344CB8AC3E}">
        <p14:creationId xmlns:p14="http://schemas.microsoft.com/office/powerpoint/2010/main" val="22118619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s from BSCmodel_vs_All_H1_2015_01_2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24887" y="1264919"/>
            <a:ext cx="6860168" cy="5136957"/>
          </a:xfrm>
          <a:prstGeom prst="rect">
            <a:avLst/>
          </a:prstGeom>
        </p:spPr>
      </p:pic>
      <p:sp>
        <p:nvSpPr>
          <p:cNvPr id="2" name="Title 1"/>
          <p:cNvSpPr>
            <a:spLocks noGrp="1"/>
          </p:cNvSpPr>
          <p:nvPr>
            <p:ph type="title"/>
          </p:nvPr>
        </p:nvSpPr>
        <p:spPr>
          <a:xfrm>
            <a:off x="457200" y="56928"/>
            <a:ext cx="8229600" cy="1143000"/>
          </a:xfrm>
        </p:spPr>
        <p:txBody>
          <a:bodyPr/>
          <a:lstStyle/>
          <a:p>
            <a:r>
              <a:rPr lang="en-US" dirty="0" smtClean="0"/>
              <a:t>Model fit to Measurements</a:t>
            </a:r>
            <a:endParaRPr lang="en-US" dirty="0"/>
          </a:p>
        </p:txBody>
      </p:sp>
      <p:sp>
        <p:nvSpPr>
          <p:cNvPr id="6" name="TextBox 5"/>
          <p:cNvSpPr txBox="1"/>
          <p:nvPr/>
        </p:nvSpPr>
        <p:spPr>
          <a:xfrm>
            <a:off x="0" y="6387144"/>
            <a:ext cx="9144000" cy="369332"/>
          </a:xfrm>
          <a:prstGeom prst="rect">
            <a:avLst/>
          </a:prstGeom>
          <a:noFill/>
        </p:spPr>
        <p:txBody>
          <a:bodyPr wrap="square" rtlCol="0">
            <a:spAutoFit/>
          </a:bodyPr>
          <a:lstStyle/>
          <a:p>
            <a:pPr algn="ctr"/>
            <a:r>
              <a:rPr lang="en-US" dirty="0" smtClean="0"/>
              <a:t>Fit using MATLAB’s N4SID – frequency domain or time domain. Generates state space model.</a:t>
            </a:r>
            <a:endParaRPr lang="en-US" dirty="0"/>
          </a:p>
        </p:txBody>
      </p:sp>
      <p:grpSp>
        <p:nvGrpSpPr>
          <p:cNvPr id="7" name="Group 6"/>
          <p:cNvGrpSpPr/>
          <p:nvPr/>
        </p:nvGrpSpPr>
        <p:grpSpPr>
          <a:xfrm>
            <a:off x="0" y="0"/>
            <a:ext cx="9144000" cy="1264919"/>
            <a:chOff x="0" y="0"/>
            <a:chExt cx="9144000" cy="1264919"/>
          </a:xfrm>
        </p:grpSpPr>
        <p:pic>
          <p:nvPicPr>
            <p:cNvPr id="8" name="Picture 3" descr="C:\Users\Brett\Documents\Lab\LSC - LIGO Lab\Logos and Figures\LIGO Logo Extension.bmp"/>
            <p:cNvPicPr>
              <a:picLocks noChangeAspect="1" noChangeArrowheads="1"/>
            </p:cNvPicPr>
            <p:nvPr/>
          </p:nvPicPr>
          <p:blipFill>
            <a:blip r:embed="rId4"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9" name="Picture 8" descr="New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0" name="Picture 9" descr="Stanford_University_seal_20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32468554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8800" dirty="0" smtClean="0"/>
              <a:t>Suspensions</a:t>
            </a:r>
            <a:endParaRPr lang="en-US" sz="8800" dirty="0"/>
          </a:p>
        </p:txBody>
      </p:sp>
      <p:sp>
        <p:nvSpPr>
          <p:cNvPr id="4" name="Subtitle 3"/>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5EC56E21-2414-A84E-A606-D7051A50526A}" type="slidenum">
              <a:rPr lang="en-US" smtClean="0"/>
              <a:t>11</a:t>
            </a:fld>
            <a:endParaRPr lang="en-US"/>
          </a:p>
        </p:txBody>
      </p:sp>
      <p:sp>
        <p:nvSpPr>
          <p:cNvPr id="5" name="Footer Placeholder 4"/>
          <p:cNvSpPr>
            <a:spLocks noGrp="1"/>
          </p:cNvSpPr>
          <p:nvPr>
            <p:ph type="ftr" sz="quarter" idx="11"/>
          </p:nvPr>
        </p:nvSpPr>
        <p:spPr>
          <a:xfrm>
            <a:off x="3124200" y="6356350"/>
            <a:ext cx="2895600" cy="365125"/>
          </a:xfrm>
        </p:spPr>
        <p:txBody>
          <a:bodyPr/>
          <a:lstStyle/>
          <a:p>
            <a:r>
              <a:rPr lang="en-US" smtClean="0"/>
              <a:t>G1500644-v1</a:t>
            </a:r>
            <a:endParaRPr lang="en-US"/>
          </a:p>
        </p:txBody>
      </p:sp>
    </p:spTree>
    <p:extLst>
      <p:ext uri="{BB962C8B-B14F-4D97-AF65-F5344CB8AC3E}">
        <p14:creationId xmlns:p14="http://schemas.microsoft.com/office/powerpoint/2010/main" val="3383955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quad_rendering"/>
          <p:cNvPicPr>
            <a:picLocks noChangeAspect="1" noChangeArrowheads="1"/>
          </p:cNvPicPr>
          <p:nvPr/>
        </p:nvPicPr>
        <p:blipFill>
          <a:blip r:embed="rId3" cstate="print"/>
          <a:srcRect/>
          <a:stretch>
            <a:fillRect/>
          </a:stretch>
        </p:blipFill>
        <p:spPr bwMode="auto">
          <a:xfrm>
            <a:off x="0" y="1547812"/>
            <a:ext cx="2528887" cy="492918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Quadruple Suspension (Quad)</a:t>
            </a:r>
            <a:endParaRPr lang="en-US" dirty="0"/>
          </a:p>
        </p:txBody>
      </p:sp>
      <p:grpSp>
        <p:nvGrpSpPr>
          <p:cNvPr id="158" name="Group 157"/>
          <p:cNvGrpSpPr/>
          <p:nvPr/>
        </p:nvGrpSpPr>
        <p:grpSpPr>
          <a:xfrm>
            <a:off x="2590800" y="1411069"/>
            <a:ext cx="3200400" cy="5370731"/>
            <a:chOff x="0" y="1411069"/>
            <a:chExt cx="3200400" cy="5370731"/>
          </a:xfrm>
        </p:grpSpPr>
        <p:grpSp>
          <p:nvGrpSpPr>
            <p:cNvPr id="143" name="Group 142"/>
            <p:cNvGrpSpPr/>
            <p:nvPr/>
          </p:nvGrpSpPr>
          <p:grpSpPr>
            <a:xfrm>
              <a:off x="76200" y="1978152"/>
              <a:ext cx="2133600" cy="4803648"/>
              <a:chOff x="304800" y="1524000"/>
              <a:chExt cx="2133600" cy="4803648"/>
            </a:xfrm>
          </p:grpSpPr>
          <p:cxnSp>
            <p:nvCxnSpPr>
              <p:cNvPr id="113" name="Straight Connector 112"/>
              <p:cNvCxnSpPr/>
              <p:nvPr/>
            </p:nvCxnSpPr>
            <p:spPr>
              <a:xfrm rot="5400000">
                <a:off x="554736" y="40386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5400000">
                <a:off x="472440" y="40386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1409700" y="4991100"/>
                <a:ext cx="990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1257300" y="4991100"/>
                <a:ext cx="990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a:off x="551688" y="48768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5400000">
                <a:off x="475488" y="48768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5400000">
                <a:off x="1676400" y="38862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1600200" y="38862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lowchart: Direct Access Storage 19"/>
              <p:cNvSpPr/>
              <p:nvPr/>
            </p:nvSpPr>
            <p:spPr>
              <a:xfrm>
                <a:off x="457200" y="3886200"/>
                <a:ext cx="685800" cy="914400"/>
              </a:xfrm>
              <a:prstGeom prst="flowChartMagneticDrum">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irect Access Storage 20"/>
              <p:cNvSpPr/>
              <p:nvPr/>
            </p:nvSpPr>
            <p:spPr>
              <a:xfrm>
                <a:off x="1295400" y="3962400"/>
                <a:ext cx="152400" cy="152400"/>
              </a:xfrm>
              <a:prstGeom prst="flowChartMagneticDrum">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irect Access Storage 21"/>
              <p:cNvSpPr/>
              <p:nvPr/>
            </p:nvSpPr>
            <p:spPr>
              <a:xfrm>
                <a:off x="1143000" y="4038600"/>
                <a:ext cx="152400" cy="152400"/>
              </a:xfrm>
              <a:prstGeom prst="flowChartMagneticDrum">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irect Access Storage 23"/>
              <p:cNvSpPr/>
              <p:nvPr/>
            </p:nvSpPr>
            <p:spPr>
              <a:xfrm>
                <a:off x="1295400" y="4419600"/>
                <a:ext cx="152400" cy="152400"/>
              </a:xfrm>
              <a:prstGeom prst="flowChartMagneticDrum">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irect Access Storage 24"/>
              <p:cNvSpPr/>
              <p:nvPr/>
            </p:nvSpPr>
            <p:spPr>
              <a:xfrm>
                <a:off x="1143000" y="4495800"/>
                <a:ext cx="152400" cy="152400"/>
              </a:xfrm>
              <a:prstGeom prst="flowChartMagneticDrum">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381000" y="2895600"/>
                <a:ext cx="914400" cy="838200"/>
              </a:xfrm>
              <a:prstGeom prst="cube">
                <a:avLst>
                  <a:gd name="adj" fmla="val 49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irect Access Storage 26"/>
              <p:cNvSpPr/>
              <p:nvPr/>
            </p:nvSpPr>
            <p:spPr>
              <a:xfrm>
                <a:off x="1295400" y="29718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irect Access Storage 27"/>
              <p:cNvSpPr/>
              <p:nvPr/>
            </p:nvSpPr>
            <p:spPr>
              <a:xfrm>
                <a:off x="1143000" y="30480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irect Access Storage 28"/>
              <p:cNvSpPr/>
              <p:nvPr/>
            </p:nvSpPr>
            <p:spPr>
              <a:xfrm>
                <a:off x="1295400" y="33528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irect Access Storage 29"/>
              <p:cNvSpPr/>
              <p:nvPr/>
            </p:nvSpPr>
            <p:spPr>
              <a:xfrm>
                <a:off x="1143000" y="34290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irect Access Storage 39"/>
              <p:cNvSpPr/>
              <p:nvPr/>
            </p:nvSpPr>
            <p:spPr>
              <a:xfrm>
                <a:off x="1524000" y="3886200"/>
                <a:ext cx="685800" cy="914400"/>
              </a:xfrm>
              <a:prstGeom prst="flowChartMagneticDrum">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1447800" y="2895600"/>
                <a:ext cx="914400" cy="838200"/>
              </a:xfrm>
              <a:prstGeom prst="cube">
                <a:avLst>
                  <a:gd name="adj" fmla="val 49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Direct Access Storage 53"/>
              <p:cNvSpPr/>
              <p:nvPr/>
            </p:nvSpPr>
            <p:spPr>
              <a:xfrm>
                <a:off x="1524000" y="5029200"/>
                <a:ext cx="685800" cy="914400"/>
              </a:xfrm>
              <a:prstGeom prst="flowChartMagneticDrum">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a:grpSpLocks noChangeAspect="1"/>
              </p:cNvGrpSpPr>
              <p:nvPr/>
            </p:nvGrpSpPr>
            <p:grpSpPr>
              <a:xfrm>
                <a:off x="457200" y="5029200"/>
                <a:ext cx="1282149" cy="1298448"/>
                <a:chOff x="1143000" y="3581400"/>
                <a:chExt cx="1856006" cy="1879600"/>
              </a:xfrm>
            </p:grpSpPr>
            <p:sp>
              <p:nvSpPr>
                <p:cNvPr id="72" name="Flowchart: Direct Access Storage 71"/>
                <p:cNvSpPr/>
                <p:nvPr/>
              </p:nvSpPr>
              <p:spPr>
                <a:xfrm>
                  <a:off x="1143000" y="3581400"/>
                  <a:ext cx="1003345" cy="1337794"/>
                </a:xfrm>
                <a:prstGeom prst="flowChartMagneticDrum">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Block Arc 72"/>
                <p:cNvSpPr>
                  <a:spLocks noChangeAspect="1"/>
                </p:cNvSpPr>
                <p:nvPr/>
              </p:nvSpPr>
              <p:spPr>
                <a:xfrm>
                  <a:off x="1624606" y="3654979"/>
                  <a:ext cx="1201825" cy="1204014"/>
                </a:xfrm>
                <a:prstGeom prst="blockArc">
                  <a:avLst>
                    <a:gd name="adj1" fmla="val 10800000"/>
                    <a:gd name="adj2" fmla="val 15883239"/>
                    <a:gd name="adj3" fmla="val 2612"/>
                  </a:avLst>
                </a:prstGeom>
                <a:solidFill>
                  <a:srgbClr val="FFFF00"/>
                </a:solidFill>
                <a:ln>
                  <a:noFill/>
                </a:ln>
                <a:scene3d>
                  <a:camera prst="orthographicFront">
                    <a:rot lat="0" lon="4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73"/>
                <p:cNvSpPr/>
                <p:nvPr/>
              </p:nvSpPr>
              <p:spPr>
                <a:xfrm>
                  <a:off x="1504204" y="3775380"/>
                  <a:ext cx="963211" cy="963211"/>
                </a:xfrm>
                <a:prstGeom prst="donut">
                  <a:avLst>
                    <a:gd name="adj" fmla="val 3055"/>
                  </a:avLst>
                </a:prstGeom>
                <a:solidFill>
                  <a:srgbClr val="FFFF00"/>
                </a:solidFill>
                <a:ln>
                  <a:noFill/>
                </a:ln>
                <a:scene3d>
                  <a:camera prst="orthographicFront">
                    <a:rot lat="0" lon="4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Block Arc 74"/>
                <p:cNvSpPr>
                  <a:spLocks noChangeAspect="1"/>
                </p:cNvSpPr>
                <p:nvPr/>
              </p:nvSpPr>
              <p:spPr>
                <a:xfrm>
                  <a:off x="1785141" y="4216852"/>
                  <a:ext cx="1201825" cy="1204014"/>
                </a:xfrm>
                <a:prstGeom prst="blockArc">
                  <a:avLst>
                    <a:gd name="adj1" fmla="val 10800000"/>
                    <a:gd name="adj2" fmla="val 15931455"/>
                    <a:gd name="adj3" fmla="val 2669"/>
                  </a:avLst>
                </a:prstGeom>
                <a:solidFill>
                  <a:srgbClr val="FFFF00"/>
                </a:solidFill>
                <a:ln>
                  <a:noFill/>
                </a:ln>
                <a:scene3d>
                  <a:camera prst="orthographicFront">
                    <a:rot lat="0" lon="450000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Block Arc 75"/>
                <p:cNvSpPr>
                  <a:spLocks noChangeAspect="1"/>
                </p:cNvSpPr>
                <p:nvPr/>
              </p:nvSpPr>
              <p:spPr>
                <a:xfrm>
                  <a:off x="1797181" y="3614845"/>
                  <a:ext cx="1201825" cy="1204014"/>
                </a:xfrm>
                <a:prstGeom prst="blockArc">
                  <a:avLst>
                    <a:gd name="adj1" fmla="val 10800000"/>
                    <a:gd name="adj2" fmla="val 15737807"/>
                    <a:gd name="adj3" fmla="val 2552"/>
                  </a:avLst>
                </a:prstGeom>
                <a:solidFill>
                  <a:srgbClr val="FFFF00"/>
                </a:solidFill>
                <a:ln>
                  <a:noFill/>
                </a:ln>
                <a:scene3d>
                  <a:camera prst="orthographicFront">
                    <a:rot lat="450000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Block Arc 76"/>
                <p:cNvSpPr>
                  <a:spLocks noChangeAspect="1"/>
                </p:cNvSpPr>
                <p:nvPr/>
              </p:nvSpPr>
              <p:spPr>
                <a:xfrm>
                  <a:off x="1644673" y="4256986"/>
                  <a:ext cx="1201825" cy="1204014"/>
                </a:xfrm>
                <a:prstGeom prst="blockArc">
                  <a:avLst>
                    <a:gd name="adj1" fmla="val 10800000"/>
                    <a:gd name="adj2" fmla="val 15737807"/>
                    <a:gd name="adj3" fmla="val 2552"/>
                  </a:avLst>
                </a:prstGeom>
                <a:solidFill>
                  <a:srgbClr val="FFFF00"/>
                </a:solidFill>
                <a:ln>
                  <a:noFill/>
                </a:ln>
                <a:scene3d>
                  <a:camera prst="orthographicFront">
                    <a:rot lat="450000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77"/>
                <p:cNvSpPr>
                  <a:spLocks noChangeAspect="1"/>
                </p:cNvSpPr>
                <p:nvPr/>
              </p:nvSpPr>
              <p:spPr>
                <a:xfrm>
                  <a:off x="1600200" y="3870960"/>
                  <a:ext cx="777240" cy="777240"/>
                </a:xfrm>
                <a:prstGeom prst="donut">
                  <a:avLst>
                    <a:gd name="adj" fmla="val 3055"/>
                  </a:avLst>
                </a:prstGeom>
                <a:solidFill>
                  <a:srgbClr val="FFFF00"/>
                </a:solidFill>
                <a:ln>
                  <a:noFill/>
                </a:ln>
                <a:scene3d>
                  <a:camera prst="orthographicFront">
                    <a:rot lat="0" lon="4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1" name="Group 90"/>
              <p:cNvGrpSpPr/>
              <p:nvPr/>
            </p:nvGrpSpPr>
            <p:grpSpPr>
              <a:xfrm>
                <a:off x="1706880" y="3778727"/>
                <a:ext cx="184114" cy="1023547"/>
                <a:chOff x="1752600" y="4159727"/>
                <a:chExt cx="184114" cy="1023547"/>
              </a:xfrm>
            </p:grpSpPr>
            <p:sp>
              <p:nvSpPr>
                <p:cNvPr id="86" name="Freeform 85"/>
                <p:cNvSpPr/>
                <p:nvPr/>
              </p:nvSpPr>
              <p:spPr>
                <a:xfrm>
                  <a:off x="1752600" y="4159727"/>
                  <a:ext cx="107914" cy="1022754"/>
                </a:xfrm>
                <a:custGeom>
                  <a:avLst/>
                  <a:gdLst>
                    <a:gd name="connsiteX0" fmla="*/ 4845 w 107914"/>
                    <a:gd name="connsiteY0" fmla="*/ 0 h 1022754"/>
                    <a:gd name="connsiteX1" fmla="*/ 4845 w 107914"/>
                    <a:gd name="connsiteY1" fmla="*/ 589339 h 1022754"/>
                    <a:gd name="connsiteX2" fmla="*/ 33916 w 107914"/>
                    <a:gd name="connsiteY2" fmla="*/ 882687 h 1022754"/>
                    <a:gd name="connsiteX3" fmla="*/ 107914 w 107914"/>
                    <a:gd name="connsiteY3" fmla="*/ 1022754 h 1022754"/>
                  </a:gdLst>
                  <a:ahLst/>
                  <a:cxnLst>
                    <a:cxn ang="0">
                      <a:pos x="connsiteX0" y="connsiteY0"/>
                    </a:cxn>
                    <a:cxn ang="0">
                      <a:pos x="connsiteX1" y="connsiteY1"/>
                    </a:cxn>
                    <a:cxn ang="0">
                      <a:pos x="connsiteX2" y="connsiteY2"/>
                    </a:cxn>
                    <a:cxn ang="0">
                      <a:pos x="connsiteX3" y="connsiteY3"/>
                    </a:cxn>
                  </a:cxnLst>
                  <a:rect l="l" t="t" r="r" b="b"/>
                  <a:pathLst>
                    <a:path w="107914" h="1022754">
                      <a:moveTo>
                        <a:pt x="4845" y="0"/>
                      </a:moveTo>
                      <a:cubicBezTo>
                        <a:pt x="2422" y="221112"/>
                        <a:pt x="0" y="442225"/>
                        <a:pt x="4845" y="589339"/>
                      </a:cubicBezTo>
                      <a:cubicBezTo>
                        <a:pt x="9690" y="736453"/>
                        <a:pt x="16738" y="810451"/>
                        <a:pt x="33916" y="882687"/>
                      </a:cubicBezTo>
                      <a:cubicBezTo>
                        <a:pt x="51094" y="954923"/>
                        <a:pt x="79504" y="988838"/>
                        <a:pt x="107914" y="1022754"/>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89"/>
                <p:cNvSpPr/>
                <p:nvPr/>
              </p:nvSpPr>
              <p:spPr>
                <a:xfrm>
                  <a:off x="1828800" y="4160520"/>
                  <a:ext cx="107914" cy="1022754"/>
                </a:xfrm>
                <a:custGeom>
                  <a:avLst/>
                  <a:gdLst>
                    <a:gd name="connsiteX0" fmla="*/ 4845 w 107914"/>
                    <a:gd name="connsiteY0" fmla="*/ 0 h 1022754"/>
                    <a:gd name="connsiteX1" fmla="*/ 4845 w 107914"/>
                    <a:gd name="connsiteY1" fmla="*/ 589339 h 1022754"/>
                    <a:gd name="connsiteX2" fmla="*/ 33916 w 107914"/>
                    <a:gd name="connsiteY2" fmla="*/ 882687 h 1022754"/>
                    <a:gd name="connsiteX3" fmla="*/ 107914 w 107914"/>
                    <a:gd name="connsiteY3" fmla="*/ 1022754 h 1022754"/>
                  </a:gdLst>
                  <a:ahLst/>
                  <a:cxnLst>
                    <a:cxn ang="0">
                      <a:pos x="connsiteX0" y="connsiteY0"/>
                    </a:cxn>
                    <a:cxn ang="0">
                      <a:pos x="connsiteX1" y="connsiteY1"/>
                    </a:cxn>
                    <a:cxn ang="0">
                      <a:pos x="connsiteX2" y="connsiteY2"/>
                    </a:cxn>
                    <a:cxn ang="0">
                      <a:pos x="connsiteX3" y="connsiteY3"/>
                    </a:cxn>
                  </a:cxnLst>
                  <a:rect l="l" t="t" r="r" b="b"/>
                  <a:pathLst>
                    <a:path w="107914" h="1022754">
                      <a:moveTo>
                        <a:pt x="4845" y="0"/>
                      </a:moveTo>
                      <a:cubicBezTo>
                        <a:pt x="2422" y="221112"/>
                        <a:pt x="0" y="442225"/>
                        <a:pt x="4845" y="589339"/>
                      </a:cubicBezTo>
                      <a:cubicBezTo>
                        <a:pt x="9690" y="736453"/>
                        <a:pt x="16738" y="810451"/>
                        <a:pt x="33916" y="882687"/>
                      </a:cubicBezTo>
                      <a:cubicBezTo>
                        <a:pt x="51094" y="954923"/>
                        <a:pt x="79504" y="988838"/>
                        <a:pt x="107914" y="1022754"/>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96" name="Straight Connector 95"/>
              <p:cNvCxnSpPr/>
              <p:nvPr/>
            </p:nvCxnSpPr>
            <p:spPr>
              <a:xfrm rot="5400000">
                <a:off x="1679448" y="3771900"/>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1752600" y="3771900"/>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1333500" y="4991100"/>
                <a:ext cx="990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a:off x="1181100" y="4991100"/>
                <a:ext cx="990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a:off x="326136" y="40386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399288" y="4038600"/>
                <a:ext cx="609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31" idx="3"/>
              </p:cNvCxnSpPr>
              <p:nvPr/>
            </p:nvCxnSpPr>
            <p:spPr>
              <a:xfrm rot="16200000" flipH="1">
                <a:off x="467934" y="2982534"/>
                <a:ext cx="381000" cy="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flipH="1">
                <a:off x="522666" y="2982534"/>
                <a:ext cx="381000" cy="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807852" y="2830068"/>
                <a:ext cx="381000" cy="548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5400000">
                <a:off x="751332" y="2830068"/>
                <a:ext cx="381000" cy="548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Flowchart: Direct Access Storage 35"/>
              <p:cNvSpPr/>
              <p:nvPr/>
            </p:nvSpPr>
            <p:spPr>
              <a:xfrm>
                <a:off x="457200" y="21336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irect Access Storage 34"/>
              <p:cNvSpPr/>
              <p:nvPr/>
            </p:nvSpPr>
            <p:spPr>
              <a:xfrm>
                <a:off x="304800" y="25146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381000" y="1981200"/>
                <a:ext cx="914400" cy="838200"/>
              </a:xfrm>
              <a:prstGeom prst="cube">
                <a:avLst>
                  <a:gd name="adj" fmla="val 49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Direct Access Storage 31"/>
              <p:cNvSpPr/>
              <p:nvPr/>
            </p:nvSpPr>
            <p:spPr>
              <a:xfrm>
                <a:off x="914400" y="1905000"/>
                <a:ext cx="152400" cy="152400"/>
              </a:xfrm>
              <a:prstGeom prst="flowChartMagneticDrum">
                <a:avLst/>
              </a:prstGeom>
              <a:solidFill>
                <a:srgbClr val="FFC000"/>
              </a:solidFill>
              <a:ln>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9"/>
              <p:cNvSpPr>
                <a:spLocks noChangeArrowheads="1"/>
              </p:cNvSpPr>
              <p:nvPr/>
            </p:nvSpPr>
            <p:spPr bwMode="auto">
              <a:xfrm>
                <a:off x="533400" y="2514600"/>
                <a:ext cx="152400" cy="152400"/>
              </a:xfrm>
              <a:prstGeom prst="ellipse">
                <a:avLst/>
              </a:prstGeom>
              <a:solidFill>
                <a:srgbClr val="FFC000"/>
              </a:solidFill>
              <a:ln w="25400">
                <a:solidFill>
                  <a:schemeClr val="tx1"/>
                </a:solidFill>
                <a:round/>
                <a:headEnd/>
                <a:tailEnd/>
              </a:ln>
              <a:scene3d>
                <a:camera prst="orthographicFront">
                  <a:rot lat="0" lon="10800000" rev="0"/>
                </a:camera>
                <a:lightRig rig="threePt" dir="t"/>
              </a:scene3d>
            </p:spPr>
            <p:txBody>
              <a:bodyPr wrap="none" anchor="ctr"/>
              <a:lstStyle/>
              <a:p>
                <a:endParaRPr lang="en-US">
                  <a:latin typeface="Calibri" pitchFamily="34" charset="0"/>
                </a:endParaRPr>
              </a:p>
            </p:txBody>
          </p:sp>
          <p:cxnSp>
            <p:nvCxnSpPr>
              <p:cNvPr id="127" name="Straight Connector 126"/>
              <p:cNvCxnSpPr/>
              <p:nvPr/>
            </p:nvCxnSpPr>
            <p:spPr>
              <a:xfrm rot="16200000" flipH="1">
                <a:off x="1556070" y="2982534"/>
                <a:ext cx="381000" cy="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1610802" y="2982534"/>
                <a:ext cx="381000" cy="54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1874652" y="2830068"/>
                <a:ext cx="381000" cy="548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5400000">
                <a:off x="1818132" y="2830068"/>
                <a:ext cx="381000" cy="548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Cube 49"/>
              <p:cNvSpPr/>
              <p:nvPr/>
            </p:nvSpPr>
            <p:spPr>
              <a:xfrm>
                <a:off x="1447800" y="1981200"/>
                <a:ext cx="914400" cy="838200"/>
              </a:xfrm>
              <a:prstGeom prst="cube">
                <a:avLst>
                  <a:gd name="adj" fmla="val 49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Direct Access Storage 50"/>
              <p:cNvSpPr/>
              <p:nvPr/>
            </p:nvSpPr>
            <p:spPr>
              <a:xfrm>
                <a:off x="1981200" y="1905000"/>
                <a:ext cx="152400" cy="152400"/>
              </a:xfrm>
              <a:prstGeom prst="flowChartMagneticDrum">
                <a:avLst/>
              </a:prstGeom>
              <a:solidFill>
                <a:srgbClr val="FFC000"/>
              </a:solidFill>
              <a:ln>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irect Access Storage 37"/>
              <p:cNvSpPr/>
              <p:nvPr/>
            </p:nvSpPr>
            <p:spPr>
              <a:xfrm>
                <a:off x="2133600" y="21336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irect Access Storage 38"/>
              <p:cNvSpPr/>
              <p:nvPr/>
            </p:nvSpPr>
            <p:spPr>
              <a:xfrm>
                <a:off x="1981200" y="25146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Direct Access Storage 54"/>
              <p:cNvSpPr/>
              <p:nvPr/>
            </p:nvSpPr>
            <p:spPr>
              <a:xfrm>
                <a:off x="2286000" y="2209800"/>
                <a:ext cx="152400" cy="152400"/>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p:cNvCxnSpPr/>
              <p:nvPr/>
            </p:nvCxnSpPr>
            <p:spPr>
              <a:xfrm rot="16200000" flipH="1">
                <a:off x="429834" y="1877634"/>
                <a:ext cx="533400" cy="1309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5400000">
                <a:off x="728472" y="1754124"/>
                <a:ext cx="53340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lowchart: Direct Access Storage 32"/>
              <p:cNvSpPr/>
              <p:nvPr/>
            </p:nvSpPr>
            <p:spPr>
              <a:xfrm>
                <a:off x="685800" y="2133600"/>
                <a:ext cx="152400" cy="152400"/>
              </a:xfrm>
              <a:prstGeom prst="flowChartMagneticDrum">
                <a:avLst/>
              </a:prstGeom>
              <a:solidFill>
                <a:srgbClr val="FFC000"/>
              </a:solidFill>
              <a:ln>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p:cNvCxnSpPr/>
              <p:nvPr/>
            </p:nvCxnSpPr>
            <p:spPr>
              <a:xfrm rot="16200000" flipH="1">
                <a:off x="1496568" y="1877634"/>
                <a:ext cx="533400" cy="1309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1798320" y="1754124"/>
                <a:ext cx="533400" cy="73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Flowchart: Direct Access Storage 51"/>
              <p:cNvSpPr/>
              <p:nvPr/>
            </p:nvSpPr>
            <p:spPr>
              <a:xfrm>
                <a:off x="1752600" y="2133600"/>
                <a:ext cx="152400" cy="152400"/>
              </a:xfrm>
              <a:prstGeom prst="flowChartMagneticDrum">
                <a:avLst/>
              </a:prstGeom>
              <a:solidFill>
                <a:srgbClr val="FFC000"/>
              </a:solidFill>
              <a:ln>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8"/>
              <p:cNvSpPr/>
              <p:nvPr/>
            </p:nvSpPr>
            <p:spPr>
              <a:xfrm>
                <a:off x="627888" y="4424363"/>
                <a:ext cx="119062" cy="1524000"/>
              </a:xfrm>
              <a:custGeom>
                <a:avLst/>
                <a:gdLst>
                  <a:gd name="connsiteX0" fmla="*/ 0 w 119062"/>
                  <a:gd name="connsiteY0" fmla="*/ 0 h 1524000"/>
                  <a:gd name="connsiteX1" fmla="*/ 9525 w 119062"/>
                  <a:gd name="connsiteY1" fmla="*/ 1119187 h 1524000"/>
                  <a:gd name="connsiteX2" fmla="*/ 47625 w 119062"/>
                  <a:gd name="connsiteY2" fmla="*/ 1409700 h 1524000"/>
                  <a:gd name="connsiteX3" fmla="*/ 119062 w 119062"/>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119062" h="1524000">
                    <a:moveTo>
                      <a:pt x="0" y="0"/>
                    </a:moveTo>
                    <a:cubicBezTo>
                      <a:pt x="794" y="442118"/>
                      <a:pt x="1588" y="884237"/>
                      <a:pt x="9525" y="1119187"/>
                    </a:cubicBezTo>
                    <a:cubicBezTo>
                      <a:pt x="17463" y="1354137"/>
                      <a:pt x="29369" y="1342231"/>
                      <a:pt x="47625" y="1409700"/>
                    </a:cubicBezTo>
                    <a:cubicBezTo>
                      <a:pt x="65881" y="1477169"/>
                      <a:pt x="119062" y="1524000"/>
                      <a:pt x="119062" y="152400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Freeform 139"/>
              <p:cNvSpPr/>
              <p:nvPr/>
            </p:nvSpPr>
            <p:spPr>
              <a:xfrm>
                <a:off x="701040" y="4428744"/>
                <a:ext cx="119062" cy="1524000"/>
              </a:xfrm>
              <a:custGeom>
                <a:avLst/>
                <a:gdLst>
                  <a:gd name="connsiteX0" fmla="*/ 0 w 119062"/>
                  <a:gd name="connsiteY0" fmla="*/ 0 h 1524000"/>
                  <a:gd name="connsiteX1" fmla="*/ 9525 w 119062"/>
                  <a:gd name="connsiteY1" fmla="*/ 1119187 h 1524000"/>
                  <a:gd name="connsiteX2" fmla="*/ 47625 w 119062"/>
                  <a:gd name="connsiteY2" fmla="*/ 1409700 h 1524000"/>
                  <a:gd name="connsiteX3" fmla="*/ 119062 w 119062"/>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119062" h="1524000">
                    <a:moveTo>
                      <a:pt x="0" y="0"/>
                    </a:moveTo>
                    <a:cubicBezTo>
                      <a:pt x="794" y="442118"/>
                      <a:pt x="1588" y="884237"/>
                      <a:pt x="9525" y="1119187"/>
                    </a:cubicBezTo>
                    <a:cubicBezTo>
                      <a:pt x="17463" y="1354137"/>
                      <a:pt x="29369" y="1342231"/>
                      <a:pt x="47625" y="1409700"/>
                    </a:cubicBezTo>
                    <a:cubicBezTo>
                      <a:pt x="65881" y="1477169"/>
                      <a:pt x="119062" y="1524000"/>
                      <a:pt x="119062" y="152400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1" name="TextBox 140"/>
            <p:cNvSpPr txBox="1"/>
            <p:nvPr/>
          </p:nvSpPr>
          <p:spPr>
            <a:xfrm>
              <a:off x="1143000" y="1411069"/>
              <a:ext cx="1219200" cy="646331"/>
            </a:xfrm>
            <a:prstGeom prst="rect">
              <a:avLst/>
            </a:prstGeom>
            <a:noFill/>
          </p:spPr>
          <p:txBody>
            <a:bodyPr wrap="square" rtlCol="0">
              <a:spAutoFit/>
            </a:bodyPr>
            <a:lstStyle/>
            <a:p>
              <a:pPr algn="ctr"/>
              <a:r>
                <a:rPr lang="en-US" dirty="0" smtClean="0"/>
                <a:t>Main (test) Chain</a:t>
              </a:r>
              <a:endParaRPr lang="en-US" dirty="0"/>
            </a:p>
          </p:txBody>
        </p:sp>
        <p:sp>
          <p:nvSpPr>
            <p:cNvPr id="142" name="TextBox 141"/>
            <p:cNvSpPr txBox="1"/>
            <p:nvPr/>
          </p:nvSpPr>
          <p:spPr>
            <a:xfrm>
              <a:off x="0" y="1411069"/>
              <a:ext cx="1219200" cy="646331"/>
            </a:xfrm>
            <a:prstGeom prst="rect">
              <a:avLst/>
            </a:prstGeom>
            <a:noFill/>
          </p:spPr>
          <p:txBody>
            <a:bodyPr wrap="square" rtlCol="0">
              <a:spAutoFit/>
            </a:bodyPr>
            <a:lstStyle/>
            <a:p>
              <a:pPr algn="ctr"/>
              <a:r>
                <a:rPr lang="en-US" dirty="0" smtClean="0"/>
                <a:t>Reaction Chain</a:t>
              </a:r>
              <a:endParaRPr lang="en-US" dirty="0"/>
            </a:p>
          </p:txBody>
        </p:sp>
        <p:grpSp>
          <p:nvGrpSpPr>
            <p:cNvPr id="157" name="Group 156"/>
            <p:cNvGrpSpPr/>
            <p:nvPr/>
          </p:nvGrpSpPr>
          <p:grpSpPr>
            <a:xfrm>
              <a:off x="1905000" y="5943600"/>
              <a:ext cx="1295400" cy="0"/>
              <a:chOff x="2057400" y="5867400"/>
              <a:chExt cx="1295400" cy="0"/>
            </a:xfrm>
          </p:grpSpPr>
          <p:cxnSp>
            <p:nvCxnSpPr>
              <p:cNvPr id="151" name="Straight Connector 150"/>
              <p:cNvCxnSpPr/>
              <p:nvPr/>
            </p:nvCxnSpPr>
            <p:spPr>
              <a:xfrm>
                <a:off x="2514600" y="5867400"/>
                <a:ext cx="838200" cy="0"/>
              </a:xfrm>
              <a:prstGeom prst="line">
                <a:avLst/>
              </a:prstGeom>
              <a:ln w="254000" cap="flat" cmpd="sng">
                <a:solidFill>
                  <a:srgbClr val="FF0000">
                    <a:alpha val="25098"/>
                  </a:srgbClr>
                </a:solidFill>
                <a:round/>
                <a:headEnd type="none" w="sm" len="lg"/>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2362200" y="5867400"/>
                <a:ext cx="838200" cy="0"/>
              </a:xfrm>
              <a:prstGeom prst="line">
                <a:avLst/>
              </a:prstGeom>
              <a:ln w="254000" cap="flat" cmpd="sng">
                <a:solidFill>
                  <a:srgbClr val="FF0000">
                    <a:alpha val="25098"/>
                  </a:srgbClr>
                </a:solidFill>
                <a:round/>
                <a:headEnd type="none" w="sm" len="lg"/>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2209800" y="5867400"/>
                <a:ext cx="838200" cy="0"/>
              </a:xfrm>
              <a:prstGeom prst="line">
                <a:avLst/>
              </a:prstGeom>
              <a:ln w="254000" cap="flat" cmpd="sng">
                <a:solidFill>
                  <a:srgbClr val="FF0000">
                    <a:alpha val="25098"/>
                  </a:srgbClr>
                </a:solidFill>
                <a:round/>
                <a:headEnd type="none" w="sm" len="lg"/>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2057400" y="5867400"/>
                <a:ext cx="838200" cy="0"/>
              </a:xfrm>
              <a:prstGeom prst="line">
                <a:avLst/>
              </a:prstGeom>
              <a:ln w="254000" cap="flat" cmpd="sng">
                <a:solidFill>
                  <a:srgbClr val="FF0000"/>
                </a:solidFill>
                <a:round/>
                <a:headEnd type="none" w="sm" len="lg"/>
              </a:ln>
            </p:spPr>
            <p:style>
              <a:lnRef idx="1">
                <a:schemeClr val="accent1"/>
              </a:lnRef>
              <a:fillRef idx="0">
                <a:schemeClr val="accent1"/>
              </a:fillRef>
              <a:effectRef idx="0">
                <a:schemeClr val="accent1"/>
              </a:effectRef>
              <a:fontRef idx="minor">
                <a:schemeClr val="tx1"/>
              </a:fontRef>
            </p:style>
          </p:cxnSp>
        </p:grpSp>
      </p:grpSp>
      <p:grpSp>
        <p:nvGrpSpPr>
          <p:cNvPr id="159" name="Group 158"/>
          <p:cNvGrpSpPr/>
          <p:nvPr/>
        </p:nvGrpSpPr>
        <p:grpSpPr>
          <a:xfrm>
            <a:off x="5867400" y="2960760"/>
            <a:ext cx="3200400" cy="4154984"/>
            <a:chOff x="76200" y="2866072"/>
            <a:chExt cx="3200400" cy="4154984"/>
          </a:xfrm>
        </p:grpSpPr>
        <p:sp>
          <p:nvSpPr>
            <p:cNvPr id="160" name="TextBox 159"/>
            <p:cNvSpPr txBox="1"/>
            <p:nvPr/>
          </p:nvSpPr>
          <p:spPr>
            <a:xfrm>
              <a:off x="76200" y="2866072"/>
              <a:ext cx="3200400" cy="4154984"/>
            </a:xfrm>
            <a:prstGeom prst="rect">
              <a:avLst/>
            </a:prstGeom>
            <a:noFill/>
          </p:spPr>
          <p:txBody>
            <a:bodyPr wrap="square" rtlCol="0">
              <a:spAutoFit/>
            </a:bodyPr>
            <a:lstStyle/>
            <a:p>
              <a:r>
                <a:rPr lang="en-US" b="1" dirty="0" smtClean="0"/>
                <a:t>Control</a:t>
              </a:r>
            </a:p>
            <a:p>
              <a:pPr>
                <a:buFont typeface="Arial" pitchFamily="34" charset="0"/>
                <a:buChar char="•"/>
              </a:pPr>
              <a:r>
                <a:rPr lang="en-US" dirty="0" smtClean="0"/>
                <a:t> Local   – damping at M0, R0</a:t>
              </a:r>
            </a:p>
            <a:p>
              <a:pPr>
                <a:buFont typeface="Arial" pitchFamily="34" charset="0"/>
                <a:buChar char="•"/>
              </a:pPr>
              <a:r>
                <a:rPr lang="en-US" dirty="0" smtClean="0"/>
                <a:t> Global – LSC &amp; ASC at all 4</a:t>
              </a:r>
              <a:endParaRPr lang="en-US" sz="1200" dirty="0" smtClean="0"/>
            </a:p>
            <a:p>
              <a:r>
                <a:rPr lang="en-US" b="1" dirty="0" smtClean="0"/>
                <a:t>Sensors/Actuators</a:t>
              </a:r>
            </a:p>
            <a:p>
              <a:pPr>
                <a:buFont typeface="Arial" pitchFamily="34" charset="0"/>
                <a:buChar char="•"/>
              </a:pPr>
              <a:r>
                <a:rPr lang="en-US" dirty="0" smtClean="0"/>
                <a:t>         BOSEMs at M0, R0, L1</a:t>
              </a:r>
            </a:p>
            <a:p>
              <a:pPr>
                <a:buFont typeface="Arial" pitchFamily="34" charset="0"/>
                <a:buChar char="•"/>
              </a:pPr>
              <a:endParaRPr lang="en-US" dirty="0" smtClean="0"/>
            </a:p>
            <a:p>
              <a:pPr>
                <a:buFont typeface="Arial" pitchFamily="34" charset="0"/>
                <a:buChar char="•"/>
              </a:pPr>
              <a:r>
                <a:rPr lang="en-US" dirty="0" smtClean="0"/>
                <a:t>         AOSEMs at L2</a:t>
              </a:r>
            </a:p>
            <a:p>
              <a:pPr>
                <a:buFont typeface="Arial" pitchFamily="34" charset="0"/>
                <a:buChar char="•"/>
              </a:pPr>
              <a:endParaRPr lang="en-US" sz="1200" dirty="0" smtClean="0"/>
            </a:p>
            <a:p>
              <a:pPr>
                <a:buFont typeface="Arial" pitchFamily="34" charset="0"/>
                <a:buChar char="•"/>
              </a:pPr>
              <a:r>
                <a:rPr lang="en-US" dirty="0" smtClean="0"/>
                <a:t> Optical levers and </a:t>
              </a:r>
              <a:r>
                <a:rPr lang="en-US" dirty="0" err="1" smtClean="0"/>
                <a:t>interf</a:t>
              </a:r>
              <a:r>
                <a:rPr lang="en-US" dirty="0" smtClean="0"/>
                <a:t>. sigs. at L3</a:t>
              </a:r>
            </a:p>
            <a:p>
              <a:pPr>
                <a:buFont typeface="Arial" pitchFamily="34" charset="0"/>
                <a:buChar char="•"/>
              </a:pPr>
              <a:r>
                <a:rPr lang="en-US" dirty="0" smtClean="0"/>
                <a:t> Electrostatic drive (ESD) at L3</a:t>
              </a:r>
            </a:p>
            <a:p>
              <a:r>
                <a:rPr lang="en-US" b="1" dirty="0" smtClean="0"/>
                <a:t>Documentation</a:t>
              </a:r>
            </a:p>
            <a:p>
              <a:pPr>
                <a:buFont typeface="Arial" pitchFamily="34" charset="0"/>
                <a:buChar char="•"/>
              </a:pPr>
              <a:r>
                <a:rPr lang="en-US" dirty="0" smtClean="0"/>
                <a:t> Final design review - T1000286</a:t>
              </a:r>
            </a:p>
            <a:p>
              <a:pPr>
                <a:buFont typeface="Arial" pitchFamily="34" charset="0"/>
                <a:buChar char="•"/>
              </a:pPr>
              <a:r>
                <a:rPr lang="en-US" dirty="0" smtClean="0"/>
                <a:t> Controls </a:t>
              </a:r>
              <a:r>
                <a:rPr lang="en-US" dirty="0" err="1" smtClean="0"/>
                <a:t>arrang</a:t>
              </a:r>
              <a:r>
                <a:rPr lang="en-US" dirty="0" smtClean="0"/>
                <a:t>. – E1000617</a:t>
              </a:r>
            </a:p>
            <a:p>
              <a:endParaRPr lang="en-US" dirty="0" smtClean="0"/>
            </a:p>
          </p:txBody>
        </p:sp>
        <p:sp>
          <p:nvSpPr>
            <p:cNvPr id="161" name="Oval 4"/>
            <p:cNvSpPr>
              <a:spLocks noChangeArrowheads="1"/>
            </p:cNvSpPr>
            <p:nvPr/>
          </p:nvSpPr>
          <p:spPr bwMode="auto">
            <a:xfrm>
              <a:off x="304800" y="3996880"/>
              <a:ext cx="304800" cy="304800"/>
            </a:xfrm>
            <a:prstGeom prst="ellipse">
              <a:avLst/>
            </a:prstGeom>
            <a:solidFill>
              <a:srgbClr val="FFC000"/>
            </a:solidFill>
            <a:ln w="25400">
              <a:solidFill>
                <a:schemeClr val="tx1"/>
              </a:solidFill>
              <a:round/>
              <a:headEnd/>
              <a:tailEnd/>
            </a:ln>
          </p:spPr>
          <p:txBody>
            <a:bodyPr wrap="none" anchor="ctr"/>
            <a:lstStyle/>
            <a:p>
              <a:endParaRPr lang="en-US">
                <a:latin typeface="Calibri" pitchFamily="34" charset="0"/>
              </a:endParaRPr>
            </a:p>
          </p:txBody>
        </p:sp>
        <p:sp>
          <p:nvSpPr>
            <p:cNvPr id="162" name="Oval 9"/>
            <p:cNvSpPr>
              <a:spLocks noChangeArrowheads="1"/>
            </p:cNvSpPr>
            <p:nvPr/>
          </p:nvSpPr>
          <p:spPr bwMode="auto">
            <a:xfrm>
              <a:off x="304800" y="4542472"/>
              <a:ext cx="304800" cy="304800"/>
            </a:xfrm>
            <a:prstGeom prst="ellipse">
              <a:avLst/>
            </a:prstGeom>
            <a:solidFill>
              <a:srgbClr val="00B050"/>
            </a:solidFill>
            <a:ln w="25400">
              <a:solidFill>
                <a:schemeClr val="tx1"/>
              </a:solidFill>
              <a:round/>
              <a:headEnd/>
              <a:tailEnd/>
            </a:ln>
            <a:scene3d>
              <a:camera prst="orthographicFront">
                <a:rot lat="0" lon="0" rev="0"/>
              </a:camera>
              <a:lightRig rig="threePt" dir="t"/>
            </a:scene3d>
          </p:spPr>
          <p:txBody>
            <a:bodyPr wrap="none" anchor="ctr"/>
            <a:lstStyle/>
            <a:p>
              <a:endParaRPr lang="en-US">
                <a:latin typeface="Calibri" pitchFamily="34" charset="0"/>
              </a:endParaRPr>
            </a:p>
          </p:txBody>
        </p:sp>
      </p:grpSp>
      <p:sp>
        <p:nvSpPr>
          <p:cNvPr id="163" name="TextBox 162"/>
          <p:cNvSpPr txBox="1"/>
          <p:nvPr/>
        </p:nvSpPr>
        <p:spPr>
          <a:xfrm>
            <a:off x="5864352" y="1295400"/>
            <a:ext cx="3048000" cy="1754327"/>
          </a:xfrm>
          <a:prstGeom prst="rect">
            <a:avLst/>
          </a:prstGeom>
          <a:noFill/>
        </p:spPr>
        <p:txBody>
          <a:bodyPr wrap="square" rtlCol="0">
            <a:spAutoFit/>
          </a:bodyPr>
          <a:lstStyle/>
          <a:p>
            <a:r>
              <a:rPr lang="en-US" b="1" dirty="0" smtClean="0"/>
              <a:t>Purpose</a:t>
            </a:r>
          </a:p>
          <a:p>
            <a:pPr>
              <a:buFont typeface="Arial" pitchFamily="34" charset="0"/>
              <a:buChar char="•"/>
            </a:pPr>
            <a:r>
              <a:rPr lang="en-US" dirty="0" smtClean="0"/>
              <a:t> Input Test Mass (ITM, TCP)</a:t>
            </a:r>
          </a:p>
          <a:p>
            <a:pPr>
              <a:buFont typeface="Arial" pitchFamily="34" charset="0"/>
              <a:buChar char="•"/>
            </a:pPr>
            <a:r>
              <a:rPr lang="en-US" dirty="0" smtClean="0"/>
              <a:t> End Test Mass (ETM, ERM)</a:t>
            </a:r>
            <a:endParaRPr lang="en-US" sz="1200" dirty="0" smtClean="0"/>
          </a:p>
          <a:p>
            <a:r>
              <a:rPr lang="en-US" b="1" dirty="0" smtClean="0"/>
              <a:t>Location</a:t>
            </a:r>
          </a:p>
          <a:p>
            <a:pPr>
              <a:buFont typeface="Arial" pitchFamily="34" charset="0"/>
              <a:buChar char="•"/>
            </a:pPr>
            <a:r>
              <a:rPr lang="en-US" dirty="0" smtClean="0"/>
              <a:t> End Test Masses, Input Test Masses</a:t>
            </a:r>
            <a:endParaRPr lang="en-US" dirty="0"/>
          </a:p>
        </p:txBody>
      </p:sp>
      <p:sp>
        <p:nvSpPr>
          <p:cNvPr id="164" name="TextBox 163"/>
          <p:cNvSpPr txBox="1"/>
          <p:nvPr/>
        </p:nvSpPr>
        <p:spPr>
          <a:xfrm>
            <a:off x="4953000" y="2362200"/>
            <a:ext cx="609600" cy="646331"/>
          </a:xfrm>
          <a:prstGeom prst="rect">
            <a:avLst/>
          </a:prstGeom>
          <a:noFill/>
        </p:spPr>
        <p:txBody>
          <a:bodyPr wrap="square" rtlCol="0">
            <a:spAutoFit/>
          </a:bodyPr>
          <a:lstStyle/>
          <a:p>
            <a:r>
              <a:rPr lang="en-US" dirty="0" smtClean="0"/>
              <a:t>R0, M0</a:t>
            </a:r>
            <a:endParaRPr lang="en-US" dirty="0"/>
          </a:p>
        </p:txBody>
      </p:sp>
      <p:sp>
        <p:nvSpPr>
          <p:cNvPr id="165" name="TextBox 164"/>
          <p:cNvSpPr txBox="1"/>
          <p:nvPr/>
        </p:nvSpPr>
        <p:spPr>
          <a:xfrm>
            <a:off x="4953000" y="3364468"/>
            <a:ext cx="609600" cy="369332"/>
          </a:xfrm>
          <a:prstGeom prst="rect">
            <a:avLst/>
          </a:prstGeom>
          <a:noFill/>
        </p:spPr>
        <p:txBody>
          <a:bodyPr wrap="square" rtlCol="0">
            <a:spAutoFit/>
          </a:bodyPr>
          <a:lstStyle/>
          <a:p>
            <a:r>
              <a:rPr lang="en-US" dirty="0" smtClean="0"/>
              <a:t>L1</a:t>
            </a:r>
            <a:endParaRPr lang="en-US" dirty="0"/>
          </a:p>
        </p:txBody>
      </p:sp>
      <p:sp>
        <p:nvSpPr>
          <p:cNvPr id="166" name="TextBox 165"/>
          <p:cNvSpPr txBox="1"/>
          <p:nvPr/>
        </p:nvSpPr>
        <p:spPr>
          <a:xfrm>
            <a:off x="4953000" y="4572000"/>
            <a:ext cx="609600" cy="369332"/>
          </a:xfrm>
          <a:prstGeom prst="rect">
            <a:avLst/>
          </a:prstGeom>
          <a:noFill/>
        </p:spPr>
        <p:txBody>
          <a:bodyPr wrap="square" rtlCol="0">
            <a:spAutoFit/>
          </a:bodyPr>
          <a:lstStyle/>
          <a:p>
            <a:r>
              <a:rPr lang="en-US" dirty="0" smtClean="0"/>
              <a:t>L2</a:t>
            </a:r>
            <a:endParaRPr lang="en-US" dirty="0"/>
          </a:p>
        </p:txBody>
      </p:sp>
      <p:sp>
        <p:nvSpPr>
          <p:cNvPr id="167" name="TextBox 166"/>
          <p:cNvSpPr txBox="1"/>
          <p:nvPr/>
        </p:nvSpPr>
        <p:spPr>
          <a:xfrm>
            <a:off x="4953000" y="5410200"/>
            <a:ext cx="609600" cy="369332"/>
          </a:xfrm>
          <a:prstGeom prst="rect">
            <a:avLst/>
          </a:prstGeom>
          <a:noFill/>
        </p:spPr>
        <p:txBody>
          <a:bodyPr wrap="square" rtlCol="0">
            <a:spAutoFit/>
          </a:bodyPr>
          <a:lstStyle/>
          <a:p>
            <a:r>
              <a:rPr lang="en-US" dirty="0" smtClean="0"/>
              <a:t>L3</a:t>
            </a:r>
            <a:endParaRPr lang="en-US" dirty="0"/>
          </a:p>
        </p:txBody>
      </p:sp>
      <p:sp>
        <p:nvSpPr>
          <p:cNvPr id="92" name="Slide Number Placeholder 91"/>
          <p:cNvSpPr>
            <a:spLocks noGrp="1"/>
          </p:cNvSpPr>
          <p:nvPr>
            <p:ph type="sldNum" sz="quarter" idx="12"/>
          </p:nvPr>
        </p:nvSpPr>
        <p:spPr>
          <a:xfrm>
            <a:off x="0" y="6492875"/>
            <a:ext cx="2133600" cy="365125"/>
          </a:xfrm>
        </p:spPr>
        <p:txBody>
          <a:bodyPr/>
          <a:lstStyle/>
          <a:p>
            <a:pPr algn="l"/>
            <a:fld id="{B6F15528-21DE-4FAA-801E-634DDDAF4B2B}" type="slidenum">
              <a:rPr lang="en-US" smtClean="0"/>
              <a:pPr algn="l"/>
              <a:t>12</a:t>
            </a:fld>
            <a:endParaRPr lang="en-US" dirty="0"/>
          </a:p>
        </p:txBody>
      </p:sp>
      <p:grpSp>
        <p:nvGrpSpPr>
          <p:cNvPr id="93" name="Group 92"/>
          <p:cNvGrpSpPr/>
          <p:nvPr/>
        </p:nvGrpSpPr>
        <p:grpSpPr>
          <a:xfrm>
            <a:off x="0" y="0"/>
            <a:ext cx="9144000" cy="1264919"/>
            <a:chOff x="0" y="0"/>
            <a:chExt cx="9144000" cy="1264919"/>
          </a:xfrm>
        </p:grpSpPr>
        <p:pic>
          <p:nvPicPr>
            <p:cNvPr id="94" name="Picture 3" descr="C:\Users\Brett\Documents\Lab\LSC - LIGO Lab\Logos and Figures\LIGO Logo Extension.bmp"/>
            <p:cNvPicPr>
              <a:picLocks noChangeAspect="1" noChangeArrowheads="1"/>
            </p:cNvPicPr>
            <p:nvPr/>
          </p:nvPicPr>
          <p:blipFill>
            <a:blip r:embed="rId4"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95" name="Picture 94" descr="New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02" name="Picture 101" descr="Stanford_University_seal_20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105" name="Footer Placeholder 3"/>
          <p:cNvSpPr>
            <a:spLocks noGrp="1"/>
          </p:cNvSpPr>
          <p:nvPr>
            <p:ph type="ftr" sz="quarter" idx="11"/>
          </p:nvPr>
        </p:nvSpPr>
        <p:spPr>
          <a:xfrm>
            <a:off x="3120868" y="6492875"/>
            <a:ext cx="2895600" cy="365125"/>
          </a:xfrm>
        </p:spPr>
        <p:txBody>
          <a:bodyPr/>
          <a:lstStyle/>
          <a:p>
            <a:r>
              <a:rPr lang="sv-SE" dirty="0" smtClean="0"/>
              <a:t>19 May 2015 - GWADW- </a:t>
            </a:r>
            <a:r>
              <a:rPr lang="sv-SE" dirty="0" smtClean="0"/>
              <a:t>G1500644</a:t>
            </a:r>
            <a:endParaRPr lang="en-US" dirty="0"/>
          </a:p>
        </p:txBody>
      </p:sp>
    </p:spTree>
    <p:extLst>
      <p:ext uri="{BB962C8B-B14F-4D97-AF65-F5344CB8AC3E}">
        <p14:creationId xmlns:p14="http://schemas.microsoft.com/office/powerpoint/2010/main" val="320446037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C1 modified L to L.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89655" y="1571756"/>
            <a:ext cx="6717974" cy="5191161"/>
          </a:xfrm>
          <a:prstGeom prst="rect">
            <a:avLst/>
          </a:prstGeom>
        </p:spPr>
      </p:pic>
      <p:sp>
        <p:nvSpPr>
          <p:cNvPr id="2" name="Title 1"/>
          <p:cNvSpPr>
            <a:spLocks noGrp="1"/>
          </p:cNvSpPr>
          <p:nvPr>
            <p:ph type="title"/>
          </p:nvPr>
        </p:nvSpPr>
        <p:spPr>
          <a:xfrm>
            <a:off x="457200" y="102648"/>
            <a:ext cx="8229600" cy="1143000"/>
          </a:xfrm>
        </p:spPr>
        <p:txBody>
          <a:bodyPr>
            <a:normAutofit/>
          </a:bodyPr>
          <a:lstStyle/>
          <a:p>
            <a:r>
              <a:rPr lang="en-US" sz="3600" dirty="0" smtClean="0"/>
              <a:t>SUS Schroeder Phase Transfer Functions</a:t>
            </a:r>
            <a:endParaRPr lang="en-US" sz="3600" dirty="0"/>
          </a:p>
        </p:txBody>
      </p:sp>
      <p:sp>
        <p:nvSpPr>
          <p:cNvPr id="3" name="Content Placeholder 2"/>
          <p:cNvSpPr>
            <a:spLocks noGrp="1"/>
          </p:cNvSpPr>
          <p:nvPr>
            <p:ph idx="1"/>
          </p:nvPr>
        </p:nvSpPr>
        <p:spPr>
          <a:xfrm>
            <a:off x="457200" y="1203300"/>
            <a:ext cx="8229600" cy="4525963"/>
          </a:xfrm>
        </p:spPr>
        <p:txBody>
          <a:bodyPr/>
          <a:lstStyle/>
          <a:p>
            <a:r>
              <a:rPr lang="en-US" sz="1800" dirty="0" smtClean="0">
                <a:latin typeface="Calibri" pitchFamily="34" charset="0"/>
              </a:rPr>
              <a:t>Consistent performance for suspensions between testing phases and sites</a:t>
            </a:r>
            <a:r>
              <a:rPr lang="en-US" dirty="0" smtClean="0"/>
              <a:t> </a:t>
            </a:r>
            <a:endParaRPr lang="en-US" dirty="0"/>
          </a:p>
        </p:txBody>
      </p:sp>
      <p:sp>
        <p:nvSpPr>
          <p:cNvPr id="4" name="Slide Number Placeholder 3"/>
          <p:cNvSpPr>
            <a:spLocks noGrp="1"/>
          </p:cNvSpPr>
          <p:nvPr>
            <p:ph type="sldNum" sz="quarter" idx="10"/>
          </p:nvPr>
        </p:nvSpPr>
        <p:spPr/>
        <p:txBody>
          <a:bodyPr/>
          <a:lstStyle/>
          <a:p>
            <a:fld id="{7144851E-34CC-40E3-88FD-FB9925230AFC}" type="slidenum">
              <a:rPr lang="en-US" smtClean="0"/>
              <a:pPr/>
              <a:t>13</a:t>
            </a:fld>
            <a:endParaRPr lang="en-US"/>
          </a:p>
        </p:txBody>
      </p:sp>
      <p:pic>
        <p:nvPicPr>
          <p:cNvPr id="6" name="Picture 29" descr="HST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0762" y="2904723"/>
            <a:ext cx="1325563" cy="160020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7426" y="4536047"/>
            <a:ext cx="1358899" cy="307777"/>
          </a:xfrm>
          <a:prstGeom prst="rect">
            <a:avLst/>
          </a:prstGeom>
          <a:noFill/>
        </p:spPr>
        <p:txBody>
          <a:bodyPr wrap="square" rtlCol="0">
            <a:spAutoFit/>
          </a:bodyPr>
          <a:lstStyle/>
          <a:p>
            <a:r>
              <a:rPr lang="en-US" sz="1400" b="1" dirty="0" smtClean="0">
                <a:solidFill>
                  <a:schemeClr val="tx2"/>
                </a:solidFill>
                <a:latin typeface="+mn-lt"/>
              </a:rPr>
              <a:t>HSTS</a:t>
            </a:r>
            <a:endParaRPr lang="en-US" sz="1400" b="1" dirty="0">
              <a:solidFill>
                <a:schemeClr val="tx2"/>
              </a:solidFill>
              <a:latin typeface="+mn-lt"/>
            </a:endParaRPr>
          </a:p>
        </p:txBody>
      </p:sp>
      <p:sp>
        <p:nvSpPr>
          <p:cNvPr id="8" name="TextBox 7"/>
          <p:cNvSpPr txBox="1"/>
          <p:nvPr/>
        </p:nvSpPr>
        <p:spPr>
          <a:xfrm>
            <a:off x="7199290" y="1891102"/>
            <a:ext cx="1944710" cy="4832092"/>
          </a:xfrm>
          <a:prstGeom prst="rect">
            <a:avLst/>
          </a:prstGeom>
          <a:noFill/>
        </p:spPr>
        <p:txBody>
          <a:bodyPr wrap="square" rtlCol="0">
            <a:spAutoFit/>
          </a:bodyPr>
          <a:lstStyle/>
          <a:p>
            <a:pPr marL="285750" indent="-285750" algn="l">
              <a:buClr>
                <a:srgbClr val="CC0099"/>
              </a:buClr>
              <a:buFont typeface="Arial" pitchFamily="34" charset="0"/>
              <a:buChar char="•"/>
            </a:pPr>
            <a:r>
              <a:rPr lang="en-US" sz="1400" b="1" dirty="0" smtClean="0">
                <a:solidFill>
                  <a:schemeClr val="tx2"/>
                </a:solidFill>
                <a:latin typeface="Calibri" pitchFamily="34" charset="0"/>
              </a:rPr>
              <a:t>Allows comparison  of the “as-built” suspension resonances against an </a:t>
            </a:r>
            <a:r>
              <a:rPr lang="en-US" sz="1400" b="1" dirty="0">
                <a:solidFill>
                  <a:schemeClr val="tx2"/>
                </a:solidFill>
                <a:latin typeface="Calibri" pitchFamily="34" charset="0"/>
              </a:rPr>
              <a:t>analytical model of the </a:t>
            </a:r>
            <a:r>
              <a:rPr lang="en-US" sz="1400" b="1" dirty="0" smtClean="0">
                <a:solidFill>
                  <a:schemeClr val="tx2"/>
                </a:solidFill>
                <a:latin typeface="Calibri" pitchFamily="34" charset="0"/>
              </a:rPr>
              <a:t>mechanics</a:t>
            </a:r>
          </a:p>
          <a:p>
            <a:pPr marL="285750" indent="-285750" algn="l">
              <a:buClr>
                <a:srgbClr val="CC0099"/>
              </a:buClr>
              <a:buFont typeface="Arial" pitchFamily="34" charset="0"/>
              <a:buChar char="•"/>
            </a:pPr>
            <a:endParaRPr lang="en-US" sz="1400" b="1" dirty="0">
              <a:solidFill>
                <a:schemeClr val="tx2"/>
              </a:solidFill>
              <a:latin typeface="Calibri" pitchFamily="34" charset="0"/>
            </a:endParaRPr>
          </a:p>
          <a:p>
            <a:pPr marL="285750" indent="-285750" algn="l">
              <a:buClr>
                <a:srgbClr val="CC0099"/>
              </a:buClr>
              <a:buFont typeface="Arial" pitchFamily="34" charset="0"/>
              <a:buChar char="•"/>
            </a:pPr>
            <a:r>
              <a:rPr lang="en-US" sz="1400" b="1" dirty="0" smtClean="0">
                <a:solidFill>
                  <a:schemeClr val="tx2"/>
                </a:solidFill>
                <a:latin typeface="Calibri" pitchFamily="34" charset="0"/>
              </a:rPr>
              <a:t>To give us  confidence that the suspension works as designed</a:t>
            </a:r>
          </a:p>
          <a:p>
            <a:pPr marL="285750" indent="-285750" algn="l">
              <a:buClr>
                <a:srgbClr val="CC0099"/>
              </a:buClr>
              <a:buFont typeface="Arial" pitchFamily="34" charset="0"/>
              <a:buChar char="•"/>
            </a:pPr>
            <a:endParaRPr lang="en-US" sz="1400" b="1" dirty="0">
              <a:solidFill>
                <a:schemeClr val="tx2"/>
              </a:solidFill>
              <a:latin typeface="Calibri" pitchFamily="34" charset="0"/>
            </a:endParaRPr>
          </a:p>
          <a:p>
            <a:pPr marL="285750" indent="-285750" algn="l">
              <a:buClr>
                <a:srgbClr val="CC0099"/>
              </a:buClr>
              <a:buFont typeface="Arial" pitchFamily="34" charset="0"/>
              <a:buChar char="•"/>
            </a:pPr>
            <a:r>
              <a:rPr lang="en-US" sz="1400" b="1" dirty="0" smtClean="0">
                <a:solidFill>
                  <a:schemeClr val="tx2"/>
                </a:solidFill>
                <a:latin typeface="Calibri" pitchFamily="34" charset="0"/>
              </a:rPr>
              <a:t>Aiming for repeatability for suspensions throughout all Phases of testing</a:t>
            </a:r>
          </a:p>
          <a:p>
            <a:pPr marL="285750" indent="-285750" algn="l">
              <a:buClr>
                <a:srgbClr val="CC0099"/>
              </a:buClr>
              <a:buFont typeface="Arial" pitchFamily="34" charset="0"/>
              <a:buChar char="•"/>
            </a:pPr>
            <a:endParaRPr lang="en-US" sz="1400" b="1" dirty="0">
              <a:solidFill>
                <a:schemeClr val="tx2"/>
              </a:solidFill>
              <a:latin typeface="Calibri" pitchFamily="34" charset="0"/>
            </a:endParaRPr>
          </a:p>
          <a:p>
            <a:pPr marL="285750" indent="-285750" algn="l">
              <a:buClr>
                <a:srgbClr val="CC0099"/>
              </a:buClr>
              <a:buFont typeface="Arial" pitchFamily="34" charset="0"/>
              <a:buChar char="•"/>
            </a:pPr>
            <a:r>
              <a:rPr lang="en-US" sz="1400" b="1" dirty="0" smtClean="0">
                <a:solidFill>
                  <a:schemeClr val="tx2"/>
                </a:solidFill>
                <a:latin typeface="Calibri" pitchFamily="34" charset="0"/>
              </a:rPr>
              <a:t>Also want to maintain  repeatability from site to site</a:t>
            </a:r>
            <a:endParaRPr lang="en-US" sz="1400" b="1" dirty="0">
              <a:solidFill>
                <a:schemeClr val="tx2"/>
              </a:solidFill>
              <a:latin typeface="Calibri" pitchFamily="34" charset="0"/>
            </a:endParaRPr>
          </a:p>
        </p:txBody>
      </p:sp>
      <p:grpSp>
        <p:nvGrpSpPr>
          <p:cNvPr id="9" name="Group 8"/>
          <p:cNvGrpSpPr/>
          <p:nvPr/>
        </p:nvGrpSpPr>
        <p:grpSpPr>
          <a:xfrm>
            <a:off x="0" y="0"/>
            <a:ext cx="9144000" cy="1264919"/>
            <a:chOff x="0" y="0"/>
            <a:chExt cx="9144000" cy="1264919"/>
          </a:xfrm>
        </p:grpSpPr>
        <p:pic>
          <p:nvPicPr>
            <p:cNvPr id="10" name="Picture 3" descr="C:\Users\Brett\Documents\Lab\LSC - LIGO Lab\Logos and Figures\LIGO Logo Extension.bmp"/>
            <p:cNvPicPr>
              <a:picLocks noChangeAspect="1" noChangeArrowheads="1"/>
            </p:cNvPicPr>
            <p:nvPr/>
          </p:nvPicPr>
          <p:blipFill>
            <a:blip r:embed="rId5"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11" name="Picture 10" descr="New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2" name="Picture 11" descr="Stanford_University_seal_200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13" name="TextBox 12"/>
          <p:cNvSpPr txBox="1"/>
          <p:nvPr/>
        </p:nvSpPr>
        <p:spPr>
          <a:xfrm>
            <a:off x="955880" y="6432704"/>
            <a:ext cx="1634920" cy="369332"/>
          </a:xfrm>
          <a:prstGeom prst="rect">
            <a:avLst/>
          </a:prstGeom>
          <a:noFill/>
        </p:spPr>
        <p:txBody>
          <a:bodyPr wrap="none" rtlCol="0">
            <a:spAutoFit/>
          </a:bodyPr>
          <a:lstStyle/>
          <a:p>
            <a:r>
              <a:rPr lang="en-US" dirty="0" smtClean="0"/>
              <a:t>Ref - G1300132</a:t>
            </a:r>
            <a:endParaRPr lang="en-US" dirty="0"/>
          </a:p>
        </p:txBody>
      </p:sp>
    </p:spTree>
    <p:extLst>
      <p:ext uri="{BB962C8B-B14F-4D97-AF65-F5344CB8AC3E}">
        <p14:creationId xmlns:p14="http://schemas.microsoft.com/office/powerpoint/2010/main" val="35647328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9178"/>
            <a:ext cx="8229600" cy="1143000"/>
          </a:xfrm>
        </p:spPr>
        <p:txBody>
          <a:bodyPr>
            <a:normAutofit fontScale="90000"/>
          </a:bodyPr>
          <a:lstStyle/>
          <a:p>
            <a:r>
              <a:rPr lang="en-US" dirty="0" smtClean="0"/>
              <a:t>SUS DTT White Noise Measurement</a:t>
            </a:r>
            <a:endParaRPr lang="en-US" dirty="0"/>
          </a:p>
        </p:txBody>
      </p:sp>
      <p:sp>
        <p:nvSpPr>
          <p:cNvPr id="4" name="Slide Number Placeholder 3"/>
          <p:cNvSpPr>
            <a:spLocks noGrp="1"/>
          </p:cNvSpPr>
          <p:nvPr>
            <p:ph type="sldNum" sz="quarter" idx="12"/>
          </p:nvPr>
        </p:nvSpPr>
        <p:spPr/>
        <p:txBody>
          <a:bodyPr/>
          <a:lstStyle/>
          <a:p>
            <a:fld id="{5EC56E21-2414-A84E-A606-D7051A50526A}" type="slidenum">
              <a:rPr lang="en-US" smtClean="0"/>
              <a:t>14</a:t>
            </a:fld>
            <a:endParaRPr lang="en-US"/>
          </a:p>
        </p:txBody>
      </p:sp>
      <p:pic>
        <p:nvPicPr>
          <p:cNvPr id="6" name="Picture 5" descr="Screenshot from 2015-05-13 08_55_3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99616"/>
            <a:ext cx="9144000" cy="4914900"/>
          </a:xfrm>
          <a:prstGeom prst="rect">
            <a:avLst/>
          </a:prstGeom>
        </p:spPr>
      </p:pic>
      <p:grpSp>
        <p:nvGrpSpPr>
          <p:cNvPr id="7" name="Group 6"/>
          <p:cNvGrpSpPr/>
          <p:nvPr/>
        </p:nvGrpSpPr>
        <p:grpSpPr>
          <a:xfrm>
            <a:off x="0" y="0"/>
            <a:ext cx="9144000" cy="1264919"/>
            <a:chOff x="0" y="0"/>
            <a:chExt cx="9144000" cy="1264919"/>
          </a:xfrm>
        </p:grpSpPr>
        <p:pic>
          <p:nvPicPr>
            <p:cNvPr id="8" name="Picture 3" descr="C:\Users\Brett\Documents\Lab\LSC - LIGO Lab\Logos and Figures\LIGO Logo Extension.bmp"/>
            <p:cNvPicPr>
              <a:picLocks noChangeAspect="1" noChangeArrowheads="1"/>
            </p:cNvPicPr>
            <p:nvPr/>
          </p:nvPicPr>
          <p:blipFill>
            <a:blip r:embed="rId4"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9" name="Picture 8" descr="New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0" name="Picture 9" descr="Stanford_University_seal_20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37913016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676400"/>
            <a:ext cx="5872253" cy="4940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42338"/>
            <a:ext cx="8229600" cy="1143000"/>
          </a:xfrm>
        </p:spPr>
        <p:txBody>
          <a:bodyPr>
            <a:normAutofit/>
          </a:bodyPr>
          <a:lstStyle/>
          <a:p>
            <a:r>
              <a:rPr lang="en-US" sz="3600" dirty="0" smtClean="0"/>
              <a:t>Testing - Transfer Functions Find Bugs</a:t>
            </a:r>
            <a:endParaRPr lang="en-US" sz="3600" dirty="0"/>
          </a:p>
        </p:txBody>
      </p:sp>
      <p:sp>
        <p:nvSpPr>
          <p:cNvPr id="3" name="Content Placeholder 2"/>
          <p:cNvSpPr>
            <a:spLocks noGrp="1"/>
          </p:cNvSpPr>
          <p:nvPr>
            <p:ph idx="1"/>
          </p:nvPr>
        </p:nvSpPr>
        <p:spPr>
          <a:xfrm>
            <a:off x="457200" y="1362060"/>
            <a:ext cx="8229600" cy="4525963"/>
          </a:xfrm>
        </p:spPr>
        <p:txBody>
          <a:bodyPr/>
          <a:lstStyle/>
          <a:p>
            <a:r>
              <a:rPr lang="en-US" sz="1800" dirty="0">
                <a:latin typeface="Calibri" pitchFamily="34" charset="0"/>
              </a:rPr>
              <a:t>H</a:t>
            </a:r>
            <a:r>
              <a:rPr lang="en-US" sz="1800" dirty="0" smtClean="0">
                <a:latin typeface="Calibri" pitchFamily="34" charset="0"/>
              </a:rPr>
              <a:t>elp diagnose when something has gone wrong e.g. identify rubbing source</a:t>
            </a:r>
            <a:endParaRPr lang="en-US" dirty="0"/>
          </a:p>
        </p:txBody>
      </p:sp>
      <p:sp>
        <p:nvSpPr>
          <p:cNvPr id="4" name="Slide Number Placeholder 3"/>
          <p:cNvSpPr>
            <a:spLocks noGrp="1"/>
          </p:cNvSpPr>
          <p:nvPr>
            <p:ph type="sldNum" sz="quarter" idx="10"/>
          </p:nvPr>
        </p:nvSpPr>
        <p:spPr/>
        <p:txBody>
          <a:bodyPr/>
          <a:lstStyle/>
          <a:p>
            <a:fld id="{7144851E-34CC-40E3-88FD-FB9925230AFC}" type="slidenum">
              <a:rPr lang="en-US" smtClean="0"/>
              <a:pPr/>
              <a:t>15</a:t>
            </a:fld>
            <a:endParaRPr lang="en-US"/>
          </a:p>
        </p:txBody>
      </p:sp>
      <p:pic>
        <p:nvPicPr>
          <p:cNvPr id="7" name="Picture 29" descr="HST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4972" y="2415880"/>
            <a:ext cx="1325563" cy="160020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1636" y="4047204"/>
            <a:ext cx="1358899" cy="307777"/>
          </a:xfrm>
          <a:prstGeom prst="rect">
            <a:avLst/>
          </a:prstGeom>
          <a:noFill/>
        </p:spPr>
        <p:txBody>
          <a:bodyPr wrap="square" rtlCol="0">
            <a:spAutoFit/>
          </a:bodyPr>
          <a:lstStyle/>
          <a:p>
            <a:r>
              <a:rPr lang="en-US" sz="1400" b="1" dirty="0" smtClean="0">
                <a:solidFill>
                  <a:schemeClr val="tx2"/>
                </a:solidFill>
                <a:latin typeface="+mn-lt"/>
              </a:rPr>
              <a:t>HSTS</a:t>
            </a:r>
            <a:endParaRPr lang="en-US" sz="1400" b="1" dirty="0">
              <a:solidFill>
                <a:schemeClr val="tx2"/>
              </a:solidFill>
              <a:latin typeface="+mn-lt"/>
            </a:endParaRPr>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2100" y="4354981"/>
            <a:ext cx="1371305" cy="1028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84506" y="5390240"/>
            <a:ext cx="1358899" cy="261610"/>
          </a:xfrm>
          <a:prstGeom prst="rect">
            <a:avLst/>
          </a:prstGeom>
          <a:noFill/>
        </p:spPr>
        <p:txBody>
          <a:bodyPr wrap="square" rtlCol="0">
            <a:spAutoFit/>
          </a:bodyPr>
          <a:lstStyle/>
          <a:p>
            <a:r>
              <a:rPr lang="en-US" sz="1100" b="1" dirty="0" smtClean="0">
                <a:solidFill>
                  <a:schemeClr val="tx2"/>
                </a:solidFill>
                <a:latin typeface="+mn-lt"/>
              </a:rPr>
              <a:t>Lower blade-stop</a:t>
            </a:r>
            <a:endParaRPr lang="en-US" sz="1100" b="1" dirty="0">
              <a:solidFill>
                <a:schemeClr val="tx2"/>
              </a:solidFill>
              <a:latin typeface="+mn-lt"/>
            </a:endParaRPr>
          </a:p>
        </p:txBody>
      </p:sp>
      <p:sp>
        <p:nvSpPr>
          <p:cNvPr id="11" name="TextBox 10"/>
          <p:cNvSpPr txBox="1"/>
          <p:nvPr/>
        </p:nvSpPr>
        <p:spPr>
          <a:xfrm>
            <a:off x="7302321" y="1810464"/>
            <a:ext cx="1841679" cy="4832092"/>
          </a:xfrm>
          <a:prstGeom prst="rect">
            <a:avLst/>
          </a:prstGeom>
          <a:noFill/>
        </p:spPr>
        <p:txBody>
          <a:bodyPr wrap="square" rtlCol="0">
            <a:spAutoFit/>
          </a:bodyPr>
          <a:lstStyle/>
          <a:p>
            <a:pPr marL="285750" indent="-285750" algn="l">
              <a:buClr>
                <a:srgbClr val="CC0099"/>
              </a:buClr>
              <a:buFont typeface="Arial" pitchFamily="34" charset="0"/>
              <a:buChar char="•"/>
            </a:pPr>
            <a:r>
              <a:rPr lang="en-US" sz="1400" b="1" dirty="0" smtClean="0">
                <a:solidFill>
                  <a:schemeClr val="tx2"/>
                </a:solidFill>
                <a:latin typeface="Calibri" pitchFamily="34" charset="0"/>
              </a:rPr>
              <a:t>PR2 showed no signs of rubbing during Phase 3a (free-air)</a:t>
            </a:r>
          </a:p>
          <a:p>
            <a:pPr marL="285750" indent="-285750" algn="l">
              <a:buClr>
                <a:srgbClr val="CC0099"/>
              </a:buClr>
              <a:buFont typeface="Arial" pitchFamily="34" charset="0"/>
              <a:buChar char="•"/>
            </a:pPr>
            <a:endParaRPr lang="en-US" sz="1400" b="1" dirty="0">
              <a:solidFill>
                <a:schemeClr val="tx2"/>
              </a:solidFill>
              <a:latin typeface="Calibri" pitchFamily="34" charset="0"/>
            </a:endParaRPr>
          </a:p>
          <a:p>
            <a:pPr marL="285750" indent="-285750" algn="l">
              <a:buClr>
                <a:srgbClr val="CC0099"/>
              </a:buClr>
              <a:buFont typeface="Arial" pitchFamily="34" charset="0"/>
              <a:buChar char="•"/>
            </a:pPr>
            <a:r>
              <a:rPr lang="en-US" sz="1400" b="1" dirty="0" smtClean="0">
                <a:solidFill>
                  <a:schemeClr val="tx2"/>
                </a:solidFill>
                <a:latin typeface="Calibri" pitchFamily="34" charset="0"/>
              </a:rPr>
              <a:t>But following pump-down, Phase 3b, only PR2 shows severe rubbing (</a:t>
            </a:r>
            <a:r>
              <a:rPr lang="en-US" sz="1400" b="1" dirty="0">
                <a:solidFill>
                  <a:srgbClr val="FF6600"/>
                </a:solidFill>
                <a:latin typeface="Calibri" pitchFamily="34" charset="0"/>
              </a:rPr>
              <a:t>orange</a:t>
            </a:r>
            <a:r>
              <a:rPr lang="en-US" sz="1400" b="1" dirty="0" smtClean="0">
                <a:solidFill>
                  <a:schemeClr val="tx2"/>
                </a:solidFill>
                <a:latin typeface="Calibri" pitchFamily="34" charset="0"/>
              </a:rPr>
              <a:t>)</a:t>
            </a:r>
          </a:p>
          <a:p>
            <a:pPr marL="285750" indent="-285750" algn="l">
              <a:buClr>
                <a:srgbClr val="CC0099"/>
              </a:buClr>
              <a:buFont typeface="Arial" pitchFamily="34" charset="0"/>
              <a:buChar char="•"/>
            </a:pPr>
            <a:endParaRPr lang="en-US" sz="1400" b="1" dirty="0" smtClean="0">
              <a:solidFill>
                <a:schemeClr val="tx2"/>
              </a:solidFill>
              <a:latin typeface="Calibri" pitchFamily="34" charset="0"/>
            </a:endParaRPr>
          </a:p>
          <a:p>
            <a:pPr marL="285750" indent="-285750" algn="l">
              <a:buClr>
                <a:srgbClr val="CC0099"/>
              </a:buClr>
              <a:buFont typeface="Arial" pitchFamily="34" charset="0"/>
              <a:buChar char="•"/>
            </a:pPr>
            <a:r>
              <a:rPr lang="en-US" sz="1400" b="1" dirty="0" smtClean="0">
                <a:solidFill>
                  <a:schemeClr val="tx2"/>
                </a:solidFill>
                <a:latin typeface="Calibri" pitchFamily="34" charset="0"/>
              </a:rPr>
              <a:t>After venting, still exhibited identical vertical rubbing, suggesting no t buoyancy related (</a:t>
            </a:r>
            <a:r>
              <a:rPr lang="en-US" sz="1400" b="1" dirty="0" smtClean="0">
                <a:solidFill>
                  <a:schemeClr val="tx2"/>
                </a:solidFill>
                <a:latin typeface="Calibri" pitchFamily="34" charset="0"/>
                <a:hlinkClick r:id="rId6"/>
              </a:rPr>
              <a:t>T1100616</a:t>
            </a:r>
            <a:r>
              <a:rPr lang="en-US" sz="1400" b="1" dirty="0" smtClean="0">
                <a:solidFill>
                  <a:schemeClr val="tx2"/>
                </a:solidFill>
                <a:latin typeface="Calibri" pitchFamily="34" charset="0"/>
              </a:rPr>
              <a:t>)</a:t>
            </a:r>
          </a:p>
          <a:p>
            <a:pPr marL="285750" indent="-285750" algn="l">
              <a:buClr>
                <a:srgbClr val="CC0099"/>
              </a:buClr>
              <a:buFont typeface="Arial" pitchFamily="34" charset="0"/>
              <a:buChar char="•"/>
            </a:pPr>
            <a:endParaRPr lang="en-US" sz="1400" b="1" dirty="0">
              <a:solidFill>
                <a:schemeClr val="tx2"/>
              </a:solidFill>
              <a:latin typeface="Calibri" pitchFamily="34" charset="0"/>
            </a:endParaRPr>
          </a:p>
          <a:p>
            <a:pPr marL="285750" indent="-285750" algn="l">
              <a:buClr>
                <a:srgbClr val="CC0099"/>
              </a:buClr>
              <a:buFont typeface="Arial" pitchFamily="34" charset="0"/>
              <a:buChar char="•"/>
            </a:pPr>
            <a:r>
              <a:rPr lang="en-US" sz="1400" b="1" dirty="0" smtClean="0">
                <a:solidFill>
                  <a:schemeClr val="tx2"/>
                </a:solidFill>
                <a:latin typeface="Calibri" pitchFamily="34" charset="0"/>
              </a:rPr>
              <a:t>Visual inspection identified it to be a lower blade stop interfering</a:t>
            </a:r>
            <a:endParaRPr lang="en-US" sz="1400" b="1" dirty="0">
              <a:solidFill>
                <a:schemeClr val="tx2"/>
              </a:solidFill>
              <a:latin typeface="Calibri" pitchFamily="34" charset="0"/>
            </a:endParaRPr>
          </a:p>
        </p:txBody>
      </p:sp>
      <p:sp>
        <p:nvSpPr>
          <p:cNvPr id="5" name="TextBox 4"/>
          <p:cNvSpPr txBox="1"/>
          <p:nvPr/>
        </p:nvSpPr>
        <p:spPr>
          <a:xfrm>
            <a:off x="955880" y="6432704"/>
            <a:ext cx="1634920" cy="369332"/>
          </a:xfrm>
          <a:prstGeom prst="rect">
            <a:avLst/>
          </a:prstGeom>
          <a:noFill/>
        </p:spPr>
        <p:txBody>
          <a:bodyPr wrap="none" rtlCol="0">
            <a:spAutoFit/>
          </a:bodyPr>
          <a:lstStyle/>
          <a:p>
            <a:r>
              <a:rPr lang="en-US" dirty="0" smtClean="0"/>
              <a:t>Ref - G1300132</a:t>
            </a:r>
            <a:endParaRPr lang="en-US" dirty="0"/>
          </a:p>
        </p:txBody>
      </p:sp>
      <p:grpSp>
        <p:nvGrpSpPr>
          <p:cNvPr id="12" name="Group 11"/>
          <p:cNvGrpSpPr/>
          <p:nvPr/>
        </p:nvGrpSpPr>
        <p:grpSpPr>
          <a:xfrm>
            <a:off x="0" y="0"/>
            <a:ext cx="9144000" cy="1264919"/>
            <a:chOff x="0" y="0"/>
            <a:chExt cx="9144000" cy="1264919"/>
          </a:xfrm>
        </p:grpSpPr>
        <p:pic>
          <p:nvPicPr>
            <p:cNvPr id="13" name="Picture 3" descr="C:\Users\Brett\Documents\Lab\LSC - LIGO Lab\Logos and Figures\LIGO Logo Extension.bmp"/>
            <p:cNvPicPr>
              <a:picLocks noChangeAspect="1" noChangeArrowheads="1"/>
            </p:cNvPicPr>
            <p:nvPr/>
          </p:nvPicPr>
          <p:blipFill>
            <a:blip r:embed="rId7"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14" name="Picture 13" descr="New_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5" name="Picture 14" descr="Stanford_University_seal_2003.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8638074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Suspension Model </a:t>
            </a:r>
            <a:r>
              <a:rPr lang="en-US" dirty="0"/>
              <a:t>P</a:t>
            </a:r>
            <a:r>
              <a:rPr lang="en-US" dirty="0" smtClean="0"/>
              <a:t>arameter </a:t>
            </a:r>
            <a:r>
              <a:rPr lang="en-US" dirty="0"/>
              <a:t>E</a:t>
            </a:r>
            <a:r>
              <a:rPr lang="en-US" dirty="0" smtClean="0"/>
              <a:t>stimation</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5EC56E21-2414-A84E-A606-D7051A50526A}" type="slidenum">
              <a:rPr lang="en-US" smtClean="0"/>
              <a:t>16</a:t>
            </a:fld>
            <a:endParaRPr lang="en-US"/>
          </a:p>
        </p:txBody>
      </p:sp>
      <p:sp>
        <p:nvSpPr>
          <p:cNvPr id="5" name="Footer Placeholder 4"/>
          <p:cNvSpPr>
            <a:spLocks noGrp="1"/>
          </p:cNvSpPr>
          <p:nvPr>
            <p:ph type="ftr" sz="quarter" idx="11"/>
          </p:nvPr>
        </p:nvSpPr>
        <p:spPr>
          <a:xfrm>
            <a:off x="3124200" y="6356350"/>
            <a:ext cx="2895600" cy="365125"/>
          </a:xfrm>
        </p:spPr>
        <p:txBody>
          <a:bodyPr/>
          <a:lstStyle/>
          <a:p>
            <a:r>
              <a:rPr lang="en-US" smtClean="0"/>
              <a:t>G1500644-v1</a:t>
            </a:r>
            <a:endParaRPr lang="en-US"/>
          </a:p>
        </p:txBody>
      </p:sp>
    </p:spTree>
    <p:extLst>
      <p:ext uri="{BB962C8B-B14F-4D97-AF65-F5344CB8AC3E}">
        <p14:creationId xmlns:p14="http://schemas.microsoft.com/office/powerpoint/2010/main" val="31335095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38"/>
            <a:ext cx="8229600" cy="1143000"/>
          </a:xfrm>
        </p:spPr>
        <p:txBody>
          <a:bodyPr/>
          <a:lstStyle/>
          <a:p>
            <a:r>
              <a:rPr lang="en-US" dirty="0" smtClean="0"/>
              <a:t>Model </a:t>
            </a:r>
            <a:r>
              <a:rPr lang="en-US" dirty="0" err="1" smtClean="0"/>
              <a:t>vs</a:t>
            </a:r>
            <a:r>
              <a:rPr lang="en-US" dirty="0" smtClean="0"/>
              <a:t> Measurement</a:t>
            </a:r>
            <a:endParaRPr lang="en-US" dirty="0"/>
          </a:p>
        </p:txBody>
      </p:sp>
      <p:sp>
        <p:nvSpPr>
          <p:cNvPr id="3" name="Slide Number Placeholder 2"/>
          <p:cNvSpPr>
            <a:spLocks noGrp="1"/>
          </p:cNvSpPr>
          <p:nvPr>
            <p:ph type="sldNum" sz="quarter" idx="12"/>
          </p:nvPr>
        </p:nvSpPr>
        <p:spPr/>
        <p:txBody>
          <a:bodyPr/>
          <a:lstStyle/>
          <a:p>
            <a:fld id="{5EC56E21-2414-A84E-A606-D7051A50526A}" type="slidenum">
              <a:rPr lang="en-US" smtClean="0"/>
              <a:t>17</a:t>
            </a:fld>
            <a:endParaRPr lang="en-US"/>
          </a:p>
        </p:txBody>
      </p:sp>
      <p:pic>
        <p:nvPicPr>
          <p:cNvPr id="5" name="Picture 4" descr="Pitch_Original4_27Nov201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5176" y="1280160"/>
            <a:ext cx="8680971" cy="4846320"/>
          </a:xfrm>
          <a:prstGeom prst="rect">
            <a:avLst/>
          </a:prstGeom>
        </p:spPr>
      </p:pic>
      <p:grpSp>
        <p:nvGrpSpPr>
          <p:cNvPr id="6" name="Group 5"/>
          <p:cNvGrpSpPr/>
          <p:nvPr/>
        </p:nvGrpSpPr>
        <p:grpSpPr>
          <a:xfrm>
            <a:off x="0" y="0"/>
            <a:ext cx="9144000" cy="1264919"/>
            <a:chOff x="0" y="0"/>
            <a:chExt cx="9144000" cy="1264919"/>
          </a:xfrm>
        </p:grpSpPr>
        <p:pic>
          <p:nvPicPr>
            <p:cNvPr id="7" name="Picture 3" descr="C:\Users\Brett\Documents\Lab\LSC - LIGO Lab\Logos and Figures\LIGO Logo Extension.bmp"/>
            <p:cNvPicPr>
              <a:picLocks noChangeAspect="1" noChangeArrowheads="1"/>
            </p:cNvPicPr>
            <p:nvPr/>
          </p:nvPicPr>
          <p:blipFill>
            <a:blip r:embed="rId4"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8" name="Picture 7" descr="New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 name="Picture 8" descr="Stanford_University_seal_20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4" name="TextBox 3"/>
          <p:cNvSpPr txBox="1"/>
          <p:nvPr/>
        </p:nvSpPr>
        <p:spPr>
          <a:xfrm>
            <a:off x="942714" y="1280160"/>
            <a:ext cx="7744086" cy="400110"/>
          </a:xfrm>
          <a:prstGeom prst="rect">
            <a:avLst/>
          </a:prstGeom>
          <a:solidFill>
            <a:schemeClr val="bg1"/>
          </a:solidFill>
        </p:spPr>
        <p:txBody>
          <a:bodyPr wrap="square" rtlCol="0">
            <a:spAutoFit/>
          </a:bodyPr>
          <a:lstStyle/>
          <a:p>
            <a:pPr algn="ctr"/>
            <a:r>
              <a:rPr lang="en-US" sz="2000" dirty="0" smtClean="0"/>
              <a:t>Top Mass Pitch to Pitch Transfer Function: Before fit</a:t>
            </a:r>
            <a:endParaRPr lang="en-US" sz="2000" dirty="0"/>
          </a:p>
        </p:txBody>
      </p:sp>
    </p:spTree>
    <p:extLst>
      <p:ext uri="{BB962C8B-B14F-4D97-AF65-F5344CB8AC3E}">
        <p14:creationId xmlns:p14="http://schemas.microsoft.com/office/powerpoint/2010/main" val="21802047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36" y="6068643"/>
            <a:ext cx="8844918" cy="646331"/>
          </a:xfrm>
          <a:prstGeom prst="rect">
            <a:avLst/>
          </a:prstGeom>
          <a:noFill/>
        </p:spPr>
        <p:txBody>
          <a:bodyPr wrap="square" rtlCol="0">
            <a:spAutoFit/>
          </a:bodyPr>
          <a:lstStyle/>
          <a:p>
            <a:pPr marL="285750" indent="-285750">
              <a:buFont typeface="Arial"/>
              <a:buChar char="•"/>
            </a:pPr>
            <a:r>
              <a:rPr lang="en-US" dirty="0" smtClean="0"/>
              <a:t>High Q resonant frequency measurements are not subject to calibration errors or noise.</a:t>
            </a:r>
          </a:p>
          <a:p>
            <a:pPr marL="285750" indent="-285750">
              <a:buFont typeface="Arial"/>
              <a:buChar char="•"/>
            </a:pPr>
            <a:r>
              <a:rPr lang="en-US" dirty="0" smtClean="0"/>
              <a:t>The measurement ‘noise’ is the data resolution, which only depends on time.</a:t>
            </a:r>
            <a:endParaRPr lang="en-US" dirty="0"/>
          </a:p>
        </p:txBody>
      </p:sp>
      <p:sp>
        <p:nvSpPr>
          <p:cNvPr id="2" name="Title 1"/>
          <p:cNvSpPr>
            <a:spLocks noGrp="1"/>
          </p:cNvSpPr>
          <p:nvPr>
            <p:ph type="title"/>
          </p:nvPr>
        </p:nvSpPr>
        <p:spPr>
          <a:xfrm>
            <a:off x="457200" y="47838"/>
            <a:ext cx="8229600" cy="1143000"/>
          </a:xfrm>
        </p:spPr>
        <p:txBody>
          <a:bodyPr/>
          <a:lstStyle/>
          <a:p>
            <a:r>
              <a:rPr lang="en-US" dirty="0" smtClean="0"/>
              <a:t>Error Measurement</a:t>
            </a:r>
            <a:endParaRPr lang="en-US" dirty="0"/>
          </a:p>
        </p:txBody>
      </p:sp>
      <p:sp>
        <p:nvSpPr>
          <p:cNvPr id="3" name="Slide Number Placeholder 2"/>
          <p:cNvSpPr>
            <a:spLocks noGrp="1"/>
          </p:cNvSpPr>
          <p:nvPr>
            <p:ph type="sldNum" sz="quarter" idx="12"/>
          </p:nvPr>
        </p:nvSpPr>
        <p:spPr>
          <a:xfrm>
            <a:off x="6961440" y="6447070"/>
            <a:ext cx="2133600" cy="365125"/>
          </a:xfrm>
        </p:spPr>
        <p:txBody>
          <a:bodyPr/>
          <a:lstStyle/>
          <a:p>
            <a:fld id="{5EC56E21-2414-A84E-A606-D7051A50526A}" type="slidenum">
              <a:rPr lang="en-US" smtClean="0"/>
              <a:t>18</a:t>
            </a:fld>
            <a:endParaRPr lang="en-US" dirty="0"/>
          </a:p>
        </p:txBody>
      </p:sp>
      <p:pic>
        <p:nvPicPr>
          <p:cNvPr id="5" name="Picture 4" descr="Pitch_Original4_27Nov201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4420" y="1276906"/>
            <a:ext cx="8686800" cy="4849574"/>
          </a:xfrm>
          <a:prstGeom prst="rect">
            <a:avLst/>
          </a:prstGeom>
        </p:spPr>
      </p:pic>
      <p:cxnSp>
        <p:nvCxnSpPr>
          <p:cNvPr id="6" name="Straight Arrow Connector 5"/>
          <p:cNvCxnSpPr/>
          <p:nvPr/>
        </p:nvCxnSpPr>
        <p:spPr>
          <a:xfrm>
            <a:off x="3016347" y="1984547"/>
            <a:ext cx="260812"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345191" y="1746407"/>
            <a:ext cx="1832728" cy="646331"/>
          </a:xfrm>
          <a:prstGeom prst="rect">
            <a:avLst/>
          </a:prstGeom>
          <a:noFill/>
        </p:spPr>
        <p:txBody>
          <a:bodyPr wrap="none" rtlCol="0">
            <a:spAutoFit/>
          </a:bodyPr>
          <a:lstStyle/>
          <a:p>
            <a:r>
              <a:rPr lang="en-US" dirty="0" smtClean="0"/>
              <a:t>Error = difference</a:t>
            </a:r>
          </a:p>
          <a:p>
            <a:r>
              <a:rPr lang="en-US" dirty="0" smtClean="0"/>
              <a:t>in mode </a:t>
            </a:r>
            <a:r>
              <a:rPr lang="en-US" dirty="0" err="1" smtClean="0"/>
              <a:t>freq</a:t>
            </a:r>
            <a:endParaRPr lang="en-US" dirty="0"/>
          </a:p>
        </p:txBody>
      </p:sp>
      <p:grpSp>
        <p:nvGrpSpPr>
          <p:cNvPr id="7" name="Group 6"/>
          <p:cNvGrpSpPr/>
          <p:nvPr/>
        </p:nvGrpSpPr>
        <p:grpSpPr>
          <a:xfrm>
            <a:off x="0" y="0"/>
            <a:ext cx="9144000" cy="1264919"/>
            <a:chOff x="0" y="0"/>
            <a:chExt cx="9144000" cy="1264919"/>
          </a:xfrm>
        </p:grpSpPr>
        <p:pic>
          <p:nvPicPr>
            <p:cNvPr id="8" name="Picture 3" descr="C:\Users\Brett\Documents\Lab\LSC - LIGO Lab\Logos and Figures\LIGO Logo Extension.bmp"/>
            <p:cNvPicPr>
              <a:picLocks noChangeAspect="1" noChangeArrowheads="1"/>
            </p:cNvPicPr>
            <p:nvPr/>
          </p:nvPicPr>
          <p:blipFill>
            <a:blip r:embed="rId4"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10" name="Picture 9" descr="New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1" name="Picture 10" descr="Stanford_University_seal_20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12" name="TextBox 11"/>
          <p:cNvSpPr txBox="1"/>
          <p:nvPr/>
        </p:nvSpPr>
        <p:spPr>
          <a:xfrm>
            <a:off x="942714" y="1280160"/>
            <a:ext cx="7744086" cy="400110"/>
          </a:xfrm>
          <a:prstGeom prst="rect">
            <a:avLst/>
          </a:prstGeom>
          <a:solidFill>
            <a:schemeClr val="bg1"/>
          </a:solidFill>
        </p:spPr>
        <p:txBody>
          <a:bodyPr wrap="square" rtlCol="0">
            <a:spAutoFit/>
          </a:bodyPr>
          <a:lstStyle/>
          <a:p>
            <a:pPr algn="ctr"/>
            <a:r>
              <a:rPr lang="en-US" sz="2000" dirty="0" smtClean="0"/>
              <a:t>Top Mass Pitch to Pitch Transfer Function: Before fit</a:t>
            </a:r>
            <a:endParaRPr lang="en-US" sz="2000" dirty="0"/>
          </a:p>
        </p:txBody>
      </p:sp>
    </p:spTree>
    <p:extLst>
      <p:ext uri="{BB962C8B-B14F-4D97-AF65-F5344CB8AC3E}">
        <p14:creationId xmlns:p14="http://schemas.microsoft.com/office/powerpoint/2010/main" val="31100894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2958"/>
            <a:ext cx="8229600" cy="1143000"/>
          </a:xfrm>
        </p:spPr>
        <p:txBody>
          <a:bodyPr/>
          <a:lstStyle/>
          <a:p>
            <a:r>
              <a:rPr lang="en-US" dirty="0" smtClean="0"/>
              <a:t>Maximizing the Measurements</a:t>
            </a:r>
            <a:endParaRPr lang="en-US" dirty="0"/>
          </a:p>
        </p:txBody>
      </p:sp>
      <p:sp>
        <p:nvSpPr>
          <p:cNvPr id="6" name="TextBox 5"/>
          <p:cNvSpPr txBox="1"/>
          <p:nvPr/>
        </p:nvSpPr>
        <p:spPr>
          <a:xfrm>
            <a:off x="7226735" y="5319990"/>
            <a:ext cx="1983836" cy="461665"/>
          </a:xfrm>
          <a:prstGeom prst="rect">
            <a:avLst/>
          </a:prstGeom>
          <a:noFill/>
        </p:spPr>
        <p:txBody>
          <a:bodyPr wrap="none" rtlCol="0">
            <a:spAutoFit/>
          </a:bodyPr>
          <a:lstStyle/>
          <a:p>
            <a:r>
              <a:rPr lang="en-US" sz="2400" dirty="0" smtClean="0"/>
              <a:t>24 </a:t>
            </a:r>
            <a:r>
              <a:rPr lang="en-US" sz="2400" dirty="0"/>
              <a:t>resonances</a:t>
            </a:r>
          </a:p>
        </p:txBody>
      </p:sp>
      <p:sp>
        <p:nvSpPr>
          <p:cNvPr id="7" name="TextBox 6"/>
          <p:cNvSpPr txBox="1"/>
          <p:nvPr/>
        </p:nvSpPr>
        <p:spPr>
          <a:xfrm>
            <a:off x="5036610" y="5319990"/>
            <a:ext cx="1983836" cy="461665"/>
          </a:xfrm>
          <a:prstGeom prst="rect">
            <a:avLst/>
          </a:prstGeom>
          <a:noFill/>
        </p:spPr>
        <p:txBody>
          <a:bodyPr wrap="none" rtlCol="0">
            <a:spAutoFit/>
          </a:bodyPr>
          <a:lstStyle/>
          <a:p>
            <a:r>
              <a:rPr lang="en-US" sz="2400" dirty="0" smtClean="0"/>
              <a:t>18 </a:t>
            </a:r>
            <a:r>
              <a:rPr lang="en-US" sz="2400" dirty="0"/>
              <a:t>resonances</a:t>
            </a:r>
          </a:p>
        </p:txBody>
      </p:sp>
      <p:sp>
        <p:nvSpPr>
          <p:cNvPr id="8" name="TextBox 7"/>
          <p:cNvSpPr txBox="1"/>
          <p:nvPr/>
        </p:nvSpPr>
        <p:spPr>
          <a:xfrm>
            <a:off x="2570503" y="5333220"/>
            <a:ext cx="1983836" cy="461665"/>
          </a:xfrm>
          <a:prstGeom prst="rect">
            <a:avLst/>
          </a:prstGeom>
          <a:noFill/>
        </p:spPr>
        <p:txBody>
          <a:bodyPr wrap="none" rtlCol="0">
            <a:spAutoFit/>
          </a:bodyPr>
          <a:lstStyle/>
          <a:p>
            <a:r>
              <a:rPr lang="en-US" sz="2400" dirty="0" smtClean="0"/>
              <a:t>12 </a:t>
            </a:r>
            <a:r>
              <a:rPr lang="en-US" sz="2400" dirty="0"/>
              <a:t>resonances</a:t>
            </a:r>
          </a:p>
        </p:txBody>
      </p:sp>
      <p:sp>
        <p:nvSpPr>
          <p:cNvPr id="9" name="TextBox 8"/>
          <p:cNvSpPr txBox="1"/>
          <p:nvPr/>
        </p:nvSpPr>
        <p:spPr>
          <a:xfrm>
            <a:off x="260643" y="5333220"/>
            <a:ext cx="1827844" cy="461665"/>
          </a:xfrm>
          <a:prstGeom prst="rect">
            <a:avLst/>
          </a:prstGeom>
          <a:noFill/>
        </p:spPr>
        <p:txBody>
          <a:bodyPr wrap="none" rtlCol="0">
            <a:spAutoFit/>
          </a:bodyPr>
          <a:lstStyle/>
          <a:p>
            <a:r>
              <a:rPr lang="en-US" sz="2400" dirty="0" smtClean="0"/>
              <a:t>6 resonances</a:t>
            </a:r>
            <a:endParaRPr lang="en-US" sz="2400" dirty="0"/>
          </a:p>
        </p:txBody>
      </p:sp>
      <p:sp>
        <p:nvSpPr>
          <p:cNvPr id="10" name="TextBox 9"/>
          <p:cNvSpPr txBox="1"/>
          <p:nvPr/>
        </p:nvSpPr>
        <p:spPr>
          <a:xfrm>
            <a:off x="523339" y="6178319"/>
            <a:ext cx="7241803" cy="461665"/>
          </a:xfrm>
          <a:prstGeom prst="rect">
            <a:avLst/>
          </a:prstGeom>
          <a:noFill/>
        </p:spPr>
        <p:txBody>
          <a:bodyPr wrap="square" rtlCol="0">
            <a:spAutoFit/>
          </a:bodyPr>
          <a:lstStyle/>
          <a:p>
            <a:r>
              <a:rPr lang="en-US" sz="2400" dirty="0" smtClean="0"/>
              <a:t> 6 + 12 + 18 + 24 = 60 resonant frequencies</a:t>
            </a:r>
            <a:endParaRPr lang="en-US" sz="2400" dirty="0"/>
          </a:p>
        </p:txBody>
      </p:sp>
      <p:grpSp>
        <p:nvGrpSpPr>
          <p:cNvPr id="11" name="Group 10"/>
          <p:cNvGrpSpPr/>
          <p:nvPr/>
        </p:nvGrpSpPr>
        <p:grpSpPr>
          <a:xfrm>
            <a:off x="0" y="0"/>
            <a:ext cx="9144000" cy="1264919"/>
            <a:chOff x="0" y="0"/>
            <a:chExt cx="9144000" cy="1264919"/>
          </a:xfrm>
        </p:grpSpPr>
        <p:pic>
          <p:nvPicPr>
            <p:cNvPr id="12" name="Picture 3" descr="C:\Users\Brett\Documents\Lab\LSC - LIGO Lab\Logos and Figures\LIGO Logo Extension.bmp"/>
            <p:cNvPicPr>
              <a:picLocks noChangeAspect="1" noChangeArrowheads="1"/>
            </p:cNvPicPr>
            <p:nvPr/>
          </p:nvPicPr>
          <p:blipFill>
            <a:blip r:embed="rId3"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13" name="Picture 12" descr="New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4" name="Picture 13" descr="Stanford_University_seal_200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15" name="Slide Number Placeholder 14"/>
          <p:cNvSpPr>
            <a:spLocks noGrp="1"/>
          </p:cNvSpPr>
          <p:nvPr>
            <p:ph type="sldNum" sz="quarter" idx="12"/>
          </p:nvPr>
        </p:nvSpPr>
        <p:spPr/>
        <p:txBody>
          <a:bodyPr/>
          <a:lstStyle/>
          <a:p>
            <a:fld id="{5EC56E21-2414-A84E-A606-D7051A50526A}" type="slidenum">
              <a:rPr lang="en-US" smtClean="0"/>
              <a:t>19</a:t>
            </a:fld>
            <a:endParaRPr lang="en-US"/>
          </a:p>
        </p:txBody>
      </p:sp>
      <p:sp>
        <p:nvSpPr>
          <p:cNvPr id="2" name="TextBox 1"/>
          <p:cNvSpPr txBox="1"/>
          <p:nvPr/>
        </p:nvSpPr>
        <p:spPr>
          <a:xfrm>
            <a:off x="523340" y="1324903"/>
            <a:ext cx="1351902" cy="646331"/>
          </a:xfrm>
          <a:prstGeom prst="rect">
            <a:avLst/>
          </a:prstGeom>
          <a:noFill/>
        </p:spPr>
        <p:txBody>
          <a:bodyPr wrap="none" rtlCol="0">
            <a:spAutoFit/>
          </a:bodyPr>
          <a:lstStyle/>
          <a:p>
            <a:r>
              <a:rPr lang="en-US" dirty="0" smtClean="0"/>
              <a:t>2</a:t>
            </a:r>
            <a:r>
              <a:rPr lang="en-US" baseline="30000" dirty="0" smtClean="0"/>
              <a:t>nd</a:t>
            </a:r>
            <a:r>
              <a:rPr lang="en-US" dirty="0" smtClean="0"/>
              <a:t> lowest</a:t>
            </a:r>
          </a:p>
          <a:p>
            <a:r>
              <a:rPr lang="en-US" dirty="0" smtClean="0"/>
              <a:t>stage locked</a:t>
            </a:r>
            <a:endParaRPr lang="en-US" dirty="0"/>
          </a:p>
        </p:txBody>
      </p:sp>
      <p:sp>
        <p:nvSpPr>
          <p:cNvPr id="16" name="TextBox 15"/>
          <p:cNvSpPr txBox="1"/>
          <p:nvPr/>
        </p:nvSpPr>
        <p:spPr>
          <a:xfrm>
            <a:off x="3000365" y="1313354"/>
            <a:ext cx="1351902" cy="646331"/>
          </a:xfrm>
          <a:prstGeom prst="rect">
            <a:avLst/>
          </a:prstGeom>
          <a:noFill/>
        </p:spPr>
        <p:txBody>
          <a:bodyPr wrap="none" rtlCol="0">
            <a:spAutoFit/>
          </a:bodyPr>
          <a:lstStyle/>
          <a:p>
            <a:r>
              <a:rPr lang="en-US" dirty="0" smtClean="0"/>
              <a:t>2</a:t>
            </a:r>
            <a:r>
              <a:rPr lang="en-US" baseline="30000" dirty="0" smtClean="0"/>
              <a:t>nd</a:t>
            </a:r>
            <a:r>
              <a:rPr lang="en-US" dirty="0" smtClean="0"/>
              <a:t> highest</a:t>
            </a:r>
          </a:p>
          <a:p>
            <a:r>
              <a:rPr lang="en-US" dirty="0" smtClean="0"/>
              <a:t>stage locked</a:t>
            </a:r>
            <a:endParaRPr lang="en-US" dirty="0"/>
          </a:p>
        </p:txBody>
      </p:sp>
      <p:sp>
        <p:nvSpPr>
          <p:cNvPr id="17" name="TextBox 16"/>
          <p:cNvSpPr txBox="1"/>
          <p:nvPr/>
        </p:nvSpPr>
        <p:spPr>
          <a:xfrm>
            <a:off x="5408795" y="1418640"/>
            <a:ext cx="1205716" cy="369332"/>
          </a:xfrm>
          <a:prstGeom prst="rect">
            <a:avLst/>
          </a:prstGeom>
          <a:noFill/>
        </p:spPr>
        <p:txBody>
          <a:bodyPr wrap="none" rtlCol="0">
            <a:spAutoFit/>
          </a:bodyPr>
          <a:lstStyle/>
          <a:p>
            <a:r>
              <a:rPr lang="en-US" dirty="0" smtClean="0"/>
              <a:t>Top locked</a:t>
            </a:r>
            <a:endParaRPr lang="en-US" dirty="0"/>
          </a:p>
        </p:txBody>
      </p:sp>
      <p:sp>
        <p:nvSpPr>
          <p:cNvPr id="18" name="TextBox 17"/>
          <p:cNvSpPr txBox="1"/>
          <p:nvPr/>
        </p:nvSpPr>
        <p:spPr>
          <a:xfrm>
            <a:off x="7920529" y="1436069"/>
            <a:ext cx="856988" cy="369332"/>
          </a:xfrm>
          <a:prstGeom prst="rect">
            <a:avLst/>
          </a:prstGeom>
          <a:noFill/>
        </p:spPr>
        <p:txBody>
          <a:bodyPr wrap="none" rtlCol="0">
            <a:spAutoFit/>
          </a:bodyPr>
          <a:lstStyle/>
          <a:p>
            <a:r>
              <a:rPr lang="en-US" dirty="0" smtClean="0"/>
              <a:t>All free</a:t>
            </a:r>
            <a:endParaRPr lang="en-US" dirty="0"/>
          </a:p>
        </p:txBody>
      </p:sp>
      <p:pic>
        <p:nvPicPr>
          <p:cNvPr id="20" name="Picture 19"/>
          <p:cNvPicPr>
            <a:picLocks noChangeAspect="1"/>
          </p:cNvPicPr>
          <p:nvPr/>
        </p:nvPicPr>
        <p:blipFill>
          <a:blip r:embed="rId6"/>
          <a:stretch>
            <a:fillRect/>
          </a:stretch>
        </p:blipFill>
        <p:spPr>
          <a:xfrm>
            <a:off x="0" y="1988292"/>
            <a:ext cx="9144000" cy="3346440"/>
          </a:xfrm>
          <a:prstGeom prst="rect">
            <a:avLst/>
          </a:prstGeom>
        </p:spPr>
      </p:pic>
    </p:spTree>
    <p:extLst>
      <p:ext uri="{BB962C8B-B14F-4D97-AF65-F5344CB8AC3E}">
        <p14:creationId xmlns:p14="http://schemas.microsoft.com/office/powerpoint/2010/main" val="39163123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178"/>
            <a:ext cx="8229600" cy="1143000"/>
          </a:xfrm>
        </p:spPr>
        <p:txBody>
          <a:bodyPr/>
          <a:lstStyle/>
          <a:p>
            <a:r>
              <a:rPr lang="en-US" dirty="0" smtClean="0"/>
              <a:t>Contents</a:t>
            </a:r>
            <a:endParaRPr lang="en-US" dirty="0"/>
          </a:p>
        </p:txBody>
      </p:sp>
      <p:sp>
        <p:nvSpPr>
          <p:cNvPr id="3" name="Content Placeholder 2"/>
          <p:cNvSpPr>
            <a:spLocks noGrp="1"/>
          </p:cNvSpPr>
          <p:nvPr>
            <p:ph idx="1"/>
          </p:nvPr>
        </p:nvSpPr>
        <p:spPr/>
        <p:txBody>
          <a:bodyPr/>
          <a:lstStyle/>
          <a:p>
            <a:r>
              <a:rPr lang="en-US" dirty="0" smtClean="0"/>
              <a:t>Internal Seismic Isolation (ISI)</a:t>
            </a:r>
          </a:p>
          <a:p>
            <a:pPr lvl="1"/>
            <a:r>
              <a:rPr lang="en-US" dirty="0" smtClean="0"/>
              <a:t>Measurements</a:t>
            </a:r>
          </a:p>
          <a:p>
            <a:pPr lvl="1"/>
            <a:r>
              <a:rPr lang="en-US" dirty="0" smtClean="0"/>
              <a:t>Modeling</a:t>
            </a:r>
          </a:p>
          <a:p>
            <a:pPr lvl="1"/>
            <a:endParaRPr lang="en-US" dirty="0" smtClean="0"/>
          </a:p>
          <a:p>
            <a:r>
              <a:rPr lang="en-US" dirty="0" smtClean="0"/>
              <a:t>Suspensions</a:t>
            </a:r>
          </a:p>
          <a:p>
            <a:pPr lvl="1"/>
            <a:r>
              <a:rPr lang="en-US" dirty="0" smtClean="0"/>
              <a:t>Measurements</a:t>
            </a:r>
          </a:p>
          <a:p>
            <a:pPr lvl="1"/>
            <a:r>
              <a:rPr lang="en-US" dirty="0" smtClean="0"/>
              <a:t>Modeling</a:t>
            </a:r>
            <a:endParaRPr lang="en-US" dirty="0"/>
          </a:p>
        </p:txBody>
      </p:sp>
      <p:sp>
        <p:nvSpPr>
          <p:cNvPr id="4" name="Slide Number Placeholder 3"/>
          <p:cNvSpPr>
            <a:spLocks noGrp="1"/>
          </p:cNvSpPr>
          <p:nvPr>
            <p:ph type="sldNum" sz="quarter" idx="12"/>
          </p:nvPr>
        </p:nvSpPr>
        <p:spPr/>
        <p:txBody>
          <a:bodyPr/>
          <a:lstStyle/>
          <a:p>
            <a:fld id="{5EC56E21-2414-A84E-A606-D7051A50526A}" type="slidenum">
              <a:rPr lang="en-US" smtClean="0"/>
              <a:t>2</a:t>
            </a:fld>
            <a:endParaRPr lang="en-US"/>
          </a:p>
        </p:txBody>
      </p:sp>
      <p:grpSp>
        <p:nvGrpSpPr>
          <p:cNvPr id="5" name="Group 4"/>
          <p:cNvGrpSpPr/>
          <p:nvPr/>
        </p:nvGrpSpPr>
        <p:grpSpPr>
          <a:xfrm>
            <a:off x="0" y="0"/>
            <a:ext cx="9144000" cy="1264919"/>
            <a:chOff x="0" y="0"/>
            <a:chExt cx="9144000" cy="1264919"/>
          </a:xfrm>
        </p:grpSpPr>
        <p:pic>
          <p:nvPicPr>
            <p:cNvPr id="6" name="Picture 3" descr="C:\Users\Brett\Documents\Lab\LSC - LIGO Lab\Logos and Figures\LIGO Logo Extension.bmp"/>
            <p:cNvPicPr>
              <a:picLocks noChangeAspect="1" noChangeArrowheads="1"/>
            </p:cNvPicPr>
            <p:nvPr/>
          </p:nvPicPr>
          <p:blipFill>
            <a:blip r:embed="rId3"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7" name="Picture 6" descr="New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8" name="Picture 7" descr="Stanford_University_seal_200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pic>
        <p:nvPicPr>
          <p:cNvPr id="9" name="Picture 8"/>
          <p:cNvPicPr/>
          <p:nvPr/>
        </p:nvPicPr>
        <p:blipFill>
          <a:blip r:embed="rId6" cstate="print">
            <a:extLst>
              <a:ext uri="{28A0092B-C50C-407E-A947-70E740481C1C}">
                <a14:useLocalDpi xmlns:a14="http://schemas.microsoft.com/office/drawing/2010/main"/>
              </a:ext>
            </a:extLst>
          </a:blip>
          <a:stretch>
            <a:fillRect/>
          </a:stretch>
        </p:blipFill>
        <p:spPr>
          <a:xfrm>
            <a:off x="5893929" y="1600200"/>
            <a:ext cx="2792871" cy="181510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93929" y="3762272"/>
            <a:ext cx="2805142" cy="2103857"/>
          </a:xfrm>
          <a:prstGeom prst="rect">
            <a:avLst/>
          </a:prstGeom>
        </p:spPr>
      </p:pic>
      <p:sp>
        <p:nvSpPr>
          <p:cNvPr id="11" name="Footer Placeholder 4"/>
          <p:cNvSpPr>
            <a:spLocks noGrp="1"/>
          </p:cNvSpPr>
          <p:nvPr>
            <p:ph type="ftr" sz="quarter" idx="11"/>
          </p:nvPr>
        </p:nvSpPr>
        <p:spPr>
          <a:xfrm>
            <a:off x="3124200" y="6356350"/>
            <a:ext cx="2895600" cy="365125"/>
          </a:xfrm>
        </p:spPr>
        <p:txBody>
          <a:bodyPr/>
          <a:lstStyle/>
          <a:p>
            <a:r>
              <a:rPr lang="en-US" smtClean="0"/>
              <a:t>G1500644-v1</a:t>
            </a:r>
            <a:endParaRPr lang="en-US"/>
          </a:p>
        </p:txBody>
      </p:sp>
    </p:spTree>
    <p:extLst>
      <p:ext uri="{BB962C8B-B14F-4D97-AF65-F5344CB8AC3E}">
        <p14:creationId xmlns:p14="http://schemas.microsoft.com/office/powerpoint/2010/main" val="25480340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1264919"/>
            <a:chOff x="0" y="0"/>
            <a:chExt cx="9144000" cy="1264919"/>
          </a:xfrm>
        </p:grpSpPr>
        <p:pic>
          <p:nvPicPr>
            <p:cNvPr id="9" name="Picture 3" descr="C:\Users\Brett\Documents\Lab\LSC - LIGO Lab\Logos and Figures\LIGO Logo Extension.bmp"/>
            <p:cNvPicPr>
              <a:picLocks noChangeAspect="1" noChangeArrowheads="1"/>
            </p:cNvPicPr>
            <p:nvPr/>
          </p:nvPicPr>
          <p:blipFill>
            <a:blip r:embed="rId3"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10" name="Picture 9" descr="New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1" name="Picture 10" descr="Stanford_University_seal_200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2" name="Title 1"/>
          <p:cNvSpPr>
            <a:spLocks noGrp="1"/>
          </p:cNvSpPr>
          <p:nvPr>
            <p:ph type="title"/>
          </p:nvPr>
        </p:nvSpPr>
        <p:spPr>
          <a:xfrm>
            <a:off x="457200" y="59178"/>
            <a:ext cx="8229600" cy="1143000"/>
          </a:xfrm>
        </p:spPr>
        <p:txBody>
          <a:bodyPr>
            <a:normAutofit fontScale="90000"/>
          </a:bodyPr>
          <a:lstStyle/>
          <a:p>
            <a:r>
              <a:rPr lang="en-US" dirty="0" smtClean="0"/>
              <a:t>Quad Model – 67 unique parameters</a:t>
            </a:r>
            <a:endParaRPr lang="en-US" dirty="0"/>
          </a:p>
        </p:txBody>
      </p:sp>
      <p:sp>
        <p:nvSpPr>
          <p:cNvPr id="3" name="Slide Number Placeholder 2"/>
          <p:cNvSpPr>
            <a:spLocks noGrp="1"/>
          </p:cNvSpPr>
          <p:nvPr>
            <p:ph type="sldNum" sz="quarter" idx="12"/>
          </p:nvPr>
        </p:nvSpPr>
        <p:spPr/>
        <p:txBody>
          <a:bodyPr/>
          <a:lstStyle/>
          <a:p>
            <a:fld id="{5EC56E21-2414-A84E-A606-D7051A50526A}" type="slidenum">
              <a:rPr lang="en-US" smtClean="0"/>
              <a:t>20</a:t>
            </a:fld>
            <a:endParaRPr lang="en-US"/>
          </a:p>
        </p:txBody>
      </p:sp>
      <p:pic>
        <p:nvPicPr>
          <p:cNvPr id="4" name="Picture 3" descr="QUADModelParamsDiagram_T1000458-v6_Page_1.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947" y="1267271"/>
            <a:ext cx="4232663" cy="5587199"/>
          </a:xfrm>
          <a:prstGeom prst="rect">
            <a:avLst/>
          </a:prstGeom>
        </p:spPr>
      </p:pic>
      <p:pic>
        <p:nvPicPr>
          <p:cNvPr id="5" name="Picture 4" descr="QUADModelParamsDiagram_T1000458-v6_Page_2.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773987" y="1327829"/>
            <a:ext cx="4365768" cy="5476300"/>
          </a:xfrm>
          <a:prstGeom prst="rect">
            <a:avLst/>
          </a:prstGeom>
        </p:spPr>
      </p:pic>
      <p:sp>
        <p:nvSpPr>
          <p:cNvPr id="6" name="TextBox 5"/>
          <p:cNvSpPr txBox="1"/>
          <p:nvPr/>
        </p:nvSpPr>
        <p:spPr>
          <a:xfrm>
            <a:off x="1587553" y="6472044"/>
            <a:ext cx="691528" cy="369332"/>
          </a:xfrm>
          <a:prstGeom prst="rect">
            <a:avLst/>
          </a:prstGeom>
          <a:noFill/>
        </p:spPr>
        <p:txBody>
          <a:bodyPr wrap="none" rtlCol="0">
            <a:spAutoFit/>
          </a:bodyPr>
          <a:lstStyle/>
          <a:p>
            <a:r>
              <a:rPr lang="en-US" dirty="0" smtClean="0"/>
              <a:t>Front</a:t>
            </a:r>
            <a:endParaRPr lang="en-US" dirty="0"/>
          </a:p>
        </p:txBody>
      </p:sp>
      <p:sp>
        <p:nvSpPr>
          <p:cNvPr id="7" name="TextBox 6"/>
          <p:cNvSpPr txBox="1"/>
          <p:nvPr/>
        </p:nvSpPr>
        <p:spPr>
          <a:xfrm>
            <a:off x="6632580" y="6485139"/>
            <a:ext cx="579831" cy="369332"/>
          </a:xfrm>
          <a:prstGeom prst="rect">
            <a:avLst/>
          </a:prstGeom>
          <a:noFill/>
        </p:spPr>
        <p:txBody>
          <a:bodyPr wrap="none" rtlCol="0">
            <a:spAutoFit/>
          </a:bodyPr>
          <a:lstStyle/>
          <a:p>
            <a:r>
              <a:rPr lang="en-US" dirty="0" smtClean="0"/>
              <a:t>Side</a:t>
            </a:r>
            <a:endParaRPr lang="en-US" dirty="0"/>
          </a:p>
        </p:txBody>
      </p:sp>
    </p:spTree>
    <p:extLst>
      <p:ext uri="{BB962C8B-B14F-4D97-AF65-F5344CB8AC3E}">
        <p14:creationId xmlns:p14="http://schemas.microsoft.com/office/powerpoint/2010/main" val="8803405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ADModelParamsDiagram_T1000458-v6_Page_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73987" y="1327829"/>
            <a:ext cx="4365768" cy="5476300"/>
          </a:xfrm>
          <a:prstGeom prst="rect">
            <a:avLst/>
          </a:prstGeom>
        </p:spPr>
      </p:pic>
      <p:pic>
        <p:nvPicPr>
          <p:cNvPr id="4" name="Picture 3" descr="QUADModelParamsDiagram_T1000458-v6_Page_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947" y="1267271"/>
            <a:ext cx="4232663" cy="5587199"/>
          </a:xfrm>
          <a:prstGeom prst="rect">
            <a:avLst/>
          </a:prstGeom>
        </p:spPr>
      </p:pic>
      <p:sp>
        <p:nvSpPr>
          <p:cNvPr id="16" name="Rectangle 15"/>
          <p:cNvSpPr/>
          <p:nvPr/>
        </p:nvSpPr>
        <p:spPr>
          <a:xfrm>
            <a:off x="1618864" y="1572381"/>
            <a:ext cx="6134705" cy="4571999"/>
          </a:xfrm>
          <a:prstGeom prst="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0" y="0"/>
            <a:ext cx="9144000" cy="1264919"/>
            <a:chOff x="0" y="0"/>
            <a:chExt cx="9144000" cy="1264919"/>
          </a:xfrm>
        </p:grpSpPr>
        <p:pic>
          <p:nvPicPr>
            <p:cNvPr id="10" name="Picture 3" descr="C:\Users\Brett\Documents\Lab\LSC - LIGO Lab\Logos and Figures\LIGO Logo Extension.bmp"/>
            <p:cNvPicPr>
              <a:picLocks noChangeAspect="1" noChangeArrowheads="1"/>
            </p:cNvPicPr>
            <p:nvPr/>
          </p:nvPicPr>
          <p:blipFill>
            <a:blip r:embed="rId5"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11" name="Picture 10" descr="New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2" name="Picture 11" descr="Stanford_University_seal_200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2" name="Title 1"/>
          <p:cNvSpPr>
            <a:spLocks noGrp="1"/>
          </p:cNvSpPr>
          <p:nvPr>
            <p:ph type="title"/>
          </p:nvPr>
        </p:nvSpPr>
        <p:spPr>
          <a:xfrm>
            <a:off x="457200" y="59178"/>
            <a:ext cx="8229600" cy="1143000"/>
          </a:xfrm>
        </p:spPr>
        <p:txBody>
          <a:bodyPr>
            <a:normAutofit fontScale="90000"/>
          </a:bodyPr>
          <a:lstStyle/>
          <a:p>
            <a:r>
              <a:rPr lang="en-US" dirty="0" smtClean="0"/>
              <a:t>Quad Model – 67 unique parameters</a:t>
            </a:r>
            <a:endParaRPr lang="en-US" dirty="0"/>
          </a:p>
        </p:txBody>
      </p:sp>
      <p:sp>
        <p:nvSpPr>
          <p:cNvPr id="3" name="Slide Number Placeholder 2"/>
          <p:cNvSpPr>
            <a:spLocks noGrp="1"/>
          </p:cNvSpPr>
          <p:nvPr>
            <p:ph type="sldNum" sz="quarter" idx="12"/>
          </p:nvPr>
        </p:nvSpPr>
        <p:spPr/>
        <p:txBody>
          <a:bodyPr/>
          <a:lstStyle/>
          <a:p>
            <a:fld id="{5EC56E21-2414-A84E-A606-D7051A50526A}" type="slidenum">
              <a:rPr lang="en-US" smtClean="0"/>
              <a:t>21</a:t>
            </a:fld>
            <a:endParaRPr lang="en-US"/>
          </a:p>
        </p:txBody>
      </p:sp>
      <p:sp>
        <p:nvSpPr>
          <p:cNvPr id="6" name="TextBox 5"/>
          <p:cNvSpPr txBox="1"/>
          <p:nvPr/>
        </p:nvSpPr>
        <p:spPr>
          <a:xfrm>
            <a:off x="1587553" y="6472044"/>
            <a:ext cx="691528" cy="369332"/>
          </a:xfrm>
          <a:prstGeom prst="rect">
            <a:avLst/>
          </a:prstGeom>
          <a:noFill/>
        </p:spPr>
        <p:txBody>
          <a:bodyPr wrap="none" rtlCol="0">
            <a:spAutoFit/>
          </a:bodyPr>
          <a:lstStyle/>
          <a:p>
            <a:r>
              <a:rPr lang="en-US" dirty="0" smtClean="0"/>
              <a:t>Front</a:t>
            </a:r>
            <a:endParaRPr lang="en-US" dirty="0"/>
          </a:p>
        </p:txBody>
      </p:sp>
      <p:sp>
        <p:nvSpPr>
          <p:cNvPr id="7" name="TextBox 6"/>
          <p:cNvSpPr txBox="1"/>
          <p:nvPr/>
        </p:nvSpPr>
        <p:spPr>
          <a:xfrm>
            <a:off x="6632580" y="6485139"/>
            <a:ext cx="579831" cy="369332"/>
          </a:xfrm>
          <a:prstGeom prst="rect">
            <a:avLst/>
          </a:prstGeom>
          <a:noFill/>
        </p:spPr>
        <p:txBody>
          <a:bodyPr wrap="none" rtlCol="0">
            <a:spAutoFit/>
          </a:bodyPr>
          <a:lstStyle/>
          <a:p>
            <a:r>
              <a:rPr lang="en-US" dirty="0" smtClean="0"/>
              <a:t>Side</a:t>
            </a:r>
            <a:endParaRPr lang="en-US" dirty="0"/>
          </a:p>
        </p:txBody>
      </p:sp>
      <p:pic>
        <p:nvPicPr>
          <p:cNvPr id="13" name="Picture 12"/>
          <p:cNvPicPr>
            <a:picLocks noChangeAspect="1"/>
          </p:cNvPicPr>
          <p:nvPr/>
        </p:nvPicPr>
        <p:blipFill>
          <a:blip r:embed="rId8"/>
          <a:stretch>
            <a:fillRect/>
          </a:stretch>
        </p:blipFill>
        <p:spPr>
          <a:xfrm>
            <a:off x="2073462" y="2369793"/>
            <a:ext cx="1041064" cy="1041064"/>
          </a:xfrm>
          <a:prstGeom prst="rect">
            <a:avLst/>
          </a:prstGeom>
        </p:spPr>
      </p:pic>
      <p:pic>
        <p:nvPicPr>
          <p:cNvPr id="14" name="Picture 13"/>
          <p:cNvPicPr>
            <a:picLocks noChangeAspect="1"/>
          </p:cNvPicPr>
          <p:nvPr/>
        </p:nvPicPr>
        <p:blipFill rotWithShape="1">
          <a:blip r:embed="rId9"/>
          <a:srcRect l="34066" t="4914" r="31955" b="6542"/>
          <a:stretch/>
        </p:blipFill>
        <p:spPr>
          <a:xfrm>
            <a:off x="2445201" y="3644620"/>
            <a:ext cx="461995" cy="842714"/>
          </a:xfrm>
          <a:prstGeom prst="rect">
            <a:avLst/>
          </a:prstGeom>
        </p:spPr>
      </p:pic>
      <p:pic>
        <p:nvPicPr>
          <p:cNvPr id="15" name="Picture 14"/>
          <p:cNvPicPr>
            <a:picLocks noChangeAspect="1"/>
          </p:cNvPicPr>
          <p:nvPr/>
        </p:nvPicPr>
        <p:blipFill>
          <a:blip r:embed="rId10"/>
          <a:stretch>
            <a:fillRect/>
          </a:stretch>
        </p:blipFill>
        <p:spPr>
          <a:xfrm>
            <a:off x="1748423" y="4487334"/>
            <a:ext cx="1881059" cy="895854"/>
          </a:xfrm>
          <a:prstGeom prst="rect">
            <a:avLst/>
          </a:prstGeom>
        </p:spPr>
      </p:pic>
      <p:sp>
        <p:nvSpPr>
          <p:cNvPr id="17" name="TextBox 16"/>
          <p:cNvSpPr txBox="1"/>
          <p:nvPr/>
        </p:nvSpPr>
        <p:spPr>
          <a:xfrm>
            <a:off x="4194621" y="2599601"/>
            <a:ext cx="1139680" cy="523220"/>
          </a:xfrm>
          <a:prstGeom prst="rect">
            <a:avLst/>
          </a:prstGeom>
          <a:noFill/>
        </p:spPr>
        <p:txBody>
          <a:bodyPr wrap="none" rtlCol="0">
            <a:spAutoFit/>
          </a:bodyPr>
          <a:lstStyle/>
          <a:p>
            <a:r>
              <a:rPr lang="en-US" sz="2800" dirty="0" smtClean="0"/>
              <a:t>Inertia</a:t>
            </a:r>
            <a:endParaRPr lang="en-US" sz="2800" dirty="0"/>
          </a:p>
        </p:txBody>
      </p:sp>
      <p:sp>
        <p:nvSpPr>
          <p:cNvPr id="18" name="TextBox 17"/>
          <p:cNvSpPr txBox="1"/>
          <p:nvPr/>
        </p:nvSpPr>
        <p:spPr>
          <a:xfrm>
            <a:off x="4105124" y="3690412"/>
            <a:ext cx="2382934" cy="523220"/>
          </a:xfrm>
          <a:prstGeom prst="rect">
            <a:avLst/>
          </a:prstGeom>
          <a:noFill/>
        </p:spPr>
        <p:txBody>
          <a:bodyPr wrap="none" rtlCol="0">
            <a:spAutoFit/>
          </a:bodyPr>
          <a:lstStyle/>
          <a:p>
            <a:r>
              <a:rPr lang="en-US" sz="2800" dirty="0" smtClean="0"/>
              <a:t>Spring stiffness</a:t>
            </a:r>
            <a:endParaRPr lang="en-US" sz="2800" dirty="0"/>
          </a:p>
        </p:txBody>
      </p:sp>
      <p:sp>
        <p:nvSpPr>
          <p:cNvPr id="19" name="TextBox 18"/>
          <p:cNvSpPr txBox="1"/>
          <p:nvPr/>
        </p:nvSpPr>
        <p:spPr>
          <a:xfrm>
            <a:off x="4174063" y="4701574"/>
            <a:ext cx="2638037" cy="523220"/>
          </a:xfrm>
          <a:prstGeom prst="rect">
            <a:avLst/>
          </a:prstGeom>
          <a:noFill/>
        </p:spPr>
        <p:txBody>
          <a:bodyPr wrap="none" rtlCol="0">
            <a:spAutoFit/>
          </a:bodyPr>
          <a:lstStyle/>
          <a:p>
            <a:r>
              <a:rPr lang="en-US" sz="2800" dirty="0" smtClean="0"/>
              <a:t>Wire dimensions</a:t>
            </a:r>
            <a:endParaRPr lang="en-US" sz="2800" dirty="0"/>
          </a:p>
        </p:txBody>
      </p:sp>
      <p:sp>
        <p:nvSpPr>
          <p:cNvPr id="20" name="TextBox 19"/>
          <p:cNvSpPr txBox="1"/>
          <p:nvPr/>
        </p:nvSpPr>
        <p:spPr>
          <a:xfrm>
            <a:off x="4242105" y="5420388"/>
            <a:ext cx="904039" cy="523220"/>
          </a:xfrm>
          <a:prstGeom prst="rect">
            <a:avLst/>
          </a:prstGeom>
          <a:noFill/>
        </p:spPr>
        <p:txBody>
          <a:bodyPr wrap="none" rtlCol="0">
            <a:spAutoFit/>
          </a:bodyPr>
          <a:lstStyle/>
          <a:p>
            <a:r>
              <a:rPr lang="en-US" sz="2800" dirty="0" smtClean="0"/>
              <a:t>Etc…</a:t>
            </a:r>
            <a:endParaRPr lang="en-US" sz="2800" dirty="0"/>
          </a:p>
        </p:txBody>
      </p:sp>
      <p:sp>
        <p:nvSpPr>
          <p:cNvPr id="21" name="TextBox 20"/>
          <p:cNvSpPr txBox="1"/>
          <p:nvPr/>
        </p:nvSpPr>
        <p:spPr>
          <a:xfrm>
            <a:off x="2308939" y="5208469"/>
            <a:ext cx="817682" cy="707886"/>
          </a:xfrm>
          <a:prstGeom prst="rect">
            <a:avLst/>
          </a:prstGeom>
          <a:noFill/>
        </p:spPr>
        <p:txBody>
          <a:bodyPr wrap="square" rtlCol="0">
            <a:spAutoFit/>
          </a:bodyPr>
          <a:lstStyle/>
          <a:p>
            <a:pPr algn="ctr"/>
            <a:r>
              <a:rPr lang="en-US" sz="4000" dirty="0" smtClean="0"/>
              <a:t>…</a:t>
            </a:r>
            <a:endParaRPr lang="en-US" sz="4000" dirty="0"/>
          </a:p>
        </p:txBody>
      </p:sp>
      <p:sp>
        <p:nvSpPr>
          <p:cNvPr id="22" name="TextBox 21"/>
          <p:cNvSpPr txBox="1"/>
          <p:nvPr/>
        </p:nvSpPr>
        <p:spPr>
          <a:xfrm>
            <a:off x="2550171" y="1639845"/>
            <a:ext cx="4358009" cy="523220"/>
          </a:xfrm>
          <a:prstGeom prst="rect">
            <a:avLst/>
          </a:prstGeom>
          <a:noFill/>
        </p:spPr>
        <p:txBody>
          <a:bodyPr wrap="none" rtlCol="0">
            <a:spAutoFit/>
          </a:bodyPr>
          <a:lstStyle/>
          <a:p>
            <a:r>
              <a:rPr lang="en-US" sz="2800" dirty="0" smtClean="0"/>
              <a:t>Physical parameters include:</a:t>
            </a:r>
            <a:endParaRPr lang="en-US" sz="2800" dirty="0"/>
          </a:p>
        </p:txBody>
      </p:sp>
    </p:spTree>
    <p:extLst>
      <p:ext uri="{BB962C8B-B14F-4D97-AF65-F5344CB8AC3E}">
        <p14:creationId xmlns:p14="http://schemas.microsoft.com/office/powerpoint/2010/main" val="129966086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38"/>
            <a:ext cx="8229600" cy="1143000"/>
          </a:xfrm>
        </p:spPr>
        <p:txBody>
          <a:bodyPr/>
          <a:lstStyle/>
          <a:p>
            <a:r>
              <a:rPr lang="en-US" dirty="0" smtClean="0"/>
              <a:t>Before Parameter Estimation</a:t>
            </a:r>
            <a:endParaRPr lang="en-US" dirty="0"/>
          </a:p>
        </p:txBody>
      </p:sp>
      <p:sp>
        <p:nvSpPr>
          <p:cNvPr id="3" name="Slide Number Placeholder 2"/>
          <p:cNvSpPr>
            <a:spLocks noGrp="1"/>
          </p:cNvSpPr>
          <p:nvPr>
            <p:ph type="sldNum" sz="quarter" idx="12"/>
          </p:nvPr>
        </p:nvSpPr>
        <p:spPr/>
        <p:txBody>
          <a:bodyPr/>
          <a:lstStyle/>
          <a:p>
            <a:fld id="{5EC56E21-2414-A84E-A606-D7051A50526A}" type="slidenum">
              <a:rPr lang="en-US" smtClean="0"/>
              <a:t>22</a:t>
            </a:fld>
            <a:endParaRPr lang="en-US"/>
          </a:p>
        </p:txBody>
      </p:sp>
      <p:pic>
        <p:nvPicPr>
          <p:cNvPr id="5" name="Picture 4" descr="Pitch_Original4_27Nov201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5176" y="1280160"/>
            <a:ext cx="8680971" cy="4846320"/>
          </a:xfrm>
          <a:prstGeom prst="rect">
            <a:avLst/>
          </a:prstGeom>
        </p:spPr>
      </p:pic>
      <p:grpSp>
        <p:nvGrpSpPr>
          <p:cNvPr id="6" name="Group 5"/>
          <p:cNvGrpSpPr/>
          <p:nvPr/>
        </p:nvGrpSpPr>
        <p:grpSpPr>
          <a:xfrm>
            <a:off x="0" y="0"/>
            <a:ext cx="9144000" cy="1264919"/>
            <a:chOff x="0" y="0"/>
            <a:chExt cx="9144000" cy="1264919"/>
          </a:xfrm>
        </p:grpSpPr>
        <p:pic>
          <p:nvPicPr>
            <p:cNvPr id="7" name="Picture 3" descr="C:\Users\Brett\Documents\Lab\LSC - LIGO Lab\Logos and Figures\LIGO Logo Extension.bmp"/>
            <p:cNvPicPr>
              <a:picLocks noChangeAspect="1" noChangeArrowheads="1"/>
            </p:cNvPicPr>
            <p:nvPr/>
          </p:nvPicPr>
          <p:blipFill>
            <a:blip r:embed="rId4"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8" name="Picture 7" descr="New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 name="Picture 8" descr="Stanford_University_seal_20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10" name="TextBox 9"/>
          <p:cNvSpPr txBox="1"/>
          <p:nvPr/>
        </p:nvSpPr>
        <p:spPr>
          <a:xfrm>
            <a:off x="942714" y="1280160"/>
            <a:ext cx="7744086" cy="400110"/>
          </a:xfrm>
          <a:prstGeom prst="rect">
            <a:avLst/>
          </a:prstGeom>
          <a:solidFill>
            <a:schemeClr val="bg1"/>
          </a:solidFill>
        </p:spPr>
        <p:txBody>
          <a:bodyPr wrap="square" rtlCol="0">
            <a:spAutoFit/>
          </a:bodyPr>
          <a:lstStyle/>
          <a:p>
            <a:pPr algn="ctr"/>
            <a:r>
              <a:rPr lang="en-US" sz="2000" dirty="0" smtClean="0"/>
              <a:t>Top Mass Pitch to Pitch Transfer Function: Before fit</a:t>
            </a:r>
            <a:endParaRPr lang="en-US" sz="2000" dirty="0"/>
          </a:p>
        </p:txBody>
      </p:sp>
    </p:spTree>
    <p:extLst>
      <p:ext uri="{BB962C8B-B14F-4D97-AF65-F5344CB8AC3E}">
        <p14:creationId xmlns:p14="http://schemas.microsoft.com/office/powerpoint/2010/main" val="29325700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178"/>
            <a:ext cx="8229600" cy="1143000"/>
          </a:xfrm>
        </p:spPr>
        <p:txBody>
          <a:bodyPr/>
          <a:lstStyle/>
          <a:p>
            <a:r>
              <a:rPr lang="en-US" dirty="0" smtClean="0"/>
              <a:t>After Parameter </a:t>
            </a:r>
            <a:r>
              <a:rPr lang="en-US" dirty="0"/>
              <a:t>Estimation</a:t>
            </a:r>
          </a:p>
        </p:txBody>
      </p:sp>
      <p:sp>
        <p:nvSpPr>
          <p:cNvPr id="3" name="Slide Number Placeholder 2"/>
          <p:cNvSpPr>
            <a:spLocks noGrp="1"/>
          </p:cNvSpPr>
          <p:nvPr>
            <p:ph type="sldNum" sz="quarter" idx="12"/>
          </p:nvPr>
        </p:nvSpPr>
        <p:spPr>
          <a:xfrm>
            <a:off x="6862272" y="6356350"/>
            <a:ext cx="2133600" cy="365125"/>
          </a:xfrm>
        </p:spPr>
        <p:txBody>
          <a:bodyPr/>
          <a:lstStyle/>
          <a:p>
            <a:fld id="{5EC56E21-2414-A84E-A606-D7051A50526A}" type="slidenum">
              <a:rPr lang="en-US" smtClean="0"/>
              <a:t>23</a:t>
            </a:fld>
            <a:endParaRPr lang="en-US"/>
          </a:p>
        </p:txBody>
      </p:sp>
      <p:pic>
        <p:nvPicPr>
          <p:cNvPr id="5" name="Picture 4" descr="Pitch_Fit_Full_Measurement_Set4_27Nov201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5177" y="1280160"/>
            <a:ext cx="8680971" cy="4846320"/>
          </a:xfrm>
          <a:prstGeom prst="rect">
            <a:avLst/>
          </a:prstGeom>
        </p:spPr>
      </p:pic>
      <p:grpSp>
        <p:nvGrpSpPr>
          <p:cNvPr id="7" name="Group 6"/>
          <p:cNvGrpSpPr/>
          <p:nvPr/>
        </p:nvGrpSpPr>
        <p:grpSpPr>
          <a:xfrm>
            <a:off x="0" y="0"/>
            <a:ext cx="9144000" cy="1264919"/>
            <a:chOff x="0" y="0"/>
            <a:chExt cx="9144000" cy="1264919"/>
          </a:xfrm>
        </p:grpSpPr>
        <p:pic>
          <p:nvPicPr>
            <p:cNvPr id="8" name="Picture 3" descr="C:\Users\Brett\Documents\Lab\LSC - LIGO Lab\Logos and Figures\LIGO Logo Extension.bmp"/>
            <p:cNvPicPr>
              <a:picLocks noChangeAspect="1" noChangeArrowheads="1"/>
            </p:cNvPicPr>
            <p:nvPr/>
          </p:nvPicPr>
          <p:blipFill>
            <a:blip r:embed="rId4"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9" name="Picture 8" descr="New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0" name="Picture 9" descr="Stanford_University_seal_20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11" name="TextBox 10"/>
          <p:cNvSpPr txBox="1"/>
          <p:nvPr/>
        </p:nvSpPr>
        <p:spPr>
          <a:xfrm>
            <a:off x="133474" y="6512454"/>
            <a:ext cx="8955471" cy="307777"/>
          </a:xfrm>
          <a:prstGeom prst="rect">
            <a:avLst/>
          </a:prstGeom>
          <a:noFill/>
        </p:spPr>
        <p:txBody>
          <a:bodyPr wrap="none" rtlCol="0">
            <a:spAutoFit/>
          </a:bodyPr>
          <a:lstStyle/>
          <a:p>
            <a:r>
              <a:rPr lang="en-US" sz="1400" dirty="0" smtClean="0"/>
              <a:t>References: </a:t>
            </a:r>
            <a:r>
              <a:rPr lang="en-US" sz="1400" dirty="0" smtClean="0">
                <a:hlinkClick r:id="rId7"/>
              </a:rPr>
              <a:t>T1000458</a:t>
            </a:r>
            <a:r>
              <a:rPr lang="en-US" sz="1400" dirty="0" smtClean="0"/>
              <a:t> and </a:t>
            </a:r>
            <a:r>
              <a:rPr lang="en-US" sz="1400" dirty="0" smtClean="0">
                <a:hlinkClick r:id="rId8"/>
              </a:rPr>
              <a:t>“Selection of Important Parameters Using Uncertainty and Sensitivity Analysis”, Shapiro et al.</a:t>
            </a:r>
            <a:endParaRPr lang="en-US" sz="1400" dirty="0"/>
          </a:p>
        </p:txBody>
      </p:sp>
      <p:sp>
        <p:nvSpPr>
          <p:cNvPr id="12" name="TextBox 11"/>
          <p:cNvSpPr txBox="1"/>
          <p:nvPr/>
        </p:nvSpPr>
        <p:spPr>
          <a:xfrm>
            <a:off x="942714" y="1280160"/>
            <a:ext cx="7744086" cy="400110"/>
          </a:xfrm>
          <a:prstGeom prst="rect">
            <a:avLst/>
          </a:prstGeom>
          <a:solidFill>
            <a:schemeClr val="bg1"/>
          </a:solidFill>
        </p:spPr>
        <p:txBody>
          <a:bodyPr wrap="square" rtlCol="0">
            <a:spAutoFit/>
          </a:bodyPr>
          <a:lstStyle/>
          <a:p>
            <a:pPr algn="ctr"/>
            <a:r>
              <a:rPr lang="en-US" sz="2000" dirty="0" smtClean="0"/>
              <a:t>Top Mass Pitch to Pitch Transfer Function: After fit</a:t>
            </a:r>
            <a:endParaRPr lang="en-US" sz="2000" dirty="0"/>
          </a:p>
        </p:txBody>
      </p:sp>
    </p:spTree>
    <p:extLst>
      <p:ext uri="{BB962C8B-B14F-4D97-AF65-F5344CB8AC3E}">
        <p14:creationId xmlns:p14="http://schemas.microsoft.com/office/powerpoint/2010/main" val="9105993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839421" y="1420054"/>
            <a:ext cx="5372588" cy="493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fld id="{7144851E-34CC-40E3-88FD-FB9925230AFC}" type="slidenum">
              <a:rPr lang="en-US" smtClean="0"/>
              <a:pPr/>
              <a:t>24</a:t>
            </a:fld>
            <a:endParaRPr lang="en-US" dirty="0"/>
          </a:p>
        </p:txBody>
      </p:sp>
      <p:pic>
        <p:nvPicPr>
          <p:cNvPr id="7" name="Picture 29" descr="HST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5280" y="2307182"/>
            <a:ext cx="1325563" cy="160020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1944" y="3938506"/>
            <a:ext cx="1358899" cy="307777"/>
          </a:xfrm>
          <a:prstGeom prst="rect">
            <a:avLst/>
          </a:prstGeom>
          <a:noFill/>
        </p:spPr>
        <p:txBody>
          <a:bodyPr wrap="square" rtlCol="0">
            <a:spAutoFit/>
          </a:bodyPr>
          <a:lstStyle/>
          <a:p>
            <a:r>
              <a:rPr lang="en-US" sz="1400" b="1" dirty="0" smtClean="0">
                <a:solidFill>
                  <a:schemeClr val="tx2"/>
                </a:solidFill>
                <a:latin typeface="+mn-lt"/>
              </a:rPr>
              <a:t>HSTS</a:t>
            </a:r>
            <a:endParaRPr lang="en-US" sz="1400" b="1" dirty="0">
              <a:solidFill>
                <a:schemeClr val="tx2"/>
              </a:solidFill>
              <a:latin typeface="+mn-lt"/>
            </a:endParaRPr>
          </a:p>
        </p:txBody>
      </p:sp>
      <p:sp>
        <p:nvSpPr>
          <p:cNvPr id="9" name="TextBox 8"/>
          <p:cNvSpPr txBox="1"/>
          <p:nvPr/>
        </p:nvSpPr>
        <p:spPr>
          <a:xfrm>
            <a:off x="7418230" y="1635521"/>
            <a:ext cx="1725770" cy="5262978"/>
          </a:xfrm>
          <a:prstGeom prst="rect">
            <a:avLst/>
          </a:prstGeom>
          <a:noFill/>
        </p:spPr>
        <p:txBody>
          <a:bodyPr wrap="square" rtlCol="0">
            <a:spAutoFit/>
          </a:bodyPr>
          <a:lstStyle/>
          <a:p>
            <a:pPr marL="285750" indent="-285750" algn="l">
              <a:buClr>
                <a:srgbClr val="CC0099"/>
              </a:buClr>
              <a:buFont typeface="Arial" pitchFamily="34" charset="0"/>
              <a:buChar char="•"/>
            </a:pPr>
            <a:r>
              <a:rPr lang="en-US" sz="1400" b="1" dirty="0" smtClean="0">
                <a:solidFill>
                  <a:schemeClr val="tx2"/>
                </a:solidFill>
                <a:latin typeface="Calibri" pitchFamily="34" charset="0"/>
              </a:rPr>
              <a:t>All DOFs for SRM (HSTS) looked good, except for an ugly feature in Pitch (</a:t>
            </a:r>
            <a:r>
              <a:rPr lang="en-US" sz="1400" b="1" dirty="0" smtClean="0">
                <a:solidFill>
                  <a:srgbClr val="FF6600"/>
                </a:solidFill>
                <a:latin typeface="Calibri" pitchFamily="34" charset="0"/>
              </a:rPr>
              <a:t>orange</a:t>
            </a:r>
            <a:r>
              <a:rPr lang="en-US" sz="1400" b="1" dirty="0" smtClean="0">
                <a:solidFill>
                  <a:schemeClr val="tx2"/>
                </a:solidFill>
                <a:latin typeface="Calibri" pitchFamily="34" charset="0"/>
              </a:rPr>
              <a:t>)</a:t>
            </a:r>
          </a:p>
          <a:p>
            <a:pPr marL="285750" indent="-285750" algn="l">
              <a:buClr>
                <a:srgbClr val="CC0099"/>
              </a:buClr>
              <a:buFont typeface="Arial" pitchFamily="34" charset="0"/>
              <a:buChar char="•"/>
            </a:pPr>
            <a:endParaRPr lang="en-US" sz="1400" b="1" dirty="0" smtClean="0">
              <a:solidFill>
                <a:schemeClr val="tx2"/>
              </a:solidFill>
              <a:latin typeface="Calibri" pitchFamily="34" charset="0"/>
            </a:endParaRPr>
          </a:p>
          <a:p>
            <a:pPr marL="285750" indent="-285750">
              <a:buClr>
                <a:srgbClr val="CC0099"/>
              </a:buClr>
              <a:buFont typeface="Arial" pitchFamily="34" charset="0"/>
              <a:buChar char="•"/>
            </a:pPr>
            <a:r>
              <a:rPr lang="en-US" sz="1400" b="1" dirty="0" smtClean="0">
                <a:solidFill>
                  <a:schemeClr val="tx2"/>
                </a:solidFill>
                <a:latin typeface="Calibri" pitchFamily="34" charset="0"/>
              </a:rPr>
              <a:t>Modeling suggested that most likely the incorrect diameter lower wire could be the culprit (see LLO </a:t>
            </a:r>
            <a:r>
              <a:rPr lang="en-US" sz="1400" b="1" dirty="0" err="1" smtClean="0">
                <a:solidFill>
                  <a:schemeClr val="tx2"/>
                </a:solidFill>
                <a:latin typeface="Calibri" pitchFamily="34" charset="0"/>
              </a:rPr>
              <a:t>aLOG</a:t>
            </a:r>
            <a:r>
              <a:rPr lang="en-US" sz="1400" b="1" dirty="0" smtClean="0">
                <a:solidFill>
                  <a:schemeClr val="tx2"/>
                </a:solidFill>
                <a:latin typeface="Calibri" pitchFamily="34" charset="0"/>
              </a:rPr>
              <a:t> </a:t>
            </a:r>
            <a:r>
              <a:rPr lang="en-US" sz="1400" b="1" dirty="0" smtClean="0">
                <a:solidFill>
                  <a:schemeClr val="tx2"/>
                </a:solidFill>
                <a:latin typeface="Calibri" pitchFamily="34" charset="0"/>
                <a:hlinkClick r:id="rId5"/>
              </a:rPr>
              <a:t>4766</a:t>
            </a:r>
            <a:r>
              <a:rPr lang="en-US" sz="1400" b="1" dirty="0" smtClean="0">
                <a:solidFill>
                  <a:schemeClr val="tx2"/>
                </a:solidFill>
                <a:latin typeface="Calibri" pitchFamily="34" charset="0"/>
              </a:rPr>
              <a:t> </a:t>
            </a:r>
            <a:r>
              <a:rPr lang="en-US" sz="1400" b="1" dirty="0" err="1" smtClean="0">
                <a:solidFill>
                  <a:srgbClr val="FF0000"/>
                </a:solidFill>
                <a:latin typeface="Calibri" pitchFamily="34" charset="0"/>
              </a:rPr>
              <a:t>i.e</a:t>
            </a:r>
            <a:r>
              <a:rPr lang="en-US" sz="1400" b="1" dirty="0" smtClean="0">
                <a:solidFill>
                  <a:srgbClr val="FF0000"/>
                </a:solidFill>
                <a:latin typeface="Calibri" pitchFamily="34" charset="0"/>
              </a:rPr>
              <a:t> ø = 152 </a:t>
            </a:r>
            <a:r>
              <a:rPr lang="en-US" sz="1400" b="1" dirty="0" err="1" smtClean="0">
                <a:solidFill>
                  <a:srgbClr val="FF0000"/>
                </a:solidFill>
                <a:latin typeface="Calibri" pitchFamily="34" charset="0"/>
              </a:rPr>
              <a:t>μm</a:t>
            </a:r>
            <a:r>
              <a:rPr lang="en-US" sz="1400" b="1" dirty="0" smtClean="0">
                <a:solidFill>
                  <a:srgbClr val="FF0000"/>
                </a:solidFill>
                <a:latin typeface="Calibri" pitchFamily="34" charset="0"/>
              </a:rPr>
              <a:t> instead of           ø = 120 </a:t>
            </a:r>
            <a:r>
              <a:rPr lang="en-US" sz="1400" b="1" dirty="0" err="1">
                <a:solidFill>
                  <a:srgbClr val="FF0000"/>
                </a:solidFill>
                <a:latin typeface="Calibri" pitchFamily="34" charset="0"/>
              </a:rPr>
              <a:t>μ</a:t>
            </a:r>
            <a:r>
              <a:rPr lang="en-US" sz="1400" b="1" dirty="0" err="1" smtClean="0">
                <a:solidFill>
                  <a:srgbClr val="FF0000"/>
                </a:solidFill>
                <a:latin typeface="Calibri" pitchFamily="34" charset="0"/>
              </a:rPr>
              <a:t>m</a:t>
            </a:r>
            <a:endParaRPr lang="en-US" sz="1400" b="1" dirty="0" smtClean="0">
              <a:solidFill>
                <a:srgbClr val="FF0000"/>
              </a:solidFill>
              <a:latin typeface="Calibri" pitchFamily="34" charset="0"/>
            </a:endParaRPr>
          </a:p>
          <a:p>
            <a:pPr marL="285750" indent="-285750" algn="l">
              <a:buClr>
                <a:srgbClr val="CC0099"/>
              </a:buClr>
              <a:buFont typeface="Arial" pitchFamily="34" charset="0"/>
              <a:buChar char="•"/>
            </a:pPr>
            <a:endParaRPr lang="en-US" sz="1400" b="1" dirty="0" smtClean="0">
              <a:solidFill>
                <a:schemeClr val="tx2"/>
              </a:solidFill>
              <a:latin typeface="Calibri" pitchFamily="34" charset="0"/>
            </a:endParaRPr>
          </a:p>
          <a:p>
            <a:pPr marL="285750" indent="-285750" algn="l">
              <a:buClr>
                <a:srgbClr val="CC0099"/>
              </a:buClr>
              <a:buFont typeface="Arial" pitchFamily="34" charset="0"/>
              <a:buChar char="•"/>
            </a:pPr>
            <a:r>
              <a:rPr lang="en-US" sz="1400" b="1" dirty="0" smtClean="0">
                <a:solidFill>
                  <a:schemeClr val="tx2"/>
                </a:solidFill>
                <a:latin typeface="Calibri" pitchFamily="34" charset="0"/>
              </a:rPr>
              <a:t>This was later  confirmed, and replaced with the correct wire diameter (</a:t>
            </a:r>
            <a:r>
              <a:rPr lang="en-US" sz="1400" b="1" dirty="0" smtClean="0">
                <a:solidFill>
                  <a:srgbClr val="FF00FF"/>
                </a:solidFill>
                <a:latin typeface="Calibri" pitchFamily="34" charset="0"/>
              </a:rPr>
              <a:t>magenta</a:t>
            </a:r>
            <a:r>
              <a:rPr lang="en-US" sz="1400" b="1" dirty="0" smtClean="0">
                <a:solidFill>
                  <a:schemeClr val="tx2"/>
                </a:solidFill>
                <a:latin typeface="Calibri" pitchFamily="34" charset="0"/>
              </a:rPr>
              <a:t>)  </a:t>
            </a:r>
            <a:endParaRPr lang="en-US" sz="1400" b="1" dirty="0">
              <a:solidFill>
                <a:schemeClr val="tx2"/>
              </a:solidFill>
              <a:latin typeface="Calibri" pitchFamily="34" charset="0"/>
            </a:endParaRPr>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5280" y="4374733"/>
            <a:ext cx="1358899" cy="101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65280" y="5375135"/>
            <a:ext cx="1358899" cy="430887"/>
          </a:xfrm>
          <a:prstGeom prst="rect">
            <a:avLst/>
          </a:prstGeom>
          <a:noFill/>
        </p:spPr>
        <p:txBody>
          <a:bodyPr wrap="square" rtlCol="0">
            <a:spAutoFit/>
          </a:bodyPr>
          <a:lstStyle/>
          <a:p>
            <a:r>
              <a:rPr lang="en-US" sz="1100" b="1" dirty="0" smtClean="0">
                <a:solidFill>
                  <a:schemeClr val="tx2"/>
                </a:solidFill>
                <a:latin typeface="+mn-lt"/>
              </a:rPr>
              <a:t>Measuring lower wire diameter</a:t>
            </a:r>
            <a:endParaRPr lang="en-US" sz="1100" b="1" dirty="0">
              <a:solidFill>
                <a:schemeClr val="tx2"/>
              </a:solidFill>
              <a:latin typeface="+mn-lt"/>
            </a:endParaRPr>
          </a:p>
        </p:txBody>
      </p:sp>
      <p:sp>
        <p:nvSpPr>
          <p:cNvPr id="11" name="TextBox 10"/>
          <p:cNvSpPr txBox="1"/>
          <p:nvPr/>
        </p:nvSpPr>
        <p:spPr>
          <a:xfrm>
            <a:off x="955880" y="6432704"/>
            <a:ext cx="1634920" cy="369332"/>
          </a:xfrm>
          <a:prstGeom prst="rect">
            <a:avLst/>
          </a:prstGeom>
          <a:noFill/>
        </p:spPr>
        <p:txBody>
          <a:bodyPr wrap="none" rtlCol="0">
            <a:spAutoFit/>
          </a:bodyPr>
          <a:lstStyle/>
          <a:p>
            <a:r>
              <a:rPr lang="en-US" dirty="0" smtClean="0"/>
              <a:t>Ref - G1300132</a:t>
            </a:r>
            <a:endParaRPr lang="en-US" dirty="0"/>
          </a:p>
        </p:txBody>
      </p:sp>
      <p:grpSp>
        <p:nvGrpSpPr>
          <p:cNvPr id="12" name="Group 11"/>
          <p:cNvGrpSpPr/>
          <p:nvPr/>
        </p:nvGrpSpPr>
        <p:grpSpPr>
          <a:xfrm>
            <a:off x="0" y="0"/>
            <a:ext cx="9144000" cy="1264919"/>
            <a:chOff x="0" y="0"/>
            <a:chExt cx="9144000" cy="1264919"/>
          </a:xfrm>
        </p:grpSpPr>
        <p:pic>
          <p:nvPicPr>
            <p:cNvPr id="13" name="Picture 3" descr="C:\Users\Brett\Documents\Lab\LSC - LIGO Lab\Logos and Figures\LIGO Logo Extension.bmp"/>
            <p:cNvPicPr>
              <a:picLocks noChangeAspect="1" noChangeArrowheads="1"/>
            </p:cNvPicPr>
            <p:nvPr/>
          </p:nvPicPr>
          <p:blipFill>
            <a:blip r:embed="rId7"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14" name="Picture 13" descr="New_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5" name="Picture 14" descr="Stanford_University_seal_2003.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6" name="TextBox 5"/>
          <p:cNvSpPr txBox="1"/>
          <p:nvPr/>
        </p:nvSpPr>
        <p:spPr>
          <a:xfrm>
            <a:off x="1524179" y="1635521"/>
            <a:ext cx="2707774" cy="369332"/>
          </a:xfrm>
          <a:prstGeom prst="rect">
            <a:avLst/>
          </a:prstGeom>
          <a:solidFill>
            <a:schemeClr val="bg1"/>
          </a:solidFill>
          <a:ln w="28575" cmpd="sng">
            <a:solidFill>
              <a:schemeClr val="accent6"/>
            </a:solidFill>
          </a:ln>
        </p:spPr>
        <p:txBody>
          <a:bodyPr wrap="square" rtlCol="0">
            <a:spAutoFit/>
          </a:bodyPr>
          <a:lstStyle/>
          <a:p>
            <a:r>
              <a:rPr lang="en-US" dirty="0" smtClean="0"/>
              <a:t>Wrong optic wire diameter</a:t>
            </a:r>
            <a:endParaRPr lang="en-US" dirty="0"/>
          </a:p>
        </p:txBody>
      </p:sp>
      <p:cxnSp>
        <p:nvCxnSpPr>
          <p:cNvPr id="17" name="Straight Arrow Connector 16"/>
          <p:cNvCxnSpPr>
            <a:stCxn id="6" idx="3"/>
          </p:cNvCxnSpPr>
          <p:nvPr/>
        </p:nvCxnSpPr>
        <p:spPr>
          <a:xfrm>
            <a:off x="4231953" y="1820187"/>
            <a:ext cx="1165714" cy="334455"/>
          </a:xfrm>
          <a:prstGeom prst="straightConnector1">
            <a:avLst/>
          </a:prstGeom>
          <a:ln w="38100" cmpd="sng">
            <a:solidFill>
              <a:schemeClr val="accent6"/>
            </a:solidFill>
            <a:tailEnd type="arrow"/>
          </a:ln>
          <a:effectLst>
            <a:glow rad="63500">
              <a:schemeClr val="bg1">
                <a:alpha val="40000"/>
              </a:schemeClr>
            </a:glow>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142338"/>
            <a:ext cx="8229600" cy="1143000"/>
          </a:xfrm>
        </p:spPr>
        <p:txBody>
          <a:bodyPr>
            <a:normAutofit/>
          </a:bodyPr>
          <a:lstStyle/>
          <a:p>
            <a:r>
              <a:rPr lang="en-US" sz="3600" dirty="0" smtClean="0"/>
              <a:t>Parameter Estimation Can Diagnose Errors</a:t>
            </a:r>
            <a:endParaRPr lang="en-US" sz="3600" dirty="0"/>
          </a:p>
        </p:txBody>
      </p:sp>
    </p:spTree>
    <p:extLst>
      <p:ext uri="{BB962C8B-B14F-4D97-AF65-F5344CB8AC3E}">
        <p14:creationId xmlns:p14="http://schemas.microsoft.com/office/powerpoint/2010/main" val="373355681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6278145"/>
            <a:ext cx="9144000" cy="461665"/>
          </a:xfrm>
          <a:prstGeom prst="rect">
            <a:avLst/>
          </a:prstGeom>
          <a:noFill/>
        </p:spPr>
        <p:txBody>
          <a:bodyPr wrap="square" rtlCol="0">
            <a:spAutoFit/>
          </a:bodyPr>
          <a:lstStyle/>
          <a:p>
            <a:pPr algn="ctr"/>
            <a:r>
              <a:rPr lang="en-US" sz="2400" dirty="0" smtClean="0"/>
              <a:t>Frequency (Hz)</a:t>
            </a:r>
            <a:endParaRPr lang="en-US" sz="2400" dirty="0"/>
          </a:p>
        </p:txBody>
      </p:sp>
      <p:pic>
        <p:nvPicPr>
          <p:cNvPr id="3" name="Picture 2"/>
          <p:cNvPicPr>
            <a:picLocks noChangeAspect="1"/>
          </p:cNvPicPr>
          <p:nvPr/>
        </p:nvPicPr>
        <p:blipFill rotWithShape="1">
          <a:blip r:embed="rId3"/>
          <a:srcRect b="438"/>
          <a:stretch/>
        </p:blipFill>
        <p:spPr>
          <a:xfrm>
            <a:off x="0" y="1290555"/>
            <a:ext cx="9144000" cy="4946904"/>
          </a:xfrm>
          <a:prstGeom prst="rect">
            <a:avLst/>
          </a:prstGeom>
        </p:spPr>
      </p:pic>
      <p:sp>
        <p:nvSpPr>
          <p:cNvPr id="9" name="Title 8"/>
          <p:cNvSpPr>
            <a:spLocks noGrp="1"/>
          </p:cNvSpPr>
          <p:nvPr>
            <p:ph type="title"/>
          </p:nvPr>
        </p:nvSpPr>
        <p:spPr>
          <a:xfrm>
            <a:off x="457200" y="56928"/>
            <a:ext cx="8229600" cy="1143000"/>
          </a:xfrm>
        </p:spPr>
        <p:txBody>
          <a:bodyPr/>
          <a:lstStyle/>
          <a:p>
            <a:r>
              <a:rPr lang="en-US" dirty="0" smtClean="0"/>
              <a:t>Model Misses </a:t>
            </a:r>
            <a:r>
              <a:rPr lang="en-US" dirty="0"/>
              <a:t>C</a:t>
            </a:r>
            <a:r>
              <a:rPr lang="en-US" dirty="0" smtClean="0"/>
              <a:t>ross-Couplings</a:t>
            </a:r>
            <a:endParaRPr lang="en-US" dirty="0"/>
          </a:p>
        </p:txBody>
      </p:sp>
      <p:sp>
        <p:nvSpPr>
          <p:cNvPr id="4" name="Slide Number Placeholder 3"/>
          <p:cNvSpPr>
            <a:spLocks noGrp="1"/>
          </p:cNvSpPr>
          <p:nvPr>
            <p:ph type="sldNum" sz="quarter" idx="12"/>
          </p:nvPr>
        </p:nvSpPr>
        <p:spPr/>
        <p:txBody>
          <a:bodyPr/>
          <a:lstStyle/>
          <a:p>
            <a:fld id="{5EC56E21-2414-A84E-A606-D7051A50526A}" type="slidenum">
              <a:rPr lang="en-US" smtClean="0"/>
              <a:t>25</a:t>
            </a:fld>
            <a:endParaRPr lang="en-US"/>
          </a:p>
        </p:txBody>
      </p:sp>
      <p:grpSp>
        <p:nvGrpSpPr>
          <p:cNvPr id="10" name="Group 9"/>
          <p:cNvGrpSpPr/>
          <p:nvPr/>
        </p:nvGrpSpPr>
        <p:grpSpPr>
          <a:xfrm>
            <a:off x="0" y="0"/>
            <a:ext cx="9144000" cy="1264919"/>
            <a:chOff x="0" y="0"/>
            <a:chExt cx="9144000" cy="1264919"/>
          </a:xfrm>
        </p:grpSpPr>
        <p:pic>
          <p:nvPicPr>
            <p:cNvPr id="11" name="Picture 3" descr="C:\Users\Brett\Documents\Lab\LSC - LIGO Lab\Logos and Figures\LIGO Logo Extension.bmp"/>
            <p:cNvPicPr>
              <a:picLocks noChangeAspect="1" noChangeArrowheads="1"/>
            </p:cNvPicPr>
            <p:nvPr/>
          </p:nvPicPr>
          <p:blipFill>
            <a:blip r:embed="rId4"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12" name="Picture 11" descr="New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3" name="Picture 12" descr="Stanford_University_seal_20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14063669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33"/>
            <a:ext cx="8229600" cy="1143000"/>
          </a:xfrm>
        </p:spPr>
        <p:txBody>
          <a:bodyPr>
            <a:normAutofit fontScale="90000"/>
          </a:bodyPr>
          <a:lstStyle/>
          <a:p>
            <a:r>
              <a:rPr lang="en-US" dirty="0" smtClean="0"/>
              <a:t>Homework: find ways to improve measurements of future suspensions</a:t>
            </a:r>
            <a:endParaRPr lang="en-US" dirty="0"/>
          </a:p>
        </p:txBody>
      </p:sp>
      <p:sp>
        <p:nvSpPr>
          <p:cNvPr id="3" name="Content Placeholder 2"/>
          <p:cNvSpPr>
            <a:spLocks noGrp="1"/>
          </p:cNvSpPr>
          <p:nvPr>
            <p:ph idx="1"/>
          </p:nvPr>
        </p:nvSpPr>
        <p:spPr/>
        <p:txBody>
          <a:bodyPr>
            <a:noAutofit/>
          </a:bodyPr>
          <a:lstStyle/>
          <a:p>
            <a:r>
              <a:rPr lang="en-US" dirty="0" smtClean="0"/>
              <a:t>Examples</a:t>
            </a:r>
          </a:p>
          <a:p>
            <a:pPr marL="0" indent="0">
              <a:buNone/>
            </a:pPr>
            <a:endParaRPr lang="en-US" dirty="0" smtClean="0"/>
          </a:p>
          <a:p>
            <a:pPr lvl="1"/>
            <a:r>
              <a:rPr lang="en-US" dirty="0" smtClean="0"/>
              <a:t>More sensors</a:t>
            </a:r>
          </a:p>
          <a:p>
            <a:pPr marL="914400" lvl="2" indent="0">
              <a:buNone/>
            </a:pPr>
            <a:r>
              <a:rPr lang="en-US" sz="2800" dirty="0" smtClean="0"/>
              <a:t>&amp; actuators </a:t>
            </a:r>
          </a:p>
          <a:p>
            <a:pPr lvl="1"/>
            <a:endParaRPr lang="en-US" dirty="0"/>
          </a:p>
          <a:p>
            <a:pPr lvl="1"/>
            <a:r>
              <a:rPr lang="en-US" dirty="0" smtClean="0"/>
              <a:t>Different dynamics</a:t>
            </a:r>
          </a:p>
          <a:p>
            <a:pPr lvl="2"/>
            <a:r>
              <a:rPr lang="en-US" dirty="0" smtClean="0"/>
              <a:t>e.g. lower bounce mode frequency</a:t>
            </a:r>
          </a:p>
          <a:p>
            <a:pPr marL="457200" lvl="1" indent="0">
              <a:buNone/>
            </a:pPr>
            <a:endParaRPr lang="en-US" dirty="0" smtClean="0"/>
          </a:p>
          <a:p>
            <a:pPr marL="342900" lvl="1" indent="-342900">
              <a:buFont typeface="Arial"/>
              <a:buChar char="•"/>
            </a:pPr>
            <a:r>
              <a:rPr lang="en-US" dirty="0" smtClean="0"/>
              <a:t>Many solutions will </a:t>
            </a:r>
            <a:r>
              <a:rPr lang="en-US" dirty="0"/>
              <a:t>help </a:t>
            </a:r>
            <a:r>
              <a:rPr lang="en-US" sz="3200" b="1" i="1" dirty="0"/>
              <a:t>both</a:t>
            </a:r>
            <a:r>
              <a:rPr lang="en-US" sz="3200" dirty="0"/>
              <a:t> </a:t>
            </a:r>
            <a:r>
              <a:rPr lang="en-US" dirty="0"/>
              <a:t>sys-id and </a:t>
            </a:r>
            <a:r>
              <a:rPr lang="en-US" dirty="0" smtClean="0"/>
              <a:t>control</a:t>
            </a:r>
            <a:endParaRPr lang="en-US" dirty="0"/>
          </a:p>
        </p:txBody>
      </p:sp>
      <p:sp>
        <p:nvSpPr>
          <p:cNvPr id="4" name="Slide Number Placeholder 3"/>
          <p:cNvSpPr>
            <a:spLocks noGrp="1"/>
          </p:cNvSpPr>
          <p:nvPr>
            <p:ph type="sldNum" sz="quarter" idx="12"/>
          </p:nvPr>
        </p:nvSpPr>
        <p:spPr/>
        <p:txBody>
          <a:bodyPr/>
          <a:lstStyle/>
          <a:p>
            <a:fld id="{5EC56E21-2414-A84E-A606-D7051A50526A}" type="slidenum">
              <a:rPr lang="en-US" smtClean="0"/>
              <a:t>26</a:t>
            </a:fld>
            <a:endParaRPr lang="en-US"/>
          </a:p>
        </p:txBody>
      </p:sp>
      <p:pic>
        <p:nvPicPr>
          <p:cNvPr id="6" name="Picture 5"/>
          <p:cNvPicPr>
            <a:picLocks noChangeAspect="1"/>
          </p:cNvPicPr>
          <p:nvPr/>
        </p:nvPicPr>
        <p:blipFill>
          <a:blip r:embed="rId3"/>
          <a:stretch>
            <a:fillRect/>
          </a:stretch>
        </p:blipFill>
        <p:spPr>
          <a:xfrm>
            <a:off x="3624696" y="2222637"/>
            <a:ext cx="1221619" cy="1221619"/>
          </a:xfrm>
          <a:prstGeom prst="rect">
            <a:avLst/>
          </a:prstGeom>
        </p:spPr>
      </p:pic>
      <p:pic>
        <p:nvPicPr>
          <p:cNvPr id="7" name="Picture 6" descr="ringdow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5807" y="3758512"/>
            <a:ext cx="2024745" cy="1124858"/>
          </a:xfrm>
          <a:prstGeom prst="rect">
            <a:avLst/>
          </a:prstGeom>
        </p:spPr>
      </p:pic>
      <p:grpSp>
        <p:nvGrpSpPr>
          <p:cNvPr id="8" name="Group 7"/>
          <p:cNvGrpSpPr/>
          <p:nvPr/>
        </p:nvGrpSpPr>
        <p:grpSpPr>
          <a:xfrm>
            <a:off x="0" y="0"/>
            <a:ext cx="9144000" cy="1264919"/>
            <a:chOff x="0" y="0"/>
            <a:chExt cx="9144000" cy="1264919"/>
          </a:xfrm>
        </p:grpSpPr>
        <p:pic>
          <p:nvPicPr>
            <p:cNvPr id="9" name="Picture 3" descr="C:\Users\Brett\Documents\Lab\LSC - LIGO Lab\Logos and Figures\LIGO Logo Extension.bmp"/>
            <p:cNvPicPr>
              <a:picLocks noChangeAspect="1" noChangeArrowheads="1"/>
            </p:cNvPicPr>
            <p:nvPr/>
          </p:nvPicPr>
          <p:blipFill>
            <a:blip r:embed="rId5"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10" name="Picture 9" descr="New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1" name="Picture 10" descr="Stanford_University_seal_200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pic>
        <p:nvPicPr>
          <p:cNvPr id="5" name="Picture 4"/>
          <p:cNvPicPr>
            <a:picLocks noChangeAspect="1"/>
          </p:cNvPicPr>
          <p:nvPr/>
        </p:nvPicPr>
        <p:blipFill rotWithShape="1">
          <a:blip r:embed="rId8"/>
          <a:srcRect l="2686" r="4341"/>
          <a:stretch/>
        </p:blipFill>
        <p:spPr>
          <a:xfrm>
            <a:off x="3637791" y="3198121"/>
            <a:ext cx="1038070" cy="885090"/>
          </a:xfrm>
          <a:prstGeom prst="rect">
            <a:avLst/>
          </a:prstGeom>
        </p:spPr>
      </p:pic>
    </p:spTree>
    <p:extLst>
      <p:ext uri="{BB962C8B-B14F-4D97-AF65-F5344CB8AC3E}">
        <p14:creationId xmlns:p14="http://schemas.microsoft.com/office/powerpoint/2010/main" val="32386760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Back Ups</a:t>
            </a:r>
            <a:endParaRPr lang="en-US" dirty="0"/>
          </a:p>
        </p:txBody>
      </p:sp>
      <p:sp>
        <p:nvSpPr>
          <p:cNvPr id="7" name="Subtitle 6"/>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fld id="{C7B8D8D1-A204-C14D-A397-99A1FA68CD01}" type="slidenum">
              <a:rPr lang="en-US" smtClean="0"/>
              <a:t>27</a:t>
            </a:fld>
            <a:endParaRPr lang="en-US"/>
          </a:p>
        </p:txBody>
      </p:sp>
    </p:spTree>
    <p:extLst>
      <p:ext uri="{BB962C8B-B14F-4D97-AF65-F5344CB8AC3E}">
        <p14:creationId xmlns:p14="http://schemas.microsoft.com/office/powerpoint/2010/main" val="39825219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56928"/>
            <a:ext cx="8229600" cy="1143000"/>
          </a:xfrm>
        </p:spPr>
        <p:txBody>
          <a:bodyPr/>
          <a:lstStyle/>
          <a:p>
            <a:r>
              <a:rPr lang="en-US" dirty="0" smtClean="0"/>
              <a:t>Model Misses </a:t>
            </a:r>
            <a:r>
              <a:rPr lang="en-US" dirty="0"/>
              <a:t>C</a:t>
            </a:r>
            <a:r>
              <a:rPr lang="en-US" dirty="0" smtClean="0"/>
              <a:t>ross-Couplings</a:t>
            </a:r>
            <a:endParaRPr lang="en-US" dirty="0"/>
          </a:p>
        </p:txBody>
      </p:sp>
      <p:sp>
        <p:nvSpPr>
          <p:cNvPr id="4" name="Slide Number Placeholder 3"/>
          <p:cNvSpPr>
            <a:spLocks noGrp="1"/>
          </p:cNvSpPr>
          <p:nvPr>
            <p:ph type="sldNum" sz="quarter" idx="12"/>
          </p:nvPr>
        </p:nvSpPr>
        <p:spPr/>
        <p:txBody>
          <a:bodyPr/>
          <a:lstStyle/>
          <a:p>
            <a:fld id="{5EC56E21-2414-A84E-A606-D7051A50526A}" type="slidenum">
              <a:rPr lang="en-US" smtClean="0"/>
              <a:t>28</a:t>
            </a:fld>
            <a:endParaRPr lang="en-US"/>
          </a:p>
        </p:txBody>
      </p:sp>
      <p:pic>
        <p:nvPicPr>
          <p:cNvPr id="5" name="Picture 4"/>
          <p:cNvPicPr>
            <a:picLocks noChangeAspect="1"/>
          </p:cNvPicPr>
          <p:nvPr/>
        </p:nvPicPr>
        <p:blipFill>
          <a:blip r:embed="rId2"/>
          <a:stretch>
            <a:fillRect/>
          </a:stretch>
        </p:blipFill>
        <p:spPr>
          <a:xfrm>
            <a:off x="0" y="1646160"/>
            <a:ext cx="9144000" cy="3754783"/>
          </a:xfrm>
          <a:prstGeom prst="rect">
            <a:avLst/>
          </a:prstGeom>
        </p:spPr>
      </p:pic>
      <p:pic>
        <p:nvPicPr>
          <p:cNvPr id="7" name="Picture 6"/>
          <p:cNvPicPr>
            <a:picLocks noChangeAspect="1"/>
          </p:cNvPicPr>
          <p:nvPr/>
        </p:nvPicPr>
        <p:blipFill rotWithShape="1">
          <a:blip r:embed="rId3"/>
          <a:srcRect l="2389"/>
          <a:stretch/>
        </p:blipFill>
        <p:spPr>
          <a:xfrm>
            <a:off x="955523" y="2248459"/>
            <a:ext cx="2084010" cy="903557"/>
          </a:xfrm>
          <a:prstGeom prst="rect">
            <a:avLst/>
          </a:prstGeom>
          <a:ln>
            <a:solidFill>
              <a:schemeClr val="tx1"/>
            </a:solidFill>
          </a:ln>
        </p:spPr>
      </p:pic>
      <p:sp>
        <p:nvSpPr>
          <p:cNvPr id="8" name="TextBox 7"/>
          <p:cNvSpPr txBox="1"/>
          <p:nvPr/>
        </p:nvSpPr>
        <p:spPr>
          <a:xfrm>
            <a:off x="0" y="5316278"/>
            <a:ext cx="9144000" cy="461665"/>
          </a:xfrm>
          <a:prstGeom prst="rect">
            <a:avLst/>
          </a:prstGeom>
          <a:noFill/>
        </p:spPr>
        <p:txBody>
          <a:bodyPr wrap="square" rtlCol="0">
            <a:spAutoFit/>
          </a:bodyPr>
          <a:lstStyle/>
          <a:p>
            <a:pPr algn="ctr"/>
            <a:r>
              <a:rPr lang="en-US" sz="2400" dirty="0" smtClean="0"/>
              <a:t>Frequency (Hz)</a:t>
            </a:r>
            <a:endParaRPr lang="en-US" sz="2400" dirty="0"/>
          </a:p>
        </p:txBody>
      </p:sp>
      <p:grpSp>
        <p:nvGrpSpPr>
          <p:cNvPr id="10" name="Group 9"/>
          <p:cNvGrpSpPr/>
          <p:nvPr/>
        </p:nvGrpSpPr>
        <p:grpSpPr>
          <a:xfrm>
            <a:off x="0" y="0"/>
            <a:ext cx="9144000" cy="1264919"/>
            <a:chOff x="0" y="0"/>
            <a:chExt cx="9144000" cy="1264919"/>
          </a:xfrm>
        </p:grpSpPr>
        <p:pic>
          <p:nvPicPr>
            <p:cNvPr id="11" name="Picture 3" descr="C:\Users\Brett\Documents\Lab\LSC - LIGO Lab\Logos and Figures\LIGO Logo Extension.bmp"/>
            <p:cNvPicPr>
              <a:picLocks noChangeAspect="1" noChangeArrowheads="1"/>
            </p:cNvPicPr>
            <p:nvPr/>
          </p:nvPicPr>
          <p:blipFill>
            <a:blip r:embed="rId4"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12" name="Picture 11" descr="New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3" name="Picture 12" descr="Stanford_University_seal_20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193363761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61" b="648"/>
          <a:stretch/>
        </p:blipFill>
        <p:spPr>
          <a:xfrm>
            <a:off x="0" y="1609635"/>
            <a:ext cx="9144000" cy="3758184"/>
          </a:xfrm>
          <a:prstGeom prst="rect">
            <a:avLst/>
          </a:prstGeom>
        </p:spPr>
      </p:pic>
      <p:sp>
        <p:nvSpPr>
          <p:cNvPr id="9" name="Title 8"/>
          <p:cNvSpPr>
            <a:spLocks noGrp="1"/>
          </p:cNvSpPr>
          <p:nvPr>
            <p:ph type="title"/>
          </p:nvPr>
        </p:nvSpPr>
        <p:spPr>
          <a:xfrm>
            <a:off x="457200" y="56928"/>
            <a:ext cx="8229600" cy="1143000"/>
          </a:xfrm>
        </p:spPr>
        <p:txBody>
          <a:bodyPr/>
          <a:lstStyle/>
          <a:p>
            <a:r>
              <a:rPr lang="en-US" dirty="0" smtClean="0"/>
              <a:t>Model Misses </a:t>
            </a:r>
            <a:r>
              <a:rPr lang="en-US" dirty="0"/>
              <a:t>C</a:t>
            </a:r>
            <a:r>
              <a:rPr lang="en-US" dirty="0" smtClean="0"/>
              <a:t>ross-Couplings</a:t>
            </a:r>
            <a:endParaRPr lang="en-US" dirty="0"/>
          </a:p>
        </p:txBody>
      </p:sp>
      <p:sp>
        <p:nvSpPr>
          <p:cNvPr id="4" name="Slide Number Placeholder 3"/>
          <p:cNvSpPr>
            <a:spLocks noGrp="1"/>
          </p:cNvSpPr>
          <p:nvPr>
            <p:ph type="sldNum" sz="quarter" idx="12"/>
          </p:nvPr>
        </p:nvSpPr>
        <p:spPr/>
        <p:txBody>
          <a:bodyPr/>
          <a:lstStyle/>
          <a:p>
            <a:fld id="{5EC56E21-2414-A84E-A606-D7051A50526A}" type="slidenum">
              <a:rPr lang="en-US" smtClean="0"/>
              <a:t>29</a:t>
            </a:fld>
            <a:endParaRPr lang="en-US"/>
          </a:p>
        </p:txBody>
      </p:sp>
      <p:pic>
        <p:nvPicPr>
          <p:cNvPr id="7" name="Picture 6"/>
          <p:cNvPicPr>
            <a:picLocks noChangeAspect="1"/>
          </p:cNvPicPr>
          <p:nvPr/>
        </p:nvPicPr>
        <p:blipFill rotWithShape="1">
          <a:blip r:embed="rId3"/>
          <a:srcRect l="2389"/>
          <a:stretch/>
        </p:blipFill>
        <p:spPr>
          <a:xfrm>
            <a:off x="955523" y="2248459"/>
            <a:ext cx="2084010" cy="903557"/>
          </a:xfrm>
          <a:prstGeom prst="rect">
            <a:avLst/>
          </a:prstGeom>
          <a:ln>
            <a:solidFill>
              <a:schemeClr val="tx1"/>
            </a:solidFill>
          </a:ln>
        </p:spPr>
      </p:pic>
      <p:sp>
        <p:nvSpPr>
          <p:cNvPr id="8" name="TextBox 7"/>
          <p:cNvSpPr txBox="1"/>
          <p:nvPr/>
        </p:nvSpPr>
        <p:spPr>
          <a:xfrm>
            <a:off x="0" y="5316278"/>
            <a:ext cx="9144000" cy="461665"/>
          </a:xfrm>
          <a:prstGeom prst="rect">
            <a:avLst/>
          </a:prstGeom>
          <a:noFill/>
        </p:spPr>
        <p:txBody>
          <a:bodyPr wrap="square" rtlCol="0">
            <a:spAutoFit/>
          </a:bodyPr>
          <a:lstStyle/>
          <a:p>
            <a:pPr algn="ctr"/>
            <a:r>
              <a:rPr lang="en-US" sz="2400" dirty="0" smtClean="0"/>
              <a:t>Frequency (Hz)</a:t>
            </a:r>
            <a:endParaRPr lang="en-US" sz="2400" dirty="0"/>
          </a:p>
        </p:txBody>
      </p:sp>
      <p:grpSp>
        <p:nvGrpSpPr>
          <p:cNvPr id="10" name="Group 9"/>
          <p:cNvGrpSpPr/>
          <p:nvPr/>
        </p:nvGrpSpPr>
        <p:grpSpPr>
          <a:xfrm>
            <a:off x="0" y="0"/>
            <a:ext cx="9144000" cy="1264919"/>
            <a:chOff x="0" y="0"/>
            <a:chExt cx="9144000" cy="1264919"/>
          </a:xfrm>
        </p:grpSpPr>
        <p:pic>
          <p:nvPicPr>
            <p:cNvPr id="11" name="Picture 3" descr="C:\Users\Brett\Documents\Lab\LSC - LIGO Lab\Logos and Figures\LIGO Logo Extension.bmp"/>
            <p:cNvPicPr>
              <a:picLocks noChangeAspect="1" noChangeArrowheads="1"/>
            </p:cNvPicPr>
            <p:nvPr/>
          </p:nvPicPr>
          <p:blipFill>
            <a:blip r:embed="rId4"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12" name="Picture 11" descr="New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3" name="Picture 12" descr="Stanford_University_seal_20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41811318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US" sz="4800" dirty="0" smtClean="0"/>
              <a:t>Internal Seismic Isolation (ISI)</a:t>
            </a:r>
            <a:endParaRPr lang="en-US" sz="4800" dirty="0"/>
          </a:p>
        </p:txBody>
      </p:sp>
      <p:sp>
        <p:nvSpPr>
          <p:cNvPr id="2" name="Subtitle 1"/>
          <p:cNvSpPr>
            <a:spLocks noGrp="1"/>
          </p:cNvSpPr>
          <p:nvPr>
            <p:ph type="subTitle" idx="1"/>
          </p:nvPr>
        </p:nvSpPr>
        <p:spPr/>
        <p:txBody>
          <a:bodyPr/>
          <a:lstStyle/>
          <a:p>
            <a:endParaRPr lang="en-US"/>
          </a:p>
        </p:txBody>
      </p:sp>
      <p:sp>
        <p:nvSpPr>
          <p:cNvPr id="7" name="Slide Number Placeholder 6"/>
          <p:cNvSpPr>
            <a:spLocks noGrp="1"/>
          </p:cNvSpPr>
          <p:nvPr>
            <p:ph type="sldNum" sz="quarter" idx="12"/>
          </p:nvPr>
        </p:nvSpPr>
        <p:spPr/>
        <p:txBody>
          <a:bodyPr/>
          <a:lstStyle/>
          <a:p>
            <a:fld id="{5EC56E21-2414-A84E-A606-D7051A50526A}" type="slidenum">
              <a:rPr lang="en-US" smtClean="0"/>
              <a:t>3</a:t>
            </a:fld>
            <a:endParaRPr lang="en-US"/>
          </a:p>
        </p:txBody>
      </p:sp>
      <p:sp>
        <p:nvSpPr>
          <p:cNvPr id="5" name="Footer Placeholder 4"/>
          <p:cNvSpPr>
            <a:spLocks noGrp="1"/>
          </p:cNvSpPr>
          <p:nvPr>
            <p:ph type="ftr" sz="quarter" idx="11"/>
          </p:nvPr>
        </p:nvSpPr>
        <p:spPr>
          <a:xfrm>
            <a:off x="3124200" y="6356350"/>
            <a:ext cx="2895600" cy="365125"/>
          </a:xfrm>
        </p:spPr>
        <p:txBody>
          <a:bodyPr/>
          <a:lstStyle/>
          <a:p>
            <a:r>
              <a:rPr lang="en-US" smtClean="0"/>
              <a:t>G1500644-v1</a:t>
            </a:r>
            <a:endParaRPr lang="en-US"/>
          </a:p>
        </p:txBody>
      </p:sp>
    </p:spTree>
    <p:extLst>
      <p:ext uri="{BB962C8B-B14F-4D97-AF65-F5344CB8AC3E}">
        <p14:creationId xmlns:p14="http://schemas.microsoft.com/office/powerpoint/2010/main" val="403755310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178"/>
            <a:ext cx="8229600" cy="1143000"/>
          </a:xfrm>
        </p:spPr>
        <p:txBody>
          <a:bodyPr/>
          <a:lstStyle/>
          <a:p>
            <a:r>
              <a:rPr lang="en-US" dirty="0" smtClean="0"/>
              <a:t>SUS DTT White Noise Filter</a:t>
            </a:r>
            <a:endParaRPr lang="en-US" dirty="0"/>
          </a:p>
        </p:txBody>
      </p:sp>
      <p:sp>
        <p:nvSpPr>
          <p:cNvPr id="3" name="Slide Number Placeholder 2"/>
          <p:cNvSpPr>
            <a:spLocks noGrp="1"/>
          </p:cNvSpPr>
          <p:nvPr>
            <p:ph type="sldNum" sz="quarter" idx="12"/>
          </p:nvPr>
        </p:nvSpPr>
        <p:spPr/>
        <p:txBody>
          <a:bodyPr/>
          <a:lstStyle/>
          <a:p>
            <a:fld id="{5EC56E21-2414-A84E-A606-D7051A50526A}" type="slidenum">
              <a:rPr lang="en-US" smtClean="0"/>
              <a:t>30</a:t>
            </a:fld>
            <a:endParaRPr lang="en-US"/>
          </a:p>
        </p:txBody>
      </p:sp>
      <p:pic>
        <p:nvPicPr>
          <p:cNvPr id="4" name="Picture 3" descr="Screenshot from 2015-05-13 08_49_3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00840"/>
            <a:ext cx="9144000" cy="4914900"/>
          </a:xfrm>
          <a:prstGeom prst="rect">
            <a:avLst/>
          </a:prstGeom>
        </p:spPr>
      </p:pic>
      <p:grpSp>
        <p:nvGrpSpPr>
          <p:cNvPr id="5" name="Group 4"/>
          <p:cNvGrpSpPr/>
          <p:nvPr/>
        </p:nvGrpSpPr>
        <p:grpSpPr>
          <a:xfrm>
            <a:off x="0" y="0"/>
            <a:ext cx="9144000" cy="1264919"/>
            <a:chOff x="0" y="0"/>
            <a:chExt cx="9144000" cy="1264919"/>
          </a:xfrm>
        </p:grpSpPr>
        <p:pic>
          <p:nvPicPr>
            <p:cNvPr id="6" name="Picture 3" descr="C:\Users\Brett\Documents\Lab\LSC - LIGO Lab\Logos and Figures\LIGO Logo Extension.bmp"/>
            <p:cNvPicPr>
              <a:picLocks noChangeAspect="1" noChangeArrowheads="1"/>
            </p:cNvPicPr>
            <p:nvPr/>
          </p:nvPicPr>
          <p:blipFill>
            <a:blip r:embed="rId3"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7" name="Picture 6" descr="New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8" name="Picture 7" descr="Stanford_University_seal_200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41204453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Notched Right Arrow 19"/>
          <p:cNvSpPr/>
          <p:nvPr/>
        </p:nvSpPr>
        <p:spPr>
          <a:xfrm rot="5400000">
            <a:off x="2123414" y="3531264"/>
            <a:ext cx="5049788" cy="222465"/>
          </a:xfrm>
          <a:prstGeom prst="notchedRightArrow">
            <a:avLst/>
          </a:prstGeom>
          <a:gradFill flip="none" rotWithShape="1">
            <a:gsLst>
              <a:gs pos="0">
                <a:srgbClr val="008000"/>
              </a:gs>
              <a:gs pos="100000">
                <a:srgbClr val="0000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5774192" y="6488650"/>
            <a:ext cx="2133600" cy="365125"/>
          </a:xfrm>
        </p:spPr>
        <p:txBody>
          <a:bodyPr/>
          <a:lstStyle/>
          <a:p>
            <a:r>
              <a:rPr lang="en-US" dirty="0" smtClean="0"/>
              <a:t>Ref: G1100431</a:t>
            </a:r>
            <a:endParaRPr lang="en-US" dirty="0"/>
          </a:p>
        </p:txBody>
      </p:sp>
      <p:sp>
        <p:nvSpPr>
          <p:cNvPr id="5" name="Footer Placeholder 4"/>
          <p:cNvSpPr>
            <a:spLocks noGrp="1"/>
          </p:cNvSpPr>
          <p:nvPr>
            <p:ph type="ftr" sz="quarter" idx="11"/>
          </p:nvPr>
        </p:nvSpPr>
        <p:spPr>
          <a:xfrm>
            <a:off x="1354056" y="6457378"/>
            <a:ext cx="2895600" cy="365125"/>
          </a:xfrm>
        </p:spPr>
        <p:txBody>
          <a:bodyPr/>
          <a:lstStyle/>
          <a:p>
            <a:r>
              <a:rPr lang="en-US" dirty="0"/>
              <a:t>J. Kissel, Apr 7 2011</a:t>
            </a:r>
          </a:p>
        </p:txBody>
      </p:sp>
      <p:sp>
        <p:nvSpPr>
          <p:cNvPr id="6" name="Slide Number Placeholder 5"/>
          <p:cNvSpPr>
            <a:spLocks noGrp="1"/>
          </p:cNvSpPr>
          <p:nvPr>
            <p:ph type="sldNum" sz="quarter" idx="12"/>
          </p:nvPr>
        </p:nvSpPr>
        <p:spPr/>
        <p:txBody>
          <a:bodyPr/>
          <a:lstStyle/>
          <a:p>
            <a:fld id="{B023DDD0-9E9E-C649-B34A-2D9EFE94E95D}" type="slidenum">
              <a:rPr lang="en-US"/>
              <a:pPr/>
              <a:t>31</a:t>
            </a:fld>
            <a:endParaRPr lang="en-US"/>
          </a:p>
        </p:txBody>
      </p:sp>
      <p:pic>
        <p:nvPicPr>
          <p:cNvPr id="7" name="Picture 14" descr="HEPIHut_08.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500" y="742735"/>
            <a:ext cx="1332910" cy="1903046"/>
          </a:xfrm>
          <a:prstGeom prst="rect">
            <a:avLst/>
          </a:prstGeom>
          <a:noFill/>
          <a:ln w="9525">
            <a:noFill/>
            <a:miter lim="800000"/>
            <a:headEnd/>
            <a:tailEnd/>
          </a:ln>
        </p:spPr>
      </p:pic>
      <p:pic>
        <p:nvPicPr>
          <p:cNvPr id="8" name="Picture 15" descr="L4-C.pd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07792" y="4666809"/>
            <a:ext cx="1200240" cy="1763656"/>
          </a:xfrm>
          <a:prstGeom prst="rect">
            <a:avLst/>
          </a:prstGeom>
          <a:noFill/>
          <a:ln w="9525">
            <a:noFill/>
            <a:miter lim="800000"/>
            <a:headEnd/>
            <a:tailEnd/>
          </a:ln>
        </p:spPr>
      </p:pic>
      <p:pic>
        <p:nvPicPr>
          <p:cNvPr id="9" name="Picture 5" descr="HAM6ISI-LLO_Build-17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45777" y="602168"/>
            <a:ext cx="1372824" cy="1945487"/>
          </a:xfrm>
          <a:prstGeom prst="rect">
            <a:avLst/>
          </a:prstGeom>
          <a:noFill/>
          <a:ln w="9525">
            <a:noFill/>
            <a:miter lim="800000"/>
            <a:headEnd/>
            <a:tailEnd/>
          </a:ln>
        </p:spPr>
      </p:pic>
      <p:pic>
        <p:nvPicPr>
          <p:cNvPr id="10" name="Picture 45" descr="GS13.pdf"/>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400" y="4518386"/>
            <a:ext cx="1426288" cy="2040158"/>
          </a:xfrm>
          <a:prstGeom prst="rect">
            <a:avLst/>
          </a:prstGeom>
          <a:noFill/>
          <a:ln w="9525">
            <a:noFill/>
            <a:miter lim="800000"/>
            <a:headEnd/>
            <a:tailEnd/>
          </a:ln>
        </p:spPr>
      </p:pic>
      <p:pic>
        <p:nvPicPr>
          <p:cNvPr id="11" name="Picture 50" descr="T240.jpg"/>
          <p:cNvPicPr>
            <a:picLocks noChangeAspect="1"/>
          </p:cNvPicPr>
          <p:nvPr/>
        </p:nvPicPr>
        <p:blipFill>
          <a:blip r:embed="rId6"/>
          <a:srcRect/>
          <a:stretch>
            <a:fillRect/>
          </a:stretch>
        </p:blipFill>
        <p:spPr bwMode="auto">
          <a:xfrm>
            <a:off x="7683500" y="2862802"/>
            <a:ext cx="1447800" cy="1666247"/>
          </a:xfrm>
          <a:prstGeom prst="rect">
            <a:avLst/>
          </a:prstGeom>
          <a:noFill/>
          <a:ln w="9525">
            <a:noFill/>
            <a:miter lim="800000"/>
            <a:headEnd/>
            <a:tailEnd/>
          </a:ln>
        </p:spPr>
      </p:pic>
      <p:sp>
        <p:nvSpPr>
          <p:cNvPr id="12" name="TextBox 11"/>
          <p:cNvSpPr txBox="1"/>
          <p:nvPr/>
        </p:nvSpPr>
        <p:spPr>
          <a:xfrm>
            <a:off x="4608419" y="534634"/>
            <a:ext cx="3299373" cy="2185213"/>
          </a:xfrm>
          <a:prstGeom prst="rect">
            <a:avLst/>
          </a:prstGeom>
          <a:noFill/>
        </p:spPr>
        <p:txBody>
          <a:bodyPr wrap="square" rtlCol="0">
            <a:spAutoFit/>
          </a:bodyPr>
          <a:lstStyle/>
          <a:p>
            <a:pPr algn="ctr"/>
            <a:r>
              <a:rPr lang="en-US" sz="2400">
                <a:solidFill>
                  <a:srgbClr val="0000FF"/>
                </a:solidFill>
              </a:rPr>
              <a:t>CPS</a:t>
            </a:r>
          </a:p>
          <a:p>
            <a:pPr algn="ctr"/>
            <a:r>
              <a:rPr lang="en-US" sz="1600">
                <a:solidFill>
                  <a:srgbClr val="0000FF"/>
                </a:solidFill>
              </a:rPr>
              <a:t>MicroSense’s Capacitive Displacement Sensors</a:t>
            </a:r>
          </a:p>
          <a:p>
            <a:pPr algn="ctr"/>
            <a:r>
              <a:rPr lang="en-US" sz="1600">
                <a:solidFill>
                  <a:srgbClr val="000000"/>
                </a:solidFill>
              </a:rPr>
              <a:t>Used On: HAM-ISIs and BSC-ISIs</a:t>
            </a:r>
          </a:p>
          <a:p>
            <a:pPr algn="ctr"/>
            <a:r>
              <a:rPr lang="en-US" sz="1600">
                <a:solidFill>
                  <a:srgbClr val="000000"/>
                </a:solidFill>
              </a:rPr>
              <a:t>Used For: ≤ 0.5 Hz Control, Static Alignment  </a:t>
            </a:r>
          </a:p>
          <a:p>
            <a:pPr algn="ctr"/>
            <a:r>
              <a:rPr lang="en-US" sz="1600">
                <a:solidFill>
                  <a:srgbClr val="000000"/>
                </a:solidFill>
              </a:rPr>
              <a:t>Used ‘cause: Good Noise, UHV compatible</a:t>
            </a:r>
          </a:p>
        </p:txBody>
      </p:sp>
      <p:sp>
        <p:nvSpPr>
          <p:cNvPr id="13" name="TextBox 12"/>
          <p:cNvSpPr txBox="1"/>
          <p:nvPr/>
        </p:nvSpPr>
        <p:spPr>
          <a:xfrm>
            <a:off x="1345610" y="551369"/>
            <a:ext cx="2959690" cy="2185213"/>
          </a:xfrm>
          <a:prstGeom prst="rect">
            <a:avLst/>
          </a:prstGeom>
          <a:noFill/>
        </p:spPr>
        <p:txBody>
          <a:bodyPr wrap="square" rtlCol="0">
            <a:spAutoFit/>
          </a:bodyPr>
          <a:lstStyle/>
          <a:p>
            <a:pPr algn="ctr"/>
            <a:r>
              <a:rPr lang="en-US" sz="2400">
                <a:solidFill>
                  <a:srgbClr val="0000FF"/>
                </a:solidFill>
              </a:rPr>
              <a:t>IPS</a:t>
            </a:r>
          </a:p>
          <a:p>
            <a:pPr algn="ctr"/>
            <a:r>
              <a:rPr lang="en-US" sz="1600">
                <a:solidFill>
                  <a:srgbClr val="0000FF"/>
                </a:solidFill>
              </a:rPr>
              <a:t>Kaman’s Inductive Position Sensors</a:t>
            </a:r>
          </a:p>
          <a:p>
            <a:pPr algn="ctr"/>
            <a:r>
              <a:rPr lang="en-US" sz="1600">
                <a:solidFill>
                  <a:srgbClr val="000000"/>
                </a:solidFill>
              </a:rPr>
              <a:t>Used On: HEPIs</a:t>
            </a:r>
          </a:p>
          <a:p>
            <a:pPr algn="ctr"/>
            <a:r>
              <a:rPr lang="en-US" sz="1600">
                <a:solidFill>
                  <a:srgbClr val="000000"/>
                </a:solidFill>
              </a:rPr>
              <a:t>Used For: ≤ 0.5 Hz Control, Static Alignment  </a:t>
            </a:r>
          </a:p>
          <a:p>
            <a:pPr algn="ctr"/>
            <a:r>
              <a:rPr lang="en-US" sz="1600">
                <a:solidFill>
                  <a:srgbClr val="000000"/>
                </a:solidFill>
              </a:rPr>
              <a:t>Used ‘cause: Reasonable Noise, Long Range</a:t>
            </a:r>
          </a:p>
        </p:txBody>
      </p:sp>
      <p:sp>
        <p:nvSpPr>
          <p:cNvPr id="14" name="TextBox 13"/>
          <p:cNvSpPr txBox="1"/>
          <p:nvPr/>
        </p:nvSpPr>
        <p:spPr>
          <a:xfrm>
            <a:off x="4608419" y="2774815"/>
            <a:ext cx="3388634" cy="1692771"/>
          </a:xfrm>
          <a:prstGeom prst="rect">
            <a:avLst/>
          </a:prstGeom>
          <a:noFill/>
        </p:spPr>
        <p:txBody>
          <a:bodyPr wrap="square" rtlCol="0">
            <a:spAutoFit/>
          </a:bodyPr>
          <a:lstStyle/>
          <a:p>
            <a:pPr algn="ctr"/>
            <a:r>
              <a:rPr lang="en-US" sz="2400">
                <a:solidFill>
                  <a:srgbClr val="008000"/>
                </a:solidFill>
              </a:rPr>
              <a:t>T240</a:t>
            </a:r>
          </a:p>
          <a:p>
            <a:pPr algn="ctr"/>
            <a:r>
              <a:rPr lang="en-US" sz="1600">
                <a:solidFill>
                  <a:srgbClr val="008000"/>
                </a:solidFill>
              </a:rPr>
              <a:t>Nanometric’s Trillium 240</a:t>
            </a:r>
          </a:p>
          <a:p>
            <a:pPr algn="ctr"/>
            <a:r>
              <a:rPr lang="en-US" sz="1600">
                <a:solidFill>
                  <a:srgbClr val="000000"/>
                </a:solidFill>
              </a:rPr>
              <a:t>Used On: BSC-ISIs</a:t>
            </a:r>
          </a:p>
          <a:p>
            <a:pPr algn="ctr"/>
            <a:r>
              <a:rPr lang="en-US" sz="1600">
                <a:solidFill>
                  <a:srgbClr val="000000"/>
                </a:solidFill>
              </a:rPr>
              <a:t>Used For: 0.01 ≤ f ≤ 1Hz Control</a:t>
            </a:r>
          </a:p>
          <a:p>
            <a:pPr algn="ctr"/>
            <a:r>
              <a:rPr lang="en-US" sz="1600">
                <a:solidFill>
                  <a:srgbClr val="000000"/>
                </a:solidFill>
              </a:rPr>
              <a:t>Used ‘cause: Like STS-2s, Triaxial,       no locking mechasim -&gt; podded</a:t>
            </a:r>
          </a:p>
        </p:txBody>
      </p:sp>
      <p:sp>
        <p:nvSpPr>
          <p:cNvPr id="15" name="TextBox 14"/>
          <p:cNvSpPr txBox="1"/>
          <p:nvPr/>
        </p:nvSpPr>
        <p:spPr>
          <a:xfrm>
            <a:off x="1381043" y="4518386"/>
            <a:ext cx="2964489" cy="1938992"/>
          </a:xfrm>
          <a:prstGeom prst="rect">
            <a:avLst/>
          </a:prstGeom>
          <a:noFill/>
        </p:spPr>
        <p:txBody>
          <a:bodyPr wrap="square" rtlCol="0">
            <a:spAutoFit/>
          </a:bodyPr>
          <a:lstStyle/>
          <a:p>
            <a:pPr algn="ctr"/>
            <a:r>
              <a:rPr lang="en-US" sz="2400">
                <a:solidFill>
                  <a:srgbClr val="008000"/>
                </a:solidFill>
              </a:rPr>
              <a:t>GS13</a:t>
            </a:r>
          </a:p>
          <a:p>
            <a:pPr algn="ctr"/>
            <a:r>
              <a:rPr lang="en-US" sz="1600">
                <a:solidFill>
                  <a:srgbClr val="008000"/>
                </a:solidFill>
              </a:rPr>
              <a:t>GeoTech’s GS-13</a:t>
            </a:r>
          </a:p>
          <a:p>
            <a:pPr algn="ctr"/>
            <a:r>
              <a:rPr lang="en-US" sz="1600">
                <a:solidFill>
                  <a:srgbClr val="000000"/>
                </a:solidFill>
              </a:rPr>
              <a:t>Used On: HAM-ISIs and BSC-ISIs</a:t>
            </a:r>
          </a:p>
          <a:p>
            <a:pPr algn="ctr"/>
            <a:r>
              <a:rPr lang="en-US" sz="1600">
                <a:solidFill>
                  <a:srgbClr val="000000"/>
                </a:solidFill>
              </a:rPr>
              <a:t>Used For: ≥ 0.5 Hz Control</a:t>
            </a:r>
          </a:p>
          <a:p>
            <a:pPr algn="ctr"/>
            <a:r>
              <a:rPr lang="en-US" sz="1600">
                <a:solidFill>
                  <a:srgbClr val="000000"/>
                </a:solidFill>
              </a:rPr>
              <a:t>Used ‘cause: awesome noise above 1Hz,</a:t>
            </a:r>
          </a:p>
          <a:p>
            <a:pPr algn="ctr"/>
            <a:r>
              <a:rPr lang="en-US" sz="1600">
                <a:solidFill>
                  <a:srgbClr val="000000"/>
                </a:solidFill>
              </a:rPr>
              <a:t>no locking mechanism -&gt; podded</a:t>
            </a:r>
          </a:p>
        </p:txBody>
      </p:sp>
      <p:sp>
        <p:nvSpPr>
          <p:cNvPr id="16" name="TextBox 15"/>
          <p:cNvSpPr txBox="1"/>
          <p:nvPr/>
        </p:nvSpPr>
        <p:spPr>
          <a:xfrm>
            <a:off x="4970369" y="4666809"/>
            <a:ext cx="2937423" cy="1692771"/>
          </a:xfrm>
          <a:prstGeom prst="rect">
            <a:avLst/>
          </a:prstGeom>
          <a:noFill/>
        </p:spPr>
        <p:txBody>
          <a:bodyPr wrap="none" rtlCol="0">
            <a:spAutoFit/>
          </a:bodyPr>
          <a:lstStyle/>
          <a:p>
            <a:pPr algn="ctr"/>
            <a:r>
              <a:rPr lang="en-US" sz="2400">
                <a:solidFill>
                  <a:srgbClr val="008000"/>
                </a:solidFill>
              </a:rPr>
              <a:t>L4C</a:t>
            </a:r>
          </a:p>
          <a:p>
            <a:pPr algn="ctr"/>
            <a:r>
              <a:rPr lang="en-US" sz="1600">
                <a:solidFill>
                  <a:srgbClr val="008000"/>
                </a:solidFill>
              </a:rPr>
              <a:t>Sercel’s L4-C</a:t>
            </a:r>
          </a:p>
          <a:p>
            <a:pPr algn="ctr"/>
            <a:r>
              <a:rPr lang="en-US" sz="1600">
                <a:solidFill>
                  <a:srgbClr val="000000"/>
                </a:solidFill>
              </a:rPr>
              <a:t>Used On: All Systems</a:t>
            </a:r>
          </a:p>
          <a:p>
            <a:pPr algn="ctr"/>
            <a:r>
              <a:rPr lang="en-US" sz="1600">
                <a:solidFill>
                  <a:srgbClr val="000000"/>
                </a:solidFill>
              </a:rPr>
              <a:t>Used For: ≥ 0.5 Hz Control</a:t>
            </a:r>
          </a:p>
          <a:p>
            <a:pPr algn="ctr"/>
            <a:r>
              <a:rPr lang="en-US" sz="1600">
                <a:solidFill>
                  <a:srgbClr val="000000"/>
                </a:solidFill>
              </a:rPr>
              <a:t>Used ’cause: Good Noise, Cheap,</a:t>
            </a:r>
          </a:p>
          <a:p>
            <a:pPr algn="ctr"/>
            <a:r>
              <a:rPr lang="en-US" sz="1600">
                <a:solidFill>
                  <a:srgbClr val="000000"/>
                </a:solidFill>
              </a:rPr>
              <a:t>no locking mechanism -&gt; podded</a:t>
            </a:r>
          </a:p>
        </p:txBody>
      </p:sp>
      <p:pic>
        <p:nvPicPr>
          <p:cNvPr id="17" name="Picture 4" descr="STS-2.jpg"/>
          <p:cNvPicPr>
            <a:picLocks noChangeAspect="1"/>
          </p:cNvPicPr>
          <p:nvPr/>
        </p:nvPicPr>
        <p:blipFill>
          <a:blip r:embed="rId7"/>
          <a:srcRect/>
          <a:stretch>
            <a:fillRect/>
          </a:stretch>
        </p:blipFill>
        <p:spPr bwMode="auto">
          <a:xfrm flipH="1">
            <a:off x="23238" y="2862803"/>
            <a:ext cx="1443506" cy="1485226"/>
          </a:xfrm>
          <a:prstGeom prst="rect">
            <a:avLst/>
          </a:prstGeom>
          <a:noFill/>
          <a:ln w="9525">
            <a:noFill/>
            <a:miter lim="800000"/>
            <a:headEnd/>
            <a:tailEnd/>
          </a:ln>
        </p:spPr>
      </p:pic>
      <p:sp>
        <p:nvSpPr>
          <p:cNvPr id="19" name="TextBox 18"/>
          <p:cNvSpPr txBox="1"/>
          <p:nvPr/>
        </p:nvSpPr>
        <p:spPr>
          <a:xfrm>
            <a:off x="1393740" y="2787515"/>
            <a:ext cx="2964492" cy="1692771"/>
          </a:xfrm>
          <a:prstGeom prst="rect">
            <a:avLst/>
          </a:prstGeom>
          <a:noFill/>
        </p:spPr>
        <p:txBody>
          <a:bodyPr wrap="square" rtlCol="0">
            <a:spAutoFit/>
          </a:bodyPr>
          <a:lstStyle/>
          <a:p>
            <a:pPr algn="ctr"/>
            <a:r>
              <a:rPr lang="en-US" sz="2400">
                <a:solidFill>
                  <a:srgbClr val="008000"/>
                </a:solidFill>
              </a:rPr>
              <a:t>STS2</a:t>
            </a:r>
          </a:p>
          <a:p>
            <a:pPr algn="ctr"/>
            <a:r>
              <a:rPr lang="en-US" sz="1600">
                <a:solidFill>
                  <a:srgbClr val="008000"/>
                </a:solidFill>
              </a:rPr>
              <a:t>Strekheisen’s STS-2</a:t>
            </a:r>
          </a:p>
          <a:p>
            <a:pPr algn="ctr"/>
            <a:r>
              <a:rPr lang="en-US" sz="1600">
                <a:solidFill>
                  <a:srgbClr val="000000"/>
                </a:solidFill>
              </a:rPr>
              <a:t>Used On: HEPIs</a:t>
            </a:r>
          </a:p>
          <a:p>
            <a:pPr algn="ctr"/>
            <a:r>
              <a:rPr lang="en-US" sz="1600">
                <a:solidFill>
                  <a:srgbClr val="000000"/>
                </a:solidFill>
              </a:rPr>
              <a:t>Used For: 0.01 ≤ f ≤ 1Hz Control</a:t>
            </a:r>
          </a:p>
          <a:p>
            <a:pPr algn="ctr"/>
            <a:r>
              <a:rPr lang="en-US" sz="1600">
                <a:solidFill>
                  <a:srgbClr val="000000"/>
                </a:solidFill>
              </a:rPr>
              <a:t>Used ‘cause: Best in the ‘Biz below 1 Hz, Triaxial</a:t>
            </a:r>
          </a:p>
        </p:txBody>
      </p:sp>
      <p:sp>
        <p:nvSpPr>
          <p:cNvPr id="21" name="TextBox 20"/>
          <p:cNvSpPr txBox="1"/>
          <p:nvPr/>
        </p:nvSpPr>
        <p:spPr>
          <a:xfrm>
            <a:off x="3896614" y="521934"/>
            <a:ext cx="1787982" cy="369332"/>
          </a:xfrm>
          <a:prstGeom prst="rect">
            <a:avLst/>
          </a:prstGeom>
          <a:noFill/>
        </p:spPr>
        <p:txBody>
          <a:bodyPr wrap="none" rtlCol="0">
            <a:spAutoFit/>
          </a:bodyPr>
          <a:lstStyle/>
          <a:p>
            <a:r>
              <a:rPr lang="en-US">
                <a:solidFill>
                  <a:srgbClr val="0000FF"/>
                </a:solidFill>
              </a:rPr>
              <a:t>“Low” Frequency</a:t>
            </a:r>
          </a:p>
        </p:txBody>
      </p:sp>
      <p:sp>
        <p:nvSpPr>
          <p:cNvPr id="22" name="TextBox 21"/>
          <p:cNvSpPr txBox="1"/>
          <p:nvPr/>
        </p:nvSpPr>
        <p:spPr>
          <a:xfrm>
            <a:off x="3782314" y="6345191"/>
            <a:ext cx="1831827" cy="369332"/>
          </a:xfrm>
          <a:prstGeom prst="rect">
            <a:avLst/>
          </a:prstGeom>
          <a:noFill/>
        </p:spPr>
        <p:txBody>
          <a:bodyPr wrap="none" rtlCol="0">
            <a:spAutoFit/>
          </a:bodyPr>
          <a:lstStyle/>
          <a:p>
            <a:r>
              <a:rPr lang="en-US" dirty="0">
                <a:solidFill>
                  <a:srgbClr val="008000"/>
                </a:solidFill>
              </a:rPr>
              <a:t>“High” Frequency</a:t>
            </a:r>
          </a:p>
        </p:txBody>
      </p:sp>
      <p:sp>
        <p:nvSpPr>
          <p:cNvPr id="23" name="TextBox 22"/>
          <p:cNvSpPr txBox="1"/>
          <p:nvPr/>
        </p:nvSpPr>
        <p:spPr>
          <a:xfrm>
            <a:off x="4421732" y="768135"/>
            <a:ext cx="453970" cy="369332"/>
          </a:xfrm>
          <a:prstGeom prst="rect">
            <a:avLst/>
          </a:prstGeom>
          <a:noFill/>
        </p:spPr>
        <p:txBody>
          <a:bodyPr wrap="none" rtlCol="0">
            <a:spAutoFit/>
          </a:bodyPr>
          <a:lstStyle/>
          <a:p>
            <a:r>
              <a:rPr lang="en-US"/>
              <a:t>DC</a:t>
            </a:r>
          </a:p>
        </p:txBody>
      </p:sp>
      <p:sp>
        <p:nvSpPr>
          <p:cNvPr id="26" name="TextBox 25"/>
          <p:cNvSpPr txBox="1"/>
          <p:nvPr/>
        </p:nvSpPr>
        <p:spPr>
          <a:xfrm>
            <a:off x="4292600" y="6126146"/>
            <a:ext cx="877163" cy="369332"/>
          </a:xfrm>
          <a:prstGeom prst="rect">
            <a:avLst/>
          </a:prstGeom>
          <a:noFill/>
        </p:spPr>
        <p:txBody>
          <a:bodyPr wrap="none" rtlCol="0">
            <a:spAutoFit/>
          </a:bodyPr>
          <a:lstStyle/>
          <a:p>
            <a:r>
              <a:rPr lang="en-US"/>
              <a:t>800  Hz</a:t>
            </a:r>
          </a:p>
        </p:txBody>
      </p:sp>
      <p:sp>
        <p:nvSpPr>
          <p:cNvPr id="27" name="Title 26"/>
          <p:cNvSpPr>
            <a:spLocks noGrp="1"/>
          </p:cNvSpPr>
          <p:nvPr>
            <p:ph type="title"/>
          </p:nvPr>
        </p:nvSpPr>
        <p:spPr>
          <a:xfrm>
            <a:off x="457200" y="0"/>
            <a:ext cx="8229600" cy="623046"/>
          </a:xfrm>
        </p:spPr>
        <p:txBody>
          <a:bodyPr>
            <a:normAutofit/>
          </a:bodyPr>
          <a:lstStyle/>
          <a:p>
            <a:r>
              <a:rPr lang="en-US" sz="3200"/>
              <a:t>SEI Sensors and Their Noise</a:t>
            </a:r>
          </a:p>
        </p:txBody>
      </p:sp>
      <p:sp>
        <p:nvSpPr>
          <p:cNvPr id="24" name="TextBox 23"/>
          <p:cNvSpPr txBox="1"/>
          <p:nvPr/>
        </p:nvSpPr>
        <p:spPr>
          <a:xfrm>
            <a:off x="4272865" y="2484156"/>
            <a:ext cx="942423" cy="369332"/>
          </a:xfrm>
          <a:prstGeom prst="rect">
            <a:avLst/>
          </a:prstGeom>
          <a:noFill/>
        </p:spPr>
        <p:txBody>
          <a:bodyPr wrap="none" rtlCol="0">
            <a:spAutoFit/>
          </a:bodyPr>
          <a:lstStyle/>
          <a:p>
            <a:r>
              <a:rPr lang="en-US" dirty="0"/>
              <a:t>10  </a:t>
            </a:r>
            <a:r>
              <a:rPr lang="en-US" dirty="0" err="1"/>
              <a:t>mHz</a:t>
            </a:r>
            <a:endParaRPr lang="en-US" dirty="0"/>
          </a:p>
        </p:txBody>
      </p:sp>
      <p:sp>
        <p:nvSpPr>
          <p:cNvPr id="25" name="TextBox 24"/>
          <p:cNvSpPr txBox="1"/>
          <p:nvPr/>
        </p:nvSpPr>
        <p:spPr>
          <a:xfrm>
            <a:off x="4361765" y="4416786"/>
            <a:ext cx="697627" cy="369332"/>
          </a:xfrm>
          <a:prstGeom prst="rect">
            <a:avLst/>
          </a:prstGeom>
          <a:noFill/>
        </p:spPr>
        <p:txBody>
          <a:bodyPr wrap="none" rtlCol="0">
            <a:spAutoFit/>
          </a:bodyPr>
          <a:lstStyle/>
          <a:p>
            <a:r>
              <a:rPr lang="en-US" dirty="0"/>
              <a:t>1   Hz</a:t>
            </a:r>
          </a:p>
        </p:txBody>
      </p:sp>
    </p:spTree>
    <p:extLst>
      <p:ext uri="{BB962C8B-B14F-4D97-AF65-F5344CB8AC3E}">
        <p14:creationId xmlns:p14="http://schemas.microsoft.com/office/powerpoint/2010/main" val="24947520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ligoseisensornoise.pdf"/>
          <p:cNvPicPr>
            <a:picLocks noChangeAspect="1"/>
          </p:cNvPicPr>
          <p:nvPr/>
        </p:nvPicPr>
        <p:blipFill>
          <a:blip r:embed="rId2"/>
          <a:stretch>
            <a:fillRect/>
          </a:stretch>
        </p:blipFill>
        <p:spPr>
          <a:xfrm>
            <a:off x="1137770" y="927100"/>
            <a:ext cx="7240571" cy="5594986"/>
          </a:xfrm>
          <a:prstGeom prst="rect">
            <a:avLst/>
          </a:prstGeom>
        </p:spPr>
      </p:pic>
      <p:sp>
        <p:nvSpPr>
          <p:cNvPr id="4" name="Date Placeholder 3"/>
          <p:cNvSpPr>
            <a:spLocks noGrp="1"/>
          </p:cNvSpPr>
          <p:nvPr>
            <p:ph type="dt" sz="half" idx="10"/>
          </p:nvPr>
        </p:nvSpPr>
        <p:spPr>
          <a:xfrm>
            <a:off x="457200" y="6488650"/>
            <a:ext cx="2133600" cy="365125"/>
          </a:xfrm>
        </p:spPr>
        <p:txBody>
          <a:bodyPr/>
          <a:lstStyle/>
          <a:p>
            <a:r>
              <a:rPr lang="en-US" dirty="0" smtClean="0"/>
              <a:t>Ref: G1100431</a:t>
            </a:r>
            <a:endParaRPr lang="en-US" dirty="0"/>
          </a:p>
        </p:txBody>
      </p:sp>
      <p:sp>
        <p:nvSpPr>
          <p:cNvPr id="5" name="Footer Placeholder 4"/>
          <p:cNvSpPr>
            <a:spLocks noGrp="1"/>
          </p:cNvSpPr>
          <p:nvPr>
            <p:ph type="ftr" sz="quarter" idx="11"/>
          </p:nvPr>
        </p:nvSpPr>
        <p:spPr/>
        <p:txBody>
          <a:bodyPr/>
          <a:lstStyle/>
          <a:p>
            <a:r>
              <a:rPr lang="en-US"/>
              <a:t>J. Kissel, Apr 7 2011</a:t>
            </a:r>
          </a:p>
        </p:txBody>
      </p:sp>
      <p:sp>
        <p:nvSpPr>
          <p:cNvPr id="6" name="Slide Number Placeholder 5"/>
          <p:cNvSpPr>
            <a:spLocks noGrp="1"/>
          </p:cNvSpPr>
          <p:nvPr>
            <p:ph type="sldNum" sz="quarter" idx="12"/>
          </p:nvPr>
        </p:nvSpPr>
        <p:spPr/>
        <p:txBody>
          <a:bodyPr/>
          <a:lstStyle/>
          <a:p>
            <a:fld id="{B023DDD0-9E9E-C649-B34A-2D9EFE94E95D}" type="slidenum">
              <a:rPr lang="en-US"/>
              <a:pPr/>
              <a:t>32</a:t>
            </a:fld>
            <a:endParaRPr lang="en-US"/>
          </a:p>
        </p:txBody>
      </p:sp>
      <p:pic>
        <p:nvPicPr>
          <p:cNvPr id="8" name="Picture 14" descr="HEPIHut_08.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500" y="742735"/>
            <a:ext cx="1332910" cy="1903046"/>
          </a:xfrm>
          <a:prstGeom prst="rect">
            <a:avLst/>
          </a:prstGeom>
          <a:noFill/>
          <a:ln w="9525">
            <a:noFill/>
            <a:miter lim="800000"/>
            <a:headEnd/>
            <a:tailEnd/>
          </a:ln>
        </p:spPr>
      </p:pic>
      <p:pic>
        <p:nvPicPr>
          <p:cNvPr id="9" name="Picture 15" descr="L4-C.pdf"/>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907792" y="4666809"/>
            <a:ext cx="1200240" cy="1763656"/>
          </a:xfrm>
          <a:prstGeom prst="rect">
            <a:avLst/>
          </a:prstGeom>
          <a:noFill/>
          <a:ln w="9525">
            <a:noFill/>
            <a:miter lim="800000"/>
            <a:headEnd/>
            <a:tailEnd/>
          </a:ln>
        </p:spPr>
      </p:pic>
      <p:pic>
        <p:nvPicPr>
          <p:cNvPr id="10" name="Picture 5" descr="HAM6ISI-LLO_Build-17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45777" y="602168"/>
            <a:ext cx="1372824" cy="1945487"/>
          </a:xfrm>
          <a:prstGeom prst="rect">
            <a:avLst/>
          </a:prstGeom>
          <a:noFill/>
          <a:ln w="9525">
            <a:noFill/>
            <a:miter lim="800000"/>
            <a:headEnd/>
            <a:tailEnd/>
          </a:ln>
        </p:spPr>
      </p:pic>
      <p:pic>
        <p:nvPicPr>
          <p:cNvPr id="11" name="Picture 45" descr="GS13.pdf"/>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5400" y="4518386"/>
            <a:ext cx="1426288" cy="2040158"/>
          </a:xfrm>
          <a:prstGeom prst="rect">
            <a:avLst/>
          </a:prstGeom>
          <a:noFill/>
          <a:ln w="9525">
            <a:noFill/>
            <a:miter lim="800000"/>
            <a:headEnd/>
            <a:tailEnd/>
          </a:ln>
        </p:spPr>
      </p:pic>
      <p:pic>
        <p:nvPicPr>
          <p:cNvPr id="12" name="Picture 50" descr="T240.jpg"/>
          <p:cNvPicPr>
            <a:picLocks noChangeAspect="1"/>
          </p:cNvPicPr>
          <p:nvPr/>
        </p:nvPicPr>
        <p:blipFill>
          <a:blip r:embed="rId7"/>
          <a:srcRect/>
          <a:stretch>
            <a:fillRect/>
          </a:stretch>
        </p:blipFill>
        <p:spPr bwMode="auto">
          <a:xfrm>
            <a:off x="7683500" y="2862802"/>
            <a:ext cx="1447800" cy="1666247"/>
          </a:xfrm>
          <a:prstGeom prst="rect">
            <a:avLst/>
          </a:prstGeom>
          <a:noFill/>
          <a:ln w="9525">
            <a:noFill/>
            <a:miter lim="800000"/>
            <a:headEnd/>
            <a:tailEnd/>
          </a:ln>
        </p:spPr>
      </p:pic>
      <p:pic>
        <p:nvPicPr>
          <p:cNvPr id="13" name="Picture 4" descr="STS-2.jpg"/>
          <p:cNvPicPr>
            <a:picLocks noChangeAspect="1"/>
          </p:cNvPicPr>
          <p:nvPr/>
        </p:nvPicPr>
        <p:blipFill>
          <a:blip r:embed="rId8"/>
          <a:srcRect/>
          <a:stretch>
            <a:fillRect/>
          </a:stretch>
        </p:blipFill>
        <p:spPr bwMode="auto">
          <a:xfrm flipH="1">
            <a:off x="23238" y="2862803"/>
            <a:ext cx="1443506" cy="1485226"/>
          </a:xfrm>
          <a:prstGeom prst="rect">
            <a:avLst/>
          </a:prstGeom>
          <a:noFill/>
          <a:ln w="9525">
            <a:noFill/>
            <a:miter lim="800000"/>
            <a:headEnd/>
            <a:tailEnd/>
          </a:ln>
        </p:spPr>
      </p:pic>
      <p:cxnSp>
        <p:nvCxnSpPr>
          <p:cNvPr id="16" name="Straight Arrow Connector 15"/>
          <p:cNvCxnSpPr/>
          <p:nvPr/>
        </p:nvCxnSpPr>
        <p:spPr>
          <a:xfrm rot="16200000" flipH="1">
            <a:off x="1168104" y="1904704"/>
            <a:ext cx="1765300" cy="1308692"/>
          </a:xfrm>
          <a:prstGeom prst="straightConnector1">
            <a:avLst/>
          </a:prstGeom>
          <a:ln w="41275">
            <a:solidFill>
              <a:srgbClr val="3366FF"/>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0" idx="1"/>
          </p:cNvCxnSpPr>
          <p:nvPr/>
        </p:nvCxnSpPr>
        <p:spPr>
          <a:xfrm rot="10800000" flipV="1">
            <a:off x="7277101" y="1574912"/>
            <a:ext cx="468677" cy="2603388"/>
          </a:xfrm>
          <a:prstGeom prst="straightConnector1">
            <a:avLst/>
          </a:prstGeom>
          <a:ln w="41275">
            <a:solidFill>
              <a:srgbClr val="0000FF"/>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3" idx="1"/>
          </p:cNvCxnSpPr>
          <p:nvPr/>
        </p:nvCxnSpPr>
        <p:spPr>
          <a:xfrm>
            <a:off x="1466744" y="3605416"/>
            <a:ext cx="1886056" cy="1588"/>
          </a:xfrm>
          <a:prstGeom prst="straightConnector1">
            <a:avLst/>
          </a:prstGeom>
          <a:ln w="41275">
            <a:solidFill>
              <a:srgbClr val="16DF43"/>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2" idx="1"/>
          </p:cNvCxnSpPr>
          <p:nvPr/>
        </p:nvCxnSpPr>
        <p:spPr>
          <a:xfrm rot="10800000" flipV="1">
            <a:off x="7010400" y="3695925"/>
            <a:ext cx="673100" cy="1472975"/>
          </a:xfrm>
          <a:prstGeom prst="straightConnector1">
            <a:avLst/>
          </a:prstGeom>
          <a:ln w="41275">
            <a:solidFill>
              <a:srgbClr val="6EE7B2"/>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396410" y="5168901"/>
            <a:ext cx="4953590" cy="1261564"/>
          </a:xfrm>
          <a:prstGeom prst="straightConnector1">
            <a:avLst/>
          </a:prstGeom>
          <a:ln w="41275">
            <a:solidFill>
              <a:srgbClr val="008000"/>
            </a:solidFill>
            <a:prstDash val="solid"/>
            <a:tailEnd type="triangle"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16200000" flipV="1">
            <a:off x="7147946" y="5475855"/>
            <a:ext cx="889003" cy="630693"/>
          </a:xfrm>
          <a:prstGeom prst="straightConnector1">
            <a:avLst/>
          </a:prstGeom>
          <a:ln w="41275">
            <a:solidFill>
              <a:srgbClr val="00E900"/>
            </a:solidFill>
            <a:prstDash val="solid"/>
            <a:tailEnd type="triangle" w="lg" len="lg"/>
          </a:ln>
        </p:spPr>
        <p:style>
          <a:lnRef idx="2">
            <a:schemeClr val="accent1"/>
          </a:lnRef>
          <a:fillRef idx="0">
            <a:schemeClr val="accent1"/>
          </a:fillRef>
          <a:effectRef idx="1">
            <a:schemeClr val="accent1"/>
          </a:effectRef>
          <a:fontRef idx="minor">
            <a:schemeClr val="tx1"/>
          </a:fontRef>
        </p:style>
      </p:cxnSp>
      <p:sp>
        <p:nvSpPr>
          <p:cNvPr id="21" name="Title 26"/>
          <p:cNvSpPr>
            <a:spLocks noGrp="1"/>
          </p:cNvSpPr>
          <p:nvPr>
            <p:ph type="title"/>
          </p:nvPr>
        </p:nvSpPr>
        <p:spPr>
          <a:xfrm>
            <a:off x="457200" y="0"/>
            <a:ext cx="8229600" cy="623046"/>
          </a:xfrm>
        </p:spPr>
        <p:txBody>
          <a:bodyPr>
            <a:normAutofit/>
          </a:bodyPr>
          <a:lstStyle/>
          <a:p>
            <a:r>
              <a:rPr lang="en-US" sz="3200"/>
              <a:t>SEI Sensors and Their Noise</a:t>
            </a:r>
          </a:p>
        </p:txBody>
      </p:sp>
    </p:spTree>
    <p:extLst>
      <p:ext uri="{BB962C8B-B14F-4D97-AF65-F5344CB8AC3E}">
        <p14:creationId xmlns:p14="http://schemas.microsoft.com/office/powerpoint/2010/main" val="13226042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518"/>
            <a:ext cx="8229600" cy="1143000"/>
          </a:xfrm>
        </p:spPr>
        <p:txBody>
          <a:bodyPr/>
          <a:lstStyle/>
          <a:p>
            <a:r>
              <a:rPr lang="en-US" dirty="0" smtClean="0"/>
              <a:t>What is System Identification?</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“System Identification deals with the problem of building mathematical </a:t>
            </a:r>
            <a:r>
              <a:rPr lang="en-US" b="1" dirty="0" smtClean="0"/>
              <a:t>models</a:t>
            </a:r>
            <a:r>
              <a:rPr lang="en-US" dirty="0" smtClean="0"/>
              <a:t> of dynamical systems based on </a:t>
            </a:r>
            <a:r>
              <a:rPr lang="en-US" b="1" dirty="0" smtClean="0"/>
              <a:t>observed</a:t>
            </a:r>
            <a:r>
              <a:rPr lang="en-US" dirty="0" smtClean="0"/>
              <a:t> </a:t>
            </a:r>
            <a:r>
              <a:rPr lang="en-US" b="1" dirty="0" smtClean="0"/>
              <a:t>data </a:t>
            </a:r>
            <a:r>
              <a:rPr lang="en-US" dirty="0" smtClean="0"/>
              <a:t>from the system.”</a:t>
            </a:r>
          </a:p>
          <a:p>
            <a:pPr marL="0" indent="0">
              <a:buNone/>
            </a:pPr>
            <a:endParaRPr lang="en-US" sz="2800" dirty="0" smtClean="0"/>
          </a:p>
          <a:p>
            <a:pPr marL="0" indent="0">
              <a:buNone/>
            </a:pPr>
            <a:r>
              <a:rPr lang="en-US" sz="2800" dirty="0"/>
              <a:t>	</a:t>
            </a:r>
            <a:r>
              <a:rPr lang="en-US" sz="2800" dirty="0" smtClean="0"/>
              <a:t>- </a:t>
            </a:r>
            <a:r>
              <a:rPr lang="en-US" sz="2400" i="1" dirty="0" err="1" smtClean="0"/>
              <a:t>Lennart</a:t>
            </a:r>
            <a:r>
              <a:rPr lang="en-US" sz="2400" i="1" dirty="0" smtClean="0"/>
              <a:t> </a:t>
            </a:r>
            <a:r>
              <a:rPr lang="en-US" sz="2400" i="1" dirty="0" err="1" smtClean="0"/>
              <a:t>Ljung</a:t>
            </a:r>
            <a:r>
              <a:rPr lang="en-US" sz="2400" i="1" dirty="0" smtClean="0"/>
              <a:t>, System Identification: Theory for the User, 2</a:t>
            </a:r>
            <a:r>
              <a:rPr lang="en-US" sz="2400" i="1" baseline="30000" dirty="0" smtClean="0"/>
              <a:t>nd</a:t>
            </a:r>
            <a:r>
              <a:rPr lang="en-US" sz="2400" i="1" dirty="0" smtClean="0"/>
              <a:t> Ed, page 1.</a:t>
            </a:r>
            <a:endParaRPr lang="en-US" sz="2400" i="1" dirty="0"/>
          </a:p>
        </p:txBody>
      </p:sp>
      <p:sp>
        <p:nvSpPr>
          <p:cNvPr id="4" name="Slide Number Placeholder 3"/>
          <p:cNvSpPr>
            <a:spLocks noGrp="1"/>
          </p:cNvSpPr>
          <p:nvPr>
            <p:ph type="sldNum" sz="quarter" idx="12"/>
          </p:nvPr>
        </p:nvSpPr>
        <p:spPr/>
        <p:txBody>
          <a:bodyPr/>
          <a:lstStyle/>
          <a:p>
            <a:fld id="{5EC56E21-2414-A84E-A606-D7051A50526A}" type="slidenum">
              <a:rPr lang="en-US" smtClean="0"/>
              <a:t>33</a:t>
            </a:fld>
            <a:endParaRPr lang="en-US"/>
          </a:p>
        </p:txBody>
      </p:sp>
      <p:grpSp>
        <p:nvGrpSpPr>
          <p:cNvPr id="5" name="Group 4"/>
          <p:cNvGrpSpPr/>
          <p:nvPr/>
        </p:nvGrpSpPr>
        <p:grpSpPr>
          <a:xfrm>
            <a:off x="0" y="0"/>
            <a:ext cx="9144000" cy="1264919"/>
            <a:chOff x="0" y="0"/>
            <a:chExt cx="9144000" cy="1264919"/>
          </a:xfrm>
        </p:grpSpPr>
        <p:pic>
          <p:nvPicPr>
            <p:cNvPr id="6" name="Picture 3" descr="C:\Users\Brett\Documents\Lab\LSC - LIGO Lab\Logos and Figures\LIGO Logo Extension.bmp"/>
            <p:cNvPicPr>
              <a:picLocks noChangeAspect="1" noChangeArrowheads="1"/>
            </p:cNvPicPr>
            <p:nvPr/>
          </p:nvPicPr>
          <p:blipFill>
            <a:blip r:embed="rId2"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7" name="Picture 6" descr="New_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8" name="Picture 7" descr="Stanford_University_seal_200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242554377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r>
              <a:rPr lang="en-US" dirty="0" err="1"/>
              <a:t>Lennart</a:t>
            </a:r>
            <a:r>
              <a:rPr lang="en-US" dirty="0"/>
              <a:t> </a:t>
            </a:r>
            <a:r>
              <a:rPr lang="en-US" dirty="0" err="1"/>
              <a:t>Ljung</a:t>
            </a:r>
            <a:r>
              <a:rPr lang="en-US" dirty="0"/>
              <a:t>, System Identification: Theory for the User, 2</a:t>
            </a:r>
            <a:r>
              <a:rPr lang="en-US" baseline="30000" dirty="0"/>
              <a:t>nd</a:t>
            </a:r>
            <a:r>
              <a:rPr lang="en-US" dirty="0"/>
              <a:t> </a:t>
            </a:r>
            <a:r>
              <a:rPr lang="en-US" dirty="0" smtClean="0"/>
              <a:t>Ed</a:t>
            </a:r>
          </a:p>
          <a:p>
            <a:r>
              <a:rPr lang="en-US" dirty="0" err="1"/>
              <a:t>Dariusz</a:t>
            </a:r>
            <a:r>
              <a:rPr lang="en-US" dirty="0"/>
              <a:t> </a:t>
            </a:r>
            <a:r>
              <a:rPr lang="en-US" dirty="0" err="1" smtClean="0"/>
              <a:t>Ucinski</a:t>
            </a:r>
            <a:r>
              <a:rPr lang="en-US" dirty="0" smtClean="0"/>
              <a:t>, Optimal Measurement Methods for Distributed Parameter System Identification</a:t>
            </a:r>
            <a:endParaRPr lang="en-US" dirty="0"/>
          </a:p>
        </p:txBody>
      </p:sp>
      <p:sp>
        <p:nvSpPr>
          <p:cNvPr id="4" name="Slide Number Placeholder 3"/>
          <p:cNvSpPr>
            <a:spLocks noGrp="1"/>
          </p:cNvSpPr>
          <p:nvPr>
            <p:ph type="sldNum" sz="quarter" idx="12"/>
          </p:nvPr>
        </p:nvSpPr>
        <p:spPr/>
        <p:txBody>
          <a:bodyPr/>
          <a:lstStyle/>
          <a:p>
            <a:fld id="{5EC56E21-2414-A84E-A606-D7051A50526A}" type="slidenum">
              <a:rPr lang="en-US" smtClean="0"/>
              <a:t>34</a:t>
            </a:fld>
            <a:endParaRPr lang="en-US"/>
          </a:p>
        </p:txBody>
      </p:sp>
    </p:spTree>
    <p:extLst>
      <p:ext uri="{BB962C8B-B14F-4D97-AF65-F5344CB8AC3E}">
        <p14:creationId xmlns:p14="http://schemas.microsoft.com/office/powerpoint/2010/main" val="81410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5498378" y="115531"/>
            <a:ext cx="3555351" cy="3671944"/>
            <a:chOff x="5825520" y="866160"/>
            <a:chExt cx="2667600" cy="2755080"/>
          </a:xfrm>
        </p:grpSpPr>
        <p:pic>
          <p:nvPicPr>
            <p:cNvPr id="3" name="Picture 2"/>
            <p:cNvPicPr/>
            <p:nvPr/>
          </p:nvPicPr>
          <p:blipFill>
            <a:blip r:embed="rId3" cstate="print">
              <a:extLst>
                <a:ext uri="{28A0092B-C50C-407E-A947-70E740481C1C}">
                  <a14:useLocalDpi xmlns:a14="http://schemas.microsoft.com/office/drawing/2010/main"/>
                </a:ext>
              </a:extLst>
            </a:blip>
            <a:stretch>
              <a:fillRect/>
            </a:stretch>
          </p:blipFill>
          <p:spPr>
            <a:xfrm>
              <a:off x="6239160" y="985320"/>
              <a:ext cx="1911240" cy="920520"/>
            </a:xfrm>
            <a:prstGeom prst="rect">
              <a:avLst/>
            </a:prstGeom>
          </p:spPr>
        </p:pic>
        <p:sp>
          <p:nvSpPr>
            <p:cNvPr id="4" name="CustomShape 3"/>
            <p:cNvSpPr/>
            <p:nvPr/>
          </p:nvSpPr>
          <p:spPr>
            <a:xfrm>
              <a:off x="5825520" y="3412440"/>
              <a:ext cx="2667600" cy="208800"/>
            </a:xfrm>
            <a:prstGeom prst="rect">
              <a:avLst/>
            </a:prstGeom>
            <a:solidFill>
              <a:srgbClr val="808080"/>
            </a:solidFill>
            <a:ln>
              <a:solidFill>
                <a:srgbClr val="808080"/>
              </a:solidFill>
            </a:ln>
          </p:spPr>
        </p:sp>
        <p:sp>
          <p:nvSpPr>
            <p:cNvPr id="5" name="CustomShape 4"/>
            <p:cNvSpPr/>
            <p:nvPr/>
          </p:nvSpPr>
          <p:spPr>
            <a:xfrm>
              <a:off x="6903720" y="3456720"/>
              <a:ext cx="563040" cy="122400"/>
            </a:xfrm>
            <a:prstGeom prst="rect">
              <a:avLst/>
            </a:prstGeom>
            <a:solidFill>
              <a:srgbClr val="FFFFFF"/>
            </a:solidFill>
          </p:spPr>
          <p:txBody>
            <a:bodyPr wrap="none" lIns="90000" tIns="45000" rIns="90000" bIns="45000" anchor="ctr"/>
            <a:lstStyle/>
            <a:p>
              <a:pPr algn="ctr"/>
              <a:r>
                <a:rPr lang="en-US" sz="800">
                  <a:latin typeface="Calibri"/>
                </a:rPr>
                <a:t>Ground</a:t>
              </a:r>
              <a:endParaRPr/>
            </a:p>
          </p:txBody>
        </p:sp>
        <p:sp>
          <p:nvSpPr>
            <p:cNvPr id="6" name="CustomShape 5"/>
            <p:cNvSpPr/>
            <p:nvPr/>
          </p:nvSpPr>
          <p:spPr>
            <a:xfrm>
              <a:off x="6129000" y="2275200"/>
              <a:ext cx="597600" cy="1133640"/>
            </a:xfrm>
            <a:prstGeom prst="rect">
              <a:avLst/>
            </a:prstGeom>
            <a:solidFill>
              <a:srgbClr val="CCCCCC"/>
            </a:solidFill>
          </p:spPr>
        </p:sp>
        <p:sp>
          <p:nvSpPr>
            <p:cNvPr id="7" name="CustomShape 6"/>
            <p:cNvSpPr/>
            <p:nvPr/>
          </p:nvSpPr>
          <p:spPr>
            <a:xfrm>
              <a:off x="6147720" y="3060720"/>
              <a:ext cx="563040" cy="122400"/>
            </a:xfrm>
            <a:prstGeom prst="rect">
              <a:avLst/>
            </a:prstGeom>
            <a:solidFill>
              <a:srgbClr val="FFFFFF"/>
            </a:solidFill>
          </p:spPr>
          <p:txBody>
            <a:bodyPr wrap="none" lIns="90000" tIns="45000" rIns="90000" bIns="45000" anchor="ctr"/>
            <a:lstStyle/>
            <a:p>
              <a:pPr algn="ctr"/>
              <a:r>
                <a:rPr lang="en-US" sz="800">
                  <a:latin typeface="Calibri"/>
                </a:rPr>
                <a:t>Pier</a:t>
              </a:r>
              <a:endParaRPr/>
            </a:p>
          </p:txBody>
        </p:sp>
        <p:sp>
          <p:nvSpPr>
            <p:cNvPr id="8" name="CustomShape 7"/>
            <p:cNvSpPr/>
            <p:nvPr/>
          </p:nvSpPr>
          <p:spPr>
            <a:xfrm>
              <a:off x="7649640" y="2274480"/>
              <a:ext cx="597600" cy="1134360"/>
            </a:xfrm>
            <a:prstGeom prst="rect">
              <a:avLst/>
            </a:prstGeom>
            <a:solidFill>
              <a:srgbClr val="CCCCCC"/>
            </a:solidFill>
          </p:spPr>
        </p:sp>
        <p:sp>
          <p:nvSpPr>
            <p:cNvPr id="9" name="CustomShape 8"/>
            <p:cNvSpPr/>
            <p:nvPr/>
          </p:nvSpPr>
          <p:spPr>
            <a:xfrm>
              <a:off x="7659720" y="3060720"/>
              <a:ext cx="563040" cy="122400"/>
            </a:xfrm>
            <a:prstGeom prst="rect">
              <a:avLst/>
            </a:prstGeom>
            <a:solidFill>
              <a:srgbClr val="FFFFFF"/>
            </a:solidFill>
          </p:spPr>
          <p:txBody>
            <a:bodyPr wrap="none" lIns="90000" tIns="45000" rIns="90000" bIns="45000" anchor="ctr"/>
            <a:lstStyle/>
            <a:p>
              <a:pPr algn="ctr"/>
              <a:r>
                <a:rPr lang="en-US" sz="800">
                  <a:latin typeface="Calibri"/>
                </a:rPr>
                <a:t>Pier</a:t>
              </a:r>
              <a:endParaRPr/>
            </a:p>
          </p:txBody>
        </p:sp>
        <p:pic>
          <p:nvPicPr>
            <p:cNvPr id="10" name="Picture 9"/>
            <p:cNvPicPr/>
            <p:nvPr/>
          </p:nvPicPr>
          <p:blipFill>
            <a:blip r:embed="rId4"/>
            <a:stretch>
              <a:fillRect/>
            </a:stretch>
          </p:blipFill>
          <p:spPr>
            <a:xfrm>
              <a:off x="6366600" y="2047680"/>
              <a:ext cx="123480" cy="226440"/>
            </a:xfrm>
            <a:prstGeom prst="rect">
              <a:avLst/>
            </a:prstGeom>
          </p:spPr>
        </p:pic>
        <p:pic>
          <p:nvPicPr>
            <p:cNvPr id="11" name="Picture 10"/>
            <p:cNvPicPr/>
            <p:nvPr/>
          </p:nvPicPr>
          <p:blipFill>
            <a:blip r:embed="rId4"/>
            <a:stretch>
              <a:fillRect/>
            </a:stretch>
          </p:blipFill>
          <p:spPr>
            <a:xfrm>
              <a:off x="7914960" y="2048040"/>
              <a:ext cx="123480" cy="226440"/>
            </a:xfrm>
            <a:prstGeom prst="rect">
              <a:avLst/>
            </a:prstGeom>
          </p:spPr>
        </p:pic>
        <p:sp>
          <p:nvSpPr>
            <p:cNvPr id="12" name="CustomShape 9"/>
            <p:cNvSpPr/>
            <p:nvPr/>
          </p:nvSpPr>
          <p:spPr>
            <a:xfrm>
              <a:off x="6203880" y="1866240"/>
              <a:ext cx="718560" cy="173160"/>
            </a:xfrm>
            <a:prstGeom prst="rect">
              <a:avLst/>
            </a:prstGeom>
            <a:ln>
              <a:solidFill>
                <a:srgbClr val="000000"/>
              </a:solidFill>
            </a:ln>
          </p:spPr>
        </p:sp>
        <p:sp>
          <p:nvSpPr>
            <p:cNvPr id="13" name="CustomShape 10"/>
            <p:cNvSpPr/>
            <p:nvPr/>
          </p:nvSpPr>
          <p:spPr>
            <a:xfrm>
              <a:off x="7427520" y="1865880"/>
              <a:ext cx="718560" cy="173160"/>
            </a:xfrm>
            <a:prstGeom prst="rect">
              <a:avLst/>
            </a:prstGeom>
            <a:ln>
              <a:solidFill>
                <a:srgbClr val="000000"/>
              </a:solidFill>
            </a:ln>
          </p:spPr>
        </p:sp>
        <p:sp>
          <p:nvSpPr>
            <p:cNvPr id="14" name="CustomShape 11"/>
            <p:cNvSpPr/>
            <p:nvPr/>
          </p:nvSpPr>
          <p:spPr>
            <a:xfrm>
              <a:off x="5901840" y="3240720"/>
              <a:ext cx="73800" cy="117360"/>
            </a:xfrm>
            <a:prstGeom prst="rect">
              <a:avLst/>
            </a:prstGeom>
            <a:solidFill>
              <a:srgbClr val="5C8526"/>
            </a:solidFill>
          </p:spPr>
        </p:sp>
        <p:sp>
          <p:nvSpPr>
            <p:cNvPr id="15" name="Line 12"/>
            <p:cNvSpPr/>
            <p:nvPr/>
          </p:nvSpPr>
          <p:spPr>
            <a:xfrm>
              <a:off x="5918400" y="3359160"/>
              <a:ext cx="42480" cy="19440"/>
            </a:xfrm>
            <a:prstGeom prst="line">
              <a:avLst/>
            </a:prstGeom>
            <a:ln>
              <a:solidFill>
                <a:srgbClr val="000000"/>
              </a:solidFill>
            </a:ln>
          </p:spPr>
        </p:sp>
        <p:sp>
          <p:nvSpPr>
            <p:cNvPr id="16" name="Line 13"/>
            <p:cNvSpPr/>
            <p:nvPr/>
          </p:nvSpPr>
          <p:spPr>
            <a:xfrm flipH="1">
              <a:off x="5917680" y="3378960"/>
              <a:ext cx="42120" cy="15480"/>
            </a:xfrm>
            <a:prstGeom prst="line">
              <a:avLst/>
            </a:prstGeom>
            <a:ln>
              <a:solidFill>
                <a:srgbClr val="000000"/>
              </a:solidFill>
            </a:ln>
          </p:spPr>
        </p:sp>
        <p:sp>
          <p:nvSpPr>
            <p:cNvPr id="17" name="Line 14"/>
            <p:cNvSpPr/>
            <p:nvPr/>
          </p:nvSpPr>
          <p:spPr>
            <a:xfrm>
              <a:off x="5916240" y="3393720"/>
              <a:ext cx="42480" cy="19440"/>
            </a:xfrm>
            <a:prstGeom prst="line">
              <a:avLst/>
            </a:prstGeom>
            <a:ln>
              <a:solidFill>
                <a:srgbClr val="000000"/>
              </a:solidFill>
            </a:ln>
          </p:spPr>
        </p:sp>
        <p:sp>
          <p:nvSpPr>
            <p:cNvPr id="18" name="CustomShape 15"/>
            <p:cNvSpPr/>
            <p:nvPr/>
          </p:nvSpPr>
          <p:spPr>
            <a:xfrm>
              <a:off x="6203880" y="1693800"/>
              <a:ext cx="73800" cy="117360"/>
            </a:xfrm>
            <a:prstGeom prst="rect">
              <a:avLst/>
            </a:prstGeom>
            <a:solidFill>
              <a:srgbClr val="5C8526"/>
            </a:solidFill>
          </p:spPr>
        </p:sp>
        <p:sp>
          <p:nvSpPr>
            <p:cNvPr id="19" name="Line 16"/>
            <p:cNvSpPr/>
            <p:nvPr/>
          </p:nvSpPr>
          <p:spPr>
            <a:xfrm>
              <a:off x="6220440" y="1812240"/>
              <a:ext cx="42480" cy="19440"/>
            </a:xfrm>
            <a:prstGeom prst="line">
              <a:avLst/>
            </a:prstGeom>
            <a:ln>
              <a:solidFill>
                <a:srgbClr val="000000"/>
              </a:solidFill>
            </a:ln>
          </p:spPr>
        </p:sp>
        <p:sp>
          <p:nvSpPr>
            <p:cNvPr id="20" name="Line 17"/>
            <p:cNvSpPr/>
            <p:nvPr/>
          </p:nvSpPr>
          <p:spPr>
            <a:xfrm flipH="1">
              <a:off x="6219720" y="1832040"/>
              <a:ext cx="42120" cy="15480"/>
            </a:xfrm>
            <a:prstGeom prst="line">
              <a:avLst/>
            </a:prstGeom>
            <a:ln>
              <a:solidFill>
                <a:srgbClr val="000000"/>
              </a:solidFill>
            </a:ln>
          </p:spPr>
        </p:sp>
        <p:sp>
          <p:nvSpPr>
            <p:cNvPr id="21" name="Line 18"/>
            <p:cNvSpPr/>
            <p:nvPr/>
          </p:nvSpPr>
          <p:spPr>
            <a:xfrm>
              <a:off x="6218280" y="1846800"/>
              <a:ext cx="42480" cy="19440"/>
            </a:xfrm>
            <a:prstGeom prst="line">
              <a:avLst/>
            </a:prstGeom>
            <a:ln>
              <a:solidFill>
                <a:srgbClr val="000000"/>
              </a:solidFill>
            </a:ln>
          </p:spPr>
        </p:sp>
        <p:sp>
          <p:nvSpPr>
            <p:cNvPr id="22" name="Line 19"/>
            <p:cNvSpPr/>
            <p:nvPr/>
          </p:nvSpPr>
          <p:spPr>
            <a:xfrm flipV="1">
              <a:off x="6593400" y="2189880"/>
              <a:ext cx="0" cy="85320"/>
            </a:xfrm>
            <a:prstGeom prst="line">
              <a:avLst/>
            </a:prstGeom>
            <a:ln w="18360">
              <a:solidFill>
                <a:srgbClr val="FF950E"/>
              </a:solidFill>
              <a:round/>
            </a:ln>
          </p:spPr>
        </p:sp>
        <p:sp>
          <p:nvSpPr>
            <p:cNvPr id="23" name="Line 20"/>
            <p:cNvSpPr/>
            <p:nvPr/>
          </p:nvSpPr>
          <p:spPr>
            <a:xfrm flipV="1">
              <a:off x="6593040" y="2036520"/>
              <a:ext cx="0" cy="85320"/>
            </a:xfrm>
            <a:prstGeom prst="line">
              <a:avLst/>
            </a:prstGeom>
            <a:ln w="18360">
              <a:solidFill>
                <a:srgbClr val="FF950E"/>
              </a:solidFill>
              <a:round/>
            </a:ln>
          </p:spPr>
        </p:sp>
        <p:sp>
          <p:nvSpPr>
            <p:cNvPr id="24" name="Line 21"/>
            <p:cNvSpPr/>
            <p:nvPr/>
          </p:nvSpPr>
          <p:spPr>
            <a:xfrm flipH="1">
              <a:off x="6529320" y="2189880"/>
              <a:ext cx="136440" cy="0"/>
            </a:xfrm>
            <a:prstGeom prst="line">
              <a:avLst/>
            </a:prstGeom>
            <a:ln w="18360">
              <a:solidFill>
                <a:srgbClr val="FF950E"/>
              </a:solidFill>
              <a:round/>
            </a:ln>
          </p:spPr>
        </p:sp>
        <p:sp>
          <p:nvSpPr>
            <p:cNvPr id="25" name="Line 22"/>
            <p:cNvSpPr/>
            <p:nvPr/>
          </p:nvSpPr>
          <p:spPr>
            <a:xfrm flipH="1">
              <a:off x="6529320" y="2121840"/>
              <a:ext cx="136440" cy="0"/>
            </a:xfrm>
            <a:prstGeom prst="line">
              <a:avLst/>
            </a:prstGeom>
            <a:ln w="18360">
              <a:solidFill>
                <a:srgbClr val="FF950E"/>
              </a:solidFill>
              <a:round/>
            </a:ln>
          </p:spPr>
        </p:sp>
        <p:sp>
          <p:nvSpPr>
            <p:cNvPr id="26" name="Line 23"/>
            <p:cNvSpPr/>
            <p:nvPr/>
          </p:nvSpPr>
          <p:spPr>
            <a:xfrm flipV="1">
              <a:off x="7841160" y="2112120"/>
              <a:ext cx="0" cy="95040"/>
            </a:xfrm>
            <a:prstGeom prst="line">
              <a:avLst/>
            </a:prstGeom>
            <a:ln w="18360">
              <a:solidFill>
                <a:srgbClr val="772953"/>
              </a:solidFill>
              <a:round/>
            </a:ln>
          </p:spPr>
        </p:sp>
        <p:sp>
          <p:nvSpPr>
            <p:cNvPr id="27" name="Line 24"/>
            <p:cNvSpPr/>
            <p:nvPr/>
          </p:nvSpPr>
          <p:spPr>
            <a:xfrm flipV="1">
              <a:off x="7687440" y="2112120"/>
              <a:ext cx="0" cy="95040"/>
            </a:xfrm>
            <a:prstGeom prst="line">
              <a:avLst/>
            </a:prstGeom>
            <a:ln w="18360">
              <a:solidFill>
                <a:srgbClr val="772953"/>
              </a:solidFill>
              <a:round/>
            </a:ln>
          </p:spPr>
        </p:sp>
        <p:sp>
          <p:nvSpPr>
            <p:cNvPr id="28" name="Line 25"/>
            <p:cNvSpPr/>
            <p:nvPr/>
          </p:nvSpPr>
          <p:spPr>
            <a:xfrm>
              <a:off x="7764120" y="2207160"/>
              <a:ext cx="0" cy="72720"/>
            </a:xfrm>
            <a:prstGeom prst="line">
              <a:avLst/>
            </a:prstGeom>
            <a:ln w="18360">
              <a:solidFill>
                <a:srgbClr val="772953"/>
              </a:solidFill>
              <a:round/>
            </a:ln>
          </p:spPr>
        </p:sp>
        <p:sp>
          <p:nvSpPr>
            <p:cNvPr id="29" name="Line 26"/>
            <p:cNvSpPr/>
            <p:nvPr/>
          </p:nvSpPr>
          <p:spPr>
            <a:xfrm flipV="1">
              <a:off x="7765200" y="2033280"/>
              <a:ext cx="0" cy="100080"/>
            </a:xfrm>
            <a:prstGeom prst="line">
              <a:avLst/>
            </a:prstGeom>
            <a:ln w="18360">
              <a:solidFill>
                <a:srgbClr val="772953"/>
              </a:solidFill>
              <a:round/>
            </a:ln>
          </p:spPr>
        </p:sp>
        <p:sp>
          <p:nvSpPr>
            <p:cNvPr id="30" name="Line 27"/>
            <p:cNvSpPr/>
            <p:nvPr/>
          </p:nvSpPr>
          <p:spPr>
            <a:xfrm>
              <a:off x="7682400" y="2206800"/>
              <a:ext cx="167760" cy="0"/>
            </a:xfrm>
            <a:prstGeom prst="line">
              <a:avLst/>
            </a:prstGeom>
            <a:ln w="18360">
              <a:solidFill>
                <a:srgbClr val="772953"/>
              </a:solidFill>
              <a:round/>
            </a:ln>
          </p:spPr>
        </p:sp>
        <p:sp>
          <p:nvSpPr>
            <p:cNvPr id="31" name="Line 28"/>
            <p:cNvSpPr/>
            <p:nvPr/>
          </p:nvSpPr>
          <p:spPr>
            <a:xfrm flipV="1">
              <a:off x="6804720" y="1330200"/>
              <a:ext cx="0" cy="32760"/>
            </a:xfrm>
            <a:prstGeom prst="line">
              <a:avLst/>
            </a:prstGeom>
            <a:ln w="18360">
              <a:solidFill>
                <a:srgbClr val="FF950E"/>
              </a:solidFill>
              <a:round/>
            </a:ln>
          </p:spPr>
        </p:sp>
        <p:sp>
          <p:nvSpPr>
            <p:cNvPr id="32" name="Line 29"/>
            <p:cNvSpPr/>
            <p:nvPr/>
          </p:nvSpPr>
          <p:spPr>
            <a:xfrm flipV="1">
              <a:off x="6804360" y="1270800"/>
              <a:ext cx="0" cy="32760"/>
            </a:xfrm>
            <a:prstGeom prst="line">
              <a:avLst/>
            </a:prstGeom>
            <a:ln w="18360">
              <a:solidFill>
                <a:srgbClr val="FF950E"/>
              </a:solidFill>
              <a:round/>
            </a:ln>
          </p:spPr>
        </p:sp>
        <p:sp>
          <p:nvSpPr>
            <p:cNvPr id="33" name="Line 30"/>
            <p:cNvSpPr/>
            <p:nvPr/>
          </p:nvSpPr>
          <p:spPr>
            <a:xfrm flipH="1">
              <a:off x="6779880" y="1330200"/>
              <a:ext cx="52560" cy="0"/>
            </a:xfrm>
            <a:prstGeom prst="line">
              <a:avLst/>
            </a:prstGeom>
            <a:ln w="18360">
              <a:solidFill>
                <a:srgbClr val="FF950E"/>
              </a:solidFill>
              <a:round/>
            </a:ln>
          </p:spPr>
        </p:sp>
        <p:sp>
          <p:nvSpPr>
            <p:cNvPr id="34" name="Line 31"/>
            <p:cNvSpPr/>
            <p:nvPr/>
          </p:nvSpPr>
          <p:spPr>
            <a:xfrm flipH="1">
              <a:off x="6779880" y="1303920"/>
              <a:ext cx="52560" cy="0"/>
            </a:xfrm>
            <a:prstGeom prst="line">
              <a:avLst/>
            </a:prstGeom>
            <a:ln w="18360">
              <a:solidFill>
                <a:srgbClr val="FF950E"/>
              </a:solidFill>
              <a:round/>
            </a:ln>
          </p:spPr>
        </p:sp>
        <p:sp>
          <p:nvSpPr>
            <p:cNvPr id="35" name="Line 32"/>
            <p:cNvSpPr/>
            <p:nvPr/>
          </p:nvSpPr>
          <p:spPr>
            <a:xfrm flipV="1">
              <a:off x="7633800" y="1310400"/>
              <a:ext cx="0" cy="31320"/>
            </a:xfrm>
            <a:prstGeom prst="line">
              <a:avLst/>
            </a:prstGeom>
            <a:ln w="18360">
              <a:solidFill>
                <a:srgbClr val="772953"/>
              </a:solidFill>
              <a:round/>
            </a:ln>
          </p:spPr>
        </p:sp>
        <p:sp>
          <p:nvSpPr>
            <p:cNvPr id="36" name="Line 33"/>
            <p:cNvSpPr/>
            <p:nvPr/>
          </p:nvSpPr>
          <p:spPr>
            <a:xfrm flipV="1">
              <a:off x="7583040" y="1310400"/>
              <a:ext cx="0" cy="31320"/>
            </a:xfrm>
            <a:prstGeom prst="line">
              <a:avLst/>
            </a:prstGeom>
            <a:ln w="18360">
              <a:solidFill>
                <a:srgbClr val="772953"/>
              </a:solidFill>
              <a:round/>
            </a:ln>
          </p:spPr>
        </p:sp>
        <p:sp>
          <p:nvSpPr>
            <p:cNvPr id="37" name="Line 34"/>
            <p:cNvSpPr/>
            <p:nvPr/>
          </p:nvSpPr>
          <p:spPr>
            <a:xfrm>
              <a:off x="7608240" y="1341720"/>
              <a:ext cx="0" cy="24120"/>
            </a:xfrm>
            <a:prstGeom prst="line">
              <a:avLst/>
            </a:prstGeom>
            <a:ln w="18360">
              <a:solidFill>
                <a:srgbClr val="772953"/>
              </a:solidFill>
              <a:round/>
            </a:ln>
          </p:spPr>
        </p:sp>
        <p:sp>
          <p:nvSpPr>
            <p:cNvPr id="38" name="Line 35"/>
            <p:cNvSpPr/>
            <p:nvPr/>
          </p:nvSpPr>
          <p:spPr>
            <a:xfrm flipV="1">
              <a:off x="7608600" y="1284480"/>
              <a:ext cx="0" cy="33120"/>
            </a:xfrm>
            <a:prstGeom prst="line">
              <a:avLst/>
            </a:prstGeom>
            <a:ln w="18360">
              <a:solidFill>
                <a:srgbClr val="772953"/>
              </a:solidFill>
              <a:round/>
            </a:ln>
          </p:spPr>
        </p:sp>
        <p:sp>
          <p:nvSpPr>
            <p:cNvPr id="39" name="Line 36"/>
            <p:cNvSpPr/>
            <p:nvPr/>
          </p:nvSpPr>
          <p:spPr>
            <a:xfrm>
              <a:off x="7581240" y="1341720"/>
              <a:ext cx="55440" cy="0"/>
            </a:xfrm>
            <a:prstGeom prst="line">
              <a:avLst/>
            </a:prstGeom>
            <a:ln w="18360">
              <a:solidFill>
                <a:srgbClr val="772953"/>
              </a:solidFill>
              <a:round/>
            </a:ln>
          </p:spPr>
        </p:sp>
        <p:sp>
          <p:nvSpPr>
            <p:cNvPr id="40" name="CustomShape 37"/>
            <p:cNvSpPr/>
            <p:nvPr/>
          </p:nvSpPr>
          <p:spPr>
            <a:xfrm>
              <a:off x="6957360" y="1180800"/>
              <a:ext cx="480600" cy="119520"/>
            </a:xfrm>
            <a:prstGeom prst="rect">
              <a:avLst/>
            </a:prstGeom>
            <a:solidFill>
              <a:srgbClr val="FFFFFF"/>
            </a:solidFill>
          </p:spPr>
        </p:sp>
        <p:sp>
          <p:nvSpPr>
            <p:cNvPr id="41" name="Line 38"/>
            <p:cNvSpPr/>
            <p:nvPr/>
          </p:nvSpPr>
          <p:spPr>
            <a:xfrm flipV="1">
              <a:off x="7047720" y="1244520"/>
              <a:ext cx="0" cy="54720"/>
            </a:xfrm>
            <a:prstGeom prst="line">
              <a:avLst/>
            </a:prstGeom>
            <a:ln w="18360">
              <a:solidFill>
                <a:srgbClr val="FF950E"/>
              </a:solidFill>
              <a:round/>
            </a:ln>
          </p:spPr>
        </p:sp>
        <p:sp>
          <p:nvSpPr>
            <p:cNvPr id="42" name="Line 39"/>
            <p:cNvSpPr/>
            <p:nvPr/>
          </p:nvSpPr>
          <p:spPr>
            <a:xfrm flipV="1">
              <a:off x="7047360" y="1146240"/>
              <a:ext cx="0" cy="54720"/>
            </a:xfrm>
            <a:prstGeom prst="line">
              <a:avLst/>
            </a:prstGeom>
            <a:ln w="18360">
              <a:solidFill>
                <a:srgbClr val="FF950E"/>
              </a:solidFill>
              <a:round/>
            </a:ln>
          </p:spPr>
        </p:sp>
        <p:sp>
          <p:nvSpPr>
            <p:cNvPr id="43" name="Line 40"/>
            <p:cNvSpPr/>
            <p:nvPr/>
          </p:nvSpPr>
          <p:spPr>
            <a:xfrm flipH="1">
              <a:off x="7006680" y="1244520"/>
              <a:ext cx="87480" cy="0"/>
            </a:xfrm>
            <a:prstGeom prst="line">
              <a:avLst/>
            </a:prstGeom>
            <a:ln w="18360">
              <a:solidFill>
                <a:srgbClr val="FF950E"/>
              </a:solidFill>
              <a:round/>
            </a:ln>
          </p:spPr>
        </p:sp>
        <p:sp>
          <p:nvSpPr>
            <p:cNvPr id="44" name="Line 41"/>
            <p:cNvSpPr/>
            <p:nvPr/>
          </p:nvSpPr>
          <p:spPr>
            <a:xfrm flipH="1">
              <a:off x="7006680" y="1200960"/>
              <a:ext cx="87480" cy="0"/>
            </a:xfrm>
            <a:prstGeom prst="line">
              <a:avLst/>
            </a:prstGeom>
            <a:ln w="18360">
              <a:solidFill>
                <a:srgbClr val="FF950E"/>
              </a:solidFill>
              <a:round/>
            </a:ln>
          </p:spPr>
        </p:sp>
        <p:sp>
          <p:nvSpPr>
            <p:cNvPr id="45" name="Line 42"/>
            <p:cNvSpPr/>
            <p:nvPr/>
          </p:nvSpPr>
          <p:spPr>
            <a:xfrm flipV="1">
              <a:off x="7406280" y="1197000"/>
              <a:ext cx="0" cy="60480"/>
            </a:xfrm>
            <a:prstGeom prst="line">
              <a:avLst/>
            </a:prstGeom>
            <a:ln w="18360">
              <a:solidFill>
                <a:srgbClr val="772953"/>
              </a:solidFill>
              <a:round/>
            </a:ln>
          </p:spPr>
        </p:sp>
        <p:sp>
          <p:nvSpPr>
            <p:cNvPr id="46" name="Line 43"/>
            <p:cNvSpPr/>
            <p:nvPr/>
          </p:nvSpPr>
          <p:spPr>
            <a:xfrm flipV="1">
              <a:off x="7308360" y="1197000"/>
              <a:ext cx="0" cy="60480"/>
            </a:xfrm>
            <a:prstGeom prst="line">
              <a:avLst/>
            </a:prstGeom>
            <a:ln w="18360">
              <a:solidFill>
                <a:srgbClr val="772953"/>
              </a:solidFill>
              <a:round/>
            </a:ln>
          </p:spPr>
        </p:sp>
        <p:sp>
          <p:nvSpPr>
            <p:cNvPr id="47" name="Line 44"/>
            <p:cNvSpPr/>
            <p:nvPr/>
          </p:nvSpPr>
          <p:spPr>
            <a:xfrm>
              <a:off x="7357320" y="1257120"/>
              <a:ext cx="0" cy="46440"/>
            </a:xfrm>
            <a:prstGeom prst="line">
              <a:avLst/>
            </a:prstGeom>
            <a:ln w="18360">
              <a:solidFill>
                <a:srgbClr val="772953"/>
              </a:solidFill>
              <a:round/>
            </a:ln>
          </p:spPr>
        </p:sp>
        <p:sp>
          <p:nvSpPr>
            <p:cNvPr id="48" name="Line 45"/>
            <p:cNvSpPr/>
            <p:nvPr/>
          </p:nvSpPr>
          <p:spPr>
            <a:xfrm flipV="1">
              <a:off x="7358040" y="1146600"/>
              <a:ext cx="0" cy="63720"/>
            </a:xfrm>
            <a:prstGeom prst="line">
              <a:avLst/>
            </a:prstGeom>
            <a:ln w="18360">
              <a:solidFill>
                <a:srgbClr val="772953"/>
              </a:solidFill>
              <a:round/>
            </a:ln>
          </p:spPr>
        </p:sp>
        <p:sp>
          <p:nvSpPr>
            <p:cNvPr id="49" name="Line 46"/>
            <p:cNvSpPr/>
            <p:nvPr/>
          </p:nvSpPr>
          <p:spPr>
            <a:xfrm>
              <a:off x="7305120" y="1257120"/>
              <a:ext cx="106560" cy="0"/>
            </a:xfrm>
            <a:prstGeom prst="line">
              <a:avLst/>
            </a:prstGeom>
            <a:ln w="18360">
              <a:solidFill>
                <a:srgbClr val="772953"/>
              </a:solidFill>
              <a:round/>
            </a:ln>
          </p:spPr>
        </p:sp>
        <p:sp>
          <p:nvSpPr>
            <p:cNvPr id="50" name="CustomShape 47"/>
            <p:cNvSpPr/>
            <p:nvPr/>
          </p:nvSpPr>
          <p:spPr>
            <a:xfrm>
              <a:off x="7173360" y="1159200"/>
              <a:ext cx="61560" cy="97920"/>
            </a:xfrm>
            <a:prstGeom prst="rect">
              <a:avLst/>
            </a:prstGeom>
            <a:solidFill>
              <a:srgbClr val="5C8526"/>
            </a:solidFill>
          </p:spPr>
        </p:sp>
        <p:sp>
          <p:nvSpPr>
            <p:cNvPr id="51" name="Line 48"/>
            <p:cNvSpPr/>
            <p:nvPr/>
          </p:nvSpPr>
          <p:spPr>
            <a:xfrm>
              <a:off x="7187040" y="1257840"/>
              <a:ext cx="35280" cy="16200"/>
            </a:xfrm>
            <a:prstGeom prst="line">
              <a:avLst/>
            </a:prstGeom>
            <a:ln>
              <a:solidFill>
                <a:srgbClr val="000000"/>
              </a:solidFill>
            </a:ln>
          </p:spPr>
        </p:sp>
        <p:sp>
          <p:nvSpPr>
            <p:cNvPr id="52" name="Line 49"/>
            <p:cNvSpPr/>
            <p:nvPr/>
          </p:nvSpPr>
          <p:spPr>
            <a:xfrm flipH="1">
              <a:off x="7186680" y="1274760"/>
              <a:ext cx="35280" cy="12960"/>
            </a:xfrm>
            <a:prstGeom prst="line">
              <a:avLst/>
            </a:prstGeom>
            <a:ln>
              <a:solidFill>
                <a:srgbClr val="000000"/>
              </a:solidFill>
            </a:ln>
          </p:spPr>
        </p:sp>
        <p:sp>
          <p:nvSpPr>
            <p:cNvPr id="53" name="Line 50"/>
            <p:cNvSpPr/>
            <p:nvPr/>
          </p:nvSpPr>
          <p:spPr>
            <a:xfrm>
              <a:off x="7185600" y="1287000"/>
              <a:ext cx="35280" cy="16200"/>
            </a:xfrm>
            <a:prstGeom prst="line">
              <a:avLst/>
            </a:prstGeom>
            <a:ln>
              <a:solidFill>
                <a:srgbClr val="000000"/>
              </a:solidFill>
            </a:ln>
          </p:spPr>
        </p:sp>
        <p:sp>
          <p:nvSpPr>
            <p:cNvPr id="54" name="CustomShape 51"/>
            <p:cNvSpPr/>
            <p:nvPr/>
          </p:nvSpPr>
          <p:spPr>
            <a:xfrm>
              <a:off x="7679880" y="866160"/>
              <a:ext cx="73800" cy="117360"/>
            </a:xfrm>
            <a:prstGeom prst="rect">
              <a:avLst/>
            </a:prstGeom>
            <a:solidFill>
              <a:srgbClr val="5C8526"/>
            </a:solidFill>
          </p:spPr>
        </p:sp>
        <p:sp>
          <p:nvSpPr>
            <p:cNvPr id="55" name="Line 52"/>
            <p:cNvSpPr/>
            <p:nvPr/>
          </p:nvSpPr>
          <p:spPr>
            <a:xfrm>
              <a:off x="7696440" y="984600"/>
              <a:ext cx="42480" cy="19440"/>
            </a:xfrm>
            <a:prstGeom prst="line">
              <a:avLst/>
            </a:prstGeom>
            <a:ln>
              <a:solidFill>
                <a:srgbClr val="000000"/>
              </a:solidFill>
            </a:ln>
          </p:spPr>
        </p:sp>
        <p:sp>
          <p:nvSpPr>
            <p:cNvPr id="56" name="Line 53"/>
            <p:cNvSpPr/>
            <p:nvPr/>
          </p:nvSpPr>
          <p:spPr>
            <a:xfrm flipH="1">
              <a:off x="7695720" y="1004400"/>
              <a:ext cx="42120" cy="15480"/>
            </a:xfrm>
            <a:prstGeom prst="line">
              <a:avLst/>
            </a:prstGeom>
            <a:ln>
              <a:solidFill>
                <a:srgbClr val="000000"/>
              </a:solidFill>
            </a:ln>
          </p:spPr>
        </p:sp>
        <p:sp>
          <p:nvSpPr>
            <p:cNvPr id="57" name="Line 54"/>
            <p:cNvSpPr/>
            <p:nvPr/>
          </p:nvSpPr>
          <p:spPr>
            <a:xfrm>
              <a:off x="7694280" y="1019160"/>
              <a:ext cx="42480" cy="19440"/>
            </a:xfrm>
            <a:prstGeom prst="line">
              <a:avLst/>
            </a:prstGeom>
            <a:ln>
              <a:solidFill>
                <a:srgbClr val="000000"/>
              </a:solidFill>
            </a:ln>
          </p:spPr>
        </p:sp>
        <p:sp>
          <p:nvSpPr>
            <p:cNvPr id="58" name="CustomShape 55"/>
            <p:cNvSpPr/>
            <p:nvPr/>
          </p:nvSpPr>
          <p:spPr>
            <a:xfrm>
              <a:off x="6925320" y="1715760"/>
              <a:ext cx="502200" cy="344880"/>
            </a:xfrm>
            <a:prstGeom prst="rect">
              <a:avLst/>
            </a:prstGeom>
            <a:solidFill>
              <a:srgbClr val="FFFFFF"/>
            </a:solidFill>
          </p:spPr>
        </p:sp>
        <p:pic>
          <p:nvPicPr>
            <p:cNvPr id="59" name="Picture 58"/>
            <p:cNvPicPr/>
            <p:nvPr/>
          </p:nvPicPr>
          <p:blipFill>
            <a:blip r:embed="rId5"/>
            <a:stretch>
              <a:fillRect/>
            </a:stretch>
          </p:blipFill>
          <p:spPr>
            <a:xfrm>
              <a:off x="6953400" y="2131920"/>
              <a:ext cx="455040" cy="465480"/>
            </a:xfrm>
            <a:prstGeom prst="rect">
              <a:avLst/>
            </a:prstGeom>
          </p:spPr>
        </p:pic>
        <p:sp>
          <p:nvSpPr>
            <p:cNvPr id="60" name="Line 56"/>
            <p:cNvSpPr/>
            <p:nvPr/>
          </p:nvSpPr>
          <p:spPr>
            <a:xfrm flipV="1">
              <a:off x="6994800" y="1706760"/>
              <a:ext cx="0" cy="666000"/>
            </a:xfrm>
            <a:prstGeom prst="line">
              <a:avLst/>
            </a:prstGeom>
            <a:ln w="18360">
              <a:solidFill>
                <a:srgbClr val="000000"/>
              </a:solidFill>
              <a:round/>
            </a:ln>
          </p:spPr>
        </p:sp>
        <p:sp>
          <p:nvSpPr>
            <p:cNvPr id="61" name="Line 57"/>
            <p:cNvSpPr/>
            <p:nvPr/>
          </p:nvSpPr>
          <p:spPr>
            <a:xfrm flipV="1">
              <a:off x="7370280" y="1701720"/>
              <a:ext cx="0" cy="666000"/>
            </a:xfrm>
            <a:prstGeom prst="line">
              <a:avLst/>
            </a:prstGeom>
            <a:ln w="18360">
              <a:solidFill>
                <a:srgbClr val="000000"/>
              </a:solidFill>
              <a:round/>
            </a:ln>
          </p:spPr>
        </p:sp>
      </p:grpSp>
      <p:pic>
        <p:nvPicPr>
          <p:cNvPr id="63" name="Picture 62"/>
          <p:cNvPicPr/>
          <p:nvPr/>
        </p:nvPicPr>
        <p:blipFill>
          <a:blip r:embed="rId6"/>
          <a:stretch>
            <a:fillRect/>
          </a:stretch>
        </p:blipFill>
        <p:spPr>
          <a:xfrm>
            <a:off x="12980" y="1124779"/>
            <a:ext cx="5109141" cy="5683945"/>
          </a:xfrm>
          <a:prstGeom prst="rect">
            <a:avLst/>
          </a:prstGeom>
        </p:spPr>
      </p:pic>
      <p:pic>
        <p:nvPicPr>
          <p:cNvPr id="64" name="Picture 63"/>
          <p:cNvPicPr/>
          <p:nvPr/>
        </p:nvPicPr>
        <p:blipFill>
          <a:blip r:embed="rId7"/>
          <a:stretch>
            <a:fillRect/>
          </a:stretch>
        </p:blipFill>
        <p:spPr>
          <a:xfrm>
            <a:off x="5122121" y="3844484"/>
            <a:ext cx="4020947" cy="3018141"/>
          </a:xfrm>
          <a:prstGeom prst="rect">
            <a:avLst/>
          </a:prstGeom>
        </p:spPr>
      </p:pic>
      <p:sp>
        <p:nvSpPr>
          <p:cNvPr id="66" name="TextBox 65"/>
          <p:cNvSpPr txBox="1"/>
          <p:nvPr/>
        </p:nvSpPr>
        <p:spPr>
          <a:xfrm>
            <a:off x="12744" y="91535"/>
            <a:ext cx="5480106" cy="1077218"/>
          </a:xfrm>
          <a:prstGeom prst="rect">
            <a:avLst/>
          </a:prstGeom>
          <a:noFill/>
        </p:spPr>
        <p:txBody>
          <a:bodyPr wrap="square" rtlCol="0">
            <a:spAutoFit/>
          </a:bodyPr>
          <a:lstStyle/>
          <a:p>
            <a:pPr algn="ctr"/>
            <a:r>
              <a:rPr lang="en-US" sz="3200" dirty="0" smtClean="0"/>
              <a:t>BSC chamber (core optics)  configuration and performance</a:t>
            </a:r>
            <a:endParaRPr lang="en-US" sz="3200" dirty="0"/>
          </a:p>
        </p:txBody>
      </p:sp>
      <p:sp>
        <p:nvSpPr>
          <p:cNvPr id="67" name="TextBox 66"/>
          <p:cNvSpPr txBox="1"/>
          <p:nvPr/>
        </p:nvSpPr>
        <p:spPr>
          <a:xfrm>
            <a:off x="33048" y="6543240"/>
            <a:ext cx="3708062" cy="307777"/>
          </a:xfrm>
          <a:prstGeom prst="rect">
            <a:avLst/>
          </a:prstGeom>
          <a:noFill/>
        </p:spPr>
        <p:txBody>
          <a:bodyPr wrap="square" rtlCol="0">
            <a:spAutoFit/>
          </a:bodyPr>
          <a:lstStyle/>
          <a:p>
            <a:r>
              <a:rPr lang="en-US" sz="1400" dirty="0" smtClean="0"/>
              <a:t>From G1401207</a:t>
            </a:r>
            <a:endParaRPr lang="en-US" sz="1400" dirty="0"/>
          </a:p>
        </p:txBody>
      </p:sp>
    </p:spTree>
    <p:extLst>
      <p:ext uri="{BB962C8B-B14F-4D97-AF65-F5344CB8AC3E}">
        <p14:creationId xmlns:p14="http://schemas.microsoft.com/office/powerpoint/2010/main" val="35841723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xfrm>
            <a:off x="0" y="6475046"/>
            <a:ext cx="2133600" cy="365125"/>
          </a:xfrm>
        </p:spPr>
        <p:txBody>
          <a:bodyPr/>
          <a:lstStyle/>
          <a:p>
            <a:pPr>
              <a:defRPr/>
            </a:pPr>
            <a:r>
              <a:rPr lang="en-US" dirty="0"/>
              <a:t>LIGO-G0901062</a:t>
            </a:r>
          </a:p>
        </p:txBody>
      </p:sp>
      <p:sp>
        <p:nvSpPr>
          <p:cNvPr id="5" name="Footer Placeholder 4"/>
          <p:cNvSpPr>
            <a:spLocks noGrp="1"/>
          </p:cNvSpPr>
          <p:nvPr>
            <p:ph type="ftr" sz="quarter" idx="11"/>
          </p:nvPr>
        </p:nvSpPr>
        <p:spPr>
          <a:xfrm>
            <a:off x="3162300" y="6618501"/>
            <a:ext cx="2895600" cy="252199"/>
          </a:xfrm>
        </p:spPr>
        <p:txBody>
          <a:bodyPr/>
          <a:lstStyle/>
          <a:p>
            <a:pPr>
              <a:defRPr/>
            </a:pPr>
            <a:r>
              <a:rPr lang="en-US"/>
              <a:t>Jeffrey Kissel, MIT Dec 11th 2009</a:t>
            </a:r>
            <a:endParaRPr lang="en-US" dirty="0"/>
          </a:p>
        </p:txBody>
      </p:sp>
      <p:sp>
        <p:nvSpPr>
          <p:cNvPr id="6" name="Slide Number Placeholder 5"/>
          <p:cNvSpPr>
            <a:spLocks noGrp="1"/>
          </p:cNvSpPr>
          <p:nvPr>
            <p:ph type="sldNum" sz="quarter" idx="12"/>
          </p:nvPr>
        </p:nvSpPr>
        <p:spPr/>
        <p:txBody>
          <a:bodyPr/>
          <a:lstStyle/>
          <a:p>
            <a:pPr>
              <a:defRPr/>
            </a:pPr>
            <a:fld id="{9664F6F0-B8DB-FC4C-8063-566ED2657C29}" type="slidenum">
              <a:rPr lang="en-US" smtClean="0"/>
              <a:pPr>
                <a:defRPr/>
              </a:pPr>
              <a:t>5</a:t>
            </a:fld>
            <a:endParaRPr lang="en-US" dirty="0"/>
          </a:p>
        </p:txBody>
      </p:sp>
      <p:sp>
        <p:nvSpPr>
          <p:cNvPr id="50" name="TextBox 10"/>
          <p:cNvSpPr txBox="1">
            <a:spLocks noChangeArrowheads="1"/>
          </p:cNvSpPr>
          <p:nvPr/>
        </p:nvSpPr>
        <p:spPr bwMode="auto">
          <a:xfrm>
            <a:off x="6172200" y="529305"/>
            <a:ext cx="1541875" cy="369332"/>
          </a:xfrm>
          <a:prstGeom prst="rect">
            <a:avLst/>
          </a:prstGeom>
          <a:noFill/>
          <a:ln w="9525">
            <a:noFill/>
            <a:miter lim="800000"/>
            <a:headEnd/>
            <a:tailEnd/>
          </a:ln>
        </p:spPr>
        <p:txBody>
          <a:bodyPr wrap="square">
            <a:prstTxWarp prst="textNoShape">
              <a:avLst/>
            </a:prstTxWarp>
            <a:spAutoFit/>
          </a:bodyPr>
          <a:lstStyle/>
          <a:p>
            <a:pPr>
              <a:defRPr/>
            </a:pPr>
            <a:r>
              <a:rPr lang="en-US" b="1" dirty="0">
                <a:solidFill>
                  <a:schemeClr val="bg1">
                    <a:lumMod val="50000"/>
                  </a:schemeClr>
                </a:solidFill>
              </a:rPr>
              <a:t>STAGE 2 (ST2)</a:t>
            </a:r>
          </a:p>
        </p:txBody>
      </p:sp>
      <p:sp>
        <p:nvSpPr>
          <p:cNvPr id="29" name="Title 1"/>
          <p:cNvSpPr>
            <a:spLocks noGrp="1"/>
          </p:cNvSpPr>
          <p:nvPr>
            <p:ph type="title"/>
          </p:nvPr>
        </p:nvSpPr>
        <p:spPr>
          <a:xfrm>
            <a:off x="457200" y="8346"/>
            <a:ext cx="8229600" cy="616389"/>
          </a:xfrm>
        </p:spPr>
        <p:txBody>
          <a:bodyPr>
            <a:normAutofit fontScale="90000"/>
          </a:bodyPr>
          <a:lstStyle/>
          <a:p>
            <a:r>
              <a:rPr lang="en-US"/>
              <a:t>Where stuff is on a </a:t>
            </a:r>
            <a:r>
              <a:rPr lang="en-US">
                <a:solidFill>
                  <a:srgbClr val="660066"/>
                </a:solidFill>
              </a:rPr>
              <a:t>BSC-ISI</a:t>
            </a:r>
          </a:p>
        </p:txBody>
      </p:sp>
      <p:grpSp>
        <p:nvGrpSpPr>
          <p:cNvPr id="2" name="Group 96"/>
          <p:cNvGrpSpPr/>
          <p:nvPr/>
        </p:nvGrpSpPr>
        <p:grpSpPr>
          <a:xfrm>
            <a:off x="93356" y="3530599"/>
            <a:ext cx="2144713" cy="2250496"/>
            <a:chOff x="1850475" y="4540249"/>
            <a:chExt cx="2144713" cy="2250496"/>
          </a:xfrm>
        </p:grpSpPr>
        <p:sp>
          <p:nvSpPr>
            <p:cNvPr id="20494" name="TextBox 9"/>
            <p:cNvSpPr txBox="1">
              <a:spLocks noChangeArrowheads="1"/>
            </p:cNvSpPr>
            <p:nvPr/>
          </p:nvSpPr>
          <p:spPr bwMode="auto">
            <a:xfrm>
              <a:off x="2012673" y="6420857"/>
              <a:ext cx="1774825" cy="369888"/>
            </a:xfrm>
            <a:prstGeom prst="rect">
              <a:avLst/>
            </a:prstGeom>
            <a:noFill/>
            <a:ln w="9525">
              <a:noFill/>
              <a:miter lim="800000"/>
              <a:headEnd/>
              <a:tailEnd/>
            </a:ln>
          </p:spPr>
          <p:txBody>
            <a:bodyPr>
              <a:prstTxWarp prst="textNoShape">
                <a:avLst/>
              </a:prstTxWarp>
              <a:spAutoFit/>
            </a:bodyPr>
            <a:lstStyle/>
            <a:p>
              <a:r>
                <a:rPr lang="en-US">
                  <a:solidFill>
                    <a:srgbClr val="00C300"/>
                  </a:solidFill>
                  <a:latin typeface="Calibri" charset="0"/>
                </a:rPr>
                <a:t>Inertial Sensors</a:t>
              </a:r>
            </a:p>
          </p:txBody>
        </p:sp>
        <p:pic>
          <p:nvPicPr>
            <p:cNvPr id="20495" name="Picture 50" descr="T240.jpg"/>
            <p:cNvPicPr>
              <a:picLocks noChangeAspect="1"/>
            </p:cNvPicPr>
            <p:nvPr/>
          </p:nvPicPr>
          <p:blipFill>
            <a:blip r:embed="rId3"/>
            <a:srcRect/>
            <a:stretch>
              <a:fillRect/>
            </a:stretch>
          </p:blipFill>
          <p:spPr bwMode="auto">
            <a:xfrm>
              <a:off x="2701925" y="4540249"/>
              <a:ext cx="1223508" cy="1408113"/>
            </a:xfrm>
            <a:prstGeom prst="rect">
              <a:avLst/>
            </a:prstGeom>
            <a:noFill/>
            <a:ln w="9525">
              <a:noFill/>
              <a:miter lim="800000"/>
              <a:headEnd/>
              <a:tailEnd/>
            </a:ln>
          </p:spPr>
        </p:pic>
        <p:pic>
          <p:nvPicPr>
            <p:cNvPr id="20497" name="Picture 44" descr="L4-C.pdf"/>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84305" y="4540250"/>
              <a:ext cx="889058" cy="1303338"/>
            </a:xfrm>
            <a:prstGeom prst="rect">
              <a:avLst/>
            </a:prstGeom>
            <a:noFill/>
            <a:ln w="9525">
              <a:noFill/>
              <a:miter lim="800000"/>
              <a:headEnd/>
              <a:tailEnd/>
            </a:ln>
          </p:spPr>
        </p:pic>
        <p:sp>
          <p:nvSpPr>
            <p:cNvPr id="63" name="TextBox 26"/>
            <p:cNvSpPr txBox="1">
              <a:spLocks noChangeArrowheads="1"/>
            </p:cNvSpPr>
            <p:nvPr/>
          </p:nvSpPr>
          <p:spPr bwMode="auto">
            <a:xfrm>
              <a:off x="1890163" y="5771581"/>
              <a:ext cx="623934" cy="461665"/>
            </a:xfrm>
            <a:prstGeom prst="rect">
              <a:avLst/>
            </a:prstGeom>
            <a:noFill/>
            <a:ln w="9525">
              <a:noFill/>
              <a:miter lim="800000"/>
              <a:headEnd/>
              <a:tailEnd/>
            </a:ln>
          </p:spPr>
          <p:txBody>
            <a:bodyPr wrap="square">
              <a:prstTxWarp prst="textNoShape">
                <a:avLst/>
              </a:prstTxWarp>
              <a:spAutoFit/>
            </a:bodyPr>
            <a:lstStyle/>
            <a:p>
              <a:r>
                <a:rPr lang="en-US" sz="2400"/>
                <a:t>L4C</a:t>
              </a:r>
            </a:p>
          </p:txBody>
        </p:sp>
        <p:sp>
          <p:nvSpPr>
            <p:cNvPr id="67" name="TextBox 26"/>
            <p:cNvSpPr txBox="1">
              <a:spLocks noChangeArrowheads="1"/>
            </p:cNvSpPr>
            <p:nvPr/>
          </p:nvSpPr>
          <p:spPr bwMode="auto">
            <a:xfrm>
              <a:off x="2936875" y="5764496"/>
              <a:ext cx="851390" cy="461665"/>
            </a:xfrm>
            <a:prstGeom prst="rect">
              <a:avLst/>
            </a:prstGeom>
            <a:noFill/>
            <a:ln w="9525">
              <a:noFill/>
              <a:miter lim="800000"/>
              <a:headEnd/>
              <a:tailEnd/>
            </a:ln>
          </p:spPr>
          <p:txBody>
            <a:bodyPr wrap="square">
              <a:prstTxWarp prst="textNoShape">
                <a:avLst/>
              </a:prstTxWarp>
              <a:spAutoFit/>
            </a:bodyPr>
            <a:lstStyle/>
            <a:p>
              <a:r>
                <a:rPr lang="en-US" sz="2400"/>
                <a:t>T240</a:t>
              </a:r>
            </a:p>
          </p:txBody>
        </p:sp>
        <p:sp>
          <p:nvSpPr>
            <p:cNvPr id="68" name="TextBox 57"/>
            <p:cNvSpPr txBox="1">
              <a:spLocks noChangeArrowheads="1"/>
            </p:cNvSpPr>
            <p:nvPr/>
          </p:nvSpPr>
          <p:spPr bwMode="auto">
            <a:xfrm>
              <a:off x="1850475" y="6142967"/>
              <a:ext cx="974725" cy="307975"/>
            </a:xfrm>
            <a:prstGeom prst="rect">
              <a:avLst/>
            </a:prstGeom>
            <a:noFill/>
            <a:ln w="9525">
              <a:noFill/>
              <a:miter lim="800000"/>
              <a:headEnd/>
              <a:tailEnd/>
            </a:ln>
          </p:spPr>
          <p:txBody>
            <a:bodyPr wrap="none">
              <a:prstTxWarp prst="textNoShape">
                <a:avLst/>
              </a:prstTxWarp>
              <a:spAutoFit/>
            </a:bodyPr>
            <a:lstStyle/>
            <a:p>
              <a:r>
                <a:rPr lang="en-US" sz="1400">
                  <a:latin typeface="Lucida Calligraphy" charset="0"/>
                  <a:ea typeface="Lucida Calligraphy" charset="0"/>
                  <a:cs typeface="Lucida Calligraphy" charset="0"/>
                </a:rPr>
                <a:t>f</a:t>
              </a:r>
              <a:r>
                <a:rPr lang="en-US" sz="1400"/>
                <a:t> = ~1 Hz</a:t>
              </a:r>
            </a:p>
          </p:txBody>
        </p:sp>
        <p:sp>
          <p:nvSpPr>
            <p:cNvPr id="69" name="TextBox 58"/>
            <p:cNvSpPr txBox="1">
              <a:spLocks noChangeArrowheads="1"/>
            </p:cNvSpPr>
            <p:nvPr/>
          </p:nvSpPr>
          <p:spPr bwMode="auto">
            <a:xfrm>
              <a:off x="2871238" y="6168110"/>
              <a:ext cx="1123950" cy="307975"/>
            </a:xfrm>
            <a:prstGeom prst="rect">
              <a:avLst/>
            </a:prstGeom>
            <a:noFill/>
            <a:ln w="9525">
              <a:noFill/>
              <a:miter lim="800000"/>
              <a:headEnd/>
              <a:tailEnd/>
            </a:ln>
          </p:spPr>
          <p:txBody>
            <a:bodyPr wrap="none">
              <a:prstTxWarp prst="textNoShape">
                <a:avLst/>
              </a:prstTxWarp>
              <a:spAutoFit/>
            </a:bodyPr>
            <a:lstStyle/>
            <a:p>
              <a:r>
                <a:rPr lang="en-US" sz="1400">
                  <a:latin typeface="Lucida Calligraphy" charset="0"/>
                  <a:ea typeface="Lucida Calligraphy" charset="0"/>
                  <a:cs typeface="Lucida Calligraphy" charset="0"/>
                </a:rPr>
                <a:t>f</a:t>
              </a:r>
              <a:r>
                <a:rPr lang="en-US" sz="1400"/>
                <a:t> = ~5 mHz</a:t>
              </a:r>
            </a:p>
          </p:txBody>
        </p:sp>
      </p:grpSp>
      <p:grpSp>
        <p:nvGrpSpPr>
          <p:cNvPr id="3" name="Group 99"/>
          <p:cNvGrpSpPr/>
          <p:nvPr/>
        </p:nvGrpSpPr>
        <p:grpSpPr>
          <a:xfrm>
            <a:off x="7633779" y="3641915"/>
            <a:ext cx="1774825" cy="2112192"/>
            <a:chOff x="5828772" y="4363330"/>
            <a:chExt cx="1774825" cy="2112192"/>
          </a:xfrm>
        </p:grpSpPr>
        <p:pic>
          <p:nvPicPr>
            <p:cNvPr id="20496" name="Picture 45" descr="GS13.pdf"/>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52664" y="4363330"/>
              <a:ext cx="906599" cy="1296797"/>
            </a:xfrm>
            <a:prstGeom prst="rect">
              <a:avLst/>
            </a:prstGeom>
            <a:noFill/>
            <a:ln w="9525">
              <a:noFill/>
              <a:miter lim="800000"/>
              <a:headEnd/>
              <a:tailEnd/>
            </a:ln>
          </p:spPr>
        </p:pic>
        <p:sp>
          <p:nvSpPr>
            <p:cNvPr id="20504" name="TextBox 59"/>
            <p:cNvSpPr txBox="1">
              <a:spLocks noChangeArrowheads="1"/>
            </p:cNvSpPr>
            <p:nvPr/>
          </p:nvSpPr>
          <p:spPr bwMode="auto">
            <a:xfrm>
              <a:off x="6151054" y="5917409"/>
              <a:ext cx="974725" cy="307975"/>
            </a:xfrm>
            <a:prstGeom prst="rect">
              <a:avLst/>
            </a:prstGeom>
            <a:noFill/>
            <a:ln w="9525">
              <a:noFill/>
              <a:miter lim="800000"/>
              <a:headEnd/>
              <a:tailEnd/>
            </a:ln>
          </p:spPr>
          <p:txBody>
            <a:bodyPr wrap="none">
              <a:prstTxWarp prst="textNoShape">
                <a:avLst/>
              </a:prstTxWarp>
              <a:spAutoFit/>
            </a:bodyPr>
            <a:lstStyle/>
            <a:p>
              <a:r>
                <a:rPr lang="en-US" sz="1400">
                  <a:latin typeface="Lucida Calligraphy" charset="0"/>
                  <a:ea typeface="Lucida Calligraphy" charset="0"/>
                  <a:cs typeface="Lucida Calligraphy" charset="0"/>
                </a:rPr>
                <a:t>f</a:t>
              </a:r>
              <a:r>
                <a:rPr lang="en-US" sz="1400"/>
                <a:t> = ~1 Hz</a:t>
              </a:r>
            </a:p>
          </p:txBody>
        </p:sp>
        <p:sp>
          <p:nvSpPr>
            <p:cNvPr id="70" name="TextBox 26"/>
            <p:cNvSpPr txBox="1">
              <a:spLocks noChangeArrowheads="1"/>
            </p:cNvSpPr>
            <p:nvPr/>
          </p:nvSpPr>
          <p:spPr bwMode="auto">
            <a:xfrm>
              <a:off x="6138479" y="5560335"/>
              <a:ext cx="833485" cy="461665"/>
            </a:xfrm>
            <a:prstGeom prst="rect">
              <a:avLst/>
            </a:prstGeom>
            <a:noFill/>
            <a:ln w="9525">
              <a:noFill/>
              <a:miter lim="800000"/>
              <a:headEnd/>
              <a:tailEnd/>
            </a:ln>
          </p:spPr>
          <p:txBody>
            <a:bodyPr wrap="square">
              <a:prstTxWarp prst="textNoShape">
                <a:avLst/>
              </a:prstTxWarp>
              <a:spAutoFit/>
            </a:bodyPr>
            <a:lstStyle/>
            <a:p>
              <a:r>
                <a:rPr lang="en-US" sz="2400"/>
                <a:t>GS13</a:t>
              </a:r>
            </a:p>
          </p:txBody>
        </p:sp>
        <p:sp>
          <p:nvSpPr>
            <p:cNvPr id="73" name="TextBox 9"/>
            <p:cNvSpPr txBox="1">
              <a:spLocks noChangeArrowheads="1"/>
            </p:cNvSpPr>
            <p:nvPr/>
          </p:nvSpPr>
          <p:spPr bwMode="auto">
            <a:xfrm>
              <a:off x="5828772" y="6105634"/>
              <a:ext cx="1774825" cy="369888"/>
            </a:xfrm>
            <a:prstGeom prst="rect">
              <a:avLst/>
            </a:prstGeom>
            <a:noFill/>
            <a:ln w="9525">
              <a:noFill/>
              <a:miter lim="800000"/>
              <a:headEnd/>
              <a:tailEnd/>
            </a:ln>
          </p:spPr>
          <p:txBody>
            <a:bodyPr>
              <a:prstTxWarp prst="textNoShape">
                <a:avLst/>
              </a:prstTxWarp>
              <a:spAutoFit/>
            </a:bodyPr>
            <a:lstStyle/>
            <a:p>
              <a:r>
                <a:rPr lang="en-US">
                  <a:solidFill>
                    <a:srgbClr val="00C300"/>
                  </a:solidFill>
                  <a:latin typeface="Calibri" charset="0"/>
                </a:rPr>
                <a:t>Inertial Sensor</a:t>
              </a:r>
            </a:p>
          </p:txBody>
        </p:sp>
      </p:grpSp>
      <p:grpSp>
        <p:nvGrpSpPr>
          <p:cNvPr id="7" name="Group 126"/>
          <p:cNvGrpSpPr/>
          <p:nvPr/>
        </p:nvGrpSpPr>
        <p:grpSpPr>
          <a:xfrm>
            <a:off x="2300995" y="3669236"/>
            <a:ext cx="4808491" cy="2555565"/>
            <a:chOff x="2313695" y="3681936"/>
            <a:chExt cx="4808491" cy="2555565"/>
          </a:xfrm>
        </p:grpSpPr>
        <p:pic>
          <p:nvPicPr>
            <p:cNvPr id="103" name="Picture 102" descr="DisplacementSensorActuators_BSCISI.pdf"/>
            <p:cNvPicPr>
              <a:picLocks noChangeAspect="1"/>
            </p:cNvPicPr>
            <p:nvPr/>
          </p:nvPicPr>
          <p:blipFill>
            <a:blip r:embed="rId6"/>
            <a:stretch>
              <a:fillRect/>
            </a:stretch>
          </p:blipFill>
          <p:spPr>
            <a:xfrm>
              <a:off x="2313695" y="3685302"/>
              <a:ext cx="4808491" cy="2552199"/>
            </a:xfrm>
            <a:prstGeom prst="rect">
              <a:avLst/>
            </a:prstGeom>
          </p:spPr>
        </p:pic>
        <p:sp>
          <p:nvSpPr>
            <p:cNvPr id="104" name="Right Arrow 103"/>
            <p:cNvSpPr/>
            <p:nvPr/>
          </p:nvSpPr>
          <p:spPr>
            <a:xfrm rot="11723383">
              <a:off x="3328531" y="5062090"/>
              <a:ext cx="359830" cy="334241"/>
            </a:xfrm>
            <a:prstGeom prst="rightArrow">
              <a:avLst/>
            </a:prstGeom>
            <a:solidFill>
              <a:srgbClr val="0000FF"/>
            </a:solidFill>
            <a:ln w="31750">
              <a:solidFill>
                <a:srgbClr val="00B3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ight Arrow 104"/>
            <p:cNvSpPr/>
            <p:nvPr/>
          </p:nvSpPr>
          <p:spPr>
            <a:xfrm rot="16200000">
              <a:off x="3923072" y="4152161"/>
              <a:ext cx="359830" cy="334241"/>
            </a:xfrm>
            <a:prstGeom prst="rightArrow">
              <a:avLst/>
            </a:prstGeom>
            <a:solidFill>
              <a:srgbClr val="0000FF"/>
            </a:solidFill>
            <a:ln w="31750">
              <a:solidFill>
                <a:srgbClr val="00B3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ight Arrow 105"/>
            <p:cNvSpPr/>
            <p:nvPr/>
          </p:nvSpPr>
          <p:spPr>
            <a:xfrm>
              <a:off x="4757740" y="5310860"/>
              <a:ext cx="359830" cy="334241"/>
            </a:xfrm>
            <a:prstGeom prst="rightArrow">
              <a:avLst/>
            </a:prstGeom>
            <a:solidFill>
              <a:srgbClr val="0000FF"/>
            </a:solidFill>
            <a:ln w="317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ight Arrow 106"/>
            <p:cNvSpPr/>
            <p:nvPr/>
          </p:nvSpPr>
          <p:spPr>
            <a:xfrm rot="16200000">
              <a:off x="5099233" y="4198030"/>
              <a:ext cx="359830" cy="334241"/>
            </a:xfrm>
            <a:prstGeom prst="rightArrow">
              <a:avLst/>
            </a:prstGeom>
            <a:solidFill>
              <a:srgbClr val="0000FF"/>
            </a:solidFill>
            <a:ln w="317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ight Arrow 107"/>
            <p:cNvSpPr/>
            <p:nvPr/>
          </p:nvSpPr>
          <p:spPr>
            <a:xfrm rot="16200000">
              <a:off x="4267400" y="3787236"/>
              <a:ext cx="544840" cy="334240"/>
            </a:xfrm>
            <a:prstGeom prst="rightArrow">
              <a:avLst/>
            </a:prstGeom>
            <a:solidFill>
              <a:srgbClr val="FFB500"/>
            </a:solidFill>
            <a:ln w="31750">
              <a:solidFill>
                <a:srgbClr val="00B3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ight Arrow 108"/>
            <p:cNvSpPr/>
            <p:nvPr/>
          </p:nvSpPr>
          <p:spPr>
            <a:xfrm rot="11684233">
              <a:off x="3691715" y="5741709"/>
              <a:ext cx="544840" cy="334240"/>
            </a:xfrm>
            <a:prstGeom prst="rightArrow">
              <a:avLst/>
            </a:prstGeom>
            <a:solidFill>
              <a:srgbClr val="FFB500"/>
            </a:solidFill>
            <a:ln w="31750">
              <a:solidFill>
                <a:srgbClr val="00B3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ight Arrow 109"/>
            <p:cNvSpPr/>
            <p:nvPr/>
          </p:nvSpPr>
          <p:spPr>
            <a:xfrm rot="16200000">
              <a:off x="5490803" y="4059657"/>
              <a:ext cx="544840" cy="334240"/>
            </a:xfrm>
            <a:prstGeom prst="rightArrow">
              <a:avLst/>
            </a:prstGeom>
            <a:solidFill>
              <a:srgbClr val="FF6704"/>
            </a:solidFill>
            <a:ln w="317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ight Arrow 110"/>
            <p:cNvSpPr/>
            <p:nvPr/>
          </p:nvSpPr>
          <p:spPr>
            <a:xfrm>
              <a:off x="5385503" y="5733135"/>
              <a:ext cx="544840" cy="334240"/>
            </a:xfrm>
            <a:prstGeom prst="rightArrow">
              <a:avLst/>
            </a:prstGeom>
            <a:solidFill>
              <a:srgbClr val="FF6704"/>
            </a:solidFill>
            <a:ln w="317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3" name="Picture 112" descr="ST1_InertialSensors_BSCISI.pdf"/>
          <p:cNvPicPr>
            <a:picLocks noChangeAspect="1"/>
          </p:cNvPicPr>
          <p:nvPr/>
        </p:nvPicPr>
        <p:blipFill>
          <a:blip r:embed="rId7"/>
          <a:stretch>
            <a:fillRect/>
          </a:stretch>
        </p:blipFill>
        <p:spPr>
          <a:xfrm>
            <a:off x="20602" y="885937"/>
            <a:ext cx="4509985" cy="2690026"/>
          </a:xfrm>
          <a:prstGeom prst="rect">
            <a:avLst/>
          </a:prstGeom>
        </p:spPr>
      </p:pic>
      <p:pic>
        <p:nvPicPr>
          <p:cNvPr id="114" name="Picture 113" descr="ST2_InertialSensors_BSCISI.pdf"/>
          <p:cNvPicPr>
            <a:picLocks noChangeAspect="1"/>
          </p:cNvPicPr>
          <p:nvPr/>
        </p:nvPicPr>
        <p:blipFill>
          <a:blip r:embed="rId8"/>
          <a:stretch>
            <a:fillRect/>
          </a:stretch>
        </p:blipFill>
        <p:spPr>
          <a:xfrm>
            <a:off x="4859340" y="893589"/>
            <a:ext cx="4274646" cy="2719533"/>
          </a:xfrm>
          <a:prstGeom prst="rect">
            <a:avLst/>
          </a:prstGeom>
        </p:spPr>
      </p:pic>
      <p:sp>
        <p:nvSpPr>
          <p:cNvPr id="115" name="TextBox 10"/>
          <p:cNvSpPr txBox="1">
            <a:spLocks noChangeArrowheads="1"/>
          </p:cNvSpPr>
          <p:nvPr/>
        </p:nvSpPr>
        <p:spPr bwMode="auto">
          <a:xfrm>
            <a:off x="3913125" y="3232031"/>
            <a:ext cx="1509765" cy="369332"/>
          </a:xfrm>
          <a:prstGeom prst="rect">
            <a:avLst/>
          </a:prstGeom>
          <a:noFill/>
          <a:ln w="9525">
            <a:noFill/>
            <a:miter lim="800000"/>
            <a:headEnd/>
            <a:tailEnd/>
          </a:ln>
        </p:spPr>
        <p:txBody>
          <a:bodyPr wrap="square">
            <a:prstTxWarp prst="textNoShape">
              <a:avLst/>
            </a:prstTxWarp>
            <a:spAutoFit/>
          </a:bodyPr>
          <a:lstStyle/>
          <a:p>
            <a:pPr>
              <a:defRPr/>
            </a:pPr>
            <a:r>
              <a:rPr lang="en-US" b="1" dirty="0">
                <a:solidFill>
                  <a:srgbClr val="7D75CA"/>
                </a:solidFill>
              </a:rPr>
              <a:t>STAGE 0 (ST0)</a:t>
            </a:r>
          </a:p>
        </p:txBody>
      </p:sp>
      <p:sp>
        <p:nvSpPr>
          <p:cNvPr id="20491" name="TextBox 10"/>
          <p:cNvSpPr txBox="1">
            <a:spLocks noChangeArrowheads="1"/>
          </p:cNvSpPr>
          <p:nvPr/>
        </p:nvSpPr>
        <p:spPr bwMode="auto">
          <a:xfrm>
            <a:off x="1287286" y="700935"/>
            <a:ext cx="1487720" cy="369332"/>
          </a:xfrm>
          <a:prstGeom prst="rect">
            <a:avLst/>
          </a:prstGeom>
          <a:noFill/>
          <a:ln w="9525">
            <a:noFill/>
            <a:miter lim="800000"/>
            <a:headEnd/>
            <a:tailEnd/>
          </a:ln>
        </p:spPr>
        <p:txBody>
          <a:bodyPr wrap="none">
            <a:prstTxWarp prst="textNoShape">
              <a:avLst/>
            </a:prstTxWarp>
            <a:spAutoFit/>
          </a:bodyPr>
          <a:lstStyle/>
          <a:p>
            <a:r>
              <a:rPr lang="en-US" b="1">
                <a:solidFill>
                  <a:srgbClr val="00B3AB"/>
                </a:solidFill>
              </a:rPr>
              <a:t>STAGE 1 (ST1)</a:t>
            </a:r>
          </a:p>
        </p:txBody>
      </p:sp>
      <p:grpSp>
        <p:nvGrpSpPr>
          <p:cNvPr id="8" name="Group 124"/>
          <p:cNvGrpSpPr/>
          <p:nvPr/>
        </p:nvGrpSpPr>
        <p:grpSpPr>
          <a:xfrm>
            <a:off x="6247136" y="5605569"/>
            <a:ext cx="2620807" cy="1233397"/>
            <a:chOff x="6247136" y="5478569"/>
            <a:chExt cx="2620807" cy="1233397"/>
          </a:xfrm>
        </p:grpSpPr>
        <p:pic>
          <p:nvPicPr>
            <p:cNvPr id="118" name="Picture 6" descr="HAM6ISI-LLO_Build-19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247136" y="5478569"/>
              <a:ext cx="859847" cy="1233397"/>
            </a:xfrm>
            <a:prstGeom prst="rect">
              <a:avLst/>
            </a:prstGeom>
            <a:noFill/>
            <a:ln w="9525">
              <a:noFill/>
              <a:miter lim="800000"/>
              <a:headEnd/>
              <a:tailEnd/>
            </a:ln>
          </p:spPr>
        </p:pic>
        <p:sp>
          <p:nvSpPr>
            <p:cNvPr id="119" name="TextBox 10"/>
            <p:cNvSpPr txBox="1">
              <a:spLocks noChangeArrowheads="1"/>
            </p:cNvSpPr>
            <p:nvPr/>
          </p:nvSpPr>
          <p:spPr bwMode="auto">
            <a:xfrm>
              <a:off x="6948999" y="5770810"/>
              <a:ext cx="1918944" cy="461665"/>
            </a:xfrm>
            <a:prstGeom prst="rect">
              <a:avLst/>
            </a:prstGeom>
            <a:noFill/>
            <a:ln w="9525">
              <a:noFill/>
              <a:miter lim="800000"/>
              <a:headEnd/>
              <a:tailEnd/>
            </a:ln>
          </p:spPr>
          <p:txBody>
            <a:bodyPr wrap="square">
              <a:prstTxWarp prst="textNoShape">
                <a:avLst/>
              </a:prstTxWarp>
              <a:spAutoFit/>
            </a:bodyPr>
            <a:lstStyle/>
            <a:p>
              <a:pPr algn="ctr"/>
              <a:r>
                <a:rPr lang="en-US" sz="2400">
                  <a:latin typeface="Calibri" charset="0"/>
                </a:rPr>
                <a:t>ACT</a:t>
              </a:r>
            </a:p>
          </p:txBody>
        </p:sp>
        <p:sp>
          <p:nvSpPr>
            <p:cNvPr id="123" name="Rectangle 122"/>
            <p:cNvSpPr/>
            <p:nvPr/>
          </p:nvSpPr>
          <p:spPr>
            <a:xfrm>
              <a:off x="7326444" y="6274569"/>
              <a:ext cx="1138653" cy="369332"/>
            </a:xfrm>
            <a:prstGeom prst="rect">
              <a:avLst/>
            </a:prstGeom>
          </p:spPr>
          <p:txBody>
            <a:bodyPr wrap="none">
              <a:spAutoFit/>
            </a:bodyPr>
            <a:lstStyle/>
            <a:p>
              <a:r>
                <a:rPr lang="en-US">
                  <a:solidFill>
                    <a:srgbClr val="FF6600"/>
                  </a:solidFill>
                  <a:latin typeface="Calibri" charset="0"/>
                </a:rPr>
                <a:t> Actuators</a:t>
              </a:r>
              <a:endParaRPr lang="en-US"/>
            </a:p>
          </p:txBody>
        </p:sp>
        <p:sp>
          <p:nvSpPr>
            <p:cNvPr id="124" name="Rectangle 123"/>
            <p:cNvSpPr/>
            <p:nvPr/>
          </p:nvSpPr>
          <p:spPr>
            <a:xfrm>
              <a:off x="7056183" y="6036801"/>
              <a:ext cx="1704576" cy="369332"/>
            </a:xfrm>
            <a:prstGeom prst="rect">
              <a:avLst/>
            </a:prstGeom>
          </p:spPr>
          <p:txBody>
            <a:bodyPr wrap="none">
              <a:spAutoFit/>
            </a:bodyPr>
            <a:lstStyle/>
            <a:p>
              <a:pPr algn="ctr"/>
              <a:r>
                <a:rPr lang="en-US">
                  <a:solidFill>
                    <a:srgbClr val="FF6600"/>
                  </a:solidFill>
                  <a:latin typeface="Calibri" charset="0"/>
                </a:rPr>
                <a:t>Electromagnetic</a:t>
              </a:r>
            </a:p>
          </p:txBody>
        </p:sp>
      </p:grpSp>
      <p:sp>
        <p:nvSpPr>
          <p:cNvPr id="126" name="TextBox 125"/>
          <p:cNvSpPr txBox="1"/>
          <p:nvPr/>
        </p:nvSpPr>
        <p:spPr>
          <a:xfrm>
            <a:off x="3172801" y="6109469"/>
            <a:ext cx="3036258" cy="646331"/>
          </a:xfrm>
          <a:prstGeom prst="rect">
            <a:avLst/>
          </a:prstGeom>
          <a:noFill/>
        </p:spPr>
        <p:txBody>
          <a:bodyPr wrap="none" rtlCol="0">
            <a:spAutoFit/>
          </a:bodyPr>
          <a:lstStyle/>
          <a:p>
            <a:r>
              <a:rPr lang="en-US"/>
              <a:t>One corner’s ST0-1 and ST1-2</a:t>
            </a:r>
          </a:p>
          <a:p>
            <a:r>
              <a:rPr lang="en-US"/>
              <a:t>position sensors and actuators</a:t>
            </a:r>
          </a:p>
        </p:txBody>
      </p:sp>
      <p:grpSp>
        <p:nvGrpSpPr>
          <p:cNvPr id="9" name="Group 101"/>
          <p:cNvGrpSpPr/>
          <p:nvPr/>
        </p:nvGrpSpPr>
        <p:grpSpPr>
          <a:xfrm>
            <a:off x="751499" y="5638219"/>
            <a:ext cx="2408602" cy="1201952"/>
            <a:chOff x="2841599" y="5667923"/>
            <a:chExt cx="2408602" cy="1201952"/>
          </a:xfrm>
        </p:grpSpPr>
        <p:sp>
          <p:nvSpPr>
            <p:cNvPr id="20508" name="TextBox 12"/>
            <p:cNvSpPr txBox="1">
              <a:spLocks noChangeArrowheads="1"/>
            </p:cNvSpPr>
            <p:nvPr/>
          </p:nvSpPr>
          <p:spPr bwMode="auto">
            <a:xfrm>
              <a:off x="2841599" y="6216610"/>
              <a:ext cx="1519238" cy="369332"/>
            </a:xfrm>
            <a:prstGeom prst="rect">
              <a:avLst/>
            </a:prstGeom>
            <a:noFill/>
            <a:ln w="9525">
              <a:noFill/>
              <a:miter lim="800000"/>
              <a:headEnd/>
              <a:tailEnd/>
            </a:ln>
          </p:spPr>
          <p:txBody>
            <a:bodyPr>
              <a:prstTxWarp prst="textNoShape">
                <a:avLst/>
              </a:prstTxWarp>
              <a:spAutoFit/>
            </a:bodyPr>
            <a:lstStyle/>
            <a:p>
              <a:pPr algn="ctr"/>
              <a:r>
                <a:rPr lang="en-US">
                  <a:ln w="3175">
                    <a:solidFill>
                      <a:srgbClr val="3366FF"/>
                    </a:solidFill>
                  </a:ln>
                  <a:solidFill>
                    <a:srgbClr val="0000FF"/>
                  </a:solidFill>
                  <a:latin typeface="Calibri" charset="0"/>
                </a:rPr>
                <a:t>Displacement</a:t>
              </a:r>
            </a:p>
          </p:txBody>
        </p:sp>
        <p:sp>
          <p:nvSpPr>
            <p:cNvPr id="71" name="TextBox 26"/>
            <p:cNvSpPr txBox="1">
              <a:spLocks noChangeArrowheads="1"/>
            </p:cNvSpPr>
            <p:nvPr/>
          </p:nvSpPr>
          <p:spPr bwMode="auto">
            <a:xfrm>
              <a:off x="3251150" y="5931996"/>
              <a:ext cx="769071" cy="461665"/>
            </a:xfrm>
            <a:prstGeom prst="rect">
              <a:avLst/>
            </a:prstGeom>
            <a:noFill/>
            <a:ln w="9525">
              <a:noFill/>
              <a:miter lim="800000"/>
              <a:headEnd/>
              <a:tailEnd/>
            </a:ln>
          </p:spPr>
          <p:txBody>
            <a:bodyPr wrap="square">
              <a:prstTxWarp prst="textNoShape">
                <a:avLst/>
              </a:prstTxWarp>
              <a:spAutoFit/>
            </a:bodyPr>
            <a:lstStyle/>
            <a:p>
              <a:r>
                <a:rPr lang="en-US" sz="2400"/>
                <a:t>CPS</a:t>
              </a:r>
            </a:p>
          </p:txBody>
        </p:sp>
        <p:sp>
          <p:nvSpPr>
            <p:cNvPr id="72" name="Rectangle 71"/>
            <p:cNvSpPr/>
            <p:nvPr/>
          </p:nvSpPr>
          <p:spPr>
            <a:xfrm>
              <a:off x="3178847" y="6435837"/>
              <a:ext cx="819342" cy="369332"/>
            </a:xfrm>
            <a:prstGeom prst="rect">
              <a:avLst/>
            </a:prstGeom>
          </p:spPr>
          <p:txBody>
            <a:bodyPr wrap="none">
              <a:spAutoFit/>
            </a:bodyPr>
            <a:lstStyle/>
            <a:p>
              <a:r>
                <a:rPr lang="en-US">
                  <a:ln>
                    <a:solidFill>
                      <a:srgbClr val="3366FF"/>
                    </a:solidFill>
                  </a:ln>
                  <a:solidFill>
                    <a:srgbClr val="0000FF"/>
                  </a:solidFill>
                  <a:latin typeface="Calibri" charset="0"/>
                </a:rPr>
                <a:t>Sensor</a:t>
              </a:r>
              <a:endParaRPr lang="en-US">
                <a:ln>
                  <a:solidFill>
                    <a:srgbClr val="3366FF"/>
                  </a:solidFill>
                </a:ln>
                <a:solidFill>
                  <a:srgbClr val="0000FF"/>
                </a:solidFill>
              </a:endParaRPr>
            </a:p>
          </p:txBody>
        </p:sp>
        <p:pic>
          <p:nvPicPr>
            <p:cNvPr id="101" name="Picture 5" descr="HAM6ISI-LLO_Build-174"/>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402049" y="5667923"/>
              <a:ext cx="848152" cy="1201952"/>
            </a:xfrm>
            <a:prstGeom prst="rect">
              <a:avLst/>
            </a:prstGeom>
            <a:noFill/>
            <a:ln w="9525">
              <a:noFill/>
              <a:miter lim="800000"/>
              <a:headEnd/>
              <a:tailEnd/>
            </a:ln>
          </p:spPr>
        </p:pic>
      </p:grpSp>
      <p:sp>
        <p:nvSpPr>
          <p:cNvPr id="128" name="Frame 127"/>
          <p:cNvSpPr/>
          <p:nvPr/>
        </p:nvSpPr>
        <p:spPr>
          <a:xfrm>
            <a:off x="1" y="3530599"/>
            <a:ext cx="2168314" cy="2250496"/>
          </a:xfrm>
          <a:prstGeom prst="frame">
            <a:avLst>
              <a:gd name="adj1" fmla="val 1873"/>
            </a:avLst>
          </a:prstGeom>
          <a:solidFill>
            <a:srgbClr val="00B3AB"/>
          </a:solidFill>
          <a:ln>
            <a:solidFill>
              <a:srgbClr val="00B3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9" name="Frame 128"/>
          <p:cNvSpPr/>
          <p:nvPr/>
        </p:nvSpPr>
        <p:spPr>
          <a:xfrm>
            <a:off x="7600402" y="3581400"/>
            <a:ext cx="1558984" cy="2172707"/>
          </a:xfrm>
          <a:prstGeom prst="frame">
            <a:avLst>
              <a:gd name="adj1" fmla="val 1873"/>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0" name="Right Arrow 129"/>
          <p:cNvSpPr/>
          <p:nvPr/>
        </p:nvSpPr>
        <p:spPr>
          <a:xfrm rot="16200000">
            <a:off x="671853" y="685685"/>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ight Arrow 130"/>
          <p:cNvSpPr/>
          <p:nvPr/>
        </p:nvSpPr>
        <p:spPr>
          <a:xfrm rot="16200000">
            <a:off x="2301272" y="1157144"/>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ight Arrow 131"/>
          <p:cNvSpPr/>
          <p:nvPr/>
        </p:nvSpPr>
        <p:spPr>
          <a:xfrm rot="16200000">
            <a:off x="3237782" y="625684"/>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ight Arrow 132"/>
          <p:cNvSpPr/>
          <p:nvPr/>
        </p:nvSpPr>
        <p:spPr>
          <a:xfrm rot="10800000">
            <a:off x="2574225" y="2474385"/>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ight Arrow 133"/>
          <p:cNvSpPr/>
          <p:nvPr/>
        </p:nvSpPr>
        <p:spPr>
          <a:xfrm rot="20111560">
            <a:off x="126447" y="1739127"/>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ight Arrow 134"/>
          <p:cNvSpPr/>
          <p:nvPr/>
        </p:nvSpPr>
        <p:spPr>
          <a:xfrm rot="1202043">
            <a:off x="3743250" y="1383224"/>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ight Arrow 135"/>
          <p:cNvSpPr/>
          <p:nvPr/>
        </p:nvSpPr>
        <p:spPr>
          <a:xfrm rot="10800000">
            <a:off x="1910907" y="2040561"/>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ight Arrow 137"/>
          <p:cNvSpPr/>
          <p:nvPr/>
        </p:nvSpPr>
        <p:spPr>
          <a:xfrm rot="3871175">
            <a:off x="2150273" y="2130979"/>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ight Arrow 136"/>
          <p:cNvSpPr/>
          <p:nvPr/>
        </p:nvSpPr>
        <p:spPr>
          <a:xfrm rot="16200000">
            <a:off x="2089796" y="1845830"/>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ight Arrow 138"/>
          <p:cNvSpPr/>
          <p:nvPr/>
        </p:nvSpPr>
        <p:spPr>
          <a:xfrm rot="11431625">
            <a:off x="835444" y="1617231"/>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ight Arrow 139"/>
          <p:cNvSpPr/>
          <p:nvPr/>
        </p:nvSpPr>
        <p:spPr>
          <a:xfrm rot="19997849">
            <a:off x="1148153" y="1584496"/>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ight Arrow 140"/>
          <p:cNvSpPr/>
          <p:nvPr/>
        </p:nvSpPr>
        <p:spPr>
          <a:xfrm rot="16200000">
            <a:off x="988933" y="1486000"/>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ight Arrow 142"/>
          <p:cNvSpPr/>
          <p:nvPr/>
        </p:nvSpPr>
        <p:spPr>
          <a:xfrm rot="20924840">
            <a:off x="3118553" y="1453677"/>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ight Arrow 143"/>
          <p:cNvSpPr/>
          <p:nvPr/>
        </p:nvSpPr>
        <p:spPr>
          <a:xfrm rot="16200000">
            <a:off x="2992886" y="1319798"/>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ight Arrow 144"/>
          <p:cNvSpPr/>
          <p:nvPr/>
        </p:nvSpPr>
        <p:spPr>
          <a:xfrm rot="1202043">
            <a:off x="3081243" y="1535626"/>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ight Arrow 145"/>
          <p:cNvSpPr/>
          <p:nvPr/>
        </p:nvSpPr>
        <p:spPr>
          <a:xfrm rot="16200000">
            <a:off x="5797090" y="812685"/>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ight Arrow 146"/>
          <p:cNvSpPr/>
          <p:nvPr/>
        </p:nvSpPr>
        <p:spPr>
          <a:xfrm rot="16200000">
            <a:off x="6957485" y="1262600"/>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ight Arrow 147"/>
          <p:cNvSpPr/>
          <p:nvPr/>
        </p:nvSpPr>
        <p:spPr>
          <a:xfrm rot="16200000">
            <a:off x="7877871" y="785170"/>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ight Arrow 148"/>
          <p:cNvSpPr/>
          <p:nvPr/>
        </p:nvSpPr>
        <p:spPr>
          <a:xfrm rot="10800000">
            <a:off x="6990568" y="2711262"/>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ight Arrow 149"/>
          <p:cNvSpPr/>
          <p:nvPr/>
        </p:nvSpPr>
        <p:spPr>
          <a:xfrm rot="19787270">
            <a:off x="5152879" y="1749014"/>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ight Arrow 150"/>
          <p:cNvSpPr/>
          <p:nvPr/>
        </p:nvSpPr>
        <p:spPr>
          <a:xfrm rot="1462124">
            <a:off x="8498601" y="1759779"/>
            <a:ext cx="359830" cy="236876"/>
          </a:xfrm>
          <a:prstGeom prst="rightArrow">
            <a:avLst/>
          </a:prstGeom>
          <a:solidFill>
            <a:srgbClr val="008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3571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2570"/>
            <a:ext cx="8229600" cy="1143000"/>
          </a:xfrm>
        </p:spPr>
        <p:txBody>
          <a:bodyPr/>
          <a:lstStyle/>
          <a:p>
            <a:r>
              <a:rPr lang="en-US" dirty="0" smtClean="0"/>
              <a:t>Schroeder Phase TFs</a:t>
            </a:r>
            <a:endParaRPr lang="en-US" dirty="0"/>
          </a:p>
        </p:txBody>
      </p:sp>
      <p:pic>
        <p:nvPicPr>
          <p:cNvPr id="5" name="Picture 4" descr="SchroederPhase_Exc.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958204"/>
            <a:ext cx="4572000" cy="2552407"/>
          </a:xfrm>
          <a:prstGeom prst="rect">
            <a:avLst/>
          </a:prstGeom>
        </p:spPr>
      </p:pic>
      <p:grpSp>
        <p:nvGrpSpPr>
          <p:cNvPr id="7" name="Group 6"/>
          <p:cNvGrpSpPr/>
          <p:nvPr/>
        </p:nvGrpSpPr>
        <p:grpSpPr>
          <a:xfrm>
            <a:off x="0" y="0"/>
            <a:ext cx="9144000" cy="1264919"/>
            <a:chOff x="0" y="0"/>
            <a:chExt cx="9144000" cy="1264919"/>
          </a:xfrm>
        </p:grpSpPr>
        <p:pic>
          <p:nvPicPr>
            <p:cNvPr id="8" name="Picture 3" descr="C:\Users\Brett\Documents\Lab\LSC - LIGO Lab\Logos and Figures\LIGO Logo Extension.bmp"/>
            <p:cNvPicPr>
              <a:picLocks noChangeAspect="1" noChangeArrowheads="1"/>
            </p:cNvPicPr>
            <p:nvPr/>
          </p:nvPicPr>
          <p:blipFill>
            <a:blip r:embed="rId4"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9" name="Picture 8" descr="New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0" name="Picture 9" descr="Stanford_University_seal_20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pic>
        <p:nvPicPr>
          <p:cNvPr id="2" name="Picture 1" descr="H1_ISI_ITMX_TF_L2L_Raw_from_ST1_ACT_to_ST1_CPS_2013_11_04.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72000" y="3958204"/>
            <a:ext cx="4572000" cy="2554190"/>
          </a:xfrm>
          <a:prstGeom prst="rect">
            <a:avLst/>
          </a:prstGeom>
        </p:spPr>
      </p:pic>
      <p:sp>
        <p:nvSpPr>
          <p:cNvPr id="28" name="TextBox 27"/>
          <p:cNvSpPr txBox="1"/>
          <p:nvPr/>
        </p:nvSpPr>
        <p:spPr>
          <a:xfrm>
            <a:off x="4960579" y="1442047"/>
            <a:ext cx="3958542" cy="2031325"/>
          </a:xfrm>
          <a:prstGeom prst="rect">
            <a:avLst/>
          </a:prstGeom>
          <a:noFill/>
          <a:ln w="25400">
            <a:solidFill>
              <a:schemeClr val="tx1"/>
            </a:solidFill>
          </a:ln>
        </p:spPr>
        <p:txBody>
          <a:bodyPr wrap="square" rtlCol="0">
            <a:spAutoFit/>
          </a:bodyPr>
          <a:lstStyle/>
          <a:p>
            <a:pPr marL="285750" indent="-285750">
              <a:buFont typeface="Arial"/>
              <a:buChar char="•"/>
            </a:pPr>
            <a:r>
              <a:rPr lang="en-US" dirty="0" smtClean="0"/>
              <a:t>The excitation consists of a frequency comb with a spacing of </a:t>
            </a:r>
            <a:r>
              <a:rPr lang="en-US" dirty="0" err="1" smtClean="0"/>
              <a:t>Δf</a:t>
            </a:r>
            <a:endParaRPr lang="en-US" dirty="0" smtClean="0"/>
          </a:p>
          <a:p>
            <a:pPr marL="285750" indent="-285750">
              <a:buFont typeface="Arial"/>
              <a:buChar char="•"/>
            </a:pPr>
            <a:endParaRPr lang="en-US" dirty="0"/>
          </a:p>
          <a:p>
            <a:pPr marL="285750" indent="-285750">
              <a:buFont typeface="Arial"/>
              <a:buChar char="•"/>
            </a:pPr>
            <a:r>
              <a:rPr lang="en-US" dirty="0" smtClean="0"/>
              <a:t>The phase of each sine wave is set to minimize the largest excitation value</a:t>
            </a:r>
          </a:p>
          <a:p>
            <a:pPr marL="285750" indent="-285750">
              <a:buFont typeface="Arial"/>
              <a:buChar char="•"/>
            </a:pPr>
            <a:endParaRPr lang="en-US" dirty="0"/>
          </a:p>
          <a:p>
            <a:pPr marL="285750" indent="-285750">
              <a:buFont typeface="Arial"/>
              <a:buChar char="•"/>
            </a:pPr>
            <a:r>
              <a:rPr lang="en-US" dirty="0" smtClean="0"/>
              <a:t>All within MATLAB </a:t>
            </a:r>
            <a:endParaRPr lang="en-US" dirty="0"/>
          </a:p>
        </p:txBody>
      </p:sp>
      <p:grpSp>
        <p:nvGrpSpPr>
          <p:cNvPr id="31" name="Group 30"/>
          <p:cNvGrpSpPr/>
          <p:nvPr/>
        </p:nvGrpSpPr>
        <p:grpSpPr>
          <a:xfrm>
            <a:off x="364604" y="1561117"/>
            <a:ext cx="4311865" cy="1903989"/>
            <a:chOff x="364604" y="1561117"/>
            <a:chExt cx="4311865" cy="1903989"/>
          </a:xfrm>
        </p:grpSpPr>
        <p:sp>
          <p:nvSpPr>
            <p:cNvPr id="14" name="TextBox 13"/>
            <p:cNvSpPr txBox="1"/>
            <p:nvPr/>
          </p:nvSpPr>
          <p:spPr>
            <a:xfrm>
              <a:off x="734462" y="3095774"/>
              <a:ext cx="3942007" cy="369332"/>
            </a:xfrm>
            <a:prstGeom prst="rect">
              <a:avLst/>
            </a:prstGeom>
            <a:noFill/>
          </p:spPr>
          <p:txBody>
            <a:bodyPr wrap="square" rtlCol="0">
              <a:spAutoFit/>
            </a:bodyPr>
            <a:lstStyle/>
            <a:p>
              <a:pPr algn="ctr"/>
              <a:r>
                <a:rPr lang="en-US" dirty="0" smtClean="0"/>
                <a:t>Frequency</a:t>
              </a:r>
              <a:endParaRPr lang="en-US" dirty="0"/>
            </a:p>
          </p:txBody>
        </p:sp>
        <p:cxnSp>
          <p:nvCxnSpPr>
            <p:cNvPr id="11" name="Straight Connector 10"/>
            <p:cNvCxnSpPr/>
            <p:nvPr/>
          </p:nvCxnSpPr>
          <p:spPr>
            <a:xfrm>
              <a:off x="734462" y="1719875"/>
              <a:ext cx="0" cy="137589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21232" y="3082544"/>
              <a:ext cx="35514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16200000">
              <a:off x="-33019" y="2155358"/>
              <a:ext cx="1164577" cy="369332"/>
            </a:xfrm>
            <a:prstGeom prst="rect">
              <a:avLst/>
            </a:prstGeom>
            <a:noFill/>
          </p:spPr>
          <p:txBody>
            <a:bodyPr wrap="none" rtlCol="0">
              <a:spAutoFit/>
            </a:bodyPr>
            <a:lstStyle/>
            <a:p>
              <a:r>
                <a:rPr lang="en-US" dirty="0" smtClean="0"/>
                <a:t>Amplitude</a:t>
              </a:r>
              <a:endParaRPr lang="en-US" dirty="0"/>
            </a:p>
          </p:txBody>
        </p:sp>
        <p:cxnSp>
          <p:nvCxnSpPr>
            <p:cNvPr id="17" name="Straight Connector 16"/>
            <p:cNvCxnSpPr/>
            <p:nvPr/>
          </p:nvCxnSpPr>
          <p:spPr>
            <a:xfrm flipV="1">
              <a:off x="1303275" y="2473973"/>
              <a:ext cx="0" cy="5953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1746696" y="2487201"/>
              <a:ext cx="0" cy="5953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163661" y="2487203"/>
              <a:ext cx="0" cy="5953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2576674" y="2473971"/>
              <a:ext cx="0" cy="5953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983810" y="2487199"/>
              <a:ext cx="0" cy="5953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400775" y="2487201"/>
              <a:ext cx="0" cy="5953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317162" y="1971241"/>
              <a:ext cx="453970" cy="461665"/>
            </a:xfrm>
            <a:prstGeom prst="rect">
              <a:avLst/>
            </a:prstGeom>
            <a:noFill/>
          </p:spPr>
          <p:txBody>
            <a:bodyPr wrap="none" rtlCol="0">
              <a:spAutoFit/>
            </a:bodyPr>
            <a:lstStyle/>
            <a:p>
              <a:r>
                <a:rPr lang="en-US" sz="2400" dirty="0" err="1" smtClean="0"/>
                <a:t>Δf</a:t>
              </a:r>
              <a:endParaRPr lang="en-US" sz="2400" dirty="0"/>
            </a:p>
          </p:txBody>
        </p:sp>
        <p:cxnSp>
          <p:nvCxnSpPr>
            <p:cNvPr id="26" name="Straight Arrow Connector 25"/>
            <p:cNvCxnSpPr/>
            <p:nvPr/>
          </p:nvCxnSpPr>
          <p:spPr>
            <a:xfrm>
              <a:off x="1343618" y="2487203"/>
              <a:ext cx="38985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516836" y="1561117"/>
              <a:ext cx="2047105" cy="369332"/>
            </a:xfrm>
            <a:prstGeom prst="rect">
              <a:avLst/>
            </a:prstGeom>
            <a:noFill/>
          </p:spPr>
          <p:txBody>
            <a:bodyPr wrap="none" rtlCol="0">
              <a:spAutoFit/>
            </a:bodyPr>
            <a:lstStyle/>
            <a:p>
              <a:r>
                <a:rPr lang="en-US" dirty="0" smtClean="0"/>
                <a:t>Excitation spectrum</a:t>
              </a:r>
              <a:endParaRPr lang="en-US" dirty="0"/>
            </a:p>
          </p:txBody>
        </p:sp>
      </p:grpSp>
      <p:sp>
        <p:nvSpPr>
          <p:cNvPr id="33" name="Slide Number Placeholder 32"/>
          <p:cNvSpPr>
            <a:spLocks noGrp="1"/>
          </p:cNvSpPr>
          <p:nvPr>
            <p:ph type="sldNum" sz="quarter" idx="12"/>
          </p:nvPr>
        </p:nvSpPr>
        <p:spPr/>
        <p:txBody>
          <a:bodyPr/>
          <a:lstStyle/>
          <a:p>
            <a:fld id="{5EC56E21-2414-A84E-A606-D7051A50526A}" type="slidenum">
              <a:rPr lang="en-US" smtClean="0"/>
              <a:t>6</a:t>
            </a:fld>
            <a:endParaRPr lang="en-US"/>
          </a:p>
        </p:txBody>
      </p:sp>
    </p:spTree>
    <p:extLst>
      <p:ext uri="{BB962C8B-B14F-4D97-AF65-F5344CB8AC3E}">
        <p14:creationId xmlns:p14="http://schemas.microsoft.com/office/powerpoint/2010/main" val="5797241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518"/>
            <a:ext cx="8229600" cy="1143000"/>
          </a:xfrm>
        </p:spPr>
        <p:txBody>
          <a:bodyPr/>
          <a:lstStyle/>
          <a:p>
            <a:r>
              <a:rPr lang="en-US" dirty="0" smtClean="0"/>
              <a:t>Example TF from BSC-ISI</a:t>
            </a:r>
            <a:endParaRPr lang="en-US" dirty="0"/>
          </a:p>
        </p:txBody>
      </p:sp>
      <p:pic>
        <p:nvPicPr>
          <p:cNvPr id="3" name="Picture 2" descr="H1_ISI_ITMX_TF_L2L_Raw_from_ST1_ACT_to_ST1_CPS_2013_11_0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96985"/>
            <a:ext cx="9144000" cy="5108379"/>
          </a:xfrm>
          <a:prstGeom prst="rect">
            <a:avLst/>
          </a:prstGeom>
        </p:spPr>
      </p:pic>
      <p:sp>
        <p:nvSpPr>
          <p:cNvPr id="11" name="Slide Number Placeholder 10"/>
          <p:cNvSpPr>
            <a:spLocks noGrp="1"/>
          </p:cNvSpPr>
          <p:nvPr>
            <p:ph type="sldNum" sz="quarter" idx="12"/>
          </p:nvPr>
        </p:nvSpPr>
        <p:spPr/>
        <p:txBody>
          <a:bodyPr/>
          <a:lstStyle/>
          <a:p>
            <a:fld id="{5EC56E21-2414-A84E-A606-D7051A50526A}" type="slidenum">
              <a:rPr lang="en-US" smtClean="0"/>
              <a:t>7</a:t>
            </a:fld>
            <a:endParaRPr lang="en-US"/>
          </a:p>
        </p:txBody>
      </p:sp>
      <p:grpSp>
        <p:nvGrpSpPr>
          <p:cNvPr id="5" name="Group 4"/>
          <p:cNvGrpSpPr/>
          <p:nvPr/>
        </p:nvGrpSpPr>
        <p:grpSpPr>
          <a:xfrm>
            <a:off x="0" y="0"/>
            <a:ext cx="9144000" cy="1264919"/>
            <a:chOff x="0" y="0"/>
            <a:chExt cx="9144000" cy="1264919"/>
          </a:xfrm>
        </p:grpSpPr>
        <p:pic>
          <p:nvPicPr>
            <p:cNvPr id="6" name="Picture 3" descr="C:\Users\Brett\Documents\Lab\LSC - LIGO Lab\Logos and Figures\LIGO Logo Extension.bmp"/>
            <p:cNvPicPr>
              <a:picLocks noChangeAspect="1" noChangeArrowheads="1"/>
            </p:cNvPicPr>
            <p:nvPr/>
          </p:nvPicPr>
          <p:blipFill>
            <a:blip r:embed="rId4"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7" name="Picture 6" descr="New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8" name="Picture 7" descr="Stanford_University_seal_20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2737565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928"/>
            <a:ext cx="8229600" cy="1143000"/>
          </a:xfrm>
        </p:spPr>
        <p:txBody>
          <a:bodyPr/>
          <a:lstStyle/>
          <a:p>
            <a:r>
              <a:rPr lang="en-US" dirty="0" smtClean="0"/>
              <a:t>Example TF from BSC-ISI</a:t>
            </a:r>
            <a:endParaRPr lang="en-US" dirty="0"/>
          </a:p>
        </p:txBody>
      </p:sp>
      <p:pic>
        <p:nvPicPr>
          <p:cNvPr id="3" name="Picture 2" descr="H1_ISI_ITMX_TF_L2L_Raw_from_ST1_ACT_to_ST1_CPS_2013_11_0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96985"/>
            <a:ext cx="9144000" cy="5108379"/>
          </a:xfrm>
          <a:prstGeom prst="rect">
            <a:avLst/>
          </a:prstGeom>
        </p:spPr>
      </p:pic>
      <p:cxnSp>
        <p:nvCxnSpPr>
          <p:cNvPr id="5" name="Straight Connector 4"/>
          <p:cNvCxnSpPr/>
          <p:nvPr/>
        </p:nvCxnSpPr>
        <p:spPr>
          <a:xfrm>
            <a:off x="1190538" y="2090309"/>
            <a:ext cx="13229" cy="16404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930323" y="2090309"/>
            <a:ext cx="13229" cy="16404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324629" y="2090309"/>
            <a:ext cx="13229" cy="16404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395119" y="2090309"/>
            <a:ext cx="13229" cy="16404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296363" y="3071245"/>
            <a:ext cx="1525252" cy="646331"/>
          </a:xfrm>
          <a:prstGeom prst="rect">
            <a:avLst/>
          </a:prstGeom>
          <a:solidFill>
            <a:schemeClr val="bg1"/>
          </a:solidFill>
          <a:ln>
            <a:solidFill>
              <a:schemeClr val="tx1"/>
            </a:solidFill>
          </a:ln>
        </p:spPr>
        <p:txBody>
          <a:bodyPr wrap="none" rtlCol="0">
            <a:spAutoFit/>
          </a:bodyPr>
          <a:lstStyle/>
          <a:p>
            <a:r>
              <a:rPr lang="en-US" dirty="0" smtClean="0"/>
              <a:t>0.1 Hz - 0.7 Hz</a:t>
            </a:r>
          </a:p>
          <a:p>
            <a:r>
              <a:rPr lang="en-US" dirty="0" smtClean="0"/>
              <a:t>measurement</a:t>
            </a:r>
            <a:endParaRPr lang="en-US" dirty="0"/>
          </a:p>
        </p:txBody>
      </p:sp>
      <p:sp>
        <p:nvSpPr>
          <p:cNvPr id="9" name="TextBox 8"/>
          <p:cNvSpPr txBox="1"/>
          <p:nvPr/>
        </p:nvSpPr>
        <p:spPr>
          <a:xfrm>
            <a:off x="3406538" y="3084474"/>
            <a:ext cx="1525252" cy="646331"/>
          </a:xfrm>
          <a:prstGeom prst="rect">
            <a:avLst/>
          </a:prstGeom>
          <a:solidFill>
            <a:schemeClr val="bg1"/>
          </a:solidFill>
          <a:ln>
            <a:solidFill>
              <a:schemeClr val="tx1"/>
            </a:solidFill>
          </a:ln>
        </p:spPr>
        <p:txBody>
          <a:bodyPr wrap="none" rtlCol="0">
            <a:spAutoFit/>
          </a:bodyPr>
          <a:lstStyle/>
          <a:p>
            <a:r>
              <a:rPr lang="en-US" dirty="0" smtClean="0"/>
              <a:t>0.7 Hz – 10 Hz</a:t>
            </a:r>
          </a:p>
          <a:p>
            <a:r>
              <a:rPr lang="en-US" dirty="0" smtClean="0"/>
              <a:t>measurement</a:t>
            </a:r>
            <a:endParaRPr lang="en-US" dirty="0"/>
          </a:p>
        </p:txBody>
      </p:sp>
      <p:sp>
        <p:nvSpPr>
          <p:cNvPr id="10" name="TextBox 9"/>
          <p:cNvSpPr txBox="1"/>
          <p:nvPr/>
        </p:nvSpPr>
        <p:spPr>
          <a:xfrm>
            <a:off x="5622539" y="2125570"/>
            <a:ext cx="1563349" cy="646331"/>
          </a:xfrm>
          <a:prstGeom prst="rect">
            <a:avLst/>
          </a:prstGeom>
          <a:solidFill>
            <a:schemeClr val="bg1"/>
          </a:solidFill>
          <a:ln>
            <a:solidFill>
              <a:schemeClr val="tx1"/>
            </a:solidFill>
          </a:ln>
        </p:spPr>
        <p:txBody>
          <a:bodyPr wrap="none" rtlCol="0">
            <a:spAutoFit/>
          </a:bodyPr>
          <a:lstStyle/>
          <a:p>
            <a:r>
              <a:rPr lang="en-US" dirty="0" smtClean="0"/>
              <a:t>10 Hz – 100 Hz</a:t>
            </a:r>
          </a:p>
          <a:p>
            <a:r>
              <a:rPr lang="en-US" dirty="0" smtClean="0"/>
              <a:t>measurement</a:t>
            </a:r>
            <a:endParaRPr lang="en-US" dirty="0"/>
          </a:p>
        </p:txBody>
      </p:sp>
      <p:sp>
        <p:nvSpPr>
          <p:cNvPr id="11" name="TextBox 10"/>
          <p:cNvSpPr txBox="1"/>
          <p:nvPr/>
        </p:nvSpPr>
        <p:spPr>
          <a:xfrm>
            <a:off x="7408348" y="2119212"/>
            <a:ext cx="1685077" cy="646331"/>
          </a:xfrm>
          <a:prstGeom prst="rect">
            <a:avLst/>
          </a:prstGeom>
          <a:solidFill>
            <a:schemeClr val="bg1"/>
          </a:solidFill>
          <a:ln>
            <a:solidFill>
              <a:schemeClr val="tx1"/>
            </a:solidFill>
          </a:ln>
        </p:spPr>
        <p:txBody>
          <a:bodyPr wrap="none" rtlCol="0">
            <a:spAutoFit/>
          </a:bodyPr>
          <a:lstStyle/>
          <a:p>
            <a:r>
              <a:rPr lang="en-US" dirty="0" smtClean="0"/>
              <a:t>100 Hz – 500 Hz</a:t>
            </a:r>
          </a:p>
          <a:p>
            <a:r>
              <a:rPr lang="en-US" dirty="0" smtClean="0"/>
              <a:t>measurement</a:t>
            </a:r>
            <a:endParaRPr lang="en-US" dirty="0"/>
          </a:p>
        </p:txBody>
      </p:sp>
      <p:sp>
        <p:nvSpPr>
          <p:cNvPr id="12" name="Slide Number Placeholder 11"/>
          <p:cNvSpPr>
            <a:spLocks noGrp="1"/>
          </p:cNvSpPr>
          <p:nvPr>
            <p:ph type="sldNum" sz="quarter" idx="12"/>
          </p:nvPr>
        </p:nvSpPr>
        <p:spPr/>
        <p:txBody>
          <a:bodyPr/>
          <a:lstStyle/>
          <a:p>
            <a:fld id="{5EC56E21-2414-A84E-A606-D7051A50526A}" type="slidenum">
              <a:rPr lang="en-US" smtClean="0"/>
              <a:t>8</a:t>
            </a:fld>
            <a:endParaRPr lang="en-US"/>
          </a:p>
        </p:txBody>
      </p:sp>
      <p:grpSp>
        <p:nvGrpSpPr>
          <p:cNvPr id="13" name="Group 12"/>
          <p:cNvGrpSpPr/>
          <p:nvPr/>
        </p:nvGrpSpPr>
        <p:grpSpPr>
          <a:xfrm>
            <a:off x="0" y="0"/>
            <a:ext cx="9144000" cy="1264919"/>
            <a:chOff x="0" y="0"/>
            <a:chExt cx="9144000" cy="1264919"/>
          </a:xfrm>
        </p:grpSpPr>
        <p:pic>
          <p:nvPicPr>
            <p:cNvPr id="14" name="Picture 3" descr="C:\Users\Brett\Documents\Lab\LSC - LIGO Lab\Logos and Figures\LIGO Logo Extension.bmp"/>
            <p:cNvPicPr>
              <a:picLocks noChangeAspect="1" noChangeArrowheads="1"/>
            </p:cNvPicPr>
            <p:nvPr/>
          </p:nvPicPr>
          <p:blipFill>
            <a:blip r:embed="rId4"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15" name="Picture 14" descr="New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16" name="Picture 15" descr="Stanford_University_seal_20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21440096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518"/>
            <a:ext cx="8229600" cy="1143000"/>
          </a:xfrm>
        </p:spPr>
        <p:txBody>
          <a:bodyPr/>
          <a:lstStyle/>
          <a:p>
            <a:r>
              <a:rPr lang="en-US" dirty="0" smtClean="0"/>
              <a:t>Example TF from BSC-ISI</a:t>
            </a:r>
            <a:endParaRPr lang="en-US" dirty="0"/>
          </a:p>
        </p:txBody>
      </p:sp>
      <p:pic>
        <p:nvPicPr>
          <p:cNvPr id="3" name="Picture 2" descr="H1_ISI_ITMX_TF_L2L_Raw_from_ST1_ACT_to_ST1_CPS_2013_11_0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96985"/>
            <a:ext cx="9144000" cy="5108379"/>
          </a:xfrm>
          <a:prstGeom prst="rect">
            <a:avLst/>
          </a:prstGeom>
        </p:spPr>
      </p:pic>
      <p:sp>
        <p:nvSpPr>
          <p:cNvPr id="11" name="Slide Number Placeholder 10"/>
          <p:cNvSpPr>
            <a:spLocks noGrp="1"/>
          </p:cNvSpPr>
          <p:nvPr>
            <p:ph type="sldNum" sz="quarter" idx="12"/>
          </p:nvPr>
        </p:nvSpPr>
        <p:spPr/>
        <p:txBody>
          <a:bodyPr/>
          <a:lstStyle/>
          <a:p>
            <a:fld id="{5EC56E21-2414-A84E-A606-D7051A50526A}" type="slidenum">
              <a:rPr lang="en-US" smtClean="0"/>
              <a:t>9</a:t>
            </a:fld>
            <a:endParaRPr lang="en-US"/>
          </a:p>
        </p:txBody>
      </p:sp>
      <p:grpSp>
        <p:nvGrpSpPr>
          <p:cNvPr id="5" name="Group 4"/>
          <p:cNvGrpSpPr/>
          <p:nvPr/>
        </p:nvGrpSpPr>
        <p:grpSpPr>
          <a:xfrm>
            <a:off x="0" y="0"/>
            <a:ext cx="9144000" cy="1264919"/>
            <a:chOff x="0" y="0"/>
            <a:chExt cx="9144000" cy="1264919"/>
          </a:xfrm>
        </p:grpSpPr>
        <p:pic>
          <p:nvPicPr>
            <p:cNvPr id="6" name="Picture 3" descr="C:\Users\Brett\Documents\Lab\LSC - LIGO Lab\Logos and Figures\LIGO Logo Extension.bmp"/>
            <p:cNvPicPr>
              <a:picLocks noChangeAspect="1" noChangeArrowheads="1"/>
            </p:cNvPicPr>
            <p:nvPr/>
          </p:nvPicPr>
          <p:blipFill>
            <a:blip r:embed="rId4"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7" name="Picture 6" descr="New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8" name="Picture 7" descr="Stanford_University_seal_20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
        <p:nvSpPr>
          <p:cNvPr id="9" name="TextBox 8"/>
          <p:cNvSpPr txBox="1"/>
          <p:nvPr/>
        </p:nvSpPr>
        <p:spPr>
          <a:xfrm>
            <a:off x="1235887" y="3083340"/>
            <a:ext cx="3844113" cy="646331"/>
          </a:xfrm>
          <a:prstGeom prst="rect">
            <a:avLst/>
          </a:prstGeom>
          <a:solidFill>
            <a:schemeClr val="bg1"/>
          </a:solidFill>
          <a:ln>
            <a:solidFill>
              <a:schemeClr val="tx1"/>
            </a:solidFill>
          </a:ln>
        </p:spPr>
        <p:txBody>
          <a:bodyPr wrap="square" rtlCol="0">
            <a:spAutoFit/>
          </a:bodyPr>
          <a:lstStyle/>
          <a:p>
            <a:r>
              <a:rPr lang="en-US" dirty="0" smtClean="0"/>
              <a:t>The measured transfer functions are also useful as models</a:t>
            </a:r>
            <a:endParaRPr lang="en-US" dirty="0"/>
          </a:p>
        </p:txBody>
      </p:sp>
    </p:spTree>
    <p:extLst>
      <p:ext uri="{BB962C8B-B14F-4D97-AF65-F5344CB8AC3E}">
        <p14:creationId xmlns:p14="http://schemas.microsoft.com/office/powerpoint/2010/main" val="1212222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7889</TotalTime>
  <Words>2480</Words>
  <Application>Microsoft Macintosh PowerPoint</Application>
  <PresentationFormat>On-screen Show (4:3)</PresentationFormat>
  <Paragraphs>341</Paragraphs>
  <Slides>34</Slides>
  <Notes>25</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System Identification for LIGO Seismic Isolation</vt:lpstr>
      <vt:lpstr>Contents</vt:lpstr>
      <vt:lpstr>Internal Seismic Isolation (ISI)</vt:lpstr>
      <vt:lpstr>PowerPoint Presentation</vt:lpstr>
      <vt:lpstr>Where stuff is on a BSC-ISI</vt:lpstr>
      <vt:lpstr>Schroeder Phase TFs</vt:lpstr>
      <vt:lpstr>Example TF from BSC-ISI</vt:lpstr>
      <vt:lpstr>Example TF from BSC-ISI</vt:lpstr>
      <vt:lpstr>Example TF from BSC-ISI</vt:lpstr>
      <vt:lpstr>Model fit to Measurements</vt:lpstr>
      <vt:lpstr>Suspensions</vt:lpstr>
      <vt:lpstr>Quadruple Suspension (Quad)</vt:lpstr>
      <vt:lpstr>SUS Schroeder Phase Transfer Functions</vt:lpstr>
      <vt:lpstr>SUS DTT White Noise Measurement</vt:lpstr>
      <vt:lpstr>Testing - Transfer Functions Find Bugs</vt:lpstr>
      <vt:lpstr>Suspension Model Parameter Estimation</vt:lpstr>
      <vt:lpstr>Model vs Measurement</vt:lpstr>
      <vt:lpstr>Error Measurement</vt:lpstr>
      <vt:lpstr>Maximizing the Measurements</vt:lpstr>
      <vt:lpstr>Quad Model – 67 unique parameters</vt:lpstr>
      <vt:lpstr>Quad Model – 67 unique parameters</vt:lpstr>
      <vt:lpstr>Before Parameter Estimation</vt:lpstr>
      <vt:lpstr>After Parameter Estimation</vt:lpstr>
      <vt:lpstr>Parameter Estimation Can Diagnose Errors</vt:lpstr>
      <vt:lpstr>Model Misses Cross-Couplings</vt:lpstr>
      <vt:lpstr>Homework: find ways to improve measurements of future suspensions</vt:lpstr>
      <vt:lpstr>Back Ups</vt:lpstr>
      <vt:lpstr>Model Misses Cross-Couplings</vt:lpstr>
      <vt:lpstr>Model Misses Cross-Couplings</vt:lpstr>
      <vt:lpstr>SUS DTT White Noise Filter</vt:lpstr>
      <vt:lpstr>SEI Sensors and Their Noise</vt:lpstr>
      <vt:lpstr>SEI Sensors and Their Noise</vt:lpstr>
      <vt:lpstr>What is System Identification?</vt:lpstr>
      <vt:lpstr>References</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 Identification</dc:title>
  <dc:creator>Brett Shapiro</dc:creator>
  <cp:lastModifiedBy>Brett Shapiro</cp:lastModifiedBy>
  <cp:revision>303</cp:revision>
  <dcterms:created xsi:type="dcterms:W3CDTF">2015-04-29T23:16:47Z</dcterms:created>
  <dcterms:modified xsi:type="dcterms:W3CDTF">2015-05-18T14:48:30Z</dcterms:modified>
</cp:coreProperties>
</file>