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0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70" r:id="rId5"/>
    <p:sldId id="271" r:id="rId6"/>
    <p:sldId id="273" r:id="rId7"/>
    <p:sldId id="269" r:id="rId8"/>
    <p:sldId id="261" r:id="rId9"/>
    <p:sldId id="272" r:id="rId10"/>
    <p:sldId id="274" r:id="rId11"/>
    <p:sldId id="259" r:id="rId12"/>
    <p:sldId id="265" r:id="rId13"/>
    <p:sldId id="260" r:id="rId14"/>
    <p:sldId id="266" r:id="rId15"/>
    <p:sldId id="262" r:id="rId16"/>
    <p:sldId id="268" r:id="rId17"/>
    <p:sldId id="264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F"/>
    <a:srgbClr val="E4EBFF"/>
    <a:srgbClr val="326464"/>
    <a:srgbClr val="E20613"/>
    <a:srgbClr val="FC950C"/>
    <a:srgbClr val="E4EBFC"/>
    <a:srgbClr val="377373"/>
    <a:srgbClr val="CC6600"/>
    <a:srgbClr val="FFB7B7"/>
    <a:srgbClr val="E8E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85219" autoAdjust="0"/>
  </p:normalViewPr>
  <p:slideViewPr>
    <p:cSldViewPr>
      <p:cViewPr varScale="1">
        <p:scale>
          <a:sx n="103" d="100"/>
          <a:sy n="103" d="100"/>
        </p:scale>
        <p:origin x="11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2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exastaley:Desktop:LIGO:mpc%20vs%20time%202015-03-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aLIGO Commissioning Progress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LLO</c:v>
          </c:tx>
          <c:spPr>
            <a:ln w="34925"/>
          </c:spPr>
          <c:xVal>
            <c:numRef>
              <c:f>Sheet1!$B$4:$B$16</c:f>
              <c:numCache>
                <c:formatCode>0.00</c:formatCode>
                <c:ptCount val="13"/>
                <c:pt idx="0">
                  <c:v>0</c:v>
                </c:pt>
                <c:pt idx="1">
                  <c:v>11.16041666666667</c:v>
                </c:pt>
                <c:pt idx="2">
                  <c:v>27.393750000000001</c:v>
                </c:pt>
                <c:pt idx="3">
                  <c:v>53.772916666666667</c:v>
                </c:pt>
                <c:pt idx="4">
                  <c:v>59.860416666666673</c:v>
                </c:pt>
                <c:pt idx="5">
                  <c:v>99.42916666666666</c:v>
                </c:pt>
                <c:pt idx="6">
                  <c:v>115.66249999999999</c:v>
                </c:pt>
                <c:pt idx="7">
                  <c:v>116.6770833333333</c:v>
                </c:pt>
                <c:pt idx="8">
                  <c:v>178.56666666666669</c:v>
                </c:pt>
                <c:pt idx="9">
                  <c:v>193.78541666666669</c:v>
                </c:pt>
                <c:pt idx="10">
                  <c:v>231.32499999999999</c:v>
                </c:pt>
                <c:pt idx="11">
                  <c:v>244.51458333333329</c:v>
                </c:pt>
                <c:pt idx="12">
                  <c:v>267.85000000000002</c:v>
                </c:pt>
              </c:numCache>
            </c:numRef>
          </c:xVal>
          <c:yVal>
            <c:numRef>
              <c:f>Sheet1!$C$4:$C$16</c:f>
              <c:numCache>
                <c:formatCode>General</c:formatCode>
                <c:ptCount val="13"/>
                <c:pt idx="0">
                  <c:v>0.57999999999999996</c:v>
                </c:pt>
                <c:pt idx="1">
                  <c:v>3.68</c:v>
                </c:pt>
                <c:pt idx="2">
                  <c:v>5.87</c:v>
                </c:pt>
                <c:pt idx="3" formatCode="0.00">
                  <c:v>15.8</c:v>
                </c:pt>
                <c:pt idx="4">
                  <c:v>20.14</c:v>
                </c:pt>
                <c:pt idx="5">
                  <c:v>27</c:v>
                </c:pt>
                <c:pt idx="6">
                  <c:v>31</c:v>
                </c:pt>
                <c:pt idx="7">
                  <c:v>36</c:v>
                </c:pt>
                <c:pt idx="8">
                  <c:v>50</c:v>
                </c:pt>
                <c:pt idx="9">
                  <c:v>57</c:v>
                </c:pt>
                <c:pt idx="10">
                  <c:v>60</c:v>
                </c:pt>
                <c:pt idx="11">
                  <c:v>64.2</c:v>
                </c:pt>
                <c:pt idx="12">
                  <c:v>67</c:v>
                </c:pt>
              </c:numCache>
            </c:numRef>
          </c:yVal>
          <c:smooth val="1"/>
        </c:ser>
        <c:ser>
          <c:idx val="2"/>
          <c:order val="1"/>
          <c:tx>
            <c:v>LHO</c:v>
          </c:tx>
          <c:spPr>
            <a:ln w="28575">
              <a:solidFill>
                <a:srgbClr val="0000FF"/>
              </a:solidFill>
            </a:ln>
          </c:spPr>
          <c:marker>
            <c:symbol val="circle"/>
            <c:size val="11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Sheet1!$F$4:$F$9</c:f>
              <c:numCache>
                <c:formatCode>0.00</c:formatCode>
                <c:ptCount val="6"/>
                <c:pt idx="0">
                  <c:v>0</c:v>
                </c:pt>
                <c:pt idx="1">
                  <c:v>15.21875</c:v>
                </c:pt>
                <c:pt idx="2">
                  <c:v>22.320833333333329</c:v>
                </c:pt>
                <c:pt idx="3">
                  <c:v>42.612499999999997</c:v>
                </c:pt>
                <c:pt idx="4">
                  <c:v>45.65625</c:v>
                </c:pt>
                <c:pt idx="5">
                  <c:v>46.670833333333327</c:v>
                </c:pt>
              </c:numCache>
            </c:numRef>
          </c:xVal>
          <c:yVal>
            <c:numRef>
              <c:f>Sheet1!$G$4:$G$9</c:f>
              <c:numCache>
                <c:formatCode>General</c:formatCode>
                <c:ptCount val="6"/>
                <c:pt idx="0">
                  <c:v>1</c:v>
                </c:pt>
                <c:pt idx="1">
                  <c:v>9</c:v>
                </c:pt>
                <c:pt idx="2">
                  <c:v>13</c:v>
                </c:pt>
                <c:pt idx="3">
                  <c:v>28</c:v>
                </c:pt>
                <c:pt idx="4">
                  <c:v>34</c:v>
                </c:pt>
                <c:pt idx="5">
                  <c:v>36</c:v>
                </c:pt>
              </c:numCache>
            </c:numRef>
          </c:yVal>
          <c:smooth val="1"/>
        </c:ser>
        <c:ser>
          <c:idx val="0"/>
          <c:order val="2"/>
          <c:tx>
            <c:v>O1-lower</c:v>
          </c:tx>
          <c:spPr>
            <a:ln>
              <a:solidFill>
                <a:srgbClr val="008000"/>
              </a:solidFill>
              <a:prstDash val="dash"/>
            </a:ln>
          </c:spPr>
          <c:xVal>
            <c:numRef>
              <c:f>Sheet1!$I$3:$I$4</c:f>
              <c:numCache>
                <c:formatCode>General</c:formatCode>
                <c:ptCount val="2"/>
                <c:pt idx="0">
                  <c:v>0</c:v>
                </c:pt>
                <c:pt idx="1">
                  <c:v>720</c:v>
                </c:pt>
              </c:numCache>
            </c:numRef>
          </c:xVal>
          <c:yVal>
            <c:numRef>
              <c:f>Sheet1!$J$3:$J$4</c:f>
              <c:numCache>
                <c:formatCode>General</c:formatCode>
                <c:ptCount val="2"/>
                <c:pt idx="0">
                  <c:v>40</c:v>
                </c:pt>
                <c:pt idx="1">
                  <c:v>40</c:v>
                </c:pt>
              </c:numCache>
            </c:numRef>
          </c:yVal>
          <c:smooth val="1"/>
        </c:ser>
        <c:ser>
          <c:idx val="3"/>
          <c:order val="3"/>
          <c:tx>
            <c:v>O1-upper</c:v>
          </c:tx>
          <c:spPr>
            <a:ln>
              <a:solidFill>
                <a:srgbClr val="008000"/>
              </a:solidFill>
              <a:prstDash val="dash"/>
            </a:ln>
          </c:spPr>
          <c:marker>
            <c:spPr>
              <a:ln>
                <a:prstDash val="solid"/>
              </a:ln>
            </c:spPr>
          </c:marker>
          <c:xVal>
            <c:numRef>
              <c:f>Sheet1!$I$6:$I$7</c:f>
              <c:numCache>
                <c:formatCode>General</c:formatCode>
                <c:ptCount val="2"/>
                <c:pt idx="0">
                  <c:v>0</c:v>
                </c:pt>
                <c:pt idx="1">
                  <c:v>720</c:v>
                </c:pt>
              </c:numCache>
            </c:numRef>
          </c:xVal>
          <c:yVal>
            <c:numRef>
              <c:f>Sheet1!$J$6:$J$7</c:f>
              <c:numCache>
                <c:formatCode>General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304880"/>
        <c:axId val="287304096"/>
      </c:scatterChart>
      <c:valAx>
        <c:axId val="287304880"/>
        <c:scaling>
          <c:orientation val="minMax"/>
          <c:max val="36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Days since start of commissioning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800"/>
            </a:pPr>
            <a:endParaRPr lang="en-US"/>
          </a:p>
        </c:txPr>
        <c:crossAx val="287304096"/>
        <c:crosses val="autoZero"/>
        <c:crossBetween val="midCat"/>
        <c:majorUnit val="20"/>
        <c:minorUnit val="5"/>
      </c:valAx>
      <c:valAx>
        <c:axId val="287304096"/>
        <c:scaling>
          <c:orientation val="minMax"/>
          <c:max val="10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Inspiral Range, Mpc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87304880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7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23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1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42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9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3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38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9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8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4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23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0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80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30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-2"/>
          <a:ext cx="137160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" name="Photo Editor Photo" r:id="rId8" imgW="4409524" imgH="3219899" progId="">
                  <p:embed/>
                </p:oleObj>
              </mc:Choice>
              <mc:Fallback>
                <p:oleObj name="Photo Editor Photo" r:id="rId8" imgW="4409524" imgH="3219899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"/>
                        <a:ext cx="1371600" cy="100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49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114FFB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ECE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auto">
          <a:xfrm>
            <a:off x="0" y="0"/>
            <a:ext cx="1371600" cy="1005840"/>
          </a:xfrm>
          <a:prstGeom prst="rect">
            <a:avLst/>
          </a:prstGeom>
          <a:solidFill>
            <a:schemeClr val="tx1">
              <a:lumMod val="60000"/>
              <a:lumOff val="40000"/>
              <a:alpha val="2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762000" y="6322791"/>
            <a:ext cx="76962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tabLst>
                <a:tab pos="3749040" algn="ctr"/>
                <a:tab pos="7498080" algn="r"/>
              </a:tabLst>
              <a:defRPr/>
            </a:pPr>
            <a:r>
              <a:rPr lang="en-US" sz="1400" b="0" i="0" baseline="0" dirty="0" smtClean="0">
                <a:solidFill>
                  <a:srgbClr val="326464"/>
                </a:solidFill>
                <a:latin typeface="Helvetica" pitchFamily="34" charset="0"/>
              </a:rPr>
              <a:t>G1500643	Lessons learned from commissioning of Advanced Detectors	</a:t>
            </a:r>
            <a:fld id="{3D9BAE43-33BA-4F3B-AB00-8B9E3616B805}" type="slidenum">
              <a:rPr lang="en-US" sz="1400" b="0" i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pPr>
                <a:tabLst>
                  <a:tab pos="3749040" algn="ctr"/>
                  <a:tab pos="7498080" algn="r"/>
                </a:tabLst>
                <a:defRPr/>
              </a:pPr>
              <a:t>‹#›</a:t>
            </a:fld>
            <a:r>
              <a:rPr lang="en-US" sz="1400" b="0" i="0" dirty="0" smtClean="0">
                <a:solidFill>
                  <a:srgbClr val="377373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400" b="0" i="0" baseline="0" dirty="0">
              <a:solidFill>
                <a:srgbClr val="377373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89" r:id="rId3"/>
    <p:sldLayoutId id="2147483681" r:id="rId4"/>
    <p:sldLayoutId id="2147483678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75000"/>
        <a:buFont typeface="Wingdings" pitchFamily="2" charset="2"/>
        <a:buChar char="q"/>
        <a:defRPr sz="2400">
          <a:solidFill>
            <a:srgbClr val="32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Ø"/>
        <a:defRPr>
          <a:solidFill>
            <a:srgbClr val="32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Font typeface="Wingdings" pitchFamily="2" charset="2"/>
        <a:buChar char="v"/>
        <a:defRPr sz="1600">
          <a:solidFill>
            <a:srgbClr val="32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65000"/>
        <a:buFont typeface="Wingdings" pitchFamily="2" charset="2"/>
        <a:buChar char="ü"/>
        <a:defRPr sz="1600">
          <a:solidFill>
            <a:srgbClr val="32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26464"/>
        </a:buClr>
        <a:buSzPct val="100000"/>
        <a:buChar char="•"/>
        <a:defRPr sz="1600">
          <a:solidFill>
            <a:srgbClr val="32646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199"/>
            <a:ext cx="7772400" cy="1981201"/>
          </a:xfrm>
        </p:spPr>
        <p:txBody>
          <a:bodyPr/>
          <a:lstStyle/>
          <a:p>
            <a:r>
              <a:rPr lang="en-US" dirty="0"/>
              <a:t>Lessons </a:t>
            </a:r>
            <a:r>
              <a:rPr lang="en-US" dirty="0" smtClean="0"/>
              <a:t>Learned </a:t>
            </a:r>
            <a:r>
              <a:rPr lang="en-US" dirty="0"/>
              <a:t>from </a:t>
            </a:r>
            <a:r>
              <a:rPr lang="en-US" dirty="0" smtClean="0"/>
              <a:t>Commissioning </a:t>
            </a:r>
            <a:r>
              <a:rPr lang="en-US" dirty="0"/>
              <a:t>of Advanced Detectors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sz="2000" dirty="0" smtClean="0"/>
              <a:t>May 18, 2015</a:t>
            </a:r>
          </a:p>
          <a:p>
            <a:r>
              <a:rPr lang="en-US" dirty="0" smtClean="0"/>
              <a:t>Daniel Sigg</a:t>
            </a:r>
            <a:br>
              <a:rPr lang="en-US" dirty="0" smtClean="0"/>
            </a:br>
            <a:r>
              <a:rPr lang="en-US" dirty="0" smtClean="0"/>
              <a:t>LIGO Hanford Observatory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Instabilities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399756" cy="4671822"/>
          </a:xfrm>
        </p:spPr>
      </p:pic>
      <p:sp>
        <p:nvSpPr>
          <p:cNvPr id="5" name="TextBox 4"/>
          <p:cNvSpPr txBox="1"/>
          <p:nvPr/>
        </p:nvSpPr>
        <p:spPr>
          <a:xfrm>
            <a:off x="4953000" y="6550223"/>
            <a:ext cx="434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Evans et al</a:t>
            </a:r>
            <a:r>
              <a:rPr lang="en-US" sz="1400" i="0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., Phys. Rev. Lett. 114, </a:t>
            </a:r>
            <a:r>
              <a:rPr lang="en-US" sz="1400" i="0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161102 (2015)</a:t>
            </a:r>
          </a:p>
        </p:txBody>
      </p:sp>
    </p:spTree>
    <p:extLst>
      <p:ext uri="{BB962C8B-B14F-4D97-AF65-F5344CB8AC3E}">
        <p14:creationId xmlns:p14="http://schemas.microsoft.com/office/powerpoint/2010/main" val="172130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1209" y="838200"/>
            <a:ext cx="2481020" cy="1828800"/>
          </a:xfrm>
        </p:spPr>
        <p:txBody>
          <a:bodyPr/>
          <a:lstStyle/>
          <a:p>
            <a:r>
              <a:rPr lang="en-US" dirty="0"/>
              <a:t>Parametric </a:t>
            </a:r>
            <a:r>
              <a:rPr lang="en-US" dirty="0" smtClean="0"/>
              <a:t>Instabilities (3)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2229"/>
            <a:ext cx="6434380" cy="513011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91939"/>
            <a:ext cx="4279246" cy="2238375"/>
          </a:xfrm>
        </p:spPr>
      </p:pic>
      <p:sp>
        <p:nvSpPr>
          <p:cNvPr id="6" name="TextBox 5"/>
          <p:cNvSpPr txBox="1"/>
          <p:nvPr/>
        </p:nvSpPr>
        <p:spPr>
          <a:xfrm>
            <a:off x="5105400" y="4126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Mechanical                  Optical</a:t>
            </a:r>
          </a:p>
        </p:txBody>
      </p:sp>
    </p:spTree>
    <p:extLst>
      <p:ext uri="{BB962C8B-B14F-4D97-AF65-F5344CB8AC3E}">
        <p14:creationId xmlns:p14="http://schemas.microsoft.com/office/powerpoint/2010/main" val="296121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429000" cy="1752600"/>
          </a:xfrm>
        </p:spPr>
        <p:txBody>
          <a:bodyPr/>
          <a:lstStyle/>
          <a:p>
            <a:r>
              <a:rPr lang="en-US" dirty="0"/>
              <a:t>Parametric </a:t>
            </a:r>
            <a:r>
              <a:rPr lang="en-US" dirty="0" smtClean="0"/>
              <a:t>Instabilities 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5791200" cy="45178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7070"/>
            <a:ext cx="5257800" cy="4242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45720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Number of Unstable Modes Depends on ROC</a:t>
            </a:r>
          </a:p>
          <a:p>
            <a:endParaRPr lang="en-US" sz="1800" b="0" i="0" dirty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Thermal control </a:t>
            </a:r>
            <a:r>
              <a:rPr lang="en-US" sz="1800" b="0" i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of ROC can </a:t>
            </a:r>
            <a:r>
              <a:rPr lang="en-US" sz="18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work for small N</a:t>
            </a:r>
          </a:p>
        </p:txBody>
      </p:sp>
    </p:spTree>
    <p:extLst>
      <p:ext uri="{BB962C8B-B14F-4D97-AF65-F5344CB8AC3E}">
        <p14:creationId xmlns:p14="http://schemas.microsoft.com/office/powerpoint/2010/main" val="520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685800"/>
          </a:xfrm>
        </p:spPr>
        <p:txBody>
          <a:bodyPr/>
          <a:lstStyle/>
          <a:p>
            <a:r>
              <a:rPr lang="en-US" dirty="0"/>
              <a:t>Electro Static Drive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3581400"/>
            <a:ext cx="5930899" cy="309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705060" cy="3124200"/>
          </a:xfrm>
        </p:spPr>
      </p:pic>
      <p:sp>
        <p:nvSpPr>
          <p:cNvPr id="3" name="TextBox 2"/>
          <p:cNvSpPr txBox="1"/>
          <p:nvPr/>
        </p:nvSpPr>
        <p:spPr>
          <a:xfrm>
            <a:off x="5857460" y="2151488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250V</a:t>
            </a:r>
            <a:endParaRPr lang="en-US" b="0" i="0" dirty="0" smtClean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1739" y="3119735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Recharging</a:t>
            </a:r>
            <a:endParaRPr lang="en-US" b="0" i="0" dirty="0" smtClean="0">
              <a:solidFill>
                <a:srgbClr val="326464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8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 Static Drive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Charge is a problem, can be 10s (even &gt;100) of Volts</a:t>
            </a:r>
          </a:p>
          <a:p>
            <a:pPr lvl="1"/>
            <a:r>
              <a:rPr lang="en-US" dirty="0" smtClean="0"/>
              <a:t>First contact leaves a charge behind</a:t>
            </a:r>
          </a:p>
          <a:p>
            <a:pPr lvl="1"/>
            <a:r>
              <a:rPr lang="en-US" dirty="0"/>
              <a:t>Field lines must terminate somewhere (e.g. ring heater)</a:t>
            </a:r>
          </a:p>
          <a:p>
            <a:pPr lvl="1"/>
            <a:r>
              <a:rPr lang="en-US" dirty="0" smtClean="0"/>
              <a:t>Drive strength depends on charge, adds a linear term</a:t>
            </a:r>
          </a:p>
          <a:p>
            <a:pPr lvl="1"/>
            <a:r>
              <a:rPr lang="en-US" dirty="0"/>
              <a:t>Charge </a:t>
            </a:r>
            <a:r>
              <a:rPr lang="en-US" dirty="0" smtClean="0"/>
              <a:t>is not </a:t>
            </a:r>
            <a:r>
              <a:rPr lang="en-US" dirty="0"/>
              <a:t>uniform</a:t>
            </a:r>
          </a:p>
          <a:p>
            <a:r>
              <a:rPr lang="en-US" dirty="0" smtClean="0"/>
              <a:t>Injecting ions into the vacuum did not fix the problem</a:t>
            </a:r>
          </a:p>
          <a:p>
            <a:pPr lvl="1"/>
            <a:r>
              <a:rPr lang="en-US" dirty="0" smtClean="0"/>
              <a:t>Hard to reach the back surface</a:t>
            </a:r>
          </a:p>
          <a:p>
            <a:r>
              <a:rPr lang="en-US" dirty="0" smtClean="0"/>
              <a:t>Recharging does occur</a:t>
            </a:r>
          </a:p>
          <a:p>
            <a:pPr lvl="1"/>
            <a:r>
              <a:rPr lang="en-US" dirty="0" smtClean="0"/>
              <a:t>Ion pump main culprit, needs to be shielded or removed</a:t>
            </a:r>
          </a:p>
          <a:p>
            <a:r>
              <a:rPr lang="en-US" dirty="0" smtClean="0"/>
              <a:t>Test masses need to be discharged before pumping</a:t>
            </a:r>
          </a:p>
          <a:p>
            <a:pPr lvl="1"/>
            <a:r>
              <a:rPr lang="en-US" dirty="0" smtClean="0"/>
              <a:t>Seems to stay discharged without an ion pump</a:t>
            </a:r>
          </a:p>
        </p:txBody>
      </p:sp>
    </p:spTree>
    <p:extLst>
      <p:ext uri="{BB962C8B-B14F-4D97-AF65-F5344CB8AC3E}">
        <p14:creationId xmlns:p14="http://schemas.microsoft.com/office/powerpoint/2010/main" val="406766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28600"/>
            <a:ext cx="4876800" cy="1143000"/>
          </a:xfrm>
        </p:spPr>
        <p:txBody>
          <a:bodyPr/>
          <a:lstStyle/>
          <a:p>
            <a:r>
              <a:rPr lang="en-US" dirty="0"/>
              <a:t>Electro Static Drive </a:t>
            </a:r>
            <a:r>
              <a:rPr lang="en-US" dirty="0" smtClean="0"/>
              <a:t>(4)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43150"/>
            <a:ext cx="6019800" cy="45148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9"/>
            <a:ext cx="4038599" cy="492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81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943600" cy="1066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Sensitivity of initial detectors surpassed quickly</a:t>
            </a:r>
          </a:p>
          <a:p>
            <a:r>
              <a:rPr lang="en-US" dirty="0" smtClean="0"/>
              <a:t>Robust locking achieved</a:t>
            </a:r>
          </a:p>
          <a:p>
            <a:r>
              <a:rPr lang="en-US" dirty="0" smtClean="0"/>
              <a:t>Squeezing is now ready and robust (GEO)</a:t>
            </a:r>
          </a:p>
          <a:p>
            <a:r>
              <a:rPr lang="en-US" dirty="0" smtClean="0"/>
              <a:t>Parametric instabilities are real; need to be dealt with</a:t>
            </a:r>
          </a:p>
          <a:p>
            <a:r>
              <a:rPr lang="en-US" dirty="0" smtClean="0"/>
              <a:t>Test mass charge is a problem</a:t>
            </a:r>
          </a:p>
          <a:p>
            <a:pPr lvl="1"/>
            <a:r>
              <a:rPr lang="en-US" dirty="0" smtClean="0"/>
              <a:t>Discharging effort underway</a:t>
            </a:r>
          </a:p>
          <a:p>
            <a:r>
              <a:rPr lang="en-US" dirty="0" smtClean="0"/>
              <a:t>What’s left?</a:t>
            </a:r>
          </a:p>
          <a:p>
            <a:pPr lvl="1"/>
            <a:r>
              <a:rPr lang="en-US" dirty="0" smtClean="0"/>
              <a:t>High power operations: thermal control, PI, alignment instability</a:t>
            </a:r>
          </a:p>
          <a:p>
            <a:pPr lvl="1"/>
            <a:r>
              <a:rPr lang="en-US" dirty="0" smtClean="0"/>
              <a:t>Low frequency noise hunting &amp; controls optimization</a:t>
            </a:r>
          </a:p>
          <a:p>
            <a:pPr lvl="1"/>
            <a:r>
              <a:rPr lang="en-US" dirty="0" smtClean="0"/>
              <a:t>Make the seismic system work during bad weather</a:t>
            </a:r>
          </a:p>
          <a:p>
            <a:pPr lvl="1"/>
            <a:r>
              <a:rPr lang="en-US" dirty="0" smtClean="0"/>
              <a:t>Damping of high Q </a:t>
            </a:r>
            <a:r>
              <a:rPr lang="en-US" dirty="0" smtClean="0"/>
              <a:t>modes</a:t>
            </a:r>
          </a:p>
          <a:p>
            <a:pPr lvl="1"/>
            <a:r>
              <a:rPr lang="en-US" dirty="0" smtClean="0"/>
              <a:t>Backscatter mitigation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8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90600"/>
          </a:xfrm>
        </p:spPr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Good QA &amp; experience lead to quick progress</a:t>
            </a:r>
            <a:endParaRPr lang="en-US" dirty="0" smtClean="0"/>
          </a:p>
          <a:p>
            <a:r>
              <a:rPr lang="en-US" dirty="0" smtClean="0"/>
              <a:t>Locking</a:t>
            </a:r>
            <a:endParaRPr lang="en-US" dirty="0" smtClean="0"/>
          </a:p>
          <a:p>
            <a:pPr lvl="1"/>
            <a:r>
              <a:rPr lang="en-US" dirty="0" smtClean="0"/>
              <a:t>Arm Length Stabilization (ALS) is working</a:t>
            </a:r>
          </a:p>
          <a:p>
            <a:pPr lvl="1"/>
            <a:r>
              <a:rPr lang="en-US" dirty="0" smtClean="0"/>
              <a:t>Dual Recycled Michelson Locking </a:t>
            </a:r>
            <a:r>
              <a:rPr lang="en-US" dirty="0" smtClean="0"/>
              <a:t>(DRMI</a:t>
            </a:r>
            <a:r>
              <a:rPr lang="en-US" dirty="0" smtClean="0"/>
              <a:t>) is </a:t>
            </a:r>
            <a:r>
              <a:rPr lang="en-US" dirty="0" smtClean="0"/>
              <a:t>working (3f technique)</a:t>
            </a:r>
            <a:endParaRPr lang="en-US" dirty="0" smtClean="0"/>
          </a:p>
          <a:p>
            <a:pPr lvl="1"/>
            <a:r>
              <a:rPr lang="en-US" dirty="0" smtClean="0"/>
              <a:t>Alignment stability is important with low frequency seismic systems</a:t>
            </a:r>
          </a:p>
          <a:p>
            <a:r>
              <a:rPr lang="en-US" dirty="0"/>
              <a:t>Low frequency </a:t>
            </a:r>
            <a:r>
              <a:rPr lang="en-US" dirty="0" smtClean="0"/>
              <a:t>seismic </a:t>
            </a:r>
            <a:r>
              <a:rPr lang="en-US" dirty="0"/>
              <a:t>isolation </a:t>
            </a:r>
            <a:r>
              <a:rPr lang="en-US" dirty="0" smtClean="0"/>
              <a:t>systems at </a:t>
            </a:r>
            <a:r>
              <a:rPr lang="en-US" dirty="0"/>
              <a:t>Virgo</a:t>
            </a:r>
          </a:p>
          <a:p>
            <a:r>
              <a:rPr lang="en-US" dirty="0" smtClean="0"/>
              <a:t>Squeezing </a:t>
            </a:r>
            <a:r>
              <a:rPr lang="en-US" dirty="0" smtClean="0"/>
              <a:t>at </a:t>
            </a:r>
            <a:r>
              <a:rPr lang="en-US" dirty="0" smtClean="0"/>
              <a:t>GEO</a:t>
            </a:r>
          </a:p>
          <a:p>
            <a:r>
              <a:rPr lang="en-US" dirty="0" smtClean="0"/>
              <a:t>Underground and cryogenic at KAGRA</a:t>
            </a:r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 smtClean="0"/>
              <a:t>finesse cavities causes alignment </a:t>
            </a:r>
            <a:r>
              <a:rPr lang="en-US" dirty="0" smtClean="0"/>
              <a:t>offset problems</a:t>
            </a:r>
          </a:p>
          <a:p>
            <a:r>
              <a:rPr lang="en-US" dirty="0" smtClean="0"/>
              <a:t>High Q </a:t>
            </a:r>
            <a:r>
              <a:rPr lang="en-US" dirty="0" smtClean="0"/>
              <a:t>resonances </a:t>
            </a:r>
            <a:r>
              <a:rPr lang="en-US" dirty="0" smtClean="0"/>
              <a:t>and </a:t>
            </a:r>
            <a:r>
              <a:rPr lang="en-US" dirty="0" smtClean="0"/>
              <a:t>uncontrolled </a:t>
            </a:r>
            <a:r>
              <a:rPr lang="en-US" dirty="0" smtClean="0"/>
              <a:t>DOFs</a:t>
            </a:r>
          </a:p>
          <a:p>
            <a:r>
              <a:rPr lang="en-US" dirty="0" smtClean="0"/>
              <a:t>Thermal adjustments not needed at 20W input</a:t>
            </a:r>
          </a:p>
          <a:p>
            <a:r>
              <a:rPr lang="en-US" dirty="0"/>
              <a:t>ESD </a:t>
            </a:r>
            <a:r>
              <a:rPr lang="en-US" dirty="0" smtClean="0"/>
              <a:t>charging </a:t>
            </a:r>
            <a:r>
              <a:rPr lang="en-US" dirty="0" smtClean="0"/>
              <a:t>Issues</a:t>
            </a:r>
            <a:endParaRPr lang="en-US" dirty="0"/>
          </a:p>
          <a:p>
            <a:r>
              <a:rPr lang="en-US" dirty="0" smtClean="0"/>
              <a:t>Parametric Instabilities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8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638800" cy="1143000"/>
          </a:xfrm>
        </p:spPr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15111143"/>
              </p:ext>
            </p:extLst>
          </p:nvPr>
        </p:nvGraphicFramePr>
        <p:xfrm>
          <a:off x="838200" y="1905000"/>
          <a:ext cx="7789578" cy="436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V="1">
            <a:off x="2514600" y="4114800"/>
            <a:ext cx="533400" cy="76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2971800" y="40386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162300" y="35814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>
            <a:endCxn id="8" idx="7"/>
          </p:cNvCxnSpPr>
          <p:nvPr/>
        </p:nvCxnSpPr>
        <p:spPr bwMode="auto">
          <a:xfrm flipV="1">
            <a:off x="3048000" y="3603718"/>
            <a:ext cx="244382" cy="4969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8201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762000"/>
          </a:xfrm>
        </p:spPr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pic>
        <p:nvPicPr>
          <p:cNvPr id="6" name="Picture 5" descr="17448_20150324215136_ObsScenario_L1H1_March24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xmlns:lc="http://schemas.openxmlformats.org/drawingml/2006/lockedCanvas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1219200"/>
            <a:ext cx="8631407" cy="5478799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 rot="20946441">
            <a:off x="2291698" y="2382454"/>
            <a:ext cx="2590234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Georgia (Body)"/>
              </a:rPr>
              <a:t>Preliminary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j-lt"/>
              <a:cs typeface="Georgia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7865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39151"/>
          </a:xfrm>
        </p:spPr>
      </p:pic>
      <p:sp>
        <p:nvSpPr>
          <p:cNvPr id="5" name="TextBox 9"/>
          <p:cNvSpPr txBox="1"/>
          <p:nvPr/>
        </p:nvSpPr>
        <p:spPr>
          <a:xfrm>
            <a:off x="3429000" y="1905000"/>
            <a:ext cx="2590234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Georgia (Body)"/>
              </a:rPr>
              <a:t>Preliminary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j-lt"/>
              <a:cs typeface="Georgia (Body)"/>
            </a:endParaRPr>
          </a:p>
        </p:txBody>
      </p:sp>
    </p:spTree>
    <p:extLst>
      <p:ext uri="{BB962C8B-B14F-4D97-AF65-F5344CB8AC3E}">
        <p14:creationId xmlns:p14="http://schemas.microsoft.com/office/powerpoint/2010/main" val="194002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2248"/>
            <a:ext cx="8707406" cy="66633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4419600" cy="838200"/>
          </a:xfrm>
        </p:spPr>
        <p:txBody>
          <a:bodyPr/>
          <a:lstStyle/>
          <a:p>
            <a:r>
              <a:rPr lang="en-US" dirty="0" smtClean="0"/>
              <a:t>L1 Noise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0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334000" cy="851558"/>
          </a:xfrm>
        </p:spPr>
        <p:txBody>
          <a:bodyPr/>
          <a:lstStyle/>
          <a:p>
            <a:r>
              <a:rPr lang="en-US" dirty="0" smtClean="0"/>
              <a:t>Locking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3203" y="1025669"/>
            <a:ext cx="8926997" cy="5756131"/>
            <a:chOff x="108502" y="550935"/>
            <a:chExt cx="8926997" cy="5756131"/>
          </a:xfrm>
        </p:grpSpPr>
        <p:pic>
          <p:nvPicPr>
            <p:cNvPr id="4" name="Picture 3" descr="lock_sequence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xmlns:lc="http://schemas.openxmlformats.org/drawingml/2006/lockedCanvas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23550" y="550935"/>
              <a:ext cx="7816273" cy="569263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882279" y="5928955"/>
              <a:ext cx="99686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Arial"/>
                  <a:cs typeface="Arial"/>
                </a:rPr>
                <a:t>Time [s]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" name="TextBox 14"/>
            <p:cNvSpPr txBox="1"/>
            <p:nvPr/>
          </p:nvSpPr>
          <p:spPr>
            <a:xfrm rot="16200000">
              <a:off x="18172" y="4931944"/>
              <a:ext cx="99844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Arial"/>
                  <a:cs typeface="Arial"/>
                </a:rPr>
                <a:t>Refl. 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Locking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7" name="TextBox 15"/>
            <p:cNvSpPr txBox="1"/>
            <p:nvPr/>
          </p:nvSpPr>
          <p:spPr>
            <a:xfrm rot="16200000">
              <a:off x="-208441" y="3687344"/>
              <a:ext cx="1280218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Arial"/>
                  <a:cs typeface="Arial"/>
                </a:rPr>
                <a:t>Refl. </a:t>
              </a:r>
            </a:p>
            <a:p>
              <a:pPr algn="ctr"/>
              <a:r>
                <a:rPr lang="en-US" dirty="0" smtClean="0">
                  <a:latin typeface="Arial"/>
                  <a:cs typeface="Arial"/>
                </a:rPr>
                <a:t>Power [W]</a:t>
              </a: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" name="TextBox 16"/>
            <p:cNvSpPr txBox="1"/>
            <p:nvPr/>
          </p:nvSpPr>
          <p:spPr>
            <a:xfrm rot="16200000">
              <a:off x="-539231" y="1844773"/>
              <a:ext cx="225054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latin typeface="Arial"/>
                  <a:cs typeface="Arial"/>
                </a:rPr>
                <a:t>Intensity Power [W]</a:t>
              </a:r>
              <a:endParaRPr lang="en-US" dirty="0">
                <a:latin typeface="Arial"/>
                <a:cs typeface="Arial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718687" y="2338316"/>
              <a:ext cx="2905125" cy="1588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0"/>
            <p:cNvSpPr txBox="1"/>
            <p:nvPr/>
          </p:nvSpPr>
          <p:spPr>
            <a:xfrm>
              <a:off x="1858618" y="1905484"/>
              <a:ext cx="2903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rgbClr val="008000"/>
                  </a:solidFill>
                  <a:latin typeface="Arial"/>
                  <a:cs typeface="Arial"/>
                </a:rPr>
                <a:t>Arm Length Stabilization</a:t>
              </a:r>
              <a:endParaRPr lang="en-US" b="1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514266" y="782999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Full Lock</a:t>
              </a:r>
              <a:endParaRPr lang="en-US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879141" y="1905484"/>
              <a:ext cx="1514475" cy="1588"/>
            </a:xfrm>
            <a:prstGeom prst="straightConnector1">
              <a:avLst/>
            </a:prstGeom>
            <a:ln>
              <a:solidFill>
                <a:srgbClr val="66006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9"/>
            <p:cNvSpPr txBox="1"/>
            <p:nvPr/>
          </p:nvSpPr>
          <p:spPr>
            <a:xfrm>
              <a:off x="6345074" y="1329906"/>
              <a:ext cx="23903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rgbClr val="660066"/>
                  </a:solidFill>
                  <a:latin typeface="Arial"/>
                  <a:cs typeface="Arial"/>
                </a:rPr>
                <a:t>Switching to Nominal Sensors &amp;</a:t>
              </a:r>
            </a:p>
            <a:p>
              <a:pPr algn="ctr"/>
              <a:r>
                <a:rPr lang="en-US" b="1" dirty="0" smtClean="0">
                  <a:solidFill>
                    <a:srgbClr val="660066"/>
                  </a:solidFill>
                  <a:latin typeface="Arial"/>
                  <a:cs typeface="Arial"/>
                </a:rPr>
                <a:t>Adjusting operating point</a:t>
              </a:r>
              <a:endParaRPr lang="en-US" b="1" dirty="0">
                <a:solidFill>
                  <a:srgbClr val="660066"/>
                </a:solidFill>
                <a:latin typeface="Arial"/>
                <a:cs typeface="Arial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882279" y="1910248"/>
              <a:ext cx="917487" cy="158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4"/>
            <p:cNvSpPr txBox="1"/>
            <p:nvPr/>
          </p:nvSpPr>
          <p:spPr>
            <a:xfrm>
              <a:off x="3914640" y="149221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n>
                    <a:solidFill>
                      <a:srgbClr val="0000FF"/>
                    </a:solidFill>
                  </a:ln>
                  <a:solidFill>
                    <a:srgbClr val="008000"/>
                  </a:solidFill>
                  <a:latin typeface="Arial"/>
                  <a:cs typeface="Arial"/>
                </a:rPr>
                <a:t>DRMI 3f</a:t>
              </a:r>
              <a:endParaRPr lang="en-US" dirty="0">
                <a:ln>
                  <a:solidFill>
                    <a:srgbClr val="0000FF"/>
                  </a:solidFill>
                </a:ln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8516" y="6129254"/>
              <a:ext cx="4076983" cy="177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2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Squeezing at GEO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r>
              <a:rPr lang="en-US" dirty="0" smtClean="0"/>
              <a:t>Squeezing long term </a:t>
            </a:r>
            <a:r>
              <a:rPr lang="en-US" dirty="0"/>
              <a:t>stable around </a:t>
            </a:r>
            <a:r>
              <a:rPr lang="en-US" dirty="0" smtClean="0"/>
              <a:t>3dB</a:t>
            </a:r>
            <a:endParaRPr lang="en-US" dirty="0"/>
          </a:p>
          <a:p>
            <a:r>
              <a:rPr lang="en-US" dirty="0" smtClean="0"/>
              <a:t>After </a:t>
            </a:r>
            <a:r>
              <a:rPr lang="en-US" dirty="0"/>
              <a:t>researching phase control </a:t>
            </a:r>
            <a:r>
              <a:rPr lang="en-US" dirty="0" smtClean="0"/>
              <a:t>and auto-alignment now </a:t>
            </a:r>
            <a:r>
              <a:rPr lang="en-US" dirty="0"/>
              <a:t>focus </a:t>
            </a:r>
            <a:r>
              <a:rPr lang="en-US" dirty="0" smtClean="0"/>
              <a:t>on </a:t>
            </a:r>
            <a:r>
              <a:rPr lang="en-US" dirty="0"/>
              <a:t>losses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taking </a:t>
            </a:r>
            <a:br>
              <a:rPr lang="en-US" dirty="0"/>
            </a:br>
            <a:r>
              <a:rPr lang="en-US" dirty="0" smtClean="0"/>
              <a:t>runs </a:t>
            </a:r>
            <a:r>
              <a:rPr lang="en-US" dirty="0"/>
              <a:t>well,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fully </a:t>
            </a:r>
            <a:r>
              <a:rPr lang="en-US" dirty="0"/>
              <a:t>automated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locking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0" y="3200400"/>
            <a:ext cx="554547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4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&amp; Cryogenic </a:t>
            </a:r>
            <a:br>
              <a:rPr lang="en-US" dirty="0" smtClean="0"/>
            </a:br>
            <a:r>
              <a:rPr lang="en-US" dirty="0" smtClean="0"/>
              <a:t>at KAGRA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2023188"/>
            <a:ext cx="6075473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71599"/>
            <a:ext cx="3657600" cy="32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16045"/>
      </p:ext>
    </p:extLst>
  </p:cSld>
  <p:clrMapOvr>
    <a:masterClrMapping/>
  </p:clrMapOvr>
</p:sld>
</file>

<file path=ppt/theme/theme1.xml><?xml version="1.0" encoding="utf-8"?>
<a:theme xmlns:a="http://schemas.openxmlformats.org/drawingml/2006/main" name="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20000"/>
            <a:lumOff val="80000"/>
          </a:schemeClr>
        </a:solidFill>
        <a:ln w="12700" cap="flat" cmpd="sng" algn="ctr">
          <a:solidFill>
            <a:srgbClr val="326464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b="0" i="0" dirty="0" smtClean="0">
            <a:solidFill>
              <a:srgbClr val="326464"/>
            </a:solidFill>
            <a:latin typeface="Helvetica" pitchFamily="34" charset="0"/>
            <a:cs typeface="Helvetica" pitchFamily="34" charset="0"/>
          </a:defRPr>
        </a:defPPr>
      </a:lstStyle>
    </a:tx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IGO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20619</TotalTime>
  <Words>414</Words>
  <Application>Microsoft Office PowerPoint</Application>
  <PresentationFormat>On-screen Show (4:3)</PresentationFormat>
  <Paragraphs>94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Georgia (Body)</vt:lpstr>
      <vt:lpstr>Helvetica</vt:lpstr>
      <vt:lpstr>Times New Roman</vt:lpstr>
      <vt:lpstr>Wingdings</vt:lpstr>
      <vt:lpstr>aLIGO</vt:lpstr>
      <vt:lpstr>1_aLIGO</vt:lpstr>
      <vt:lpstr>Photo Editor Photo</vt:lpstr>
      <vt:lpstr>Lessons Learned from Commissioning of Advanced Detectors</vt:lpstr>
      <vt:lpstr>Lessons</vt:lpstr>
      <vt:lpstr>Progress</vt:lpstr>
      <vt:lpstr>Sensitivity</vt:lpstr>
      <vt:lpstr>PowerPoint Presentation</vt:lpstr>
      <vt:lpstr>L1 Noise Model</vt:lpstr>
      <vt:lpstr>Locking</vt:lpstr>
      <vt:lpstr>Squeezing at GEO</vt:lpstr>
      <vt:lpstr>Underground &amp; Cryogenic  at KAGRA</vt:lpstr>
      <vt:lpstr>Parametric Instabilities</vt:lpstr>
      <vt:lpstr>Parametric Instabilities (3)</vt:lpstr>
      <vt:lpstr>Parametric Instabilities (2)</vt:lpstr>
      <vt:lpstr>Electro Static Drive</vt:lpstr>
      <vt:lpstr>Electro Static Drive (2)</vt:lpstr>
      <vt:lpstr>Electro Static Drive (4)</vt:lpstr>
      <vt:lpstr>Summary</vt:lpstr>
    </vt:vector>
  </TitlesOfParts>
  <Company>LIGO</Company>
  <LinksUpToDate>false</LinksUpToDate>
  <SharedDoc>false</SharedDoc>
  <HyperlinkBase>https://dcc.ligo.org/LIGO-G1400903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from Commissioning of Advanced Detectors</dc:title>
  <dc:subject>Advanced LIGO</dc:subject>
  <dc:creator>Daniel Sigg</dc:creator>
  <cp:keywords>GWADW 2015 meeting</cp:keywords>
  <dc:description/>
  <cp:lastModifiedBy>Daniel</cp:lastModifiedBy>
  <cp:revision>3889</cp:revision>
  <cp:lastPrinted>1999-10-01T21:59:04Z</cp:lastPrinted>
  <dcterms:created xsi:type="dcterms:W3CDTF">2011-04-14T01:12:27Z</dcterms:created>
  <dcterms:modified xsi:type="dcterms:W3CDTF">2015-05-17T02:40:05Z</dcterms:modified>
  <cp:category>Presentation</cp:category>
</cp:coreProperties>
</file>