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349" r:id="rId2"/>
    <p:sldId id="352" r:id="rId3"/>
    <p:sldId id="353" r:id="rId4"/>
    <p:sldId id="381" r:id="rId5"/>
    <p:sldId id="382" r:id="rId6"/>
    <p:sldId id="363" r:id="rId7"/>
    <p:sldId id="376" r:id="rId8"/>
    <p:sldId id="379" r:id="rId9"/>
    <p:sldId id="375" r:id="rId10"/>
    <p:sldId id="383" r:id="rId11"/>
    <p:sldId id="386" r:id="rId12"/>
    <p:sldId id="373" r:id="rId13"/>
    <p:sldId id="384" r:id="rId14"/>
    <p:sldId id="3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614"/>
    <a:srgbClr val="FFFFD9"/>
    <a:srgbClr val="EDF9B5"/>
    <a:srgbClr val="F2FF87"/>
    <a:srgbClr val="64CB77"/>
    <a:srgbClr val="F0F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5" autoAdjust="0"/>
    <p:restoredTop sz="91284" autoAdjust="0"/>
  </p:normalViewPr>
  <p:slideViewPr>
    <p:cSldViewPr>
      <p:cViewPr varScale="1">
        <p:scale>
          <a:sx n="105" d="100"/>
          <a:sy n="105" d="100"/>
        </p:scale>
        <p:origin x="-120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5/18/15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  <a:endParaRPr lang="ja-JP" alt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3600" y="6348413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   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GWADW</a:t>
            </a:r>
            <a:r>
              <a:rPr kumimoji="0" lang="en-US" altLang="ja-JP" sz="1400" baseline="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 2015 @ Girdwood, Alaska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pic>
        <p:nvPicPr>
          <p:cNvPr id="1031" name="Picture 6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8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-G1500634</a:t>
            </a:r>
            <a:endParaRPr kumimoji="0" lang="en-US" altLang="ja-JP" sz="1400" dirty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2.emf"/><Relationship Id="rId13" Type="http://schemas.openxmlformats.org/officeDocument/2006/relationships/image" Target="../media/image23.emf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"/>
            <a:ext cx="7924800" cy="1371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ja-JP" sz="3000" dirty="0" smtClean="0"/>
              <a:t>Beam </a:t>
            </a:r>
            <a:r>
              <a:rPr kumimoji="1" lang="en-US" altLang="ja-JP" sz="3000" smtClean="0"/>
              <a:t>Splitter in </a:t>
            </a:r>
            <a:r>
              <a:rPr kumimoji="1" lang="en-US" altLang="ja-JP" sz="3000" dirty="0" err="1" smtClean="0"/>
              <a:t>aLIGO</a:t>
            </a:r>
            <a:r>
              <a:rPr kumimoji="1" lang="en-US" altLang="ja-JP" sz="3000" dirty="0" smtClean="0"/>
              <a:t/>
            </a:r>
            <a:br>
              <a:rPr kumimoji="1" lang="en-US" altLang="ja-JP" sz="3000" dirty="0" smtClean="0"/>
            </a:br>
            <a:r>
              <a:rPr kumimoji="1" lang="en-US" altLang="ja-JP" sz="2400" dirty="0" smtClean="0"/>
              <a:t>Hiro Yamamoto   LIGO/Caltech</a:t>
            </a:r>
            <a:endParaRPr kumimoji="1" lang="ja-JP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029200"/>
          </a:xfrm>
        </p:spPr>
        <p:txBody>
          <a:bodyPr/>
          <a:lstStyle/>
          <a:p>
            <a:r>
              <a:rPr kumimoji="1" lang="en-US" altLang="ja-JP" dirty="0" smtClean="0"/>
              <a:t>BS02 to BS05</a:t>
            </a:r>
            <a:r>
              <a:rPr kumimoji="1" lang="en-US" altLang="ja-JP" dirty="0" smtClean="0"/>
              <a:t>?</a:t>
            </a:r>
            <a:r>
              <a:rPr kumimoji="1" lang="en-US" altLang="ja-JP" dirty="0" smtClean="0"/>
              <a:t> larger BS?</a:t>
            </a:r>
          </a:p>
          <a:p>
            <a:r>
              <a:rPr kumimoji="1" lang="en-US" altLang="ja-JP" dirty="0" smtClean="0"/>
              <a:t>BS </a:t>
            </a:r>
            <a:r>
              <a:rPr kumimoji="1" lang="en-US" altLang="ja-JP" dirty="0" smtClean="0"/>
              <a:t>in </a:t>
            </a:r>
            <a:r>
              <a:rPr kumimoji="1" lang="en-US" altLang="ja-JP" dirty="0" err="1" smtClean="0"/>
              <a:t>aLIGO</a:t>
            </a:r>
            <a:r>
              <a:rPr kumimoji="1" lang="en-US" altLang="ja-JP" dirty="0" smtClean="0"/>
              <a:t> IFO for near future upgrade</a:t>
            </a:r>
          </a:p>
          <a:p>
            <a:pPr lvl="1"/>
            <a:r>
              <a:rPr kumimoji="1" lang="en-US" altLang="ja-JP" sz="2400" dirty="0" smtClean="0"/>
              <a:t>All COC optics of L1 as is except for BS</a:t>
            </a:r>
          </a:p>
          <a:p>
            <a:pPr lvl="1"/>
            <a:r>
              <a:rPr kumimoji="1" lang="en-US" altLang="ja-JP" sz="2400" dirty="0" smtClean="0"/>
              <a:t>TCS can correct power terms in ITM substrate</a:t>
            </a:r>
          </a:p>
          <a:p>
            <a:pPr lvl="2"/>
            <a:r>
              <a:rPr kumimoji="1" lang="en-US" altLang="ja-JP" sz="2400" dirty="0" smtClean="0"/>
              <a:t>ITM power terms are nullified, to be realized by re-polished CP</a:t>
            </a:r>
          </a:p>
          <a:p>
            <a:r>
              <a:rPr kumimoji="1" lang="en-US" altLang="ja-JP" dirty="0" smtClean="0"/>
              <a:t>Performance degradation by geometrical hierarchy</a:t>
            </a:r>
          </a:p>
          <a:p>
            <a:r>
              <a:rPr kumimoji="1" lang="en-US" altLang="ja-JP" dirty="0" smtClean="0"/>
              <a:t>Effect of RM3 aperture on the beam beyond BS</a:t>
            </a:r>
          </a:p>
          <a:p>
            <a:r>
              <a:rPr kumimoji="1" lang="en-US" altLang="ja-JP" dirty="0" smtClean="0"/>
              <a:t>Effect of ITM inhomogeneity, mixing with </a:t>
            </a:r>
            <a:r>
              <a:rPr kumimoji="1" lang="en-US" altLang="ja-JP" dirty="0"/>
              <a:t>BS inhomogeneity </a:t>
            </a:r>
            <a:endParaRPr kumimoji="1" lang="en-US" altLang="ja-JP" dirty="0" smtClean="0"/>
          </a:p>
          <a:p>
            <a:r>
              <a:rPr kumimoji="1" lang="en-US" altLang="ja-JP" dirty="0" smtClean="0"/>
              <a:t>Effect of ESD, visible for larger BS</a:t>
            </a:r>
          </a:p>
          <a:p>
            <a:r>
              <a:rPr kumimoji="1" lang="en-US" altLang="ja-JP" dirty="0" smtClean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3583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Effects of BS on CR and SB</a:t>
            </a:r>
            <a:br>
              <a:rPr kumimoji="1" lang="en-US" altLang="ja-JP" dirty="0" smtClean="0"/>
            </a:br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191000"/>
          </a:xfrm>
        </p:spPr>
        <p:txBody>
          <a:bodyPr/>
          <a:lstStyle/>
          <a:p>
            <a:r>
              <a:rPr kumimoji="1" lang="en-US" altLang="ja-JP" dirty="0" smtClean="0"/>
              <a:t>L1 with all known COC data </a:t>
            </a:r>
            <a:br>
              <a:rPr kumimoji="1" lang="en-US" altLang="ja-JP" dirty="0" smtClean="0"/>
            </a:br>
            <a:r>
              <a:rPr kumimoji="1" lang="en-US" altLang="ja-JP" dirty="0" smtClean="0"/>
              <a:t>including reflection and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transmission maps of ITM</a:t>
            </a:r>
          </a:p>
          <a:p>
            <a:r>
              <a:rPr kumimoji="1" lang="en-US" altLang="ja-JP" dirty="0" smtClean="0"/>
              <a:t>Lock by CR</a:t>
            </a:r>
          </a:p>
          <a:p>
            <a:r>
              <a:rPr kumimoji="1" lang="en-US" altLang="ja-JP" dirty="0" smtClean="0"/>
              <a:t>MICH to make dark port darkest</a:t>
            </a:r>
          </a:p>
          <a:p>
            <a:r>
              <a:rPr kumimoji="1" lang="en-US" altLang="ja-JP" dirty="0" smtClean="0"/>
              <a:t>9MHz RF SB within this locked PRFPM</a:t>
            </a:r>
          </a:p>
          <a:p>
            <a:r>
              <a:rPr kumimoji="1" lang="en-US" altLang="ja-JP" dirty="0" smtClean="0"/>
              <a:t>Two ITM thermal states</a:t>
            </a:r>
          </a:p>
          <a:p>
            <a:pPr lvl="1"/>
            <a:r>
              <a:rPr kumimoji="1" lang="en-US" altLang="ja-JP" dirty="0" smtClean="0"/>
              <a:t>Cold : ITMs have no power in the transmission maps</a:t>
            </a:r>
          </a:p>
          <a:p>
            <a:pPr lvl="1"/>
            <a:r>
              <a:rPr kumimoji="1" lang="en-US" altLang="ja-JP" dirty="0" smtClean="0"/>
              <a:t>Optimal : ITMs have 50km lens in the transmission maps</a:t>
            </a:r>
          </a:p>
          <a:p>
            <a:r>
              <a:rPr kumimoji="1" lang="en-US" altLang="ja-JP" dirty="0"/>
              <a:t>Mode is defined by arm, with 50km static lens in </a:t>
            </a:r>
            <a:r>
              <a:rPr kumimoji="1" lang="en-US" altLang="ja-JP" dirty="0" smtClean="0"/>
              <a:t>ITMs</a:t>
            </a:r>
            <a:endParaRPr kumimoji="1" lang="en-US" altLang="ja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752600"/>
            <a:ext cx="3708023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319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Effects of BS on CR and </a:t>
            </a:r>
            <a:r>
              <a:rPr kumimoji="1" lang="en-US" altLang="ja-JP" dirty="0" smtClean="0"/>
              <a:t>SB</a:t>
            </a:r>
            <a:br>
              <a:rPr kumimoji="1" lang="en-US" altLang="ja-JP" dirty="0" smtClean="0"/>
            </a:br>
            <a:r>
              <a:rPr kumimoji="1" lang="en-US" altLang="ja-JP" dirty="0" smtClean="0"/>
              <a:t>quantitative view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31777"/>
              </p:ext>
            </p:extLst>
          </p:nvPr>
        </p:nvGraphicFramePr>
        <p:xfrm>
          <a:off x="685800" y="1823720"/>
          <a:ext cx="80010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87"/>
                <a:gridCol w="517713"/>
                <a:gridCol w="1371600"/>
                <a:gridCol w="1123950"/>
                <a:gridCol w="1123950"/>
                <a:gridCol w="1123950"/>
                <a:gridCol w="1123950"/>
                <a:gridCol w="1066800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 BS (37cm)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BS02 </a:t>
                      </a:r>
                      <a:br>
                        <a:rPr kumimoji="1" lang="en-US" altLang="ja-JP" dirty="0" smtClean="0"/>
                      </a:br>
                      <a:r>
                        <a:rPr kumimoji="1" lang="en-US" altLang="ja-JP" dirty="0" smtClean="0"/>
                        <a:t>(37cm)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BS05</a:t>
                      </a:r>
                      <a:br>
                        <a:rPr kumimoji="1" lang="en-US" altLang="ja-JP" dirty="0" smtClean="0"/>
                      </a:br>
                      <a:r>
                        <a:rPr kumimoji="1" lang="en-US" altLang="ja-JP" dirty="0" smtClean="0"/>
                        <a:t>(37cm)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No BS (45cm)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Beam on ITM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Cold</a:t>
                      </a:r>
                      <a:endParaRPr kumimoji="1" lang="ja-JP" altLang="en-US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CR</a:t>
                      </a:r>
                      <a:endParaRPr kumimoji="1" lang="ja-JP" alt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41</a:t>
                      </a:r>
                      <a:endParaRPr kumimoji="1" lang="ja-JP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5.33cm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CD (ppm)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225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76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HOM (ppm)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690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470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SB</a:t>
                      </a:r>
                      <a:endParaRPr kumimoji="1" lang="ja-JP" alt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48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5.95cm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HOM (%)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2.3%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2.5%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3.0%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2.2%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optimal</a:t>
                      </a:r>
                      <a:endParaRPr kumimoji="1" lang="ja-JP" altLang="en-US" dirty="0"/>
                    </a:p>
                  </a:txBody>
                  <a:tcPr vert="vert270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CR</a:t>
                      </a:r>
                      <a:endParaRPr kumimoji="1" lang="ja-JP" alt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40</a:t>
                      </a:r>
                      <a:endParaRPr kumimoji="1" lang="ja-JP" alt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5.30cm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CD (ppm)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82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136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108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HOM (ppm)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2300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2400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1450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SB</a:t>
                      </a:r>
                      <a:endParaRPr kumimoji="1" lang="ja-JP" altLang="en-US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PRG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114</a:t>
                      </a:r>
                      <a:endParaRPr kumimoji="1" lang="ja-JP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5.35cm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HOM (ppm)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780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340</a:t>
                      </a:r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540656" y="344550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5869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BS Thermal distortion</a:t>
            </a:r>
          </a:p>
        </p:txBody>
      </p:sp>
      <p:sp>
        <p:nvSpPr>
          <p:cNvPr id="27650" name="AutoShape 2"/>
          <p:cNvSpPr>
            <a:spLocks/>
          </p:cNvSpPr>
          <p:nvPr/>
        </p:nvSpPr>
        <p:spPr bwMode="auto">
          <a:xfrm>
            <a:off x="8567738" y="6318250"/>
            <a:ext cx="312737" cy="3175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0800" tIns="50800" rIns="50800" bIns="50800" anchor="ctr"/>
          <a:lstStyle/>
          <a:p>
            <a:pPr marL="0" algn="ctr" defTabSz="457200"/>
            <a:fld id="{608BEA27-2AB4-E547-88AF-049D05BF402D}" type="slidenum">
              <a:rPr lang="en-US" altLang="ja-JP" sz="1400">
                <a:latin typeface="Helvetica" charset="0"/>
                <a:cs typeface="Helvetica" charset="0"/>
                <a:sym typeface="Helvetica" charset="0"/>
              </a:rPr>
              <a:pPr marL="0" algn="ctr" defTabSz="457200"/>
              <a:t>12</a:t>
            </a:fld>
            <a:endParaRPr lang="en-US" altLang="ja-JP"/>
          </a:p>
        </p:txBody>
      </p:sp>
      <p:pic>
        <p:nvPicPr>
          <p:cNvPr id="27651" name="Picture 3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76400"/>
            <a:ext cx="3131626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2" name="Picture 4" descr="BSThermalDistortion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28800"/>
            <a:ext cx="4981575" cy="4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3" name="Picture 5" descr="BS_thermal_effe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19600"/>
            <a:ext cx="30353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4" name="AutoShape 6"/>
          <p:cNvSpPr>
            <a:spLocks/>
          </p:cNvSpPr>
          <p:nvPr/>
        </p:nvSpPr>
        <p:spPr bwMode="auto">
          <a:xfrm>
            <a:off x="1900238" y="5791200"/>
            <a:ext cx="3890962" cy="439738"/>
          </a:xfrm>
          <a:custGeom>
            <a:avLst/>
            <a:gdLst>
              <a:gd name="T0" fmla="*/ 10800 w 21600"/>
              <a:gd name="T1" fmla="*/ 10304 h 20608"/>
              <a:gd name="T2" fmla="*/ 10800 w 21600"/>
              <a:gd name="T3" fmla="*/ 10304 h 20608"/>
              <a:gd name="T4" fmla="*/ 10800 w 21600"/>
              <a:gd name="T5" fmla="*/ 10304 h 20608"/>
              <a:gd name="T6" fmla="*/ 10800 w 21600"/>
              <a:gd name="T7" fmla="*/ 10304 h 20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0608">
                <a:moveTo>
                  <a:pt x="0" y="11753"/>
                </a:moveTo>
                <a:cubicBezTo>
                  <a:pt x="366" y="14706"/>
                  <a:pt x="217" y="19493"/>
                  <a:pt x="1804" y="20006"/>
                </a:cubicBezTo>
                <a:cubicBezTo>
                  <a:pt x="3391" y="20518"/>
                  <a:pt x="18762" y="21600"/>
                  <a:pt x="19769" y="18457"/>
                </a:cubicBezTo>
                <a:cubicBezTo>
                  <a:pt x="20775" y="15315"/>
                  <a:pt x="21599" y="0"/>
                  <a:pt x="21599" y="0"/>
                </a:cubicBezTo>
              </a:path>
            </a:pathLst>
          </a:custGeom>
          <a:noFill/>
          <a:ln w="12700" cap="flat" cmpd="sng">
            <a:solidFill>
              <a:srgbClr val="FF26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>
            <a:off x="5791198" y="5486400"/>
            <a:ext cx="76201" cy="304800"/>
          </a:xfrm>
          <a:prstGeom prst="line">
            <a:avLst/>
          </a:prstGeom>
          <a:noFill/>
          <a:ln w="12700" cap="flat" cmpd="sng">
            <a:solidFill>
              <a:srgbClr val="FF2600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 flipV="1">
            <a:off x="4875212" y="4389438"/>
            <a:ext cx="1373187" cy="258762"/>
          </a:xfrm>
          <a:prstGeom prst="line">
            <a:avLst/>
          </a:prstGeom>
          <a:noFill/>
          <a:ln w="12700" cap="flat" cmpd="sng">
            <a:solidFill>
              <a:srgbClr val="126BFC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Sun 3"/>
          <p:cNvSpPr/>
          <p:nvPr/>
        </p:nvSpPr>
        <p:spPr bwMode="auto">
          <a:xfrm>
            <a:off x="7391400" y="2895600"/>
            <a:ext cx="228600" cy="228600"/>
          </a:xfrm>
          <a:prstGeom prst="sun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7620001" y="3124200"/>
            <a:ext cx="457200" cy="381000"/>
          </a:xfrm>
          <a:prstGeom prst="line">
            <a:avLst/>
          </a:prstGeom>
          <a:noFill/>
          <a:ln w="12700" cap="flat" cmpd="sng">
            <a:solidFill>
              <a:srgbClr val="126BFC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1421" y="3276600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heated</a:t>
            </a:r>
            <a:endParaRPr kumimoji="1" lang="ja-JP" altLang="en-US" dirty="0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7162800" y="3352800"/>
            <a:ext cx="685800" cy="381000"/>
          </a:xfrm>
          <a:prstGeom prst="line">
            <a:avLst/>
          </a:prstGeom>
          <a:noFill/>
          <a:ln w="12700" cap="flat" cmpd="sng">
            <a:solidFill>
              <a:srgbClr val="126BFC"/>
            </a:solidFill>
            <a:prstDash val="solid"/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ja-JP" altLang="en-US" sz="120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8716" y="3657600"/>
            <a:ext cx="1475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 heating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9496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924800" cy="1371600"/>
          </a:xfrm>
        </p:spPr>
        <p:txBody>
          <a:bodyPr/>
          <a:lstStyle/>
          <a:p>
            <a:r>
              <a:rPr kumimoji="1" lang="en-US" altLang="ja-JP" dirty="0" smtClean="0"/>
              <a:t>Noises by BS baffle and ESD motions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772400" cy="2057400"/>
          </a:xfrm>
        </p:spPr>
        <p:txBody>
          <a:bodyPr/>
          <a:lstStyle/>
          <a:p>
            <a:r>
              <a:rPr kumimoji="1" lang="en-US" altLang="ja-JP" dirty="0" smtClean="0"/>
              <a:t>BS baffle motion for 37cm BS</a:t>
            </a:r>
          </a:p>
          <a:p>
            <a:pPr lvl="1"/>
            <a:r>
              <a:rPr kumimoji="1" lang="en-US" altLang="ja-JP" dirty="0" smtClean="0"/>
              <a:t>h(f) = 4 x 10</a:t>
            </a:r>
            <a:r>
              <a:rPr kumimoji="1" lang="en-US" altLang="ja-JP" baseline="30000" dirty="0" smtClean="0"/>
              <a:t>-11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δ</a:t>
            </a:r>
            <a:r>
              <a:rPr kumimoji="1" lang="en-US" altLang="ja-JP" baseline="-25000" dirty="0" err="1" smtClean="0"/>
              <a:t>ISI</a:t>
            </a:r>
            <a:r>
              <a:rPr kumimoji="1" lang="en-US" altLang="ja-JP" dirty="0" smtClean="0"/>
              <a:t>(f)</a:t>
            </a:r>
          </a:p>
          <a:p>
            <a:r>
              <a:rPr kumimoji="1" lang="en-US" altLang="ja-JP" dirty="0" smtClean="0"/>
              <a:t>ESD motion for 45cm BS</a:t>
            </a:r>
          </a:p>
          <a:p>
            <a:pPr lvl="1"/>
            <a:r>
              <a:rPr kumimoji="1" lang="en-US" altLang="ja-JP" dirty="0" smtClean="0"/>
              <a:t>h</a:t>
            </a:r>
            <a:r>
              <a:rPr kumimoji="1" lang="en-US" altLang="ja-JP" dirty="0"/>
              <a:t>(f) = 2</a:t>
            </a:r>
            <a:r>
              <a:rPr kumimoji="1" lang="en-US" altLang="ja-JP" dirty="0" smtClean="0"/>
              <a:t> </a:t>
            </a:r>
            <a:r>
              <a:rPr kumimoji="1" lang="en-US" altLang="ja-JP" dirty="0"/>
              <a:t>x 10</a:t>
            </a:r>
            <a:r>
              <a:rPr kumimoji="1" lang="en-US" altLang="ja-JP" baseline="30000" dirty="0" smtClean="0"/>
              <a:t>-</a:t>
            </a:r>
            <a:r>
              <a:rPr kumimoji="1" lang="en-US" altLang="ja-JP" baseline="30000" dirty="0"/>
              <a:t>9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δ</a:t>
            </a:r>
            <a:r>
              <a:rPr kumimoji="1" lang="en-US" altLang="ja-JP" baseline="-25000" dirty="0" err="1" smtClean="0"/>
              <a:t>CP</a:t>
            </a:r>
            <a:r>
              <a:rPr kumimoji="1" lang="en-US" altLang="ja-JP" baseline="-25000" dirty="0" smtClean="0"/>
              <a:t>-ITM</a:t>
            </a:r>
            <a:r>
              <a:rPr kumimoji="1" lang="en-US" altLang="ja-JP" dirty="0" smtClean="0"/>
              <a:t>(</a:t>
            </a:r>
            <a:r>
              <a:rPr kumimoji="1" lang="en-US" altLang="ja-JP" dirty="0"/>
              <a:t>f</a:t>
            </a:r>
            <a:r>
              <a:rPr kumimoji="1" lang="en-US" altLang="ja-JP" dirty="0" smtClean="0"/>
              <a:t>)</a:t>
            </a:r>
          </a:p>
          <a:p>
            <a:r>
              <a:rPr kumimoji="1" lang="en-US" altLang="ja-JP" dirty="0" smtClean="0"/>
              <a:t>Both are smaller by 100 than the requirements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000500"/>
            <a:ext cx="514944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05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BS02 </a:t>
            </a:r>
            <a:r>
              <a:rPr kumimoji="1" lang="en-US" altLang="ja-JP" dirty="0" err="1" smtClean="0"/>
              <a:t>vs</a:t>
            </a:r>
            <a:r>
              <a:rPr kumimoji="1" lang="en-US" altLang="ja-JP" dirty="0" smtClean="0"/>
              <a:t> BS05</a:t>
            </a:r>
          </a:p>
          <a:p>
            <a:pPr lvl="1"/>
            <a:r>
              <a:rPr kumimoji="1" lang="en-US" altLang="ja-JP" dirty="0" smtClean="0"/>
              <a:t>If it </a:t>
            </a:r>
            <a:r>
              <a:rPr kumimoji="1" lang="en-US" altLang="ja-JP" dirty="0" err="1" smtClean="0"/>
              <a:t>ain’t</a:t>
            </a:r>
            <a:r>
              <a:rPr kumimoji="1" lang="en-US" altLang="ja-JP" dirty="0" smtClean="0"/>
              <a:t> broken, don’t fit it.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Some may improve, but will see some new issue</a:t>
            </a:r>
          </a:p>
          <a:p>
            <a:r>
              <a:rPr kumimoji="1" lang="en-US" altLang="ja-JP" dirty="0" smtClean="0"/>
              <a:t>Aperture change from 37cm to 45cm</a:t>
            </a:r>
          </a:p>
          <a:p>
            <a:pPr lvl="1"/>
            <a:r>
              <a:rPr kumimoji="1" lang="en-US" altLang="ja-JP" dirty="0" smtClean="0"/>
              <a:t>Improve total loss around BS</a:t>
            </a:r>
          </a:p>
          <a:p>
            <a:pPr lvl="1"/>
            <a:r>
              <a:rPr kumimoji="1" lang="en-US" altLang="ja-JP" dirty="0" smtClean="0"/>
              <a:t>Less critical to positioning of beams and mechanical structure</a:t>
            </a:r>
          </a:p>
          <a:p>
            <a:r>
              <a:rPr kumimoji="1" lang="en-US" altLang="ja-JP" dirty="0" smtClean="0"/>
              <a:t>Noises due to BS baffle or ESD motions are negligible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253475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Geometry related to performance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5539645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352800"/>
            <a:ext cx="2971800" cy="2926773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 bwMode="auto">
          <a:xfrm>
            <a:off x="4191000" y="4233332"/>
            <a:ext cx="152400" cy="685800"/>
          </a:xfrm>
          <a:prstGeom prst="donut">
            <a:avLst/>
          </a:prstGeom>
          <a:solidFill>
            <a:srgbClr val="FFC6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 rot="16200000">
            <a:off x="2747432" y="2857500"/>
            <a:ext cx="152400" cy="685800"/>
          </a:xfrm>
          <a:prstGeom prst="donut">
            <a:avLst/>
          </a:prstGeom>
          <a:solidFill>
            <a:srgbClr val="FFC61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52600"/>
            <a:ext cx="1683991" cy="1677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5800" y="3124200"/>
            <a:ext cx="561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BS</a:t>
            </a:r>
            <a:endParaRPr kumimoji="1" lang="ja-JP" alt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4343400" y="2590800"/>
            <a:ext cx="12192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495800" y="2209800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266mm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16764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ESD on CP</a:t>
            </a:r>
          </a:p>
          <a:p>
            <a:r>
              <a:rPr lang="en-US" altLang="ja-JP" sz="1800" dirty="0" smtClean="0"/>
              <a:t>(modeled by a simple with hole with 266mm aperture)</a:t>
            </a:r>
            <a:endParaRPr kumimoji="1" lang="ja-JP" altLang="en-US" sz="18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066800" y="4114800"/>
            <a:ext cx="0" cy="762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143000" y="3962400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262mm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3593068"/>
            <a:ext cx="1351677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230x260mm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14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2286000" cy="1371600"/>
          </a:xfrm>
        </p:spPr>
        <p:txBody>
          <a:bodyPr/>
          <a:lstStyle/>
          <a:p>
            <a:r>
              <a:rPr kumimoji="1" lang="en-US" altLang="ja-JP" sz="2400" dirty="0" smtClean="0"/>
              <a:t>Performance degradation</a:t>
            </a:r>
            <a:br>
              <a:rPr kumimoji="1" lang="en-US" altLang="ja-JP" sz="2400" dirty="0" smtClean="0"/>
            </a:br>
            <a:r>
              <a:rPr kumimoji="1" lang="en-US" altLang="ja-JP" sz="2400" dirty="0" smtClean="0"/>
              <a:t>of </a:t>
            </a:r>
            <a:r>
              <a:rPr kumimoji="1" lang="en-US" altLang="ja-JP" sz="2400" dirty="0" err="1" smtClean="0"/>
              <a:t>aLIGO</a:t>
            </a:r>
            <a:r>
              <a:rPr kumimoji="1" lang="en-US" altLang="ja-JP" sz="2400" dirty="0" smtClean="0"/>
              <a:t> IFO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63500"/>
            <a:ext cx="6083300" cy="679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T1400055</a:t>
            </a:r>
          </a:p>
          <a:p>
            <a:r>
              <a:rPr lang="en-US" altLang="ja-JP" sz="1000" dirty="0" smtClean="0"/>
              <a:t>1</a:t>
            </a:r>
            <a:r>
              <a:rPr lang="en-US" altLang="ja-JP" sz="1000" dirty="0"/>
              <a:t>) </a:t>
            </a:r>
            <a:r>
              <a:rPr lang="en-US" altLang="ja-JP" sz="1000" dirty="0" smtClean="0"/>
              <a:t>  no </a:t>
            </a:r>
            <a:r>
              <a:rPr lang="en-US" altLang="ja-JP" sz="1000" dirty="0"/>
              <a:t>loss at all, with large mirrors.  A finite HOM (3.7ppm) looks a nice </a:t>
            </a:r>
            <a:r>
              <a:rPr lang="en-US" altLang="ja-JP" sz="1000" dirty="0" err="1"/>
              <a:t>gaussian</a:t>
            </a:r>
            <a:r>
              <a:rPr lang="en-US" altLang="ja-JP" sz="1000" dirty="0"/>
              <a:t> so probably the base mode parameter is slightly off.</a:t>
            </a:r>
          </a:p>
          <a:p>
            <a:r>
              <a:rPr lang="en-US" altLang="ja-JP" sz="1000" dirty="0"/>
              <a:t>2) </a:t>
            </a:r>
            <a:r>
              <a:rPr lang="en-US" altLang="ja-JP" sz="1000" dirty="0" smtClean="0"/>
              <a:t>  1</a:t>
            </a:r>
            <a:r>
              <a:rPr lang="en-US" altLang="ja-JP" sz="1000" dirty="0"/>
              <a:t>) + ETM transmittance 3.7ppm</a:t>
            </a:r>
          </a:p>
          <a:p>
            <a:r>
              <a:rPr lang="en-US" altLang="ja-JP" sz="1000" dirty="0"/>
              <a:t>3) </a:t>
            </a:r>
            <a:r>
              <a:rPr lang="en-US" altLang="ja-JP" sz="1000" dirty="0" smtClean="0"/>
              <a:t>  2</a:t>
            </a:r>
            <a:r>
              <a:rPr lang="en-US" altLang="ja-JP" sz="1000" dirty="0"/>
              <a:t>) + test mass aperture 326mm, round trip loss by the aperture is 1.94ppm  (with 340mm, RTL is 0.6ppm)</a:t>
            </a:r>
          </a:p>
          <a:p>
            <a:r>
              <a:rPr lang="en-US" altLang="ja-JP" sz="1000" dirty="0"/>
              <a:t>4) </a:t>
            </a:r>
            <a:r>
              <a:rPr lang="en-US" altLang="ja-JP" sz="1000" dirty="0" smtClean="0"/>
              <a:t>  3</a:t>
            </a:r>
            <a:r>
              <a:rPr lang="en-US" altLang="ja-JP" sz="1000" dirty="0"/>
              <a:t>) + 266mm ESD aperture, placed using BS baffle (266mmx266mm) in front of BS</a:t>
            </a:r>
          </a:p>
          <a:p>
            <a:r>
              <a:rPr lang="en-US" altLang="ja-JP" sz="1000" dirty="0"/>
              <a:t>5) </a:t>
            </a:r>
            <a:r>
              <a:rPr lang="en-US" altLang="ja-JP" sz="1000" dirty="0" smtClean="0"/>
              <a:t>  4</a:t>
            </a:r>
            <a:r>
              <a:rPr lang="en-US" altLang="ja-JP" sz="1000" dirty="0"/>
              <a:t>) + 35ppm arm loss</a:t>
            </a:r>
          </a:p>
          <a:p>
            <a:r>
              <a:rPr lang="en-US" altLang="ja-JP" sz="1000" dirty="0"/>
              <a:t>6)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power recycling mirror and beam splitter loss and transmission. Sum of losses + RM2 transmission is 583ppm</a:t>
            </a:r>
          </a:p>
          <a:p>
            <a:r>
              <a:rPr lang="en-US" altLang="ja-JP" sz="1000" dirty="0"/>
              <a:t>7)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ITM AR side loss, (ITMX loss 206ppm, ITMY loss 330ppm)</a:t>
            </a:r>
          </a:p>
          <a:p>
            <a:r>
              <a:rPr lang="en-US" altLang="ja-JP" sz="1000" dirty="0"/>
              <a:t>8)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+ 6) and 7), i.e., losses and transmission in the PRC, BS and ITM AR</a:t>
            </a:r>
          </a:p>
          <a:p>
            <a:r>
              <a:rPr lang="en-US" altLang="ja-JP" sz="1000" dirty="0"/>
              <a:t>9) </a:t>
            </a:r>
            <a:r>
              <a:rPr lang="en-US" altLang="ja-JP" sz="1000" dirty="0" smtClean="0"/>
              <a:t>  8</a:t>
            </a:r>
            <a:r>
              <a:rPr lang="en-US" altLang="ja-JP" sz="1000" dirty="0"/>
              <a:t>) + finite opening angles in PRC  (0.79° for PRM2 and 0.615° for PRM3). Among the total HOM of 240ppm, major ones are HG(1,0) of 12ppm and HG(0,2) of 210ppm. </a:t>
            </a:r>
          </a:p>
          <a:p>
            <a:r>
              <a:rPr lang="en-US" altLang="ja-JP" sz="1000" dirty="0"/>
              <a:t>10) </a:t>
            </a:r>
            <a:r>
              <a:rPr lang="en-US" altLang="ja-JP" sz="1000" dirty="0" smtClean="0"/>
              <a:t>  9</a:t>
            </a:r>
            <a:r>
              <a:rPr lang="en-US" altLang="ja-JP" sz="1000" dirty="0"/>
              <a:t>) + PRM3 aperture 262mm</a:t>
            </a:r>
          </a:p>
          <a:p>
            <a:r>
              <a:rPr lang="en-US" altLang="ja-JP" sz="1000" dirty="0"/>
              <a:t>11)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367.1mm/60mm no baffle</a:t>
            </a:r>
          </a:p>
          <a:p>
            <a:r>
              <a:rPr lang="en-US" altLang="ja-JP" sz="1000" dirty="0"/>
              <a:t>12) </a:t>
            </a:r>
            <a:r>
              <a:rPr lang="en-US" altLang="ja-JP" sz="1000" dirty="0" smtClean="0"/>
              <a:t>  11</a:t>
            </a:r>
            <a:r>
              <a:rPr lang="en-US" altLang="ja-JP" sz="1000" dirty="0"/>
              <a:t>) + BS baffle (210mmx260mm). Total HOM goes up to 540ppm from 260ppm by clipping using BF baffle. The major is HG(4,0) of 170ppm.</a:t>
            </a:r>
          </a:p>
          <a:p>
            <a:r>
              <a:rPr lang="en-US" altLang="ja-JP" sz="1000" dirty="0"/>
              <a:t>13) </a:t>
            </a:r>
            <a:r>
              <a:rPr lang="en-US" altLang="ja-JP" sz="1000" dirty="0" smtClean="0"/>
              <a:t>  12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1mm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14) </a:t>
            </a:r>
            <a:r>
              <a:rPr lang="en-US" altLang="ja-JP" sz="1000" dirty="0" smtClean="0"/>
              <a:t>  12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15)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410mm/67mm with BS baffle (237mmx260mm)</a:t>
            </a:r>
          </a:p>
          <a:p>
            <a:r>
              <a:rPr lang="en-US" altLang="ja-JP" sz="1000" dirty="0"/>
              <a:t>16) </a:t>
            </a:r>
            <a:r>
              <a:rPr lang="en-US" altLang="ja-JP" sz="1000" dirty="0" smtClean="0"/>
              <a:t>  15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17)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450mm/73.5mm with BS baffle (260mmx260mm) : no performance impact by the BS baffle</a:t>
            </a:r>
          </a:p>
          <a:p>
            <a:r>
              <a:rPr lang="en-US" altLang="ja-JP" sz="1000" dirty="0"/>
              <a:t>18) </a:t>
            </a:r>
            <a:r>
              <a:rPr lang="en-US" altLang="ja-JP" sz="1000" dirty="0" smtClean="0"/>
              <a:t>  17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19)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490mm/80mm with BS baffle (260mmx260mm)</a:t>
            </a:r>
          </a:p>
          <a:p>
            <a:r>
              <a:rPr lang="en-US" altLang="ja-JP" sz="1000" dirty="0"/>
              <a:t>20) </a:t>
            </a:r>
            <a:r>
              <a:rPr lang="en-US" altLang="ja-JP" sz="1000" dirty="0" smtClean="0"/>
              <a:t>  19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endParaRPr kumimoji="1" lang="ja-JP" altLang="en-US" sz="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572000" y="2362200"/>
            <a:ext cx="3429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724400" y="2020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simple lossless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1981200"/>
            <a:ext cx="99060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realistic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lossy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Frame 10"/>
          <p:cNvSpPr/>
          <p:nvPr/>
        </p:nvSpPr>
        <p:spPr bwMode="auto">
          <a:xfrm>
            <a:off x="5867400" y="152400"/>
            <a:ext cx="1828800" cy="3048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5867400" y="2438400"/>
            <a:ext cx="1676400" cy="3048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Frame 12"/>
          <p:cNvSpPr/>
          <p:nvPr/>
        </p:nvSpPr>
        <p:spPr bwMode="auto">
          <a:xfrm>
            <a:off x="5105400" y="4648200"/>
            <a:ext cx="3124200" cy="3048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752600"/>
            <a:ext cx="1877562" cy="646331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Arm loss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 bwMode="auto">
          <a:xfrm flipV="1">
            <a:off x="2487162" y="1676400"/>
            <a:ext cx="3075438" cy="399366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57200" y="4343400"/>
            <a:ext cx="3276600" cy="1754327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Finite incident angles on PRM2 and PRM3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 bwMode="auto">
          <a:xfrm>
            <a:off x="3733800" y="5220564"/>
            <a:ext cx="2667000" cy="1027836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04800" y="2971800"/>
            <a:ext cx="3886200" cy="646331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0000"/>
                </a:solidFill>
              </a:rPr>
              <a:t>37cm BS w/o baffle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cxnSp>
        <p:nvCxnSpPr>
          <p:cNvPr id="26" name="Straight Arrow Connector 25"/>
          <p:cNvCxnSpPr>
            <a:stCxn id="25" idx="3"/>
          </p:cNvCxnSpPr>
          <p:nvPr/>
        </p:nvCxnSpPr>
        <p:spPr bwMode="auto">
          <a:xfrm>
            <a:off x="4191000" y="3294966"/>
            <a:ext cx="2667000" cy="743634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356256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9" grpId="0" animBg="1"/>
      <p:bldP spid="19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158"/>
            <a:ext cx="7543800" cy="1371600"/>
          </a:xfrm>
        </p:spPr>
        <p:txBody>
          <a:bodyPr/>
          <a:lstStyle/>
          <a:p>
            <a:r>
              <a:rPr kumimoji="1" lang="en-US" altLang="ja-JP" dirty="0" smtClean="0"/>
              <a:t>BS baffle designed to suppress CD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32460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3429000" cy="3377046"/>
          </a:xfrm>
          <a:prstGeom prst="rect">
            <a:avLst/>
          </a:prstGeom>
        </p:spPr>
      </p:pic>
      <p:pic>
        <p:nvPicPr>
          <p:cNvPr id="6" name="Picture 5" descr="DarkPower-noMaps-wBSBaf-CD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057400"/>
            <a:ext cx="2537012" cy="1960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1676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With BS baffle : 7ppm</a:t>
            </a:r>
            <a:endParaRPr kumimoji="1" lang="ja-JP" altLang="en-US" sz="2000" dirty="0"/>
          </a:p>
        </p:txBody>
      </p:sp>
      <p:pic>
        <p:nvPicPr>
          <p:cNvPr id="8" name="Picture 7" descr="DarkPower-noMaps-NoBSBaf-CD2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9754" y="4356845"/>
            <a:ext cx="1981201" cy="2563909"/>
          </a:xfrm>
          <a:prstGeom prst="rect">
            <a:avLst/>
          </a:prstGeom>
        </p:spPr>
      </p:pic>
      <p:sp>
        <p:nvSpPr>
          <p:cNvPr id="12" name="Donut 11"/>
          <p:cNvSpPr/>
          <p:nvPr/>
        </p:nvSpPr>
        <p:spPr bwMode="auto">
          <a:xfrm>
            <a:off x="7023100" y="2374900"/>
            <a:ext cx="914400" cy="1219200"/>
          </a:xfrm>
          <a:prstGeom prst="donut">
            <a:avLst>
              <a:gd name="adj" fmla="val 2470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Donut 12"/>
          <p:cNvSpPr/>
          <p:nvPr/>
        </p:nvSpPr>
        <p:spPr bwMode="auto">
          <a:xfrm>
            <a:off x="7072409" y="4997449"/>
            <a:ext cx="914400" cy="1219200"/>
          </a:xfrm>
          <a:prstGeom prst="donut">
            <a:avLst>
              <a:gd name="adj" fmla="val 2470"/>
            </a:avLst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7543800" y="3124200"/>
            <a:ext cx="0" cy="24384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 descr="P980004-FFT 19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9171" r="15938" b="19467"/>
          <a:stretch/>
        </p:blipFill>
        <p:spPr>
          <a:xfrm>
            <a:off x="3733800" y="2133600"/>
            <a:ext cx="2549688" cy="3588965"/>
          </a:xfrm>
          <a:prstGeom prst="rect">
            <a:avLst/>
          </a:prstGeom>
        </p:spPr>
      </p:pic>
      <p:cxnSp>
        <p:nvCxnSpPr>
          <p:cNvPr id="25" name="Straight Arrow Connector 24"/>
          <p:cNvCxnSpPr/>
          <p:nvPr/>
        </p:nvCxnSpPr>
        <p:spPr bwMode="auto">
          <a:xfrm>
            <a:off x="6172200" y="5105400"/>
            <a:ext cx="762000" cy="2286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172200" y="3124200"/>
            <a:ext cx="762000" cy="381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943600" y="39624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Without BS baffle : 210ppm</a:t>
            </a:r>
          </a:p>
          <a:p>
            <a:pPr algn="ctr"/>
            <a:r>
              <a:rPr lang="en-US" altLang="ja-JP" sz="2000" dirty="0" smtClean="0"/>
              <a:t>(d) – (b)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18897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2286000" cy="533400"/>
          </a:xfrm>
        </p:spPr>
        <p:txBody>
          <a:bodyPr/>
          <a:lstStyle/>
          <a:p>
            <a:r>
              <a:rPr kumimoji="1" lang="en-US" altLang="ja-JP" sz="2400" dirty="0" smtClean="0">
                <a:solidFill>
                  <a:srgbClr val="0000FF"/>
                </a:solidFill>
              </a:rPr>
              <a:t>BS size</a:t>
            </a:r>
            <a:endParaRPr kumimoji="1" lang="ja-JP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0" y="63500"/>
            <a:ext cx="6083300" cy="6794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993834"/>
            <a:ext cx="4191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T1400055</a:t>
            </a:r>
          </a:p>
          <a:p>
            <a:r>
              <a:rPr lang="en-US" altLang="ja-JP" sz="1000" dirty="0" smtClean="0"/>
              <a:t>1</a:t>
            </a:r>
            <a:r>
              <a:rPr lang="en-US" altLang="ja-JP" sz="1000" dirty="0"/>
              <a:t>) </a:t>
            </a:r>
            <a:r>
              <a:rPr lang="en-US" altLang="ja-JP" sz="1000" dirty="0" smtClean="0"/>
              <a:t>  no </a:t>
            </a:r>
            <a:r>
              <a:rPr lang="en-US" altLang="ja-JP" sz="1000" dirty="0"/>
              <a:t>loss at all, with large mirrors.  A finite HOM (3.7ppm) looks a nice </a:t>
            </a:r>
            <a:r>
              <a:rPr lang="en-US" altLang="ja-JP" sz="1000" dirty="0" err="1"/>
              <a:t>gaussian</a:t>
            </a:r>
            <a:r>
              <a:rPr lang="en-US" altLang="ja-JP" sz="1000" dirty="0"/>
              <a:t> so probably the base mode parameter is slightly off.</a:t>
            </a:r>
          </a:p>
          <a:p>
            <a:r>
              <a:rPr lang="en-US" altLang="ja-JP" sz="1000" dirty="0"/>
              <a:t>2) </a:t>
            </a:r>
            <a:r>
              <a:rPr lang="en-US" altLang="ja-JP" sz="1000" dirty="0" smtClean="0"/>
              <a:t>  1</a:t>
            </a:r>
            <a:r>
              <a:rPr lang="en-US" altLang="ja-JP" sz="1000" dirty="0"/>
              <a:t>) + ETM transmittance 3.7ppm</a:t>
            </a:r>
          </a:p>
          <a:p>
            <a:r>
              <a:rPr lang="en-US" altLang="ja-JP" sz="1000" dirty="0"/>
              <a:t>3) </a:t>
            </a:r>
            <a:r>
              <a:rPr lang="en-US" altLang="ja-JP" sz="1000" dirty="0" smtClean="0"/>
              <a:t>  2</a:t>
            </a:r>
            <a:r>
              <a:rPr lang="en-US" altLang="ja-JP" sz="1000" dirty="0"/>
              <a:t>) + test mass aperture 326mm, round trip loss by the aperture is 1.94ppm  (with 340mm, RTL is 0.6ppm)</a:t>
            </a:r>
          </a:p>
          <a:p>
            <a:r>
              <a:rPr lang="en-US" altLang="ja-JP" sz="1000" dirty="0"/>
              <a:t>4) </a:t>
            </a:r>
            <a:r>
              <a:rPr lang="en-US" altLang="ja-JP" sz="1000" dirty="0" smtClean="0"/>
              <a:t>  3</a:t>
            </a:r>
            <a:r>
              <a:rPr lang="en-US" altLang="ja-JP" sz="1000" dirty="0"/>
              <a:t>) + 266mm ESD aperture, placed using BS baffle (266mmx266mm) in front of BS</a:t>
            </a:r>
          </a:p>
          <a:p>
            <a:r>
              <a:rPr lang="en-US" altLang="ja-JP" sz="1000" dirty="0"/>
              <a:t>5) </a:t>
            </a:r>
            <a:r>
              <a:rPr lang="en-US" altLang="ja-JP" sz="1000" dirty="0" smtClean="0"/>
              <a:t>  4</a:t>
            </a:r>
            <a:r>
              <a:rPr lang="en-US" altLang="ja-JP" sz="1000" dirty="0"/>
              <a:t>) + 35ppm arm loss</a:t>
            </a:r>
          </a:p>
          <a:p>
            <a:r>
              <a:rPr lang="en-US" altLang="ja-JP" sz="1000" dirty="0"/>
              <a:t>6)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power recycling mirror and beam splitter loss and transmission. Sum of losses + RM2 transmission is 583ppm</a:t>
            </a:r>
          </a:p>
          <a:p>
            <a:r>
              <a:rPr lang="en-US" altLang="ja-JP" sz="1000" dirty="0"/>
              <a:t>7)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ITM AR side loss, (ITMX loss 206ppm, ITMY loss 330ppm)</a:t>
            </a:r>
          </a:p>
          <a:p>
            <a:r>
              <a:rPr lang="en-US" altLang="ja-JP" sz="1000" dirty="0"/>
              <a:t>8) </a:t>
            </a:r>
            <a:r>
              <a:rPr lang="en-US" altLang="ja-JP" sz="1000" dirty="0" smtClean="0"/>
              <a:t>  5</a:t>
            </a:r>
            <a:r>
              <a:rPr lang="en-US" altLang="ja-JP" sz="1000" dirty="0"/>
              <a:t>) + 6) and 7), i.e., losses and transmission in the PRC, BS and ITM AR</a:t>
            </a:r>
          </a:p>
          <a:p>
            <a:r>
              <a:rPr lang="en-US" altLang="ja-JP" sz="1000" dirty="0"/>
              <a:t>9) </a:t>
            </a:r>
            <a:r>
              <a:rPr lang="en-US" altLang="ja-JP" sz="1000" dirty="0" smtClean="0"/>
              <a:t>  8</a:t>
            </a:r>
            <a:r>
              <a:rPr lang="en-US" altLang="ja-JP" sz="1000" dirty="0"/>
              <a:t>) + finite opening angles in PRC  (0.79° for PRM2 and 0.615° for PRM3). Among the total HOM of 240ppm, major ones are HG(1,0) of 12ppm and HG(0,2) of 210ppm. </a:t>
            </a:r>
          </a:p>
          <a:p>
            <a:r>
              <a:rPr lang="en-US" altLang="ja-JP" sz="1000" dirty="0"/>
              <a:t>10) </a:t>
            </a:r>
            <a:r>
              <a:rPr lang="en-US" altLang="ja-JP" sz="1000" dirty="0" smtClean="0"/>
              <a:t>  9</a:t>
            </a:r>
            <a:r>
              <a:rPr lang="en-US" altLang="ja-JP" sz="1000" dirty="0"/>
              <a:t>) + PRM3 aperture 262mm</a:t>
            </a:r>
          </a:p>
          <a:p>
            <a:r>
              <a:rPr lang="en-US" altLang="ja-JP" sz="1000" dirty="0"/>
              <a:t>11)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367.1mm/60mm no baffle</a:t>
            </a:r>
          </a:p>
          <a:p>
            <a:r>
              <a:rPr lang="en-US" altLang="ja-JP" sz="1000" dirty="0"/>
              <a:t>12) </a:t>
            </a:r>
            <a:r>
              <a:rPr lang="en-US" altLang="ja-JP" sz="1000" dirty="0" smtClean="0"/>
              <a:t>  11</a:t>
            </a:r>
            <a:r>
              <a:rPr lang="en-US" altLang="ja-JP" sz="1000" dirty="0"/>
              <a:t>) + BS baffle (210mmx260mm). Total HOM goes up to 540ppm from 260ppm by clipping using BF baffle. The major is HG(4,0) of 170ppm.</a:t>
            </a:r>
          </a:p>
          <a:p>
            <a:r>
              <a:rPr lang="en-US" altLang="ja-JP" sz="1000" dirty="0"/>
              <a:t>13) </a:t>
            </a:r>
            <a:r>
              <a:rPr lang="en-US" altLang="ja-JP" sz="1000" dirty="0" smtClean="0"/>
              <a:t>  12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1mm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14) </a:t>
            </a:r>
            <a:r>
              <a:rPr lang="en-US" altLang="ja-JP" sz="1000" dirty="0" smtClean="0"/>
              <a:t>  12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15)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410mm/67mm with BS baffle (237mmx260mm)</a:t>
            </a:r>
          </a:p>
          <a:p>
            <a:r>
              <a:rPr lang="en-US" altLang="ja-JP" sz="1000" dirty="0"/>
              <a:t>16) </a:t>
            </a:r>
            <a:r>
              <a:rPr lang="en-US" altLang="ja-JP" sz="1000" dirty="0" smtClean="0"/>
              <a:t>  15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17)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450mm/73.5mm with BS baffle (260mmx260mm) : no performance impact by the BS baffle</a:t>
            </a:r>
          </a:p>
          <a:p>
            <a:r>
              <a:rPr lang="en-US" altLang="ja-JP" sz="1000" dirty="0"/>
              <a:t>18) </a:t>
            </a:r>
            <a:r>
              <a:rPr lang="en-US" altLang="ja-JP" sz="1000" dirty="0" smtClean="0"/>
              <a:t>  17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r>
              <a:rPr lang="en-US" altLang="ja-JP" sz="1000" dirty="0"/>
              <a:t>19) </a:t>
            </a:r>
            <a:r>
              <a:rPr lang="en-US" altLang="ja-JP" sz="1000" dirty="0" smtClean="0"/>
              <a:t>  10</a:t>
            </a:r>
            <a:r>
              <a:rPr lang="en-US" altLang="ja-JP" sz="1000" dirty="0"/>
              <a:t>) + BS 490mm/80mm with BS baffle (260mmx260mm)</a:t>
            </a:r>
          </a:p>
          <a:p>
            <a:r>
              <a:rPr lang="en-US" altLang="ja-JP" sz="1000" dirty="0"/>
              <a:t>20) </a:t>
            </a:r>
            <a:r>
              <a:rPr lang="en-US" altLang="ja-JP" sz="1000" dirty="0" smtClean="0"/>
              <a:t>  19</a:t>
            </a:r>
            <a:r>
              <a:rPr lang="en-US" altLang="ja-JP" sz="1000" dirty="0"/>
              <a:t>) with BS baffle facing to X arm offset by </a:t>
            </a:r>
            <a:r>
              <a:rPr lang="en-US" altLang="ja-JP" sz="1000" i="1" dirty="0"/>
              <a:t>2mm</a:t>
            </a:r>
            <a:r>
              <a:rPr lang="en-US" altLang="ja-JP" sz="1000" dirty="0"/>
              <a:t> in horizontal direction</a:t>
            </a:r>
          </a:p>
          <a:p>
            <a:endParaRPr kumimoji="1" lang="ja-JP" altLang="en-US" sz="8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572000" y="2362200"/>
            <a:ext cx="3429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4724400" y="2020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simple lossless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4800" y="1981200"/>
            <a:ext cx="990600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realistic </a:t>
            </a:r>
            <a:r>
              <a:rPr kumimoji="1" lang="en-US" altLang="ja-JP" sz="1800" dirty="0" err="1" smtClean="0">
                <a:solidFill>
                  <a:srgbClr val="FF0000"/>
                </a:solidFill>
              </a:rPr>
              <a:t>lossy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1" name="Frame 10"/>
          <p:cNvSpPr/>
          <p:nvPr/>
        </p:nvSpPr>
        <p:spPr bwMode="auto">
          <a:xfrm>
            <a:off x="5867400" y="152400"/>
            <a:ext cx="1828800" cy="3048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2" name="Frame 11"/>
          <p:cNvSpPr/>
          <p:nvPr/>
        </p:nvSpPr>
        <p:spPr bwMode="auto">
          <a:xfrm>
            <a:off x="5867400" y="2438400"/>
            <a:ext cx="1676400" cy="3048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3" name="Frame 12"/>
          <p:cNvSpPr/>
          <p:nvPr/>
        </p:nvSpPr>
        <p:spPr bwMode="auto">
          <a:xfrm>
            <a:off x="5105400" y="4648200"/>
            <a:ext cx="3124200" cy="304800"/>
          </a:xfrm>
          <a:prstGeom prst="fram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622234"/>
            <a:ext cx="5029200" cy="1569660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CD nullified by BS </a:t>
            </a:r>
            <a:r>
              <a:rPr lang="en-US" altLang="ja-JP" dirty="0" smtClean="0">
                <a:solidFill>
                  <a:srgbClr val="FF0000"/>
                </a:solidFill>
              </a:rPr>
              <a:t>baffle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Sensitivity on positioning :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           Baffle aperture(11.5cm) = 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           2.1 x beam size(5.3cm)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5105400" y="1524000"/>
            <a:ext cx="2286000" cy="17526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086600" y="2667000"/>
            <a:ext cx="1981200" cy="4114800"/>
          </a:xfrm>
          <a:prstGeom prst="rect">
            <a:avLst/>
          </a:prstGeom>
          <a:solidFill>
            <a:srgbClr val="FFFFD9">
              <a:alpha val="30000"/>
            </a:srgbClr>
          </a:solidFill>
          <a:ln w="28575" cap="flat" cmpd="sng" algn="ctr">
            <a:solidFill>
              <a:srgbClr val="FF66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81000" y="2832034"/>
            <a:ext cx="3657600" cy="4025966"/>
            <a:chOff x="381000" y="2832034"/>
            <a:chExt cx="3657600" cy="4025966"/>
          </a:xfrm>
        </p:grpSpPr>
        <p:pic>
          <p:nvPicPr>
            <p:cNvPr id="25" name="Picture 24" descr="PowerOnITMXfromB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2" t="5331" r="8501" b="5717"/>
            <a:stretch/>
          </p:blipFill>
          <p:spPr>
            <a:xfrm>
              <a:off x="381000" y="3822634"/>
              <a:ext cx="3657600" cy="3035366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95400" y="532507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/>
                <a:t>45cm BS keeps the </a:t>
              </a:r>
              <a:r>
                <a:rPr lang="en-US" altLang="ja-JP" sz="1800" dirty="0" smtClean="0"/>
                <a:t>signature </a:t>
              </a:r>
              <a:r>
                <a:rPr kumimoji="1" lang="en-US" altLang="ja-JP" sz="1800" dirty="0" smtClean="0"/>
                <a:t>of PRM3 aperture</a:t>
              </a:r>
              <a:endParaRPr kumimoji="1" lang="ja-JP" altLang="en-US" sz="1800" dirty="0"/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1447800" y="4432234"/>
              <a:ext cx="1676400" cy="0"/>
            </a:xfrm>
            <a:prstGeom prst="straightConnector1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1981200" y="4508434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26cm</a:t>
              </a:r>
              <a:endParaRPr kumimoji="1" lang="ja-JP" altLang="en-US" sz="1800" dirty="0"/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62000" y="2908234"/>
              <a:ext cx="2971800" cy="1066800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 baseline="0" dirty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914400" y="3287881"/>
              <a:ext cx="152400" cy="4572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 rot="2700000">
              <a:off x="2003239" y="2924461"/>
              <a:ext cx="109677" cy="1185393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124200" y="3135481"/>
              <a:ext cx="152400" cy="762000"/>
            </a:xfrm>
            <a:prstGeom prst="rect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76400" y="2874480"/>
              <a:ext cx="4356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ja-JP" sz="1600" dirty="0" smtClean="0">
                  <a:ea typeface="ヒラギノ明朝 ProN W3" charset="-128"/>
                  <a:cs typeface="ヒラギノ明朝 ProN W3" charset="-128"/>
                </a:rPr>
                <a:t>BS</a:t>
              </a:r>
              <a:endParaRPr kumimoji="0" lang="ja-JP" altLang="en-US" sz="1600" dirty="0">
                <a:ea typeface="ヒラギノ明朝 ProN W3" charset="-128"/>
                <a:cs typeface="ヒラギノ明朝 ProN W3" charset="-12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2000" y="2832034"/>
              <a:ext cx="606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ja-JP" sz="1600" dirty="0" smtClean="0">
                  <a:ea typeface="ヒラギノ明朝 ProN W3" charset="-128"/>
                  <a:cs typeface="ヒラギノ明朝 ProN W3" charset="-128"/>
                </a:rPr>
                <a:t>RM3</a:t>
              </a:r>
              <a:endParaRPr kumimoji="0" lang="ja-JP" altLang="en-US" sz="1600" dirty="0">
                <a:ea typeface="ヒラギノ明朝 ProN W3" charset="-128"/>
                <a:cs typeface="ヒラギノ明朝 ProN W3" charset="-128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76600" y="2832034"/>
              <a:ext cx="560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0" lang="en-US" altLang="ja-JP" sz="1600" dirty="0" smtClean="0">
                  <a:ea typeface="ヒラギノ明朝 ProN W3" charset="-128"/>
                  <a:cs typeface="ヒラギノ明朝 ProN W3" charset="-128"/>
                </a:rPr>
                <a:t>ITM</a:t>
              </a:r>
              <a:endParaRPr kumimoji="0" lang="ja-JP" altLang="en-US" sz="1600" dirty="0">
                <a:ea typeface="ヒラギノ明朝 ProN W3" charset="-128"/>
                <a:cs typeface="ヒラギノ明朝 ProN W3" charset="-128"/>
              </a:endParaRPr>
            </a:p>
          </p:txBody>
        </p:sp>
        <p:cxnSp>
          <p:nvCxnSpPr>
            <p:cNvPr id="38" name="Straight Connector 37"/>
            <p:cNvCxnSpPr>
              <a:stCxn id="30" idx="0"/>
            </p:cNvCxnSpPr>
            <p:nvPr/>
          </p:nvCxnSpPr>
          <p:spPr bwMode="auto">
            <a:xfrm>
              <a:off x="990600" y="3287881"/>
              <a:ext cx="2133600" cy="1353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990600" y="3746434"/>
              <a:ext cx="2133600" cy="1353"/>
            </a:xfrm>
            <a:prstGeom prst="line">
              <a:avLst/>
            </a:prstGeom>
            <a:solidFill>
              <a:srgbClr val="D49FFF"/>
            </a:solidFill>
            <a:ln w="12700" cap="flat" cmpd="sng" algn="ctr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ight Arrow 39"/>
            <p:cNvSpPr/>
            <p:nvPr/>
          </p:nvSpPr>
          <p:spPr bwMode="auto">
            <a:xfrm>
              <a:off x="2819400" y="3429000"/>
              <a:ext cx="304800" cy="152400"/>
            </a:xfrm>
            <a:prstGeom prst="rightArrow">
              <a:avLst/>
            </a:prstGeom>
            <a:solidFill>
              <a:srgbClr val="3366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rgbClr val="114FFB"/>
                </a:solidFill>
                <a:effectLst/>
                <a:latin typeface="Times New Roman" charset="0"/>
                <a:ea typeface="ヒラギノ明朝 ProN W3" charset="-128"/>
                <a:cs typeface="ヒラギノ明朝 ProN W3" charset="-128"/>
                <a:sym typeface="Times New Roman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077200" y="3657600"/>
            <a:ext cx="1037551" cy="36933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45cm BS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8229600" y="4114800"/>
            <a:ext cx="381000" cy="30480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2286000"/>
            <a:ext cx="5029200" cy="830997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Loss:  37cm BS w/ baffle = 600ppm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         45cm BS = 100ppm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08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7" grpId="0" animBg="1"/>
      <p:bldP spid="3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638800" cy="1371600"/>
          </a:xfrm>
        </p:spPr>
        <p:txBody>
          <a:bodyPr/>
          <a:lstStyle/>
          <a:p>
            <a:r>
              <a:rPr kumimoji="1" lang="en-US" altLang="ja-JP" dirty="0" smtClean="0"/>
              <a:t>ITM / BS aberrations :</a:t>
            </a:r>
            <a:br>
              <a:rPr kumimoji="1" lang="en-US" altLang="ja-JP" dirty="0" smtClean="0"/>
            </a:br>
            <a:r>
              <a:rPr kumimoji="1" lang="en-US" altLang="ja-JP" dirty="0" smtClean="0"/>
              <a:t>some sees, some not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sp>
        <p:nvSpPr>
          <p:cNvPr id="7" name="TextBox 6"/>
          <p:cNvSpPr txBox="1"/>
          <p:nvPr/>
        </p:nvSpPr>
        <p:spPr>
          <a:xfrm>
            <a:off x="609600" y="3219272"/>
            <a:ext cx="337784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dirty="0" smtClean="0"/>
              <a:t>CR (</a:t>
            </a:r>
            <a:r>
              <a:rPr lang="en-US" altLang="ja-JP" dirty="0" err="1" smtClean="0"/>
              <a:t>Eout</a:t>
            </a:r>
            <a:r>
              <a:rPr lang="en-US" altLang="ja-JP" dirty="0" smtClean="0"/>
              <a:t>) : don’t see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SB (</a:t>
            </a:r>
            <a:r>
              <a:rPr kumimoji="1" lang="en-US" altLang="ja-JP" dirty="0" err="1" smtClean="0"/>
              <a:t>Eref</a:t>
            </a:r>
            <a:r>
              <a:rPr kumimoji="1" lang="en-US" altLang="ja-JP" dirty="0" smtClean="0"/>
              <a:t>) : see</a:t>
            </a:r>
          </a:p>
          <a:p>
            <a:pPr marL="342900" indent="-342900">
              <a:buFont typeface="Arial"/>
              <a:buChar char="•"/>
            </a:pPr>
            <a:r>
              <a:rPr lang="en-US" altLang="ja-JP" dirty="0" smtClean="0"/>
              <a:t>Signal SB (</a:t>
            </a:r>
            <a:r>
              <a:rPr lang="en-US" altLang="ja-JP" dirty="0" err="1" smtClean="0"/>
              <a:t>Eleak</a:t>
            </a:r>
            <a:r>
              <a:rPr lang="en-US" altLang="ja-JP" dirty="0" smtClean="0"/>
              <a:t>) : see</a:t>
            </a:r>
            <a:endParaRPr kumimoji="1" lang="ja-JP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1676400" cy="335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057400"/>
            <a:ext cx="2146300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1828800"/>
            <a:ext cx="5452533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743200"/>
            <a:ext cx="3820886" cy="17255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4648200"/>
            <a:ext cx="4521200" cy="166570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800" y="5334000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dirty="0" smtClean="0"/>
              <a:t>CR : insensitive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SB, </a:t>
            </a:r>
            <a:r>
              <a:rPr lang="en-US" altLang="ja-JP" dirty="0" smtClean="0"/>
              <a:t>Signal : sensitive</a:t>
            </a:r>
            <a:endParaRPr kumimoji="1" lang="ja-JP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876800"/>
            <a:ext cx="3275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Mode in recycling cavity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814935"/>
            <a:ext cx="294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8000"/>
                </a:solidFill>
              </a:rPr>
              <a:t>Reflected field by arm</a:t>
            </a:r>
            <a:endParaRPr kumimoji="1" lang="ja-JP" altLang="en-US" dirty="0">
              <a:solidFill>
                <a:srgbClr val="008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2667000"/>
            <a:ext cx="6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BS / </a:t>
            </a:r>
            <a:endParaRPr kumimoji="1" lang="ja-JP" alt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309843" y="4572000"/>
            <a:ext cx="63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BS / </a:t>
            </a:r>
            <a:endParaRPr kumimoji="1" lang="ja-JP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536885" y="1828800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CR</a:t>
            </a:r>
          </a:p>
          <a:p>
            <a:r>
              <a:rPr lang="en-US" altLang="ja-JP" sz="2000" dirty="0" smtClean="0"/>
              <a:t>SB</a:t>
            </a:r>
            <a:endParaRPr kumimoji="1" lang="ja-JP" alt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8153400" y="2057400"/>
            <a:ext cx="381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8153400" y="2362200"/>
            <a:ext cx="381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6400800" y="1676400"/>
            <a:ext cx="1676400" cy="9906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7696200" y="1295400"/>
            <a:ext cx="457200" cy="381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086600" y="533400"/>
            <a:ext cx="180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Sign flip on resonance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362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"/>
            <a:ext cx="3886200" cy="1371600"/>
          </a:xfrm>
        </p:spPr>
        <p:txBody>
          <a:bodyPr/>
          <a:lstStyle/>
          <a:p>
            <a:r>
              <a:rPr kumimoji="1" lang="en-US" altLang="ja-JP" dirty="0" smtClean="0"/>
              <a:t>PRG and CD with TCS corrections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8038" y="640080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8600"/>
            <a:ext cx="3294743" cy="2133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11140_20140227030746_CO2_tes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98"/>
          <a:stretch/>
        </p:blipFill>
        <p:spPr>
          <a:xfrm>
            <a:off x="685800" y="2514600"/>
            <a:ext cx="4038600" cy="34547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9600" y="5937250"/>
            <a:ext cx="32196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log11140 CD~400ppm, PRG~45</a:t>
            </a:r>
            <a:endParaRPr kumimoji="1" lang="ja-JP" altLang="en-US" sz="1800" dirty="0"/>
          </a:p>
        </p:txBody>
      </p:sp>
      <p:pic>
        <p:nvPicPr>
          <p:cNvPr id="13" name="Picture 12" descr="TCSeffec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50270" r="50304" b="6396"/>
          <a:stretch/>
        </p:blipFill>
        <p:spPr>
          <a:xfrm>
            <a:off x="5029200" y="2133600"/>
            <a:ext cx="3124200" cy="24598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686800" y="1371600"/>
            <a:ext cx="685800" cy="7620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934200" y="-228600"/>
            <a:ext cx="1066800" cy="685800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0"/>
            <a:ext cx="1612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LLO PRMI</a:t>
            </a:r>
            <a:endParaRPr kumimoji="1" lang="ja-JP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1600200"/>
            <a:ext cx="60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FF0000"/>
                </a:solidFill>
              </a:rPr>
              <a:t>TCS</a:t>
            </a:r>
            <a:endParaRPr kumimoji="1"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781800" y="1371600"/>
            <a:ext cx="228600" cy="3048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" name="Picture 10" descr="TCSeffec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r="50304" b="52763"/>
          <a:stretch/>
        </p:blipFill>
        <p:spPr>
          <a:xfrm>
            <a:off x="5029200" y="4024242"/>
            <a:ext cx="3124200" cy="26813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1752600"/>
            <a:ext cx="1120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L1 data</a:t>
            </a:r>
            <a:endParaRPr kumimoji="1" lang="ja-JP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1752600"/>
            <a:ext cx="1535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Simulation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0657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239000" cy="762000"/>
          </a:xfrm>
        </p:spPr>
        <p:txBody>
          <a:bodyPr/>
          <a:lstStyle/>
          <a:p>
            <a:r>
              <a:rPr kumimoji="1" lang="en-US" altLang="ja-JP" dirty="0" smtClean="0"/>
              <a:t>Effect of BS/ITM aberration on CD</a:t>
            </a:r>
            <a:endParaRPr kumimoji="1" lang="ja-JP" alt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5867400" y="1905000"/>
            <a:ext cx="1295400" cy="2286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16200000">
            <a:off x="7620000" y="2895600"/>
            <a:ext cx="1295400" cy="2286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 rot="18900000">
            <a:off x="6063315" y="2786715"/>
            <a:ext cx="1295400" cy="228600"/>
          </a:xfrm>
          <a:prstGeom prst="rect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6400800" y="1905000"/>
            <a:ext cx="0" cy="10668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629400" y="1905000"/>
            <a:ext cx="0" cy="19812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7010400" y="2819400"/>
            <a:ext cx="13716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6" idx="2"/>
          </p:cNvCxnSpPr>
          <p:nvPr/>
        </p:nvCxnSpPr>
        <p:spPr bwMode="auto">
          <a:xfrm flipH="1">
            <a:off x="6781800" y="3009900"/>
            <a:ext cx="1600200" cy="381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6781800" y="3124200"/>
            <a:ext cx="0" cy="4572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855201"/>
              </p:ext>
            </p:extLst>
          </p:nvPr>
        </p:nvGraphicFramePr>
        <p:xfrm>
          <a:off x="6883400" y="3505200"/>
          <a:ext cx="1879600" cy="319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3" imgW="1193800" imgH="203200" progId="Equation.DSMT4">
                  <p:embed/>
                </p:oleObj>
              </mc:Choice>
              <mc:Fallback>
                <p:oleObj name="Equation" r:id="rId3" imgW="1193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3400" y="3505200"/>
                        <a:ext cx="1879600" cy="319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29568"/>
              </p:ext>
            </p:extLst>
          </p:nvPr>
        </p:nvGraphicFramePr>
        <p:xfrm>
          <a:off x="6045200" y="3962400"/>
          <a:ext cx="1879600" cy="35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5" imgW="1193800" imgH="228600" progId="Equation.DSMT4">
                  <p:embed/>
                </p:oleObj>
              </mc:Choice>
              <mc:Fallback>
                <p:oleObj name="Equation" r:id="rId5" imgW="1193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5200" y="3962400"/>
                        <a:ext cx="1879600" cy="35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75070"/>
              </p:ext>
            </p:extLst>
          </p:nvPr>
        </p:nvGraphicFramePr>
        <p:xfrm>
          <a:off x="7391400" y="17526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7" imgW="177800" imgH="228600" progId="Equation.DSMT4">
                  <p:embed/>
                </p:oleObj>
              </mc:Choice>
              <mc:Fallback>
                <p:oleObj name="Equation" r:id="rId7" imgW="177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91400" y="1752600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942707"/>
              </p:ext>
            </p:extLst>
          </p:nvPr>
        </p:nvGraphicFramePr>
        <p:xfrm>
          <a:off x="8229600" y="1676400"/>
          <a:ext cx="355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9" imgW="177800" imgH="203200" progId="Equation.DSMT4">
                  <p:embed/>
                </p:oleObj>
              </mc:Choice>
              <mc:Fallback>
                <p:oleObj name="Equation" r:id="rId9" imgW="177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29600" y="1676400"/>
                        <a:ext cx="3556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 bwMode="auto">
          <a:xfrm>
            <a:off x="8077200" y="2209800"/>
            <a:ext cx="381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7315200" y="1752600"/>
            <a:ext cx="0" cy="381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452580"/>
              </p:ext>
            </p:extLst>
          </p:nvPr>
        </p:nvGraphicFramePr>
        <p:xfrm>
          <a:off x="228600" y="3200400"/>
          <a:ext cx="56827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11" imgW="3517900" imgH="660400" progId="Equation.DSMT4">
                  <p:embed/>
                </p:oleObj>
              </mc:Choice>
              <mc:Fallback>
                <p:oleObj name="Equation" r:id="rId11" imgW="35179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3200400"/>
                        <a:ext cx="5682762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676400"/>
            <a:ext cx="5637481" cy="1200328"/>
          </a:xfrm>
          <a:prstGeom prst="rect">
            <a:avLst/>
          </a:prstGeom>
          <a:solidFill>
            <a:srgbClr val="FFFFD9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Through near field propagation:</a:t>
            </a:r>
          </a:p>
          <a:p>
            <a:r>
              <a:rPr lang="en-US" altLang="ja-JP" dirty="0" smtClean="0"/>
              <a:t>Power distribution does not change</a:t>
            </a:r>
          </a:p>
          <a:p>
            <a:r>
              <a:rPr kumimoji="1" lang="en-US" altLang="ja-JP" dirty="0" smtClean="0"/>
              <a:t>Phase can change on reflection/transmission </a:t>
            </a:r>
            <a:endParaRPr kumimoji="1" lang="ja-JP" alt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5181600" y="2362200"/>
            <a:ext cx="1143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5181600" y="2362200"/>
            <a:ext cx="2514600" cy="5334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ight Arrow 18"/>
          <p:cNvSpPr/>
          <p:nvPr/>
        </p:nvSpPr>
        <p:spPr bwMode="auto">
          <a:xfrm>
            <a:off x="5334000" y="2895600"/>
            <a:ext cx="914400" cy="152400"/>
          </a:xfrm>
          <a:prstGeom prst="righ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pic>
        <p:nvPicPr>
          <p:cNvPr id="36" name="Picture 35" descr="SPTWE-xsec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8528" y="4107873"/>
            <a:ext cx="2119745" cy="2743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1" name="Picture 40" descr="Screen Shot 2014-01-30 at 7.28.44 PM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178623"/>
            <a:ext cx="1219200" cy="112297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114800" y="5996796"/>
            <a:ext cx="69829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-4.5nm</a:t>
            </a:r>
            <a:endParaRPr kumimoji="1" lang="ja-JP" alt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962400" y="5082396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7.7nm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45" name="Picture 44" descr="Screen Shot 2014-01-30 at 7.27.51 PM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9" y="5215354"/>
            <a:ext cx="1219200" cy="112333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68269" y="6129754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-11.6nm</a:t>
            </a:r>
            <a:endParaRPr kumimoji="1" lang="ja-JP" altLang="en-US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2020669" y="5215354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6.6nm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53869" y="4800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ITM08</a:t>
            </a:r>
            <a:r>
              <a:rPr kumimoji="1" lang="en-US" altLang="ja-JP" sz="1600" dirty="0" smtClean="0"/>
              <a:t> / ITMY</a:t>
            </a:r>
            <a:endParaRPr kumimoji="1" lang="ja-JP" alt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2819400" y="4840069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ITM04 / ITMX</a:t>
            </a:r>
            <a:endParaRPr kumimoji="1" lang="ja-JP" alt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4419600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ITM transmission map after power term removed</a:t>
            </a:r>
            <a:endParaRPr kumimoji="1" lang="ja-JP" altLang="en-US" sz="18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5715001" y="5105400"/>
            <a:ext cx="11430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867401" y="4724400"/>
            <a:ext cx="89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200mm</a:t>
            </a:r>
            <a:endParaRPr kumimoji="1" lang="ja-JP" altLang="en-US" sz="18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83768" y="54177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dirty="0" err="1"/>
              <a:t>ϕ</a:t>
            </a:r>
            <a:r>
              <a:rPr lang="en-US" altLang="ja-JP" sz="1800" dirty="0"/>
              <a:t>=160mm</a:t>
            </a:r>
            <a:endParaRPr kumimoji="1" lang="ja-JP" altLang="en-US" sz="1800" dirty="0"/>
          </a:p>
        </p:txBody>
      </p:sp>
      <p:sp>
        <p:nvSpPr>
          <p:cNvPr id="53" name="Right Arrow 52"/>
          <p:cNvSpPr/>
          <p:nvPr/>
        </p:nvSpPr>
        <p:spPr bwMode="auto">
          <a:xfrm>
            <a:off x="7010400" y="5410200"/>
            <a:ext cx="457200" cy="228600"/>
          </a:xfrm>
          <a:prstGeom prst="rightArrow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467601" y="4724400"/>
            <a:ext cx="1676399" cy="1631216"/>
          </a:xfrm>
          <a:prstGeom prst="rect">
            <a:avLst/>
          </a:prstGeom>
          <a:solidFill>
            <a:srgbClr val="FFFFD9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BS uniformity needs to be good only in </a:t>
            </a: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280mm x 200mm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264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5638800" cy="1371600"/>
          </a:xfrm>
        </p:spPr>
        <p:txBody>
          <a:bodyPr/>
          <a:lstStyle/>
          <a:p>
            <a:r>
              <a:rPr kumimoji="1" lang="en-US" altLang="ja-JP" dirty="0" smtClean="0"/>
              <a:t>BS : Three maps and </a:t>
            </a:r>
            <a:br>
              <a:rPr kumimoji="1" lang="en-US" altLang="ja-JP" dirty="0" smtClean="0"/>
            </a:br>
            <a:r>
              <a:rPr kumimoji="1" lang="en-US" altLang="ja-JP" dirty="0" smtClean="0"/>
              <a:t>Thermal distortion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8038" y="570865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14873"/>
            <a:ext cx="1752600" cy="1467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5105400"/>
            <a:ext cx="2039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BS Reflections</a:t>
            </a:r>
            <a:endParaRPr kumimoji="1"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105400"/>
            <a:ext cx="2399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BS Transmissions</a:t>
            </a:r>
            <a:endParaRPr kumimoji="1" lang="ja-JP" alt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6781800" y="1143000"/>
            <a:ext cx="381000" cy="838200"/>
          </a:xfrm>
          <a:prstGeom prst="ellipse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6629400" y="1371600"/>
            <a:ext cx="609600" cy="3810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6971553" y="914400"/>
            <a:ext cx="0" cy="12954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23" name="Curved Connector 22"/>
          <p:cNvCxnSpPr/>
          <p:nvPr/>
        </p:nvCxnSpPr>
        <p:spPr bwMode="auto">
          <a:xfrm rot="5400000">
            <a:off x="5867400" y="1447800"/>
            <a:ext cx="762000" cy="609600"/>
          </a:xfrm>
          <a:prstGeom prst="curvedConnector3">
            <a:avLst>
              <a:gd name="adj1" fmla="val -2292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Curved Connector 30"/>
          <p:cNvCxnSpPr/>
          <p:nvPr/>
        </p:nvCxnSpPr>
        <p:spPr bwMode="auto">
          <a:xfrm rot="16200000" flipH="1">
            <a:off x="6934200" y="1219200"/>
            <a:ext cx="990600" cy="685800"/>
          </a:xfrm>
          <a:prstGeom prst="curvedConnector3">
            <a:avLst>
              <a:gd name="adj1" fmla="val -1538"/>
            </a:avLst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" name="Picture 2" descr="BScomp-256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63"/>
          <a:stretch/>
        </p:blipFill>
        <p:spPr>
          <a:xfrm>
            <a:off x="-228600" y="1447800"/>
            <a:ext cx="5299364" cy="3568700"/>
          </a:xfrm>
          <a:prstGeom prst="rect">
            <a:avLst/>
          </a:prstGeom>
        </p:spPr>
      </p:pic>
      <p:pic>
        <p:nvPicPr>
          <p:cNvPr id="15" name="Picture 14" descr="BScomp-256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2"/>
          <a:stretch/>
        </p:blipFill>
        <p:spPr>
          <a:xfrm>
            <a:off x="4225636" y="2133600"/>
            <a:ext cx="5299364" cy="3302000"/>
          </a:xfrm>
          <a:prstGeom prst="rect">
            <a:avLst/>
          </a:prstGeom>
        </p:spPr>
      </p:pic>
      <p:pic>
        <p:nvPicPr>
          <p:cNvPr id="14" name="Picture 13" descr="SPTWE-xse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64577" y="4902777"/>
            <a:ext cx="1472046" cy="1828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/>
          <p:cNvSpPr txBox="1"/>
          <p:nvPr/>
        </p:nvSpPr>
        <p:spPr>
          <a:xfrm>
            <a:off x="5562600" y="5867400"/>
            <a:ext cx="2587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ITM Transmissions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51240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21169</TotalTime>
  <Pages>0</Pages>
  <Words>1391</Words>
  <Characters>0</Characters>
  <Application>Microsoft Macintosh PowerPoint</Application>
  <PresentationFormat>On-screen Show (4:3)</PresentationFormat>
  <Lines>0</Lines>
  <Paragraphs>228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Title &amp; Bullets</vt:lpstr>
      <vt:lpstr>Equation</vt:lpstr>
      <vt:lpstr>Beam Splitter in aLIGO Hiro Yamamoto   LIGO/Caltech</vt:lpstr>
      <vt:lpstr>Geometry related to performance</vt:lpstr>
      <vt:lpstr>Performance degradation of aLIGO IFO</vt:lpstr>
      <vt:lpstr>BS baffle designed to suppress CD</vt:lpstr>
      <vt:lpstr>BS size</vt:lpstr>
      <vt:lpstr>ITM / BS aberrations : some sees, some not</vt:lpstr>
      <vt:lpstr>PRG and CD with TCS corrections</vt:lpstr>
      <vt:lpstr>Effect of BS/ITM aberration on CD</vt:lpstr>
      <vt:lpstr>BS : Three maps and  Thermal distortion</vt:lpstr>
      <vt:lpstr>Effects of BS on CR and SB simulation</vt:lpstr>
      <vt:lpstr>Effects of BS on CR and SB quantitative view</vt:lpstr>
      <vt:lpstr>BS Thermal distortion</vt:lpstr>
      <vt:lpstr>Noises by BS baffle and ESD motions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Hiroaki Yamamoto</cp:lastModifiedBy>
  <cp:revision>378</cp:revision>
  <cp:lastPrinted>2014-03-25T11:40:35Z</cp:lastPrinted>
  <dcterms:created xsi:type="dcterms:W3CDTF">2010-10-20T22:04:27Z</dcterms:created>
  <dcterms:modified xsi:type="dcterms:W3CDTF">2015-05-18T16:52:10Z</dcterms:modified>
</cp:coreProperties>
</file>