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notesSlides/notesSlide8.xml" ContentType="application/vnd.openxmlformats-officedocument.presentationml.notesSlide+xml"/>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notesSlides/notesSlide9.xml" ContentType="application/vnd.openxmlformats-officedocument.presentationml.notesSlide+xml"/>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notesSlides/notesSlide10.xml" ContentType="application/vnd.openxmlformats-officedocument.presentationml.notesSlide+xml"/>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notesSlides/notesSlide11.xml" ContentType="application/vnd.openxmlformats-officedocument.presentationml.notesSlide+xml"/>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notesSlides/notesSlide12.xml" ContentType="application/vnd.openxmlformats-officedocument.presentationml.notesSlide+xml"/>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notesSlides/notesSlide13.xml" ContentType="application/vnd.openxmlformats-officedocument.presentationml.notesSlide+xml"/>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256" r:id="rId2"/>
    <p:sldId id="317" r:id="rId3"/>
    <p:sldId id="307" r:id="rId4"/>
    <p:sldId id="266" r:id="rId5"/>
    <p:sldId id="284" r:id="rId6"/>
    <p:sldId id="285" r:id="rId7"/>
    <p:sldId id="294" r:id="rId8"/>
    <p:sldId id="300" r:id="rId9"/>
    <p:sldId id="301" r:id="rId10"/>
    <p:sldId id="302" r:id="rId11"/>
    <p:sldId id="304" r:id="rId12"/>
    <p:sldId id="303" r:id="rId13"/>
    <p:sldId id="305" r:id="rId14"/>
    <p:sldId id="306" r:id="rId15"/>
    <p:sldId id="278" r:id="rId16"/>
    <p:sldId id="275" r:id="rId17"/>
    <p:sldId id="312" r:id="rId18"/>
    <p:sldId id="297" r:id="rId19"/>
    <p:sldId id="309" r:id="rId20"/>
    <p:sldId id="322" r:id="rId21"/>
    <p:sldId id="310" r:id="rId22"/>
    <p:sldId id="311" r:id="rId23"/>
    <p:sldId id="320" r:id="rId24"/>
    <p:sldId id="316" r:id="rId25"/>
    <p:sldId id="323" r:id="rId26"/>
    <p:sldId id="262" r:id="rId27"/>
    <p:sldId id="264" r:id="rId28"/>
    <p:sldId id="321" r:id="rId29"/>
    <p:sldId id="324" r:id="rId30"/>
    <p:sldId id="325" r:id="rId31"/>
    <p:sldId id="330" r:id="rId32"/>
    <p:sldId id="274" r:id="rId33"/>
    <p:sldId id="326" r:id="rId34"/>
    <p:sldId id="327" r:id="rId35"/>
    <p:sldId id="328" r:id="rId36"/>
    <p:sldId id="329" r:id="rId37"/>
    <p:sldId id="337" r:id="rId38"/>
    <p:sldId id="331" r:id="rId39"/>
    <p:sldId id="332" r:id="rId40"/>
    <p:sldId id="333" r:id="rId41"/>
    <p:sldId id="334" r:id="rId42"/>
    <p:sldId id="335" r:id="rId43"/>
    <p:sldId id="336"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33" autoAdjust="0"/>
    <p:restoredTop sz="94660"/>
  </p:normalViewPr>
  <p:slideViewPr>
    <p:cSldViewPr snapToGrid="0" snapToObjects="1">
      <p:cViewPr varScale="1">
        <p:scale>
          <a:sx n="111" d="100"/>
          <a:sy n="111" d="100"/>
        </p:scale>
        <p:origin x="-148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4" Type="http://schemas.openxmlformats.org/officeDocument/2006/relationships/image" Target="../media/image10.wmf"/><Relationship Id="rId5" Type="http://schemas.openxmlformats.org/officeDocument/2006/relationships/image" Target="../media/image11.wmf"/><Relationship Id="rId6" Type="http://schemas.openxmlformats.org/officeDocument/2006/relationships/image" Target="../media/image12.emf"/><Relationship Id="rId7" Type="http://schemas.openxmlformats.org/officeDocument/2006/relationships/image" Target="../media/image13.wmf"/><Relationship Id="rId1" Type="http://schemas.openxmlformats.org/officeDocument/2006/relationships/image" Target="../media/image7.wmf"/><Relationship Id="rId2"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8.wmf"/><Relationship Id="rId4" Type="http://schemas.openxmlformats.org/officeDocument/2006/relationships/image" Target="../media/image49.wmf"/><Relationship Id="rId5" Type="http://schemas.openxmlformats.org/officeDocument/2006/relationships/image" Target="../media/image50.wmf"/><Relationship Id="rId6" Type="http://schemas.openxmlformats.org/officeDocument/2006/relationships/image" Target="../media/image51.wmf"/><Relationship Id="rId1" Type="http://schemas.openxmlformats.org/officeDocument/2006/relationships/image" Target="../media/image46.wmf"/><Relationship Id="rId2" Type="http://schemas.openxmlformats.org/officeDocument/2006/relationships/image" Target="../media/image47.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5.wmf"/><Relationship Id="rId4" Type="http://schemas.openxmlformats.org/officeDocument/2006/relationships/image" Target="../media/image56.wmf"/><Relationship Id="rId5" Type="http://schemas.openxmlformats.org/officeDocument/2006/relationships/image" Target="../media/image48.wmf"/><Relationship Id="rId1" Type="http://schemas.openxmlformats.org/officeDocument/2006/relationships/image" Target="../media/image53.wmf"/><Relationship Id="rId2" Type="http://schemas.openxmlformats.org/officeDocument/2006/relationships/image" Target="../media/image5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7.wmf"/><Relationship Id="rId2" Type="http://schemas.openxmlformats.org/officeDocument/2006/relationships/image" Target="../media/image58.wmf"/><Relationship Id="rId3" Type="http://schemas.openxmlformats.org/officeDocument/2006/relationships/image" Target="../media/image5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4" Type="http://schemas.openxmlformats.org/officeDocument/2006/relationships/image" Target="../media/image10.wmf"/><Relationship Id="rId5" Type="http://schemas.openxmlformats.org/officeDocument/2006/relationships/image" Target="../media/image11.wmf"/><Relationship Id="rId6" Type="http://schemas.openxmlformats.org/officeDocument/2006/relationships/image" Target="../media/image12.emf"/><Relationship Id="rId7" Type="http://schemas.openxmlformats.org/officeDocument/2006/relationships/image" Target="../media/image13.wmf"/><Relationship Id="rId1" Type="http://schemas.openxmlformats.org/officeDocument/2006/relationships/image" Target="../media/image7.wmf"/><Relationship Id="rId2"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wmf"/><Relationship Id="rId4" Type="http://schemas.openxmlformats.org/officeDocument/2006/relationships/image" Target="../media/image10.wmf"/><Relationship Id="rId5" Type="http://schemas.openxmlformats.org/officeDocument/2006/relationships/image" Target="../media/image11.wmf"/><Relationship Id="rId6" Type="http://schemas.openxmlformats.org/officeDocument/2006/relationships/image" Target="../media/image12.emf"/><Relationship Id="rId7" Type="http://schemas.openxmlformats.org/officeDocument/2006/relationships/image" Target="../media/image13.wmf"/><Relationship Id="rId1" Type="http://schemas.openxmlformats.org/officeDocument/2006/relationships/image" Target="../media/image7.wmf"/><Relationship Id="rId2"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9.wmf"/><Relationship Id="rId4" Type="http://schemas.openxmlformats.org/officeDocument/2006/relationships/image" Target="../media/image10.wmf"/><Relationship Id="rId5" Type="http://schemas.openxmlformats.org/officeDocument/2006/relationships/image" Target="../media/image11.wmf"/><Relationship Id="rId6" Type="http://schemas.openxmlformats.org/officeDocument/2006/relationships/image" Target="../media/image12.emf"/><Relationship Id="rId7" Type="http://schemas.openxmlformats.org/officeDocument/2006/relationships/image" Target="../media/image13.wmf"/><Relationship Id="rId1" Type="http://schemas.openxmlformats.org/officeDocument/2006/relationships/image" Target="../media/image7.wmf"/><Relationship Id="rId2"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8.wmf"/><Relationship Id="rId4" Type="http://schemas.openxmlformats.org/officeDocument/2006/relationships/image" Target="../media/image9.wmf"/><Relationship Id="rId5" Type="http://schemas.openxmlformats.org/officeDocument/2006/relationships/image" Target="../media/image10.wmf"/><Relationship Id="rId6" Type="http://schemas.openxmlformats.org/officeDocument/2006/relationships/image" Target="../media/image11.wmf"/><Relationship Id="rId1" Type="http://schemas.openxmlformats.org/officeDocument/2006/relationships/image" Target="../media/image7.wmf"/><Relationship Id="rId2"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8.wmf"/><Relationship Id="rId4" Type="http://schemas.openxmlformats.org/officeDocument/2006/relationships/image" Target="../media/image9.wmf"/><Relationship Id="rId5" Type="http://schemas.openxmlformats.org/officeDocument/2006/relationships/image" Target="../media/image10.wmf"/><Relationship Id="rId6" Type="http://schemas.openxmlformats.org/officeDocument/2006/relationships/image" Target="../media/image11.wmf"/><Relationship Id="rId1" Type="http://schemas.openxmlformats.org/officeDocument/2006/relationships/image" Target="../media/image7.wmf"/><Relationship Id="rId2"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8.wmf"/><Relationship Id="rId4" Type="http://schemas.openxmlformats.org/officeDocument/2006/relationships/image" Target="../media/image9.wmf"/><Relationship Id="rId5" Type="http://schemas.openxmlformats.org/officeDocument/2006/relationships/image" Target="../media/image10.wmf"/><Relationship Id="rId6" Type="http://schemas.openxmlformats.org/officeDocument/2006/relationships/image" Target="../media/image11.wmf"/><Relationship Id="rId1" Type="http://schemas.openxmlformats.org/officeDocument/2006/relationships/image" Target="../media/image7.wmf"/><Relationship Id="rId2"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11" Type="http://schemas.openxmlformats.org/officeDocument/2006/relationships/image" Target="../media/image33.wmf"/><Relationship Id="rId12" Type="http://schemas.openxmlformats.org/officeDocument/2006/relationships/image" Target="../media/image34.wmf"/><Relationship Id="rId13" Type="http://schemas.openxmlformats.org/officeDocument/2006/relationships/image" Target="../media/image35.wmf"/><Relationship Id="rId14" Type="http://schemas.openxmlformats.org/officeDocument/2006/relationships/image" Target="../media/image8.wmf"/><Relationship Id="rId15" Type="http://schemas.openxmlformats.org/officeDocument/2006/relationships/image" Target="../media/image9.wmf"/><Relationship Id="rId16" Type="http://schemas.openxmlformats.org/officeDocument/2006/relationships/image" Target="../media/image10.wmf"/><Relationship Id="rId17" Type="http://schemas.openxmlformats.org/officeDocument/2006/relationships/image" Target="../media/image11.wmf"/><Relationship Id="rId18" Type="http://schemas.openxmlformats.org/officeDocument/2006/relationships/image" Target="../media/image36.wmf"/><Relationship Id="rId19" Type="http://schemas.openxmlformats.org/officeDocument/2006/relationships/image" Target="../media/image37.wmf"/><Relationship Id="rId1" Type="http://schemas.openxmlformats.org/officeDocument/2006/relationships/image" Target="../media/image25.wmf"/><Relationship Id="rId2" Type="http://schemas.openxmlformats.org/officeDocument/2006/relationships/image" Target="../media/image26.wmf"/><Relationship Id="rId3" Type="http://schemas.openxmlformats.org/officeDocument/2006/relationships/image" Target="../media/image27.wmf"/><Relationship Id="rId4" Type="http://schemas.openxmlformats.org/officeDocument/2006/relationships/image" Target="../media/image7.wmf"/><Relationship Id="rId5" Type="http://schemas.openxmlformats.org/officeDocument/2006/relationships/image" Target="../media/image28.wmf"/><Relationship Id="rId6" Type="http://schemas.openxmlformats.org/officeDocument/2006/relationships/image" Target="../media/image29.wmf"/><Relationship Id="rId7" Type="http://schemas.openxmlformats.org/officeDocument/2006/relationships/image" Target="../media/image13.wmf"/><Relationship Id="rId8" Type="http://schemas.openxmlformats.org/officeDocument/2006/relationships/image" Target="../media/image30.wmf"/><Relationship Id="rId9" Type="http://schemas.openxmlformats.org/officeDocument/2006/relationships/image" Target="../media/image31.wmf"/><Relationship Id="rId10" Type="http://schemas.openxmlformats.org/officeDocument/2006/relationships/image" Target="../media/image3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0.wmf"/><Relationship Id="rId4" Type="http://schemas.openxmlformats.org/officeDocument/2006/relationships/image" Target="../media/image41.wmf"/><Relationship Id="rId5" Type="http://schemas.openxmlformats.org/officeDocument/2006/relationships/image" Target="../media/image42.wmf"/><Relationship Id="rId1" Type="http://schemas.openxmlformats.org/officeDocument/2006/relationships/image" Target="../media/image38.wmf"/><Relationship Id="rId2" Type="http://schemas.openxmlformats.org/officeDocument/2006/relationships/image" Target="../media/image3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D1A381-A79C-EA4F-9447-DF77F9A58550}" type="datetimeFigureOut">
              <a:rPr lang="en-US" smtClean="0"/>
              <a:t>5/21/15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156964-5E12-0B4B-B905-BF302E9C3AD5}" type="slidenum">
              <a:rPr lang="en-US" smtClean="0"/>
              <a:t>‹#›</a:t>
            </a:fld>
            <a:endParaRPr lang="en-US"/>
          </a:p>
        </p:txBody>
      </p:sp>
    </p:spTree>
    <p:extLst>
      <p:ext uri="{BB962C8B-B14F-4D97-AF65-F5344CB8AC3E}">
        <p14:creationId xmlns:p14="http://schemas.microsoft.com/office/powerpoint/2010/main" val="1778060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s://alog.ligo-la.caltech.edu/SWG/index.php?callRep=11297"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My goal is to convince </a:t>
            </a:r>
            <a:r>
              <a:rPr lang="en-US" baseline="0" dirty="0" smtClean="0"/>
              <a:t>you, in the next 15 minutes, that </a:t>
            </a:r>
            <a:r>
              <a:rPr lang="en-US" baseline="0" dirty="0" smtClean="0"/>
              <a:t>m</a:t>
            </a:r>
            <a:r>
              <a:rPr lang="en-US" dirty="0" smtClean="0"/>
              <a:t>odern control is just</a:t>
            </a:r>
            <a:r>
              <a:rPr lang="en-US" baseline="0" dirty="0" smtClean="0"/>
              <a:t> one more tool to add to our controls toolbox. And like any tool, there are places to use it and places not to use it.</a:t>
            </a:r>
            <a:endParaRPr lang="en-US" dirty="0" smtClean="0"/>
          </a:p>
          <a:p>
            <a:endParaRPr lang="en-US" dirty="0" smtClean="0"/>
          </a:p>
          <a:p>
            <a:r>
              <a:rPr lang="en-US" dirty="0" smtClean="0"/>
              <a:t>I think it’s also worth</a:t>
            </a:r>
            <a:r>
              <a:rPr lang="en-US" baseline="0" dirty="0" smtClean="0"/>
              <a:t> pointing out that there is a larger world of optimal control techniques out there. So while I’m focusing on the small subset of modern control, it is worth keeping in mind that there are other tools out there as well</a:t>
            </a:r>
            <a:r>
              <a:rPr lang="en-US" baseline="0" dirty="0" smtClean="0"/>
              <a:t>. (Note: in the control theory literature modern control refers to state space methods, e.g. like LQG, LQR, </a:t>
            </a:r>
            <a:r>
              <a:rPr lang="en-US" baseline="0" dirty="0" err="1" smtClean="0"/>
              <a:t>Hinfinity</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E156964-5E12-0B4B-B905-BF302E9C3AD5}" type="slidenum">
              <a:rPr lang="en-US" smtClean="0"/>
              <a:t>2</a:t>
            </a:fld>
            <a:endParaRPr lang="en-US"/>
          </a:p>
        </p:txBody>
      </p:sp>
    </p:spTree>
    <p:extLst>
      <p:ext uri="{BB962C8B-B14F-4D97-AF65-F5344CB8AC3E}">
        <p14:creationId xmlns:p14="http://schemas.microsoft.com/office/powerpoint/2010/main" val="2051497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at this point I haven’t actually shown any modern control yet. The problem modern control solves is that to do the modal decomposition we need sensors at every stage, but we only have sensors at the top mass.</a:t>
            </a:r>
            <a:endParaRPr lang="en-US" dirty="0"/>
          </a:p>
        </p:txBody>
      </p:sp>
      <p:sp>
        <p:nvSpPr>
          <p:cNvPr id="4" name="Slide Number Placeholder 3"/>
          <p:cNvSpPr>
            <a:spLocks noGrp="1"/>
          </p:cNvSpPr>
          <p:nvPr>
            <p:ph type="sldNum" sz="quarter" idx="10"/>
          </p:nvPr>
        </p:nvSpPr>
        <p:spPr/>
        <p:txBody>
          <a:bodyPr/>
          <a:lstStyle/>
          <a:p>
            <a:fld id="{3E156964-5E12-0B4B-B905-BF302E9C3AD5}" type="slidenum">
              <a:rPr lang="en-US" smtClean="0"/>
              <a:t>11</a:t>
            </a:fld>
            <a:endParaRPr lang="en-US"/>
          </a:p>
        </p:txBody>
      </p:sp>
    </p:spTree>
    <p:extLst>
      <p:ext uri="{BB962C8B-B14F-4D97-AF65-F5344CB8AC3E}">
        <p14:creationId xmlns:p14="http://schemas.microsoft.com/office/powerpoint/2010/main" val="2585527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 instead</a:t>
            </a:r>
            <a:r>
              <a:rPr lang="en-US" baseline="0" dirty="0" smtClean="0"/>
              <a:t> we use an estimator that reconstructs the missing information using our state space model of the suspension. The model in the estimator tracks the real suspension with the sensor signal we do have. The estimator is designed using the LQR method to optimize the problem of using a noisy sensor to estimate the missing information.</a:t>
            </a:r>
          </a:p>
        </p:txBody>
      </p:sp>
      <p:sp>
        <p:nvSpPr>
          <p:cNvPr id="4" name="Slide Number Placeholder 3"/>
          <p:cNvSpPr>
            <a:spLocks noGrp="1"/>
          </p:cNvSpPr>
          <p:nvPr>
            <p:ph type="sldNum" sz="quarter" idx="10"/>
          </p:nvPr>
        </p:nvSpPr>
        <p:spPr/>
        <p:txBody>
          <a:bodyPr/>
          <a:lstStyle/>
          <a:p>
            <a:fld id="{3E156964-5E12-0B4B-B905-BF302E9C3AD5}" type="slidenum">
              <a:rPr lang="en-US" smtClean="0"/>
              <a:t>12</a:t>
            </a:fld>
            <a:endParaRPr lang="en-US"/>
          </a:p>
        </p:txBody>
      </p:sp>
    </p:spTree>
    <p:extLst>
      <p:ext uri="{BB962C8B-B14F-4D97-AF65-F5344CB8AC3E}">
        <p14:creationId xmlns:p14="http://schemas.microsoft.com/office/powerpoint/2010/main" val="3595443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 really useful feature</a:t>
            </a:r>
            <a:r>
              <a:rPr lang="en-US" baseline="0" dirty="0" smtClean="0"/>
              <a:t> of estimators is that the stability of the estimator has nothing to with the stability of the damping. So the estimator’s design is </a:t>
            </a:r>
            <a:r>
              <a:rPr lang="en-US" baseline="0" dirty="0" smtClean="0"/>
              <a:t>largely independent </a:t>
            </a:r>
            <a:r>
              <a:rPr lang="en-US" baseline="0" dirty="0" smtClean="0"/>
              <a:t>from the damping filters, assuming the model is good enough. But </a:t>
            </a:r>
            <a:r>
              <a:rPr lang="en-US" baseline="0" dirty="0" smtClean="0"/>
              <a:t>notably, </a:t>
            </a:r>
            <a:r>
              <a:rPr lang="en-US" baseline="0" dirty="0" smtClean="0"/>
              <a:t>our suspension models are good enough that this assumption has yet to be broken.</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Another useful feature is that, since this an inherently MIMO technique, it </a:t>
            </a:r>
            <a:r>
              <a:rPr lang="en-US" baseline="0" dirty="0" smtClean="0"/>
              <a:t>very easy to </a:t>
            </a:r>
            <a:r>
              <a:rPr lang="en-US" baseline="0" dirty="0" smtClean="0"/>
              <a:t>include additional information to improve the modal estimates. That’s why you see the actuator signal coming into the estimator as well. We may as well use that information if we have </a:t>
            </a:r>
            <a:r>
              <a:rPr lang="en-US" baseline="0" dirty="0" smtClean="0"/>
              <a:t>it.</a:t>
            </a:r>
            <a:endParaRPr lang="en-US" dirty="0" smtClean="0"/>
          </a:p>
          <a:p>
            <a:endParaRPr lang="en-US" dirty="0"/>
          </a:p>
        </p:txBody>
      </p:sp>
      <p:sp>
        <p:nvSpPr>
          <p:cNvPr id="4" name="Slide Number Placeholder 3"/>
          <p:cNvSpPr>
            <a:spLocks noGrp="1"/>
          </p:cNvSpPr>
          <p:nvPr>
            <p:ph type="sldNum" sz="quarter" idx="10"/>
          </p:nvPr>
        </p:nvSpPr>
        <p:spPr/>
        <p:txBody>
          <a:bodyPr/>
          <a:lstStyle/>
          <a:p>
            <a:fld id="{3E156964-5E12-0B4B-B905-BF302E9C3AD5}" type="slidenum">
              <a:rPr lang="en-US" smtClean="0"/>
              <a:t>13</a:t>
            </a:fld>
            <a:endParaRPr lang="en-US"/>
          </a:p>
        </p:txBody>
      </p:sp>
    </p:spTree>
    <p:extLst>
      <p:ext uri="{BB962C8B-B14F-4D97-AF65-F5344CB8AC3E}">
        <p14:creationId xmlns:p14="http://schemas.microsoft.com/office/powerpoint/2010/main" val="2697486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Similarly, we could also include the optical lever</a:t>
            </a:r>
            <a:r>
              <a:rPr lang="en-US" baseline="0" dirty="0" smtClean="0"/>
              <a:t> or WFS information. This actually helps the damping of the lowest frequency modes quite a bit, because they couple more to the test mass than the top mass.</a:t>
            </a:r>
            <a:endParaRPr lang="en-US" dirty="0"/>
          </a:p>
        </p:txBody>
      </p:sp>
      <p:sp>
        <p:nvSpPr>
          <p:cNvPr id="4" name="Slide Number Placeholder 3"/>
          <p:cNvSpPr>
            <a:spLocks noGrp="1"/>
          </p:cNvSpPr>
          <p:nvPr>
            <p:ph type="sldNum" sz="quarter" idx="10"/>
          </p:nvPr>
        </p:nvSpPr>
        <p:spPr/>
        <p:txBody>
          <a:bodyPr/>
          <a:lstStyle/>
          <a:p>
            <a:fld id="{3E156964-5E12-0B4B-B905-BF302E9C3AD5}" type="slidenum">
              <a:rPr lang="en-US" smtClean="0"/>
              <a:t>14</a:t>
            </a:fld>
            <a:endParaRPr lang="en-US"/>
          </a:p>
        </p:txBody>
      </p:sp>
    </p:spTree>
    <p:extLst>
      <p:ext uri="{BB962C8B-B14F-4D97-AF65-F5344CB8AC3E}">
        <p14:creationId xmlns:p14="http://schemas.microsoft.com/office/powerpoint/2010/main" val="3397059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I have here an example modal damping loop gain. This isn’t something you usually bother to look at with MC designs, but I think here it is informative to look at it just to make a point</a:t>
            </a:r>
            <a:r>
              <a:rPr lang="en-US" baseline="0" dirty="0" smtClean="0"/>
              <a:t>. (For the MIMO case the concept of loop gain breaks down. This example is applied to a SISO case to make the point.)</a:t>
            </a:r>
            <a:endParaRPr lang="en-US" baseline="0" dirty="0" smtClean="0"/>
          </a:p>
          <a:p>
            <a:r>
              <a:rPr lang="en-US" baseline="0" dirty="0" smtClean="0"/>
              <a:t>Because everyone knows that for stable control the phase must stay within +-180 degrees. </a:t>
            </a:r>
            <a:r>
              <a:rPr lang="en-US" baseline="0" dirty="0" smtClean="0"/>
              <a:t>This is one of the first things you learn when learning to design loops. But </a:t>
            </a:r>
            <a:r>
              <a:rPr lang="en-US" baseline="0" dirty="0" smtClean="0"/>
              <a:t>look at this thing, it crosses 180 like 4 times, yet it is still stable! Actually, </a:t>
            </a:r>
            <a:r>
              <a:rPr lang="en-US" baseline="0" dirty="0" smtClean="0"/>
              <a:t>what we learned </a:t>
            </a:r>
            <a:r>
              <a:rPr lang="en-US" baseline="0" dirty="0" smtClean="0"/>
              <a:t>isn’t completely </a:t>
            </a:r>
            <a:r>
              <a:rPr lang="en-US" baseline="0" dirty="0" smtClean="0"/>
              <a:t>true. Modern </a:t>
            </a:r>
            <a:r>
              <a:rPr lang="en-US" baseline="0" dirty="0" smtClean="0"/>
              <a:t>control algorithms know </a:t>
            </a:r>
            <a:r>
              <a:rPr lang="en-US" baseline="0" dirty="0" smtClean="0"/>
              <a:t>better because </a:t>
            </a:r>
            <a:r>
              <a:rPr lang="en-US" baseline="0" dirty="0" smtClean="0"/>
              <a:t>the physics of stability are built into them</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3E156964-5E12-0B4B-B905-BF302E9C3AD5}" type="slidenum">
              <a:rPr lang="en-US" smtClean="0"/>
              <a:t>15</a:t>
            </a:fld>
            <a:endParaRPr lang="en-US"/>
          </a:p>
        </p:txBody>
      </p:sp>
    </p:spTree>
    <p:extLst>
      <p:ext uri="{BB962C8B-B14F-4D97-AF65-F5344CB8AC3E}">
        <p14:creationId xmlns:p14="http://schemas.microsoft.com/office/powerpoint/2010/main" val="8652251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It turns out you can cross 180 as many times as you want, provided that the magnitude is less than 1 each time. </a:t>
            </a:r>
            <a:r>
              <a:rPr lang="en-US" baseline="0" dirty="0" smtClean="0"/>
              <a:t>Actually, there are more subtleties than that, but that just reinforces my point.</a:t>
            </a:r>
            <a:endParaRPr lang="en-US" dirty="0" smtClean="0"/>
          </a:p>
          <a:p>
            <a:endParaRPr lang="en-US" dirty="0" smtClean="0"/>
          </a:p>
          <a:p>
            <a:r>
              <a:rPr lang="en-US" baseline="0" dirty="0" smtClean="0"/>
              <a:t>So modern control, and optimal control in general, is one way of avoiding artificial constraints that we might impose on our systems. Sometimes we aren’t aware we are doing so as in this case, and sometimes we are, just because we need to simplify them so that we can get our heads around the problem. An example is the ISI control. I don’t want to suggest we should use MC on the ISI, I don’t know the answer to that. </a:t>
            </a:r>
            <a:r>
              <a:rPr lang="en-US" baseline="0" dirty="0" smtClean="0"/>
              <a:t>I am </a:t>
            </a:r>
            <a:r>
              <a:rPr lang="en-US" baseline="0" dirty="0" smtClean="0"/>
              <a:t>just using it as an example of a system where we use a bunch of SISO loops loop to control a 12X12 MIMO </a:t>
            </a:r>
            <a:r>
              <a:rPr lang="en-US" baseline="0" dirty="0" smtClean="0"/>
              <a:t>system, </a:t>
            </a:r>
            <a:r>
              <a:rPr lang="en-US" baseline="0" dirty="0" smtClean="0"/>
              <a:t>just so it is tractable. In doing so we’re missing out on taking advantage of the couplings between the DOFs that comes naturally to MC algorithms</a:t>
            </a:r>
            <a:r>
              <a:rPr lang="en-US" baseline="0" dirty="0" smtClean="0"/>
              <a:t>. Another example is the suspension damping, which is why modal damping has the potential to damp more efficiently.</a:t>
            </a:r>
            <a:endParaRPr lang="en-US" dirty="0" smtClean="0"/>
          </a:p>
        </p:txBody>
      </p:sp>
      <p:sp>
        <p:nvSpPr>
          <p:cNvPr id="4" name="Slide Number Placeholder 3"/>
          <p:cNvSpPr>
            <a:spLocks noGrp="1"/>
          </p:cNvSpPr>
          <p:nvPr>
            <p:ph type="sldNum" sz="quarter" idx="10"/>
          </p:nvPr>
        </p:nvSpPr>
        <p:spPr/>
        <p:txBody>
          <a:bodyPr/>
          <a:lstStyle/>
          <a:p>
            <a:fld id="{3E156964-5E12-0B4B-B905-BF302E9C3AD5}" type="slidenum">
              <a:rPr lang="en-US" smtClean="0"/>
              <a:t>16</a:t>
            </a:fld>
            <a:endParaRPr lang="en-US"/>
          </a:p>
        </p:txBody>
      </p:sp>
    </p:spTree>
    <p:extLst>
      <p:ext uri="{BB962C8B-B14F-4D97-AF65-F5344CB8AC3E}">
        <p14:creationId xmlns:p14="http://schemas.microsoft.com/office/powerpoint/2010/main" val="865225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conclude,</a:t>
            </a:r>
            <a:r>
              <a:rPr lang="en-US" baseline="0" dirty="0" smtClean="0"/>
              <a:t> I made a non-exhaustive comparison of what I think people are good and bad at and what MC is good and bad at. You’ll see </a:t>
            </a:r>
            <a:r>
              <a:rPr lang="en-US" baseline="0" dirty="0" smtClean="0"/>
              <a:t>that, </a:t>
            </a:r>
            <a:r>
              <a:rPr lang="en-US" baseline="0" dirty="0" smtClean="0"/>
              <a:t>in </a:t>
            </a:r>
            <a:r>
              <a:rPr lang="en-US" baseline="0" dirty="0" smtClean="0"/>
              <a:t>general, </a:t>
            </a:r>
            <a:r>
              <a:rPr lang="en-US" baseline="0" dirty="0" smtClean="0"/>
              <a:t>the areas where people are good are the areas where MC is bad, and where people are bad, MC is good.</a:t>
            </a:r>
            <a:endParaRPr lang="en-US" dirty="0"/>
          </a:p>
        </p:txBody>
      </p:sp>
      <p:sp>
        <p:nvSpPr>
          <p:cNvPr id="4" name="Slide Number Placeholder 3"/>
          <p:cNvSpPr>
            <a:spLocks noGrp="1"/>
          </p:cNvSpPr>
          <p:nvPr>
            <p:ph type="sldNum" sz="quarter" idx="10"/>
          </p:nvPr>
        </p:nvSpPr>
        <p:spPr/>
        <p:txBody>
          <a:bodyPr/>
          <a:lstStyle/>
          <a:p>
            <a:fld id="{3E156964-5E12-0B4B-B905-BF302E9C3AD5}" type="slidenum">
              <a:rPr lang="en-US" smtClean="0"/>
              <a:t>17</a:t>
            </a:fld>
            <a:endParaRPr lang="en-US"/>
          </a:p>
        </p:txBody>
      </p:sp>
    </p:spTree>
    <p:extLst>
      <p:ext uri="{BB962C8B-B14F-4D97-AF65-F5344CB8AC3E}">
        <p14:creationId xmlns:p14="http://schemas.microsoft.com/office/powerpoint/2010/main" val="3195029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should use the right tool to solve</a:t>
            </a:r>
            <a:r>
              <a:rPr lang="en-US" baseline="0" dirty="0" smtClean="0"/>
              <a:t> the right problem.</a:t>
            </a:r>
            <a:endParaRPr lang="en-US" dirty="0"/>
          </a:p>
        </p:txBody>
      </p:sp>
      <p:sp>
        <p:nvSpPr>
          <p:cNvPr id="4" name="Slide Number Placeholder 3"/>
          <p:cNvSpPr>
            <a:spLocks noGrp="1"/>
          </p:cNvSpPr>
          <p:nvPr>
            <p:ph type="sldNum" sz="quarter" idx="10"/>
          </p:nvPr>
        </p:nvSpPr>
        <p:spPr/>
        <p:txBody>
          <a:bodyPr/>
          <a:lstStyle/>
          <a:p>
            <a:fld id="{3E156964-5E12-0B4B-B905-BF302E9C3AD5}" type="slidenum">
              <a:rPr lang="en-US" smtClean="0"/>
              <a:t>18</a:t>
            </a:fld>
            <a:endParaRPr lang="en-US"/>
          </a:p>
        </p:txBody>
      </p:sp>
    </p:spTree>
    <p:extLst>
      <p:ext uri="{BB962C8B-B14F-4D97-AF65-F5344CB8AC3E}">
        <p14:creationId xmlns:p14="http://schemas.microsoft.com/office/powerpoint/2010/main" val="436418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first I’ll remind </a:t>
            </a:r>
            <a:r>
              <a:rPr lang="en-US" dirty="0" smtClean="0"/>
              <a:t>you what </a:t>
            </a:r>
            <a:r>
              <a:rPr lang="en-US" dirty="0" smtClean="0"/>
              <a:t>the LIGO test mass suspension and its 3 distinct controllers look like.</a:t>
            </a:r>
          </a:p>
          <a:p>
            <a:r>
              <a:rPr lang="en-US" dirty="0" smtClean="0"/>
              <a:t>The suspension has 4</a:t>
            </a:r>
            <a:r>
              <a:rPr lang="en-US" baseline="0" dirty="0" smtClean="0"/>
              <a:t> stages, with the test mass at the bottom. It also has a reaction chain that supports the cavity control actuators.</a:t>
            </a:r>
          </a:p>
          <a:p>
            <a:r>
              <a:rPr lang="en-US" baseline="0" dirty="0" smtClean="0"/>
              <a:t>The top stage is in charge of the damping control…</a:t>
            </a:r>
            <a:endParaRPr lang="en-US" dirty="0"/>
          </a:p>
        </p:txBody>
      </p:sp>
      <p:sp>
        <p:nvSpPr>
          <p:cNvPr id="4" name="Slide Number Placeholder 3"/>
          <p:cNvSpPr>
            <a:spLocks noGrp="1"/>
          </p:cNvSpPr>
          <p:nvPr>
            <p:ph type="sldNum" sz="quarter" idx="10"/>
          </p:nvPr>
        </p:nvSpPr>
        <p:spPr/>
        <p:txBody>
          <a:bodyPr/>
          <a:lstStyle/>
          <a:p>
            <a:fld id="{3E156964-5E12-0B4B-B905-BF302E9C3AD5}" type="slidenum">
              <a:rPr lang="en-US" smtClean="0"/>
              <a:t>3</a:t>
            </a:fld>
            <a:endParaRPr lang="en-US"/>
          </a:p>
        </p:txBody>
      </p:sp>
    </p:spTree>
    <p:extLst>
      <p:ext uri="{BB962C8B-B14F-4D97-AF65-F5344CB8AC3E}">
        <p14:creationId xmlns:p14="http://schemas.microsoft.com/office/powerpoint/2010/main" val="2989342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illustrated here. The damping</a:t>
            </a:r>
            <a:r>
              <a:rPr lang="en-US" baseline="0" dirty="0" smtClean="0"/>
              <a:t> exists entirely at the top mass so that the re-injected sensor noise is well isolated from the test mass.</a:t>
            </a:r>
          </a:p>
          <a:p>
            <a:endParaRPr lang="en-US" baseline="0" dirty="0" smtClean="0"/>
          </a:p>
          <a:p>
            <a:r>
              <a:rPr lang="en-US" baseline="0" dirty="0" smtClean="0"/>
              <a:t>I think this damping is a </a:t>
            </a:r>
            <a:r>
              <a:rPr lang="en-US" baseline="0" smtClean="0"/>
              <a:t>good candidate </a:t>
            </a:r>
            <a:r>
              <a:rPr lang="en-US" baseline="0" dirty="0" smtClean="0"/>
              <a:t>for modern control, which I’ll talk more about in a couple of slides.</a:t>
            </a:r>
            <a:endParaRPr lang="en-US" dirty="0"/>
          </a:p>
        </p:txBody>
      </p:sp>
      <p:sp>
        <p:nvSpPr>
          <p:cNvPr id="4" name="Slide Number Placeholder 3"/>
          <p:cNvSpPr>
            <a:spLocks noGrp="1"/>
          </p:cNvSpPr>
          <p:nvPr>
            <p:ph type="sldNum" sz="quarter" idx="10"/>
          </p:nvPr>
        </p:nvSpPr>
        <p:spPr/>
        <p:txBody>
          <a:bodyPr/>
          <a:lstStyle/>
          <a:p>
            <a:fld id="{3E156964-5E12-0B4B-B905-BF302E9C3AD5}" type="slidenum">
              <a:rPr lang="en-US" smtClean="0"/>
              <a:t>4</a:t>
            </a:fld>
            <a:endParaRPr lang="en-US"/>
          </a:p>
        </p:txBody>
      </p:sp>
    </p:spTree>
    <p:extLst>
      <p:ext uri="{BB962C8B-B14F-4D97-AF65-F5344CB8AC3E}">
        <p14:creationId xmlns:p14="http://schemas.microsoft.com/office/powerpoint/2010/main" val="139097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type of control is the cavity length control.</a:t>
            </a:r>
            <a:r>
              <a:rPr lang="en-US" baseline="0" dirty="0" smtClean="0"/>
              <a:t> The sensor here is the cavity signal itself. The actuation is split into different frequency bands at the four different stages.</a:t>
            </a:r>
          </a:p>
          <a:p>
            <a:r>
              <a:rPr lang="en-US" baseline="0" dirty="0" smtClean="0"/>
              <a:t>This is probably not a good candidate for MC because the limiting factor is not noise, rather saturating actuators</a:t>
            </a:r>
            <a:r>
              <a:rPr lang="en-US" baseline="0" dirty="0" smtClean="0"/>
              <a:t>. Actuator saturation limits are non-linear and MC methods are designed for purely linear systems.</a:t>
            </a:r>
            <a:endParaRPr lang="en-US" baseline="0" dirty="0" smtClean="0"/>
          </a:p>
          <a:p>
            <a:r>
              <a:rPr lang="en-US" baseline="0" dirty="0" smtClean="0"/>
              <a:t>Also, while technically being a MIMO controller, the fact that there is only a single output, the cavity signal, means we can design the loops using familiar SISO concepts, like phase margin.</a:t>
            </a:r>
          </a:p>
          <a:p>
            <a:endParaRPr lang="en-US" baseline="0" dirty="0" smtClean="0"/>
          </a:p>
          <a:p>
            <a:r>
              <a:rPr lang="en-US" baseline="0" dirty="0" smtClean="0"/>
              <a:t>Probably beyond the scope of this talk:</a:t>
            </a:r>
          </a:p>
          <a:p>
            <a:r>
              <a:rPr lang="en-US" baseline="0" dirty="0" smtClean="0"/>
              <a:t>MC is not designed to handle nonlinear things like saturating actuators.</a:t>
            </a:r>
          </a:p>
          <a:p>
            <a:r>
              <a:rPr lang="en-US" baseline="0" dirty="0" smtClean="0"/>
              <a:t>That being said, this might be a good candidate for the so called ‘generalized cost function method’ that is currently being developed by a few different people. I unfortunately don’t have time to talk about it, but it is interesting because it basically involves replacing people with computer algorithms in the design of our loops. Not at all clear to me this is a good thing do (which I fell comfortable saying because I’m one of the people working on it but definitely very interesting.</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References: </a:t>
            </a:r>
            <a:r>
              <a:rPr lang="en-US" dirty="0" smtClean="0"/>
              <a:t>G1400853, SWG </a:t>
            </a:r>
            <a:r>
              <a:rPr lang="en-US" dirty="0" smtClean="0">
                <a:hlinkClick r:id="rId3"/>
              </a:rPr>
              <a:t>11297</a:t>
            </a:r>
            <a:endParaRPr lang="en-US" dirty="0" smtClean="0"/>
          </a:p>
        </p:txBody>
      </p:sp>
      <p:sp>
        <p:nvSpPr>
          <p:cNvPr id="4" name="Slide Number Placeholder 3"/>
          <p:cNvSpPr>
            <a:spLocks noGrp="1"/>
          </p:cNvSpPr>
          <p:nvPr>
            <p:ph type="sldNum" sz="quarter" idx="10"/>
          </p:nvPr>
        </p:nvSpPr>
        <p:spPr/>
        <p:txBody>
          <a:bodyPr/>
          <a:lstStyle/>
          <a:p>
            <a:fld id="{3E156964-5E12-0B4B-B905-BF302E9C3AD5}" type="slidenum">
              <a:rPr lang="en-US" smtClean="0"/>
              <a:t>5</a:t>
            </a:fld>
            <a:endParaRPr lang="en-US"/>
          </a:p>
        </p:txBody>
      </p:sp>
    </p:spTree>
    <p:extLst>
      <p:ext uri="{BB962C8B-B14F-4D97-AF65-F5344CB8AC3E}">
        <p14:creationId xmlns:p14="http://schemas.microsoft.com/office/powerpoint/2010/main" val="496709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final type of control is the angular control. It sets the pointing of the test mass by</a:t>
            </a:r>
            <a:r>
              <a:rPr lang="en-US" baseline="0" dirty="0" smtClean="0"/>
              <a:t> acting on the 2</a:t>
            </a:r>
            <a:r>
              <a:rPr lang="en-US" baseline="30000" dirty="0" smtClean="0"/>
              <a:t>nd</a:t>
            </a:r>
            <a:r>
              <a:rPr lang="en-US" baseline="0" dirty="0" smtClean="0"/>
              <a:t> to last stage. Though in principal you can use any of the higher stages as well.</a:t>
            </a:r>
          </a:p>
          <a:p>
            <a:r>
              <a:rPr lang="en-US" baseline="0" dirty="0" smtClean="0"/>
              <a:t>The main limiting factor in this loop is sensor noise. I’ve never designed one of these loops myself, so I can’t say from experience, but I think MC is worth considering here, simply because the sensor noise is so limiting</a:t>
            </a:r>
            <a:r>
              <a:rPr lang="en-US" baseline="0" dirty="0" smtClean="0"/>
              <a:t>. My guess is we would do just as well with loop shaping, unless there is a way to combine more sensor information (like the OSEMs).</a:t>
            </a:r>
            <a:endParaRPr lang="en-US" baseline="0" dirty="0" smtClean="0"/>
          </a:p>
        </p:txBody>
      </p:sp>
      <p:sp>
        <p:nvSpPr>
          <p:cNvPr id="4" name="Slide Number Placeholder 3"/>
          <p:cNvSpPr>
            <a:spLocks noGrp="1"/>
          </p:cNvSpPr>
          <p:nvPr>
            <p:ph type="sldNum" sz="quarter" idx="10"/>
          </p:nvPr>
        </p:nvSpPr>
        <p:spPr/>
        <p:txBody>
          <a:bodyPr/>
          <a:lstStyle/>
          <a:p>
            <a:fld id="{3E156964-5E12-0B4B-B905-BF302E9C3AD5}" type="slidenum">
              <a:rPr lang="en-US" smtClean="0"/>
              <a:t>6</a:t>
            </a:fld>
            <a:endParaRPr lang="en-US"/>
          </a:p>
        </p:txBody>
      </p:sp>
    </p:spTree>
    <p:extLst>
      <p:ext uri="{BB962C8B-B14F-4D97-AF65-F5344CB8AC3E}">
        <p14:creationId xmlns:p14="http://schemas.microsoft.com/office/powerpoint/2010/main" val="1159483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next few slides I’ll show an example of how modern control has benefited the damping of the suspensions.</a:t>
            </a:r>
            <a:endParaRPr lang="en-US" dirty="0"/>
          </a:p>
        </p:txBody>
      </p:sp>
      <p:sp>
        <p:nvSpPr>
          <p:cNvPr id="4" name="Slide Number Placeholder 3"/>
          <p:cNvSpPr>
            <a:spLocks noGrp="1"/>
          </p:cNvSpPr>
          <p:nvPr>
            <p:ph type="sldNum" sz="quarter" idx="10"/>
          </p:nvPr>
        </p:nvSpPr>
        <p:spPr/>
        <p:txBody>
          <a:bodyPr/>
          <a:lstStyle/>
          <a:p>
            <a:fld id="{3E156964-5E12-0B4B-B905-BF302E9C3AD5}" type="slidenum">
              <a:rPr lang="en-US" smtClean="0"/>
              <a:t>7</a:t>
            </a:fld>
            <a:endParaRPr lang="en-US"/>
          </a:p>
        </p:txBody>
      </p:sp>
    </p:spTree>
    <p:extLst>
      <p:ext uri="{BB962C8B-B14F-4D97-AF65-F5344CB8AC3E}">
        <p14:creationId xmlns:p14="http://schemas.microsoft.com/office/powerpoint/2010/main" val="2033443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call this particular type</a:t>
            </a:r>
            <a:r>
              <a:rPr lang="en-US" baseline="0" dirty="0" smtClean="0"/>
              <a:t> of control modal damping. </a:t>
            </a:r>
            <a:r>
              <a:rPr lang="en-US" dirty="0" smtClean="0"/>
              <a:t>The idea is to…</a:t>
            </a:r>
            <a:endParaRPr lang="en-US" dirty="0"/>
          </a:p>
        </p:txBody>
      </p:sp>
      <p:sp>
        <p:nvSpPr>
          <p:cNvPr id="4" name="Slide Number Placeholder 3"/>
          <p:cNvSpPr>
            <a:spLocks noGrp="1"/>
          </p:cNvSpPr>
          <p:nvPr>
            <p:ph type="sldNum" sz="quarter" idx="10"/>
          </p:nvPr>
        </p:nvSpPr>
        <p:spPr/>
        <p:txBody>
          <a:bodyPr/>
          <a:lstStyle/>
          <a:p>
            <a:fld id="{3E156964-5E12-0B4B-B905-BF302E9C3AD5}" type="slidenum">
              <a:rPr lang="en-US" smtClean="0"/>
              <a:t>8</a:t>
            </a:fld>
            <a:endParaRPr lang="en-US"/>
          </a:p>
        </p:txBody>
      </p:sp>
    </p:spTree>
    <p:extLst>
      <p:ext uri="{BB962C8B-B14F-4D97-AF65-F5344CB8AC3E}">
        <p14:creationId xmlns:p14="http://schemas.microsoft.com/office/powerpoint/2010/main" val="1524903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a very complicated system with many modal</a:t>
            </a:r>
            <a:r>
              <a:rPr lang="en-US" baseline="0" dirty="0" smtClean="0"/>
              <a:t> </a:t>
            </a:r>
            <a:r>
              <a:rPr lang="en-US" baseline="0" dirty="0" smtClean="0"/>
              <a:t>resonant frequencies </a:t>
            </a:r>
            <a:r>
              <a:rPr lang="en-US" baseline="0" dirty="0" smtClean="0"/>
              <a:t>and use a matrix transformation to…</a:t>
            </a:r>
            <a:endParaRPr lang="en-US" dirty="0"/>
          </a:p>
        </p:txBody>
      </p:sp>
      <p:sp>
        <p:nvSpPr>
          <p:cNvPr id="4" name="Slide Number Placeholder 3"/>
          <p:cNvSpPr>
            <a:spLocks noGrp="1"/>
          </p:cNvSpPr>
          <p:nvPr>
            <p:ph type="sldNum" sz="quarter" idx="10"/>
          </p:nvPr>
        </p:nvSpPr>
        <p:spPr/>
        <p:txBody>
          <a:bodyPr/>
          <a:lstStyle/>
          <a:p>
            <a:fld id="{3E156964-5E12-0B4B-B905-BF302E9C3AD5}" type="slidenum">
              <a:rPr lang="en-US" smtClean="0"/>
              <a:t>9</a:t>
            </a:fld>
            <a:endParaRPr lang="en-US"/>
          </a:p>
        </p:txBody>
      </p:sp>
    </p:spTree>
    <p:extLst>
      <p:ext uri="{BB962C8B-B14F-4D97-AF65-F5344CB8AC3E}">
        <p14:creationId xmlns:p14="http://schemas.microsoft.com/office/powerpoint/2010/main" val="3521626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…break</a:t>
            </a:r>
            <a:r>
              <a:rPr lang="en-US" baseline="0" dirty="0" smtClean="0"/>
              <a:t> it up into a series of simple, independent, single resonant frequency systems. The matrix transformation is no different from the matrices we use now except that the matrix happens to an eigenvector matrix.</a:t>
            </a:r>
          </a:p>
          <a:p>
            <a:r>
              <a:rPr lang="en-US" baseline="0" dirty="0" smtClean="0"/>
              <a:t>Then we can design a very simple damping filter for each mode (in fact its usually the same filter but scaled in frequency), and use another matrix </a:t>
            </a:r>
            <a:r>
              <a:rPr lang="en-US" baseline="0" dirty="0" smtClean="0"/>
              <a:t>transformation to </a:t>
            </a:r>
            <a:r>
              <a:rPr lang="en-US" baseline="0" dirty="0" smtClean="0"/>
              <a:t>sum the damping signals back together.</a:t>
            </a:r>
          </a:p>
          <a:p>
            <a:r>
              <a:rPr lang="en-US" baseline="0" dirty="0" smtClean="0"/>
              <a:t>Tuning becomes really easy in this way. For example you just increase the gain on the modes that need more damping, and decrease it on those that don’t to improve the noise performance. In fact, it’s easy to do this tuning in real </a:t>
            </a:r>
            <a:r>
              <a:rPr lang="en-US" baseline="0" dirty="0" smtClean="0"/>
              <a:t>time, which you can’t do with regular SISO control. </a:t>
            </a:r>
            <a:r>
              <a:rPr lang="en-US" baseline="0" dirty="0" smtClean="0"/>
              <a:t>For my thesis I even automated </a:t>
            </a:r>
            <a:r>
              <a:rPr lang="en-US" baseline="0" dirty="0" smtClean="0"/>
              <a:t>this tuning so the damping could respond in an optimal way to evolving seismic noise.</a:t>
            </a:r>
            <a:endParaRPr lang="en-US" baseline="0" dirty="0" smtClean="0"/>
          </a:p>
        </p:txBody>
      </p:sp>
      <p:sp>
        <p:nvSpPr>
          <p:cNvPr id="4" name="Slide Number Placeholder 3"/>
          <p:cNvSpPr>
            <a:spLocks noGrp="1"/>
          </p:cNvSpPr>
          <p:nvPr>
            <p:ph type="sldNum" sz="quarter" idx="10"/>
          </p:nvPr>
        </p:nvSpPr>
        <p:spPr/>
        <p:txBody>
          <a:bodyPr/>
          <a:lstStyle/>
          <a:p>
            <a:fld id="{3E156964-5E12-0B4B-B905-BF302E9C3AD5}" type="slidenum">
              <a:rPr lang="en-US" smtClean="0"/>
              <a:t>10</a:t>
            </a:fld>
            <a:endParaRPr lang="en-US"/>
          </a:p>
        </p:txBody>
      </p:sp>
    </p:spTree>
    <p:extLst>
      <p:ext uri="{BB962C8B-B14F-4D97-AF65-F5344CB8AC3E}">
        <p14:creationId xmlns:p14="http://schemas.microsoft.com/office/powerpoint/2010/main" val="3397377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B8F85F-C435-544B-BA2A-9CC826A39C54}" type="datetimeFigureOut">
              <a:rPr lang="en-US" smtClean="0"/>
              <a:t>5/21/15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B8D8D1-A204-C14D-A397-99A1FA68CD01}" type="slidenum">
              <a:rPr lang="en-US" smtClean="0"/>
              <a:t>‹#›</a:t>
            </a:fld>
            <a:endParaRPr lang="en-US"/>
          </a:p>
        </p:txBody>
      </p:sp>
    </p:spTree>
    <p:extLst>
      <p:ext uri="{BB962C8B-B14F-4D97-AF65-F5344CB8AC3E}">
        <p14:creationId xmlns:p14="http://schemas.microsoft.com/office/powerpoint/2010/main" val="3317844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B8F85F-C435-544B-BA2A-9CC826A39C54}" type="datetimeFigureOut">
              <a:rPr lang="en-US" smtClean="0"/>
              <a:t>5/21/15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B8D8D1-A204-C14D-A397-99A1FA68CD01}" type="slidenum">
              <a:rPr lang="en-US" smtClean="0"/>
              <a:t>‹#›</a:t>
            </a:fld>
            <a:endParaRPr lang="en-US"/>
          </a:p>
        </p:txBody>
      </p:sp>
    </p:spTree>
    <p:extLst>
      <p:ext uri="{BB962C8B-B14F-4D97-AF65-F5344CB8AC3E}">
        <p14:creationId xmlns:p14="http://schemas.microsoft.com/office/powerpoint/2010/main" val="2122813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B8F85F-C435-544B-BA2A-9CC826A39C54}" type="datetimeFigureOut">
              <a:rPr lang="en-US" smtClean="0"/>
              <a:t>5/21/15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B8D8D1-A204-C14D-A397-99A1FA68CD01}" type="slidenum">
              <a:rPr lang="en-US" smtClean="0"/>
              <a:t>‹#›</a:t>
            </a:fld>
            <a:endParaRPr lang="en-US"/>
          </a:p>
        </p:txBody>
      </p:sp>
    </p:spTree>
    <p:extLst>
      <p:ext uri="{BB962C8B-B14F-4D97-AF65-F5344CB8AC3E}">
        <p14:creationId xmlns:p14="http://schemas.microsoft.com/office/powerpoint/2010/main" val="2774647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B8F85F-C435-544B-BA2A-9CC826A39C54}" type="datetimeFigureOut">
              <a:rPr lang="en-US" smtClean="0"/>
              <a:t>5/21/15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B8D8D1-A204-C14D-A397-99A1FA68CD01}" type="slidenum">
              <a:rPr lang="en-US" smtClean="0"/>
              <a:t>‹#›</a:t>
            </a:fld>
            <a:endParaRPr lang="en-US"/>
          </a:p>
        </p:txBody>
      </p:sp>
    </p:spTree>
    <p:extLst>
      <p:ext uri="{BB962C8B-B14F-4D97-AF65-F5344CB8AC3E}">
        <p14:creationId xmlns:p14="http://schemas.microsoft.com/office/powerpoint/2010/main" val="1552509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B8F85F-C435-544B-BA2A-9CC826A39C54}" type="datetimeFigureOut">
              <a:rPr lang="en-US" smtClean="0"/>
              <a:t>5/21/15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B8D8D1-A204-C14D-A397-99A1FA68CD01}" type="slidenum">
              <a:rPr lang="en-US" smtClean="0"/>
              <a:t>‹#›</a:t>
            </a:fld>
            <a:endParaRPr lang="en-US"/>
          </a:p>
        </p:txBody>
      </p:sp>
    </p:spTree>
    <p:extLst>
      <p:ext uri="{BB962C8B-B14F-4D97-AF65-F5344CB8AC3E}">
        <p14:creationId xmlns:p14="http://schemas.microsoft.com/office/powerpoint/2010/main" val="1644416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B8F85F-C435-544B-BA2A-9CC826A39C54}" type="datetimeFigureOut">
              <a:rPr lang="en-US" smtClean="0"/>
              <a:t>5/21/15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B8D8D1-A204-C14D-A397-99A1FA68CD01}" type="slidenum">
              <a:rPr lang="en-US" smtClean="0"/>
              <a:t>‹#›</a:t>
            </a:fld>
            <a:endParaRPr lang="en-US"/>
          </a:p>
        </p:txBody>
      </p:sp>
    </p:spTree>
    <p:extLst>
      <p:ext uri="{BB962C8B-B14F-4D97-AF65-F5344CB8AC3E}">
        <p14:creationId xmlns:p14="http://schemas.microsoft.com/office/powerpoint/2010/main" val="1147687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B8F85F-C435-544B-BA2A-9CC826A39C54}" type="datetimeFigureOut">
              <a:rPr lang="en-US" smtClean="0"/>
              <a:t>5/21/15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B8D8D1-A204-C14D-A397-99A1FA68CD01}" type="slidenum">
              <a:rPr lang="en-US" smtClean="0"/>
              <a:t>‹#›</a:t>
            </a:fld>
            <a:endParaRPr lang="en-US"/>
          </a:p>
        </p:txBody>
      </p:sp>
    </p:spTree>
    <p:extLst>
      <p:ext uri="{BB962C8B-B14F-4D97-AF65-F5344CB8AC3E}">
        <p14:creationId xmlns:p14="http://schemas.microsoft.com/office/powerpoint/2010/main" val="2846539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B8F85F-C435-544B-BA2A-9CC826A39C54}" type="datetimeFigureOut">
              <a:rPr lang="en-US" smtClean="0"/>
              <a:t>5/21/15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B8D8D1-A204-C14D-A397-99A1FA68CD01}" type="slidenum">
              <a:rPr lang="en-US" smtClean="0"/>
              <a:t>‹#›</a:t>
            </a:fld>
            <a:endParaRPr lang="en-US"/>
          </a:p>
        </p:txBody>
      </p:sp>
    </p:spTree>
    <p:extLst>
      <p:ext uri="{BB962C8B-B14F-4D97-AF65-F5344CB8AC3E}">
        <p14:creationId xmlns:p14="http://schemas.microsoft.com/office/powerpoint/2010/main" val="968796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B8F85F-C435-544B-BA2A-9CC826A39C54}" type="datetimeFigureOut">
              <a:rPr lang="en-US" smtClean="0"/>
              <a:t>5/21/15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B8D8D1-A204-C14D-A397-99A1FA68CD01}" type="slidenum">
              <a:rPr lang="en-US" smtClean="0"/>
              <a:t>‹#›</a:t>
            </a:fld>
            <a:endParaRPr lang="en-US"/>
          </a:p>
        </p:txBody>
      </p:sp>
    </p:spTree>
    <p:extLst>
      <p:ext uri="{BB962C8B-B14F-4D97-AF65-F5344CB8AC3E}">
        <p14:creationId xmlns:p14="http://schemas.microsoft.com/office/powerpoint/2010/main" val="2816191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B8F85F-C435-544B-BA2A-9CC826A39C54}" type="datetimeFigureOut">
              <a:rPr lang="en-US" smtClean="0"/>
              <a:t>5/21/15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B8D8D1-A204-C14D-A397-99A1FA68CD01}" type="slidenum">
              <a:rPr lang="en-US" smtClean="0"/>
              <a:t>‹#›</a:t>
            </a:fld>
            <a:endParaRPr lang="en-US"/>
          </a:p>
        </p:txBody>
      </p:sp>
    </p:spTree>
    <p:extLst>
      <p:ext uri="{BB962C8B-B14F-4D97-AF65-F5344CB8AC3E}">
        <p14:creationId xmlns:p14="http://schemas.microsoft.com/office/powerpoint/2010/main" val="2058511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B8F85F-C435-544B-BA2A-9CC826A39C54}" type="datetimeFigureOut">
              <a:rPr lang="en-US" smtClean="0"/>
              <a:t>5/21/15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B8D8D1-A204-C14D-A397-99A1FA68CD01}" type="slidenum">
              <a:rPr lang="en-US" smtClean="0"/>
              <a:t>‹#›</a:t>
            </a:fld>
            <a:endParaRPr lang="en-US"/>
          </a:p>
        </p:txBody>
      </p:sp>
    </p:spTree>
    <p:extLst>
      <p:ext uri="{BB962C8B-B14F-4D97-AF65-F5344CB8AC3E}">
        <p14:creationId xmlns:p14="http://schemas.microsoft.com/office/powerpoint/2010/main" val="195203596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B8F85F-C435-544B-BA2A-9CC826A39C54}" type="datetimeFigureOut">
              <a:rPr lang="en-US" smtClean="0"/>
              <a:t>5/21/15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B8D8D1-A204-C14D-A397-99A1FA68CD01}" type="slidenum">
              <a:rPr lang="en-US" smtClean="0"/>
              <a:t>‹#›</a:t>
            </a:fld>
            <a:endParaRPr lang="en-US"/>
          </a:p>
        </p:txBody>
      </p:sp>
    </p:spTree>
    <p:extLst>
      <p:ext uri="{BB962C8B-B14F-4D97-AF65-F5344CB8AC3E}">
        <p14:creationId xmlns:p14="http://schemas.microsoft.com/office/powerpoint/2010/main" val="3607685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1" Type="http://schemas.openxmlformats.org/officeDocument/2006/relationships/image" Target="../media/image10.wmf"/><Relationship Id="rId12" Type="http://schemas.openxmlformats.org/officeDocument/2006/relationships/oleObject" Target="../embeddings/oleObject19.bin"/><Relationship Id="rId13" Type="http://schemas.openxmlformats.org/officeDocument/2006/relationships/image" Target="../media/image11.wmf"/><Relationship Id="rId14" Type="http://schemas.openxmlformats.org/officeDocument/2006/relationships/oleObject" Target="../embeddings/oleObject20.bin"/><Relationship Id="rId15" Type="http://schemas.openxmlformats.org/officeDocument/2006/relationships/image" Target="../media/image12.emf"/><Relationship Id="rId16" Type="http://schemas.openxmlformats.org/officeDocument/2006/relationships/image" Target="../media/image14.jpg"/><Relationship Id="rId17" Type="http://schemas.openxmlformats.org/officeDocument/2006/relationships/image" Target="../media/image15.jpg"/><Relationship Id="rId18" Type="http://schemas.openxmlformats.org/officeDocument/2006/relationships/oleObject" Target="../embeddings/oleObject21.bin"/><Relationship Id="rId19" Type="http://schemas.openxmlformats.org/officeDocument/2006/relationships/image" Target="../media/image13.wmf"/><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notesSlide" Target="../notesSlides/notesSlide9.xml"/><Relationship Id="rId4" Type="http://schemas.openxmlformats.org/officeDocument/2006/relationships/oleObject" Target="../embeddings/oleObject15.bin"/><Relationship Id="rId5" Type="http://schemas.openxmlformats.org/officeDocument/2006/relationships/image" Target="../media/image7.wmf"/><Relationship Id="rId6" Type="http://schemas.openxmlformats.org/officeDocument/2006/relationships/oleObject" Target="../embeddings/oleObject16.bin"/><Relationship Id="rId7" Type="http://schemas.openxmlformats.org/officeDocument/2006/relationships/image" Target="../media/image8.wmf"/><Relationship Id="rId8" Type="http://schemas.openxmlformats.org/officeDocument/2006/relationships/oleObject" Target="../embeddings/oleObject17.bin"/><Relationship Id="rId9" Type="http://schemas.openxmlformats.org/officeDocument/2006/relationships/image" Target="../media/image9.wmf"/><Relationship Id="rId10" Type="http://schemas.openxmlformats.org/officeDocument/2006/relationships/oleObject" Target="../embeddings/oleObject18.bin"/></Relationships>
</file>

<file path=ppt/slides/_rels/slide11.xml.rels><?xml version="1.0" encoding="UTF-8" standalone="yes"?>
<Relationships xmlns="http://schemas.openxmlformats.org/package/2006/relationships"><Relationship Id="rId11" Type="http://schemas.openxmlformats.org/officeDocument/2006/relationships/image" Target="../media/image10.wmf"/><Relationship Id="rId12" Type="http://schemas.openxmlformats.org/officeDocument/2006/relationships/oleObject" Target="../embeddings/oleObject26.bin"/><Relationship Id="rId13" Type="http://schemas.openxmlformats.org/officeDocument/2006/relationships/image" Target="../media/image11.wmf"/><Relationship Id="rId14" Type="http://schemas.openxmlformats.org/officeDocument/2006/relationships/oleObject" Target="../embeddings/oleObject27.bin"/><Relationship Id="rId15" Type="http://schemas.openxmlformats.org/officeDocument/2006/relationships/image" Target="../media/image12.emf"/><Relationship Id="rId16" Type="http://schemas.openxmlformats.org/officeDocument/2006/relationships/image" Target="../media/image14.jpg"/><Relationship Id="rId17" Type="http://schemas.openxmlformats.org/officeDocument/2006/relationships/image" Target="../media/image15.jpg"/><Relationship Id="rId18" Type="http://schemas.openxmlformats.org/officeDocument/2006/relationships/oleObject" Target="../embeddings/oleObject28.bin"/><Relationship Id="rId19" Type="http://schemas.openxmlformats.org/officeDocument/2006/relationships/image" Target="../media/image13.wmf"/><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notesSlide" Target="../notesSlides/notesSlide10.xml"/><Relationship Id="rId4" Type="http://schemas.openxmlformats.org/officeDocument/2006/relationships/oleObject" Target="../embeddings/oleObject22.bin"/><Relationship Id="rId5" Type="http://schemas.openxmlformats.org/officeDocument/2006/relationships/image" Target="../media/image7.wmf"/><Relationship Id="rId6" Type="http://schemas.openxmlformats.org/officeDocument/2006/relationships/oleObject" Target="../embeddings/oleObject23.bin"/><Relationship Id="rId7" Type="http://schemas.openxmlformats.org/officeDocument/2006/relationships/image" Target="../media/image8.wmf"/><Relationship Id="rId8" Type="http://schemas.openxmlformats.org/officeDocument/2006/relationships/oleObject" Target="../embeddings/oleObject24.bin"/><Relationship Id="rId9" Type="http://schemas.openxmlformats.org/officeDocument/2006/relationships/image" Target="../media/image9.wmf"/><Relationship Id="rId10" Type="http://schemas.openxmlformats.org/officeDocument/2006/relationships/oleObject" Target="../embeddings/oleObject25.bin"/></Relationships>
</file>

<file path=ppt/slides/_rels/slide12.xml.rels><?xml version="1.0" encoding="UTF-8" standalone="yes"?>
<Relationships xmlns="http://schemas.openxmlformats.org/package/2006/relationships"><Relationship Id="rId11" Type="http://schemas.openxmlformats.org/officeDocument/2006/relationships/image" Target="../media/image9.wmf"/><Relationship Id="rId12" Type="http://schemas.openxmlformats.org/officeDocument/2006/relationships/oleObject" Target="../embeddings/oleObject33.bin"/><Relationship Id="rId13" Type="http://schemas.openxmlformats.org/officeDocument/2006/relationships/image" Target="../media/image10.wmf"/><Relationship Id="rId14" Type="http://schemas.openxmlformats.org/officeDocument/2006/relationships/oleObject" Target="../embeddings/oleObject34.bin"/><Relationship Id="rId15" Type="http://schemas.openxmlformats.org/officeDocument/2006/relationships/image" Target="../media/image11.wmf"/><Relationship Id="rId16" Type="http://schemas.openxmlformats.org/officeDocument/2006/relationships/image" Target="../media/image14.jpg"/><Relationship Id="rId17" Type="http://schemas.openxmlformats.org/officeDocument/2006/relationships/image" Target="../media/image15.jpg"/><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notesSlide" Target="../notesSlides/notesSlide11.xml"/><Relationship Id="rId4" Type="http://schemas.openxmlformats.org/officeDocument/2006/relationships/oleObject" Target="../embeddings/oleObject29.bin"/><Relationship Id="rId5" Type="http://schemas.openxmlformats.org/officeDocument/2006/relationships/image" Target="../media/image7.wmf"/><Relationship Id="rId6" Type="http://schemas.openxmlformats.org/officeDocument/2006/relationships/oleObject" Target="../embeddings/oleObject30.bin"/><Relationship Id="rId7" Type="http://schemas.openxmlformats.org/officeDocument/2006/relationships/image" Target="../media/image13.wmf"/><Relationship Id="rId8" Type="http://schemas.openxmlformats.org/officeDocument/2006/relationships/oleObject" Target="../embeddings/oleObject31.bin"/><Relationship Id="rId9" Type="http://schemas.openxmlformats.org/officeDocument/2006/relationships/image" Target="../media/image8.wmf"/><Relationship Id="rId10" Type="http://schemas.openxmlformats.org/officeDocument/2006/relationships/oleObject" Target="../embeddings/oleObject32.bin"/></Relationships>
</file>

<file path=ppt/slides/_rels/slide13.xml.rels><?xml version="1.0" encoding="UTF-8" standalone="yes"?>
<Relationships xmlns="http://schemas.openxmlformats.org/package/2006/relationships"><Relationship Id="rId11" Type="http://schemas.openxmlformats.org/officeDocument/2006/relationships/image" Target="../media/image9.wmf"/><Relationship Id="rId12" Type="http://schemas.openxmlformats.org/officeDocument/2006/relationships/oleObject" Target="../embeddings/oleObject39.bin"/><Relationship Id="rId13" Type="http://schemas.openxmlformats.org/officeDocument/2006/relationships/image" Target="../media/image10.wmf"/><Relationship Id="rId14" Type="http://schemas.openxmlformats.org/officeDocument/2006/relationships/oleObject" Target="../embeddings/oleObject40.bin"/><Relationship Id="rId15" Type="http://schemas.openxmlformats.org/officeDocument/2006/relationships/image" Target="../media/image11.wmf"/><Relationship Id="rId16" Type="http://schemas.openxmlformats.org/officeDocument/2006/relationships/image" Target="../media/image14.jpg"/><Relationship Id="rId17" Type="http://schemas.openxmlformats.org/officeDocument/2006/relationships/image" Target="../media/image15.jpg"/><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notesSlide" Target="../notesSlides/notesSlide12.xml"/><Relationship Id="rId4" Type="http://schemas.openxmlformats.org/officeDocument/2006/relationships/oleObject" Target="../embeddings/oleObject35.bin"/><Relationship Id="rId5" Type="http://schemas.openxmlformats.org/officeDocument/2006/relationships/image" Target="../media/image7.wmf"/><Relationship Id="rId6" Type="http://schemas.openxmlformats.org/officeDocument/2006/relationships/oleObject" Target="../embeddings/oleObject36.bin"/><Relationship Id="rId7" Type="http://schemas.openxmlformats.org/officeDocument/2006/relationships/image" Target="../media/image13.wmf"/><Relationship Id="rId8" Type="http://schemas.openxmlformats.org/officeDocument/2006/relationships/oleObject" Target="../embeddings/oleObject37.bin"/><Relationship Id="rId9" Type="http://schemas.openxmlformats.org/officeDocument/2006/relationships/image" Target="../media/image8.wmf"/><Relationship Id="rId10" Type="http://schemas.openxmlformats.org/officeDocument/2006/relationships/oleObject" Target="../embeddings/oleObject38.bin"/></Relationships>
</file>

<file path=ppt/slides/_rels/slide14.xml.rels><?xml version="1.0" encoding="UTF-8" standalone="yes"?>
<Relationships xmlns="http://schemas.openxmlformats.org/package/2006/relationships"><Relationship Id="rId11" Type="http://schemas.openxmlformats.org/officeDocument/2006/relationships/image" Target="../media/image9.wmf"/><Relationship Id="rId12" Type="http://schemas.openxmlformats.org/officeDocument/2006/relationships/oleObject" Target="../embeddings/oleObject45.bin"/><Relationship Id="rId13" Type="http://schemas.openxmlformats.org/officeDocument/2006/relationships/image" Target="../media/image10.wmf"/><Relationship Id="rId14" Type="http://schemas.openxmlformats.org/officeDocument/2006/relationships/oleObject" Target="../embeddings/oleObject46.bin"/><Relationship Id="rId15" Type="http://schemas.openxmlformats.org/officeDocument/2006/relationships/image" Target="../media/image11.wmf"/><Relationship Id="rId16" Type="http://schemas.openxmlformats.org/officeDocument/2006/relationships/image" Target="../media/image15.jpg"/><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notesSlide" Target="../notesSlides/notesSlide13.xml"/><Relationship Id="rId4" Type="http://schemas.openxmlformats.org/officeDocument/2006/relationships/oleObject" Target="../embeddings/oleObject41.bin"/><Relationship Id="rId5" Type="http://schemas.openxmlformats.org/officeDocument/2006/relationships/image" Target="../media/image7.wmf"/><Relationship Id="rId6" Type="http://schemas.openxmlformats.org/officeDocument/2006/relationships/oleObject" Target="../embeddings/oleObject42.bin"/><Relationship Id="rId7" Type="http://schemas.openxmlformats.org/officeDocument/2006/relationships/image" Target="../media/image13.wmf"/><Relationship Id="rId8" Type="http://schemas.openxmlformats.org/officeDocument/2006/relationships/oleObject" Target="../embeddings/oleObject43.bin"/><Relationship Id="rId9" Type="http://schemas.openxmlformats.org/officeDocument/2006/relationships/image" Target="../media/image8.wmf"/><Relationship Id="rId10" Type="http://schemas.openxmlformats.org/officeDocument/2006/relationships/oleObject" Target="../embeddings/oleObject44.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6.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emf"/></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2.png"/><Relationship Id="rId9" Type="http://schemas.openxmlformats.org/officeDocument/2006/relationships/image" Target="../media/image23.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20" Type="http://schemas.openxmlformats.org/officeDocument/2006/relationships/image" Target="../media/image31.wmf"/><Relationship Id="rId21" Type="http://schemas.openxmlformats.org/officeDocument/2006/relationships/oleObject" Target="../embeddings/oleObject56.bin"/><Relationship Id="rId22" Type="http://schemas.openxmlformats.org/officeDocument/2006/relationships/image" Target="../media/image32.wmf"/><Relationship Id="rId23" Type="http://schemas.openxmlformats.org/officeDocument/2006/relationships/oleObject" Target="../embeddings/oleObject57.bin"/><Relationship Id="rId24" Type="http://schemas.openxmlformats.org/officeDocument/2006/relationships/image" Target="../media/image33.wmf"/><Relationship Id="rId25" Type="http://schemas.openxmlformats.org/officeDocument/2006/relationships/oleObject" Target="../embeddings/oleObject58.bin"/><Relationship Id="rId26" Type="http://schemas.openxmlformats.org/officeDocument/2006/relationships/image" Target="../media/image34.wmf"/><Relationship Id="rId27" Type="http://schemas.openxmlformats.org/officeDocument/2006/relationships/oleObject" Target="../embeddings/oleObject59.bin"/><Relationship Id="rId28" Type="http://schemas.openxmlformats.org/officeDocument/2006/relationships/image" Target="../media/image35.wmf"/><Relationship Id="rId29" Type="http://schemas.openxmlformats.org/officeDocument/2006/relationships/oleObject" Target="../embeddings/oleObject60.bin"/><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oleObject" Target="../embeddings/oleObject47.bin"/><Relationship Id="rId4" Type="http://schemas.openxmlformats.org/officeDocument/2006/relationships/image" Target="../media/image25.wmf"/><Relationship Id="rId5" Type="http://schemas.openxmlformats.org/officeDocument/2006/relationships/oleObject" Target="../embeddings/oleObject48.bin"/><Relationship Id="rId30" Type="http://schemas.openxmlformats.org/officeDocument/2006/relationships/image" Target="../media/image8.wmf"/><Relationship Id="rId31" Type="http://schemas.openxmlformats.org/officeDocument/2006/relationships/oleObject" Target="../embeddings/oleObject61.bin"/><Relationship Id="rId32" Type="http://schemas.openxmlformats.org/officeDocument/2006/relationships/image" Target="../media/image9.wmf"/><Relationship Id="rId9" Type="http://schemas.openxmlformats.org/officeDocument/2006/relationships/oleObject" Target="../embeddings/oleObject50.bin"/><Relationship Id="rId6" Type="http://schemas.openxmlformats.org/officeDocument/2006/relationships/image" Target="../media/image26.wmf"/><Relationship Id="rId7" Type="http://schemas.openxmlformats.org/officeDocument/2006/relationships/oleObject" Target="../embeddings/oleObject49.bin"/><Relationship Id="rId8" Type="http://schemas.openxmlformats.org/officeDocument/2006/relationships/image" Target="../media/image27.wmf"/><Relationship Id="rId33" Type="http://schemas.openxmlformats.org/officeDocument/2006/relationships/oleObject" Target="../embeddings/oleObject62.bin"/><Relationship Id="rId34" Type="http://schemas.openxmlformats.org/officeDocument/2006/relationships/image" Target="../media/image10.wmf"/><Relationship Id="rId35" Type="http://schemas.openxmlformats.org/officeDocument/2006/relationships/oleObject" Target="../embeddings/oleObject63.bin"/><Relationship Id="rId36" Type="http://schemas.openxmlformats.org/officeDocument/2006/relationships/image" Target="../media/image11.wmf"/><Relationship Id="rId10" Type="http://schemas.openxmlformats.org/officeDocument/2006/relationships/image" Target="../media/image7.wmf"/><Relationship Id="rId11" Type="http://schemas.openxmlformats.org/officeDocument/2006/relationships/oleObject" Target="../embeddings/oleObject51.bin"/><Relationship Id="rId12" Type="http://schemas.openxmlformats.org/officeDocument/2006/relationships/image" Target="../media/image28.wmf"/><Relationship Id="rId13" Type="http://schemas.openxmlformats.org/officeDocument/2006/relationships/oleObject" Target="../embeddings/oleObject52.bin"/><Relationship Id="rId14" Type="http://schemas.openxmlformats.org/officeDocument/2006/relationships/image" Target="../media/image29.wmf"/><Relationship Id="rId15" Type="http://schemas.openxmlformats.org/officeDocument/2006/relationships/oleObject" Target="../embeddings/oleObject53.bin"/><Relationship Id="rId16" Type="http://schemas.openxmlformats.org/officeDocument/2006/relationships/image" Target="../media/image13.wmf"/><Relationship Id="rId17" Type="http://schemas.openxmlformats.org/officeDocument/2006/relationships/oleObject" Target="../embeddings/oleObject54.bin"/><Relationship Id="rId18" Type="http://schemas.openxmlformats.org/officeDocument/2006/relationships/image" Target="../media/image30.wmf"/><Relationship Id="rId19" Type="http://schemas.openxmlformats.org/officeDocument/2006/relationships/oleObject" Target="../embeddings/oleObject55.bin"/><Relationship Id="rId37" Type="http://schemas.openxmlformats.org/officeDocument/2006/relationships/oleObject" Target="../embeddings/oleObject64.bin"/><Relationship Id="rId38" Type="http://schemas.openxmlformats.org/officeDocument/2006/relationships/image" Target="../media/image36.wmf"/><Relationship Id="rId39" Type="http://schemas.openxmlformats.org/officeDocument/2006/relationships/oleObject" Target="../embeddings/oleObject65.bin"/><Relationship Id="rId40" Type="http://schemas.openxmlformats.org/officeDocument/2006/relationships/image" Target="../media/image37.wmf"/></Relationships>
</file>

<file path=ppt/slides/_rels/slide31.xml.rels><?xml version="1.0" encoding="UTF-8" standalone="yes"?>
<Relationships xmlns="http://schemas.openxmlformats.org/package/2006/relationships"><Relationship Id="rId11" Type="http://schemas.openxmlformats.org/officeDocument/2006/relationships/image" Target="../media/image45.emf"/><Relationship Id="rId12" Type="http://schemas.openxmlformats.org/officeDocument/2006/relationships/oleObject" Target="../embeddings/oleObject69.bin"/><Relationship Id="rId13" Type="http://schemas.openxmlformats.org/officeDocument/2006/relationships/image" Target="../media/image41.wmf"/><Relationship Id="rId14" Type="http://schemas.openxmlformats.org/officeDocument/2006/relationships/oleObject" Target="../embeddings/oleObject70.bin"/><Relationship Id="rId15" Type="http://schemas.openxmlformats.org/officeDocument/2006/relationships/image" Target="../media/image42.wmf"/><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image" Target="../media/image43.emf"/><Relationship Id="rId4" Type="http://schemas.openxmlformats.org/officeDocument/2006/relationships/oleObject" Target="../embeddings/oleObject66.bin"/><Relationship Id="rId5" Type="http://schemas.openxmlformats.org/officeDocument/2006/relationships/image" Target="../media/image38.wmf"/><Relationship Id="rId6" Type="http://schemas.openxmlformats.org/officeDocument/2006/relationships/oleObject" Target="../embeddings/oleObject67.bin"/><Relationship Id="rId7" Type="http://schemas.openxmlformats.org/officeDocument/2006/relationships/image" Target="../media/image39.wmf"/><Relationship Id="rId8" Type="http://schemas.openxmlformats.org/officeDocument/2006/relationships/oleObject" Target="../embeddings/oleObject68.bin"/><Relationship Id="rId9" Type="http://schemas.openxmlformats.org/officeDocument/2006/relationships/image" Target="../media/image40.wmf"/><Relationship Id="rId10" Type="http://schemas.openxmlformats.org/officeDocument/2006/relationships/image" Target="../media/image44.emf"/></Relationships>
</file>

<file path=ppt/slides/_rels/slide32.xml.rels><?xml version="1.0" encoding="UTF-8" standalone="yes"?>
<Relationships xmlns="http://schemas.openxmlformats.org/package/2006/relationships"><Relationship Id="rId11" Type="http://schemas.openxmlformats.org/officeDocument/2006/relationships/image" Target="../media/image49.wmf"/><Relationship Id="rId12" Type="http://schemas.openxmlformats.org/officeDocument/2006/relationships/oleObject" Target="../embeddings/oleObject75.bin"/><Relationship Id="rId13" Type="http://schemas.openxmlformats.org/officeDocument/2006/relationships/image" Target="../media/image50.wmf"/><Relationship Id="rId14" Type="http://schemas.openxmlformats.org/officeDocument/2006/relationships/oleObject" Target="../embeddings/oleObject76.bin"/><Relationship Id="rId15" Type="http://schemas.openxmlformats.org/officeDocument/2006/relationships/image" Target="../media/image51.wmf"/><Relationship Id="rId1" Type="http://schemas.openxmlformats.org/officeDocument/2006/relationships/vmlDrawing" Target="../drawings/vmlDrawing10.vml"/><Relationship Id="rId2" Type="http://schemas.openxmlformats.org/officeDocument/2006/relationships/slideLayout" Target="../slideLayouts/slideLayout2.xml"/><Relationship Id="rId3" Type="http://schemas.openxmlformats.org/officeDocument/2006/relationships/oleObject" Target="../embeddings/oleObject71.bin"/><Relationship Id="rId4" Type="http://schemas.openxmlformats.org/officeDocument/2006/relationships/image" Target="../media/image46.wmf"/><Relationship Id="rId5" Type="http://schemas.openxmlformats.org/officeDocument/2006/relationships/image" Target="../media/image52.png"/><Relationship Id="rId6" Type="http://schemas.openxmlformats.org/officeDocument/2006/relationships/oleObject" Target="../embeddings/oleObject72.bin"/><Relationship Id="rId7" Type="http://schemas.openxmlformats.org/officeDocument/2006/relationships/image" Target="../media/image47.wmf"/><Relationship Id="rId8" Type="http://schemas.openxmlformats.org/officeDocument/2006/relationships/oleObject" Target="../embeddings/oleObject73.bin"/><Relationship Id="rId9" Type="http://schemas.openxmlformats.org/officeDocument/2006/relationships/image" Target="../media/image48.wmf"/><Relationship Id="rId10" Type="http://schemas.openxmlformats.org/officeDocument/2006/relationships/oleObject" Target="../embeddings/oleObject74.bin"/></Relationships>
</file>

<file path=ppt/slides/_rels/slide33.xml.rels><?xml version="1.0" encoding="UTF-8" standalone="yes"?>
<Relationships xmlns="http://schemas.openxmlformats.org/package/2006/relationships"><Relationship Id="rId11" Type="http://schemas.openxmlformats.org/officeDocument/2006/relationships/oleObject" Target="../embeddings/oleObject81.bin"/><Relationship Id="rId12" Type="http://schemas.openxmlformats.org/officeDocument/2006/relationships/image" Target="../media/image48.wmf"/><Relationship Id="rId1" Type="http://schemas.openxmlformats.org/officeDocument/2006/relationships/vmlDrawing" Target="../drawings/vmlDrawing11.vml"/><Relationship Id="rId2" Type="http://schemas.openxmlformats.org/officeDocument/2006/relationships/slideLayout" Target="../slideLayouts/slideLayout6.xml"/><Relationship Id="rId3" Type="http://schemas.openxmlformats.org/officeDocument/2006/relationships/oleObject" Target="../embeddings/oleObject77.bin"/><Relationship Id="rId4" Type="http://schemas.openxmlformats.org/officeDocument/2006/relationships/image" Target="../media/image53.wmf"/><Relationship Id="rId5" Type="http://schemas.openxmlformats.org/officeDocument/2006/relationships/oleObject" Target="../embeddings/oleObject78.bin"/><Relationship Id="rId6" Type="http://schemas.openxmlformats.org/officeDocument/2006/relationships/image" Target="../media/image54.wmf"/><Relationship Id="rId7" Type="http://schemas.openxmlformats.org/officeDocument/2006/relationships/oleObject" Target="../embeddings/oleObject79.bin"/><Relationship Id="rId8" Type="http://schemas.openxmlformats.org/officeDocument/2006/relationships/image" Target="../media/image55.wmf"/><Relationship Id="rId9" Type="http://schemas.openxmlformats.org/officeDocument/2006/relationships/oleObject" Target="../embeddings/oleObject80.bin"/><Relationship Id="rId10" Type="http://schemas.openxmlformats.org/officeDocument/2006/relationships/image" Target="../media/image56.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82.bin"/><Relationship Id="rId4" Type="http://schemas.openxmlformats.org/officeDocument/2006/relationships/image" Target="../media/image57.wmf"/><Relationship Id="rId5" Type="http://schemas.openxmlformats.org/officeDocument/2006/relationships/oleObject" Target="../embeddings/oleObject83.bin"/><Relationship Id="rId6" Type="http://schemas.openxmlformats.org/officeDocument/2006/relationships/image" Target="../media/image58.wmf"/><Relationship Id="rId7" Type="http://schemas.openxmlformats.org/officeDocument/2006/relationships/oleObject" Target="../embeddings/oleObject84.bin"/><Relationship Id="rId8" Type="http://schemas.openxmlformats.org/officeDocument/2006/relationships/image" Target="../media/image59.wmf"/><Relationship Id="rId1" Type="http://schemas.openxmlformats.org/officeDocument/2006/relationships/vmlDrawing" Target="../drawings/vmlDrawing12.vml"/><Relationship Id="rId2"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61.emf"/><Relationship Id="rId4" Type="http://schemas.openxmlformats.org/officeDocument/2006/relationships/oleObject" Target="../embeddings/oleObject85.bin"/><Relationship Id="rId5" Type="http://schemas.openxmlformats.org/officeDocument/2006/relationships/image" Target="../media/image60.w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alog.ligo-la.caltech.edu/SWG/index.php?callRep=11297"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4.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5.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6.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7.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8.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1" Type="http://schemas.openxmlformats.org/officeDocument/2006/relationships/image" Target="../media/image10.wmf"/><Relationship Id="rId12" Type="http://schemas.openxmlformats.org/officeDocument/2006/relationships/oleObject" Target="../embeddings/oleObject5.bin"/><Relationship Id="rId13" Type="http://schemas.openxmlformats.org/officeDocument/2006/relationships/image" Target="../media/image11.wmf"/><Relationship Id="rId14" Type="http://schemas.openxmlformats.org/officeDocument/2006/relationships/oleObject" Target="../embeddings/oleObject6.bin"/><Relationship Id="rId15" Type="http://schemas.openxmlformats.org/officeDocument/2006/relationships/image" Target="../media/image12.emf"/><Relationship Id="rId16" Type="http://schemas.openxmlformats.org/officeDocument/2006/relationships/oleObject" Target="../embeddings/oleObject7.bin"/><Relationship Id="rId17" Type="http://schemas.openxmlformats.org/officeDocument/2006/relationships/image" Target="../media/image13.w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7.xml"/><Relationship Id="rId4" Type="http://schemas.openxmlformats.org/officeDocument/2006/relationships/oleObject" Target="../embeddings/oleObject1.bin"/><Relationship Id="rId5" Type="http://schemas.openxmlformats.org/officeDocument/2006/relationships/image" Target="../media/image7.wmf"/><Relationship Id="rId6" Type="http://schemas.openxmlformats.org/officeDocument/2006/relationships/oleObject" Target="../embeddings/oleObject2.bin"/><Relationship Id="rId7" Type="http://schemas.openxmlformats.org/officeDocument/2006/relationships/image" Target="../media/image8.wmf"/><Relationship Id="rId8" Type="http://schemas.openxmlformats.org/officeDocument/2006/relationships/oleObject" Target="../embeddings/oleObject3.bin"/><Relationship Id="rId9" Type="http://schemas.openxmlformats.org/officeDocument/2006/relationships/image" Target="../media/image9.wmf"/><Relationship Id="rId10"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11" Type="http://schemas.openxmlformats.org/officeDocument/2006/relationships/image" Target="../media/image10.wmf"/><Relationship Id="rId12" Type="http://schemas.openxmlformats.org/officeDocument/2006/relationships/oleObject" Target="../embeddings/oleObject12.bin"/><Relationship Id="rId13" Type="http://schemas.openxmlformats.org/officeDocument/2006/relationships/image" Target="../media/image11.wmf"/><Relationship Id="rId14" Type="http://schemas.openxmlformats.org/officeDocument/2006/relationships/oleObject" Target="../embeddings/oleObject13.bin"/><Relationship Id="rId15" Type="http://schemas.openxmlformats.org/officeDocument/2006/relationships/image" Target="../media/image12.emf"/><Relationship Id="rId16" Type="http://schemas.openxmlformats.org/officeDocument/2006/relationships/image" Target="../media/image14.jpg"/><Relationship Id="rId17" Type="http://schemas.openxmlformats.org/officeDocument/2006/relationships/oleObject" Target="../embeddings/oleObject14.bin"/><Relationship Id="rId18" Type="http://schemas.openxmlformats.org/officeDocument/2006/relationships/image" Target="../media/image13.w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notesSlide" Target="../notesSlides/notesSlide8.xml"/><Relationship Id="rId4" Type="http://schemas.openxmlformats.org/officeDocument/2006/relationships/oleObject" Target="../embeddings/oleObject8.bin"/><Relationship Id="rId5" Type="http://schemas.openxmlformats.org/officeDocument/2006/relationships/image" Target="../media/image7.wmf"/><Relationship Id="rId6" Type="http://schemas.openxmlformats.org/officeDocument/2006/relationships/oleObject" Target="../embeddings/oleObject9.bin"/><Relationship Id="rId7" Type="http://schemas.openxmlformats.org/officeDocument/2006/relationships/image" Target="../media/image8.wmf"/><Relationship Id="rId8" Type="http://schemas.openxmlformats.org/officeDocument/2006/relationships/oleObject" Target="../embeddings/oleObject10.bin"/><Relationship Id="rId9" Type="http://schemas.openxmlformats.org/officeDocument/2006/relationships/image" Target="../media/image9.wmf"/><Relationship Id="rId10" Type="http://schemas.openxmlformats.org/officeDocument/2006/relationships/oleObject" Target="../embeddings/oleObject1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Suspension Control with Thoughts on Modern Control</a:t>
            </a:r>
            <a:endParaRPr lang="en-US" dirty="0"/>
          </a:p>
        </p:txBody>
      </p:sp>
      <p:sp>
        <p:nvSpPr>
          <p:cNvPr id="3" name="Subtitle 2"/>
          <p:cNvSpPr>
            <a:spLocks noGrp="1"/>
          </p:cNvSpPr>
          <p:nvPr>
            <p:ph type="subTitle" idx="1"/>
          </p:nvPr>
        </p:nvSpPr>
        <p:spPr/>
        <p:txBody>
          <a:bodyPr/>
          <a:lstStyle/>
          <a:p>
            <a:r>
              <a:rPr lang="en-US" dirty="0" smtClean="0"/>
              <a:t>Brett Shapiro</a:t>
            </a:r>
          </a:p>
          <a:p>
            <a:r>
              <a:rPr lang="en-US" dirty="0" smtClean="0"/>
              <a:t>19 May 2015</a:t>
            </a:r>
            <a:endParaRPr lang="en-US" dirty="0"/>
          </a:p>
        </p:txBody>
      </p:sp>
      <p:sp>
        <p:nvSpPr>
          <p:cNvPr id="4" name="Footer Placeholder 3"/>
          <p:cNvSpPr>
            <a:spLocks noGrp="1"/>
          </p:cNvSpPr>
          <p:nvPr>
            <p:ph type="ftr" sz="quarter" idx="11"/>
          </p:nvPr>
        </p:nvSpPr>
        <p:spPr>
          <a:xfrm>
            <a:off x="3120868" y="6492875"/>
            <a:ext cx="2895600" cy="365125"/>
          </a:xfrm>
        </p:spPr>
        <p:txBody>
          <a:bodyPr/>
          <a:lstStyle/>
          <a:p>
            <a:r>
              <a:rPr lang="sv-SE" dirty="0" smtClean="0"/>
              <a:t>19 May 2015 - GWADW- G1500626 – </a:t>
            </a:r>
            <a:r>
              <a:rPr lang="sv-SE" dirty="0" smtClean="0"/>
              <a:t>v3</a:t>
            </a:r>
            <a:endParaRPr lang="en-US" dirty="0"/>
          </a:p>
        </p:txBody>
      </p:sp>
    </p:spTree>
    <p:extLst>
      <p:ext uri="{BB962C8B-B14F-4D97-AF65-F5344CB8AC3E}">
        <p14:creationId xmlns:p14="http://schemas.microsoft.com/office/powerpoint/2010/main" val="187818397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Modal Damping with State Estimation</a:t>
            </a:r>
            <a:endParaRPr lang="en-US" dirty="0"/>
          </a:p>
        </p:txBody>
      </p:sp>
      <p:sp>
        <p:nvSpPr>
          <p:cNvPr id="6" name="Line 9"/>
          <p:cNvSpPr>
            <a:spLocks noChangeShapeType="1"/>
          </p:cNvSpPr>
          <p:nvPr/>
        </p:nvSpPr>
        <p:spPr bwMode="auto">
          <a:xfrm>
            <a:off x="6437147" y="3815230"/>
            <a:ext cx="0" cy="1366369"/>
          </a:xfrm>
          <a:prstGeom prst="line">
            <a:avLst/>
          </a:prstGeom>
          <a:noFill/>
          <a:ln w="9525">
            <a:solidFill>
              <a:schemeClr val="tx1"/>
            </a:solidFill>
            <a:round/>
            <a:headEnd/>
            <a:tailEnd/>
          </a:ln>
        </p:spPr>
        <p:txBody>
          <a:bodyPr/>
          <a:lstStyle/>
          <a:p>
            <a:endParaRPr lang="en-US"/>
          </a:p>
        </p:txBody>
      </p:sp>
      <p:sp>
        <p:nvSpPr>
          <p:cNvPr id="7" name="Line 10"/>
          <p:cNvSpPr>
            <a:spLocks noChangeShapeType="1"/>
          </p:cNvSpPr>
          <p:nvPr/>
        </p:nvSpPr>
        <p:spPr bwMode="auto">
          <a:xfrm flipH="1">
            <a:off x="4836947" y="5181600"/>
            <a:ext cx="1600200" cy="0"/>
          </a:xfrm>
          <a:prstGeom prst="line">
            <a:avLst/>
          </a:prstGeom>
          <a:noFill/>
          <a:ln w="9525">
            <a:solidFill>
              <a:schemeClr val="tx1"/>
            </a:solidFill>
            <a:round/>
            <a:headEnd/>
            <a:tailEnd type="arrow" w="med" len="med"/>
          </a:ln>
        </p:spPr>
        <p:txBody>
          <a:bodyPr/>
          <a:lstStyle/>
          <a:p>
            <a:endParaRPr lang="en-US"/>
          </a:p>
        </p:txBody>
      </p:sp>
      <p:sp>
        <p:nvSpPr>
          <p:cNvPr id="8" name="Rectangle 11"/>
          <p:cNvSpPr>
            <a:spLocks noChangeArrowheads="1"/>
          </p:cNvSpPr>
          <p:nvPr/>
        </p:nvSpPr>
        <p:spPr bwMode="auto">
          <a:xfrm>
            <a:off x="4760747" y="4267200"/>
            <a:ext cx="76200" cy="1905000"/>
          </a:xfrm>
          <a:prstGeom prst="rect">
            <a:avLst/>
          </a:prstGeom>
          <a:solidFill>
            <a:schemeClr val="tx1"/>
          </a:solidFill>
          <a:ln w="9525">
            <a:solidFill>
              <a:schemeClr val="tx1"/>
            </a:solidFill>
            <a:miter lim="800000"/>
            <a:headEnd/>
            <a:tailEnd/>
          </a:ln>
        </p:spPr>
        <p:txBody>
          <a:bodyPr wrap="none" anchor="ctr"/>
          <a:lstStyle/>
          <a:p>
            <a:endParaRPr lang="en-US">
              <a:latin typeface="Calibri" pitchFamily="34" charset="0"/>
            </a:endParaRPr>
          </a:p>
        </p:txBody>
      </p:sp>
      <p:sp>
        <p:nvSpPr>
          <p:cNvPr id="9" name="Line 12"/>
          <p:cNvSpPr>
            <a:spLocks noChangeShapeType="1"/>
          </p:cNvSpPr>
          <p:nvPr/>
        </p:nvSpPr>
        <p:spPr bwMode="auto">
          <a:xfrm flipH="1">
            <a:off x="4151147" y="4343400"/>
            <a:ext cx="609600" cy="0"/>
          </a:xfrm>
          <a:prstGeom prst="line">
            <a:avLst/>
          </a:prstGeom>
          <a:noFill/>
          <a:ln w="9525">
            <a:solidFill>
              <a:schemeClr val="tx1"/>
            </a:solidFill>
            <a:round/>
            <a:headEnd/>
            <a:tailEnd/>
          </a:ln>
        </p:spPr>
        <p:txBody>
          <a:bodyPr/>
          <a:lstStyle/>
          <a:p>
            <a:endParaRPr lang="en-US"/>
          </a:p>
        </p:txBody>
      </p:sp>
      <p:sp>
        <p:nvSpPr>
          <p:cNvPr id="10" name="Line 13"/>
          <p:cNvSpPr>
            <a:spLocks noChangeShapeType="1"/>
          </p:cNvSpPr>
          <p:nvPr/>
        </p:nvSpPr>
        <p:spPr bwMode="auto">
          <a:xfrm flipH="1">
            <a:off x="4151147" y="4953000"/>
            <a:ext cx="609600" cy="0"/>
          </a:xfrm>
          <a:prstGeom prst="line">
            <a:avLst/>
          </a:prstGeom>
          <a:noFill/>
          <a:ln w="9525">
            <a:solidFill>
              <a:schemeClr val="tx1"/>
            </a:solidFill>
            <a:round/>
            <a:headEnd/>
            <a:tailEnd/>
          </a:ln>
        </p:spPr>
        <p:txBody>
          <a:bodyPr/>
          <a:lstStyle/>
          <a:p>
            <a:endParaRPr lang="en-US"/>
          </a:p>
        </p:txBody>
      </p:sp>
      <p:sp>
        <p:nvSpPr>
          <p:cNvPr id="11" name="Line 14"/>
          <p:cNvSpPr>
            <a:spLocks noChangeShapeType="1"/>
          </p:cNvSpPr>
          <p:nvPr/>
        </p:nvSpPr>
        <p:spPr bwMode="auto">
          <a:xfrm flipH="1">
            <a:off x="4151147" y="5562600"/>
            <a:ext cx="609600" cy="0"/>
          </a:xfrm>
          <a:prstGeom prst="line">
            <a:avLst/>
          </a:prstGeom>
          <a:noFill/>
          <a:ln w="9525">
            <a:solidFill>
              <a:schemeClr val="tx1"/>
            </a:solidFill>
            <a:round/>
            <a:headEnd/>
            <a:tailEnd/>
          </a:ln>
        </p:spPr>
        <p:txBody>
          <a:bodyPr/>
          <a:lstStyle/>
          <a:p>
            <a:endParaRPr lang="en-US"/>
          </a:p>
        </p:txBody>
      </p:sp>
      <p:sp>
        <p:nvSpPr>
          <p:cNvPr id="12" name="Line 15"/>
          <p:cNvSpPr>
            <a:spLocks noChangeShapeType="1"/>
          </p:cNvSpPr>
          <p:nvPr/>
        </p:nvSpPr>
        <p:spPr bwMode="auto">
          <a:xfrm flipH="1">
            <a:off x="4151147" y="6096000"/>
            <a:ext cx="609600" cy="0"/>
          </a:xfrm>
          <a:prstGeom prst="line">
            <a:avLst/>
          </a:prstGeom>
          <a:noFill/>
          <a:ln w="9525">
            <a:solidFill>
              <a:schemeClr val="tx1"/>
            </a:solidFill>
            <a:round/>
            <a:headEnd/>
            <a:tailEnd/>
          </a:ln>
        </p:spPr>
        <p:txBody>
          <a:bodyPr/>
          <a:lstStyle/>
          <a:p>
            <a:endParaRPr lang="en-US"/>
          </a:p>
        </p:txBody>
      </p:sp>
      <p:sp>
        <p:nvSpPr>
          <p:cNvPr id="13" name="Rectangle 16"/>
          <p:cNvSpPr>
            <a:spLocks noChangeArrowheads="1"/>
          </p:cNvSpPr>
          <p:nvPr/>
        </p:nvSpPr>
        <p:spPr bwMode="auto">
          <a:xfrm>
            <a:off x="3541547" y="4114800"/>
            <a:ext cx="609600" cy="457200"/>
          </a:xfrm>
          <a:prstGeom prst="rect">
            <a:avLst/>
          </a:prstGeom>
          <a:solidFill>
            <a:srgbClr val="92D050"/>
          </a:solidFill>
          <a:ln w="9525">
            <a:solidFill>
              <a:schemeClr val="tx1"/>
            </a:solidFill>
            <a:miter lim="800000"/>
            <a:headEnd/>
            <a:tailEnd/>
          </a:ln>
        </p:spPr>
        <p:txBody>
          <a:bodyPr wrap="none" anchor="ctr"/>
          <a:lstStyle/>
          <a:p>
            <a:endParaRPr lang="en-US">
              <a:latin typeface="Calibri" pitchFamily="34" charset="0"/>
            </a:endParaRPr>
          </a:p>
        </p:txBody>
      </p:sp>
      <p:sp>
        <p:nvSpPr>
          <p:cNvPr id="16" name="Rectangle 19"/>
          <p:cNvSpPr>
            <a:spLocks noChangeArrowheads="1"/>
          </p:cNvSpPr>
          <p:nvPr/>
        </p:nvSpPr>
        <p:spPr bwMode="auto">
          <a:xfrm>
            <a:off x="3541547" y="4724400"/>
            <a:ext cx="609600" cy="457200"/>
          </a:xfrm>
          <a:prstGeom prst="rect">
            <a:avLst/>
          </a:prstGeom>
          <a:solidFill>
            <a:srgbClr val="92D050"/>
          </a:solidFill>
          <a:ln w="9525">
            <a:solidFill>
              <a:schemeClr val="tx1"/>
            </a:solidFill>
            <a:miter lim="800000"/>
            <a:headEnd/>
            <a:tailEnd/>
          </a:ln>
        </p:spPr>
        <p:txBody>
          <a:bodyPr wrap="none" anchor="ctr"/>
          <a:lstStyle/>
          <a:p>
            <a:endParaRPr lang="en-US">
              <a:latin typeface="Calibri" pitchFamily="34" charset="0"/>
            </a:endParaRPr>
          </a:p>
        </p:txBody>
      </p:sp>
      <p:sp>
        <p:nvSpPr>
          <p:cNvPr id="18" name="Rectangle 21"/>
          <p:cNvSpPr>
            <a:spLocks noChangeArrowheads="1"/>
          </p:cNvSpPr>
          <p:nvPr/>
        </p:nvSpPr>
        <p:spPr bwMode="auto">
          <a:xfrm>
            <a:off x="3541547" y="5334000"/>
            <a:ext cx="609600" cy="457200"/>
          </a:xfrm>
          <a:prstGeom prst="rect">
            <a:avLst/>
          </a:prstGeom>
          <a:solidFill>
            <a:srgbClr val="92D050"/>
          </a:solidFill>
          <a:ln w="9525">
            <a:solidFill>
              <a:schemeClr val="tx1"/>
            </a:solidFill>
            <a:miter lim="800000"/>
            <a:headEnd/>
            <a:tailEnd/>
          </a:ln>
        </p:spPr>
        <p:txBody>
          <a:bodyPr wrap="none" anchor="ctr"/>
          <a:lstStyle/>
          <a:p>
            <a:endParaRPr lang="en-US">
              <a:latin typeface="Calibri" pitchFamily="34" charset="0"/>
            </a:endParaRPr>
          </a:p>
        </p:txBody>
      </p:sp>
      <p:sp>
        <p:nvSpPr>
          <p:cNvPr id="20" name="Rectangle 23"/>
          <p:cNvSpPr>
            <a:spLocks noChangeArrowheads="1"/>
          </p:cNvSpPr>
          <p:nvPr/>
        </p:nvSpPr>
        <p:spPr bwMode="auto">
          <a:xfrm>
            <a:off x="3541547" y="5867400"/>
            <a:ext cx="609600" cy="457200"/>
          </a:xfrm>
          <a:prstGeom prst="rect">
            <a:avLst/>
          </a:prstGeom>
          <a:solidFill>
            <a:srgbClr val="92D050"/>
          </a:solidFill>
          <a:ln w="9525">
            <a:solidFill>
              <a:schemeClr val="tx1"/>
            </a:solidFill>
            <a:miter lim="800000"/>
            <a:headEnd/>
            <a:tailEnd/>
          </a:ln>
        </p:spPr>
        <p:txBody>
          <a:bodyPr wrap="none" anchor="ctr"/>
          <a:lstStyle/>
          <a:p>
            <a:endParaRPr lang="en-US">
              <a:latin typeface="Calibri" pitchFamily="34" charset="0"/>
            </a:endParaRPr>
          </a:p>
        </p:txBody>
      </p:sp>
      <p:sp>
        <p:nvSpPr>
          <p:cNvPr id="22" name="Rectangle 25"/>
          <p:cNvSpPr>
            <a:spLocks noChangeArrowheads="1"/>
          </p:cNvSpPr>
          <p:nvPr/>
        </p:nvSpPr>
        <p:spPr bwMode="auto">
          <a:xfrm>
            <a:off x="2855747" y="4267200"/>
            <a:ext cx="76200" cy="1905000"/>
          </a:xfrm>
          <a:prstGeom prst="rect">
            <a:avLst/>
          </a:prstGeom>
          <a:solidFill>
            <a:schemeClr val="tx1"/>
          </a:solidFill>
          <a:ln w="9525">
            <a:solidFill>
              <a:schemeClr val="tx1"/>
            </a:solidFill>
            <a:miter lim="800000"/>
            <a:headEnd/>
            <a:tailEnd/>
          </a:ln>
        </p:spPr>
        <p:txBody>
          <a:bodyPr wrap="none" anchor="ctr"/>
          <a:lstStyle/>
          <a:p>
            <a:endParaRPr lang="en-US">
              <a:latin typeface="Calibri" pitchFamily="34" charset="0"/>
            </a:endParaRPr>
          </a:p>
        </p:txBody>
      </p:sp>
      <p:sp>
        <p:nvSpPr>
          <p:cNvPr id="23" name="Line 26"/>
          <p:cNvSpPr>
            <a:spLocks noChangeShapeType="1"/>
          </p:cNvSpPr>
          <p:nvPr/>
        </p:nvSpPr>
        <p:spPr bwMode="auto">
          <a:xfrm flipH="1">
            <a:off x="2931947" y="4343400"/>
            <a:ext cx="609600" cy="0"/>
          </a:xfrm>
          <a:prstGeom prst="line">
            <a:avLst/>
          </a:prstGeom>
          <a:noFill/>
          <a:ln w="9525">
            <a:solidFill>
              <a:schemeClr val="tx1"/>
            </a:solidFill>
            <a:round/>
            <a:headEnd/>
            <a:tailEnd/>
          </a:ln>
        </p:spPr>
        <p:txBody>
          <a:bodyPr/>
          <a:lstStyle/>
          <a:p>
            <a:endParaRPr lang="en-US"/>
          </a:p>
        </p:txBody>
      </p:sp>
      <p:sp>
        <p:nvSpPr>
          <p:cNvPr id="24" name="Line 27"/>
          <p:cNvSpPr>
            <a:spLocks noChangeShapeType="1"/>
          </p:cNvSpPr>
          <p:nvPr/>
        </p:nvSpPr>
        <p:spPr bwMode="auto">
          <a:xfrm flipH="1">
            <a:off x="2931947" y="4953000"/>
            <a:ext cx="609600" cy="0"/>
          </a:xfrm>
          <a:prstGeom prst="line">
            <a:avLst/>
          </a:prstGeom>
          <a:noFill/>
          <a:ln w="9525">
            <a:solidFill>
              <a:schemeClr val="tx1"/>
            </a:solidFill>
            <a:round/>
            <a:headEnd/>
            <a:tailEnd/>
          </a:ln>
        </p:spPr>
        <p:txBody>
          <a:bodyPr/>
          <a:lstStyle/>
          <a:p>
            <a:endParaRPr lang="en-US"/>
          </a:p>
        </p:txBody>
      </p:sp>
      <p:sp>
        <p:nvSpPr>
          <p:cNvPr id="25" name="Line 28"/>
          <p:cNvSpPr>
            <a:spLocks noChangeShapeType="1"/>
          </p:cNvSpPr>
          <p:nvPr/>
        </p:nvSpPr>
        <p:spPr bwMode="auto">
          <a:xfrm flipH="1">
            <a:off x="2931947" y="5562600"/>
            <a:ext cx="609600" cy="0"/>
          </a:xfrm>
          <a:prstGeom prst="line">
            <a:avLst/>
          </a:prstGeom>
          <a:noFill/>
          <a:ln w="9525">
            <a:solidFill>
              <a:schemeClr val="tx1"/>
            </a:solidFill>
            <a:round/>
            <a:headEnd/>
            <a:tailEnd/>
          </a:ln>
        </p:spPr>
        <p:txBody>
          <a:bodyPr/>
          <a:lstStyle/>
          <a:p>
            <a:endParaRPr lang="en-US"/>
          </a:p>
        </p:txBody>
      </p:sp>
      <p:sp>
        <p:nvSpPr>
          <p:cNvPr id="26" name="Line 29"/>
          <p:cNvSpPr>
            <a:spLocks noChangeShapeType="1"/>
          </p:cNvSpPr>
          <p:nvPr/>
        </p:nvSpPr>
        <p:spPr bwMode="auto">
          <a:xfrm flipH="1">
            <a:off x="2931947" y="6096000"/>
            <a:ext cx="609600" cy="0"/>
          </a:xfrm>
          <a:prstGeom prst="line">
            <a:avLst/>
          </a:prstGeom>
          <a:noFill/>
          <a:ln w="9525">
            <a:solidFill>
              <a:schemeClr val="tx1"/>
            </a:solidFill>
            <a:round/>
            <a:headEnd/>
            <a:tailEnd/>
          </a:ln>
        </p:spPr>
        <p:txBody>
          <a:bodyPr/>
          <a:lstStyle/>
          <a:p>
            <a:endParaRPr lang="en-US"/>
          </a:p>
        </p:txBody>
      </p:sp>
      <p:sp>
        <p:nvSpPr>
          <p:cNvPr id="27" name="Line 30"/>
          <p:cNvSpPr>
            <a:spLocks noChangeShapeType="1"/>
          </p:cNvSpPr>
          <p:nvPr/>
        </p:nvSpPr>
        <p:spPr bwMode="auto">
          <a:xfrm flipH="1" flipV="1">
            <a:off x="1541132" y="5181599"/>
            <a:ext cx="1314615" cy="1"/>
          </a:xfrm>
          <a:prstGeom prst="line">
            <a:avLst/>
          </a:prstGeom>
          <a:noFill/>
          <a:ln w="9525">
            <a:solidFill>
              <a:schemeClr val="tx1"/>
            </a:solidFill>
            <a:round/>
            <a:headEnd/>
            <a:tailEnd/>
          </a:ln>
        </p:spPr>
        <p:txBody>
          <a:bodyPr/>
          <a:lstStyle/>
          <a:p>
            <a:endParaRPr lang="en-US"/>
          </a:p>
        </p:txBody>
      </p:sp>
      <p:sp>
        <p:nvSpPr>
          <p:cNvPr id="28" name="Rectangle 32"/>
          <p:cNvSpPr>
            <a:spLocks noChangeArrowheads="1"/>
          </p:cNvSpPr>
          <p:nvPr/>
        </p:nvSpPr>
        <p:spPr bwMode="auto">
          <a:xfrm>
            <a:off x="1179127" y="3352800"/>
            <a:ext cx="685800" cy="533400"/>
          </a:xfrm>
          <a:prstGeom prst="rect">
            <a:avLst/>
          </a:prstGeom>
          <a:noFill/>
          <a:ln w="9525">
            <a:solidFill>
              <a:schemeClr val="tx1"/>
            </a:solidFill>
            <a:miter lim="800000"/>
            <a:headEnd/>
            <a:tailEnd/>
          </a:ln>
        </p:spPr>
        <p:txBody>
          <a:bodyPr wrap="none" anchor="ctr"/>
          <a:lstStyle/>
          <a:p>
            <a:endParaRPr lang="en-US">
              <a:latin typeface="Calibri" pitchFamily="34" charset="0"/>
            </a:endParaRPr>
          </a:p>
        </p:txBody>
      </p:sp>
      <p:sp>
        <p:nvSpPr>
          <p:cNvPr id="29" name="Line 33"/>
          <p:cNvSpPr>
            <a:spLocks noChangeShapeType="1"/>
          </p:cNvSpPr>
          <p:nvPr/>
        </p:nvSpPr>
        <p:spPr bwMode="auto">
          <a:xfrm>
            <a:off x="1541132" y="3886200"/>
            <a:ext cx="0" cy="1295400"/>
          </a:xfrm>
          <a:prstGeom prst="line">
            <a:avLst/>
          </a:prstGeom>
          <a:noFill/>
          <a:ln w="9525">
            <a:solidFill>
              <a:schemeClr val="tx1"/>
            </a:solidFill>
            <a:round/>
            <a:headEnd type="arrow" w="med" len="med"/>
            <a:tailEnd/>
          </a:ln>
        </p:spPr>
        <p:txBody>
          <a:bodyPr/>
          <a:lstStyle/>
          <a:p>
            <a:endParaRPr lang="en-US"/>
          </a:p>
        </p:txBody>
      </p:sp>
      <p:sp>
        <p:nvSpPr>
          <p:cNvPr id="30" name="Line 34"/>
          <p:cNvSpPr>
            <a:spLocks noChangeShapeType="1"/>
          </p:cNvSpPr>
          <p:nvPr/>
        </p:nvSpPr>
        <p:spPr bwMode="auto">
          <a:xfrm flipH="1" flipV="1">
            <a:off x="1529691" y="2115777"/>
            <a:ext cx="1925404" cy="17823"/>
          </a:xfrm>
          <a:prstGeom prst="line">
            <a:avLst/>
          </a:prstGeom>
          <a:noFill/>
          <a:ln w="9525">
            <a:solidFill>
              <a:schemeClr val="tx1"/>
            </a:solidFill>
            <a:round/>
            <a:headEnd type="arrow" w="med" len="med"/>
            <a:tailEnd/>
          </a:ln>
        </p:spPr>
        <p:txBody>
          <a:bodyPr/>
          <a:lstStyle/>
          <a:p>
            <a:endParaRPr lang="en-US"/>
          </a:p>
        </p:txBody>
      </p:sp>
      <p:sp>
        <p:nvSpPr>
          <p:cNvPr id="31" name="Line 35"/>
          <p:cNvSpPr>
            <a:spLocks noChangeShapeType="1"/>
          </p:cNvSpPr>
          <p:nvPr/>
        </p:nvSpPr>
        <p:spPr bwMode="auto">
          <a:xfrm flipH="1">
            <a:off x="4105109" y="2130398"/>
            <a:ext cx="2286274" cy="3202"/>
          </a:xfrm>
          <a:prstGeom prst="line">
            <a:avLst/>
          </a:prstGeom>
          <a:noFill/>
          <a:ln w="9525">
            <a:solidFill>
              <a:schemeClr val="tx1"/>
            </a:solidFill>
            <a:round/>
            <a:headEnd type="arrow" w="med" len="med"/>
            <a:tailEnd/>
          </a:ln>
        </p:spPr>
        <p:txBody>
          <a:bodyPr/>
          <a:lstStyle/>
          <a:p>
            <a:endParaRPr lang="en-US"/>
          </a:p>
        </p:txBody>
      </p:sp>
      <p:graphicFrame>
        <p:nvGraphicFramePr>
          <p:cNvPr id="35" name="Object 5"/>
          <p:cNvGraphicFramePr>
            <a:graphicFrameLocks noChangeAspect="1"/>
          </p:cNvGraphicFramePr>
          <p:nvPr>
            <p:extLst>
              <p:ext uri="{D42A27DB-BD31-4B8C-83A1-F6EECF244321}">
                <p14:modId xmlns:p14="http://schemas.microsoft.com/office/powerpoint/2010/main" val="47647635"/>
              </p:ext>
            </p:extLst>
          </p:nvPr>
        </p:nvGraphicFramePr>
        <p:xfrm>
          <a:off x="1179127" y="3429000"/>
          <a:ext cx="685800" cy="436563"/>
        </p:xfrm>
        <a:graphic>
          <a:graphicData uri="http://schemas.openxmlformats.org/presentationml/2006/ole">
            <mc:AlternateContent xmlns:mc="http://schemas.openxmlformats.org/markup-compatibility/2006">
              <mc:Choice xmlns:v="urn:schemas-microsoft-com:vml" Requires="v">
                <p:oleObj spid="_x0000_s62072" name="Equation" r:id="rId4" imgW="419040" imgH="266400" progId="Equation.3">
                  <p:embed/>
                </p:oleObj>
              </mc:Choice>
              <mc:Fallback>
                <p:oleObj name="Equation" r:id="rId4" imgW="419040" imgH="266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9127" y="3429000"/>
                        <a:ext cx="685800" cy="43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8" name="Line 55"/>
          <p:cNvSpPr>
            <a:spLocks noChangeShapeType="1"/>
          </p:cNvSpPr>
          <p:nvPr/>
        </p:nvSpPr>
        <p:spPr bwMode="auto">
          <a:xfrm>
            <a:off x="6402824" y="2133601"/>
            <a:ext cx="0" cy="1148230"/>
          </a:xfrm>
          <a:prstGeom prst="line">
            <a:avLst/>
          </a:prstGeom>
          <a:noFill/>
          <a:ln w="9525">
            <a:solidFill>
              <a:schemeClr val="tx1"/>
            </a:solidFill>
            <a:round/>
            <a:headEnd/>
            <a:tailEnd type="arrow" w="med" len="med"/>
          </a:ln>
        </p:spPr>
        <p:txBody>
          <a:bodyPr/>
          <a:lstStyle/>
          <a:p>
            <a:endParaRPr lang="en-US"/>
          </a:p>
        </p:txBody>
      </p:sp>
      <p:sp>
        <p:nvSpPr>
          <p:cNvPr id="53" name="Line 66"/>
          <p:cNvSpPr>
            <a:spLocks noChangeShapeType="1"/>
          </p:cNvSpPr>
          <p:nvPr/>
        </p:nvSpPr>
        <p:spPr bwMode="auto">
          <a:xfrm>
            <a:off x="1529691" y="2133601"/>
            <a:ext cx="0" cy="1219199"/>
          </a:xfrm>
          <a:prstGeom prst="line">
            <a:avLst/>
          </a:prstGeom>
          <a:noFill/>
          <a:ln w="9525">
            <a:solidFill>
              <a:schemeClr val="tx1"/>
            </a:solidFill>
            <a:round/>
            <a:headEnd/>
            <a:tailEnd/>
          </a:ln>
        </p:spPr>
        <p:txBody>
          <a:bodyPr/>
          <a:lstStyle/>
          <a:p>
            <a:endParaRPr lang="en-US"/>
          </a:p>
        </p:txBody>
      </p:sp>
      <p:sp>
        <p:nvSpPr>
          <p:cNvPr id="55" name="Text Box 6"/>
          <p:cNvSpPr txBox="1">
            <a:spLocks noChangeArrowheads="1"/>
          </p:cNvSpPr>
          <p:nvPr/>
        </p:nvSpPr>
        <p:spPr bwMode="auto">
          <a:xfrm>
            <a:off x="3286237" y="1455694"/>
            <a:ext cx="1138645" cy="369332"/>
          </a:xfrm>
          <a:prstGeom prst="rect">
            <a:avLst/>
          </a:prstGeom>
          <a:noFill/>
          <a:ln w="9525">
            <a:noFill/>
            <a:miter lim="800000"/>
            <a:headEnd/>
            <a:tailEnd/>
          </a:ln>
        </p:spPr>
        <p:txBody>
          <a:bodyPr wrap="none">
            <a:spAutoFit/>
          </a:bodyPr>
          <a:lstStyle/>
          <a:p>
            <a:pPr algn="ctr"/>
            <a:r>
              <a:rPr lang="en-US" dirty="0" smtClean="0">
                <a:latin typeface="Calibri" pitchFamily="34" charset="0"/>
              </a:rPr>
              <a:t>Pendulum</a:t>
            </a:r>
          </a:p>
        </p:txBody>
      </p:sp>
      <p:graphicFrame>
        <p:nvGraphicFramePr>
          <p:cNvPr id="2071" name="Object 23"/>
          <p:cNvGraphicFramePr>
            <a:graphicFrameLocks noChangeAspect="1"/>
          </p:cNvGraphicFramePr>
          <p:nvPr>
            <p:extLst>
              <p:ext uri="{D42A27DB-BD31-4B8C-83A1-F6EECF244321}">
                <p14:modId xmlns:p14="http://schemas.microsoft.com/office/powerpoint/2010/main" val="3568640408"/>
              </p:ext>
            </p:extLst>
          </p:nvPr>
        </p:nvGraphicFramePr>
        <p:xfrm>
          <a:off x="3627272" y="4191000"/>
          <a:ext cx="468313" cy="334963"/>
        </p:xfrm>
        <a:graphic>
          <a:graphicData uri="http://schemas.openxmlformats.org/presentationml/2006/ole">
            <mc:AlternateContent xmlns:mc="http://schemas.openxmlformats.org/markup-compatibility/2006">
              <mc:Choice xmlns:v="urn:schemas-microsoft-com:vml" Requires="v">
                <p:oleObj spid="_x0000_s62073" name="Equation" r:id="rId6" imgW="304560" imgH="215640" progId="Equation.3">
                  <p:embed/>
                </p:oleObj>
              </mc:Choice>
              <mc:Fallback>
                <p:oleObj name="Equation" r:id="rId6" imgW="304560" imgH="215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27272" y="4191000"/>
                        <a:ext cx="468313" cy="334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72" name="Object 24"/>
          <p:cNvGraphicFramePr>
            <a:graphicFrameLocks noChangeAspect="1"/>
          </p:cNvGraphicFramePr>
          <p:nvPr>
            <p:extLst>
              <p:ext uri="{D42A27DB-BD31-4B8C-83A1-F6EECF244321}">
                <p14:modId xmlns:p14="http://schemas.microsoft.com/office/powerpoint/2010/main" val="770264954"/>
              </p:ext>
            </p:extLst>
          </p:nvPr>
        </p:nvGraphicFramePr>
        <p:xfrm>
          <a:off x="3608223" y="4770438"/>
          <a:ext cx="506412" cy="334962"/>
        </p:xfrm>
        <a:graphic>
          <a:graphicData uri="http://schemas.openxmlformats.org/presentationml/2006/ole">
            <mc:AlternateContent xmlns:mc="http://schemas.openxmlformats.org/markup-compatibility/2006">
              <mc:Choice xmlns:v="urn:schemas-microsoft-com:vml" Requires="v">
                <p:oleObj spid="_x0000_s62074" name="Equation" r:id="rId8" imgW="330120" imgH="215640" progId="Equation.3">
                  <p:embed/>
                </p:oleObj>
              </mc:Choice>
              <mc:Fallback>
                <p:oleObj name="Equation" r:id="rId8" imgW="330120" imgH="215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08223" y="4770438"/>
                        <a:ext cx="506412" cy="334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73" name="Object 25"/>
          <p:cNvGraphicFramePr>
            <a:graphicFrameLocks noChangeAspect="1"/>
          </p:cNvGraphicFramePr>
          <p:nvPr>
            <p:extLst>
              <p:ext uri="{D42A27DB-BD31-4B8C-83A1-F6EECF244321}">
                <p14:modId xmlns:p14="http://schemas.microsoft.com/office/powerpoint/2010/main" val="3297567417"/>
              </p:ext>
            </p:extLst>
          </p:nvPr>
        </p:nvGraphicFramePr>
        <p:xfrm>
          <a:off x="3617748" y="5370513"/>
          <a:ext cx="487362" cy="355600"/>
        </p:xfrm>
        <a:graphic>
          <a:graphicData uri="http://schemas.openxmlformats.org/presentationml/2006/ole">
            <mc:AlternateContent xmlns:mc="http://schemas.openxmlformats.org/markup-compatibility/2006">
              <mc:Choice xmlns:v="urn:schemas-microsoft-com:vml" Requires="v">
                <p:oleObj spid="_x0000_s62075" name="Equation" r:id="rId10" imgW="317160" imgH="228600" progId="Equation.3">
                  <p:embed/>
                </p:oleObj>
              </mc:Choice>
              <mc:Fallback>
                <p:oleObj name="Equation" r:id="rId10" imgW="317160" imgH="2286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17748" y="5370513"/>
                        <a:ext cx="487362"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74" name="Object 26"/>
          <p:cNvGraphicFramePr>
            <a:graphicFrameLocks noChangeAspect="1"/>
          </p:cNvGraphicFramePr>
          <p:nvPr>
            <p:extLst>
              <p:ext uri="{D42A27DB-BD31-4B8C-83A1-F6EECF244321}">
                <p14:modId xmlns:p14="http://schemas.microsoft.com/office/powerpoint/2010/main" val="3580839005"/>
              </p:ext>
            </p:extLst>
          </p:nvPr>
        </p:nvGraphicFramePr>
        <p:xfrm>
          <a:off x="3608223" y="5913438"/>
          <a:ext cx="508000" cy="334962"/>
        </p:xfrm>
        <a:graphic>
          <a:graphicData uri="http://schemas.openxmlformats.org/presentationml/2006/ole">
            <mc:AlternateContent xmlns:mc="http://schemas.openxmlformats.org/markup-compatibility/2006">
              <mc:Choice xmlns:v="urn:schemas-microsoft-com:vml" Requires="v">
                <p:oleObj spid="_x0000_s62076" name="Equation" r:id="rId12" imgW="330120" imgH="215640" progId="Equation.3">
                  <p:embed/>
                </p:oleObj>
              </mc:Choice>
              <mc:Fallback>
                <p:oleObj name="Equation" r:id="rId12" imgW="330120" imgH="21564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08223" y="5913438"/>
                        <a:ext cx="508000" cy="334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 name="Slide Number Placeholder 81"/>
          <p:cNvSpPr>
            <a:spLocks noGrp="1"/>
          </p:cNvSpPr>
          <p:nvPr>
            <p:ph type="sldNum" sz="quarter" idx="12"/>
          </p:nvPr>
        </p:nvSpPr>
        <p:spPr>
          <a:xfrm>
            <a:off x="8686799" y="6477000"/>
            <a:ext cx="351389" cy="365125"/>
          </a:xfrm>
        </p:spPr>
        <p:txBody>
          <a:bodyPr/>
          <a:lstStyle/>
          <a:p>
            <a:fld id="{19D414C6-B0D3-480C-B198-A30EEA25AFB5}" type="slidenum">
              <a:rPr lang="en-US" smtClean="0"/>
              <a:pPr/>
              <a:t>10</a:t>
            </a:fld>
            <a:endParaRPr lang="en-US"/>
          </a:p>
        </p:txBody>
      </p:sp>
      <p:sp>
        <p:nvSpPr>
          <p:cNvPr id="111" name="Rectangle 32"/>
          <p:cNvSpPr>
            <a:spLocks noChangeArrowheads="1"/>
          </p:cNvSpPr>
          <p:nvPr/>
        </p:nvSpPr>
        <p:spPr bwMode="auto">
          <a:xfrm>
            <a:off x="6047174" y="3281831"/>
            <a:ext cx="685800" cy="533400"/>
          </a:xfrm>
          <a:prstGeom prst="rect">
            <a:avLst/>
          </a:prstGeom>
          <a:noFill/>
          <a:ln w="9525">
            <a:solidFill>
              <a:schemeClr val="tx1"/>
            </a:solidFill>
            <a:miter lim="800000"/>
            <a:headEnd/>
            <a:tailEnd/>
          </a:ln>
        </p:spPr>
        <p:txBody>
          <a:bodyPr wrap="none" anchor="ctr"/>
          <a:lstStyle/>
          <a:p>
            <a:endParaRPr lang="en-US">
              <a:latin typeface="Calibri" pitchFamily="34" charset="0"/>
            </a:endParaRPr>
          </a:p>
        </p:txBody>
      </p:sp>
      <p:graphicFrame>
        <p:nvGraphicFramePr>
          <p:cNvPr id="113" name="Object 5"/>
          <p:cNvGraphicFramePr>
            <a:graphicFrameLocks noChangeAspect="1"/>
          </p:cNvGraphicFramePr>
          <p:nvPr>
            <p:extLst>
              <p:ext uri="{D42A27DB-BD31-4B8C-83A1-F6EECF244321}">
                <p14:modId xmlns:p14="http://schemas.microsoft.com/office/powerpoint/2010/main" val="3162935445"/>
              </p:ext>
            </p:extLst>
          </p:nvPr>
        </p:nvGraphicFramePr>
        <p:xfrm>
          <a:off x="6183148" y="3394075"/>
          <a:ext cx="414337" cy="311150"/>
        </p:xfrm>
        <a:graphic>
          <a:graphicData uri="http://schemas.openxmlformats.org/presentationml/2006/ole">
            <mc:AlternateContent xmlns:mc="http://schemas.openxmlformats.org/markup-compatibility/2006">
              <mc:Choice xmlns:v="urn:schemas-microsoft-com:vml" Requires="v">
                <p:oleObj spid="_x0000_s62077" name="Equation" r:id="rId14" imgW="254000" imgH="190500" progId="Equation.3">
                  <p:embed/>
                </p:oleObj>
              </mc:Choice>
              <mc:Fallback>
                <p:oleObj name="Equation" r:id="rId14" imgW="254000" imgH="190500" progId="Equation.3">
                  <p:embed/>
                  <p:pic>
                    <p:nvPicPr>
                      <p:cNvPr id="0" name=""/>
                      <p:cNvPicPr>
                        <a:picLocks noChangeAspect="1" noChangeArrowheads="1"/>
                      </p:cNvPicPr>
                      <p:nvPr/>
                    </p:nvPicPr>
                    <p:blipFill>
                      <a:blip r:embed="rId15"/>
                      <a:srcRect/>
                      <a:stretch>
                        <a:fillRect/>
                      </a:stretch>
                    </p:blipFill>
                    <p:spPr bwMode="auto">
                      <a:xfrm>
                        <a:off x="6183148" y="3394075"/>
                        <a:ext cx="414337"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 name="TextBox 2"/>
          <p:cNvSpPr txBox="1"/>
          <p:nvPr/>
        </p:nvSpPr>
        <p:spPr>
          <a:xfrm>
            <a:off x="2585597" y="3634145"/>
            <a:ext cx="2642808" cy="369332"/>
          </a:xfrm>
          <a:prstGeom prst="rect">
            <a:avLst/>
          </a:prstGeom>
          <a:noFill/>
        </p:spPr>
        <p:txBody>
          <a:bodyPr wrap="square" rtlCol="0">
            <a:spAutoFit/>
          </a:bodyPr>
          <a:lstStyle/>
          <a:p>
            <a:r>
              <a:rPr lang="en-US" dirty="0" smtClean="0"/>
              <a:t>Modal damping filters</a:t>
            </a:r>
            <a:endParaRPr lang="en-US" dirty="0"/>
          </a:p>
        </p:txBody>
      </p:sp>
      <p:sp>
        <p:nvSpPr>
          <p:cNvPr id="76" name="TextBox 75"/>
          <p:cNvSpPr txBox="1"/>
          <p:nvPr/>
        </p:nvSpPr>
        <p:spPr>
          <a:xfrm>
            <a:off x="6510756" y="4330369"/>
            <a:ext cx="2177737" cy="646331"/>
          </a:xfrm>
          <a:prstGeom prst="rect">
            <a:avLst/>
          </a:prstGeom>
          <a:noFill/>
        </p:spPr>
        <p:txBody>
          <a:bodyPr wrap="none" rtlCol="0">
            <a:spAutoFit/>
          </a:bodyPr>
          <a:lstStyle/>
          <a:p>
            <a:r>
              <a:rPr lang="en-US" dirty="0" smtClean="0"/>
              <a:t>modal displacements</a:t>
            </a:r>
          </a:p>
          <a:p>
            <a:r>
              <a:rPr lang="en-US" dirty="0"/>
              <a:t>of all </a:t>
            </a:r>
            <a:r>
              <a:rPr lang="en-US" dirty="0" smtClean="0"/>
              <a:t>stages</a:t>
            </a:r>
            <a:endParaRPr lang="en-US" dirty="0"/>
          </a:p>
        </p:txBody>
      </p:sp>
      <p:sp>
        <p:nvSpPr>
          <p:cNvPr id="77" name="TextBox 76"/>
          <p:cNvSpPr txBox="1"/>
          <p:nvPr/>
        </p:nvSpPr>
        <p:spPr>
          <a:xfrm>
            <a:off x="953949" y="5193995"/>
            <a:ext cx="1403186" cy="369332"/>
          </a:xfrm>
          <a:prstGeom prst="rect">
            <a:avLst/>
          </a:prstGeom>
          <a:noFill/>
        </p:spPr>
        <p:txBody>
          <a:bodyPr wrap="none" rtlCol="0">
            <a:spAutoFit/>
          </a:bodyPr>
          <a:lstStyle/>
          <a:p>
            <a:r>
              <a:rPr lang="en-US" dirty="0"/>
              <a:t>m</a:t>
            </a:r>
            <a:r>
              <a:rPr lang="en-US" dirty="0" smtClean="0"/>
              <a:t>odal forces</a:t>
            </a:r>
            <a:endParaRPr lang="en-US" dirty="0"/>
          </a:p>
        </p:txBody>
      </p:sp>
      <p:pic>
        <p:nvPicPr>
          <p:cNvPr id="70" name="Picture 69" descr="pitchTF.jp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348816" y="1247917"/>
            <a:ext cx="3371790" cy="1873217"/>
          </a:xfrm>
          <a:prstGeom prst="rect">
            <a:avLst/>
          </a:prstGeom>
        </p:spPr>
      </p:pic>
      <p:sp>
        <p:nvSpPr>
          <p:cNvPr id="75" name="TextBox 74"/>
          <p:cNvSpPr txBox="1"/>
          <p:nvPr/>
        </p:nvSpPr>
        <p:spPr>
          <a:xfrm>
            <a:off x="1552573" y="1432742"/>
            <a:ext cx="1032705" cy="646331"/>
          </a:xfrm>
          <a:prstGeom prst="rect">
            <a:avLst/>
          </a:prstGeom>
          <a:noFill/>
        </p:spPr>
        <p:txBody>
          <a:bodyPr wrap="none" rtlCol="0">
            <a:spAutoFit/>
          </a:bodyPr>
          <a:lstStyle/>
          <a:p>
            <a:r>
              <a:rPr lang="en-US" dirty="0"/>
              <a:t>t</a:t>
            </a:r>
            <a:r>
              <a:rPr lang="en-US" dirty="0" smtClean="0"/>
              <a:t>op mass</a:t>
            </a:r>
          </a:p>
          <a:p>
            <a:r>
              <a:rPr lang="en-US" dirty="0" smtClean="0"/>
              <a:t>drive</a:t>
            </a:r>
            <a:endParaRPr lang="en-US" dirty="0"/>
          </a:p>
        </p:txBody>
      </p:sp>
      <p:pic>
        <p:nvPicPr>
          <p:cNvPr id="44" name="Picture 43" descr="ModalPlant.jp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266616" y="4034705"/>
            <a:ext cx="1045120" cy="580623"/>
          </a:xfrm>
          <a:prstGeom prst="rect">
            <a:avLst/>
          </a:prstGeom>
        </p:spPr>
      </p:pic>
      <p:pic>
        <p:nvPicPr>
          <p:cNvPr id="45" name="Picture 44" descr="ModalPlant.jp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262729" y="4651246"/>
            <a:ext cx="1045120" cy="580623"/>
          </a:xfrm>
          <a:prstGeom prst="rect">
            <a:avLst/>
          </a:prstGeom>
        </p:spPr>
      </p:pic>
      <p:pic>
        <p:nvPicPr>
          <p:cNvPr id="46" name="Picture 45" descr="ModalPlant.jp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266616" y="5278977"/>
            <a:ext cx="1045120" cy="580623"/>
          </a:xfrm>
          <a:prstGeom prst="rect">
            <a:avLst/>
          </a:prstGeom>
        </p:spPr>
      </p:pic>
      <p:pic>
        <p:nvPicPr>
          <p:cNvPr id="47" name="Picture 46" descr="ModalPlant.jp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262729" y="5874992"/>
            <a:ext cx="1045120" cy="580623"/>
          </a:xfrm>
          <a:prstGeom prst="rect">
            <a:avLst/>
          </a:prstGeom>
        </p:spPr>
      </p:pic>
      <p:sp>
        <p:nvSpPr>
          <p:cNvPr id="49" name="TextBox 48"/>
          <p:cNvSpPr txBox="1"/>
          <p:nvPr/>
        </p:nvSpPr>
        <p:spPr>
          <a:xfrm>
            <a:off x="2787858" y="2556562"/>
            <a:ext cx="1713633" cy="369332"/>
          </a:xfrm>
          <a:prstGeom prst="rect">
            <a:avLst/>
          </a:prstGeom>
          <a:noFill/>
        </p:spPr>
        <p:txBody>
          <a:bodyPr wrap="square" rtlCol="0">
            <a:spAutoFit/>
          </a:bodyPr>
          <a:lstStyle/>
          <a:p>
            <a:r>
              <a:rPr lang="en-US" dirty="0" smtClean="0"/>
              <a:t> N mode plant</a:t>
            </a:r>
            <a:endParaRPr lang="en-US" dirty="0"/>
          </a:p>
        </p:txBody>
      </p:sp>
      <p:sp>
        <p:nvSpPr>
          <p:cNvPr id="50" name="TextBox 49"/>
          <p:cNvSpPr txBox="1"/>
          <p:nvPr/>
        </p:nvSpPr>
        <p:spPr>
          <a:xfrm>
            <a:off x="5229921" y="6452027"/>
            <a:ext cx="1865283" cy="369332"/>
          </a:xfrm>
          <a:prstGeom prst="rect">
            <a:avLst/>
          </a:prstGeom>
          <a:noFill/>
        </p:spPr>
        <p:txBody>
          <a:bodyPr wrap="square" rtlCol="0">
            <a:spAutoFit/>
          </a:bodyPr>
          <a:lstStyle/>
          <a:p>
            <a:r>
              <a:rPr lang="en-US" dirty="0" smtClean="0"/>
              <a:t>N, 1 mode plants</a:t>
            </a:r>
            <a:endParaRPr lang="en-US" dirty="0"/>
          </a:p>
        </p:txBody>
      </p:sp>
      <p:sp>
        <p:nvSpPr>
          <p:cNvPr id="51" name="Rectangle 42"/>
          <p:cNvSpPr>
            <a:spLocks noChangeArrowheads="1"/>
          </p:cNvSpPr>
          <p:nvPr/>
        </p:nvSpPr>
        <p:spPr bwMode="auto">
          <a:xfrm>
            <a:off x="2700011" y="4038600"/>
            <a:ext cx="2368230" cy="2438400"/>
          </a:xfrm>
          <a:prstGeom prst="rect">
            <a:avLst/>
          </a:prstGeom>
          <a:noFill/>
          <a:ln w="19050">
            <a:solidFill>
              <a:schemeClr val="tx1"/>
            </a:solidFill>
            <a:prstDash val="dash"/>
            <a:miter lim="800000"/>
            <a:headEnd/>
            <a:tailEnd/>
          </a:ln>
        </p:spPr>
        <p:txBody>
          <a:bodyPr wrap="none" anchor="ctr"/>
          <a:lstStyle/>
          <a:p>
            <a:endParaRPr lang="en-US">
              <a:latin typeface="Calibri" pitchFamily="34" charset="0"/>
            </a:endParaRPr>
          </a:p>
        </p:txBody>
      </p:sp>
      <p:sp>
        <p:nvSpPr>
          <p:cNvPr id="54" name="TextBox 53"/>
          <p:cNvSpPr txBox="1"/>
          <p:nvPr/>
        </p:nvSpPr>
        <p:spPr>
          <a:xfrm>
            <a:off x="5518856" y="1460332"/>
            <a:ext cx="1556836" cy="646331"/>
          </a:xfrm>
          <a:prstGeom prst="rect">
            <a:avLst/>
          </a:prstGeom>
          <a:noFill/>
        </p:spPr>
        <p:txBody>
          <a:bodyPr wrap="none" rtlCol="0">
            <a:spAutoFit/>
          </a:bodyPr>
          <a:lstStyle/>
          <a:p>
            <a:r>
              <a:rPr lang="en-US" dirty="0" smtClean="0"/>
              <a:t>Displacements</a:t>
            </a:r>
          </a:p>
          <a:p>
            <a:r>
              <a:rPr lang="en-US" dirty="0" smtClean="0"/>
              <a:t>of </a:t>
            </a:r>
            <a:r>
              <a:rPr lang="en-US" i="1" dirty="0" smtClean="0"/>
              <a:t>every</a:t>
            </a:r>
            <a:r>
              <a:rPr lang="en-US" dirty="0" smtClean="0"/>
              <a:t> stage</a:t>
            </a:r>
            <a:endParaRPr lang="en-US" dirty="0"/>
          </a:p>
        </p:txBody>
      </p:sp>
      <p:grpSp>
        <p:nvGrpSpPr>
          <p:cNvPr id="56" name="Group 55"/>
          <p:cNvGrpSpPr/>
          <p:nvPr/>
        </p:nvGrpSpPr>
        <p:grpSpPr>
          <a:xfrm>
            <a:off x="7472913" y="1437171"/>
            <a:ext cx="1565275" cy="923330"/>
            <a:chOff x="7472913" y="1746105"/>
            <a:chExt cx="1565275" cy="923330"/>
          </a:xfrm>
        </p:grpSpPr>
        <p:sp>
          <p:nvSpPr>
            <p:cNvPr id="57" name="Rectangle 56"/>
            <p:cNvSpPr/>
            <p:nvPr/>
          </p:nvSpPr>
          <p:spPr>
            <a:xfrm>
              <a:off x="7472913" y="1746105"/>
              <a:ext cx="1565275" cy="923330"/>
            </a:xfrm>
            <a:prstGeom prst="rect">
              <a:avLst/>
            </a:prstGeom>
            <a:ln>
              <a:solidFill>
                <a:schemeClr val="tx1"/>
              </a:solidFill>
            </a:ln>
          </p:spPr>
          <p:txBody>
            <a:bodyPr wrap="square">
              <a:spAutoFit/>
            </a:bodyPr>
            <a:lstStyle/>
            <a:p>
              <a:r>
                <a:rPr lang="en-US" dirty="0" smtClean="0"/>
                <a:t>       pendulum</a:t>
              </a:r>
              <a:endParaRPr lang="en-US" dirty="0"/>
            </a:p>
            <a:p>
              <a:r>
                <a:rPr lang="en-US" dirty="0"/>
                <a:t>eigenvector matrix</a:t>
              </a:r>
            </a:p>
          </p:txBody>
        </p:sp>
        <p:graphicFrame>
          <p:nvGraphicFramePr>
            <p:cNvPr id="58" name="Object 5"/>
            <p:cNvGraphicFramePr>
              <a:graphicFrameLocks noChangeAspect="1"/>
            </p:cNvGraphicFramePr>
            <p:nvPr>
              <p:extLst>
                <p:ext uri="{D42A27DB-BD31-4B8C-83A1-F6EECF244321}">
                  <p14:modId xmlns:p14="http://schemas.microsoft.com/office/powerpoint/2010/main" val="1417729674"/>
                </p:ext>
              </p:extLst>
            </p:nvPr>
          </p:nvGraphicFramePr>
          <p:xfrm>
            <a:off x="7581786" y="1848056"/>
            <a:ext cx="269875" cy="249237"/>
          </p:xfrm>
          <a:graphic>
            <a:graphicData uri="http://schemas.openxmlformats.org/presentationml/2006/ole">
              <mc:AlternateContent xmlns:mc="http://schemas.openxmlformats.org/markup-compatibility/2006">
                <mc:Choice xmlns:v="urn:schemas-microsoft-com:vml" Requires="v">
                  <p:oleObj spid="_x0000_s62078" name="Equation" r:id="rId18" imgW="164880" imgH="152280" progId="Equation.3">
                    <p:embed/>
                  </p:oleObj>
                </mc:Choice>
                <mc:Fallback>
                  <p:oleObj name="Equation" r:id="rId18" imgW="164880" imgH="15228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581786" y="1848056"/>
                          <a:ext cx="269875"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spTree>
    <p:extLst>
      <p:ext uri="{BB962C8B-B14F-4D97-AF65-F5344CB8AC3E}">
        <p14:creationId xmlns:p14="http://schemas.microsoft.com/office/powerpoint/2010/main" val="422252554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Modal Damping with State Estimation</a:t>
            </a:r>
            <a:endParaRPr lang="en-US" dirty="0"/>
          </a:p>
        </p:txBody>
      </p:sp>
      <p:sp>
        <p:nvSpPr>
          <p:cNvPr id="6" name="Line 9"/>
          <p:cNvSpPr>
            <a:spLocks noChangeShapeType="1"/>
          </p:cNvSpPr>
          <p:nvPr/>
        </p:nvSpPr>
        <p:spPr bwMode="auto">
          <a:xfrm>
            <a:off x="6437147" y="3815230"/>
            <a:ext cx="0" cy="1366369"/>
          </a:xfrm>
          <a:prstGeom prst="line">
            <a:avLst/>
          </a:prstGeom>
          <a:noFill/>
          <a:ln w="9525">
            <a:solidFill>
              <a:schemeClr val="tx1"/>
            </a:solidFill>
            <a:round/>
            <a:headEnd/>
            <a:tailEnd/>
          </a:ln>
        </p:spPr>
        <p:txBody>
          <a:bodyPr/>
          <a:lstStyle/>
          <a:p>
            <a:endParaRPr lang="en-US"/>
          </a:p>
        </p:txBody>
      </p:sp>
      <p:sp>
        <p:nvSpPr>
          <p:cNvPr id="7" name="Line 10"/>
          <p:cNvSpPr>
            <a:spLocks noChangeShapeType="1"/>
          </p:cNvSpPr>
          <p:nvPr/>
        </p:nvSpPr>
        <p:spPr bwMode="auto">
          <a:xfrm flipH="1">
            <a:off x="4836947" y="5181600"/>
            <a:ext cx="1600200" cy="0"/>
          </a:xfrm>
          <a:prstGeom prst="line">
            <a:avLst/>
          </a:prstGeom>
          <a:noFill/>
          <a:ln w="9525">
            <a:solidFill>
              <a:schemeClr val="tx1"/>
            </a:solidFill>
            <a:round/>
            <a:headEnd/>
            <a:tailEnd type="arrow" w="med" len="med"/>
          </a:ln>
        </p:spPr>
        <p:txBody>
          <a:bodyPr/>
          <a:lstStyle/>
          <a:p>
            <a:endParaRPr lang="en-US"/>
          </a:p>
        </p:txBody>
      </p:sp>
      <p:sp>
        <p:nvSpPr>
          <p:cNvPr id="8" name="Rectangle 11"/>
          <p:cNvSpPr>
            <a:spLocks noChangeArrowheads="1"/>
          </p:cNvSpPr>
          <p:nvPr/>
        </p:nvSpPr>
        <p:spPr bwMode="auto">
          <a:xfrm>
            <a:off x="4760747" y="4267200"/>
            <a:ext cx="76200" cy="1905000"/>
          </a:xfrm>
          <a:prstGeom prst="rect">
            <a:avLst/>
          </a:prstGeom>
          <a:solidFill>
            <a:schemeClr val="tx1"/>
          </a:solidFill>
          <a:ln w="9525">
            <a:solidFill>
              <a:schemeClr val="tx1"/>
            </a:solidFill>
            <a:miter lim="800000"/>
            <a:headEnd/>
            <a:tailEnd/>
          </a:ln>
        </p:spPr>
        <p:txBody>
          <a:bodyPr wrap="none" anchor="ctr"/>
          <a:lstStyle/>
          <a:p>
            <a:endParaRPr lang="en-US">
              <a:latin typeface="Calibri" pitchFamily="34" charset="0"/>
            </a:endParaRPr>
          </a:p>
        </p:txBody>
      </p:sp>
      <p:sp>
        <p:nvSpPr>
          <p:cNvPr id="9" name="Line 12"/>
          <p:cNvSpPr>
            <a:spLocks noChangeShapeType="1"/>
          </p:cNvSpPr>
          <p:nvPr/>
        </p:nvSpPr>
        <p:spPr bwMode="auto">
          <a:xfrm flipH="1">
            <a:off x="4151147" y="4343400"/>
            <a:ext cx="609600" cy="0"/>
          </a:xfrm>
          <a:prstGeom prst="line">
            <a:avLst/>
          </a:prstGeom>
          <a:noFill/>
          <a:ln w="9525">
            <a:solidFill>
              <a:schemeClr val="tx1"/>
            </a:solidFill>
            <a:round/>
            <a:headEnd/>
            <a:tailEnd/>
          </a:ln>
        </p:spPr>
        <p:txBody>
          <a:bodyPr/>
          <a:lstStyle/>
          <a:p>
            <a:endParaRPr lang="en-US"/>
          </a:p>
        </p:txBody>
      </p:sp>
      <p:sp>
        <p:nvSpPr>
          <p:cNvPr id="10" name="Line 13"/>
          <p:cNvSpPr>
            <a:spLocks noChangeShapeType="1"/>
          </p:cNvSpPr>
          <p:nvPr/>
        </p:nvSpPr>
        <p:spPr bwMode="auto">
          <a:xfrm flipH="1">
            <a:off x="4151147" y="4953000"/>
            <a:ext cx="609600" cy="0"/>
          </a:xfrm>
          <a:prstGeom prst="line">
            <a:avLst/>
          </a:prstGeom>
          <a:noFill/>
          <a:ln w="9525">
            <a:solidFill>
              <a:schemeClr val="tx1"/>
            </a:solidFill>
            <a:round/>
            <a:headEnd/>
            <a:tailEnd/>
          </a:ln>
        </p:spPr>
        <p:txBody>
          <a:bodyPr/>
          <a:lstStyle/>
          <a:p>
            <a:endParaRPr lang="en-US"/>
          </a:p>
        </p:txBody>
      </p:sp>
      <p:sp>
        <p:nvSpPr>
          <p:cNvPr id="11" name="Line 14"/>
          <p:cNvSpPr>
            <a:spLocks noChangeShapeType="1"/>
          </p:cNvSpPr>
          <p:nvPr/>
        </p:nvSpPr>
        <p:spPr bwMode="auto">
          <a:xfrm flipH="1">
            <a:off x="4151147" y="5562600"/>
            <a:ext cx="609600" cy="0"/>
          </a:xfrm>
          <a:prstGeom prst="line">
            <a:avLst/>
          </a:prstGeom>
          <a:noFill/>
          <a:ln w="9525">
            <a:solidFill>
              <a:schemeClr val="tx1"/>
            </a:solidFill>
            <a:round/>
            <a:headEnd/>
            <a:tailEnd/>
          </a:ln>
        </p:spPr>
        <p:txBody>
          <a:bodyPr/>
          <a:lstStyle/>
          <a:p>
            <a:endParaRPr lang="en-US"/>
          </a:p>
        </p:txBody>
      </p:sp>
      <p:sp>
        <p:nvSpPr>
          <p:cNvPr id="12" name="Line 15"/>
          <p:cNvSpPr>
            <a:spLocks noChangeShapeType="1"/>
          </p:cNvSpPr>
          <p:nvPr/>
        </p:nvSpPr>
        <p:spPr bwMode="auto">
          <a:xfrm flipH="1">
            <a:off x="4151147" y="6096000"/>
            <a:ext cx="609600" cy="0"/>
          </a:xfrm>
          <a:prstGeom prst="line">
            <a:avLst/>
          </a:prstGeom>
          <a:noFill/>
          <a:ln w="9525">
            <a:solidFill>
              <a:schemeClr val="tx1"/>
            </a:solidFill>
            <a:round/>
            <a:headEnd/>
            <a:tailEnd/>
          </a:ln>
        </p:spPr>
        <p:txBody>
          <a:bodyPr/>
          <a:lstStyle/>
          <a:p>
            <a:endParaRPr lang="en-US"/>
          </a:p>
        </p:txBody>
      </p:sp>
      <p:sp>
        <p:nvSpPr>
          <p:cNvPr id="13" name="Rectangle 16"/>
          <p:cNvSpPr>
            <a:spLocks noChangeArrowheads="1"/>
          </p:cNvSpPr>
          <p:nvPr/>
        </p:nvSpPr>
        <p:spPr bwMode="auto">
          <a:xfrm>
            <a:off x="3541547" y="4114800"/>
            <a:ext cx="609600" cy="457200"/>
          </a:xfrm>
          <a:prstGeom prst="rect">
            <a:avLst/>
          </a:prstGeom>
          <a:solidFill>
            <a:srgbClr val="92D050"/>
          </a:solidFill>
          <a:ln w="9525">
            <a:solidFill>
              <a:schemeClr val="tx1"/>
            </a:solidFill>
            <a:miter lim="800000"/>
            <a:headEnd/>
            <a:tailEnd/>
          </a:ln>
        </p:spPr>
        <p:txBody>
          <a:bodyPr wrap="none" anchor="ctr"/>
          <a:lstStyle/>
          <a:p>
            <a:endParaRPr lang="en-US">
              <a:latin typeface="Calibri" pitchFamily="34" charset="0"/>
            </a:endParaRPr>
          </a:p>
        </p:txBody>
      </p:sp>
      <p:sp>
        <p:nvSpPr>
          <p:cNvPr id="16" name="Rectangle 19"/>
          <p:cNvSpPr>
            <a:spLocks noChangeArrowheads="1"/>
          </p:cNvSpPr>
          <p:nvPr/>
        </p:nvSpPr>
        <p:spPr bwMode="auto">
          <a:xfrm>
            <a:off x="3541547" y="4724400"/>
            <a:ext cx="609600" cy="457200"/>
          </a:xfrm>
          <a:prstGeom prst="rect">
            <a:avLst/>
          </a:prstGeom>
          <a:solidFill>
            <a:srgbClr val="92D050"/>
          </a:solidFill>
          <a:ln w="9525">
            <a:solidFill>
              <a:schemeClr val="tx1"/>
            </a:solidFill>
            <a:miter lim="800000"/>
            <a:headEnd/>
            <a:tailEnd/>
          </a:ln>
        </p:spPr>
        <p:txBody>
          <a:bodyPr wrap="none" anchor="ctr"/>
          <a:lstStyle/>
          <a:p>
            <a:endParaRPr lang="en-US">
              <a:latin typeface="Calibri" pitchFamily="34" charset="0"/>
            </a:endParaRPr>
          </a:p>
        </p:txBody>
      </p:sp>
      <p:sp>
        <p:nvSpPr>
          <p:cNvPr id="18" name="Rectangle 21"/>
          <p:cNvSpPr>
            <a:spLocks noChangeArrowheads="1"/>
          </p:cNvSpPr>
          <p:nvPr/>
        </p:nvSpPr>
        <p:spPr bwMode="auto">
          <a:xfrm>
            <a:off x="3541547" y="5334000"/>
            <a:ext cx="609600" cy="457200"/>
          </a:xfrm>
          <a:prstGeom prst="rect">
            <a:avLst/>
          </a:prstGeom>
          <a:solidFill>
            <a:srgbClr val="92D050"/>
          </a:solidFill>
          <a:ln w="9525">
            <a:solidFill>
              <a:schemeClr val="tx1"/>
            </a:solidFill>
            <a:miter lim="800000"/>
            <a:headEnd/>
            <a:tailEnd/>
          </a:ln>
        </p:spPr>
        <p:txBody>
          <a:bodyPr wrap="none" anchor="ctr"/>
          <a:lstStyle/>
          <a:p>
            <a:endParaRPr lang="en-US">
              <a:latin typeface="Calibri" pitchFamily="34" charset="0"/>
            </a:endParaRPr>
          </a:p>
        </p:txBody>
      </p:sp>
      <p:sp>
        <p:nvSpPr>
          <p:cNvPr id="20" name="Rectangle 23"/>
          <p:cNvSpPr>
            <a:spLocks noChangeArrowheads="1"/>
          </p:cNvSpPr>
          <p:nvPr/>
        </p:nvSpPr>
        <p:spPr bwMode="auto">
          <a:xfrm>
            <a:off x="3541547" y="5867400"/>
            <a:ext cx="609600" cy="457200"/>
          </a:xfrm>
          <a:prstGeom prst="rect">
            <a:avLst/>
          </a:prstGeom>
          <a:solidFill>
            <a:srgbClr val="92D050"/>
          </a:solidFill>
          <a:ln w="9525">
            <a:solidFill>
              <a:schemeClr val="tx1"/>
            </a:solidFill>
            <a:miter lim="800000"/>
            <a:headEnd/>
            <a:tailEnd/>
          </a:ln>
        </p:spPr>
        <p:txBody>
          <a:bodyPr wrap="none" anchor="ctr"/>
          <a:lstStyle/>
          <a:p>
            <a:endParaRPr lang="en-US">
              <a:latin typeface="Calibri" pitchFamily="34" charset="0"/>
            </a:endParaRPr>
          </a:p>
        </p:txBody>
      </p:sp>
      <p:sp>
        <p:nvSpPr>
          <p:cNvPr id="22" name="Rectangle 25"/>
          <p:cNvSpPr>
            <a:spLocks noChangeArrowheads="1"/>
          </p:cNvSpPr>
          <p:nvPr/>
        </p:nvSpPr>
        <p:spPr bwMode="auto">
          <a:xfrm>
            <a:off x="2855747" y="4267200"/>
            <a:ext cx="76200" cy="1905000"/>
          </a:xfrm>
          <a:prstGeom prst="rect">
            <a:avLst/>
          </a:prstGeom>
          <a:solidFill>
            <a:schemeClr val="tx1"/>
          </a:solidFill>
          <a:ln w="9525">
            <a:solidFill>
              <a:schemeClr val="tx1"/>
            </a:solidFill>
            <a:miter lim="800000"/>
            <a:headEnd/>
            <a:tailEnd/>
          </a:ln>
        </p:spPr>
        <p:txBody>
          <a:bodyPr wrap="none" anchor="ctr"/>
          <a:lstStyle/>
          <a:p>
            <a:endParaRPr lang="en-US">
              <a:latin typeface="Calibri" pitchFamily="34" charset="0"/>
            </a:endParaRPr>
          </a:p>
        </p:txBody>
      </p:sp>
      <p:sp>
        <p:nvSpPr>
          <p:cNvPr id="23" name="Line 26"/>
          <p:cNvSpPr>
            <a:spLocks noChangeShapeType="1"/>
          </p:cNvSpPr>
          <p:nvPr/>
        </p:nvSpPr>
        <p:spPr bwMode="auto">
          <a:xfrm flipH="1">
            <a:off x="2931947" y="4343400"/>
            <a:ext cx="609600" cy="0"/>
          </a:xfrm>
          <a:prstGeom prst="line">
            <a:avLst/>
          </a:prstGeom>
          <a:noFill/>
          <a:ln w="9525">
            <a:solidFill>
              <a:schemeClr val="tx1"/>
            </a:solidFill>
            <a:round/>
            <a:headEnd/>
            <a:tailEnd/>
          </a:ln>
        </p:spPr>
        <p:txBody>
          <a:bodyPr/>
          <a:lstStyle/>
          <a:p>
            <a:endParaRPr lang="en-US"/>
          </a:p>
        </p:txBody>
      </p:sp>
      <p:sp>
        <p:nvSpPr>
          <p:cNvPr id="24" name="Line 27"/>
          <p:cNvSpPr>
            <a:spLocks noChangeShapeType="1"/>
          </p:cNvSpPr>
          <p:nvPr/>
        </p:nvSpPr>
        <p:spPr bwMode="auto">
          <a:xfrm flipH="1">
            <a:off x="2931947" y="4953000"/>
            <a:ext cx="609600" cy="0"/>
          </a:xfrm>
          <a:prstGeom prst="line">
            <a:avLst/>
          </a:prstGeom>
          <a:noFill/>
          <a:ln w="9525">
            <a:solidFill>
              <a:schemeClr val="tx1"/>
            </a:solidFill>
            <a:round/>
            <a:headEnd/>
            <a:tailEnd/>
          </a:ln>
        </p:spPr>
        <p:txBody>
          <a:bodyPr/>
          <a:lstStyle/>
          <a:p>
            <a:endParaRPr lang="en-US"/>
          </a:p>
        </p:txBody>
      </p:sp>
      <p:sp>
        <p:nvSpPr>
          <p:cNvPr id="25" name="Line 28"/>
          <p:cNvSpPr>
            <a:spLocks noChangeShapeType="1"/>
          </p:cNvSpPr>
          <p:nvPr/>
        </p:nvSpPr>
        <p:spPr bwMode="auto">
          <a:xfrm flipH="1">
            <a:off x="2931947" y="5562600"/>
            <a:ext cx="609600" cy="0"/>
          </a:xfrm>
          <a:prstGeom prst="line">
            <a:avLst/>
          </a:prstGeom>
          <a:noFill/>
          <a:ln w="9525">
            <a:solidFill>
              <a:schemeClr val="tx1"/>
            </a:solidFill>
            <a:round/>
            <a:headEnd/>
            <a:tailEnd/>
          </a:ln>
        </p:spPr>
        <p:txBody>
          <a:bodyPr/>
          <a:lstStyle/>
          <a:p>
            <a:endParaRPr lang="en-US"/>
          </a:p>
        </p:txBody>
      </p:sp>
      <p:sp>
        <p:nvSpPr>
          <p:cNvPr id="26" name="Line 29"/>
          <p:cNvSpPr>
            <a:spLocks noChangeShapeType="1"/>
          </p:cNvSpPr>
          <p:nvPr/>
        </p:nvSpPr>
        <p:spPr bwMode="auto">
          <a:xfrm flipH="1">
            <a:off x="2931947" y="6096000"/>
            <a:ext cx="609600" cy="0"/>
          </a:xfrm>
          <a:prstGeom prst="line">
            <a:avLst/>
          </a:prstGeom>
          <a:noFill/>
          <a:ln w="9525">
            <a:solidFill>
              <a:schemeClr val="tx1"/>
            </a:solidFill>
            <a:round/>
            <a:headEnd/>
            <a:tailEnd/>
          </a:ln>
        </p:spPr>
        <p:txBody>
          <a:bodyPr/>
          <a:lstStyle/>
          <a:p>
            <a:endParaRPr lang="en-US"/>
          </a:p>
        </p:txBody>
      </p:sp>
      <p:sp>
        <p:nvSpPr>
          <p:cNvPr id="27" name="Line 30"/>
          <p:cNvSpPr>
            <a:spLocks noChangeShapeType="1"/>
          </p:cNvSpPr>
          <p:nvPr/>
        </p:nvSpPr>
        <p:spPr bwMode="auto">
          <a:xfrm flipH="1" flipV="1">
            <a:off x="1541132" y="5181599"/>
            <a:ext cx="1314615" cy="1"/>
          </a:xfrm>
          <a:prstGeom prst="line">
            <a:avLst/>
          </a:prstGeom>
          <a:noFill/>
          <a:ln w="9525">
            <a:solidFill>
              <a:schemeClr val="tx1"/>
            </a:solidFill>
            <a:round/>
            <a:headEnd/>
            <a:tailEnd/>
          </a:ln>
        </p:spPr>
        <p:txBody>
          <a:bodyPr/>
          <a:lstStyle/>
          <a:p>
            <a:endParaRPr lang="en-US"/>
          </a:p>
        </p:txBody>
      </p:sp>
      <p:sp>
        <p:nvSpPr>
          <p:cNvPr id="28" name="Rectangle 32"/>
          <p:cNvSpPr>
            <a:spLocks noChangeArrowheads="1"/>
          </p:cNvSpPr>
          <p:nvPr/>
        </p:nvSpPr>
        <p:spPr bwMode="auto">
          <a:xfrm>
            <a:off x="1179127" y="3352800"/>
            <a:ext cx="685800" cy="533400"/>
          </a:xfrm>
          <a:prstGeom prst="rect">
            <a:avLst/>
          </a:prstGeom>
          <a:noFill/>
          <a:ln w="9525">
            <a:solidFill>
              <a:schemeClr val="tx1"/>
            </a:solidFill>
            <a:miter lim="800000"/>
            <a:headEnd/>
            <a:tailEnd/>
          </a:ln>
        </p:spPr>
        <p:txBody>
          <a:bodyPr wrap="none" anchor="ctr"/>
          <a:lstStyle/>
          <a:p>
            <a:endParaRPr lang="en-US">
              <a:latin typeface="Calibri" pitchFamily="34" charset="0"/>
            </a:endParaRPr>
          </a:p>
        </p:txBody>
      </p:sp>
      <p:sp>
        <p:nvSpPr>
          <p:cNvPr id="29" name="Line 33"/>
          <p:cNvSpPr>
            <a:spLocks noChangeShapeType="1"/>
          </p:cNvSpPr>
          <p:nvPr/>
        </p:nvSpPr>
        <p:spPr bwMode="auto">
          <a:xfrm>
            <a:off x="1541132" y="3886200"/>
            <a:ext cx="0" cy="1295400"/>
          </a:xfrm>
          <a:prstGeom prst="line">
            <a:avLst/>
          </a:prstGeom>
          <a:noFill/>
          <a:ln w="9525">
            <a:solidFill>
              <a:schemeClr val="tx1"/>
            </a:solidFill>
            <a:round/>
            <a:headEnd type="arrow" w="med" len="med"/>
            <a:tailEnd/>
          </a:ln>
        </p:spPr>
        <p:txBody>
          <a:bodyPr/>
          <a:lstStyle/>
          <a:p>
            <a:endParaRPr lang="en-US"/>
          </a:p>
        </p:txBody>
      </p:sp>
      <p:sp>
        <p:nvSpPr>
          <p:cNvPr id="30" name="Line 34"/>
          <p:cNvSpPr>
            <a:spLocks noChangeShapeType="1"/>
          </p:cNvSpPr>
          <p:nvPr/>
        </p:nvSpPr>
        <p:spPr bwMode="auto">
          <a:xfrm flipH="1" flipV="1">
            <a:off x="1529691" y="2115777"/>
            <a:ext cx="1925404" cy="17823"/>
          </a:xfrm>
          <a:prstGeom prst="line">
            <a:avLst/>
          </a:prstGeom>
          <a:noFill/>
          <a:ln w="9525">
            <a:solidFill>
              <a:schemeClr val="tx1"/>
            </a:solidFill>
            <a:round/>
            <a:headEnd type="arrow" w="med" len="med"/>
            <a:tailEnd/>
          </a:ln>
        </p:spPr>
        <p:txBody>
          <a:bodyPr/>
          <a:lstStyle/>
          <a:p>
            <a:endParaRPr lang="en-US"/>
          </a:p>
        </p:txBody>
      </p:sp>
      <p:sp>
        <p:nvSpPr>
          <p:cNvPr id="31" name="Line 35"/>
          <p:cNvSpPr>
            <a:spLocks noChangeShapeType="1"/>
          </p:cNvSpPr>
          <p:nvPr/>
        </p:nvSpPr>
        <p:spPr bwMode="auto">
          <a:xfrm flipH="1">
            <a:off x="4105109" y="2130398"/>
            <a:ext cx="2286274" cy="3202"/>
          </a:xfrm>
          <a:prstGeom prst="line">
            <a:avLst/>
          </a:prstGeom>
          <a:noFill/>
          <a:ln w="9525">
            <a:solidFill>
              <a:schemeClr val="tx1"/>
            </a:solidFill>
            <a:round/>
            <a:headEnd type="arrow" w="med" len="med"/>
            <a:tailEnd/>
          </a:ln>
        </p:spPr>
        <p:txBody>
          <a:bodyPr/>
          <a:lstStyle/>
          <a:p>
            <a:endParaRPr lang="en-US"/>
          </a:p>
        </p:txBody>
      </p:sp>
      <p:graphicFrame>
        <p:nvGraphicFramePr>
          <p:cNvPr id="35" name="Object 5"/>
          <p:cNvGraphicFramePr>
            <a:graphicFrameLocks noChangeAspect="1"/>
          </p:cNvGraphicFramePr>
          <p:nvPr>
            <p:extLst>
              <p:ext uri="{D42A27DB-BD31-4B8C-83A1-F6EECF244321}">
                <p14:modId xmlns:p14="http://schemas.microsoft.com/office/powerpoint/2010/main" val="1878072469"/>
              </p:ext>
            </p:extLst>
          </p:nvPr>
        </p:nvGraphicFramePr>
        <p:xfrm>
          <a:off x="1179127" y="3429000"/>
          <a:ext cx="685800" cy="436563"/>
        </p:xfrm>
        <a:graphic>
          <a:graphicData uri="http://schemas.openxmlformats.org/presentationml/2006/ole">
            <mc:AlternateContent xmlns:mc="http://schemas.openxmlformats.org/markup-compatibility/2006">
              <mc:Choice xmlns:v="urn:schemas-microsoft-com:vml" Requires="v">
                <p:oleObj spid="_x0000_s63012" name="Equation" r:id="rId4" imgW="419040" imgH="266400" progId="Equation.3">
                  <p:embed/>
                </p:oleObj>
              </mc:Choice>
              <mc:Fallback>
                <p:oleObj name="Equation" r:id="rId4" imgW="419040" imgH="266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9127" y="3429000"/>
                        <a:ext cx="685800" cy="43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8" name="Line 55"/>
          <p:cNvSpPr>
            <a:spLocks noChangeShapeType="1"/>
          </p:cNvSpPr>
          <p:nvPr/>
        </p:nvSpPr>
        <p:spPr bwMode="auto">
          <a:xfrm>
            <a:off x="6402824" y="2133601"/>
            <a:ext cx="0" cy="1148230"/>
          </a:xfrm>
          <a:prstGeom prst="line">
            <a:avLst/>
          </a:prstGeom>
          <a:noFill/>
          <a:ln w="9525">
            <a:solidFill>
              <a:schemeClr val="tx1"/>
            </a:solidFill>
            <a:round/>
            <a:headEnd/>
            <a:tailEnd type="arrow" w="med" len="med"/>
          </a:ln>
        </p:spPr>
        <p:txBody>
          <a:bodyPr/>
          <a:lstStyle/>
          <a:p>
            <a:endParaRPr lang="en-US"/>
          </a:p>
        </p:txBody>
      </p:sp>
      <p:sp>
        <p:nvSpPr>
          <p:cNvPr id="53" name="Line 66"/>
          <p:cNvSpPr>
            <a:spLocks noChangeShapeType="1"/>
          </p:cNvSpPr>
          <p:nvPr/>
        </p:nvSpPr>
        <p:spPr bwMode="auto">
          <a:xfrm>
            <a:off x="1529691" y="2133601"/>
            <a:ext cx="0" cy="1219199"/>
          </a:xfrm>
          <a:prstGeom prst="line">
            <a:avLst/>
          </a:prstGeom>
          <a:noFill/>
          <a:ln w="9525">
            <a:solidFill>
              <a:schemeClr val="tx1"/>
            </a:solidFill>
            <a:round/>
            <a:headEnd/>
            <a:tailEnd/>
          </a:ln>
        </p:spPr>
        <p:txBody>
          <a:bodyPr/>
          <a:lstStyle/>
          <a:p>
            <a:endParaRPr lang="en-US"/>
          </a:p>
        </p:txBody>
      </p:sp>
      <p:sp>
        <p:nvSpPr>
          <p:cNvPr id="55" name="Text Box 6"/>
          <p:cNvSpPr txBox="1">
            <a:spLocks noChangeArrowheads="1"/>
          </p:cNvSpPr>
          <p:nvPr/>
        </p:nvSpPr>
        <p:spPr bwMode="auto">
          <a:xfrm>
            <a:off x="3286237" y="1455694"/>
            <a:ext cx="1138645" cy="369332"/>
          </a:xfrm>
          <a:prstGeom prst="rect">
            <a:avLst/>
          </a:prstGeom>
          <a:noFill/>
          <a:ln w="9525">
            <a:noFill/>
            <a:miter lim="800000"/>
            <a:headEnd/>
            <a:tailEnd/>
          </a:ln>
        </p:spPr>
        <p:txBody>
          <a:bodyPr wrap="none">
            <a:spAutoFit/>
          </a:bodyPr>
          <a:lstStyle/>
          <a:p>
            <a:pPr algn="ctr"/>
            <a:r>
              <a:rPr lang="en-US" dirty="0" smtClean="0">
                <a:latin typeface="Calibri" pitchFamily="34" charset="0"/>
              </a:rPr>
              <a:t>Pendulum</a:t>
            </a:r>
          </a:p>
        </p:txBody>
      </p:sp>
      <p:graphicFrame>
        <p:nvGraphicFramePr>
          <p:cNvPr id="2071" name="Object 23"/>
          <p:cNvGraphicFramePr>
            <a:graphicFrameLocks noChangeAspect="1"/>
          </p:cNvGraphicFramePr>
          <p:nvPr>
            <p:extLst>
              <p:ext uri="{D42A27DB-BD31-4B8C-83A1-F6EECF244321}">
                <p14:modId xmlns:p14="http://schemas.microsoft.com/office/powerpoint/2010/main" val="1312019799"/>
              </p:ext>
            </p:extLst>
          </p:nvPr>
        </p:nvGraphicFramePr>
        <p:xfrm>
          <a:off x="3627272" y="4191000"/>
          <a:ext cx="468313" cy="334963"/>
        </p:xfrm>
        <a:graphic>
          <a:graphicData uri="http://schemas.openxmlformats.org/presentationml/2006/ole">
            <mc:AlternateContent xmlns:mc="http://schemas.openxmlformats.org/markup-compatibility/2006">
              <mc:Choice xmlns:v="urn:schemas-microsoft-com:vml" Requires="v">
                <p:oleObj spid="_x0000_s63013" name="Equation" r:id="rId6" imgW="304560" imgH="215640" progId="Equation.3">
                  <p:embed/>
                </p:oleObj>
              </mc:Choice>
              <mc:Fallback>
                <p:oleObj name="Equation" r:id="rId6" imgW="304560" imgH="215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27272" y="4191000"/>
                        <a:ext cx="468313" cy="334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72" name="Object 24"/>
          <p:cNvGraphicFramePr>
            <a:graphicFrameLocks noChangeAspect="1"/>
          </p:cNvGraphicFramePr>
          <p:nvPr>
            <p:extLst>
              <p:ext uri="{D42A27DB-BD31-4B8C-83A1-F6EECF244321}">
                <p14:modId xmlns:p14="http://schemas.microsoft.com/office/powerpoint/2010/main" val="1693511886"/>
              </p:ext>
            </p:extLst>
          </p:nvPr>
        </p:nvGraphicFramePr>
        <p:xfrm>
          <a:off x="3608223" y="4770438"/>
          <a:ext cx="506412" cy="334962"/>
        </p:xfrm>
        <a:graphic>
          <a:graphicData uri="http://schemas.openxmlformats.org/presentationml/2006/ole">
            <mc:AlternateContent xmlns:mc="http://schemas.openxmlformats.org/markup-compatibility/2006">
              <mc:Choice xmlns:v="urn:schemas-microsoft-com:vml" Requires="v">
                <p:oleObj spid="_x0000_s63014" name="Equation" r:id="rId8" imgW="330120" imgH="215640" progId="Equation.3">
                  <p:embed/>
                </p:oleObj>
              </mc:Choice>
              <mc:Fallback>
                <p:oleObj name="Equation" r:id="rId8" imgW="330120" imgH="215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08223" y="4770438"/>
                        <a:ext cx="506412" cy="334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73" name="Object 25"/>
          <p:cNvGraphicFramePr>
            <a:graphicFrameLocks noChangeAspect="1"/>
          </p:cNvGraphicFramePr>
          <p:nvPr>
            <p:extLst>
              <p:ext uri="{D42A27DB-BD31-4B8C-83A1-F6EECF244321}">
                <p14:modId xmlns:p14="http://schemas.microsoft.com/office/powerpoint/2010/main" val="699016332"/>
              </p:ext>
            </p:extLst>
          </p:nvPr>
        </p:nvGraphicFramePr>
        <p:xfrm>
          <a:off x="3617748" y="5370513"/>
          <a:ext cx="487362" cy="355600"/>
        </p:xfrm>
        <a:graphic>
          <a:graphicData uri="http://schemas.openxmlformats.org/presentationml/2006/ole">
            <mc:AlternateContent xmlns:mc="http://schemas.openxmlformats.org/markup-compatibility/2006">
              <mc:Choice xmlns:v="urn:schemas-microsoft-com:vml" Requires="v">
                <p:oleObj spid="_x0000_s63015" name="Equation" r:id="rId10" imgW="317160" imgH="228600" progId="Equation.3">
                  <p:embed/>
                </p:oleObj>
              </mc:Choice>
              <mc:Fallback>
                <p:oleObj name="Equation" r:id="rId10" imgW="317160" imgH="2286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17748" y="5370513"/>
                        <a:ext cx="487362"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74" name="Object 26"/>
          <p:cNvGraphicFramePr>
            <a:graphicFrameLocks noChangeAspect="1"/>
          </p:cNvGraphicFramePr>
          <p:nvPr>
            <p:extLst>
              <p:ext uri="{D42A27DB-BD31-4B8C-83A1-F6EECF244321}">
                <p14:modId xmlns:p14="http://schemas.microsoft.com/office/powerpoint/2010/main" val="95243775"/>
              </p:ext>
            </p:extLst>
          </p:nvPr>
        </p:nvGraphicFramePr>
        <p:xfrm>
          <a:off x="3608223" y="5913438"/>
          <a:ext cx="508000" cy="334962"/>
        </p:xfrm>
        <a:graphic>
          <a:graphicData uri="http://schemas.openxmlformats.org/presentationml/2006/ole">
            <mc:AlternateContent xmlns:mc="http://schemas.openxmlformats.org/markup-compatibility/2006">
              <mc:Choice xmlns:v="urn:schemas-microsoft-com:vml" Requires="v">
                <p:oleObj spid="_x0000_s63016" name="Equation" r:id="rId12" imgW="330120" imgH="215640" progId="Equation.3">
                  <p:embed/>
                </p:oleObj>
              </mc:Choice>
              <mc:Fallback>
                <p:oleObj name="Equation" r:id="rId12" imgW="330120" imgH="21564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08223" y="5913438"/>
                        <a:ext cx="508000" cy="334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 name="Slide Number Placeholder 81"/>
          <p:cNvSpPr>
            <a:spLocks noGrp="1"/>
          </p:cNvSpPr>
          <p:nvPr>
            <p:ph type="sldNum" sz="quarter" idx="12"/>
          </p:nvPr>
        </p:nvSpPr>
        <p:spPr>
          <a:xfrm>
            <a:off x="8686799" y="6477000"/>
            <a:ext cx="351389" cy="365125"/>
          </a:xfrm>
        </p:spPr>
        <p:txBody>
          <a:bodyPr/>
          <a:lstStyle/>
          <a:p>
            <a:fld id="{19D414C6-B0D3-480C-B198-A30EEA25AFB5}" type="slidenum">
              <a:rPr lang="en-US" smtClean="0"/>
              <a:pPr/>
              <a:t>11</a:t>
            </a:fld>
            <a:endParaRPr lang="en-US"/>
          </a:p>
        </p:txBody>
      </p:sp>
      <p:sp>
        <p:nvSpPr>
          <p:cNvPr id="111" name="Rectangle 32"/>
          <p:cNvSpPr>
            <a:spLocks noChangeArrowheads="1"/>
          </p:cNvSpPr>
          <p:nvPr/>
        </p:nvSpPr>
        <p:spPr bwMode="auto">
          <a:xfrm>
            <a:off x="6047174" y="3281831"/>
            <a:ext cx="685800" cy="533400"/>
          </a:xfrm>
          <a:prstGeom prst="rect">
            <a:avLst/>
          </a:prstGeom>
          <a:noFill/>
          <a:ln w="9525">
            <a:solidFill>
              <a:schemeClr val="tx1"/>
            </a:solidFill>
            <a:miter lim="800000"/>
            <a:headEnd/>
            <a:tailEnd/>
          </a:ln>
        </p:spPr>
        <p:txBody>
          <a:bodyPr wrap="none" anchor="ctr"/>
          <a:lstStyle/>
          <a:p>
            <a:endParaRPr lang="en-US">
              <a:latin typeface="Calibri" pitchFamily="34" charset="0"/>
            </a:endParaRPr>
          </a:p>
        </p:txBody>
      </p:sp>
      <p:graphicFrame>
        <p:nvGraphicFramePr>
          <p:cNvPr id="113" name="Object 5"/>
          <p:cNvGraphicFramePr>
            <a:graphicFrameLocks noChangeAspect="1"/>
          </p:cNvGraphicFramePr>
          <p:nvPr>
            <p:extLst>
              <p:ext uri="{D42A27DB-BD31-4B8C-83A1-F6EECF244321}">
                <p14:modId xmlns:p14="http://schemas.microsoft.com/office/powerpoint/2010/main" val="2763520948"/>
              </p:ext>
            </p:extLst>
          </p:nvPr>
        </p:nvGraphicFramePr>
        <p:xfrm>
          <a:off x="6183148" y="3394075"/>
          <a:ext cx="414337" cy="311150"/>
        </p:xfrm>
        <a:graphic>
          <a:graphicData uri="http://schemas.openxmlformats.org/presentationml/2006/ole">
            <mc:AlternateContent xmlns:mc="http://schemas.openxmlformats.org/markup-compatibility/2006">
              <mc:Choice xmlns:v="urn:schemas-microsoft-com:vml" Requires="v">
                <p:oleObj spid="_x0000_s63017" name="Equation" r:id="rId14" imgW="254000" imgH="190500" progId="Equation.3">
                  <p:embed/>
                </p:oleObj>
              </mc:Choice>
              <mc:Fallback>
                <p:oleObj name="Equation" r:id="rId14" imgW="254000" imgH="190500" progId="Equation.3">
                  <p:embed/>
                  <p:pic>
                    <p:nvPicPr>
                      <p:cNvPr id="0" name=""/>
                      <p:cNvPicPr>
                        <a:picLocks noChangeAspect="1" noChangeArrowheads="1"/>
                      </p:cNvPicPr>
                      <p:nvPr/>
                    </p:nvPicPr>
                    <p:blipFill>
                      <a:blip r:embed="rId15"/>
                      <a:srcRect/>
                      <a:stretch>
                        <a:fillRect/>
                      </a:stretch>
                    </p:blipFill>
                    <p:spPr bwMode="auto">
                      <a:xfrm>
                        <a:off x="6183148" y="3394075"/>
                        <a:ext cx="414337"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 name="TextBox 2"/>
          <p:cNvSpPr txBox="1"/>
          <p:nvPr/>
        </p:nvSpPr>
        <p:spPr>
          <a:xfrm>
            <a:off x="2585597" y="3634145"/>
            <a:ext cx="2642808" cy="369332"/>
          </a:xfrm>
          <a:prstGeom prst="rect">
            <a:avLst/>
          </a:prstGeom>
          <a:noFill/>
        </p:spPr>
        <p:txBody>
          <a:bodyPr wrap="square" rtlCol="0">
            <a:spAutoFit/>
          </a:bodyPr>
          <a:lstStyle/>
          <a:p>
            <a:r>
              <a:rPr lang="en-US" dirty="0" smtClean="0"/>
              <a:t>Modal damping filters</a:t>
            </a:r>
            <a:endParaRPr lang="en-US" dirty="0"/>
          </a:p>
        </p:txBody>
      </p:sp>
      <p:sp>
        <p:nvSpPr>
          <p:cNvPr id="76" name="TextBox 75"/>
          <p:cNvSpPr txBox="1"/>
          <p:nvPr/>
        </p:nvSpPr>
        <p:spPr>
          <a:xfrm>
            <a:off x="6510756" y="4330369"/>
            <a:ext cx="2177737" cy="646331"/>
          </a:xfrm>
          <a:prstGeom prst="rect">
            <a:avLst/>
          </a:prstGeom>
          <a:noFill/>
        </p:spPr>
        <p:txBody>
          <a:bodyPr wrap="none" rtlCol="0">
            <a:spAutoFit/>
          </a:bodyPr>
          <a:lstStyle/>
          <a:p>
            <a:r>
              <a:rPr lang="en-US" dirty="0"/>
              <a:t>m</a:t>
            </a:r>
            <a:r>
              <a:rPr lang="en-US" dirty="0" smtClean="0"/>
              <a:t>odal displacements</a:t>
            </a:r>
          </a:p>
          <a:p>
            <a:r>
              <a:rPr lang="en-US" dirty="0"/>
              <a:t>of all </a:t>
            </a:r>
            <a:r>
              <a:rPr lang="en-US" dirty="0" smtClean="0"/>
              <a:t>stages</a:t>
            </a:r>
            <a:endParaRPr lang="en-US" dirty="0"/>
          </a:p>
        </p:txBody>
      </p:sp>
      <p:sp>
        <p:nvSpPr>
          <p:cNvPr id="77" name="TextBox 76"/>
          <p:cNvSpPr txBox="1"/>
          <p:nvPr/>
        </p:nvSpPr>
        <p:spPr>
          <a:xfrm>
            <a:off x="953949" y="5193995"/>
            <a:ext cx="1403186" cy="369332"/>
          </a:xfrm>
          <a:prstGeom prst="rect">
            <a:avLst/>
          </a:prstGeom>
          <a:noFill/>
        </p:spPr>
        <p:txBody>
          <a:bodyPr wrap="none" rtlCol="0">
            <a:spAutoFit/>
          </a:bodyPr>
          <a:lstStyle/>
          <a:p>
            <a:r>
              <a:rPr lang="en-US" dirty="0"/>
              <a:t>m</a:t>
            </a:r>
            <a:r>
              <a:rPr lang="en-US" dirty="0" smtClean="0"/>
              <a:t>odal forces</a:t>
            </a:r>
            <a:endParaRPr lang="en-US" dirty="0"/>
          </a:p>
        </p:txBody>
      </p:sp>
      <p:pic>
        <p:nvPicPr>
          <p:cNvPr id="70" name="Picture 69" descr="pitchTF.jp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348816" y="1247917"/>
            <a:ext cx="3371790" cy="1873217"/>
          </a:xfrm>
          <a:prstGeom prst="rect">
            <a:avLst/>
          </a:prstGeom>
        </p:spPr>
      </p:pic>
      <p:sp>
        <p:nvSpPr>
          <p:cNvPr id="75" name="TextBox 74"/>
          <p:cNvSpPr txBox="1"/>
          <p:nvPr/>
        </p:nvSpPr>
        <p:spPr>
          <a:xfrm>
            <a:off x="1552573" y="1432742"/>
            <a:ext cx="1032705" cy="646331"/>
          </a:xfrm>
          <a:prstGeom prst="rect">
            <a:avLst/>
          </a:prstGeom>
          <a:noFill/>
        </p:spPr>
        <p:txBody>
          <a:bodyPr wrap="none" rtlCol="0">
            <a:spAutoFit/>
          </a:bodyPr>
          <a:lstStyle/>
          <a:p>
            <a:r>
              <a:rPr lang="en-US" dirty="0"/>
              <a:t>t</a:t>
            </a:r>
            <a:r>
              <a:rPr lang="en-US" dirty="0" smtClean="0"/>
              <a:t>op mass</a:t>
            </a:r>
          </a:p>
          <a:p>
            <a:r>
              <a:rPr lang="en-US" dirty="0" smtClean="0"/>
              <a:t>drive</a:t>
            </a:r>
            <a:endParaRPr lang="en-US" dirty="0"/>
          </a:p>
        </p:txBody>
      </p:sp>
      <p:pic>
        <p:nvPicPr>
          <p:cNvPr id="44" name="Picture 43" descr="ModalPlant.jp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266616" y="4034705"/>
            <a:ext cx="1045120" cy="580623"/>
          </a:xfrm>
          <a:prstGeom prst="rect">
            <a:avLst/>
          </a:prstGeom>
        </p:spPr>
      </p:pic>
      <p:pic>
        <p:nvPicPr>
          <p:cNvPr id="45" name="Picture 44" descr="ModalPlant.jp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262729" y="4651246"/>
            <a:ext cx="1045120" cy="580623"/>
          </a:xfrm>
          <a:prstGeom prst="rect">
            <a:avLst/>
          </a:prstGeom>
        </p:spPr>
      </p:pic>
      <p:pic>
        <p:nvPicPr>
          <p:cNvPr id="46" name="Picture 45" descr="ModalPlant.jp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266616" y="5278977"/>
            <a:ext cx="1045120" cy="580623"/>
          </a:xfrm>
          <a:prstGeom prst="rect">
            <a:avLst/>
          </a:prstGeom>
        </p:spPr>
      </p:pic>
      <p:pic>
        <p:nvPicPr>
          <p:cNvPr id="47" name="Picture 46" descr="ModalPlant.jp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262729" y="5874992"/>
            <a:ext cx="1045120" cy="580623"/>
          </a:xfrm>
          <a:prstGeom prst="rect">
            <a:avLst/>
          </a:prstGeom>
        </p:spPr>
      </p:pic>
      <p:sp>
        <p:nvSpPr>
          <p:cNvPr id="49" name="TextBox 48"/>
          <p:cNvSpPr txBox="1"/>
          <p:nvPr/>
        </p:nvSpPr>
        <p:spPr>
          <a:xfrm>
            <a:off x="2787858" y="2556562"/>
            <a:ext cx="1713633" cy="369332"/>
          </a:xfrm>
          <a:prstGeom prst="rect">
            <a:avLst/>
          </a:prstGeom>
          <a:noFill/>
        </p:spPr>
        <p:txBody>
          <a:bodyPr wrap="square" rtlCol="0">
            <a:spAutoFit/>
          </a:bodyPr>
          <a:lstStyle/>
          <a:p>
            <a:r>
              <a:rPr lang="en-US" dirty="0" smtClean="0"/>
              <a:t> N mode plant</a:t>
            </a:r>
            <a:endParaRPr lang="en-US" dirty="0"/>
          </a:p>
        </p:txBody>
      </p:sp>
      <p:sp>
        <p:nvSpPr>
          <p:cNvPr id="50" name="TextBox 49"/>
          <p:cNvSpPr txBox="1"/>
          <p:nvPr/>
        </p:nvSpPr>
        <p:spPr>
          <a:xfrm>
            <a:off x="5229921" y="6452027"/>
            <a:ext cx="1865283" cy="369332"/>
          </a:xfrm>
          <a:prstGeom prst="rect">
            <a:avLst/>
          </a:prstGeom>
          <a:noFill/>
        </p:spPr>
        <p:txBody>
          <a:bodyPr wrap="square" rtlCol="0">
            <a:spAutoFit/>
          </a:bodyPr>
          <a:lstStyle/>
          <a:p>
            <a:r>
              <a:rPr lang="en-US" dirty="0" smtClean="0"/>
              <a:t>N, 1 mode plants</a:t>
            </a:r>
            <a:endParaRPr lang="en-US" dirty="0"/>
          </a:p>
        </p:txBody>
      </p:sp>
      <p:sp>
        <p:nvSpPr>
          <p:cNvPr id="51" name="Rectangle 42"/>
          <p:cNvSpPr>
            <a:spLocks noChangeArrowheads="1"/>
          </p:cNvSpPr>
          <p:nvPr/>
        </p:nvSpPr>
        <p:spPr bwMode="auto">
          <a:xfrm>
            <a:off x="2700011" y="4038600"/>
            <a:ext cx="2368230" cy="2438400"/>
          </a:xfrm>
          <a:prstGeom prst="rect">
            <a:avLst/>
          </a:prstGeom>
          <a:noFill/>
          <a:ln w="19050">
            <a:solidFill>
              <a:schemeClr val="tx1"/>
            </a:solidFill>
            <a:prstDash val="dash"/>
            <a:miter lim="800000"/>
            <a:headEnd/>
            <a:tailEnd/>
          </a:ln>
        </p:spPr>
        <p:txBody>
          <a:bodyPr wrap="none" anchor="ctr"/>
          <a:lstStyle/>
          <a:p>
            <a:endParaRPr lang="en-US">
              <a:latin typeface="Calibri" pitchFamily="34" charset="0"/>
            </a:endParaRPr>
          </a:p>
        </p:txBody>
      </p:sp>
      <p:sp>
        <p:nvSpPr>
          <p:cNvPr id="52" name="TextBox 51"/>
          <p:cNvSpPr txBox="1"/>
          <p:nvPr/>
        </p:nvSpPr>
        <p:spPr>
          <a:xfrm>
            <a:off x="5518856" y="1460332"/>
            <a:ext cx="1444326" cy="646331"/>
          </a:xfrm>
          <a:prstGeom prst="rect">
            <a:avLst/>
          </a:prstGeom>
          <a:noFill/>
        </p:spPr>
        <p:txBody>
          <a:bodyPr wrap="none" rtlCol="0">
            <a:spAutoFit/>
          </a:bodyPr>
          <a:lstStyle/>
          <a:p>
            <a:r>
              <a:rPr lang="en-US" dirty="0">
                <a:solidFill>
                  <a:srgbClr val="FF0000"/>
                </a:solidFill>
              </a:rPr>
              <a:t>t</a:t>
            </a:r>
            <a:r>
              <a:rPr lang="en-US" dirty="0" smtClean="0">
                <a:solidFill>
                  <a:srgbClr val="FF0000"/>
                </a:solidFill>
              </a:rPr>
              <a:t>op mass</a:t>
            </a:r>
          </a:p>
          <a:p>
            <a:r>
              <a:rPr lang="en-US" dirty="0" smtClean="0">
                <a:solidFill>
                  <a:srgbClr val="FF0000"/>
                </a:solidFill>
              </a:rPr>
              <a:t>displacement</a:t>
            </a:r>
            <a:endParaRPr lang="en-US" dirty="0">
              <a:solidFill>
                <a:srgbClr val="FF0000"/>
              </a:solidFill>
            </a:endParaRPr>
          </a:p>
        </p:txBody>
      </p:sp>
      <p:sp>
        <p:nvSpPr>
          <p:cNvPr id="4" name="&quot;No&quot; Symbol 3"/>
          <p:cNvSpPr>
            <a:spLocks noChangeAspect="1"/>
          </p:cNvSpPr>
          <p:nvPr/>
        </p:nvSpPr>
        <p:spPr>
          <a:xfrm>
            <a:off x="5997996" y="3132894"/>
            <a:ext cx="822960" cy="822960"/>
          </a:xfrm>
          <a:prstGeom prst="noSmoking">
            <a:avLst>
              <a:gd name="adj" fmla="val 7606"/>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56" name="Group 55"/>
          <p:cNvGrpSpPr/>
          <p:nvPr/>
        </p:nvGrpSpPr>
        <p:grpSpPr>
          <a:xfrm>
            <a:off x="7472913" y="1437171"/>
            <a:ext cx="1565275" cy="923330"/>
            <a:chOff x="7472913" y="1746105"/>
            <a:chExt cx="1565275" cy="923330"/>
          </a:xfrm>
        </p:grpSpPr>
        <p:sp>
          <p:nvSpPr>
            <p:cNvPr id="57" name="Rectangle 56"/>
            <p:cNvSpPr/>
            <p:nvPr/>
          </p:nvSpPr>
          <p:spPr>
            <a:xfrm>
              <a:off x="7472913" y="1746105"/>
              <a:ext cx="1565275" cy="923330"/>
            </a:xfrm>
            <a:prstGeom prst="rect">
              <a:avLst/>
            </a:prstGeom>
            <a:ln>
              <a:solidFill>
                <a:schemeClr val="tx1"/>
              </a:solidFill>
            </a:ln>
          </p:spPr>
          <p:txBody>
            <a:bodyPr wrap="square">
              <a:spAutoFit/>
            </a:bodyPr>
            <a:lstStyle/>
            <a:p>
              <a:r>
                <a:rPr lang="en-US" dirty="0" smtClean="0"/>
                <a:t>       pendulum</a:t>
              </a:r>
              <a:endParaRPr lang="en-US" dirty="0"/>
            </a:p>
            <a:p>
              <a:r>
                <a:rPr lang="en-US" dirty="0"/>
                <a:t>eigenvector matrix</a:t>
              </a:r>
            </a:p>
          </p:txBody>
        </p:sp>
        <p:graphicFrame>
          <p:nvGraphicFramePr>
            <p:cNvPr id="58" name="Object 5"/>
            <p:cNvGraphicFramePr>
              <a:graphicFrameLocks noChangeAspect="1"/>
            </p:cNvGraphicFramePr>
            <p:nvPr>
              <p:extLst>
                <p:ext uri="{D42A27DB-BD31-4B8C-83A1-F6EECF244321}">
                  <p14:modId xmlns:p14="http://schemas.microsoft.com/office/powerpoint/2010/main" val="1417729674"/>
                </p:ext>
              </p:extLst>
            </p:nvPr>
          </p:nvGraphicFramePr>
          <p:xfrm>
            <a:off x="7581786" y="1848056"/>
            <a:ext cx="269875" cy="249237"/>
          </p:xfrm>
          <a:graphic>
            <a:graphicData uri="http://schemas.openxmlformats.org/presentationml/2006/ole">
              <mc:AlternateContent xmlns:mc="http://schemas.openxmlformats.org/markup-compatibility/2006">
                <mc:Choice xmlns:v="urn:schemas-microsoft-com:vml" Requires="v">
                  <p:oleObj spid="_x0000_s63018" name="Equation" r:id="rId18" imgW="164880" imgH="152280" progId="Equation.3">
                    <p:embed/>
                  </p:oleObj>
                </mc:Choice>
                <mc:Fallback>
                  <p:oleObj name="Equation" r:id="rId18" imgW="164880" imgH="15228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581786" y="1848056"/>
                          <a:ext cx="269875"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spTree>
    <p:extLst>
      <p:ext uri="{BB962C8B-B14F-4D97-AF65-F5344CB8AC3E}">
        <p14:creationId xmlns:p14="http://schemas.microsoft.com/office/powerpoint/2010/main" val="270842752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Modal Damping with State Estimation</a:t>
            </a:r>
            <a:endParaRPr lang="en-US" dirty="0"/>
          </a:p>
        </p:txBody>
      </p:sp>
      <p:sp>
        <p:nvSpPr>
          <p:cNvPr id="6" name="Line 9"/>
          <p:cNvSpPr>
            <a:spLocks noChangeShapeType="1"/>
          </p:cNvSpPr>
          <p:nvPr/>
        </p:nvSpPr>
        <p:spPr bwMode="auto">
          <a:xfrm>
            <a:off x="6437147" y="3462434"/>
            <a:ext cx="0" cy="1719166"/>
          </a:xfrm>
          <a:prstGeom prst="line">
            <a:avLst/>
          </a:prstGeom>
          <a:noFill/>
          <a:ln w="9525">
            <a:solidFill>
              <a:schemeClr val="tx1"/>
            </a:solidFill>
            <a:round/>
            <a:headEnd/>
            <a:tailEnd/>
          </a:ln>
        </p:spPr>
        <p:txBody>
          <a:bodyPr/>
          <a:lstStyle/>
          <a:p>
            <a:endParaRPr lang="en-US"/>
          </a:p>
        </p:txBody>
      </p:sp>
      <p:sp>
        <p:nvSpPr>
          <p:cNvPr id="7" name="Line 10"/>
          <p:cNvSpPr>
            <a:spLocks noChangeShapeType="1"/>
          </p:cNvSpPr>
          <p:nvPr/>
        </p:nvSpPr>
        <p:spPr bwMode="auto">
          <a:xfrm flipH="1">
            <a:off x="4836947" y="5181600"/>
            <a:ext cx="1600200" cy="0"/>
          </a:xfrm>
          <a:prstGeom prst="line">
            <a:avLst/>
          </a:prstGeom>
          <a:noFill/>
          <a:ln w="9525">
            <a:solidFill>
              <a:schemeClr val="tx1"/>
            </a:solidFill>
            <a:round/>
            <a:headEnd/>
            <a:tailEnd type="arrow" w="med" len="med"/>
          </a:ln>
        </p:spPr>
        <p:txBody>
          <a:bodyPr/>
          <a:lstStyle/>
          <a:p>
            <a:endParaRPr lang="en-US"/>
          </a:p>
        </p:txBody>
      </p:sp>
      <p:sp>
        <p:nvSpPr>
          <p:cNvPr id="8" name="Rectangle 11"/>
          <p:cNvSpPr>
            <a:spLocks noChangeArrowheads="1"/>
          </p:cNvSpPr>
          <p:nvPr/>
        </p:nvSpPr>
        <p:spPr bwMode="auto">
          <a:xfrm>
            <a:off x="4760747" y="4267200"/>
            <a:ext cx="76200" cy="1905000"/>
          </a:xfrm>
          <a:prstGeom prst="rect">
            <a:avLst/>
          </a:prstGeom>
          <a:solidFill>
            <a:schemeClr val="tx1"/>
          </a:solidFill>
          <a:ln w="9525">
            <a:solidFill>
              <a:schemeClr val="tx1"/>
            </a:solidFill>
            <a:miter lim="800000"/>
            <a:headEnd/>
            <a:tailEnd/>
          </a:ln>
        </p:spPr>
        <p:txBody>
          <a:bodyPr wrap="none" anchor="ctr"/>
          <a:lstStyle/>
          <a:p>
            <a:endParaRPr lang="en-US">
              <a:latin typeface="Calibri" pitchFamily="34" charset="0"/>
            </a:endParaRPr>
          </a:p>
        </p:txBody>
      </p:sp>
      <p:sp>
        <p:nvSpPr>
          <p:cNvPr id="9" name="Line 12"/>
          <p:cNvSpPr>
            <a:spLocks noChangeShapeType="1"/>
          </p:cNvSpPr>
          <p:nvPr/>
        </p:nvSpPr>
        <p:spPr bwMode="auto">
          <a:xfrm flipH="1">
            <a:off x="4151147" y="4343400"/>
            <a:ext cx="609600" cy="0"/>
          </a:xfrm>
          <a:prstGeom prst="line">
            <a:avLst/>
          </a:prstGeom>
          <a:noFill/>
          <a:ln w="9525">
            <a:solidFill>
              <a:schemeClr val="tx1"/>
            </a:solidFill>
            <a:round/>
            <a:headEnd/>
            <a:tailEnd/>
          </a:ln>
        </p:spPr>
        <p:txBody>
          <a:bodyPr/>
          <a:lstStyle/>
          <a:p>
            <a:endParaRPr lang="en-US"/>
          </a:p>
        </p:txBody>
      </p:sp>
      <p:sp>
        <p:nvSpPr>
          <p:cNvPr id="10" name="Line 13"/>
          <p:cNvSpPr>
            <a:spLocks noChangeShapeType="1"/>
          </p:cNvSpPr>
          <p:nvPr/>
        </p:nvSpPr>
        <p:spPr bwMode="auto">
          <a:xfrm flipH="1">
            <a:off x="4151147" y="4953000"/>
            <a:ext cx="609600" cy="0"/>
          </a:xfrm>
          <a:prstGeom prst="line">
            <a:avLst/>
          </a:prstGeom>
          <a:noFill/>
          <a:ln w="9525">
            <a:solidFill>
              <a:schemeClr val="tx1"/>
            </a:solidFill>
            <a:round/>
            <a:headEnd/>
            <a:tailEnd/>
          </a:ln>
        </p:spPr>
        <p:txBody>
          <a:bodyPr/>
          <a:lstStyle/>
          <a:p>
            <a:endParaRPr lang="en-US"/>
          </a:p>
        </p:txBody>
      </p:sp>
      <p:sp>
        <p:nvSpPr>
          <p:cNvPr id="11" name="Line 14"/>
          <p:cNvSpPr>
            <a:spLocks noChangeShapeType="1"/>
          </p:cNvSpPr>
          <p:nvPr/>
        </p:nvSpPr>
        <p:spPr bwMode="auto">
          <a:xfrm flipH="1">
            <a:off x="4151147" y="5562600"/>
            <a:ext cx="609600" cy="0"/>
          </a:xfrm>
          <a:prstGeom prst="line">
            <a:avLst/>
          </a:prstGeom>
          <a:noFill/>
          <a:ln w="9525">
            <a:solidFill>
              <a:schemeClr val="tx1"/>
            </a:solidFill>
            <a:round/>
            <a:headEnd/>
            <a:tailEnd/>
          </a:ln>
        </p:spPr>
        <p:txBody>
          <a:bodyPr/>
          <a:lstStyle/>
          <a:p>
            <a:endParaRPr lang="en-US"/>
          </a:p>
        </p:txBody>
      </p:sp>
      <p:sp>
        <p:nvSpPr>
          <p:cNvPr id="12" name="Line 15"/>
          <p:cNvSpPr>
            <a:spLocks noChangeShapeType="1"/>
          </p:cNvSpPr>
          <p:nvPr/>
        </p:nvSpPr>
        <p:spPr bwMode="auto">
          <a:xfrm flipH="1">
            <a:off x="4151147" y="6096000"/>
            <a:ext cx="609600" cy="0"/>
          </a:xfrm>
          <a:prstGeom prst="line">
            <a:avLst/>
          </a:prstGeom>
          <a:noFill/>
          <a:ln w="9525">
            <a:solidFill>
              <a:schemeClr val="tx1"/>
            </a:solidFill>
            <a:round/>
            <a:headEnd/>
            <a:tailEnd/>
          </a:ln>
        </p:spPr>
        <p:txBody>
          <a:bodyPr/>
          <a:lstStyle/>
          <a:p>
            <a:endParaRPr lang="en-US"/>
          </a:p>
        </p:txBody>
      </p:sp>
      <p:sp>
        <p:nvSpPr>
          <p:cNvPr id="13" name="Rectangle 16"/>
          <p:cNvSpPr>
            <a:spLocks noChangeArrowheads="1"/>
          </p:cNvSpPr>
          <p:nvPr/>
        </p:nvSpPr>
        <p:spPr bwMode="auto">
          <a:xfrm>
            <a:off x="3541547" y="4114800"/>
            <a:ext cx="609600" cy="457200"/>
          </a:xfrm>
          <a:prstGeom prst="rect">
            <a:avLst/>
          </a:prstGeom>
          <a:solidFill>
            <a:srgbClr val="92D050"/>
          </a:solidFill>
          <a:ln w="9525">
            <a:solidFill>
              <a:schemeClr val="tx1"/>
            </a:solidFill>
            <a:miter lim="800000"/>
            <a:headEnd/>
            <a:tailEnd/>
          </a:ln>
        </p:spPr>
        <p:txBody>
          <a:bodyPr wrap="none" anchor="ctr"/>
          <a:lstStyle/>
          <a:p>
            <a:endParaRPr lang="en-US">
              <a:latin typeface="Calibri" pitchFamily="34" charset="0"/>
            </a:endParaRPr>
          </a:p>
        </p:txBody>
      </p:sp>
      <p:sp>
        <p:nvSpPr>
          <p:cNvPr id="16" name="Rectangle 19"/>
          <p:cNvSpPr>
            <a:spLocks noChangeArrowheads="1"/>
          </p:cNvSpPr>
          <p:nvPr/>
        </p:nvSpPr>
        <p:spPr bwMode="auto">
          <a:xfrm>
            <a:off x="3541547" y="4724400"/>
            <a:ext cx="609600" cy="457200"/>
          </a:xfrm>
          <a:prstGeom prst="rect">
            <a:avLst/>
          </a:prstGeom>
          <a:solidFill>
            <a:srgbClr val="92D050"/>
          </a:solidFill>
          <a:ln w="9525">
            <a:solidFill>
              <a:schemeClr val="tx1"/>
            </a:solidFill>
            <a:miter lim="800000"/>
            <a:headEnd/>
            <a:tailEnd/>
          </a:ln>
        </p:spPr>
        <p:txBody>
          <a:bodyPr wrap="none" anchor="ctr"/>
          <a:lstStyle/>
          <a:p>
            <a:endParaRPr lang="en-US">
              <a:latin typeface="Calibri" pitchFamily="34" charset="0"/>
            </a:endParaRPr>
          </a:p>
        </p:txBody>
      </p:sp>
      <p:sp>
        <p:nvSpPr>
          <p:cNvPr id="18" name="Rectangle 21"/>
          <p:cNvSpPr>
            <a:spLocks noChangeArrowheads="1"/>
          </p:cNvSpPr>
          <p:nvPr/>
        </p:nvSpPr>
        <p:spPr bwMode="auto">
          <a:xfrm>
            <a:off x="3541547" y="5334000"/>
            <a:ext cx="609600" cy="457200"/>
          </a:xfrm>
          <a:prstGeom prst="rect">
            <a:avLst/>
          </a:prstGeom>
          <a:solidFill>
            <a:srgbClr val="92D050"/>
          </a:solidFill>
          <a:ln w="9525">
            <a:solidFill>
              <a:schemeClr val="tx1"/>
            </a:solidFill>
            <a:miter lim="800000"/>
            <a:headEnd/>
            <a:tailEnd/>
          </a:ln>
        </p:spPr>
        <p:txBody>
          <a:bodyPr wrap="none" anchor="ctr"/>
          <a:lstStyle/>
          <a:p>
            <a:endParaRPr lang="en-US">
              <a:latin typeface="Calibri" pitchFamily="34" charset="0"/>
            </a:endParaRPr>
          </a:p>
        </p:txBody>
      </p:sp>
      <p:sp>
        <p:nvSpPr>
          <p:cNvPr id="20" name="Rectangle 23"/>
          <p:cNvSpPr>
            <a:spLocks noChangeArrowheads="1"/>
          </p:cNvSpPr>
          <p:nvPr/>
        </p:nvSpPr>
        <p:spPr bwMode="auto">
          <a:xfrm>
            <a:off x="3541547" y="5867400"/>
            <a:ext cx="609600" cy="457200"/>
          </a:xfrm>
          <a:prstGeom prst="rect">
            <a:avLst/>
          </a:prstGeom>
          <a:solidFill>
            <a:srgbClr val="92D050"/>
          </a:solidFill>
          <a:ln w="9525">
            <a:solidFill>
              <a:schemeClr val="tx1"/>
            </a:solidFill>
            <a:miter lim="800000"/>
            <a:headEnd/>
            <a:tailEnd/>
          </a:ln>
        </p:spPr>
        <p:txBody>
          <a:bodyPr wrap="none" anchor="ctr"/>
          <a:lstStyle/>
          <a:p>
            <a:endParaRPr lang="en-US">
              <a:latin typeface="Calibri" pitchFamily="34" charset="0"/>
            </a:endParaRPr>
          </a:p>
        </p:txBody>
      </p:sp>
      <p:sp>
        <p:nvSpPr>
          <p:cNvPr id="22" name="Rectangle 25"/>
          <p:cNvSpPr>
            <a:spLocks noChangeArrowheads="1"/>
          </p:cNvSpPr>
          <p:nvPr/>
        </p:nvSpPr>
        <p:spPr bwMode="auto">
          <a:xfrm>
            <a:off x="2855747" y="4267200"/>
            <a:ext cx="76200" cy="1905000"/>
          </a:xfrm>
          <a:prstGeom prst="rect">
            <a:avLst/>
          </a:prstGeom>
          <a:solidFill>
            <a:schemeClr val="tx1"/>
          </a:solidFill>
          <a:ln w="9525">
            <a:solidFill>
              <a:schemeClr val="tx1"/>
            </a:solidFill>
            <a:miter lim="800000"/>
            <a:headEnd/>
            <a:tailEnd/>
          </a:ln>
        </p:spPr>
        <p:txBody>
          <a:bodyPr wrap="none" anchor="ctr"/>
          <a:lstStyle/>
          <a:p>
            <a:endParaRPr lang="en-US">
              <a:latin typeface="Calibri" pitchFamily="34" charset="0"/>
            </a:endParaRPr>
          </a:p>
        </p:txBody>
      </p:sp>
      <p:sp>
        <p:nvSpPr>
          <p:cNvPr id="23" name="Line 26"/>
          <p:cNvSpPr>
            <a:spLocks noChangeShapeType="1"/>
          </p:cNvSpPr>
          <p:nvPr/>
        </p:nvSpPr>
        <p:spPr bwMode="auto">
          <a:xfrm flipH="1">
            <a:off x="2931947" y="4343400"/>
            <a:ext cx="609600" cy="0"/>
          </a:xfrm>
          <a:prstGeom prst="line">
            <a:avLst/>
          </a:prstGeom>
          <a:noFill/>
          <a:ln w="9525">
            <a:solidFill>
              <a:schemeClr val="tx1"/>
            </a:solidFill>
            <a:round/>
            <a:headEnd/>
            <a:tailEnd/>
          </a:ln>
        </p:spPr>
        <p:txBody>
          <a:bodyPr/>
          <a:lstStyle/>
          <a:p>
            <a:endParaRPr lang="en-US"/>
          </a:p>
        </p:txBody>
      </p:sp>
      <p:sp>
        <p:nvSpPr>
          <p:cNvPr id="24" name="Line 27"/>
          <p:cNvSpPr>
            <a:spLocks noChangeShapeType="1"/>
          </p:cNvSpPr>
          <p:nvPr/>
        </p:nvSpPr>
        <p:spPr bwMode="auto">
          <a:xfrm flipH="1">
            <a:off x="2931947" y="4953000"/>
            <a:ext cx="609600" cy="0"/>
          </a:xfrm>
          <a:prstGeom prst="line">
            <a:avLst/>
          </a:prstGeom>
          <a:noFill/>
          <a:ln w="9525">
            <a:solidFill>
              <a:schemeClr val="tx1"/>
            </a:solidFill>
            <a:round/>
            <a:headEnd/>
            <a:tailEnd/>
          </a:ln>
        </p:spPr>
        <p:txBody>
          <a:bodyPr/>
          <a:lstStyle/>
          <a:p>
            <a:endParaRPr lang="en-US"/>
          </a:p>
        </p:txBody>
      </p:sp>
      <p:sp>
        <p:nvSpPr>
          <p:cNvPr id="25" name="Line 28"/>
          <p:cNvSpPr>
            <a:spLocks noChangeShapeType="1"/>
          </p:cNvSpPr>
          <p:nvPr/>
        </p:nvSpPr>
        <p:spPr bwMode="auto">
          <a:xfrm flipH="1">
            <a:off x="2931947" y="5562600"/>
            <a:ext cx="609600" cy="0"/>
          </a:xfrm>
          <a:prstGeom prst="line">
            <a:avLst/>
          </a:prstGeom>
          <a:noFill/>
          <a:ln w="9525">
            <a:solidFill>
              <a:schemeClr val="tx1"/>
            </a:solidFill>
            <a:round/>
            <a:headEnd/>
            <a:tailEnd/>
          </a:ln>
        </p:spPr>
        <p:txBody>
          <a:bodyPr/>
          <a:lstStyle/>
          <a:p>
            <a:endParaRPr lang="en-US"/>
          </a:p>
        </p:txBody>
      </p:sp>
      <p:sp>
        <p:nvSpPr>
          <p:cNvPr id="26" name="Line 29"/>
          <p:cNvSpPr>
            <a:spLocks noChangeShapeType="1"/>
          </p:cNvSpPr>
          <p:nvPr/>
        </p:nvSpPr>
        <p:spPr bwMode="auto">
          <a:xfrm flipH="1">
            <a:off x="2931947" y="6096000"/>
            <a:ext cx="609600" cy="0"/>
          </a:xfrm>
          <a:prstGeom prst="line">
            <a:avLst/>
          </a:prstGeom>
          <a:noFill/>
          <a:ln w="9525">
            <a:solidFill>
              <a:schemeClr val="tx1"/>
            </a:solidFill>
            <a:round/>
            <a:headEnd/>
            <a:tailEnd/>
          </a:ln>
        </p:spPr>
        <p:txBody>
          <a:bodyPr/>
          <a:lstStyle/>
          <a:p>
            <a:endParaRPr lang="en-US"/>
          </a:p>
        </p:txBody>
      </p:sp>
      <p:sp>
        <p:nvSpPr>
          <p:cNvPr id="27" name="Line 30"/>
          <p:cNvSpPr>
            <a:spLocks noChangeShapeType="1"/>
          </p:cNvSpPr>
          <p:nvPr/>
        </p:nvSpPr>
        <p:spPr bwMode="auto">
          <a:xfrm flipH="1" flipV="1">
            <a:off x="1541132" y="5181599"/>
            <a:ext cx="1314615" cy="1"/>
          </a:xfrm>
          <a:prstGeom prst="line">
            <a:avLst/>
          </a:prstGeom>
          <a:noFill/>
          <a:ln w="9525">
            <a:solidFill>
              <a:schemeClr val="tx1"/>
            </a:solidFill>
            <a:round/>
            <a:headEnd/>
            <a:tailEnd/>
          </a:ln>
        </p:spPr>
        <p:txBody>
          <a:bodyPr/>
          <a:lstStyle/>
          <a:p>
            <a:endParaRPr lang="en-US"/>
          </a:p>
        </p:txBody>
      </p:sp>
      <p:sp>
        <p:nvSpPr>
          <p:cNvPr id="28" name="Rectangle 32"/>
          <p:cNvSpPr>
            <a:spLocks noChangeArrowheads="1"/>
          </p:cNvSpPr>
          <p:nvPr/>
        </p:nvSpPr>
        <p:spPr bwMode="auto">
          <a:xfrm>
            <a:off x="1179127" y="3352800"/>
            <a:ext cx="685800" cy="533400"/>
          </a:xfrm>
          <a:prstGeom prst="rect">
            <a:avLst/>
          </a:prstGeom>
          <a:noFill/>
          <a:ln w="9525">
            <a:solidFill>
              <a:schemeClr val="tx1"/>
            </a:solidFill>
            <a:miter lim="800000"/>
            <a:headEnd/>
            <a:tailEnd/>
          </a:ln>
        </p:spPr>
        <p:txBody>
          <a:bodyPr wrap="none" anchor="ctr"/>
          <a:lstStyle/>
          <a:p>
            <a:endParaRPr lang="en-US">
              <a:latin typeface="Calibri" pitchFamily="34" charset="0"/>
            </a:endParaRPr>
          </a:p>
        </p:txBody>
      </p:sp>
      <p:sp>
        <p:nvSpPr>
          <p:cNvPr id="29" name="Line 33"/>
          <p:cNvSpPr>
            <a:spLocks noChangeShapeType="1"/>
          </p:cNvSpPr>
          <p:nvPr/>
        </p:nvSpPr>
        <p:spPr bwMode="auto">
          <a:xfrm>
            <a:off x="1541132" y="3886200"/>
            <a:ext cx="0" cy="1295400"/>
          </a:xfrm>
          <a:prstGeom prst="line">
            <a:avLst/>
          </a:prstGeom>
          <a:noFill/>
          <a:ln w="9525">
            <a:solidFill>
              <a:schemeClr val="tx1"/>
            </a:solidFill>
            <a:round/>
            <a:headEnd type="arrow" w="med" len="med"/>
            <a:tailEnd/>
          </a:ln>
        </p:spPr>
        <p:txBody>
          <a:bodyPr/>
          <a:lstStyle/>
          <a:p>
            <a:endParaRPr lang="en-US"/>
          </a:p>
        </p:txBody>
      </p:sp>
      <p:sp>
        <p:nvSpPr>
          <p:cNvPr id="30" name="Line 34"/>
          <p:cNvSpPr>
            <a:spLocks noChangeShapeType="1"/>
          </p:cNvSpPr>
          <p:nvPr/>
        </p:nvSpPr>
        <p:spPr bwMode="auto">
          <a:xfrm flipH="1" flipV="1">
            <a:off x="1529691" y="2115777"/>
            <a:ext cx="1925404" cy="17823"/>
          </a:xfrm>
          <a:prstGeom prst="line">
            <a:avLst/>
          </a:prstGeom>
          <a:noFill/>
          <a:ln w="9525">
            <a:solidFill>
              <a:schemeClr val="tx1"/>
            </a:solidFill>
            <a:round/>
            <a:headEnd type="arrow" w="med" len="med"/>
            <a:tailEnd/>
          </a:ln>
        </p:spPr>
        <p:txBody>
          <a:bodyPr/>
          <a:lstStyle/>
          <a:p>
            <a:endParaRPr lang="en-US"/>
          </a:p>
        </p:txBody>
      </p:sp>
      <p:sp>
        <p:nvSpPr>
          <p:cNvPr id="31" name="Line 35"/>
          <p:cNvSpPr>
            <a:spLocks noChangeShapeType="1"/>
          </p:cNvSpPr>
          <p:nvPr/>
        </p:nvSpPr>
        <p:spPr bwMode="auto">
          <a:xfrm flipH="1">
            <a:off x="4105109" y="2130398"/>
            <a:ext cx="2286274" cy="3202"/>
          </a:xfrm>
          <a:prstGeom prst="line">
            <a:avLst/>
          </a:prstGeom>
          <a:noFill/>
          <a:ln w="9525">
            <a:solidFill>
              <a:schemeClr val="tx1"/>
            </a:solidFill>
            <a:round/>
            <a:headEnd type="arrow" w="med" len="med"/>
            <a:tailEnd/>
          </a:ln>
        </p:spPr>
        <p:txBody>
          <a:bodyPr/>
          <a:lstStyle/>
          <a:p>
            <a:endParaRPr lang="en-US"/>
          </a:p>
        </p:txBody>
      </p:sp>
      <p:graphicFrame>
        <p:nvGraphicFramePr>
          <p:cNvPr id="35" name="Object 5"/>
          <p:cNvGraphicFramePr>
            <a:graphicFrameLocks noChangeAspect="1"/>
          </p:cNvGraphicFramePr>
          <p:nvPr>
            <p:extLst>
              <p:ext uri="{D42A27DB-BD31-4B8C-83A1-F6EECF244321}">
                <p14:modId xmlns:p14="http://schemas.microsoft.com/office/powerpoint/2010/main" val="1235004449"/>
              </p:ext>
            </p:extLst>
          </p:nvPr>
        </p:nvGraphicFramePr>
        <p:xfrm>
          <a:off x="1179127" y="3429000"/>
          <a:ext cx="685800" cy="436563"/>
        </p:xfrm>
        <a:graphic>
          <a:graphicData uri="http://schemas.openxmlformats.org/presentationml/2006/ole">
            <mc:AlternateContent xmlns:mc="http://schemas.openxmlformats.org/markup-compatibility/2006">
              <mc:Choice xmlns:v="urn:schemas-microsoft-com:vml" Requires="v">
                <p:oleObj spid="_x0000_s66763" name="Equation" r:id="rId4" imgW="419040" imgH="266400" progId="Equation.3">
                  <p:embed/>
                </p:oleObj>
              </mc:Choice>
              <mc:Fallback>
                <p:oleObj name="Equation" r:id="rId4" imgW="419040" imgH="266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9127" y="3429000"/>
                        <a:ext cx="685800" cy="43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8" name="Line 55"/>
          <p:cNvSpPr>
            <a:spLocks noChangeShapeType="1"/>
          </p:cNvSpPr>
          <p:nvPr/>
        </p:nvSpPr>
        <p:spPr bwMode="auto">
          <a:xfrm>
            <a:off x="6402824" y="2133601"/>
            <a:ext cx="0" cy="958944"/>
          </a:xfrm>
          <a:prstGeom prst="line">
            <a:avLst/>
          </a:prstGeom>
          <a:noFill/>
          <a:ln w="9525">
            <a:solidFill>
              <a:schemeClr val="tx1"/>
            </a:solidFill>
            <a:round/>
            <a:headEnd/>
            <a:tailEnd type="arrow" w="med" len="med"/>
          </a:ln>
        </p:spPr>
        <p:txBody>
          <a:bodyPr/>
          <a:lstStyle/>
          <a:p>
            <a:endParaRPr lang="en-US"/>
          </a:p>
        </p:txBody>
      </p:sp>
      <p:sp>
        <p:nvSpPr>
          <p:cNvPr id="53" name="Line 66"/>
          <p:cNvSpPr>
            <a:spLocks noChangeShapeType="1"/>
          </p:cNvSpPr>
          <p:nvPr/>
        </p:nvSpPr>
        <p:spPr bwMode="auto">
          <a:xfrm>
            <a:off x="1529691" y="2133601"/>
            <a:ext cx="0" cy="1219199"/>
          </a:xfrm>
          <a:prstGeom prst="line">
            <a:avLst/>
          </a:prstGeom>
          <a:noFill/>
          <a:ln w="9525">
            <a:solidFill>
              <a:schemeClr val="tx1"/>
            </a:solidFill>
            <a:round/>
            <a:headEnd/>
            <a:tailEnd/>
          </a:ln>
        </p:spPr>
        <p:txBody>
          <a:bodyPr/>
          <a:lstStyle/>
          <a:p>
            <a:endParaRPr lang="en-US"/>
          </a:p>
        </p:txBody>
      </p:sp>
      <p:sp>
        <p:nvSpPr>
          <p:cNvPr id="55" name="Text Box 6"/>
          <p:cNvSpPr txBox="1">
            <a:spLocks noChangeArrowheads="1"/>
          </p:cNvSpPr>
          <p:nvPr/>
        </p:nvSpPr>
        <p:spPr bwMode="auto">
          <a:xfrm>
            <a:off x="3286237" y="1455694"/>
            <a:ext cx="1138645" cy="369332"/>
          </a:xfrm>
          <a:prstGeom prst="rect">
            <a:avLst/>
          </a:prstGeom>
          <a:noFill/>
          <a:ln w="9525">
            <a:noFill/>
            <a:miter lim="800000"/>
            <a:headEnd/>
            <a:tailEnd/>
          </a:ln>
        </p:spPr>
        <p:txBody>
          <a:bodyPr wrap="none">
            <a:spAutoFit/>
          </a:bodyPr>
          <a:lstStyle/>
          <a:p>
            <a:pPr algn="ctr"/>
            <a:r>
              <a:rPr lang="en-US" dirty="0" smtClean="0">
                <a:latin typeface="Calibri" pitchFamily="34" charset="0"/>
              </a:rPr>
              <a:t>Pendulum</a:t>
            </a:r>
          </a:p>
        </p:txBody>
      </p:sp>
      <p:grpSp>
        <p:nvGrpSpPr>
          <p:cNvPr id="14" name="Group 13"/>
          <p:cNvGrpSpPr/>
          <p:nvPr/>
        </p:nvGrpSpPr>
        <p:grpSpPr>
          <a:xfrm>
            <a:off x="7472913" y="1437171"/>
            <a:ext cx="1565275" cy="923330"/>
            <a:chOff x="7472913" y="1746105"/>
            <a:chExt cx="1565275" cy="923330"/>
          </a:xfrm>
        </p:grpSpPr>
        <p:sp>
          <p:nvSpPr>
            <p:cNvPr id="5" name="Rectangle 4"/>
            <p:cNvSpPr/>
            <p:nvPr/>
          </p:nvSpPr>
          <p:spPr>
            <a:xfrm>
              <a:off x="7472913" y="1746105"/>
              <a:ext cx="1565275" cy="923330"/>
            </a:xfrm>
            <a:prstGeom prst="rect">
              <a:avLst/>
            </a:prstGeom>
            <a:ln>
              <a:solidFill>
                <a:schemeClr val="tx1"/>
              </a:solidFill>
            </a:ln>
          </p:spPr>
          <p:txBody>
            <a:bodyPr wrap="square">
              <a:spAutoFit/>
            </a:bodyPr>
            <a:lstStyle/>
            <a:p>
              <a:r>
                <a:rPr lang="en-US" dirty="0" smtClean="0"/>
                <a:t>       pendulum</a:t>
              </a:r>
              <a:endParaRPr lang="en-US" dirty="0"/>
            </a:p>
            <a:p>
              <a:r>
                <a:rPr lang="en-US" dirty="0"/>
                <a:t>eigenvector matrix</a:t>
              </a:r>
            </a:p>
          </p:txBody>
        </p:sp>
        <p:graphicFrame>
          <p:nvGraphicFramePr>
            <p:cNvPr id="74" name="Object 5"/>
            <p:cNvGraphicFramePr>
              <a:graphicFrameLocks noChangeAspect="1"/>
            </p:cNvGraphicFramePr>
            <p:nvPr>
              <p:extLst>
                <p:ext uri="{D42A27DB-BD31-4B8C-83A1-F6EECF244321}">
                  <p14:modId xmlns:p14="http://schemas.microsoft.com/office/powerpoint/2010/main" val="2449793901"/>
                </p:ext>
              </p:extLst>
            </p:nvPr>
          </p:nvGraphicFramePr>
          <p:xfrm>
            <a:off x="7581786" y="1848056"/>
            <a:ext cx="269875" cy="249237"/>
          </p:xfrm>
          <a:graphic>
            <a:graphicData uri="http://schemas.openxmlformats.org/presentationml/2006/ole">
              <mc:AlternateContent xmlns:mc="http://schemas.openxmlformats.org/markup-compatibility/2006">
                <mc:Choice xmlns:v="urn:schemas-microsoft-com:vml" Requires="v">
                  <p:oleObj spid="_x0000_s66764" name="Equation" r:id="rId6" imgW="164880" imgH="152280" progId="Equation.3">
                    <p:embed/>
                  </p:oleObj>
                </mc:Choice>
                <mc:Fallback>
                  <p:oleObj name="Equation" r:id="rId6" imgW="164880" imgH="1522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81786" y="1848056"/>
                          <a:ext cx="269875"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graphicFrame>
        <p:nvGraphicFramePr>
          <p:cNvPr id="2071" name="Object 23"/>
          <p:cNvGraphicFramePr>
            <a:graphicFrameLocks noChangeAspect="1"/>
          </p:cNvGraphicFramePr>
          <p:nvPr>
            <p:extLst>
              <p:ext uri="{D42A27DB-BD31-4B8C-83A1-F6EECF244321}">
                <p14:modId xmlns:p14="http://schemas.microsoft.com/office/powerpoint/2010/main" val="3108638548"/>
              </p:ext>
            </p:extLst>
          </p:nvPr>
        </p:nvGraphicFramePr>
        <p:xfrm>
          <a:off x="3627272" y="4191000"/>
          <a:ext cx="468313" cy="334963"/>
        </p:xfrm>
        <a:graphic>
          <a:graphicData uri="http://schemas.openxmlformats.org/presentationml/2006/ole">
            <mc:AlternateContent xmlns:mc="http://schemas.openxmlformats.org/markup-compatibility/2006">
              <mc:Choice xmlns:v="urn:schemas-microsoft-com:vml" Requires="v">
                <p:oleObj spid="_x0000_s66765" name="Equation" r:id="rId8" imgW="304560" imgH="215640" progId="Equation.3">
                  <p:embed/>
                </p:oleObj>
              </mc:Choice>
              <mc:Fallback>
                <p:oleObj name="Equation" r:id="rId8" imgW="304560" imgH="215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27272" y="4191000"/>
                        <a:ext cx="468313" cy="334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72" name="Object 24"/>
          <p:cNvGraphicFramePr>
            <a:graphicFrameLocks noChangeAspect="1"/>
          </p:cNvGraphicFramePr>
          <p:nvPr>
            <p:extLst>
              <p:ext uri="{D42A27DB-BD31-4B8C-83A1-F6EECF244321}">
                <p14:modId xmlns:p14="http://schemas.microsoft.com/office/powerpoint/2010/main" val="3474415136"/>
              </p:ext>
            </p:extLst>
          </p:nvPr>
        </p:nvGraphicFramePr>
        <p:xfrm>
          <a:off x="3608223" y="4770438"/>
          <a:ext cx="506412" cy="334962"/>
        </p:xfrm>
        <a:graphic>
          <a:graphicData uri="http://schemas.openxmlformats.org/presentationml/2006/ole">
            <mc:AlternateContent xmlns:mc="http://schemas.openxmlformats.org/markup-compatibility/2006">
              <mc:Choice xmlns:v="urn:schemas-microsoft-com:vml" Requires="v">
                <p:oleObj spid="_x0000_s66766" name="Equation" r:id="rId10" imgW="330120" imgH="215640" progId="Equation.3">
                  <p:embed/>
                </p:oleObj>
              </mc:Choice>
              <mc:Fallback>
                <p:oleObj name="Equation" r:id="rId10" imgW="330120" imgH="2156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08223" y="4770438"/>
                        <a:ext cx="506412" cy="334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73" name="Object 25"/>
          <p:cNvGraphicFramePr>
            <a:graphicFrameLocks noChangeAspect="1"/>
          </p:cNvGraphicFramePr>
          <p:nvPr>
            <p:extLst>
              <p:ext uri="{D42A27DB-BD31-4B8C-83A1-F6EECF244321}">
                <p14:modId xmlns:p14="http://schemas.microsoft.com/office/powerpoint/2010/main" val="3453803686"/>
              </p:ext>
            </p:extLst>
          </p:nvPr>
        </p:nvGraphicFramePr>
        <p:xfrm>
          <a:off x="3617748" y="5370513"/>
          <a:ext cx="487362" cy="355600"/>
        </p:xfrm>
        <a:graphic>
          <a:graphicData uri="http://schemas.openxmlformats.org/presentationml/2006/ole">
            <mc:AlternateContent xmlns:mc="http://schemas.openxmlformats.org/markup-compatibility/2006">
              <mc:Choice xmlns:v="urn:schemas-microsoft-com:vml" Requires="v">
                <p:oleObj spid="_x0000_s66767" name="Equation" r:id="rId12" imgW="317160" imgH="228600" progId="Equation.3">
                  <p:embed/>
                </p:oleObj>
              </mc:Choice>
              <mc:Fallback>
                <p:oleObj name="Equation" r:id="rId12" imgW="317160" imgH="2286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17748" y="5370513"/>
                        <a:ext cx="487362"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74" name="Object 26"/>
          <p:cNvGraphicFramePr>
            <a:graphicFrameLocks noChangeAspect="1"/>
          </p:cNvGraphicFramePr>
          <p:nvPr>
            <p:extLst>
              <p:ext uri="{D42A27DB-BD31-4B8C-83A1-F6EECF244321}">
                <p14:modId xmlns:p14="http://schemas.microsoft.com/office/powerpoint/2010/main" val="1400689363"/>
              </p:ext>
            </p:extLst>
          </p:nvPr>
        </p:nvGraphicFramePr>
        <p:xfrm>
          <a:off x="3608223" y="5913438"/>
          <a:ext cx="508000" cy="334962"/>
        </p:xfrm>
        <a:graphic>
          <a:graphicData uri="http://schemas.openxmlformats.org/presentationml/2006/ole">
            <mc:AlternateContent xmlns:mc="http://schemas.openxmlformats.org/markup-compatibility/2006">
              <mc:Choice xmlns:v="urn:schemas-microsoft-com:vml" Requires="v">
                <p:oleObj spid="_x0000_s66768" name="Equation" r:id="rId14" imgW="330120" imgH="215640" progId="Equation.3">
                  <p:embed/>
                </p:oleObj>
              </mc:Choice>
              <mc:Fallback>
                <p:oleObj name="Equation" r:id="rId14" imgW="330120" imgH="21564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08223" y="5913438"/>
                        <a:ext cx="508000" cy="334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 name="Slide Number Placeholder 81"/>
          <p:cNvSpPr>
            <a:spLocks noGrp="1"/>
          </p:cNvSpPr>
          <p:nvPr>
            <p:ph type="sldNum" sz="quarter" idx="12"/>
          </p:nvPr>
        </p:nvSpPr>
        <p:spPr>
          <a:xfrm>
            <a:off x="8686799" y="6477000"/>
            <a:ext cx="351389" cy="365125"/>
          </a:xfrm>
        </p:spPr>
        <p:txBody>
          <a:bodyPr/>
          <a:lstStyle/>
          <a:p>
            <a:fld id="{19D414C6-B0D3-480C-B198-A30EEA25AFB5}" type="slidenum">
              <a:rPr lang="en-US" smtClean="0"/>
              <a:pPr/>
              <a:t>12</a:t>
            </a:fld>
            <a:endParaRPr lang="en-US"/>
          </a:p>
        </p:txBody>
      </p:sp>
      <p:sp>
        <p:nvSpPr>
          <p:cNvPr id="3" name="TextBox 2"/>
          <p:cNvSpPr txBox="1"/>
          <p:nvPr/>
        </p:nvSpPr>
        <p:spPr>
          <a:xfrm>
            <a:off x="2585597" y="3634145"/>
            <a:ext cx="2642808" cy="369332"/>
          </a:xfrm>
          <a:prstGeom prst="rect">
            <a:avLst/>
          </a:prstGeom>
          <a:noFill/>
        </p:spPr>
        <p:txBody>
          <a:bodyPr wrap="square" rtlCol="0">
            <a:spAutoFit/>
          </a:bodyPr>
          <a:lstStyle/>
          <a:p>
            <a:r>
              <a:rPr lang="en-US" dirty="0" smtClean="0"/>
              <a:t>Modal damping filters</a:t>
            </a:r>
            <a:endParaRPr lang="en-US" dirty="0"/>
          </a:p>
        </p:txBody>
      </p:sp>
      <p:sp>
        <p:nvSpPr>
          <p:cNvPr id="76" name="TextBox 75"/>
          <p:cNvSpPr txBox="1"/>
          <p:nvPr/>
        </p:nvSpPr>
        <p:spPr>
          <a:xfrm>
            <a:off x="6510756" y="4059936"/>
            <a:ext cx="2190574" cy="923330"/>
          </a:xfrm>
          <a:prstGeom prst="rect">
            <a:avLst/>
          </a:prstGeom>
          <a:noFill/>
        </p:spPr>
        <p:txBody>
          <a:bodyPr wrap="none" rtlCol="0">
            <a:spAutoFit/>
          </a:bodyPr>
          <a:lstStyle/>
          <a:p>
            <a:r>
              <a:rPr lang="en-US" i="1" dirty="0" smtClean="0"/>
              <a:t>estimated</a:t>
            </a:r>
          </a:p>
          <a:p>
            <a:r>
              <a:rPr lang="en-US" dirty="0" smtClean="0"/>
              <a:t>modal displacements</a:t>
            </a:r>
          </a:p>
          <a:p>
            <a:r>
              <a:rPr lang="en-US" dirty="0"/>
              <a:t>o</a:t>
            </a:r>
            <a:r>
              <a:rPr lang="en-US" dirty="0" smtClean="0"/>
              <a:t>f all stages</a:t>
            </a:r>
            <a:endParaRPr lang="en-US" dirty="0"/>
          </a:p>
        </p:txBody>
      </p:sp>
      <p:sp>
        <p:nvSpPr>
          <p:cNvPr id="77" name="TextBox 76"/>
          <p:cNvSpPr txBox="1"/>
          <p:nvPr/>
        </p:nvSpPr>
        <p:spPr>
          <a:xfrm>
            <a:off x="953949" y="5193995"/>
            <a:ext cx="1403186" cy="369332"/>
          </a:xfrm>
          <a:prstGeom prst="rect">
            <a:avLst/>
          </a:prstGeom>
          <a:noFill/>
        </p:spPr>
        <p:txBody>
          <a:bodyPr wrap="none" rtlCol="0">
            <a:spAutoFit/>
          </a:bodyPr>
          <a:lstStyle/>
          <a:p>
            <a:r>
              <a:rPr lang="en-US" dirty="0"/>
              <a:t>m</a:t>
            </a:r>
            <a:r>
              <a:rPr lang="en-US" dirty="0" smtClean="0"/>
              <a:t>odal forces</a:t>
            </a:r>
            <a:endParaRPr lang="en-US" dirty="0"/>
          </a:p>
        </p:txBody>
      </p:sp>
      <p:pic>
        <p:nvPicPr>
          <p:cNvPr id="70" name="Picture 69" descr="pitchTF.jp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348816" y="1247917"/>
            <a:ext cx="3371790" cy="1873217"/>
          </a:xfrm>
          <a:prstGeom prst="rect">
            <a:avLst/>
          </a:prstGeom>
        </p:spPr>
      </p:pic>
      <p:sp>
        <p:nvSpPr>
          <p:cNvPr id="4" name="TextBox 3"/>
          <p:cNvSpPr txBox="1"/>
          <p:nvPr/>
        </p:nvSpPr>
        <p:spPr>
          <a:xfrm>
            <a:off x="5518856" y="1460332"/>
            <a:ext cx="1444326" cy="646331"/>
          </a:xfrm>
          <a:prstGeom prst="rect">
            <a:avLst/>
          </a:prstGeom>
          <a:noFill/>
        </p:spPr>
        <p:txBody>
          <a:bodyPr wrap="none" rtlCol="0">
            <a:spAutoFit/>
          </a:bodyPr>
          <a:lstStyle/>
          <a:p>
            <a:r>
              <a:rPr lang="en-US" dirty="0"/>
              <a:t>t</a:t>
            </a:r>
            <a:r>
              <a:rPr lang="en-US" dirty="0" smtClean="0"/>
              <a:t>op mass</a:t>
            </a:r>
          </a:p>
          <a:p>
            <a:r>
              <a:rPr lang="en-US" dirty="0" smtClean="0"/>
              <a:t>displacement</a:t>
            </a:r>
            <a:endParaRPr lang="en-US" dirty="0"/>
          </a:p>
        </p:txBody>
      </p:sp>
      <p:sp>
        <p:nvSpPr>
          <p:cNvPr id="75" name="TextBox 74"/>
          <p:cNvSpPr txBox="1"/>
          <p:nvPr/>
        </p:nvSpPr>
        <p:spPr>
          <a:xfrm>
            <a:off x="1552573" y="1432742"/>
            <a:ext cx="1032705" cy="646331"/>
          </a:xfrm>
          <a:prstGeom prst="rect">
            <a:avLst/>
          </a:prstGeom>
          <a:noFill/>
        </p:spPr>
        <p:txBody>
          <a:bodyPr wrap="none" rtlCol="0">
            <a:spAutoFit/>
          </a:bodyPr>
          <a:lstStyle/>
          <a:p>
            <a:r>
              <a:rPr lang="en-US" dirty="0"/>
              <a:t>t</a:t>
            </a:r>
            <a:r>
              <a:rPr lang="en-US" dirty="0" smtClean="0"/>
              <a:t>op mass</a:t>
            </a:r>
          </a:p>
          <a:p>
            <a:r>
              <a:rPr lang="en-US" dirty="0" smtClean="0"/>
              <a:t>drive</a:t>
            </a:r>
            <a:endParaRPr lang="en-US" dirty="0"/>
          </a:p>
        </p:txBody>
      </p:sp>
      <p:pic>
        <p:nvPicPr>
          <p:cNvPr id="44" name="Picture 43" descr="ModalPlant.jp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266616" y="4034705"/>
            <a:ext cx="1045120" cy="580623"/>
          </a:xfrm>
          <a:prstGeom prst="rect">
            <a:avLst/>
          </a:prstGeom>
        </p:spPr>
      </p:pic>
      <p:pic>
        <p:nvPicPr>
          <p:cNvPr id="45" name="Picture 44" descr="ModalPlant.jp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262729" y="4651246"/>
            <a:ext cx="1045120" cy="580623"/>
          </a:xfrm>
          <a:prstGeom prst="rect">
            <a:avLst/>
          </a:prstGeom>
        </p:spPr>
      </p:pic>
      <p:pic>
        <p:nvPicPr>
          <p:cNvPr id="46" name="Picture 45" descr="ModalPlant.jp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266616" y="5278977"/>
            <a:ext cx="1045120" cy="580623"/>
          </a:xfrm>
          <a:prstGeom prst="rect">
            <a:avLst/>
          </a:prstGeom>
        </p:spPr>
      </p:pic>
      <p:pic>
        <p:nvPicPr>
          <p:cNvPr id="47" name="Picture 46" descr="ModalPlant.jp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262729" y="5874992"/>
            <a:ext cx="1045120" cy="580623"/>
          </a:xfrm>
          <a:prstGeom prst="rect">
            <a:avLst/>
          </a:prstGeom>
        </p:spPr>
      </p:pic>
      <p:sp>
        <p:nvSpPr>
          <p:cNvPr id="49" name="TextBox 48"/>
          <p:cNvSpPr txBox="1"/>
          <p:nvPr/>
        </p:nvSpPr>
        <p:spPr>
          <a:xfrm>
            <a:off x="2787858" y="2556562"/>
            <a:ext cx="1713633" cy="369332"/>
          </a:xfrm>
          <a:prstGeom prst="rect">
            <a:avLst/>
          </a:prstGeom>
          <a:noFill/>
        </p:spPr>
        <p:txBody>
          <a:bodyPr wrap="square" rtlCol="0">
            <a:spAutoFit/>
          </a:bodyPr>
          <a:lstStyle/>
          <a:p>
            <a:r>
              <a:rPr lang="en-US" dirty="0" smtClean="0"/>
              <a:t> N mode plant</a:t>
            </a:r>
            <a:endParaRPr lang="en-US" dirty="0"/>
          </a:p>
        </p:txBody>
      </p:sp>
      <p:sp>
        <p:nvSpPr>
          <p:cNvPr id="50" name="TextBox 49"/>
          <p:cNvSpPr txBox="1"/>
          <p:nvPr/>
        </p:nvSpPr>
        <p:spPr>
          <a:xfrm>
            <a:off x="5229921" y="6452027"/>
            <a:ext cx="1865283" cy="369332"/>
          </a:xfrm>
          <a:prstGeom prst="rect">
            <a:avLst/>
          </a:prstGeom>
          <a:noFill/>
        </p:spPr>
        <p:txBody>
          <a:bodyPr wrap="square" rtlCol="0">
            <a:spAutoFit/>
          </a:bodyPr>
          <a:lstStyle/>
          <a:p>
            <a:r>
              <a:rPr lang="en-US" dirty="0" smtClean="0"/>
              <a:t>N, 1 mode plants</a:t>
            </a:r>
            <a:endParaRPr lang="en-US" dirty="0"/>
          </a:p>
        </p:txBody>
      </p:sp>
      <p:sp>
        <p:nvSpPr>
          <p:cNvPr id="51" name="Rectangle 42"/>
          <p:cNvSpPr>
            <a:spLocks noChangeArrowheads="1"/>
          </p:cNvSpPr>
          <p:nvPr/>
        </p:nvSpPr>
        <p:spPr bwMode="auto">
          <a:xfrm>
            <a:off x="2700011" y="4038600"/>
            <a:ext cx="2368230" cy="2438400"/>
          </a:xfrm>
          <a:prstGeom prst="rect">
            <a:avLst/>
          </a:prstGeom>
          <a:noFill/>
          <a:ln w="19050">
            <a:solidFill>
              <a:schemeClr val="tx1"/>
            </a:solidFill>
            <a:prstDash val="dash"/>
            <a:miter lim="800000"/>
            <a:headEnd/>
            <a:tailEnd/>
          </a:ln>
        </p:spPr>
        <p:txBody>
          <a:bodyPr wrap="none" anchor="ctr"/>
          <a:lstStyle/>
          <a:p>
            <a:endParaRPr lang="en-US">
              <a:latin typeface="Calibri" pitchFamily="34" charset="0"/>
            </a:endParaRPr>
          </a:p>
        </p:txBody>
      </p:sp>
      <p:grpSp>
        <p:nvGrpSpPr>
          <p:cNvPr id="52" name="Group 54"/>
          <p:cNvGrpSpPr>
            <a:grpSpLocks/>
          </p:cNvGrpSpPr>
          <p:nvPr/>
        </p:nvGrpSpPr>
        <p:grpSpPr bwMode="auto">
          <a:xfrm>
            <a:off x="5791200" y="3092545"/>
            <a:ext cx="1371600" cy="369888"/>
            <a:chOff x="2688" y="2277"/>
            <a:chExt cx="864" cy="233"/>
          </a:xfrm>
        </p:grpSpPr>
        <p:sp>
          <p:nvSpPr>
            <p:cNvPr id="54" name="Rectangle 53"/>
            <p:cNvSpPr>
              <a:spLocks noChangeArrowheads="1"/>
            </p:cNvSpPr>
            <p:nvPr/>
          </p:nvSpPr>
          <p:spPr bwMode="auto">
            <a:xfrm>
              <a:off x="2688" y="2304"/>
              <a:ext cx="864" cy="192"/>
            </a:xfrm>
            <a:prstGeom prst="rect">
              <a:avLst/>
            </a:prstGeom>
            <a:solidFill>
              <a:srgbClr val="FF99FF"/>
            </a:solidFill>
            <a:ln w="9525">
              <a:solidFill>
                <a:schemeClr val="tx1"/>
              </a:solidFill>
              <a:miter lim="800000"/>
              <a:headEnd/>
              <a:tailEnd/>
            </a:ln>
          </p:spPr>
          <p:txBody>
            <a:bodyPr wrap="none" anchor="ctr"/>
            <a:lstStyle/>
            <a:p>
              <a:pPr algn="ctr"/>
              <a:endParaRPr lang="en-US">
                <a:latin typeface="Calibri" pitchFamily="34" charset="0"/>
              </a:endParaRPr>
            </a:p>
          </p:txBody>
        </p:sp>
        <p:sp>
          <p:nvSpPr>
            <p:cNvPr id="56" name="Text Box 52"/>
            <p:cNvSpPr txBox="1">
              <a:spLocks noChangeArrowheads="1"/>
            </p:cNvSpPr>
            <p:nvPr/>
          </p:nvSpPr>
          <p:spPr bwMode="auto">
            <a:xfrm>
              <a:off x="2688" y="2277"/>
              <a:ext cx="864" cy="233"/>
            </a:xfrm>
            <a:prstGeom prst="rect">
              <a:avLst/>
            </a:prstGeom>
            <a:noFill/>
            <a:ln w="9525">
              <a:noFill/>
              <a:miter lim="800000"/>
              <a:headEnd/>
              <a:tailEnd/>
            </a:ln>
          </p:spPr>
          <p:txBody>
            <a:bodyPr>
              <a:spAutoFit/>
            </a:bodyPr>
            <a:lstStyle/>
            <a:p>
              <a:pPr algn="ctr">
                <a:spcBef>
                  <a:spcPct val="50000"/>
                </a:spcBef>
              </a:pPr>
              <a:r>
                <a:rPr lang="en-US" dirty="0">
                  <a:latin typeface="Calibri" pitchFamily="34" charset="0"/>
                </a:rPr>
                <a:t>Estimator</a:t>
              </a:r>
            </a:p>
          </p:txBody>
        </p:sp>
      </p:grpSp>
      <p:sp>
        <p:nvSpPr>
          <p:cNvPr id="57" name="Line 58"/>
          <p:cNvSpPr>
            <a:spLocks noChangeShapeType="1"/>
          </p:cNvSpPr>
          <p:nvPr/>
        </p:nvSpPr>
        <p:spPr bwMode="auto">
          <a:xfrm>
            <a:off x="1529691" y="3281831"/>
            <a:ext cx="4240872" cy="0"/>
          </a:xfrm>
          <a:prstGeom prst="line">
            <a:avLst/>
          </a:prstGeom>
          <a:noFill/>
          <a:ln w="9525">
            <a:solidFill>
              <a:schemeClr val="tx1"/>
            </a:solidFill>
            <a:round/>
            <a:headEnd/>
            <a:tailEnd type="arrow" w="med" len="med"/>
          </a:ln>
        </p:spPr>
        <p:txBody>
          <a:bodyPr/>
          <a:lstStyle/>
          <a:p>
            <a:endParaRPr lang="en-US"/>
          </a:p>
        </p:txBody>
      </p:sp>
      <p:sp>
        <p:nvSpPr>
          <p:cNvPr id="58" name="TextBox 57"/>
          <p:cNvSpPr txBox="1"/>
          <p:nvPr/>
        </p:nvSpPr>
        <p:spPr>
          <a:xfrm>
            <a:off x="7253419" y="2502035"/>
            <a:ext cx="1844817" cy="1477328"/>
          </a:xfrm>
          <a:prstGeom prst="rect">
            <a:avLst/>
          </a:prstGeom>
          <a:noFill/>
          <a:ln>
            <a:solidFill>
              <a:schemeClr val="tx1"/>
            </a:solidFill>
          </a:ln>
        </p:spPr>
        <p:txBody>
          <a:bodyPr wrap="square" rtlCol="0">
            <a:spAutoFit/>
          </a:bodyPr>
          <a:lstStyle/>
          <a:p>
            <a:r>
              <a:rPr lang="en-US" dirty="0" smtClean="0">
                <a:solidFill>
                  <a:srgbClr val="FF0000"/>
                </a:solidFill>
              </a:rPr>
              <a:t>Estimator uses LQR to optimize the </a:t>
            </a:r>
            <a:r>
              <a:rPr lang="en-US" b="1" dirty="0" smtClean="0">
                <a:solidFill>
                  <a:srgbClr val="FF0000"/>
                </a:solidFill>
              </a:rPr>
              <a:t>noisy sensor(s) </a:t>
            </a:r>
            <a:r>
              <a:rPr lang="en-US" dirty="0" smtClean="0">
                <a:solidFill>
                  <a:srgbClr val="FF0000"/>
                </a:solidFill>
              </a:rPr>
              <a:t>for </a:t>
            </a:r>
            <a:r>
              <a:rPr lang="en-US" b="1" dirty="0" smtClean="0">
                <a:solidFill>
                  <a:srgbClr val="FF0000"/>
                </a:solidFill>
              </a:rPr>
              <a:t>good estimation</a:t>
            </a:r>
            <a:endParaRPr lang="en-US" b="1" dirty="0">
              <a:solidFill>
                <a:srgbClr val="FF0000"/>
              </a:solidFill>
            </a:endParaRPr>
          </a:p>
        </p:txBody>
      </p:sp>
    </p:spTree>
    <p:extLst>
      <p:ext uri="{BB962C8B-B14F-4D97-AF65-F5344CB8AC3E}">
        <p14:creationId xmlns:p14="http://schemas.microsoft.com/office/powerpoint/2010/main" val="363260070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Modal Damping with State Estimation</a:t>
            </a:r>
            <a:endParaRPr lang="en-US" dirty="0"/>
          </a:p>
        </p:txBody>
      </p:sp>
      <p:sp>
        <p:nvSpPr>
          <p:cNvPr id="6" name="Line 9"/>
          <p:cNvSpPr>
            <a:spLocks noChangeShapeType="1"/>
          </p:cNvSpPr>
          <p:nvPr/>
        </p:nvSpPr>
        <p:spPr bwMode="auto">
          <a:xfrm>
            <a:off x="6437147" y="3462434"/>
            <a:ext cx="0" cy="1719166"/>
          </a:xfrm>
          <a:prstGeom prst="line">
            <a:avLst/>
          </a:prstGeom>
          <a:noFill/>
          <a:ln w="9525">
            <a:solidFill>
              <a:schemeClr val="tx1"/>
            </a:solidFill>
            <a:round/>
            <a:headEnd/>
            <a:tailEnd/>
          </a:ln>
        </p:spPr>
        <p:txBody>
          <a:bodyPr/>
          <a:lstStyle/>
          <a:p>
            <a:endParaRPr lang="en-US"/>
          </a:p>
        </p:txBody>
      </p:sp>
      <p:sp>
        <p:nvSpPr>
          <p:cNvPr id="7" name="Line 10"/>
          <p:cNvSpPr>
            <a:spLocks noChangeShapeType="1"/>
          </p:cNvSpPr>
          <p:nvPr/>
        </p:nvSpPr>
        <p:spPr bwMode="auto">
          <a:xfrm flipH="1">
            <a:off x="4836947" y="5181600"/>
            <a:ext cx="1600200" cy="0"/>
          </a:xfrm>
          <a:prstGeom prst="line">
            <a:avLst/>
          </a:prstGeom>
          <a:noFill/>
          <a:ln w="9525">
            <a:solidFill>
              <a:schemeClr val="tx1"/>
            </a:solidFill>
            <a:round/>
            <a:headEnd/>
            <a:tailEnd type="arrow" w="med" len="med"/>
          </a:ln>
        </p:spPr>
        <p:txBody>
          <a:bodyPr/>
          <a:lstStyle/>
          <a:p>
            <a:endParaRPr lang="en-US"/>
          </a:p>
        </p:txBody>
      </p:sp>
      <p:sp>
        <p:nvSpPr>
          <p:cNvPr id="8" name="Rectangle 11"/>
          <p:cNvSpPr>
            <a:spLocks noChangeArrowheads="1"/>
          </p:cNvSpPr>
          <p:nvPr/>
        </p:nvSpPr>
        <p:spPr bwMode="auto">
          <a:xfrm>
            <a:off x="4760747" y="4267200"/>
            <a:ext cx="76200" cy="1905000"/>
          </a:xfrm>
          <a:prstGeom prst="rect">
            <a:avLst/>
          </a:prstGeom>
          <a:solidFill>
            <a:schemeClr val="tx1"/>
          </a:solidFill>
          <a:ln w="9525">
            <a:solidFill>
              <a:schemeClr val="tx1"/>
            </a:solidFill>
            <a:miter lim="800000"/>
            <a:headEnd/>
            <a:tailEnd/>
          </a:ln>
        </p:spPr>
        <p:txBody>
          <a:bodyPr wrap="none" anchor="ctr"/>
          <a:lstStyle/>
          <a:p>
            <a:endParaRPr lang="en-US">
              <a:latin typeface="Calibri" pitchFamily="34" charset="0"/>
            </a:endParaRPr>
          </a:p>
        </p:txBody>
      </p:sp>
      <p:sp>
        <p:nvSpPr>
          <p:cNvPr id="9" name="Line 12"/>
          <p:cNvSpPr>
            <a:spLocks noChangeShapeType="1"/>
          </p:cNvSpPr>
          <p:nvPr/>
        </p:nvSpPr>
        <p:spPr bwMode="auto">
          <a:xfrm flipH="1">
            <a:off x="4151147" y="4343400"/>
            <a:ext cx="609600" cy="0"/>
          </a:xfrm>
          <a:prstGeom prst="line">
            <a:avLst/>
          </a:prstGeom>
          <a:noFill/>
          <a:ln w="9525">
            <a:solidFill>
              <a:schemeClr val="tx1"/>
            </a:solidFill>
            <a:round/>
            <a:headEnd/>
            <a:tailEnd/>
          </a:ln>
        </p:spPr>
        <p:txBody>
          <a:bodyPr/>
          <a:lstStyle/>
          <a:p>
            <a:endParaRPr lang="en-US"/>
          </a:p>
        </p:txBody>
      </p:sp>
      <p:sp>
        <p:nvSpPr>
          <p:cNvPr id="10" name="Line 13"/>
          <p:cNvSpPr>
            <a:spLocks noChangeShapeType="1"/>
          </p:cNvSpPr>
          <p:nvPr/>
        </p:nvSpPr>
        <p:spPr bwMode="auto">
          <a:xfrm flipH="1">
            <a:off x="4151147" y="4953000"/>
            <a:ext cx="609600" cy="0"/>
          </a:xfrm>
          <a:prstGeom prst="line">
            <a:avLst/>
          </a:prstGeom>
          <a:noFill/>
          <a:ln w="9525">
            <a:solidFill>
              <a:schemeClr val="tx1"/>
            </a:solidFill>
            <a:round/>
            <a:headEnd/>
            <a:tailEnd/>
          </a:ln>
        </p:spPr>
        <p:txBody>
          <a:bodyPr/>
          <a:lstStyle/>
          <a:p>
            <a:endParaRPr lang="en-US"/>
          </a:p>
        </p:txBody>
      </p:sp>
      <p:sp>
        <p:nvSpPr>
          <p:cNvPr id="11" name="Line 14"/>
          <p:cNvSpPr>
            <a:spLocks noChangeShapeType="1"/>
          </p:cNvSpPr>
          <p:nvPr/>
        </p:nvSpPr>
        <p:spPr bwMode="auto">
          <a:xfrm flipH="1">
            <a:off x="4151147" y="5562600"/>
            <a:ext cx="609600" cy="0"/>
          </a:xfrm>
          <a:prstGeom prst="line">
            <a:avLst/>
          </a:prstGeom>
          <a:noFill/>
          <a:ln w="9525">
            <a:solidFill>
              <a:schemeClr val="tx1"/>
            </a:solidFill>
            <a:round/>
            <a:headEnd/>
            <a:tailEnd/>
          </a:ln>
        </p:spPr>
        <p:txBody>
          <a:bodyPr/>
          <a:lstStyle/>
          <a:p>
            <a:endParaRPr lang="en-US"/>
          </a:p>
        </p:txBody>
      </p:sp>
      <p:sp>
        <p:nvSpPr>
          <p:cNvPr id="12" name="Line 15"/>
          <p:cNvSpPr>
            <a:spLocks noChangeShapeType="1"/>
          </p:cNvSpPr>
          <p:nvPr/>
        </p:nvSpPr>
        <p:spPr bwMode="auto">
          <a:xfrm flipH="1">
            <a:off x="4151147" y="6096000"/>
            <a:ext cx="609600" cy="0"/>
          </a:xfrm>
          <a:prstGeom prst="line">
            <a:avLst/>
          </a:prstGeom>
          <a:noFill/>
          <a:ln w="9525">
            <a:solidFill>
              <a:schemeClr val="tx1"/>
            </a:solidFill>
            <a:round/>
            <a:headEnd/>
            <a:tailEnd/>
          </a:ln>
        </p:spPr>
        <p:txBody>
          <a:bodyPr/>
          <a:lstStyle/>
          <a:p>
            <a:endParaRPr lang="en-US"/>
          </a:p>
        </p:txBody>
      </p:sp>
      <p:sp>
        <p:nvSpPr>
          <p:cNvPr id="13" name="Rectangle 16"/>
          <p:cNvSpPr>
            <a:spLocks noChangeArrowheads="1"/>
          </p:cNvSpPr>
          <p:nvPr/>
        </p:nvSpPr>
        <p:spPr bwMode="auto">
          <a:xfrm>
            <a:off x="3541547" y="4114800"/>
            <a:ext cx="609600" cy="457200"/>
          </a:xfrm>
          <a:prstGeom prst="rect">
            <a:avLst/>
          </a:prstGeom>
          <a:solidFill>
            <a:srgbClr val="92D050"/>
          </a:solidFill>
          <a:ln w="9525">
            <a:solidFill>
              <a:schemeClr val="tx1"/>
            </a:solidFill>
            <a:miter lim="800000"/>
            <a:headEnd/>
            <a:tailEnd/>
          </a:ln>
        </p:spPr>
        <p:txBody>
          <a:bodyPr wrap="none" anchor="ctr"/>
          <a:lstStyle/>
          <a:p>
            <a:endParaRPr lang="en-US">
              <a:latin typeface="Calibri" pitchFamily="34" charset="0"/>
            </a:endParaRPr>
          </a:p>
        </p:txBody>
      </p:sp>
      <p:sp>
        <p:nvSpPr>
          <p:cNvPr id="16" name="Rectangle 19"/>
          <p:cNvSpPr>
            <a:spLocks noChangeArrowheads="1"/>
          </p:cNvSpPr>
          <p:nvPr/>
        </p:nvSpPr>
        <p:spPr bwMode="auto">
          <a:xfrm>
            <a:off x="3541547" y="4724400"/>
            <a:ext cx="609600" cy="457200"/>
          </a:xfrm>
          <a:prstGeom prst="rect">
            <a:avLst/>
          </a:prstGeom>
          <a:solidFill>
            <a:srgbClr val="92D050"/>
          </a:solidFill>
          <a:ln w="9525">
            <a:solidFill>
              <a:schemeClr val="tx1"/>
            </a:solidFill>
            <a:miter lim="800000"/>
            <a:headEnd/>
            <a:tailEnd/>
          </a:ln>
        </p:spPr>
        <p:txBody>
          <a:bodyPr wrap="none" anchor="ctr"/>
          <a:lstStyle/>
          <a:p>
            <a:endParaRPr lang="en-US">
              <a:latin typeface="Calibri" pitchFamily="34" charset="0"/>
            </a:endParaRPr>
          </a:p>
        </p:txBody>
      </p:sp>
      <p:sp>
        <p:nvSpPr>
          <p:cNvPr id="18" name="Rectangle 21"/>
          <p:cNvSpPr>
            <a:spLocks noChangeArrowheads="1"/>
          </p:cNvSpPr>
          <p:nvPr/>
        </p:nvSpPr>
        <p:spPr bwMode="auto">
          <a:xfrm>
            <a:off x="3541547" y="5334000"/>
            <a:ext cx="609600" cy="457200"/>
          </a:xfrm>
          <a:prstGeom prst="rect">
            <a:avLst/>
          </a:prstGeom>
          <a:solidFill>
            <a:srgbClr val="92D050"/>
          </a:solidFill>
          <a:ln w="9525">
            <a:solidFill>
              <a:schemeClr val="tx1"/>
            </a:solidFill>
            <a:miter lim="800000"/>
            <a:headEnd/>
            <a:tailEnd/>
          </a:ln>
        </p:spPr>
        <p:txBody>
          <a:bodyPr wrap="none" anchor="ctr"/>
          <a:lstStyle/>
          <a:p>
            <a:endParaRPr lang="en-US">
              <a:latin typeface="Calibri" pitchFamily="34" charset="0"/>
            </a:endParaRPr>
          </a:p>
        </p:txBody>
      </p:sp>
      <p:sp>
        <p:nvSpPr>
          <p:cNvPr id="20" name="Rectangle 23"/>
          <p:cNvSpPr>
            <a:spLocks noChangeArrowheads="1"/>
          </p:cNvSpPr>
          <p:nvPr/>
        </p:nvSpPr>
        <p:spPr bwMode="auto">
          <a:xfrm>
            <a:off x="3541547" y="5867400"/>
            <a:ext cx="609600" cy="457200"/>
          </a:xfrm>
          <a:prstGeom prst="rect">
            <a:avLst/>
          </a:prstGeom>
          <a:solidFill>
            <a:srgbClr val="92D050"/>
          </a:solidFill>
          <a:ln w="9525">
            <a:solidFill>
              <a:schemeClr val="tx1"/>
            </a:solidFill>
            <a:miter lim="800000"/>
            <a:headEnd/>
            <a:tailEnd/>
          </a:ln>
        </p:spPr>
        <p:txBody>
          <a:bodyPr wrap="none" anchor="ctr"/>
          <a:lstStyle/>
          <a:p>
            <a:endParaRPr lang="en-US">
              <a:latin typeface="Calibri" pitchFamily="34" charset="0"/>
            </a:endParaRPr>
          </a:p>
        </p:txBody>
      </p:sp>
      <p:sp>
        <p:nvSpPr>
          <p:cNvPr id="22" name="Rectangle 25"/>
          <p:cNvSpPr>
            <a:spLocks noChangeArrowheads="1"/>
          </p:cNvSpPr>
          <p:nvPr/>
        </p:nvSpPr>
        <p:spPr bwMode="auto">
          <a:xfrm>
            <a:off x="2855747" y="4267200"/>
            <a:ext cx="76200" cy="1905000"/>
          </a:xfrm>
          <a:prstGeom prst="rect">
            <a:avLst/>
          </a:prstGeom>
          <a:solidFill>
            <a:schemeClr val="tx1"/>
          </a:solidFill>
          <a:ln w="9525">
            <a:solidFill>
              <a:schemeClr val="tx1"/>
            </a:solidFill>
            <a:miter lim="800000"/>
            <a:headEnd/>
            <a:tailEnd/>
          </a:ln>
        </p:spPr>
        <p:txBody>
          <a:bodyPr wrap="none" anchor="ctr"/>
          <a:lstStyle/>
          <a:p>
            <a:endParaRPr lang="en-US">
              <a:latin typeface="Calibri" pitchFamily="34" charset="0"/>
            </a:endParaRPr>
          </a:p>
        </p:txBody>
      </p:sp>
      <p:sp>
        <p:nvSpPr>
          <p:cNvPr id="23" name="Line 26"/>
          <p:cNvSpPr>
            <a:spLocks noChangeShapeType="1"/>
          </p:cNvSpPr>
          <p:nvPr/>
        </p:nvSpPr>
        <p:spPr bwMode="auto">
          <a:xfrm flipH="1">
            <a:off x="2931947" y="4343400"/>
            <a:ext cx="609600" cy="0"/>
          </a:xfrm>
          <a:prstGeom prst="line">
            <a:avLst/>
          </a:prstGeom>
          <a:noFill/>
          <a:ln w="9525">
            <a:solidFill>
              <a:schemeClr val="tx1"/>
            </a:solidFill>
            <a:round/>
            <a:headEnd/>
            <a:tailEnd/>
          </a:ln>
        </p:spPr>
        <p:txBody>
          <a:bodyPr/>
          <a:lstStyle/>
          <a:p>
            <a:endParaRPr lang="en-US"/>
          </a:p>
        </p:txBody>
      </p:sp>
      <p:sp>
        <p:nvSpPr>
          <p:cNvPr id="24" name="Line 27"/>
          <p:cNvSpPr>
            <a:spLocks noChangeShapeType="1"/>
          </p:cNvSpPr>
          <p:nvPr/>
        </p:nvSpPr>
        <p:spPr bwMode="auto">
          <a:xfrm flipH="1">
            <a:off x="2931947" y="4953000"/>
            <a:ext cx="609600" cy="0"/>
          </a:xfrm>
          <a:prstGeom prst="line">
            <a:avLst/>
          </a:prstGeom>
          <a:noFill/>
          <a:ln w="9525">
            <a:solidFill>
              <a:schemeClr val="tx1"/>
            </a:solidFill>
            <a:round/>
            <a:headEnd/>
            <a:tailEnd/>
          </a:ln>
        </p:spPr>
        <p:txBody>
          <a:bodyPr/>
          <a:lstStyle/>
          <a:p>
            <a:endParaRPr lang="en-US"/>
          </a:p>
        </p:txBody>
      </p:sp>
      <p:sp>
        <p:nvSpPr>
          <p:cNvPr id="25" name="Line 28"/>
          <p:cNvSpPr>
            <a:spLocks noChangeShapeType="1"/>
          </p:cNvSpPr>
          <p:nvPr/>
        </p:nvSpPr>
        <p:spPr bwMode="auto">
          <a:xfrm flipH="1">
            <a:off x="2931947" y="5562600"/>
            <a:ext cx="609600" cy="0"/>
          </a:xfrm>
          <a:prstGeom prst="line">
            <a:avLst/>
          </a:prstGeom>
          <a:noFill/>
          <a:ln w="9525">
            <a:solidFill>
              <a:schemeClr val="tx1"/>
            </a:solidFill>
            <a:round/>
            <a:headEnd/>
            <a:tailEnd/>
          </a:ln>
        </p:spPr>
        <p:txBody>
          <a:bodyPr/>
          <a:lstStyle/>
          <a:p>
            <a:endParaRPr lang="en-US"/>
          </a:p>
        </p:txBody>
      </p:sp>
      <p:sp>
        <p:nvSpPr>
          <p:cNvPr id="26" name="Line 29"/>
          <p:cNvSpPr>
            <a:spLocks noChangeShapeType="1"/>
          </p:cNvSpPr>
          <p:nvPr/>
        </p:nvSpPr>
        <p:spPr bwMode="auto">
          <a:xfrm flipH="1">
            <a:off x="2931947" y="6096000"/>
            <a:ext cx="609600" cy="0"/>
          </a:xfrm>
          <a:prstGeom prst="line">
            <a:avLst/>
          </a:prstGeom>
          <a:noFill/>
          <a:ln w="9525">
            <a:solidFill>
              <a:schemeClr val="tx1"/>
            </a:solidFill>
            <a:round/>
            <a:headEnd/>
            <a:tailEnd/>
          </a:ln>
        </p:spPr>
        <p:txBody>
          <a:bodyPr/>
          <a:lstStyle/>
          <a:p>
            <a:endParaRPr lang="en-US"/>
          </a:p>
        </p:txBody>
      </p:sp>
      <p:sp>
        <p:nvSpPr>
          <p:cNvPr id="27" name="Line 30"/>
          <p:cNvSpPr>
            <a:spLocks noChangeShapeType="1"/>
          </p:cNvSpPr>
          <p:nvPr/>
        </p:nvSpPr>
        <p:spPr bwMode="auto">
          <a:xfrm flipH="1" flipV="1">
            <a:off x="1541132" y="5181599"/>
            <a:ext cx="1314615" cy="1"/>
          </a:xfrm>
          <a:prstGeom prst="line">
            <a:avLst/>
          </a:prstGeom>
          <a:noFill/>
          <a:ln w="9525">
            <a:solidFill>
              <a:schemeClr val="tx1"/>
            </a:solidFill>
            <a:round/>
            <a:headEnd/>
            <a:tailEnd/>
          </a:ln>
        </p:spPr>
        <p:txBody>
          <a:bodyPr/>
          <a:lstStyle/>
          <a:p>
            <a:endParaRPr lang="en-US"/>
          </a:p>
        </p:txBody>
      </p:sp>
      <p:sp>
        <p:nvSpPr>
          <p:cNvPr id="28" name="Rectangle 32"/>
          <p:cNvSpPr>
            <a:spLocks noChangeArrowheads="1"/>
          </p:cNvSpPr>
          <p:nvPr/>
        </p:nvSpPr>
        <p:spPr bwMode="auto">
          <a:xfrm>
            <a:off x="1179127" y="3352800"/>
            <a:ext cx="685800" cy="533400"/>
          </a:xfrm>
          <a:prstGeom prst="rect">
            <a:avLst/>
          </a:prstGeom>
          <a:noFill/>
          <a:ln w="9525">
            <a:solidFill>
              <a:schemeClr val="tx1"/>
            </a:solidFill>
            <a:miter lim="800000"/>
            <a:headEnd/>
            <a:tailEnd/>
          </a:ln>
        </p:spPr>
        <p:txBody>
          <a:bodyPr wrap="none" anchor="ctr"/>
          <a:lstStyle/>
          <a:p>
            <a:endParaRPr lang="en-US">
              <a:latin typeface="Calibri" pitchFamily="34" charset="0"/>
            </a:endParaRPr>
          </a:p>
        </p:txBody>
      </p:sp>
      <p:sp>
        <p:nvSpPr>
          <p:cNvPr id="29" name="Line 33"/>
          <p:cNvSpPr>
            <a:spLocks noChangeShapeType="1"/>
          </p:cNvSpPr>
          <p:nvPr/>
        </p:nvSpPr>
        <p:spPr bwMode="auto">
          <a:xfrm>
            <a:off x="1541132" y="3886200"/>
            <a:ext cx="0" cy="1295400"/>
          </a:xfrm>
          <a:prstGeom prst="line">
            <a:avLst/>
          </a:prstGeom>
          <a:noFill/>
          <a:ln w="9525">
            <a:solidFill>
              <a:schemeClr val="tx1"/>
            </a:solidFill>
            <a:round/>
            <a:headEnd type="arrow" w="med" len="med"/>
            <a:tailEnd/>
          </a:ln>
        </p:spPr>
        <p:txBody>
          <a:bodyPr/>
          <a:lstStyle/>
          <a:p>
            <a:endParaRPr lang="en-US"/>
          </a:p>
        </p:txBody>
      </p:sp>
      <p:sp>
        <p:nvSpPr>
          <p:cNvPr id="30" name="Line 34"/>
          <p:cNvSpPr>
            <a:spLocks noChangeShapeType="1"/>
          </p:cNvSpPr>
          <p:nvPr/>
        </p:nvSpPr>
        <p:spPr bwMode="auto">
          <a:xfrm flipH="1" flipV="1">
            <a:off x="1529691" y="2115777"/>
            <a:ext cx="1925404" cy="17823"/>
          </a:xfrm>
          <a:prstGeom prst="line">
            <a:avLst/>
          </a:prstGeom>
          <a:noFill/>
          <a:ln w="9525">
            <a:solidFill>
              <a:schemeClr val="tx1"/>
            </a:solidFill>
            <a:round/>
            <a:headEnd type="arrow" w="med" len="med"/>
            <a:tailEnd/>
          </a:ln>
        </p:spPr>
        <p:txBody>
          <a:bodyPr/>
          <a:lstStyle/>
          <a:p>
            <a:endParaRPr lang="en-US"/>
          </a:p>
        </p:txBody>
      </p:sp>
      <p:sp>
        <p:nvSpPr>
          <p:cNvPr id="31" name="Line 35"/>
          <p:cNvSpPr>
            <a:spLocks noChangeShapeType="1"/>
          </p:cNvSpPr>
          <p:nvPr/>
        </p:nvSpPr>
        <p:spPr bwMode="auto">
          <a:xfrm flipH="1">
            <a:off x="4105109" y="2130398"/>
            <a:ext cx="2286274" cy="3202"/>
          </a:xfrm>
          <a:prstGeom prst="line">
            <a:avLst/>
          </a:prstGeom>
          <a:noFill/>
          <a:ln w="9525">
            <a:solidFill>
              <a:schemeClr val="tx1"/>
            </a:solidFill>
            <a:round/>
            <a:headEnd type="arrow" w="med" len="med"/>
            <a:tailEnd/>
          </a:ln>
        </p:spPr>
        <p:txBody>
          <a:bodyPr/>
          <a:lstStyle/>
          <a:p>
            <a:endParaRPr lang="en-US"/>
          </a:p>
        </p:txBody>
      </p:sp>
      <p:graphicFrame>
        <p:nvGraphicFramePr>
          <p:cNvPr id="35" name="Object 5"/>
          <p:cNvGraphicFramePr>
            <a:graphicFrameLocks noChangeAspect="1"/>
          </p:cNvGraphicFramePr>
          <p:nvPr>
            <p:extLst>
              <p:ext uri="{D42A27DB-BD31-4B8C-83A1-F6EECF244321}">
                <p14:modId xmlns:p14="http://schemas.microsoft.com/office/powerpoint/2010/main" val="1538332868"/>
              </p:ext>
            </p:extLst>
          </p:nvPr>
        </p:nvGraphicFramePr>
        <p:xfrm>
          <a:off x="1179127" y="3429000"/>
          <a:ext cx="685800" cy="436563"/>
        </p:xfrm>
        <a:graphic>
          <a:graphicData uri="http://schemas.openxmlformats.org/presentationml/2006/ole">
            <mc:AlternateContent xmlns:mc="http://schemas.openxmlformats.org/markup-compatibility/2006">
              <mc:Choice xmlns:v="urn:schemas-microsoft-com:vml" Requires="v">
                <p:oleObj spid="_x0000_s68714" name="Equation" r:id="rId4" imgW="419040" imgH="266400" progId="Equation.3">
                  <p:embed/>
                </p:oleObj>
              </mc:Choice>
              <mc:Fallback>
                <p:oleObj name="Equation" r:id="rId4" imgW="419040" imgH="266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9127" y="3429000"/>
                        <a:ext cx="685800" cy="43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8" name="Line 55"/>
          <p:cNvSpPr>
            <a:spLocks noChangeShapeType="1"/>
          </p:cNvSpPr>
          <p:nvPr/>
        </p:nvSpPr>
        <p:spPr bwMode="auto">
          <a:xfrm>
            <a:off x="6402824" y="2133601"/>
            <a:ext cx="0" cy="958944"/>
          </a:xfrm>
          <a:prstGeom prst="line">
            <a:avLst/>
          </a:prstGeom>
          <a:noFill/>
          <a:ln w="9525">
            <a:solidFill>
              <a:schemeClr val="tx1"/>
            </a:solidFill>
            <a:round/>
            <a:headEnd/>
            <a:tailEnd type="arrow" w="med" len="med"/>
          </a:ln>
        </p:spPr>
        <p:txBody>
          <a:bodyPr/>
          <a:lstStyle/>
          <a:p>
            <a:endParaRPr lang="en-US"/>
          </a:p>
        </p:txBody>
      </p:sp>
      <p:sp>
        <p:nvSpPr>
          <p:cNvPr id="53" name="Line 66"/>
          <p:cNvSpPr>
            <a:spLocks noChangeShapeType="1"/>
          </p:cNvSpPr>
          <p:nvPr/>
        </p:nvSpPr>
        <p:spPr bwMode="auto">
          <a:xfrm>
            <a:off x="1529691" y="2133601"/>
            <a:ext cx="0" cy="1219199"/>
          </a:xfrm>
          <a:prstGeom prst="line">
            <a:avLst/>
          </a:prstGeom>
          <a:noFill/>
          <a:ln w="9525">
            <a:solidFill>
              <a:schemeClr val="tx1"/>
            </a:solidFill>
            <a:round/>
            <a:headEnd/>
            <a:tailEnd/>
          </a:ln>
        </p:spPr>
        <p:txBody>
          <a:bodyPr/>
          <a:lstStyle/>
          <a:p>
            <a:endParaRPr lang="en-US"/>
          </a:p>
        </p:txBody>
      </p:sp>
      <p:sp>
        <p:nvSpPr>
          <p:cNvPr id="55" name="Text Box 6"/>
          <p:cNvSpPr txBox="1">
            <a:spLocks noChangeArrowheads="1"/>
          </p:cNvSpPr>
          <p:nvPr/>
        </p:nvSpPr>
        <p:spPr bwMode="auto">
          <a:xfrm>
            <a:off x="3286237" y="1455694"/>
            <a:ext cx="1138645" cy="369332"/>
          </a:xfrm>
          <a:prstGeom prst="rect">
            <a:avLst/>
          </a:prstGeom>
          <a:noFill/>
          <a:ln w="9525">
            <a:noFill/>
            <a:miter lim="800000"/>
            <a:headEnd/>
            <a:tailEnd/>
          </a:ln>
        </p:spPr>
        <p:txBody>
          <a:bodyPr wrap="none">
            <a:spAutoFit/>
          </a:bodyPr>
          <a:lstStyle/>
          <a:p>
            <a:pPr algn="ctr"/>
            <a:r>
              <a:rPr lang="en-US" dirty="0" smtClean="0">
                <a:latin typeface="Calibri" pitchFamily="34" charset="0"/>
              </a:rPr>
              <a:t>Pendulum</a:t>
            </a:r>
          </a:p>
        </p:txBody>
      </p:sp>
      <p:grpSp>
        <p:nvGrpSpPr>
          <p:cNvPr id="14" name="Group 13"/>
          <p:cNvGrpSpPr/>
          <p:nvPr/>
        </p:nvGrpSpPr>
        <p:grpSpPr>
          <a:xfrm>
            <a:off x="7472913" y="1437171"/>
            <a:ext cx="1565275" cy="923330"/>
            <a:chOff x="7472913" y="1746105"/>
            <a:chExt cx="1565275" cy="923330"/>
          </a:xfrm>
        </p:grpSpPr>
        <p:sp>
          <p:nvSpPr>
            <p:cNvPr id="5" name="Rectangle 4"/>
            <p:cNvSpPr/>
            <p:nvPr/>
          </p:nvSpPr>
          <p:spPr>
            <a:xfrm>
              <a:off x="7472913" y="1746105"/>
              <a:ext cx="1565275" cy="923330"/>
            </a:xfrm>
            <a:prstGeom prst="rect">
              <a:avLst/>
            </a:prstGeom>
            <a:ln>
              <a:solidFill>
                <a:schemeClr val="tx1"/>
              </a:solidFill>
            </a:ln>
          </p:spPr>
          <p:txBody>
            <a:bodyPr wrap="square">
              <a:spAutoFit/>
            </a:bodyPr>
            <a:lstStyle/>
            <a:p>
              <a:r>
                <a:rPr lang="en-US" dirty="0" smtClean="0"/>
                <a:t>       pendulum</a:t>
              </a:r>
              <a:endParaRPr lang="en-US" dirty="0"/>
            </a:p>
            <a:p>
              <a:r>
                <a:rPr lang="en-US" dirty="0"/>
                <a:t>eigenvector matrix</a:t>
              </a:r>
            </a:p>
          </p:txBody>
        </p:sp>
        <p:graphicFrame>
          <p:nvGraphicFramePr>
            <p:cNvPr id="74" name="Object 5"/>
            <p:cNvGraphicFramePr>
              <a:graphicFrameLocks noChangeAspect="1"/>
            </p:cNvGraphicFramePr>
            <p:nvPr>
              <p:extLst>
                <p:ext uri="{D42A27DB-BD31-4B8C-83A1-F6EECF244321}">
                  <p14:modId xmlns:p14="http://schemas.microsoft.com/office/powerpoint/2010/main" val="3914540804"/>
                </p:ext>
              </p:extLst>
            </p:nvPr>
          </p:nvGraphicFramePr>
          <p:xfrm>
            <a:off x="7581786" y="1848056"/>
            <a:ext cx="269875" cy="249237"/>
          </p:xfrm>
          <a:graphic>
            <a:graphicData uri="http://schemas.openxmlformats.org/presentationml/2006/ole">
              <mc:AlternateContent xmlns:mc="http://schemas.openxmlformats.org/markup-compatibility/2006">
                <mc:Choice xmlns:v="urn:schemas-microsoft-com:vml" Requires="v">
                  <p:oleObj spid="_x0000_s68715" name="Equation" r:id="rId6" imgW="164880" imgH="152280" progId="Equation.3">
                    <p:embed/>
                  </p:oleObj>
                </mc:Choice>
                <mc:Fallback>
                  <p:oleObj name="Equation" r:id="rId6" imgW="164880" imgH="1522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81786" y="1848056"/>
                          <a:ext cx="269875"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graphicFrame>
        <p:nvGraphicFramePr>
          <p:cNvPr id="2071" name="Object 23"/>
          <p:cNvGraphicFramePr>
            <a:graphicFrameLocks noChangeAspect="1"/>
          </p:cNvGraphicFramePr>
          <p:nvPr>
            <p:extLst>
              <p:ext uri="{D42A27DB-BD31-4B8C-83A1-F6EECF244321}">
                <p14:modId xmlns:p14="http://schemas.microsoft.com/office/powerpoint/2010/main" val="721496779"/>
              </p:ext>
            </p:extLst>
          </p:nvPr>
        </p:nvGraphicFramePr>
        <p:xfrm>
          <a:off x="3627272" y="4191000"/>
          <a:ext cx="468313" cy="334963"/>
        </p:xfrm>
        <a:graphic>
          <a:graphicData uri="http://schemas.openxmlformats.org/presentationml/2006/ole">
            <mc:AlternateContent xmlns:mc="http://schemas.openxmlformats.org/markup-compatibility/2006">
              <mc:Choice xmlns:v="urn:schemas-microsoft-com:vml" Requires="v">
                <p:oleObj spid="_x0000_s68716" name="Equation" r:id="rId8" imgW="304560" imgH="215640" progId="Equation.3">
                  <p:embed/>
                </p:oleObj>
              </mc:Choice>
              <mc:Fallback>
                <p:oleObj name="Equation" r:id="rId8" imgW="304560" imgH="215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27272" y="4191000"/>
                        <a:ext cx="468313" cy="334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72" name="Object 24"/>
          <p:cNvGraphicFramePr>
            <a:graphicFrameLocks noChangeAspect="1"/>
          </p:cNvGraphicFramePr>
          <p:nvPr>
            <p:extLst>
              <p:ext uri="{D42A27DB-BD31-4B8C-83A1-F6EECF244321}">
                <p14:modId xmlns:p14="http://schemas.microsoft.com/office/powerpoint/2010/main" val="1465000157"/>
              </p:ext>
            </p:extLst>
          </p:nvPr>
        </p:nvGraphicFramePr>
        <p:xfrm>
          <a:off x="3608223" y="4770438"/>
          <a:ext cx="506412" cy="334962"/>
        </p:xfrm>
        <a:graphic>
          <a:graphicData uri="http://schemas.openxmlformats.org/presentationml/2006/ole">
            <mc:AlternateContent xmlns:mc="http://schemas.openxmlformats.org/markup-compatibility/2006">
              <mc:Choice xmlns:v="urn:schemas-microsoft-com:vml" Requires="v">
                <p:oleObj spid="_x0000_s68717" name="Equation" r:id="rId10" imgW="330120" imgH="215640" progId="Equation.3">
                  <p:embed/>
                </p:oleObj>
              </mc:Choice>
              <mc:Fallback>
                <p:oleObj name="Equation" r:id="rId10" imgW="330120" imgH="2156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08223" y="4770438"/>
                        <a:ext cx="506412" cy="334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73" name="Object 25"/>
          <p:cNvGraphicFramePr>
            <a:graphicFrameLocks noChangeAspect="1"/>
          </p:cNvGraphicFramePr>
          <p:nvPr>
            <p:extLst>
              <p:ext uri="{D42A27DB-BD31-4B8C-83A1-F6EECF244321}">
                <p14:modId xmlns:p14="http://schemas.microsoft.com/office/powerpoint/2010/main" val="525815038"/>
              </p:ext>
            </p:extLst>
          </p:nvPr>
        </p:nvGraphicFramePr>
        <p:xfrm>
          <a:off x="3617748" y="5370513"/>
          <a:ext cx="487362" cy="355600"/>
        </p:xfrm>
        <a:graphic>
          <a:graphicData uri="http://schemas.openxmlformats.org/presentationml/2006/ole">
            <mc:AlternateContent xmlns:mc="http://schemas.openxmlformats.org/markup-compatibility/2006">
              <mc:Choice xmlns:v="urn:schemas-microsoft-com:vml" Requires="v">
                <p:oleObj spid="_x0000_s68718" name="Equation" r:id="rId12" imgW="317160" imgH="228600" progId="Equation.3">
                  <p:embed/>
                </p:oleObj>
              </mc:Choice>
              <mc:Fallback>
                <p:oleObj name="Equation" r:id="rId12" imgW="317160" imgH="2286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17748" y="5370513"/>
                        <a:ext cx="487362"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74" name="Object 26"/>
          <p:cNvGraphicFramePr>
            <a:graphicFrameLocks noChangeAspect="1"/>
          </p:cNvGraphicFramePr>
          <p:nvPr>
            <p:extLst>
              <p:ext uri="{D42A27DB-BD31-4B8C-83A1-F6EECF244321}">
                <p14:modId xmlns:p14="http://schemas.microsoft.com/office/powerpoint/2010/main" val="826613750"/>
              </p:ext>
            </p:extLst>
          </p:nvPr>
        </p:nvGraphicFramePr>
        <p:xfrm>
          <a:off x="3608223" y="5913438"/>
          <a:ext cx="508000" cy="334962"/>
        </p:xfrm>
        <a:graphic>
          <a:graphicData uri="http://schemas.openxmlformats.org/presentationml/2006/ole">
            <mc:AlternateContent xmlns:mc="http://schemas.openxmlformats.org/markup-compatibility/2006">
              <mc:Choice xmlns:v="urn:schemas-microsoft-com:vml" Requires="v">
                <p:oleObj spid="_x0000_s68719" name="Equation" r:id="rId14" imgW="330120" imgH="215640" progId="Equation.3">
                  <p:embed/>
                </p:oleObj>
              </mc:Choice>
              <mc:Fallback>
                <p:oleObj name="Equation" r:id="rId14" imgW="330120" imgH="21564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08223" y="5913438"/>
                        <a:ext cx="508000" cy="334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 name="Slide Number Placeholder 81"/>
          <p:cNvSpPr>
            <a:spLocks noGrp="1"/>
          </p:cNvSpPr>
          <p:nvPr>
            <p:ph type="sldNum" sz="quarter" idx="12"/>
          </p:nvPr>
        </p:nvSpPr>
        <p:spPr>
          <a:xfrm>
            <a:off x="8686799" y="6477000"/>
            <a:ext cx="351389" cy="365125"/>
          </a:xfrm>
        </p:spPr>
        <p:txBody>
          <a:bodyPr/>
          <a:lstStyle/>
          <a:p>
            <a:fld id="{19D414C6-B0D3-480C-B198-A30EEA25AFB5}" type="slidenum">
              <a:rPr lang="en-US" smtClean="0"/>
              <a:pPr/>
              <a:t>13</a:t>
            </a:fld>
            <a:endParaRPr lang="en-US"/>
          </a:p>
        </p:txBody>
      </p:sp>
      <p:sp>
        <p:nvSpPr>
          <p:cNvPr id="3" name="TextBox 2"/>
          <p:cNvSpPr txBox="1"/>
          <p:nvPr/>
        </p:nvSpPr>
        <p:spPr>
          <a:xfrm>
            <a:off x="2585597" y="3634145"/>
            <a:ext cx="2642808" cy="369332"/>
          </a:xfrm>
          <a:prstGeom prst="rect">
            <a:avLst/>
          </a:prstGeom>
          <a:noFill/>
        </p:spPr>
        <p:txBody>
          <a:bodyPr wrap="square" rtlCol="0">
            <a:spAutoFit/>
          </a:bodyPr>
          <a:lstStyle/>
          <a:p>
            <a:r>
              <a:rPr lang="en-US" dirty="0" smtClean="0"/>
              <a:t>Modal damping filters</a:t>
            </a:r>
            <a:endParaRPr lang="en-US" dirty="0"/>
          </a:p>
        </p:txBody>
      </p:sp>
      <p:sp>
        <p:nvSpPr>
          <p:cNvPr id="76" name="TextBox 75"/>
          <p:cNvSpPr txBox="1"/>
          <p:nvPr/>
        </p:nvSpPr>
        <p:spPr>
          <a:xfrm>
            <a:off x="6510756" y="4059936"/>
            <a:ext cx="2190574" cy="923330"/>
          </a:xfrm>
          <a:prstGeom prst="rect">
            <a:avLst/>
          </a:prstGeom>
          <a:noFill/>
        </p:spPr>
        <p:txBody>
          <a:bodyPr wrap="none" rtlCol="0">
            <a:spAutoFit/>
          </a:bodyPr>
          <a:lstStyle/>
          <a:p>
            <a:r>
              <a:rPr lang="en-US" i="1" dirty="0" smtClean="0"/>
              <a:t>estimated</a:t>
            </a:r>
          </a:p>
          <a:p>
            <a:r>
              <a:rPr lang="en-US" dirty="0" smtClean="0"/>
              <a:t>modal displacements</a:t>
            </a:r>
          </a:p>
          <a:p>
            <a:r>
              <a:rPr lang="en-US" dirty="0"/>
              <a:t>of all </a:t>
            </a:r>
            <a:r>
              <a:rPr lang="en-US" dirty="0" smtClean="0"/>
              <a:t>stages</a:t>
            </a:r>
            <a:endParaRPr lang="en-US" dirty="0"/>
          </a:p>
        </p:txBody>
      </p:sp>
      <p:sp>
        <p:nvSpPr>
          <p:cNvPr id="77" name="TextBox 76"/>
          <p:cNvSpPr txBox="1"/>
          <p:nvPr/>
        </p:nvSpPr>
        <p:spPr>
          <a:xfrm>
            <a:off x="953949" y="5193995"/>
            <a:ext cx="1403186" cy="369332"/>
          </a:xfrm>
          <a:prstGeom prst="rect">
            <a:avLst/>
          </a:prstGeom>
          <a:noFill/>
        </p:spPr>
        <p:txBody>
          <a:bodyPr wrap="none" rtlCol="0">
            <a:spAutoFit/>
          </a:bodyPr>
          <a:lstStyle/>
          <a:p>
            <a:r>
              <a:rPr lang="en-US" dirty="0"/>
              <a:t>m</a:t>
            </a:r>
            <a:r>
              <a:rPr lang="en-US" dirty="0" smtClean="0"/>
              <a:t>odal forces</a:t>
            </a:r>
            <a:endParaRPr lang="en-US" dirty="0"/>
          </a:p>
        </p:txBody>
      </p:sp>
      <p:pic>
        <p:nvPicPr>
          <p:cNvPr id="70" name="Picture 69" descr="pitchTF.jp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348816" y="1247917"/>
            <a:ext cx="3371790" cy="1873217"/>
          </a:xfrm>
          <a:prstGeom prst="rect">
            <a:avLst/>
          </a:prstGeom>
        </p:spPr>
      </p:pic>
      <p:sp>
        <p:nvSpPr>
          <p:cNvPr id="4" name="TextBox 3"/>
          <p:cNvSpPr txBox="1"/>
          <p:nvPr/>
        </p:nvSpPr>
        <p:spPr>
          <a:xfrm>
            <a:off x="5518856" y="1460332"/>
            <a:ext cx="1444326" cy="646331"/>
          </a:xfrm>
          <a:prstGeom prst="rect">
            <a:avLst/>
          </a:prstGeom>
          <a:noFill/>
        </p:spPr>
        <p:txBody>
          <a:bodyPr wrap="none" rtlCol="0">
            <a:spAutoFit/>
          </a:bodyPr>
          <a:lstStyle/>
          <a:p>
            <a:r>
              <a:rPr lang="en-US" dirty="0"/>
              <a:t>t</a:t>
            </a:r>
            <a:r>
              <a:rPr lang="en-US" dirty="0" smtClean="0"/>
              <a:t>op mass</a:t>
            </a:r>
          </a:p>
          <a:p>
            <a:r>
              <a:rPr lang="en-US" dirty="0" smtClean="0"/>
              <a:t>displacement</a:t>
            </a:r>
            <a:endParaRPr lang="en-US" dirty="0"/>
          </a:p>
        </p:txBody>
      </p:sp>
      <p:sp>
        <p:nvSpPr>
          <p:cNvPr id="75" name="TextBox 74"/>
          <p:cNvSpPr txBox="1"/>
          <p:nvPr/>
        </p:nvSpPr>
        <p:spPr>
          <a:xfrm>
            <a:off x="1552573" y="1432742"/>
            <a:ext cx="1032705" cy="646331"/>
          </a:xfrm>
          <a:prstGeom prst="rect">
            <a:avLst/>
          </a:prstGeom>
          <a:noFill/>
        </p:spPr>
        <p:txBody>
          <a:bodyPr wrap="none" rtlCol="0">
            <a:spAutoFit/>
          </a:bodyPr>
          <a:lstStyle/>
          <a:p>
            <a:r>
              <a:rPr lang="en-US" dirty="0"/>
              <a:t>t</a:t>
            </a:r>
            <a:r>
              <a:rPr lang="en-US" dirty="0" smtClean="0"/>
              <a:t>op mass</a:t>
            </a:r>
          </a:p>
          <a:p>
            <a:r>
              <a:rPr lang="en-US" dirty="0" smtClean="0"/>
              <a:t>drive</a:t>
            </a:r>
            <a:endParaRPr lang="en-US" dirty="0"/>
          </a:p>
        </p:txBody>
      </p:sp>
      <p:pic>
        <p:nvPicPr>
          <p:cNvPr id="44" name="Picture 43" descr="ModalPlant.jp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266616" y="4034705"/>
            <a:ext cx="1045120" cy="580623"/>
          </a:xfrm>
          <a:prstGeom prst="rect">
            <a:avLst/>
          </a:prstGeom>
        </p:spPr>
      </p:pic>
      <p:pic>
        <p:nvPicPr>
          <p:cNvPr id="45" name="Picture 44" descr="ModalPlant.jp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262729" y="4651246"/>
            <a:ext cx="1045120" cy="580623"/>
          </a:xfrm>
          <a:prstGeom prst="rect">
            <a:avLst/>
          </a:prstGeom>
        </p:spPr>
      </p:pic>
      <p:pic>
        <p:nvPicPr>
          <p:cNvPr id="46" name="Picture 45" descr="ModalPlant.jp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266616" y="5278977"/>
            <a:ext cx="1045120" cy="580623"/>
          </a:xfrm>
          <a:prstGeom prst="rect">
            <a:avLst/>
          </a:prstGeom>
        </p:spPr>
      </p:pic>
      <p:pic>
        <p:nvPicPr>
          <p:cNvPr id="47" name="Picture 46" descr="ModalPlant.jp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262729" y="5874992"/>
            <a:ext cx="1045120" cy="580623"/>
          </a:xfrm>
          <a:prstGeom prst="rect">
            <a:avLst/>
          </a:prstGeom>
        </p:spPr>
      </p:pic>
      <p:sp>
        <p:nvSpPr>
          <p:cNvPr id="49" name="TextBox 48"/>
          <p:cNvSpPr txBox="1"/>
          <p:nvPr/>
        </p:nvSpPr>
        <p:spPr>
          <a:xfrm>
            <a:off x="2787858" y="2556562"/>
            <a:ext cx="1713633" cy="369332"/>
          </a:xfrm>
          <a:prstGeom prst="rect">
            <a:avLst/>
          </a:prstGeom>
          <a:noFill/>
        </p:spPr>
        <p:txBody>
          <a:bodyPr wrap="square" rtlCol="0">
            <a:spAutoFit/>
          </a:bodyPr>
          <a:lstStyle/>
          <a:p>
            <a:r>
              <a:rPr lang="en-US" dirty="0" smtClean="0"/>
              <a:t> N mode plant</a:t>
            </a:r>
            <a:endParaRPr lang="en-US" dirty="0"/>
          </a:p>
        </p:txBody>
      </p:sp>
      <p:sp>
        <p:nvSpPr>
          <p:cNvPr id="50" name="TextBox 49"/>
          <p:cNvSpPr txBox="1"/>
          <p:nvPr/>
        </p:nvSpPr>
        <p:spPr>
          <a:xfrm>
            <a:off x="5229921" y="6452027"/>
            <a:ext cx="1865283" cy="369332"/>
          </a:xfrm>
          <a:prstGeom prst="rect">
            <a:avLst/>
          </a:prstGeom>
          <a:noFill/>
        </p:spPr>
        <p:txBody>
          <a:bodyPr wrap="square" rtlCol="0">
            <a:spAutoFit/>
          </a:bodyPr>
          <a:lstStyle/>
          <a:p>
            <a:r>
              <a:rPr lang="en-US" dirty="0" smtClean="0"/>
              <a:t>N, 1 mode plants</a:t>
            </a:r>
            <a:endParaRPr lang="en-US" dirty="0"/>
          </a:p>
        </p:txBody>
      </p:sp>
      <p:sp>
        <p:nvSpPr>
          <p:cNvPr id="51" name="Rectangle 42"/>
          <p:cNvSpPr>
            <a:spLocks noChangeArrowheads="1"/>
          </p:cNvSpPr>
          <p:nvPr/>
        </p:nvSpPr>
        <p:spPr bwMode="auto">
          <a:xfrm>
            <a:off x="2700011" y="4038600"/>
            <a:ext cx="2368230" cy="2438400"/>
          </a:xfrm>
          <a:prstGeom prst="rect">
            <a:avLst/>
          </a:prstGeom>
          <a:noFill/>
          <a:ln w="19050">
            <a:solidFill>
              <a:schemeClr val="tx1"/>
            </a:solidFill>
            <a:prstDash val="dash"/>
            <a:miter lim="800000"/>
            <a:headEnd/>
            <a:tailEnd/>
          </a:ln>
        </p:spPr>
        <p:txBody>
          <a:bodyPr wrap="none" anchor="ctr"/>
          <a:lstStyle/>
          <a:p>
            <a:endParaRPr lang="en-US">
              <a:latin typeface="Calibri" pitchFamily="34" charset="0"/>
            </a:endParaRPr>
          </a:p>
        </p:txBody>
      </p:sp>
      <p:grpSp>
        <p:nvGrpSpPr>
          <p:cNvPr id="52" name="Group 54"/>
          <p:cNvGrpSpPr>
            <a:grpSpLocks/>
          </p:cNvGrpSpPr>
          <p:nvPr/>
        </p:nvGrpSpPr>
        <p:grpSpPr bwMode="auto">
          <a:xfrm>
            <a:off x="5791200" y="3092545"/>
            <a:ext cx="1371600" cy="369888"/>
            <a:chOff x="2688" y="2277"/>
            <a:chExt cx="864" cy="233"/>
          </a:xfrm>
        </p:grpSpPr>
        <p:sp>
          <p:nvSpPr>
            <p:cNvPr id="54" name="Rectangle 53"/>
            <p:cNvSpPr>
              <a:spLocks noChangeArrowheads="1"/>
            </p:cNvSpPr>
            <p:nvPr/>
          </p:nvSpPr>
          <p:spPr bwMode="auto">
            <a:xfrm>
              <a:off x="2688" y="2304"/>
              <a:ext cx="864" cy="192"/>
            </a:xfrm>
            <a:prstGeom prst="rect">
              <a:avLst/>
            </a:prstGeom>
            <a:solidFill>
              <a:srgbClr val="FF99FF"/>
            </a:solidFill>
            <a:ln w="9525">
              <a:solidFill>
                <a:schemeClr val="tx1"/>
              </a:solidFill>
              <a:miter lim="800000"/>
              <a:headEnd/>
              <a:tailEnd/>
            </a:ln>
          </p:spPr>
          <p:txBody>
            <a:bodyPr wrap="none" anchor="ctr"/>
            <a:lstStyle/>
            <a:p>
              <a:pPr algn="ctr"/>
              <a:endParaRPr lang="en-US">
                <a:latin typeface="Calibri" pitchFamily="34" charset="0"/>
              </a:endParaRPr>
            </a:p>
          </p:txBody>
        </p:sp>
        <p:sp>
          <p:nvSpPr>
            <p:cNvPr id="56" name="Text Box 52"/>
            <p:cNvSpPr txBox="1">
              <a:spLocks noChangeArrowheads="1"/>
            </p:cNvSpPr>
            <p:nvPr/>
          </p:nvSpPr>
          <p:spPr bwMode="auto">
            <a:xfrm>
              <a:off x="2688" y="2277"/>
              <a:ext cx="864" cy="233"/>
            </a:xfrm>
            <a:prstGeom prst="rect">
              <a:avLst/>
            </a:prstGeom>
            <a:noFill/>
            <a:ln w="9525">
              <a:noFill/>
              <a:miter lim="800000"/>
              <a:headEnd/>
              <a:tailEnd/>
            </a:ln>
          </p:spPr>
          <p:txBody>
            <a:bodyPr>
              <a:spAutoFit/>
            </a:bodyPr>
            <a:lstStyle/>
            <a:p>
              <a:pPr algn="ctr">
                <a:spcBef>
                  <a:spcPct val="50000"/>
                </a:spcBef>
              </a:pPr>
              <a:r>
                <a:rPr lang="en-US" dirty="0">
                  <a:latin typeface="Calibri" pitchFamily="34" charset="0"/>
                </a:rPr>
                <a:t>Estimator</a:t>
              </a:r>
            </a:p>
          </p:txBody>
        </p:sp>
      </p:grpSp>
      <p:sp>
        <p:nvSpPr>
          <p:cNvPr id="57" name="Line 58"/>
          <p:cNvSpPr>
            <a:spLocks noChangeShapeType="1"/>
          </p:cNvSpPr>
          <p:nvPr/>
        </p:nvSpPr>
        <p:spPr bwMode="auto">
          <a:xfrm>
            <a:off x="1529691" y="3281831"/>
            <a:ext cx="4240872" cy="0"/>
          </a:xfrm>
          <a:prstGeom prst="line">
            <a:avLst/>
          </a:prstGeom>
          <a:noFill/>
          <a:ln w="9525">
            <a:solidFill>
              <a:schemeClr val="tx1"/>
            </a:solidFill>
            <a:round/>
            <a:headEnd/>
            <a:tailEnd type="arrow" w="med" len="med"/>
          </a:ln>
        </p:spPr>
        <p:txBody>
          <a:bodyPr/>
          <a:lstStyle/>
          <a:p>
            <a:endParaRPr lang="en-US"/>
          </a:p>
        </p:txBody>
      </p:sp>
      <p:sp>
        <p:nvSpPr>
          <p:cNvPr id="58" name="TextBox 57"/>
          <p:cNvSpPr txBox="1"/>
          <p:nvPr/>
        </p:nvSpPr>
        <p:spPr>
          <a:xfrm>
            <a:off x="7253419" y="2502035"/>
            <a:ext cx="1844817" cy="1200329"/>
          </a:xfrm>
          <a:prstGeom prst="rect">
            <a:avLst/>
          </a:prstGeom>
          <a:noFill/>
          <a:ln>
            <a:solidFill>
              <a:schemeClr val="tx1"/>
            </a:solidFill>
          </a:ln>
        </p:spPr>
        <p:txBody>
          <a:bodyPr wrap="square" rtlCol="0">
            <a:spAutoFit/>
          </a:bodyPr>
          <a:lstStyle/>
          <a:p>
            <a:r>
              <a:rPr lang="en-US" dirty="0" smtClean="0">
                <a:solidFill>
                  <a:srgbClr val="FF0000"/>
                </a:solidFill>
              </a:rPr>
              <a:t>Estimator design is </a:t>
            </a:r>
            <a:r>
              <a:rPr lang="en-US" i="1" dirty="0" smtClean="0">
                <a:solidFill>
                  <a:srgbClr val="FF0000"/>
                </a:solidFill>
              </a:rPr>
              <a:t>independent</a:t>
            </a:r>
            <a:r>
              <a:rPr lang="en-US" dirty="0" smtClean="0">
                <a:solidFill>
                  <a:srgbClr val="FF0000"/>
                </a:solidFill>
              </a:rPr>
              <a:t> from damping design</a:t>
            </a:r>
            <a:endParaRPr lang="en-US" b="1" dirty="0">
              <a:solidFill>
                <a:srgbClr val="FF0000"/>
              </a:solidFill>
            </a:endParaRPr>
          </a:p>
        </p:txBody>
      </p:sp>
    </p:spTree>
    <p:extLst>
      <p:ext uri="{BB962C8B-B14F-4D97-AF65-F5344CB8AC3E}">
        <p14:creationId xmlns:p14="http://schemas.microsoft.com/office/powerpoint/2010/main" val="18144860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Modal Damping with State Estimation</a:t>
            </a:r>
            <a:endParaRPr lang="en-US" dirty="0"/>
          </a:p>
        </p:txBody>
      </p:sp>
      <p:sp>
        <p:nvSpPr>
          <p:cNvPr id="6" name="Line 9"/>
          <p:cNvSpPr>
            <a:spLocks noChangeShapeType="1"/>
          </p:cNvSpPr>
          <p:nvPr/>
        </p:nvSpPr>
        <p:spPr bwMode="auto">
          <a:xfrm>
            <a:off x="6437147" y="3462434"/>
            <a:ext cx="0" cy="1719166"/>
          </a:xfrm>
          <a:prstGeom prst="line">
            <a:avLst/>
          </a:prstGeom>
          <a:noFill/>
          <a:ln w="9525">
            <a:solidFill>
              <a:schemeClr val="tx1"/>
            </a:solidFill>
            <a:round/>
            <a:headEnd/>
            <a:tailEnd/>
          </a:ln>
        </p:spPr>
        <p:txBody>
          <a:bodyPr/>
          <a:lstStyle/>
          <a:p>
            <a:endParaRPr lang="en-US"/>
          </a:p>
        </p:txBody>
      </p:sp>
      <p:sp>
        <p:nvSpPr>
          <p:cNvPr id="7" name="Line 10"/>
          <p:cNvSpPr>
            <a:spLocks noChangeShapeType="1"/>
          </p:cNvSpPr>
          <p:nvPr/>
        </p:nvSpPr>
        <p:spPr bwMode="auto">
          <a:xfrm flipH="1">
            <a:off x="4836947" y="5181600"/>
            <a:ext cx="1600200" cy="0"/>
          </a:xfrm>
          <a:prstGeom prst="line">
            <a:avLst/>
          </a:prstGeom>
          <a:noFill/>
          <a:ln w="9525">
            <a:solidFill>
              <a:schemeClr val="tx1"/>
            </a:solidFill>
            <a:round/>
            <a:headEnd/>
            <a:tailEnd type="arrow" w="med" len="med"/>
          </a:ln>
        </p:spPr>
        <p:txBody>
          <a:bodyPr/>
          <a:lstStyle/>
          <a:p>
            <a:endParaRPr lang="en-US"/>
          </a:p>
        </p:txBody>
      </p:sp>
      <p:sp>
        <p:nvSpPr>
          <p:cNvPr id="8" name="Rectangle 11"/>
          <p:cNvSpPr>
            <a:spLocks noChangeArrowheads="1"/>
          </p:cNvSpPr>
          <p:nvPr/>
        </p:nvSpPr>
        <p:spPr bwMode="auto">
          <a:xfrm>
            <a:off x="4760747" y="4267200"/>
            <a:ext cx="76200" cy="1905000"/>
          </a:xfrm>
          <a:prstGeom prst="rect">
            <a:avLst/>
          </a:prstGeom>
          <a:solidFill>
            <a:schemeClr val="tx1"/>
          </a:solidFill>
          <a:ln w="9525">
            <a:solidFill>
              <a:schemeClr val="tx1"/>
            </a:solidFill>
            <a:miter lim="800000"/>
            <a:headEnd/>
            <a:tailEnd/>
          </a:ln>
        </p:spPr>
        <p:txBody>
          <a:bodyPr wrap="none" anchor="ctr"/>
          <a:lstStyle/>
          <a:p>
            <a:endParaRPr lang="en-US">
              <a:latin typeface="Calibri" pitchFamily="34" charset="0"/>
            </a:endParaRPr>
          </a:p>
        </p:txBody>
      </p:sp>
      <p:sp>
        <p:nvSpPr>
          <p:cNvPr id="9" name="Line 12"/>
          <p:cNvSpPr>
            <a:spLocks noChangeShapeType="1"/>
          </p:cNvSpPr>
          <p:nvPr/>
        </p:nvSpPr>
        <p:spPr bwMode="auto">
          <a:xfrm flipH="1">
            <a:off x="4151147" y="4343400"/>
            <a:ext cx="609600" cy="0"/>
          </a:xfrm>
          <a:prstGeom prst="line">
            <a:avLst/>
          </a:prstGeom>
          <a:noFill/>
          <a:ln w="9525">
            <a:solidFill>
              <a:schemeClr val="tx1"/>
            </a:solidFill>
            <a:round/>
            <a:headEnd/>
            <a:tailEnd/>
          </a:ln>
        </p:spPr>
        <p:txBody>
          <a:bodyPr/>
          <a:lstStyle/>
          <a:p>
            <a:endParaRPr lang="en-US"/>
          </a:p>
        </p:txBody>
      </p:sp>
      <p:sp>
        <p:nvSpPr>
          <p:cNvPr id="10" name="Line 13"/>
          <p:cNvSpPr>
            <a:spLocks noChangeShapeType="1"/>
          </p:cNvSpPr>
          <p:nvPr/>
        </p:nvSpPr>
        <p:spPr bwMode="auto">
          <a:xfrm flipH="1">
            <a:off x="4151147" y="4953000"/>
            <a:ext cx="609600" cy="0"/>
          </a:xfrm>
          <a:prstGeom prst="line">
            <a:avLst/>
          </a:prstGeom>
          <a:noFill/>
          <a:ln w="9525">
            <a:solidFill>
              <a:schemeClr val="tx1"/>
            </a:solidFill>
            <a:round/>
            <a:headEnd/>
            <a:tailEnd/>
          </a:ln>
        </p:spPr>
        <p:txBody>
          <a:bodyPr/>
          <a:lstStyle/>
          <a:p>
            <a:endParaRPr lang="en-US"/>
          </a:p>
        </p:txBody>
      </p:sp>
      <p:sp>
        <p:nvSpPr>
          <p:cNvPr id="11" name="Line 14"/>
          <p:cNvSpPr>
            <a:spLocks noChangeShapeType="1"/>
          </p:cNvSpPr>
          <p:nvPr/>
        </p:nvSpPr>
        <p:spPr bwMode="auto">
          <a:xfrm flipH="1">
            <a:off x="4151147" y="5562600"/>
            <a:ext cx="609600" cy="0"/>
          </a:xfrm>
          <a:prstGeom prst="line">
            <a:avLst/>
          </a:prstGeom>
          <a:noFill/>
          <a:ln w="9525">
            <a:solidFill>
              <a:schemeClr val="tx1"/>
            </a:solidFill>
            <a:round/>
            <a:headEnd/>
            <a:tailEnd/>
          </a:ln>
        </p:spPr>
        <p:txBody>
          <a:bodyPr/>
          <a:lstStyle/>
          <a:p>
            <a:endParaRPr lang="en-US"/>
          </a:p>
        </p:txBody>
      </p:sp>
      <p:sp>
        <p:nvSpPr>
          <p:cNvPr id="12" name="Line 15"/>
          <p:cNvSpPr>
            <a:spLocks noChangeShapeType="1"/>
          </p:cNvSpPr>
          <p:nvPr/>
        </p:nvSpPr>
        <p:spPr bwMode="auto">
          <a:xfrm flipH="1">
            <a:off x="4151147" y="6096000"/>
            <a:ext cx="609600" cy="0"/>
          </a:xfrm>
          <a:prstGeom prst="line">
            <a:avLst/>
          </a:prstGeom>
          <a:noFill/>
          <a:ln w="9525">
            <a:solidFill>
              <a:schemeClr val="tx1"/>
            </a:solidFill>
            <a:round/>
            <a:headEnd/>
            <a:tailEnd/>
          </a:ln>
        </p:spPr>
        <p:txBody>
          <a:bodyPr/>
          <a:lstStyle/>
          <a:p>
            <a:endParaRPr lang="en-US"/>
          </a:p>
        </p:txBody>
      </p:sp>
      <p:sp>
        <p:nvSpPr>
          <p:cNvPr id="13" name="Rectangle 16"/>
          <p:cNvSpPr>
            <a:spLocks noChangeArrowheads="1"/>
          </p:cNvSpPr>
          <p:nvPr/>
        </p:nvSpPr>
        <p:spPr bwMode="auto">
          <a:xfrm>
            <a:off x="3541547" y="4114800"/>
            <a:ext cx="609600" cy="457200"/>
          </a:xfrm>
          <a:prstGeom prst="rect">
            <a:avLst/>
          </a:prstGeom>
          <a:solidFill>
            <a:srgbClr val="92D050"/>
          </a:solidFill>
          <a:ln w="9525">
            <a:solidFill>
              <a:schemeClr val="tx1"/>
            </a:solidFill>
            <a:miter lim="800000"/>
            <a:headEnd/>
            <a:tailEnd/>
          </a:ln>
        </p:spPr>
        <p:txBody>
          <a:bodyPr wrap="none" anchor="ctr"/>
          <a:lstStyle/>
          <a:p>
            <a:endParaRPr lang="en-US">
              <a:latin typeface="Calibri" pitchFamily="34" charset="0"/>
            </a:endParaRPr>
          </a:p>
        </p:txBody>
      </p:sp>
      <p:sp>
        <p:nvSpPr>
          <p:cNvPr id="16" name="Rectangle 19"/>
          <p:cNvSpPr>
            <a:spLocks noChangeArrowheads="1"/>
          </p:cNvSpPr>
          <p:nvPr/>
        </p:nvSpPr>
        <p:spPr bwMode="auto">
          <a:xfrm>
            <a:off x="3541547" y="4724400"/>
            <a:ext cx="609600" cy="457200"/>
          </a:xfrm>
          <a:prstGeom prst="rect">
            <a:avLst/>
          </a:prstGeom>
          <a:solidFill>
            <a:srgbClr val="92D050"/>
          </a:solidFill>
          <a:ln w="9525">
            <a:solidFill>
              <a:schemeClr val="tx1"/>
            </a:solidFill>
            <a:miter lim="800000"/>
            <a:headEnd/>
            <a:tailEnd/>
          </a:ln>
        </p:spPr>
        <p:txBody>
          <a:bodyPr wrap="none" anchor="ctr"/>
          <a:lstStyle/>
          <a:p>
            <a:endParaRPr lang="en-US">
              <a:latin typeface="Calibri" pitchFamily="34" charset="0"/>
            </a:endParaRPr>
          </a:p>
        </p:txBody>
      </p:sp>
      <p:sp>
        <p:nvSpPr>
          <p:cNvPr id="18" name="Rectangle 21"/>
          <p:cNvSpPr>
            <a:spLocks noChangeArrowheads="1"/>
          </p:cNvSpPr>
          <p:nvPr/>
        </p:nvSpPr>
        <p:spPr bwMode="auto">
          <a:xfrm>
            <a:off x="3541547" y="5334000"/>
            <a:ext cx="609600" cy="457200"/>
          </a:xfrm>
          <a:prstGeom prst="rect">
            <a:avLst/>
          </a:prstGeom>
          <a:solidFill>
            <a:srgbClr val="92D050"/>
          </a:solidFill>
          <a:ln w="9525">
            <a:solidFill>
              <a:schemeClr val="tx1"/>
            </a:solidFill>
            <a:miter lim="800000"/>
            <a:headEnd/>
            <a:tailEnd/>
          </a:ln>
        </p:spPr>
        <p:txBody>
          <a:bodyPr wrap="none" anchor="ctr"/>
          <a:lstStyle/>
          <a:p>
            <a:endParaRPr lang="en-US">
              <a:latin typeface="Calibri" pitchFamily="34" charset="0"/>
            </a:endParaRPr>
          </a:p>
        </p:txBody>
      </p:sp>
      <p:sp>
        <p:nvSpPr>
          <p:cNvPr id="20" name="Rectangle 23"/>
          <p:cNvSpPr>
            <a:spLocks noChangeArrowheads="1"/>
          </p:cNvSpPr>
          <p:nvPr/>
        </p:nvSpPr>
        <p:spPr bwMode="auto">
          <a:xfrm>
            <a:off x="3541547" y="5867400"/>
            <a:ext cx="609600" cy="457200"/>
          </a:xfrm>
          <a:prstGeom prst="rect">
            <a:avLst/>
          </a:prstGeom>
          <a:solidFill>
            <a:srgbClr val="92D050"/>
          </a:solidFill>
          <a:ln w="9525">
            <a:solidFill>
              <a:schemeClr val="tx1"/>
            </a:solidFill>
            <a:miter lim="800000"/>
            <a:headEnd/>
            <a:tailEnd/>
          </a:ln>
        </p:spPr>
        <p:txBody>
          <a:bodyPr wrap="none" anchor="ctr"/>
          <a:lstStyle/>
          <a:p>
            <a:endParaRPr lang="en-US">
              <a:latin typeface="Calibri" pitchFamily="34" charset="0"/>
            </a:endParaRPr>
          </a:p>
        </p:txBody>
      </p:sp>
      <p:sp>
        <p:nvSpPr>
          <p:cNvPr id="22" name="Rectangle 25"/>
          <p:cNvSpPr>
            <a:spLocks noChangeArrowheads="1"/>
          </p:cNvSpPr>
          <p:nvPr/>
        </p:nvSpPr>
        <p:spPr bwMode="auto">
          <a:xfrm>
            <a:off x="2855747" y="4267200"/>
            <a:ext cx="76200" cy="1905000"/>
          </a:xfrm>
          <a:prstGeom prst="rect">
            <a:avLst/>
          </a:prstGeom>
          <a:solidFill>
            <a:schemeClr val="tx1"/>
          </a:solidFill>
          <a:ln w="9525">
            <a:solidFill>
              <a:schemeClr val="tx1"/>
            </a:solidFill>
            <a:miter lim="800000"/>
            <a:headEnd/>
            <a:tailEnd/>
          </a:ln>
        </p:spPr>
        <p:txBody>
          <a:bodyPr wrap="none" anchor="ctr"/>
          <a:lstStyle/>
          <a:p>
            <a:endParaRPr lang="en-US">
              <a:latin typeface="Calibri" pitchFamily="34" charset="0"/>
            </a:endParaRPr>
          </a:p>
        </p:txBody>
      </p:sp>
      <p:sp>
        <p:nvSpPr>
          <p:cNvPr id="23" name="Line 26"/>
          <p:cNvSpPr>
            <a:spLocks noChangeShapeType="1"/>
          </p:cNvSpPr>
          <p:nvPr/>
        </p:nvSpPr>
        <p:spPr bwMode="auto">
          <a:xfrm flipH="1">
            <a:off x="2931947" y="4343400"/>
            <a:ext cx="609600" cy="0"/>
          </a:xfrm>
          <a:prstGeom prst="line">
            <a:avLst/>
          </a:prstGeom>
          <a:noFill/>
          <a:ln w="9525">
            <a:solidFill>
              <a:schemeClr val="tx1"/>
            </a:solidFill>
            <a:round/>
            <a:headEnd/>
            <a:tailEnd/>
          </a:ln>
        </p:spPr>
        <p:txBody>
          <a:bodyPr/>
          <a:lstStyle/>
          <a:p>
            <a:endParaRPr lang="en-US"/>
          </a:p>
        </p:txBody>
      </p:sp>
      <p:sp>
        <p:nvSpPr>
          <p:cNvPr id="24" name="Line 27"/>
          <p:cNvSpPr>
            <a:spLocks noChangeShapeType="1"/>
          </p:cNvSpPr>
          <p:nvPr/>
        </p:nvSpPr>
        <p:spPr bwMode="auto">
          <a:xfrm flipH="1">
            <a:off x="2931947" y="4953000"/>
            <a:ext cx="609600" cy="0"/>
          </a:xfrm>
          <a:prstGeom prst="line">
            <a:avLst/>
          </a:prstGeom>
          <a:noFill/>
          <a:ln w="9525">
            <a:solidFill>
              <a:schemeClr val="tx1"/>
            </a:solidFill>
            <a:round/>
            <a:headEnd/>
            <a:tailEnd/>
          </a:ln>
        </p:spPr>
        <p:txBody>
          <a:bodyPr/>
          <a:lstStyle/>
          <a:p>
            <a:endParaRPr lang="en-US"/>
          </a:p>
        </p:txBody>
      </p:sp>
      <p:sp>
        <p:nvSpPr>
          <p:cNvPr id="25" name="Line 28"/>
          <p:cNvSpPr>
            <a:spLocks noChangeShapeType="1"/>
          </p:cNvSpPr>
          <p:nvPr/>
        </p:nvSpPr>
        <p:spPr bwMode="auto">
          <a:xfrm flipH="1">
            <a:off x="2931947" y="5562600"/>
            <a:ext cx="609600" cy="0"/>
          </a:xfrm>
          <a:prstGeom prst="line">
            <a:avLst/>
          </a:prstGeom>
          <a:noFill/>
          <a:ln w="9525">
            <a:solidFill>
              <a:schemeClr val="tx1"/>
            </a:solidFill>
            <a:round/>
            <a:headEnd/>
            <a:tailEnd/>
          </a:ln>
        </p:spPr>
        <p:txBody>
          <a:bodyPr/>
          <a:lstStyle/>
          <a:p>
            <a:endParaRPr lang="en-US"/>
          </a:p>
        </p:txBody>
      </p:sp>
      <p:sp>
        <p:nvSpPr>
          <p:cNvPr id="26" name="Line 29"/>
          <p:cNvSpPr>
            <a:spLocks noChangeShapeType="1"/>
          </p:cNvSpPr>
          <p:nvPr/>
        </p:nvSpPr>
        <p:spPr bwMode="auto">
          <a:xfrm flipH="1">
            <a:off x="2931947" y="6096000"/>
            <a:ext cx="609600" cy="0"/>
          </a:xfrm>
          <a:prstGeom prst="line">
            <a:avLst/>
          </a:prstGeom>
          <a:noFill/>
          <a:ln w="9525">
            <a:solidFill>
              <a:schemeClr val="tx1"/>
            </a:solidFill>
            <a:round/>
            <a:headEnd/>
            <a:tailEnd/>
          </a:ln>
        </p:spPr>
        <p:txBody>
          <a:bodyPr/>
          <a:lstStyle/>
          <a:p>
            <a:endParaRPr lang="en-US"/>
          </a:p>
        </p:txBody>
      </p:sp>
      <p:sp>
        <p:nvSpPr>
          <p:cNvPr id="27" name="Line 30"/>
          <p:cNvSpPr>
            <a:spLocks noChangeShapeType="1"/>
          </p:cNvSpPr>
          <p:nvPr/>
        </p:nvSpPr>
        <p:spPr bwMode="auto">
          <a:xfrm flipH="1" flipV="1">
            <a:off x="1541132" y="5181599"/>
            <a:ext cx="1314615" cy="1"/>
          </a:xfrm>
          <a:prstGeom prst="line">
            <a:avLst/>
          </a:prstGeom>
          <a:noFill/>
          <a:ln w="9525">
            <a:solidFill>
              <a:schemeClr val="tx1"/>
            </a:solidFill>
            <a:round/>
            <a:headEnd/>
            <a:tailEnd/>
          </a:ln>
        </p:spPr>
        <p:txBody>
          <a:bodyPr/>
          <a:lstStyle/>
          <a:p>
            <a:endParaRPr lang="en-US"/>
          </a:p>
        </p:txBody>
      </p:sp>
      <p:sp>
        <p:nvSpPr>
          <p:cNvPr id="28" name="Rectangle 32"/>
          <p:cNvSpPr>
            <a:spLocks noChangeArrowheads="1"/>
          </p:cNvSpPr>
          <p:nvPr/>
        </p:nvSpPr>
        <p:spPr bwMode="auto">
          <a:xfrm>
            <a:off x="1179127" y="3352800"/>
            <a:ext cx="685800" cy="533400"/>
          </a:xfrm>
          <a:prstGeom prst="rect">
            <a:avLst/>
          </a:prstGeom>
          <a:noFill/>
          <a:ln w="9525">
            <a:solidFill>
              <a:schemeClr val="tx1"/>
            </a:solidFill>
            <a:miter lim="800000"/>
            <a:headEnd/>
            <a:tailEnd/>
          </a:ln>
        </p:spPr>
        <p:txBody>
          <a:bodyPr wrap="none" anchor="ctr"/>
          <a:lstStyle/>
          <a:p>
            <a:endParaRPr lang="en-US">
              <a:latin typeface="Calibri" pitchFamily="34" charset="0"/>
            </a:endParaRPr>
          </a:p>
        </p:txBody>
      </p:sp>
      <p:sp>
        <p:nvSpPr>
          <p:cNvPr id="29" name="Line 33"/>
          <p:cNvSpPr>
            <a:spLocks noChangeShapeType="1"/>
          </p:cNvSpPr>
          <p:nvPr/>
        </p:nvSpPr>
        <p:spPr bwMode="auto">
          <a:xfrm>
            <a:off x="1541132" y="3886200"/>
            <a:ext cx="0" cy="1295400"/>
          </a:xfrm>
          <a:prstGeom prst="line">
            <a:avLst/>
          </a:prstGeom>
          <a:noFill/>
          <a:ln w="9525">
            <a:solidFill>
              <a:schemeClr val="tx1"/>
            </a:solidFill>
            <a:round/>
            <a:headEnd type="arrow" w="med" len="med"/>
            <a:tailEnd/>
          </a:ln>
        </p:spPr>
        <p:txBody>
          <a:bodyPr/>
          <a:lstStyle/>
          <a:p>
            <a:endParaRPr lang="en-US"/>
          </a:p>
        </p:txBody>
      </p:sp>
      <p:sp>
        <p:nvSpPr>
          <p:cNvPr id="30" name="Line 34"/>
          <p:cNvSpPr>
            <a:spLocks noChangeShapeType="1"/>
          </p:cNvSpPr>
          <p:nvPr/>
        </p:nvSpPr>
        <p:spPr bwMode="auto">
          <a:xfrm flipH="1" flipV="1">
            <a:off x="1529691" y="2115777"/>
            <a:ext cx="1925404" cy="17823"/>
          </a:xfrm>
          <a:prstGeom prst="line">
            <a:avLst/>
          </a:prstGeom>
          <a:noFill/>
          <a:ln w="9525">
            <a:solidFill>
              <a:schemeClr val="tx1"/>
            </a:solidFill>
            <a:round/>
            <a:headEnd type="arrow" w="med" len="med"/>
            <a:tailEnd/>
          </a:ln>
        </p:spPr>
        <p:txBody>
          <a:bodyPr/>
          <a:lstStyle/>
          <a:p>
            <a:endParaRPr lang="en-US"/>
          </a:p>
        </p:txBody>
      </p:sp>
      <p:sp>
        <p:nvSpPr>
          <p:cNvPr id="31" name="Line 35"/>
          <p:cNvSpPr>
            <a:spLocks noChangeShapeType="1"/>
          </p:cNvSpPr>
          <p:nvPr/>
        </p:nvSpPr>
        <p:spPr bwMode="auto">
          <a:xfrm flipH="1">
            <a:off x="4105109" y="2130398"/>
            <a:ext cx="2286274" cy="3202"/>
          </a:xfrm>
          <a:prstGeom prst="line">
            <a:avLst/>
          </a:prstGeom>
          <a:noFill/>
          <a:ln w="9525">
            <a:solidFill>
              <a:schemeClr val="tx1"/>
            </a:solidFill>
            <a:round/>
            <a:headEnd type="arrow" w="med" len="med"/>
            <a:tailEnd/>
          </a:ln>
        </p:spPr>
        <p:txBody>
          <a:bodyPr/>
          <a:lstStyle/>
          <a:p>
            <a:endParaRPr lang="en-US"/>
          </a:p>
        </p:txBody>
      </p:sp>
      <p:graphicFrame>
        <p:nvGraphicFramePr>
          <p:cNvPr id="35" name="Object 5"/>
          <p:cNvGraphicFramePr>
            <a:graphicFrameLocks noChangeAspect="1"/>
          </p:cNvGraphicFramePr>
          <p:nvPr>
            <p:extLst>
              <p:ext uri="{D42A27DB-BD31-4B8C-83A1-F6EECF244321}">
                <p14:modId xmlns:p14="http://schemas.microsoft.com/office/powerpoint/2010/main" val="2213415245"/>
              </p:ext>
            </p:extLst>
          </p:nvPr>
        </p:nvGraphicFramePr>
        <p:xfrm>
          <a:off x="1179127" y="3429000"/>
          <a:ext cx="685800" cy="436563"/>
        </p:xfrm>
        <a:graphic>
          <a:graphicData uri="http://schemas.openxmlformats.org/presentationml/2006/ole">
            <mc:AlternateContent xmlns:mc="http://schemas.openxmlformats.org/markup-compatibility/2006">
              <mc:Choice xmlns:v="urn:schemas-microsoft-com:vml" Requires="v">
                <p:oleObj spid="_x0000_s69720" name="Equation" r:id="rId4" imgW="419040" imgH="266400" progId="Equation.3">
                  <p:embed/>
                </p:oleObj>
              </mc:Choice>
              <mc:Fallback>
                <p:oleObj name="Equation" r:id="rId4" imgW="419040" imgH="266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9127" y="3429000"/>
                        <a:ext cx="685800" cy="43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8" name="Line 55"/>
          <p:cNvSpPr>
            <a:spLocks noChangeShapeType="1"/>
          </p:cNvSpPr>
          <p:nvPr/>
        </p:nvSpPr>
        <p:spPr bwMode="auto">
          <a:xfrm>
            <a:off x="6402824" y="2133601"/>
            <a:ext cx="0" cy="958944"/>
          </a:xfrm>
          <a:prstGeom prst="line">
            <a:avLst/>
          </a:prstGeom>
          <a:noFill/>
          <a:ln w="9525">
            <a:solidFill>
              <a:schemeClr val="tx1"/>
            </a:solidFill>
            <a:round/>
            <a:headEnd/>
            <a:tailEnd type="arrow" w="med" len="med"/>
          </a:ln>
        </p:spPr>
        <p:txBody>
          <a:bodyPr/>
          <a:lstStyle/>
          <a:p>
            <a:endParaRPr lang="en-US"/>
          </a:p>
        </p:txBody>
      </p:sp>
      <p:sp>
        <p:nvSpPr>
          <p:cNvPr id="53" name="Line 66"/>
          <p:cNvSpPr>
            <a:spLocks noChangeShapeType="1"/>
          </p:cNvSpPr>
          <p:nvPr/>
        </p:nvSpPr>
        <p:spPr bwMode="auto">
          <a:xfrm>
            <a:off x="1529691" y="2133601"/>
            <a:ext cx="0" cy="1219199"/>
          </a:xfrm>
          <a:prstGeom prst="line">
            <a:avLst/>
          </a:prstGeom>
          <a:noFill/>
          <a:ln w="9525">
            <a:solidFill>
              <a:schemeClr val="tx1"/>
            </a:solidFill>
            <a:round/>
            <a:headEnd/>
            <a:tailEnd/>
          </a:ln>
        </p:spPr>
        <p:txBody>
          <a:bodyPr/>
          <a:lstStyle/>
          <a:p>
            <a:endParaRPr lang="en-US"/>
          </a:p>
        </p:txBody>
      </p:sp>
      <p:sp>
        <p:nvSpPr>
          <p:cNvPr id="55" name="Text Box 6"/>
          <p:cNvSpPr txBox="1">
            <a:spLocks noChangeArrowheads="1"/>
          </p:cNvSpPr>
          <p:nvPr/>
        </p:nvSpPr>
        <p:spPr bwMode="auto">
          <a:xfrm>
            <a:off x="3232585" y="1455694"/>
            <a:ext cx="1245954" cy="369332"/>
          </a:xfrm>
          <a:prstGeom prst="rect">
            <a:avLst/>
          </a:prstGeom>
          <a:noFill/>
          <a:ln w="9525">
            <a:noFill/>
            <a:miter lim="800000"/>
            <a:headEnd/>
            <a:tailEnd/>
          </a:ln>
        </p:spPr>
        <p:txBody>
          <a:bodyPr wrap="none">
            <a:spAutoFit/>
          </a:bodyPr>
          <a:lstStyle/>
          <a:p>
            <a:pPr algn="ctr"/>
            <a:r>
              <a:rPr lang="en-US" dirty="0" smtClean="0">
                <a:latin typeface="Calibri" pitchFamily="34" charset="0"/>
              </a:rPr>
              <a:t>Suspension</a:t>
            </a:r>
          </a:p>
        </p:txBody>
      </p:sp>
      <p:grpSp>
        <p:nvGrpSpPr>
          <p:cNvPr id="14" name="Group 13"/>
          <p:cNvGrpSpPr/>
          <p:nvPr/>
        </p:nvGrpSpPr>
        <p:grpSpPr>
          <a:xfrm>
            <a:off x="7472913" y="1437171"/>
            <a:ext cx="1565275" cy="923330"/>
            <a:chOff x="7472913" y="1746105"/>
            <a:chExt cx="1565275" cy="923330"/>
          </a:xfrm>
        </p:grpSpPr>
        <p:sp>
          <p:nvSpPr>
            <p:cNvPr id="5" name="Rectangle 4"/>
            <p:cNvSpPr/>
            <p:nvPr/>
          </p:nvSpPr>
          <p:spPr>
            <a:xfrm>
              <a:off x="7472913" y="1746105"/>
              <a:ext cx="1565275" cy="923330"/>
            </a:xfrm>
            <a:prstGeom prst="rect">
              <a:avLst/>
            </a:prstGeom>
            <a:ln>
              <a:solidFill>
                <a:schemeClr val="tx1"/>
              </a:solidFill>
            </a:ln>
          </p:spPr>
          <p:txBody>
            <a:bodyPr wrap="square">
              <a:spAutoFit/>
            </a:bodyPr>
            <a:lstStyle/>
            <a:p>
              <a:r>
                <a:rPr lang="en-US" dirty="0" smtClean="0"/>
                <a:t>       pendulum</a:t>
              </a:r>
              <a:endParaRPr lang="en-US" dirty="0"/>
            </a:p>
            <a:p>
              <a:r>
                <a:rPr lang="en-US" dirty="0"/>
                <a:t>eigenvector matrix</a:t>
              </a:r>
            </a:p>
          </p:txBody>
        </p:sp>
        <p:graphicFrame>
          <p:nvGraphicFramePr>
            <p:cNvPr id="74" name="Object 5"/>
            <p:cNvGraphicFramePr>
              <a:graphicFrameLocks noChangeAspect="1"/>
            </p:cNvGraphicFramePr>
            <p:nvPr>
              <p:extLst>
                <p:ext uri="{D42A27DB-BD31-4B8C-83A1-F6EECF244321}">
                  <p14:modId xmlns:p14="http://schemas.microsoft.com/office/powerpoint/2010/main" val="2085131732"/>
                </p:ext>
              </p:extLst>
            </p:nvPr>
          </p:nvGraphicFramePr>
          <p:xfrm>
            <a:off x="7581786" y="1848056"/>
            <a:ext cx="269875" cy="249237"/>
          </p:xfrm>
          <a:graphic>
            <a:graphicData uri="http://schemas.openxmlformats.org/presentationml/2006/ole">
              <mc:AlternateContent xmlns:mc="http://schemas.openxmlformats.org/markup-compatibility/2006">
                <mc:Choice xmlns:v="urn:schemas-microsoft-com:vml" Requires="v">
                  <p:oleObj spid="_x0000_s69721" name="Equation" r:id="rId6" imgW="164880" imgH="152280" progId="Equation.3">
                    <p:embed/>
                  </p:oleObj>
                </mc:Choice>
                <mc:Fallback>
                  <p:oleObj name="Equation" r:id="rId6" imgW="164880" imgH="1522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81786" y="1848056"/>
                          <a:ext cx="269875"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graphicFrame>
        <p:nvGraphicFramePr>
          <p:cNvPr id="2071" name="Object 23"/>
          <p:cNvGraphicFramePr>
            <a:graphicFrameLocks noChangeAspect="1"/>
          </p:cNvGraphicFramePr>
          <p:nvPr>
            <p:extLst>
              <p:ext uri="{D42A27DB-BD31-4B8C-83A1-F6EECF244321}">
                <p14:modId xmlns:p14="http://schemas.microsoft.com/office/powerpoint/2010/main" val="1904895902"/>
              </p:ext>
            </p:extLst>
          </p:nvPr>
        </p:nvGraphicFramePr>
        <p:xfrm>
          <a:off x="3627272" y="4191000"/>
          <a:ext cx="468313" cy="334963"/>
        </p:xfrm>
        <a:graphic>
          <a:graphicData uri="http://schemas.openxmlformats.org/presentationml/2006/ole">
            <mc:AlternateContent xmlns:mc="http://schemas.openxmlformats.org/markup-compatibility/2006">
              <mc:Choice xmlns:v="urn:schemas-microsoft-com:vml" Requires="v">
                <p:oleObj spid="_x0000_s69722" name="Equation" r:id="rId8" imgW="304560" imgH="215640" progId="Equation.3">
                  <p:embed/>
                </p:oleObj>
              </mc:Choice>
              <mc:Fallback>
                <p:oleObj name="Equation" r:id="rId8" imgW="304560" imgH="215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27272" y="4191000"/>
                        <a:ext cx="468313" cy="334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72" name="Object 24"/>
          <p:cNvGraphicFramePr>
            <a:graphicFrameLocks noChangeAspect="1"/>
          </p:cNvGraphicFramePr>
          <p:nvPr>
            <p:extLst>
              <p:ext uri="{D42A27DB-BD31-4B8C-83A1-F6EECF244321}">
                <p14:modId xmlns:p14="http://schemas.microsoft.com/office/powerpoint/2010/main" val="2536265792"/>
              </p:ext>
            </p:extLst>
          </p:nvPr>
        </p:nvGraphicFramePr>
        <p:xfrm>
          <a:off x="3608223" y="4770438"/>
          <a:ext cx="506412" cy="334962"/>
        </p:xfrm>
        <a:graphic>
          <a:graphicData uri="http://schemas.openxmlformats.org/presentationml/2006/ole">
            <mc:AlternateContent xmlns:mc="http://schemas.openxmlformats.org/markup-compatibility/2006">
              <mc:Choice xmlns:v="urn:schemas-microsoft-com:vml" Requires="v">
                <p:oleObj spid="_x0000_s69723" name="Equation" r:id="rId10" imgW="330120" imgH="215640" progId="Equation.3">
                  <p:embed/>
                </p:oleObj>
              </mc:Choice>
              <mc:Fallback>
                <p:oleObj name="Equation" r:id="rId10" imgW="330120" imgH="2156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08223" y="4770438"/>
                        <a:ext cx="506412" cy="334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73" name="Object 25"/>
          <p:cNvGraphicFramePr>
            <a:graphicFrameLocks noChangeAspect="1"/>
          </p:cNvGraphicFramePr>
          <p:nvPr>
            <p:extLst>
              <p:ext uri="{D42A27DB-BD31-4B8C-83A1-F6EECF244321}">
                <p14:modId xmlns:p14="http://schemas.microsoft.com/office/powerpoint/2010/main" val="808828006"/>
              </p:ext>
            </p:extLst>
          </p:nvPr>
        </p:nvGraphicFramePr>
        <p:xfrm>
          <a:off x="3617748" y="5370513"/>
          <a:ext cx="487362" cy="355600"/>
        </p:xfrm>
        <a:graphic>
          <a:graphicData uri="http://schemas.openxmlformats.org/presentationml/2006/ole">
            <mc:AlternateContent xmlns:mc="http://schemas.openxmlformats.org/markup-compatibility/2006">
              <mc:Choice xmlns:v="urn:schemas-microsoft-com:vml" Requires="v">
                <p:oleObj spid="_x0000_s69724" name="Equation" r:id="rId12" imgW="317160" imgH="228600" progId="Equation.3">
                  <p:embed/>
                </p:oleObj>
              </mc:Choice>
              <mc:Fallback>
                <p:oleObj name="Equation" r:id="rId12" imgW="317160" imgH="2286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17748" y="5370513"/>
                        <a:ext cx="487362"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74" name="Object 26"/>
          <p:cNvGraphicFramePr>
            <a:graphicFrameLocks noChangeAspect="1"/>
          </p:cNvGraphicFramePr>
          <p:nvPr>
            <p:extLst>
              <p:ext uri="{D42A27DB-BD31-4B8C-83A1-F6EECF244321}">
                <p14:modId xmlns:p14="http://schemas.microsoft.com/office/powerpoint/2010/main" val="407536825"/>
              </p:ext>
            </p:extLst>
          </p:nvPr>
        </p:nvGraphicFramePr>
        <p:xfrm>
          <a:off x="3608223" y="5913438"/>
          <a:ext cx="508000" cy="334962"/>
        </p:xfrm>
        <a:graphic>
          <a:graphicData uri="http://schemas.openxmlformats.org/presentationml/2006/ole">
            <mc:AlternateContent xmlns:mc="http://schemas.openxmlformats.org/markup-compatibility/2006">
              <mc:Choice xmlns:v="urn:schemas-microsoft-com:vml" Requires="v">
                <p:oleObj spid="_x0000_s69725" name="Equation" r:id="rId14" imgW="330120" imgH="215640" progId="Equation.3">
                  <p:embed/>
                </p:oleObj>
              </mc:Choice>
              <mc:Fallback>
                <p:oleObj name="Equation" r:id="rId14" imgW="330120" imgH="21564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08223" y="5913438"/>
                        <a:ext cx="508000" cy="334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 name="Slide Number Placeholder 81"/>
          <p:cNvSpPr>
            <a:spLocks noGrp="1"/>
          </p:cNvSpPr>
          <p:nvPr>
            <p:ph type="sldNum" sz="quarter" idx="12"/>
          </p:nvPr>
        </p:nvSpPr>
        <p:spPr>
          <a:xfrm>
            <a:off x="8686799" y="6477000"/>
            <a:ext cx="351389" cy="365125"/>
          </a:xfrm>
        </p:spPr>
        <p:txBody>
          <a:bodyPr/>
          <a:lstStyle/>
          <a:p>
            <a:fld id="{19D414C6-B0D3-480C-B198-A30EEA25AFB5}" type="slidenum">
              <a:rPr lang="en-US" smtClean="0"/>
              <a:pPr/>
              <a:t>14</a:t>
            </a:fld>
            <a:endParaRPr lang="en-US"/>
          </a:p>
        </p:txBody>
      </p:sp>
      <p:sp>
        <p:nvSpPr>
          <p:cNvPr id="3" name="TextBox 2"/>
          <p:cNvSpPr txBox="1"/>
          <p:nvPr/>
        </p:nvSpPr>
        <p:spPr>
          <a:xfrm>
            <a:off x="2585597" y="3634145"/>
            <a:ext cx="2642808" cy="369332"/>
          </a:xfrm>
          <a:prstGeom prst="rect">
            <a:avLst/>
          </a:prstGeom>
          <a:noFill/>
        </p:spPr>
        <p:txBody>
          <a:bodyPr wrap="square" rtlCol="0">
            <a:spAutoFit/>
          </a:bodyPr>
          <a:lstStyle/>
          <a:p>
            <a:r>
              <a:rPr lang="en-US" dirty="0" smtClean="0"/>
              <a:t>Modal damping filters</a:t>
            </a:r>
            <a:endParaRPr lang="en-US" dirty="0"/>
          </a:p>
        </p:txBody>
      </p:sp>
      <p:sp>
        <p:nvSpPr>
          <p:cNvPr id="76" name="TextBox 75"/>
          <p:cNvSpPr txBox="1"/>
          <p:nvPr/>
        </p:nvSpPr>
        <p:spPr>
          <a:xfrm>
            <a:off x="6510756" y="4059936"/>
            <a:ext cx="2190574" cy="923330"/>
          </a:xfrm>
          <a:prstGeom prst="rect">
            <a:avLst/>
          </a:prstGeom>
          <a:noFill/>
        </p:spPr>
        <p:txBody>
          <a:bodyPr wrap="none" rtlCol="0">
            <a:spAutoFit/>
          </a:bodyPr>
          <a:lstStyle/>
          <a:p>
            <a:r>
              <a:rPr lang="en-US" i="1" dirty="0" smtClean="0"/>
              <a:t>estimated</a:t>
            </a:r>
          </a:p>
          <a:p>
            <a:r>
              <a:rPr lang="en-US" dirty="0" smtClean="0"/>
              <a:t>modal displacements</a:t>
            </a:r>
          </a:p>
          <a:p>
            <a:r>
              <a:rPr lang="en-US" dirty="0"/>
              <a:t>of all </a:t>
            </a:r>
            <a:r>
              <a:rPr lang="en-US" dirty="0" smtClean="0"/>
              <a:t>stages</a:t>
            </a:r>
            <a:endParaRPr lang="en-US" dirty="0"/>
          </a:p>
        </p:txBody>
      </p:sp>
      <p:sp>
        <p:nvSpPr>
          <p:cNvPr id="77" name="TextBox 76"/>
          <p:cNvSpPr txBox="1"/>
          <p:nvPr/>
        </p:nvSpPr>
        <p:spPr>
          <a:xfrm>
            <a:off x="953949" y="5193995"/>
            <a:ext cx="1403186" cy="369332"/>
          </a:xfrm>
          <a:prstGeom prst="rect">
            <a:avLst/>
          </a:prstGeom>
          <a:noFill/>
        </p:spPr>
        <p:txBody>
          <a:bodyPr wrap="none" rtlCol="0">
            <a:spAutoFit/>
          </a:bodyPr>
          <a:lstStyle/>
          <a:p>
            <a:r>
              <a:rPr lang="en-US" dirty="0"/>
              <a:t>m</a:t>
            </a:r>
            <a:r>
              <a:rPr lang="en-US" dirty="0" smtClean="0"/>
              <a:t>odal forces</a:t>
            </a:r>
            <a:endParaRPr lang="en-US" dirty="0"/>
          </a:p>
        </p:txBody>
      </p:sp>
      <p:sp>
        <p:nvSpPr>
          <p:cNvPr id="4" name="TextBox 3"/>
          <p:cNvSpPr txBox="1"/>
          <p:nvPr/>
        </p:nvSpPr>
        <p:spPr>
          <a:xfrm>
            <a:off x="5518856" y="1460332"/>
            <a:ext cx="1444326" cy="646331"/>
          </a:xfrm>
          <a:prstGeom prst="rect">
            <a:avLst/>
          </a:prstGeom>
          <a:noFill/>
        </p:spPr>
        <p:txBody>
          <a:bodyPr wrap="none" rtlCol="0">
            <a:spAutoFit/>
          </a:bodyPr>
          <a:lstStyle/>
          <a:p>
            <a:r>
              <a:rPr lang="en-US" dirty="0"/>
              <a:t>t</a:t>
            </a:r>
            <a:r>
              <a:rPr lang="en-US" dirty="0" smtClean="0"/>
              <a:t>op mass</a:t>
            </a:r>
          </a:p>
          <a:p>
            <a:r>
              <a:rPr lang="en-US" dirty="0" smtClean="0"/>
              <a:t>displacement</a:t>
            </a:r>
            <a:endParaRPr lang="en-US" dirty="0"/>
          </a:p>
        </p:txBody>
      </p:sp>
      <p:sp>
        <p:nvSpPr>
          <p:cNvPr id="75" name="TextBox 74"/>
          <p:cNvSpPr txBox="1"/>
          <p:nvPr/>
        </p:nvSpPr>
        <p:spPr>
          <a:xfrm>
            <a:off x="1552573" y="1432742"/>
            <a:ext cx="1032705" cy="646331"/>
          </a:xfrm>
          <a:prstGeom prst="rect">
            <a:avLst/>
          </a:prstGeom>
          <a:noFill/>
        </p:spPr>
        <p:txBody>
          <a:bodyPr wrap="none" rtlCol="0">
            <a:spAutoFit/>
          </a:bodyPr>
          <a:lstStyle/>
          <a:p>
            <a:r>
              <a:rPr lang="en-US" dirty="0"/>
              <a:t>t</a:t>
            </a:r>
            <a:r>
              <a:rPr lang="en-US" dirty="0" smtClean="0"/>
              <a:t>op mass</a:t>
            </a:r>
          </a:p>
          <a:p>
            <a:r>
              <a:rPr lang="en-US" dirty="0" smtClean="0"/>
              <a:t>drive</a:t>
            </a:r>
            <a:endParaRPr lang="en-US" dirty="0"/>
          </a:p>
        </p:txBody>
      </p:sp>
      <p:pic>
        <p:nvPicPr>
          <p:cNvPr id="44" name="Picture 43" descr="ModalPlant.jp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266616" y="4034705"/>
            <a:ext cx="1045120" cy="580623"/>
          </a:xfrm>
          <a:prstGeom prst="rect">
            <a:avLst/>
          </a:prstGeom>
        </p:spPr>
      </p:pic>
      <p:pic>
        <p:nvPicPr>
          <p:cNvPr id="45" name="Picture 44" descr="ModalPlant.jp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262729" y="4651246"/>
            <a:ext cx="1045120" cy="580623"/>
          </a:xfrm>
          <a:prstGeom prst="rect">
            <a:avLst/>
          </a:prstGeom>
        </p:spPr>
      </p:pic>
      <p:pic>
        <p:nvPicPr>
          <p:cNvPr id="46" name="Picture 45" descr="ModalPlant.jp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266616" y="5278977"/>
            <a:ext cx="1045120" cy="580623"/>
          </a:xfrm>
          <a:prstGeom prst="rect">
            <a:avLst/>
          </a:prstGeom>
        </p:spPr>
      </p:pic>
      <p:pic>
        <p:nvPicPr>
          <p:cNvPr id="47" name="Picture 46" descr="ModalPlant.jp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262729" y="5874992"/>
            <a:ext cx="1045120" cy="580623"/>
          </a:xfrm>
          <a:prstGeom prst="rect">
            <a:avLst/>
          </a:prstGeom>
        </p:spPr>
      </p:pic>
      <p:sp>
        <p:nvSpPr>
          <p:cNvPr id="50" name="TextBox 49"/>
          <p:cNvSpPr txBox="1"/>
          <p:nvPr/>
        </p:nvSpPr>
        <p:spPr>
          <a:xfrm>
            <a:off x="5229921" y="6452027"/>
            <a:ext cx="1865283" cy="369332"/>
          </a:xfrm>
          <a:prstGeom prst="rect">
            <a:avLst/>
          </a:prstGeom>
          <a:noFill/>
        </p:spPr>
        <p:txBody>
          <a:bodyPr wrap="square" rtlCol="0">
            <a:spAutoFit/>
          </a:bodyPr>
          <a:lstStyle/>
          <a:p>
            <a:r>
              <a:rPr lang="en-US" dirty="0" smtClean="0"/>
              <a:t>N, 1 mode plants</a:t>
            </a:r>
            <a:endParaRPr lang="en-US" dirty="0"/>
          </a:p>
        </p:txBody>
      </p:sp>
      <p:sp>
        <p:nvSpPr>
          <p:cNvPr id="51" name="Rectangle 42"/>
          <p:cNvSpPr>
            <a:spLocks noChangeArrowheads="1"/>
          </p:cNvSpPr>
          <p:nvPr/>
        </p:nvSpPr>
        <p:spPr bwMode="auto">
          <a:xfrm>
            <a:off x="2700011" y="4038600"/>
            <a:ext cx="2368230" cy="2438400"/>
          </a:xfrm>
          <a:prstGeom prst="rect">
            <a:avLst/>
          </a:prstGeom>
          <a:noFill/>
          <a:ln w="19050">
            <a:solidFill>
              <a:schemeClr val="tx1"/>
            </a:solidFill>
            <a:prstDash val="dash"/>
            <a:miter lim="800000"/>
            <a:headEnd/>
            <a:tailEnd/>
          </a:ln>
        </p:spPr>
        <p:txBody>
          <a:bodyPr wrap="none" anchor="ctr"/>
          <a:lstStyle/>
          <a:p>
            <a:endParaRPr lang="en-US">
              <a:latin typeface="Calibri" pitchFamily="34" charset="0"/>
            </a:endParaRPr>
          </a:p>
        </p:txBody>
      </p:sp>
      <p:grpSp>
        <p:nvGrpSpPr>
          <p:cNvPr id="52" name="Group 54"/>
          <p:cNvGrpSpPr>
            <a:grpSpLocks/>
          </p:cNvGrpSpPr>
          <p:nvPr/>
        </p:nvGrpSpPr>
        <p:grpSpPr bwMode="auto">
          <a:xfrm>
            <a:off x="5791200" y="3092545"/>
            <a:ext cx="1371600" cy="369888"/>
            <a:chOff x="2688" y="2277"/>
            <a:chExt cx="864" cy="233"/>
          </a:xfrm>
        </p:grpSpPr>
        <p:sp>
          <p:nvSpPr>
            <p:cNvPr id="54" name="Rectangle 53"/>
            <p:cNvSpPr>
              <a:spLocks noChangeArrowheads="1"/>
            </p:cNvSpPr>
            <p:nvPr/>
          </p:nvSpPr>
          <p:spPr bwMode="auto">
            <a:xfrm>
              <a:off x="2688" y="2304"/>
              <a:ext cx="864" cy="192"/>
            </a:xfrm>
            <a:prstGeom prst="rect">
              <a:avLst/>
            </a:prstGeom>
            <a:solidFill>
              <a:srgbClr val="FF99FF"/>
            </a:solidFill>
            <a:ln w="9525">
              <a:solidFill>
                <a:schemeClr val="tx1"/>
              </a:solidFill>
              <a:miter lim="800000"/>
              <a:headEnd/>
              <a:tailEnd/>
            </a:ln>
          </p:spPr>
          <p:txBody>
            <a:bodyPr wrap="none" anchor="ctr"/>
            <a:lstStyle/>
            <a:p>
              <a:pPr algn="ctr"/>
              <a:endParaRPr lang="en-US">
                <a:latin typeface="Calibri" pitchFamily="34" charset="0"/>
              </a:endParaRPr>
            </a:p>
          </p:txBody>
        </p:sp>
        <p:sp>
          <p:nvSpPr>
            <p:cNvPr id="56" name="Text Box 52"/>
            <p:cNvSpPr txBox="1">
              <a:spLocks noChangeArrowheads="1"/>
            </p:cNvSpPr>
            <p:nvPr/>
          </p:nvSpPr>
          <p:spPr bwMode="auto">
            <a:xfrm>
              <a:off x="2688" y="2277"/>
              <a:ext cx="864" cy="233"/>
            </a:xfrm>
            <a:prstGeom prst="rect">
              <a:avLst/>
            </a:prstGeom>
            <a:noFill/>
            <a:ln w="9525">
              <a:noFill/>
              <a:miter lim="800000"/>
              <a:headEnd/>
              <a:tailEnd/>
            </a:ln>
          </p:spPr>
          <p:txBody>
            <a:bodyPr>
              <a:spAutoFit/>
            </a:bodyPr>
            <a:lstStyle/>
            <a:p>
              <a:pPr algn="ctr">
                <a:spcBef>
                  <a:spcPct val="50000"/>
                </a:spcBef>
              </a:pPr>
              <a:r>
                <a:rPr lang="en-US" dirty="0">
                  <a:latin typeface="Calibri" pitchFamily="34" charset="0"/>
                </a:rPr>
                <a:t>Estimator</a:t>
              </a:r>
            </a:p>
          </p:txBody>
        </p:sp>
      </p:grpSp>
      <p:sp>
        <p:nvSpPr>
          <p:cNvPr id="57" name="Line 58"/>
          <p:cNvSpPr>
            <a:spLocks noChangeShapeType="1"/>
          </p:cNvSpPr>
          <p:nvPr/>
        </p:nvSpPr>
        <p:spPr bwMode="auto">
          <a:xfrm>
            <a:off x="1529692" y="3281831"/>
            <a:ext cx="1486442" cy="0"/>
          </a:xfrm>
          <a:prstGeom prst="line">
            <a:avLst/>
          </a:prstGeom>
          <a:noFill/>
          <a:ln w="9525">
            <a:solidFill>
              <a:schemeClr val="tx1"/>
            </a:solidFill>
            <a:round/>
            <a:headEnd/>
            <a:tailEnd type="none" w="med" len="med"/>
          </a:ln>
        </p:spPr>
        <p:txBody>
          <a:bodyPr/>
          <a:lstStyle/>
          <a:p>
            <a:endParaRPr lang="en-US"/>
          </a:p>
        </p:txBody>
      </p:sp>
      <p:sp>
        <p:nvSpPr>
          <p:cNvPr id="58" name="TextBox 57"/>
          <p:cNvSpPr txBox="1"/>
          <p:nvPr/>
        </p:nvSpPr>
        <p:spPr>
          <a:xfrm>
            <a:off x="7253419" y="2502035"/>
            <a:ext cx="1844817" cy="1477328"/>
          </a:xfrm>
          <a:prstGeom prst="rect">
            <a:avLst/>
          </a:prstGeom>
          <a:noFill/>
          <a:ln>
            <a:solidFill>
              <a:schemeClr val="tx1"/>
            </a:solidFill>
          </a:ln>
        </p:spPr>
        <p:txBody>
          <a:bodyPr wrap="square" rtlCol="0">
            <a:spAutoFit/>
          </a:bodyPr>
          <a:lstStyle/>
          <a:p>
            <a:r>
              <a:rPr lang="en-US" dirty="0" smtClean="0">
                <a:solidFill>
                  <a:srgbClr val="FF0000"/>
                </a:solidFill>
              </a:rPr>
              <a:t>easy </a:t>
            </a:r>
            <a:r>
              <a:rPr lang="en-US" dirty="0">
                <a:solidFill>
                  <a:srgbClr val="FF0000"/>
                </a:solidFill>
              </a:rPr>
              <a:t>to add in</a:t>
            </a:r>
          </a:p>
          <a:p>
            <a:r>
              <a:rPr lang="en-US" dirty="0">
                <a:solidFill>
                  <a:srgbClr val="FF0000"/>
                </a:solidFill>
              </a:rPr>
              <a:t>other sensors with </a:t>
            </a:r>
            <a:r>
              <a:rPr lang="en-US" dirty="0" smtClean="0">
                <a:solidFill>
                  <a:srgbClr val="FF0000"/>
                </a:solidFill>
              </a:rPr>
              <a:t>almost </a:t>
            </a:r>
            <a:r>
              <a:rPr lang="en-US" dirty="0">
                <a:solidFill>
                  <a:srgbClr val="FF0000"/>
                </a:solidFill>
              </a:rPr>
              <a:t>no impact </a:t>
            </a:r>
            <a:r>
              <a:rPr lang="en-US" dirty="0" smtClean="0">
                <a:solidFill>
                  <a:srgbClr val="FF0000"/>
                </a:solidFill>
              </a:rPr>
              <a:t>on  stability</a:t>
            </a:r>
            <a:endParaRPr lang="en-US" dirty="0">
              <a:solidFill>
                <a:srgbClr val="FF0000"/>
              </a:solidFill>
            </a:endParaRPr>
          </a:p>
        </p:txBody>
      </p:sp>
      <p:grpSp>
        <p:nvGrpSpPr>
          <p:cNvPr id="59" name="Group 58"/>
          <p:cNvGrpSpPr/>
          <p:nvPr/>
        </p:nvGrpSpPr>
        <p:grpSpPr>
          <a:xfrm>
            <a:off x="3592179" y="1832694"/>
            <a:ext cx="351832" cy="1569714"/>
            <a:chOff x="2429569" y="1971528"/>
            <a:chExt cx="990600" cy="4419600"/>
          </a:xfrm>
        </p:grpSpPr>
        <p:cxnSp>
          <p:nvCxnSpPr>
            <p:cNvPr id="60" name="Straight Connector 59"/>
            <p:cNvCxnSpPr/>
            <p:nvPr/>
          </p:nvCxnSpPr>
          <p:spPr>
            <a:xfrm rot="5400000">
              <a:off x="2391469" y="5438628"/>
              <a:ext cx="990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5400000">
              <a:off x="2239069" y="5438628"/>
              <a:ext cx="990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2658169" y="4333728"/>
              <a:ext cx="609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2581969" y="4333728"/>
              <a:ext cx="609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Flowchart: Direct Access Storage 39"/>
            <p:cNvSpPr/>
            <p:nvPr/>
          </p:nvSpPr>
          <p:spPr>
            <a:xfrm>
              <a:off x="2505769" y="4333728"/>
              <a:ext cx="685800" cy="914400"/>
            </a:xfrm>
            <a:prstGeom prst="flowChartMagneticDrum">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Cube 64"/>
            <p:cNvSpPr/>
            <p:nvPr/>
          </p:nvSpPr>
          <p:spPr>
            <a:xfrm>
              <a:off x="2429569" y="3343128"/>
              <a:ext cx="914400" cy="838200"/>
            </a:xfrm>
            <a:prstGeom prst="cube">
              <a:avLst>
                <a:gd name="adj" fmla="val 494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lowchart: Direct Access Storage 53"/>
            <p:cNvSpPr/>
            <p:nvPr/>
          </p:nvSpPr>
          <p:spPr>
            <a:xfrm>
              <a:off x="2505769" y="5476728"/>
              <a:ext cx="685800" cy="914400"/>
            </a:xfrm>
            <a:prstGeom prst="flowChartMagneticDrum">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688649" y="4226255"/>
              <a:ext cx="184114" cy="1023547"/>
              <a:chOff x="1752600" y="4159727"/>
              <a:chExt cx="184114" cy="1023547"/>
            </a:xfrm>
          </p:grpSpPr>
          <p:sp>
            <p:nvSpPr>
              <p:cNvPr id="90" name="Freeform 89"/>
              <p:cNvSpPr/>
              <p:nvPr/>
            </p:nvSpPr>
            <p:spPr>
              <a:xfrm>
                <a:off x="1752600" y="4159727"/>
                <a:ext cx="107914" cy="1022754"/>
              </a:xfrm>
              <a:custGeom>
                <a:avLst/>
                <a:gdLst>
                  <a:gd name="connsiteX0" fmla="*/ 4845 w 107914"/>
                  <a:gd name="connsiteY0" fmla="*/ 0 h 1022754"/>
                  <a:gd name="connsiteX1" fmla="*/ 4845 w 107914"/>
                  <a:gd name="connsiteY1" fmla="*/ 589339 h 1022754"/>
                  <a:gd name="connsiteX2" fmla="*/ 33916 w 107914"/>
                  <a:gd name="connsiteY2" fmla="*/ 882687 h 1022754"/>
                  <a:gd name="connsiteX3" fmla="*/ 107914 w 107914"/>
                  <a:gd name="connsiteY3" fmla="*/ 1022754 h 1022754"/>
                </a:gdLst>
                <a:ahLst/>
                <a:cxnLst>
                  <a:cxn ang="0">
                    <a:pos x="connsiteX0" y="connsiteY0"/>
                  </a:cxn>
                  <a:cxn ang="0">
                    <a:pos x="connsiteX1" y="connsiteY1"/>
                  </a:cxn>
                  <a:cxn ang="0">
                    <a:pos x="connsiteX2" y="connsiteY2"/>
                  </a:cxn>
                  <a:cxn ang="0">
                    <a:pos x="connsiteX3" y="connsiteY3"/>
                  </a:cxn>
                </a:cxnLst>
                <a:rect l="l" t="t" r="r" b="b"/>
                <a:pathLst>
                  <a:path w="107914" h="1022754">
                    <a:moveTo>
                      <a:pt x="4845" y="0"/>
                    </a:moveTo>
                    <a:cubicBezTo>
                      <a:pt x="2422" y="221112"/>
                      <a:pt x="0" y="442225"/>
                      <a:pt x="4845" y="589339"/>
                    </a:cubicBezTo>
                    <a:cubicBezTo>
                      <a:pt x="9690" y="736453"/>
                      <a:pt x="16738" y="810451"/>
                      <a:pt x="33916" y="882687"/>
                    </a:cubicBezTo>
                    <a:cubicBezTo>
                      <a:pt x="51094" y="954923"/>
                      <a:pt x="79504" y="988838"/>
                      <a:pt x="107914" y="1022754"/>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Freeform 90"/>
              <p:cNvSpPr/>
              <p:nvPr/>
            </p:nvSpPr>
            <p:spPr>
              <a:xfrm>
                <a:off x="1828800" y="4160520"/>
                <a:ext cx="107914" cy="1022754"/>
              </a:xfrm>
              <a:custGeom>
                <a:avLst/>
                <a:gdLst>
                  <a:gd name="connsiteX0" fmla="*/ 4845 w 107914"/>
                  <a:gd name="connsiteY0" fmla="*/ 0 h 1022754"/>
                  <a:gd name="connsiteX1" fmla="*/ 4845 w 107914"/>
                  <a:gd name="connsiteY1" fmla="*/ 589339 h 1022754"/>
                  <a:gd name="connsiteX2" fmla="*/ 33916 w 107914"/>
                  <a:gd name="connsiteY2" fmla="*/ 882687 h 1022754"/>
                  <a:gd name="connsiteX3" fmla="*/ 107914 w 107914"/>
                  <a:gd name="connsiteY3" fmla="*/ 1022754 h 1022754"/>
                </a:gdLst>
                <a:ahLst/>
                <a:cxnLst>
                  <a:cxn ang="0">
                    <a:pos x="connsiteX0" y="connsiteY0"/>
                  </a:cxn>
                  <a:cxn ang="0">
                    <a:pos x="connsiteX1" y="connsiteY1"/>
                  </a:cxn>
                  <a:cxn ang="0">
                    <a:pos x="connsiteX2" y="connsiteY2"/>
                  </a:cxn>
                  <a:cxn ang="0">
                    <a:pos x="connsiteX3" y="connsiteY3"/>
                  </a:cxn>
                </a:cxnLst>
                <a:rect l="l" t="t" r="r" b="b"/>
                <a:pathLst>
                  <a:path w="107914" h="1022754">
                    <a:moveTo>
                      <a:pt x="4845" y="0"/>
                    </a:moveTo>
                    <a:cubicBezTo>
                      <a:pt x="2422" y="221112"/>
                      <a:pt x="0" y="442225"/>
                      <a:pt x="4845" y="589339"/>
                    </a:cubicBezTo>
                    <a:cubicBezTo>
                      <a:pt x="9690" y="736453"/>
                      <a:pt x="16738" y="810451"/>
                      <a:pt x="33916" y="882687"/>
                    </a:cubicBezTo>
                    <a:cubicBezTo>
                      <a:pt x="51094" y="954923"/>
                      <a:pt x="79504" y="988838"/>
                      <a:pt x="107914" y="1022754"/>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68" name="Straight Connector 67"/>
            <p:cNvCxnSpPr/>
            <p:nvPr/>
          </p:nvCxnSpPr>
          <p:spPr>
            <a:xfrm rot="5400000">
              <a:off x="2661217" y="4219428"/>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2734369" y="4219428"/>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a:off x="2315269" y="5438628"/>
              <a:ext cx="990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5400000">
              <a:off x="2162869" y="5438628"/>
              <a:ext cx="990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2537839" y="3430062"/>
              <a:ext cx="381000" cy="547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2592571" y="3430062"/>
              <a:ext cx="381000" cy="547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2856421" y="3277596"/>
              <a:ext cx="381000" cy="548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2799901" y="3277596"/>
              <a:ext cx="381000" cy="548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Cube 80"/>
            <p:cNvSpPr/>
            <p:nvPr/>
          </p:nvSpPr>
          <p:spPr>
            <a:xfrm>
              <a:off x="2429569" y="2428728"/>
              <a:ext cx="914400" cy="838200"/>
            </a:xfrm>
            <a:prstGeom prst="cube">
              <a:avLst>
                <a:gd name="adj" fmla="val 494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lowchart: Direct Access Storage 50"/>
            <p:cNvSpPr/>
            <p:nvPr/>
          </p:nvSpPr>
          <p:spPr>
            <a:xfrm>
              <a:off x="2962969" y="2352528"/>
              <a:ext cx="152400" cy="152400"/>
            </a:xfrm>
            <a:prstGeom prst="flowChartMagneticDrum">
              <a:avLst/>
            </a:prstGeom>
            <a:solidFill>
              <a:srgbClr val="FFC000"/>
            </a:solidFill>
            <a:ln>
              <a:solidFill>
                <a:schemeClr val="tx1"/>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lowchart: Direct Access Storage 37"/>
            <p:cNvSpPr/>
            <p:nvPr/>
          </p:nvSpPr>
          <p:spPr>
            <a:xfrm>
              <a:off x="3115369" y="2581128"/>
              <a:ext cx="152400" cy="152400"/>
            </a:xfrm>
            <a:prstGeom prst="flowChartMagneticDrum">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lowchart: Direct Access Storage 38"/>
            <p:cNvSpPr/>
            <p:nvPr/>
          </p:nvSpPr>
          <p:spPr>
            <a:xfrm>
              <a:off x="2962969" y="2962128"/>
              <a:ext cx="152400" cy="152400"/>
            </a:xfrm>
            <a:prstGeom prst="flowChartMagneticDrum">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lowchart: Direct Access Storage 54"/>
            <p:cNvSpPr/>
            <p:nvPr/>
          </p:nvSpPr>
          <p:spPr>
            <a:xfrm>
              <a:off x="3267769" y="2657328"/>
              <a:ext cx="152400" cy="152400"/>
            </a:xfrm>
            <a:prstGeom prst="flowChartMagneticDrum">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Connector 86"/>
            <p:cNvCxnSpPr/>
            <p:nvPr/>
          </p:nvCxnSpPr>
          <p:spPr>
            <a:xfrm rot="16200000" flipH="1">
              <a:off x="2478337" y="2325162"/>
              <a:ext cx="533400" cy="1309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2780089" y="2201652"/>
              <a:ext cx="533400" cy="731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Flowchart: Direct Access Storage 51"/>
            <p:cNvSpPr/>
            <p:nvPr/>
          </p:nvSpPr>
          <p:spPr>
            <a:xfrm>
              <a:off x="2734369" y="2581128"/>
              <a:ext cx="152400" cy="152400"/>
            </a:xfrm>
            <a:prstGeom prst="flowChartMagneticDrum">
              <a:avLst/>
            </a:prstGeom>
            <a:solidFill>
              <a:srgbClr val="FFC000"/>
            </a:solidFill>
            <a:ln>
              <a:solidFill>
                <a:schemeClr val="tx1"/>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 name="TextBox 91"/>
          <p:cNvSpPr txBox="1"/>
          <p:nvPr/>
        </p:nvSpPr>
        <p:spPr>
          <a:xfrm>
            <a:off x="4147832" y="2886823"/>
            <a:ext cx="1746779" cy="369332"/>
          </a:xfrm>
          <a:prstGeom prst="rect">
            <a:avLst/>
          </a:prstGeom>
          <a:noFill/>
          <a:ln>
            <a:noFill/>
          </a:ln>
        </p:spPr>
        <p:txBody>
          <a:bodyPr wrap="square" rtlCol="0">
            <a:spAutoFit/>
          </a:bodyPr>
          <a:lstStyle/>
          <a:p>
            <a:r>
              <a:rPr lang="en-US" dirty="0" err="1" smtClean="0"/>
              <a:t>Oplevs</a:t>
            </a:r>
            <a:r>
              <a:rPr lang="en-US" dirty="0" smtClean="0"/>
              <a:t> or WFS</a:t>
            </a:r>
            <a:endParaRPr lang="en-US" dirty="0"/>
          </a:p>
        </p:txBody>
      </p:sp>
      <p:sp>
        <p:nvSpPr>
          <p:cNvPr id="93" name="Line 55"/>
          <p:cNvSpPr>
            <a:spLocks noChangeShapeType="1"/>
          </p:cNvSpPr>
          <p:nvPr/>
        </p:nvSpPr>
        <p:spPr bwMode="auto">
          <a:xfrm>
            <a:off x="3944011" y="3240024"/>
            <a:ext cx="1826552" cy="41807"/>
          </a:xfrm>
          <a:prstGeom prst="line">
            <a:avLst/>
          </a:prstGeom>
          <a:noFill/>
          <a:ln w="9525">
            <a:solidFill>
              <a:schemeClr val="tx1"/>
            </a:solidFill>
            <a:round/>
            <a:headEnd/>
            <a:tailEnd type="arrow" w="med" len="med"/>
          </a:ln>
        </p:spPr>
        <p:txBody>
          <a:bodyPr/>
          <a:lstStyle/>
          <a:p>
            <a:endParaRPr lang="en-US"/>
          </a:p>
        </p:txBody>
      </p:sp>
      <p:sp>
        <p:nvSpPr>
          <p:cNvPr id="94" name="Line 58"/>
          <p:cNvSpPr>
            <a:spLocks noChangeShapeType="1"/>
          </p:cNvSpPr>
          <p:nvPr/>
        </p:nvSpPr>
        <p:spPr bwMode="auto">
          <a:xfrm flipV="1">
            <a:off x="3016133" y="3429000"/>
            <a:ext cx="2775067" cy="46531"/>
          </a:xfrm>
          <a:prstGeom prst="line">
            <a:avLst/>
          </a:prstGeom>
          <a:noFill/>
          <a:ln w="9525">
            <a:solidFill>
              <a:schemeClr val="tx1"/>
            </a:solidFill>
            <a:round/>
            <a:headEnd/>
            <a:tailEnd type="arrow" w="med" len="med"/>
          </a:ln>
        </p:spPr>
        <p:txBody>
          <a:bodyPr/>
          <a:lstStyle/>
          <a:p>
            <a:endParaRPr lang="en-US"/>
          </a:p>
        </p:txBody>
      </p:sp>
      <p:sp>
        <p:nvSpPr>
          <p:cNvPr id="95" name="Line 66"/>
          <p:cNvSpPr>
            <a:spLocks noChangeShapeType="1"/>
          </p:cNvSpPr>
          <p:nvPr/>
        </p:nvSpPr>
        <p:spPr bwMode="auto">
          <a:xfrm>
            <a:off x="3016133" y="3281831"/>
            <a:ext cx="0" cy="193700"/>
          </a:xfrm>
          <a:prstGeom prst="line">
            <a:avLst/>
          </a:prstGeom>
          <a:noFill/>
          <a:ln w="9525">
            <a:solidFill>
              <a:schemeClr val="tx1"/>
            </a:solidFill>
            <a:round/>
            <a:headEnd/>
            <a:tailEnd/>
          </a:ln>
        </p:spPr>
        <p:txBody>
          <a:bodyPr/>
          <a:lstStyle/>
          <a:p>
            <a:endParaRPr lang="en-US"/>
          </a:p>
        </p:txBody>
      </p:sp>
    </p:spTree>
    <p:extLst>
      <p:ext uri="{BB962C8B-B14F-4D97-AF65-F5344CB8AC3E}">
        <p14:creationId xmlns:p14="http://schemas.microsoft.com/office/powerpoint/2010/main" val="369102832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cstate="print"/>
          <a:srcRect/>
          <a:stretch>
            <a:fillRect/>
          </a:stretch>
        </p:blipFill>
        <p:spPr bwMode="auto">
          <a:xfrm>
            <a:off x="-301752" y="1371600"/>
            <a:ext cx="9672991" cy="5486400"/>
          </a:xfrm>
          <a:prstGeom prst="rect">
            <a:avLst/>
          </a:prstGeom>
          <a:noFill/>
          <a:ln w="9525">
            <a:noFill/>
            <a:miter lim="800000"/>
            <a:headEnd/>
            <a:tailEnd/>
          </a:ln>
          <a:effectLst/>
        </p:spPr>
      </p:pic>
      <p:sp>
        <p:nvSpPr>
          <p:cNvPr id="2" name="Title 1"/>
          <p:cNvSpPr>
            <a:spLocks noGrp="1"/>
          </p:cNvSpPr>
          <p:nvPr>
            <p:ph type="title"/>
          </p:nvPr>
        </p:nvSpPr>
        <p:spPr/>
        <p:txBody>
          <a:bodyPr>
            <a:normAutofit fontScale="90000"/>
          </a:bodyPr>
          <a:lstStyle/>
          <a:p>
            <a:r>
              <a:rPr lang="en-US" dirty="0" smtClean="0"/>
              <a:t>Modal Damping Loop Gain – This is Stable!?</a:t>
            </a:r>
            <a:endParaRPr lang="en-US" dirty="0"/>
          </a:p>
        </p:txBody>
      </p:sp>
      <p:sp>
        <p:nvSpPr>
          <p:cNvPr id="4" name="Slide Number Placeholder 3"/>
          <p:cNvSpPr>
            <a:spLocks noGrp="1"/>
          </p:cNvSpPr>
          <p:nvPr>
            <p:ph type="sldNum" sz="quarter" idx="12"/>
          </p:nvPr>
        </p:nvSpPr>
        <p:spPr>
          <a:xfrm>
            <a:off x="6934200" y="6388100"/>
            <a:ext cx="2133600" cy="365125"/>
          </a:xfrm>
        </p:spPr>
        <p:txBody>
          <a:bodyPr/>
          <a:lstStyle/>
          <a:p>
            <a:fld id="{66C53666-21CE-42DB-8B81-1054EC949FA4}" type="slidenum">
              <a:rPr lang="en-US" smtClean="0"/>
              <a:pPr/>
              <a:t>15</a:t>
            </a:fld>
            <a:endParaRPr lang="en-US" dirty="0"/>
          </a:p>
        </p:txBody>
      </p:sp>
      <p:cxnSp>
        <p:nvCxnSpPr>
          <p:cNvPr id="5" name="Straight Connector 4"/>
          <p:cNvCxnSpPr/>
          <p:nvPr/>
        </p:nvCxnSpPr>
        <p:spPr>
          <a:xfrm>
            <a:off x="996112" y="6029135"/>
            <a:ext cx="7458391" cy="37357"/>
          </a:xfrm>
          <a:prstGeom prst="line">
            <a:avLst/>
          </a:prstGeom>
          <a:ln>
            <a:solidFill>
              <a:schemeClr val="tx1">
                <a:alpha val="5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033465" y="5621484"/>
            <a:ext cx="7458391" cy="37357"/>
          </a:xfrm>
          <a:prstGeom prst="line">
            <a:avLst/>
          </a:prstGeom>
          <a:ln>
            <a:solidFill>
              <a:schemeClr val="tx1">
                <a:alpha val="5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1021014" y="5225992"/>
            <a:ext cx="7458391" cy="37357"/>
          </a:xfrm>
          <a:prstGeom prst="line">
            <a:avLst/>
          </a:prstGeom>
          <a:ln>
            <a:solidFill>
              <a:schemeClr val="tx1">
                <a:alpha val="5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021014" y="4837735"/>
            <a:ext cx="7458391" cy="37357"/>
          </a:xfrm>
          <a:prstGeom prst="line">
            <a:avLst/>
          </a:prstGeom>
          <a:ln>
            <a:solidFill>
              <a:schemeClr val="tx1">
                <a:alpha val="5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021014" y="4432398"/>
            <a:ext cx="7458391" cy="37357"/>
          </a:xfrm>
          <a:prstGeom prst="line">
            <a:avLst/>
          </a:prstGeom>
          <a:ln>
            <a:solidFill>
              <a:schemeClr val="tx1">
                <a:alpha val="50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8479405" y="5897837"/>
            <a:ext cx="664595" cy="307777"/>
          </a:xfrm>
          <a:prstGeom prst="rect">
            <a:avLst/>
          </a:prstGeom>
          <a:noFill/>
        </p:spPr>
        <p:txBody>
          <a:bodyPr wrap="square" rtlCol="0">
            <a:spAutoFit/>
          </a:bodyPr>
          <a:lstStyle/>
          <a:p>
            <a:r>
              <a:rPr lang="en-US" sz="1400" dirty="0" smtClean="0"/>
              <a:t>-180</a:t>
            </a:r>
            <a:endParaRPr lang="en-US" sz="1400" dirty="0"/>
          </a:p>
        </p:txBody>
      </p:sp>
      <p:sp>
        <p:nvSpPr>
          <p:cNvPr id="12" name="TextBox 11"/>
          <p:cNvSpPr txBox="1"/>
          <p:nvPr/>
        </p:nvSpPr>
        <p:spPr>
          <a:xfrm>
            <a:off x="8491856" y="5080820"/>
            <a:ext cx="664595" cy="307777"/>
          </a:xfrm>
          <a:prstGeom prst="rect">
            <a:avLst/>
          </a:prstGeom>
          <a:noFill/>
        </p:spPr>
        <p:txBody>
          <a:bodyPr wrap="square" rtlCol="0">
            <a:spAutoFit/>
          </a:bodyPr>
          <a:lstStyle/>
          <a:p>
            <a:r>
              <a:rPr lang="en-US" sz="1400" dirty="0" smtClean="0"/>
              <a:t>-180</a:t>
            </a:r>
            <a:endParaRPr lang="en-US" sz="1400" dirty="0"/>
          </a:p>
        </p:txBody>
      </p:sp>
      <p:sp>
        <p:nvSpPr>
          <p:cNvPr id="13" name="TextBox 12"/>
          <p:cNvSpPr txBox="1"/>
          <p:nvPr/>
        </p:nvSpPr>
        <p:spPr>
          <a:xfrm>
            <a:off x="8491856" y="4303038"/>
            <a:ext cx="664595" cy="307777"/>
          </a:xfrm>
          <a:prstGeom prst="rect">
            <a:avLst/>
          </a:prstGeom>
          <a:noFill/>
        </p:spPr>
        <p:txBody>
          <a:bodyPr wrap="square" rtlCol="0">
            <a:spAutoFit/>
          </a:bodyPr>
          <a:lstStyle/>
          <a:p>
            <a:r>
              <a:rPr lang="en-US" sz="1400" dirty="0" smtClean="0"/>
              <a:t>-180</a:t>
            </a:r>
            <a:endParaRPr lang="en-US" sz="1400" dirty="0"/>
          </a:p>
        </p:txBody>
      </p:sp>
      <p:sp>
        <p:nvSpPr>
          <p:cNvPr id="14" name="TextBox 13"/>
          <p:cNvSpPr txBox="1"/>
          <p:nvPr/>
        </p:nvSpPr>
        <p:spPr>
          <a:xfrm>
            <a:off x="8459172" y="4686830"/>
            <a:ext cx="664595" cy="307777"/>
          </a:xfrm>
          <a:prstGeom prst="rect">
            <a:avLst/>
          </a:prstGeom>
          <a:noFill/>
        </p:spPr>
        <p:txBody>
          <a:bodyPr wrap="square" rtlCol="0">
            <a:spAutoFit/>
          </a:bodyPr>
          <a:lstStyle/>
          <a:p>
            <a:r>
              <a:rPr lang="en-US" sz="1400" dirty="0"/>
              <a:t> </a:t>
            </a:r>
            <a:r>
              <a:rPr lang="en-US" sz="1400" dirty="0" smtClean="0"/>
              <a:t>+180</a:t>
            </a:r>
            <a:endParaRPr lang="en-US" sz="1400" dirty="0"/>
          </a:p>
        </p:txBody>
      </p:sp>
      <p:sp>
        <p:nvSpPr>
          <p:cNvPr id="15" name="TextBox 14"/>
          <p:cNvSpPr txBox="1"/>
          <p:nvPr/>
        </p:nvSpPr>
        <p:spPr>
          <a:xfrm>
            <a:off x="8442052" y="5489140"/>
            <a:ext cx="664595" cy="307777"/>
          </a:xfrm>
          <a:prstGeom prst="rect">
            <a:avLst/>
          </a:prstGeom>
          <a:noFill/>
        </p:spPr>
        <p:txBody>
          <a:bodyPr wrap="square" rtlCol="0">
            <a:spAutoFit/>
          </a:bodyPr>
          <a:lstStyle/>
          <a:p>
            <a:r>
              <a:rPr lang="en-US" sz="1400" dirty="0"/>
              <a:t> </a:t>
            </a:r>
            <a:r>
              <a:rPr lang="en-US" sz="1400" dirty="0" smtClean="0"/>
              <a:t>+180</a:t>
            </a:r>
            <a:endParaRPr lang="en-US" sz="1400" dirty="0"/>
          </a:p>
        </p:txBody>
      </p:sp>
      <p:cxnSp>
        <p:nvCxnSpPr>
          <p:cNvPr id="16" name="Straight Connector 15"/>
          <p:cNvCxnSpPr/>
          <p:nvPr/>
        </p:nvCxnSpPr>
        <p:spPr>
          <a:xfrm>
            <a:off x="1033465" y="2448061"/>
            <a:ext cx="7458391" cy="37357"/>
          </a:xfrm>
          <a:prstGeom prst="line">
            <a:avLst/>
          </a:prstGeom>
          <a:ln>
            <a:solidFill>
              <a:schemeClr val="tx1">
                <a:alpha val="50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8472845" y="2205667"/>
            <a:ext cx="664595" cy="523220"/>
          </a:xfrm>
          <a:prstGeom prst="rect">
            <a:avLst/>
          </a:prstGeom>
          <a:noFill/>
        </p:spPr>
        <p:txBody>
          <a:bodyPr wrap="square" rtlCol="0">
            <a:spAutoFit/>
          </a:bodyPr>
          <a:lstStyle/>
          <a:p>
            <a:r>
              <a:rPr lang="en-US" sz="1400" dirty="0"/>
              <a:t>u</a:t>
            </a:r>
            <a:r>
              <a:rPr lang="en-US" sz="1400" dirty="0" smtClean="0"/>
              <a:t>nity gain</a:t>
            </a:r>
            <a:endParaRPr lang="en-US" sz="1400" dirty="0"/>
          </a:p>
        </p:txBody>
      </p:sp>
    </p:spTree>
    <p:extLst>
      <p:ext uri="{BB962C8B-B14F-4D97-AF65-F5344CB8AC3E}">
        <p14:creationId xmlns:p14="http://schemas.microsoft.com/office/powerpoint/2010/main" val="295542517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cstate="print"/>
          <a:srcRect/>
          <a:stretch>
            <a:fillRect/>
          </a:stretch>
        </p:blipFill>
        <p:spPr bwMode="auto">
          <a:xfrm>
            <a:off x="-301752" y="1371600"/>
            <a:ext cx="9672991" cy="5486400"/>
          </a:xfrm>
          <a:prstGeom prst="rect">
            <a:avLst/>
          </a:prstGeom>
          <a:noFill/>
          <a:ln w="9525">
            <a:noFill/>
            <a:miter lim="800000"/>
            <a:headEnd/>
            <a:tailEnd/>
          </a:ln>
          <a:effectLst/>
        </p:spPr>
      </p:pic>
      <p:sp>
        <p:nvSpPr>
          <p:cNvPr id="2" name="Title 1"/>
          <p:cNvSpPr>
            <a:spLocks noGrp="1"/>
          </p:cNvSpPr>
          <p:nvPr>
            <p:ph type="title"/>
          </p:nvPr>
        </p:nvSpPr>
        <p:spPr/>
        <p:txBody>
          <a:bodyPr>
            <a:normAutofit fontScale="90000"/>
          </a:bodyPr>
          <a:lstStyle/>
          <a:p>
            <a:r>
              <a:rPr lang="en-US" dirty="0" smtClean="0"/>
              <a:t>Modal Damping Loop Gain – This is Stable!?</a:t>
            </a:r>
            <a:endParaRPr lang="en-US" dirty="0"/>
          </a:p>
        </p:txBody>
      </p:sp>
      <p:sp>
        <p:nvSpPr>
          <p:cNvPr id="4" name="Slide Number Placeholder 3"/>
          <p:cNvSpPr>
            <a:spLocks noGrp="1"/>
          </p:cNvSpPr>
          <p:nvPr>
            <p:ph type="sldNum" sz="quarter" idx="12"/>
          </p:nvPr>
        </p:nvSpPr>
        <p:spPr>
          <a:xfrm>
            <a:off x="6934200" y="6388100"/>
            <a:ext cx="2133600" cy="365125"/>
          </a:xfrm>
        </p:spPr>
        <p:txBody>
          <a:bodyPr/>
          <a:lstStyle/>
          <a:p>
            <a:fld id="{66C53666-21CE-42DB-8B81-1054EC949FA4}" type="slidenum">
              <a:rPr lang="en-US" smtClean="0"/>
              <a:pPr/>
              <a:t>16</a:t>
            </a:fld>
            <a:endParaRPr lang="en-US" dirty="0"/>
          </a:p>
        </p:txBody>
      </p:sp>
      <p:cxnSp>
        <p:nvCxnSpPr>
          <p:cNvPr id="5" name="Straight Connector 4"/>
          <p:cNvCxnSpPr/>
          <p:nvPr/>
        </p:nvCxnSpPr>
        <p:spPr>
          <a:xfrm>
            <a:off x="996112" y="6029135"/>
            <a:ext cx="7458391" cy="37357"/>
          </a:xfrm>
          <a:prstGeom prst="line">
            <a:avLst/>
          </a:prstGeom>
          <a:ln>
            <a:solidFill>
              <a:schemeClr val="tx1">
                <a:alpha val="5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033465" y="5621484"/>
            <a:ext cx="7458391" cy="37357"/>
          </a:xfrm>
          <a:prstGeom prst="line">
            <a:avLst/>
          </a:prstGeom>
          <a:ln>
            <a:solidFill>
              <a:schemeClr val="tx1">
                <a:alpha val="5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1021014" y="5225992"/>
            <a:ext cx="7458391" cy="37357"/>
          </a:xfrm>
          <a:prstGeom prst="line">
            <a:avLst/>
          </a:prstGeom>
          <a:ln>
            <a:solidFill>
              <a:schemeClr val="tx1">
                <a:alpha val="5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021014" y="4837735"/>
            <a:ext cx="7458391" cy="37357"/>
          </a:xfrm>
          <a:prstGeom prst="line">
            <a:avLst/>
          </a:prstGeom>
          <a:ln>
            <a:solidFill>
              <a:schemeClr val="tx1">
                <a:alpha val="5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021014" y="4432398"/>
            <a:ext cx="7458391" cy="37357"/>
          </a:xfrm>
          <a:prstGeom prst="line">
            <a:avLst/>
          </a:prstGeom>
          <a:ln>
            <a:solidFill>
              <a:schemeClr val="tx1">
                <a:alpha val="50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8479405" y="5897837"/>
            <a:ext cx="664595" cy="307777"/>
          </a:xfrm>
          <a:prstGeom prst="rect">
            <a:avLst/>
          </a:prstGeom>
          <a:noFill/>
        </p:spPr>
        <p:txBody>
          <a:bodyPr wrap="square" rtlCol="0">
            <a:spAutoFit/>
          </a:bodyPr>
          <a:lstStyle/>
          <a:p>
            <a:r>
              <a:rPr lang="en-US" sz="1400" dirty="0" smtClean="0"/>
              <a:t>-180</a:t>
            </a:r>
            <a:endParaRPr lang="en-US" sz="1400" dirty="0"/>
          </a:p>
        </p:txBody>
      </p:sp>
      <p:sp>
        <p:nvSpPr>
          <p:cNvPr id="12" name="TextBox 11"/>
          <p:cNvSpPr txBox="1"/>
          <p:nvPr/>
        </p:nvSpPr>
        <p:spPr>
          <a:xfrm>
            <a:off x="8491856" y="5080820"/>
            <a:ext cx="664595" cy="307777"/>
          </a:xfrm>
          <a:prstGeom prst="rect">
            <a:avLst/>
          </a:prstGeom>
          <a:noFill/>
        </p:spPr>
        <p:txBody>
          <a:bodyPr wrap="square" rtlCol="0">
            <a:spAutoFit/>
          </a:bodyPr>
          <a:lstStyle/>
          <a:p>
            <a:r>
              <a:rPr lang="en-US" sz="1400" dirty="0" smtClean="0"/>
              <a:t>-180</a:t>
            </a:r>
            <a:endParaRPr lang="en-US" sz="1400" dirty="0"/>
          </a:p>
        </p:txBody>
      </p:sp>
      <p:sp>
        <p:nvSpPr>
          <p:cNvPr id="13" name="TextBox 12"/>
          <p:cNvSpPr txBox="1"/>
          <p:nvPr/>
        </p:nvSpPr>
        <p:spPr>
          <a:xfrm>
            <a:off x="8491856" y="4303038"/>
            <a:ext cx="664595" cy="307777"/>
          </a:xfrm>
          <a:prstGeom prst="rect">
            <a:avLst/>
          </a:prstGeom>
          <a:noFill/>
        </p:spPr>
        <p:txBody>
          <a:bodyPr wrap="square" rtlCol="0">
            <a:spAutoFit/>
          </a:bodyPr>
          <a:lstStyle/>
          <a:p>
            <a:r>
              <a:rPr lang="en-US" sz="1400" dirty="0" smtClean="0"/>
              <a:t>-180</a:t>
            </a:r>
            <a:endParaRPr lang="en-US" sz="1400" dirty="0"/>
          </a:p>
        </p:txBody>
      </p:sp>
      <p:sp>
        <p:nvSpPr>
          <p:cNvPr id="14" name="TextBox 13"/>
          <p:cNvSpPr txBox="1"/>
          <p:nvPr/>
        </p:nvSpPr>
        <p:spPr>
          <a:xfrm>
            <a:off x="8459172" y="4686830"/>
            <a:ext cx="664595" cy="307777"/>
          </a:xfrm>
          <a:prstGeom prst="rect">
            <a:avLst/>
          </a:prstGeom>
          <a:noFill/>
        </p:spPr>
        <p:txBody>
          <a:bodyPr wrap="square" rtlCol="0">
            <a:spAutoFit/>
          </a:bodyPr>
          <a:lstStyle/>
          <a:p>
            <a:r>
              <a:rPr lang="en-US" sz="1400" dirty="0"/>
              <a:t> </a:t>
            </a:r>
            <a:r>
              <a:rPr lang="en-US" sz="1400" dirty="0" smtClean="0"/>
              <a:t>+180</a:t>
            </a:r>
            <a:endParaRPr lang="en-US" sz="1400" dirty="0"/>
          </a:p>
        </p:txBody>
      </p:sp>
      <p:sp>
        <p:nvSpPr>
          <p:cNvPr id="15" name="TextBox 14"/>
          <p:cNvSpPr txBox="1"/>
          <p:nvPr/>
        </p:nvSpPr>
        <p:spPr>
          <a:xfrm>
            <a:off x="8442052" y="5489140"/>
            <a:ext cx="664595" cy="307777"/>
          </a:xfrm>
          <a:prstGeom prst="rect">
            <a:avLst/>
          </a:prstGeom>
          <a:noFill/>
        </p:spPr>
        <p:txBody>
          <a:bodyPr wrap="square" rtlCol="0">
            <a:spAutoFit/>
          </a:bodyPr>
          <a:lstStyle/>
          <a:p>
            <a:r>
              <a:rPr lang="en-US" sz="1400" dirty="0"/>
              <a:t> </a:t>
            </a:r>
            <a:r>
              <a:rPr lang="en-US" sz="1400" dirty="0" smtClean="0"/>
              <a:t>+180</a:t>
            </a:r>
            <a:endParaRPr lang="en-US" sz="1400" dirty="0"/>
          </a:p>
        </p:txBody>
      </p:sp>
      <p:cxnSp>
        <p:nvCxnSpPr>
          <p:cNvPr id="16" name="Straight Connector 15"/>
          <p:cNvCxnSpPr/>
          <p:nvPr/>
        </p:nvCxnSpPr>
        <p:spPr>
          <a:xfrm>
            <a:off x="1033465" y="2448061"/>
            <a:ext cx="7458391" cy="37357"/>
          </a:xfrm>
          <a:prstGeom prst="line">
            <a:avLst/>
          </a:prstGeom>
          <a:ln>
            <a:solidFill>
              <a:schemeClr val="tx1">
                <a:alpha val="50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4298717" y="2222971"/>
            <a:ext cx="199222" cy="2857849"/>
          </a:xfrm>
          <a:prstGeom prst="rect">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8472845" y="2205667"/>
            <a:ext cx="664595" cy="523220"/>
          </a:xfrm>
          <a:prstGeom prst="rect">
            <a:avLst/>
          </a:prstGeom>
          <a:noFill/>
        </p:spPr>
        <p:txBody>
          <a:bodyPr wrap="square" rtlCol="0">
            <a:spAutoFit/>
          </a:bodyPr>
          <a:lstStyle/>
          <a:p>
            <a:r>
              <a:rPr lang="en-US" sz="1400" dirty="0"/>
              <a:t>u</a:t>
            </a:r>
            <a:r>
              <a:rPr lang="en-US" sz="1400" dirty="0" smtClean="0"/>
              <a:t>nity gain</a:t>
            </a:r>
            <a:endParaRPr lang="en-US" sz="1400" dirty="0"/>
          </a:p>
        </p:txBody>
      </p:sp>
    </p:spTree>
    <p:extLst>
      <p:ext uri="{BB962C8B-B14F-4D97-AF65-F5344CB8AC3E}">
        <p14:creationId xmlns:p14="http://schemas.microsoft.com/office/powerpoint/2010/main" val="364668350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803697" y="684579"/>
            <a:ext cx="34322" cy="5926914"/>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337159" y="3498069"/>
            <a:ext cx="6772910"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75280" y="171629"/>
            <a:ext cx="3128531" cy="461665"/>
          </a:xfrm>
          <a:prstGeom prst="rect">
            <a:avLst/>
          </a:prstGeom>
          <a:noFill/>
        </p:spPr>
        <p:txBody>
          <a:bodyPr wrap="none" rtlCol="0">
            <a:spAutoFit/>
          </a:bodyPr>
          <a:lstStyle/>
          <a:p>
            <a:r>
              <a:rPr lang="en-US" sz="2400" b="1" dirty="0" smtClean="0"/>
              <a:t>Humans (loop shaping)</a:t>
            </a:r>
            <a:endParaRPr lang="en-US" sz="2400" b="1" dirty="0"/>
          </a:p>
        </p:txBody>
      </p:sp>
      <p:sp>
        <p:nvSpPr>
          <p:cNvPr id="9" name="TextBox 8"/>
          <p:cNvSpPr txBox="1"/>
          <p:nvPr/>
        </p:nvSpPr>
        <p:spPr>
          <a:xfrm>
            <a:off x="5254948" y="178475"/>
            <a:ext cx="2322721" cy="461665"/>
          </a:xfrm>
          <a:prstGeom prst="rect">
            <a:avLst/>
          </a:prstGeom>
          <a:noFill/>
        </p:spPr>
        <p:txBody>
          <a:bodyPr wrap="none" rtlCol="0">
            <a:spAutoFit/>
          </a:bodyPr>
          <a:lstStyle/>
          <a:p>
            <a:r>
              <a:rPr lang="en-US" sz="2400" b="1" dirty="0" smtClean="0"/>
              <a:t>Modern controls</a:t>
            </a:r>
            <a:endParaRPr lang="en-US" sz="2400" b="1" dirty="0"/>
          </a:p>
        </p:txBody>
      </p:sp>
      <p:sp>
        <p:nvSpPr>
          <p:cNvPr id="12" name="Content Placeholder 2"/>
          <p:cNvSpPr txBox="1">
            <a:spLocks/>
          </p:cNvSpPr>
          <p:nvPr/>
        </p:nvSpPr>
        <p:spPr>
          <a:xfrm>
            <a:off x="5386923" y="1057277"/>
            <a:ext cx="3435507" cy="240447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900" dirty="0" smtClean="0"/>
              <a:t>MIMO systems</a:t>
            </a:r>
          </a:p>
          <a:p>
            <a:pPr marL="0" indent="0">
              <a:buNone/>
            </a:pPr>
            <a:endParaRPr lang="en-US" sz="1900" dirty="0" smtClean="0"/>
          </a:p>
          <a:p>
            <a:r>
              <a:rPr lang="en-US" sz="1900" dirty="0" smtClean="0"/>
              <a:t>Not subject to human biases and strategies</a:t>
            </a:r>
          </a:p>
          <a:p>
            <a:endParaRPr lang="en-US" sz="1900" b="1" dirty="0"/>
          </a:p>
          <a:p>
            <a:r>
              <a:rPr lang="en-US" sz="1900" dirty="0"/>
              <a:t>Quantitatively ‘optimal’ solutions</a:t>
            </a:r>
          </a:p>
          <a:p>
            <a:endParaRPr lang="en-US" sz="1900" dirty="0"/>
          </a:p>
        </p:txBody>
      </p:sp>
      <p:sp>
        <p:nvSpPr>
          <p:cNvPr id="13" name="Content Placeholder 2"/>
          <p:cNvSpPr txBox="1">
            <a:spLocks/>
          </p:cNvSpPr>
          <p:nvPr/>
        </p:nvSpPr>
        <p:spPr>
          <a:xfrm>
            <a:off x="5372538" y="3680324"/>
            <a:ext cx="3771462" cy="3169165"/>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900" dirty="0" smtClean="0"/>
              <a:t>‘Optimal’  only in the context of the cost function</a:t>
            </a:r>
          </a:p>
          <a:p>
            <a:endParaRPr lang="en-US" sz="1900" dirty="0" smtClean="0"/>
          </a:p>
          <a:p>
            <a:r>
              <a:rPr lang="en-US" sz="1900" dirty="0" err="1" smtClean="0"/>
              <a:t>Unmodeled</a:t>
            </a:r>
            <a:r>
              <a:rPr lang="en-US" sz="1900" dirty="0" smtClean="0"/>
              <a:t> dynamics</a:t>
            </a:r>
          </a:p>
          <a:p>
            <a:endParaRPr lang="en-US" sz="1900" dirty="0" smtClean="0"/>
          </a:p>
          <a:p>
            <a:pPr marL="0" indent="0">
              <a:buNone/>
            </a:pPr>
            <a:endParaRPr lang="en-US" sz="1900" dirty="0" smtClean="0"/>
          </a:p>
          <a:p>
            <a:r>
              <a:rPr lang="en-US" sz="1900" dirty="0" smtClean="0"/>
              <a:t>‘human readable’ designs</a:t>
            </a:r>
          </a:p>
        </p:txBody>
      </p:sp>
      <p:sp>
        <p:nvSpPr>
          <p:cNvPr id="14" name="Content Placeholder 2"/>
          <p:cNvSpPr txBox="1">
            <a:spLocks/>
          </p:cNvSpPr>
          <p:nvPr/>
        </p:nvSpPr>
        <p:spPr>
          <a:xfrm>
            <a:off x="1218271" y="1105304"/>
            <a:ext cx="3551106" cy="2289787"/>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900" dirty="0" smtClean="0"/>
              <a:t>Distinguishing good and bad results</a:t>
            </a:r>
          </a:p>
          <a:p>
            <a:endParaRPr lang="en-US" sz="1900" dirty="0" smtClean="0"/>
          </a:p>
          <a:p>
            <a:r>
              <a:rPr lang="en-US" sz="1900" dirty="0" smtClean="0"/>
              <a:t>Adjusting to the unexpected</a:t>
            </a:r>
          </a:p>
          <a:p>
            <a:pPr marL="0" indent="0">
              <a:buNone/>
            </a:pPr>
            <a:endParaRPr lang="en-US" sz="1900" dirty="0" smtClean="0"/>
          </a:p>
          <a:p>
            <a:r>
              <a:rPr lang="en-US" sz="1900" dirty="0" smtClean="0"/>
              <a:t>‘human readable’ designs</a:t>
            </a:r>
          </a:p>
        </p:txBody>
      </p:sp>
      <p:sp>
        <p:nvSpPr>
          <p:cNvPr id="15" name="Content Placeholder 2"/>
          <p:cNvSpPr txBox="1">
            <a:spLocks/>
          </p:cNvSpPr>
          <p:nvPr/>
        </p:nvSpPr>
        <p:spPr>
          <a:xfrm>
            <a:off x="1218271" y="4129360"/>
            <a:ext cx="3435507" cy="184693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900" dirty="0" smtClean="0"/>
              <a:t>MIMO systems with many coupled loops</a:t>
            </a:r>
          </a:p>
          <a:p>
            <a:endParaRPr lang="en-US" sz="1900" dirty="0" smtClean="0"/>
          </a:p>
          <a:p>
            <a:r>
              <a:rPr lang="en-US" sz="1900" dirty="0" smtClean="0"/>
              <a:t>Have individual biases and strategies</a:t>
            </a:r>
            <a:endParaRPr lang="en-US" sz="1900" dirty="0"/>
          </a:p>
        </p:txBody>
      </p:sp>
      <p:pic>
        <p:nvPicPr>
          <p:cNvPr id="2" name="Picture 1"/>
          <p:cNvPicPr>
            <a:picLocks noChangeAspect="1"/>
          </p:cNvPicPr>
          <p:nvPr/>
        </p:nvPicPr>
        <p:blipFill>
          <a:blip r:embed="rId3"/>
          <a:stretch>
            <a:fillRect/>
          </a:stretch>
        </p:blipFill>
        <p:spPr>
          <a:xfrm>
            <a:off x="3373643" y="94629"/>
            <a:ext cx="1191207" cy="659135"/>
          </a:xfrm>
          <a:prstGeom prst="rect">
            <a:avLst/>
          </a:prstGeom>
        </p:spPr>
      </p:pic>
      <p:pic>
        <p:nvPicPr>
          <p:cNvPr id="4" name="Picture 3"/>
          <p:cNvPicPr>
            <a:picLocks noChangeAspect="1"/>
          </p:cNvPicPr>
          <p:nvPr/>
        </p:nvPicPr>
        <p:blipFill>
          <a:blip r:embed="rId4"/>
          <a:stretch>
            <a:fillRect/>
          </a:stretch>
        </p:blipFill>
        <p:spPr>
          <a:xfrm>
            <a:off x="7772222" y="120658"/>
            <a:ext cx="934169" cy="892132"/>
          </a:xfrm>
          <a:prstGeom prst="rect">
            <a:avLst/>
          </a:prstGeom>
        </p:spPr>
      </p:pic>
      <p:pic>
        <p:nvPicPr>
          <p:cNvPr id="3" name="Picture 2"/>
          <p:cNvPicPr>
            <a:picLocks noChangeAspect="1"/>
          </p:cNvPicPr>
          <p:nvPr/>
        </p:nvPicPr>
        <p:blipFill rotWithShape="1">
          <a:blip r:embed="rId5"/>
          <a:srcRect t="21367" b="24668"/>
          <a:stretch/>
        </p:blipFill>
        <p:spPr>
          <a:xfrm>
            <a:off x="945507" y="1167140"/>
            <a:ext cx="603096" cy="347993"/>
          </a:xfrm>
          <a:prstGeom prst="rect">
            <a:avLst/>
          </a:prstGeom>
        </p:spPr>
      </p:pic>
      <p:pic>
        <p:nvPicPr>
          <p:cNvPr id="16" name="Picture 15"/>
          <p:cNvPicPr>
            <a:picLocks noChangeAspect="1"/>
          </p:cNvPicPr>
          <p:nvPr/>
        </p:nvPicPr>
        <p:blipFill>
          <a:blip r:embed="rId6"/>
          <a:stretch>
            <a:fillRect/>
          </a:stretch>
        </p:blipFill>
        <p:spPr>
          <a:xfrm>
            <a:off x="911341" y="2846395"/>
            <a:ext cx="613860" cy="245672"/>
          </a:xfrm>
          <a:prstGeom prst="rect">
            <a:avLst/>
          </a:prstGeom>
          <a:solidFill>
            <a:schemeClr val="bg1"/>
          </a:solidFill>
        </p:spPr>
      </p:pic>
      <p:pic>
        <p:nvPicPr>
          <p:cNvPr id="22" name="Picture 21" descr="face 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5507" y="1984538"/>
            <a:ext cx="561981" cy="561981"/>
          </a:xfrm>
          <a:prstGeom prst="rect">
            <a:avLst/>
          </a:prstGeom>
        </p:spPr>
      </p:pic>
      <p:sp>
        <p:nvSpPr>
          <p:cNvPr id="27" name="Multiply 26"/>
          <p:cNvSpPr/>
          <p:nvPr/>
        </p:nvSpPr>
        <p:spPr>
          <a:xfrm>
            <a:off x="68644" y="3346538"/>
            <a:ext cx="914400" cy="914400"/>
          </a:xfrm>
          <a:prstGeom prst="mathMultiply">
            <a:avLst>
              <a:gd name="adj1" fmla="val 11118"/>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 name="Picture 29" descr="check mark.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8167" y="745667"/>
            <a:ext cx="773174" cy="695857"/>
          </a:xfrm>
          <a:prstGeom prst="rect">
            <a:avLst/>
          </a:prstGeom>
        </p:spPr>
      </p:pic>
      <p:pic>
        <p:nvPicPr>
          <p:cNvPr id="33" name="Picture 32"/>
          <p:cNvPicPr>
            <a:picLocks noChangeAspect="1"/>
          </p:cNvPicPr>
          <p:nvPr/>
        </p:nvPicPr>
        <p:blipFill rotWithShape="1">
          <a:blip r:embed="rId5"/>
          <a:srcRect t="21367" b="24668"/>
          <a:stretch/>
        </p:blipFill>
        <p:spPr>
          <a:xfrm>
            <a:off x="4937278" y="3782384"/>
            <a:ext cx="603096" cy="347993"/>
          </a:xfrm>
          <a:prstGeom prst="rect">
            <a:avLst/>
          </a:prstGeom>
        </p:spPr>
      </p:pic>
      <p:pic>
        <p:nvPicPr>
          <p:cNvPr id="34" name="Picture 33"/>
          <p:cNvPicPr>
            <a:picLocks noChangeAspect="1"/>
          </p:cNvPicPr>
          <p:nvPr/>
        </p:nvPicPr>
        <p:blipFill>
          <a:blip r:embed="rId6"/>
          <a:stretch>
            <a:fillRect/>
          </a:stretch>
        </p:blipFill>
        <p:spPr>
          <a:xfrm>
            <a:off x="4949194" y="5753301"/>
            <a:ext cx="613860" cy="245672"/>
          </a:xfrm>
          <a:prstGeom prst="rect">
            <a:avLst/>
          </a:prstGeom>
          <a:solidFill>
            <a:schemeClr val="bg1"/>
          </a:solidFill>
        </p:spPr>
      </p:pic>
      <p:pic>
        <p:nvPicPr>
          <p:cNvPr id="35" name="Picture 34" descr="face 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71874" y="4562048"/>
            <a:ext cx="561981" cy="561981"/>
          </a:xfrm>
          <a:prstGeom prst="rect">
            <a:avLst/>
          </a:prstGeom>
        </p:spPr>
      </p:pic>
      <p:pic>
        <p:nvPicPr>
          <p:cNvPr id="36" name="Picture 35"/>
          <p:cNvPicPr>
            <a:picLocks noChangeAspect="1"/>
          </p:cNvPicPr>
          <p:nvPr/>
        </p:nvPicPr>
        <p:blipFill rotWithShape="1">
          <a:blip r:embed="rId5"/>
          <a:srcRect t="21367" b="24668"/>
          <a:stretch/>
        </p:blipFill>
        <p:spPr>
          <a:xfrm>
            <a:off x="4964938" y="2837590"/>
            <a:ext cx="603096" cy="347993"/>
          </a:xfrm>
          <a:prstGeom prst="rect">
            <a:avLst/>
          </a:prstGeom>
        </p:spPr>
      </p:pic>
      <p:pic>
        <p:nvPicPr>
          <p:cNvPr id="37" name="Picture 36"/>
          <p:cNvPicPr>
            <a:picLocks noChangeAspect="1"/>
          </p:cNvPicPr>
          <p:nvPr/>
        </p:nvPicPr>
        <p:blipFill>
          <a:blip r:embed="rId9"/>
          <a:stretch>
            <a:fillRect/>
          </a:stretch>
        </p:blipFill>
        <p:spPr>
          <a:xfrm>
            <a:off x="805726" y="5124029"/>
            <a:ext cx="701762" cy="594349"/>
          </a:xfrm>
          <a:prstGeom prst="rect">
            <a:avLst/>
          </a:prstGeom>
          <a:solidFill>
            <a:schemeClr val="bg1"/>
          </a:solidFill>
        </p:spPr>
      </p:pic>
      <p:pic>
        <p:nvPicPr>
          <p:cNvPr id="38" name="Picture 37"/>
          <p:cNvPicPr>
            <a:picLocks noChangeAspect="1"/>
          </p:cNvPicPr>
          <p:nvPr/>
        </p:nvPicPr>
        <p:blipFill>
          <a:blip r:embed="rId9"/>
          <a:stretch>
            <a:fillRect/>
          </a:stretch>
        </p:blipFill>
        <p:spPr>
          <a:xfrm>
            <a:off x="4906652" y="1778083"/>
            <a:ext cx="701762" cy="594349"/>
          </a:xfrm>
          <a:prstGeom prst="rect">
            <a:avLst/>
          </a:prstGeom>
          <a:solidFill>
            <a:schemeClr val="bg1"/>
          </a:solidFill>
        </p:spPr>
      </p:pic>
      <p:grpSp>
        <p:nvGrpSpPr>
          <p:cNvPr id="80" name="Group 79"/>
          <p:cNvGrpSpPr/>
          <p:nvPr/>
        </p:nvGrpSpPr>
        <p:grpSpPr>
          <a:xfrm>
            <a:off x="786399" y="4307632"/>
            <a:ext cx="732112" cy="263525"/>
            <a:chOff x="279685" y="5946775"/>
            <a:chExt cx="732112" cy="263525"/>
          </a:xfrm>
        </p:grpSpPr>
        <p:sp>
          <p:nvSpPr>
            <p:cNvPr id="79" name="Rectangle 78"/>
            <p:cNvSpPr/>
            <p:nvPr/>
          </p:nvSpPr>
          <p:spPr>
            <a:xfrm>
              <a:off x="279756" y="5946775"/>
              <a:ext cx="732041" cy="263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5" name="Group 64"/>
            <p:cNvGrpSpPr/>
            <p:nvPr/>
          </p:nvGrpSpPr>
          <p:grpSpPr>
            <a:xfrm>
              <a:off x="279685" y="5971294"/>
              <a:ext cx="732112" cy="209921"/>
              <a:chOff x="385548" y="6135061"/>
              <a:chExt cx="1509339" cy="320085"/>
            </a:xfrm>
          </p:grpSpPr>
          <p:cxnSp>
            <p:nvCxnSpPr>
              <p:cNvPr id="43" name="Straight Connector 42"/>
              <p:cNvCxnSpPr/>
              <p:nvPr/>
            </p:nvCxnSpPr>
            <p:spPr>
              <a:xfrm>
                <a:off x="385548" y="6135061"/>
                <a:ext cx="525793" cy="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911341" y="6135061"/>
                <a:ext cx="457753" cy="16373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1369094" y="6298799"/>
                <a:ext cx="525793" cy="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385694" y="6287459"/>
                <a:ext cx="525793" cy="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402014" y="6451199"/>
                <a:ext cx="525793" cy="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1353386" y="6135061"/>
                <a:ext cx="525793" cy="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1357754" y="6451199"/>
                <a:ext cx="525793" cy="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V="1">
                <a:off x="927807" y="6135061"/>
                <a:ext cx="441287" cy="31269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895633" y="6135061"/>
                <a:ext cx="462121" cy="31613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911341" y="6287461"/>
                <a:ext cx="446413" cy="16373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flipV="1">
                <a:off x="906973" y="6135061"/>
                <a:ext cx="450781"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927807" y="6298799"/>
                <a:ext cx="441287" cy="15634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grpSp>
        <p:nvGrpSpPr>
          <p:cNvPr id="81" name="Group 80"/>
          <p:cNvGrpSpPr/>
          <p:nvPr/>
        </p:nvGrpSpPr>
        <p:grpSpPr>
          <a:xfrm>
            <a:off x="4908593" y="1163744"/>
            <a:ext cx="732112" cy="263525"/>
            <a:chOff x="279685" y="5946775"/>
            <a:chExt cx="732112" cy="263525"/>
          </a:xfrm>
        </p:grpSpPr>
        <p:sp>
          <p:nvSpPr>
            <p:cNvPr id="82" name="Rectangle 81"/>
            <p:cNvSpPr/>
            <p:nvPr/>
          </p:nvSpPr>
          <p:spPr>
            <a:xfrm>
              <a:off x="279756" y="5946775"/>
              <a:ext cx="732041" cy="263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3" name="Group 82"/>
            <p:cNvGrpSpPr/>
            <p:nvPr/>
          </p:nvGrpSpPr>
          <p:grpSpPr>
            <a:xfrm>
              <a:off x="279685" y="5971294"/>
              <a:ext cx="732112" cy="209921"/>
              <a:chOff x="385548" y="6135061"/>
              <a:chExt cx="1509339" cy="320085"/>
            </a:xfrm>
          </p:grpSpPr>
          <p:cxnSp>
            <p:nvCxnSpPr>
              <p:cNvPr id="84" name="Straight Connector 83"/>
              <p:cNvCxnSpPr/>
              <p:nvPr/>
            </p:nvCxnSpPr>
            <p:spPr>
              <a:xfrm>
                <a:off x="385548" y="6135061"/>
                <a:ext cx="525793" cy="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911341" y="6135061"/>
                <a:ext cx="457753" cy="16373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1369094" y="6298799"/>
                <a:ext cx="525793" cy="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a:off x="385694" y="6287459"/>
                <a:ext cx="525793" cy="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402014" y="6451199"/>
                <a:ext cx="525793" cy="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a:off x="1353386" y="6135061"/>
                <a:ext cx="525793" cy="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1357754" y="6451199"/>
                <a:ext cx="525793" cy="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flipV="1">
                <a:off x="927807" y="6135061"/>
                <a:ext cx="441287" cy="31269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a:off x="895633" y="6135061"/>
                <a:ext cx="462121" cy="31613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a:off x="911341" y="6287461"/>
                <a:ext cx="446413" cy="16373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flipV="1">
                <a:off x="906973" y="6135061"/>
                <a:ext cx="450781"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flipV="1">
                <a:off x="927807" y="6298799"/>
                <a:ext cx="441287" cy="15634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
        <p:nvSpPr>
          <p:cNvPr id="6" name="Slide Number Placeholder 5"/>
          <p:cNvSpPr>
            <a:spLocks noGrp="1"/>
          </p:cNvSpPr>
          <p:nvPr>
            <p:ph type="sldNum" sz="quarter" idx="12"/>
          </p:nvPr>
        </p:nvSpPr>
        <p:spPr>
          <a:xfrm>
            <a:off x="6962775" y="6428930"/>
            <a:ext cx="2133600" cy="365125"/>
          </a:xfrm>
        </p:spPr>
        <p:txBody>
          <a:bodyPr/>
          <a:lstStyle/>
          <a:p>
            <a:fld id="{C7B8D8D1-A204-C14D-A397-99A1FA68CD01}" type="slidenum">
              <a:rPr lang="en-US" smtClean="0"/>
              <a:t>17</a:t>
            </a:fld>
            <a:endParaRPr lang="en-US" dirty="0"/>
          </a:p>
        </p:txBody>
      </p:sp>
    </p:spTree>
    <p:extLst>
      <p:ext uri="{BB962C8B-B14F-4D97-AF65-F5344CB8AC3E}">
        <p14:creationId xmlns:p14="http://schemas.microsoft.com/office/powerpoint/2010/main" val="95896793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 every job has its tool</a:t>
            </a:r>
            <a:endParaRPr lang="en-US" dirty="0"/>
          </a:p>
        </p:txBody>
      </p:sp>
      <p:pic>
        <p:nvPicPr>
          <p:cNvPr id="4" name="Content Placeholder 3"/>
          <p:cNvPicPr>
            <a:picLocks noGrp="1" noChangeAspect="1"/>
          </p:cNvPicPr>
          <p:nvPr>
            <p:ph idx="1"/>
          </p:nvPr>
        </p:nvPicPr>
        <p:blipFill>
          <a:blip r:embed="rId3"/>
          <a:srcRect l="8875" r="8875"/>
          <a:stretch>
            <a:fillRect/>
          </a:stretch>
        </p:blipFill>
        <p:spPr/>
      </p:pic>
    </p:spTree>
    <p:extLst>
      <p:ext uri="{BB962C8B-B14F-4D97-AF65-F5344CB8AC3E}">
        <p14:creationId xmlns:p14="http://schemas.microsoft.com/office/powerpoint/2010/main" val="80135272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Back Ups</a:t>
            </a:r>
            <a:endParaRPr lang="en-US" dirty="0"/>
          </a:p>
        </p:txBody>
      </p:sp>
      <p:sp>
        <p:nvSpPr>
          <p:cNvPr id="7" name="Subtitle 6"/>
          <p:cNvSpPr>
            <a:spLocks noGrp="1"/>
          </p:cNvSpPr>
          <p:nvPr>
            <p:ph type="subTitle" idx="1"/>
          </p:nvPr>
        </p:nvSpPr>
        <p:spPr/>
        <p:txBody>
          <a:bodyPr/>
          <a:lstStyle/>
          <a:p>
            <a:endParaRPr lang="en-US"/>
          </a:p>
        </p:txBody>
      </p:sp>
      <p:sp>
        <p:nvSpPr>
          <p:cNvPr id="2" name="Slide Number Placeholder 1"/>
          <p:cNvSpPr>
            <a:spLocks noGrp="1"/>
          </p:cNvSpPr>
          <p:nvPr>
            <p:ph type="sldNum" sz="quarter" idx="12"/>
          </p:nvPr>
        </p:nvSpPr>
        <p:spPr/>
        <p:txBody>
          <a:bodyPr/>
          <a:lstStyle/>
          <a:p>
            <a:fld id="{C7B8D8D1-A204-C14D-A397-99A1FA68CD01}" type="slidenum">
              <a:rPr lang="en-US" smtClean="0"/>
              <a:t>19</a:t>
            </a:fld>
            <a:endParaRPr lang="en-US"/>
          </a:p>
        </p:txBody>
      </p:sp>
    </p:spTree>
    <p:extLst>
      <p:ext uri="{BB962C8B-B14F-4D97-AF65-F5344CB8AC3E}">
        <p14:creationId xmlns:p14="http://schemas.microsoft.com/office/powerpoint/2010/main" val="105028020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Can modern control be useful for the suspension systems?</a:t>
            </a:r>
            <a:endParaRPr lang="en-US" dirty="0"/>
          </a:p>
        </p:txBody>
      </p:sp>
      <p:pic>
        <p:nvPicPr>
          <p:cNvPr id="7" name="Content Placeholder 9"/>
          <p:cNvPicPr>
            <a:picLocks noChangeAspect="1"/>
          </p:cNvPicPr>
          <p:nvPr/>
        </p:nvPicPr>
        <p:blipFill>
          <a:blip r:embed="rId3"/>
          <a:srcRect t="8460" b="8460"/>
          <a:stretch>
            <a:fillRect/>
          </a:stretch>
        </p:blipFill>
        <p:spPr>
          <a:xfrm>
            <a:off x="0" y="1840482"/>
            <a:ext cx="9144000" cy="5028847"/>
          </a:xfrm>
          <a:prstGeom prst="rect">
            <a:avLst/>
          </a:prstGeom>
        </p:spPr>
      </p:pic>
      <p:sp>
        <p:nvSpPr>
          <p:cNvPr id="3" name="Slide Number Placeholder 2"/>
          <p:cNvSpPr>
            <a:spLocks noGrp="1"/>
          </p:cNvSpPr>
          <p:nvPr>
            <p:ph type="sldNum" sz="quarter" idx="12"/>
          </p:nvPr>
        </p:nvSpPr>
        <p:spPr/>
        <p:txBody>
          <a:bodyPr/>
          <a:lstStyle/>
          <a:p>
            <a:fld id="{C7B8D8D1-A204-C14D-A397-99A1FA68CD01}" type="slidenum">
              <a:rPr lang="en-US" smtClean="0"/>
              <a:t>2</a:t>
            </a:fld>
            <a:endParaRPr lang="en-US"/>
          </a:p>
        </p:txBody>
      </p:sp>
    </p:spTree>
    <p:extLst>
      <p:ext uri="{BB962C8B-B14F-4D97-AF65-F5344CB8AC3E}">
        <p14:creationId xmlns:p14="http://schemas.microsoft.com/office/powerpoint/2010/main" val="397409305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Concerns I often hear about Modern control, and my responses to those concerns</a:t>
            </a:r>
            <a:endParaRPr lang="en-US" dirty="0"/>
          </a:p>
        </p:txBody>
      </p:sp>
      <p:sp>
        <p:nvSpPr>
          <p:cNvPr id="5" name="Subtitle 4"/>
          <p:cNvSpPr>
            <a:spLocks noGrp="1"/>
          </p:cNvSpPr>
          <p:nvPr>
            <p:ph type="subTitle" idx="1"/>
          </p:nvPr>
        </p:nvSpPr>
        <p:spPr/>
        <p:txBody>
          <a:bodyPr>
            <a:normAutofit fontScale="77500" lnSpcReduction="20000"/>
          </a:bodyPr>
          <a:lstStyle/>
          <a:p>
            <a:r>
              <a:rPr lang="en-US" dirty="0" smtClean="0"/>
              <a:t>This is just a first attempt to answer these concerns. I think we should agree on the responses as a group, citing examples</a:t>
            </a:r>
            <a:r>
              <a:rPr lang="en-US" dirty="0"/>
              <a:t>.</a:t>
            </a:r>
            <a:r>
              <a:rPr lang="en-US" dirty="0" smtClean="0"/>
              <a:t> By doing so we’ll be well on our way to exploiting the best each technique has to offer.</a:t>
            </a:r>
            <a:endParaRPr lang="en-US" dirty="0"/>
          </a:p>
        </p:txBody>
      </p:sp>
      <p:sp>
        <p:nvSpPr>
          <p:cNvPr id="2" name="Slide Number Placeholder 1"/>
          <p:cNvSpPr>
            <a:spLocks noGrp="1"/>
          </p:cNvSpPr>
          <p:nvPr>
            <p:ph type="sldNum" sz="quarter" idx="12"/>
          </p:nvPr>
        </p:nvSpPr>
        <p:spPr/>
        <p:txBody>
          <a:bodyPr/>
          <a:lstStyle/>
          <a:p>
            <a:fld id="{C7B8D8D1-A204-C14D-A397-99A1FA68CD01}" type="slidenum">
              <a:rPr lang="en-US" smtClean="0"/>
              <a:t>20</a:t>
            </a:fld>
            <a:endParaRPr lang="en-US"/>
          </a:p>
        </p:txBody>
      </p:sp>
    </p:spTree>
    <p:extLst>
      <p:ext uri="{BB962C8B-B14F-4D97-AF65-F5344CB8AC3E}">
        <p14:creationId xmlns:p14="http://schemas.microsoft.com/office/powerpoint/2010/main" val="3871443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Concerns </a:t>
            </a:r>
            <a:r>
              <a:rPr lang="en-US" dirty="0" smtClean="0"/>
              <a:t>often heard </a:t>
            </a:r>
            <a:r>
              <a:rPr lang="en-US" dirty="0"/>
              <a:t>about Modern </a:t>
            </a:r>
            <a:r>
              <a:rPr lang="en-US" dirty="0" smtClean="0"/>
              <a:t>Control (MC)</a:t>
            </a:r>
            <a:endParaRPr lang="en-US" dirty="0"/>
          </a:p>
        </p:txBody>
      </p:sp>
      <p:sp>
        <p:nvSpPr>
          <p:cNvPr id="3" name="Content Placeholder 2"/>
          <p:cNvSpPr>
            <a:spLocks noGrp="1"/>
          </p:cNvSpPr>
          <p:nvPr>
            <p:ph idx="1"/>
          </p:nvPr>
        </p:nvSpPr>
        <p:spPr>
          <a:xfrm>
            <a:off x="266095" y="1600200"/>
            <a:ext cx="8756953" cy="4882848"/>
          </a:xfrm>
        </p:spPr>
        <p:txBody>
          <a:bodyPr>
            <a:normAutofit fontScale="62500" lnSpcReduction="20000"/>
          </a:bodyPr>
          <a:lstStyle/>
          <a:p>
            <a:pPr marL="514350" indent="-514350">
              <a:buFont typeface="+mj-lt"/>
              <a:buAutoNum type="arabicPeriod"/>
            </a:pPr>
            <a:r>
              <a:rPr lang="en-US" dirty="0" smtClean="0"/>
              <a:t>We’re </a:t>
            </a:r>
            <a:r>
              <a:rPr lang="en-US" dirty="0"/>
              <a:t>just moving the complexity of the design to the cost </a:t>
            </a:r>
            <a:r>
              <a:rPr lang="en-US" dirty="0" smtClean="0"/>
              <a:t>function.</a:t>
            </a:r>
          </a:p>
          <a:p>
            <a:pPr marL="514350" indent="-514350">
              <a:buFont typeface="+mj-lt"/>
              <a:buAutoNum type="arabicPeriod"/>
            </a:pPr>
            <a:endParaRPr lang="en-US" dirty="0"/>
          </a:p>
          <a:p>
            <a:pPr marL="514350" indent="-514350">
              <a:buFont typeface="+mj-lt"/>
              <a:buAutoNum type="arabicPeriod"/>
            </a:pPr>
            <a:r>
              <a:rPr lang="en-US" dirty="0" smtClean="0"/>
              <a:t>It </a:t>
            </a:r>
            <a:r>
              <a:rPr lang="en-US" dirty="0"/>
              <a:t>is hard to predict how a change in the cost will impact the </a:t>
            </a:r>
            <a:r>
              <a:rPr lang="en-US" dirty="0" smtClean="0"/>
              <a:t>loop.</a:t>
            </a:r>
          </a:p>
          <a:p>
            <a:pPr marL="514350" indent="-514350">
              <a:buFont typeface="+mj-lt"/>
              <a:buAutoNum type="arabicPeriod"/>
            </a:pPr>
            <a:endParaRPr lang="en-US" dirty="0"/>
          </a:p>
          <a:p>
            <a:pPr marL="514350" indent="-514350">
              <a:buFont typeface="+mj-lt"/>
              <a:buAutoNum type="arabicPeriod"/>
            </a:pPr>
            <a:r>
              <a:rPr lang="en-US" dirty="0" smtClean="0"/>
              <a:t>The </a:t>
            </a:r>
            <a:r>
              <a:rPr lang="en-US" dirty="0"/>
              <a:t>cost function does not permit the designer to include as much intuition as classical techniques like loop </a:t>
            </a:r>
            <a:r>
              <a:rPr lang="en-US" dirty="0" smtClean="0"/>
              <a:t>shaping.</a:t>
            </a:r>
          </a:p>
          <a:p>
            <a:pPr marL="514350" indent="-514350">
              <a:buFont typeface="+mj-lt"/>
              <a:buAutoNum type="arabicPeriod"/>
            </a:pPr>
            <a:endParaRPr lang="en-US" dirty="0"/>
          </a:p>
          <a:p>
            <a:pPr marL="514350" indent="-514350">
              <a:buFont typeface="+mj-lt"/>
              <a:buAutoNum type="arabicPeriod"/>
            </a:pPr>
            <a:r>
              <a:rPr lang="en-US" dirty="0" smtClean="0"/>
              <a:t>We </a:t>
            </a:r>
            <a:r>
              <a:rPr lang="en-US" dirty="0"/>
              <a:t>don’t know what optimal really means so we end up just turning the knobs of the cost function to get a result the seems </a:t>
            </a:r>
            <a:r>
              <a:rPr lang="en-US" dirty="0" smtClean="0"/>
              <a:t>OK.</a:t>
            </a:r>
          </a:p>
          <a:p>
            <a:pPr marL="514350" indent="-514350">
              <a:buFont typeface="+mj-lt"/>
              <a:buAutoNum type="arabicPeriod"/>
            </a:pPr>
            <a:endParaRPr lang="en-US" dirty="0"/>
          </a:p>
          <a:p>
            <a:pPr marL="514350" indent="-514350">
              <a:buFont typeface="+mj-lt"/>
              <a:buAutoNum type="arabicPeriod"/>
            </a:pPr>
            <a:r>
              <a:rPr lang="en-US" dirty="0" smtClean="0"/>
              <a:t>Stability </a:t>
            </a:r>
            <a:r>
              <a:rPr lang="en-US" dirty="0"/>
              <a:t>is not guaranteed in </a:t>
            </a:r>
            <a:r>
              <a:rPr lang="en-US" dirty="0" smtClean="0"/>
              <a:t>practice.</a:t>
            </a:r>
          </a:p>
          <a:p>
            <a:pPr marL="514350" indent="-514350">
              <a:buFont typeface="+mj-lt"/>
              <a:buAutoNum type="arabicPeriod"/>
            </a:pPr>
            <a:endParaRPr lang="en-US" dirty="0"/>
          </a:p>
          <a:p>
            <a:pPr marL="514350" indent="-514350">
              <a:buFont typeface="+mj-lt"/>
              <a:buAutoNum type="arabicPeriod"/>
            </a:pPr>
            <a:r>
              <a:rPr lang="en-US" dirty="0" smtClean="0"/>
              <a:t>Only </a:t>
            </a:r>
            <a:r>
              <a:rPr lang="en-US" dirty="0"/>
              <a:t>a few people know how to use </a:t>
            </a:r>
            <a:r>
              <a:rPr lang="en-US" dirty="0" smtClean="0"/>
              <a:t>it.</a:t>
            </a:r>
          </a:p>
          <a:p>
            <a:pPr marL="514350" indent="-514350">
              <a:buFont typeface="+mj-lt"/>
              <a:buAutoNum type="arabicPeriod"/>
            </a:pPr>
            <a:endParaRPr lang="en-US" dirty="0"/>
          </a:p>
          <a:p>
            <a:pPr marL="514350" indent="-514350">
              <a:buFont typeface="+mj-lt"/>
              <a:buAutoNum type="arabicPeriod"/>
            </a:pPr>
            <a:r>
              <a:rPr lang="en-US" dirty="0" smtClean="0"/>
              <a:t>We’ll lose understanding of our own control systems. Too much complexity is buried </a:t>
            </a:r>
            <a:r>
              <a:rPr lang="en-US" dirty="0" smtClean="0"/>
              <a:t>in algorithms</a:t>
            </a:r>
            <a:r>
              <a:rPr lang="en-US" dirty="0" smtClean="0"/>
              <a:t>.</a:t>
            </a:r>
          </a:p>
        </p:txBody>
      </p:sp>
      <p:sp>
        <p:nvSpPr>
          <p:cNvPr id="4" name="Slide Number Placeholder 3"/>
          <p:cNvSpPr>
            <a:spLocks noGrp="1"/>
          </p:cNvSpPr>
          <p:nvPr>
            <p:ph type="sldNum" sz="quarter" idx="12"/>
          </p:nvPr>
        </p:nvSpPr>
        <p:spPr/>
        <p:txBody>
          <a:bodyPr/>
          <a:lstStyle/>
          <a:p>
            <a:fld id="{C7B8D8D1-A204-C14D-A397-99A1FA68CD01}" type="slidenum">
              <a:rPr lang="en-US" smtClean="0"/>
              <a:t>21</a:t>
            </a:fld>
            <a:endParaRPr lang="en-US"/>
          </a:p>
        </p:txBody>
      </p:sp>
    </p:spTree>
    <p:extLst>
      <p:ext uri="{BB962C8B-B14F-4D97-AF65-F5344CB8AC3E}">
        <p14:creationId xmlns:p14="http://schemas.microsoft.com/office/powerpoint/2010/main" val="82577381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responses to those concerns</a:t>
            </a:r>
            <a:endParaRPr lang="en-US" dirty="0"/>
          </a:p>
        </p:txBody>
      </p:sp>
      <p:sp>
        <p:nvSpPr>
          <p:cNvPr id="3" name="Content Placeholder 2"/>
          <p:cNvSpPr>
            <a:spLocks noGrp="1"/>
          </p:cNvSpPr>
          <p:nvPr>
            <p:ph idx="1"/>
          </p:nvPr>
        </p:nvSpPr>
        <p:spPr>
          <a:xfrm>
            <a:off x="457200" y="1417639"/>
            <a:ext cx="8229600" cy="5303836"/>
          </a:xfrm>
        </p:spPr>
        <p:txBody>
          <a:bodyPr>
            <a:normAutofit fontScale="55000" lnSpcReduction="20000"/>
          </a:bodyPr>
          <a:lstStyle/>
          <a:p>
            <a:pPr marL="514350" indent="-514350">
              <a:buFont typeface="+mj-lt"/>
              <a:buAutoNum type="arabicPeriod"/>
            </a:pPr>
            <a:r>
              <a:rPr lang="en-US" b="1" dirty="0" smtClean="0"/>
              <a:t>“We’re </a:t>
            </a:r>
            <a:r>
              <a:rPr lang="en-US" b="1" dirty="0"/>
              <a:t>just moving the complexity of the design to the cost </a:t>
            </a:r>
            <a:r>
              <a:rPr lang="en-US" b="1" dirty="0" smtClean="0"/>
              <a:t>function.”</a:t>
            </a:r>
            <a:r>
              <a:rPr lang="en-US" dirty="0" smtClean="0"/>
              <a:t/>
            </a:r>
            <a:br>
              <a:rPr lang="en-US" dirty="0" smtClean="0"/>
            </a:br>
            <a:r>
              <a:rPr lang="en-US" dirty="0" smtClean="0"/>
              <a:t/>
            </a:r>
            <a:br>
              <a:rPr lang="en-US" dirty="0" smtClean="0"/>
            </a:br>
            <a:r>
              <a:rPr lang="en-US" dirty="0" smtClean="0"/>
              <a:t>In some cases yes. But there are cases where MC simplifies the problem. Modal damping is an example, which is actually a mix of MC and traditional loop shaping. </a:t>
            </a:r>
            <a:r>
              <a:rPr lang="en-US" dirty="0" smtClean="0"/>
              <a:t>The MC </a:t>
            </a:r>
            <a:r>
              <a:rPr lang="en-US" dirty="0" smtClean="0"/>
              <a:t>decouples the system into independent modes, which are then controlled using traditional loop shaping. </a:t>
            </a:r>
            <a:r>
              <a:rPr lang="en-US" dirty="0" smtClean="0"/>
              <a:t>In </a:t>
            </a:r>
            <a:r>
              <a:rPr lang="en-US" dirty="0" smtClean="0"/>
              <a:t>other cases, MC might be no more or less complex, yet provide better results. In general, </a:t>
            </a:r>
            <a:r>
              <a:rPr lang="en-US" dirty="0"/>
              <a:t>keeping the cost function simple helps a lot. </a:t>
            </a:r>
            <a:endParaRPr lang="en-US" dirty="0" smtClean="0"/>
          </a:p>
          <a:p>
            <a:pPr marL="514350" indent="-514350">
              <a:buFont typeface="+mj-lt"/>
              <a:buAutoNum type="arabicPeriod"/>
            </a:pPr>
            <a:endParaRPr lang="en-US" dirty="0" smtClean="0"/>
          </a:p>
          <a:p>
            <a:pPr marL="514350" indent="-514350">
              <a:buFont typeface="+mj-lt"/>
              <a:buAutoNum type="arabicPeriod"/>
            </a:pPr>
            <a:r>
              <a:rPr lang="en-US" b="1" dirty="0"/>
              <a:t>“It is hard to predict how a change in the cost will impact the </a:t>
            </a:r>
            <a:r>
              <a:rPr lang="en-US" b="1" dirty="0" smtClean="0"/>
              <a:t>loop.”</a:t>
            </a:r>
            <a:br>
              <a:rPr lang="en-US" b="1" dirty="0" smtClean="0"/>
            </a:br>
            <a:r>
              <a:rPr lang="en-US" b="1" dirty="0" smtClean="0"/>
              <a:t/>
            </a:r>
            <a:br>
              <a:rPr lang="en-US" b="1" dirty="0" smtClean="0"/>
            </a:br>
            <a:r>
              <a:rPr lang="en-US" dirty="0" smtClean="0"/>
              <a:t>Can be yes. </a:t>
            </a:r>
            <a:r>
              <a:rPr lang="en-US" dirty="0" smtClean="0"/>
              <a:t>Using simple cost functions makes it easier to predict what will happen. If the cost function needs to be so complicated that it is disconnected from the result, then MC may not be the right tool for the problem.</a:t>
            </a:r>
          </a:p>
          <a:p>
            <a:pPr marL="514350" indent="-514350">
              <a:buFont typeface="+mj-lt"/>
              <a:buAutoNum type="arabicPeriod"/>
            </a:pPr>
            <a:endParaRPr lang="en-US" dirty="0" smtClean="0"/>
          </a:p>
          <a:p>
            <a:pPr marL="514350" indent="-514350">
              <a:buFont typeface="+mj-lt"/>
              <a:buAutoNum type="arabicPeriod"/>
            </a:pPr>
            <a:r>
              <a:rPr lang="en-US" b="1" dirty="0"/>
              <a:t>“The cost function does not permit the designer to include as much intuition as classical techniques like loop </a:t>
            </a:r>
            <a:r>
              <a:rPr lang="en-US" b="1" dirty="0" smtClean="0"/>
              <a:t>shaping.”</a:t>
            </a:r>
            <a:br>
              <a:rPr lang="en-US" b="1" dirty="0" smtClean="0"/>
            </a:br>
            <a:r>
              <a:rPr lang="en-US" dirty="0" smtClean="0"/>
              <a:t/>
            </a:r>
            <a:br>
              <a:rPr lang="en-US" dirty="0" smtClean="0"/>
            </a:br>
            <a:r>
              <a:rPr lang="en-US" dirty="0" smtClean="0"/>
              <a:t>Adding some frequency dependence helps here. Keeping it simple also helps preserve intuition. If the frequency domain shape needs to very complicated, or frequency weighting is required for more than 2 or 3 loops, MC might not be the best choice (at least on its own).</a:t>
            </a:r>
          </a:p>
        </p:txBody>
      </p:sp>
      <p:sp>
        <p:nvSpPr>
          <p:cNvPr id="4" name="Slide Number Placeholder 3"/>
          <p:cNvSpPr>
            <a:spLocks noGrp="1"/>
          </p:cNvSpPr>
          <p:nvPr>
            <p:ph type="sldNum" sz="quarter" idx="12"/>
          </p:nvPr>
        </p:nvSpPr>
        <p:spPr/>
        <p:txBody>
          <a:bodyPr/>
          <a:lstStyle/>
          <a:p>
            <a:fld id="{C7B8D8D1-A204-C14D-A397-99A1FA68CD01}" type="slidenum">
              <a:rPr lang="en-US" smtClean="0"/>
              <a:t>22</a:t>
            </a:fld>
            <a:endParaRPr lang="en-US"/>
          </a:p>
        </p:txBody>
      </p:sp>
    </p:spTree>
    <p:extLst>
      <p:ext uri="{BB962C8B-B14F-4D97-AF65-F5344CB8AC3E}">
        <p14:creationId xmlns:p14="http://schemas.microsoft.com/office/powerpoint/2010/main" val="20043319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responses to those concerns</a:t>
            </a:r>
            <a:endParaRPr lang="en-US" dirty="0"/>
          </a:p>
        </p:txBody>
      </p:sp>
      <p:sp>
        <p:nvSpPr>
          <p:cNvPr id="3" name="Content Placeholder 2"/>
          <p:cNvSpPr>
            <a:spLocks noGrp="1"/>
          </p:cNvSpPr>
          <p:nvPr>
            <p:ph idx="1"/>
          </p:nvPr>
        </p:nvSpPr>
        <p:spPr>
          <a:xfrm>
            <a:off x="457200" y="1600200"/>
            <a:ext cx="8229600" cy="4818366"/>
          </a:xfrm>
        </p:spPr>
        <p:txBody>
          <a:bodyPr>
            <a:normAutofit/>
          </a:bodyPr>
          <a:lstStyle/>
          <a:p>
            <a:pPr marL="514350" indent="-514350">
              <a:buFont typeface="+mj-lt"/>
              <a:buAutoNum type="arabicPeriod" startAt="4"/>
            </a:pPr>
            <a:r>
              <a:rPr lang="en-US" sz="1800" b="1" dirty="0"/>
              <a:t>“We don’t know what optimal really means so we end up just turning the knobs of the cost function to get a result the seems </a:t>
            </a:r>
            <a:r>
              <a:rPr lang="en-US" sz="1800" b="1" dirty="0" smtClean="0"/>
              <a:t>OK.”</a:t>
            </a:r>
            <a:r>
              <a:rPr lang="en-US" sz="1800" dirty="0" smtClean="0"/>
              <a:t/>
            </a:r>
            <a:br>
              <a:rPr lang="en-US" sz="1800" dirty="0" smtClean="0"/>
            </a:br>
            <a:r>
              <a:rPr lang="en-US" sz="1800" dirty="0" smtClean="0"/>
              <a:t/>
            </a:r>
            <a:br>
              <a:rPr lang="en-US" sz="1800" dirty="0" smtClean="0"/>
            </a:br>
            <a:r>
              <a:rPr lang="en-US" sz="1800" dirty="0" smtClean="0"/>
              <a:t>As before, keeping it simple helps preserve intuition. Also, sometimes it works well simply to scan through the space of cost function values and pick the ones that work best. Modal damping was implemented in this way, by writing an ‘outer’ cost function that optimized </a:t>
            </a:r>
            <a:r>
              <a:rPr lang="en-US" sz="1800" dirty="0"/>
              <a:t>the MC cost </a:t>
            </a:r>
            <a:r>
              <a:rPr lang="en-US" sz="1800" dirty="0" smtClean="0"/>
              <a:t>function with things we actually care about like DARM noise and Q values. Might it seem silly to have a cost function for a cost function, but it </a:t>
            </a:r>
            <a:r>
              <a:rPr lang="en-US" sz="1800" dirty="0" smtClean="0"/>
              <a:t>does work </a:t>
            </a:r>
            <a:r>
              <a:rPr lang="en-US" sz="1800" dirty="0" smtClean="0"/>
              <a:t>very well in this case.</a:t>
            </a:r>
          </a:p>
          <a:p>
            <a:pPr marL="514350" indent="-514350">
              <a:buFont typeface="+mj-lt"/>
              <a:buAutoNum type="arabicPeriod" startAt="4"/>
            </a:pPr>
            <a:endParaRPr lang="en-US" sz="1800" dirty="0" smtClean="0"/>
          </a:p>
          <a:p>
            <a:pPr marL="514350" indent="-514350">
              <a:buFont typeface="+mj-lt"/>
              <a:buAutoNum type="arabicPeriod" startAt="4"/>
            </a:pPr>
            <a:r>
              <a:rPr lang="en-US" sz="1800" b="1" dirty="0" smtClean="0"/>
              <a:t>“Stability </a:t>
            </a:r>
            <a:r>
              <a:rPr lang="en-US" sz="1800" b="1" dirty="0"/>
              <a:t>is not guaranteed in practice</a:t>
            </a:r>
            <a:r>
              <a:rPr lang="en-US" sz="1800" b="1" dirty="0" smtClean="0"/>
              <a:t>.”</a:t>
            </a:r>
            <a:r>
              <a:rPr lang="en-US" sz="1800" dirty="0" smtClean="0"/>
              <a:t/>
            </a:r>
            <a:br>
              <a:rPr lang="en-US" sz="1800" dirty="0" smtClean="0"/>
            </a:br>
            <a:r>
              <a:rPr lang="en-US" sz="1800" dirty="0" smtClean="0"/>
              <a:t/>
            </a:r>
            <a:br>
              <a:rPr lang="en-US" sz="1800" dirty="0" smtClean="0"/>
            </a:br>
            <a:r>
              <a:rPr lang="en-US" sz="1800" dirty="0"/>
              <a:t>Stability is an issue with any feedback method (even </a:t>
            </a:r>
            <a:r>
              <a:rPr lang="en-US" sz="1800" dirty="0" err="1"/>
              <a:t>feedforward</a:t>
            </a:r>
            <a:r>
              <a:rPr lang="en-US" sz="1800" dirty="0"/>
              <a:t> sometimes). If you start with a good </a:t>
            </a:r>
            <a:r>
              <a:rPr lang="en-US" sz="1800" dirty="0" smtClean="0"/>
              <a:t>model in the modern controller, </a:t>
            </a:r>
            <a:r>
              <a:rPr lang="en-US" sz="1800" dirty="0"/>
              <a:t>any adjustments needed to ensure stability will be minor.</a:t>
            </a:r>
          </a:p>
          <a:p>
            <a:pPr marL="514350" indent="-514350">
              <a:buFont typeface="+mj-lt"/>
              <a:buAutoNum type="arabicPeriod" startAt="4"/>
            </a:pPr>
            <a:endParaRPr lang="en-US" sz="1800" b="1" dirty="0"/>
          </a:p>
        </p:txBody>
      </p:sp>
      <p:sp>
        <p:nvSpPr>
          <p:cNvPr id="4" name="Slide Number Placeholder 3"/>
          <p:cNvSpPr>
            <a:spLocks noGrp="1"/>
          </p:cNvSpPr>
          <p:nvPr>
            <p:ph type="sldNum" sz="quarter" idx="12"/>
          </p:nvPr>
        </p:nvSpPr>
        <p:spPr/>
        <p:txBody>
          <a:bodyPr/>
          <a:lstStyle/>
          <a:p>
            <a:fld id="{C7B8D8D1-A204-C14D-A397-99A1FA68CD01}" type="slidenum">
              <a:rPr lang="en-US" smtClean="0"/>
              <a:t>23</a:t>
            </a:fld>
            <a:endParaRPr lang="en-US"/>
          </a:p>
        </p:txBody>
      </p:sp>
    </p:spTree>
    <p:extLst>
      <p:ext uri="{BB962C8B-B14F-4D97-AF65-F5344CB8AC3E}">
        <p14:creationId xmlns:p14="http://schemas.microsoft.com/office/powerpoint/2010/main" val="339798072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responses to those concerns</a:t>
            </a:r>
            <a:endParaRPr lang="en-US" dirty="0"/>
          </a:p>
        </p:txBody>
      </p:sp>
      <p:sp>
        <p:nvSpPr>
          <p:cNvPr id="3" name="Content Placeholder 2"/>
          <p:cNvSpPr>
            <a:spLocks noGrp="1"/>
          </p:cNvSpPr>
          <p:nvPr>
            <p:ph idx="1"/>
          </p:nvPr>
        </p:nvSpPr>
        <p:spPr>
          <a:xfrm>
            <a:off x="457200" y="1462895"/>
            <a:ext cx="8229600" cy="5121276"/>
          </a:xfrm>
        </p:spPr>
        <p:txBody>
          <a:bodyPr>
            <a:noAutofit/>
          </a:bodyPr>
          <a:lstStyle/>
          <a:p>
            <a:pPr marL="514350" indent="-514350">
              <a:buFont typeface="+mj-lt"/>
              <a:buAutoNum type="arabicPeriod" startAt="6"/>
            </a:pPr>
            <a:r>
              <a:rPr lang="en-US" sz="1800" b="1" dirty="0" smtClean="0"/>
              <a:t>“</a:t>
            </a:r>
            <a:r>
              <a:rPr lang="en-US" sz="1800" b="1" dirty="0"/>
              <a:t>O</a:t>
            </a:r>
            <a:r>
              <a:rPr lang="en-US" sz="1800" b="1" dirty="0" smtClean="0"/>
              <a:t>nly </a:t>
            </a:r>
            <a:r>
              <a:rPr lang="en-US" sz="1800" b="1" dirty="0"/>
              <a:t>a few people know how to use it</a:t>
            </a:r>
            <a:r>
              <a:rPr lang="en-US" sz="1800" b="1" dirty="0" smtClean="0"/>
              <a:t>.”</a:t>
            </a:r>
            <a:r>
              <a:rPr lang="en-US" sz="1800" dirty="0" smtClean="0"/>
              <a:t/>
            </a:r>
            <a:br>
              <a:rPr lang="en-US" sz="1800" dirty="0" smtClean="0"/>
            </a:br>
            <a:r>
              <a:rPr lang="en-US" sz="1800" dirty="0" smtClean="0"/>
              <a:t/>
            </a:r>
            <a:br>
              <a:rPr lang="en-US" sz="1800" dirty="0" smtClean="0"/>
            </a:br>
            <a:r>
              <a:rPr lang="en-US" sz="1800" dirty="0" smtClean="0"/>
              <a:t>I think this and the next points are the most serious concerns. My response for this one is that if we want our systems to work at peak performance, we need to make all the tools available to us. </a:t>
            </a:r>
            <a:r>
              <a:rPr lang="en-US" sz="1800" dirty="0"/>
              <a:t>P</a:t>
            </a:r>
            <a:r>
              <a:rPr lang="en-US" sz="1800" dirty="0" smtClean="0"/>
              <a:t>eople who work on high performance systems should make the effort to become familiar with MC methods. In most cases MATLAB makes them pretty easy to use. A deep understanding of the (usually difficult) math behind them isn’t necessary for effective use.</a:t>
            </a:r>
          </a:p>
          <a:p>
            <a:pPr marL="514350" indent="-514350">
              <a:buFont typeface="+mj-lt"/>
              <a:buAutoNum type="arabicPeriod" startAt="6"/>
            </a:pPr>
            <a:endParaRPr lang="en-US" sz="1800" dirty="0" smtClean="0"/>
          </a:p>
          <a:p>
            <a:pPr marL="514350" indent="-514350">
              <a:buFont typeface="+mj-lt"/>
              <a:buAutoNum type="arabicPeriod" startAt="6"/>
            </a:pPr>
            <a:r>
              <a:rPr lang="en-US" sz="1800" b="1" dirty="0" smtClean="0"/>
              <a:t>“</a:t>
            </a:r>
            <a:r>
              <a:rPr lang="en-US" sz="1800" b="1" dirty="0"/>
              <a:t>We’ll lose understanding of our own control systems. Too much complexity is buried </a:t>
            </a:r>
            <a:r>
              <a:rPr lang="en-US" sz="1800" b="1" dirty="0" smtClean="0"/>
              <a:t>in algorithms</a:t>
            </a:r>
            <a:r>
              <a:rPr lang="en-US" sz="1800" b="1" dirty="0" smtClean="0"/>
              <a:t>.”</a:t>
            </a:r>
            <a:r>
              <a:rPr lang="en-US" sz="1800" dirty="0"/>
              <a:t/>
            </a:r>
            <a:br>
              <a:rPr lang="en-US" sz="1800" dirty="0"/>
            </a:br>
            <a:r>
              <a:rPr lang="en-US" sz="1800" dirty="0" smtClean="0"/>
              <a:t/>
            </a:r>
            <a:br>
              <a:rPr lang="en-US" sz="1800" dirty="0" smtClean="0"/>
            </a:br>
            <a:r>
              <a:rPr lang="en-US" sz="1800" dirty="0" smtClean="0"/>
              <a:t>This is legitimately something too watch out for. In some cases MC can simplify the control without losing much understanding of what’s going on, as in modal damping. In other </a:t>
            </a:r>
            <a:r>
              <a:rPr lang="en-US" sz="1800" dirty="0" smtClean="0"/>
              <a:t>cases MC can obscure </a:t>
            </a:r>
            <a:r>
              <a:rPr lang="en-US" sz="1800" dirty="0" smtClean="0"/>
              <a:t>the physics of what’s going on. In those cases we should use loop shaping </a:t>
            </a:r>
            <a:r>
              <a:rPr lang="en-US" sz="1800" dirty="0" smtClean="0"/>
              <a:t>methods, unless MC solves some essential problem loop shaping can’t. Thus, the point made earlier in these slides to use the right tool in the right place.</a:t>
            </a:r>
            <a:endParaRPr lang="en-US" sz="1800" dirty="0"/>
          </a:p>
        </p:txBody>
      </p:sp>
      <p:sp>
        <p:nvSpPr>
          <p:cNvPr id="4" name="Slide Number Placeholder 3"/>
          <p:cNvSpPr>
            <a:spLocks noGrp="1"/>
          </p:cNvSpPr>
          <p:nvPr>
            <p:ph type="sldNum" sz="quarter" idx="12"/>
          </p:nvPr>
        </p:nvSpPr>
        <p:spPr/>
        <p:txBody>
          <a:bodyPr/>
          <a:lstStyle/>
          <a:p>
            <a:fld id="{C7B8D8D1-A204-C14D-A397-99A1FA68CD01}" type="slidenum">
              <a:rPr lang="en-US" smtClean="0"/>
              <a:t>24</a:t>
            </a:fld>
            <a:endParaRPr lang="en-US"/>
          </a:p>
        </p:txBody>
      </p:sp>
    </p:spTree>
    <p:extLst>
      <p:ext uri="{BB962C8B-B14F-4D97-AF65-F5344CB8AC3E}">
        <p14:creationId xmlns:p14="http://schemas.microsoft.com/office/powerpoint/2010/main" val="50222589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Summarizing what Modern Control is good and bad at and when it is useful for us</a:t>
            </a:r>
            <a:endParaRPr lang="en-US" dirty="0"/>
          </a:p>
        </p:txBody>
      </p:sp>
      <p:sp>
        <p:nvSpPr>
          <p:cNvPr id="5" name="Subtitle 4"/>
          <p:cNvSpPr>
            <a:spLocks noGrp="1"/>
          </p:cNvSpPr>
          <p:nvPr>
            <p:ph type="subTitle" idx="1"/>
          </p:nvPr>
        </p:nvSpPr>
        <p:spPr/>
        <p:txBody>
          <a:bodyPr/>
          <a:lstStyle/>
          <a:p>
            <a:endParaRPr lang="en-US"/>
          </a:p>
        </p:txBody>
      </p:sp>
      <p:sp>
        <p:nvSpPr>
          <p:cNvPr id="2" name="Slide Number Placeholder 1"/>
          <p:cNvSpPr>
            <a:spLocks noGrp="1"/>
          </p:cNvSpPr>
          <p:nvPr>
            <p:ph type="sldNum" sz="quarter" idx="12"/>
          </p:nvPr>
        </p:nvSpPr>
        <p:spPr/>
        <p:txBody>
          <a:bodyPr/>
          <a:lstStyle/>
          <a:p>
            <a:fld id="{C7B8D8D1-A204-C14D-A397-99A1FA68CD01}" type="slidenum">
              <a:rPr lang="en-US" smtClean="0"/>
              <a:t>25</a:t>
            </a:fld>
            <a:endParaRPr lang="en-US"/>
          </a:p>
        </p:txBody>
      </p:sp>
    </p:spTree>
    <p:extLst>
      <p:ext uri="{BB962C8B-B14F-4D97-AF65-F5344CB8AC3E}">
        <p14:creationId xmlns:p14="http://schemas.microsoft.com/office/powerpoint/2010/main" val="7077463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Summarizing </a:t>
            </a:r>
            <a:r>
              <a:rPr lang="en-US" dirty="0"/>
              <a:t>w</a:t>
            </a:r>
            <a:r>
              <a:rPr lang="en-US" dirty="0" smtClean="0"/>
              <a:t>hat is modern control good at</a:t>
            </a:r>
            <a:endParaRPr lang="en-US" dirty="0"/>
          </a:p>
        </p:txBody>
      </p:sp>
      <p:sp>
        <p:nvSpPr>
          <p:cNvPr id="3" name="Content Placeholder 2"/>
          <p:cNvSpPr>
            <a:spLocks noGrp="1"/>
          </p:cNvSpPr>
          <p:nvPr>
            <p:ph idx="1"/>
          </p:nvPr>
        </p:nvSpPr>
        <p:spPr/>
        <p:txBody>
          <a:bodyPr/>
          <a:lstStyle/>
          <a:p>
            <a:r>
              <a:rPr lang="en-US" dirty="0" smtClean="0"/>
              <a:t>MIMO systems</a:t>
            </a:r>
          </a:p>
          <a:p>
            <a:pPr lvl="1"/>
            <a:r>
              <a:rPr lang="en-US" dirty="0" smtClean="0"/>
              <a:t>Will utilize many signals seamlessly and </a:t>
            </a:r>
            <a:r>
              <a:rPr lang="en-US" i="1" dirty="0" smtClean="0"/>
              <a:t>take advantage</a:t>
            </a:r>
            <a:r>
              <a:rPr lang="en-US" dirty="0" smtClean="0"/>
              <a:t> of built in couplings</a:t>
            </a:r>
          </a:p>
          <a:p>
            <a:r>
              <a:rPr lang="en-US" dirty="0" smtClean="0"/>
              <a:t>Generating </a:t>
            </a:r>
            <a:r>
              <a:rPr lang="en-US" i="1" dirty="0" smtClean="0"/>
              <a:t>theoretically</a:t>
            </a:r>
            <a:r>
              <a:rPr lang="en-US" dirty="0" smtClean="0"/>
              <a:t> stable solutions</a:t>
            </a:r>
          </a:p>
          <a:p>
            <a:pPr lvl="1"/>
            <a:r>
              <a:rPr lang="en-US" dirty="0" smtClean="0"/>
              <a:t>Even for unstable systems (Para. Inst. perhaps?)</a:t>
            </a:r>
          </a:p>
          <a:p>
            <a:r>
              <a:rPr lang="en-US" dirty="0" smtClean="0"/>
              <a:t>Very simple to use software, e.g. MATLAB</a:t>
            </a:r>
          </a:p>
          <a:p>
            <a:r>
              <a:rPr lang="en-US" dirty="0" smtClean="0"/>
              <a:t>Not being subject to human biases</a:t>
            </a:r>
            <a:endParaRPr lang="en-US" dirty="0"/>
          </a:p>
        </p:txBody>
      </p:sp>
      <p:sp>
        <p:nvSpPr>
          <p:cNvPr id="4" name="Slide Number Placeholder 3"/>
          <p:cNvSpPr>
            <a:spLocks noGrp="1"/>
          </p:cNvSpPr>
          <p:nvPr>
            <p:ph type="sldNum" sz="quarter" idx="12"/>
          </p:nvPr>
        </p:nvSpPr>
        <p:spPr/>
        <p:txBody>
          <a:bodyPr/>
          <a:lstStyle/>
          <a:p>
            <a:fld id="{C7B8D8D1-A204-C14D-A397-99A1FA68CD01}" type="slidenum">
              <a:rPr lang="en-US" smtClean="0"/>
              <a:t>26</a:t>
            </a:fld>
            <a:endParaRPr lang="en-US"/>
          </a:p>
        </p:txBody>
      </p:sp>
    </p:spTree>
    <p:extLst>
      <p:ext uri="{BB962C8B-B14F-4D97-AF65-F5344CB8AC3E}">
        <p14:creationId xmlns:p14="http://schemas.microsoft.com/office/powerpoint/2010/main" val="252113007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Summarizing what is modern control bad at?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‘Optimal’ is only in the context of the cost function (inputs </a:t>
            </a:r>
            <a:r>
              <a:rPr lang="en-US" dirty="0" err="1" smtClean="0"/>
              <a:t>vs</a:t>
            </a:r>
            <a:r>
              <a:rPr lang="en-US" dirty="0" smtClean="0"/>
              <a:t> outputs). </a:t>
            </a:r>
          </a:p>
          <a:p>
            <a:pPr lvl="1"/>
            <a:r>
              <a:rPr lang="en-US" dirty="0" smtClean="0"/>
              <a:t>Loss of human intuition</a:t>
            </a:r>
          </a:p>
          <a:p>
            <a:pPr lvl="1"/>
            <a:r>
              <a:rPr lang="en-US" dirty="0" smtClean="0"/>
              <a:t>No nonlinear effects like actuation limits</a:t>
            </a:r>
          </a:p>
          <a:p>
            <a:r>
              <a:rPr lang="en-US" dirty="0" smtClean="0"/>
              <a:t>Stability requires very good models</a:t>
            </a:r>
          </a:p>
          <a:p>
            <a:pPr lvl="1"/>
            <a:r>
              <a:rPr lang="en-US" dirty="0" smtClean="0"/>
              <a:t>Will not handle </a:t>
            </a:r>
            <a:r>
              <a:rPr lang="en-US" dirty="0" err="1" smtClean="0"/>
              <a:t>unmodeled</a:t>
            </a:r>
            <a:r>
              <a:rPr lang="en-US" dirty="0" smtClean="0"/>
              <a:t> dynamics at all, e.g. bounce and violin modes</a:t>
            </a:r>
          </a:p>
          <a:p>
            <a:r>
              <a:rPr lang="en-US" dirty="0" smtClean="0"/>
              <a:t>The controller is no more complex than the plant</a:t>
            </a:r>
          </a:p>
          <a:p>
            <a:pPr lvl="1"/>
            <a:r>
              <a:rPr lang="en-US" dirty="0" smtClean="0"/>
              <a:t>Though you can augment the plant with any frequency dependence in the cost functions</a:t>
            </a:r>
            <a:endParaRPr lang="en-US" dirty="0"/>
          </a:p>
        </p:txBody>
      </p:sp>
      <p:sp>
        <p:nvSpPr>
          <p:cNvPr id="4" name="Slide Number Placeholder 3"/>
          <p:cNvSpPr>
            <a:spLocks noGrp="1"/>
          </p:cNvSpPr>
          <p:nvPr>
            <p:ph type="sldNum" sz="quarter" idx="12"/>
          </p:nvPr>
        </p:nvSpPr>
        <p:spPr/>
        <p:txBody>
          <a:bodyPr/>
          <a:lstStyle/>
          <a:p>
            <a:fld id="{C7B8D8D1-A204-C14D-A397-99A1FA68CD01}" type="slidenum">
              <a:rPr lang="en-US" smtClean="0"/>
              <a:t>27</a:t>
            </a:fld>
            <a:endParaRPr lang="en-US"/>
          </a:p>
        </p:txBody>
      </p:sp>
    </p:spTree>
    <p:extLst>
      <p:ext uri="{BB962C8B-B14F-4D97-AF65-F5344CB8AC3E}">
        <p14:creationId xmlns:p14="http://schemas.microsoft.com/office/powerpoint/2010/main" val="329322745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when is modern control useful?</a:t>
            </a:r>
            <a:endParaRPr lang="en-US" dirty="0"/>
          </a:p>
        </p:txBody>
      </p:sp>
      <p:sp>
        <p:nvSpPr>
          <p:cNvPr id="3" name="Content Placeholder 2"/>
          <p:cNvSpPr>
            <a:spLocks noGrp="1"/>
          </p:cNvSpPr>
          <p:nvPr>
            <p:ph idx="1"/>
          </p:nvPr>
        </p:nvSpPr>
        <p:spPr/>
        <p:txBody>
          <a:bodyPr>
            <a:normAutofit/>
          </a:bodyPr>
          <a:lstStyle/>
          <a:p>
            <a:r>
              <a:rPr lang="en-US" dirty="0" smtClean="0"/>
              <a:t>When </a:t>
            </a:r>
            <a:r>
              <a:rPr lang="en-US" dirty="0"/>
              <a:t>the usual methods aren’t meeting the </a:t>
            </a:r>
            <a:r>
              <a:rPr lang="en-US" dirty="0" smtClean="0"/>
              <a:t>requirements</a:t>
            </a:r>
          </a:p>
          <a:p>
            <a:pPr marL="0" indent="0">
              <a:buNone/>
            </a:pPr>
            <a:endParaRPr lang="en-US" sz="1000" dirty="0" smtClean="0"/>
          </a:p>
          <a:p>
            <a:pPr marL="457200" lvl="1" indent="0">
              <a:buNone/>
            </a:pPr>
            <a:r>
              <a:rPr lang="en-US" dirty="0" smtClean="0"/>
              <a:t>						and /or</a:t>
            </a:r>
          </a:p>
          <a:p>
            <a:pPr marL="457200" lvl="1" indent="0">
              <a:buNone/>
            </a:pPr>
            <a:endParaRPr lang="en-US" sz="1000" dirty="0" smtClean="0"/>
          </a:p>
          <a:p>
            <a:r>
              <a:rPr lang="en-US" dirty="0" smtClean="0"/>
              <a:t>When MC can simplify a MIMO system</a:t>
            </a:r>
          </a:p>
          <a:p>
            <a:endParaRPr lang="en-US" sz="1000" dirty="0" smtClean="0"/>
          </a:p>
          <a:p>
            <a:pPr marL="457200" lvl="1" indent="0">
              <a:buNone/>
            </a:pPr>
            <a:r>
              <a:rPr lang="en-US" dirty="0" smtClean="0"/>
              <a:t>						and (in all cases)</a:t>
            </a:r>
          </a:p>
          <a:p>
            <a:pPr marL="457200" lvl="1" indent="0">
              <a:buNone/>
            </a:pPr>
            <a:endParaRPr lang="en-US" sz="1000" dirty="0" smtClean="0"/>
          </a:p>
          <a:p>
            <a:r>
              <a:rPr lang="en-US" dirty="0" smtClean="0"/>
              <a:t>When the cost functions are simple</a:t>
            </a:r>
          </a:p>
          <a:p>
            <a:pPr marL="0" indent="0">
              <a:buNone/>
            </a:pPr>
            <a:endParaRPr lang="en-US" dirty="0"/>
          </a:p>
        </p:txBody>
      </p:sp>
      <p:grpSp>
        <p:nvGrpSpPr>
          <p:cNvPr id="4" name="Group 3"/>
          <p:cNvGrpSpPr/>
          <p:nvPr/>
        </p:nvGrpSpPr>
        <p:grpSpPr>
          <a:xfrm>
            <a:off x="0" y="0"/>
            <a:ext cx="9144000" cy="1264919"/>
            <a:chOff x="0" y="0"/>
            <a:chExt cx="9144000" cy="1264919"/>
          </a:xfrm>
        </p:grpSpPr>
        <p:pic>
          <p:nvPicPr>
            <p:cNvPr id="5" name="Picture 3" descr="C:\Users\Brett\Documents\Lab\LSC - LIGO Lab\Logos and Figures\LIGO Logo Extension.bmp"/>
            <p:cNvPicPr>
              <a:picLocks noChangeAspect="1" noChangeArrowheads="1"/>
            </p:cNvPicPr>
            <p:nvPr/>
          </p:nvPicPr>
          <p:blipFill>
            <a:blip r:embed="rId2" cstate="screen">
              <a:extLst>
                <a:ext uri="{28A0092B-C50C-407E-A947-70E740481C1C}">
                  <a14:useLocalDpi xmlns:a14="http://schemas.microsoft.com/office/drawing/2010/main"/>
                </a:ext>
              </a:extLst>
            </a:blip>
            <a:srcRect l="5795" r="30992" b="10002"/>
            <a:stretch>
              <a:fillRect/>
            </a:stretch>
          </p:blipFill>
          <p:spPr bwMode="auto">
            <a:xfrm>
              <a:off x="0" y="1219200"/>
              <a:ext cx="9144000" cy="45719"/>
            </a:xfrm>
            <a:prstGeom prst="rect">
              <a:avLst/>
            </a:prstGeom>
            <a:noFill/>
          </p:spPr>
        </p:pic>
        <p:pic>
          <p:nvPicPr>
            <p:cNvPr id="6" name="Picture 5" descr="New_Logo.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36" y="0"/>
              <a:ext cx="823522" cy="702859"/>
            </a:xfrm>
            <a:prstGeom prst="rect">
              <a:avLst/>
            </a:prstGeom>
          </p:spPr>
        </p:pic>
        <p:pic>
          <p:nvPicPr>
            <p:cNvPr id="7" name="Picture 6" descr="Stanford_University_seal_2003.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39912" y="0"/>
              <a:ext cx="704088" cy="704088"/>
            </a:xfrm>
            <a:prstGeom prst="rect">
              <a:avLst/>
            </a:prstGeom>
          </p:spPr>
        </p:pic>
      </p:grpSp>
      <p:sp>
        <p:nvSpPr>
          <p:cNvPr id="8" name="Footer Placeholder 3"/>
          <p:cNvSpPr>
            <a:spLocks noGrp="1"/>
          </p:cNvSpPr>
          <p:nvPr>
            <p:ph type="ftr" sz="quarter" idx="11"/>
          </p:nvPr>
        </p:nvSpPr>
        <p:spPr>
          <a:xfrm>
            <a:off x="3120868" y="6492875"/>
            <a:ext cx="2895600" cy="365125"/>
          </a:xfrm>
        </p:spPr>
        <p:txBody>
          <a:bodyPr/>
          <a:lstStyle/>
          <a:p>
            <a:r>
              <a:rPr lang="sv-SE" dirty="0" smtClean="0"/>
              <a:t>19 May 2015 - GWADW- G1500626</a:t>
            </a:r>
            <a:endParaRPr lang="en-US" dirty="0"/>
          </a:p>
        </p:txBody>
      </p:sp>
      <p:sp>
        <p:nvSpPr>
          <p:cNvPr id="9" name="Slide Number Placeholder 8"/>
          <p:cNvSpPr>
            <a:spLocks noGrp="1"/>
          </p:cNvSpPr>
          <p:nvPr>
            <p:ph type="sldNum" sz="quarter" idx="12"/>
          </p:nvPr>
        </p:nvSpPr>
        <p:spPr/>
        <p:txBody>
          <a:bodyPr/>
          <a:lstStyle/>
          <a:p>
            <a:fld id="{C7B8D8D1-A204-C14D-A397-99A1FA68CD01}" type="slidenum">
              <a:rPr lang="en-US" smtClean="0"/>
              <a:t>28</a:t>
            </a:fld>
            <a:endParaRPr lang="en-US"/>
          </a:p>
        </p:txBody>
      </p:sp>
    </p:spTree>
    <p:extLst>
      <p:ext uri="{BB962C8B-B14F-4D97-AF65-F5344CB8AC3E}">
        <p14:creationId xmlns:p14="http://schemas.microsoft.com/office/powerpoint/2010/main" val="422699465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Modal Damping Notes</a:t>
            </a:r>
            <a:endParaRPr lang="en-US" dirty="0"/>
          </a:p>
        </p:txBody>
      </p:sp>
      <p:sp>
        <p:nvSpPr>
          <p:cNvPr id="5" name="Subtitle 4"/>
          <p:cNvSpPr>
            <a:spLocks noGrp="1"/>
          </p:cNvSpPr>
          <p:nvPr>
            <p:ph type="subTitle" idx="1"/>
          </p:nvPr>
        </p:nvSpPr>
        <p:spPr/>
        <p:txBody>
          <a:bodyPr/>
          <a:lstStyle/>
          <a:p>
            <a:endParaRPr lang="en-US"/>
          </a:p>
        </p:txBody>
      </p:sp>
      <p:sp>
        <p:nvSpPr>
          <p:cNvPr id="2" name="Slide Number Placeholder 1"/>
          <p:cNvSpPr>
            <a:spLocks noGrp="1"/>
          </p:cNvSpPr>
          <p:nvPr>
            <p:ph type="sldNum" sz="quarter" idx="12"/>
          </p:nvPr>
        </p:nvSpPr>
        <p:spPr/>
        <p:txBody>
          <a:bodyPr/>
          <a:lstStyle/>
          <a:p>
            <a:fld id="{C7B8D8D1-A204-C14D-A397-99A1FA68CD01}" type="slidenum">
              <a:rPr lang="en-US" smtClean="0"/>
              <a:t>29</a:t>
            </a:fld>
            <a:endParaRPr lang="en-US"/>
          </a:p>
        </p:txBody>
      </p:sp>
    </p:spTree>
    <p:extLst>
      <p:ext uri="{BB962C8B-B14F-4D97-AF65-F5344CB8AC3E}">
        <p14:creationId xmlns:p14="http://schemas.microsoft.com/office/powerpoint/2010/main" val="3951368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quad_rendering"/>
          <p:cNvPicPr>
            <a:picLocks noChangeAspect="1" noChangeArrowheads="1"/>
          </p:cNvPicPr>
          <p:nvPr/>
        </p:nvPicPr>
        <p:blipFill>
          <a:blip r:embed="rId3" cstate="print"/>
          <a:srcRect/>
          <a:stretch>
            <a:fillRect/>
          </a:stretch>
        </p:blipFill>
        <p:spPr bwMode="auto">
          <a:xfrm>
            <a:off x="0" y="1547812"/>
            <a:ext cx="2528887" cy="4929188"/>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Quadruple Suspension (Quad)</a:t>
            </a:r>
            <a:endParaRPr lang="en-US" dirty="0"/>
          </a:p>
        </p:txBody>
      </p:sp>
      <p:grpSp>
        <p:nvGrpSpPr>
          <p:cNvPr id="158" name="Group 157"/>
          <p:cNvGrpSpPr/>
          <p:nvPr/>
        </p:nvGrpSpPr>
        <p:grpSpPr>
          <a:xfrm>
            <a:off x="2590800" y="1411069"/>
            <a:ext cx="3200400" cy="5370731"/>
            <a:chOff x="0" y="1411069"/>
            <a:chExt cx="3200400" cy="5370731"/>
          </a:xfrm>
        </p:grpSpPr>
        <p:grpSp>
          <p:nvGrpSpPr>
            <p:cNvPr id="143" name="Group 142"/>
            <p:cNvGrpSpPr/>
            <p:nvPr/>
          </p:nvGrpSpPr>
          <p:grpSpPr>
            <a:xfrm>
              <a:off x="76200" y="1978152"/>
              <a:ext cx="2133600" cy="4803648"/>
              <a:chOff x="304800" y="1524000"/>
              <a:chExt cx="2133600" cy="4803648"/>
            </a:xfrm>
          </p:grpSpPr>
          <p:cxnSp>
            <p:nvCxnSpPr>
              <p:cNvPr id="113" name="Straight Connector 112"/>
              <p:cNvCxnSpPr/>
              <p:nvPr/>
            </p:nvCxnSpPr>
            <p:spPr>
              <a:xfrm rot="5400000">
                <a:off x="554736" y="4038600"/>
                <a:ext cx="609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rot="5400000">
                <a:off x="472440" y="4038600"/>
                <a:ext cx="609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rot="5400000">
                <a:off x="1409700" y="4991100"/>
                <a:ext cx="990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rot="5400000">
                <a:off x="1257300" y="4991100"/>
                <a:ext cx="990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5400000">
                <a:off x="551688" y="4876800"/>
                <a:ext cx="609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rot="5400000">
                <a:off x="475488" y="4876800"/>
                <a:ext cx="609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5400000">
                <a:off x="1676400" y="3886200"/>
                <a:ext cx="609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5400000">
                <a:off x="1600200" y="3886200"/>
                <a:ext cx="609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Flowchart: Direct Access Storage 19"/>
              <p:cNvSpPr/>
              <p:nvPr/>
            </p:nvSpPr>
            <p:spPr>
              <a:xfrm>
                <a:off x="457200" y="3886200"/>
                <a:ext cx="685800" cy="914400"/>
              </a:xfrm>
              <a:prstGeom prst="flowChartMagneticDrum">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Direct Access Storage 20"/>
              <p:cNvSpPr/>
              <p:nvPr/>
            </p:nvSpPr>
            <p:spPr>
              <a:xfrm>
                <a:off x="1295400" y="3962400"/>
                <a:ext cx="152400" cy="152400"/>
              </a:xfrm>
              <a:prstGeom prst="flowChartMagneticDrum">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Direct Access Storage 21"/>
              <p:cNvSpPr/>
              <p:nvPr/>
            </p:nvSpPr>
            <p:spPr>
              <a:xfrm>
                <a:off x="1143000" y="4038600"/>
                <a:ext cx="152400" cy="152400"/>
              </a:xfrm>
              <a:prstGeom prst="flowChartMagneticDrum">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Direct Access Storage 23"/>
              <p:cNvSpPr/>
              <p:nvPr/>
            </p:nvSpPr>
            <p:spPr>
              <a:xfrm>
                <a:off x="1295400" y="4419600"/>
                <a:ext cx="152400" cy="152400"/>
              </a:xfrm>
              <a:prstGeom prst="flowChartMagneticDrum">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Direct Access Storage 24"/>
              <p:cNvSpPr/>
              <p:nvPr/>
            </p:nvSpPr>
            <p:spPr>
              <a:xfrm>
                <a:off x="1143000" y="4495800"/>
                <a:ext cx="152400" cy="152400"/>
              </a:xfrm>
              <a:prstGeom prst="flowChartMagneticDrum">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ube 25"/>
              <p:cNvSpPr/>
              <p:nvPr/>
            </p:nvSpPr>
            <p:spPr>
              <a:xfrm>
                <a:off x="381000" y="2895600"/>
                <a:ext cx="914400" cy="838200"/>
              </a:xfrm>
              <a:prstGeom prst="cube">
                <a:avLst>
                  <a:gd name="adj" fmla="val 494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Direct Access Storage 26"/>
              <p:cNvSpPr/>
              <p:nvPr/>
            </p:nvSpPr>
            <p:spPr>
              <a:xfrm>
                <a:off x="1295400" y="2971800"/>
                <a:ext cx="152400" cy="152400"/>
              </a:xfrm>
              <a:prstGeom prst="flowChartMagneticDrum">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Direct Access Storage 27"/>
              <p:cNvSpPr/>
              <p:nvPr/>
            </p:nvSpPr>
            <p:spPr>
              <a:xfrm>
                <a:off x="1143000" y="3048000"/>
                <a:ext cx="152400" cy="152400"/>
              </a:xfrm>
              <a:prstGeom prst="flowChartMagneticDrum">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Direct Access Storage 28"/>
              <p:cNvSpPr/>
              <p:nvPr/>
            </p:nvSpPr>
            <p:spPr>
              <a:xfrm>
                <a:off x="1295400" y="3352800"/>
                <a:ext cx="152400" cy="152400"/>
              </a:xfrm>
              <a:prstGeom prst="flowChartMagneticDrum">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Direct Access Storage 29"/>
              <p:cNvSpPr/>
              <p:nvPr/>
            </p:nvSpPr>
            <p:spPr>
              <a:xfrm>
                <a:off x="1143000" y="3429000"/>
                <a:ext cx="152400" cy="152400"/>
              </a:xfrm>
              <a:prstGeom prst="flowChartMagneticDrum">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Direct Access Storage 39"/>
              <p:cNvSpPr/>
              <p:nvPr/>
            </p:nvSpPr>
            <p:spPr>
              <a:xfrm>
                <a:off x="1524000" y="3886200"/>
                <a:ext cx="685800" cy="914400"/>
              </a:xfrm>
              <a:prstGeom prst="flowChartMagneticDrum">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ube 44"/>
              <p:cNvSpPr/>
              <p:nvPr/>
            </p:nvSpPr>
            <p:spPr>
              <a:xfrm>
                <a:off x="1447800" y="2895600"/>
                <a:ext cx="914400" cy="838200"/>
              </a:xfrm>
              <a:prstGeom prst="cube">
                <a:avLst>
                  <a:gd name="adj" fmla="val 494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Direct Access Storage 53"/>
              <p:cNvSpPr/>
              <p:nvPr/>
            </p:nvSpPr>
            <p:spPr>
              <a:xfrm>
                <a:off x="1524000" y="5029200"/>
                <a:ext cx="685800" cy="914400"/>
              </a:xfrm>
              <a:prstGeom prst="flowChartMagneticDrum">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a:grpSpLocks noChangeAspect="1"/>
              </p:cNvGrpSpPr>
              <p:nvPr/>
            </p:nvGrpSpPr>
            <p:grpSpPr>
              <a:xfrm>
                <a:off x="457200" y="5029200"/>
                <a:ext cx="1282149" cy="1298448"/>
                <a:chOff x="1143000" y="3581400"/>
                <a:chExt cx="1856006" cy="1879600"/>
              </a:xfrm>
            </p:grpSpPr>
            <p:sp>
              <p:nvSpPr>
                <p:cNvPr id="72" name="Flowchart: Direct Access Storage 71"/>
                <p:cNvSpPr/>
                <p:nvPr/>
              </p:nvSpPr>
              <p:spPr>
                <a:xfrm>
                  <a:off x="1143000" y="3581400"/>
                  <a:ext cx="1003345" cy="1337794"/>
                </a:xfrm>
                <a:prstGeom prst="flowChartMagneticDrum">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Block Arc 72"/>
                <p:cNvSpPr>
                  <a:spLocks noChangeAspect="1"/>
                </p:cNvSpPr>
                <p:nvPr/>
              </p:nvSpPr>
              <p:spPr>
                <a:xfrm>
                  <a:off x="1624606" y="3654979"/>
                  <a:ext cx="1201825" cy="1204014"/>
                </a:xfrm>
                <a:prstGeom prst="blockArc">
                  <a:avLst>
                    <a:gd name="adj1" fmla="val 10800000"/>
                    <a:gd name="adj2" fmla="val 15883239"/>
                    <a:gd name="adj3" fmla="val 2612"/>
                  </a:avLst>
                </a:prstGeom>
                <a:solidFill>
                  <a:srgbClr val="FFFF00"/>
                </a:solidFill>
                <a:ln>
                  <a:noFill/>
                </a:ln>
                <a:scene3d>
                  <a:camera prst="orthographicFront">
                    <a:rot lat="0" lon="45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Donut 73"/>
                <p:cNvSpPr/>
                <p:nvPr/>
              </p:nvSpPr>
              <p:spPr>
                <a:xfrm>
                  <a:off x="1504204" y="3775380"/>
                  <a:ext cx="963211" cy="963211"/>
                </a:xfrm>
                <a:prstGeom prst="donut">
                  <a:avLst>
                    <a:gd name="adj" fmla="val 3055"/>
                  </a:avLst>
                </a:prstGeom>
                <a:solidFill>
                  <a:srgbClr val="FFFF00"/>
                </a:solidFill>
                <a:ln>
                  <a:noFill/>
                </a:ln>
                <a:scene3d>
                  <a:camera prst="orthographicFront">
                    <a:rot lat="0" lon="45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Block Arc 74"/>
                <p:cNvSpPr>
                  <a:spLocks noChangeAspect="1"/>
                </p:cNvSpPr>
                <p:nvPr/>
              </p:nvSpPr>
              <p:spPr>
                <a:xfrm>
                  <a:off x="1785141" y="4216852"/>
                  <a:ext cx="1201825" cy="1204014"/>
                </a:xfrm>
                <a:prstGeom prst="blockArc">
                  <a:avLst>
                    <a:gd name="adj1" fmla="val 10800000"/>
                    <a:gd name="adj2" fmla="val 15931455"/>
                    <a:gd name="adj3" fmla="val 2669"/>
                  </a:avLst>
                </a:prstGeom>
                <a:solidFill>
                  <a:srgbClr val="FFFF00"/>
                </a:solidFill>
                <a:ln>
                  <a:noFill/>
                </a:ln>
                <a:scene3d>
                  <a:camera prst="orthographicFront">
                    <a:rot lat="0" lon="450000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Block Arc 75"/>
                <p:cNvSpPr>
                  <a:spLocks noChangeAspect="1"/>
                </p:cNvSpPr>
                <p:nvPr/>
              </p:nvSpPr>
              <p:spPr>
                <a:xfrm>
                  <a:off x="1797181" y="3614845"/>
                  <a:ext cx="1201825" cy="1204014"/>
                </a:xfrm>
                <a:prstGeom prst="blockArc">
                  <a:avLst>
                    <a:gd name="adj1" fmla="val 10800000"/>
                    <a:gd name="adj2" fmla="val 15737807"/>
                    <a:gd name="adj3" fmla="val 2552"/>
                  </a:avLst>
                </a:prstGeom>
                <a:solidFill>
                  <a:srgbClr val="FFFF00"/>
                </a:solidFill>
                <a:ln>
                  <a:noFill/>
                </a:ln>
                <a:scene3d>
                  <a:camera prst="orthographicFront">
                    <a:rot lat="450000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Block Arc 76"/>
                <p:cNvSpPr>
                  <a:spLocks noChangeAspect="1"/>
                </p:cNvSpPr>
                <p:nvPr/>
              </p:nvSpPr>
              <p:spPr>
                <a:xfrm>
                  <a:off x="1644673" y="4256986"/>
                  <a:ext cx="1201825" cy="1204014"/>
                </a:xfrm>
                <a:prstGeom prst="blockArc">
                  <a:avLst>
                    <a:gd name="adj1" fmla="val 10800000"/>
                    <a:gd name="adj2" fmla="val 15737807"/>
                    <a:gd name="adj3" fmla="val 2552"/>
                  </a:avLst>
                </a:prstGeom>
                <a:solidFill>
                  <a:srgbClr val="FFFF00"/>
                </a:solidFill>
                <a:ln>
                  <a:noFill/>
                </a:ln>
                <a:scene3d>
                  <a:camera prst="orthographicFront">
                    <a:rot lat="450000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Donut 77"/>
                <p:cNvSpPr>
                  <a:spLocks noChangeAspect="1"/>
                </p:cNvSpPr>
                <p:nvPr/>
              </p:nvSpPr>
              <p:spPr>
                <a:xfrm>
                  <a:off x="1600200" y="3870960"/>
                  <a:ext cx="777240" cy="777240"/>
                </a:xfrm>
                <a:prstGeom prst="donut">
                  <a:avLst>
                    <a:gd name="adj" fmla="val 3055"/>
                  </a:avLst>
                </a:prstGeom>
                <a:solidFill>
                  <a:srgbClr val="FFFF00"/>
                </a:solidFill>
                <a:ln>
                  <a:noFill/>
                </a:ln>
                <a:scene3d>
                  <a:camera prst="orthographicFront">
                    <a:rot lat="0" lon="45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1" name="Group 90"/>
              <p:cNvGrpSpPr/>
              <p:nvPr/>
            </p:nvGrpSpPr>
            <p:grpSpPr>
              <a:xfrm>
                <a:off x="1706880" y="3778727"/>
                <a:ext cx="184114" cy="1023547"/>
                <a:chOff x="1752600" y="4159727"/>
                <a:chExt cx="184114" cy="1023547"/>
              </a:xfrm>
            </p:grpSpPr>
            <p:sp>
              <p:nvSpPr>
                <p:cNvPr id="86" name="Freeform 85"/>
                <p:cNvSpPr/>
                <p:nvPr/>
              </p:nvSpPr>
              <p:spPr>
                <a:xfrm>
                  <a:off x="1752600" y="4159727"/>
                  <a:ext cx="107914" cy="1022754"/>
                </a:xfrm>
                <a:custGeom>
                  <a:avLst/>
                  <a:gdLst>
                    <a:gd name="connsiteX0" fmla="*/ 4845 w 107914"/>
                    <a:gd name="connsiteY0" fmla="*/ 0 h 1022754"/>
                    <a:gd name="connsiteX1" fmla="*/ 4845 w 107914"/>
                    <a:gd name="connsiteY1" fmla="*/ 589339 h 1022754"/>
                    <a:gd name="connsiteX2" fmla="*/ 33916 w 107914"/>
                    <a:gd name="connsiteY2" fmla="*/ 882687 h 1022754"/>
                    <a:gd name="connsiteX3" fmla="*/ 107914 w 107914"/>
                    <a:gd name="connsiteY3" fmla="*/ 1022754 h 1022754"/>
                  </a:gdLst>
                  <a:ahLst/>
                  <a:cxnLst>
                    <a:cxn ang="0">
                      <a:pos x="connsiteX0" y="connsiteY0"/>
                    </a:cxn>
                    <a:cxn ang="0">
                      <a:pos x="connsiteX1" y="connsiteY1"/>
                    </a:cxn>
                    <a:cxn ang="0">
                      <a:pos x="connsiteX2" y="connsiteY2"/>
                    </a:cxn>
                    <a:cxn ang="0">
                      <a:pos x="connsiteX3" y="connsiteY3"/>
                    </a:cxn>
                  </a:cxnLst>
                  <a:rect l="l" t="t" r="r" b="b"/>
                  <a:pathLst>
                    <a:path w="107914" h="1022754">
                      <a:moveTo>
                        <a:pt x="4845" y="0"/>
                      </a:moveTo>
                      <a:cubicBezTo>
                        <a:pt x="2422" y="221112"/>
                        <a:pt x="0" y="442225"/>
                        <a:pt x="4845" y="589339"/>
                      </a:cubicBezTo>
                      <a:cubicBezTo>
                        <a:pt x="9690" y="736453"/>
                        <a:pt x="16738" y="810451"/>
                        <a:pt x="33916" y="882687"/>
                      </a:cubicBezTo>
                      <a:cubicBezTo>
                        <a:pt x="51094" y="954923"/>
                        <a:pt x="79504" y="988838"/>
                        <a:pt x="107914" y="1022754"/>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Freeform 89"/>
                <p:cNvSpPr/>
                <p:nvPr/>
              </p:nvSpPr>
              <p:spPr>
                <a:xfrm>
                  <a:off x="1828800" y="4160520"/>
                  <a:ext cx="107914" cy="1022754"/>
                </a:xfrm>
                <a:custGeom>
                  <a:avLst/>
                  <a:gdLst>
                    <a:gd name="connsiteX0" fmla="*/ 4845 w 107914"/>
                    <a:gd name="connsiteY0" fmla="*/ 0 h 1022754"/>
                    <a:gd name="connsiteX1" fmla="*/ 4845 w 107914"/>
                    <a:gd name="connsiteY1" fmla="*/ 589339 h 1022754"/>
                    <a:gd name="connsiteX2" fmla="*/ 33916 w 107914"/>
                    <a:gd name="connsiteY2" fmla="*/ 882687 h 1022754"/>
                    <a:gd name="connsiteX3" fmla="*/ 107914 w 107914"/>
                    <a:gd name="connsiteY3" fmla="*/ 1022754 h 1022754"/>
                  </a:gdLst>
                  <a:ahLst/>
                  <a:cxnLst>
                    <a:cxn ang="0">
                      <a:pos x="connsiteX0" y="connsiteY0"/>
                    </a:cxn>
                    <a:cxn ang="0">
                      <a:pos x="connsiteX1" y="connsiteY1"/>
                    </a:cxn>
                    <a:cxn ang="0">
                      <a:pos x="connsiteX2" y="connsiteY2"/>
                    </a:cxn>
                    <a:cxn ang="0">
                      <a:pos x="connsiteX3" y="connsiteY3"/>
                    </a:cxn>
                  </a:cxnLst>
                  <a:rect l="l" t="t" r="r" b="b"/>
                  <a:pathLst>
                    <a:path w="107914" h="1022754">
                      <a:moveTo>
                        <a:pt x="4845" y="0"/>
                      </a:moveTo>
                      <a:cubicBezTo>
                        <a:pt x="2422" y="221112"/>
                        <a:pt x="0" y="442225"/>
                        <a:pt x="4845" y="589339"/>
                      </a:cubicBezTo>
                      <a:cubicBezTo>
                        <a:pt x="9690" y="736453"/>
                        <a:pt x="16738" y="810451"/>
                        <a:pt x="33916" y="882687"/>
                      </a:cubicBezTo>
                      <a:cubicBezTo>
                        <a:pt x="51094" y="954923"/>
                        <a:pt x="79504" y="988838"/>
                        <a:pt x="107914" y="1022754"/>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96" name="Straight Connector 95"/>
              <p:cNvCxnSpPr/>
              <p:nvPr/>
            </p:nvCxnSpPr>
            <p:spPr>
              <a:xfrm rot="5400000">
                <a:off x="1679448" y="377190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1752600" y="377190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5400000">
                <a:off x="1333500" y="4991100"/>
                <a:ext cx="990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a:off x="1181100" y="4991100"/>
                <a:ext cx="990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rot="5400000">
                <a:off x="326136" y="4038600"/>
                <a:ext cx="609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5400000">
                <a:off x="399288" y="4038600"/>
                <a:ext cx="609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a:stCxn id="31" idx="3"/>
              </p:cNvCxnSpPr>
              <p:nvPr/>
            </p:nvCxnSpPr>
            <p:spPr>
              <a:xfrm rot="16200000" flipH="1">
                <a:off x="467934" y="2982534"/>
                <a:ext cx="381000" cy="547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16200000" flipH="1">
                <a:off x="522666" y="2982534"/>
                <a:ext cx="381000" cy="547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5400000">
                <a:off x="807852" y="2830068"/>
                <a:ext cx="381000" cy="548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rot="5400000">
                <a:off x="751332" y="2830068"/>
                <a:ext cx="381000" cy="548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Flowchart: Direct Access Storage 35"/>
              <p:cNvSpPr/>
              <p:nvPr/>
            </p:nvSpPr>
            <p:spPr>
              <a:xfrm>
                <a:off x="457200" y="2133600"/>
                <a:ext cx="152400" cy="152400"/>
              </a:xfrm>
              <a:prstGeom prst="flowChartMagneticDrum">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Direct Access Storage 34"/>
              <p:cNvSpPr/>
              <p:nvPr/>
            </p:nvSpPr>
            <p:spPr>
              <a:xfrm>
                <a:off x="304800" y="2514600"/>
                <a:ext cx="152400" cy="152400"/>
              </a:xfrm>
              <a:prstGeom prst="flowChartMagneticDrum">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ube 30"/>
              <p:cNvSpPr/>
              <p:nvPr/>
            </p:nvSpPr>
            <p:spPr>
              <a:xfrm>
                <a:off x="381000" y="1981200"/>
                <a:ext cx="914400" cy="838200"/>
              </a:xfrm>
              <a:prstGeom prst="cube">
                <a:avLst>
                  <a:gd name="adj" fmla="val 494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Direct Access Storage 31"/>
              <p:cNvSpPr/>
              <p:nvPr/>
            </p:nvSpPr>
            <p:spPr>
              <a:xfrm>
                <a:off x="914400" y="1905000"/>
                <a:ext cx="152400" cy="152400"/>
              </a:xfrm>
              <a:prstGeom prst="flowChartMagneticDrum">
                <a:avLst/>
              </a:prstGeom>
              <a:solidFill>
                <a:srgbClr val="FFC000"/>
              </a:solidFill>
              <a:ln>
                <a:solidFill>
                  <a:schemeClr val="tx1"/>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9"/>
              <p:cNvSpPr>
                <a:spLocks noChangeArrowheads="1"/>
              </p:cNvSpPr>
              <p:nvPr/>
            </p:nvSpPr>
            <p:spPr bwMode="auto">
              <a:xfrm>
                <a:off x="533400" y="2514600"/>
                <a:ext cx="152400" cy="152400"/>
              </a:xfrm>
              <a:prstGeom prst="ellipse">
                <a:avLst/>
              </a:prstGeom>
              <a:solidFill>
                <a:srgbClr val="FFC000"/>
              </a:solidFill>
              <a:ln w="25400">
                <a:solidFill>
                  <a:schemeClr val="tx1"/>
                </a:solidFill>
                <a:round/>
                <a:headEnd/>
                <a:tailEnd/>
              </a:ln>
              <a:scene3d>
                <a:camera prst="orthographicFront">
                  <a:rot lat="0" lon="10800000" rev="0"/>
                </a:camera>
                <a:lightRig rig="threePt" dir="t"/>
              </a:scene3d>
            </p:spPr>
            <p:txBody>
              <a:bodyPr wrap="none" anchor="ctr"/>
              <a:lstStyle/>
              <a:p>
                <a:endParaRPr lang="en-US">
                  <a:latin typeface="Calibri" pitchFamily="34" charset="0"/>
                </a:endParaRPr>
              </a:p>
            </p:txBody>
          </p:sp>
          <p:cxnSp>
            <p:nvCxnSpPr>
              <p:cNvPr id="127" name="Straight Connector 126"/>
              <p:cNvCxnSpPr/>
              <p:nvPr/>
            </p:nvCxnSpPr>
            <p:spPr>
              <a:xfrm rot="16200000" flipH="1">
                <a:off x="1556070" y="2982534"/>
                <a:ext cx="381000" cy="547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rot="16200000" flipH="1">
                <a:off x="1610802" y="2982534"/>
                <a:ext cx="381000" cy="547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rot="5400000">
                <a:off x="1874652" y="2830068"/>
                <a:ext cx="381000" cy="548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5400000">
                <a:off x="1818132" y="2830068"/>
                <a:ext cx="381000" cy="548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Cube 49"/>
              <p:cNvSpPr/>
              <p:nvPr/>
            </p:nvSpPr>
            <p:spPr>
              <a:xfrm>
                <a:off x="1447800" y="1981200"/>
                <a:ext cx="914400" cy="838200"/>
              </a:xfrm>
              <a:prstGeom prst="cube">
                <a:avLst>
                  <a:gd name="adj" fmla="val 494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Direct Access Storage 50"/>
              <p:cNvSpPr/>
              <p:nvPr/>
            </p:nvSpPr>
            <p:spPr>
              <a:xfrm>
                <a:off x="1981200" y="1905000"/>
                <a:ext cx="152400" cy="152400"/>
              </a:xfrm>
              <a:prstGeom prst="flowChartMagneticDrum">
                <a:avLst/>
              </a:prstGeom>
              <a:solidFill>
                <a:srgbClr val="FFC000"/>
              </a:solidFill>
              <a:ln>
                <a:solidFill>
                  <a:schemeClr val="tx1"/>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Direct Access Storage 37"/>
              <p:cNvSpPr/>
              <p:nvPr/>
            </p:nvSpPr>
            <p:spPr>
              <a:xfrm>
                <a:off x="2133600" y="2133600"/>
                <a:ext cx="152400" cy="152400"/>
              </a:xfrm>
              <a:prstGeom prst="flowChartMagneticDrum">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Direct Access Storage 38"/>
              <p:cNvSpPr/>
              <p:nvPr/>
            </p:nvSpPr>
            <p:spPr>
              <a:xfrm>
                <a:off x="1981200" y="2514600"/>
                <a:ext cx="152400" cy="152400"/>
              </a:xfrm>
              <a:prstGeom prst="flowChartMagneticDrum">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Direct Access Storage 54"/>
              <p:cNvSpPr/>
              <p:nvPr/>
            </p:nvSpPr>
            <p:spPr>
              <a:xfrm>
                <a:off x="2286000" y="2209800"/>
                <a:ext cx="152400" cy="152400"/>
              </a:xfrm>
              <a:prstGeom prst="flowChartMagneticDrum">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1" name="Straight Connector 130"/>
              <p:cNvCxnSpPr/>
              <p:nvPr/>
            </p:nvCxnSpPr>
            <p:spPr>
              <a:xfrm rot="16200000" flipH="1">
                <a:off x="429834" y="1877634"/>
                <a:ext cx="533400" cy="1309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rot="5400000">
                <a:off x="728472" y="1754124"/>
                <a:ext cx="533400" cy="731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Flowchart: Direct Access Storage 32"/>
              <p:cNvSpPr/>
              <p:nvPr/>
            </p:nvSpPr>
            <p:spPr>
              <a:xfrm>
                <a:off x="685800" y="2133600"/>
                <a:ext cx="152400" cy="152400"/>
              </a:xfrm>
              <a:prstGeom prst="flowChartMagneticDrum">
                <a:avLst/>
              </a:prstGeom>
              <a:solidFill>
                <a:srgbClr val="FFC000"/>
              </a:solidFill>
              <a:ln>
                <a:solidFill>
                  <a:schemeClr val="tx1"/>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7" name="Straight Connector 136"/>
              <p:cNvCxnSpPr/>
              <p:nvPr/>
            </p:nvCxnSpPr>
            <p:spPr>
              <a:xfrm rot="16200000" flipH="1">
                <a:off x="1496568" y="1877634"/>
                <a:ext cx="533400" cy="1309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rot="5400000">
                <a:off x="1798320" y="1754124"/>
                <a:ext cx="533400" cy="731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Flowchart: Direct Access Storage 51"/>
              <p:cNvSpPr/>
              <p:nvPr/>
            </p:nvSpPr>
            <p:spPr>
              <a:xfrm>
                <a:off x="1752600" y="2133600"/>
                <a:ext cx="152400" cy="152400"/>
              </a:xfrm>
              <a:prstGeom prst="flowChartMagneticDrum">
                <a:avLst/>
              </a:prstGeom>
              <a:solidFill>
                <a:srgbClr val="FFC000"/>
              </a:solidFill>
              <a:ln>
                <a:solidFill>
                  <a:schemeClr val="tx1"/>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138"/>
              <p:cNvSpPr/>
              <p:nvPr/>
            </p:nvSpPr>
            <p:spPr>
              <a:xfrm>
                <a:off x="627888" y="4424363"/>
                <a:ext cx="119062" cy="1524000"/>
              </a:xfrm>
              <a:custGeom>
                <a:avLst/>
                <a:gdLst>
                  <a:gd name="connsiteX0" fmla="*/ 0 w 119062"/>
                  <a:gd name="connsiteY0" fmla="*/ 0 h 1524000"/>
                  <a:gd name="connsiteX1" fmla="*/ 9525 w 119062"/>
                  <a:gd name="connsiteY1" fmla="*/ 1119187 h 1524000"/>
                  <a:gd name="connsiteX2" fmla="*/ 47625 w 119062"/>
                  <a:gd name="connsiteY2" fmla="*/ 1409700 h 1524000"/>
                  <a:gd name="connsiteX3" fmla="*/ 119062 w 119062"/>
                  <a:gd name="connsiteY3" fmla="*/ 1524000 h 1524000"/>
                </a:gdLst>
                <a:ahLst/>
                <a:cxnLst>
                  <a:cxn ang="0">
                    <a:pos x="connsiteX0" y="connsiteY0"/>
                  </a:cxn>
                  <a:cxn ang="0">
                    <a:pos x="connsiteX1" y="connsiteY1"/>
                  </a:cxn>
                  <a:cxn ang="0">
                    <a:pos x="connsiteX2" y="connsiteY2"/>
                  </a:cxn>
                  <a:cxn ang="0">
                    <a:pos x="connsiteX3" y="connsiteY3"/>
                  </a:cxn>
                </a:cxnLst>
                <a:rect l="l" t="t" r="r" b="b"/>
                <a:pathLst>
                  <a:path w="119062" h="1524000">
                    <a:moveTo>
                      <a:pt x="0" y="0"/>
                    </a:moveTo>
                    <a:cubicBezTo>
                      <a:pt x="794" y="442118"/>
                      <a:pt x="1588" y="884237"/>
                      <a:pt x="9525" y="1119187"/>
                    </a:cubicBezTo>
                    <a:cubicBezTo>
                      <a:pt x="17463" y="1354137"/>
                      <a:pt x="29369" y="1342231"/>
                      <a:pt x="47625" y="1409700"/>
                    </a:cubicBezTo>
                    <a:cubicBezTo>
                      <a:pt x="65881" y="1477169"/>
                      <a:pt x="119062" y="1524000"/>
                      <a:pt x="119062" y="152400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 name="Freeform 139"/>
              <p:cNvSpPr/>
              <p:nvPr/>
            </p:nvSpPr>
            <p:spPr>
              <a:xfrm>
                <a:off x="701040" y="4428744"/>
                <a:ext cx="119062" cy="1524000"/>
              </a:xfrm>
              <a:custGeom>
                <a:avLst/>
                <a:gdLst>
                  <a:gd name="connsiteX0" fmla="*/ 0 w 119062"/>
                  <a:gd name="connsiteY0" fmla="*/ 0 h 1524000"/>
                  <a:gd name="connsiteX1" fmla="*/ 9525 w 119062"/>
                  <a:gd name="connsiteY1" fmla="*/ 1119187 h 1524000"/>
                  <a:gd name="connsiteX2" fmla="*/ 47625 w 119062"/>
                  <a:gd name="connsiteY2" fmla="*/ 1409700 h 1524000"/>
                  <a:gd name="connsiteX3" fmla="*/ 119062 w 119062"/>
                  <a:gd name="connsiteY3" fmla="*/ 1524000 h 1524000"/>
                </a:gdLst>
                <a:ahLst/>
                <a:cxnLst>
                  <a:cxn ang="0">
                    <a:pos x="connsiteX0" y="connsiteY0"/>
                  </a:cxn>
                  <a:cxn ang="0">
                    <a:pos x="connsiteX1" y="connsiteY1"/>
                  </a:cxn>
                  <a:cxn ang="0">
                    <a:pos x="connsiteX2" y="connsiteY2"/>
                  </a:cxn>
                  <a:cxn ang="0">
                    <a:pos x="connsiteX3" y="connsiteY3"/>
                  </a:cxn>
                </a:cxnLst>
                <a:rect l="l" t="t" r="r" b="b"/>
                <a:pathLst>
                  <a:path w="119062" h="1524000">
                    <a:moveTo>
                      <a:pt x="0" y="0"/>
                    </a:moveTo>
                    <a:cubicBezTo>
                      <a:pt x="794" y="442118"/>
                      <a:pt x="1588" y="884237"/>
                      <a:pt x="9525" y="1119187"/>
                    </a:cubicBezTo>
                    <a:cubicBezTo>
                      <a:pt x="17463" y="1354137"/>
                      <a:pt x="29369" y="1342231"/>
                      <a:pt x="47625" y="1409700"/>
                    </a:cubicBezTo>
                    <a:cubicBezTo>
                      <a:pt x="65881" y="1477169"/>
                      <a:pt x="119062" y="1524000"/>
                      <a:pt x="119062" y="152400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41" name="TextBox 140"/>
            <p:cNvSpPr txBox="1"/>
            <p:nvPr/>
          </p:nvSpPr>
          <p:spPr>
            <a:xfrm>
              <a:off x="1143000" y="1411069"/>
              <a:ext cx="1219200" cy="646331"/>
            </a:xfrm>
            <a:prstGeom prst="rect">
              <a:avLst/>
            </a:prstGeom>
            <a:noFill/>
          </p:spPr>
          <p:txBody>
            <a:bodyPr wrap="square" rtlCol="0">
              <a:spAutoFit/>
            </a:bodyPr>
            <a:lstStyle/>
            <a:p>
              <a:pPr algn="ctr"/>
              <a:r>
                <a:rPr lang="en-US" dirty="0" smtClean="0"/>
                <a:t>Main (test) Chain</a:t>
              </a:r>
              <a:endParaRPr lang="en-US" dirty="0"/>
            </a:p>
          </p:txBody>
        </p:sp>
        <p:sp>
          <p:nvSpPr>
            <p:cNvPr id="142" name="TextBox 141"/>
            <p:cNvSpPr txBox="1"/>
            <p:nvPr/>
          </p:nvSpPr>
          <p:spPr>
            <a:xfrm>
              <a:off x="0" y="1411069"/>
              <a:ext cx="1219200" cy="646331"/>
            </a:xfrm>
            <a:prstGeom prst="rect">
              <a:avLst/>
            </a:prstGeom>
            <a:noFill/>
          </p:spPr>
          <p:txBody>
            <a:bodyPr wrap="square" rtlCol="0">
              <a:spAutoFit/>
            </a:bodyPr>
            <a:lstStyle/>
            <a:p>
              <a:pPr algn="ctr"/>
              <a:r>
                <a:rPr lang="en-US" dirty="0" smtClean="0"/>
                <a:t>Reaction Chain</a:t>
              </a:r>
              <a:endParaRPr lang="en-US" dirty="0"/>
            </a:p>
          </p:txBody>
        </p:sp>
        <p:grpSp>
          <p:nvGrpSpPr>
            <p:cNvPr id="157" name="Group 156"/>
            <p:cNvGrpSpPr/>
            <p:nvPr/>
          </p:nvGrpSpPr>
          <p:grpSpPr>
            <a:xfrm>
              <a:off x="1905000" y="5943600"/>
              <a:ext cx="1295400" cy="0"/>
              <a:chOff x="2057400" y="5867400"/>
              <a:chExt cx="1295400" cy="0"/>
            </a:xfrm>
          </p:grpSpPr>
          <p:cxnSp>
            <p:nvCxnSpPr>
              <p:cNvPr id="151" name="Straight Connector 150"/>
              <p:cNvCxnSpPr/>
              <p:nvPr/>
            </p:nvCxnSpPr>
            <p:spPr>
              <a:xfrm>
                <a:off x="2514600" y="5867400"/>
                <a:ext cx="838200" cy="0"/>
              </a:xfrm>
              <a:prstGeom prst="line">
                <a:avLst/>
              </a:prstGeom>
              <a:ln w="254000" cap="flat" cmpd="sng">
                <a:solidFill>
                  <a:srgbClr val="FF0000">
                    <a:alpha val="25098"/>
                  </a:srgbClr>
                </a:solidFill>
                <a:round/>
                <a:headEnd type="none" w="sm" len="lg"/>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2362200" y="5867400"/>
                <a:ext cx="838200" cy="0"/>
              </a:xfrm>
              <a:prstGeom prst="line">
                <a:avLst/>
              </a:prstGeom>
              <a:ln w="254000" cap="flat" cmpd="sng">
                <a:solidFill>
                  <a:srgbClr val="FF0000">
                    <a:alpha val="25098"/>
                  </a:srgbClr>
                </a:solidFill>
                <a:round/>
                <a:headEnd type="none" w="sm" len="lg"/>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2209800" y="5867400"/>
                <a:ext cx="838200" cy="0"/>
              </a:xfrm>
              <a:prstGeom prst="line">
                <a:avLst/>
              </a:prstGeom>
              <a:ln w="254000" cap="flat" cmpd="sng">
                <a:solidFill>
                  <a:srgbClr val="FF0000">
                    <a:alpha val="25098"/>
                  </a:srgbClr>
                </a:solidFill>
                <a:round/>
                <a:headEnd type="none" w="sm" len="lg"/>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2057400" y="5867400"/>
                <a:ext cx="838200" cy="0"/>
              </a:xfrm>
              <a:prstGeom prst="line">
                <a:avLst/>
              </a:prstGeom>
              <a:ln w="254000" cap="flat" cmpd="sng">
                <a:solidFill>
                  <a:srgbClr val="FF0000"/>
                </a:solidFill>
                <a:round/>
                <a:headEnd type="none" w="sm" len="lg"/>
              </a:ln>
            </p:spPr>
            <p:style>
              <a:lnRef idx="1">
                <a:schemeClr val="accent1"/>
              </a:lnRef>
              <a:fillRef idx="0">
                <a:schemeClr val="accent1"/>
              </a:fillRef>
              <a:effectRef idx="0">
                <a:schemeClr val="accent1"/>
              </a:effectRef>
              <a:fontRef idx="minor">
                <a:schemeClr val="tx1"/>
              </a:fontRef>
            </p:style>
          </p:cxnSp>
        </p:grpSp>
      </p:grpSp>
      <p:grpSp>
        <p:nvGrpSpPr>
          <p:cNvPr id="159" name="Group 158"/>
          <p:cNvGrpSpPr/>
          <p:nvPr/>
        </p:nvGrpSpPr>
        <p:grpSpPr>
          <a:xfrm>
            <a:off x="5867400" y="2960760"/>
            <a:ext cx="3200400" cy="4154984"/>
            <a:chOff x="76200" y="2866072"/>
            <a:chExt cx="3200400" cy="4154984"/>
          </a:xfrm>
        </p:grpSpPr>
        <p:sp>
          <p:nvSpPr>
            <p:cNvPr id="160" name="TextBox 159"/>
            <p:cNvSpPr txBox="1"/>
            <p:nvPr/>
          </p:nvSpPr>
          <p:spPr>
            <a:xfrm>
              <a:off x="76200" y="2866072"/>
              <a:ext cx="3200400" cy="4154984"/>
            </a:xfrm>
            <a:prstGeom prst="rect">
              <a:avLst/>
            </a:prstGeom>
            <a:noFill/>
          </p:spPr>
          <p:txBody>
            <a:bodyPr wrap="square" rtlCol="0">
              <a:spAutoFit/>
            </a:bodyPr>
            <a:lstStyle/>
            <a:p>
              <a:r>
                <a:rPr lang="en-US" b="1" dirty="0" smtClean="0"/>
                <a:t>Control</a:t>
              </a:r>
            </a:p>
            <a:p>
              <a:pPr>
                <a:buFont typeface="Arial" pitchFamily="34" charset="0"/>
                <a:buChar char="•"/>
              </a:pPr>
              <a:r>
                <a:rPr lang="en-US" dirty="0" smtClean="0"/>
                <a:t> Local   – damping at M0, R0</a:t>
              </a:r>
            </a:p>
            <a:p>
              <a:pPr>
                <a:buFont typeface="Arial" pitchFamily="34" charset="0"/>
                <a:buChar char="•"/>
              </a:pPr>
              <a:r>
                <a:rPr lang="en-US" dirty="0" smtClean="0"/>
                <a:t> Global – LSC &amp; ASC at all 4</a:t>
              </a:r>
              <a:endParaRPr lang="en-US" sz="1200" dirty="0" smtClean="0"/>
            </a:p>
            <a:p>
              <a:r>
                <a:rPr lang="en-US" b="1" dirty="0" smtClean="0"/>
                <a:t>Sensors/Actuators</a:t>
              </a:r>
            </a:p>
            <a:p>
              <a:pPr>
                <a:buFont typeface="Arial" pitchFamily="34" charset="0"/>
                <a:buChar char="•"/>
              </a:pPr>
              <a:r>
                <a:rPr lang="en-US" dirty="0" smtClean="0"/>
                <a:t>         BOSEMs at M0, R0, L1</a:t>
              </a:r>
            </a:p>
            <a:p>
              <a:pPr>
                <a:buFont typeface="Arial" pitchFamily="34" charset="0"/>
                <a:buChar char="•"/>
              </a:pPr>
              <a:endParaRPr lang="en-US" dirty="0" smtClean="0"/>
            </a:p>
            <a:p>
              <a:pPr>
                <a:buFont typeface="Arial" pitchFamily="34" charset="0"/>
                <a:buChar char="•"/>
              </a:pPr>
              <a:r>
                <a:rPr lang="en-US" dirty="0" smtClean="0"/>
                <a:t>         AOSEMs at L2</a:t>
              </a:r>
            </a:p>
            <a:p>
              <a:pPr>
                <a:buFont typeface="Arial" pitchFamily="34" charset="0"/>
                <a:buChar char="•"/>
              </a:pPr>
              <a:endParaRPr lang="en-US" sz="1200" dirty="0" smtClean="0"/>
            </a:p>
            <a:p>
              <a:pPr>
                <a:buFont typeface="Arial" pitchFamily="34" charset="0"/>
                <a:buChar char="•"/>
              </a:pPr>
              <a:r>
                <a:rPr lang="en-US" dirty="0" smtClean="0"/>
                <a:t> Optical levers and </a:t>
              </a:r>
              <a:r>
                <a:rPr lang="en-US" dirty="0" err="1" smtClean="0"/>
                <a:t>interf</a:t>
              </a:r>
              <a:r>
                <a:rPr lang="en-US" dirty="0" smtClean="0"/>
                <a:t>. sigs. at L3</a:t>
              </a:r>
            </a:p>
            <a:p>
              <a:pPr>
                <a:buFont typeface="Arial" pitchFamily="34" charset="0"/>
                <a:buChar char="•"/>
              </a:pPr>
              <a:r>
                <a:rPr lang="en-US" dirty="0" smtClean="0"/>
                <a:t> Electrostatic drive (ESD) at L3</a:t>
              </a:r>
            </a:p>
            <a:p>
              <a:r>
                <a:rPr lang="en-US" b="1" dirty="0" smtClean="0"/>
                <a:t>Documentation</a:t>
              </a:r>
            </a:p>
            <a:p>
              <a:pPr>
                <a:buFont typeface="Arial" pitchFamily="34" charset="0"/>
                <a:buChar char="•"/>
              </a:pPr>
              <a:r>
                <a:rPr lang="en-US" dirty="0" smtClean="0"/>
                <a:t> Final design review - T1000286</a:t>
              </a:r>
            </a:p>
            <a:p>
              <a:pPr>
                <a:buFont typeface="Arial" pitchFamily="34" charset="0"/>
                <a:buChar char="•"/>
              </a:pPr>
              <a:r>
                <a:rPr lang="en-US" dirty="0" smtClean="0"/>
                <a:t> Controls </a:t>
              </a:r>
              <a:r>
                <a:rPr lang="en-US" dirty="0" err="1" smtClean="0"/>
                <a:t>arrang</a:t>
              </a:r>
              <a:r>
                <a:rPr lang="en-US" dirty="0" smtClean="0"/>
                <a:t>. – E1000617</a:t>
              </a:r>
            </a:p>
            <a:p>
              <a:endParaRPr lang="en-US" dirty="0" smtClean="0"/>
            </a:p>
          </p:txBody>
        </p:sp>
        <p:sp>
          <p:nvSpPr>
            <p:cNvPr id="161" name="Oval 4"/>
            <p:cNvSpPr>
              <a:spLocks noChangeArrowheads="1"/>
            </p:cNvSpPr>
            <p:nvPr/>
          </p:nvSpPr>
          <p:spPr bwMode="auto">
            <a:xfrm>
              <a:off x="304800" y="3996880"/>
              <a:ext cx="304800" cy="304800"/>
            </a:xfrm>
            <a:prstGeom prst="ellipse">
              <a:avLst/>
            </a:prstGeom>
            <a:solidFill>
              <a:srgbClr val="FFC000"/>
            </a:solidFill>
            <a:ln w="25400">
              <a:solidFill>
                <a:schemeClr val="tx1"/>
              </a:solidFill>
              <a:round/>
              <a:headEnd/>
              <a:tailEnd/>
            </a:ln>
          </p:spPr>
          <p:txBody>
            <a:bodyPr wrap="none" anchor="ctr"/>
            <a:lstStyle/>
            <a:p>
              <a:endParaRPr lang="en-US">
                <a:latin typeface="Calibri" pitchFamily="34" charset="0"/>
              </a:endParaRPr>
            </a:p>
          </p:txBody>
        </p:sp>
        <p:sp>
          <p:nvSpPr>
            <p:cNvPr id="162" name="Oval 9"/>
            <p:cNvSpPr>
              <a:spLocks noChangeArrowheads="1"/>
            </p:cNvSpPr>
            <p:nvPr/>
          </p:nvSpPr>
          <p:spPr bwMode="auto">
            <a:xfrm>
              <a:off x="304800" y="4542472"/>
              <a:ext cx="304800" cy="304800"/>
            </a:xfrm>
            <a:prstGeom prst="ellipse">
              <a:avLst/>
            </a:prstGeom>
            <a:solidFill>
              <a:srgbClr val="00B050"/>
            </a:solidFill>
            <a:ln w="25400">
              <a:solidFill>
                <a:schemeClr val="tx1"/>
              </a:solidFill>
              <a:round/>
              <a:headEnd/>
              <a:tailEnd/>
            </a:ln>
            <a:scene3d>
              <a:camera prst="orthographicFront">
                <a:rot lat="0" lon="0" rev="0"/>
              </a:camera>
              <a:lightRig rig="threePt" dir="t"/>
            </a:scene3d>
          </p:spPr>
          <p:txBody>
            <a:bodyPr wrap="none" anchor="ctr"/>
            <a:lstStyle/>
            <a:p>
              <a:endParaRPr lang="en-US">
                <a:latin typeface="Calibri" pitchFamily="34" charset="0"/>
              </a:endParaRPr>
            </a:p>
          </p:txBody>
        </p:sp>
      </p:grpSp>
      <p:sp>
        <p:nvSpPr>
          <p:cNvPr id="163" name="TextBox 162"/>
          <p:cNvSpPr txBox="1"/>
          <p:nvPr/>
        </p:nvSpPr>
        <p:spPr>
          <a:xfrm>
            <a:off x="5864352" y="1295400"/>
            <a:ext cx="3048000" cy="1754327"/>
          </a:xfrm>
          <a:prstGeom prst="rect">
            <a:avLst/>
          </a:prstGeom>
          <a:noFill/>
        </p:spPr>
        <p:txBody>
          <a:bodyPr wrap="square" rtlCol="0">
            <a:spAutoFit/>
          </a:bodyPr>
          <a:lstStyle/>
          <a:p>
            <a:r>
              <a:rPr lang="en-US" b="1" dirty="0" smtClean="0"/>
              <a:t>Purpose</a:t>
            </a:r>
          </a:p>
          <a:p>
            <a:pPr>
              <a:buFont typeface="Arial" pitchFamily="34" charset="0"/>
              <a:buChar char="•"/>
            </a:pPr>
            <a:r>
              <a:rPr lang="en-US" dirty="0" smtClean="0"/>
              <a:t> Input Test Mass (ITM, TCP)</a:t>
            </a:r>
          </a:p>
          <a:p>
            <a:pPr>
              <a:buFont typeface="Arial" pitchFamily="34" charset="0"/>
              <a:buChar char="•"/>
            </a:pPr>
            <a:r>
              <a:rPr lang="en-US" dirty="0" smtClean="0"/>
              <a:t> End Test Mass (ETM, ERM)</a:t>
            </a:r>
            <a:endParaRPr lang="en-US" sz="1200" dirty="0" smtClean="0"/>
          </a:p>
          <a:p>
            <a:r>
              <a:rPr lang="en-US" b="1" dirty="0" smtClean="0"/>
              <a:t>Location</a:t>
            </a:r>
          </a:p>
          <a:p>
            <a:pPr>
              <a:buFont typeface="Arial" pitchFamily="34" charset="0"/>
              <a:buChar char="•"/>
            </a:pPr>
            <a:r>
              <a:rPr lang="en-US" dirty="0" smtClean="0"/>
              <a:t> End Test Masses, Input Test Masses</a:t>
            </a:r>
            <a:endParaRPr lang="en-US" dirty="0"/>
          </a:p>
        </p:txBody>
      </p:sp>
      <p:sp>
        <p:nvSpPr>
          <p:cNvPr id="164" name="TextBox 163"/>
          <p:cNvSpPr txBox="1"/>
          <p:nvPr/>
        </p:nvSpPr>
        <p:spPr>
          <a:xfrm>
            <a:off x="4953000" y="2362200"/>
            <a:ext cx="609600" cy="646331"/>
          </a:xfrm>
          <a:prstGeom prst="rect">
            <a:avLst/>
          </a:prstGeom>
          <a:noFill/>
        </p:spPr>
        <p:txBody>
          <a:bodyPr wrap="square" rtlCol="0">
            <a:spAutoFit/>
          </a:bodyPr>
          <a:lstStyle/>
          <a:p>
            <a:r>
              <a:rPr lang="en-US" dirty="0" smtClean="0"/>
              <a:t>R0, M0</a:t>
            </a:r>
            <a:endParaRPr lang="en-US" dirty="0"/>
          </a:p>
        </p:txBody>
      </p:sp>
      <p:sp>
        <p:nvSpPr>
          <p:cNvPr id="165" name="TextBox 164"/>
          <p:cNvSpPr txBox="1"/>
          <p:nvPr/>
        </p:nvSpPr>
        <p:spPr>
          <a:xfrm>
            <a:off x="4953000" y="3364468"/>
            <a:ext cx="609600" cy="369332"/>
          </a:xfrm>
          <a:prstGeom prst="rect">
            <a:avLst/>
          </a:prstGeom>
          <a:noFill/>
        </p:spPr>
        <p:txBody>
          <a:bodyPr wrap="square" rtlCol="0">
            <a:spAutoFit/>
          </a:bodyPr>
          <a:lstStyle/>
          <a:p>
            <a:r>
              <a:rPr lang="en-US" dirty="0" smtClean="0"/>
              <a:t>L1</a:t>
            </a:r>
            <a:endParaRPr lang="en-US" dirty="0"/>
          </a:p>
        </p:txBody>
      </p:sp>
      <p:sp>
        <p:nvSpPr>
          <p:cNvPr id="166" name="TextBox 165"/>
          <p:cNvSpPr txBox="1"/>
          <p:nvPr/>
        </p:nvSpPr>
        <p:spPr>
          <a:xfrm>
            <a:off x="4953000" y="4572000"/>
            <a:ext cx="609600" cy="369332"/>
          </a:xfrm>
          <a:prstGeom prst="rect">
            <a:avLst/>
          </a:prstGeom>
          <a:noFill/>
        </p:spPr>
        <p:txBody>
          <a:bodyPr wrap="square" rtlCol="0">
            <a:spAutoFit/>
          </a:bodyPr>
          <a:lstStyle/>
          <a:p>
            <a:r>
              <a:rPr lang="en-US" dirty="0" smtClean="0"/>
              <a:t>L2</a:t>
            </a:r>
            <a:endParaRPr lang="en-US" dirty="0"/>
          </a:p>
        </p:txBody>
      </p:sp>
      <p:sp>
        <p:nvSpPr>
          <p:cNvPr id="167" name="TextBox 166"/>
          <p:cNvSpPr txBox="1"/>
          <p:nvPr/>
        </p:nvSpPr>
        <p:spPr>
          <a:xfrm>
            <a:off x="4953000" y="5410200"/>
            <a:ext cx="609600" cy="369332"/>
          </a:xfrm>
          <a:prstGeom prst="rect">
            <a:avLst/>
          </a:prstGeom>
          <a:noFill/>
        </p:spPr>
        <p:txBody>
          <a:bodyPr wrap="square" rtlCol="0">
            <a:spAutoFit/>
          </a:bodyPr>
          <a:lstStyle/>
          <a:p>
            <a:r>
              <a:rPr lang="en-US" dirty="0" smtClean="0"/>
              <a:t>L3</a:t>
            </a:r>
            <a:endParaRPr lang="en-US" dirty="0"/>
          </a:p>
        </p:txBody>
      </p:sp>
      <p:sp>
        <p:nvSpPr>
          <p:cNvPr id="92" name="Slide Number Placeholder 91"/>
          <p:cNvSpPr>
            <a:spLocks noGrp="1"/>
          </p:cNvSpPr>
          <p:nvPr>
            <p:ph type="sldNum" sz="quarter" idx="12"/>
          </p:nvPr>
        </p:nvSpPr>
        <p:spPr>
          <a:xfrm>
            <a:off x="0" y="6492875"/>
            <a:ext cx="2133600" cy="365125"/>
          </a:xfrm>
        </p:spPr>
        <p:txBody>
          <a:bodyPr/>
          <a:lstStyle/>
          <a:p>
            <a:pPr algn="l"/>
            <a:fld id="{B6F15528-21DE-4FAA-801E-634DDDAF4B2B}" type="slidenum">
              <a:rPr lang="en-US" smtClean="0"/>
              <a:pPr algn="l"/>
              <a:t>3</a:t>
            </a:fld>
            <a:endParaRPr lang="en-US" dirty="0"/>
          </a:p>
        </p:txBody>
      </p:sp>
      <p:grpSp>
        <p:nvGrpSpPr>
          <p:cNvPr id="93" name="Group 92"/>
          <p:cNvGrpSpPr/>
          <p:nvPr/>
        </p:nvGrpSpPr>
        <p:grpSpPr>
          <a:xfrm>
            <a:off x="0" y="0"/>
            <a:ext cx="9144000" cy="1264919"/>
            <a:chOff x="0" y="0"/>
            <a:chExt cx="9144000" cy="1264919"/>
          </a:xfrm>
        </p:grpSpPr>
        <p:pic>
          <p:nvPicPr>
            <p:cNvPr id="94" name="Picture 3" descr="C:\Users\Brett\Documents\Lab\LSC - LIGO Lab\Logos and Figures\LIGO Logo Extension.bmp"/>
            <p:cNvPicPr>
              <a:picLocks noChangeAspect="1" noChangeArrowheads="1"/>
            </p:cNvPicPr>
            <p:nvPr/>
          </p:nvPicPr>
          <p:blipFill>
            <a:blip r:embed="rId4" cstate="screen">
              <a:extLst>
                <a:ext uri="{28A0092B-C50C-407E-A947-70E740481C1C}">
                  <a14:useLocalDpi xmlns:a14="http://schemas.microsoft.com/office/drawing/2010/main"/>
                </a:ext>
              </a:extLst>
            </a:blip>
            <a:srcRect l="5795" r="30992" b="10002"/>
            <a:stretch>
              <a:fillRect/>
            </a:stretch>
          </p:blipFill>
          <p:spPr bwMode="auto">
            <a:xfrm>
              <a:off x="0" y="1219200"/>
              <a:ext cx="9144000" cy="45719"/>
            </a:xfrm>
            <a:prstGeom prst="rect">
              <a:avLst/>
            </a:prstGeom>
            <a:noFill/>
          </p:spPr>
        </p:pic>
        <p:pic>
          <p:nvPicPr>
            <p:cNvPr id="95" name="Picture 94" descr="New_Logo.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36" y="0"/>
              <a:ext cx="823522" cy="702859"/>
            </a:xfrm>
            <a:prstGeom prst="rect">
              <a:avLst/>
            </a:prstGeom>
          </p:spPr>
        </p:pic>
        <p:pic>
          <p:nvPicPr>
            <p:cNvPr id="102" name="Picture 101" descr="Stanford_University_seal_2003.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39912" y="0"/>
              <a:ext cx="704088" cy="704088"/>
            </a:xfrm>
            <a:prstGeom prst="rect">
              <a:avLst/>
            </a:prstGeom>
          </p:spPr>
        </p:pic>
      </p:grpSp>
      <p:sp>
        <p:nvSpPr>
          <p:cNvPr id="105" name="Footer Placeholder 3"/>
          <p:cNvSpPr>
            <a:spLocks noGrp="1"/>
          </p:cNvSpPr>
          <p:nvPr>
            <p:ph type="ftr" sz="quarter" idx="11"/>
          </p:nvPr>
        </p:nvSpPr>
        <p:spPr>
          <a:xfrm>
            <a:off x="3120868" y="6492875"/>
            <a:ext cx="2895600" cy="365125"/>
          </a:xfrm>
        </p:spPr>
        <p:txBody>
          <a:bodyPr/>
          <a:lstStyle/>
          <a:p>
            <a:r>
              <a:rPr lang="sv-SE" dirty="0" smtClean="0"/>
              <a:t>19 May 2015 - GWADW- G1500626</a:t>
            </a:r>
            <a:endParaRPr lang="en-US" dirty="0"/>
          </a:p>
        </p:txBody>
      </p:sp>
    </p:spTree>
    <p:extLst>
      <p:ext uri="{BB962C8B-B14F-4D97-AF65-F5344CB8AC3E}">
        <p14:creationId xmlns:p14="http://schemas.microsoft.com/office/powerpoint/2010/main" val="265353423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Modal Damping with State Estimation</a:t>
            </a:r>
            <a:endParaRPr lang="en-US" dirty="0"/>
          </a:p>
        </p:txBody>
      </p:sp>
      <p:sp>
        <p:nvSpPr>
          <p:cNvPr id="5" name="Rectangle 4"/>
          <p:cNvSpPr>
            <a:spLocks noChangeArrowheads="1"/>
          </p:cNvSpPr>
          <p:nvPr/>
        </p:nvSpPr>
        <p:spPr bwMode="auto">
          <a:xfrm>
            <a:off x="3103562" y="1752600"/>
            <a:ext cx="1752600" cy="762000"/>
          </a:xfrm>
          <a:prstGeom prst="rect">
            <a:avLst/>
          </a:prstGeom>
          <a:solidFill>
            <a:schemeClr val="tx2">
              <a:lumMod val="40000"/>
              <a:lumOff val="60000"/>
            </a:schemeClr>
          </a:solidFill>
          <a:ln w="9525">
            <a:solidFill>
              <a:schemeClr val="tx1"/>
            </a:solidFill>
            <a:miter lim="800000"/>
            <a:headEnd/>
            <a:tailEnd/>
          </a:ln>
        </p:spPr>
        <p:txBody>
          <a:bodyPr wrap="none" anchor="ctr"/>
          <a:lstStyle/>
          <a:p>
            <a:endParaRPr lang="en-US">
              <a:latin typeface="Calibri" pitchFamily="34" charset="0"/>
            </a:endParaRPr>
          </a:p>
        </p:txBody>
      </p:sp>
      <p:sp>
        <p:nvSpPr>
          <p:cNvPr id="6" name="Line 9"/>
          <p:cNvSpPr>
            <a:spLocks noChangeShapeType="1"/>
          </p:cNvSpPr>
          <p:nvPr/>
        </p:nvSpPr>
        <p:spPr bwMode="auto">
          <a:xfrm>
            <a:off x="6608762" y="3657600"/>
            <a:ext cx="0" cy="1524000"/>
          </a:xfrm>
          <a:prstGeom prst="line">
            <a:avLst/>
          </a:prstGeom>
          <a:noFill/>
          <a:ln w="9525">
            <a:solidFill>
              <a:schemeClr val="tx1"/>
            </a:solidFill>
            <a:round/>
            <a:headEnd/>
            <a:tailEnd/>
          </a:ln>
        </p:spPr>
        <p:txBody>
          <a:bodyPr/>
          <a:lstStyle/>
          <a:p>
            <a:endParaRPr lang="en-US"/>
          </a:p>
        </p:txBody>
      </p:sp>
      <p:sp>
        <p:nvSpPr>
          <p:cNvPr id="7" name="Line 10"/>
          <p:cNvSpPr>
            <a:spLocks noChangeShapeType="1"/>
          </p:cNvSpPr>
          <p:nvPr/>
        </p:nvSpPr>
        <p:spPr bwMode="auto">
          <a:xfrm flipH="1">
            <a:off x="5008562" y="5181600"/>
            <a:ext cx="1600200" cy="0"/>
          </a:xfrm>
          <a:prstGeom prst="line">
            <a:avLst/>
          </a:prstGeom>
          <a:noFill/>
          <a:ln w="9525">
            <a:solidFill>
              <a:schemeClr val="tx1"/>
            </a:solidFill>
            <a:round/>
            <a:headEnd/>
            <a:tailEnd type="arrow" w="med" len="med"/>
          </a:ln>
        </p:spPr>
        <p:txBody>
          <a:bodyPr/>
          <a:lstStyle/>
          <a:p>
            <a:endParaRPr lang="en-US"/>
          </a:p>
        </p:txBody>
      </p:sp>
      <p:sp>
        <p:nvSpPr>
          <p:cNvPr id="8" name="Rectangle 11"/>
          <p:cNvSpPr>
            <a:spLocks noChangeArrowheads="1"/>
          </p:cNvSpPr>
          <p:nvPr/>
        </p:nvSpPr>
        <p:spPr bwMode="auto">
          <a:xfrm>
            <a:off x="4932362" y="4267200"/>
            <a:ext cx="76200" cy="1905000"/>
          </a:xfrm>
          <a:prstGeom prst="rect">
            <a:avLst/>
          </a:prstGeom>
          <a:solidFill>
            <a:schemeClr val="tx1"/>
          </a:solidFill>
          <a:ln w="9525">
            <a:solidFill>
              <a:schemeClr val="tx1"/>
            </a:solidFill>
            <a:miter lim="800000"/>
            <a:headEnd/>
            <a:tailEnd/>
          </a:ln>
        </p:spPr>
        <p:txBody>
          <a:bodyPr wrap="none" anchor="ctr"/>
          <a:lstStyle/>
          <a:p>
            <a:endParaRPr lang="en-US">
              <a:latin typeface="Calibri" pitchFamily="34" charset="0"/>
            </a:endParaRPr>
          </a:p>
        </p:txBody>
      </p:sp>
      <p:sp>
        <p:nvSpPr>
          <p:cNvPr id="9" name="Line 12"/>
          <p:cNvSpPr>
            <a:spLocks noChangeShapeType="1"/>
          </p:cNvSpPr>
          <p:nvPr/>
        </p:nvSpPr>
        <p:spPr bwMode="auto">
          <a:xfrm flipH="1">
            <a:off x="4322762" y="4343400"/>
            <a:ext cx="609600" cy="0"/>
          </a:xfrm>
          <a:prstGeom prst="line">
            <a:avLst/>
          </a:prstGeom>
          <a:noFill/>
          <a:ln w="9525">
            <a:solidFill>
              <a:schemeClr val="tx1"/>
            </a:solidFill>
            <a:round/>
            <a:headEnd/>
            <a:tailEnd/>
          </a:ln>
        </p:spPr>
        <p:txBody>
          <a:bodyPr/>
          <a:lstStyle/>
          <a:p>
            <a:endParaRPr lang="en-US"/>
          </a:p>
        </p:txBody>
      </p:sp>
      <p:sp>
        <p:nvSpPr>
          <p:cNvPr id="10" name="Line 13"/>
          <p:cNvSpPr>
            <a:spLocks noChangeShapeType="1"/>
          </p:cNvSpPr>
          <p:nvPr/>
        </p:nvSpPr>
        <p:spPr bwMode="auto">
          <a:xfrm flipH="1">
            <a:off x="4322762" y="4953000"/>
            <a:ext cx="609600" cy="0"/>
          </a:xfrm>
          <a:prstGeom prst="line">
            <a:avLst/>
          </a:prstGeom>
          <a:noFill/>
          <a:ln w="9525">
            <a:solidFill>
              <a:schemeClr val="tx1"/>
            </a:solidFill>
            <a:round/>
            <a:headEnd/>
            <a:tailEnd/>
          </a:ln>
        </p:spPr>
        <p:txBody>
          <a:bodyPr/>
          <a:lstStyle/>
          <a:p>
            <a:endParaRPr lang="en-US"/>
          </a:p>
        </p:txBody>
      </p:sp>
      <p:sp>
        <p:nvSpPr>
          <p:cNvPr id="11" name="Line 14"/>
          <p:cNvSpPr>
            <a:spLocks noChangeShapeType="1"/>
          </p:cNvSpPr>
          <p:nvPr/>
        </p:nvSpPr>
        <p:spPr bwMode="auto">
          <a:xfrm flipH="1">
            <a:off x="4322762" y="5562600"/>
            <a:ext cx="609600" cy="0"/>
          </a:xfrm>
          <a:prstGeom prst="line">
            <a:avLst/>
          </a:prstGeom>
          <a:noFill/>
          <a:ln w="9525">
            <a:solidFill>
              <a:schemeClr val="tx1"/>
            </a:solidFill>
            <a:round/>
            <a:headEnd/>
            <a:tailEnd/>
          </a:ln>
        </p:spPr>
        <p:txBody>
          <a:bodyPr/>
          <a:lstStyle/>
          <a:p>
            <a:endParaRPr lang="en-US"/>
          </a:p>
        </p:txBody>
      </p:sp>
      <p:sp>
        <p:nvSpPr>
          <p:cNvPr id="12" name="Line 15"/>
          <p:cNvSpPr>
            <a:spLocks noChangeShapeType="1"/>
          </p:cNvSpPr>
          <p:nvPr/>
        </p:nvSpPr>
        <p:spPr bwMode="auto">
          <a:xfrm flipH="1">
            <a:off x="4322762" y="6096000"/>
            <a:ext cx="609600" cy="0"/>
          </a:xfrm>
          <a:prstGeom prst="line">
            <a:avLst/>
          </a:prstGeom>
          <a:noFill/>
          <a:ln w="9525">
            <a:solidFill>
              <a:schemeClr val="tx1"/>
            </a:solidFill>
            <a:round/>
            <a:headEnd/>
            <a:tailEnd/>
          </a:ln>
        </p:spPr>
        <p:txBody>
          <a:bodyPr/>
          <a:lstStyle/>
          <a:p>
            <a:endParaRPr lang="en-US"/>
          </a:p>
        </p:txBody>
      </p:sp>
      <p:sp>
        <p:nvSpPr>
          <p:cNvPr id="13" name="Rectangle 16"/>
          <p:cNvSpPr>
            <a:spLocks noChangeArrowheads="1"/>
          </p:cNvSpPr>
          <p:nvPr/>
        </p:nvSpPr>
        <p:spPr bwMode="auto">
          <a:xfrm>
            <a:off x="3713162" y="4114800"/>
            <a:ext cx="609600" cy="457200"/>
          </a:xfrm>
          <a:prstGeom prst="rect">
            <a:avLst/>
          </a:prstGeom>
          <a:solidFill>
            <a:srgbClr val="92D050"/>
          </a:solidFill>
          <a:ln w="9525">
            <a:solidFill>
              <a:schemeClr val="tx1"/>
            </a:solidFill>
            <a:miter lim="800000"/>
            <a:headEnd/>
            <a:tailEnd/>
          </a:ln>
        </p:spPr>
        <p:txBody>
          <a:bodyPr wrap="none" anchor="ctr"/>
          <a:lstStyle/>
          <a:p>
            <a:endParaRPr lang="en-US">
              <a:latin typeface="Calibri" pitchFamily="34" charset="0"/>
            </a:endParaRPr>
          </a:p>
        </p:txBody>
      </p:sp>
      <p:sp>
        <p:nvSpPr>
          <p:cNvPr id="14" name="Text Box 17"/>
          <p:cNvSpPr txBox="1">
            <a:spLocks noChangeArrowheads="1"/>
          </p:cNvSpPr>
          <p:nvPr/>
        </p:nvSpPr>
        <p:spPr bwMode="auto">
          <a:xfrm>
            <a:off x="1050925" y="5070475"/>
            <a:ext cx="549275" cy="457200"/>
          </a:xfrm>
          <a:prstGeom prst="rect">
            <a:avLst/>
          </a:prstGeom>
          <a:noFill/>
          <a:ln w="9525">
            <a:noFill/>
            <a:miter lim="800000"/>
            <a:headEnd/>
            <a:tailEnd/>
          </a:ln>
        </p:spPr>
        <p:txBody>
          <a:bodyPr>
            <a:spAutoFit/>
          </a:bodyPr>
          <a:lstStyle/>
          <a:p>
            <a:endParaRPr lang="en-US">
              <a:latin typeface="Calibri" pitchFamily="34" charset="0"/>
            </a:endParaRPr>
          </a:p>
        </p:txBody>
      </p:sp>
      <p:sp>
        <p:nvSpPr>
          <p:cNvPr id="16" name="Rectangle 19"/>
          <p:cNvSpPr>
            <a:spLocks noChangeArrowheads="1"/>
          </p:cNvSpPr>
          <p:nvPr/>
        </p:nvSpPr>
        <p:spPr bwMode="auto">
          <a:xfrm>
            <a:off x="3713162" y="4724400"/>
            <a:ext cx="609600" cy="457200"/>
          </a:xfrm>
          <a:prstGeom prst="rect">
            <a:avLst/>
          </a:prstGeom>
          <a:solidFill>
            <a:srgbClr val="92D050"/>
          </a:solidFill>
          <a:ln w="9525">
            <a:solidFill>
              <a:schemeClr val="tx1"/>
            </a:solidFill>
            <a:miter lim="800000"/>
            <a:headEnd/>
            <a:tailEnd/>
          </a:ln>
        </p:spPr>
        <p:txBody>
          <a:bodyPr wrap="none" anchor="ctr"/>
          <a:lstStyle/>
          <a:p>
            <a:endParaRPr lang="en-US">
              <a:latin typeface="Calibri" pitchFamily="34" charset="0"/>
            </a:endParaRPr>
          </a:p>
        </p:txBody>
      </p:sp>
      <p:sp>
        <p:nvSpPr>
          <p:cNvPr id="18" name="Rectangle 21"/>
          <p:cNvSpPr>
            <a:spLocks noChangeArrowheads="1"/>
          </p:cNvSpPr>
          <p:nvPr/>
        </p:nvSpPr>
        <p:spPr bwMode="auto">
          <a:xfrm>
            <a:off x="3713162" y="5334000"/>
            <a:ext cx="609600" cy="457200"/>
          </a:xfrm>
          <a:prstGeom prst="rect">
            <a:avLst/>
          </a:prstGeom>
          <a:solidFill>
            <a:srgbClr val="92D050"/>
          </a:solidFill>
          <a:ln w="9525">
            <a:solidFill>
              <a:schemeClr val="tx1"/>
            </a:solidFill>
            <a:miter lim="800000"/>
            <a:headEnd/>
            <a:tailEnd/>
          </a:ln>
        </p:spPr>
        <p:txBody>
          <a:bodyPr wrap="none" anchor="ctr"/>
          <a:lstStyle/>
          <a:p>
            <a:endParaRPr lang="en-US">
              <a:latin typeface="Calibri" pitchFamily="34" charset="0"/>
            </a:endParaRPr>
          </a:p>
        </p:txBody>
      </p:sp>
      <p:sp>
        <p:nvSpPr>
          <p:cNvPr id="20" name="Rectangle 23"/>
          <p:cNvSpPr>
            <a:spLocks noChangeArrowheads="1"/>
          </p:cNvSpPr>
          <p:nvPr/>
        </p:nvSpPr>
        <p:spPr bwMode="auto">
          <a:xfrm>
            <a:off x="3713162" y="5867400"/>
            <a:ext cx="609600" cy="457200"/>
          </a:xfrm>
          <a:prstGeom prst="rect">
            <a:avLst/>
          </a:prstGeom>
          <a:solidFill>
            <a:srgbClr val="92D050"/>
          </a:solidFill>
          <a:ln w="9525">
            <a:solidFill>
              <a:schemeClr val="tx1"/>
            </a:solidFill>
            <a:miter lim="800000"/>
            <a:headEnd/>
            <a:tailEnd/>
          </a:ln>
        </p:spPr>
        <p:txBody>
          <a:bodyPr wrap="none" anchor="ctr"/>
          <a:lstStyle/>
          <a:p>
            <a:endParaRPr lang="en-US">
              <a:latin typeface="Calibri" pitchFamily="34" charset="0"/>
            </a:endParaRPr>
          </a:p>
        </p:txBody>
      </p:sp>
      <p:sp>
        <p:nvSpPr>
          <p:cNvPr id="22" name="Rectangle 25"/>
          <p:cNvSpPr>
            <a:spLocks noChangeArrowheads="1"/>
          </p:cNvSpPr>
          <p:nvPr/>
        </p:nvSpPr>
        <p:spPr bwMode="auto">
          <a:xfrm>
            <a:off x="3027362" y="4267200"/>
            <a:ext cx="76200" cy="1905000"/>
          </a:xfrm>
          <a:prstGeom prst="rect">
            <a:avLst/>
          </a:prstGeom>
          <a:solidFill>
            <a:schemeClr val="tx1"/>
          </a:solidFill>
          <a:ln w="9525">
            <a:solidFill>
              <a:schemeClr val="tx1"/>
            </a:solidFill>
            <a:miter lim="800000"/>
            <a:headEnd/>
            <a:tailEnd/>
          </a:ln>
        </p:spPr>
        <p:txBody>
          <a:bodyPr wrap="none" anchor="ctr"/>
          <a:lstStyle/>
          <a:p>
            <a:endParaRPr lang="en-US">
              <a:latin typeface="Calibri" pitchFamily="34" charset="0"/>
            </a:endParaRPr>
          </a:p>
        </p:txBody>
      </p:sp>
      <p:sp>
        <p:nvSpPr>
          <p:cNvPr id="23" name="Line 26"/>
          <p:cNvSpPr>
            <a:spLocks noChangeShapeType="1"/>
          </p:cNvSpPr>
          <p:nvPr/>
        </p:nvSpPr>
        <p:spPr bwMode="auto">
          <a:xfrm flipH="1">
            <a:off x="3103562" y="4343400"/>
            <a:ext cx="609600" cy="0"/>
          </a:xfrm>
          <a:prstGeom prst="line">
            <a:avLst/>
          </a:prstGeom>
          <a:noFill/>
          <a:ln w="9525">
            <a:solidFill>
              <a:schemeClr val="tx1"/>
            </a:solidFill>
            <a:round/>
            <a:headEnd/>
            <a:tailEnd/>
          </a:ln>
        </p:spPr>
        <p:txBody>
          <a:bodyPr/>
          <a:lstStyle/>
          <a:p>
            <a:endParaRPr lang="en-US"/>
          </a:p>
        </p:txBody>
      </p:sp>
      <p:sp>
        <p:nvSpPr>
          <p:cNvPr id="24" name="Line 27"/>
          <p:cNvSpPr>
            <a:spLocks noChangeShapeType="1"/>
          </p:cNvSpPr>
          <p:nvPr/>
        </p:nvSpPr>
        <p:spPr bwMode="auto">
          <a:xfrm flipH="1">
            <a:off x="3103562" y="4953000"/>
            <a:ext cx="609600" cy="0"/>
          </a:xfrm>
          <a:prstGeom prst="line">
            <a:avLst/>
          </a:prstGeom>
          <a:noFill/>
          <a:ln w="9525">
            <a:solidFill>
              <a:schemeClr val="tx1"/>
            </a:solidFill>
            <a:round/>
            <a:headEnd/>
            <a:tailEnd/>
          </a:ln>
        </p:spPr>
        <p:txBody>
          <a:bodyPr/>
          <a:lstStyle/>
          <a:p>
            <a:endParaRPr lang="en-US"/>
          </a:p>
        </p:txBody>
      </p:sp>
      <p:sp>
        <p:nvSpPr>
          <p:cNvPr id="25" name="Line 28"/>
          <p:cNvSpPr>
            <a:spLocks noChangeShapeType="1"/>
          </p:cNvSpPr>
          <p:nvPr/>
        </p:nvSpPr>
        <p:spPr bwMode="auto">
          <a:xfrm flipH="1">
            <a:off x="3103562" y="5562600"/>
            <a:ext cx="609600" cy="0"/>
          </a:xfrm>
          <a:prstGeom prst="line">
            <a:avLst/>
          </a:prstGeom>
          <a:noFill/>
          <a:ln w="9525">
            <a:solidFill>
              <a:schemeClr val="tx1"/>
            </a:solidFill>
            <a:round/>
            <a:headEnd/>
            <a:tailEnd/>
          </a:ln>
        </p:spPr>
        <p:txBody>
          <a:bodyPr/>
          <a:lstStyle/>
          <a:p>
            <a:endParaRPr lang="en-US"/>
          </a:p>
        </p:txBody>
      </p:sp>
      <p:sp>
        <p:nvSpPr>
          <p:cNvPr id="26" name="Line 29"/>
          <p:cNvSpPr>
            <a:spLocks noChangeShapeType="1"/>
          </p:cNvSpPr>
          <p:nvPr/>
        </p:nvSpPr>
        <p:spPr bwMode="auto">
          <a:xfrm flipH="1">
            <a:off x="3103562" y="6096000"/>
            <a:ext cx="609600" cy="0"/>
          </a:xfrm>
          <a:prstGeom prst="line">
            <a:avLst/>
          </a:prstGeom>
          <a:noFill/>
          <a:ln w="9525">
            <a:solidFill>
              <a:schemeClr val="tx1"/>
            </a:solidFill>
            <a:round/>
            <a:headEnd/>
            <a:tailEnd/>
          </a:ln>
        </p:spPr>
        <p:txBody>
          <a:bodyPr/>
          <a:lstStyle/>
          <a:p>
            <a:endParaRPr lang="en-US"/>
          </a:p>
        </p:txBody>
      </p:sp>
      <p:sp>
        <p:nvSpPr>
          <p:cNvPr id="27" name="Line 30"/>
          <p:cNvSpPr>
            <a:spLocks noChangeShapeType="1"/>
          </p:cNvSpPr>
          <p:nvPr/>
        </p:nvSpPr>
        <p:spPr bwMode="auto">
          <a:xfrm flipH="1">
            <a:off x="1884362" y="5181600"/>
            <a:ext cx="1143000" cy="0"/>
          </a:xfrm>
          <a:prstGeom prst="line">
            <a:avLst/>
          </a:prstGeom>
          <a:noFill/>
          <a:ln w="9525">
            <a:solidFill>
              <a:schemeClr val="tx1"/>
            </a:solidFill>
            <a:round/>
            <a:headEnd/>
            <a:tailEnd/>
          </a:ln>
        </p:spPr>
        <p:txBody>
          <a:bodyPr/>
          <a:lstStyle/>
          <a:p>
            <a:endParaRPr lang="en-US"/>
          </a:p>
        </p:txBody>
      </p:sp>
      <p:sp>
        <p:nvSpPr>
          <p:cNvPr id="28" name="Rectangle 32"/>
          <p:cNvSpPr>
            <a:spLocks noChangeArrowheads="1"/>
          </p:cNvSpPr>
          <p:nvPr/>
        </p:nvSpPr>
        <p:spPr bwMode="auto">
          <a:xfrm>
            <a:off x="1579562" y="3352800"/>
            <a:ext cx="685800" cy="533400"/>
          </a:xfrm>
          <a:prstGeom prst="rect">
            <a:avLst/>
          </a:prstGeom>
          <a:noFill/>
          <a:ln w="9525">
            <a:solidFill>
              <a:schemeClr val="tx1"/>
            </a:solidFill>
            <a:miter lim="800000"/>
            <a:headEnd/>
            <a:tailEnd/>
          </a:ln>
        </p:spPr>
        <p:txBody>
          <a:bodyPr wrap="none" anchor="ctr"/>
          <a:lstStyle/>
          <a:p>
            <a:endParaRPr lang="en-US">
              <a:latin typeface="Calibri" pitchFamily="34" charset="0"/>
            </a:endParaRPr>
          </a:p>
        </p:txBody>
      </p:sp>
      <p:sp>
        <p:nvSpPr>
          <p:cNvPr id="29" name="Line 33"/>
          <p:cNvSpPr>
            <a:spLocks noChangeShapeType="1"/>
          </p:cNvSpPr>
          <p:nvPr/>
        </p:nvSpPr>
        <p:spPr bwMode="auto">
          <a:xfrm>
            <a:off x="1884362" y="3886200"/>
            <a:ext cx="0" cy="1295400"/>
          </a:xfrm>
          <a:prstGeom prst="line">
            <a:avLst/>
          </a:prstGeom>
          <a:noFill/>
          <a:ln w="9525">
            <a:solidFill>
              <a:schemeClr val="tx1"/>
            </a:solidFill>
            <a:round/>
            <a:headEnd type="arrow" w="med" len="med"/>
            <a:tailEnd/>
          </a:ln>
        </p:spPr>
        <p:txBody>
          <a:bodyPr/>
          <a:lstStyle/>
          <a:p>
            <a:endParaRPr lang="en-US"/>
          </a:p>
        </p:txBody>
      </p:sp>
      <p:sp>
        <p:nvSpPr>
          <p:cNvPr id="30" name="Line 34"/>
          <p:cNvSpPr>
            <a:spLocks noChangeShapeType="1"/>
          </p:cNvSpPr>
          <p:nvPr/>
        </p:nvSpPr>
        <p:spPr bwMode="auto">
          <a:xfrm flipH="1">
            <a:off x="1655762" y="2133600"/>
            <a:ext cx="1447800" cy="0"/>
          </a:xfrm>
          <a:prstGeom prst="line">
            <a:avLst/>
          </a:prstGeom>
          <a:noFill/>
          <a:ln w="9525">
            <a:solidFill>
              <a:schemeClr val="tx1"/>
            </a:solidFill>
            <a:round/>
            <a:headEnd type="arrow" w="med" len="med"/>
            <a:tailEnd/>
          </a:ln>
        </p:spPr>
        <p:txBody>
          <a:bodyPr/>
          <a:lstStyle/>
          <a:p>
            <a:endParaRPr lang="en-US"/>
          </a:p>
        </p:txBody>
      </p:sp>
      <p:sp>
        <p:nvSpPr>
          <p:cNvPr id="31" name="Line 35"/>
          <p:cNvSpPr>
            <a:spLocks noChangeShapeType="1"/>
          </p:cNvSpPr>
          <p:nvPr/>
        </p:nvSpPr>
        <p:spPr bwMode="auto">
          <a:xfrm flipH="1">
            <a:off x="4856162" y="2133600"/>
            <a:ext cx="1295400" cy="0"/>
          </a:xfrm>
          <a:prstGeom prst="line">
            <a:avLst/>
          </a:prstGeom>
          <a:noFill/>
          <a:ln w="9525">
            <a:solidFill>
              <a:schemeClr val="tx1"/>
            </a:solidFill>
            <a:round/>
            <a:headEnd type="arrow" w="med" len="med"/>
            <a:tailEnd/>
          </a:ln>
        </p:spPr>
        <p:txBody>
          <a:bodyPr/>
          <a:lstStyle/>
          <a:p>
            <a:endParaRPr lang="en-US"/>
          </a:p>
        </p:txBody>
      </p:sp>
      <p:graphicFrame>
        <p:nvGraphicFramePr>
          <p:cNvPr id="32" name="Object 2"/>
          <p:cNvGraphicFramePr>
            <a:graphicFrameLocks noChangeAspect="1"/>
          </p:cNvGraphicFramePr>
          <p:nvPr/>
        </p:nvGraphicFramePr>
        <p:xfrm>
          <a:off x="5389563" y="1806575"/>
          <a:ext cx="271462" cy="271463"/>
        </p:xfrm>
        <a:graphic>
          <a:graphicData uri="http://schemas.openxmlformats.org/presentationml/2006/ole">
            <mc:AlternateContent xmlns:mc="http://schemas.openxmlformats.org/markup-compatibility/2006">
              <mc:Choice xmlns:v="urn:schemas-microsoft-com:vml" Requires="v">
                <p:oleObj spid="_x0000_s67973" name="Equation" r:id="rId3" imgW="126720" imgH="126720" progId="Equation.3">
                  <p:embed/>
                </p:oleObj>
              </mc:Choice>
              <mc:Fallback>
                <p:oleObj name="Equation" r:id="rId3" imgW="126720" imgH="1267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9563" y="1806575"/>
                        <a:ext cx="271462"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3" name="Object 3"/>
          <p:cNvGraphicFramePr>
            <a:graphicFrameLocks noChangeAspect="1"/>
          </p:cNvGraphicFramePr>
          <p:nvPr/>
        </p:nvGraphicFramePr>
        <p:xfrm>
          <a:off x="2455863" y="1790700"/>
          <a:ext cx="228600" cy="330200"/>
        </p:xfrm>
        <a:graphic>
          <a:graphicData uri="http://schemas.openxmlformats.org/presentationml/2006/ole">
            <mc:AlternateContent xmlns:mc="http://schemas.openxmlformats.org/markup-compatibility/2006">
              <mc:Choice xmlns:v="urn:schemas-microsoft-com:vml" Requires="v">
                <p:oleObj spid="_x0000_s67974" name="Equation" r:id="rId5" imgW="114120" imgH="164880" progId="Equation.3">
                  <p:embed/>
                </p:oleObj>
              </mc:Choice>
              <mc:Fallback>
                <p:oleObj name="Equation" r:id="rId5" imgW="114120" imgH="1648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55863" y="1790700"/>
                        <a:ext cx="2286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4" name="Object 4"/>
          <p:cNvGraphicFramePr>
            <a:graphicFrameLocks noChangeAspect="1"/>
          </p:cNvGraphicFramePr>
          <p:nvPr/>
        </p:nvGraphicFramePr>
        <p:xfrm>
          <a:off x="2290763" y="4749800"/>
          <a:ext cx="330200" cy="457200"/>
        </p:xfrm>
        <a:graphic>
          <a:graphicData uri="http://schemas.openxmlformats.org/presentationml/2006/ole">
            <mc:AlternateContent xmlns:mc="http://schemas.openxmlformats.org/markup-compatibility/2006">
              <mc:Choice xmlns:v="urn:schemas-microsoft-com:vml" Requires="v">
                <p:oleObj spid="_x0000_s67975" name="Equation" r:id="rId7" imgW="164880" imgH="228600" progId="Equation.3">
                  <p:embed/>
                </p:oleObj>
              </mc:Choice>
              <mc:Fallback>
                <p:oleObj name="Equation" r:id="rId7" imgW="16488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90763" y="4749800"/>
                        <a:ext cx="33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5" name="Object 5"/>
          <p:cNvGraphicFramePr>
            <a:graphicFrameLocks noChangeAspect="1"/>
          </p:cNvGraphicFramePr>
          <p:nvPr/>
        </p:nvGraphicFramePr>
        <p:xfrm>
          <a:off x="1579562" y="3429000"/>
          <a:ext cx="685800" cy="436563"/>
        </p:xfrm>
        <a:graphic>
          <a:graphicData uri="http://schemas.openxmlformats.org/presentationml/2006/ole">
            <mc:AlternateContent xmlns:mc="http://schemas.openxmlformats.org/markup-compatibility/2006">
              <mc:Choice xmlns:v="urn:schemas-microsoft-com:vml" Requires="v">
                <p:oleObj spid="_x0000_s67976" name="Equation" r:id="rId9" imgW="419040" imgH="266400" progId="Equation.3">
                  <p:embed/>
                </p:oleObj>
              </mc:Choice>
              <mc:Fallback>
                <p:oleObj name="Equation" r:id="rId9" imgW="419040" imgH="2664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79562" y="3429000"/>
                        <a:ext cx="685800" cy="43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6" name="Rectangle 41"/>
          <p:cNvSpPr>
            <a:spLocks noChangeArrowheads="1"/>
          </p:cNvSpPr>
          <p:nvPr/>
        </p:nvSpPr>
        <p:spPr bwMode="auto">
          <a:xfrm>
            <a:off x="1350962" y="1447800"/>
            <a:ext cx="5715000" cy="1295400"/>
          </a:xfrm>
          <a:prstGeom prst="rect">
            <a:avLst/>
          </a:prstGeom>
          <a:noFill/>
          <a:ln w="19050">
            <a:solidFill>
              <a:schemeClr val="tx1"/>
            </a:solidFill>
            <a:prstDash val="dash"/>
            <a:miter lim="800000"/>
            <a:headEnd/>
            <a:tailEnd/>
          </a:ln>
        </p:spPr>
        <p:txBody>
          <a:bodyPr wrap="none" anchor="ctr"/>
          <a:lstStyle/>
          <a:p>
            <a:endParaRPr lang="en-US">
              <a:latin typeface="Calibri" pitchFamily="34" charset="0"/>
            </a:endParaRPr>
          </a:p>
        </p:txBody>
      </p:sp>
      <p:sp>
        <p:nvSpPr>
          <p:cNvPr id="37" name="Rectangle 42"/>
          <p:cNvSpPr>
            <a:spLocks noChangeArrowheads="1"/>
          </p:cNvSpPr>
          <p:nvPr/>
        </p:nvSpPr>
        <p:spPr bwMode="auto">
          <a:xfrm>
            <a:off x="1350962" y="4038600"/>
            <a:ext cx="5562600" cy="2438400"/>
          </a:xfrm>
          <a:prstGeom prst="rect">
            <a:avLst/>
          </a:prstGeom>
          <a:noFill/>
          <a:ln w="19050">
            <a:solidFill>
              <a:schemeClr val="tx1"/>
            </a:solidFill>
            <a:prstDash val="dash"/>
            <a:miter lim="800000"/>
            <a:headEnd/>
            <a:tailEnd/>
          </a:ln>
        </p:spPr>
        <p:txBody>
          <a:bodyPr wrap="none" anchor="ctr"/>
          <a:lstStyle/>
          <a:p>
            <a:endParaRPr lang="en-US">
              <a:latin typeface="Calibri" pitchFamily="34" charset="0"/>
            </a:endParaRPr>
          </a:p>
        </p:txBody>
      </p:sp>
      <p:sp>
        <p:nvSpPr>
          <p:cNvPr id="38" name="Text Box 43"/>
          <p:cNvSpPr txBox="1">
            <a:spLocks noChangeArrowheads="1"/>
          </p:cNvSpPr>
          <p:nvPr/>
        </p:nvSpPr>
        <p:spPr bwMode="auto">
          <a:xfrm>
            <a:off x="71949" y="1981200"/>
            <a:ext cx="1313436" cy="1200329"/>
          </a:xfrm>
          <a:prstGeom prst="rect">
            <a:avLst/>
          </a:prstGeom>
          <a:noFill/>
          <a:ln w="9525">
            <a:noFill/>
            <a:miter lim="800000"/>
            <a:headEnd/>
            <a:tailEnd/>
          </a:ln>
        </p:spPr>
        <p:txBody>
          <a:bodyPr wrap="none">
            <a:spAutoFit/>
          </a:bodyPr>
          <a:lstStyle/>
          <a:p>
            <a:pPr algn="ctr"/>
            <a:r>
              <a:rPr lang="en-US" dirty="0" smtClean="0">
                <a:latin typeface="Calibri" pitchFamily="34" charset="0"/>
              </a:rPr>
              <a:t>Cartesian</a:t>
            </a:r>
            <a:endParaRPr lang="en-US" dirty="0">
              <a:latin typeface="Calibri" pitchFamily="34" charset="0"/>
            </a:endParaRPr>
          </a:p>
          <a:p>
            <a:pPr algn="ctr"/>
            <a:r>
              <a:rPr lang="en-US" dirty="0" smtClean="0">
                <a:latin typeface="Calibri" pitchFamily="34" charset="0"/>
              </a:rPr>
              <a:t>Coordinates</a:t>
            </a:r>
          </a:p>
          <a:p>
            <a:pPr algn="ctr"/>
            <a:r>
              <a:rPr lang="en-US" dirty="0" smtClean="0">
                <a:latin typeface="Calibri" pitchFamily="34" charset="0"/>
              </a:rPr>
              <a:t>(coupled </a:t>
            </a:r>
          </a:p>
          <a:p>
            <a:pPr algn="ctr"/>
            <a:r>
              <a:rPr lang="en-US" dirty="0" smtClean="0">
                <a:latin typeface="Calibri" pitchFamily="34" charset="0"/>
              </a:rPr>
              <a:t>dynamics)</a:t>
            </a:r>
          </a:p>
        </p:txBody>
      </p:sp>
      <p:sp>
        <p:nvSpPr>
          <p:cNvPr id="39" name="Text Box 44"/>
          <p:cNvSpPr txBox="1">
            <a:spLocks noChangeArrowheads="1"/>
          </p:cNvSpPr>
          <p:nvPr/>
        </p:nvSpPr>
        <p:spPr bwMode="auto">
          <a:xfrm>
            <a:off x="62414" y="4992469"/>
            <a:ext cx="1313436" cy="1477328"/>
          </a:xfrm>
          <a:prstGeom prst="rect">
            <a:avLst/>
          </a:prstGeom>
          <a:noFill/>
          <a:ln w="9525">
            <a:noFill/>
            <a:miter lim="800000"/>
            <a:headEnd/>
            <a:tailEnd/>
          </a:ln>
        </p:spPr>
        <p:txBody>
          <a:bodyPr wrap="none">
            <a:spAutoFit/>
          </a:bodyPr>
          <a:lstStyle/>
          <a:p>
            <a:pPr algn="ctr"/>
            <a:r>
              <a:rPr lang="en-US" dirty="0" smtClean="0">
                <a:latin typeface="Calibri" pitchFamily="34" charset="0"/>
              </a:rPr>
              <a:t>Modal</a:t>
            </a:r>
            <a:endParaRPr lang="en-US" dirty="0">
              <a:latin typeface="Calibri" pitchFamily="34" charset="0"/>
            </a:endParaRPr>
          </a:p>
          <a:p>
            <a:pPr algn="ctr"/>
            <a:r>
              <a:rPr lang="en-US" dirty="0" smtClean="0">
                <a:latin typeface="Calibri" pitchFamily="34" charset="0"/>
              </a:rPr>
              <a:t>Coordinates</a:t>
            </a:r>
          </a:p>
          <a:p>
            <a:pPr algn="ctr"/>
            <a:r>
              <a:rPr lang="en-US" dirty="0" smtClean="0">
                <a:latin typeface="Calibri" pitchFamily="34" charset="0"/>
              </a:rPr>
              <a:t>(</a:t>
            </a:r>
            <a:r>
              <a:rPr lang="en-US" b="1" i="1" dirty="0" smtClean="0">
                <a:latin typeface="Calibri" pitchFamily="34" charset="0"/>
              </a:rPr>
              <a:t>decoupled </a:t>
            </a:r>
          </a:p>
          <a:p>
            <a:pPr algn="ctr"/>
            <a:r>
              <a:rPr lang="en-US" b="1" i="1" dirty="0" smtClean="0">
                <a:latin typeface="Calibri" pitchFamily="34" charset="0"/>
              </a:rPr>
              <a:t>dynamics</a:t>
            </a:r>
            <a:r>
              <a:rPr lang="en-US" dirty="0" smtClean="0">
                <a:latin typeface="Calibri" pitchFamily="34" charset="0"/>
              </a:rPr>
              <a:t>)</a:t>
            </a:r>
          </a:p>
          <a:p>
            <a:pPr algn="ctr"/>
            <a:endParaRPr lang="en-US" dirty="0">
              <a:latin typeface="Calibri" pitchFamily="34" charset="0"/>
            </a:endParaRPr>
          </a:p>
        </p:txBody>
      </p:sp>
      <p:sp>
        <p:nvSpPr>
          <p:cNvPr id="40" name="Line 45"/>
          <p:cNvSpPr>
            <a:spLocks noChangeShapeType="1"/>
          </p:cNvSpPr>
          <p:nvPr/>
        </p:nvSpPr>
        <p:spPr bwMode="auto">
          <a:xfrm flipV="1">
            <a:off x="914400" y="1828800"/>
            <a:ext cx="381000" cy="228600"/>
          </a:xfrm>
          <a:prstGeom prst="line">
            <a:avLst/>
          </a:prstGeom>
          <a:noFill/>
          <a:ln w="9525">
            <a:solidFill>
              <a:schemeClr val="tx1"/>
            </a:solidFill>
            <a:round/>
            <a:headEnd/>
            <a:tailEnd type="triangle" w="med" len="med"/>
          </a:ln>
        </p:spPr>
        <p:txBody>
          <a:bodyPr/>
          <a:lstStyle/>
          <a:p>
            <a:endParaRPr lang="en-US"/>
          </a:p>
        </p:txBody>
      </p:sp>
      <p:sp>
        <p:nvSpPr>
          <p:cNvPr id="41" name="Line 46"/>
          <p:cNvSpPr>
            <a:spLocks noChangeShapeType="1"/>
          </p:cNvSpPr>
          <p:nvPr/>
        </p:nvSpPr>
        <p:spPr bwMode="auto">
          <a:xfrm flipV="1">
            <a:off x="990600" y="4800600"/>
            <a:ext cx="304800" cy="228600"/>
          </a:xfrm>
          <a:prstGeom prst="line">
            <a:avLst/>
          </a:prstGeom>
          <a:noFill/>
          <a:ln w="9525">
            <a:solidFill>
              <a:schemeClr val="tx1"/>
            </a:solidFill>
            <a:round/>
            <a:headEnd/>
            <a:tailEnd type="triangle" w="med" len="med"/>
          </a:ln>
        </p:spPr>
        <p:txBody>
          <a:bodyPr/>
          <a:lstStyle/>
          <a:p>
            <a:endParaRPr lang="en-US"/>
          </a:p>
        </p:txBody>
      </p:sp>
      <p:sp>
        <p:nvSpPr>
          <p:cNvPr id="42" name="Rectangle 47"/>
          <p:cNvSpPr>
            <a:spLocks noChangeArrowheads="1"/>
          </p:cNvSpPr>
          <p:nvPr/>
        </p:nvSpPr>
        <p:spPr bwMode="auto">
          <a:xfrm>
            <a:off x="6151562" y="1828800"/>
            <a:ext cx="76200" cy="609600"/>
          </a:xfrm>
          <a:prstGeom prst="rect">
            <a:avLst/>
          </a:prstGeom>
          <a:solidFill>
            <a:schemeClr val="tx1"/>
          </a:solidFill>
          <a:ln w="9525">
            <a:solidFill>
              <a:schemeClr val="tx1"/>
            </a:solidFill>
            <a:miter lim="800000"/>
            <a:headEnd/>
            <a:tailEnd/>
          </a:ln>
        </p:spPr>
        <p:txBody>
          <a:bodyPr wrap="none" anchor="ctr"/>
          <a:lstStyle/>
          <a:p>
            <a:endParaRPr lang="en-US">
              <a:latin typeface="Calibri" pitchFamily="34" charset="0"/>
            </a:endParaRPr>
          </a:p>
        </p:txBody>
      </p:sp>
      <p:sp>
        <p:nvSpPr>
          <p:cNvPr id="43" name="Line 48"/>
          <p:cNvSpPr>
            <a:spLocks noChangeShapeType="1"/>
          </p:cNvSpPr>
          <p:nvPr/>
        </p:nvSpPr>
        <p:spPr bwMode="auto">
          <a:xfrm flipH="1">
            <a:off x="6227762" y="1905000"/>
            <a:ext cx="685800" cy="0"/>
          </a:xfrm>
          <a:prstGeom prst="line">
            <a:avLst/>
          </a:prstGeom>
          <a:noFill/>
          <a:ln w="9525">
            <a:solidFill>
              <a:schemeClr val="tx1"/>
            </a:solidFill>
            <a:round/>
            <a:headEnd/>
            <a:tailEnd/>
          </a:ln>
        </p:spPr>
        <p:txBody>
          <a:bodyPr/>
          <a:lstStyle/>
          <a:p>
            <a:endParaRPr lang="en-US"/>
          </a:p>
        </p:txBody>
      </p:sp>
      <p:sp>
        <p:nvSpPr>
          <p:cNvPr id="44" name="AutoShape 49"/>
          <p:cNvSpPr>
            <a:spLocks noChangeArrowheads="1"/>
          </p:cNvSpPr>
          <p:nvPr/>
        </p:nvSpPr>
        <p:spPr bwMode="auto">
          <a:xfrm rot="5386452">
            <a:off x="6227762" y="2286000"/>
            <a:ext cx="76200" cy="76200"/>
          </a:xfrm>
          <a:prstGeom prst="triangle">
            <a:avLst>
              <a:gd name="adj" fmla="val 50000"/>
            </a:avLst>
          </a:prstGeom>
          <a:noFill/>
          <a:ln w="9525">
            <a:solidFill>
              <a:schemeClr val="tx1"/>
            </a:solidFill>
            <a:miter lim="800000"/>
            <a:headEnd/>
            <a:tailEnd/>
          </a:ln>
        </p:spPr>
        <p:txBody>
          <a:bodyPr wrap="none" anchor="ctr"/>
          <a:lstStyle/>
          <a:p>
            <a:endParaRPr lang="en-US">
              <a:latin typeface="Calibri" pitchFamily="34" charset="0"/>
            </a:endParaRPr>
          </a:p>
        </p:txBody>
      </p:sp>
      <p:sp>
        <p:nvSpPr>
          <p:cNvPr id="45" name="AutoShape 50"/>
          <p:cNvSpPr>
            <a:spLocks noChangeArrowheads="1"/>
          </p:cNvSpPr>
          <p:nvPr/>
        </p:nvSpPr>
        <p:spPr bwMode="auto">
          <a:xfrm rot="5386452">
            <a:off x="6227762" y="2133600"/>
            <a:ext cx="76200" cy="76200"/>
          </a:xfrm>
          <a:prstGeom prst="triangle">
            <a:avLst>
              <a:gd name="adj" fmla="val 50000"/>
            </a:avLst>
          </a:prstGeom>
          <a:noFill/>
          <a:ln w="9525">
            <a:solidFill>
              <a:schemeClr val="tx1"/>
            </a:solidFill>
            <a:miter lim="800000"/>
            <a:headEnd/>
            <a:tailEnd/>
          </a:ln>
        </p:spPr>
        <p:txBody>
          <a:bodyPr wrap="none" anchor="ctr"/>
          <a:lstStyle/>
          <a:p>
            <a:endParaRPr lang="en-US">
              <a:latin typeface="Calibri" pitchFamily="34" charset="0"/>
            </a:endParaRPr>
          </a:p>
        </p:txBody>
      </p:sp>
      <p:sp>
        <p:nvSpPr>
          <p:cNvPr id="46" name="AutoShape 51"/>
          <p:cNvSpPr>
            <a:spLocks noChangeArrowheads="1"/>
          </p:cNvSpPr>
          <p:nvPr/>
        </p:nvSpPr>
        <p:spPr bwMode="auto">
          <a:xfrm rot="5386452">
            <a:off x="6227762" y="1981200"/>
            <a:ext cx="76200" cy="76200"/>
          </a:xfrm>
          <a:prstGeom prst="triangle">
            <a:avLst>
              <a:gd name="adj" fmla="val 50000"/>
            </a:avLst>
          </a:prstGeom>
          <a:noFill/>
          <a:ln w="9525">
            <a:solidFill>
              <a:schemeClr val="tx1"/>
            </a:solidFill>
            <a:miter lim="800000"/>
            <a:headEnd/>
            <a:tailEnd/>
          </a:ln>
        </p:spPr>
        <p:txBody>
          <a:bodyPr wrap="none" anchor="ctr"/>
          <a:lstStyle/>
          <a:p>
            <a:endParaRPr lang="en-US">
              <a:latin typeface="Calibri" pitchFamily="34" charset="0"/>
            </a:endParaRPr>
          </a:p>
        </p:txBody>
      </p:sp>
      <p:grpSp>
        <p:nvGrpSpPr>
          <p:cNvPr id="3" name="Group 54"/>
          <p:cNvGrpSpPr>
            <a:grpSpLocks/>
          </p:cNvGrpSpPr>
          <p:nvPr/>
        </p:nvGrpSpPr>
        <p:grpSpPr bwMode="auto">
          <a:xfrm>
            <a:off x="5791200" y="3309943"/>
            <a:ext cx="1371600" cy="369888"/>
            <a:chOff x="2688" y="2277"/>
            <a:chExt cx="864" cy="233"/>
          </a:xfrm>
        </p:grpSpPr>
        <p:sp>
          <p:nvSpPr>
            <p:cNvPr id="60" name="Rectangle 53"/>
            <p:cNvSpPr>
              <a:spLocks noChangeArrowheads="1"/>
            </p:cNvSpPr>
            <p:nvPr/>
          </p:nvSpPr>
          <p:spPr bwMode="auto">
            <a:xfrm>
              <a:off x="2688" y="2304"/>
              <a:ext cx="864" cy="192"/>
            </a:xfrm>
            <a:prstGeom prst="rect">
              <a:avLst/>
            </a:prstGeom>
            <a:solidFill>
              <a:srgbClr val="FF99FF"/>
            </a:solidFill>
            <a:ln w="9525">
              <a:solidFill>
                <a:schemeClr val="tx1"/>
              </a:solidFill>
              <a:miter lim="800000"/>
              <a:headEnd/>
              <a:tailEnd/>
            </a:ln>
          </p:spPr>
          <p:txBody>
            <a:bodyPr wrap="none" anchor="ctr"/>
            <a:lstStyle/>
            <a:p>
              <a:pPr algn="ctr"/>
              <a:endParaRPr lang="en-US">
                <a:latin typeface="Calibri" pitchFamily="34" charset="0"/>
              </a:endParaRPr>
            </a:p>
          </p:txBody>
        </p:sp>
        <p:sp>
          <p:nvSpPr>
            <p:cNvPr id="61" name="Text Box 52"/>
            <p:cNvSpPr txBox="1">
              <a:spLocks noChangeArrowheads="1"/>
            </p:cNvSpPr>
            <p:nvPr/>
          </p:nvSpPr>
          <p:spPr bwMode="auto">
            <a:xfrm>
              <a:off x="2688" y="2277"/>
              <a:ext cx="864" cy="233"/>
            </a:xfrm>
            <a:prstGeom prst="rect">
              <a:avLst/>
            </a:prstGeom>
            <a:noFill/>
            <a:ln w="9525">
              <a:noFill/>
              <a:miter lim="800000"/>
              <a:headEnd/>
              <a:tailEnd/>
            </a:ln>
          </p:spPr>
          <p:txBody>
            <a:bodyPr>
              <a:spAutoFit/>
            </a:bodyPr>
            <a:lstStyle/>
            <a:p>
              <a:pPr algn="ctr">
                <a:spcBef>
                  <a:spcPct val="50000"/>
                </a:spcBef>
              </a:pPr>
              <a:r>
                <a:rPr lang="en-US" dirty="0">
                  <a:latin typeface="Calibri" pitchFamily="34" charset="0"/>
                </a:rPr>
                <a:t>Estimator</a:t>
              </a:r>
            </a:p>
          </p:txBody>
        </p:sp>
      </p:grpSp>
      <p:sp>
        <p:nvSpPr>
          <p:cNvPr id="48" name="Line 55"/>
          <p:cNvSpPr>
            <a:spLocks noChangeShapeType="1"/>
          </p:cNvSpPr>
          <p:nvPr/>
        </p:nvSpPr>
        <p:spPr bwMode="auto">
          <a:xfrm>
            <a:off x="6913562" y="1905000"/>
            <a:ext cx="0" cy="1447800"/>
          </a:xfrm>
          <a:prstGeom prst="line">
            <a:avLst/>
          </a:prstGeom>
          <a:noFill/>
          <a:ln w="9525">
            <a:solidFill>
              <a:schemeClr val="tx1"/>
            </a:solidFill>
            <a:round/>
            <a:headEnd/>
            <a:tailEnd type="arrow" w="med" len="med"/>
          </a:ln>
        </p:spPr>
        <p:txBody>
          <a:bodyPr/>
          <a:lstStyle/>
          <a:p>
            <a:endParaRPr lang="en-US"/>
          </a:p>
        </p:txBody>
      </p:sp>
      <p:sp>
        <p:nvSpPr>
          <p:cNvPr id="49" name="Line 56"/>
          <p:cNvSpPr>
            <a:spLocks noChangeShapeType="1"/>
          </p:cNvSpPr>
          <p:nvPr/>
        </p:nvSpPr>
        <p:spPr bwMode="auto">
          <a:xfrm>
            <a:off x="1655762" y="2819400"/>
            <a:ext cx="4495800" cy="0"/>
          </a:xfrm>
          <a:prstGeom prst="line">
            <a:avLst/>
          </a:prstGeom>
          <a:noFill/>
          <a:ln w="9525">
            <a:solidFill>
              <a:schemeClr val="tx1"/>
            </a:solidFill>
            <a:round/>
            <a:headEnd/>
            <a:tailEnd/>
          </a:ln>
        </p:spPr>
        <p:txBody>
          <a:bodyPr/>
          <a:lstStyle/>
          <a:p>
            <a:endParaRPr lang="en-US"/>
          </a:p>
        </p:txBody>
      </p:sp>
      <p:sp>
        <p:nvSpPr>
          <p:cNvPr id="50" name="Line 58"/>
          <p:cNvSpPr>
            <a:spLocks noChangeShapeType="1"/>
          </p:cNvSpPr>
          <p:nvPr/>
        </p:nvSpPr>
        <p:spPr bwMode="auto">
          <a:xfrm>
            <a:off x="6151562" y="2819400"/>
            <a:ext cx="0" cy="533400"/>
          </a:xfrm>
          <a:prstGeom prst="line">
            <a:avLst/>
          </a:prstGeom>
          <a:noFill/>
          <a:ln w="9525">
            <a:solidFill>
              <a:schemeClr val="tx1"/>
            </a:solidFill>
            <a:round/>
            <a:headEnd/>
            <a:tailEnd type="arrow" w="med" len="med"/>
          </a:ln>
        </p:spPr>
        <p:txBody>
          <a:bodyPr/>
          <a:lstStyle/>
          <a:p>
            <a:endParaRPr lang="en-US"/>
          </a:p>
        </p:txBody>
      </p:sp>
      <p:graphicFrame>
        <p:nvGraphicFramePr>
          <p:cNvPr id="51" name="Object 6"/>
          <p:cNvGraphicFramePr>
            <a:graphicFrameLocks noChangeAspect="1"/>
          </p:cNvGraphicFramePr>
          <p:nvPr/>
        </p:nvGraphicFramePr>
        <p:xfrm>
          <a:off x="5694363" y="4611688"/>
          <a:ext cx="266700" cy="506412"/>
        </p:xfrm>
        <a:graphic>
          <a:graphicData uri="http://schemas.openxmlformats.org/presentationml/2006/ole">
            <mc:AlternateContent xmlns:mc="http://schemas.openxmlformats.org/markup-compatibility/2006">
              <mc:Choice xmlns:v="urn:schemas-microsoft-com:vml" Requires="v">
                <p:oleObj spid="_x0000_s67977" name="Equation" r:id="rId11" imgW="126720" imgH="241200" progId="Equation.3">
                  <p:embed/>
                </p:oleObj>
              </mc:Choice>
              <mc:Fallback>
                <p:oleObj name="Equation" r:id="rId11" imgW="126720" imgH="2412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94363" y="4611688"/>
                        <a:ext cx="266700" cy="50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nvGrpSpPr>
          <p:cNvPr id="4" name="Group 65"/>
          <p:cNvGrpSpPr>
            <a:grpSpLocks/>
          </p:cNvGrpSpPr>
          <p:nvPr/>
        </p:nvGrpSpPr>
        <p:grpSpPr bwMode="auto">
          <a:xfrm rot="16191619">
            <a:off x="1808162" y="2743200"/>
            <a:ext cx="152400" cy="609600"/>
            <a:chOff x="576" y="2352"/>
            <a:chExt cx="96" cy="384"/>
          </a:xfrm>
        </p:grpSpPr>
        <p:sp>
          <p:nvSpPr>
            <p:cNvPr id="56" name="Rectangle 61"/>
            <p:cNvSpPr>
              <a:spLocks noChangeArrowheads="1"/>
            </p:cNvSpPr>
            <p:nvPr/>
          </p:nvSpPr>
          <p:spPr bwMode="auto">
            <a:xfrm>
              <a:off x="576" y="2352"/>
              <a:ext cx="48" cy="384"/>
            </a:xfrm>
            <a:prstGeom prst="rect">
              <a:avLst/>
            </a:prstGeom>
            <a:solidFill>
              <a:schemeClr val="tx1"/>
            </a:solidFill>
            <a:ln w="9525">
              <a:solidFill>
                <a:schemeClr val="tx1"/>
              </a:solidFill>
              <a:miter lim="800000"/>
              <a:headEnd/>
              <a:tailEnd/>
            </a:ln>
          </p:spPr>
          <p:txBody>
            <a:bodyPr wrap="none" anchor="ctr"/>
            <a:lstStyle/>
            <a:p>
              <a:endParaRPr lang="en-US">
                <a:latin typeface="Calibri" pitchFamily="34" charset="0"/>
              </a:endParaRPr>
            </a:p>
          </p:txBody>
        </p:sp>
        <p:sp>
          <p:nvSpPr>
            <p:cNvPr id="57" name="AutoShape 62"/>
            <p:cNvSpPr>
              <a:spLocks noChangeArrowheads="1"/>
            </p:cNvSpPr>
            <p:nvPr/>
          </p:nvSpPr>
          <p:spPr bwMode="auto">
            <a:xfrm rot="5386452">
              <a:off x="624" y="2640"/>
              <a:ext cx="48" cy="48"/>
            </a:xfrm>
            <a:prstGeom prst="triangle">
              <a:avLst>
                <a:gd name="adj" fmla="val 50000"/>
              </a:avLst>
            </a:prstGeom>
            <a:noFill/>
            <a:ln w="9525">
              <a:solidFill>
                <a:schemeClr val="tx1"/>
              </a:solidFill>
              <a:miter lim="800000"/>
              <a:headEnd/>
              <a:tailEnd/>
            </a:ln>
          </p:spPr>
          <p:txBody>
            <a:bodyPr wrap="none" anchor="ctr"/>
            <a:lstStyle/>
            <a:p>
              <a:endParaRPr lang="en-US">
                <a:latin typeface="Calibri" pitchFamily="34" charset="0"/>
              </a:endParaRPr>
            </a:p>
          </p:txBody>
        </p:sp>
        <p:sp>
          <p:nvSpPr>
            <p:cNvPr id="58" name="AutoShape 63"/>
            <p:cNvSpPr>
              <a:spLocks noChangeArrowheads="1"/>
            </p:cNvSpPr>
            <p:nvPr/>
          </p:nvSpPr>
          <p:spPr bwMode="auto">
            <a:xfrm rot="5386452">
              <a:off x="624" y="2544"/>
              <a:ext cx="48" cy="48"/>
            </a:xfrm>
            <a:prstGeom prst="triangle">
              <a:avLst>
                <a:gd name="adj" fmla="val 50000"/>
              </a:avLst>
            </a:prstGeom>
            <a:noFill/>
            <a:ln w="9525">
              <a:solidFill>
                <a:schemeClr val="tx1"/>
              </a:solidFill>
              <a:miter lim="800000"/>
              <a:headEnd/>
              <a:tailEnd/>
            </a:ln>
          </p:spPr>
          <p:txBody>
            <a:bodyPr wrap="none" anchor="ctr"/>
            <a:lstStyle/>
            <a:p>
              <a:endParaRPr lang="en-US">
                <a:latin typeface="Calibri" pitchFamily="34" charset="0"/>
              </a:endParaRPr>
            </a:p>
          </p:txBody>
        </p:sp>
        <p:sp>
          <p:nvSpPr>
            <p:cNvPr id="59" name="AutoShape 64"/>
            <p:cNvSpPr>
              <a:spLocks noChangeArrowheads="1"/>
            </p:cNvSpPr>
            <p:nvPr/>
          </p:nvSpPr>
          <p:spPr bwMode="auto">
            <a:xfrm rot="5386452">
              <a:off x="624" y="2448"/>
              <a:ext cx="48" cy="48"/>
            </a:xfrm>
            <a:prstGeom prst="triangle">
              <a:avLst>
                <a:gd name="adj" fmla="val 50000"/>
              </a:avLst>
            </a:prstGeom>
            <a:noFill/>
            <a:ln w="9525">
              <a:solidFill>
                <a:schemeClr val="tx1"/>
              </a:solidFill>
              <a:miter lim="800000"/>
              <a:headEnd/>
              <a:tailEnd/>
            </a:ln>
          </p:spPr>
          <p:txBody>
            <a:bodyPr wrap="none" anchor="ctr"/>
            <a:lstStyle/>
            <a:p>
              <a:endParaRPr lang="en-US">
                <a:latin typeface="Calibri" pitchFamily="34" charset="0"/>
              </a:endParaRPr>
            </a:p>
          </p:txBody>
        </p:sp>
      </p:grpSp>
      <p:sp>
        <p:nvSpPr>
          <p:cNvPr id="53" name="Line 66"/>
          <p:cNvSpPr>
            <a:spLocks noChangeShapeType="1"/>
          </p:cNvSpPr>
          <p:nvPr/>
        </p:nvSpPr>
        <p:spPr bwMode="auto">
          <a:xfrm>
            <a:off x="1884362" y="3124200"/>
            <a:ext cx="0" cy="228600"/>
          </a:xfrm>
          <a:prstGeom prst="line">
            <a:avLst/>
          </a:prstGeom>
          <a:noFill/>
          <a:ln w="9525">
            <a:solidFill>
              <a:schemeClr val="tx1"/>
            </a:solidFill>
            <a:round/>
            <a:headEnd/>
            <a:tailEnd/>
          </a:ln>
        </p:spPr>
        <p:txBody>
          <a:bodyPr/>
          <a:lstStyle/>
          <a:p>
            <a:endParaRPr lang="en-US"/>
          </a:p>
        </p:txBody>
      </p:sp>
      <p:sp>
        <p:nvSpPr>
          <p:cNvPr id="54" name="Line 67"/>
          <p:cNvSpPr>
            <a:spLocks noChangeShapeType="1"/>
          </p:cNvSpPr>
          <p:nvPr/>
        </p:nvSpPr>
        <p:spPr bwMode="auto">
          <a:xfrm flipV="1">
            <a:off x="1655762" y="2133600"/>
            <a:ext cx="0" cy="914400"/>
          </a:xfrm>
          <a:prstGeom prst="line">
            <a:avLst/>
          </a:prstGeom>
          <a:noFill/>
          <a:ln w="9525">
            <a:solidFill>
              <a:schemeClr val="tx1"/>
            </a:solidFill>
            <a:round/>
            <a:headEnd/>
            <a:tailEnd/>
          </a:ln>
        </p:spPr>
        <p:txBody>
          <a:bodyPr/>
          <a:lstStyle/>
          <a:p>
            <a:endParaRPr lang="en-US"/>
          </a:p>
        </p:txBody>
      </p:sp>
      <p:sp>
        <p:nvSpPr>
          <p:cNvPr id="55" name="Text Box 6"/>
          <p:cNvSpPr txBox="1">
            <a:spLocks noChangeArrowheads="1"/>
          </p:cNvSpPr>
          <p:nvPr/>
        </p:nvSpPr>
        <p:spPr bwMode="auto">
          <a:xfrm>
            <a:off x="3412717" y="1938528"/>
            <a:ext cx="1138645" cy="369332"/>
          </a:xfrm>
          <a:prstGeom prst="rect">
            <a:avLst/>
          </a:prstGeom>
          <a:noFill/>
          <a:ln w="9525">
            <a:noFill/>
            <a:miter lim="800000"/>
            <a:headEnd/>
            <a:tailEnd/>
          </a:ln>
        </p:spPr>
        <p:txBody>
          <a:bodyPr wrap="none">
            <a:spAutoFit/>
          </a:bodyPr>
          <a:lstStyle/>
          <a:p>
            <a:pPr algn="ctr"/>
            <a:r>
              <a:rPr lang="en-US" dirty="0" smtClean="0">
                <a:latin typeface="Calibri" pitchFamily="34" charset="0"/>
              </a:rPr>
              <a:t>Pendulum</a:t>
            </a:r>
          </a:p>
        </p:txBody>
      </p:sp>
      <p:sp>
        <p:nvSpPr>
          <p:cNvPr id="72" name="TextBox 71"/>
          <p:cNvSpPr txBox="1"/>
          <p:nvPr/>
        </p:nvSpPr>
        <p:spPr>
          <a:xfrm>
            <a:off x="7391400" y="1371600"/>
            <a:ext cx="1676400" cy="5355312"/>
          </a:xfrm>
          <a:prstGeom prst="rect">
            <a:avLst/>
          </a:prstGeom>
          <a:noFill/>
        </p:spPr>
        <p:txBody>
          <a:bodyPr wrap="square" rtlCol="0">
            <a:spAutoFit/>
          </a:bodyPr>
          <a:lstStyle/>
          <a:p>
            <a:pPr>
              <a:buFont typeface="Arial" pitchFamily="34" charset="0"/>
              <a:buChar char="•"/>
            </a:pPr>
            <a:r>
              <a:rPr lang="en-US" dirty="0" smtClean="0"/>
              <a:t> </a:t>
            </a:r>
          </a:p>
          <a:p>
            <a:endParaRPr lang="en-US" dirty="0" smtClean="0"/>
          </a:p>
          <a:p>
            <a:pPr>
              <a:buFont typeface="Arial" pitchFamily="34" charset="0"/>
              <a:buChar char="•"/>
            </a:pPr>
            <a:r>
              <a:rPr lang="en-US" dirty="0" smtClean="0"/>
              <a:t>       = pendulum</a:t>
            </a:r>
          </a:p>
          <a:p>
            <a:r>
              <a:rPr lang="en-US" dirty="0" smtClean="0"/>
              <a:t>eigenvector matrix</a:t>
            </a:r>
          </a:p>
          <a:p>
            <a:pPr>
              <a:buFont typeface="Arial" pitchFamily="34" charset="0"/>
              <a:buChar char="•"/>
            </a:pPr>
            <a:r>
              <a:rPr lang="en-US" dirty="0" smtClean="0"/>
              <a:t> </a:t>
            </a:r>
            <a:r>
              <a:rPr lang="en-US" i="1" dirty="0" smtClean="0"/>
              <a:t>  </a:t>
            </a:r>
            <a:r>
              <a:rPr lang="en-US" dirty="0" smtClean="0"/>
              <a:t> = Cartesian coordinates</a:t>
            </a:r>
          </a:p>
          <a:p>
            <a:pPr>
              <a:buFont typeface="Arial" pitchFamily="34" charset="0"/>
              <a:buChar char="•"/>
            </a:pPr>
            <a:r>
              <a:rPr lang="en-US" dirty="0" smtClean="0"/>
              <a:t>     = sensor sig.</a:t>
            </a:r>
          </a:p>
          <a:p>
            <a:pPr>
              <a:buFont typeface="Arial" pitchFamily="34" charset="0"/>
              <a:buChar char="•"/>
            </a:pPr>
            <a:r>
              <a:rPr lang="en-US" dirty="0" smtClean="0"/>
              <a:t> </a:t>
            </a:r>
            <a:r>
              <a:rPr lang="en-US" i="1" dirty="0" smtClean="0"/>
              <a:t>  </a:t>
            </a:r>
            <a:r>
              <a:rPr lang="en-US" dirty="0" smtClean="0"/>
              <a:t> = estimated  modal </a:t>
            </a:r>
            <a:r>
              <a:rPr lang="en-US" dirty="0" err="1" smtClean="0"/>
              <a:t>coord</a:t>
            </a:r>
            <a:r>
              <a:rPr lang="en-US" dirty="0" smtClean="0"/>
              <a:t>.</a:t>
            </a:r>
          </a:p>
          <a:p>
            <a:pPr>
              <a:buFont typeface="Arial" pitchFamily="34" charset="0"/>
              <a:buChar char="•"/>
            </a:pPr>
            <a:r>
              <a:rPr lang="en-US" dirty="0" smtClean="0"/>
              <a:t>    = Cartesian damping forces</a:t>
            </a:r>
          </a:p>
          <a:p>
            <a:pPr>
              <a:buFont typeface="Arial" pitchFamily="34" charset="0"/>
              <a:buChar char="•"/>
            </a:pPr>
            <a:r>
              <a:rPr lang="en-US" dirty="0" smtClean="0"/>
              <a:t>    = modal damping forces</a:t>
            </a:r>
          </a:p>
          <a:p>
            <a:pPr>
              <a:buFont typeface="Arial" pitchFamily="34" charset="0"/>
              <a:buChar char="•"/>
            </a:pPr>
            <a:r>
              <a:rPr lang="en-US" dirty="0" smtClean="0"/>
              <a:t>            mode damping filter</a:t>
            </a:r>
          </a:p>
          <a:p>
            <a:pPr>
              <a:buFont typeface="Arial" pitchFamily="34" charset="0"/>
              <a:buChar char="•"/>
            </a:pPr>
            <a:r>
              <a:rPr lang="en-US" dirty="0" smtClean="0"/>
              <a:t> </a:t>
            </a:r>
            <a:r>
              <a:rPr lang="en-US" i="1" dirty="0" smtClean="0"/>
              <a:t>          </a:t>
            </a:r>
            <a:r>
              <a:rPr lang="en-US" dirty="0" smtClean="0"/>
              <a:t> mode damping gain</a:t>
            </a:r>
          </a:p>
        </p:txBody>
      </p:sp>
      <p:graphicFrame>
        <p:nvGraphicFramePr>
          <p:cNvPr id="73" name="Object 5"/>
          <p:cNvGraphicFramePr>
            <a:graphicFrameLocks noChangeAspect="1"/>
          </p:cNvGraphicFramePr>
          <p:nvPr/>
        </p:nvGraphicFramePr>
        <p:xfrm>
          <a:off x="7605713" y="1441450"/>
          <a:ext cx="787400" cy="311150"/>
        </p:xfrm>
        <a:graphic>
          <a:graphicData uri="http://schemas.openxmlformats.org/presentationml/2006/ole">
            <mc:AlternateContent xmlns:mc="http://schemas.openxmlformats.org/markup-compatibility/2006">
              <mc:Choice xmlns:v="urn:schemas-microsoft-com:vml" Requires="v">
                <p:oleObj spid="_x0000_s67978" name="Equation" r:id="rId13" imgW="482400" imgH="190440" progId="Equation.3">
                  <p:embed/>
                </p:oleObj>
              </mc:Choice>
              <mc:Fallback>
                <p:oleObj name="Equation" r:id="rId13" imgW="482400" imgH="1904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05713" y="1441450"/>
                        <a:ext cx="7874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4" name="Object 5"/>
          <p:cNvGraphicFramePr>
            <a:graphicFrameLocks noChangeAspect="1"/>
          </p:cNvGraphicFramePr>
          <p:nvPr/>
        </p:nvGraphicFramePr>
        <p:xfrm>
          <a:off x="7578725" y="1981200"/>
          <a:ext cx="269875" cy="249237"/>
        </p:xfrm>
        <a:graphic>
          <a:graphicData uri="http://schemas.openxmlformats.org/presentationml/2006/ole">
            <mc:AlternateContent xmlns:mc="http://schemas.openxmlformats.org/markup-compatibility/2006">
              <mc:Choice xmlns:v="urn:schemas-microsoft-com:vml" Requires="v">
                <p:oleObj spid="_x0000_s67979" name="Equation" r:id="rId15" imgW="164880" imgH="152280" progId="Equation.3">
                  <p:embed/>
                </p:oleObj>
              </mc:Choice>
              <mc:Fallback>
                <p:oleObj name="Equation" r:id="rId15" imgW="164880" imgH="15228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578725" y="1981200"/>
                        <a:ext cx="269875"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5" name="Rectangle 74"/>
          <p:cNvSpPr/>
          <p:nvPr/>
        </p:nvSpPr>
        <p:spPr>
          <a:xfrm>
            <a:off x="7315200" y="1371600"/>
            <a:ext cx="1752600" cy="533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6" name="Object 4"/>
          <p:cNvGraphicFramePr>
            <a:graphicFrameLocks noChangeAspect="1"/>
          </p:cNvGraphicFramePr>
          <p:nvPr/>
        </p:nvGraphicFramePr>
        <p:xfrm>
          <a:off x="7561263" y="4985254"/>
          <a:ext cx="231775" cy="319087"/>
        </p:xfrm>
        <a:graphic>
          <a:graphicData uri="http://schemas.openxmlformats.org/presentationml/2006/ole">
            <mc:AlternateContent xmlns:mc="http://schemas.openxmlformats.org/markup-compatibility/2006">
              <mc:Choice xmlns:v="urn:schemas-microsoft-com:vml" Requires="v">
                <p:oleObj spid="_x0000_s67980" name="Equation" r:id="rId17" imgW="164880" imgH="228600" progId="Equation.3">
                  <p:embed/>
                </p:oleObj>
              </mc:Choice>
              <mc:Fallback>
                <p:oleObj name="Equation" r:id="rId17" imgW="164880" imgH="2286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561263" y="4985254"/>
                        <a:ext cx="231775" cy="31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7" name="Object 4"/>
          <p:cNvGraphicFramePr>
            <a:graphicFrameLocks noChangeAspect="1"/>
          </p:cNvGraphicFramePr>
          <p:nvPr/>
        </p:nvGraphicFramePr>
        <p:xfrm>
          <a:off x="7569200" y="4470904"/>
          <a:ext cx="160338" cy="230187"/>
        </p:xfrm>
        <a:graphic>
          <a:graphicData uri="http://schemas.openxmlformats.org/presentationml/2006/ole">
            <mc:AlternateContent xmlns:mc="http://schemas.openxmlformats.org/markup-compatibility/2006">
              <mc:Choice xmlns:v="urn:schemas-microsoft-com:vml" Requires="v">
                <p:oleObj spid="_x0000_s67981" name="Equation" r:id="rId19" imgW="114120" imgH="164880" progId="Equation.3">
                  <p:embed/>
                </p:oleObj>
              </mc:Choice>
              <mc:Fallback>
                <p:oleObj name="Equation" r:id="rId19" imgW="114120" imgH="16488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569200" y="4470904"/>
                        <a:ext cx="160338" cy="23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8" name="Object 4"/>
          <p:cNvGraphicFramePr>
            <a:graphicFrameLocks noChangeAspect="1"/>
          </p:cNvGraphicFramePr>
          <p:nvPr/>
        </p:nvGraphicFramePr>
        <p:xfrm>
          <a:off x="7588250" y="3910516"/>
          <a:ext cx="177800" cy="282575"/>
        </p:xfrm>
        <a:graphic>
          <a:graphicData uri="http://schemas.openxmlformats.org/presentationml/2006/ole">
            <mc:AlternateContent xmlns:mc="http://schemas.openxmlformats.org/markup-compatibility/2006">
              <mc:Choice xmlns:v="urn:schemas-microsoft-com:vml" Requires="v">
                <p:oleObj spid="_x0000_s67982" name="Equation" r:id="rId21" imgW="126720" imgH="203040" progId="Equation.3">
                  <p:embed/>
                </p:oleObj>
              </mc:Choice>
              <mc:Fallback>
                <p:oleObj name="Equation" r:id="rId21" imgW="126720" imgH="20304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588250" y="3910516"/>
                        <a:ext cx="177800"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9" name="Object 4"/>
          <p:cNvGraphicFramePr>
            <a:graphicFrameLocks noChangeAspect="1"/>
          </p:cNvGraphicFramePr>
          <p:nvPr/>
        </p:nvGraphicFramePr>
        <p:xfrm>
          <a:off x="7588250" y="3111500"/>
          <a:ext cx="177800" cy="177800"/>
        </p:xfrm>
        <a:graphic>
          <a:graphicData uri="http://schemas.openxmlformats.org/presentationml/2006/ole">
            <mc:AlternateContent xmlns:mc="http://schemas.openxmlformats.org/markup-compatibility/2006">
              <mc:Choice xmlns:v="urn:schemas-microsoft-com:vml" Requires="v">
                <p:oleObj spid="_x0000_s67983" name="Equation" r:id="rId23" imgW="126720" imgH="126720" progId="Equation.3">
                  <p:embed/>
                </p:oleObj>
              </mc:Choice>
              <mc:Fallback>
                <p:oleObj name="Equation" r:id="rId23" imgW="126720" imgH="12672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588250" y="3111500"/>
                        <a:ext cx="177800" cy="17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0" name="Object 16"/>
          <p:cNvGraphicFramePr>
            <a:graphicFrameLocks noChangeAspect="1"/>
          </p:cNvGraphicFramePr>
          <p:nvPr/>
        </p:nvGraphicFramePr>
        <p:xfrm>
          <a:off x="7543800" y="6085392"/>
          <a:ext cx="609600" cy="315408"/>
        </p:xfrm>
        <a:graphic>
          <a:graphicData uri="http://schemas.openxmlformats.org/presentationml/2006/ole">
            <mc:AlternateContent xmlns:mc="http://schemas.openxmlformats.org/markup-compatibility/2006">
              <mc:Choice xmlns:v="urn:schemas-microsoft-com:vml" Requires="v">
                <p:oleObj spid="_x0000_s67984" name="Equation" r:id="rId25" imgW="444240" imgH="228600" progId="Equation.3">
                  <p:embed/>
                </p:oleObj>
              </mc:Choice>
              <mc:Fallback>
                <p:oleObj name="Equation" r:id="rId25" imgW="444240" imgH="228600"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543800" y="6085392"/>
                        <a:ext cx="609600" cy="3154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 name="Object 17"/>
          <p:cNvGraphicFramePr>
            <a:graphicFrameLocks noChangeAspect="1"/>
          </p:cNvGraphicFramePr>
          <p:nvPr/>
        </p:nvGraphicFramePr>
        <p:xfrm>
          <a:off x="7543800" y="5551991"/>
          <a:ext cx="627062" cy="315913"/>
        </p:xfrm>
        <a:graphic>
          <a:graphicData uri="http://schemas.openxmlformats.org/presentationml/2006/ole">
            <mc:AlternateContent xmlns:mc="http://schemas.openxmlformats.org/markup-compatibility/2006">
              <mc:Choice xmlns:v="urn:schemas-microsoft-com:vml" Requires="v">
                <p:oleObj spid="_x0000_s67985" name="Equation" r:id="rId27" imgW="457200" imgH="228600" progId="Equation.3">
                  <p:embed/>
                </p:oleObj>
              </mc:Choice>
              <mc:Fallback>
                <p:oleObj name="Equation" r:id="rId27" imgW="457200" imgH="228600"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543800" y="5551991"/>
                        <a:ext cx="627062" cy="315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71" name="Object 23"/>
          <p:cNvGraphicFramePr>
            <a:graphicFrameLocks noChangeAspect="1"/>
          </p:cNvGraphicFramePr>
          <p:nvPr/>
        </p:nvGraphicFramePr>
        <p:xfrm>
          <a:off x="3798887" y="4191000"/>
          <a:ext cx="468313" cy="334963"/>
        </p:xfrm>
        <a:graphic>
          <a:graphicData uri="http://schemas.openxmlformats.org/presentationml/2006/ole">
            <mc:AlternateContent xmlns:mc="http://schemas.openxmlformats.org/markup-compatibility/2006">
              <mc:Choice xmlns:v="urn:schemas-microsoft-com:vml" Requires="v">
                <p:oleObj spid="_x0000_s67986" name="Equation" r:id="rId29" imgW="304560" imgH="215640" progId="Equation.3">
                  <p:embed/>
                </p:oleObj>
              </mc:Choice>
              <mc:Fallback>
                <p:oleObj name="Equation" r:id="rId29" imgW="304560" imgH="215640" progId="Equation.3">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798887" y="4191000"/>
                        <a:ext cx="468313" cy="334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72" name="Object 24"/>
          <p:cNvGraphicFramePr>
            <a:graphicFrameLocks noChangeAspect="1"/>
          </p:cNvGraphicFramePr>
          <p:nvPr/>
        </p:nvGraphicFramePr>
        <p:xfrm>
          <a:off x="3779838" y="4770438"/>
          <a:ext cx="506412" cy="334962"/>
        </p:xfrm>
        <a:graphic>
          <a:graphicData uri="http://schemas.openxmlformats.org/presentationml/2006/ole">
            <mc:AlternateContent xmlns:mc="http://schemas.openxmlformats.org/markup-compatibility/2006">
              <mc:Choice xmlns:v="urn:schemas-microsoft-com:vml" Requires="v">
                <p:oleObj spid="_x0000_s67987" name="Equation" r:id="rId31" imgW="330120" imgH="215640" progId="Equation.3">
                  <p:embed/>
                </p:oleObj>
              </mc:Choice>
              <mc:Fallback>
                <p:oleObj name="Equation" r:id="rId31" imgW="330120" imgH="215640" progId="Equation.3">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779838" y="4770438"/>
                        <a:ext cx="506412" cy="334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73" name="Object 25"/>
          <p:cNvGraphicFramePr>
            <a:graphicFrameLocks noChangeAspect="1"/>
          </p:cNvGraphicFramePr>
          <p:nvPr/>
        </p:nvGraphicFramePr>
        <p:xfrm>
          <a:off x="3789363" y="5370513"/>
          <a:ext cx="487362" cy="355600"/>
        </p:xfrm>
        <a:graphic>
          <a:graphicData uri="http://schemas.openxmlformats.org/presentationml/2006/ole">
            <mc:AlternateContent xmlns:mc="http://schemas.openxmlformats.org/markup-compatibility/2006">
              <mc:Choice xmlns:v="urn:schemas-microsoft-com:vml" Requires="v">
                <p:oleObj spid="_x0000_s67988" name="Equation" r:id="rId33" imgW="317160" imgH="228600" progId="Equation.3">
                  <p:embed/>
                </p:oleObj>
              </mc:Choice>
              <mc:Fallback>
                <p:oleObj name="Equation" r:id="rId33" imgW="317160" imgH="228600" progId="Equation.3">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789363" y="5370513"/>
                        <a:ext cx="487362"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74" name="Object 26"/>
          <p:cNvGraphicFramePr>
            <a:graphicFrameLocks noChangeAspect="1"/>
          </p:cNvGraphicFramePr>
          <p:nvPr/>
        </p:nvGraphicFramePr>
        <p:xfrm>
          <a:off x="3779838" y="5913438"/>
          <a:ext cx="508000" cy="334962"/>
        </p:xfrm>
        <a:graphic>
          <a:graphicData uri="http://schemas.openxmlformats.org/presentationml/2006/ole">
            <mc:AlternateContent xmlns:mc="http://schemas.openxmlformats.org/markup-compatibility/2006">
              <mc:Choice xmlns:v="urn:schemas-microsoft-com:vml" Requires="v">
                <p:oleObj spid="_x0000_s67989" name="Equation" r:id="rId35" imgW="330120" imgH="215640" progId="Equation.3">
                  <p:embed/>
                </p:oleObj>
              </mc:Choice>
              <mc:Fallback>
                <p:oleObj name="Equation" r:id="rId35" imgW="330120" imgH="215640" progId="Equation.3">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3779838" y="5913438"/>
                        <a:ext cx="508000" cy="334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59" name="Object 2"/>
          <p:cNvGraphicFramePr>
            <a:graphicFrameLocks noChangeAspect="1"/>
          </p:cNvGraphicFramePr>
          <p:nvPr/>
        </p:nvGraphicFramePr>
        <p:xfrm>
          <a:off x="6477000" y="1558925"/>
          <a:ext cx="271463" cy="354013"/>
        </p:xfrm>
        <a:graphic>
          <a:graphicData uri="http://schemas.openxmlformats.org/presentationml/2006/ole">
            <mc:AlternateContent xmlns:mc="http://schemas.openxmlformats.org/markup-compatibility/2006">
              <mc:Choice xmlns:v="urn:schemas-microsoft-com:vml" Requires="v">
                <p:oleObj spid="_x0000_s67990" name="Equation" r:id="rId37" imgW="126720" imgH="164880" progId="Equation.3">
                  <p:embed/>
                </p:oleObj>
              </mc:Choice>
              <mc:Fallback>
                <p:oleObj name="Equation" r:id="rId37" imgW="126720" imgH="164880" progId="Equation.3">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6477000" y="1558925"/>
                        <a:ext cx="271463"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260" name="Object 20"/>
          <p:cNvGraphicFramePr>
            <a:graphicFrameLocks noChangeAspect="1"/>
          </p:cNvGraphicFramePr>
          <p:nvPr/>
        </p:nvGraphicFramePr>
        <p:xfrm>
          <a:off x="7594600" y="3654425"/>
          <a:ext cx="177800" cy="231775"/>
        </p:xfrm>
        <a:graphic>
          <a:graphicData uri="http://schemas.openxmlformats.org/presentationml/2006/ole">
            <mc:AlternateContent xmlns:mc="http://schemas.openxmlformats.org/markup-compatibility/2006">
              <mc:Choice xmlns:v="urn:schemas-microsoft-com:vml" Requires="v">
                <p:oleObj spid="_x0000_s67991" name="Equation" r:id="rId39" imgW="126720" imgH="164880" progId="Equation.3">
                  <p:embed/>
                </p:oleObj>
              </mc:Choice>
              <mc:Fallback>
                <p:oleObj name="Equation" r:id="rId39" imgW="126720" imgH="164880" progId="Equation.3">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7594600" y="3654425"/>
                        <a:ext cx="177800"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2" name="Slide Number Placeholder 81"/>
          <p:cNvSpPr>
            <a:spLocks noGrp="1"/>
          </p:cNvSpPr>
          <p:nvPr>
            <p:ph type="sldNum" sz="quarter" idx="12"/>
          </p:nvPr>
        </p:nvSpPr>
        <p:spPr>
          <a:xfrm>
            <a:off x="76200" y="6492875"/>
            <a:ext cx="2133600" cy="365125"/>
          </a:xfrm>
        </p:spPr>
        <p:txBody>
          <a:bodyPr/>
          <a:lstStyle/>
          <a:p>
            <a:pPr algn="l"/>
            <a:fld id="{19D414C6-B0D3-480C-B198-A30EEA25AFB5}" type="slidenum">
              <a:rPr lang="en-US" smtClean="0"/>
              <a:pPr algn="l"/>
              <a:t>30</a:t>
            </a:fld>
            <a:endParaRPr lang="en-US"/>
          </a:p>
        </p:txBody>
      </p:sp>
    </p:spTree>
    <p:extLst>
      <p:ext uri="{BB962C8B-B14F-4D97-AF65-F5344CB8AC3E}">
        <p14:creationId xmlns:p14="http://schemas.microsoft.com/office/powerpoint/2010/main" val="170508424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31" name="Picture 15"/>
          <p:cNvPicPr>
            <a:picLocks noChangeAspect="1" noChangeArrowheads="1"/>
          </p:cNvPicPr>
          <p:nvPr/>
        </p:nvPicPr>
        <p:blipFill>
          <a:blip r:embed="rId3" cstate="print"/>
          <a:srcRect/>
          <a:stretch>
            <a:fillRect/>
          </a:stretch>
        </p:blipFill>
        <p:spPr bwMode="auto">
          <a:xfrm>
            <a:off x="438912" y="1298448"/>
            <a:ext cx="8328501" cy="45720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Modal Feedback Design</a:t>
            </a:r>
            <a:endParaRPr lang="en-US" dirty="0"/>
          </a:p>
        </p:txBody>
      </p:sp>
      <p:graphicFrame>
        <p:nvGraphicFramePr>
          <p:cNvPr id="10" name="Object 9"/>
          <p:cNvGraphicFramePr>
            <a:graphicFrameLocks noChangeAspect="1"/>
          </p:cNvGraphicFramePr>
          <p:nvPr/>
        </p:nvGraphicFramePr>
        <p:xfrm>
          <a:off x="6269038" y="5903170"/>
          <a:ext cx="1512887" cy="857994"/>
        </p:xfrm>
        <a:graphic>
          <a:graphicData uri="http://schemas.openxmlformats.org/presentationml/2006/ole">
            <mc:AlternateContent xmlns:mc="http://schemas.openxmlformats.org/markup-compatibility/2006">
              <mc:Choice xmlns:v="urn:schemas-microsoft-com:vml" Requires="v">
                <p:oleObj spid="_x0000_s52859" name="Equation" r:id="rId4" imgW="761760" imgH="431640" progId="Equation.3">
                  <p:embed/>
                </p:oleObj>
              </mc:Choice>
              <mc:Fallback>
                <p:oleObj name="Equation" r:id="rId4" imgW="761760" imgH="431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9038" y="5903170"/>
                        <a:ext cx="1512887" cy="8579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Slide Number Placeholder 18"/>
          <p:cNvSpPr>
            <a:spLocks noGrp="1"/>
          </p:cNvSpPr>
          <p:nvPr>
            <p:ph type="sldNum" sz="quarter" idx="12"/>
          </p:nvPr>
        </p:nvSpPr>
        <p:spPr>
          <a:xfrm>
            <a:off x="7010400" y="6492875"/>
            <a:ext cx="2133600" cy="365125"/>
          </a:xfrm>
        </p:spPr>
        <p:txBody>
          <a:bodyPr/>
          <a:lstStyle/>
          <a:p>
            <a:fld id="{B6F15528-21DE-4FAA-801E-634DDDAF4B2B}" type="slidenum">
              <a:rPr lang="en-US" smtClean="0"/>
              <a:pPr/>
              <a:t>31</a:t>
            </a:fld>
            <a:endParaRPr lang="en-US" dirty="0"/>
          </a:p>
        </p:txBody>
      </p:sp>
      <p:graphicFrame>
        <p:nvGraphicFramePr>
          <p:cNvPr id="3" name="Object 11"/>
          <p:cNvGraphicFramePr>
            <a:graphicFrameLocks noChangeAspect="1"/>
          </p:cNvGraphicFramePr>
          <p:nvPr/>
        </p:nvGraphicFramePr>
        <p:xfrm>
          <a:off x="8008938" y="6069013"/>
          <a:ext cx="1058862" cy="454025"/>
        </p:xfrm>
        <a:graphic>
          <a:graphicData uri="http://schemas.openxmlformats.org/presentationml/2006/ole">
            <mc:AlternateContent xmlns:mc="http://schemas.openxmlformats.org/markup-compatibility/2006">
              <mc:Choice xmlns:v="urn:schemas-microsoft-com:vml" Requires="v">
                <p:oleObj spid="_x0000_s52860" name="Equation" r:id="rId6" imgW="533160" imgH="228600" progId="Equation.3">
                  <p:embed/>
                </p:oleObj>
              </mc:Choice>
              <mc:Fallback>
                <p:oleObj name="Equation" r:id="rId6" imgW="53316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08938" y="6069013"/>
                        <a:ext cx="1058862" cy="454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7230" name="Object 14"/>
          <p:cNvGraphicFramePr>
            <a:graphicFrameLocks noChangeAspect="1"/>
          </p:cNvGraphicFramePr>
          <p:nvPr/>
        </p:nvGraphicFramePr>
        <p:xfrm>
          <a:off x="5340350" y="6172200"/>
          <a:ext cx="755650" cy="276225"/>
        </p:xfrm>
        <a:graphic>
          <a:graphicData uri="http://schemas.openxmlformats.org/presentationml/2006/ole">
            <mc:AlternateContent xmlns:mc="http://schemas.openxmlformats.org/markup-compatibility/2006">
              <mc:Choice xmlns:v="urn:schemas-microsoft-com:vml" Requires="v">
                <p:oleObj spid="_x0000_s52861" name="Equation" r:id="rId8" imgW="558720" imgH="203040" progId="Equation.3">
                  <p:embed/>
                </p:oleObj>
              </mc:Choice>
              <mc:Fallback>
                <p:oleObj name="Equation" r:id="rId8" imgW="558720" imgH="2030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40350" y="6172200"/>
                        <a:ext cx="755650" cy="27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16"/>
          <p:cNvSpPr txBox="1"/>
          <p:nvPr/>
        </p:nvSpPr>
        <p:spPr>
          <a:xfrm>
            <a:off x="7772400" y="6172200"/>
            <a:ext cx="381000" cy="369332"/>
          </a:xfrm>
          <a:prstGeom prst="rect">
            <a:avLst/>
          </a:prstGeom>
          <a:noFill/>
        </p:spPr>
        <p:txBody>
          <a:bodyPr wrap="square" rtlCol="0">
            <a:spAutoFit/>
          </a:bodyPr>
          <a:lstStyle/>
          <a:p>
            <a:r>
              <a:rPr lang="en-US" dirty="0" smtClean="0"/>
              <a:t>,</a:t>
            </a:r>
            <a:endParaRPr lang="en-US" dirty="0"/>
          </a:p>
        </p:txBody>
      </p:sp>
      <p:sp>
        <p:nvSpPr>
          <p:cNvPr id="20" name="TextBox 19"/>
          <p:cNvSpPr txBox="1"/>
          <p:nvPr/>
        </p:nvSpPr>
        <p:spPr>
          <a:xfrm>
            <a:off x="6019800" y="6172200"/>
            <a:ext cx="381000" cy="369332"/>
          </a:xfrm>
          <a:prstGeom prst="rect">
            <a:avLst/>
          </a:prstGeom>
          <a:noFill/>
        </p:spPr>
        <p:txBody>
          <a:bodyPr wrap="square" rtlCol="0">
            <a:spAutoFit/>
          </a:bodyPr>
          <a:lstStyle/>
          <a:p>
            <a:r>
              <a:rPr lang="en-US" dirty="0" smtClean="0"/>
              <a:t>,</a:t>
            </a:r>
            <a:endParaRPr lang="en-US" dirty="0"/>
          </a:p>
        </p:txBody>
      </p:sp>
      <p:sp>
        <p:nvSpPr>
          <p:cNvPr id="21" name="TextBox 20"/>
          <p:cNvSpPr txBox="1"/>
          <p:nvPr/>
        </p:nvSpPr>
        <p:spPr>
          <a:xfrm>
            <a:off x="5105400" y="6172200"/>
            <a:ext cx="381000" cy="369332"/>
          </a:xfrm>
          <a:prstGeom prst="rect">
            <a:avLst/>
          </a:prstGeom>
          <a:noFill/>
        </p:spPr>
        <p:txBody>
          <a:bodyPr wrap="square" rtlCol="0">
            <a:spAutoFit/>
          </a:bodyPr>
          <a:lstStyle/>
          <a:p>
            <a:r>
              <a:rPr lang="en-US" dirty="0" smtClean="0"/>
              <a:t>,</a:t>
            </a:r>
            <a:endParaRPr lang="en-US" dirty="0"/>
          </a:p>
        </p:txBody>
      </p:sp>
      <p:pic>
        <p:nvPicPr>
          <p:cNvPr id="9230" name="Picture 14"/>
          <p:cNvPicPr>
            <a:picLocks noChangeAspect="1" noChangeArrowheads="1"/>
          </p:cNvPicPr>
          <p:nvPr/>
        </p:nvPicPr>
        <p:blipFill>
          <a:blip r:embed="rId10" cstate="print"/>
          <a:srcRect/>
          <a:stretch>
            <a:fillRect/>
          </a:stretch>
        </p:blipFill>
        <p:spPr bwMode="auto">
          <a:xfrm>
            <a:off x="438912" y="1298448"/>
            <a:ext cx="8328502" cy="4572000"/>
          </a:xfrm>
          <a:prstGeom prst="rect">
            <a:avLst/>
          </a:prstGeom>
          <a:noFill/>
          <a:ln w="9525">
            <a:noFill/>
            <a:miter lim="800000"/>
            <a:headEnd/>
            <a:tailEnd/>
          </a:ln>
          <a:effectLst/>
        </p:spPr>
      </p:pic>
      <p:pic>
        <p:nvPicPr>
          <p:cNvPr id="9229" name="Picture 13"/>
          <p:cNvPicPr>
            <a:picLocks noChangeAspect="1" noChangeArrowheads="1"/>
          </p:cNvPicPr>
          <p:nvPr/>
        </p:nvPicPr>
        <p:blipFill>
          <a:blip r:embed="rId11" cstate="print"/>
          <a:srcRect/>
          <a:stretch>
            <a:fillRect/>
          </a:stretch>
        </p:blipFill>
        <p:spPr bwMode="auto">
          <a:xfrm>
            <a:off x="438912" y="1298448"/>
            <a:ext cx="8328501" cy="4572000"/>
          </a:xfrm>
          <a:prstGeom prst="rect">
            <a:avLst/>
          </a:prstGeom>
          <a:solidFill>
            <a:schemeClr val="bg1"/>
          </a:solidFill>
          <a:ln w="9525">
            <a:noFill/>
            <a:miter lim="800000"/>
            <a:headEnd/>
            <a:tailEnd/>
          </a:ln>
          <a:effectLst/>
        </p:spPr>
      </p:pic>
      <p:grpSp>
        <p:nvGrpSpPr>
          <p:cNvPr id="4" name="Group 15"/>
          <p:cNvGrpSpPr/>
          <p:nvPr/>
        </p:nvGrpSpPr>
        <p:grpSpPr>
          <a:xfrm>
            <a:off x="4177739" y="2286000"/>
            <a:ext cx="241861" cy="762000"/>
            <a:chOff x="3872939" y="2438400"/>
            <a:chExt cx="241861" cy="762000"/>
          </a:xfrm>
        </p:grpSpPr>
        <p:cxnSp>
          <p:nvCxnSpPr>
            <p:cNvPr id="14" name="Straight Arrow Connector 13"/>
            <p:cNvCxnSpPr/>
            <p:nvPr/>
          </p:nvCxnSpPr>
          <p:spPr>
            <a:xfrm>
              <a:off x="4114800" y="2819400"/>
              <a:ext cx="0" cy="38100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137228" name="Object 12"/>
            <p:cNvGraphicFramePr>
              <a:graphicFrameLocks noChangeAspect="1"/>
            </p:cNvGraphicFramePr>
            <p:nvPr/>
          </p:nvGraphicFramePr>
          <p:xfrm>
            <a:off x="3872939" y="2438400"/>
            <a:ext cx="241861" cy="352425"/>
          </p:xfrm>
          <a:graphic>
            <a:graphicData uri="http://schemas.openxmlformats.org/presentationml/2006/ole">
              <mc:AlternateContent xmlns:mc="http://schemas.openxmlformats.org/markup-compatibility/2006">
                <mc:Choice xmlns:v="urn:schemas-microsoft-com:vml" Requires="v">
                  <p:oleObj spid="_x0000_s52862" name="Equation" r:id="rId12" imgW="139680" imgH="203040" progId="Equation.3">
                    <p:embed/>
                  </p:oleObj>
                </mc:Choice>
                <mc:Fallback>
                  <p:oleObj name="Equation" r:id="rId12" imgW="139680" imgH="20304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72939" y="2438400"/>
                          <a:ext cx="241861"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137226" name="Object 10"/>
          <p:cNvGraphicFramePr>
            <a:graphicFrameLocks noChangeAspect="1"/>
          </p:cNvGraphicFramePr>
          <p:nvPr/>
        </p:nvGraphicFramePr>
        <p:xfrm>
          <a:off x="130175" y="5943600"/>
          <a:ext cx="5051425" cy="704850"/>
        </p:xfrm>
        <a:graphic>
          <a:graphicData uri="http://schemas.openxmlformats.org/presentationml/2006/ole">
            <mc:AlternateContent xmlns:mc="http://schemas.openxmlformats.org/markup-compatibility/2006">
              <mc:Choice xmlns:v="urn:schemas-microsoft-com:vml" Requires="v">
                <p:oleObj spid="_x0000_s52863" name="Equation" r:id="rId14" imgW="3276360" imgH="457200" progId="Equation.3">
                  <p:embed/>
                </p:oleObj>
              </mc:Choice>
              <mc:Fallback>
                <p:oleObj name="Equation" r:id="rId14" imgW="3276360" imgH="4572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0175" y="5943600"/>
                        <a:ext cx="5051425" cy="704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6019800" y="5638800"/>
            <a:ext cx="2895600" cy="369332"/>
          </a:xfrm>
          <a:prstGeom prst="rect">
            <a:avLst/>
          </a:prstGeom>
          <a:noFill/>
        </p:spPr>
        <p:txBody>
          <a:bodyPr wrap="square" rtlCol="0">
            <a:spAutoFit/>
          </a:bodyPr>
          <a:lstStyle/>
          <a:p>
            <a:r>
              <a:rPr lang="en-US" dirty="0"/>
              <a:t>a</a:t>
            </a:r>
            <a:r>
              <a:rPr lang="en-US" dirty="0" smtClean="0"/>
              <a:t>pproximate damping ratio</a:t>
            </a:r>
            <a:endParaRPr lang="en-US" dirty="0"/>
          </a:p>
        </p:txBody>
      </p:sp>
      <p:cxnSp>
        <p:nvCxnSpPr>
          <p:cNvPr id="7" name="Straight Arrow Connector 6"/>
          <p:cNvCxnSpPr>
            <a:endCxn id="137230" idx="0"/>
          </p:cNvCxnSpPr>
          <p:nvPr/>
        </p:nvCxnSpPr>
        <p:spPr>
          <a:xfrm flipH="1">
            <a:off x="5718175" y="5867400"/>
            <a:ext cx="225425"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26132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72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72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Estimator Design</a:t>
            </a:r>
            <a:endParaRPr lang="en-US" dirty="0"/>
          </a:p>
        </p:txBody>
      </p:sp>
      <p:graphicFrame>
        <p:nvGraphicFramePr>
          <p:cNvPr id="63" name="Object 62"/>
          <p:cNvGraphicFramePr>
            <a:graphicFrameLocks noChangeAspect="1"/>
          </p:cNvGraphicFramePr>
          <p:nvPr/>
        </p:nvGraphicFramePr>
        <p:xfrm>
          <a:off x="4800600" y="1981200"/>
          <a:ext cx="3657600" cy="762000"/>
        </p:xfrm>
        <a:graphic>
          <a:graphicData uri="http://schemas.openxmlformats.org/presentationml/2006/ole">
            <mc:AlternateContent xmlns:mc="http://schemas.openxmlformats.org/markup-compatibility/2006">
              <mc:Choice xmlns:v="urn:schemas-microsoft-com:vml" Requires="v">
                <p:oleObj spid="_x0000_s70746" name="Equation" r:id="rId3" imgW="2438280" imgH="507960" progId="Equation.3">
                  <p:embed/>
                </p:oleObj>
              </mc:Choice>
              <mc:Fallback>
                <p:oleObj name="Equation" r:id="rId3" imgW="2438280" imgH="5079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981200"/>
                        <a:ext cx="3657600" cy="7620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3031" name="Picture 23" descr="C:\Users\MIT\Documents\Massachusetts Institute of Technology\Mech E\PhD\Presentations\ACC 2012 Presentation\ModalBD.png"/>
          <p:cNvPicPr>
            <a:picLocks noChangeAspect="1" noChangeArrowheads="1"/>
          </p:cNvPicPr>
          <p:nvPr/>
        </p:nvPicPr>
        <p:blipFill>
          <a:blip r:embed="rId5" cstate="print"/>
          <a:srcRect/>
          <a:stretch>
            <a:fillRect/>
          </a:stretch>
        </p:blipFill>
        <p:spPr bwMode="auto">
          <a:xfrm>
            <a:off x="457200" y="1371600"/>
            <a:ext cx="3587155" cy="2532063"/>
          </a:xfrm>
          <a:prstGeom prst="rect">
            <a:avLst/>
          </a:prstGeom>
          <a:noFill/>
        </p:spPr>
      </p:pic>
      <p:sp>
        <p:nvSpPr>
          <p:cNvPr id="124" name="Oval 123"/>
          <p:cNvSpPr/>
          <p:nvPr/>
        </p:nvSpPr>
        <p:spPr>
          <a:xfrm>
            <a:off x="3124200" y="2209800"/>
            <a:ext cx="1219200"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6" name="Straight Arrow Connector 125"/>
          <p:cNvCxnSpPr>
            <a:stCxn id="124" idx="6"/>
          </p:cNvCxnSpPr>
          <p:nvPr/>
        </p:nvCxnSpPr>
        <p:spPr>
          <a:xfrm flipV="1">
            <a:off x="4343400" y="2362200"/>
            <a:ext cx="457200" cy="381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0" name="Object 129"/>
          <p:cNvGraphicFramePr>
            <a:graphicFrameLocks noChangeAspect="1"/>
          </p:cNvGraphicFramePr>
          <p:nvPr/>
        </p:nvGraphicFramePr>
        <p:xfrm>
          <a:off x="5410200" y="2895599"/>
          <a:ext cx="2530126" cy="838201"/>
        </p:xfrm>
        <a:graphic>
          <a:graphicData uri="http://schemas.openxmlformats.org/presentationml/2006/ole">
            <mc:AlternateContent xmlns:mc="http://schemas.openxmlformats.org/markup-compatibility/2006">
              <mc:Choice xmlns:v="urn:schemas-microsoft-com:vml" Requires="v">
                <p:oleObj spid="_x0000_s70747" name="Equation" r:id="rId6" imgW="2070000" imgH="685800" progId="Equation.3">
                  <p:embed/>
                </p:oleObj>
              </mc:Choice>
              <mc:Fallback>
                <p:oleObj name="Equation" r:id="rId6" imgW="2070000" imgH="685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0200" y="2895599"/>
                        <a:ext cx="2530126" cy="8382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 name="Object 130"/>
          <p:cNvGraphicFramePr>
            <a:graphicFrameLocks noChangeAspect="1"/>
          </p:cNvGraphicFramePr>
          <p:nvPr/>
        </p:nvGraphicFramePr>
        <p:xfrm>
          <a:off x="914400" y="4495800"/>
          <a:ext cx="3103419" cy="1219200"/>
        </p:xfrm>
        <a:graphic>
          <a:graphicData uri="http://schemas.openxmlformats.org/presentationml/2006/ole">
            <mc:AlternateContent xmlns:mc="http://schemas.openxmlformats.org/markup-compatibility/2006">
              <mc:Choice xmlns:v="urn:schemas-microsoft-com:vml" Requires="v">
                <p:oleObj spid="_x0000_s70748" name="Equation" r:id="rId8" imgW="2133360" imgH="838080" progId="Equation.3">
                  <p:embed/>
                </p:oleObj>
              </mc:Choice>
              <mc:Fallback>
                <p:oleObj name="Equation" r:id="rId8" imgW="2133360" imgH="8380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400" y="4495800"/>
                        <a:ext cx="3103419" cy="12192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034" name="Object 26"/>
          <p:cNvGraphicFramePr>
            <a:graphicFrameLocks noChangeAspect="1"/>
          </p:cNvGraphicFramePr>
          <p:nvPr/>
        </p:nvGraphicFramePr>
        <p:xfrm>
          <a:off x="457200" y="5791200"/>
          <a:ext cx="3862387" cy="996950"/>
        </p:xfrm>
        <a:graphic>
          <a:graphicData uri="http://schemas.openxmlformats.org/presentationml/2006/ole">
            <mc:AlternateContent xmlns:mc="http://schemas.openxmlformats.org/markup-compatibility/2006">
              <mc:Choice xmlns:v="urn:schemas-microsoft-com:vml" Requires="v">
                <p:oleObj spid="_x0000_s70749" name="Equation" r:id="rId10" imgW="2654280" imgH="685800" progId="Equation.3">
                  <p:embed/>
                </p:oleObj>
              </mc:Choice>
              <mc:Fallback>
                <p:oleObj name="Equation" r:id="rId10" imgW="2654280" imgH="6858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200" y="5791200"/>
                        <a:ext cx="3862387"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Lst>
                    </p:spPr>
                  </p:pic>
                </p:oleObj>
              </mc:Fallback>
            </mc:AlternateContent>
          </a:graphicData>
        </a:graphic>
      </p:graphicFrame>
      <p:sp>
        <p:nvSpPr>
          <p:cNvPr id="135" name="Right Arrow 134"/>
          <p:cNvSpPr/>
          <p:nvPr/>
        </p:nvSpPr>
        <p:spPr>
          <a:xfrm>
            <a:off x="4343400" y="5029200"/>
            <a:ext cx="9144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3035" name="Object 27"/>
          <p:cNvGraphicFramePr>
            <a:graphicFrameLocks noChangeAspect="1"/>
          </p:cNvGraphicFramePr>
          <p:nvPr/>
        </p:nvGraphicFramePr>
        <p:xfrm>
          <a:off x="5640388" y="4876800"/>
          <a:ext cx="844550" cy="471488"/>
        </p:xfrm>
        <a:graphic>
          <a:graphicData uri="http://schemas.openxmlformats.org/presentationml/2006/ole">
            <mc:AlternateContent xmlns:mc="http://schemas.openxmlformats.org/markup-compatibility/2006">
              <mc:Choice xmlns:v="urn:schemas-microsoft-com:vml" Requires="v">
                <p:oleObj spid="_x0000_s70750" name="Equation" r:id="rId12" imgW="342720" imgH="190440" progId="Equation.3">
                  <p:embed/>
                </p:oleObj>
              </mc:Choice>
              <mc:Fallback>
                <p:oleObj name="Equation" r:id="rId12" imgW="342720" imgH="19044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40388" y="4876800"/>
                        <a:ext cx="84455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Lst>
                    </p:spPr>
                  </p:pic>
                </p:oleObj>
              </mc:Fallback>
            </mc:AlternateContent>
          </a:graphicData>
        </a:graphic>
      </p:graphicFrame>
      <p:graphicFrame>
        <p:nvGraphicFramePr>
          <p:cNvPr id="43036" name="Object 28"/>
          <p:cNvGraphicFramePr>
            <a:graphicFrameLocks noChangeAspect="1"/>
          </p:cNvGraphicFramePr>
          <p:nvPr/>
        </p:nvGraphicFramePr>
        <p:xfrm>
          <a:off x="2921000" y="6010275"/>
          <a:ext cx="166688" cy="314325"/>
        </p:xfrm>
        <a:graphic>
          <a:graphicData uri="http://schemas.openxmlformats.org/presentationml/2006/ole">
            <mc:AlternateContent xmlns:mc="http://schemas.openxmlformats.org/markup-compatibility/2006">
              <mc:Choice xmlns:v="urn:schemas-microsoft-com:vml" Requires="v">
                <p:oleObj spid="_x0000_s70751" name="Equation" r:id="rId14" imgW="114120" imgH="215640" progId="Equation.3">
                  <p:embed/>
                </p:oleObj>
              </mc:Choice>
              <mc:Fallback>
                <p:oleObj name="Equation" r:id="rId14" imgW="114120" imgH="21564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21000" y="6010275"/>
                        <a:ext cx="16668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Lst>
                    </p:spPr>
                  </p:pic>
                </p:oleObj>
              </mc:Fallback>
            </mc:AlternateContent>
          </a:graphicData>
        </a:graphic>
      </p:graphicFrame>
      <p:sp>
        <p:nvSpPr>
          <p:cNvPr id="13" name="TextBox 12"/>
          <p:cNvSpPr txBox="1"/>
          <p:nvPr/>
        </p:nvSpPr>
        <p:spPr>
          <a:xfrm>
            <a:off x="5181600" y="5943600"/>
            <a:ext cx="2133600" cy="646331"/>
          </a:xfrm>
          <a:prstGeom prst="rect">
            <a:avLst/>
          </a:prstGeom>
          <a:noFill/>
        </p:spPr>
        <p:txBody>
          <a:bodyPr wrap="square" rtlCol="0">
            <a:spAutoFit/>
          </a:bodyPr>
          <a:lstStyle/>
          <a:p>
            <a:r>
              <a:rPr lang="en-US" dirty="0" smtClean="0"/>
              <a:t>Weight cost of estimation error </a:t>
            </a:r>
            <a:endParaRPr lang="en-US" dirty="0"/>
          </a:p>
        </p:txBody>
      </p:sp>
      <p:sp>
        <p:nvSpPr>
          <p:cNvPr id="14" name="TextBox 13"/>
          <p:cNvSpPr txBox="1"/>
          <p:nvPr/>
        </p:nvSpPr>
        <p:spPr>
          <a:xfrm>
            <a:off x="7010400" y="5373469"/>
            <a:ext cx="2133600" cy="646331"/>
          </a:xfrm>
          <a:prstGeom prst="rect">
            <a:avLst/>
          </a:prstGeom>
          <a:noFill/>
        </p:spPr>
        <p:txBody>
          <a:bodyPr wrap="square" rtlCol="0">
            <a:spAutoFit/>
          </a:bodyPr>
          <a:lstStyle/>
          <a:p>
            <a:r>
              <a:rPr lang="en-US" dirty="0" smtClean="0"/>
              <a:t>Weight cost of using noisy sensor</a:t>
            </a:r>
            <a:endParaRPr lang="en-US" dirty="0"/>
          </a:p>
        </p:txBody>
      </p:sp>
      <p:cxnSp>
        <p:nvCxnSpPr>
          <p:cNvPr id="15" name="Straight Arrow Connector 14"/>
          <p:cNvCxnSpPr/>
          <p:nvPr/>
        </p:nvCxnSpPr>
        <p:spPr>
          <a:xfrm flipV="1">
            <a:off x="5791200" y="5410200"/>
            <a:ext cx="0" cy="4191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6477000" y="5257800"/>
            <a:ext cx="533400" cy="1905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867400" y="4495800"/>
            <a:ext cx="381000" cy="461665"/>
          </a:xfrm>
          <a:prstGeom prst="rect">
            <a:avLst/>
          </a:prstGeom>
          <a:noFill/>
        </p:spPr>
        <p:txBody>
          <a:bodyPr wrap="square" rtlCol="0">
            <a:spAutoFit/>
          </a:bodyPr>
          <a:lstStyle/>
          <a:p>
            <a:r>
              <a:rPr lang="en-US" sz="2400" b="1" dirty="0" smtClean="0"/>
              <a:t>?</a:t>
            </a:r>
            <a:endParaRPr lang="en-US" sz="2400" b="1" dirty="0"/>
          </a:p>
        </p:txBody>
      </p:sp>
      <p:sp>
        <p:nvSpPr>
          <p:cNvPr id="20" name="Slide Number Placeholder 19"/>
          <p:cNvSpPr>
            <a:spLocks noGrp="1"/>
          </p:cNvSpPr>
          <p:nvPr>
            <p:ph type="sldNum" sz="quarter" idx="12"/>
          </p:nvPr>
        </p:nvSpPr>
        <p:spPr>
          <a:xfrm>
            <a:off x="6934200" y="6477000"/>
            <a:ext cx="2133600" cy="365125"/>
          </a:xfrm>
        </p:spPr>
        <p:txBody>
          <a:bodyPr/>
          <a:lstStyle/>
          <a:p>
            <a:fld id="{19D414C6-B0D3-480C-B198-A30EEA25AFB5}" type="slidenum">
              <a:rPr lang="en-US" smtClean="0"/>
              <a:pPr/>
              <a:t>32</a:t>
            </a:fld>
            <a:endParaRPr lang="en-US"/>
          </a:p>
        </p:txBody>
      </p:sp>
      <p:sp>
        <p:nvSpPr>
          <p:cNvPr id="21" name="Footer Placeholder 20"/>
          <p:cNvSpPr>
            <a:spLocks noGrp="1"/>
          </p:cNvSpPr>
          <p:nvPr>
            <p:ph type="ftr" sz="quarter" idx="11"/>
          </p:nvPr>
        </p:nvSpPr>
        <p:spPr>
          <a:xfrm>
            <a:off x="3124200" y="6492875"/>
            <a:ext cx="2895600" cy="365125"/>
          </a:xfrm>
        </p:spPr>
        <p:txBody>
          <a:bodyPr/>
          <a:lstStyle/>
          <a:p>
            <a:r>
              <a:rPr lang="en-US" b="1" dirty="0" smtClean="0"/>
              <a:t>G1200694</a:t>
            </a:r>
            <a:r>
              <a:rPr lang="en-US" dirty="0" smtClean="0"/>
              <a:t> - ACC 2012 - 27 June</a:t>
            </a:r>
            <a:endParaRPr lang="en-US" dirty="0"/>
          </a:p>
        </p:txBody>
      </p:sp>
      <p:sp>
        <p:nvSpPr>
          <p:cNvPr id="22" name="TextBox 21"/>
          <p:cNvSpPr txBox="1"/>
          <p:nvPr/>
        </p:nvSpPr>
        <p:spPr>
          <a:xfrm>
            <a:off x="533400" y="4114800"/>
            <a:ext cx="3962400" cy="369332"/>
          </a:xfrm>
          <a:prstGeom prst="rect">
            <a:avLst/>
          </a:prstGeom>
          <a:noFill/>
        </p:spPr>
        <p:txBody>
          <a:bodyPr wrap="square" rtlCol="0">
            <a:spAutoFit/>
          </a:bodyPr>
          <a:lstStyle/>
          <a:p>
            <a:pPr algn="ctr"/>
            <a:r>
              <a:rPr lang="en-US" dirty="0" smtClean="0"/>
              <a:t>Linear Quadratic Regulator (LQR) design</a:t>
            </a:r>
            <a:endParaRPr lang="en-US" dirty="0"/>
          </a:p>
        </p:txBody>
      </p:sp>
    </p:spTree>
    <p:extLst>
      <p:ext uri="{BB962C8B-B14F-4D97-AF65-F5344CB8AC3E}">
        <p14:creationId xmlns:p14="http://schemas.microsoft.com/office/powerpoint/2010/main" val="3479062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0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30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0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animBg="1"/>
      <p:bldP spid="13" grpId="0"/>
      <p:bldP spid="14" grpId="0"/>
      <p:bldP spid="19" grpId="0"/>
      <p:bldP spid="2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itle 1"/>
          <p:cNvSpPr>
            <a:spLocks noGrp="1"/>
          </p:cNvSpPr>
          <p:nvPr>
            <p:ph type="title"/>
          </p:nvPr>
        </p:nvSpPr>
        <p:spPr/>
        <p:txBody>
          <a:bodyPr/>
          <a:lstStyle/>
          <a:p>
            <a:pPr eaLnBrk="1" hangingPunct="1"/>
            <a:r>
              <a:rPr lang="en-US" smtClean="0"/>
              <a:t>Choosing Q and R: Not Unique</a:t>
            </a:r>
          </a:p>
        </p:txBody>
      </p:sp>
      <p:sp>
        <p:nvSpPr>
          <p:cNvPr id="4" name="Slide Number Placeholder 3"/>
          <p:cNvSpPr>
            <a:spLocks noGrp="1"/>
          </p:cNvSpPr>
          <p:nvPr>
            <p:ph type="sldNum" sz="quarter" idx="12"/>
          </p:nvPr>
        </p:nvSpPr>
        <p:spPr/>
        <p:txBody>
          <a:bodyPr/>
          <a:lstStyle/>
          <a:p>
            <a:pPr>
              <a:defRPr/>
            </a:pPr>
            <a:fld id="{A034039D-809C-4304-A25F-E91354C11FB1}" type="slidenum">
              <a:rPr lang="en-US"/>
              <a:pPr>
                <a:defRPr/>
              </a:pPr>
              <a:t>33</a:t>
            </a:fld>
            <a:endParaRPr lang="en-US"/>
          </a:p>
        </p:txBody>
      </p:sp>
      <p:graphicFrame>
        <p:nvGraphicFramePr>
          <p:cNvPr id="9218" name="Object 2"/>
          <p:cNvGraphicFramePr>
            <a:graphicFrameLocks noChangeAspect="1"/>
          </p:cNvGraphicFramePr>
          <p:nvPr/>
        </p:nvGraphicFramePr>
        <p:xfrm>
          <a:off x="639763" y="3455988"/>
          <a:ext cx="4945062" cy="1674812"/>
        </p:xfrm>
        <a:graphic>
          <a:graphicData uri="http://schemas.openxmlformats.org/presentationml/2006/ole">
            <mc:AlternateContent xmlns:mc="http://schemas.openxmlformats.org/markup-compatibility/2006">
              <mc:Choice xmlns:v="urn:schemas-microsoft-com:vml" Requires="v">
                <p:oleObj spid="_x0000_s1659" name="Equation" r:id="rId3" imgW="2768400" imgH="939600" progId="Equation.3">
                  <p:embed/>
                </p:oleObj>
              </mc:Choice>
              <mc:Fallback>
                <p:oleObj name="Equation" r:id="rId3" imgW="2768400" imgH="939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763" y="3455988"/>
                        <a:ext cx="4945062" cy="1674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19" name="Object 3"/>
          <p:cNvGraphicFramePr>
            <a:graphicFrameLocks noChangeAspect="1"/>
          </p:cNvGraphicFramePr>
          <p:nvPr/>
        </p:nvGraphicFramePr>
        <p:xfrm>
          <a:off x="6183313" y="3478213"/>
          <a:ext cx="2416175" cy="1577975"/>
        </p:xfrm>
        <a:graphic>
          <a:graphicData uri="http://schemas.openxmlformats.org/presentationml/2006/ole">
            <mc:AlternateContent xmlns:mc="http://schemas.openxmlformats.org/markup-compatibility/2006">
              <mc:Choice xmlns:v="urn:schemas-microsoft-com:vml" Requires="v">
                <p:oleObj spid="_x0000_s1660" name="Equation" r:id="rId5" imgW="1434960" imgH="939600" progId="Equation.3">
                  <p:embed/>
                </p:oleObj>
              </mc:Choice>
              <mc:Fallback>
                <p:oleObj name="Equation" r:id="rId5" imgW="1434960" imgH="939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3313" y="3478213"/>
                        <a:ext cx="2416175" cy="1577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5" name="TextBox 8"/>
          <p:cNvSpPr txBox="1">
            <a:spLocks noChangeArrowheads="1"/>
          </p:cNvSpPr>
          <p:nvPr/>
        </p:nvSpPr>
        <p:spPr bwMode="auto">
          <a:xfrm>
            <a:off x="6743700" y="5421313"/>
            <a:ext cx="1866900" cy="646113"/>
          </a:xfrm>
          <a:prstGeom prst="rect">
            <a:avLst/>
          </a:prstGeom>
          <a:noFill/>
          <a:ln w="9525">
            <a:noFill/>
            <a:miter lim="800000"/>
            <a:headEnd/>
            <a:tailEnd/>
          </a:ln>
        </p:spPr>
        <p:txBody>
          <a:bodyPr>
            <a:spAutoFit/>
          </a:bodyPr>
          <a:lstStyle/>
          <a:p>
            <a:r>
              <a:rPr lang="en-US" dirty="0">
                <a:latin typeface="Calibri" pitchFamily="34" charset="0"/>
              </a:rPr>
              <a:t>R is still to be determined</a:t>
            </a:r>
          </a:p>
        </p:txBody>
      </p:sp>
      <p:graphicFrame>
        <p:nvGraphicFramePr>
          <p:cNvPr id="7172" name="Object 2"/>
          <p:cNvGraphicFramePr>
            <a:graphicFrameLocks noChangeAspect="1"/>
          </p:cNvGraphicFramePr>
          <p:nvPr/>
        </p:nvGraphicFramePr>
        <p:xfrm>
          <a:off x="3589337" y="2487613"/>
          <a:ext cx="295275" cy="339725"/>
        </p:xfrm>
        <a:graphic>
          <a:graphicData uri="http://schemas.openxmlformats.org/presentationml/2006/ole">
            <mc:AlternateContent xmlns:mc="http://schemas.openxmlformats.org/markup-compatibility/2006">
              <mc:Choice xmlns:v="urn:schemas-microsoft-com:vml" Requires="v">
                <p:oleObj spid="_x0000_s1661" name="Equation" r:id="rId7" imgW="164880" imgH="190440" progId="Equation.3">
                  <p:embed/>
                </p:oleObj>
              </mc:Choice>
              <mc:Fallback>
                <p:oleObj name="Equation" r:id="rId7" imgW="164880" imgH="1904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9337" y="2487613"/>
                        <a:ext cx="295275" cy="339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2" name="Straight Connector 11"/>
          <p:cNvCxnSpPr/>
          <p:nvPr/>
        </p:nvCxnSpPr>
        <p:spPr>
          <a:xfrm>
            <a:off x="2751137" y="3249613"/>
            <a:ext cx="0" cy="2286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84737" y="3249613"/>
            <a:ext cx="0" cy="2286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751137" y="3249613"/>
            <a:ext cx="21336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741737" y="2944813"/>
            <a:ext cx="0" cy="304800"/>
          </a:xfrm>
          <a:prstGeom prst="line">
            <a:avLst/>
          </a:prstGeom>
          <a:ln w="12700"/>
        </p:spPr>
        <p:style>
          <a:lnRef idx="1">
            <a:schemeClr val="accent1"/>
          </a:lnRef>
          <a:fillRef idx="0">
            <a:schemeClr val="accent1"/>
          </a:fillRef>
          <a:effectRef idx="0">
            <a:schemeClr val="accent1"/>
          </a:effectRef>
          <a:fontRef idx="minor">
            <a:schemeClr val="tx1"/>
          </a:fontRef>
        </p:style>
      </p:cxnSp>
      <p:graphicFrame>
        <p:nvGraphicFramePr>
          <p:cNvPr id="7173" name="Object 2"/>
          <p:cNvGraphicFramePr>
            <a:graphicFrameLocks noChangeAspect="1"/>
          </p:cNvGraphicFramePr>
          <p:nvPr/>
        </p:nvGraphicFramePr>
        <p:xfrm>
          <a:off x="65087" y="5486400"/>
          <a:ext cx="5421313" cy="815975"/>
        </p:xfrm>
        <a:graphic>
          <a:graphicData uri="http://schemas.openxmlformats.org/presentationml/2006/ole">
            <mc:AlternateContent xmlns:mc="http://schemas.openxmlformats.org/markup-compatibility/2006">
              <mc:Choice xmlns:v="urn:schemas-microsoft-com:vml" Requires="v">
                <p:oleObj spid="_x0000_s1662" name="Equation" r:id="rId9" imgW="3035160" imgH="457200" progId="Equation.3">
                  <p:embed/>
                </p:oleObj>
              </mc:Choice>
              <mc:Fallback>
                <p:oleObj name="Equation" r:id="rId9" imgW="3035160" imgH="457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087" y="5486400"/>
                        <a:ext cx="5421313" cy="815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4" name="Object 6"/>
          <p:cNvGraphicFramePr>
            <a:graphicFrameLocks noChangeAspect="1"/>
          </p:cNvGraphicFramePr>
          <p:nvPr/>
        </p:nvGraphicFramePr>
        <p:xfrm>
          <a:off x="152400" y="1371600"/>
          <a:ext cx="3103563" cy="1219200"/>
        </p:xfrm>
        <a:graphic>
          <a:graphicData uri="http://schemas.openxmlformats.org/presentationml/2006/ole">
            <mc:AlternateContent xmlns:mc="http://schemas.openxmlformats.org/markup-compatibility/2006">
              <mc:Choice xmlns:v="urn:schemas-microsoft-com:vml" Requires="v">
                <p:oleObj spid="_x0000_s1663" name="Equation" r:id="rId11" imgW="2133360" imgH="838080" progId="Equation.3">
                  <p:embed/>
                </p:oleObj>
              </mc:Choice>
              <mc:Fallback>
                <p:oleObj name="Equation" r:id="rId11" imgW="2133360" imgH="8380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400" y="1371600"/>
                        <a:ext cx="3103563" cy="12192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Footer Placeholder 13"/>
          <p:cNvSpPr>
            <a:spLocks noGrp="1"/>
          </p:cNvSpPr>
          <p:nvPr>
            <p:ph type="ftr" sz="quarter" idx="11"/>
          </p:nvPr>
        </p:nvSpPr>
        <p:spPr/>
        <p:txBody>
          <a:bodyPr/>
          <a:lstStyle/>
          <a:p>
            <a:r>
              <a:rPr lang="en-US" b="1" dirty="0" smtClean="0"/>
              <a:t>G1200694</a:t>
            </a:r>
            <a:r>
              <a:rPr lang="en-US" dirty="0" smtClean="0"/>
              <a:t> - ACC 2012 - 27 June</a:t>
            </a:r>
            <a:endParaRPr lang="en-US" dirty="0"/>
          </a:p>
        </p:txBody>
      </p:sp>
    </p:spTree>
    <p:extLst>
      <p:ext uri="{BB962C8B-B14F-4D97-AF65-F5344CB8AC3E}">
        <p14:creationId xmlns:p14="http://schemas.microsoft.com/office/powerpoint/2010/main" val="35521739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2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Solving the R matrix for MIMO Modal Damping</a:t>
            </a:r>
            <a:endParaRPr lang="en-US" dirty="0"/>
          </a:p>
        </p:txBody>
      </p:sp>
      <p:graphicFrame>
        <p:nvGraphicFramePr>
          <p:cNvPr id="54274" name="Object 2"/>
          <p:cNvGraphicFramePr>
            <a:graphicFrameLocks noChangeAspect="1"/>
          </p:cNvGraphicFramePr>
          <p:nvPr/>
        </p:nvGraphicFramePr>
        <p:xfrm>
          <a:off x="2810918" y="2006600"/>
          <a:ext cx="3742282" cy="1193800"/>
        </p:xfrm>
        <a:graphic>
          <a:graphicData uri="http://schemas.openxmlformats.org/presentationml/2006/ole">
            <mc:AlternateContent xmlns:mc="http://schemas.openxmlformats.org/markup-compatibility/2006">
              <mc:Choice xmlns:v="urn:schemas-microsoft-com:vml" Requires="v">
                <p:oleObj spid="_x0000_s50559" name="Equation" r:id="rId3" imgW="1752480" imgH="558720" progId="Equation.3">
                  <p:embed/>
                </p:oleObj>
              </mc:Choice>
              <mc:Fallback>
                <p:oleObj name="Equation" r:id="rId3" imgW="1752480" imgH="5587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0918" y="2006600"/>
                        <a:ext cx="3742282" cy="1193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4275" name="Object 3"/>
          <p:cNvGraphicFramePr>
            <a:graphicFrameLocks noChangeAspect="1"/>
          </p:cNvGraphicFramePr>
          <p:nvPr/>
        </p:nvGraphicFramePr>
        <p:xfrm>
          <a:off x="519113" y="3505200"/>
          <a:ext cx="5500687" cy="986012"/>
        </p:xfrm>
        <a:graphic>
          <a:graphicData uri="http://schemas.openxmlformats.org/presentationml/2006/ole">
            <mc:AlternateContent xmlns:mc="http://schemas.openxmlformats.org/markup-compatibility/2006">
              <mc:Choice xmlns:v="urn:schemas-microsoft-com:vml" Requires="v">
                <p:oleObj spid="_x0000_s50560" name="Equation" r:id="rId5" imgW="2234880" imgH="393480" progId="Equation.3">
                  <p:embed/>
                </p:oleObj>
              </mc:Choice>
              <mc:Fallback>
                <p:oleObj name="Equation" r:id="rId5" imgW="2234880" imgH="393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9113" y="3505200"/>
                        <a:ext cx="5500687" cy="986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4276" name="Object 4"/>
          <p:cNvGraphicFramePr>
            <a:graphicFrameLocks noChangeAspect="1"/>
          </p:cNvGraphicFramePr>
          <p:nvPr/>
        </p:nvGraphicFramePr>
        <p:xfrm>
          <a:off x="457200" y="4768850"/>
          <a:ext cx="7594601" cy="1049338"/>
        </p:xfrm>
        <a:graphic>
          <a:graphicData uri="http://schemas.openxmlformats.org/presentationml/2006/ole">
            <mc:AlternateContent xmlns:mc="http://schemas.openxmlformats.org/markup-compatibility/2006">
              <mc:Choice xmlns:v="urn:schemas-microsoft-com:vml" Requires="v">
                <p:oleObj spid="_x0000_s50561" name="Equation" r:id="rId7" imgW="3085920" imgH="419040" progId="Equation.3">
                  <p:embed/>
                </p:oleObj>
              </mc:Choice>
              <mc:Fallback>
                <p:oleObj name="Equation" r:id="rId7" imgW="3085920" imgH="4190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4768850"/>
                        <a:ext cx="7594601" cy="1049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990600" y="6248400"/>
            <a:ext cx="3810000" cy="369332"/>
          </a:xfrm>
          <a:prstGeom prst="rect">
            <a:avLst/>
          </a:prstGeom>
          <a:noFill/>
        </p:spPr>
        <p:txBody>
          <a:bodyPr wrap="square" rtlCol="0">
            <a:spAutoFit/>
          </a:bodyPr>
          <a:lstStyle/>
          <a:p>
            <a:r>
              <a:rPr lang="en-US" dirty="0" smtClean="0"/>
              <a:t>DOFs </a:t>
            </a:r>
            <a:r>
              <a:rPr lang="en-US" i="1" dirty="0" err="1" smtClean="0"/>
              <a:t>i</a:t>
            </a:r>
            <a:r>
              <a:rPr lang="en-US" i="1" dirty="0" smtClean="0"/>
              <a:t> </a:t>
            </a:r>
            <a:r>
              <a:rPr lang="en-US" dirty="0" smtClean="0"/>
              <a:t>are: x, y, z, yaw, pitch, roll</a:t>
            </a:r>
            <a:endParaRPr lang="en-US" dirty="0"/>
          </a:p>
        </p:txBody>
      </p:sp>
      <p:sp>
        <p:nvSpPr>
          <p:cNvPr id="8" name="TextBox 7"/>
          <p:cNvSpPr txBox="1"/>
          <p:nvPr/>
        </p:nvSpPr>
        <p:spPr>
          <a:xfrm>
            <a:off x="152400" y="3821668"/>
            <a:ext cx="317716" cy="369332"/>
          </a:xfrm>
          <a:prstGeom prst="rect">
            <a:avLst/>
          </a:prstGeom>
          <a:noFill/>
        </p:spPr>
        <p:txBody>
          <a:bodyPr wrap="none" rtlCol="0">
            <a:spAutoFit/>
          </a:bodyPr>
          <a:lstStyle/>
          <a:p>
            <a:pPr>
              <a:buFont typeface="Arial" pitchFamily="34" charset="0"/>
              <a:buChar char="•"/>
            </a:pPr>
            <a:r>
              <a:rPr lang="en-US" dirty="0" smtClean="0"/>
              <a:t> </a:t>
            </a:r>
            <a:endParaRPr lang="en-US" dirty="0"/>
          </a:p>
        </p:txBody>
      </p:sp>
      <p:sp>
        <p:nvSpPr>
          <p:cNvPr id="9" name="TextBox 8"/>
          <p:cNvSpPr txBox="1"/>
          <p:nvPr/>
        </p:nvSpPr>
        <p:spPr>
          <a:xfrm>
            <a:off x="152400" y="5117068"/>
            <a:ext cx="317716" cy="369332"/>
          </a:xfrm>
          <a:prstGeom prst="rect">
            <a:avLst/>
          </a:prstGeom>
          <a:noFill/>
        </p:spPr>
        <p:txBody>
          <a:bodyPr wrap="none" rtlCol="0">
            <a:spAutoFit/>
          </a:bodyPr>
          <a:lstStyle/>
          <a:p>
            <a:pPr>
              <a:buFont typeface="Arial" pitchFamily="34" charset="0"/>
              <a:buChar char="•"/>
            </a:pPr>
            <a:r>
              <a:rPr lang="en-US" dirty="0" smtClean="0"/>
              <a:t> </a:t>
            </a:r>
            <a:endParaRPr lang="en-US" dirty="0"/>
          </a:p>
        </p:txBody>
      </p:sp>
      <p:grpSp>
        <p:nvGrpSpPr>
          <p:cNvPr id="19" name="Group 18"/>
          <p:cNvGrpSpPr/>
          <p:nvPr/>
        </p:nvGrpSpPr>
        <p:grpSpPr>
          <a:xfrm>
            <a:off x="4572000" y="6019800"/>
            <a:ext cx="990600" cy="685800"/>
            <a:chOff x="4800600" y="5410200"/>
            <a:chExt cx="1905000" cy="1447800"/>
          </a:xfrm>
        </p:grpSpPr>
        <p:cxnSp>
          <p:nvCxnSpPr>
            <p:cNvPr id="17" name="Straight Connector 16"/>
            <p:cNvCxnSpPr/>
            <p:nvPr/>
          </p:nvCxnSpPr>
          <p:spPr>
            <a:xfrm rot="5400000">
              <a:off x="4838700" y="5981700"/>
              <a:ext cx="990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4686300" y="5981700"/>
              <a:ext cx="990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Flowchart: Direct Access Storage 9"/>
            <p:cNvSpPr/>
            <p:nvPr/>
          </p:nvSpPr>
          <p:spPr>
            <a:xfrm>
              <a:off x="4800600" y="5943600"/>
              <a:ext cx="685800" cy="914400"/>
            </a:xfrm>
            <a:prstGeom prst="flowChartMagneticDrum">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rot="5400000">
              <a:off x="4610100" y="5905500"/>
              <a:ext cx="990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4457700" y="5905500"/>
              <a:ext cx="990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867400" y="6403848"/>
              <a:ext cx="838200" cy="0"/>
            </a:xfrm>
            <a:prstGeom prst="line">
              <a:avLst/>
            </a:prstGeom>
            <a:ln w="254000" cap="flat" cmpd="sng">
              <a:solidFill>
                <a:srgbClr val="FF0000">
                  <a:alpha val="25098"/>
                </a:srgbClr>
              </a:solidFill>
              <a:round/>
              <a:headEnd type="none" w="sm" len="lg"/>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715000" y="6403848"/>
              <a:ext cx="838200" cy="0"/>
            </a:xfrm>
            <a:prstGeom prst="line">
              <a:avLst/>
            </a:prstGeom>
            <a:ln w="254000" cap="flat" cmpd="sng">
              <a:solidFill>
                <a:srgbClr val="FF0000">
                  <a:alpha val="25098"/>
                </a:srgbClr>
              </a:solidFill>
              <a:round/>
              <a:headEnd type="none" w="sm" len="lg"/>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562600" y="6403848"/>
              <a:ext cx="838200" cy="0"/>
            </a:xfrm>
            <a:prstGeom prst="line">
              <a:avLst/>
            </a:prstGeom>
            <a:ln w="254000" cap="flat" cmpd="sng">
              <a:solidFill>
                <a:srgbClr val="FF0000">
                  <a:alpha val="25098"/>
                </a:srgbClr>
              </a:solidFill>
              <a:round/>
              <a:headEnd type="none" w="sm" len="lg"/>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410200" y="6403848"/>
              <a:ext cx="838200" cy="0"/>
            </a:xfrm>
            <a:prstGeom prst="line">
              <a:avLst/>
            </a:prstGeom>
            <a:ln w="254000" cap="flat" cmpd="sng">
              <a:solidFill>
                <a:srgbClr val="FF0000"/>
              </a:solidFill>
              <a:round/>
              <a:headEnd type="none" w="sm" len="lg"/>
            </a:ln>
          </p:spPr>
          <p:style>
            <a:lnRef idx="1">
              <a:schemeClr val="accent1"/>
            </a:lnRef>
            <a:fillRef idx="0">
              <a:schemeClr val="accent1"/>
            </a:fillRef>
            <a:effectRef idx="0">
              <a:schemeClr val="accent1"/>
            </a:effectRef>
            <a:fontRef idx="minor">
              <a:schemeClr val="tx1"/>
            </a:fontRef>
          </p:style>
        </p:cxnSp>
      </p:grpSp>
      <p:cxnSp>
        <p:nvCxnSpPr>
          <p:cNvPr id="23" name="Straight Arrow Connector 22"/>
          <p:cNvCxnSpPr/>
          <p:nvPr/>
        </p:nvCxnSpPr>
        <p:spPr>
          <a:xfrm>
            <a:off x="5791200" y="6477000"/>
            <a:ext cx="45720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172200" y="6183868"/>
            <a:ext cx="304800" cy="369332"/>
          </a:xfrm>
          <a:prstGeom prst="rect">
            <a:avLst/>
          </a:prstGeom>
          <a:noFill/>
        </p:spPr>
        <p:txBody>
          <a:bodyPr wrap="square" rtlCol="0">
            <a:spAutoFit/>
          </a:bodyPr>
          <a:lstStyle/>
          <a:p>
            <a:r>
              <a:rPr lang="en-US" dirty="0" smtClean="0"/>
              <a:t>x</a:t>
            </a:r>
            <a:endParaRPr lang="en-US" dirty="0"/>
          </a:p>
        </p:txBody>
      </p:sp>
      <p:cxnSp>
        <p:nvCxnSpPr>
          <p:cNvPr id="26" name="Straight Arrow Connector 25"/>
          <p:cNvCxnSpPr/>
          <p:nvPr/>
        </p:nvCxnSpPr>
        <p:spPr>
          <a:xfrm flipV="1">
            <a:off x="5791200" y="6096000"/>
            <a:ext cx="0" cy="3810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791200" y="5943600"/>
            <a:ext cx="304800" cy="369332"/>
          </a:xfrm>
          <a:prstGeom prst="rect">
            <a:avLst/>
          </a:prstGeom>
          <a:noFill/>
        </p:spPr>
        <p:txBody>
          <a:bodyPr wrap="square" rtlCol="0">
            <a:spAutoFit/>
          </a:bodyPr>
          <a:lstStyle/>
          <a:p>
            <a:r>
              <a:rPr lang="en-US" dirty="0" smtClean="0"/>
              <a:t>z</a:t>
            </a:r>
            <a:endParaRPr lang="en-US" dirty="0"/>
          </a:p>
        </p:txBody>
      </p:sp>
      <p:sp>
        <p:nvSpPr>
          <p:cNvPr id="28" name="Slide Number Placeholder 27"/>
          <p:cNvSpPr>
            <a:spLocks noGrp="1"/>
          </p:cNvSpPr>
          <p:nvPr>
            <p:ph type="sldNum" sz="quarter" idx="12"/>
          </p:nvPr>
        </p:nvSpPr>
        <p:spPr/>
        <p:txBody>
          <a:bodyPr/>
          <a:lstStyle/>
          <a:p>
            <a:fld id="{19D414C6-B0D3-480C-B198-A30EEA25AFB5}" type="slidenum">
              <a:rPr lang="en-US" smtClean="0"/>
              <a:pPr/>
              <a:t>34</a:t>
            </a:fld>
            <a:endParaRPr lang="en-US"/>
          </a:p>
        </p:txBody>
      </p:sp>
      <p:sp>
        <p:nvSpPr>
          <p:cNvPr id="30" name="TextBox 29"/>
          <p:cNvSpPr txBox="1"/>
          <p:nvPr/>
        </p:nvSpPr>
        <p:spPr>
          <a:xfrm>
            <a:off x="1524000" y="1459468"/>
            <a:ext cx="6172200" cy="369332"/>
          </a:xfrm>
          <a:prstGeom prst="rect">
            <a:avLst/>
          </a:prstGeom>
          <a:noFill/>
        </p:spPr>
        <p:txBody>
          <a:bodyPr wrap="square" rtlCol="0">
            <a:spAutoFit/>
          </a:bodyPr>
          <a:lstStyle/>
          <a:p>
            <a:pPr algn="ctr"/>
            <a:r>
              <a:rPr lang="en-US" dirty="0" smtClean="0"/>
              <a:t>Try a bunch of R matrices and see what works best</a:t>
            </a:r>
            <a:endParaRPr lang="en-US" dirty="0"/>
          </a:p>
        </p:txBody>
      </p:sp>
      <p:sp>
        <p:nvSpPr>
          <p:cNvPr id="31" name="TextBox 30"/>
          <p:cNvSpPr txBox="1"/>
          <p:nvPr/>
        </p:nvSpPr>
        <p:spPr>
          <a:xfrm>
            <a:off x="6629400" y="2133600"/>
            <a:ext cx="2209800" cy="923330"/>
          </a:xfrm>
          <a:prstGeom prst="rect">
            <a:avLst/>
          </a:prstGeom>
          <a:noFill/>
        </p:spPr>
        <p:txBody>
          <a:bodyPr wrap="square" rtlCol="0">
            <a:spAutoFit/>
          </a:bodyPr>
          <a:lstStyle/>
          <a:p>
            <a:pPr algn="ctr"/>
            <a:r>
              <a:rPr lang="en-US" dirty="0" smtClean="0"/>
              <a:t>Measure ‘best’ with an auxiliary cost function.</a:t>
            </a:r>
            <a:endParaRPr lang="en-US" dirty="0"/>
          </a:p>
        </p:txBody>
      </p:sp>
    </p:spTree>
    <p:extLst>
      <p:ext uri="{BB962C8B-B14F-4D97-AF65-F5344CB8AC3E}">
        <p14:creationId xmlns:p14="http://schemas.microsoft.com/office/powerpoint/2010/main" val="3789387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427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Modal Estimation Cost</a:t>
            </a:r>
            <a:endParaRPr lang="en-US" dirty="0"/>
          </a:p>
        </p:txBody>
      </p:sp>
      <p:pic>
        <p:nvPicPr>
          <p:cNvPr id="38914" name="Picture 2"/>
          <p:cNvPicPr>
            <a:picLocks noChangeAspect="1" noChangeArrowheads="1"/>
          </p:cNvPicPr>
          <p:nvPr/>
        </p:nvPicPr>
        <p:blipFill>
          <a:blip r:embed="rId3" cstate="print"/>
          <a:srcRect/>
          <a:stretch>
            <a:fillRect/>
          </a:stretch>
        </p:blipFill>
        <p:spPr bwMode="auto">
          <a:xfrm>
            <a:off x="91440" y="1524000"/>
            <a:ext cx="8994781" cy="4937760"/>
          </a:xfrm>
          <a:prstGeom prst="rect">
            <a:avLst/>
          </a:prstGeom>
          <a:noFill/>
          <a:ln w="9525">
            <a:noFill/>
            <a:miter lim="800000"/>
            <a:headEnd/>
            <a:tailEnd/>
          </a:ln>
          <a:effectLst/>
        </p:spPr>
      </p:pic>
      <p:cxnSp>
        <p:nvCxnSpPr>
          <p:cNvPr id="7" name="Straight Connector 6"/>
          <p:cNvCxnSpPr/>
          <p:nvPr/>
        </p:nvCxnSpPr>
        <p:spPr>
          <a:xfrm>
            <a:off x="4736592" y="3218688"/>
            <a:ext cx="0" cy="2438400"/>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990600" y="3675888"/>
            <a:ext cx="3733800" cy="0"/>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8915" name="Object 3"/>
          <p:cNvGraphicFramePr>
            <a:graphicFrameLocks noChangeAspect="1"/>
          </p:cNvGraphicFramePr>
          <p:nvPr/>
        </p:nvGraphicFramePr>
        <p:xfrm>
          <a:off x="4835525" y="2837688"/>
          <a:ext cx="1260475" cy="341312"/>
        </p:xfrm>
        <a:graphic>
          <a:graphicData uri="http://schemas.openxmlformats.org/presentationml/2006/ole">
            <mc:AlternateContent xmlns:mc="http://schemas.openxmlformats.org/markup-compatibility/2006">
              <mc:Choice xmlns:v="urn:schemas-microsoft-com:vml" Requires="v">
                <p:oleObj spid="_x0000_s51331" name="Equation" r:id="rId4" imgW="749160" imgH="203040" progId="Equation.3">
                  <p:embed/>
                </p:oleObj>
              </mc:Choice>
              <mc:Fallback>
                <p:oleObj name="Equation" r:id="rId4" imgW="749160" imgH="203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5525" y="2837688"/>
                        <a:ext cx="1260475" cy="341312"/>
                      </a:xfrm>
                      <a:prstGeom prst="rect">
                        <a:avLst/>
                      </a:prstGeom>
                      <a:solidFill>
                        <a:schemeClr val="bg1"/>
                      </a:solidFill>
                      <a:ln w="19050">
                        <a:solidFill>
                          <a:schemeClr val="tx1"/>
                        </a:solidFill>
                        <a:miter lim="800000"/>
                        <a:headEnd/>
                        <a:tailEnd/>
                      </a:ln>
                    </p:spPr>
                  </p:pic>
                </p:oleObj>
              </mc:Fallback>
            </mc:AlternateContent>
          </a:graphicData>
        </a:graphic>
      </p:graphicFrame>
      <p:sp>
        <p:nvSpPr>
          <p:cNvPr id="9" name="Slide Number Placeholder 8"/>
          <p:cNvSpPr>
            <a:spLocks noGrp="1"/>
          </p:cNvSpPr>
          <p:nvPr>
            <p:ph type="sldNum" sz="quarter" idx="12"/>
          </p:nvPr>
        </p:nvSpPr>
        <p:spPr/>
        <p:txBody>
          <a:bodyPr/>
          <a:lstStyle/>
          <a:p>
            <a:fld id="{19D414C6-B0D3-480C-B198-A30EEA25AFB5}" type="slidenum">
              <a:rPr lang="en-US" smtClean="0"/>
              <a:pPr/>
              <a:t>35</a:t>
            </a:fld>
            <a:endParaRPr lang="en-US"/>
          </a:p>
        </p:txBody>
      </p:sp>
      <p:sp>
        <p:nvSpPr>
          <p:cNvPr id="10" name="Footer Placeholder 9"/>
          <p:cNvSpPr>
            <a:spLocks noGrp="1"/>
          </p:cNvSpPr>
          <p:nvPr>
            <p:ph type="ftr" sz="quarter" idx="11"/>
          </p:nvPr>
        </p:nvSpPr>
        <p:spPr/>
        <p:txBody>
          <a:bodyPr/>
          <a:lstStyle/>
          <a:p>
            <a:r>
              <a:rPr lang="en-US" b="1" dirty="0" smtClean="0"/>
              <a:t>G1200694</a:t>
            </a:r>
            <a:r>
              <a:rPr lang="en-US" dirty="0" smtClean="0"/>
              <a:t> - ACC 2012 - 27 June</a:t>
            </a:r>
            <a:endParaRPr lang="en-US" dirty="0"/>
          </a:p>
        </p:txBody>
      </p:sp>
      <p:sp>
        <p:nvSpPr>
          <p:cNvPr id="11" name="TextBox 10"/>
          <p:cNvSpPr txBox="1"/>
          <p:nvPr/>
        </p:nvSpPr>
        <p:spPr>
          <a:xfrm>
            <a:off x="6400800" y="1524000"/>
            <a:ext cx="1905000" cy="369332"/>
          </a:xfrm>
          <a:prstGeom prst="rect">
            <a:avLst/>
          </a:prstGeom>
          <a:noFill/>
        </p:spPr>
        <p:txBody>
          <a:bodyPr wrap="square" rtlCol="0">
            <a:spAutoFit/>
          </a:bodyPr>
          <a:lstStyle/>
          <a:p>
            <a:r>
              <a:rPr lang="en-US" dirty="0" smtClean="0"/>
              <a:t>(x is the laser axis)</a:t>
            </a:r>
            <a:endParaRPr lang="en-US" dirty="0"/>
          </a:p>
        </p:txBody>
      </p:sp>
    </p:spTree>
    <p:extLst>
      <p:ext uri="{BB962C8B-B14F-4D97-AF65-F5344CB8AC3E}">
        <p14:creationId xmlns:p14="http://schemas.microsoft.com/office/powerpoint/2010/main" val="21151115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Optimal Noise Amplification</a:t>
            </a:r>
            <a:endParaRPr lang="en-US" dirty="0"/>
          </a:p>
        </p:txBody>
      </p:sp>
      <p:pic>
        <p:nvPicPr>
          <p:cNvPr id="45060" name="Picture 4"/>
          <p:cNvPicPr>
            <a:picLocks noChangeAspect="1" noChangeArrowheads="1"/>
          </p:cNvPicPr>
          <p:nvPr/>
        </p:nvPicPr>
        <p:blipFill>
          <a:blip r:embed="rId2" cstate="print"/>
          <a:srcRect/>
          <a:stretch>
            <a:fillRect/>
          </a:stretch>
        </p:blipFill>
        <p:spPr bwMode="auto">
          <a:xfrm>
            <a:off x="91440" y="1447800"/>
            <a:ext cx="8994781" cy="4937760"/>
          </a:xfrm>
          <a:prstGeom prst="rect">
            <a:avLst/>
          </a:prstGeom>
          <a:noFill/>
          <a:ln w="9525">
            <a:noFill/>
            <a:miter lim="800000"/>
            <a:headEnd/>
            <a:tailEnd/>
          </a:ln>
          <a:effectLst/>
        </p:spPr>
      </p:pic>
      <p:cxnSp>
        <p:nvCxnSpPr>
          <p:cNvPr id="5" name="Straight Connector 4"/>
          <p:cNvCxnSpPr/>
          <p:nvPr/>
        </p:nvCxnSpPr>
        <p:spPr>
          <a:xfrm>
            <a:off x="7620000" y="5160264"/>
            <a:ext cx="990600" cy="115824"/>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620000" y="4437888"/>
            <a:ext cx="1143000" cy="523220"/>
          </a:xfrm>
          <a:prstGeom prst="rect">
            <a:avLst/>
          </a:prstGeom>
          <a:noFill/>
        </p:spPr>
        <p:txBody>
          <a:bodyPr wrap="square" rtlCol="0">
            <a:spAutoFit/>
          </a:bodyPr>
          <a:lstStyle/>
          <a:p>
            <a:r>
              <a:rPr lang="en-US" sz="1400" dirty="0" smtClean="0"/>
              <a:t>Noise requirement</a:t>
            </a:r>
            <a:endParaRPr lang="en-US" sz="1400" dirty="0"/>
          </a:p>
        </p:txBody>
      </p:sp>
      <p:cxnSp>
        <p:nvCxnSpPr>
          <p:cNvPr id="8" name="Straight Arrow Connector 7"/>
          <p:cNvCxnSpPr>
            <a:stCxn id="6" idx="2"/>
          </p:cNvCxnSpPr>
          <p:nvPr/>
        </p:nvCxnSpPr>
        <p:spPr>
          <a:xfrm flipH="1">
            <a:off x="8153400" y="4961108"/>
            <a:ext cx="38100" cy="238780"/>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391400" y="1969008"/>
            <a:ext cx="1219200" cy="369332"/>
          </a:xfrm>
          <a:prstGeom prst="rect">
            <a:avLst/>
          </a:prstGeom>
          <a:solidFill>
            <a:schemeClr val="bg1"/>
          </a:solidFill>
          <a:ln w="12700">
            <a:solidFill>
              <a:schemeClr val="tx1"/>
            </a:solidFill>
          </a:ln>
        </p:spPr>
        <p:txBody>
          <a:bodyPr wrap="square" rtlCol="0">
            <a:spAutoFit/>
          </a:bodyPr>
          <a:lstStyle/>
          <a:p>
            <a:pPr algn="ctr"/>
            <a:r>
              <a:rPr lang="en-US" dirty="0" smtClean="0"/>
              <a:t>simulation</a:t>
            </a:r>
            <a:endParaRPr lang="en-US" dirty="0"/>
          </a:p>
        </p:txBody>
      </p:sp>
      <p:sp>
        <p:nvSpPr>
          <p:cNvPr id="13" name="Slide Number Placeholder 12"/>
          <p:cNvSpPr>
            <a:spLocks noGrp="1"/>
          </p:cNvSpPr>
          <p:nvPr>
            <p:ph type="sldNum" sz="quarter" idx="12"/>
          </p:nvPr>
        </p:nvSpPr>
        <p:spPr/>
        <p:txBody>
          <a:bodyPr/>
          <a:lstStyle/>
          <a:p>
            <a:fld id="{19D414C6-B0D3-480C-B198-A30EEA25AFB5}" type="slidenum">
              <a:rPr lang="en-US" smtClean="0"/>
              <a:pPr/>
              <a:t>36</a:t>
            </a:fld>
            <a:endParaRPr lang="en-US"/>
          </a:p>
        </p:txBody>
      </p:sp>
      <p:sp>
        <p:nvSpPr>
          <p:cNvPr id="14" name="Footer Placeholder 13"/>
          <p:cNvSpPr>
            <a:spLocks noGrp="1"/>
          </p:cNvSpPr>
          <p:nvPr>
            <p:ph type="ftr" sz="quarter" idx="11"/>
          </p:nvPr>
        </p:nvSpPr>
        <p:spPr/>
        <p:txBody>
          <a:bodyPr/>
          <a:lstStyle/>
          <a:p>
            <a:r>
              <a:rPr lang="en-US" b="1" dirty="0" smtClean="0"/>
              <a:t>G1200694</a:t>
            </a:r>
            <a:r>
              <a:rPr lang="en-US" dirty="0" smtClean="0"/>
              <a:t> - ACC 2012 - 27 June</a:t>
            </a:r>
            <a:endParaRPr lang="en-US" dirty="0"/>
          </a:p>
        </p:txBody>
      </p:sp>
    </p:spTree>
    <p:extLst>
      <p:ext uri="{BB962C8B-B14F-4D97-AF65-F5344CB8AC3E}">
        <p14:creationId xmlns:p14="http://schemas.microsoft.com/office/powerpoint/2010/main" val="354272760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916"/>
            <a:ext cx="8229600" cy="1143000"/>
          </a:xfrm>
        </p:spPr>
        <p:txBody>
          <a:bodyPr>
            <a:normAutofit fontScale="90000"/>
          </a:bodyPr>
          <a:lstStyle/>
          <a:p>
            <a:r>
              <a:rPr lang="en-US" dirty="0" smtClean="0"/>
              <a:t>Comparison of MD Noise Performance</a:t>
            </a:r>
            <a:endParaRPr lang="en-US" dirty="0"/>
          </a:p>
        </p:txBody>
      </p:sp>
      <p:pic>
        <p:nvPicPr>
          <p:cNvPr id="4" name="Picture 3"/>
          <p:cNvPicPr>
            <a:picLocks noChangeAspect="1"/>
          </p:cNvPicPr>
          <p:nvPr/>
        </p:nvPicPr>
        <p:blipFill>
          <a:blip r:embed="rId2"/>
          <a:stretch>
            <a:fillRect/>
          </a:stretch>
        </p:blipFill>
        <p:spPr>
          <a:xfrm>
            <a:off x="0" y="808244"/>
            <a:ext cx="9144000" cy="6230358"/>
          </a:xfrm>
          <a:prstGeom prst="rect">
            <a:avLst/>
          </a:prstGeom>
        </p:spPr>
      </p:pic>
      <p:sp>
        <p:nvSpPr>
          <p:cNvPr id="6" name="Rectangle 5"/>
          <p:cNvSpPr/>
          <p:nvPr/>
        </p:nvSpPr>
        <p:spPr>
          <a:xfrm>
            <a:off x="3052525" y="5782047"/>
            <a:ext cx="4572000" cy="523220"/>
          </a:xfrm>
          <a:prstGeom prst="rect">
            <a:avLst/>
          </a:prstGeom>
        </p:spPr>
        <p:txBody>
          <a:bodyPr>
            <a:spAutoFit/>
          </a:bodyPr>
          <a:lstStyle/>
          <a:p>
            <a:r>
              <a:rPr lang="en-US" sz="1400" dirty="0"/>
              <a:t>B Shapiro, Modal control with state estimation for advanced LIGO quadruple suspension, MSc Thesis, 2007</a:t>
            </a:r>
          </a:p>
        </p:txBody>
      </p:sp>
      <p:sp>
        <p:nvSpPr>
          <p:cNvPr id="7" name="TextBox 6"/>
          <p:cNvSpPr txBox="1"/>
          <p:nvPr/>
        </p:nvSpPr>
        <p:spPr>
          <a:xfrm>
            <a:off x="7014925" y="1316819"/>
            <a:ext cx="1219200" cy="369332"/>
          </a:xfrm>
          <a:prstGeom prst="rect">
            <a:avLst/>
          </a:prstGeom>
          <a:solidFill>
            <a:schemeClr val="bg1"/>
          </a:solidFill>
          <a:ln w="12700">
            <a:solidFill>
              <a:schemeClr val="tx1"/>
            </a:solidFill>
          </a:ln>
        </p:spPr>
        <p:txBody>
          <a:bodyPr wrap="square" rtlCol="0">
            <a:spAutoFit/>
          </a:bodyPr>
          <a:lstStyle/>
          <a:p>
            <a:pPr algn="ctr"/>
            <a:r>
              <a:rPr lang="en-US" dirty="0" smtClean="0"/>
              <a:t>simulation</a:t>
            </a:r>
            <a:endParaRPr lang="en-US" dirty="0"/>
          </a:p>
        </p:txBody>
      </p:sp>
    </p:spTree>
    <p:extLst>
      <p:ext uri="{BB962C8B-B14F-4D97-AF65-F5344CB8AC3E}">
        <p14:creationId xmlns:p14="http://schemas.microsoft.com/office/powerpoint/2010/main" val="40386848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Generalized Cost Functions for Cavity Length Control</a:t>
            </a:r>
            <a:endParaRPr lang="en-US" dirty="0"/>
          </a:p>
        </p:txBody>
      </p:sp>
      <p:sp>
        <p:nvSpPr>
          <p:cNvPr id="5" name="Subtitle 4"/>
          <p:cNvSpPr>
            <a:spLocks noGrp="1"/>
          </p:cNvSpPr>
          <p:nvPr>
            <p:ph type="subTitle" idx="1"/>
          </p:nvPr>
        </p:nvSpPr>
        <p:spPr/>
        <p:txBody>
          <a:bodyPr/>
          <a:lstStyle/>
          <a:p>
            <a:r>
              <a:rPr lang="en-US" dirty="0"/>
              <a:t>References: G1400853, </a:t>
            </a:r>
            <a:r>
              <a:rPr lang="en-US" dirty="0" smtClean="0"/>
              <a:t>G1400567, SWG log </a:t>
            </a:r>
            <a:r>
              <a:rPr lang="en-US" dirty="0">
                <a:hlinkClick r:id="rId2"/>
              </a:rPr>
              <a:t>11297</a:t>
            </a:r>
            <a:endParaRPr lang="en-US" dirty="0"/>
          </a:p>
          <a:p>
            <a:endParaRPr lang="en-US" dirty="0"/>
          </a:p>
        </p:txBody>
      </p:sp>
      <p:sp>
        <p:nvSpPr>
          <p:cNvPr id="2" name="Slide Number Placeholder 1"/>
          <p:cNvSpPr>
            <a:spLocks noGrp="1"/>
          </p:cNvSpPr>
          <p:nvPr>
            <p:ph type="sldNum" sz="quarter" idx="12"/>
          </p:nvPr>
        </p:nvSpPr>
        <p:spPr/>
        <p:txBody>
          <a:bodyPr/>
          <a:lstStyle/>
          <a:p>
            <a:fld id="{C7B8D8D1-A204-C14D-A397-99A1FA68CD01}" type="slidenum">
              <a:rPr lang="en-US" smtClean="0"/>
              <a:t>38</a:t>
            </a:fld>
            <a:endParaRPr lang="en-US"/>
          </a:p>
        </p:txBody>
      </p:sp>
    </p:spTree>
    <p:extLst>
      <p:ext uri="{BB962C8B-B14F-4D97-AF65-F5344CB8AC3E}">
        <p14:creationId xmlns:p14="http://schemas.microsoft.com/office/powerpoint/2010/main" val="244275009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Monte Carlo Design</a:t>
            </a:r>
            <a:endParaRPr lang="en-US" dirty="0"/>
          </a:p>
        </p:txBody>
      </p:sp>
      <p:sp>
        <p:nvSpPr>
          <p:cNvPr id="7" name="TextBox 6"/>
          <p:cNvSpPr txBox="1"/>
          <p:nvPr/>
        </p:nvSpPr>
        <p:spPr>
          <a:xfrm>
            <a:off x="0" y="1281647"/>
            <a:ext cx="9144000" cy="400110"/>
          </a:xfrm>
          <a:prstGeom prst="rect">
            <a:avLst/>
          </a:prstGeom>
          <a:noFill/>
        </p:spPr>
        <p:txBody>
          <a:bodyPr wrap="square" rtlCol="0">
            <a:spAutoFit/>
          </a:bodyPr>
          <a:lstStyle/>
          <a:p>
            <a:pPr algn="ctr"/>
            <a:r>
              <a:rPr lang="en-US" sz="2000" dirty="0" smtClean="0"/>
              <a:t>12 million iterations – about 1 day of computation time in MATLAB</a:t>
            </a:r>
            <a:endParaRPr lang="en-US" sz="2000" dirty="0"/>
          </a:p>
        </p:txBody>
      </p:sp>
      <p:pic>
        <p:nvPicPr>
          <p:cNvPr id="11" name="Picture 10" descr="GCF_LGs_26Apr201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30817"/>
            <a:ext cx="9144000" cy="5080000"/>
          </a:xfrm>
          <a:prstGeom prst="rect">
            <a:avLst/>
          </a:prstGeom>
        </p:spPr>
      </p:pic>
      <p:sp>
        <p:nvSpPr>
          <p:cNvPr id="2" name="Slide Number Placeholder 1"/>
          <p:cNvSpPr>
            <a:spLocks noGrp="1"/>
          </p:cNvSpPr>
          <p:nvPr>
            <p:ph type="sldNum" sz="quarter" idx="12"/>
          </p:nvPr>
        </p:nvSpPr>
        <p:spPr>
          <a:xfrm>
            <a:off x="6886575" y="6388100"/>
            <a:ext cx="2133600" cy="365125"/>
          </a:xfrm>
        </p:spPr>
        <p:txBody>
          <a:bodyPr/>
          <a:lstStyle/>
          <a:p>
            <a:fld id="{C7B8D8D1-A204-C14D-A397-99A1FA68CD01}" type="slidenum">
              <a:rPr lang="en-US" smtClean="0"/>
              <a:t>39</a:t>
            </a:fld>
            <a:endParaRPr lang="en-US" dirty="0"/>
          </a:p>
        </p:txBody>
      </p:sp>
    </p:spTree>
    <p:extLst>
      <p:ext uri="{BB962C8B-B14F-4D97-AF65-F5344CB8AC3E}">
        <p14:creationId xmlns:p14="http://schemas.microsoft.com/office/powerpoint/2010/main" val="406961097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Suspension </a:t>
            </a:r>
            <a:r>
              <a:rPr lang="en-US" dirty="0"/>
              <a:t>d</a:t>
            </a:r>
            <a:r>
              <a:rPr lang="en-US" dirty="0" smtClean="0"/>
              <a:t>amping feedback</a:t>
            </a:r>
            <a:endParaRPr lang="en-US" dirty="0"/>
          </a:p>
        </p:txBody>
      </p:sp>
      <p:sp>
        <p:nvSpPr>
          <p:cNvPr id="5" name="Slide Number Placeholder 4"/>
          <p:cNvSpPr>
            <a:spLocks noGrp="1"/>
          </p:cNvSpPr>
          <p:nvPr>
            <p:ph type="sldNum" sz="quarter" idx="12"/>
          </p:nvPr>
        </p:nvSpPr>
        <p:spPr/>
        <p:txBody>
          <a:bodyPr/>
          <a:lstStyle/>
          <a:p>
            <a:fld id="{EB067CA0-F525-924F-BC55-0CB689841ADC}" type="slidenum">
              <a:rPr lang="en-US" smtClean="0"/>
              <a:pPr/>
              <a:t>4</a:t>
            </a:fld>
            <a:endParaRPr lang="en-US"/>
          </a:p>
        </p:txBody>
      </p:sp>
      <p:grpSp>
        <p:nvGrpSpPr>
          <p:cNvPr id="79" name="Group 78"/>
          <p:cNvGrpSpPr/>
          <p:nvPr/>
        </p:nvGrpSpPr>
        <p:grpSpPr>
          <a:xfrm>
            <a:off x="252169" y="1660005"/>
            <a:ext cx="1981200" cy="4419600"/>
            <a:chOff x="2429569" y="1971528"/>
            <a:chExt cx="1981200" cy="4419600"/>
          </a:xfrm>
        </p:grpSpPr>
        <p:cxnSp>
          <p:nvCxnSpPr>
            <p:cNvPr id="17" name="Straight Connector 16"/>
            <p:cNvCxnSpPr/>
            <p:nvPr/>
          </p:nvCxnSpPr>
          <p:spPr>
            <a:xfrm rot="5400000">
              <a:off x="2391469" y="5438628"/>
              <a:ext cx="990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2239069" y="5438628"/>
              <a:ext cx="990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2658169" y="4333728"/>
              <a:ext cx="609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2581969" y="4333728"/>
              <a:ext cx="609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Flowchart: Direct Access Storage 39"/>
            <p:cNvSpPr/>
            <p:nvPr/>
          </p:nvSpPr>
          <p:spPr>
            <a:xfrm>
              <a:off x="2505769" y="4333728"/>
              <a:ext cx="685800" cy="914400"/>
            </a:xfrm>
            <a:prstGeom prst="flowChartMagneticDrum">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ube 33"/>
            <p:cNvSpPr/>
            <p:nvPr/>
          </p:nvSpPr>
          <p:spPr>
            <a:xfrm>
              <a:off x="2429569" y="3343128"/>
              <a:ext cx="914400" cy="838200"/>
            </a:xfrm>
            <a:prstGeom prst="cube">
              <a:avLst>
                <a:gd name="adj" fmla="val 494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Direct Access Storage 53"/>
            <p:cNvSpPr/>
            <p:nvPr/>
          </p:nvSpPr>
          <p:spPr>
            <a:xfrm>
              <a:off x="2505769" y="5476728"/>
              <a:ext cx="685800" cy="914400"/>
            </a:xfrm>
            <a:prstGeom prst="flowChartMagneticDrum">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2688649" y="4226255"/>
              <a:ext cx="184114" cy="1023547"/>
              <a:chOff x="1752600" y="4159727"/>
              <a:chExt cx="184114" cy="1023547"/>
            </a:xfrm>
          </p:grpSpPr>
          <p:sp>
            <p:nvSpPr>
              <p:cNvPr id="70" name="Freeform 69"/>
              <p:cNvSpPr/>
              <p:nvPr/>
            </p:nvSpPr>
            <p:spPr>
              <a:xfrm>
                <a:off x="1752600" y="4159727"/>
                <a:ext cx="107914" cy="1022754"/>
              </a:xfrm>
              <a:custGeom>
                <a:avLst/>
                <a:gdLst>
                  <a:gd name="connsiteX0" fmla="*/ 4845 w 107914"/>
                  <a:gd name="connsiteY0" fmla="*/ 0 h 1022754"/>
                  <a:gd name="connsiteX1" fmla="*/ 4845 w 107914"/>
                  <a:gd name="connsiteY1" fmla="*/ 589339 h 1022754"/>
                  <a:gd name="connsiteX2" fmla="*/ 33916 w 107914"/>
                  <a:gd name="connsiteY2" fmla="*/ 882687 h 1022754"/>
                  <a:gd name="connsiteX3" fmla="*/ 107914 w 107914"/>
                  <a:gd name="connsiteY3" fmla="*/ 1022754 h 1022754"/>
                </a:gdLst>
                <a:ahLst/>
                <a:cxnLst>
                  <a:cxn ang="0">
                    <a:pos x="connsiteX0" y="connsiteY0"/>
                  </a:cxn>
                  <a:cxn ang="0">
                    <a:pos x="connsiteX1" y="connsiteY1"/>
                  </a:cxn>
                  <a:cxn ang="0">
                    <a:pos x="connsiteX2" y="connsiteY2"/>
                  </a:cxn>
                  <a:cxn ang="0">
                    <a:pos x="connsiteX3" y="connsiteY3"/>
                  </a:cxn>
                </a:cxnLst>
                <a:rect l="l" t="t" r="r" b="b"/>
                <a:pathLst>
                  <a:path w="107914" h="1022754">
                    <a:moveTo>
                      <a:pt x="4845" y="0"/>
                    </a:moveTo>
                    <a:cubicBezTo>
                      <a:pt x="2422" y="221112"/>
                      <a:pt x="0" y="442225"/>
                      <a:pt x="4845" y="589339"/>
                    </a:cubicBezTo>
                    <a:cubicBezTo>
                      <a:pt x="9690" y="736453"/>
                      <a:pt x="16738" y="810451"/>
                      <a:pt x="33916" y="882687"/>
                    </a:cubicBezTo>
                    <a:cubicBezTo>
                      <a:pt x="51094" y="954923"/>
                      <a:pt x="79504" y="988838"/>
                      <a:pt x="107914" y="1022754"/>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Freeform 70"/>
              <p:cNvSpPr/>
              <p:nvPr/>
            </p:nvSpPr>
            <p:spPr>
              <a:xfrm>
                <a:off x="1828800" y="4160520"/>
                <a:ext cx="107914" cy="1022754"/>
              </a:xfrm>
              <a:custGeom>
                <a:avLst/>
                <a:gdLst>
                  <a:gd name="connsiteX0" fmla="*/ 4845 w 107914"/>
                  <a:gd name="connsiteY0" fmla="*/ 0 h 1022754"/>
                  <a:gd name="connsiteX1" fmla="*/ 4845 w 107914"/>
                  <a:gd name="connsiteY1" fmla="*/ 589339 h 1022754"/>
                  <a:gd name="connsiteX2" fmla="*/ 33916 w 107914"/>
                  <a:gd name="connsiteY2" fmla="*/ 882687 h 1022754"/>
                  <a:gd name="connsiteX3" fmla="*/ 107914 w 107914"/>
                  <a:gd name="connsiteY3" fmla="*/ 1022754 h 1022754"/>
                </a:gdLst>
                <a:ahLst/>
                <a:cxnLst>
                  <a:cxn ang="0">
                    <a:pos x="connsiteX0" y="connsiteY0"/>
                  </a:cxn>
                  <a:cxn ang="0">
                    <a:pos x="connsiteX1" y="connsiteY1"/>
                  </a:cxn>
                  <a:cxn ang="0">
                    <a:pos x="connsiteX2" y="connsiteY2"/>
                  </a:cxn>
                  <a:cxn ang="0">
                    <a:pos x="connsiteX3" y="connsiteY3"/>
                  </a:cxn>
                </a:cxnLst>
                <a:rect l="l" t="t" r="r" b="b"/>
                <a:pathLst>
                  <a:path w="107914" h="1022754">
                    <a:moveTo>
                      <a:pt x="4845" y="0"/>
                    </a:moveTo>
                    <a:cubicBezTo>
                      <a:pt x="2422" y="221112"/>
                      <a:pt x="0" y="442225"/>
                      <a:pt x="4845" y="589339"/>
                    </a:cubicBezTo>
                    <a:cubicBezTo>
                      <a:pt x="9690" y="736453"/>
                      <a:pt x="16738" y="810451"/>
                      <a:pt x="33916" y="882687"/>
                    </a:cubicBezTo>
                    <a:cubicBezTo>
                      <a:pt x="51094" y="954923"/>
                      <a:pt x="79504" y="988838"/>
                      <a:pt x="107914" y="1022754"/>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38" name="Straight Connector 37"/>
            <p:cNvCxnSpPr/>
            <p:nvPr/>
          </p:nvCxnSpPr>
          <p:spPr>
            <a:xfrm rot="5400000">
              <a:off x="2661217" y="4219428"/>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2734369" y="4219428"/>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2315269" y="5438628"/>
              <a:ext cx="990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162869" y="5438628"/>
              <a:ext cx="990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16200000" flipH="1">
              <a:off x="2537839" y="3430062"/>
              <a:ext cx="381000" cy="547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592571" y="3430062"/>
              <a:ext cx="381000" cy="547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2856421" y="3277596"/>
              <a:ext cx="381000" cy="548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2799901" y="3277596"/>
              <a:ext cx="381000" cy="548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Cube 56"/>
            <p:cNvSpPr/>
            <p:nvPr/>
          </p:nvSpPr>
          <p:spPr>
            <a:xfrm>
              <a:off x="2429569" y="2428728"/>
              <a:ext cx="914400" cy="838200"/>
            </a:xfrm>
            <a:prstGeom prst="cube">
              <a:avLst>
                <a:gd name="adj" fmla="val 494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Direct Access Storage 50"/>
            <p:cNvSpPr/>
            <p:nvPr/>
          </p:nvSpPr>
          <p:spPr>
            <a:xfrm>
              <a:off x="2962969" y="2352528"/>
              <a:ext cx="152400" cy="152400"/>
            </a:xfrm>
            <a:prstGeom prst="flowChartMagneticDrum">
              <a:avLst/>
            </a:prstGeom>
            <a:solidFill>
              <a:srgbClr val="FFC000"/>
            </a:solidFill>
            <a:ln>
              <a:solidFill>
                <a:schemeClr val="tx1"/>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Direct Access Storage 37"/>
            <p:cNvSpPr/>
            <p:nvPr/>
          </p:nvSpPr>
          <p:spPr>
            <a:xfrm>
              <a:off x="3115369" y="2581128"/>
              <a:ext cx="152400" cy="152400"/>
            </a:xfrm>
            <a:prstGeom prst="flowChartMagneticDrum">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Direct Access Storage 38"/>
            <p:cNvSpPr/>
            <p:nvPr/>
          </p:nvSpPr>
          <p:spPr>
            <a:xfrm>
              <a:off x="2962969" y="2962128"/>
              <a:ext cx="152400" cy="152400"/>
            </a:xfrm>
            <a:prstGeom prst="flowChartMagneticDrum">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Direct Access Storage 54"/>
            <p:cNvSpPr/>
            <p:nvPr/>
          </p:nvSpPr>
          <p:spPr>
            <a:xfrm>
              <a:off x="3267769" y="2657328"/>
              <a:ext cx="152400" cy="152400"/>
            </a:xfrm>
            <a:prstGeom prst="flowChartMagneticDrum">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p:cNvCxnSpPr/>
            <p:nvPr/>
          </p:nvCxnSpPr>
          <p:spPr>
            <a:xfrm rot="16200000" flipH="1">
              <a:off x="2478337" y="2325162"/>
              <a:ext cx="533400" cy="1309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2780089" y="2201652"/>
              <a:ext cx="533400" cy="731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Flowchart: Direct Access Storage 51"/>
            <p:cNvSpPr/>
            <p:nvPr/>
          </p:nvSpPr>
          <p:spPr>
            <a:xfrm>
              <a:off x="2734369" y="2581128"/>
              <a:ext cx="152400" cy="152400"/>
            </a:xfrm>
            <a:prstGeom prst="flowChartMagneticDrum">
              <a:avLst/>
            </a:prstGeom>
            <a:solidFill>
              <a:srgbClr val="FFC000"/>
            </a:solidFill>
            <a:ln>
              <a:solidFill>
                <a:schemeClr val="tx1"/>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115369" y="5936976"/>
              <a:ext cx="1295400" cy="0"/>
              <a:chOff x="2057400" y="5867400"/>
              <a:chExt cx="1295400" cy="0"/>
            </a:xfrm>
          </p:grpSpPr>
          <p:cxnSp>
            <p:nvCxnSpPr>
              <p:cNvPr id="11" name="Straight Connector 10"/>
              <p:cNvCxnSpPr/>
              <p:nvPr/>
            </p:nvCxnSpPr>
            <p:spPr>
              <a:xfrm>
                <a:off x="2514600" y="5867400"/>
                <a:ext cx="838200" cy="0"/>
              </a:xfrm>
              <a:prstGeom prst="line">
                <a:avLst/>
              </a:prstGeom>
              <a:ln w="254000" cap="flat" cmpd="sng">
                <a:solidFill>
                  <a:srgbClr val="FF0000">
                    <a:alpha val="25098"/>
                  </a:srgbClr>
                </a:solidFill>
                <a:round/>
                <a:headEnd type="none" w="sm" len="lg"/>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362200" y="5867400"/>
                <a:ext cx="838200" cy="0"/>
              </a:xfrm>
              <a:prstGeom prst="line">
                <a:avLst/>
              </a:prstGeom>
              <a:ln w="254000" cap="flat" cmpd="sng">
                <a:solidFill>
                  <a:srgbClr val="FF0000">
                    <a:alpha val="25098"/>
                  </a:srgbClr>
                </a:solidFill>
                <a:round/>
                <a:headEnd type="none" w="sm" len="lg"/>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209800" y="5867400"/>
                <a:ext cx="838200" cy="0"/>
              </a:xfrm>
              <a:prstGeom prst="line">
                <a:avLst/>
              </a:prstGeom>
              <a:ln w="254000" cap="flat" cmpd="sng">
                <a:solidFill>
                  <a:srgbClr val="FF0000">
                    <a:alpha val="25098"/>
                  </a:srgbClr>
                </a:solidFill>
                <a:round/>
                <a:headEnd type="none" w="sm" len="lg"/>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057400" y="5867400"/>
                <a:ext cx="838200" cy="0"/>
              </a:xfrm>
              <a:prstGeom prst="line">
                <a:avLst/>
              </a:prstGeom>
              <a:ln w="254000" cap="flat" cmpd="sng">
                <a:solidFill>
                  <a:srgbClr val="FF0000"/>
                </a:solidFill>
                <a:round/>
                <a:headEnd type="none" w="sm" len="lg"/>
              </a:ln>
            </p:spPr>
            <p:style>
              <a:lnRef idx="1">
                <a:schemeClr val="accent1"/>
              </a:lnRef>
              <a:fillRef idx="0">
                <a:schemeClr val="accent1"/>
              </a:fillRef>
              <a:effectRef idx="0">
                <a:schemeClr val="accent1"/>
              </a:effectRef>
              <a:fontRef idx="minor">
                <a:schemeClr val="tx1"/>
              </a:fontRef>
            </p:style>
          </p:cxnSp>
        </p:grpSp>
      </p:grpSp>
      <p:sp>
        <p:nvSpPr>
          <p:cNvPr id="80" name="Rectangle 79"/>
          <p:cNvSpPr/>
          <p:nvPr/>
        </p:nvSpPr>
        <p:spPr>
          <a:xfrm>
            <a:off x="2867953" y="2081691"/>
            <a:ext cx="1795312" cy="609600"/>
          </a:xfrm>
          <a:prstGeom prst="rect">
            <a:avLst/>
          </a:prstGeom>
          <a:gradFill flip="none" rotWithShape="1">
            <a:gsLst>
              <a:gs pos="0">
                <a:srgbClr val="660066"/>
              </a:gs>
              <a:gs pos="100000">
                <a:srgbClr val="FFFFFF"/>
              </a:gs>
              <a:gs pos="99000">
                <a:schemeClr val="accent6"/>
              </a:gs>
            </a:gsLst>
            <a:lin ang="0" scaled="1"/>
            <a:tileRect/>
          </a:gra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00"/>
                </a:solidFill>
              </a:rPr>
              <a:t>Damping feedback filter</a:t>
            </a:r>
            <a:endParaRPr lang="en-US" dirty="0">
              <a:solidFill>
                <a:srgbClr val="FFFF00"/>
              </a:solidFill>
            </a:endParaRPr>
          </a:p>
        </p:txBody>
      </p:sp>
      <p:sp>
        <p:nvSpPr>
          <p:cNvPr id="81" name="Oval 80"/>
          <p:cNvSpPr/>
          <p:nvPr/>
        </p:nvSpPr>
        <p:spPr>
          <a:xfrm>
            <a:off x="1735062" y="2164451"/>
            <a:ext cx="457200" cy="457200"/>
          </a:xfrm>
          <a:prstGeom prst="ellips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a:t>
            </a:r>
            <a:endParaRPr lang="en-US" dirty="0">
              <a:solidFill>
                <a:srgbClr val="000000"/>
              </a:solidFill>
            </a:endParaRPr>
          </a:p>
        </p:txBody>
      </p:sp>
      <p:cxnSp>
        <p:nvCxnSpPr>
          <p:cNvPr id="83" name="Straight Connector 82"/>
          <p:cNvCxnSpPr>
            <a:endCxn id="81" idx="2"/>
          </p:cNvCxnSpPr>
          <p:nvPr/>
        </p:nvCxnSpPr>
        <p:spPr>
          <a:xfrm flipV="1">
            <a:off x="1242769" y="2393051"/>
            <a:ext cx="492293" cy="28954"/>
          </a:xfrm>
          <a:prstGeom prst="line">
            <a:avLst/>
          </a:prstGeom>
          <a:ln>
            <a:solidFill>
              <a:srgbClr val="660066"/>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85" name="Straight Connector 84"/>
          <p:cNvCxnSpPr>
            <a:endCxn id="81" idx="2"/>
          </p:cNvCxnSpPr>
          <p:nvPr/>
        </p:nvCxnSpPr>
        <p:spPr>
          <a:xfrm flipV="1">
            <a:off x="937969" y="2393051"/>
            <a:ext cx="797093" cy="333754"/>
          </a:xfrm>
          <a:prstGeom prst="line">
            <a:avLst/>
          </a:prstGeom>
          <a:ln>
            <a:solidFill>
              <a:srgbClr val="660066"/>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86" name="Straight Connector 85"/>
          <p:cNvCxnSpPr>
            <a:stCxn id="81" idx="6"/>
            <a:endCxn id="80" idx="1"/>
          </p:cNvCxnSpPr>
          <p:nvPr/>
        </p:nvCxnSpPr>
        <p:spPr>
          <a:xfrm flipV="1">
            <a:off x="2192262" y="2386491"/>
            <a:ext cx="675691" cy="6560"/>
          </a:xfrm>
          <a:prstGeom prst="line">
            <a:avLst/>
          </a:prstGeom>
          <a:ln>
            <a:solidFill>
              <a:srgbClr val="660066"/>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89" name="TextBox 88"/>
          <p:cNvSpPr txBox="1"/>
          <p:nvPr/>
        </p:nvSpPr>
        <p:spPr>
          <a:xfrm>
            <a:off x="1667780" y="1192474"/>
            <a:ext cx="826378" cy="646331"/>
          </a:xfrm>
          <a:prstGeom prst="rect">
            <a:avLst/>
          </a:prstGeom>
          <a:noFill/>
        </p:spPr>
        <p:txBody>
          <a:bodyPr wrap="square" rtlCol="0">
            <a:spAutoFit/>
          </a:bodyPr>
          <a:lstStyle/>
          <a:p>
            <a:r>
              <a:rPr lang="en-US" dirty="0" smtClean="0"/>
              <a:t>sensor noise</a:t>
            </a:r>
            <a:endParaRPr lang="en-US" dirty="0"/>
          </a:p>
        </p:txBody>
      </p:sp>
      <p:cxnSp>
        <p:nvCxnSpPr>
          <p:cNvPr id="90" name="Straight Connector 89"/>
          <p:cNvCxnSpPr>
            <a:stCxn id="89" idx="2"/>
            <a:endCxn id="81" idx="0"/>
          </p:cNvCxnSpPr>
          <p:nvPr/>
        </p:nvCxnSpPr>
        <p:spPr>
          <a:xfrm flipH="1">
            <a:off x="1963662" y="1838805"/>
            <a:ext cx="117307" cy="325646"/>
          </a:xfrm>
          <a:prstGeom prst="line">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flipH="1" flipV="1">
            <a:off x="937969" y="2803005"/>
            <a:ext cx="1929985" cy="152400"/>
          </a:xfrm>
          <a:prstGeom prst="line">
            <a:avLst/>
          </a:prstGeom>
          <a:ln>
            <a:solidFill>
              <a:srgbClr val="FF660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flipH="1">
            <a:off x="2867954" y="2955165"/>
            <a:ext cx="2027294" cy="0"/>
          </a:xfrm>
          <a:prstGeom prst="line">
            <a:avLst/>
          </a:prstGeom>
          <a:ln>
            <a:solidFill>
              <a:srgbClr val="FF6600"/>
            </a:solidFill>
            <a:prstDash val="dash"/>
            <a:tailEnd type="none"/>
          </a:ln>
        </p:spPr>
        <p:style>
          <a:lnRef idx="2">
            <a:schemeClr val="accent1"/>
          </a:lnRef>
          <a:fillRef idx="0">
            <a:schemeClr val="accent1"/>
          </a:fillRef>
          <a:effectRef idx="1">
            <a:schemeClr val="accent1"/>
          </a:effectRef>
          <a:fontRef idx="minor">
            <a:schemeClr val="tx1"/>
          </a:fontRef>
        </p:style>
      </p:cxnSp>
      <p:cxnSp>
        <p:nvCxnSpPr>
          <p:cNvPr id="107" name="Straight Connector 106"/>
          <p:cNvCxnSpPr>
            <a:endCxn id="80" idx="3"/>
          </p:cNvCxnSpPr>
          <p:nvPr/>
        </p:nvCxnSpPr>
        <p:spPr>
          <a:xfrm flipH="1" flipV="1">
            <a:off x="4663265" y="2386491"/>
            <a:ext cx="231983" cy="6560"/>
          </a:xfrm>
          <a:prstGeom prst="line">
            <a:avLst/>
          </a:prstGeom>
          <a:ln>
            <a:solidFill>
              <a:srgbClr val="FF6600"/>
            </a:solidFill>
            <a:prstDash val="dash"/>
            <a:tailEnd type="none"/>
          </a:ln>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flipV="1">
            <a:off x="4895248" y="2386491"/>
            <a:ext cx="0" cy="568674"/>
          </a:xfrm>
          <a:prstGeom prst="line">
            <a:avLst/>
          </a:prstGeom>
          <a:ln>
            <a:solidFill>
              <a:srgbClr val="FF6600"/>
            </a:solidFill>
            <a:prstDash val="dash"/>
            <a:tailEnd type="none"/>
          </a:ln>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flipH="1" flipV="1">
            <a:off x="1166569" y="2498205"/>
            <a:ext cx="1649285" cy="456960"/>
          </a:xfrm>
          <a:prstGeom prst="line">
            <a:avLst/>
          </a:prstGeom>
          <a:ln>
            <a:solidFill>
              <a:srgbClr val="FF6600"/>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121" name="TextBox 120"/>
          <p:cNvSpPr txBox="1"/>
          <p:nvPr/>
        </p:nvSpPr>
        <p:spPr>
          <a:xfrm>
            <a:off x="2244810" y="1953214"/>
            <a:ext cx="582485" cy="369332"/>
          </a:xfrm>
          <a:prstGeom prst="rect">
            <a:avLst/>
          </a:prstGeom>
          <a:noFill/>
        </p:spPr>
        <p:txBody>
          <a:bodyPr wrap="square" rtlCol="0">
            <a:spAutoFit/>
          </a:bodyPr>
          <a:lstStyle/>
          <a:p>
            <a:r>
              <a:rPr lang="en-US" dirty="0" smtClean="0"/>
              <a:t>[m]</a:t>
            </a:r>
            <a:endParaRPr lang="en-US" dirty="0"/>
          </a:p>
        </p:txBody>
      </p:sp>
      <p:sp>
        <p:nvSpPr>
          <p:cNvPr id="122" name="TextBox 121"/>
          <p:cNvSpPr txBox="1"/>
          <p:nvPr/>
        </p:nvSpPr>
        <p:spPr>
          <a:xfrm>
            <a:off x="4895248" y="2025572"/>
            <a:ext cx="582485" cy="369332"/>
          </a:xfrm>
          <a:prstGeom prst="rect">
            <a:avLst/>
          </a:prstGeom>
          <a:noFill/>
        </p:spPr>
        <p:txBody>
          <a:bodyPr wrap="square" rtlCol="0">
            <a:spAutoFit/>
          </a:bodyPr>
          <a:lstStyle/>
          <a:p>
            <a:r>
              <a:rPr lang="en-US" dirty="0" smtClean="0"/>
              <a:t>[N]</a:t>
            </a:r>
            <a:endParaRPr lang="en-US" dirty="0"/>
          </a:p>
        </p:txBody>
      </p:sp>
      <p:pic>
        <p:nvPicPr>
          <p:cNvPr id="123" name="Picture 122" descr="ToptoTopTF_nocav.png"/>
          <p:cNvPicPr>
            <a:picLocks noChangeAspect="1"/>
          </p:cNvPicPr>
          <p:nvPr/>
        </p:nvPicPr>
        <p:blipFill rotWithShape="1">
          <a:blip r:embed="rId3" cstate="screen">
            <a:extLst>
              <a:ext uri="{28A0092B-C50C-407E-A947-70E740481C1C}">
                <a14:useLocalDpi xmlns:a14="http://schemas.microsoft.com/office/drawing/2010/main"/>
              </a:ext>
            </a:extLst>
          </a:blip>
          <a:srcRect r="5144"/>
          <a:stretch/>
        </p:blipFill>
        <p:spPr>
          <a:xfrm>
            <a:off x="2586850" y="3509725"/>
            <a:ext cx="5080572" cy="2975606"/>
          </a:xfrm>
          <a:prstGeom prst="rect">
            <a:avLst/>
          </a:prstGeom>
        </p:spPr>
      </p:pic>
      <p:grpSp>
        <p:nvGrpSpPr>
          <p:cNvPr id="156" name="Group 155"/>
          <p:cNvGrpSpPr/>
          <p:nvPr/>
        </p:nvGrpSpPr>
        <p:grpSpPr>
          <a:xfrm>
            <a:off x="0" y="0"/>
            <a:ext cx="9144000" cy="1264919"/>
            <a:chOff x="0" y="0"/>
            <a:chExt cx="9144000" cy="1264919"/>
          </a:xfrm>
        </p:grpSpPr>
        <p:pic>
          <p:nvPicPr>
            <p:cNvPr id="157" name="Picture 3" descr="C:\Users\Brett\Documents\Lab\LSC - LIGO Lab\Logos and Figures\LIGO Logo Extension.bmp"/>
            <p:cNvPicPr>
              <a:picLocks noChangeAspect="1" noChangeArrowheads="1"/>
            </p:cNvPicPr>
            <p:nvPr/>
          </p:nvPicPr>
          <p:blipFill>
            <a:blip r:embed="rId4" cstate="screen">
              <a:extLst>
                <a:ext uri="{28A0092B-C50C-407E-A947-70E740481C1C}">
                  <a14:useLocalDpi xmlns:a14="http://schemas.microsoft.com/office/drawing/2010/main"/>
                </a:ext>
              </a:extLst>
            </a:blip>
            <a:srcRect l="5795" r="30992" b="10002"/>
            <a:stretch>
              <a:fillRect/>
            </a:stretch>
          </p:blipFill>
          <p:spPr bwMode="auto">
            <a:xfrm>
              <a:off x="0" y="1219200"/>
              <a:ext cx="9144000" cy="45719"/>
            </a:xfrm>
            <a:prstGeom prst="rect">
              <a:avLst/>
            </a:prstGeom>
            <a:noFill/>
          </p:spPr>
        </p:pic>
        <p:pic>
          <p:nvPicPr>
            <p:cNvPr id="158" name="Picture 157" descr="New_Logo.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36" y="0"/>
              <a:ext cx="823522" cy="702859"/>
            </a:xfrm>
            <a:prstGeom prst="rect">
              <a:avLst/>
            </a:prstGeom>
          </p:spPr>
        </p:pic>
        <p:pic>
          <p:nvPicPr>
            <p:cNvPr id="159" name="Picture 158" descr="Stanford_University_seal_2003.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39912" y="0"/>
              <a:ext cx="704088" cy="704088"/>
            </a:xfrm>
            <a:prstGeom prst="rect">
              <a:avLst/>
            </a:prstGeom>
          </p:spPr>
        </p:pic>
      </p:grpSp>
      <p:sp>
        <p:nvSpPr>
          <p:cNvPr id="62" name="TextBox 61"/>
          <p:cNvSpPr txBox="1"/>
          <p:nvPr/>
        </p:nvSpPr>
        <p:spPr>
          <a:xfrm>
            <a:off x="5819579" y="1329441"/>
            <a:ext cx="3196082" cy="1477328"/>
          </a:xfrm>
          <a:prstGeom prst="rect">
            <a:avLst/>
          </a:prstGeom>
          <a:noFill/>
        </p:spPr>
        <p:txBody>
          <a:bodyPr wrap="square" rtlCol="0">
            <a:spAutoFit/>
          </a:bodyPr>
          <a:lstStyle/>
          <a:p>
            <a:pPr>
              <a:buFont typeface="Arial"/>
              <a:buChar char="•"/>
            </a:pPr>
            <a:r>
              <a:rPr lang="en-US" dirty="0"/>
              <a:t> </a:t>
            </a:r>
            <a:r>
              <a:rPr lang="en-US" dirty="0" smtClean="0"/>
              <a:t>Used to reduce the Qs of the suspension modes</a:t>
            </a:r>
          </a:p>
          <a:p>
            <a:endParaRPr lang="en-US" dirty="0" smtClean="0"/>
          </a:p>
          <a:p>
            <a:pPr>
              <a:buFont typeface="Arial"/>
              <a:buChar char="•"/>
            </a:pPr>
            <a:r>
              <a:rPr lang="en-US" dirty="0"/>
              <a:t> </a:t>
            </a:r>
            <a:r>
              <a:rPr lang="en-US" dirty="0" smtClean="0"/>
              <a:t>Good candidate for modern control</a:t>
            </a:r>
            <a:endParaRPr lang="en-US" dirty="0"/>
          </a:p>
        </p:txBody>
      </p:sp>
      <p:sp>
        <p:nvSpPr>
          <p:cNvPr id="72" name="Footer Placeholder 3"/>
          <p:cNvSpPr>
            <a:spLocks noGrp="1"/>
          </p:cNvSpPr>
          <p:nvPr>
            <p:ph type="ftr" sz="quarter" idx="11"/>
          </p:nvPr>
        </p:nvSpPr>
        <p:spPr>
          <a:xfrm>
            <a:off x="3120868" y="6492875"/>
            <a:ext cx="2895600" cy="365125"/>
          </a:xfrm>
        </p:spPr>
        <p:txBody>
          <a:bodyPr/>
          <a:lstStyle/>
          <a:p>
            <a:r>
              <a:rPr lang="sv-SE" dirty="0" smtClean="0"/>
              <a:t>19 May 2015 - GWADW- G1500626</a:t>
            </a:r>
            <a:endParaRPr lang="en-US" dirty="0"/>
          </a:p>
        </p:txBody>
      </p:sp>
    </p:spTree>
    <p:extLst>
      <p:ext uri="{BB962C8B-B14F-4D97-AF65-F5344CB8AC3E}">
        <p14:creationId xmlns:p14="http://schemas.microsoft.com/office/powerpoint/2010/main" val="267065397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Cavity Performance (simulation)</a:t>
            </a:r>
            <a:endParaRPr lang="en-US" dirty="0"/>
          </a:p>
        </p:txBody>
      </p:sp>
      <p:pic>
        <p:nvPicPr>
          <p:cNvPr id="3" name="Picture 2" descr="GCF_DARM_26Apr201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36300"/>
            <a:ext cx="9144000" cy="5080000"/>
          </a:xfrm>
          <a:prstGeom prst="rect">
            <a:avLst/>
          </a:prstGeom>
        </p:spPr>
      </p:pic>
      <p:sp>
        <p:nvSpPr>
          <p:cNvPr id="4" name="TextBox 3"/>
          <p:cNvSpPr txBox="1"/>
          <p:nvPr/>
        </p:nvSpPr>
        <p:spPr>
          <a:xfrm>
            <a:off x="5686046" y="2849037"/>
            <a:ext cx="2413993" cy="584776"/>
          </a:xfrm>
          <a:prstGeom prst="rect">
            <a:avLst/>
          </a:prstGeom>
          <a:solidFill>
            <a:schemeClr val="bg1"/>
          </a:solidFill>
          <a:ln>
            <a:solidFill>
              <a:schemeClr val="tx1"/>
            </a:solidFill>
          </a:ln>
        </p:spPr>
        <p:txBody>
          <a:bodyPr wrap="square" rtlCol="0">
            <a:spAutoFit/>
          </a:bodyPr>
          <a:lstStyle/>
          <a:p>
            <a:r>
              <a:rPr lang="en-US" sz="1600" dirty="0" smtClean="0"/>
              <a:t>RMS error = 5.8e-16 m</a:t>
            </a:r>
          </a:p>
          <a:p>
            <a:r>
              <a:rPr lang="en-US" sz="1600" dirty="0" smtClean="0"/>
              <a:t>Requirement &lt; 1e-15 m</a:t>
            </a:r>
            <a:endParaRPr lang="en-US" sz="1600" dirty="0"/>
          </a:p>
        </p:txBody>
      </p:sp>
      <p:sp>
        <p:nvSpPr>
          <p:cNvPr id="5" name="TextBox 4"/>
          <p:cNvSpPr txBox="1"/>
          <p:nvPr/>
        </p:nvSpPr>
        <p:spPr>
          <a:xfrm>
            <a:off x="5686046" y="3498225"/>
            <a:ext cx="2413993" cy="1569660"/>
          </a:xfrm>
          <a:prstGeom prst="rect">
            <a:avLst/>
          </a:prstGeom>
          <a:solidFill>
            <a:schemeClr val="bg1"/>
          </a:solidFill>
          <a:ln>
            <a:solidFill>
              <a:schemeClr val="tx1"/>
            </a:solidFill>
          </a:ln>
        </p:spPr>
        <p:txBody>
          <a:bodyPr wrap="square" rtlCol="0">
            <a:spAutoFit/>
          </a:bodyPr>
          <a:lstStyle/>
          <a:p>
            <a:r>
              <a:rPr lang="en-US" sz="1600" dirty="0" smtClean="0"/>
              <a:t>DAC RMS voltages:</a:t>
            </a:r>
          </a:p>
          <a:p>
            <a:r>
              <a:rPr lang="en-US" sz="1600" dirty="0" smtClean="0"/>
              <a:t>Top = 0.21 V</a:t>
            </a:r>
          </a:p>
          <a:p>
            <a:r>
              <a:rPr lang="en-US" sz="1600" dirty="0" smtClean="0"/>
              <a:t>UIM = 0.29 V</a:t>
            </a:r>
          </a:p>
          <a:p>
            <a:r>
              <a:rPr lang="en-US" sz="1600" dirty="0" smtClean="0"/>
              <a:t>PUM = 0.99 V</a:t>
            </a:r>
          </a:p>
          <a:p>
            <a:r>
              <a:rPr lang="en-US" sz="1600" dirty="0" smtClean="0"/>
              <a:t>TM = 0.06 V</a:t>
            </a:r>
          </a:p>
          <a:p>
            <a:r>
              <a:rPr lang="en-US" sz="1600" dirty="0" smtClean="0"/>
              <a:t>DAC saturates at 10 V</a:t>
            </a:r>
            <a:endParaRPr lang="en-US" sz="1600" dirty="0"/>
          </a:p>
        </p:txBody>
      </p:sp>
      <p:sp>
        <p:nvSpPr>
          <p:cNvPr id="6" name="Slide Number Placeholder 5"/>
          <p:cNvSpPr>
            <a:spLocks noGrp="1"/>
          </p:cNvSpPr>
          <p:nvPr>
            <p:ph type="sldNum" sz="quarter" idx="12"/>
          </p:nvPr>
        </p:nvSpPr>
        <p:spPr>
          <a:xfrm>
            <a:off x="6918325" y="6388100"/>
            <a:ext cx="2133600" cy="365125"/>
          </a:xfrm>
        </p:spPr>
        <p:txBody>
          <a:bodyPr/>
          <a:lstStyle/>
          <a:p>
            <a:fld id="{C7B8D8D1-A204-C14D-A397-99A1FA68CD01}" type="slidenum">
              <a:rPr lang="en-US" smtClean="0"/>
              <a:t>40</a:t>
            </a:fld>
            <a:endParaRPr lang="en-US" dirty="0"/>
          </a:p>
        </p:txBody>
      </p:sp>
    </p:spTree>
    <p:extLst>
      <p:ext uri="{BB962C8B-B14F-4D97-AF65-F5344CB8AC3E}">
        <p14:creationId xmlns:p14="http://schemas.microsoft.com/office/powerpoint/2010/main" val="33375183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Cost_Function_Plots_2015_04_08_Page_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1401"/>
            <a:ext cx="9144000" cy="6468041"/>
          </a:xfrm>
          <a:prstGeom prst="rect">
            <a:avLst/>
          </a:prstGeom>
        </p:spPr>
      </p:pic>
      <p:sp>
        <p:nvSpPr>
          <p:cNvPr id="4" name="Slide Number Placeholder 3"/>
          <p:cNvSpPr>
            <a:spLocks noGrp="1"/>
          </p:cNvSpPr>
          <p:nvPr>
            <p:ph type="sldNum" sz="quarter" idx="12"/>
          </p:nvPr>
        </p:nvSpPr>
        <p:spPr/>
        <p:txBody>
          <a:bodyPr/>
          <a:lstStyle/>
          <a:p>
            <a:fld id="{C7B8D8D1-A204-C14D-A397-99A1FA68CD01}" type="slidenum">
              <a:rPr lang="en-US" smtClean="0"/>
              <a:t>41</a:t>
            </a:fld>
            <a:endParaRPr lang="en-US"/>
          </a:p>
        </p:txBody>
      </p:sp>
    </p:spTree>
    <p:extLst>
      <p:ext uri="{BB962C8B-B14F-4D97-AF65-F5344CB8AC3E}">
        <p14:creationId xmlns:p14="http://schemas.microsoft.com/office/powerpoint/2010/main" val="25985581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Cost_Function_Plots_2015_04_08_Page_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9959"/>
            <a:ext cx="9144000" cy="6468041"/>
          </a:xfrm>
          <a:prstGeom prst="rect">
            <a:avLst/>
          </a:prstGeom>
        </p:spPr>
      </p:pic>
      <p:sp>
        <p:nvSpPr>
          <p:cNvPr id="4" name="Slide Number Placeholder 3"/>
          <p:cNvSpPr>
            <a:spLocks noGrp="1"/>
          </p:cNvSpPr>
          <p:nvPr>
            <p:ph type="sldNum" sz="quarter" idx="12"/>
          </p:nvPr>
        </p:nvSpPr>
        <p:spPr/>
        <p:txBody>
          <a:bodyPr/>
          <a:lstStyle/>
          <a:p>
            <a:fld id="{C7B8D8D1-A204-C14D-A397-99A1FA68CD01}" type="slidenum">
              <a:rPr lang="en-US" smtClean="0"/>
              <a:t>42</a:t>
            </a:fld>
            <a:endParaRPr lang="en-US"/>
          </a:p>
        </p:txBody>
      </p:sp>
    </p:spTree>
    <p:extLst>
      <p:ext uri="{BB962C8B-B14F-4D97-AF65-F5344CB8AC3E}">
        <p14:creationId xmlns:p14="http://schemas.microsoft.com/office/powerpoint/2010/main" val="40211233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Cost_Function_Plots_2015_04_08_Page_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9959"/>
            <a:ext cx="9144000" cy="6468041"/>
          </a:xfrm>
          <a:prstGeom prst="rect">
            <a:avLst/>
          </a:prstGeom>
        </p:spPr>
      </p:pic>
      <p:sp>
        <p:nvSpPr>
          <p:cNvPr id="4" name="Slide Number Placeholder 3"/>
          <p:cNvSpPr>
            <a:spLocks noGrp="1"/>
          </p:cNvSpPr>
          <p:nvPr>
            <p:ph type="sldNum" sz="quarter" idx="12"/>
          </p:nvPr>
        </p:nvSpPr>
        <p:spPr/>
        <p:txBody>
          <a:bodyPr/>
          <a:lstStyle/>
          <a:p>
            <a:fld id="{C7B8D8D1-A204-C14D-A397-99A1FA68CD01}" type="slidenum">
              <a:rPr lang="en-US" smtClean="0"/>
              <a:t>43</a:t>
            </a:fld>
            <a:endParaRPr lang="en-US"/>
          </a:p>
        </p:txBody>
      </p:sp>
    </p:spTree>
    <p:extLst>
      <p:ext uri="{BB962C8B-B14F-4D97-AF65-F5344CB8AC3E}">
        <p14:creationId xmlns:p14="http://schemas.microsoft.com/office/powerpoint/2010/main" val="4012202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7403"/>
            <a:ext cx="8229600" cy="1143000"/>
          </a:xfrm>
        </p:spPr>
        <p:txBody>
          <a:bodyPr/>
          <a:lstStyle/>
          <a:p>
            <a:r>
              <a:rPr lang="en-US" dirty="0" smtClean="0"/>
              <a:t>Suspension cavity control</a:t>
            </a:r>
            <a:endParaRPr lang="en-US" dirty="0"/>
          </a:p>
        </p:txBody>
      </p:sp>
      <p:sp>
        <p:nvSpPr>
          <p:cNvPr id="5" name="Slide Number Placeholder 4"/>
          <p:cNvSpPr>
            <a:spLocks noGrp="1"/>
          </p:cNvSpPr>
          <p:nvPr>
            <p:ph type="sldNum" sz="quarter" idx="12"/>
          </p:nvPr>
        </p:nvSpPr>
        <p:spPr>
          <a:xfrm>
            <a:off x="6950100" y="6356350"/>
            <a:ext cx="2133600" cy="365125"/>
          </a:xfrm>
        </p:spPr>
        <p:txBody>
          <a:bodyPr/>
          <a:lstStyle/>
          <a:p>
            <a:fld id="{EB067CA0-F525-924F-BC55-0CB689841ADC}" type="slidenum">
              <a:rPr lang="en-US" smtClean="0"/>
              <a:pPr/>
              <a:t>5</a:t>
            </a:fld>
            <a:endParaRPr lang="en-US"/>
          </a:p>
        </p:txBody>
      </p:sp>
      <p:grpSp>
        <p:nvGrpSpPr>
          <p:cNvPr id="164" name="Group 163"/>
          <p:cNvGrpSpPr/>
          <p:nvPr/>
        </p:nvGrpSpPr>
        <p:grpSpPr>
          <a:xfrm>
            <a:off x="4963602" y="1422456"/>
            <a:ext cx="3200400" cy="5370731"/>
            <a:chOff x="0" y="1411069"/>
            <a:chExt cx="3200400" cy="5370731"/>
          </a:xfrm>
        </p:grpSpPr>
        <p:grpSp>
          <p:nvGrpSpPr>
            <p:cNvPr id="165" name="Group 164"/>
            <p:cNvGrpSpPr/>
            <p:nvPr/>
          </p:nvGrpSpPr>
          <p:grpSpPr>
            <a:xfrm>
              <a:off x="76200" y="1978152"/>
              <a:ext cx="2133600" cy="4803648"/>
              <a:chOff x="304800" y="1524000"/>
              <a:chExt cx="2133600" cy="4803648"/>
            </a:xfrm>
          </p:grpSpPr>
          <p:cxnSp>
            <p:nvCxnSpPr>
              <p:cNvPr id="173" name="Straight Connector 172"/>
              <p:cNvCxnSpPr/>
              <p:nvPr/>
            </p:nvCxnSpPr>
            <p:spPr>
              <a:xfrm rot="5400000">
                <a:off x="554736" y="4038600"/>
                <a:ext cx="609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rot="5400000">
                <a:off x="472440" y="4038600"/>
                <a:ext cx="609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rot="5400000">
                <a:off x="1409700" y="4991100"/>
                <a:ext cx="990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rot="5400000">
                <a:off x="1257300" y="4991100"/>
                <a:ext cx="990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5400000">
                <a:off x="551688" y="4876800"/>
                <a:ext cx="609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475488" y="4876800"/>
                <a:ext cx="609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rot="5400000">
                <a:off x="1676400" y="3886200"/>
                <a:ext cx="609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rot="5400000">
                <a:off x="1600200" y="3886200"/>
                <a:ext cx="609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1" name="Flowchart: Direct Access Storage 19"/>
              <p:cNvSpPr/>
              <p:nvPr/>
            </p:nvSpPr>
            <p:spPr>
              <a:xfrm>
                <a:off x="457200" y="3886200"/>
                <a:ext cx="685800" cy="914400"/>
              </a:xfrm>
              <a:prstGeom prst="flowChartMagneticDrum">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Flowchart: Direct Access Storage 20"/>
              <p:cNvSpPr/>
              <p:nvPr/>
            </p:nvSpPr>
            <p:spPr>
              <a:xfrm>
                <a:off x="1295400" y="3962400"/>
                <a:ext cx="152400" cy="152400"/>
              </a:xfrm>
              <a:prstGeom prst="flowChartMagneticDrum">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lowchart: Direct Access Storage 21"/>
              <p:cNvSpPr/>
              <p:nvPr/>
            </p:nvSpPr>
            <p:spPr>
              <a:xfrm>
                <a:off x="1143000" y="4038600"/>
                <a:ext cx="152400" cy="152400"/>
              </a:xfrm>
              <a:prstGeom prst="flowChartMagneticDrum">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lowchart: Direct Access Storage 23"/>
              <p:cNvSpPr/>
              <p:nvPr/>
            </p:nvSpPr>
            <p:spPr>
              <a:xfrm>
                <a:off x="1295400" y="4419600"/>
                <a:ext cx="152400" cy="152400"/>
              </a:xfrm>
              <a:prstGeom prst="flowChartMagneticDrum">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lowchart: Direct Access Storage 24"/>
              <p:cNvSpPr/>
              <p:nvPr/>
            </p:nvSpPr>
            <p:spPr>
              <a:xfrm>
                <a:off x="1143000" y="4495800"/>
                <a:ext cx="152400" cy="152400"/>
              </a:xfrm>
              <a:prstGeom prst="flowChartMagneticDrum">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Cube 185"/>
              <p:cNvSpPr/>
              <p:nvPr/>
            </p:nvSpPr>
            <p:spPr>
              <a:xfrm>
                <a:off x="381000" y="2895600"/>
                <a:ext cx="914400" cy="838200"/>
              </a:xfrm>
              <a:prstGeom prst="cube">
                <a:avLst>
                  <a:gd name="adj" fmla="val 494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lowchart: Direct Access Storage 26"/>
              <p:cNvSpPr/>
              <p:nvPr/>
            </p:nvSpPr>
            <p:spPr>
              <a:xfrm>
                <a:off x="1295400" y="2971800"/>
                <a:ext cx="152400" cy="152400"/>
              </a:xfrm>
              <a:prstGeom prst="flowChartMagneticDrum">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lowchart: Direct Access Storage 27"/>
              <p:cNvSpPr/>
              <p:nvPr/>
            </p:nvSpPr>
            <p:spPr>
              <a:xfrm>
                <a:off x="1143000" y="3048000"/>
                <a:ext cx="152400" cy="152400"/>
              </a:xfrm>
              <a:prstGeom prst="flowChartMagneticDrum">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lowchart: Direct Access Storage 28"/>
              <p:cNvSpPr/>
              <p:nvPr/>
            </p:nvSpPr>
            <p:spPr>
              <a:xfrm>
                <a:off x="1295400" y="3352800"/>
                <a:ext cx="152400" cy="152400"/>
              </a:xfrm>
              <a:prstGeom prst="flowChartMagneticDrum">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lowchart: Direct Access Storage 29"/>
              <p:cNvSpPr/>
              <p:nvPr/>
            </p:nvSpPr>
            <p:spPr>
              <a:xfrm>
                <a:off x="1143000" y="3429000"/>
                <a:ext cx="152400" cy="152400"/>
              </a:xfrm>
              <a:prstGeom prst="flowChartMagneticDrum">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lowchart: Direct Access Storage 39"/>
              <p:cNvSpPr/>
              <p:nvPr/>
            </p:nvSpPr>
            <p:spPr>
              <a:xfrm>
                <a:off x="1524000" y="3886200"/>
                <a:ext cx="685800" cy="914400"/>
              </a:xfrm>
              <a:prstGeom prst="flowChartMagneticDrum">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Cube 191"/>
              <p:cNvSpPr/>
              <p:nvPr/>
            </p:nvSpPr>
            <p:spPr>
              <a:xfrm>
                <a:off x="1447800" y="2895600"/>
                <a:ext cx="914400" cy="838200"/>
              </a:xfrm>
              <a:prstGeom prst="cube">
                <a:avLst>
                  <a:gd name="adj" fmla="val 494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lowchart: Direct Access Storage 53"/>
              <p:cNvSpPr/>
              <p:nvPr/>
            </p:nvSpPr>
            <p:spPr>
              <a:xfrm>
                <a:off x="1524000" y="5029200"/>
                <a:ext cx="685800" cy="914400"/>
              </a:xfrm>
              <a:prstGeom prst="flowChartMagneticDrum">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4" name="Group 193"/>
              <p:cNvGrpSpPr>
                <a:grpSpLocks noChangeAspect="1"/>
              </p:cNvGrpSpPr>
              <p:nvPr/>
            </p:nvGrpSpPr>
            <p:grpSpPr>
              <a:xfrm>
                <a:off x="457200" y="5029200"/>
                <a:ext cx="1282149" cy="1298448"/>
                <a:chOff x="1143000" y="3581400"/>
                <a:chExt cx="1856006" cy="1879600"/>
              </a:xfrm>
            </p:grpSpPr>
            <p:sp>
              <p:nvSpPr>
                <p:cNvPr id="230" name="Flowchart: Direct Access Storage 71"/>
                <p:cNvSpPr/>
                <p:nvPr/>
              </p:nvSpPr>
              <p:spPr>
                <a:xfrm>
                  <a:off x="1143000" y="3581400"/>
                  <a:ext cx="1003345" cy="1337794"/>
                </a:xfrm>
                <a:prstGeom prst="flowChartMagneticDrum">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Block Arc 230"/>
                <p:cNvSpPr>
                  <a:spLocks noChangeAspect="1"/>
                </p:cNvSpPr>
                <p:nvPr/>
              </p:nvSpPr>
              <p:spPr>
                <a:xfrm>
                  <a:off x="1624606" y="3654979"/>
                  <a:ext cx="1201825" cy="1204014"/>
                </a:xfrm>
                <a:prstGeom prst="blockArc">
                  <a:avLst>
                    <a:gd name="adj1" fmla="val 10800000"/>
                    <a:gd name="adj2" fmla="val 15883239"/>
                    <a:gd name="adj3" fmla="val 2612"/>
                  </a:avLst>
                </a:prstGeom>
                <a:solidFill>
                  <a:srgbClr val="FFFF00"/>
                </a:solidFill>
                <a:ln>
                  <a:noFill/>
                </a:ln>
                <a:scene3d>
                  <a:camera prst="orthographicFront">
                    <a:rot lat="0" lon="45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2" name="Donut 231"/>
                <p:cNvSpPr/>
                <p:nvPr/>
              </p:nvSpPr>
              <p:spPr>
                <a:xfrm>
                  <a:off x="1504204" y="3775380"/>
                  <a:ext cx="963211" cy="963211"/>
                </a:xfrm>
                <a:prstGeom prst="donut">
                  <a:avLst>
                    <a:gd name="adj" fmla="val 3055"/>
                  </a:avLst>
                </a:prstGeom>
                <a:solidFill>
                  <a:srgbClr val="FFFF00"/>
                </a:solidFill>
                <a:ln>
                  <a:noFill/>
                </a:ln>
                <a:scene3d>
                  <a:camera prst="orthographicFront">
                    <a:rot lat="0" lon="45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3" name="Block Arc 232"/>
                <p:cNvSpPr>
                  <a:spLocks noChangeAspect="1"/>
                </p:cNvSpPr>
                <p:nvPr/>
              </p:nvSpPr>
              <p:spPr>
                <a:xfrm>
                  <a:off x="1785141" y="4216852"/>
                  <a:ext cx="1201825" cy="1204014"/>
                </a:xfrm>
                <a:prstGeom prst="blockArc">
                  <a:avLst>
                    <a:gd name="adj1" fmla="val 10800000"/>
                    <a:gd name="adj2" fmla="val 15931455"/>
                    <a:gd name="adj3" fmla="val 2669"/>
                  </a:avLst>
                </a:prstGeom>
                <a:solidFill>
                  <a:srgbClr val="FFFF00"/>
                </a:solidFill>
                <a:ln>
                  <a:noFill/>
                </a:ln>
                <a:scene3d>
                  <a:camera prst="orthographicFront">
                    <a:rot lat="0" lon="450000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4" name="Block Arc 233"/>
                <p:cNvSpPr>
                  <a:spLocks noChangeAspect="1"/>
                </p:cNvSpPr>
                <p:nvPr/>
              </p:nvSpPr>
              <p:spPr>
                <a:xfrm>
                  <a:off x="1797181" y="3614845"/>
                  <a:ext cx="1201825" cy="1204014"/>
                </a:xfrm>
                <a:prstGeom prst="blockArc">
                  <a:avLst>
                    <a:gd name="adj1" fmla="val 10800000"/>
                    <a:gd name="adj2" fmla="val 15737807"/>
                    <a:gd name="adj3" fmla="val 2552"/>
                  </a:avLst>
                </a:prstGeom>
                <a:solidFill>
                  <a:srgbClr val="FFFF00"/>
                </a:solidFill>
                <a:ln>
                  <a:noFill/>
                </a:ln>
                <a:scene3d>
                  <a:camera prst="orthographicFront">
                    <a:rot lat="450000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5" name="Block Arc 234"/>
                <p:cNvSpPr>
                  <a:spLocks noChangeAspect="1"/>
                </p:cNvSpPr>
                <p:nvPr/>
              </p:nvSpPr>
              <p:spPr>
                <a:xfrm>
                  <a:off x="1644673" y="4256986"/>
                  <a:ext cx="1201825" cy="1204014"/>
                </a:xfrm>
                <a:prstGeom prst="blockArc">
                  <a:avLst>
                    <a:gd name="adj1" fmla="val 10800000"/>
                    <a:gd name="adj2" fmla="val 15737807"/>
                    <a:gd name="adj3" fmla="val 2552"/>
                  </a:avLst>
                </a:prstGeom>
                <a:solidFill>
                  <a:srgbClr val="FFFF00"/>
                </a:solidFill>
                <a:ln>
                  <a:noFill/>
                </a:ln>
                <a:scene3d>
                  <a:camera prst="orthographicFront">
                    <a:rot lat="450000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6" name="Donut 235"/>
                <p:cNvSpPr>
                  <a:spLocks noChangeAspect="1"/>
                </p:cNvSpPr>
                <p:nvPr/>
              </p:nvSpPr>
              <p:spPr>
                <a:xfrm>
                  <a:off x="1600200" y="3870960"/>
                  <a:ext cx="777240" cy="777240"/>
                </a:xfrm>
                <a:prstGeom prst="donut">
                  <a:avLst>
                    <a:gd name="adj" fmla="val 3055"/>
                  </a:avLst>
                </a:prstGeom>
                <a:solidFill>
                  <a:srgbClr val="FFFF00"/>
                </a:solidFill>
                <a:ln>
                  <a:noFill/>
                </a:ln>
                <a:scene3d>
                  <a:camera prst="orthographicFront">
                    <a:rot lat="0" lon="45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5" name="Group 194"/>
              <p:cNvGrpSpPr/>
              <p:nvPr/>
            </p:nvGrpSpPr>
            <p:grpSpPr>
              <a:xfrm>
                <a:off x="1706880" y="3778727"/>
                <a:ext cx="184114" cy="1023547"/>
                <a:chOff x="1752600" y="4159727"/>
                <a:chExt cx="184114" cy="1023547"/>
              </a:xfrm>
            </p:grpSpPr>
            <p:sp>
              <p:nvSpPr>
                <p:cNvPr id="228" name="Freeform 227"/>
                <p:cNvSpPr/>
                <p:nvPr/>
              </p:nvSpPr>
              <p:spPr>
                <a:xfrm>
                  <a:off x="1752600" y="4159727"/>
                  <a:ext cx="107914" cy="1022754"/>
                </a:xfrm>
                <a:custGeom>
                  <a:avLst/>
                  <a:gdLst>
                    <a:gd name="connsiteX0" fmla="*/ 4845 w 107914"/>
                    <a:gd name="connsiteY0" fmla="*/ 0 h 1022754"/>
                    <a:gd name="connsiteX1" fmla="*/ 4845 w 107914"/>
                    <a:gd name="connsiteY1" fmla="*/ 589339 h 1022754"/>
                    <a:gd name="connsiteX2" fmla="*/ 33916 w 107914"/>
                    <a:gd name="connsiteY2" fmla="*/ 882687 h 1022754"/>
                    <a:gd name="connsiteX3" fmla="*/ 107914 w 107914"/>
                    <a:gd name="connsiteY3" fmla="*/ 1022754 h 1022754"/>
                  </a:gdLst>
                  <a:ahLst/>
                  <a:cxnLst>
                    <a:cxn ang="0">
                      <a:pos x="connsiteX0" y="connsiteY0"/>
                    </a:cxn>
                    <a:cxn ang="0">
                      <a:pos x="connsiteX1" y="connsiteY1"/>
                    </a:cxn>
                    <a:cxn ang="0">
                      <a:pos x="connsiteX2" y="connsiteY2"/>
                    </a:cxn>
                    <a:cxn ang="0">
                      <a:pos x="connsiteX3" y="connsiteY3"/>
                    </a:cxn>
                  </a:cxnLst>
                  <a:rect l="l" t="t" r="r" b="b"/>
                  <a:pathLst>
                    <a:path w="107914" h="1022754">
                      <a:moveTo>
                        <a:pt x="4845" y="0"/>
                      </a:moveTo>
                      <a:cubicBezTo>
                        <a:pt x="2422" y="221112"/>
                        <a:pt x="0" y="442225"/>
                        <a:pt x="4845" y="589339"/>
                      </a:cubicBezTo>
                      <a:cubicBezTo>
                        <a:pt x="9690" y="736453"/>
                        <a:pt x="16738" y="810451"/>
                        <a:pt x="33916" y="882687"/>
                      </a:cubicBezTo>
                      <a:cubicBezTo>
                        <a:pt x="51094" y="954923"/>
                        <a:pt x="79504" y="988838"/>
                        <a:pt x="107914" y="1022754"/>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 name="Freeform 228"/>
                <p:cNvSpPr/>
                <p:nvPr/>
              </p:nvSpPr>
              <p:spPr>
                <a:xfrm>
                  <a:off x="1828800" y="4160520"/>
                  <a:ext cx="107914" cy="1022754"/>
                </a:xfrm>
                <a:custGeom>
                  <a:avLst/>
                  <a:gdLst>
                    <a:gd name="connsiteX0" fmla="*/ 4845 w 107914"/>
                    <a:gd name="connsiteY0" fmla="*/ 0 h 1022754"/>
                    <a:gd name="connsiteX1" fmla="*/ 4845 w 107914"/>
                    <a:gd name="connsiteY1" fmla="*/ 589339 h 1022754"/>
                    <a:gd name="connsiteX2" fmla="*/ 33916 w 107914"/>
                    <a:gd name="connsiteY2" fmla="*/ 882687 h 1022754"/>
                    <a:gd name="connsiteX3" fmla="*/ 107914 w 107914"/>
                    <a:gd name="connsiteY3" fmla="*/ 1022754 h 1022754"/>
                  </a:gdLst>
                  <a:ahLst/>
                  <a:cxnLst>
                    <a:cxn ang="0">
                      <a:pos x="connsiteX0" y="connsiteY0"/>
                    </a:cxn>
                    <a:cxn ang="0">
                      <a:pos x="connsiteX1" y="connsiteY1"/>
                    </a:cxn>
                    <a:cxn ang="0">
                      <a:pos x="connsiteX2" y="connsiteY2"/>
                    </a:cxn>
                    <a:cxn ang="0">
                      <a:pos x="connsiteX3" y="connsiteY3"/>
                    </a:cxn>
                  </a:cxnLst>
                  <a:rect l="l" t="t" r="r" b="b"/>
                  <a:pathLst>
                    <a:path w="107914" h="1022754">
                      <a:moveTo>
                        <a:pt x="4845" y="0"/>
                      </a:moveTo>
                      <a:cubicBezTo>
                        <a:pt x="2422" y="221112"/>
                        <a:pt x="0" y="442225"/>
                        <a:pt x="4845" y="589339"/>
                      </a:cubicBezTo>
                      <a:cubicBezTo>
                        <a:pt x="9690" y="736453"/>
                        <a:pt x="16738" y="810451"/>
                        <a:pt x="33916" y="882687"/>
                      </a:cubicBezTo>
                      <a:cubicBezTo>
                        <a:pt x="51094" y="954923"/>
                        <a:pt x="79504" y="988838"/>
                        <a:pt x="107914" y="1022754"/>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196" name="Straight Connector 195"/>
              <p:cNvCxnSpPr/>
              <p:nvPr/>
            </p:nvCxnSpPr>
            <p:spPr>
              <a:xfrm rot="5400000">
                <a:off x="1679448" y="377190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rot="5400000">
                <a:off x="1752600" y="377190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rot="5400000">
                <a:off x="1333500" y="4991100"/>
                <a:ext cx="990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rot="5400000">
                <a:off x="1181100" y="4991100"/>
                <a:ext cx="990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rot="5400000">
                <a:off x="326136" y="4038600"/>
                <a:ext cx="609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rot="5400000">
                <a:off x="399288" y="4038600"/>
                <a:ext cx="609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a:stCxn id="208" idx="3"/>
              </p:cNvCxnSpPr>
              <p:nvPr/>
            </p:nvCxnSpPr>
            <p:spPr>
              <a:xfrm rot="16200000" flipH="1">
                <a:off x="467934" y="2982534"/>
                <a:ext cx="381000" cy="547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rot="16200000" flipH="1">
                <a:off x="522666" y="2982534"/>
                <a:ext cx="381000" cy="547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rot="5400000">
                <a:off x="807852" y="2830068"/>
                <a:ext cx="381000" cy="548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a:off x="751332" y="2830068"/>
                <a:ext cx="381000" cy="548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6" name="Flowchart: Direct Access Storage 35"/>
              <p:cNvSpPr/>
              <p:nvPr/>
            </p:nvSpPr>
            <p:spPr>
              <a:xfrm>
                <a:off x="457200" y="2133600"/>
                <a:ext cx="152400" cy="152400"/>
              </a:xfrm>
              <a:prstGeom prst="flowChartMagneticDrum">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lowchart: Direct Access Storage 34"/>
              <p:cNvSpPr/>
              <p:nvPr/>
            </p:nvSpPr>
            <p:spPr>
              <a:xfrm>
                <a:off x="304800" y="2514600"/>
                <a:ext cx="152400" cy="152400"/>
              </a:xfrm>
              <a:prstGeom prst="flowChartMagneticDrum">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Cube 207"/>
              <p:cNvSpPr/>
              <p:nvPr/>
            </p:nvSpPr>
            <p:spPr>
              <a:xfrm>
                <a:off x="381000" y="1981200"/>
                <a:ext cx="914400" cy="838200"/>
              </a:xfrm>
              <a:prstGeom prst="cube">
                <a:avLst>
                  <a:gd name="adj" fmla="val 494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lowchart: Direct Access Storage 31"/>
              <p:cNvSpPr/>
              <p:nvPr/>
            </p:nvSpPr>
            <p:spPr>
              <a:xfrm>
                <a:off x="914400" y="1905000"/>
                <a:ext cx="152400" cy="152400"/>
              </a:xfrm>
              <a:prstGeom prst="flowChartMagneticDrum">
                <a:avLst/>
              </a:prstGeom>
              <a:solidFill>
                <a:srgbClr val="FFC000"/>
              </a:solidFill>
              <a:ln>
                <a:solidFill>
                  <a:schemeClr val="tx1"/>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9"/>
              <p:cNvSpPr>
                <a:spLocks noChangeArrowheads="1"/>
              </p:cNvSpPr>
              <p:nvPr/>
            </p:nvSpPr>
            <p:spPr bwMode="auto">
              <a:xfrm>
                <a:off x="533400" y="2514600"/>
                <a:ext cx="152400" cy="152400"/>
              </a:xfrm>
              <a:prstGeom prst="ellipse">
                <a:avLst/>
              </a:prstGeom>
              <a:solidFill>
                <a:srgbClr val="FFC000"/>
              </a:solidFill>
              <a:ln w="25400">
                <a:solidFill>
                  <a:schemeClr val="tx1"/>
                </a:solidFill>
                <a:round/>
                <a:headEnd/>
                <a:tailEnd/>
              </a:ln>
              <a:scene3d>
                <a:camera prst="orthographicFront">
                  <a:rot lat="0" lon="10800000" rev="0"/>
                </a:camera>
                <a:lightRig rig="threePt" dir="t"/>
              </a:scene3d>
            </p:spPr>
            <p:txBody>
              <a:bodyPr wrap="none" anchor="ctr"/>
              <a:lstStyle/>
              <a:p>
                <a:endParaRPr lang="en-US">
                  <a:latin typeface="Calibri" pitchFamily="34" charset="0"/>
                </a:endParaRPr>
              </a:p>
            </p:txBody>
          </p:sp>
          <p:cxnSp>
            <p:nvCxnSpPr>
              <p:cNvPr id="211" name="Straight Connector 210"/>
              <p:cNvCxnSpPr/>
              <p:nvPr/>
            </p:nvCxnSpPr>
            <p:spPr>
              <a:xfrm rot="16200000" flipH="1">
                <a:off x="1556070" y="2982534"/>
                <a:ext cx="381000" cy="547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16200000" flipH="1">
                <a:off x="1610802" y="2982534"/>
                <a:ext cx="381000" cy="547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1874652" y="2830068"/>
                <a:ext cx="381000" cy="548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5400000">
                <a:off x="1818132" y="2830068"/>
                <a:ext cx="381000" cy="548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5" name="Cube 214"/>
              <p:cNvSpPr/>
              <p:nvPr/>
            </p:nvSpPr>
            <p:spPr>
              <a:xfrm>
                <a:off x="1447800" y="1981200"/>
                <a:ext cx="914400" cy="838200"/>
              </a:xfrm>
              <a:prstGeom prst="cube">
                <a:avLst>
                  <a:gd name="adj" fmla="val 494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lowchart: Direct Access Storage 50"/>
              <p:cNvSpPr/>
              <p:nvPr/>
            </p:nvSpPr>
            <p:spPr>
              <a:xfrm>
                <a:off x="1981200" y="1905000"/>
                <a:ext cx="152400" cy="152400"/>
              </a:xfrm>
              <a:prstGeom prst="flowChartMagneticDrum">
                <a:avLst/>
              </a:prstGeom>
              <a:solidFill>
                <a:srgbClr val="FFC000"/>
              </a:solidFill>
              <a:ln>
                <a:solidFill>
                  <a:schemeClr val="tx1"/>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lowchart: Direct Access Storage 37"/>
              <p:cNvSpPr/>
              <p:nvPr/>
            </p:nvSpPr>
            <p:spPr>
              <a:xfrm>
                <a:off x="2133600" y="2133600"/>
                <a:ext cx="152400" cy="152400"/>
              </a:xfrm>
              <a:prstGeom prst="flowChartMagneticDrum">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lowchart: Direct Access Storage 38"/>
              <p:cNvSpPr/>
              <p:nvPr/>
            </p:nvSpPr>
            <p:spPr>
              <a:xfrm>
                <a:off x="1981200" y="2514600"/>
                <a:ext cx="152400" cy="152400"/>
              </a:xfrm>
              <a:prstGeom prst="flowChartMagneticDrum">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lowchart: Direct Access Storage 54"/>
              <p:cNvSpPr/>
              <p:nvPr/>
            </p:nvSpPr>
            <p:spPr>
              <a:xfrm>
                <a:off x="2286000" y="2209800"/>
                <a:ext cx="152400" cy="152400"/>
              </a:xfrm>
              <a:prstGeom prst="flowChartMagneticDrum">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0" name="Straight Connector 219"/>
              <p:cNvCxnSpPr/>
              <p:nvPr/>
            </p:nvCxnSpPr>
            <p:spPr>
              <a:xfrm rot="16200000" flipH="1">
                <a:off x="429834" y="1877634"/>
                <a:ext cx="533400" cy="1309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5400000">
                <a:off x="728472" y="1754124"/>
                <a:ext cx="533400" cy="731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2" name="Flowchart: Direct Access Storage 32"/>
              <p:cNvSpPr/>
              <p:nvPr/>
            </p:nvSpPr>
            <p:spPr>
              <a:xfrm>
                <a:off x="685800" y="2133600"/>
                <a:ext cx="152400" cy="152400"/>
              </a:xfrm>
              <a:prstGeom prst="flowChartMagneticDrum">
                <a:avLst/>
              </a:prstGeom>
              <a:solidFill>
                <a:srgbClr val="FFC000"/>
              </a:solidFill>
              <a:ln>
                <a:solidFill>
                  <a:schemeClr val="tx1"/>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3" name="Straight Connector 222"/>
              <p:cNvCxnSpPr/>
              <p:nvPr/>
            </p:nvCxnSpPr>
            <p:spPr>
              <a:xfrm rot="16200000" flipH="1">
                <a:off x="1496568" y="1877634"/>
                <a:ext cx="533400" cy="1309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798320" y="1754124"/>
                <a:ext cx="533400" cy="731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5" name="Flowchart: Direct Access Storage 51"/>
              <p:cNvSpPr/>
              <p:nvPr/>
            </p:nvSpPr>
            <p:spPr>
              <a:xfrm>
                <a:off x="1752600" y="2133600"/>
                <a:ext cx="152400" cy="152400"/>
              </a:xfrm>
              <a:prstGeom prst="flowChartMagneticDrum">
                <a:avLst/>
              </a:prstGeom>
              <a:solidFill>
                <a:srgbClr val="FFC000"/>
              </a:solidFill>
              <a:ln>
                <a:solidFill>
                  <a:schemeClr val="tx1"/>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225"/>
              <p:cNvSpPr/>
              <p:nvPr/>
            </p:nvSpPr>
            <p:spPr>
              <a:xfrm>
                <a:off x="627888" y="4424363"/>
                <a:ext cx="119062" cy="1524000"/>
              </a:xfrm>
              <a:custGeom>
                <a:avLst/>
                <a:gdLst>
                  <a:gd name="connsiteX0" fmla="*/ 0 w 119062"/>
                  <a:gd name="connsiteY0" fmla="*/ 0 h 1524000"/>
                  <a:gd name="connsiteX1" fmla="*/ 9525 w 119062"/>
                  <a:gd name="connsiteY1" fmla="*/ 1119187 h 1524000"/>
                  <a:gd name="connsiteX2" fmla="*/ 47625 w 119062"/>
                  <a:gd name="connsiteY2" fmla="*/ 1409700 h 1524000"/>
                  <a:gd name="connsiteX3" fmla="*/ 119062 w 119062"/>
                  <a:gd name="connsiteY3" fmla="*/ 1524000 h 1524000"/>
                </a:gdLst>
                <a:ahLst/>
                <a:cxnLst>
                  <a:cxn ang="0">
                    <a:pos x="connsiteX0" y="connsiteY0"/>
                  </a:cxn>
                  <a:cxn ang="0">
                    <a:pos x="connsiteX1" y="connsiteY1"/>
                  </a:cxn>
                  <a:cxn ang="0">
                    <a:pos x="connsiteX2" y="connsiteY2"/>
                  </a:cxn>
                  <a:cxn ang="0">
                    <a:pos x="connsiteX3" y="connsiteY3"/>
                  </a:cxn>
                </a:cxnLst>
                <a:rect l="l" t="t" r="r" b="b"/>
                <a:pathLst>
                  <a:path w="119062" h="1524000">
                    <a:moveTo>
                      <a:pt x="0" y="0"/>
                    </a:moveTo>
                    <a:cubicBezTo>
                      <a:pt x="794" y="442118"/>
                      <a:pt x="1588" y="884237"/>
                      <a:pt x="9525" y="1119187"/>
                    </a:cubicBezTo>
                    <a:cubicBezTo>
                      <a:pt x="17463" y="1354137"/>
                      <a:pt x="29369" y="1342231"/>
                      <a:pt x="47625" y="1409700"/>
                    </a:cubicBezTo>
                    <a:cubicBezTo>
                      <a:pt x="65881" y="1477169"/>
                      <a:pt x="119062" y="1524000"/>
                      <a:pt x="119062" y="152400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7" name="Freeform 226"/>
              <p:cNvSpPr/>
              <p:nvPr/>
            </p:nvSpPr>
            <p:spPr>
              <a:xfrm>
                <a:off x="701040" y="4428744"/>
                <a:ext cx="119062" cy="1524000"/>
              </a:xfrm>
              <a:custGeom>
                <a:avLst/>
                <a:gdLst>
                  <a:gd name="connsiteX0" fmla="*/ 0 w 119062"/>
                  <a:gd name="connsiteY0" fmla="*/ 0 h 1524000"/>
                  <a:gd name="connsiteX1" fmla="*/ 9525 w 119062"/>
                  <a:gd name="connsiteY1" fmla="*/ 1119187 h 1524000"/>
                  <a:gd name="connsiteX2" fmla="*/ 47625 w 119062"/>
                  <a:gd name="connsiteY2" fmla="*/ 1409700 h 1524000"/>
                  <a:gd name="connsiteX3" fmla="*/ 119062 w 119062"/>
                  <a:gd name="connsiteY3" fmla="*/ 1524000 h 1524000"/>
                </a:gdLst>
                <a:ahLst/>
                <a:cxnLst>
                  <a:cxn ang="0">
                    <a:pos x="connsiteX0" y="connsiteY0"/>
                  </a:cxn>
                  <a:cxn ang="0">
                    <a:pos x="connsiteX1" y="connsiteY1"/>
                  </a:cxn>
                  <a:cxn ang="0">
                    <a:pos x="connsiteX2" y="connsiteY2"/>
                  </a:cxn>
                  <a:cxn ang="0">
                    <a:pos x="connsiteX3" y="connsiteY3"/>
                  </a:cxn>
                </a:cxnLst>
                <a:rect l="l" t="t" r="r" b="b"/>
                <a:pathLst>
                  <a:path w="119062" h="1524000">
                    <a:moveTo>
                      <a:pt x="0" y="0"/>
                    </a:moveTo>
                    <a:cubicBezTo>
                      <a:pt x="794" y="442118"/>
                      <a:pt x="1588" y="884237"/>
                      <a:pt x="9525" y="1119187"/>
                    </a:cubicBezTo>
                    <a:cubicBezTo>
                      <a:pt x="17463" y="1354137"/>
                      <a:pt x="29369" y="1342231"/>
                      <a:pt x="47625" y="1409700"/>
                    </a:cubicBezTo>
                    <a:cubicBezTo>
                      <a:pt x="65881" y="1477169"/>
                      <a:pt x="119062" y="1524000"/>
                      <a:pt x="119062" y="152400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66" name="TextBox 165"/>
            <p:cNvSpPr txBox="1"/>
            <p:nvPr/>
          </p:nvSpPr>
          <p:spPr>
            <a:xfrm>
              <a:off x="1143000" y="1411069"/>
              <a:ext cx="1219200" cy="646331"/>
            </a:xfrm>
            <a:prstGeom prst="rect">
              <a:avLst/>
            </a:prstGeom>
            <a:noFill/>
          </p:spPr>
          <p:txBody>
            <a:bodyPr wrap="square" rtlCol="0">
              <a:spAutoFit/>
            </a:bodyPr>
            <a:lstStyle/>
            <a:p>
              <a:pPr algn="ctr"/>
              <a:r>
                <a:rPr lang="en-US" dirty="0" smtClean="0"/>
                <a:t>Main (test) Chain</a:t>
              </a:r>
              <a:endParaRPr lang="en-US" dirty="0"/>
            </a:p>
          </p:txBody>
        </p:sp>
        <p:sp>
          <p:nvSpPr>
            <p:cNvPr id="167" name="TextBox 166"/>
            <p:cNvSpPr txBox="1"/>
            <p:nvPr/>
          </p:nvSpPr>
          <p:spPr>
            <a:xfrm>
              <a:off x="0" y="1411069"/>
              <a:ext cx="1219200" cy="646331"/>
            </a:xfrm>
            <a:prstGeom prst="rect">
              <a:avLst/>
            </a:prstGeom>
            <a:noFill/>
          </p:spPr>
          <p:txBody>
            <a:bodyPr wrap="square" rtlCol="0">
              <a:spAutoFit/>
            </a:bodyPr>
            <a:lstStyle/>
            <a:p>
              <a:pPr algn="ctr"/>
              <a:r>
                <a:rPr lang="en-US" dirty="0" smtClean="0"/>
                <a:t>Reaction Chain</a:t>
              </a:r>
              <a:endParaRPr lang="en-US" dirty="0"/>
            </a:p>
          </p:txBody>
        </p:sp>
        <p:grpSp>
          <p:nvGrpSpPr>
            <p:cNvPr id="168" name="Group 167"/>
            <p:cNvGrpSpPr/>
            <p:nvPr/>
          </p:nvGrpSpPr>
          <p:grpSpPr>
            <a:xfrm>
              <a:off x="1905000" y="5943600"/>
              <a:ext cx="1295400" cy="0"/>
              <a:chOff x="2057400" y="5867400"/>
              <a:chExt cx="1295400" cy="0"/>
            </a:xfrm>
          </p:grpSpPr>
          <p:cxnSp>
            <p:nvCxnSpPr>
              <p:cNvPr id="169" name="Straight Connector 168"/>
              <p:cNvCxnSpPr/>
              <p:nvPr/>
            </p:nvCxnSpPr>
            <p:spPr>
              <a:xfrm>
                <a:off x="2514600" y="5867400"/>
                <a:ext cx="838200" cy="0"/>
              </a:xfrm>
              <a:prstGeom prst="line">
                <a:avLst/>
              </a:prstGeom>
              <a:ln w="254000" cap="flat" cmpd="sng">
                <a:solidFill>
                  <a:srgbClr val="FF0000">
                    <a:alpha val="25098"/>
                  </a:srgbClr>
                </a:solidFill>
                <a:round/>
                <a:headEnd type="none" w="sm" len="lg"/>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2362200" y="5867400"/>
                <a:ext cx="838200" cy="0"/>
              </a:xfrm>
              <a:prstGeom prst="line">
                <a:avLst/>
              </a:prstGeom>
              <a:ln w="254000" cap="flat" cmpd="sng">
                <a:solidFill>
                  <a:srgbClr val="FF0000">
                    <a:alpha val="25098"/>
                  </a:srgbClr>
                </a:solidFill>
                <a:round/>
                <a:headEnd type="none" w="sm" len="lg"/>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2209800" y="5867400"/>
                <a:ext cx="838200" cy="0"/>
              </a:xfrm>
              <a:prstGeom prst="line">
                <a:avLst/>
              </a:prstGeom>
              <a:ln w="254000" cap="flat" cmpd="sng">
                <a:solidFill>
                  <a:srgbClr val="FF0000">
                    <a:alpha val="25098"/>
                  </a:srgbClr>
                </a:solidFill>
                <a:round/>
                <a:headEnd type="none" w="sm" len="lg"/>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2057400" y="5867400"/>
                <a:ext cx="838200" cy="0"/>
              </a:xfrm>
              <a:prstGeom prst="line">
                <a:avLst/>
              </a:prstGeom>
              <a:ln w="254000" cap="flat" cmpd="sng">
                <a:solidFill>
                  <a:srgbClr val="FF0000"/>
                </a:solidFill>
                <a:round/>
                <a:headEnd type="none" w="sm" len="lg"/>
              </a:ln>
            </p:spPr>
            <p:style>
              <a:lnRef idx="1">
                <a:schemeClr val="accent1"/>
              </a:lnRef>
              <a:fillRef idx="0">
                <a:schemeClr val="accent1"/>
              </a:fillRef>
              <a:effectRef idx="0">
                <a:schemeClr val="accent1"/>
              </a:effectRef>
              <a:fontRef idx="minor">
                <a:schemeClr val="tx1"/>
              </a:fontRef>
            </p:style>
          </p:cxnSp>
        </p:grpSp>
      </p:grpSp>
      <p:sp>
        <p:nvSpPr>
          <p:cNvPr id="237" name="Rectangle 236"/>
          <p:cNvSpPr/>
          <p:nvPr/>
        </p:nvSpPr>
        <p:spPr>
          <a:xfrm>
            <a:off x="2830002" y="6224839"/>
            <a:ext cx="1795312" cy="609600"/>
          </a:xfrm>
          <a:prstGeom prst="rect">
            <a:avLst/>
          </a:prstGeom>
          <a:gradFill flip="none" rotWithShape="1">
            <a:gsLst>
              <a:gs pos="99000">
                <a:srgbClr val="660066"/>
              </a:gs>
              <a:gs pos="100000">
                <a:srgbClr val="FFFFFF"/>
              </a:gs>
              <a:gs pos="0">
                <a:schemeClr val="accent6"/>
              </a:gs>
            </a:gsLst>
            <a:lin ang="0" scaled="1"/>
            <a:tileRect/>
          </a:gra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00"/>
                </a:solidFill>
              </a:rPr>
              <a:t>Cavity control filters</a:t>
            </a:r>
            <a:endParaRPr lang="en-US" dirty="0">
              <a:solidFill>
                <a:srgbClr val="FFFF00"/>
              </a:solidFill>
            </a:endParaRPr>
          </a:p>
        </p:txBody>
      </p:sp>
      <p:cxnSp>
        <p:nvCxnSpPr>
          <p:cNvPr id="238" name="Straight Connector 237"/>
          <p:cNvCxnSpPr>
            <a:endCxn id="237" idx="3"/>
          </p:cNvCxnSpPr>
          <p:nvPr/>
        </p:nvCxnSpPr>
        <p:spPr>
          <a:xfrm flipH="1">
            <a:off x="4625314" y="6529639"/>
            <a:ext cx="2930137" cy="0"/>
          </a:xfrm>
          <a:prstGeom prst="line">
            <a:avLst/>
          </a:prstGeom>
          <a:ln>
            <a:solidFill>
              <a:srgbClr val="660066"/>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241" name="Straight Connector 240"/>
          <p:cNvCxnSpPr/>
          <p:nvPr/>
        </p:nvCxnSpPr>
        <p:spPr>
          <a:xfrm>
            <a:off x="7555451" y="6075604"/>
            <a:ext cx="1" cy="454035"/>
          </a:xfrm>
          <a:prstGeom prst="line">
            <a:avLst/>
          </a:prstGeom>
          <a:ln>
            <a:solidFill>
              <a:srgbClr val="660066"/>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244" name="Straight Connector 243"/>
          <p:cNvCxnSpPr/>
          <p:nvPr/>
        </p:nvCxnSpPr>
        <p:spPr>
          <a:xfrm>
            <a:off x="3691652" y="3001246"/>
            <a:ext cx="0" cy="3230450"/>
          </a:xfrm>
          <a:prstGeom prst="line">
            <a:avLst/>
          </a:prstGeom>
          <a:ln>
            <a:solidFill>
              <a:srgbClr val="FF6600"/>
            </a:solidFill>
            <a:prstDash val="dash"/>
            <a:tailEnd type="none"/>
          </a:ln>
        </p:spPr>
        <p:style>
          <a:lnRef idx="2">
            <a:schemeClr val="accent1"/>
          </a:lnRef>
          <a:fillRef idx="0">
            <a:schemeClr val="accent1"/>
          </a:fillRef>
          <a:effectRef idx="1">
            <a:schemeClr val="accent1"/>
          </a:effectRef>
          <a:fontRef idx="minor">
            <a:schemeClr val="tx1"/>
          </a:fontRef>
        </p:style>
      </p:cxnSp>
      <p:cxnSp>
        <p:nvCxnSpPr>
          <p:cNvPr id="248" name="Straight Connector 247"/>
          <p:cNvCxnSpPr/>
          <p:nvPr/>
        </p:nvCxnSpPr>
        <p:spPr>
          <a:xfrm>
            <a:off x="3740036" y="3001246"/>
            <a:ext cx="1302933" cy="1"/>
          </a:xfrm>
          <a:prstGeom prst="line">
            <a:avLst/>
          </a:prstGeom>
          <a:ln>
            <a:solidFill>
              <a:srgbClr val="FF660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252" name="Straight Connector 251"/>
          <p:cNvCxnSpPr/>
          <p:nvPr/>
        </p:nvCxnSpPr>
        <p:spPr>
          <a:xfrm>
            <a:off x="3691652" y="3970738"/>
            <a:ext cx="1302933" cy="1"/>
          </a:xfrm>
          <a:prstGeom prst="line">
            <a:avLst/>
          </a:prstGeom>
          <a:ln>
            <a:solidFill>
              <a:srgbClr val="FF660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253" name="Straight Connector 252"/>
          <p:cNvCxnSpPr/>
          <p:nvPr/>
        </p:nvCxnSpPr>
        <p:spPr>
          <a:xfrm>
            <a:off x="3660669" y="4808939"/>
            <a:ext cx="1302933" cy="1"/>
          </a:xfrm>
          <a:prstGeom prst="line">
            <a:avLst/>
          </a:prstGeom>
          <a:ln>
            <a:solidFill>
              <a:srgbClr val="FF660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254" name="Straight Connector 253"/>
          <p:cNvCxnSpPr/>
          <p:nvPr/>
        </p:nvCxnSpPr>
        <p:spPr>
          <a:xfrm>
            <a:off x="3691652" y="5961441"/>
            <a:ext cx="1302933" cy="1"/>
          </a:xfrm>
          <a:prstGeom prst="line">
            <a:avLst/>
          </a:prstGeom>
          <a:ln>
            <a:solidFill>
              <a:srgbClr val="FF6600"/>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255" name="TextBox 254"/>
          <p:cNvSpPr txBox="1"/>
          <p:nvPr/>
        </p:nvSpPr>
        <p:spPr>
          <a:xfrm>
            <a:off x="2076653" y="2816581"/>
            <a:ext cx="1584016" cy="369332"/>
          </a:xfrm>
          <a:prstGeom prst="rect">
            <a:avLst/>
          </a:prstGeom>
          <a:noFill/>
        </p:spPr>
        <p:txBody>
          <a:bodyPr wrap="square" rtlCol="0">
            <a:spAutoFit/>
          </a:bodyPr>
          <a:lstStyle/>
          <a:p>
            <a:pPr algn="r"/>
            <a:r>
              <a:rPr lang="en-US" b="1" dirty="0" smtClean="0">
                <a:solidFill>
                  <a:schemeClr val="accent6"/>
                </a:solidFill>
              </a:rPr>
              <a:t>Drift control</a:t>
            </a:r>
            <a:endParaRPr lang="en-US" b="1" dirty="0">
              <a:solidFill>
                <a:schemeClr val="accent6"/>
              </a:solidFill>
            </a:endParaRPr>
          </a:p>
        </p:txBody>
      </p:sp>
      <p:sp>
        <p:nvSpPr>
          <p:cNvPr id="256" name="TextBox 255"/>
          <p:cNvSpPr txBox="1"/>
          <p:nvPr/>
        </p:nvSpPr>
        <p:spPr>
          <a:xfrm>
            <a:off x="1336667" y="3803874"/>
            <a:ext cx="2324002" cy="369332"/>
          </a:xfrm>
          <a:prstGeom prst="rect">
            <a:avLst/>
          </a:prstGeom>
          <a:noFill/>
        </p:spPr>
        <p:txBody>
          <a:bodyPr wrap="square" rtlCol="0">
            <a:spAutoFit/>
          </a:bodyPr>
          <a:lstStyle/>
          <a:p>
            <a:pPr algn="ctr"/>
            <a:r>
              <a:rPr lang="en-US" b="1" dirty="0" smtClean="0">
                <a:solidFill>
                  <a:schemeClr val="accent6"/>
                </a:solidFill>
              </a:rPr>
              <a:t>Low frequency control</a:t>
            </a:r>
            <a:endParaRPr lang="en-US" b="1" dirty="0">
              <a:solidFill>
                <a:schemeClr val="accent6"/>
              </a:solidFill>
            </a:endParaRPr>
          </a:p>
        </p:txBody>
      </p:sp>
      <p:sp>
        <p:nvSpPr>
          <p:cNvPr id="257" name="TextBox 256"/>
          <p:cNvSpPr txBox="1"/>
          <p:nvPr/>
        </p:nvSpPr>
        <p:spPr>
          <a:xfrm>
            <a:off x="914259" y="4612504"/>
            <a:ext cx="2848741" cy="369332"/>
          </a:xfrm>
          <a:prstGeom prst="rect">
            <a:avLst/>
          </a:prstGeom>
          <a:noFill/>
        </p:spPr>
        <p:txBody>
          <a:bodyPr wrap="square" rtlCol="0">
            <a:spAutoFit/>
          </a:bodyPr>
          <a:lstStyle/>
          <a:p>
            <a:r>
              <a:rPr lang="en-US" b="1" dirty="0" smtClean="0">
                <a:solidFill>
                  <a:schemeClr val="accent6"/>
                </a:solidFill>
              </a:rPr>
              <a:t>Medium frequency control</a:t>
            </a:r>
            <a:endParaRPr lang="en-US" b="1" dirty="0">
              <a:solidFill>
                <a:schemeClr val="accent6"/>
              </a:solidFill>
            </a:endParaRPr>
          </a:p>
        </p:txBody>
      </p:sp>
      <p:sp>
        <p:nvSpPr>
          <p:cNvPr id="258" name="TextBox 257"/>
          <p:cNvSpPr txBox="1"/>
          <p:nvPr/>
        </p:nvSpPr>
        <p:spPr>
          <a:xfrm>
            <a:off x="1190268" y="5776776"/>
            <a:ext cx="2470401" cy="369332"/>
          </a:xfrm>
          <a:prstGeom prst="rect">
            <a:avLst/>
          </a:prstGeom>
          <a:noFill/>
        </p:spPr>
        <p:txBody>
          <a:bodyPr wrap="square" rtlCol="0">
            <a:spAutoFit/>
          </a:bodyPr>
          <a:lstStyle/>
          <a:p>
            <a:pPr algn="r"/>
            <a:r>
              <a:rPr lang="en-US" b="1" dirty="0" smtClean="0">
                <a:solidFill>
                  <a:schemeClr val="accent6"/>
                </a:solidFill>
              </a:rPr>
              <a:t>High frequency control</a:t>
            </a:r>
            <a:endParaRPr lang="en-US" b="1" dirty="0">
              <a:solidFill>
                <a:schemeClr val="accent6"/>
              </a:solidFill>
            </a:endParaRPr>
          </a:p>
        </p:txBody>
      </p:sp>
      <p:grpSp>
        <p:nvGrpSpPr>
          <p:cNvPr id="263" name="Group 262"/>
          <p:cNvGrpSpPr/>
          <p:nvPr/>
        </p:nvGrpSpPr>
        <p:grpSpPr>
          <a:xfrm>
            <a:off x="0" y="0"/>
            <a:ext cx="9144000" cy="1264919"/>
            <a:chOff x="0" y="0"/>
            <a:chExt cx="9144000" cy="1264919"/>
          </a:xfrm>
        </p:grpSpPr>
        <p:pic>
          <p:nvPicPr>
            <p:cNvPr id="264" name="Picture 3" descr="C:\Users\Brett\Documents\Lab\LSC - LIGO Lab\Logos and Figures\LIGO Logo Extension.bmp"/>
            <p:cNvPicPr>
              <a:picLocks noChangeAspect="1" noChangeArrowheads="1"/>
            </p:cNvPicPr>
            <p:nvPr/>
          </p:nvPicPr>
          <p:blipFill>
            <a:blip r:embed="rId3" cstate="screen">
              <a:extLst>
                <a:ext uri="{28A0092B-C50C-407E-A947-70E740481C1C}">
                  <a14:useLocalDpi xmlns:a14="http://schemas.microsoft.com/office/drawing/2010/main"/>
                </a:ext>
              </a:extLst>
            </a:blip>
            <a:srcRect l="5795" r="30992" b="10002"/>
            <a:stretch>
              <a:fillRect/>
            </a:stretch>
          </p:blipFill>
          <p:spPr bwMode="auto">
            <a:xfrm>
              <a:off x="0" y="1219200"/>
              <a:ext cx="9144000" cy="45719"/>
            </a:xfrm>
            <a:prstGeom prst="rect">
              <a:avLst/>
            </a:prstGeom>
            <a:noFill/>
          </p:spPr>
        </p:pic>
        <p:pic>
          <p:nvPicPr>
            <p:cNvPr id="265" name="Picture 264" descr="New_Logo.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36" y="0"/>
              <a:ext cx="823522" cy="702859"/>
            </a:xfrm>
            <a:prstGeom prst="rect">
              <a:avLst/>
            </a:prstGeom>
          </p:spPr>
        </p:pic>
        <p:pic>
          <p:nvPicPr>
            <p:cNvPr id="266" name="Picture 265" descr="Stanford_University_seal_2003.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39912" y="0"/>
              <a:ext cx="704088" cy="704088"/>
            </a:xfrm>
            <a:prstGeom prst="rect">
              <a:avLst/>
            </a:prstGeom>
          </p:spPr>
        </p:pic>
      </p:grpSp>
      <p:sp>
        <p:nvSpPr>
          <p:cNvPr id="93" name="Footer Placeholder 3"/>
          <p:cNvSpPr>
            <a:spLocks noGrp="1"/>
          </p:cNvSpPr>
          <p:nvPr>
            <p:ph type="ftr" sz="quarter" idx="11"/>
          </p:nvPr>
        </p:nvSpPr>
        <p:spPr>
          <a:xfrm>
            <a:off x="5649610" y="6492875"/>
            <a:ext cx="2895600" cy="365125"/>
          </a:xfrm>
        </p:spPr>
        <p:txBody>
          <a:bodyPr/>
          <a:lstStyle/>
          <a:p>
            <a:r>
              <a:rPr lang="sv-SE" dirty="0" smtClean="0"/>
              <a:t>19 May 2015 - GWADW- G1500626</a:t>
            </a:r>
            <a:endParaRPr lang="en-US" dirty="0"/>
          </a:p>
        </p:txBody>
      </p:sp>
      <p:sp>
        <p:nvSpPr>
          <p:cNvPr id="3" name="TextBox 2"/>
          <p:cNvSpPr txBox="1"/>
          <p:nvPr/>
        </p:nvSpPr>
        <p:spPr>
          <a:xfrm>
            <a:off x="7580684" y="6057839"/>
            <a:ext cx="1405891" cy="369332"/>
          </a:xfrm>
          <a:prstGeom prst="rect">
            <a:avLst/>
          </a:prstGeom>
          <a:noFill/>
        </p:spPr>
        <p:txBody>
          <a:bodyPr wrap="none" rtlCol="0">
            <a:spAutoFit/>
          </a:bodyPr>
          <a:lstStyle/>
          <a:p>
            <a:r>
              <a:rPr lang="en-US" dirty="0" smtClean="0">
                <a:solidFill>
                  <a:srgbClr val="660066"/>
                </a:solidFill>
              </a:rPr>
              <a:t>Cavity length</a:t>
            </a:r>
            <a:endParaRPr lang="en-US" dirty="0">
              <a:solidFill>
                <a:srgbClr val="660066"/>
              </a:solidFill>
            </a:endParaRPr>
          </a:p>
        </p:txBody>
      </p:sp>
      <p:sp>
        <p:nvSpPr>
          <p:cNvPr id="95" name="TextBox 94"/>
          <p:cNvSpPr txBox="1"/>
          <p:nvPr/>
        </p:nvSpPr>
        <p:spPr>
          <a:xfrm>
            <a:off x="34299" y="1264919"/>
            <a:ext cx="3472961" cy="2031325"/>
          </a:xfrm>
          <a:prstGeom prst="rect">
            <a:avLst/>
          </a:prstGeom>
          <a:noFill/>
        </p:spPr>
        <p:txBody>
          <a:bodyPr wrap="square" rtlCol="0">
            <a:spAutoFit/>
          </a:bodyPr>
          <a:lstStyle/>
          <a:p>
            <a:pPr>
              <a:buFont typeface="Arial"/>
              <a:buChar char="•"/>
            </a:pPr>
            <a:r>
              <a:rPr lang="en-US" dirty="0"/>
              <a:t> </a:t>
            </a:r>
            <a:r>
              <a:rPr lang="en-US" dirty="0" smtClean="0"/>
              <a:t>Controls the length of the cavity</a:t>
            </a:r>
          </a:p>
          <a:p>
            <a:pPr>
              <a:buFont typeface="Arial"/>
              <a:buChar char="•"/>
            </a:pPr>
            <a:endParaRPr lang="en-US" dirty="0" smtClean="0"/>
          </a:p>
          <a:p>
            <a:pPr>
              <a:buFont typeface="Arial"/>
              <a:buChar char="•"/>
            </a:pPr>
            <a:r>
              <a:rPr lang="en-US" dirty="0" smtClean="0"/>
              <a:t> Probably not a good candidate for modern control</a:t>
            </a:r>
          </a:p>
          <a:p>
            <a:pPr>
              <a:buFont typeface="Arial"/>
              <a:buChar char="•"/>
            </a:pPr>
            <a:endParaRPr lang="en-US" dirty="0"/>
          </a:p>
          <a:p>
            <a:pPr>
              <a:buFont typeface="Arial"/>
              <a:buChar char="•"/>
            </a:pPr>
            <a:r>
              <a:rPr lang="en-US" dirty="0" smtClean="0"/>
              <a:t> Maybe other</a:t>
            </a:r>
          </a:p>
          <a:p>
            <a:r>
              <a:rPr lang="en-US" dirty="0" smtClean="0"/>
              <a:t>optimal methods</a:t>
            </a:r>
          </a:p>
        </p:txBody>
      </p:sp>
    </p:spTree>
    <p:extLst>
      <p:ext uri="{BB962C8B-B14F-4D97-AF65-F5344CB8AC3E}">
        <p14:creationId xmlns:p14="http://schemas.microsoft.com/office/powerpoint/2010/main" val="1421556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7403"/>
            <a:ext cx="8229600" cy="1143000"/>
          </a:xfrm>
        </p:spPr>
        <p:txBody>
          <a:bodyPr/>
          <a:lstStyle/>
          <a:p>
            <a:r>
              <a:rPr lang="en-US" dirty="0" smtClean="0"/>
              <a:t>Suspension angular control</a:t>
            </a:r>
            <a:endParaRPr lang="en-US" dirty="0"/>
          </a:p>
        </p:txBody>
      </p:sp>
      <p:sp>
        <p:nvSpPr>
          <p:cNvPr id="5" name="Slide Number Placeholder 4"/>
          <p:cNvSpPr>
            <a:spLocks noGrp="1"/>
          </p:cNvSpPr>
          <p:nvPr>
            <p:ph type="sldNum" sz="quarter" idx="12"/>
          </p:nvPr>
        </p:nvSpPr>
        <p:spPr/>
        <p:txBody>
          <a:bodyPr/>
          <a:lstStyle/>
          <a:p>
            <a:fld id="{EB067CA0-F525-924F-BC55-0CB689841ADC}" type="slidenum">
              <a:rPr lang="en-US" smtClean="0"/>
              <a:pPr/>
              <a:t>6</a:t>
            </a:fld>
            <a:endParaRPr lang="en-US"/>
          </a:p>
        </p:txBody>
      </p:sp>
      <p:grpSp>
        <p:nvGrpSpPr>
          <p:cNvPr id="164" name="Group 163"/>
          <p:cNvGrpSpPr/>
          <p:nvPr/>
        </p:nvGrpSpPr>
        <p:grpSpPr>
          <a:xfrm>
            <a:off x="3970162" y="1422456"/>
            <a:ext cx="2362200" cy="5370731"/>
            <a:chOff x="0" y="1411069"/>
            <a:chExt cx="2362200" cy="5370731"/>
          </a:xfrm>
        </p:grpSpPr>
        <p:grpSp>
          <p:nvGrpSpPr>
            <p:cNvPr id="165" name="Group 164"/>
            <p:cNvGrpSpPr/>
            <p:nvPr/>
          </p:nvGrpSpPr>
          <p:grpSpPr>
            <a:xfrm>
              <a:off x="76200" y="1978152"/>
              <a:ext cx="2133600" cy="4803648"/>
              <a:chOff x="304800" y="1524000"/>
              <a:chExt cx="2133600" cy="4803648"/>
            </a:xfrm>
          </p:grpSpPr>
          <p:cxnSp>
            <p:nvCxnSpPr>
              <p:cNvPr id="173" name="Straight Connector 172"/>
              <p:cNvCxnSpPr/>
              <p:nvPr/>
            </p:nvCxnSpPr>
            <p:spPr>
              <a:xfrm rot="5400000">
                <a:off x="554736" y="4038600"/>
                <a:ext cx="609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rot="5400000">
                <a:off x="472440" y="4038600"/>
                <a:ext cx="609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rot="5400000">
                <a:off x="1409700" y="4991100"/>
                <a:ext cx="990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rot="5400000">
                <a:off x="1257300" y="4991100"/>
                <a:ext cx="990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5400000">
                <a:off x="551688" y="4876800"/>
                <a:ext cx="609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475488" y="4876800"/>
                <a:ext cx="609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rot="5400000">
                <a:off x="1676400" y="3886200"/>
                <a:ext cx="609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rot="5400000">
                <a:off x="1600200" y="3886200"/>
                <a:ext cx="609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1" name="Flowchart: Direct Access Storage 19"/>
              <p:cNvSpPr/>
              <p:nvPr/>
            </p:nvSpPr>
            <p:spPr>
              <a:xfrm>
                <a:off x="457200" y="3886200"/>
                <a:ext cx="685800" cy="914400"/>
              </a:xfrm>
              <a:prstGeom prst="flowChartMagneticDrum">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Flowchart: Direct Access Storage 20"/>
              <p:cNvSpPr/>
              <p:nvPr/>
            </p:nvSpPr>
            <p:spPr>
              <a:xfrm>
                <a:off x="1295400" y="3962400"/>
                <a:ext cx="152400" cy="152400"/>
              </a:xfrm>
              <a:prstGeom prst="flowChartMagneticDrum">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lowchart: Direct Access Storage 21"/>
              <p:cNvSpPr/>
              <p:nvPr/>
            </p:nvSpPr>
            <p:spPr>
              <a:xfrm>
                <a:off x="1143000" y="4038600"/>
                <a:ext cx="152400" cy="152400"/>
              </a:xfrm>
              <a:prstGeom prst="flowChartMagneticDrum">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lowchart: Direct Access Storage 23"/>
              <p:cNvSpPr/>
              <p:nvPr/>
            </p:nvSpPr>
            <p:spPr>
              <a:xfrm>
                <a:off x="1295400" y="4419600"/>
                <a:ext cx="152400" cy="152400"/>
              </a:xfrm>
              <a:prstGeom prst="flowChartMagneticDrum">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lowchart: Direct Access Storage 24"/>
              <p:cNvSpPr/>
              <p:nvPr/>
            </p:nvSpPr>
            <p:spPr>
              <a:xfrm>
                <a:off x="1143000" y="4495800"/>
                <a:ext cx="152400" cy="152400"/>
              </a:xfrm>
              <a:prstGeom prst="flowChartMagneticDrum">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Cube 185"/>
              <p:cNvSpPr/>
              <p:nvPr/>
            </p:nvSpPr>
            <p:spPr>
              <a:xfrm>
                <a:off x="381000" y="2895600"/>
                <a:ext cx="914400" cy="838200"/>
              </a:xfrm>
              <a:prstGeom prst="cube">
                <a:avLst>
                  <a:gd name="adj" fmla="val 494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lowchart: Direct Access Storage 26"/>
              <p:cNvSpPr/>
              <p:nvPr/>
            </p:nvSpPr>
            <p:spPr>
              <a:xfrm>
                <a:off x="1295400" y="2971800"/>
                <a:ext cx="152400" cy="152400"/>
              </a:xfrm>
              <a:prstGeom prst="flowChartMagneticDrum">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lowchart: Direct Access Storage 27"/>
              <p:cNvSpPr/>
              <p:nvPr/>
            </p:nvSpPr>
            <p:spPr>
              <a:xfrm>
                <a:off x="1143000" y="3048000"/>
                <a:ext cx="152400" cy="152400"/>
              </a:xfrm>
              <a:prstGeom prst="flowChartMagneticDrum">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lowchart: Direct Access Storage 28"/>
              <p:cNvSpPr/>
              <p:nvPr/>
            </p:nvSpPr>
            <p:spPr>
              <a:xfrm>
                <a:off x="1295400" y="3352800"/>
                <a:ext cx="152400" cy="152400"/>
              </a:xfrm>
              <a:prstGeom prst="flowChartMagneticDrum">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lowchart: Direct Access Storage 29"/>
              <p:cNvSpPr/>
              <p:nvPr/>
            </p:nvSpPr>
            <p:spPr>
              <a:xfrm>
                <a:off x="1143000" y="3429000"/>
                <a:ext cx="152400" cy="152400"/>
              </a:xfrm>
              <a:prstGeom prst="flowChartMagneticDrum">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lowchart: Direct Access Storage 39"/>
              <p:cNvSpPr/>
              <p:nvPr/>
            </p:nvSpPr>
            <p:spPr>
              <a:xfrm>
                <a:off x="1524000" y="3886200"/>
                <a:ext cx="685800" cy="914400"/>
              </a:xfrm>
              <a:prstGeom prst="flowChartMagneticDrum">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Cube 191"/>
              <p:cNvSpPr/>
              <p:nvPr/>
            </p:nvSpPr>
            <p:spPr>
              <a:xfrm>
                <a:off x="1447800" y="2895600"/>
                <a:ext cx="914400" cy="838200"/>
              </a:xfrm>
              <a:prstGeom prst="cube">
                <a:avLst>
                  <a:gd name="adj" fmla="val 494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lowchart: Direct Access Storage 53"/>
              <p:cNvSpPr/>
              <p:nvPr/>
            </p:nvSpPr>
            <p:spPr>
              <a:xfrm>
                <a:off x="1524000" y="5029200"/>
                <a:ext cx="685800" cy="914400"/>
              </a:xfrm>
              <a:prstGeom prst="flowChartMagneticDrum">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4" name="Group 193"/>
              <p:cNvGrpSpPr>
                <a:grpSpLocks noChangeAspect="1"/>
              </p:cNvGrpSpPr>
              <p:nvPr/>
            </p:nvGrpSpPr>
            <p:grpSpPr>
              <a:xfrm>
                <a:off x="457200" y="5029200"/>
                <a:ext cx="1282149" cy="1298448"/>
                <a:chOff x="1143000" y="3581400"/>
                <a:chExt cx="1856006" cy="1879600"/>
              </a:xfrm>
            </p:grpSpPr>
            <p:sp>
              <p:nvSpPr>
                <p:cNvPr id="230" name="Flowchart: Direct Access Storage 71"/>
                <p:cNvSpPr/>
                <p:nvPr/>
              </p:nvSpPr>
              <p:spPr>
                <a:xfrm>
                  <a:off x="1143000" y="3581400"/>
                  <a:ext cx="1003345" cy="1337794"/>
                </a:xfrm>
                <a:prstGeom prst="flowChartMagneticDrum">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Block Arc 230"/>
                <p:cNvSpPr>
                  <a:spLocks noChangeAspect="1"/>
                </p:cNvSpPr>
                <p:nvPr/>
              </p:nvSpPr>
              <p:spPr>
                <a:xfrm>
                  <a:off x="1624606" y="3654979"/>
                  <a:ext cx="1201825" cy="1204014"/>
                </a:xfrm>
                <a:prstGeom prst="blockArc">
                  <a:avLst>
                    <a:gd name="adj1" fmla="val 10800000"/>
                    <a:gd name="adj2" fmla="val 15883239"/>
                    <a:gd name="adj3" fmla="val 2612"/>
                  </a:avLst>
                </a:prstGeom>
                <a:solidFill>
                  <a:srgbClr val="FFFF00"/>
                </a:solidFill>
                <a:ln>
                  <a:noFill/>
                </a:ln>
                <a:scene3d>
                  <a:camera prst="orthographicFront">
                    <a:rot lat="0" lon="45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2" name="Donut 231"/>
                <p:cNvSpPr/>
                <p:nvPr/>
              </p:nvSpPr>
              <p:spPr>
                <a:xfrm>
                  <a:off x="1504204" y="3775380"/>
                  <a:ext cx="963211" cy="963211"/>
                </a:xfrm>
                <a:prstGeom prst="donut">
                  <a:avLst>
                    <a:gd name="adj" fmla="val 3055"/>
                  </a:avLst>
                </a:prstGeom>
                <a:solidFill>
                  <a:srgbClr val="FFFF00"/>
                </a:solidFill>
                <a:ln>
                  <a:noFill/>
                </a:ln>
                <a:scene3d>
                  <a:camera prst="orthographicFront">
                    <a:rot lat="0" lon="45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3" name="Block Arc 232"/>
                <p:cNvSpPr>
                  <a:spLocks noChangeAspect="1"/>
                </p:cNvSpPr>
                <p:nvPr/>
              </p:nvSpPr>
              <p:spPr>
                <a:xfrm>
                  <a:off x="1785141" y="4216852"/>
                  <a:ext cx="1201825" cy="1204014"/>
                </a:xfrm>
                <a:prstGeom prst="blockArc">
                  <a:avLst>
                    <a:gd name="adj1" fmla="val 10800000"/>
                    <a:gd name="adj2" fmla="val 15931455"/>
                    <a:gd name="adj3" fmla="val 2669"/>
                  </a:avLst>
                </a:prstGeom>
                <a:solidFill>
                  <a:srgbClr val="FFFF00"/>
                </a:solidFill>
                <a:ln>
                  <a:noFill/>
                </a:ln>
                <a:scene3d>
                  <a:camera prst="orthographicFront">
                    <a:rot lat="0" lon="450000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4" name="Block Arc 233"/>
                <p:cNvSpPr>
                  <a:spLocks noChangeAspect="1"/>
                </p:cNvSpPr>
                <p:nvPr/>
              </p:nvSpPr>
              <p:spPr>
                <a:xfrm>
                  <a:off x="1797181" y="3614845"/>
                  <a:ext cx="1201825" cy="1204014"/>
                </a:xfrm>
                <a:prstGeom prst="blockArc">
                  <a:avLst>
                    <a:gd name="adj1" fmla="val 10800000"/>
                    <a:gd name="adj2" fmla="val 15737807"/>
                    <a:gd name="adj3" fmla="val 2552"/>
                  </a:avLst>
                </a:prstGeom>
                <a:solidFill>
                  <a:srgbClr val="FFFF00"/>
                </a:solidFill>
                <a:ln>
                  <a:noFill/>
                </a:ln>
                <a:scene3d>
                  <a:camera prst="orthographicFront">
                    <a:rot lat="450000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5" name="Block Arc 234"/>
                <p:cNvSpPr>
                  <a:spLocks noChangeAspect="1"/>
                </p:cNvSpPr>
                <p:nvPr/>
              </p:nvSpPr>
              <p:spPr>
                <a:xfrm>
                  <a:off x="1644673" y="4256986"/>
                  <a:ext cx="1201825" cy="1204014"/>
                </a:xfrm>
                <a:prstGeom prst="blockArc">
                  <a:avLst>
                    <a:gd name="adj1" fmla="val 10800000"/>
                    <a:gd name="adj2" fmla="val 15737807"/>
                    <a:gd name="adj3" fmla="val 2552"/>
                  </a:avLst>
                </a:prstGeom>
                <a:solidFill>
                  <a:srgbClr val="FFFF00"/>
                </a:solidFill>
                <a:ln>
                  <a:noFill/>
                </a:ln>
                <a:scene3d>
                  <a:camera prst="orthographicFront">
                    <a:rot lat="450000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6" name="Donut 235"/>
                <p:cNvSpPr>
                  <a:spLocks noChangeAspect="1"/>
                </p:cNvSpPr>
                <p:nvPr/>
              </p:nvSpPr>
              <p:spPr>
                <a:xfrm>
                  <a:off x="1600200" y="3870960"/>
                  <a:ext cx="777240" cy="777240"/>
                </a:xfrm>
                <a:prstGeom prst="donut">
                  <a:avLst>
                    <a:gd name="adj" fmla="val 3055"/>
                  </a:avLst>
                </a:prstGeom>
                <a:solidFill>
                  <a:srgbClr val="FFFF00"/>
                </a:solidFill>
                <a:ln>
                  <a:noFill/>
                </a:ln>
                <a:scene3d>
                  <a:camera prst="orthographicFront">
                    <a:rot lat="0" lon="45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5" name="Group 194"/>
              <p:cNvGrpSpPr/>
              <p:nvPr/>
            </p:nvGrpSpPr>
            <p:grpSpPr>
              <a:xfrm>
                <a:off x="1706880" y="3778727"/>
                <a:ext cx="184114" cy="1023547"/>
                <a:chOff x="1752600" y="4159727"/>
                <a:chExt cx="184114" cy="1023547"/>
              </a:xfrm>
            </p:grpSpPr>
            <p:sp>
              <p:nvSpPr>
                <p:cNvPr id="228" name="Freeform 227"/>
                <p:cNvSpPr/>
                <p:nvPr/>
              </p:nvSpPr>
              <p:spPr>
                <a:xfrm>
                  <a:off x="1752600" y="4159727"/>
                  <a:ext cx="107914" cy="1022754"/>
                </a:xfrm>
                <a:custGeom>
                  <a:avLst/>
                  <a:gdLst>
                    <a:gd name="connsiteX0" fmla="*/ 4845 w 107914"/>
                    <a:gd name="connsiteY0" fmla="*/ 0 h 1022754"/>
                    <a:gd name="connsiteX1" fmla="*/ 4845 w 107914"/>
                    <a:gd name="connsiteY1" fmla="*/ 589339 h 1022754"/>
                    <a:gd name="connsiteX2" fmla="*/ 33916 w 107914"/>
                    <a:gd name="connsiteY2" fmla="*/ 882687 h 1022754"/>
                    <a:gd name="connsiteX3" fmla="*/ 107914 w 107914"/>
                    <a:gd name="connsiteY3" fmla="*/ 1022754 h 1022754"/>
                  </a:gdLst>
                  <a:ahLst/>
                  <a:cxnLst>
                    <a:cxn ang="0">
                      <a:pos x="connsiteX0" y="connsiteY0"/>
                    </a:cxn>
                    <a:cxn ang="0">
                      <a:pos x="connsiteX1" y="connsiteY1"/>
                    </a:cxn>
                    <a:cxn ang="0">
                      <a:pos x="connsiteX2" y="connsiteY2"/>
                    </a:cxn>
                    <a:cxn ang="0">
                      <a:pos x="connsiteX3" y="connsiteY3"/>
                    </a:cxn>
                  </a:cxnLst>
                  <a:rect l="l" t="t" r="r" b="b"/>
                  <a:pathLst>
                    <a:path w="107914" h="1022754">
                      <a:moveTo>
                        <a:pt x="4845" y="0"/>
                      </a:moveTo>
                      <a:cubicBezTo>
                        <a:pt x="2422" y="221112"/>
                        <a:pt x="0" y="442225"/>
                        <a:pt x="4845" y="589339"/>
                      </a:cubicBezTo>
                      <a:cubicBezTo>
                        <a:pt x="9690" y="736453"/>
                        <a:pt x="16738" y="810451"/>
                        <a:pt x="33916" y="882687"/>
                      </a:cubicBezTo>
                      <a:cubicBezTo>
                        <a:pt x="51094" y="954923"/>
                        <a:pt x="79504" y="988838"/>
                        <a:pt x="107914" y="1022754"/>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 name="Freeform 228"/>
                <p:cNvSpPr/>
                <p:nvPr/>
              </p:nvSpPr>
              <p:spPr>
                <a:xfrm>
                  <a:off x="1828800" y="4160520"/>
                  <a:ext cx="107914" cy="1022754"/>
                </a:xfrm>
                <a:custGeom>
                  <a:avLst/>
                  <a:gdLst>
                    <a:gd name="connsiteX0" fmla="*/ 4845 w 107914"/>
                    <a:gd name="connsiteY0" fmla="*/ 0 h 1022754"/>
                    <a:gd name="connsiteX1" fmla="*/ 4845 w 107914"/>
                    <a:gd name="connsiteY1" fmla="*/ 589339 h 1022754"/>
                    <a:gd name="connsiteX2" fmla="*/ 33916 w 107914"/>
                    <a:gd name="connsiteY2" fmla="*/ 882687 h 1022754"/>
                    <a:gd name="connsiteX3" fmla="*/ 107914 w 107914"/>
                    <a:gd name="connsiteY3" fmla="*/ 1022754 h 1022754"/>
                  </a:gdLst>
                  <a:ahLst/>
                  <a:cxnLst>
                    <a:cxn ang="0">
                      <a:pos x="connsiteX0" y="connsiteY0"/>
                    </a:cxn>
                    <a:cxn ang="0">
                      <a:pos x="connsiteX1" y="connsiteY1"/>
                    </a:cxn>
                    <a:cxn ang="0">
                      <a:pos x="connsiteX2" y="connsiteY2"/>
                    </a:cxn>
                    <a:cxn ang="0">
                      <a:pos x="connsiteX3" y="connsiteY3"/>
                    </a:cxn>
                  </a:cxnLst>
                  <a:rect l="l" t="t" r="r" b="b"/>
                  <a:pathLst>
                    <a:path w="107914" h="1022754">
                      <a:moveTo>
                        <a:pt x="4845" y="0"/>
                      </a:moveTo>
                      <a:cubicBezTo>
                        <a:pt x="2422" y="221112"/>
                        <a:pt x="0" y="442225"/>
                        <a:pt x="4845" y="589339"/>
                      </a:cubicBezTo>
                      <a:cubicBezTo>
                        <a:pt x="9690" y="736453"/>
                        <a:pt x="16738" y="810451"/>
                        <a:pt x="33916" y="882687"/>
                      </a:cubicBezTo>
                      <a:cubicBezTo>
                        <a:pt x="51094" y="954923"/>
                        <a:pt x="79504" y="988838"/>
                        <a:pt x="107914" y="1022754"/>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196" name="Straight Connector 195"/>
              <p:cNvCxnSpPr/>
              <p:nvPr/>
            </p:nvCxnSpPr>
            <p:spPr>
              <a:xfrm rot="5400000">
                <a:off x="1679448" y="377190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rot="5400000">
                <a:off x="1752600" y="377190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rot="5400000">
                <a:off x="1333500" y="4991100"/>
                <a:ext cx="990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rot="5400000">
                <a:off x="1181100" y="4991100"/>
                <a:ext cx="990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rot="5400000">
                <a:off x="326136" y="4038600"/>
                <a:ext cx="609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rot="5400000">
                <a:off x="399288" y="4038600"/>
                <a:ext cx="609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a:stCxn id="208" idx="3"/>
              </p:cNvCxnSpPr>
              <p:nvPr/>
            </p:nvCxnSpPr>
            <p:spPr>
              <a:xfrm rot="16200000" flipH="1">
                <a:off x="467934" y="2982534"/>
                <a:ext cx="381000" cy="547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rot="16200000" flipH="1">
                <a:off x="522666" y="2982534"/>
                <a:ext cx="381000" cy="547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rot="5400000">
                <a:off x="807852" y="2830068"/>
                <a:ext cx="381000" cy="548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a:off x="751332" y="2830068"/>
                <a:ext cx="381000" cy="548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6" name="Flowchart: Direct Access Storage 35"/>
              <p:cNvSpPr/>
              <p:nvPr/>
            </p:nvSpPr>
            <p:spPr>
              <a:xfrm>
                <a:off x="457200" y="2133600"/>
                <a:ext cx="152400" cy="152400"/>
              </a:xfrm>
              <a:prstGeom prst="flowChartMagneticDrum">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lowchart: Direct Access Storage 34"/>
              <p:cNvSpPr/>
              <p:nvPr/>
            </p:nvSpPr>
            <p:spPr>
              <a:xfrm>
                <a:off x="304800" y="2514600"/>
                <a:ext cx="152400" cy="152400"/>
              </a:xfrm>
              <a:prstGeom prst="flowChartMagneticDrum">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Cube 207"/>
              <p:cNvSpPr/>
              <p:nvPr/>
            </p:nvSpPr>
            <p:spPr>
              <a:xfrm>
                <a:off x="381000" y="1981200"/>
                <a:ext cx="914400" cy="838200"/>
              </a:xfrm>
              <a:prstGeom prst="cube">
                <a:avLst>
                  <a:gd name="adj" fmla="val 494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lowchart: Direct Access Storage 31"/>
              <p:cNvSpPr/>
              <p:nvPr/>
            </p:nvSpPr>
            <p:spPr>
              <a:xfrm>
                <a:off x="914400" y="1905000"/>
                <a:ext cx="152400" cy="152400"/>
              </a:xfrm>
              <a:prstGeom prst="flowChartMagneticDrum">
                <a:avLst/>
              </a:prstGeom>
              <a:solidFill>
                <a:srgbClr val="FFC000"/>
              </a:solidFill>
              <a:ln>
                <a:solidFill>
                  <a:schemeClr val="tx1"/>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9"/>
              <p:cNvSpPr>
                <a:spLocks noChangeArrowheads="1"/>
              </p:cNvSpPr>
              <p:nvPr/>
            </p:nvSpPr>
            <p:spPr bwMode="auto">
              <a:xfrm>
                <a:off x="533400" y="2514600"/>
                <a:ext cx="152400" cy="152400"/>
              </a:xfrm>
              <a:prstGeom prst="ellipse">
                <a:avLst/>
              </a:prstGeom>
              <a:solidFill>
                <a:srgbClr val="FFC000"/>
              </a:solidFill>
              <a:ln w="25400">
                <a:solidFill>
                  <a:schemeClr val="tx1"/>
                </a:solidFill>
                <a:round/>
                <a:headEnd/>
                <a:tailEnd/>
              </a:ln>
              <a:scene3d>
                <a:camera prst="orthographicFront">
                  <a:rot lat="0" lon="10800000" rev="0"/>
                </a:camera>
                <a:lightRig rig="threePt" dir="t"/>
              </a:scene3d>
            </p:spPr>
            <p:txBody>
              <a:bodyPr wrap="none" anchor="ctr"/>
              <a:lstStyle/>
              <a:p>
                <a:endParaRPr lang="en-US">
                  <a:latin typeface="Calibri" pitchFamily="34" charset="0"/>
                </a:endParaRPr>
              </a:p>
            </p:txBody>
          </p:sp>
          <p:cxnSp>
            <p:nvCxnSpPr>
              <p:cNvPr id="211" name="Straight Connector 210"/>
              <p:cNvCxnSpPr/>
              <p:nvPr/>
            </p:nvCxnSpPr>
            <p:spPr>
              <a:xfrm rot="16200000" flipH="1">
                <a:off x="1556070" y="2982534"/>
                <a:ext cx="381000" cy="547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16200000" flipH="1">
                <a:off x="1610802" y="2982534"/>
                <a:ext cx="381000" cy="547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1874652" y="2830068"/>
                <a:ext cx="381000" cy="548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5400000">
                <a:off x="1818132" y="2830068"/>
                <a:ext cx="381000" cy="548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5" name="Cube 214"/>
              <p:cNvSpPr/>
              <p:nvPr/>
            </p:nvSpPr>
            <p:spPr>
              <a:xfrm>
                <a:off x="1447800" y="1981200"/>
                <a:ext cx="914400" cy="838200"/>
              </a:xfrm>
              <a:prstGeom prst="cube">
                <a:avLst>
                  <a:gd name="adj" fmla="val 494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lowchart: Direct Access Storage 50"/>
              <p:cNvSpPr/>
              <p:nvPr/>
            </p:nvSpPr>
            <p:spPr>
              <a:xfrm>
                <a:off x="1981200" y="1905000"/>
                <a:ext cx="152400" cy="152400"/>
              </a:xfrm>
              <a:prstGeom prst="flowChartMagneticDrum">
                <a:avLst/>
              </a:prstGeom>
              <a:solidFill>
                <a:srgbClr val="FFC000"/>
              </a:solidFill>
              <a:ln>
                <a:solidFill>
                  <a:schemeClr val="tx1"/>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lowchart: Direct Access Storage 37"/>
              <p:cNvSpPr/>
              <p:nvPr/>
            </p:nvSpPr>
            <p:spPr>
              <a:xfrm>
                <a:off x="2133600" y="2133600"/>
                <a:ext cx="152400" cy="152400"/>
              </a:xfrm>
              <a:prstGeom prst="flowChartMagneticDrum">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lowchart: Direct Access Storage 38"/>
              <p:cNvSpPr/>
              <p:nvPr/>
            </p:nvSpPr>
            <p:spPr>
              <a:xfrm>
                <a:off x="1981200" y="2514600"/>
                <a:ext cx="152400" cy="152400"/>
              </a:xfrm>
              <a:prstGeom prst="flowChartMagneticDrum">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lowchart: Direct Access Storage 54"/>
              <p:cNvSpPr/>
              <p:nvPr/>
            </p:nvSpPr>
            <p:spPr>
              <a:xfrm>
                <a:off x="2286000" y="2209800"/>
                <a:ext cx="152400" cy="152400"/>
              </a:xfrm>
              <a:prstGeom prst="flowChartMagneticDrum">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0" name="Straight Connector 219"/>
              <p:cNvCxnSpPr/>
              <p:nvPr/>
            </p:nvCxnSpPr>
            <p:spPr>
              <a:xfrm rot="16200000" flipH="1">
                <a:off x="429834" y="1877634"/>
                <a:ext cx="533400" cy="1309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5400000">
                <a:off x="728472" y="1754124"/>
                <a:ext cx="533400" cy="731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2" name="Flowchart: Direct Access Storage 32"/>
              <p:cNvSpPr/>
              <p:nvPr/>
            </p:nvSpPr>
            <p:spPr>
              <a:xfrm>
                <a:off x="685800" y="2133600"/>
                <a:ext cx="152400" cy="152400"/>
              </a:xfrm>
              <a:prstGeom prst="flowChartMagneticDrum">
                <a:avLst/>
              </a:prstGeom>
              <a:solidFill>
                <a:srgbClr val="FFC000"/>
              </a:solidFill>
              <a:ln>
                <a:solidFill>
                  <a:schemeClr val="tx1"/>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3" name="Straight Connector 222"/>
              <p:cNvCxnSpPr/>
              <p:nvPr/>
            </p:nvCxnSpPr>
            <p:spPr>
              <a:xfrm rot="16200000" flipH="1">
                <a:off x="1496568" y="1877634"/>
                <a:ext cx="533400" cy="1309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798320" y="1754124"/>
                <a:ext cx="533400" cy="731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5" name="Flowchart: Direct Access Storage 51"/>
              <p:cNvSpPr/>
              <p:nvPr/>
            </p:nvSpPr>
            <p:spPr>
              <a:xfrm>
                <a:off x="1752600" y="2133600"/>
                <a:ext cx="152400" cy="152400"/>
              </a:xfrm>
              <a:prstGeom prst="flowChartMagneticDrum">
                <a:avLst/>
              </a:prstGeom>
              <a:solidFill>
                <a:srgbClr val="FFC000"/>
              </a:solidFill>
              <a:ln>
                <a:solidFill>
                  <a:schemeClr val="tx1"/>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225"/>
              <p:cNvSpPr/>
              <p:nvPr/>
            </p:nvSpPr>
            <p:spPr>
              <a:xfrm>
                <a:off x="627888" y="4424363"/>
                <a:ext cx="119062" cy="1524000"/>
              </a:xfrm>
              <a:custGeom>
                <a:avLst/>
                <a:gdLst>
                  <a:gd name="connsiteX0" fmla="*/ 0 w 119062"/>
                  <a:gd name="connsiteY0" fmla="*/ 0 h 1524000"/>
                  <a:gd name="connsiteX1" fmla="*/ 9525 w 119062"/>
                  <a:gd name="connsiteY1" fmla="*/ 1119187 h 1524000"/>
                  <a:gd name="connsiteX2" fmla="*/ 47625 w 119062"/>
                  <a:gd name="connsiteY2" fmla="*/ 1409700 h 1524000"/>
                  <a:gd name="connsiteX3" fmla="*/ 119062 w 119062"/>
                  <a:gd name="connsiteY3" fmla="*/ 1524000 h 1524000"/>
                </a:gdLst>
                <a:ahLst/>
                <a:cxnLst>
                  <a:cxn ang="0">
                    <a:pos x="connsiteX0" y="connsiteY0"/>
                  </a:cxn>
                  <a:cxn ang="0">
                    <a:pos x="connsiteX1" y="connsiteY1"/>
                  </a:cxn>
                  <a:cxn ang="0">
                    <a:pos x="connsiteX2" y="connsiteY2"/>
                  </a:cxn>
                  <a:cxn ang="0">
                    <a:pos x="connsiteX3" y="connsiteY3"/>
                  </a:cxn>
                </a:cxnLst>
                <a:rect l="l" t="t" r="r" b="b"/>
                <a:pathLst>
                  <a:path w="119062" h="1524000">
                    <a:moveTo>
                      <a:pt x="0" y="0"/>
                    </a:moveTo>
                    <a:cubicBezTo>
                      <a:pt x="794" y="442118"/>
                      <a:pt x="1588" y="884237"/>
                      <a:pt x="9525" y="1119187"/>
                    </a:cubicBezTo>
                    <a:cubicBezTo>
                      <a:pt x="17463" y="1354137"/>
                      <a:pt x="29369" y="1342231"/>
                      <a:pt x="47625" y="1409700"/>
                    </a:cubicBezTo>
                    <a:cubicBezTo>
                      <a:pt x="65881" y="1477169"/>
                      <a:pt x="119062" y="1524000"/>
                      <a:pt x="119062" y="152400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7" name="Freeform 226"/>
              <p:cNvSpPr/>
              <p:nvPr/>
            </p:nvSpPr>
            <p:spPr>
              <a:xfrm>
                <a:off x="701040" y="4428744"/>
                <a:ext cx="119062" cy="1524000"/>
              </a:xfrm>
              <a:custGeom>
                <a:avLst/>
                <a:gdLst>
                  <a:gd name="connsiteX0" fmla="*/ 0 w 119062"/>
                  <a:gd name="connsiteY0" fmla="*/ 0 h 1524000"/>
                  <a:gd name="connsiteX1" fmla="*/ 9525 w 119062"/>
                  <a:gd name="connsiteY1" fmla="*/ 1119187 h 1524000"/>
                  <a:gd name="connsiteX2" fmla="*/ 47625 w 119062"/>
                  <a:gd name="connsiteY2" fmla="*/ 1409700 h 1524000"/>
                  <a:gd name="connsiteX3" fmla="*/ 119062 w 119062"/>
                  <a:gd name="connsiteY3" fmla="*/ 1524000 h 1524000"/>
                </a:gdLst>
                <a:ahLst/>
                <a:cxnLst>
                  <a:cxn ang="0">
                    <a:pos x="connsiteX0" y="connsiteY0"/>
                  </a:cxn>
                  <a:cxn ang="0">
                    <a:pos x="connsiteX1" y="connsiteY1"/>
                  </a:cxn>
                  <a:cxn ang="0">
                    <a:pos x="connsiteX2" y="connsiteY2"/>
                  </a:cxn>
                  <a:cxn ang="0">
                    <a:pos x="connsiteX3" y="connsiteY3"/>
                  </a:cxn>
                </a:cxnLst>
                <a:rect l="l" t="t" r="r" b="b"/>
                <a:pathLst>
                  <a:path w="119062" h="1524000">
                    <a:moveTo>
                      <a:pt x="0" y="0"/>
                    </a:moveTo>
                    <a:cubicBezTo>
                      <a:pt x="794" y="442118"/>
                      <a:pt x="1588" y="884237"/>
                      <a:pt x="9525" y="1119187"/>
                    </a:cubicBezTo>
                    <a:cubicBezTo>
                      <a:pt x="17463" y="1354137"/>
                      <a:pt x="29369" y="1342231"/>
                      <a:pt x="47625" y="1409700"/>
                    </a:cubicBezTo>
                    <a:cubicBezTo>
                      <a:pt x="65881" y="1477169"/>
                      <a:pt x="119062" y="1524000"/>
                      <a:pt x="119062" y="152400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66" name="TextBox 165"/>
            <p:cNvSpPr txBox="1"/>
            <p:nvPr/>
          </p:nvSpPr>
          <p:spPr>
            <a:xfrm>
              <a:off x="1143000" y="1411069"/>
              <a:ext cx="1219200" cy="646331"/>
            </a:xfrm>
            <a:prstGeom prst="rect">
              <a:avLst/>
            </a:prstGeom>
            <a:noFill/>
          </p:spPr>
          <p:txBody>
            <a:bodyPr wrap="square" rtlCol="0">
              <a:spAutoFit/>
            </a:bodyPr>
            <a:lstStyle/>
            <a:p>
              <a:pPr algn="ctr"/>
              <a:r>
                <a:rPr lang="en-US" dirty="0" smtClean="0"/>
                <a:t>Main (test) Chain</a:t>
              </a:r>
              <a:endParaRPr lang="en-US" dirty="0"/>
            </a:p>
          </p:txBody>
        </p:sp>
        <p:sp>
          <p:nvSpPr>
            <p:cNvPr id="167" name="TextBox 166"/>
            <p:cNvSpPr txBox="1"/>
            <p:nvPr/>
          </p:nvSpPr>
          <p:spPr>
            <a:xfrm>
              <a:off x="0" y="1411069"/>
              <a:ext cx="1219200" cy="646331"/>
            </a:xfrm>
            <a:prstGeom prst="rect">
              <a:avLst/>
            </a:prstGeom>
            <a:noFill/>
          </p:spPr>
          <p:txBody>
            <a:bodyPr wrap="square" rtlCol="0">
              <a:spAutoFit/>
            </a:bodyPr>
            <a:lstStyle/>
            <a:p>
              <a:pPr algn="ctr"/>
              <a:r>
                <a:rPr lang="en-US" dirty="0" smtClean="0"/>
                <a:t>Reaction Chain</a:t>
              </a:r>
              <a:endParaRPr lang="en-US" dirty="0"/>
            </a:p>
          </p:txBody>
        </p:sp>
      </p:grpSp>
      <p:sp>
        <p:nvSpPr>
          <p:cNvPr id="237" name="Rectangle 236"/>
          <p:cNvSpPr/>
          <p:nvPr/>
        </p:nvSpPr>
        <p:spPr>
          <a:xfrm>
            <a:off x="1836562" y="6224839"/>
            <a:ext cx="1795312" cy="609600"/>
          </a:xfrm>
          <a:prstGeom prst="rect">
            <a:avLst/>
          </a:prstGeom>
          <a:gradFill flip="none" rotWithShape="1">
            <a:gsLst>
              <a:gs pos="99000">
                <a:srgbClr val="660066"/>
              </a:gs>
              <a:gs pos="100000">
                <a:srgbClr val="FFFFFF"/>
              </a:gs>
              <a:gs pos="0">
                <a:schemeClr val="accent6"/>
              </a:gs>
            </a:gsLst>
            <a:lin ang="0" scaled="1"/>
            <a:tileRect/>
          </a:gra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00"/>
                </a:solidFill>
              </a:rPr>
              <a:t>Alignment control filters</a:t>
            </a:r>
            <a:endParaRPr lang="en-US" dirty="0">
              <a:solidFill>
                <a:srgbClr val="FFFF00"/>
              </a:solidFill>
            </a:endParaRPr>
          </a:p>
        </p:txBody>
      </p:sp>
      <p:cxnSp>
        <p:nvCxnSpPr>
          <p:cNvPr id="238" name="Straight Connector 237"/>
          <p:cNvCxnSpPr/>
          <p:nvPr/>
        </p:nvCxnSpPr>
        <p:spPr>
          <a:xfrm flipH="1">
            <a:off x="3631875" y="6632617"/>
            <a:ext cx="3433540" cy="0"/>
          </a:xfrm>
          <a:prstGeom prst="line">
            <a:avLst/>
          </a:prstGeom>
          <a:ln>
            <a:solidFill>
              <a:srgbClr val="660066"/>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241" name="Straight Connector 240"/>
          <p:cNvCxnSpPr/>
          <p:nvPr/>
        </p:nvCxnSpPr>
        <p:spPr>
          <a:xfrm>
            <a:off x="7065415" y="6178582"/>
            <a:ext cx="1" cy="454035"/>
          </a:xfrm>
          <a:prstGeom prst="line">
            <a:avLst/>
          </a:prstGeom>
          <a:ln>
            <a:solidFill>
              <a:srgbClr val="660066"/>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244" name="Straight Connector 243"/>
          <p:cNvCxnSpPr/>
          <p:nvPr/>
        </p:nvCxnSpPr>
        <p:spPr>
          <a:xfrm>
            <a:off x="2698212" y="4808940"/>
            <a:ext cx="0" cy="1422756"/>
          </a:xfrm>
          <a:prstGeom prst="line">
            <a:avLst/>
          </a:prstGeom>
          <a:ln>
            <a:solidFill>
              <a:srgbClr val="FF6600"/>
            </a:solidFill>
            <a:prstDash val="dash"/>
            <a:tailEnd type="none"/>
          </a:ln>
        </p:spPr>
        <p:style>
          <a:lnRef idx="2">
            <a:schemeClr val="accent1"/>
          </a:lnRef>
          <a:fillRef idx="0">
            <a:schemeClr val="accent1"/>
          </a:fillRef>
          <a:effectRef idx="1">
            <a:schemeClr val="accent1"/>
          </a:effectRef>
          <a:fontRef idx="minor">
            <a:schemeClr val="tx1"/>
          </a:fontRef>
        </p:style>
      </p:cxnSp>
      <p:cxnSp>
        <p:nvCxnSpPr>
          <p:cNvPr id="253" name="Straight Connector 252"/>
          <p:cNvCxnSpPr>
            <a:endCxn id="181" idx="1"/>
          </p:cNvCxnSpPr>
          <p:nvPr/>
        </p:nvCxnSpPr>
        <p:spPr>
          <a:xfrm flipV="1">
            <a:off x="2698212" y="4808939"/>
            <a:ext cx="1500550" cy="1"/>
          </a:xfrm>
          <a:prstGeom prst="line">
            <a:avLst/>
          </a:prstGeom>
          <a:ln>
            <a:solidFill>
              <a:srgbClr val="FF6600"/>
            </a:solidFill>
            <a:prstDash val="dash"/>
            <a:tailEnd type="arrow"/>
          </a:ln>
        </p:spPr>
        <p:style>
          <a:lnRef idx="2">
            <a:schemeClr val="accent1"/>
          </a:lnRef>
          <a:fillRef idx="0">
            <a:schemeClr val="accent1"/>
          </a:fillRef>
          <a:effectRef idx="1">
            <a:schemeClr val="accent1"/>
          </a:effectRef>
          <a:fontRef idx="minor">
            <a:schemeClr val="tx1"/>
          </a:fontRef>
        </p:style>
      </p:cxnSp>
      <p:grpSp>
        <p:nvGrpSpPr>
          <p:cNvPr id="263" name="Group 262"/>
          <p:cNvGrpSpPr/>
          <p:nvPr/>
        </p:nvGrpSpPr>
        <p:grpSpPr>
          <a:xfrm>
            <a:off x="0" y="0"/>
            <a:ext cx="9144000" cy="1264919"/>
            <a:chOff x="0" y="0"/>
            <a:chExt cx="9144000" cy="1264919"/>
          </a:xfrm>
        </p:grpSpPr>
        <p:pic>
          <p:nvPicPr>
            <p:cNvPr id="264" name="Picture 3" descr="C:\Users\Brett\Documents\Lab\LSC - LIGO Lab\Logos and Figures\LIGO Logo Extension.bmp"/>
            <p:cNvPicPr>
              <a:picLocks noChangeAspect="1" noChangeArrowheads="1"/>
            </p:cNvPicPr>
            <p:nvPr/>
          </p:nvPicPr>
          <p:blipFill>
            <a:blip r:embed="rId3" cstate="screen">
              <a:extLst>
                <a:ext uri="{28A0092B-C50C-407E-A947-70E740481C1C}">
                  <a14:useLocalDpi xmlns:a14="http://schemas.microsoft.com/office/drawing/2010/main"/>
                </a:ext>
              </a:extLst>
            </a:blip>
            <a:srcRect l="5795" r="30992" b="10002"/>
            <a:stretch>
              <a:fillRect/>
            </a:stretch>
          </p:blipFill>
          <p:spPr bwMode="auto">
            <a:xfrm>
              <a:off x="0" y="1219200"/>
              <a:ext cx="9144000" cy="45719"/>
            </a:xfrm>
            <a:prstGeom prst="rect">
              <a:avLst/>
            </a:prstGeom>
            <a:noFill/>
          </p:spPr>
        </p:pic>
        <p:pic>
          <p:nvPicPr>
            <p:cNvPr id="265" name="Picture 264" descr="New_Logo.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36" y="0"/>
              <a:ext cx="823522" cy="702859"/>
            </a:xfrm>
            <a:prstGeom prst="rect">
              <a:avLst/>
            </a:prstGeom>
          </p:spPr>
        </p:pic>
        <p:pic>
          <p:nvPicPr>
            <p:cNvPr id="266" name="Picture 265" descr="Stanford_University_seal_2003.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39912" y="0"/>
              <a:ext cx="704088" cy="704088"/>
            </a:xfrm>
            <a:prstGeom prst="rect">
              <a:avLst/>
            </a:prstGeom>
          </p:spPr>
        </p:pic>
      </p:grpSp>
      <p:sp>
        <p:nvSpPr>
          <p:cNvPr id="3" name="Rectangle 2"/>
          <p:cNvSpPr/>
          <p:nvPr/>
        </p:nvSpPr>
        <p:spPr>
          <a:xfrm>
            <a:off x="6671457" y="5529820"/>
            <a:ext cx="2092326" cy="807791"/>
          </a:xfrm>
          <a:prstGeom prst="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Optical levers or </a:t>
            </a:r>
            <a:r>
              <a:rPr lang="en-US" dirty="0" err="1" smtClean="0"/>
              <a:t>wavefront</a:t>
            </a:r>
            <a:r>
              <a:rPr lang="en-US" dirty="0" smtClean="0"/>
              <a:t> sensors</a:t>
            </a:r>
            <a:endParaRPr lang="en-US" dirty="0"/>
          </a:p>
        </p:txBody>
      </p:sp>
      <p:cxnSp>
        <p:nvCxnSpPr>
          <p:cNvPr id="95" name="Straight Connector 94"/>
          <p:cNvCxnSpPr/>
          <p:nvPr/>
        </p:nvCxnSpPr>
        <p:spPr>
          <a:xfrm>
            <a:off x="6027562" y="5938300"/>
            <a:ext cx="614536" cy="0"/>
          </a:xfrm>
          <a:prstGeom prst="line">
            <a:avLst/>
          </a:prstGeom>
          <a:ln>
            <a:solidFill>
              <a:srgbClr val="660066"/>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83051" y="1535077"/>
            <a:ext cx="3066115" cy="1938992"/>
          </a:xfrm>
          <a:prstGeom prst="rect">
            <a:avLst/>
          </a:prstGeom>
          <a:noFill/>
        </p:spPr>
        <p:txBody>
          <a:bodyPr wrap="square" rtlCol="0">
            <a:spAutoFit/>
          </a:bodyPr>
          <a:lstStyle/>
          <a:p>
            <a:pPr marL="285750" indent="-285750">
              <a:buFont typeface="Arial"/>
              <a:buChar char="•"/>
            </a:pPr>
            <a:r>
              <a:rPr lang="en-US" sz="2000" dirty="0" smtClean="0"/>
              <a:t>Control the pointing of the test mass</a:t>
            </a:r>
          </a:p>
          <a:p>
            <a:pPr marL="285750" indent="-285750">
              <a:buFont typeface="Arial"/>
              <a:buChar char="•"/>
            </a:pPr>
            <a:endParaRPr lang="en-US" sz="2000" dirty="0"/>
          </a:p>
          <a:p>
            <a:pPr marL="285750" indent="-285750">
              <a:buFont typeface="Arial"/>
              <a:buChar char="•"/>
            </a:pPr>
            <a:r>
              <a:rPr lang="en-US" sz="2000" dirty="0" smtClean="0"/>
              <a:t>Might be a good candidate for modern control</a:t>
            </a:r>
            <a:endParaRPr lang="en-US" sz="2000" dirty="0"/>
          </a:p>
        </p:txBody>
      </p:sp>
    </p:spTree>
    <p:extLst>
      <p:ext uri="{BB962C8B-B14F-4D97-AF65-F5344CB8AC3E}">
        <p14:creationId xmlns:p14="http://schemas.microsoft.com/office/powerpoint/2010/main" val="82439727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Modern Control </a:t>
            </a:r>
            <a:r>
              <a:rPr lang="en-US" dirty="0" smtClean="0"/>
              <a:t>Example - Damping</a:t>
            </a:r>
            <a:endParaRPr lang="en-US" dirty="0"/>
          </a:p>
        </p:txBody>
      </p:sp>
      <p:sp>
        <p:nvSpPr>
          <p:cNvPr id="5" name="Slide Number Placeholder 4"/>
          <p:cNvSpPr>
            <a:spLocks noGrp="1"/>
          </p:cNvSpPr>
          <p:nvPr>
            <p:ph type="sldNum" sz="quarter" idx="12"/>
          </p:nvPr>
        </p:nvSpPr>
        <p:spPr/>
        <p:txBody>
          <a:bodyPr/>
          <a:lstStyle/>
          <a:p>
            <a:fld id="{EB067CA0-F525-924F-BC55-0CB689841ADC}" type="slidenum">
              <a:rPr lang="en-US" smtClean="0"/>
              <a:pPr/>
              <a:t>7</a:t>
            </a:fld>
            <a:endParaRPr lang="en-US"/>
          </a:p>
        </p:txBody>
      </p:sp>
      <p:grpSp>
        <p:nvGrpSpPr>
          <p:cNvPr id="79" name="Group 78"/>
          <p:cNvGrpSpPr/>
          <p:nvPr/>
        </p:nvGrpSpPr>
        <p:grpSpPr>
          <a:xfrm>
            <a:off x="252169" y="1660005"/>
            <a:ext cx="1981200" cy="4419600"/>
            <a:chOff x="2429569" y="1971528"/>
            <a:chExt cx="1981200" cy="4419600"/>
          </a:xfrm>
        </p:grpSpPr>
        <p:cxnSp>
          <p:nvCxnSpPr>
            <p:cNvPr id="17" name="Straight Connector 16"/>
            <p:cNvCxnSpPr/>
            <p:nvPr/>
          </p:nvCxnSpPr>
          <p:spPr>
            <a:xfrm rot="5400000">
              <a:off x="2391469" y="5438628"/>
              <a:ext cx="990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2239069" y="5438628"/>
              <a:ext cx="990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2658169" y="4333728"/>
              <a:ext cx="609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2581969" y="4333728"/>
              <a:ext cx="609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Flowchart: Direct Access Storage 39"/>
            <p:cNvSpPr/>
            <p:nvPr/>
          </p:nvSpPr>
          <p:spPr>
            <a:xfrm>
              <a:off x="2505769" y="4333728"/>
              <a:ext cx="685800" cy="914400"/>
            </a:xfrm>
            <a:prstGeom prst="flowChartMagneticDrum">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ube 33"/>
            <p:cNvSpPr/>
            <p:nvPr/>
          </p:nvSpPr>
          <p:spPr>
            <a:xfrm>
              <a:off x="2429569" y="3343128"/>
              <a:ext cx="914400" cy="838200"/>
            </a:xfrm>
            <a:prstGeom prst="cube">
              <a:avLst>
                <a:gd name="adj" fmla="val 494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Direct Access Storage 53"/>
            <p:cNvSpPr/>
            <p:nvPr/>
          </p:nvSpPr>
          <p:spPr>
            <a:xfrm>
              <a:off x="2505769" y="5476728"/>
              <a:ext cx="685800" cy="914400"/>
            </a:xfrm>
            <a:prstGeom prst="flowChartMagneticDrum">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2688649" y="4226255"/>
              <a:ext cx="184114" cy="1023547"/>
              <a:chOff x="1752600" y="4159727"/>
              <a:chExt cx="184114" cy="1023547"/>
            </a:xfrm>
          </p:grpSpPr>
          <p:sp>
            <p:nvSpPr>
              <p:cNvPr id="70" name="Freeform 69"/>
              <p:cNvSpPr/>
              <p:nvPr/>
            </p:nvSpPr>
            <p:spPr>
              <a:xfrm>
                <a:off x="1752600" y="4159727"/>
                <a:ext cx="107914" cy="1022754"/>
              </a:xfrm>
              <a:custGeom>
                <a:avLst/>
                <a:gdLst>
                  <a:gd name="connsiteX0" fmla="*/ 4845 w 107914"/>
                  <a:gd name="connsiteY0" fmla="*/ 0 h 1022754"/>
                  <a:gd name="connsiteX1" fmla="*/ 4845 w 107914"/>
                  <a:gd name="connsiteY1" fmla="*/ 589339 h 1022754"/>
                  <a:gd name="connsiteX2" fmla="*/ 33916 w 107914"/>
                  <a:gd name="connsiteY2" fmla="*/ 882687 h 1022754"/>
                  <a:gd name="connsiteX3" fmla="*/ 107914 w 107914"/>
                  <a:gd name="connsiteY3" fmla="*/ 1022754 h 1022754"/>
                </a:gdLst>
                <a:ahLst/>
                <a:cxnLst>
                  <a:cxn ang="0">
                    <a:pos x="connsiteX0" y="connsiteY0"/>
                  </a:cxn>
                  <a:cxn ang="0">
                    <a:pos x="connsiteX1" y="connsiteY1"/>
                  </a:cxn>
                  <a:cxn ang="0">
                    <a:pos x="connsiteX2" y="connsiteY2"/>
                  </a:cxn>
                  <a:cxn ang="0">
                    <a:pos x="connsiteX3" y="connsiteY3"/>
                  </a:cxn>
                </a:cxnLst>
                <a:rect l="l" t="t" r="r" b="b"/>
                <a:pathLst>
                  <a:path w="107914" h="1022754">
                    <a:moveTo>
                      <a:pt x="4845" y="0"/>
                    </a:moveTo>
                    <a:cubicBezTo>
                      <a:pt x="2422" y="221112"/>
                      <a:pt x="0" y="442225"/>
                      <a:pt x="4845" y="589339"/>
                    </a:cubicBezTo>
                    <a:cubicBezTo>
                      <a:pt x="9690" y="736453"/>
                      <a:pt x="16738" y="810451"/>
                      <a:pt x="33916" y="882687"/>
                    </a:cubicBezTo>
                    <a:cubicBezTo>
                      <a:pt x="51094" y="954923"/>
                      <a:pt x="79504" y="988838"/>
                      <a:pt x="107914" y="1022754"/>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Freeform 70"/>
              <p:cNvSpPr/>
              <p:nvPr/>
            </p:nvSpPr>
            <p:spPr>
              <a:xfrm>
                <a:off x="1828800" y="4160520"/>
                <a:ext cx="107914" cy="1022754"/>
              </a:xfrm>
              <a:custGeom>
                <a:avLst/>
                <a:gdLst>
                  <a:gd name="connsiteX0" fmla="*/ 4845 w 107914"/>
                  <a:gd name="connsiteY0" fmla="*/ 0 h 1022754"/>
                  <a:gd name="connsiteX1" fmla="*/ 4845 w 107914"/>
                  <a:gd name="connsiteY1" fmla="*/ 589339 h 1022754"/>
                  <a:gd name="connsiteX2" fmla="*/ 33916 w 107914"/>
                  <a:gd name="connsiteY2" fmla="*/ 882687 h 1022754"/>
                  <a:gd name="connsiteX3" fmla="*/ 107914 w 107914"/>
                  <a:gd name="connsiteY3" fmla="*/ 1022754 h 1022754"/>
                </a:gdLst>
                <a:ahLst/>
                <a:cxnLst>
                  <a:cxn ang="0">
                    <a:pos x="connsiteX0" y="connsiteY0"/>
                  </a:cxn>
                  <a:cxn ang="0">
                    <a:pos x="connsiteX1" y="connsiteY1"/>
                  </a:cxn>
                  <a:cxn ang="0">
                    <a:pos x="connsiteX2" y="connsiteY2"/>
                  </a:cxn>
                  <a:cxn ang="0">
                    <a:pos x="connsiteX3" y="connsiteY3"/>
                  </a:cxn>
                </a:cxnLst>
                <a:rect l="l" t="t" r="r" b="b"/>
                <a:pathLst>
                  <a:path w="107914" h="1022754">
                    <a:moveTo>
                      <a:pt x="4845" y="0"/>
                    </a:moveTo>
                    <a:cubicBezTo>
                      <a:pt x="2422" y="221112"/>
                      <a:pt x="0" y="442225"/>
                      <a:pt x="4845" y="589339"/>
                    </a:cubicBezTo>
                    <a:cubicBezTo>
                      <a:pt x="9690" y="736453"/>
                      <a:pt x="16738" y="810451"/>
                      <a:pt x="33916" y="882687"/>
                    </a:cubicBezTo>
                    <a:cubicBezTo>
                      <a:pt x="51094" y="954923"/>
                      <a:pt x="79504" y="988838"/>
                      <a:pt x="107914" y="1022754"/>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38" name="Straight Connector 37"/>
            <p:cNvCxnSpPr/>
            <p:nvPr/>
          </p:nvCxnSpPr>
          <p:spPr>
            <a:xfrm rot="5400000">
              <a:off x="2661217" y="4219428"/>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2734369" y="4219428"/>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2315269" y="5438628"/>
              <a:ext cx="990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162869" y="5438628"/>
              <a:ext cx="990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16200000" flipH="1">
              <a:off x="2537839" y="3430062"/>
              <a:ext cx="381000" cy="547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592571" y="3430062"/>
              <a:ext cx="381000" cy="547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2856421" y="3277596"/>
              <a:ext cx="381000" cy="548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2799901" y="3277596"/>
              <a:ext cx="381000" cy="548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Cube 56"/>
            <p:cNvSpPr/>
            <p:nvPr/>
          </p:nvSpPr>
          <p:spPr>
            <a:xfrm>
              <a:off x="2429569" y="2428728"/>
              <a:ext cx="914400" cy="838200"/>
            </a:xfrm>
            <a:prstGeom prst="cube">
              <a:avLst>
                <a:gd name="adj" fmla="val 494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Direct Access Storage 50"/>
            <p:cNvSpPr/>
            <p:nvPr/>
          </p:nvSpPr>
          <p:spPr>
            <a:xfrm>
              <a:off x="2962969" y="2352528"/>
              <a:ext cx="152400" cy="152400"/>
            </a:xfrm>
            <a:prstGeom prst="flowChartMagneticDrum">
              <a:avLst/>
            </a:prstGeom>
            <a:solidFill>
              <a:srgbClr val="FFC000"/>
            </a:solidFill>
            <a:ln>
              <a:solidFill>
                <a:schemeClr val="tx1"/>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Direct Access Storage 37"/>
            <p:cNvSpPr/>
            <p:nvPr/>
          </p:nvSpPr>
          <p:spPr>
            <a:xfrm>
              <a:off x="3115369" y="2581128"/>
              <a:ext cx="152400" cy="152400"/>
            </a:xfrm>
            <a:prstGeom prst="flowChartMagneticDrum">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Direct Access Storage 38"/>
            <p:cNvSpPr/>
            <p:nvPr/>
          </p:nvSpPr>
          <p:spPr>
            <a:xfrm>
              <a:off x="2962969" y="2962128"/>
              <a:ext cx="152400" cy="152400"/>
            </a:xfrm>
            <a:prstGeom prst="flowChartMagneticDrum">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Direct Access Storage 54"/>
            <p:cNvSpPr/>
            <p:nvPr/>
          </p:nvSpPr>
          <p:spPr>
            <a:xfrm>
              <a:off x="3267769" y="2657328"/>
              <a:ext cx="152400" cy="152400"/>
            </a:xfrm>
            <a:prstGeom prst="flowChartMagneticDrum">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p:cNvCxnSpPr/>
            <p:nvPr/>
          </p:nvCxnSpPr>
          <p:spPr>
            <a:xfrm rot="16200000" flipH="1">
              <a:off x="2478337" y="2325162"/>
              <a:ext cx="533400" cy="1309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2780089" y="2201652"/>
              <a:ext cx="533400" cy="731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Flowchart: Direct Access Storage 51"/>
            <p:cNvSpPr/>
            <p:nvPr/>
          </p:nvSpPr>
          <p:spPr>
            <a:xfrm>
              <a:off x="2734369" y="2581128"/>
              <a:ext cx="152400" cy="152400"/>
            </a:xfrm>
            <a:prstGeom prst="flowChartMagneticDrum">
              <a:avLst/>
            </a:prstGeom>
            <a:solidFill>
              <a:srgbClr val="FFC000"/>
            </a:solidFill>
            <a:ln>
              <a:solidFill>
                <a:schemeClr val="tx1"/>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115369" y="5936976"/>
              <a:ext cx="1295400" cy="0"/>
              <a:chOff x="2057400" y="5867400"/>
              <a:chExt cx="1295400" cy="0"/>
            </a:xfrm>
          </p:grpSpPr>
          <p:cxnSp>
            <p:nvCxnSpPr>
              <p:cNvPr id="11" name="Straight Connector 10"/>
              <p:cNvCxnSpPr/>
              <p:nvPr/>
            </p:nvCxnSpPr>
            <p:spPr>
              <a:xfrm>
                <a:off x="2514600" y="5867400"/>
                <a:ext cx="838200" cy="0"/>
              </a:xfrm>
              <a:prstGeom prst="line">
                <a:avLst/>
              </a:prstGeom>
              <a:ln w="254000" cap="flat" cmpd="sng">
                <a:solidFill>
                  <a:srgbClr val="FF0000">
                    <a:alpha val="25098"/>
                  </a:srgbClr>
                </a:solidFill>
                <a:round/>
                <a:headEnd type="none" w="sm" len="lg"/>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362200" y="5867400"/>
                <a:ext cx="838200" cy="0"/>
              </a:xfrm>
              <a:prstGeom prst="line">
                <a:avLst/>
              </a:prstGeom>
              <a:ln w="254000" cap="flat" cmpd="sng">
                <a:solidFill>
                  <a:srgbClr val="FF0000">
                    <a:alpha val="25098"/>
                  </a:srgbClr>
                </a:solidFill>
                <a:round/>
                <a:headEnd type="none" w="sm" len="lg"/>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209800" y="5867400"/>
                <a:ext cx="838200" cy="0"/>
              </a:xfrm>
              <a:prstGeom prst="line">
                <a:avLst/>
              </a:prstGeom>
              <a:ln w="254000" cap="flat" cmpd="sng">
                <a:solidFill>
                  <a:srgbClr val="FF0000">
                    <a:alpha val="25098"/>
                  </a:srgbClr>
                </a:solidFill>
                <a:round/>
                <a:headEnd type="none" w="sm" len="lg"/>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057400" y="5867400"/>
                <a:ext cx="838200" cy="0"/>
              </a:xfrm>
              <a:prstGeom prst="line">
                <a:avLst/>
              </a:prstGeom>
              <a:ln w="254000" cap="flat" cmpd="sng">
                <a:solidFill>
                  <a:srgbClr val="FF0000"/>
                </a:solidFill>
                <a:round/>
                <a:headEnd type="none" w="sm" len="lg"/>
              </a:ln>
            </p:spPr>
            <p:style>
              <a:lnRef idx="1">
                <a:schemeClr val="accent1"/>
              </a:lnRef>
              <a:fillRef idx="0">
                <a:schemeClr val="accent1"/>
              </a:fillRef>
              <a:effectRef idx="0">
                <a:schemeClr val="accent1"/>
              </a:effectRef>
              <a:fontRef idx="minor">
                <a:schemeClr val="tx1"/>
              </a:fontRef>
            </p:style>
          </p:cxnSp>
        </p:grpSp>
      </p:grpSp>
      <p:sp>
        <p:nvSpPr>
          <p:cNvPr id="80" name="Rectangle 79"/>
          <p:cNvSpPr/>
          <p:nvPr/>
        </p:nvSpPr>
        <p:spPr>
          <a:xfrm>
            <a:off x="2867953" y="2081691"/>
            <a:ext cx="1795312" cy="609600"/>
          </a:xfrm>
          <a:prstGeom prst="rect">
            <a:avLst/>
          </a:prstGeom>
          <a:gradFill flip="none" rotWithShape="1">
            <a:gsLst>
              <a:gs pos="0">
                <a:srgbClr val="660066"/>
              </a:gs>
              <a:gs pos="100000">
                <a:srgbClr val="FFFFFF"/>
              </a:gs>
              <a:gs pos="99000">
                <a:schemeClr val="accent6"/>
              </a:gs>
            </a:gsLst>
            <a:lin ang="0" scaled="1"/>
            <a:tileRect/>
          </a:gra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00"/>
                </a:solidFill>
              </a:rPr>
              <a:t>Modal Damping</a:t>
            </a:r>
            <a:endParaRPr lang="en-US" dirty="0">
              <a:solidFill>
                <a:srgbClr val="FFFF00"/>
              </a:solidFill>
            </a:endParaRPr>
          </a:p>
        </p:txBody>
      </p:sp>
      <p:sp>
        <p:nvSpPr>
          <p:cNvPr id="81" name="Oval 80"/>
          <p:cNvSpPr/>
          <p:nvPr/>
        </p:nvSpPr>
        <p:spPr>
          <a:xfrm>
            <a:off x="1735062" y="2164451"/>
            <a:ext cx="457200" cy="457200"/>
          </a:xfrm>
          <a:prstGeom prst="ellips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a:t>
            </a:r>
            <a:endParaRPr lang="en-US" dirty="0">
              <a:solidFill>
                <a:srgbClr val="000000"/>
              </a:solidFill>
            </a:endParaRPr>
          </a:p>
        </p:txBody>
      </p:sp>
      <p:cxnSp>
        <p:nvCxnSpPr>
          <p:cNvPr id="83" name="Straight Connector 82"/>
          <p:cNvCxnSpPr>
            <a:endCxn id="81" idx="2"/>
          </p:cNvCxnSpPr>
          <p:nvPr/>
        </p:nvCxnSpPr>
        <p:spPr>
          <a:xfrm flipV="1">
            <a:off x="1242769" y="2393051"/>
            <a:ext cx="492293" cy="28954"/>
          </a:xfrm>
          <a:prstGeom prst="line">
            <a:avLst/>
          </a:prstGeom>
          <a:ln>
            <a:solidFill>
              <a:srgbClr val="660066"/>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85" name="Straight Connector 84"/>
          <p:cNvCxnSpPr>
            <a:endCxn id="81" idx="2"/>
          </p:cNvCxnSpPr>
          <p:nvPr/>
        </p:nvCxnSpPr>
        <p:spPr>
          <a:xfrm flipV="1">
            <a:off x="937969" y="2393051"/>
            <a:ext cx="797093" cy="333754"/>
          </a:xfrm>
          <a:prstGeom prst="line">
            <a:avLst/>
          </a:prstGeom>
          <a:ln>
            <a:solidFill>
              <a:srgbClr val="660066"/>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86" name="Straight Connector 85"/>
          <p:cNvCxnSpPr>
            <a:stCxn id="81" idx="6"/>
            <a:endCxn id="80" idx="1"/>
          </p:cNvCxnSpPr>
          <p:nvPr/>
        </p:nvCxnSpPr>
        <p:spPr>
          <a:xfrm flipV="1">
            <a:off x="2192262" y="2386491"/>
            <a:ext cx="675691" cy="6560"/>
          </a:xfrm>
          <a:prstGeom prst="line">
            <a:avLst/>
          </a:prstGeom>
          <a:ln>
            <a:solidFill>
              <a:srgbClr val="660066"/>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89" name="TextBox 88"/>
          <p:cNvSpPr txBox="1"/>
          <p:nvPr/>
        </p:nvSpPr>
        <p:spPr>
          <a:xfrm>
            <a:off x="1667780" y="1192474"/>
            <a:ext cx="826378" cy="646331"/>
          </a:xfrm>
          <a:prstGeom prst="rect">
            <a:avLst/>
          </a:prstGeom>
          <a:noFill/>
        </p:spPr>
        <p:txBody>
          <a:bodyPr wrap="square" rtlCol="0">
            <a:spAutoFit/>
          </a:bodyPr>
          <a:lstStyle/>
          <a:p>
            <a:r>
              <a:rPr lang="en-US" dirty="0" smtClean="0"/>
              <a:t>sensor noise</a:t>
            </a:r>
            <a:endParaRPr lang="en-US" dirty="0"/>
          </a:p>
        </p:txBody>
      </p:sp>
      <p:cxnSp>
        <p:nvCxnSpPr>
          <p:cNvPr id="90" name="Straight Connector 89"/>
          <p:cNvCxnSpPr>
            <a:stCxn id="89" idx="2"/>
            <a:endCxn id="81" idx="0"/>
          </p:cNvCxnSpPr>
          <p:nvPr/>
        </p:nvCxnSpPr>
        <p:spPr>
          <a:xfrm flipH="1">
            <a:off x="1963662" y="1838805"/>
            <a:ext cx="117307" cy="325646"/>
          </a:xfrm>
          <a:prstGeom prst="line">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flipH="1" flipV="1">
            <a:off x="937969" y="2803005"/>
            <a:ext cx="1929985" cy="152400"/>
          </a:xfrm>
          <a:prstGeom prst="line">
            <a:avLst/>
          </a:prstGeom>
          <a:ln>
            <a:solidFill>
              <a:srgbClr val="FF660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flipH="1">
            <a:off x="2867954" y="2955165"/>
            <a:ext cx="2027294" cy="0"/>
          </a:xfrm>
          <a:prstGeom prst="line">
            <a:avLst/>
          </a:prstGeom>
          <a:ln>
            <a:solidFill>
              <a:srgbClr val="FF6600"/>
            </a:solidFill>
            <a:prstDash val="dash"/>
            <a:tailEnd type="none"/>
          </a:ln>
        </p:spPr>
        <p:style>
          <a:lnRef idx="2">
            <a:schemeClr val="accent1"/>
          </a:lnRef>
          <a:fillRef idx="0">
            <a:schemeClr val="accent1"/>
          </a:fillRef>
          <a:effectRef idx="1">
            <a:schemeClr val="accent1"/>
          </a:effectRef>
          <a:fontRef idx="minor">
            <a:schemeClr val="tx1"/>
          </a:fontRef>
        </p:style>
      </p:cxnSp>
      <p:cxnSp>
        <p:nvCxnSpPr>
          <p:cNvPr id="107" name="Straight Connector 106"/>
          <p:cNvCxnSpPr>
            <a:endCxn id="80" idx="3"/>
          </p:cNvCxnSpPr>
          <p:nvPr/>
        </p:nvCxnSpPr>
        <p:spPr>
          <a:xfrm flipH="1" flipV="1">
            <a:off x="4663265" y="2386491"/>
            <a:ext cx="231983" cy="6560"/>
          </a:xfrm>
          <a:prstGeom prst="line">
            <a:avLst/>
          </a:prstGeom>
          <a:ln>
            <a:solidFill>
              <a:srgbClr val="FF6600"/>
            </a:solidFill>
            <a:prstDash val="dash"/>
            <a:tailEnd type="none"/>
          </a:ln>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flipV="1">
            <a:off x="4895248" y="2386491"/>
            <a:ext cx="0" cy="568674"/>
          </a:xfrm>
          <a:prstGeom prst="line">
            <a:avLst/>
          </a:prstGeom>
          <a:ln>
            <a:solidFill>
              <a:srgbClr val="FF6600"/>
            </a:solidFill>
            <a:prstDash val="dash"/>
            <a:tailEnd type="none"/>
          </a:ln>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flipH="1" flipV="1">
            <a:off x="1166569" y="2498205"/>
            <a:ext cx="1649285" cy="456960"/>
          </a:xfrm>
          <a:prstGeom prst="line">
            <a:avLst/>
          </a:prstGeom>
          <a:ln>
            <a:solidFill>
              <a:srgbClr val="FF6600"/>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121" name="TextBox 120"/>
          <p:cNvSpPr txBox="1"/>
          <p:nvPr/>
        </p:nvSpPr>
        <p:spPr>
          <a:xfrm>
            <a:off x="2244810" y="1953214"/>
            <a:ext cx="582485" cy="369332"/>
          </a:xfrm>
          <a:prstGeom prst="rect">
            <a:avLst/>
          </a:prstGeom>
          <a:noFill/>
        </p:spPr>
        <p:txBody>
          <a:bodyPr wrap="square" rtlCol="0">
            <a:spAutoFit/>
          </a:bodyPr>
          <a:lstStyle/>
          <a:p>
            <a:r>
              <a:rPr lang="en-US" dirty="0" smtClean="0"/>
              <a:t>[m]</a:t>
            </a:r>
            <a:endParaRPr lang="en-US" dirty="0"/>
          </a:p>
        </p:txBody>
      </p:sp>
      <p:sp>
        <p:nvSpPr>
          <p:cNvPr id="122" name="TextBox 121"/>
          <p:cNvSpPr txBox="1"/>
          <p:nvPr/>
        </p:nvSpPr>
        <p:spPr>
          <a:xfrm>
            <a:off x="4895248" y="2025572"/>
            <a:ext cx="582485" cy="369332"/>
          </a:xfrm>
          <a:prstGeom prst="rect">
            <a:avLst/>
          </a:prstGeom>
          <a:noFill/>
        </p:spPr>
        <p:txBody>
          <a:bodyPr wrap="square" rtlCol="0">
            <a:spAutoFit/>
          </a:bodyPr>
          <a:lstStyle/>
          <a:p>
            <a:r>
              <a:rPr lang="en-US" dirty="0" smtClean="0"/>
              <a:t>[N]</a:t>
            </a:r>
            <a:endParaRPr lang="en-US" dirty="0"/>
          </a:p>
        </p:txBody>
      </p:sp>
      <p:pic>
        <p:nvPicPr>
          <p:cNvPr id="123" name="Picture 122" descr="ToptoTopTF_nocav.png"/>
          <p:cNvPicPr>
            <a:picLocks noChangeAspect="1"/>
          </p:cNvPicPr>
          <p:nvPr/>
        </p:nvPicPr>
        <p:blipFill rotWithShape="1">
          <a:blip r:embed="rId3" cstate="screen">
            <a:extLst>
              <a:ext uri="{28A0092B-C50C-407E-A947-70E740481C1C}">
                <a14:useLocalDpi xmlns:a14="http://schemas.microsoft.com/office/drawing/2010/main"/>
              </a:ext>
            </a:extLst>
          </a:blip>
          <a:srcRect r="5144"/>
          <a:stretch/>
        </p:blipFill>
        <p:spPr>
          <a:xfrm>
            <a:off x="2586850" y="3509725"/>
            <a:ext cx="5080572" cy="2975606"/>
          </a:xfrm>
          <a:prstGeom prst="rect">
            <a:avLst/>
          </a:prstGeom>
        </p:spPr>
      </p:pic>
      <p:grpSp>
        <p:nvGrpSpPr>
          <p:cNvPr id="156" name="Group 155"/>
          <p:cNvGrpSpPr/>
          <p:nvPr/>
        </p:nvGrpSpPr>
        <p:grpSpPr>
          <a:xfrm>
            <a:off x="0" y="0"/>
            <a:ext cx="9144000" cy="1264919"/>
            <a:chOff x="0" y="0"/>
            <a:chExt cx="9144000" cy="1264919"/>
          </a:xfrm>
        </p:grpSpPr>
        <p:pic>
          <p:nvPicPr>
            <p:cNvPr id="157" name="Picture 3" descr="C:\Users\Brett\Documents\Lab\LSC - LIGO Lab\Logos and Figures\LIGO Logo Extension.bmp"/>
            <p:cNvPicPr>
              <a:picLocks noChangeAspect="1" noChangeArrowheads="1"/>
            </p:cNvPicPr>
            <p:nvPr/>
          </p:nvPicPr>
          <p:blipFill>
            <a:blip r:embed="rId4" cstate="screen">
              <a:extLst>
                <a:ext uri="{28A0092B-C50C-407E-A947-70E740481C1C}">
                  <a14:useLocalDpi xmlns:a14="http://schemas.microsoft.com/office/drawing/2010/main"/>
                </a:ext>
              </a:extLst>
            </a:blip>
            <a:srcRect l="5795" r="30992" b="10002"/>
            <a:stretch>
              <a:fillRect/>
            </a:stretch>
          </p:blipFill>
          <p:spPr bwMode="auto">
            <a:xfrm>
              <a:off x="0" y="1219200"/>
              <a:ext cx="9144000" cy="45719"/>
            </a:xfrm>
            <a:prstGeom prst="rect">
              <a:avLst/>
            </a:prstGeom>
            <a:noFill/>
          </p:spPr>
        </p:pic>
        <p:pic>
          <p:nvPicPr>
            <p:cNvPr id="158" name="Picture 157" descr="New_Logo.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36" y="0"/>
              <a:ext cx="823522" cy="702859"/>
            </a:xfrm>
            <a:prstGeom prst="rect">
              <a:avLst/>
            </a:prstGeom>
          </p:spPr>
        </p:pic>
        <p:pic>
          <p:nvPicPr>
            <p:cNvPr id="159" name="Picture 158" descr="Stanford_University_seal_2003.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39912" y="0"/>
              <a:ext cx="704088" cy="704088"/>
            </a:xfrm>
            <a:prstGeom prst="rect">
              <a:avLst/>
            </a:prstGeom>
          </p:spPr>
        </p:pic>
      </p:grpSp>
    </p:spTree>
    <p:extLst>
      <p:ext uri="{BB962C8B-B14F-4D97-AF65-F5344CB8AC3E}">
        <p14:creationId xmlns:p14="http://schemas.microsoft.com/office/powerpoint/2010/main" val="150153865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Modal Damping with State Estimation</a:t>
            </a:r>
            <a:endParaRPr lang="en-US" dirty="0"/>
          </a:p>
        </p:txBody>
      </p:sp>
      <p:sp>
        <p:nvSpPr>
          <p:cNvPr id="6" name="Line 9"/>
          <p:cNvSpPr>
            <a:spLocks noChangeShapeType="1"/>
          </p:cNvSpPr>
          <p:nvPr/>
        </p:nvSpPr>
        <p:spPr bwMode="auto">
          <a:xfrm>
            <a:off x="6437147" y="3815230"/>
            <a:ext cx="0" cy="1366369"/>
          </a:xfrm>
          <a:prstGeom prst="line">
            <a:avLst/>
          </a:prstGeom>
          <a:noFill/>
          <a:ln w="9525">
            <a:solidFill>
              <a:schemeClr val="tx1"/>
            </a:solidFill>
            <a:round/>
            <a:headEnd/>
            <a:tailEnd/>
          </a:ln>
        </p:spPr>
        <p:txBody>
          <a:bodyPr/>
          <a:lstStyle/>
          <a:p>
            <a:endParaRPr lang="en-US"/>
          </a:p>
        </p:txBody>
      </p:sp>
      <p:sp>
        <p:nvSpPr>
          <p:cNvPr id="7" name="Line 10"/>
          <p:cNvSpPr>
            <a:spLocks noChangeShapeType="1"/>
          </p:cNvSpPr>
          <p:nvPr/>
        </p:nvSpPr>
        <p:spPr bwMode="auto">
          <a:xfrm flipH="1">
            <a:off x="4836947" y="5181600"/>
            <a:ext cx="1600200" cy="0"/>
          </a:xfrm>
          <a:prstGeom prst="line">
            <a:avLst/>
          </a:prstGeom>
          <a:noFill/>
          <a:ln w="9525">
            <a:solidFill>
              <a:schemeClr val="tx1"/>
            </a:solidFill>
            <a:round/>
            <a:headEnd/>
            <a:tailEnd type="arrow" w="med" len="med"/>
          </a:ln>
        </p:spPr>
        <p:txBody>
          <a:bodyPr/>
          <a:lstStyle/>
          <a:p>
            <a:endParaRPr lang="en-US"/>
          </a:p>
        </p:txBody>
      </p:sp>
      <p:sp>
        <p:nvSpPr>
          <p:cNvPr id="8" name="Rectangle 11"/>
          <p:cNvSpPr>
            <a:spLocks noChangeArrowheads="1"/>
          </p:cNvSpPr>
          <p:nvPr/>
        </p:nvSpPr>
        <p:spPr bwMode="auto">
          <a:xfrm>
            <a:off x="4760747" y="4267200"/>
            <a:ext cx="76200" cy="1905000"/>
          </a:xfrm>
          <a:prstGeom prst="rect">
            <a:avLst/>
          </a:prstGeom>
          <a:solidFill>
            <a:schemeClr val="tx1"/>
          </a:solidFill>
          <a:ln w="9525">
            <a:solidFill>
              <a:schemeClr val="tx1"/>
            </a:solidFill>
            <a:miter lim="800000"/>
            <a:headEnd/>
            <a:tailEnd/>
          </a:ln>
        </p:spPr>
        <p:txBody>
          <a:bodyPr wrap="none" anchor="ctr"/>
          <a:lstStyle/>
          <a:p>
            <a:endParaRPr lang="en-US">
              <a:latin typeface="Calibri" pitchFamily="34" charset="0"/>
            </a:endParaRPr>
          </a:p>
        </p:txBody>
      </p:sp>
      <p:sp>
        <p:nvSpPr>
          <p:cNvPr id="9" name="Line 12"/>
          <p:cNvSpPr>
            <a:spLocks noChangeShapeType="1"/>
          </p:cNvSpPr>
          <p:nvPr/>
        </p:nvSpPr>
        <p:spPr bwMode="auto">
          <a:xfrm flipH="1">
            <a:off x="4151147" y="4343400"/>
            <a:ext cx="609600" cy="0"/>
          </a:xfrm>
          <a:prstGeom prst="line">
            <a:avLst/>
          </a:prstGeom>
          <a:noFill/>
          <a:ln w="9525">
            <a:solidFill>
              <a:schemeClr val="tx1"/>
            </a:solidFill>
            <a:round/>
            <a:headEnd/>
            <a:tailEnd/>
          </a:ln>
        </p:spPr>
        <p:txBody>
          <a:bodyPr/>
          <a:lstStyle/>
          <a:p>
            <a:endParaRPr lang="en-US"/>
          </a:p>
        </p:txBody>
      </p:sp>
      <p:sp>
        <p:nvSpPr>
          <p:cNvPr id="10" name="Line 13"/>
          <p:cNvSpPr>
            <a:spLocks noChangeShapeType="1"/>
          </p:cNvSpPr>
          <p:nvPr/>
        </p:nvSpPr>
        <p:spPr bwMode="auto">
          <a:xfrm flipH="1">
            <a:off x="4151147" y="4953000"/>
            <a:ext cx="609600" cy="0"/>
          </a:xfrm>
          <a:prstGeom prst="line">
            <a:avLst/>
          </a:prstGeom>
          <a:noFill/>
          <a:ln w="9525">
            <a:solidFill>
              <a:schemeClr val="tx1"/>
            </a:solidFill>
            <a:round/>
            <a:headEnd/>
            <a:tailEnd/>
          </a:ln>
        </p:spPr>
        <p:txBody>
          <a:bodyPr/>
          <a:lstStyle/>
          <a:p>
            <a:endParaRPr lang="en-US"/>
          </a:p>
        </p:txBody>
      </p:sp>
      <p:sp>
        <p:nvSpPr>
          <p:cNvPr id="11" name="Line 14"/>
          <p:cNvSpPr>
            <a:spLocks noChangeShapeType="1"/>
          </p:cNvSpPr>
          <p:nvPr/>
        </p:nvSpPr>
        <p:spPr bwMode="auto">
          <a:xfrm flipH="1">
            <a:off x="4151147" y="5562600"/>
            <a:ext cx="609600" cy="0"/>
          </a:xfrm>
          <a:prstGeom prst="line">
            <a:avLst/>
          </a:prstGeom>
          <a:noFill/>
          <a:ln w="9525">
            <a:solidFill>
              <a:schemeClr val="tx1"/>
            </a:solidFill>
            <a:round/>
            <a:headEnd/>
            <a:tailEnd/>
          </a:ln>
        </p:spPr>
        <p:txBody>
          <a:bodyPr/>
          <a:lstStyle/>
          <a:p>
            <a:endParaRPr lang="en-US"/>
          </a:p>
        </p:txBody>
      </p:sp>
      <p:sp>
        <p:nvSpPr>
          <p:cNvPr id="12" name="Line 15"/>
          <p:cNvSpPr>
            <a:spLocks noChangeShapeType="1"/>
          </p:cNvSpPr>
          <p:nvPr/>
        </p:nvSpPr>
        <p:spPr bwMode="auto">
          <a:xfrm flipH="1">
            <a:off x="4151147" y="6096000"/>
            <a:ext cx="609600" cy="0"/>
          </a:xfrm>
          <a:prstGeom prst="line">
            <a:avLst/>
          </a:prstGeom>
          <a:noFill/>
          <a:ln w="9525">
            <a:solidFill>
              <a:schemeClr val="tx1"/>
            </a:solidFill>
            <a:round/>
            <a:headEnd/>
            <a:tailEnd/>
          </a:ln>
        </p:spPr>
        <p:txBody>
          <a:bodyPr/>
          <a:lstStyle/>
          <a:p>
            <a:endParaRPr lang="en-US"/>
          </a:p>
        </p:txBody>
      </p:sp>
      <p:sp>
        <p:nvSpPr>
          <p:cNvPr id="13" name="Rectangle 16"/>
          <p:cNvSpPr>
            <a:spLocks noChangeArrowheads="1"/>
          </p:cNvSpPr>
          <p:nvPr/>
        </p:nvSpPr>
        <p:spPr bwMode="auto">
          <a:xfrm>
            <a:off x="3541547" y="4114800"/>
            <a:ext cx="609600" cy="457200"/>
          </a:xfrm>
          <a:prstGeom prst="rect">
            <a:avLst/>
          </a:prstGeom>
          <a:solidFill>
            <a:srgbClr val="92D050"/>
          </a:solidFill>
          <a:ln w="9525">
            <a:solidFill>
              <a:schemeClr val="tx1"/>
            </a:solidFill>
            <a:miter lim="800000"/>
            <a:headEnd/>
            <a:tailEnd/>
          </a:ln>
        </p:spPr>
        <p:txBody>
          <a:bodyPr wrap="none" anchor="ctr"/>
          <a:lstStyle/>
          <a:p>
            <a:endParaRPr lang="en-US">
              <a:latin typeface="Calibri" pitchFamily="34" charset="0"/>
            </a:endParaRPr>
          </a:p>
        </p:txBody>
      </p:sp>
      <p:sp>
        <p:nvSpPr>
          <p:cNvPr id="16" name="Rectangle 19"/>
          <p:cNvSpPr>
            <a:spLocks noChangeArrowheads="1"/>
          </p:cNvSpPr>
          <p:nvPr/>
        </p:nvSpPr>
        <p:spPr bwMode="auto">
          <a:xfrm>
            <a:off x="3541547" y="4724400"/>
            <a:ext cx="609600" cy="457200"/>
          </a:xfrm>
          <a:prstGeom prst="rect">
            <a:avLst/>
          </a:prstGeom>
          <a:solidFill>
            <a:srgbClr val="92D050"/>
          </a:solidFill>
          <a:ln w="9525">
            <a:solidFill>
              <a:schemeClr val="tx1"/>
            </a:solidFill>
            <a:miter lim="800000"/>
            <a:headEnd/>
            <a:tailEnd/>
          </a:ln>
        </p:spPr>
        <p:txBody>
          <a:bodyPr wrap="none" anchor="ctr"/>
          <a:lstStyle/>
          <a:p>
            <a:endParaRPr lang="en-US">
              <a:latin typeface="Calibri" pitchFamily="34" charset="0"/>
            </a:endParaRPr>
          </a:p>
        </p:txBody>
      </p:sp>
      <p:sp>
        <p:nvSpPr>
          <p:cNvPr id="18" name="Rectangle 21"/>
          <p:cNvSpPr>
            <a:spLocks noChangeArrowheads="1"/>
          </p:cNvSpPr>
          <p:nvPr/>
        </p:nvSpPr>
        <p:spPr bwMode="auto">
          <a:xfrm>
            <a:off x="3541547" y="5334000"/>
            <a:ext cx="609600" cy="457200"/>
          </a:xfrm>
          <a:prstGeom prst="rect">
            <a:avLst/>
          </a:prstGeom>
          <a:solidFill>
            <a:srgbClr val="92D050"/>
          </a:solidFill>
          <a:ln w="9525">
            <a:solidFill>
              <a:schemeClr val="tx1"/>
            </a:solidFill>
            <a:miter lim="800000"/>
            <a:headEnd/>
            <a:tailEnd/>
          </a:ln>
        </p:spPr>
        <p:txBody>
          <a:bodyPr wrap="none" anchor="ctr"/>
          <a:lstStyle/>
          <a:p>
            <a:endParaRPr lang="en-US">
              <a:latin typeface="Calibri" pitchFamily="34" charset="0"/>
            </a:endParaRPr>
          </a:p>
        </p:txBody>
      </p:sp>
      <p:sp>
        <p:nvSpPr>
          <p:cNvPr id="20" name="Rectangle 23"/>
          <p:cNvSpPr>
            <a:spLocks noChangeArrowheads="1"/>
          </p:cNvSpPr>
          <p:nvPr/>
        </p:nvSpPr>
        <p:spPr bwMode="auto">
          <a:xfrm>
            <a:off x="3541547" y="5867400"/>
            <a:ext cx="609600" cy="457200"/>
          </a:xfrm>
          <a:prstGeom prst="rect">
            <a:avLst/>
          </a:prstGeom>
          <a:solidFill>
            <a:srgbClr val="92D050"/>
          </a:solidFill>
          <a:ln w="9525">
            <a:solidFill>
              <a:schemeClr val="tx1"/>
            </a:solidFill>
            <a:miter lim="800000"/>
            <a:headEnd/>
            <a:tailEnd/>
          </a:ln>
        </p:spPr>
        <p:txBody>
          <a:bodyPr wrap="none" anchor="ctr"/>
          <a:lstStyle/>
          <a:p>
            <a:endParaRPr lang="en-US">
              <a:latin typeface="Calibri" pitchFamily="34" charset="0"/>
            </a:endParaRPr>
          </a:p>
        </p:txBody>
      </p:sp>
      <p:sp>
        <p:nvSpPr>
          <p:cNvPr id="22" name="Rectangle 25"/>
          <p:cNvSpPr>
            <a:spLocks noChangeArrowheads="1"/>
          </p:cNvSpPr>
          <p:nvPr/>
        </p:nvSpPr>
        <p:spPr bwMode="auto">
          <a:xfrm>
            <a:off x="2855747" y="4267200"/>
            <a:ext cx="76200" cy="1905000"/>
          </a:xfrm>
          <a:prstGeom prst="rect">
            <a:avLst/>
          </a:prstGeom>
          <a:solidFill>
            <a:schemeClr val="tx1"/>
          </a:solidFill>
          <a:ln w="9525">
            <a:solidFill>
              <a:schemeClr val="tx1"/>
            </a:solidFill>
            <a:miter lim="800000"/>
            <a:headEnd/>
            <a:tailEnd/>
          </a:ln>
        </p:spPr>
        <p:txBody>
          <a:bodyPr wrap="none" anchor="ctr"/>
          <a:lstStyle/>
          <a:p>
            <a:endParaRPr lang="en-US">
              <a:latin typeface="Calibri" pitchFamily="34" charset="0"/>
            </a:endParaRPr>
          </a:p>
        </p:txBody>
      </p:sp>
      <p:sp>
        <p:nvSpPr>
          <p:cNvPr id="23" name="Line 26"/>
          <p:cNvSpPr>
            <a:spLocks noChangeShapeType="1"/>
          </p:cNvSpPr>
          <p:nvPr/>
        </p:nvSpPr>
        <p:spPr bwMode="auto">
          <a:xfrm flipH="1">
            <a:off x="2931947" y="4343400"/>
            <a:ext cx="609600" cy="0"/>
          </a:xfrm>
          <a:prstGeom prst="line">
            <a:avLst/>
          </a:prstGeom>
          <a:noFill/>
          <a:ln w="9525">
            <a:solidFill>
              <a:schemeClr val="tx1"/>
            </a:solidFill>
            <a:round/>
            <a:headEnd/>
            <a:tailEnd/>
          </a:ln>
        </p:spPr>
        <p:txBody>
          <a:bodyPr/>
          <a:lstStyle/>
          <a:p>
            <a:endParaRPr lang="en-US"/>
          </a:p>
        </p:txBody>
      </p:sp>
      <p:sp>
        <p:nvSpPr>
          <p:cNvPr id="24" name="Line 27"/>
          <p:cNvSpPr>
            <a:spLocks noChangeShapeType="1"/>
          </p:cNvSpPr>
          <p:nvPr/>
        </p:nvSpPr>
        <p:spPr bwMode="auto">
          <a:xfrm flipH="1">
            <a:off x="2931947" y="4953000"/>
            <a:ext cx="609600" cy="0"/>
          </a:xfrm>
          <a:prstGeom prst="line">
            <a:avLst/>
          </a:prstGeom>
          <a:noFill/>
          <a:ln w="9525">
            <a:solidFill>
              <a:schemeClr val="tx1"/>
            </a:solidFill>
            <a:round/>
            <a:headEnd/>
            <a:tailEnd/>
          </a:ln>
        </p:spPr>
        <p:txBody>
          <a:bodyPr/>
          <a:lstStyle/>
          <a:p>
            <a:endParaRPr lang="en-US"/>
          </a:p>
        </p:txBody>
      </p:sp>
      <p:sp>
        <p:nvSpPr>
          <p:cNvPr id="25" name="Line 28"/>
          <p:cNvSpPr>
            <a:spLocks noChangeShapeType="1"/>
          </p:cNvSpPr>
          <p:nvPr/>
        </p:nvSpPr>
        <p:spPr bwMode="auto">
          <a:xfrm flipH="1">
            <a:off x="2931947" y="5562600"/>
            <a:ext cx="609600" cy="0"/>
          </a:xfrm>
          <a:prstGeom prst="line">
            <a:avLst/>
          </a:prstGeom>
          <a:noFill/>
          <a:ln w="9525">
            <a:solidFill>
              <a:schemeClr val="tx1"/>
            </a:solidFill>
            <a:round/>
            <a:headEnd/>
            <a:tailEnd/>
          </a:ln>
        </p:spPr>
        <p:txBody>
          <a:bodyPr/>
          <a:lstStyle/>
          <a:p>
            <a:endParaRPr lang="en-US"/>
          </a:p>
        </p:txBody>
      </p:sp>
      <p:sp>
        <p:nvSpPr>
          <p:cNvPr id="26" name="Line 29"/>
          <p:cNvSpPr>
            <a:spLocks noChangeShapeType="1"/>
          </p:cNvSpPr>
          <p:nvPr/>
        </p:nvSpPr>
        <p:spPr bwMode="auto">
          <a:xfrm flipH="1">
            <a:off x="2931947" y="6096000"/>
            <a:ext cx="609600" cy="0"/>
          </a:xfrm>
          <a:prstGeom prst="line">
            <a:avLst/>
          </a:prstGeom>
          <a:noFill/>
          <a:ln w="9525">
            <a:solidFill>
              <a:schemeClr val="tx1"/>
            </a:solidFill>
            <a:round/>
            <a:headEnd/>
            <a:tailEnd/>
          </a:ln>
        </p:spPr>
        <p:txBody>
          <a:bodyPr/>
          <a:lstStyle/>
          <a:p>
            <a:endParaRPr lang="en-US"/>
          </a:p>
        </p:txBody>
      </p:sp>
      <p:sp>
        <p:nvSpPr>
          <p:cNvPr id="27" name="Line 30"/>
          <p:cNvSpPr>
            <a:spLocks noChangeShapeType="1"/>
          </p:cNvSpPr>
          <p:nvPr/>
        </p:nvSpPr>
        <p:spPr bwMode="auto">
          <a:xfrm flipH="1" flipV="1">
            <a:off x="1541132" y="5181599"/>
            <a:ext cx="1314615" cy="1"/>
          </a:xfrm>
          <a:prstGeom prst="line">
            <a:avLst/>
          </a:prstGeom>
          <a:noFill/>
          <a:ln w="9525">
            <a:solidFill>
              <a:schemeClr val="tx1"/>
            </a:solidFill>
            <a:round/>
            <a:headEnd/>
            <a:tailEnd/>
          </a:ln>
        </p:spPr>
        <p:txBody>
          <a:bodyPr/>
          <a:lstStyle/>
          <a:p>
            <a:endParaRPr lang="en-US"/>
          </a:p>
        </p:txBody>
      </p:sp>
      <p:sp>
        <p:nvSpPr>
          <p:cNvPr id="28" name="Rectangle 32"/>
          <p:cNvSpPr>
            <a:spLocks noChangeArrowheads="1"/>
          </p:cNvSpPr>
          <p:nvPr/>
        </p:nvSpPr>
        <p:spPr bwMode="auto">
          <a:xfrm>
            <a:off x="1179127" y="3352800"/>
            <a:ext cx="685800" cy="533400"/>
          </a:xfrm>
          <a:prstGeom prst="rect">
            <a:avLst/>
          </a:prstGeom>
          <a:noFill/>
          <a:ln w="9525">
            <a:solidFill>
              <a:schemeClr val="tx1"/>
            </a:solidFill>
            <a:miter lim="800000"/>
            <a:headEnd/>
            <a:tailEnd/>
          </a:ln>
        </p:spPr>
        <p:txBody>
          <a:bodyPr wrap="none" anchor="ctr"/>
          <a:lstStyle/>
          <a:p>
            <a:endParaRPr lang="en-US">
              <a:latin typeface="Calibri" pitchFamily="34" charset="0"/>
            </a:endParaRPr>
          </a:p>
        </p:txBody>
      </p:sp>
      <p:sp>
        <p:nvSpPr>
          <p:cNvPr id="29" name="Line 33"/>
          <p:cNvSpPr>
            <a:spLocks noChangeShapeType="1"/>
          </p:cNvSpPr>
          <p:nvPr/>
        </p:nvSpPr>
        <p:spPr bwMode="auto">
          <a:xfrm>
            <a:off x="1541132" y="3886200"/>
            <a:ext cx="0" cy="1295400"/>
          </a:xfrm>
          <a:prstGeom prst="line">
            <a:avLst/>
          </a:prstGeom>
          <a:noFill/>
          <a:ln w="9525">
            <a:solidFill>
              <a:schemeClr val="tx1"/>
            </a:solidFill>
            <a:round/>
            <a:headEnd type="arrow" w="med" len="med"/>
            <a:tailEnd/>
          </a:ln>
        </p:spPr>
        <p:txBody>
          <a:bodyPr/>
          <a:lstStyle/>
          <a:p>
            <a:endParaRPr lang="en-US"/>
          </a:p>
        </p:txBody>
      </p:sp>
      <p:sp>
        <p:nvSpPr>
          <p:cNvPr id="30" name="Line 34"/>
          <p:cNvSpPr>
            <a:spLocks noChangeShapeType="1"/>
          </p:cNvSpPr>
          <p:nvPr/>
        </p:nvSpPr>
        <p:spPr bwMode="auto">
          <a:xfrm flipH="1" flipV="1">
            <a:off x="1529691" y="2115777"/>
            <a:ext cx="1925404" cy="17823"/>
          </a:xfrm>
          <a:prstGeom prst="line">
            <a:avLst/>
          </a:prstGeom>
          <a:noFill/>
          <a:ln w="9525">
            <a:solidFill>
              <a:schemeClr val="tx1"/>
            </a:solidFill>
            <a:round/>
            <a:headEnd type="arrow" w="med" len="med"/>
            <a:tailEnd/>
          </a:ln>
        </p:spPr>
        <p:txBody>
          <a:bodyPr/>
          <a:lstStyle/>
          <a:p>
            <a:endParaRPr lang="en-US"/>
          </a:p>
        </p:txBody>
      </p:sp>
      <p:sp>
        <p:nvSpPr>
          <p:cNvPr id="31" name="Line 35"/>
          <p:cNvSpPr>
            <a:spLocks noChangeShapeType="1"/>
          </p:cNvSpPr>
          <p:nvPr/>
        </p:nvSpPr>
        <p:spPr bwMode="auto">
          <a:xfrm flipH="1">
            <a:off x="4105109" y="2130398"/>
            <a:ext cx="2286274" cy="3202"/>
          </a:xfrm>
          <a:prstGeom prst="line">
            <a:avLst/>
          </a:prstGeom>
          <a:noFill/>
          <a:ln w="9525">
            <a:solidFill>
              <a:schemeClr val="tx1"/>
            </a:solidFill>
            <a:round/>
            <a:headEnd type="arrow" w="med" len="med"/>
            <a:tailEnd/>
          </a:ln>
        </p:spPr>
        <p:txBody>
          <a:bodyPr/>
          <a:lstStyle/>
          <a:p>
            <a:endParaRPr lang="en-US"/>
          </a:p>
        </p:txBody>
      </p:sp>
      <p:graphicFrame>
        <p:nvGraphicFramePr>
          <p:cNvPr id="35" name="Object 5"/>
          <p:cNvGraphicFramePr>
            <a:graphicFrameLocks noChangeAspect="1"/>
          </p:cNvGraphicFramePr>
          <p:nvPr>
            <p:extLst>
              <p:ext uri="{D42A27DB-BD31-4B8C-83A1-F6EECF244321}">
                <p14:modId xmlns:p14="http://schemas.microsoft.com/office/powerpoint/2010/main" val="3763415328"/>
              </p:ext>
            </p:extLst>
          </p:nvPr>
        </p:nvGraphicFramePr>
        <p:xfrm>
          <a:off x="1179127" y="3429000"/>
          <a:ext cx="685800" cy="436563"/>
        </p:xfrm>
        <a:graphic>
          <a:graphicData uri="http://schemas.openxmlformats.org/presentationml/2006/ole">
            <mc:AlternateContent xmlns:mc="http://schemas.openxmlformats.org/markup-compatibility/2006">
              <mc:Choice xmlns:v="urn:schemas-microsoft-com:vml" Requires="v">
                <p:oleObj spid="_x0000_s56005" name="Equation" r:id="rId4" imgW="419040" imgH="266400" progId="Equation.3">
                  <p:embed/>
                </p:oleObj>
              </mc:Choice>
              <mc:Fallback>
                <p:oleObj name="Equation" r:id="rId4" imgW="419040" imgH="266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9127" y="3429000"/>
                        <a:ext cx="685800" cy="43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8" name="Line 55"/>
          <p:cNvSpPr>
            <a:spLocks noChangeShapeType="1"/>
          </p:cNvSpPr>
          <p:nvPr/>
        </p:nvSpPr>
        <p:spPr bwMode="auto">
          <a:xfrm>
            <a:off x="6402824" y="2133601"/>
            <a:ext cx="0" cy="1148230"/>
          </a:xfrm>
          <a:prstGeom prst="line">
            <a:avLst/>
          </a:prstGeom>
          <a:noFill/>
          <a:ln w="9525">
            <a:solidFill>
              <a:schemeClr val="tx1"/>
            </a:solidFill>
            <a:round/>
            <a:headEnd/>
            <a:tailEnd type="arrow" w="med" len="med"/>
          </a:ln>
        </p:spPr>
        <p:txBody>
          <a:bodyPr/>
          <a:lstStyle/>
          <a:p>
            <a:endParaRPr lang="en-US"/>
          </a:p>
        </p:txBody>
      </p:sp>
      <p:sp>
        <p:nvSpPr>
          <p:cNvPr id="53" name="Line 66"/>
          <p:cNvSpPr>
            <a:spLocks noChangeShapeType="1"/>
          </p:cNvSpPr>
          <p:nvPr/>
        </p:nvSpPr>
        <p:spPr bwMode="auto">
          <a:xfrm>
            <a:off x="1529691" y="2133601"/>
            <a:ext cx="0" cy="1219199"/>
          </a:xfrm>
          <a:prstGeom prst="line">
            <a:avLst/>
          </a:prstGeom>
          <a:noFill/>
          <a:ln w="9525">
            <a:solidFill>
              <a:schemeClr val="tx1"/>
            </a:solidFill>
            <a:round/>
            <a:headEnd/>
            <a:tailEnd/>
          </a:ln>
        </p:spPr>
        <p:txBody>
          <a:bodyPr/>
          <a:lstStyle/>
          <a:p>
            <a:endParaRPr lang="en-US"/>
          </a:p>
        </p:txBody>
      </p:sp>
      <p:sp>
        <p:nvSpPr>
          <p:cNvPr id="55" name="Text Box 6"/>
          <p:cNvSpPr txBox="1">
            <a:spLocks noChangeArrowheads="1"/>
          </p:cNvSpPr>
          <p:nvPr/>
        </p:nvSpPr>
        <p:spPr bwMode="auto">
          <a:xfrm>
            <a:off x="3232585" y="1455694"/>
            <a:ext cx="1245954" cy="369332"/>
          </a:xfrm>
          <a:prstGeom prst="rect">
            <a:avLst/>
          </a:prstGeom>
          <a:noFill/>
          <a:ln w="9525">
            <a:noFill/>
            <a:miter lim="800000"/>
            <a:headEnd/>
            <a:tailEnd/>
          </a:ln>
        </p:spPr>
        <p:txBody>
          <a:bodyPr wrap="none">
            <a:spAutoFit/>
          </a:bodyPr>
          <a:lstStyle/>
          <a:p>
            <a:pPr algn="ctr"/>
            <a:r>
              <a:rPr lang="en-US" dirty="0" smtClean="0">
                <a:latin typeface="Calibri" pitchFamily="34" charset="0"/>
              </a:rPr>
              <a:t>Suspension</a:t>
            </a:r>
          </a:p>
        </p:txBody>
      </p:sp>
      <p:graphicFrame>
        <p:nvGraphicFramePr>
          <p:cNvPr id="2071" name="Object 23"/>
          <p:cNvGraphicFramePr>
            <a:graphicFrameLocks noChangeAspect="1"/>
          </p:cNvGraphicFramePr>
          <p:nvPr>
            <p:extLst>
              <p:ext uri="{D42A27DB-BD31-4B8C-83A1-F6EECF244321}">
                <p14:modId xmlns:p14="http://schemas.microsoft.com/office/powerpoint/2010/main" val="193041312"/>
              </p:ext>
            </p:extLst>
          </p:nvPr>
        </p:nvGraphicFramePr>
        <p:xfrm>
          <a:off x="3627272" y="4191000"/>
          <a:ext cx="468313" cy="334963"/>
        </p:xfrm>
        <a:graphic>
          <a:graphicData uri="http://schemas.openxmlformats.org/presentationml/2006/ole">
            <mc:AlternateContent xmlns:mc="http://schemas.openxmlformats.org/markup-compatibility/2006">
              <mc:Choice xmlns:v="urn:schemas-microsoft-com:vml" Requires="v">
                <p:oleObj spid="_x0000_s56006" name="Equation" r:id="rId6" imgW="304560" imgH="215640" progId="Equation.3">
                  <p:embed/>
                </p:oleObj>
              </mc:Choice>
              <mc:Fallback>
                <p:oleObj name="Equation" r:id="rId6" imgW="304560" imgH="215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27272" y="4191000"/>
                        <a:ext cx="468313" cy="334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72" name="Object 24"/>
          <p:cNvGraphicFramePr>
            <a:graphicFrameLocks noChangeAspect="1"/>
          </p:cNvGraphicFramePr>
          <p:nvPr>
            <p:extLst>
              <p:ext uri="{D42A27DB-BD31-4B8C-83A1-F6EECF244321}">
                <p14:modId xmlns:p14="http://schemas.microsoft.com/office/powerpoint/2010/main" val="4123831615"/>
              </p:ext>
            </p:extLst>
          </p:nvPr>
        </p:nvGraphicFramePr>
        <p:xfrm>
          <a:off x="3608223" y="4770438"/>
          <a:ext cx="506412" cy="334962"/>
        </p:xfrm>
        <a:graphic>
          <a:graphicData uri="http://schemas.openxmlformats.org/presentationml/2006/ole">
            <mc:AlternateContent xmlns:mc="http://schemas.openxmlformats.org/markup-compatibility/2006">
              <mc:Choice xmlns:v="urn:schemas-microsoft-com:vml" Requires="v">
                <p:oleObj spid="_x0000_s56007" name="Equation" r:id="rId8" imgW="330120" imgH="215640" progId="Equation.3">
                  <p:embed/>
                </p:oleObj>
              </mc:Choice>
              <mc:Fallback>
                <p:oleObj name="Equation" r:id="rId8" imgW="330120" imgH="215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08223" y="4770438"/>
                        <a:ext cx="506412" cy="334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73" name="Object 25"/>
          <p:cNvGraphicFramePr>
            <a:graphicFrameLocks noChangeAspect="1"/>
          </p:cNvGraphicFramePr>
          <p:nvPr>
            <p:extLst>
              <p:ext uri="{D42A27DB-BD31-4B8C-83A1-F6EECF244321}">
                <p14:modId xmlns:p14="http://schemas.microsoft.com/office/powerpoint/2010/main" val="105229491"/>
              </p:ext>
            </p:extLst>
          </p:nvPr>
        </p:nvGraphicFramePr>
        <p:xfrm>
          <a:off x="3617748" y="5370513"/>
          <a:ext cx="487362" cy="355600"/>
        </p:xfrm>
        <a:graphic>
          <a:graphicData uri="http://schemas.openxmlformats.org/presentationml/2006/ole">
            <mc:AlternateContent xmlns:mc="http://schemas.openxmlformats.org/markup-compatibility/2006">
              <mc:Choice xmlns:v="urn:schemas-microsoft-com:vml" Requires="v">
                <p:oleObj spid="_x0000_s56008" name="Equation" r:id="rId10" imgW="317160" imgH="228600" progId="Equation.3">
                  <p:embed/>
                </p:oleObj>
              </mc:Choice>
              <mc:Fallback>
                <p:oleObj name="Equation" r:id="rId10" imgW="317160" imgH="2286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17748" y="5370513"/>
                        <a:ext cx="487362"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74" name="Object 26"/>
          <p:cNvGraphicFramePr>
            <a:graphicFrameLocks noChangeAspect="1"/>
          </p:cNvGraphicFramePr>
          <p:nvPr>
            <p:extLst>
              <p:ext uri="{D42A27DB-BD31-4B8C-83A1-F6EECF244321}">
                <p14:modId xmlns:p14="http://schemas.microsoft.com/office/powerpoint/2010/main" val="1345672706"/>
              </p:ext>
            </p:extLst>
          </p:nvPr>
        </p:nvGraphicFramePr>
        <p:xfrm>
          <a:off x="3608223" y="5913438"/>
          <a:ext cx="508000" cy="334962"/>
        </p:xfrm>
        <a:graphic>
          <a:graphicData uri="http://schemas.openxmlformats.org/presentationml/2006/ole">
            <mc:AlternateContent xmlns:mc="http://schemas.openxmlformats.org/markup-compatibility/2006">
              <mc:Choice xmlns:v="urn:schemas-microsoft-com:vml" Requires="v">
                <p:oleObj spid="_x0000_s56009" name="Equation" r:id="rId12" imgW="330120" imgH="215640" progId="Equation.3">
                  <p:embed/>
                </p:oleObj>
              </mc:Choice>
              <mc:Fallback>
                <p:oleObj name="Equation" r:id="rId12" imgW="330120" imgH="21564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08223" y="5913438"/>
                        <a:ext cx="508000" cy="334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 name="Slide Number Placeholder 81"/>
          <p:cNvSpPr>
            <a:spLocks noGrp="1"/>
          </p:cNvSpPr>
          <p:nvPr>
            <p:ph type="sldNum" sz="quarter" idx="12"/>
          </p:nvPr>
        </p:nvSpPr>
        <p:spPr>
          <a:xfrm>
            <a:off x="8686799" y="6477000"/>
            <a:ext cx="351389" cy="365125"/>
          </a:xfrm>
        </p:spPr>
        <p:txBody>
          <a:bodyPr/>
          <a:lstStyle/>
          <a:p>
            <a:fld id="{19D414C6-B0D3-480C-B198-A30EEA25AFB5}" type="slidenum">
              <a:rPr lang="en-US" smtClean="0"/>
              <a:pPr/>
              <a:t>8</a:t>
            </a:fld>
            <a:endParaRPr lang="en-US"/>
          </a:p>
        </p:txBody>
      </p:sp>
      <p:grpSp>
        <p:nvGrpSpPr>
          <p:cNvPr id="84" name="Group 83"/>
          <p:cNvGrpSpPr/>
          <p:nvPr/>
        </p:nvGrpSpPr>
        <p:grpSpPr>
          <a:xfrm>
            <a:off x="3592179" y="1832694"/>
            <a:ext cx="351832" cy="1569714"/>
            <a:chOff x="2429569" y="1971528"/>
            <a:chExt cx="990600" cy="4419600"/>
          </a:xfrm>
        </p:grpSpPr>
        <p:cxnSp>
          <p:nvCxnSpPr>
            <p:cNvPr id="85" name="Straight Connector 84"/>
            <p:cNvCxnSpPr/>
            <p:nvPr/>
          </p:nvCxnSpPr>
          <p:spPr>
            <a:xfrm rot="5400000">
              <a:off x="2391469" y="5438628"/>
              <a:ext cx="990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2239069" y="5438628"/>
              <a:ext cx="990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5400000">
              <a:off x="2658169" y="4333728"/>
              <a:ext cx="609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2581969" y="4333728"/>
              <a:ext cx="609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Flowchart: Direct Access Storage 39"/>
            <p:cNvSpPr/>
            <p:nvPr/>
          </p:nvSpPr>
          <p:spPr>
            <a:xfrm>
              <a:off x="2505769" y="4333728"/>
              <a:ext cx="685800" cy="914400"/>
            </a:xfrm>
            <a:prstGeom prst="flowChartMagneticDrum">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Cube 89"/>
            <p:cNvSpPr/>
            <p:nvPr/>
          </p:nvSpPr>
          <p:spPr>
            <a:xfrm>
              <a:off x="2429569" y="3343128"/>
              <a:ext cx="914400" cy="838200"/>
            </a:xfrm>
            <a:prstGeom prst="cube">
              <a:avLst>
                <a:gd name="adj" fmla="val 494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lowchart: Direct Access Storage 53"/>
            <p:cNvSpPr/>
            <p:nvPr/>
          </p:nvSpPr>
          <p:spPr>
            <a:xfrm>
              <a:off x="2505769" y="5476728"/>
              <a:ext cx="685800" cy="914400"/>
            </a:xfrm>
            <a:prstGeom prst="flowChartMagneticDrum">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2688649" y="4226255"/>
              <a:ext cx="184114" cy="1023547"/>
              <a:chOff x="1752600" y="4159727"/>
              <a:chExt cx="184114" cy="1023547"/>
            </a:xfrm>
          </p:grpSpPr>
          <p:sp>
            <p:nvSpPr>
              <p:cNvPr id="109" name="Freeform 108"/>
              <p:cNvSpPr/>
              <p:nvPr/>
            </p:nvSpPr>
            <p:spPr>
              <a:xfrm>
                <a:off x="1752600" y="4159727"/>
                <a:ext cx="107914" cy="1022754"/>
              </a:xfrm>
              <a:custGeom>
                <a:avLst/>
                <a:gdLst>
                  <a:gd name="connsiteX0" fmla="*/ 4845 w 107914"/>
                  <a:gd name="connsiteY0" fmla="*/ 0 h 1022754"/>
                  <a:gd name="connsiteX1" fmla="*/ 4845 w 107914"/>
                  <a:gd name="connsiteY1" fmla="*/ 589339 h 1022754"/>
                  <a:gd name="connsiteX2" fmla="*/ 33916 w 107914"/>
                  <a:gd name="connsiteY2" fmla="*/ 882687 h 1022754"/>
                  <a:gd name="connsiteX3" fmla="*/ 107914 w 107914"/>
                  <a:gd name="connsiteY3" fmla="*/ 1022754 h 1022754"/>
                </a:gdLst>
                <a:ahLst/>
                <a:cxnLst>
                  <a:cxn ang="0">
                    <a:pos x="connsiteX0" y="connsiteY0"/>
                  </a:cxn>
                  <a:cxn ang="0">
                    <a:pos x="connsiteX1" y="connsiteY1"/>
                  </a:cxn>
                  <a:cxn ang="0">
                    <a:pos x="connsiteX2" y="connsiteY2"/>
                  </a:cxn>
                  <a:cxn ang="0">
                    <a:pos x="connsiteX3" y="connsiteY3"/>
                  </a:cxn>
                </a:cxnLst>
                <a:rect l="l" t="t" r="r" b="b"/>
                <a:pathLst>
                  <a:path w="107914" h="1022754">
                    <a:moveTo>
                      <a:pt x="4845" y="0"/>
                    </a:moveTo>
                    <a:cubicBezTo>
                      <a:pt x="2422" y="221112"/>
                      <a:pt x="0" y="442225"/>
                      <a:pt x="4845" y="589339"/>
                    </a:cubicBezTo>
                    <a:cubicBezTo>
                      <a:pt x="9690" y="736453"/>
                      <a:pt x="16738" y="810451"/>
                      <a:pt x="33916" y="882687"/>
                    </a:cubicBezTo>
                    <a:cubicBezTo>
                      <a:pt x="51094" y="954923"/>
                      <a:pt x="79504" y="988838"/>
                      <a:pt x="107914" y="1022754"/>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Freeform 109"/>
              <p:cNvSpPr/>
              <p:nvPr/>
            </p:nvSpPr>
            <p:spPr>
              <a:xfrm>
                <a:off x="1828800" y="4160520"/>
                <a:ext cx="107914" cy="1022754"/>
              </a:xfrm>
              <a:custGeom>
                <a:avLst/>
                <a:gdLst>
                  <a:gd name="connsiteX0" fmla="*/ 4845 w 107914"/>
                  <a:gd name="connsiteY0" fmla="*/ 0 h 1022754"/>
                  <a:gd name="connsiteX1" fmla="*/ 4845 w 107914"/>
                  <a:gd name="connsiteY1" fmla="*/ 589339 h 1022754"/>
                  <a:gd name="connsiteX2" fmla="*/ 33916 w 107914"/>
                  <a:gd name="connsiteY2" fmla="*/ 882687 h 1022754"/>
                  <a:gd name="connsiteX3" fmla="*/ 107914 w 107914"/>
                  <a:gd name="connsiteY3" fmla="*/ 1022754 h 1022754"/>
                </a:gdLst>
                <a:ahLst/>
                <a:cxnLst>
                  <a:cxn ang="0">
                    <a:pos x="connsiteX0" y="connsiteY0"/>
                  </a:cxn>
                  <a:cxn ang="0">
                    <a:pos x="connsiteX1" y="connsiteY1"/>
                  </a:cxn>
                  <a:cxn ang="0">
                    <a:pos x="connsiteX2" y="connsiteY2"/>
                  </a:cxn>
                  <a:cxn ang="0">
                    <a:pos x="connsiteX3" y="connsiteY3"/>
                  </a:cxn>
                </a:cxnLst>
                <a:rect l="l" t="t" r="r" b="b"/>
                <a:pathLst>
                  <a:path w="107914" h="1022754">
                    <a:moveTo>
                      <a:pt x="4845" y="0"/>
                    </a:moveTo>
                    <a:cubicBezTo>
                      <a:pt x="2422" y="221112"/>
                      <a:pt x="0" y="442225"/>
                      <a:pt x="4845" y="589339"/>
                    </a:cubicBezTo>
                    <a:cubicBezTo>
                      <a:pt x="9690" y="736453"/>
                      <a:pt x="16738" y="810451"/>
                      <a:pt x="33916" y="882687"/>
                    </a:cubicBezTo>
                    <a:cubicBezTo>
                      <a:pt x="51094" y="954923"/>
                      <a:pt x="79504" y="988838"/>
                      <a:pt x="107914" y="1022754"/>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93" name="Straight Connector 92"/>
            <p:cNvCxnSpPr/>
            <p:nvPr/>
          </p:nvCxnSpPr>
          <p:spPr>
            <a:xfrm rot="5400000">
              <a:off x="2661217" y="4219428"/>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5400000">
              <a:off x="2734369" y="4219428"/>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5400000">
              <a:off x="2315269" y="5438628"/>
              <a:ext cx="990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2162869" y="5438628"/>
              <a:ext cx="990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16200000" flipH="1">
              <a:off x="2537839" y="3430062"/>
              <a:ext cx="381000" cy="547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16200000" flipH="1">
              <a:off x="2592571" y="3430062"/>
              <a:ext cx="381000" cy="547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rot="5400000">
              <a:off x="2856421" y="3277596"/>
              <a:ext cx="381000" cy="548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5400000">
              <a:off x="2799901" y="3277596"/>
              <a:ext cx="381000" cy="548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Cube 100"/>
            <p:cNvSpPr/>
            <p:nvPr/>
          </p:nvSpPr>
          <p:spPr>
            <a:xfrm>
              <a:off x="2429569" y="2428728"/>
              <a:ext cx="914400" cy="838200"/>
            </a:xfrm>
            <a:prstGeom prst="cube">
              <a:avLst>
                <a:gd name="adj" fmla="val 494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lowchart: Direct Access Storage 50"/>
            <p:cNvSpPr/>
            <p:nvPr/>
          </p:nvSpPr>
          <p:spPr>
            <a:xfrm>
              <a:off x="2962969" y="2352528"/>
              <a:ext cx="152400" cy="152400"/>
            </a:xfrm>
            <a:prstGeom prst="flowChartMagneticDrum">
              <a:avLst/>
            </a:prstGeom>
            <a:solidFill>
              <a:srgbClr val="FFC000"/>
            </a:solidFill>
            <a:ln>
              <a:solidFill>
                <a:schemeClr val="tx1"/>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lowchart: Direct Access Storage 37"/>
            <p:cNvSpPr/>
            <p:nvPr/>
          </p:nvSpPr>
          <p:spPr>
            <a:xfrm>
              <a:off x="3115369" y="2581128"/>
              <a:ext cx="152400" cy="152400"/>
            </a:xfrm>
            <a:prstGeom prst="flowChartMagneticDrum">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lowchart: Direct Access Storage 38"/>
            <p:cNvSpPr/>
            <p:nvPr/>
          </p:nvSpPr>
          <p:spPr>
            <a:xfrm>
              <a:off x="2962969" y="2962128"/>
              <a:ext cx="152400" cy="152400"/>
            </a:xfrm>
            <a:prstGeom prst="flowChartMagneticDrum">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lowchart: Direct Access Storage 54"/>
            <p:cNvSpPr/>
            <p:nvPr/>
          </p:nvSpPr>
          <p:spPr>
            <a:xfrm>
              <a:off x="3267769" y="2657328"/>
              <a:ext cx="152400" cy="152400"/>
            </a:xfrm>
            <a:prstGeom prst="flowChartMagneticDrum">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Connector 105"/>
            <p:cNvCxnSpPr/>
            <p:nvPr/>
          </p:nvCxnSpPr>
          <p:spPr>
            <a:xfrm rot="16200000" flipH="1">
              <a:off x="2478337" y="2325162"/>
              <a:ext cx="533400" cy="1309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rot="5400000">
              <a:off x="2780089" y="2201652"/>
              <a:ext cx="533400" cy="731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Flowchart: Direct Access Storage 51"/>
            <p:cNvSpPr/>
            <p:nvPr/>
          </p:nvSpPr>
          <p:spPr>
            <a:xfrm>
              <a:off x="2734369" y="2581128"/>
              <a:ext cx="152400" cy="152400"/>
            </a:xfrm>
            <a:prstGeom prst="flowChartMagneticDrum">
              <a:avLst/>
            </a:prstGeom>
            <a:solidFill>
              <a:srgbClr val="FFC000"/>
            </a:solidFill>
            <a:ln>
              <a:solidFill>
                <a:schemeClr val="tx1"/>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1" name="Rectangle 32"/>
          <p:cNvSpPr>
            <a:spLocks noChangeArrowheads="1"/>
          </p:cNvSpPr>
          <p:nvPr/>
        </p:nvSpPr>
        <p:spPr bwMode="auto">
          <a:xfrm>
            <a:off x="6047174" y="3281831"/>
            <a:ext cx="685800" cy="533400"/>
          </a:xfrm>
          <a:prstGeom prst="rect">
            <a:avLst/>
          </a:prstGeom>
          <a:noFill/>
          <a:ln w="9525">
            <a:solidFill>
              <a:schemeClr val="tx1"/>
            </a:solidFill>
            <a:miter lim="800000"/>
            <a:headEnd/>
            <a:tailEnd/>
          </a:ln>
        </p:spPr>
        <p:txBody>
          <a:bodyPr wrap="none" anchor="ctr"/>
          <a:lstStyle/>
          <a:p>
            <a:endParaRPr lang="en-US">
              <a:latin typeface="Calibri" pitchFamily="34" charset="0"/>
            </a:endParaRPr>
          </a:p>
        </p:txBody>
      </p:sp>
      <p:graphicFrame>
        <p:nvGraphicFramePr>
          <p:cNvPr id="113" name="Object 5"/>
          <p:cNvGraphicFramePr>
            <a:graphicFrameLocks noChangeAspect="1"/>
          </p:cNvGraphicFramePr>
          <p:nvPr>
            <p:extLst>
              <p:ext uri="{D42A27DB-BD31-4B8C-83A1-F6EECF244321}">
                <p14:modId xmlns:p14="http://schemas.microsoft.com/office/powerpoint/2010/main" val="3194184325"/>
              </p:ext>
            </p:extLst>
          </p:nvPr>
        </p:nvGraphicFramePr>
        <p:xfrm>
          <a:off x="6183148" y="3394075"/>
          <a:ext cx="414337" cy="311150"/>
        </p:xfrm>
        <a:graphic>
          <a:graphicData uri="http://schemas.openxmlformats.org/presentationml/2006/ole">
            <mc:AlternateContent xmlns:mc="http://schemas.openxmlformats.org/markup-compatibility/2006">
              <mc:Choice xmlns:v="urn:schemas-microsoft-com:vml" Requires="v">
                <p:oleObj spid="_x0000_s56010" name="Equation" r:id="rId14" imgW="254000" imgH="190500" progId="Equation.3">
                  <p:embed/>
                </p:oleObj>
              </mc:Choice>
              <mc:Fallback>
                <p:oleObj name="Equation" r:id="rId14" imgW="254000" imgH="190500" progId="Equation.3">
                  <p:embed/>
                  <p:pic>
                    <p:nvPicPr>
                      <p:cNvPr id="0" name=""/>
                      <p:cNvPicPr>
                        <a:picLocks noChangeAspect="1" noChangeArrowheads="1"/>
                      </p:cNvPicPr>
                      <p:nvPr/>
                    </p:nvPicPr>
                    <p:blipFill>
                      <a:blip r:embed="rId15"/>
                      <a:srcRect/>
                      <a:stretch>
                        <a:fillRect/>
                      </a:stretch>
                    </p:blipFill>
                    <p:spPr bwMode="auto">
                      <a:xfrm>
                        <a:off x="6183148" y="3394075"/>
                        <a:ext cx="414337"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 name="TextBox 2"/>
          <p:cNvSpPr txBox="1"/>
          <p:nvPr/>
        </p:nvSpPr>
        <p:spPr>
          <a:xfrm>
            <a:off x="2585597" y="3634145"/>
            <a:ext cx="2642808" cy="369332"/>
          </a:xfrm>
          <a:prstGeom prst="rect">
            <a:avLst/>
          </a:prstGeom>
          <a:noFill/>
        </p:spPr>
        <p:txBody>
          <a:bodyPr wrap="square" rtlCol="0">
            <a:spAutoFit/>
          </a:bodyPr>
          <a:lstStyle/>
          <a:p>
            <a:r>
              <a:rPr lang="en-US" dirty="0" smtClean="0"/>
              <a:t>Modal damping filters</a:t>
            </a:r>
            <a:endParaRPr lang="en-US" dirty="0"/>
          </a:p>
        </p:txBody>
      </p:sp>
      <p:sp>
        <p:nvSpPr>
          <p:cNvPr id="76" name="TextBox 75"/>
          <p:cNvSpPr txBox="1"/>
          <p:nvPr/>
        </p:nvSpPr>
        <p:spPr>
          <a:xfrm>
            <a:off x="6510756" y="4330369"/>
            <a:ext cx="2177737" cy="646331"/>
          </a:xfrm>
          <a:prstGeom prst="rect">
            <a:avLst/>
          </a:prstGeom>
          <a:noFill/>
        </p:spPr>
        <p:txBody>
          <a:bodyPr wrap="none" rtlCol="0">
            <a:spAutoFit/>
          </a:bodyPr>
          <a:lstStyle/>
          <a:p>
            <a:r>
              <a:rPr lang="en-US" dirty="0"/>
              <a:t>m</a:t>
            </a:r>
            <a:r>
              <a:rPr lang="en-US" dirty="0" smtClean="0"/>
              <a:t>odal displacements</a:t>
            </a:r>
          </a:p>
          <a:p>
            <a:r>
              <a:rPr lang="en-US" dirty="0"/>
              <a:t>o</a:t>
            </a:r>
            <a:r>
              <a:rPr lang="en-US" dirty="0" smtClean="0"/>
              <a:t>f all stages</a:t>
            </a:r>
            <a:endParaRPr lang="en-US" dirty="0"/>
          </a:p>
        </p:txBody>
      </p:sp>
      <p:sp>
        <p:nvSpPr>
          <p:cNvPr id="77" name="TextBox 76"/>
          <p:cNvSpPr txBox="1"/>
          <p:nvPr/>
        </p:nvSpPr>
        <p:spPr>
          <a:xfrm>
            <a:off x="953949" y="5193995"/>
            <a:ext cx="1403186" cy="369332"/>
          </a:xfrm>
          <a:prstGeom prst="rect">
            <a:avLst/>
          </a:prstGeom>
          <a:noFill/>
        </p:spPr>
        <p:txBody>
          <a:bodyPr wrap="none" rtlCol="0">
            <a:spAutoFit/>
          </a:bodyPr>
          <a:lstStyle/>
          <a:p>
            <a:r>
              <a:rPr lang="en-US" dirty="0"/>
              <a:t>m</a:t>
            </a:r>
            <a:r>
              <a:rPr lang="en-US" dirty="0" smtClean="0"/>
              <a:t>odal forces</a:t>
            </a:r>
            <a:endParaRPr lang="en-US" dirty="0"/>
          </a:p>
        </p:txBody>
      </p:sp>
      <p:sp>
        <p:nvSpPr>
          <p:cNvPr id="78" name="TextBox 77"/>
          <p:cNvSpPr txBox="1"/>
          <p:nvPr/>
        </p:nvSpPr>
        <p:spPr>
          <a:xfrm>
            <a:off x="5518856" y="1460332"/>
            <a:ext cx="1556836" cy="646331"/>
          </a:xfrm>
          <a:prstGeom prst="rect">
            <a:avLst/>
          </a:prstGeom>
          <a:noFill/>
        </p:spPr>
        <p:txBody>
          <a:bodyPr wrap="none" rtlCol="0">
            <a:spAutoFit/>
          </a:bodyPr>
          <a:lstStyle/>
          <a:p>
            <a:r>
              <a:rPr lang="en-US" dirty="0" smtClean="0"/>
              <a:t>Displacements</a:t>
            </a:r>
          </a:p>
          <a:p>
            <a:r>
              <a:rPr lang="en-US" dirty="0" smtClean="0"/>
              <a:t>of </a:t>
            </a:r>
            <a:r>
              <a:rPr lang="en-US" i="1" dirty="0" smtClean="0"/>
              <a:t>every</a:t>
            </a:r>
            <a:r>
              <a:rPr lang="en-US" dirty="0" smtClean="0"/>
              <a:t> stage</a:t>
            </a:r>
            <a:endParaRPr lang="en-US" dirty="0"/>
          </a:p>
        </p:txBody>
      </p:sp>
      <p:sp>
        <p:nvSpPr>
          <p:cNvPr id="79" name="TextBox 78"/>
          <p:cNvSpPr txBox="1"/>
          <p:nvPr/>
        </p:nvSpPr>
        <p:spPr>
          <a:xfrm>
            <a:off x="1552573" y="1432742"/>
            <a:ext cx="1032705" cy="646331"/>
          </a:xfrm>
          <a:prstGeom prst="rect">
            <a:avLst/>
          </a:prstGeom>
          <a:noFill/>
        </p:spPr>
        <p:txBody>
          <a:bodyPr wrap="none" rtlCol="0">
            <a:spAutoFit/>
          </a:bodyPr>
          <a:lstStyle/>
          <a:p>
            <a:r>
              <a:rPr lang="en-US" dirty="0"/>
              <a:t>t</a:t>
            </a:r>
            <a:r>
              <a:rPr lang="en-US" dirty="0" smtClean="0"/>
              <a:t>op mass</a:t>
            </a:r>
          </a:p>
          <a:p>
            <a:r>
              <a:rPr lang="en-US" dirty="0" smtClean="0"/>
              <a:t>drive</a:t>
            </a:r>
            <a:endParaRPr lang="en-US" dirty="0"/>
          </a:p>
        </p:txBody>
      </p:sp>
      <p:sp>
        <p:nvSpPr>
          <p:cNvPr id="80" name="Rectangle 42"/>
          <p:cNvSpPr>
            <a:spLocks noChangeArrowheads="1"/>
          </p:cNvSpPr>
          <p:nvPr/>
        </p:nvSpPr>
        <p:spPr bwMode="auto">
          <a:xfrm>
            <a:off x="2700011" y="4038600"/>
            <a:ext cx="2368230" cy="2438400"/>
          </a:xfrm>
          <a:prstGeom prst="rect">
            <a:avLst/>
          </a:prstGeom>
          <a:noFill/>
          <a:ln w="19050">
            <a:solidFill>
              <a:schemeClr val="tx1"/>
            </a:solidFill>
            <a:prstDash val="dash"/>
            <a:miter lim="800000"/>
            <a:headEnd/>
            <a:tailEnd/>
          </a:ln>
        </p:spPr>
        <p:txBody>
          <a:bodyPr wrap="none" anchor="ctr"/>
          <a:lstStyle/>
          <a:p>
            <a:endParaRPr lang="en-US">
              <a:latin typeface="Calibri" pitchFamily="34" charset="0"/>
            </a:endParaRPr>
          </a:p>
        </p:txBody>
      </p:sp>
      <p:grpSp>
        <p:nvGrpSpPr>
          <p:cNvPr id="81" name="Group 80"/>
          <p:cNvGrpSpPr/>
          <p:nvPr/>
        </p:nvGrpSpPr>
        <p:grpSpPr>
          <a:xfrm>
            <a:off x="7472913" y="1437171"/>
            <a:ext cx="1565275" cy="923330"/>
            <a:chOff x="7472913" y="1746105"/>
            <a:chExt cx="1565275" cy="923330"/>
          </a:xfrm>
        </p:grpSpPr>
        <p:sp>
          <p:nvSpPr>
            <p:cNvPr id="83" name="Rectangle 82"/>
            <p:cNvSpPr/>
            <p:nvPr/>
          </p:nvSpPr>
          <p:spPr>
            <a:xfrm>
              <a:off x="7472913" y="1746105"/>
              <a:ext cx="1565275" cy="923330"/>
            </a:xfrm>
            <a:prstGeom prst="rect">
              <a:avLst/>
            </a:prstGeom>
            <a:ln>
              <a:solidFill>
                <a:schemeClr val="tx1"/>
              </a:solidFill>
            </a:ln>
          </p:spPr>
          <p:txBody>
            <a:bodyPr wrap="square">
              <a:spAutoFit/>
            </a:bodyPr>
            <a:lstStyle/>
            <a:p>
              <a:r>
                <a:rPr lang="en-US" dirty="0" smtClean="0"/>
                <a:t>       pendulum</a:t>
              </a:r>
              <a:endParaRPr lang="en-US" dirty="0"/>
            </a:p>
            <a:p>
              <a:r>
                <a:rPr lang="en-US" dirty="0"/>
                <a:t>eigenvector matrix</a:t>
              </a:r>
            </a:p>
          </p:txBody>
        </p:sp>
        <p:graphicFrame>
          <p:nvGraphicFramePr>
            <p:cNvPr id="112" name="Object 5"/>
            <p:cNvGraphicFramePr>
              <a:graphicFrameLocks noChangeAspect="1"/>
            </p:cNvGraphicFramePr>
            <p:nvPr>
              <p:extLst>
                <p:ext uri="{D42A27DB-BD31-4B8C-83A1-F6EECF244321}">
                  <p14:modId xmlns:p14="http://schemas.microsoft.com/office/powerpoint/2010/main" val="1417729674"/>
                </p:ext>
              </p:extLst>
            </p:nvPr>
          </p:nvGraphicFramePr>
          <p:xfrm>
            <a:off x="7581786" y="1848056"/>
            <a:ext cx="269875" cy="249237"/>
          </p:xfrm>
          <a:graphic>
            <a:graphicData uri="http://schemas.openxmlformats.org/presentationml/2006/ole">
              <mc:AlternateContent xmlns:mc="http://schemas.openxmlformats.org/markup-compatibility/2006">
                <mc:Choice xmlns:v="urn:schemas-microsoft-com:vml" Requires="v">
                  <p:oleObj spid="_x0000_s56011" name="Equation" r:id="rId16" imgW="164880" imgH="152280" progId="Equation.3">
                    <p:embed/>
                  </p:oleObj>
                </mc:Choice>
                <mc:Fallback>
                  <p:oleObj name="Equation" r:id="rId16" imgW="164880" imgH="15228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581786" y="1848056"/>
                          <a:ext cx="269875"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spTree>
    <p:extLst>
      <p:ext uri="{BB962C8B-B14F-4D97-AF65-F5344CB8AC3E}">
        <p14:creationId xmlns:p14="http://schemas.microsoft.com/office/powerpoint/2010/main" val="262369108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Modal Damping with State Estimation</a:t>
            </a:r>
            <a:endParaRPr lang="en-US" dirty="0"/>
          </a:p>
        </p:txBody>
      </p:sp>
      <p:sp>
        <p:nvSpPr>
          <p:cNvPr id="6" name="Line 9"/>
          <p:cNvSpPr>
            <a:spLocks noChangeShapeType="1"/>
          </p:cNvSpPr>
          <p:nvPr/>
        </p:nvSpPr>
        <p:spPr bwMode="auto">
          <a:xfrm>
            <a:off x="6437147" y="3815230"/>
            <a:ext cx="0" cy="1366369"/>
          </a:xfrm>
          <a:prstGeom prst="line">
            <a:avLst/>
          </a:prstGeom>
          <a:noFill/>
          <a:ln w="9525">
            <a:solidFill>
              <a:schemeClr val="tx1"/>
            </a:solidFill>
            <a:round/>
            <a:headEnd/>
            <a:tailEnd/>
          </a:ln>
        </p:spPr>
        <p:txBody>
          <a:bodyPr/>
          <a:lstStyle/>
          <a:p>
            <a:endParaRPr lang="en-US"/>
          </a:p>
        </p:txBody>
      </p:sp>
      <p:sp>
        <p:nvSpPr>
          <p:cNvPr id="7" name="Line 10"/>
          <p:cNvSpPr>
            <a:spLocks noChangeShapeType="1"/>
          </p:cNvSpPr>
          <p:nvPr/>
        </p:nvSpPr>
        <p:spPr bwMode="auto">
          <a:xfrm flipH="1">
            <a:off x="4836947" y="5181600"/>
            <a:ext cx="1600200" cy="0"/>
          </a:xfrm>
          <a:prstGeom prst="line">
            <a:avLst/>
          </a:prstGeom>
          <a:noFill/>
          <a:ln w="9525">
            <a:solidFill>
              <a:schemeClr val="tx1"/>
            </a:solidFill>
            <a:round/>
            <a:headEnd/>
            <a:tailEnd type="arrow" w="med" len="med"/>
          </a:ln>
        </p:spPr>
        <p:txBody>
          <a:bodyPr/>
          <a:lstStyle/>
          <a:p>
            <a:endParaRPr lang="en-US"/>
          </a:p>
        </p:txBody>
      </p:sp>
      <p:sp>
        <p:nvSpPr>
          <p:cNvPr id="8" name="Rectangle 11"/>
          <p:cNvSpPr>
            <a:spLocks noChangeArrowheads="1"/>
          </p:cNvSpPr>
          <p:nvPr/>
        </p:nvSpPr>
        <p:spPr bwMode="auto">
          <a:xfrm>
            <a:off x="4760747" y="4267200"/>
            <a:ext cx="76200" cy="1905000"/>
          </a:xfrm>
          <a:prstGeom prst="rect">
            <a:avLst/>
          </a:prstGeom>
          <a:solidFill>
            <a:schemeClr val="tx1"/>
          </a:solidFill>
          <a:ln w="9525">
            <a:solidFill>
              <a:schemeClr val="tx1"/>
            </a:solidFill>
            <a:miter lim="800000"/>
            <a:headEnd/>
            <a:tailEnd/>
          </a:ln>
        </p:spPr>
        <p:txBody>
          <a:bodyPr wrap="none" anchor="ctr"/>
          <a:lstStyle/>
          <a:p>
            <a:endParaRPr lang="en-US">
              <a:latin typeface="Calibri" pitchFamily="34" charset="0"/>
            </a:endParaRPr>
          </a:p>
        </p:txBody>
      </p:sp>
      <p:sp>
        <p:nvSpPr>
          <p:cNvPr id="9" name="Line 12"/>
          <p:cNvSpPr>
            <a:spLocks noChangeShapeType="1"/>
          </p:cNvSpPr>
          <p:nvPr/>
        </p:nvSpPr>
        <p:spPr bwMode="auto">
          <a:xfrm flipH="1">
            <a:off x="4151147" y="4343400"/>
            <a:ext cx="609600" cy="0"/>
          </a:xfrm>
          <a:prstGeom prst="line">
            <a:avLst/>
          </a:prstGeom>
          <a:noFill/>
          <a:ln w="9525">
            <a:solidFill>
              <a:schemeClr val="tx1"/>
            </a:solidFill>
            <a:round/>
            <a:headEnd/>
            <a:tailEnd/>
          </a:ln>
        </p:spPr>
        <p:txBody>
          <a:bodyPr/>
          <a:lstStyle/>
          <a:p>
            <a:endParaRPr lang="en-US"/>
          </a:p>
        </p:txBody>
      </p:sp>
      <p:sp>
        <p:nvSpPr>
          <p:cNvPr id="10" name="Line 13"/>
          <p:cNvSpPr>
            <a:spLocks noChangeShapeType="1"/>
          </p:cNvSpPr>
          <p:nvPr/>
        </p:nvSpPr>
        <p:spPr bwMode="auto">
          <a:xfrm flipH="1">
            <a:off x="4151147" y="4953000"/>
            <a:ext cx="609600" cy="0"/>
          </a:xfrm>
          <a:prstGeom prst="line">
            <a:avLst/>
          </a:prstGeom>
          <a:noFill/>
          <a:ln w="9525">
            <a:solidFill>
              <a:schemeClr val="tx1"/>
            </a:solidFill>
            <a:round/>
            <a:headEnd/>
            <a:tailEnd/>
          </a:ln>
        </p:spPr>
        <p:txBody>
          <a:bodyPr/>
          <a:lstStyle/>
          <a:p>
            <a:endParaRPr lang="en-US"/>
          </a:p>
        </p:txBody>
      </p:sp>
      <p:sp>
        <p:nvSpPr>
          <p:cNvPr id="11" name="Line 14"/>
          <p:cNvSpPr>
            <a:spLocks noChangeShapeType="1"/>
          </p:cNvSpPr>
          <p:nvPr/>
        </p:nvSpPr>
        <p:spPr bwMode="auto">
          <a:xfrm flipH="1">
            <a:off x="4151147" y="5562600"/>
            <a:ext cx="609600" cy="0"/>
          </a:xfrm>
          <a:prstGeom prst="line">
            <a:avLst/>
          </a:prstGeom>
          <a:noFill/>
          <a:ln w="9525">
            <a:solidFill>
              <a:schemeClr val="tx1"/>
            </a:solidFill>
            <a:round/>
            <a:headEnd/>
            <a:tailEnd/>
          </a:ln>
        </p:spPr>
        <p:txBody>
          <a:bodyPr/>
          <a:lstStyle/>
          <a:p>
            <a:endParaRPr lang="en-US"/>
          </a:p>
        </p:txBody>
      </p:sp>
      <p:sp>
        <p:nvSpPr>
          <p:cNvPr id="12" name="Line 15"/>
          <p:cNvSpPr>
            <a:spLocks noChangeShapeType="1"/>
          </p:cNvSpPr>
          <p:nvPr/>
        </p:nvSpPr>
        <p:spPr bwMode="auto">
          <a:xfrm flipH="1">
            <a:off x="4151147" y="6096000"/>
            <a:ext cx="609600" cy="0"/>
          </a:xfrm>
          <a:prstGeom prst="line">
            <a:avLst/>
          </a:prstGeom>
          <a:noFill/>
          <a:ln w="9525">
            <a:solidFill>
              <a:schemeClr val="tx1"/>
            </a:solidFill>
            <a:round/>
            <a:headEnd/>
            <a:tailEnd/>
          </a:ln>
        </p:spPr>
        <p:txBody>
          <a:bodyPr/>
          <a:lstStyle/>
          <a:p>
            <a:endParaRPr lang="en-US"/>
          </a:p>
        </p:txBody>
      </p:sp>
      <p:sp>
        <p:nvSpPr>
          <p:cNvPr id="13" name="Rectangle 16"/>
          <p:cNvSpPr>
            <a:spLocks noChangeArrowheads="1"/>
          </p:cNvSpPr>
          <p:nvPr/>
        </p:nvSpPr>
        <p:spPr bwMode="auto">
          <a:xfrm>
            <a:off x="3541547" y="4114800"/>
            <a:ext cx="609600" cy="457200"/>
          </a:xfrm>
          <a:prstGeom prst="rect">
            <a:avLst/>
          </a:prstGeom>
          <a:solidFill>
            <a:srgbClr val="92D050"/>
          </a:solidFill>
          <a:ln w="9525">
            <a:solidFill>
              <a:schemeClr val="tx1"/>
            </a:solidFill>
            <a:miter lim="800000"/>
            <a:headEnd/>
            <a:tailEnd/>
          </a:ln>
        </p:spPr>
        <p:txBody>
          <a:bodyPr wrap="none" anchor="ctr"/>
          <a:lstStyle/>
          <a:p>
            <a:endParaRPr lang="en-US">
              <a:latin typeface="Calibri" pitchFamily="34" charset="0"/>
            </a:endParaRPr>
          </a:p>
        </p:txBody>
      </p:sp>
      <p:sp>
        <p:nvSpPr>
          <p:cNvPr id="16" name="Rectangle 19"/>
          <p:cNvSpPr>
            <a:spLocks noChangeArrowheads="1"/>
          </p:cNvSpPr>
          <p:nvPr/>
        </p:nvSpPr>
        <p:spPr bwMode="auto">
          <a:xfrm>
            <a:off x="3541547" y="4724400"/>
            <a:ext cx="609600" cy="457200"/>
          </a:xfrm>
          <a:prstGeom prst="rect">
            <a:avLst/>
          </a:prstGeom>
          <a:solidFill>
            <a:srgbClr val="92D050"/>
          </a:solidFill>
          <a:ln w="9525">
            <a:solidFill>
              <a:schemeClr val="tx1"/>
            </a:solidFill>
            <a:miter lim="800000"/>
            <a:headEnd/>
            <a:tailEnd/>
          </a:ln>
        </p:spPr>
        <p:txBody>
          <a:bodyPr wrap="none" anchor="ctr"/>
          <a:lstStyle/>
          <a:p>
            <a:endParaRPr lang="en-US">
              <a:latin typeface="Calibri" pitchFamily="34" charset="0"/>
            </a:endParaRPr>
          </a:p>
        </p:txBody>
      </p:sp>
      <p:sp>
        <p:nvSpPr>
          <p:cNvPr id="18" name="Rectangle 21"/>
          <p:cNvSpPr>
            <a:spLocks noChangeArrowheads="1"/>
          </p:cNvSpPr>
          <p:nvPr/>
        </p:nvSpPr>
        <p:spPr bwMode="auto">
          <a:xfrm>
            <a:off x="3541547" y="5334000"/>
            <a:ext cx="609600" cy="457200"/>
          </a:xfrm>
          <a:prstGeom prst="rect">
            <a:avLst/>
          </a:prstGeom>
          <a:solidFill>
            <a:srgbClr val="92D050"/>
          </a:solidFill>
          <a:ln w="9525">
            <a:solidFill>
              <a:schemeClr val="tx1"/>
            </a:solidFill>
            <a:miter lim="800000"/>
            <a:headEnd/>
            <a:tailEnd/>
          </a:ln>
        </p:spPr>
        <p:txBody>
          <a:bodyPr wrap="none" anchor="ctr"/>
          <a:lstStyle/>
          <a:p>
            <a:endParaRPr lang="en-US">
              <a:latin typeface="Calibri" pitchFamily="34" charset="0"/>
            </a:endParaRPr>
          </a:p>
        </p:txBody>
      </p:sp>
      <p:sp>
        <p:nvSpPr>
          <p:cNvPr id="20" name="Rectangle 23"/>
          <p:cNvSpPr>
            <a:spLocks noChangeArrowheads="1"/>
          </p:cNvSpPr>
          <p:nvPr/>
        </p:nvSpPr>
        <p:spPr bwMode="auto">
          <a:xfrm>
            <a:off x="3541547" y="5867400"/>
            <a:ext cx="609600" cy="457200"/>
          </a:xfrm>
          <a:prstGeom prst="rect">
            <a:avLst/>
          </a:prstGeom>
          <a:solidFill>
            <a:srgbClr val="92D050"/>
          </a:solidFill>
          <a:ln w="9525">
            <a:solidFill>
              <a:schemeClr val="tx1"/>
            </a:solidFill>
            <a:miter lim="800000"/>
            <a:headEnd/>
            <a:tailEnd/>
          </a:ln>
        </p:spPr>
        <p:txBody>
          <a:bodyPr wrap="none" anchor="ctr"/>
          <a:lstStyle/>
          <a:p>
            <a:endParaRPr lang="en-US">
              <a:latin typeface="Calibri" pitchFamily="34" charset="0"/>
            </a:endParaRPr>
          </a:p>
        </p:txBody>
      </p:sp>
      <p:sp>
        <p:nvSpPr>
          <p:cNvPr id="22" name="Rectangle 25"/>
          <p:cNvSpPr>
            <a:spLocks noChangeArrowheads="1"/>
          </p:cNvSpPr>
          <p:nvPr/>
        </p:nvSpPr>
        <p:spPr bwMode="auto">
          <a:xfrm>
            <a:off x="2855747" y="4267200"/>
            <a:ext cx="76200" cy="1905000"/>
          </a:xfrm>
          <a:prstGeom prst="rect">
            <a:avLst/>
          </a:prstGeom>
          <a:solidFill>
            <a:schemeClr val="tx1"/>
          </a:solidFill>
          <a:ln w="9525">
            <a:solidFill>
              <a:schemeClr val="tx1"/>
            </a:solidFill>
            <a:miter lim="800000"/>
            <a:headEnd/>
            <a:tailEnd/>
          </a:ln>
        </p:spPr>
        <p:txBody>
          <a:bodyPr wrap="none" anchor="ctr"/>
          <a:lstStyle/>
          <a:p>
            <a:endParaRPr lang="en-US">
              <a:latin typeface="Calibri" pitchFamily="34" charset="0"/>
            </a:endParaRPr>
          </a:p>
        </p:txBody>
      </p:sp>
      <p:sp>
        <p:nvSpPr>
          <p:cNvPr id="23" name="Line 26"/>
          <p:cNvSpPr>
            <a:spLocks noChangeShapeType="1"/>
          </p:cNvSpPr>
          <p:nvPr/>
        </p:nvSpPr>
        <p:spPr bwMode="auto">
          <a:xfrm flipH="1">
            <a:off x="2931947" y="4343400"/>
            <a:ext cx="609600" cy="0"/>
          </a:xfrm>
          <a:prstGeom prst="line">
            <a:avLst/>
          </a:prstGeom>
          <a:noFill/>
          <a:ln w="9525">
            <a:solidFill>
              <a:schemeClr val="tx1"/>
            </a:solidFill>
            <a:round/>
            <a:headEnd/>
            <a:tailEnd/>
          </a:ln>
        </p:spPr>
        <p:txBody>
          <a:bodyPr/>
          <a:lstStyle/>
          <a:p>
            <a:endParaRPr lang="en-US"/>
          </a:p>
        </p:txBody>
      </p:sp>
      <p:sp>
        <p:nvSpPr>
          <p:cNvPr id="24" name="Line 27"/>
          <p:cNvSpPr>
            <a:spLocks noChangeShapeType="1"/>
          </p:cNvSpPr>
          <p:nvPr/>
        </p:nvSpPr>
        <p:spPr bwMode="auto">
          <a:xfrm flipH="1">
            <a:off x="2931947" y="4953000"/>
            <a:ext cx="609600" cy="0"/>
          </a:xfrm>
          <a:prstGeom prst="line">
            <a:avLst/>
          </a:prstGeom>
          <a:noFill/>
          <a:ln w="9525">
            <a:solidFill>
              <a:schemeClr val="tx1"/>
            </a:solidFill>
            <a:round/>
            <a:headEnd/>
            <a:tailEnd/>
          </a:ln>
        </p:spPr>
        <p:txBody>
          <a:bodyPr/>
          <a:lstStyle/>
          <a:p>
            <a:endParaRPr lang="en-US"/>
          </a:p>
        </p:txBody>
      </p:sp>
      <p:sp>
        <p:nvSpPr>
          <p:cNvPr id="25" name="Line 28"/>
          <p:cNvSpPr>
            <a:spLocks noChangeShapeType="1"/>
          </p:cNvSpPr>
          <p:nvPr/>
        </p:nvSpPr>
        <p:spPr bwMode="auto">
          <a:xfrm flipH="1">
            <a:off x="2931947" y="5562600"/>
            <a:ext cx="609600" cy="0"/>
          </a:xfrm>
          <a:prstGeom prst="line">
            <a:avLst/>
          </a:prstGeom>
          <a:noFill/>
          <a:ln w="9525">
            <a:solidFill>
              <a:schemeClr val="tx1"/>
            </a:solidFill>
            <a:round/>
            <a:headEnd/>
            <a:tailEnd/>
          </a:ln>
        </p:spPr>
        <p:txBody>
          <a:bodyPr/>
          <a:lstStyle/>
          <a:p>
            <a:endParaRPr lang="en-US"/>
          </a:p>
        </p:txBody>
      </p:sp>
      <p:sp>
        <p:nvSpPr>
          <p:cNvPr id="26" name="Line 29"/>
          <p:cNvSpPr>
            <a:spLocks noChangeShapeType="1"/>
          </p:cNvSpPr>
          <p:nvPr/>
        </p:nvSpPr>
        <p:spPr bwMode="auto">
          <a:xfrm flipH="1">
            <a:off x="2931947" y="6096000"/>
            <a:ext cx="609600" cy="0"/>
          </a:xfrm>
          <a:prstGeom prst="line">
            <a:avLst/>
          </a:prstGeom>
          <a:noFill/>
          <a:ln w="9525">
            <a:solidFill>
              <a:schemeClr val="tx1"/>
            </a:solidFill>
            <a:round/>
            <a:headEnd/>
            <a:tailEnd/>
          </a:ln>
        </p:spPr>
        <p:txBody>
          <a:bodyPr/>
          <a:lstStyle/>
          <a:p>
            <a:endParaRPr lang="en-US"/>
          </a:p>
        </p:txBody>
      </p:sp>
      <p:sp>
        <p:nvSpPr>
          <p:cNvPr id="27" name="Line 30"/>
          <p:cNvSpPr>
            <a:spLocks noChangeShapeType="1"/>
          </p:cNvSpPr>
          <p:nvPr/>
        </p:nvSpPr>
        <p:spPr bwMode="auto">
          <a:xfrm flipH="1" flipV="1">
            <a:off x="1541132" y="5181599"/>
            <a:ext cx="1314615" cy="1"/>
          </a:xfrm>
          <a:prstGeom prst="line">
            <a:avLst/>
          </a:prstGeom>
          <a:noFill/>
          <a:ln w="9525">
            <a:solidFill>
              <a:schemeClr val="tx1"/>
            </a:solidFill>
            <a:round/>
            <a:headEnd/>
            <a:tailEnd/>
          </a:ln>
        </p:spPr>
        <p:txBody>
          <a:bodyPr/>
          <a:lstStyle/>
          <a:p>
            <a:endParaRPr lang="en-US"/>
          </a:p>
        </p:txBody>
      </p:sp>
      <p:sp>
        <p:nvSpPr>
          <p:cNvPr id="28" name="Rectangle 32"/>
          <p:cNvSpPr>
            <a:spLocks noChangeArrowheads="1"/>
          </p:cNvSpPr>
          <p:nvPr/>
        </p:nvSpPr>
        <p:spPr bwMode="auto">
          <a:xfrm>
            <a:off x="1179127" y="3352800"/>
            <a:ext cx="685800" cy="533400"/>
          </a:xfrm>
          <a:prstGeom prst="rect">
            <a:avLst/>
          </a:prstGeom>
          <a:noFill/>
          <a:ln w="9525">
            <a:solidFill>
              <a:schemeClr val="tx1"/>
            </a:solidFill>
            <a:miter lim="800000"/>
            <a:headEnd/>
            <a:tailEnd/>
          </a:ln>
        </p:spPr>
        <p:txBody>
          <a:bodyPr wrap="none" anchor="ctr"/>
          <a:lstStyle/>
          <a:p>
            <a:endParaRPr lang="en-US">
              <a:latin typeface="Calibri" pitchFamily="34" charset="0"/>
            </a:endParaRPr>
          </a:p>
        </p:txBody>
      </p:sp>
      <p:sp>
        <p:nvSpPr>
          <p:cNvPr id="29" name="Line 33"/>
          <p:cNvSpPr>
            <a:spLocks noChangeShapeType="1"/>
          </p:cNvSpPr>
          <p:nvPr/>
        </p:nvSpPr>
        <p:spPr bwMode="auto">
          <a:xfrm>
            <a:off x="1541132" y="3886200"/>
            <a:ext cx="0" cy="1295400"/>
          </a:xfrm>
          <a:prstGeom prst="line">
            <a:avLst/>
          </a:prstGeom>
          <a:noFill/>
          <a:ln w="9525">
            <a:solidFill>
              <a:schemeClr val="tx1"/>
            </a:solidFill>
            <a:round/>
            <a:headEnd type="arrow" w="med" len="med"/>
            <a:tailEnd/>
          </a:ln>
        </p:spPr>
        <p:txBody>
          <a:bodyPr/>
          <a:lstStyle/>
          <a:p>
            <a:endParaRPr lang="en-US"/>
          </a:p>
        </p:txBody>
      </p:sp>
      <p:sp>
        <p:nvSpPr>
          <p:cNvPr id="30" name="Line 34"/>
          <p:cNvSpPr>
            <a:spLocks noChangeShapeType="1"/>
          </p:cNvSpPr>
          <p:nvPr/>
        </p:nvSpPr>
        <p:spPr bwMode="auto">
          <a:xfrm flipH="1" flipV="1">
            <a:off x="1529691" y="2115777"/>
            <a:ext cx="1925404" cy="17823"/>
          </a:xfrm>
          <a:prstGeom prst="line">
            <a:avLst/>
          </a:prstGeom>
          <a:noFill/>
          <a:ln w="9525">
            <a:solidFill>
              <a:schemeClr val="tx1"/>
            </a:solidFill>
            <a:round/>
            <a:headEnd type="arrow" w="med" len="med"/>
            <a:tailEnd/>
          </a:ln>
        </p:spPr>
        <p:txBody>
          <a:bodyPr/>
          <a:lstStyle/>
          <a:p>
            <a:endParaRPr lang="en-US"/>
          </a:p>
        </p:txBody>
      </p:sp>
      <p:sp>
        <p:nvSpPr>
          <p:cNvPr id="31" name="Line 35"/>
          <p:cNvSpPr>
            <a:spLocks noChangeShapeType="1"/>
          </p:cNvSpPr>
          <p:nvPr/>
        </p:nvSpPr>
        <p:spPr bwMode="auto">
          <a:xfrm flipH="1">
            <a:off x="4105109" y="2130398"/>
            <a:ext cx="2286274" cy="3202"/>
          </a:xfrm>
          <a:prstGeom prst="line">
            <a:avLst/>
          </a:prstGeom>
          <a:noFill/>
          <a:ln w="9525">
            <a:solidFill>
              <a:schemeClr val="tx1"/>
            </a:solidFill>
            <a:round/>
            <a:headEnd type="arrow" w="med" len="med"/>
            <a:tailEnd/>
          </a:ln>
        </p:spPr>
        <p:txBody>
          <a:bodyPr/>
          <a:lstStyle/>
          <a:p>
            <a:endParaRPr lang="en-US"/>
          </a:p>
        </p:txBody>
      </p:sp>
      <p:graphicFrame>
        <p:nvGraphicFramePr>
          <p:cNvPr id="35" name="Object 5"/>
          <p:cNvGraphicFramePr>
            <a:graphicFrameLocks noChangeAspect="1"/>
          </p:cNvGraphicFramePr>
          <p:nvPr>
            <p:extLst>
              <p:ext uri="{D42A27DB-BD31-4B8C-83A1-F6EECF244321}">
                <p14:modId xmlns:p14="http://schemas.microsoft.com/office/powerpoint/2010/main" val="2073591285"/>
              </p:ext>
            </p:extLst>
          </p:nvPr>
        </p:nvGraphicFramePr>
        <p:xfrm>
          <a:off x="1179127" y="3429000"/>
          <a:ext cx="685800" cy="436563"/>
        </p:xfrm>
        <a:graphic>
          <a:graphicData uri="http://schemas.openxmlformats.org/presentationml/2006/ole">
            <mc:AlternateContent xmlns:mc="http://schemas.openxmlformats.org/markup-compatibility/2006">
              <mc:Choice xmlns:v="urn:schemas-microsoft-com:vml" Requires="v">
                <p:oleObj spid="_x0000_s59028" name="Equation" r:id="rId4" imgW="419040" imgH="266400" progId="Equation.3">
                  <p:embed/>
                </p:oleObj>
              </mc:Choice>
              <mc:Fallback>
                <p:oleObj name="Equation" r:id="rId4" imgW="419040" imgH="266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9127" y="3429000"/>
                        <a:ext cx="685800" cy="43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8" name="Line 55"/>
          <p:cNvSpPr>
            <a:spLocks noChangeShapeType="1"/>
          </p:cNvSpPr>
          <p:nvPr/>
        </p:nvSpPr>
        <p:spPr bwMode="auto">
          <a:xfrm>
            <a:off x="6402824" y="2133601"/>
            <a:ext cx="0" cy="1148230"/>
          </a:xfrm>
          <a:prstGeom prst="line">
            <a:avLst/>
          </a:prstGeom>
          <a:noFill/>
          <a:ln w="9525">
            <a:solidFill>
              <a:schemeClr val="tx1"/>
            </a:solidFill>
            <a:round/>
            <a:headEnd/>
            <a:tailEnd type="arrow" w="med" len="med"/>
          </a:ln>
        </p:spPr>
        <p:txBody>
          <a:bodyPr/>
          <a:lstStyle/>
          <a:p>
            <a:endParaRPr lang="en-US"/>
          </a:p>
        </p:txBody>
      </p:sp>
      <p:sp>
        <p:nvSpPr>
          <p:cNvPr id="53" name="Line 66"/>
          <p:cNvSpPr>
            <a:spLocks noChangeShapeType="1"/>
          </p:cNvSpPr>
          <p:nvPr/>
        </p:nvSpPr>
        <p:spPr bwMode="auto">
          <a:xfrm>
            <a:off x="1529691" y="2133601"/>
            <a:ext cx="0" cy="1219199"/>
          </a:xfrm>
          <a:prstGeom prst="line">
            <a:avLst/>
          </a:prstGeom>
          <a:noFill/>
          <a:ln w="9525">
            <a:solidFill>
              <a:schemeClr val="tx1"/>
            </a:solidFill>
            <a:round/>
            <a:headEnd/>
            <a:tailEnd/>
          </a:ln>
        </p:spPr>
        <p:txBody>
          <a:bodyPr/>
          <a:lstStyle/>
          <a:p>
            <a:endParaRPr lang="en-US"/>
          </a:p>
        </p:txBody>
      </p:sp>
      <p:sp>
        <p:nvSpPr>
          <p:cNvPr id="55" name="Text Box 6"/>
          <p:cNvSpPr txBox="1">
            <a:spLocks noChangeArrowheads="1"/>
          </p:cNvSpPr>
          <p:nvPr/>
        </p:nvSpPr>
        <p:spPr bwMode="auto">
          <a:xfrm>
            <a:off x="3286237" y="1455694"/>
            <a:ext cx="1138645" cy="369332"/>
          </a:xfrm>
          <a:prstGeom prst="rect">
            <a:avLst/>
          </a:prstGeom>
          <a:noFill/>
          <a:ln w="9525">
            <a:noFill/>
            <a:miter lim="800000"/>
            <a:headEnd/>
            <a:tailEnd/>
          </a:ln>
        </p:spPr>
        <p:txBody>
          <a:bodyPr wrap="none">
            <a:spAutoFit/>
          </a:bodyPr>
          <a:lstStyle/>
          <a:p>
            <a:pPr algn="ctr"/>
            <a:r>
              <a:rPr lang="en-US" dirty="0" smtClean="0">
                <a:latin typeface="Calibri" pitchFamily="34" charset="0"/>
              </a:rPr>
              <a:t>Pendulum</a:t>
            </a:r>
          </a:p>
        </p:txBody>
      </p:sp>
      <p:graphicFrame>
        <p:nvGraphicFramePr>
          <p:cNvPr id="2071" name="Object 23"/>
          <p:cNvGraphicFramePr>
            <a:graphicFrameLocks noChangeAspect="1"/>
          </p:cNvGraphicFramePr>
          <p:nvPr>
            <p:extLst>
              <p:ext uri="{D42A27DB-BD31-4B8C-83A1-F6EECF244321}">
                <p14:modId xmlns:p14="http://schemas.microsoft.com/office/powerpoint/2010/main" val="278735780"/>
              </p:ext>
            </p:extLst>
          </p:nvPr>
        </p:nvGraphicFramePr>
        <p:xfrm>
          <a:off x="3627272" y="4191000"/>
          <a:ext cx="468313" cy="334963"/>
        </p:xfrm>
        <a:graphic>
          <a:graphicData uri="http://schemas.openxmlformats.org/presentationml/2006/ole">
            <mc:AlternateContent xmlns:mc="http://schemas.openxmlformats.org/markup-compatibility/2006">
              <mc:Choice xmlns:v="urn:schemas-microsoft-com:vml" Requires="v">
                <p:oleObj spid="_x0000_s59029" name="Equation" r:id="rId6" imgW="304560" imgH="215640" progId="Equation.3">
                  <p:embed/>
                </p:oleObj>
              </mc:Choice>
              <mc:Fallback>
                <p:oleObj name="Equation" r:id="rId6" imgW="304560" imgH="215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27272" y="4191000"/>
                        <a:ext cx="468313" cy="334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72" name="Object 24"/>
          <p:cNvGraphicFramePr>
            <a:graphicFrameLocks noChangeAspect="1"/>
          </p:cNvGraphicFramePr>
          <p:nvPr>
            <p:extLst>
              <p:ext uri="{D42A27DB-BD31-4B8C-83A1-F6EECF244321}">
                <p14:modId xmlns:p14="http://schemas.microsoft.com/office/powerpoint/2010/main" val="636936099"/>
              </p:ext>
            </p:extLst>
          </p:nvPr>
        </p:nvGraphicFramePr>
        <p:xfrm>
          <a:off x="3608223" y="4770438"/>
          <a:ext cx="506412" cy="334962"/>
        </p:xfrm>
        <a:graphic>
          <a:graphicData uri="http://schemas.openxmlformats.org/presentationml/2006/ole">
            <mc:AlternateContent xmlns:mc="http://schemas.openxmlformats.org/markup-compatibility/2006">
              <mc:Choice xmlns:v="urn:schemas-microsoft-com:vml" Requires="v">
                <p:oleObj spid="_x0000_s59030" name="Equation" r:id="rId8" imgW="330120" imgH="215640" progId="Equation.3">
                  <p:embed/>
                </p:oleObj>
              </mc:Choice>
              <mc:Fallback>
                <p:oleObj name="Equation" r:id="rId8" imgW="330120" imgH="215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08223" y="4770438"/>
                        <a:ext cx="506412" cy="334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73" name="Object 25"/>
          <p:cNvGraphicFramePr>
            <a:graphicFrameLocks noChangeAspect="1"/>
          </p:cNvGraphicFramePr>
          <p:nvPr>
            <p:extLst>
              <p:ext uri="{D42A27DB-BD31-4B8C-83A1-F6EECF244321}">
                <p14:modId xmlns:p14="http://schemas.microsoft.com/office/powerpoint/2010/main" val="1771984844"/>
              </p:ext>
            </p:extLst>
          </p:nvPr>
        </p:nvGraphicFramePr>
        <p:xfrm>
          <a:off x="3617748" y="5370513"/>
          <a:ext cx="487362" cy="355600"/>
        </p:xfrm>
        <a:graphic>
          <a:graphicData uri="http://schemas.openxmlformats.org/presentationml/2006/ole">
            <mc:AlternateContent xmlns:mc="http://schemas.openxmlformats.org/markup-compatibility/2006">
              <mc:Choice xmlns:v="urn:schemas-microsoft-com:vml" Requires="v">
                <p:oleObj spid="_x0000_s59031" name="Equation" r:id="rId10" imgW="317160" imgH="228600" progId="Equation.3">
                  <p:embed/>
                </p:oleObj>
              </mc:Choice>
              <mc:Fallback>
                <p:oleObj name="Equation" r:id="rId10" imgW="317160" imgH="2286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17748" y="5370513"/>
                        <a:ext cx="487362"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74" name="Object 26"/>
          <p:cNvGraphicFramePr>
            <a:graphicFrameLocks noChangeAspect="1"/>
          </p:cNvGraphicFramePr>
          <p:nvPr>
            <p:extLst>
              <p:ext uri="{D42A27DB-BD31-4B8C-83A1-F6EECF244321}">
                <p14:modId xmlns:p14="http://schemas.microsoft.com/office/powerpoint/2010/main" val="2359916784"/>
              </p:ext>
            </p:extLst>
          </p:nvPr>
        </p:nvGraphicFramePr>
        <p:xfrm>
          <a:off x="3608223" y="5913438"/>
          <a:ext cx="508000" cy="334962"/>
        </p:xfrm>
        <a:graphic>
          <a:graphicData uri="http://schemas.openxmlformats.org/presentationml/2006/ole">
            <mc:AlternateContent xmlns:mc="http://schemas.openxmlformats.org/markup-compatibility/2006">
              <mc:Choice xmlns:v="urn:schemas-microsoft-com:vml" Requires="v">
                <p:oleObj spid="_x0000_s59032" name="Equation" r:id="rId12" imgW="330120" imgH="215640" progId="Equation.3">
                  <p:embed/>
                </p:oleObj>
              </mc:Choice>
              <mc:Fallback>
                <p:oleObj name="Equation" r:id="rId12" imgW="330120" imgH="21564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08223" y="5913438"/>
                        <a:ext cx="508000" cy="334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 name="Slide Number Placeholder 81"/>
          <p:cNvSpPr>
            <a:spLocks noGrp="1"/>
          </p:cNvSpPr>
          <p:nvPr>
            <p:ph type="sldNum" sz="quarter" idx="12"/>
          </p:nvPr>
        </p:nvSpPr>
        <p:spPr>
          <a:xfrm>
            <a:off x="8686799" y="6477000"/>
            <a:ext cx="351389" cy="365125"/>
          </a:xfrm>
        </p:spPr>
        <p:txBody>
          <a:bodyPr/>
          <a:lstStyle/>
          <a:p>
            <a:fld id="{19D414C6-B0D3-480C-B198-A30EEA25AFB5}" type="slidenum">
              <a:rPr lang="en-US" smtClean="0"/>
              <a:pPr/>
              <a:t>9</a:t>
            </a:fld>
            <a:endParaRPr lang="en-US"/>
          </a:p>
        </p:txBody>
      </p:sp>
      <p:sp>
        <p:nvSpPr>
          <p:cNvPr id="111" name="Rectangle 32"/>
          <p:cNvSpPr>
            <a:spLocks noChangeArrowheads="1"/>
          </p:cNvSpPr>
          <p:nvPr/>
        </p:nvSpPr>
        <p:spPr bwMode="auto">
          <a:xfrm>
            <a:off x="6047174" y="3281831"/>
            <a:ext cx="685800" cy="533400"/>
          </a:xfrm>
          <a:prstGeom prst="rect">
            <a:avLst/>
          </a:prstGeom>
          <a:noFill/>
          <a:ln w="9525">
            <a:solidFill>
              <a:schemeClr val="tx1"/>
            </a:solidFill>
            <a:miter lim="800000"/>
            <a:headEnd/>
            <a:tailEnd/>
          </a:ln>
        </p:spPr>
        <p:txBody>
          <a:bodyPr wrap="none" anchor="ctr"/>
          <a:lstStyle/>
          <a:p>
            <a:endParaRPr lang="en-US">
              <a:latin typeface="Calibri" pitchFamily="34" charset="0"/>
            </a:endParaRPr>
          </a:p>
        </p:txBody>
      </p:sp>
      <p:graphicFrame>
        <p:nvGraphicFramePr>
          <p:cNvPr id="113" name="Object 5"/>
          <p:cNvGraphicFramePr>
            <a:graphicFrameLocks noChangeAspect="1"/>
          </p:cNvGraphicFramePr>
          <p:nvPr>
            <p:extLst>
              <p:ext uri="{D42A27DB-BD31-4B8C-83A1-F6EECF244321}">
                <p14:modId xmlns:p14="http://schemas.microsoft.com/office/powerpoint/2010/main" val="2105359331"/>
              </p:ext>
            </p:extLst>
          </p:nvPr>
        </p:nvGraphicFramePr>
        <p:xfrm>
          <a:off x="6183148" y="3394075"/>
          <a:ext cx="414337" cy="311150"/>
        </p:xfrm>
        <a:graphic>
          <a:graphicData uri="http://schemas.openxmlformats.org/presentationml/2006/ole">
            <mc:AlternateContent xmlns:mc="http://schemas.openxmlformats.org/markup-compatibility/2006">
              <mc:Choice xmlns:v="urn:schemas-microsoft-com:vml" Requires="v">
                <p:oleObj spid="_x0000_s59033" name="Equation" r:id="rId14" imgW="254000" imgH="190500" progId="Equation.3">
                  <p:embed/>
                </p:oleObj>
              </mc:Choice>
              <mc:Fallback>
                <p:oleObj name="Equation" r:id="rId14" imgW="254000" imgH="190500" progId="Equation.3">
                  <p:embed/>
                  <p:pic>
                    <p:nvPicPr>
                      <p:cNvPr id="0" name=""/>
                      <p:cNvPicPr>
                        <a:picLocks noChangeAspect="1" noChangeArrowheads="1"/>
                      </p:cNvPicPr>
                      <p:nvPr/>
                    </p:nvPicPr>
                    <p:blipFill>
                      <a:blip r:embed="rId15"/>
                      <a:srcRect/>
                      <a:stretch>
                        <a:fillRect/>
                      </a:stretch>
                    </p:blipFill>
                    <p:spPr bwMode="auto">
                      <a:xfrm>
                        <a:off x="6183148" y="3394075"/>
                        <a:ext cx="414337"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1" name="Rectangle 42"/>
          <p:cNvSpPr>
            <a:spLocks noChangeArrowheads="1"/>
          </p:cNvSpPr>
          <p:nvPr/>
        </p:nvSpPr>
        <p:spPr bwMode="auto">
          <a:xfrm>
            <a:off x="2700011" y="4038600"/>
            <a:ext cx="2368230" cy="2438400"/>
          </a:xfrm>
          <a:prstGeom prst="rect">
            <a:avLst/>
          </a:prstGeom>
          <a:noFill/>
          <a:ln w="19050">
            <a:solidFill>
              <a:schemeClr val="tx1"/>
            </a:solidFill>
            <a:prstDash val="dash"/>
            <a:miter lim="800000"/>
            <a:headEnd/>
            <a:tailEnd/>
          </a:ln>
        </p:spPr>
        <p:txBody>
          <a:bodyPr wrap="none" anchor="ctr"/>
          <a:lstStyle/>
          <a:p>
            <a:endParaRPr lang="en-US">
              <a:latin typeface="Calibri" pitchFamily="34" charset="0"/>
            </a:endParaRPr>
          </a:p>
        </p:txBody>
      </p:sp>
      <p:sp>
        <p:nvSpPr>
          <p:cNvPr id="3" name="TextBox 2"/>
          <p:cNvSpPr txBox="1"/>
          <p:nvPr/>
        </p:nvSpPr>
        <p:spPr>
          <a:xfrm>
            <a:off x="2585597" y="3634145"/>
            <a:ext cx="2642808" cy="369332"/>
          </a:xfrm>
          <a:prstGeom prst="rect">
            <a:avLst/>
          </a:prstGeom>
          <a:noFill/>
        </p:spPr>
        <p:txBody>
          <a:bodyPr wrap="square" rtlCol="0">
            <a:spAutoFit/>
          </a:bodyPr>
          <a:lstStyle/>
          <a:p>
            <a:r>
              <a:rPr lang="en-US" dirty="0" smtClean="0"/>
              <a:t>Modal damping filters</a:t>
            </a:r>
            <a:endParaRPr lang="en-US" dirty="0"/>
          </a:p>
        </p:txBody>
      </p:sp>
      <p:sp>
        <p:nvSpPr>
          <p:cNvPr id="76" name="TextBox 75"/>
          <p:cNvSpPr txBox="1"/>
          <p:nvPr/>
        </p:nvSpPr>
        <p:spPr>
          <a:xfrm>
            <a:off x="6510756" y="4330369"/>
            <a:ext cx="2177737" cy="646331"/>
          </a:xfrm>
          <a:prstGeom prst="rect">
            <a:avLst/>
          </a:prstGeom>
          <a:noFill/>
        </p:spPr>
        <p:txBody>
          <a:bodyPr wrap="none" rtlCol="0">
            <a:spAutoFit/>
          </a:bodyPr>
          <a:lstStyle/>
          <a:p>
            <a:r>
              <a:rPr lang="en-US" dirty="0"/>
              <a:t>m</a:t>
            </a:r>
            <a:r>
              <a:rPr lang="en-US" dirty="0" smtClean="0"/>
              <a:t>odal displacements</a:t>
            </a:r>
          </a:p>
          <a:p>
            <a:r>
              <a:rPr lang="en-US" dirty="0"/>
              <a:t>of all </a:t>
            </a:r>
            <a:r>
              <a:rPr lang="en-US" dirty="0" smtClean="0"/>
              <a:t>stages</a:t>
            </a:r>
            <a:endParaRPr lang="en-US" dirty="0"/>
          </a:p>
        </p:txBody>
      </p:sp>
      <p:sp>
        <p:nvSpPr>
          <p:cNvPr id="77" name="TextBox 76"/>
          <p:cNvSpPr txBox="1"/>
          <p:nvPr/>
        </p:nvSpPr>
        <p:spPr>
          <a:xfrm>
            <a:off x="953949" y="5193995"/>
            <a:ext cx="1403186" cy="369332"/>
          </a:xfrm>
          <a:prstGeom prst="rect">
            <a:avLst/>
          </a:prstGeom>
          <a:noFill/>
        </p:spPr>
        <p:txBody>
          <a:bodyPr wrap="none" rtlCol="0">
            <a:spAutoFit/>
          </a:bodyPr>
          <a:lstStyle/>
          <a:p>
            <a:r>
              <a:rPr lang="en-US" dirty="0"/>
              <a:t>m</a:t>
            </a:r>
            <a:r>
              <a:rPr lang="en-US" dirty="0" smtClean="0"/>
              <a:t>odal forces</a:t>
            </a:r>
            <a:endParaRPr lang="en-US" dirty="0"/>
          </a:p>
        </p:txBody>
      </p:sp>
      <p:pic>
        <p:nvPicPr>
          <p:cNvPr id="70" name="Picture 69" descr="pitchTF.jp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348816" y="1247917"/>
            <a:ext cx="3371790" cy="1873217"/>
          </a:xfrm>
          <a:prstGeom prst="rect">
            <a:avLst/>
          </a:prstGeom>
        </p:spPr>
      </p:pic>
      <p:sp>
        <p:nvSpPr>
          <p:cNvPr id="75" name="TextBox 74"/>
          <p:cNvSpPr txBox="1"/>
          <p:nvPr/>
        </p:nvSpPr>
        <p:spPr>
          <a:xfrm>
            <a:off x="1552573" y="1432742"/>
            <a:ext cx="1032705" cy="646331"/>
          </a:xfrm>
          <a:prstGeom prst="rect">
            <a:avLst/>
          </a:prstGeom>
          <a:noFill/>
        </p:spPr>
        <p:txBody>
          <a:bodyPr wrap="none" rtlCol="0">
            <a:spAutoFit/>
          </a:bodyPr>
          <a:lstStyle/>
          <a:p>
            <a:r>
              <a:rPr lang="en-US" dirty="0"/>
              <a:t>t</a:t>
            </a:r>
            <a:r>
              <a:rPr lang="en-US" dirty="0" smtClean="0"/>
              <a:t>op mass</a:t>
            </a:r>
          </a:p>
          <a:p>
            <a:r>
              <a:rPr lang="en-US" dirty="0" smtClean="0"/>
              <a:t>drive</a:t>
            </a:r>
            <a:endParaRPr lang="en-US" dirty="0"/>
          </a:p>
        </p:txBody>
      </p:sp>
      <p:sp>
        <p:nvSpPr>
          <p:cNvPr id="72" name="TextBox 71"/>
          <p:cNvSpPr txBox="1"/>
          <p:nvPr/>
        </p:nvSpPr>
        <p:spPr>
          <a:xfrm>
            <a:off x="2787858" y="2556562"/>
            <a:ext cx="1713633" cy="369332"/>
          </a:xfrm>
          <a:prstGeom prst="rect">
            <a:avLst/>
          </a:prstGeom>
          <a:noFill/>
        </p:spPr>
        <p:txBody>
          <a:bodyPr wrap="square" rtlCol="0">
            <a:spAutoFit/>
          </a:bodyPr>
          <a:lstStyle/>
          <a:p>
            <a:r>
              <a:rPr lang="en-US" dirty="0" smtClean="0"/>
              <a:t> N mode plant</a:t>
            </a:r>
            <a:endParaRPr lang="en-US" dirty="0"/>
          </a:p>
        </p:txBody>
      </p:sp>
      <p:sp>
        <p:nvSpPr>
          <p:cNvPr id="73" name="TextBox 72"/>
          <p:cNvSpPr txBox="1"/>
          <p:nvPr/>
        </p:nvSpPr>
        <p:spPr>
          <a:xfrm>
            <a:off x="5518856" y="1460332"/>
            <a:ext cx="1556836" cy="646331"/>
          </a:xfrm>
          <a:prstGeom prst="rect">
            <a:avLst/>
          </a:prstGeom>
          <a:noFill/>
        </p:spPr>
        <p:txBody>
          <a:bodyPr wrap="none" rtlCol="0">
            <a:spAutoFit/>
          </a:bodyPr>
          <a:lstStyle/>
          <a:p>
            <a:r>
              <a:rPr lang="en-US" dirty="0" smtClean="0"/>
              <a:t>Displacements</a:t>
            </a:r>
          </a:p>
          <a:p>
            <a:r>
              <a:rPr lang="en-US" dirty="0" smtClean="0"/>
              <a:t>of </a:t>
            </a:r>
            <a:r>
              <a:rPr lang="en-US" i="1" dirty="0" smtClean="0"/>
              <a:t>every</a:t>
            </a:r>
            <a:r>
              <a:rPr lang="en-US" dirty="0" smtClean="0"/>
              <a:t> stage</a:t>
            </a:r>
            <a:endParaRPr lang="en-US" dirty="0"/>
          </a:p>
        </p:txBody>
      </p:sp>
      <p:grpSp>
        <p:nvGrpSpPr>
          <p:cNvPr id="78" name="Group 77"/>
          <p:cNvGrpSpPr/>
          <p:nvPr/>
        </p:nvGrpSpPr>
        <p:grpSpPr>
          <a:xfrm>
            <a:off x="7472913" y="1437171"/>
            <a:ext cx="1565275" cy="923330"/>
            <a:chOff x="7472913" y="1746105"/>
            <a:chExt cx="1565275" cy="923330"/>
          </a:xfrm>
        </p:grpSpPr>
        <p:sp>
          <p:nvSpPr>
            <p:cNvPr id="79" name="Rectangle 78"/>
            <p:cNvSpPr/>
            <p:nvPr/>
          </p:nvSpPr>
          <p:spPr>
            <a:xfrm>
              <a:off x="7472913" y="1746105"/>
              <a:ext cx="1565275" cy="923330"/>
            </a:xfrm>
            <a:prstGeom prst="rect">
              <a:avLst/>
            </a:prstGeom>
            <a:ln>
              <a:solidFill>
                <a:schemeClr val="tx1"/>
              </a:solidFill>
            </a:ln>
          </p:spPr>
          <p:txBody>
            <a:bodyPr wrap="square">
              <a:spAutoFit/>
            </a:bodyPr>
            <a:lstStyle/>
            <a:p>
              <a:r>
                <a:rPr lang="en-US" dirty="0" smtClean="0"/>
                <a:t>       pendulum</a:t>
              </a:r>
              <a:endParaRPr lang="en-US" dirty="0"/>
            </a:p>
            <a:p>
              <a:r>
                <a:rPr lang="en-US" dirty="0"/>
                <a:t>eigenvector matrix</a:t>
              </a:r>
            </a:p>
          </p:txBody>
        </p:sp>
        <p:graphicFrame>
          <p:nvGraphicFramePr>
            <p:cNvPr id="80" name="Object 5"/>
            <p:cNvGraphicFramePr>
              <a:graphicFrameLocks noChangeAspect="1"/>
            </p:cNvGraphicFramePr>
            <p:nvPr>
              <p:extLst>
                <p:ext uri="{D42A27DB-BD31-4B8C-83A1-F6EECF244321}">
                  <p14:modId xmlns:p14="http://schemas.microsoft.com/office/powerpoint/2010/main" val="1417729674"/>
                </p:ext>
              </p:extLst>
            </p:nvPr>
          </p:nvGraphicFramePr>
          <p:xfrm>
            <a:off x="7581786" y="1848056"/>
            <a:ext cx="269875" cy="249237"/>
          </p:xfrm>
          <a:graphic>
            <a:graphicData uri="http://schemas.openxmlformats.org/presentationml/2006/ole">
              <mc:AlternateContent xmlns:mc="http://schemas.openxmlformats.org/markup-compatibility/2006">
                <mc:Choice xmlns:v="urn:schemas-microsoft-com:vml" Requires="v">
                  <p:oleObj spid="_x0000_s59034" name="Equation" r:id="rId17" imgW="164880" imgH="152280" progId="Equation.3">
                    <p:embed/>
                  </p:oleObj>
                </mc:Choice>
                <mc:Fallback>
                  <p:oleObj name="Equation" r:id="rId17" imgW="164880" imgH="15228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581786" y="1848056"/>
                          <a:ext cx="269875"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spTree>
    <p:extLst>
      <p:ext uri="{BB962C8B-B14F-4D97-AF65-F5344CB8AC3E}">
        <p14:creationId xmlns:p14="http://schemas.microsoft.com/office/powerpoint/2010/main" val="140305542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9984</TotalTime>
  <Words>2909</Words>
  <Application>Microsoft Macintosh PowerPoint</Application>
  <PresentationFormat>On-screen Show (4:3)</PresentationFormat>
  <Paragraphs>433</Paragraphs>
  <Slides>43</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Office Theme</vt:lpstr>
      <vt:lpstr>Equation</vt:lpstr>
      <vt:lpstr>Suspension Control with Thoughts on Modern Control</vt:lpstr>
      <vt:lpstr>Can modern control be useful for the suspension systems?</vt:lpstr>
      <vt:lpstr>Quadruple Suspension (Quad)</vt:lpstr>
      <vt:lpstr>Suspension damping feedback</vt:lpstr>
      <vt:lpstr>Suspension cavity control</vt:lpstr>
      <vt:lpstr>Suspension angular control</vt:lpstr>
      <vt:lpstr>Modern Control Example - Damping</vt:lpstr>
      <vt:lpstr>Modal Damping with State Estimation</vt:lpstr>
      <vt:lpstr>Modal Damping with State Estimation</vt:lpstr>
      <vt:lpstr>Modal Damping with State Estimation</vt:lpstr>
      <vt:lpstr>Modal Damping with State Estimation</vt:lpstr>
      <vt:lpstr>Modal Damping with State Estimation</vt:lpstr>
      <vt:lpstr>Modal Damping with State Estimation</vt:lpstr>
      <vt:lpstr>Modal Damping with State Estimation</vt:lpstr>
      <vt:lpstr>Modal Damping Loop Gain – This is Stable!?</vt:lpstr>
      <vt:lpstr>Modal Damping Loop Gain – This is Stable!?</vt:lpstr>
      <vt:lpstr>PowerPoint Presentation</vt:lpstr>
      <vt:lpstr>Conclusion – every job has its tool</vt:lpstr>
      <vt:lpstr>Back Ups</vt:lpstr>
      <vt:lpstr>Concerns I often hear about Modern control, and my responses to those concerns</vt:lpstr>
      <vt:lpstr>Concerns often heard about Modern Control (MC)</vt:lpstr>
      <vt:lpstr>My responses to those concerns</vt:lpstr>
      <vt:lpstr>My responses to those concerns</vt:lpstr>
      <vt:lpstr>My responses to those concerns</vt:lpstr>
      <vt:lpstr>Summarizing what Modern Control is good and bad at and when it is useful for us</vt:lpstr>
      <vt:lpstr>Summarizing what is modern control good at</vt:lpstr>
      <vt:lpstr>Summarizing what is modern control bad at?</vt:lpstr>
      <vt:lpstr>So when is modern control useful?</vt:lpstr>
      <vt:lpstr>Modal Damping Notes</vt:lpstr>
      <vt:lpstr>Modal Damping with State Estimation</vt:lpstr>
      <vt:lpstr>Modal Feedback Design</vt:lpstr>
      <vt:lpstr>Estimator Design</vt:lpstr>
      <vt:lpstr>Choosing Q and R: Not Unique</vt:lpstr>
      <vt:lpstr>Solving the R matrix for MIMO Modal Damping</vt:lpstr>
      <vt:lpstr>Modal Estimation Cost</vt:lpstr>
      <vt:lpstr>Optimal Noise Amplification</vt:lpstr>
      <vt:lpstr>Comparison of MD Noise Performance</vt:lpstr>
      <vt:lpstr>Generalized Cost Functions for Cavity Length Control</vt:lpstr>
      <vt:lpstr>Monte Carlo Design</vt:lpstr>
      <vt:lpstr>Cavity Performance (simulation)</vt:lpstr>
      <vt:lpstr>PowerPoint Presentation</vt:lpstr>
      <vt:lpstr>PowerPoint Presentation</vt:lpstr>
      <vt:lpstr>PowerPoint Presentation</vt:lpstr>
    </vt:vector>
  </TitlesOfParts>
  <Company>Stanford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Brett Shapiro</dc:creator>
  <cp:lastModifiedBy>Brett Shapiro</cp:lastModifiedBy>
  <cp:revision>487</cp:revision>
  <cp:lastPrinted>2015-05-18T21:20:47Z</cp:lastPrinted>
  <dcterms:created xsi:type="dcterms:W3CDTF">2015-05-05T22:00:40Z</dcterms:created>
  <dcterms:modified xsi:type="dcterms:W3CDTF">2015-05-21T18:26:07Z</dcterms:modified>
</cp:coreProperties>
</file>