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34"/>
  </p:notesMasterIdLst>
  <p:sldIdLst>
    <p:sldId id="256" r:id="rId2"/>
    <p:sldId id="259" r:id="rId3"/>
    <p:sldId id="260" r:id="rId4"/>
    <p:sldId id="263" r:id="rId5"/>
    <p:sldId id="280" r:id="rId6"/>
    <p:sldId id="282" r:id="rId7"/>
    <p:sldId id="283" r:id="rId8"/>
    <p:sldId id="284" r:id="rId9"/>
    <p:sldId id="265" r:id="rId10"/>
    <p:sldId id="266" r:id="rId11"/>
    <p:sldId id="286" r:id="rId12"/>
    <p:sldId id="26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62" r:id="rId21"/>
    <p:sldId id="257" r:id="rId22"/>
    <p:sldId id="264" r:id="rId23"/>
    <p:sldId id="287" r:id="rId24"/>
    <p:sldId id="276" r:id="rId25"/>
    <p:sldId id="289" r:id="rId26"/>
    <p:sldId id="277" r:id="rId27"/>
    <p:sldId id="290" r:id="rId28"/>
    <p:sldId id="278" r:id="rId29"/>
    <p:sldId id="279" r:id="rId30"/>
    <p:sldId id="288" r:id="rId31"/>
    <p:sldId id="275" r:id="rId32"/>
    <p:sldId id="285" r:id="rId33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44BC6D-E65B-42B8-86AE-DB9ADFA8C1A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BB5CE-24E0-4FEF-8C33-5A89A8C535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88723-A21B-4662-96D5-F7D8723A2C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3737-EA53-4872-A8E3-D946BC219B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A9FAF-FEB4-46C6-B96A-6F794D0BDF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F7BD6-13A1-4F52-AADF-2B32CC6023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3DE1F-EA78-4BA3-BC14-CBA3B5B1E7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7F4AD-B48C-4267-AF92-BD862DCA4F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40ED5-81F2-4B4E-8A8C-180A1AFAB5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51E7A-86E8-469C-B6B3-B092A59E1A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87D43-93B5-4291-A348-4AF6C5D2BE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F321C-40A6-4CC0-83F5-524D0C8663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EB7E0-7C41-4D58-9B13-FA9F33D4D7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/>
              <a:t>LIGO Scientific Collaboration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81C9E0-529C-4558-A773-FCD03EA758C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111875"/>
            <a:ext cx="13900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" pitchFamily="34" charset="0"/>
              </a:rPr>
              <a:t>LIGO-G09xxxxx-v1</a:t>
            </a:r>
            <a:r>
              <a:rPr lang="en-US" sz="1400" dirty="0">
                <a:solidFill>
                  <a:schemeClr val="tx2"/>
                </a:solidFill>
                <a:latin typeface="Helvetica" pitchFamily="34" charset="0"/>
              </a:rPr>
              <a:t> </a:t>
            </a:r>
          </a:p>
          <a:p>
            <a:r>
              <a:rPr lang="en-US" sz="1400" dirty="0">
                <a:solidFill>
                  <a:schemeClr val="tx2"/>
                </a:solidFill>
                <a:latin typeface="Helvetica" pitchFamily="34" charset="0"/>
              </a:rPr>
              <a:t>                                                                                                                                               </a:t>
            </a:r>
          </a:p>
          <a:p>
            <a:r>
              <a:rPr lang="en-US" sz="1400" dirty="0">
                <a:solidFill>
                  <a:schemeClr val="tx2"/>
                </a:solidFill>
                <a:latin typeface="Helvetica" pitchFamily="34" charset="0"/>
              </a:rPr>
              <a:t>                                                                                                                                                    </a:t>
            </a:r>
            <a:r>
              <a:rPr lang="en-US" sz="800" dirty="0">
                <a:solidFill>
                  <a:schemeClr val="tx2"/>
                </a:solidFill>
                <a:latin typeface="Helvetica" pitchFamily="34" charset="0"/>
              </a:rPr>
              <a:t>Form F0900041-v1</a:t>
            </a:r>
            <a:r>
              <a:rPr lang="en-US" sz="140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3086" name="Photo Editor Photo" r:id="rId14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l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dirty="0" smtClean="0"/>
              <a:t>Thermal Noise in Thin Silicon Structures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Winchester</a:t>
            </a:r>
          </a:p>
          <a:p>
            <a:r>
              <a:rPr lang="en-US" dirty="0" smtClean="0"/>
              <a:t>Mentors: Nicolas Smith, Zach Korth, and Rana Adhikari</a:t>
            </a:r>
          </a:p>
          <a:p>
            <a:r>
              <a:rPr lang="en-US" dirty="0" smtClean="0"/>
              <a:t>August 20, 2015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LIGO Scientific Collaboration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1817-AC12-4DA3-969A-7AFA284F9604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Noise in Damped Oscillators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763711" cy="17526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" name="TextBox 6"/>
          <p:cNvSpPr txBox="1"/>
          <p:nvPr/>
        </p:nvSpPr>
        <p:spPr>
          <a:xfrm>
            <a:off x="838200" y="3810000"/>
            <a:ext cx="295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Away from resonance: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noise power spectrum: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86200"/>
            <a:ext cx="2360997" cy="130403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" name="TextBox 9"/>
          <p:cNvSpPr txBox="1"/>
          <p:nvPr/>
        </p:nvSpPr>
        <p:spPr>
          <a:xfrm>
            <a:off x="1066800" y="5410200"/>
            <a:ext cx="6790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want to design high Q, low loss silicon resonators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3886200"/>
            <a:ext cx="25146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Resonators </a:t>
            </a:r>
            <a:r>
              <a:rPr lang="en-US" dirty="0" smtClean="0"/>
              <a:t>– Silicon Cantilevers</a:t>
            </a:r>
            <a:endParaRPr lang="en-US" dirty="0"/>
          </a:p>
        </p:txBody>
      </p:sp>
      <p:pic>
        <p:nvPicPr>
          <p:cNvPr id="8" name="Content Placeholder 7" descr="1stmodegi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5867400" cy="44005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Cantilever Design</a:t>
            </a:r>
            <a:endParaRPr lang="en-US" dirty="0"/>
          </a:p>
        </p:txBody>
      </p:sp>
      <p:pic>
        <p:nvPicPr>
          <p:cNvPr id="6" name="Content Placeholder 5" descr="Glasgow_cantilever_dimens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4191000"/>
            <a:ext cx="5267281" cy="190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pinwhe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366978" cy="2286000"/>
          </a:xfrm>
          <a:prstGeom prst="rect">
            <a:avLst/>
          </a:prstGeom>
        </p:spPr>
      </p:pic>
      <p:pic>
        <p:nvPicPr>
          <p:cNvPr id="10" name="Picture 9" descr="cantilever2_sid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752600"/>
            <a:ext cx="3934360" cy="2209799"/>
          </a:xfrm>
          <a:prstGeom prst="rect">
            <a:avLst/>
          </a:prstGeom>
        </p:spPr>
      </p:pic>
      <p:pic>
        <p:nvPicPr>
          <p:cNvPr id="11" name="Picture 10" descr="IMG_0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038600"/>
            <a:ext cx="29464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9279120">
            <a:off x="2062505" y="4908740"/>
            <a:ext cx="1889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RIP</a:t>
            </a:r>
            <a:endParaRPr lang="en-US" sz="54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6" name="Content Placeholder 5" descr="circular_assembly_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873569" cy="49653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IMG_0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981200" y="17526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- Optics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ssemblyop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971800"/>
            <a:ext cx="5392138" cy="3124200"/>
          </a:xfrm>
          <a:prstGeom prst="rect">
            <a:avLst/>
          </a:prstGeom>
        </p:spPr>
      </p:pic>
      <p:pic>
        <p:nvPicPr>
          <p:cNvPr id="7" name="Picture 6" descr="IMG_0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85750" y="2343150"/>
            <a:ext cx="4114801" cy="308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– Insulation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IMG_0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42875" y="2047875"/>
            <a:ext cx="4800600" cy="3600450"/>
          </a:xfrm>
          <a:prstGeom prst="rect">
            <a:avLst/>
          </a:prstGeom>
        </p:spPr>
      </p:pic>
      <p:pic>
        <p:nvPicPr>
          <p:cNvPr id="7" name="Picture 6" descr="IMG_0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64012" y="2046289"/>
            <a:ext cx="4787899" cy="359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Ringdown Measurement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7" descr="data_analysis_plot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" y="2362200"/>
            <a:ext cx="5588000" cy="4191000"/>
          </a:xfrm>
        </p:spPr>
      </p:pic>
      <p:sp>
        <p:nvSpPr>
          <p:cNvPr id="9" name="TextBox 8"/>
          <p:cNvSpPr txBox="1"/>
          <p:nvPr/>
        </p:nvSpPr>
        <p:spPr>
          <a:xfrm>
            <a:off x="457200" y="1905000"/>
            <a:ext cx="660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Excite cantilever with impulse and watch free decay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19600"/>
            <a:ext cx="3684298" cy="1219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971800"/>
            <a:ext cx="3733800" cy="70188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" name="Rectangle 12"/>
          <p:cNvSpPr/>
          <p:nvPr/>
        </p:nvSpPr>
        <p:spPr bwMode="auto">
          <a:xfrm>
            <a:off x="8458200" y="4495800"/>
            <a:ext cx="304800" cy="3810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62800" y="3048000"/>
            <a:ext cx="152400" cy="2286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Measurement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924800" cy="4114800"/>
          </a:xfrm>
        </p:spPr>
        <p:txBody>
          <a:bodyPr/>
          <a:lstStyle/>
          <a:p>
            <a:r>
              <a:rPr lang="en-US" dirty="0" smtClean="0"/>
              <a:t>Cantilever is continuously driven at constant amplitude</a:t>
            </a:r>
          </a:p>
          <a:p>
            <a:r>
              <a:rPr lang="en-US" dirty="0" smtClean="0"/>
              <a:t>Less sensitive to background excitations</a:t>
            </a:r>
          </a:p>
          <a:p>
            <a:r>
              <a:rPr lang="en-US" dirty="0" smtClean="0"/>
              <a:t>Measures Q over temperature sweeps,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block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332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Conclusions about Losses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82880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182880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73380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3057525" cy="78418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" name="Picture 12" descr="mode2ringdown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114800"/>
            <a:ext cx="3797904" cy="21331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>
            <a:off x="1828800" y="3657600"/>
            <a:ext cx="60960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4" name="Picture 13" descr="1stmod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09800"/>
            <a:ext cx="2514600" cy="18859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6477000" y="3733800"/>
            <a:ext cx="68580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657600" y="2819400"/>
            <a:ext cx="2057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Thermal noise</a:t>
            </a:r>
          </a:p>
          <a:p>
            <a:r>
              <a:rPr lang="en-US" dirty="0" smtClean="0"/>
              <a:t>Damped oscillator review</a:t>
            </a:r>
          </a:p>
          <a:p>
            <a:r>
              <a:rPr lang="en-US" dirty="0" smtClean="0"/>
              <a:t>Fluctuation-Dissipation </a:t>
            </a:r>
            <a:r>
              <a:rPr lang="en-US" dirty="0"/>
              <a:t>T</a:t>
            </a:r>
            <a:r>
              <a:rPr lang="en-US" dirty="0" smtClean="0"/>
              <a:t>heorem </a:t>
            </a:r>
          </a:p>
          <a:p>
            <a:r>
              <a:rPr lang="en-US" dirty="0" smtClean="0"/>
              <a:t>Experimental design</a:t>
            </a:r>
          </a:p>
          <a:p>
            <a:r>
              <a:rPr lang="en-US" dirty="0" smtClean="0"/>
              <a:t>Measurements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Thermoelastic loss</a:t>
            </a:r>
          </a:p>
          <a:p>
            <a:r>
              <a:rPr lang="en-US" b="1" dirty="0" smtClean="0"/>
              <a:t>Clamp loss</a:t>
            </a:r>
          </a:p>
          <a:p>
            <a:r>
              <a:rPr lang="en-US" b="1" dirty="0" smtClean="0"/>
              <a:t>Surface loss</a:t>
            </a:r>
          </a:p>
          <a:p>
            <a:r>
              <a:rPr lang="en-US" dirty="0" smtClean="0"/>
              <a:t>Phonon-phonon loss</a:t>
            </a:r>
          </a:p>
          <a:p>
            <a:r>
              <a:rPr lang="en-US" dirty="0" smtClean="0"/>
              <a:t>Gas damping</a:t>
            </a:r>
          </a:p>
          <a:p>
            <a:r>
              <a:rPr lang="en-US" dirty="0" smtClean="0"/>
              <a:t>Bulk loss</a:t>
            </a:r>
          </a:p>
          <a:p>
            <a:r>
              <a:rPr lang="en-US" dirty="0" smtClean="0"/>
              <a:t>Excess losses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Thermoelastic Loss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Coefficient of thermal expansion couples strain to temp.</a:t>
            </a:r>
          </a:p>
          <a:p>
            <a:r>
              <a:rPr lang="en-US" dirty="0" smtClean="0">
                <a:cs typeface="Times New Roman"/>
              </a:rPr>
              <a:t>Heat fluxes driven by temp. gradient dissipate energy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descr="TE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971800"/>
            <a:ext cx="4114800" cy="3086100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4705350" cy="1447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0"/>
            <a:ext cx="2175597" cy="11430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3" name="Rectangle 22"/>
          <p:cNvSpPr/>
          <p:nvPr/>
        </p:nvSpPr>
        <p:spPr bwMode="auto">
          <a:xfrm>
            <a:off x="1676400" y="3124200"/>
            <a:ext cx="457200" cy="533400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Thermoelastic Loss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Silicon has a vanishing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at T=125K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thermoelastic_l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1365" y="2667000"/>
            <a:ext cx="4652635" cy="3048000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4419599" cy="305930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 Loss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see dramatic increase in Q at 125K</a:t>
            </a:r>
          </a:p>
          <a:p>
            <a:r>
              <a:rPr lang="en-US" dirty="0" smtClean="0"/>
              <a:t>Q is ~2 orders of magnitude lower than TE loss limited prediction</a:t>
            </a:r>
          </a:p>
          <a:p>
            <a:r>
              <a:rPr lang="en-US" dirty="0" smtClean="0"/>
              <a:t>Not TE loss limited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transferred from cantilever and stored in clamp, base, etc. as strain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8039100" cy="952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" name="Picture 6" descr="PinwheelAssemb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733800"/>
            <a:ext cx="5122574" cy="2374805"/>
          </a:xfrm>
          <a:prstGeom prst="rect">
            <a:avLst/>
          </a:prstGeom>
        </p:spPr>
      </p:pic>
      <p:pic>
        <p:nvPicPr>
          <p:cNvPr id="8" name="Picture 7" descr="newcla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738342"/>
            <a:ext cx="2971800" cy="2433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 Loss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 predict that very little strain energy is stored in clamp, washers, base, etc.</a:t>
            </a:r>
          </a:p>
          <a:p>
            <a:r>
              <a:rPr lang="en-US" dirty="0" smtClean="0"/>
              <a:t>New clamp designs don’t significantly improve Q</a:t>
            </a:r>
          </a:p>
          <a:p>
            <a:r>
              <a:rPr lang="en-US" dirty="0" err="1" smtClean="0"/>
              <a:t>Reclamping</a:t>
            </a:r>
            <a:r>
              <a:rPr lang="en-US" dirty="0" smtClean="0"/>
              <a:t> doesn’t change Q</a:t>
            </a:r>
          </a:p>
          <a:p>
            <a:r>
              <a:rPr lang="en-US" dirty="0" smtClean="0"/>
              <a:t>Not clamp loss limited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67200"/>
            <a:ext cx="83248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roughness, lattice imperfections, adsorbed surface materials, etc. contribute to a lossy 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surfac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2946717" cy="2210038"/>
          </a:xfrm>
          <a:prstGeom prst="rect">
            <a:avLst/>
          </a:prstGeom>
        </p:spPr>
      </p:pic>
      <p:pic>
        <p:nvPicPr>
          <p:cNvPr id="7" name="Picture 6" descr="surfa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810000"/>
            <a:ext cx="2844800" cy="2133600"/>
          </a:xfrm>
          <a:prstGeom prst="rect">
            <a:avLst/>
          </a:prstGeom>
        </p:spPr>
      </p:pic>
      <p:pic>
        <p:nvPicPr>
          <p:cNvPr id="9" name="Picture 8" descr="surface_p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486400" y="30480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Loss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Cantilever surfaces clearly show surface defects</a:t>
            </a:r>
          </a:p>
          <a:p>
            <a:r>
              <a:rPr lang="en-US" dirty="0" smtClean="0"/>
              <a:t>Cleaning doesn’t improve Q (?)</a:t>
            </a:r>
          </a:p>
          <a:p>
            <a:r>
              <a:rPr lang="en-US" dirty="0" err="1" smtClean="0"/>
              <a:t>Lossy</a:t>
            </a:r>
            <a:r>
              <a:rPr lang="en-US" dirty="0" smtClean="0"/>
              <a:t> surface layers in simulation accurately predict experimental results</a:t>
            </a:r>
          </a:p>
          <a:p>
            <a:r>
              <a:rPr lang="en-US" dirty="0" smtClean="0"/>
              <a:t>Much more work to be done investigating different etching techniques</a:t>
            </a:r>
          </a:p>
          <a:p>
            <a:r>
              <a:rPr lang="en-US" dirty="0" smtClean="0"/>
              <a:t>Candidate for dominant loss 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quality factor peak at 125K – not TE limited</a:t>
            </a:r>
          </a:p>
          <a:p>
            <a:r>
              <a:rPr lang="en-US" dirty="0" smtClean="0"/>
              <a:t>Simulation shows low strain energy ratios – not clamp loss limited</a:t>
            </a:r>
          </a:p>
          <a:p>
            <a:r>
              <a:rPr lang="en-US" dirty="0" smtClean="0"/>
              <a:t>Most likely surface loss limited – </a:t>
            </a:r>
            <a:r>
              <a:rPr lang="en-US" dirty="0" err="1" smtClean="0"/>
              <a:t>lossy</a:t>
            </a:r>
            <a:r>
              <a:rPr lang="en-US" dirty="0" smtClean="0"/>
              <a:t> surfaces in simulation match experiment</a:t>
            </a:r>
          </a:p>
          <a:p>
            <a:r>
              <a:rPr lang="en-US" dirty="0" smtClean="0"/>
              <a:t>Developed technique for continuous measurements of several resonant modes simultaneously – speed up future Q measurements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with different etching techniques</a:t>
            </a:r>
          </a:p>
          <a:p>
            <a:r>
              <a:rPr lang="en-US" dirty="0" smtClean="0"/>
              <a:t>Investigate loss in thin films and optical coatings</a:t>
            </a:r>
          </a:p>
          <a:p>
            <a:r>
              <a:rPr lang="en-US" dirty="0" smtClean="0"/>
              <a:t>Direct thermal noise measurements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4724400" cy="279169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" name="Picture 6" descr="IMG_0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4290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Increase Future Detector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3733800" cy="4191000"/>
          </a:xfrm>
        </p:spPr>
        <p:txBody>
          <a:bodyPr/>
          <a:lstStyle/>
          <a:p>
            <a:r>
              <a:rPr lang="en-US" dirty="0" smtClean="0"/>
              <a:t>Reduce thermal noise in suspensions and test masses</a:t>
            </a:r>
          </a:p>
          <a:p>
            <a:r>
              <a:rPr lang="en-US" dirty="0" smtClean="0"/>
              <a:t>Current detectors use fused silica</a:t>
            </a:r>
          </a:p>
          <a:p>
            <a:r>
              <a:rPr lang="en-US" dirty="0" smtClean="0"/>
              <a:t>Crystalline silicon is being considered for future detectors</a:t>
            </a:r>
          </a:p>
          <a:p>
            <a:pPr lvl="1"/>
            <a:r>
              <a:rPr lang="en-US" dirty="0" smtClean="0"/>
              <a:t>Favorable material properties (more on this later)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714" y="1981200"/>
            <a:ext cx="51162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mentors: Zach, Nic, and </a:t>
            </a:r>
            <a:r>
              <a:rPr lang="en-US" dirty="0" err="1" smtClean="0"/>
              <a:t>Rana</a:t>
            </a:r>
            <a:endParaRPr lang="en-US" dirty="0" smtClean="0"/>
          </a:p>
          <a:p>
            <a:r>
              <a:rPr lang="en-US" dirty="0" smtClean="0"/>
              <a:t>Fellow SURF students</a:t>
            </a:r>
          </a:p>
          <a:p>
            <a:r>
              <a:rPr lang="en-US" dirty="0" smtClean="0"/>
              <a:t>LIGO Scientific Collaboration faculty</a:t>
            </a:r>
          </a:p>
          <a:p>
            <a:r>
              <a:rPr lang="en-US" dirty="0" smtClean="0"/>
              <a:t>NSF and Caltech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Thanks for a great summer!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 Mode Simulations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1stmode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2468880" cy="1851660"/>
          </a:xfrm>
          <a:prstGeom prst="rect">
            <a:avLst/>
          </a:prstGeom>
        </p:spPr>
      </p:pic>
      <p:pic>
        <p:nvPicPr>
          <p:cNvPr id="7" name="Picture 6" descr="2stmode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76400"/>
            <a:ext cx="2468880" cy="1851660"/>
          </a:xfrm>
          <a:prstGeom prst="rect">
            <a:avLst/>
          </a:prstGeom>
        </p:spPr>
      </p:pic>
      <p:pic>
        <p:nvPicPr>
          <p:cNvPr id="8" name="Picture 7" descr="3rdmode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76400"/>
            <a:ext cx="2468880" cy="1851660"/>
          </a:xfrm>
          <a:prstGeom prst="rect">
            <a:avLst/>
          </a:prstGeom>
        </p:spPr>
      </p:pic>
      <p:pic>
        <p:nvPicPr>
          <p:cNvPr id="9" name="Picture 8" descr="torsionalmode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114800"/>
            <a:ext cx="2468880" cy="1851660"/>
          </a:xfrm>
          <a:prstGeom prst="rect">
            <a:avLst/>
          </a:prstGeom>
        </p:spPr>
      </p:pic>
      <p:pic>
        <p:nvPicPr>
          <p:cNvPr id="10" name="Picture 9" descr="2ndtorsionalmode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191000"/>
            <a:ext cx="2468880" cy="1851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3528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Fundamental mode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352800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mode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1600200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Modes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3352800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mode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3962400"/>
            <a:ext cx="2256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Torsional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56388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Fundamental mode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5638800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mode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Noise in 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is a measure of average kinetic energy</a:t>
            </a:r>
          </a:p>
          <a:p>
            <a:r>
              <a:rPr lang="en-US" dirty="0" smtClean="0"/>
              <a:t>Random thermal fluctuations couple to displacement noise in detector</a:t>
            </a:r>
          </a:p>
          <a:p>
            <a:r>
              <a:rPr lang="en-US" dirty="0" smtClean="0"/>
              <a:t>How do we reduce the shaking in our test masses? (without cooling everything to 0K)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Translational_mo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2509819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Underdamped Oscillator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543300" cy="5510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14600"/>
            <a:ext cx="3524897" cy="67032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457200" y="1905000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Equation of motion: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response:</a:t>
            </a:r>
            <a:endParaRPr lang="en-US" dirty="0"/>
          </a:p>
        </p:txBody>
      </p:sp>
      <p:pic>
        <p:nvPicPr>
          <p:cNvPr id="11" name="Picture 10" descr="oscillat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981200"/>
            <a:ext cx="2287489" cy="2963119"/>
          </a:xfrm>
          <a:prstGeom prst="rect">
            <a:avLst/>
          </a:prstGeom>
        </p:spPr>
      </p:pic>
      <p:pic>
        <p:nvPicPr>
          <p:cNvPr id="13" name="Picture 12" descr="drivendampedoscillatorne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331243"/>
            <a:ext cx="5715000" cy="3271023"/>
          </a:xfrm>
          <a:prstGeom prst="rect">
            <a:avLst/>
          </a:prstGeo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562600"/>
            <a:ext cx="2143125" cy="5462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715000"/>
            <a:ext cx="2465980" cy="5619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" name="TextBox 15"/>
          <p:cNvSpPr txBox="1"/>
          <p:nvPr/>
        </p:nvSpPr>
        <p:spPr>
          <a:xfrm>
            <a:off x="6324600" y="5257800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Underdamped: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Factor Q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Fig19_Resonator_Tiefpass_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4572000" cy="4091554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2162175" cy="11620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733800"/>
            <a:ext cx="2743200" cy="124144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Damping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770012" cy="54864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543300" cy="5510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114800" y="22860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43000" y="2667000"/>
            <a:ext cx="6675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Restorative force leads displacement by loss angle </a:t>
            </a:r>
            <a:r>
              <a:rPr lang="el-GR" sz="3200" dirty="0" smtClean="0">
                <a:latin typeface="Times New Roman"/>
                <a:cs typeface="Times New Roman"/>
              </a:rPr>
              <a:t>ϕ</a:t>
            </a:r>
            <a:endParaRPr lang="en-US" sz="3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05200"/>
            <a:ext cx="2895600" cy="223374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" name="Rectangle 11"/>
          <p:cNvSpPr/>
          <p:nvPr/>
        </p:nvSpPr>
        <p:spPr bwMode="auto">
          <a:xfrm>
            <a:off x="2971800" y="3429000"/>
            <a:ext cx="3048000" cy="23622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are losses in oscillators related to thermal noise?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Fluctuation-Dissipation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FDT relates </a:t>
            </a:r>
            <a:r>
              <a:rPr lang="en-US" dirty="0" smtClean="0">
                <a:solidFill>
                  <a:srgbClr val="FF0000"/>
                </a:solidFill>
              </a:rPr>
              <a:t>thermal fluctuations (noise)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B050"/>
                </a:solidFill>
              </a:rPr>
              <a:t>dissipation (damping/resistance/loss)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 Scientific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7BD6-13A1-4F52-AADF-2B32CC60234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brownianmo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3048000" cy="304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2640871" cy="76995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" name="TextBox 8"/>
          <p:cNvSpPr txBox="1"/>
          <p:nvPr/>
        </p:nvSpPr>
        <p:spPr>
          <a:xfrm>
            <a:off x="5105400" y="3505200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Brownian motion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7200"/>
            <a:ext cx="3414713" cy="68662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" name="TextBox 10"/>
          <p:cNvSpPr txBox="1"/>
          <p:nvPr/>
        </p:nvSpPr>
        <p:spPr>
          <a:xfrm>
            <a:off x="5257800" y="5181600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Johnson noise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029200" y="2743200"/>
            <a:ext cx="914400" cy="68580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8200" y="4343400"/>
            <a:ext cx="8382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34200" y="2819400"/>
            <a:ext cx="381000" cy="4572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86600" y="4419600"/>
            <a:ext cx="381000" cy="457200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</TotalTime>
  <Words>680</Words>
  <Application>Microsoft Office PowerPoint</Application>
  <PresentationFormat>On-screen Show (4:3)</PresentationFormat>
  <Paragraphs>176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Photo Editor Photo</vt:lpstr>
      <vt:lpstr>Thermal Noise in Thin Silicon Structures</vt:lpstr>
      <vt:lpstr>Overview</vt:lpstr>
      <vt:lpstr>Motivation – Increase Future Detector Sensitivity</vt:lpstr>
      <vt:lpstr>Thermal Noise in LIGO</vt:lpstr>
      <vt:lpstr>Underdamped Oscillator Review</vt:lpstr>
      <vt:lpstr>Quality Factor Q</vt:lpstr>
      <vt:lpstr>Internal Damping</vt:lpstr>
      <vt:lpstr>How are losses in oscillators related to thermal noise? </vt:lpstr>
      <vt:lpstr>Fluctuation-Dissipation Theorem</vt:lpstr>
      <vt:lpstr>Thermal Noise in Damped Oscillators </vt:lpstr>
      <vt:lpstr>Our Resonators – Silicon Cantilevers</vt:lpstr>
      <vt:lpstr>Silicon Cantilever Design</vt:lpstr>
      <vt:lpstr>Experimental Design</vt:lpstr>
      <vt:lpstr>Experimental Design</vt:lpstr>
      <vt:lpstr>Experimental Design - Optics</vt:lpstr>
      <vt:lpstr>Experimental Design – Insulation</vt:lpstr>
      <vt:lpstr>Ringdown Measurement</vt:lpstr>
      <vt:lpstr>Continuous Measurement </vt:lpstr>
      <vt:lpstr>Making Conclusions about Losses</vt:lpstr>
      <vt:lpstr>Sources of Loss</vt:lpstr>
      <vt:lpstr>Thermoelastic Loss</vt:lpstr>
      <vt:lpstr>Thermoelastic Loss cont.</vt:lpstr>
      <vt:lpstr>TE Loss Conclusions</vt:lpstr>
      <vt:lpstr>Clamp Loss</vt:lpstr>
      <vt:lpstr>Clamp Loss Conclusions</vt:lpstr>
      <vt:lpstr>Surface Loss</vt:lpstr>
      <vt:lpstr>Surface Loss Conclusions</vt:lpstr>
      <vt:lpstr>Summary</vt:lpstr>
      <vt:lpstr>Future Work</vt:lpstr>
      <vt:lpstr>Acknowledgements</vt:lpstr>
      <vt:lpstr>Questions?</vt:lpstr>
      <vt:lpstr>COMSOL Mode Simulations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Matt</cp:lastModifiedBy>
  <cp:revision>115</cp:revision>
  <cp:lastPrinted>1999-10-01T21:59:04Z</cp:lastPrinted>
  <dcterms:created xsi:type="dcterms:W3CDTF">2002-09-05T00:08:29Z</dcterms:created>
  <dcterms:modified xsi:type="dcterms:W3CDTF">2015-08-20T06:34:11Z</dcterms:modified>
</cp:coreProperties>
</file>