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411" r:id="rId2"/>
    <p:sldId id="412" r:id="rId3"/>
    <p:sldId id="413" r:id="rId4"/>
    <p:sldId id="418" r:id="rId5"/>
    <p:sldId id="414" r:id="rId6"/>
    <p:sldId id="416" r:id="rId7"/>
    <p:sldId id="417" r:id="rId8"/>
    <p:sldId id="415" r:id="rId9"/>
    <p:sldId id="419" r:id="rId10"/>
  </p:sldIdLst>
  <p:sldSz cx="9144000" cy="6858000" type="screen4x3"/>
  <p:notesSz cx="9144000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 Narrow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 Narrow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 Narrow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 Narrow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 Narrow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2"/>
        </a:solidFill>
        <a:latin typeface="Arial Narrow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2"/>
        </a:solidFill>
        <a:latin typeface="Arial Narrow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2"/>
        </a:solidFill>
        <a:latin typeface="Arial Narrow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2"/>
        </a:solidFill>
        <a:latin typeface="Arial Narrow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A07C"/>
    <a:srgbClr val="FD0F1A"/>
    <a:srgbClr val="E4E4F0"/>
    <a:srgbClr val="9C9CC8"/>
    <a:srgbClr val="FFFF00"/>
    <a:srgbClr val="000099"/>
    <a:srgbClr val="0080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64" autoAdjust="0"/>
  </p:normalViewPr>
  <p:slideViewPr>
    <p:cSldViewPr snapToGrid="0">
      <p:cViewPr varScale="1">
        <p:scale>
          <a:sx n="77" d="100"/>
          <a:sy n="77" d="100"/>
        </p:scale>
        <p:origin x="-928" y="-104"/>
      </p:cViewPr>
      <p:guideLst>
        <p:guide orient="horz" pos="736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0DA75-1753-7347-A44F-097F544CB808}" type="datetimeFigureOut">
              <a:rPr lang="en-US" smtClean="0"/>
              <a:pPr/>
              <a:t>4/22/15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31AD5-086B-344C-A594-380AD7251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685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4517" cy="342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396" tIns="45199" rIns="90396" bIns="45199" numCol="1" anchor="t" anchorCtr="0" compatLnSpc="1">
            <a:prstTxWarp prst="textNoShape">
              <a:avLst/>
            </a:prstTxWarp>
          </a:bodyPr>
          <a:lstStyle>
            <a:lvl1pPr algn="l" defTabSz="903288" eaLnBrk="0" hangingPunct="0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5" y="0"/>
            <a:ext cx="3964516" cy="342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396" tIns="45199" rIns="90396" bIns="45199" numCol="1" anchor="t" anchorCtr="0" compatLnSpc="1">
            <a:prstTxWarp prst="textNoShape">
              <a:avLst/>
            </a:prstTxWarp>
          </a:bodyPr>
          <a:lstStyle>
            <a:lvl1pPr algn="r" defTabSz="903288" eaLnBrk="0" hangingPunct="0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2763"/>
            <a:ext cx="3432175" cy="2574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21318" y="3257550"/>
            <a:ext cx="6701367" cy="30872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396" tIns="45199" rIns="90396" bIns="451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4517" cy="342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396" tIns="45199" rIns="90396" bIns="45199" numCol="1" anchor="b" anchorCtr="0" compatLnSpc="1">
            <a:prstTxWarp prst="textNoShape">
              <a:avLst/>
            </a:prstTxWarp>
          </a:bodyPr>
          <a:lstStyle>
            <a:lvl1pPr algn="l" defTabSz="903288" eaLnBrk="0" hangingPunct="0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5" y="6515100"/>
            <a:ext cx="3964516" cy="342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396" tIns="45199" rIns="90396" bIns="45199" numCol="1" anchor="b" anchorCtr="0" compatLnSpc="1">
            <a:prstTxWarp prst="textNoShape">
              <a:avLst/>
            </a:prstTxWarp>
          </a:bodyPr>
          <a:lstStyle>
            <a:lvl1pPr algn="r" defTabSz="903288" eaLnBrk="0" hangingPunct="0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fld id="{A31D8FC1-5AC2-074E-8C2D-FCEFCC2F34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720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607" y="153481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361" y="3324299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Who, what, where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AB89C2-EA9E-AD43-9860-EBCDA31E7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Who, what, where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82E414-0DDA-9F4D-A88C-45BC487B22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Who, what, where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EE448B2-5CBA-A240-8111-FC0A86F230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Who, what, where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9D1071E-6BCB-274F-92EE-8F9B43739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10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Who, what, where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EC28637-15A0-F84E-8C55-4DA78C239A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1056" y="1213705"/>
            <a:ext cx="8799818" cy="489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0484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b="1" i="1">
                <a:solidFill>
                  <a:srgbClr val="CC0066"/>
                </a:solidFill>
                <a:latin typeface="+mj-lt"/>
              </a:defRPr>
            </a:lvl1pPr>
          </a:lstStyle>
          <a:p>
            <a:r>
              <a:rPr lang="en-US" smtClean="0"/>
              <a:t>Who, what, where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8852" y="6394432"/>
            <a:ext cx="625147" cy="46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88FB29C9-8E36-604C-B268-64835724A9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83494" y="186114"/>
            <a:ext cx="6361044" cy="76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048578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1" name="Picture 19" descr="lsclogo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788275" y="0"/>
            <a:ext cx="1350963" cy="5746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0" y="6585478"/>
            <a:ext cx="1944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LIGO</a:t>
            </a:r>
            <a:r>
              <a:rPr lang="en-US" sz="1200" dirty="0" smtClean="0"/>
              <a:t>-G1500518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914092" cy="414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61" r:id="rId5"/>
  </p:sldLayoutIdLst>
  <p:transition xmlns:p14="http://schemas.microsoft.com/office/powerpoint/2010/main" advClick="0" advTm="1000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66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charset="2"/>
        <a:buChar char="Ø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Helvetic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arxiv.org/abs/1304.067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0251" y="1216507"/>
            <a:ext cx="7772400" cy="1143000"/>
          </a:xfrm>
        </p:spPr>
        <p:txBody>
          <a:bodyPr/>
          <a:lstStyle/>
          <a:p>
            <a:r>
              <a:rPr lang="en-US" sz="3600" dirty="0" smtClean="0"/>
              <a:t>Status of Advanced LIGO detectors</a:t>
            </a:r>
            <a:endParaRPr lang="en-US" sz="3600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06429" y="2826439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Gabriela </a:t>
            </a:r>
            <a:r>
              <a:rPr lang="en-US" sz="2000" dirty="0" err="1" smtClean="0"/>
              <a:t>Gonz</a:t>
            </a:r>
            <a:r>
              <a:rPr lang="en-US" sz="2000" dirty="0" err="1" smtClean="0">
                <a:ea typeface="Arial" charset="0"/>
                <a:cs typeface="Arial" charset="0"/>
              </a:rPr>
              <a:t>ález</a:t>
            </a:r>
            <a:endParaRPr lang="en-US" sz="2000" dirty="0" smtClean="0">
              <a:ea typeface="Arial" charset="0"/>
              <a:cs typeface="Arial" charset="0"/>
            </a:endParaRPr>
          </a:p>
          <a:p>
            <a:r>
              <a:rPr lang="en-US" sz="2000" dirty="0" smtClean="0">
                <a:ea typeface="Arial" charset="0"/>
                <a:cs typeface="Arial" charset="0"/>
              </a:rPr>
              <a:t>Louisiana State University</a:t>
            </a:r>
          </a:p>
          <a:p>
            <a:endParaRPr lang="en-US" sz="2000" dirty="0" smtClean="0">
              <a:ea typeface="Arial" charset="0"/>
              <a:cs typeface="Arial" charset="0"/>
            </a:endParaRPr>
          </a:p>
          <a:p>
            <a:r>
              <a:rPr lang="en-US" sz="2000" dirty="0" smtClean="0">
                <a:ea typeface="Arial" charset="0"/>
                <a:cs typeface="Arial" charset="0"/>
              </a:rPr>
              <a:t>For the LIGO Scientific Collaboration and </a:t>
            </a:r>
            <a:br>
              <a:rPr lang="en-US" sz="2000" dirty="0" smtClean="0">
                <a:ea typeface="Arial" charset="0"/>
                <a:cs typeface="Arial" charset="0"/>
              </a:rPr>
            </a:br>
            <a:r>
              <a:rPr lang="en-US" sz="2000" dirty="0" smtClean="0">
                <a:ea typeface="Arial" charset="0"/>
                <a:cs typeface="Arial" charset="0"/>
              </a:rPr>
              <a:t>the Virgo Collaboration</a:t>
            </a:r>
          </a:p>
          <a:p>
            <a:r>
              <a:rPr lang="en-US" sz="2000" dirty="0" smtClean="0">
                <a:ea typeface="Arial" charset="0"/>
                <a:cs typeface="Arial" charset="0"/>
              </a:rPr>
              <a:t/>
            </a:r>
            <a:br>
              <a:rPr lang="en-US" sz="2000" dirty="0" smtClean="0">
                <a:ea typeface="Arial" charset="0"/>
                <a:cs typeface="Arial" charset="0"/>
              </a:rPr>
            </a:br>
            <a:endParaRPr lang="en-US" sz="2000" dirty="0" smtClean="0">
              <a:ea typeface="Arial" charset="0"/>
              <a:cs typeface="Arial" charset="0"/>
            </a:endParaRPr>
          </a:p>
        </p:txBody>
      </p:sp>
      <p:pic>
        <p:nvPicPr>
          <p:cNvPr id="8" name="Picture 6" descr="LHOgoogle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3468" y="4843982"/>
            <a:ext cx="2690532" cy="201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LLOgoogle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48522"/>
            <a:ext cx="2736850" cy="20589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8020" y="6211669"/>
            <a:ext cx="2664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LIGO Livingston Observatory,</a:t>
            </a:r>
            <a:br>
              <a:rPr lang="en-US" sz="1800" dirty="0" smtClean="0"/>
            </a:br>
            <a:r>
              <a:rPr lang="en-US" sz="1800" dirty="0" smtClean="0"/>
              <a:t>Louisiana, USA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6456283" y="6204285"/>
            <a:ext cx="2687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LIGO Hanford Observatory</a:t>
            </a:r>
            <a:br>
              <a:rPr lang="en-US" sz="1800" dirty="0" smtClean="0"/>
            </a:br>
            <a:r>
              <a:rPr lang="en-US" sz="1800" dirty="0" smtClean="0"/>
              <a:t>Washington, USA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641" y="4336447"/>
            <a:ext cx="2999123" cy="211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21280" y="4513409"/>
            <a:ext cx="259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Virgo detector, </a:t>
            </a:r>
            <a:r>
              <a:rPr lang="en-US" sz="1800" dirty="0" err="1" smtClean="0"/>
              <a:t>Cascina</a:t>
            </a:r>
            <a:r>
              <a:rPr lang="en-US" sz="1800" dirty="0" smtClean="0"/>
              <a:t>, Italy</a:t>
            </a:r>
            <a:endParaRPr lang="en-US" sz="1800" dirty="0"/>
          </a:p>
        </p:txBody>
      </p:sp>
      <p:pic>
        <p:nvPicPr>
          <p:cNvPr id="13" name="Picture 10" descr="LSU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6344" y="2997700"/>
            <a:ext cx="1432161" cy="61922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 advTm="1000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5-31 at 1.34.3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2" y="1953948"/>
            <a:ext cx="8975975" cy="5057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39" y="186114"/>
            <a:ext cx="6895599" cy="769117"/>
          </a:xfrm>
        </p:spPr>
        <p:txBody>
          <a:bodyPr/>
          <a:lstStyle/>
          <a:p>
            <a:r>
              <a:rPr lang="en-US" dirty="0" smtClean="0"/>
              <a:t>A reminder: Observing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56" y="1213706"/>
            <a:ext cx="8799818" cy="105597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Prospects for Localization of Gravitational Wave Transients by the Advanced LIGO and Advanced Virgo Observatories, The LIGO Scientific Collaboration and The Virgo Collaboration, </a:t>
            </a:r>
            <a:r>
              <a:rPr lang="en-US" dirty="0" smtClean="0">
                <a:hlinkClick r:id="rId3"/>
              </a:rPr>
              <a:t>arXiv:1304.0670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E414-0DDA-9F4D-A88C-45BC487B22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42303"/>
      </p:ext>
    </p:extLst>
  </p:cSld>
  <p:clrMapOvr>
    <a:masterClrMapping/>
  </p:clrMapOvr>
  <p:transition xmlns:p14="http://schemas.microsoft.com/office/powerpoint/2010/main" advClick="0" advTm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reminder: Observing Scenario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E414-0DDA-9F4D-A88C-45BC487B225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Content Placeholder 6" descr="Screen Shot 2013-05-31 at 1.36.12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368" b="-4368"/>
          <a:stretch>
            <a:fillRect/>
          </a:stretch>
        </p:blipFill>
        <p:spPr>
          <a:xfrm>
            <a:off x="0" y="996732"/>
            <a:ext cx="8799818" cy="4899775"/>
          </a:xfrm>
        </p:spPr>
      </p:pic>
      <p:sp>
        <p:nvSpPr>
          <p:cNvPr id="8" name="Rounded Rectangle 7"/>
          <p:cNvSpPr/>
          <p:nvPr/>
        </p:nvSpPr>
        <p:spPr bwMode="auto">
          <a:xfrm>
            <a:off x="246215" y="1390714"/>
            <a:ext cx="8376683" cy="1291584"/>
          </a:xfrm>
          <a:prstGeom prst="roundRect">
            <a:avLst/>
          </a:prstGeom>
          <a:noFill/>
          <a:ln w="38100" cap="flat" cmpd="sng" algn="ctr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 Narro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3161" y="5638799"/>
            <a:ext cx="6428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Updated news on localization for O1 – talk by </a:t>
            </a:r>
            <a:r>
              <a:rPr lang="en-US" dirty="0" smtClean="0"/>
              <a:t>F.  Marion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89973"/>
      </p:ext>
    </p:extLst>
  </p:cSld>
  <p:clrMapOvr>
    <a:masterClrMapping/>
  </p:clrMapOvr>
  <p:transition xmlns:p14="http://schemas.microsoft.com/office/powerpoint/2010/main" advClick="0" advTm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143" y="258685"/>
            <a:ext cx="7710714" cy="769117"/>
          </a:xfrm>
        </p:spPr>
        <p:txBody>
          <a:bodyPr/>
          <a:lstStyle/>
          <a:p>
            <a:r>
              <a:rPr lang="en-US" dirty="0"/>
              <a:t>Very rapid commissioning progress </a:t>
            </a:r>
          </a:p>
        </p:txBody>
      </p:sp>
      <p:pic>
        <p:nvPicPr>
          <p:cNvPr id="5" name="Content Placeholder 4" descr="Screen Shot 2015-04-22 at 5.38.1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8" r="-18308"/>
          <a:stretch>
            <a:fillRect/>
          </a:stretch>
        </p:blipFill>
        <p:spPr>
          <a:xfrm>
            <a:off x="-103023" y="905276"/>
            <a:ext cx="9257184" cy="51544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E414-0DDA-9F4D-A88C-45BC487B225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2527" y="6150429"/>
            <a:ext cx="7916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Latest calibrated spectra in https</a:t>
            </a:r>
            <a:r>
              <a:rPr lang="en-US" dirty="0"/>
              <a:t>://</a:t>
            </a:r>
            <a:r>
              <a:rPr lang="en-US" dirty="0" err="1"/>
              <a:t>dcc.ligo.org</a:t>
            </a:r>
            <a:r>
              <a:rPr lang="en-US" dirty="0"/>
              <a:t>/LIGO-G1401390/public</a:t>
            </a:r>
          </a:p>
        </p:txBody>
      </p:sp>
    </p:spTree>
    <p:extLst>
      <p:ext uri="{BB962C8B-B14F-4D97-AF65-F5344CB8AC3E}">
        <p14:creationId xmlns:p14="http://schemas.microsoft.com/office/powerpoint/2010/main" val="2840875002"/>
      </p:ext>
    </p:extLst>
  </p:cSld>
  <p:clrMapOvr>
    <a:masterClrMapping/>
  </p:clrMapOvr>
  <p:transition xmlns:p14="http://schemas.microsoft.com/office/powerpoint/2010/main"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748" y="1093365"/>
            <a:ext cx="6121356" cy="5038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533" y="111399"/>
            <a:ext cx="8229600" cy="855812"/>
          </a:xfrm>
        </p:spPr>
        <p:txBody>
          <a:bodyPr>
            <a:noAutofit/>
          </a:bodyPr>
          <a:lstStyle/>
          <a:p>
            <a:r>
              <a:rPr lang="en-US" sz="2800" dirty="0" smtClean="0"/>
              <a:t>Current </a:t>
            </a:r>
            <a:r>
              <a:rPr lang="en-US" sz="2800" dirty="0" smtClean="0"/>
              <a:t>sensitivity acceptable for </a:t>
            </a:r>
            <a:r>
              <a:rPr lang="en-US" sz="2800" dirty="0" smtClean="0"/>
              <a:t>O1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2455016"/>
      </p:ext>
    </p:extLst>
  </p:cSld>
  <p:clrMapOvr>
    <a:masterClrMapping/>
  </p:clrMapOvr>
  <p:transition xmlns:p14="http://schemas.microsoft.com/office/powerpoint/2010/main" advClick="0" advTm="1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Detectors in operation</a:t>
            </a:r>
            <a:endParaRPr lang="en-US" dirty="0"/>
          </a:p>
        </p:txBody>
      </p:sp>
      <p:pic>
        <p:nvPicPr>
          <p:cNvPr id="5" name="Content Placeholder 4" descr="Screen Shot 2015-04-22 at 5.27.3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38" b="-2638"/>
          <a:stretch>
            <a:fillRect/>
          </a:stretch>
        </p:blipFill>
        <p:spPr>
          <a:xfrm>
            <a:off x="1207055" y="701623"/>
            <a:ext cx="6918472" cy="385223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E414-0DDA-9F4D-A88C-45BC487B225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Screen Shot 2015-04-22 at 5.2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43" y="4372429"/>
            <a:ext cx="7737928" cy="248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99270"/>
      </p:ext>
    </p:extLst>
  </p:cSld>
  <p:clrMapOvr>
    <a:masterClrMapping/>
  </p:clrMapOvr>
  <p:transition xmlns:p14="http://schemas.microsoft.com/office/powerpoint/2010/main" advClick="0" advTm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stable</a:t>
            </a:r>
            <a:endParaRPr lang="en-US" dirty="0"/>
          </a:p>
        </p:txBody>
      </p:sp>
      <p:pic>
        <p:nvPicPr>
          <p:cNvPr id="5" name="Content Placeholder 4" descr="Screen Shot 2015-04-22 at 5.33.5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" b="1451"/>
          <a:stretch>
            <a:fillRect/>
          </a:stretch>
        </p:blipFill>
        <p:spPr>
          <a:xfrm>
            <a:off x="0" y="905276"/>
            <a:ext cx="8600247" cy="399059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E414-0DDA-9F4D-A88C-45BC487B225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Screen Shot 2015-04-22 at 5.34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7" y="4699000"/>
            <a:ext cx="8846457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82213"/>
      </p:ext>
    </p:extLst>
  </p:cSld>
  <p:clrMapOvr>
    <a:masterClrMapping/>
  </p:clrMapOvr>
  <p:transition xmlns:p14="http://schemas.microsoft.com/office/powerpoint/2010/main"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Shot 2015-04-17 at 9.14.0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r="5326"/>
          <a:stretch>
            <a:fillRect/>
          </a:stretch>
        </p:blipFill>
        <p:spPr>
          <a:xfrm>
            <a:off x="191056" y="850848"/>
            <a:ext cx="8799818" cy="48997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for Engineering Runs and  O1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E414-0DDA-9F4D-A88C-45BC487B225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7978" y="5667959"/>
            <a:ext cx="8589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Precise dates will depend on status of detectors, operations and analysis.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43762"/>
      </p:ext>
    </p:extLst>
  </p:cSld>
  <p:clrMapOvr>
    <a:masterClrMapping/>
  </p:clrMapOvr>
  <p:transition xmlns:p14="http://schemas.microsoft.com/office/powerpoint/2010/main" advClick="0" advTm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3-05-31 at 1.36.12 PM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368" r="19799" b="66496"/>
          <a:stretch/>
        </p:blipFill>
        <p:spPr>
          <a:xfrm>
            <a:off x="989575" y="754804"/>
            <a:ext cx="7057571" cy="170655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29" y="186114"/>
            <a:ext cx="7765142" cy="769117"/>
          </a:xfrm>
        </p:spPr>
        <p:txBody>
          <a:bodyPr/>
          <a:lstStyle/>
          <a:p>
            <a:r>
              <a:rPr lang="en-US" dirty="0" smtClean="0"/>
              <a:t>Future runs’ dates (with Virgo)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E414-0DDA-9F4D-A88C-45BC487B225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 descr="Screen Shot 2013-05-31 at 1.34.34 PM.png"/>
          <p:cNvPicPr>
            <a:picLocks noChangeAspect="1"/>
          </p:cNvPicPr>
          <p:nvPr/>
        </p:nvPicPr>
        <p:blipFill rotWithShape="1">
          <a:blip r:embed="rId3"/>
          <a:srcRect b="32092"/>
          <a:stretch/>
        </p:blipFill>
        <p:spPr>
          <a:xfrm>
            <a:off x="0" y="3242091"/>
            <a:ext cx="8975975" cy="3434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7949" y="2587184"/>
            <a:ext cx="7844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Again - </a:t>
            </a:r>
            <a:r>
              <a:rPr lang="en-US" dirty="0"/>
              <a:t>will depend on </a:t>
            </a:r>
            <a:r>
              <a:rPr lang="en-US" dirty="0" smtClean="0"/>
              <a:t>progress on detectors’ sensitivities. </a:t>
            </a:r>
          </a:p>
          <a:p>
            <a:pPr algn="l"/>
            <a:r>
              <a:rPr lang="en-US" dirty="0" smtClean="0"/>
              <a:t>There will likely be short engineering runs in between observing runs.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72526"/>
      </p:ext>
    </p:extLst>
  </p:cSld>
  <p:clrMapOvr>
    <a:masterClrMapping/>
  </p:clrMapOvr>
  <p:transition xmlns:p14="http://schemas.microsoft.com/office/powerpoint/2010/main" advClick="0" advTm="1000"/>
</p:sld>
</file>

<file path=ppt/theme/theme1.xml><?xml version="1.0" encoding="utf-8"?>
<a:theme xmlns:a="http://schemas.openxmlformats.org/drawingml/2006/main" name="S1report-0212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S1report-0212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S1report-021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1report-0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1report-021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1report-021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1report-021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1report-021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1report-021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S1report-0212</Template>
  <TotalTime>6128</TotalTime>
  <Words>166</Words>
  <Application>Microsoft Macintosh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S1report-0212</vt:lpstr>
      <vt:lpstr>Status of Advanced LIGO detectors</vt:lpstr>
      <vt:lpstr>A reminder: Observing Scenario</vt:lpstr>
      <vt:lpstr>A reminder: Observing Scenario</vt:lpstr>
      <vt:lpstr>Very rapid commissioning progress </vt:lpstr>
      <vt:lpstr>Current sensitivity acceptable for O1</vt:lpstr>
      <vt:lpstr>Detectors in operation</vt:lpstr>
      <vt:lpstr>… and stable</vt:lpstr>
      <vt:lpstr>Timeline for Engineering Runs and  O1</vt:lpstr>
      <vt:lpstr>Future runs’ dates (with Virgo)</vt:lpstr>
    </vt:vector>
  </TitlesOfParts>
  <Company>U. Wisconsin - Milwaukee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Inspiral Group Report: S1 Preliminary Report</dc:title>
  <dc:creator>patrick</dc:creator>
  <cp:lastModifiedBy>Gabriela Gonzalez</cp:lastModifiedBy>
  <cp:revision>156</cp:revision>
  <cp:lastPrinted>2015-04-22T20:36:36Z</cp:lastPrinted>
  <dcterms:created xsi:type="dcterms:W3CDTF">2013-03-02T23:10:36Z</dcterms:created>
  <dcterms:modified xsi:type="dcterms:W3CDTF">2015-04-23T07:16:54Z</dcterms:modified>
</cp:coreProperties>
</file>