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591" r:id="rId3"/>
    <p:sldId id="654" r:id="rId4"/>
    <p:sldId id="663" r:id="rId5"/>
    <p:sldId id="666" r:id="rId6"/>
    <p:sldId id="664" r:id="rId7"/>
    <p:sldId id="665" r:id="rId8"/>
    <p:sldId id="668" r:id="rId9"/>
    <p:sldId id="671" r:id="rId10"/>
    <p:sldId id="676" r:id="rId11"/>
    <p:sldId id="675" r:id="rId12"/>
    <p:sldId id="669" r:id="rId13"/>
    <p:sldId id="673" r:id="rId14"/>
    <p:sldId id="674" r:id="rId15"/>
    <p:sldId id="678" r:id="rId16"/>
    <p:sldId id="677" r:id="rId17"/>
  </p:sldIdLst>
  <p:sldSz cx="9144000" cy="6858000" type="screen4x3"/>
  <p:notesSz cx="6997700" cy="9271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CC"/>
    <a:srgbClr val="D60000"/>
    <a:srgbClr val="000066"/>
    <a:srgbClr val="0000CC"/>
    <a:srgbClr val="0066FF"/>
    <a:srgbClr val="FFFF66"/>
    <a:srgbClr val="009A46"/>
    <a:srgbClr val="C8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2" autoAdjust="0"/>
    <p:restoredTop sz="91358" autoAdjust="0"/>
  </p:normalViewPr>
  <p:slideViewPr>
    <p:cSldViewPr>
      <p:cViewPr varScale="1">
        <p:scale>
          <a:sx n="88" d="100"/>
          <a:sy n="88" d="100"/>
        </p:scale>
        <p:origin x="2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172" y="-72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0" tIns="46475" rIns="92950" bIns="46475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0" tIns="46475" rIns="92950" bIns="4647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0" tIns="46475" rIns="92950" bIns="46475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0" tIns="46475" rIns="92950" bIns="4647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fld id="{4F99F93E-A19B-40FB-AAE3-5681D1680C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0" tIns="46475" rIns="92950" bIns="46475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0" tIns="46475" rIns="92950" bIns="4647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0" tIns="46475" rIns="92950" bIns="464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0" tIns="46475" rIns="92950" bIns="46475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0" tIns="46475" rIns="92950" bIns="4647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fld id="{028830B8-407D-48E4-A110-6D6605FF3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52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E0F21-0E81-4D7E-BF88-6BD8A629995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7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30B8-407D-48E4-A110-6D6605FF3BB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AD1C4-2A18-46BD-A6A5-BF0526E40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64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C220E-C7D2-43F7-8197-971D708D56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61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27000"/>
            <a:ext cx="2055813" cy="6270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27000"/>
            <a:ext cx="6018212" cy="6270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97CB1-FAA6-4EB1-A7AA-4A58D75F1C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700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aseline="0">
                <a:solidFill>
                  <a:srgbClr val="FFFF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ck Arc 7"/>
          <p:cNvSpPr/>
          <p:nvPr userDrawn="1"/>
        </p:nvSpPr>
        <p:spPr>
          <a:xfrm>
            <a:off x="-2705100" y="-2701724"/>
            <a:ext cx="5410200" cy="5410200"/>
          </a:xfrm>
          <a:prstGeom prst="blockArc">
            <a:avLst>
              <a:gd name="adj1" fmla="val 1955"/>
              <a:gd name="adj2" fmla="val 5394860"/>
              <a:gd name="adj3" fmla="val 1376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C90575E8-9CA9-4AE2-BCF2-0C4EFDD447A4}" type="slidenum">
              <a:rPr lang="en-US" smtClean="0">
                <a:solidFill>
                  <a:prstClr val="white">
                    <a:lumMod val="8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11982" r="2641" b="2963"/>
          <a:stretch/>
        </p:blipFill>
        <p:spPr>
          <a:xfrm>
            <a:off x="0" y="1688"/>
            <a:ext cx="1371600" cy="1093687"/>
          </a:xfrm>
          <a:prstGeom prst="rect">
            <a:avLst/>
          </a:prstGeom>
        </p:spPr>
      </p:pic>
      <p:sp>
        <p:nvSpPr>
          <p:cNvPr id="10" name="Block Arc 9"/>
          <p:cNvSpPr/>
          <p:nvPr userDrawn="1"/>
        </p:nvSpPr>
        <p:spPr>
          <a:xfrm>
            <a:off x="-1908376" y="-1524000"/>
            <a:ext cx="3965776" cy="3048000"/>
          </a:xfrm>
          <a:prstGeom prst="blockArc">
            <a:avLst>
              <a:gd name="adj1" fmla="val 1955"/>
              <a:gd name="adj2" fmla="val 5358514"/>
              <a:gd name="adj3" fmla="val 22405"/>
            </a:avLst>
          </a:prstGeom>
          <a:gradFill flip="none" rotWithShape="1">
            <a:gsLst>
              <a:gs pos="42000">
                <a:schemeClr val="tx1">
                  <a:alpha val="0"/>
                </a:schemeClr>
              </a:gs>
              <a:gs pos="0">
                <a:schemeClr val="accent1">
                  <a:tint val="66000"/>
                  <a:satMod val="160000"/>
                  <a:alpha val="0"/>
                </a:schemeClr>
              </a:gs>
              <a:gs pos="71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948" y="274638"/>
            <a:ext cx="6778851" cy="639762"/>
          </a:xfrm>
        </p:spPr>
        <p:txBody>
          <a:bodyPr lIns="0" tIns="0" rIns="0" bIns="0">
            <a:normAutofit/>
          </a:bodyPr>
          <a:lstStyle>
            <a:lvl1pPr algn="l">
              <a:defRPr sz="3200" u="sng">
                <a:solidFill>
                  <a:srgbClr val="FFFF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376"/>
            <a:ext cx="8229600" cy="503078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900"/>
              </a:spcBef>
              <a:buNone/>
              <a:defRPr sz="2600">
                <a:solidFill>
                  <a:schemeClr val="bg1">
                    <a:lumMod val="95000"/>
                  </a:schemeClr>
                </a:solidFill>
              </a:defRPr>
            </a:lvl1pPr>
            <a:lvl2pPr marL="461963" indent="-285750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 sz="2200">
                <a:solidFill>
                  <a:srgbClr val="E6E69A"/>
                </a:solidFill>
              </a:defRPr>
            </a:lvl2pPr>
            <a:lvl3pPr marL="687388" indent="-228600">
              <a:lnSpc>
                <a:spcPct val="90000"/>
              </a:lnSpc>
              <a:spcBef>
                <a:spcPts val="400"/>
              </a:spcBef>
              <a:buFont typeface="Calibri" pitchFamily="34" charset="0"/>
              <a:buChar char="◦"/>
              <a:defRPr sz="2000">
                <a:solidFill>
                  <a:srgbClr val="8BC5FF"/>
                </a:solidFill>
              </a:defRPr>
            </a:lvl3pPr>
            <a:lvl4pPr marL="1144588" indent="-228600">
              <a:defRPr/>
            </a:lvl4pPr>
            <a:lvl5pPr marL="1601788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99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75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12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65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58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6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7000"/>
            <a:ext cx="7315200" cy="711200"/>
          </a:xfrm>
        </p:spPr>
        <p:txBody>
          <a:bodyPr/>
          <a:lstStyle>
            <a:lvl1pPr>
              <a:defRPr sz="3000" b="0">
                <a:solidFill>
                  <a:srgbClr val="FFFF66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66CC"/>
                </a:solidFill>
              </a:defRPr>
            </a:lvl2pPr>
            <a:lvl3pPr marL="968375" indent="-228600">
              <a:buClr>
                <a:srgbClr val="D60000"/>
              </a:buCl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LIGO-G0900080-v3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35ECC-5A5C-4ECB-AA82-3709BFA556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-2286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3C3C3C"/>
                </a:solidFill>
                <a:latin typeface="Calibri" pitchFamily="34" charset="0"/>
                <a:cs typeface="Calibri" pitchFamily="34" charset="0"/>
              </a:rPr>
              <a:t>)))</a:t>
            </a:r>
            <a:endParaRPr lang="en-US" sz="7200" dirty="0">
              <a:solidFill>
                <a:srgbClr val="3C3C3C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121" y="41694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52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36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1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921BA-B05D-4554-83E1-87F9B6211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23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95400"/>
            <a:ext cx="4037012" cy="5102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95400"/>
            <a:ext cx="4037013" cy="5102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8D1F0-0A6D-4726-8AA5-9F09989A7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895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1DA22-9488-4ADB-A7A8-1551E03E6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593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72BFA-1BB6-427C-9B3C-2DC5A73A4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593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5EF0F-EED9-47F1-BF54-49648565A4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684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DFD64-5F95-44B0-98DD-72D44B4DA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309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Howard University, 11 March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LIGO-G0900080-v3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F7FCD-2349-4113-A2B7-5E1858E90E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459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27000"/>
            <a:ext cx="533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How Can We Study the Universe with </a:t>
            </a:r>
            <a:r>
              <a:rPr lang="en-US" dirty="0" err="1" smtClean="0"/>
              <a:t>Grav</a:t>
            </a:r>
            <a:r>
              <a:rPr lang="en-US" dirty="0" smtClean="0"/>
              <a:t> Waves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143000"/>
            <a:ext cx="8226425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29400"/>
            <a:ext cx="3505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smtClean="0"/>
              <a:t>Howard University, 11 March 2009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8813" y="6626225"/>
            <a:ext cx="27416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smtClean="0"/>
              <a:t>LIGO-G0900080-v3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2057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2EBEB5A7-ED87-4BC4-A021-376E1AE3DF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838200"/>
            <a:ext cx="9140825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800" b="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fontAlgn="base"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2pPr>
      <a:lvl3pPr marL="915988" indent="-1588" algn="l" rtl="0" fontAlgn="base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tx1"/>
            </a:gs>
            <a:gs pos="0">
              <a:schemeClr val="tx1"/>
            </a:gs>
            <a:gs pos="82000">
              <a:schemeClr val="tx1">
                <a:lumMod val="85000"/>
                <a:lumOff val="15000"/>
              </a:schemeClr>
            </a:gs>
            <a:gs pos="87000">
              <a:schemeClr val="tx1"/>
            </a:gs>
            <a:gs pos="92000">
              <a:schemeClr val="tx1">
                <a:lumMod val="85000"/>
                <a:lumOff val="15000"/>
              </a:schemeClr>
            </a:gs>
            <a:gs pos="65000">
              <a:schemeClr val="tx1">
                <a:lumMod val="95000"/>
                <a:lumOff val="5000"/>
              </a:schemeClr>
            </a:gs>
            <a:gs pos="72000">
              <a:schemeClr val="tx1">
                <a:lumMod val="85000"/>
                <a:lumOff val="15000"/>
              </a:schemeClr>
            </a:gs>
            <a:gs pos="97000">
              <a:schemeClr val="tx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Howard University, 11 March 2009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LIGO-G0900080-v3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90575E8-9CA9-4AE2-BCF2-0C4EFDD447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4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tx1"/>
            </a:gs>
            <a:gs pos="0">
              <a:schemeClr val="tx1"/>
            </a:gs>
            <a:gs pos="32000">
              <a:schemeClr val="tx1">
                <a:lumMod val="85000"/>
                <a:lumOff val="15000"/>
              </a:schemeClr>
            </a:gs>
            <a:gs pos="37000">
              <a:schemeClr val="tx1"/>
            </a:gs>
            <a:gs pos="42000">
              <a:schemeClr val="tx1">
                <a:lumMod val="85000"/>
                <a:lumOff val="15000"/>
              </a:schemeClr>
            </a:gs>
            <a:gs pos="15000">
              <a:schemeClr val="tx1">
                <a:lumMod val="95000"/>
                <a:lumOff val="5000"/>
              </a:schemeClr>
            </a:gs>
            <a:gs pos="22000">
              <a:schemeClr val="tx1">
                <a:lumMod val="85000"/>
                <a:lumOff val="15000"/>
              </a:schemeClr>
            </a:gs>
            <a:gs pos="47000">
              <a:schemeClr val="tx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153400" cy="16170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dirty="0" smtClean="0"/>
              <a:t>Plans for the </a:t>
            </a:r>
            <a:br>
              <a:rPr lang="en-US" sz="4800" dirty="0" smtClean="0"/>
            </a:br>
            <a:r>
              <a:rPr lang="en-US" sz="4800" dirty="0" smtClean="0"/>
              <a:t>First Observing</a:t>
            </a:r>
            <a:r>
              <a:rPr lang="en-US" sz="4400" dirty="0" smtClean="0"/>
              <a:t> Run (O1)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63671"/>
            <a:ext cx="7772400" cy="95113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Peter Shawhan for the LSC and Virgo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14" b="45614"/>
          <a:stretch/>
        </p:blipFill>
        <p:spPr>
          <a:xfrm>
            <a:off x="6781801" y="4495801"/>
            <a:ext cx="2362199" cy="23621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52600" y="468767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>
                    <a:lumMod val="75000"/>
                  </a:prstClr>
                </a:solidFill>
                <a:latin typeface="Calibri"/>
              </a:rPr>
              <a:t>Workshop on the LIGO-Virgo EM Follow-up Program</a:t>
            </a:r>
            <a:br>
              <a:rPr lang="en-US" sz="1800" dirty="0" smtClean="0">
                <a:solidFill>
                  <a:prstClr val="white">
                    <a:lumMod val="75000"/>
                  </a:prstClr>
                </a:solidFill>
                <a:latin typeface="Calibri"/>
              </a:rPr>
            </a:br>
            <a:r>
              <a:rPr lang="en-US" sz="1800" dirty="0" err="1" smtClean="0">
                <a:solidFill>
                  <a:prstClr val="white">
                    <a:lumMod val="75000"/>
                  </a:prstClr>
                </a:solidFill>
                <a:latin typeface="Calibri"/>
              </a:rPr>
              <a:t>Cascina</a:t>
            </a:r>
            <a:r>
              <a:rPr lang="en-US" sz="1800" dirty="0" smtClean="0">
                <a:solidFill>
                  <a:prstClr val="white">
                    <a:lumMod val="75000"/>
                  </a:prstClr>
                </a:solidFill>
                <a:latin typeface="Calibri"/>
              </a:rPr>
              <a:t> — April 23, 2015</a:t>
            </a:r>
            <a:endParaRPr lang="en-US" sz="1800" dirty="0">
              <a:solidFill>
                <a:prstClr val="white">
                  <a:lumMod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64008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00" dirty="0" smtClean="0">
                <a:solidFill>
                  <a:srgbClr val="009A46"/>
                </a:solidFill>
              </a:rPr>
              <a:t>GOES-8 image produced by M</a:t>
            </a:r>
            <a:r>
              <a:rPr lang="en-US" sz="1000" dirty="0">
                <a:solidFill>
                  <a:srgbClr val="009A46"/>
                </a:solidFill>
              </a:rPr>
              <a:t>. </a:t>
            </a:r>
            <a:r>
              <a:rPr lang="en-US" sz="1000" dirty="0" err="1">
                <a:solidFill>
                  <a:srgbClr val="009A46"/>
                </a:solidFill>
              </a:rPr>
              <a:t>Jentoft-Nilsen</a:t>
            </a:r>
            <a:r>
              <a:rPr lang="en-US" sz="1000" dirty="0">
                <a:solidFill>
                  <a:srgbClr val="009A46"/>
                </a:solidFill>
              </a:rPr>
              <a:t>, F. </a:t>
            </a:r>
            <a:r>
              <a:rPr lang="en-US" sz="1000" dirty="0" err="1">
                <a:solidFill>
                  <a:srgbClr val="009A46"/>
                </a:solidFill>
              </a:rPr>
              <a:t>Hasler</a:t>
            </a:r>
            <a:r>
              <a:rPr lang="en-US" sz="1000" dirty="0">
                <a:solidFill>
                  <a:srgbClr val="009A46"/>
                </a:solidFill>
              </a:rPr>
              <a:t>, D. </a:t>
            </a:r>
            <a:r>
              <a:rPr lang="en-US" sz="1000" dirty="0" err="1">
                <a:solidFill>
                  <a:srgbClr val="009A46"/>
                </a:solidFill>
              </a:rPr>
              <a:t>Chesters</a:t>
            </a:r>
            <a:r>
              <a:rPr lang="en-US" sz="1000" dirty="0">
                <a:solidFill>
                  <a:srgbClr val="009A46"/>
                </a:solidFill>
              </a:rPr>
              <a:t> (NASA/Goddard) and T. Nielsen (Univ. of Hawaii)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6015335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rPr>
              <a:t>LIGO-G1500517-v2</a:t>
            </a:r>
            <a:endParaRPr lang="en-US" sz="1800" dirty="0">
              <a:solidFill>
                <a:prstClr val="black">
                  <a:lumMod val="50000"/>
                  <a:lumOff val="50000"/>
                </a:prstClr>
              </a:solidFill>
              <a:latin typeface="Calibri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667000" y="3810000"/>
            <a:ext cx="3810000" cy="6858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1" name="Picture 8" descr="webglobel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672" y="3830473"/>
            <a:ext cx="665328" cy="66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lsc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20" y="3932240"/>
            <a:ext cx="868680" cy="46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virgo-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60" y="3962401"/>
            <a:ext cx="1691640" cy="3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26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Injections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MOU: </a:t>
            </a:r>
            <a:r>
              <a:rPr lang="en-US" sz="1800" b="0" dirty="0" smtClean="0"/>
              <a:t>“… a small number </a:t>
            </a:r>
            <a:r>
              <a:rPr lang="en-US" sz="1800" b="0" dirty="0"/>
              <a:t>(up to 3 blind injections per run) of simulated signals may be injected into the GW interferometer data, and may lead to GW candidate alerts. No LIGO and VIRGO members (aside from </a:t>
            </a:r>
            <a:r>
              <a:rPr lang="en-US" sz="1800" b="0" dirty="0" smtClean="0"/>
              <a:t>the few </a:t>
            </a:r>
            <a:r>
              <a:rPr lang="en-US" sz="1800" b="0" dirty="0"/>
              <a:t>people entrusted to carry out the program in secrecy) or </a:t>
            </a:r>
            <a:r>
              <a:rPr lang="en-US" sz="1800" b="0" dirty="0" smtClean="0"/>
              <a:t>&lt;partner group&gt; </a:t>
            </a:r>
            <a:r>
              <a:rPr lang="en-US" sz="1800" b="0" dirty="0"/>
              <a:t>members will know that </a:t>
            </a:r>
            <a:r>
              <a:rPr lang="en-US" sz="1800" b="0" dirty="0" smtClean="0"/>
              <a:t>those events </a:t>
            </a:r>
            <a:r>
              <a:rPr lang="en-US" sz="1800" b="0" dirty="0"/>
              <a:t>are not of astrophysical origin until after they have been fully vetted by LIGO and VIRGO</a:t>
            </a:r>
            <a:r>
              <a:rPr lang="en-US" sz="1800" b="0" dirty="0" smtClean="0"/>
              <a:t>.”</a:t>
            </a:r>
            <a:endParaRPr lang="en-US" b="0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Won’t be un-blinded until the result/preprint is ready to be made public</a:t>
            </a:r>
          </a:p>
          <a:p>
            <a:r>
              <a:rPr lang="en-US" dirty="0" smtClean="0"/>
              <a:t>The LIGO-Virgo blind injection committee has stated that they intend to do this at a rate “comparable to astrophysical expectations”.  For O1, that means:</a:t>
            </a:r>
          </a:p>
          <a:p>
            <a:pPr lvl="1"/>
            <a:r>
              <a:rPr lang="en-US" dirty="0" smtClean="0"/>
              <a:t>There could very well be no detectable blind injection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hance </a:t>
            </a:r>
            <a:r>
              <a:rPr lang="en-US" dirty="0" smtClean="0"/>
              <a:t>of having &gt;1 </a:t>
            </a:r>
            <a:r>
              <a:rPr lang="en-US" dirty="0" smtClean="0"/>
              <a:t>detectable blind </a:t>
            </a:r>
            <a:r>
              <a:rPr lang="en-US" dirty="0" smtClean="0"/>
              <a:t>injection is probably extremely small</a:t>
            </a:r>
          </a:p>
          <a:p>
            <a:pPr>
              <a:spcBef>
                <a:spcPts val="1800"/>
              </a:spcBef>
            </a:pPr>
            <a:r>
              <a:rPr lang="en-US" b="0" dirty="0" smtClean="0">
                <a:solidFill>
                  <a:schemeClr val="tx1"/>
                </a:solidFill>
              </a:rPr>
              <a:t>In any case, t</a:t>
            </a:r>
            <a:r>
              <a:rPr lang="en-US" b="0" dirty="0" smtClean="0">
                <a:solidFill>
                  <a:schemeClr val="tx1"/>
                </a:solidFill>
              </a:rPr>
              <a:t>he </a:t>
            </a:r>
            <a:r>
              <a:rPr lang="en-US" b="0" dirty="0" smtClean="0">
                <a:solidFill>
                  <a:schemeClr val="tx1"/>
                </a:solidFill>
              </a:rPr>
              <a:t>blind injection program will end when the first GW event is published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48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LIGO/Virgo Criteria for </a:t>
            </a:r>
            <a:br>
              <a:rPr lang="en-US" dirty="0" smtClean="0"/>
            </a:br>
            <a:r>
              <a:rPr lang="en-US" dirty="0" smtClean="0"/>
              <a:t>Interpreting and Publishing Events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5613" y="1295400"/>
                <a:ext cx="8226425" cy="5559425"/>
              </a:xfrm>
            </p:spPr>
            <p:txBody>
              <a:bodyPr/>
              <a:lstStyle/>
              <a:p>
                <a:r>
                  <a:rPr lang="en-US" dirty="0" smtClean="0"/>
                  <a:t>1. Above ~5 sigma (</a:t>
                </a:r>
                <a:r>
                  <a:rPr lang="en-US" dirty="0"/>
                  <a:t>false </a:t>
                </a:r>
                <a:r>
                  <a:rPr lang="en-US" dirty="0" err="1"/>
                  <a:t>prob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dirty="0" smtClean="0"/>
                  <a:t>): “detection” paper</a:t>
                </a:r>
              </a:p>
              <a:p>
                <a:pPr marL="403225" lvl="1"/>
                <a:r>
                  <a:rPr lang="en-US" dirty="0" smtClean="0"/>
                  <a:t>Unlikely (but possible!) that we will get a golden event like this in O1</a:t>
                </a:r>
              </a:p>
              <a:p>
                <a:pPr marL="0" indent="0">
                  <a:buNone/>
                </a:pPr>
                <a:r>
                  <a:rPr lang="en-US" dirty="0" smtClean="0"/>
                  <a:t>2. Above 3 sigma (false </a:t>
                </a:r>
                <a:r>
                  <a:rPr lang="en-US" dirty="0" err="1" smtClean="0"/>
                  <a:t>prob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𝟎𝟎𝟑</m:t>
                    </m:r>
                  </m:oMath>
                </a14:m>
                <a:r>
                  <a:rPr lang="en-US" dirty="0" smtClean="0"/>
                  <a:t>): “evidence” paper</a:t>
                </a:r>
              </a:p>
              <a:p>
                <a:pPr marL="409575" lvl="1" indent="0"/>
                <a:r>
                  <a:rPr lang="en-US" dirty="0" smtClean="0"/>
                  <a:t>For O1, corresponds to FAR ~ 1 in 100 years</a:t>
                </a:r>
              </a:p>
              <a:p>
                <a:pPr marL="0" indent="0">
                  <a:buNone/>
                </a:pPr>
                <a:r>
                  <a:rPr lang="en-US" dirty="0" smtClean="0"/>
                  <a:t>3. Above 2 sigma: describe as outlier in end-of-run upper limits paper, but inconclusive evidence</a:t>
                </a:r>
              </a:p>
              <a:p>
                <a:pPr marL="409575" lvl="1" indent="0"/>
                <a:r>
                  <a:rPr lang="en-US" dirty="0" smtClean="0"/>
                  <a:t>In this case, a reasonably significant EM counterpart (false </a:t>
                </a:r>
                <a:r>
                  <a:rPr lang="en-US" dirty="0" err="1" smtClean="0"/>
                  <a:t>coinc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prob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≲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0.05</m:t>
                    </m:r>
                  </m:oMath>
                </a14:m>
                <a:r>
                  <a:rPr lang="en-US" dirty="0" smtClean="0"/>
                  <a:t>) could make this scientifically more interesting, and worth </a:t>
                </a:r>
                <a:br>
                  <a:rPr lang="en-US" dirty="0" smtClean="0"/>
                </a:br>
                <a:r>
                  <a:rPr lang="en-US" dirty="0" smtClean="0"/>
                  <a:t>publishing a joint paper</a:t>
                </a:r>
              </a:p>
              <a:p>
                <a:pPr marL="0" indent="0">
                  <a:buNone/>
                </a:pPr>
                <a:r>
                  <a:rPr lang="en-US" dirty="0" smtClean="0"/>
                  <a:t>4. Loudest trigger is consistent with background: just describe briefly in upper-limit paper</a:t>
                </a:r>
              </a:p>
              <a:p>
                <a:pPr marL="409575" lvl="1" indent="0"/>
                <a:r>
                  <a:rPr lang="en-US" dirty="0" smtClean="0"/>
                  <a:t>Unlikely that an apparent EM counterpart could make this interesting, unless it’s a short GRB or otherwise exceptionally distinctive (would need convincing demonstration)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5613" y="1295400"/>
                <a:ext cx="8226425" cy="5559425"/>
              </a:xfrm>
              <a:blipFill rotWithShape="0">
                <a:blip r:embed="rId2"/>
                <a:stretch>
                  <a:fillRect l="-815" t="-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2FAA2-184C-4D93-AC79-B56257E9D74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7185883">
            <a:off x="7011077" y="1860116"/>
            <a:ext cx="2248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9575" lvl="1" indent="0" algn="ctr"/>
            <a:r>
              <a:rPr lang="en-US" sz="1800" dirty="0">
                <a:solidFill>
                  <a:srgbClr val="0000FF"/>
                </a:solidFill>
              </a:rPr>
              <a:t>EM counterpart too?  Hooray!</a:t>
            </a:r>
          </a:p>
        </p:txBody>
      </p:sp>
    </p:spTree>
    <p:extLst>
      <p:ext uri="{BB962C8B-B14F-4D97-AF65-F5344CB8AC3E}">
        <p14:creationId xmlns:p14="http://schemas.microsoft.com/office/powerpoint/2010/main" val="1150473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of Publication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93775"/>
            <a:ext cx="8226425" cy="5254625"/>
          </a:xfrm>
        </p:spPr>
        <p:txBody>
          <a:bodyPr/>
          <a:lstStyle/>
          <a:p>
            <a:r>
              <a:rPr lang="en-US" dirty="0" smtClean="0"/>
              <a:t>From the MOU: </a:t>
            </a:r>
            <a:r>
              <a:rPr lang="en-US" sz="1800" b="0" dirty="0" smtClean="0"/>
              <a:t>“Any </a:t>
            </a:r>
            <a:r>
              <a:rPr lang="en-US" sz="1800" b="0" dirty="0"/>
              <a:t>apparent counterpart to the GW event candidate, that was identified due to the GW </a:t>
            </a:r>
            <a:r>
              <a:rPr lang="en-US" sz="1800" b="0" dirty="0" smtClean="0"/>
              <a:t>candidate alert</a:t>
            </a:r>
            <a:r>
              <a:rPr lang="en-US" sz="1800" b="0" dirty="0"/>
              <a:t>, is strictly </a:t>
            </a:r>
            <a:r>
              <a:rPr lang="en-US" sz="1800" b="0" i="1" dirty="0"/>
              <a:t>embargoed</a:t>
            </a:r>
            <a:r>
              <a:rPr lang="en-US" sz="1800" b="0" dirty="0"/>
              <a:t>: it may not be published or presented prior to the public announcement </a:t>
            </a:r>
            <a:r>
              <a:rPr lang="en-US" sz="1800" b="0" dirty="0" smtClean="0"/>
              <a:t>or publication </a:t>
            </a:r>
            <a:r>
              <a:rPr lang="en-US" sz="1800" b="0" dirty="0"/>
              <a:t>of the GW event candidate by LIGO and VIRGO. </a:t>
            </a:r>
            <a:r>
              <a:rPr lang="en-US" sz="1800" b="0" dirty="0" smtClean="0"/>
              <a:t> LIGO </a:t>
            </a:r>
            <a:r>
              <a:rPr lang="en-US" sz="1800" b="0" dirty="0"/>
              <a:t>and VIRGO will share </a:t>
            </a:r>
            <a:r>
              <a:rPr lang="en-US" sz="1800" b="0" dirty="0" smtClean="0"/>
              <a:t>detailed information </a:t>
            </a:r>
            <a:r>
              <a:rPr lang="en-US" sz="1800" b="0" dirty="0"/>
              <a:t>with all partners who observed the counterpart prior to publishing or presenting the </a:t>
            </a:r>
            <a:r>
              <a:rPr lang="en-US" sz="1800" b="0" dirty="0" smtClean="0"/>
              <a:t>GW event </a:t>
            </a:r>
            <a:r>
              <a:rPr lang="en-US" sz="1800" b="0" dirty="0"/>
              <a:t>results</a:t>
            </a:r>
            <a:r>
              <a:rPr lang="en-US" sz="1800" b="0" dirty="0" smtClean="0"/>
              <a:t>.”</a:t>
            </a:r>
          </a:p>
          <a:p>
            <a:r>
              <a:rPr lang="en-US" dirty="0" smtClean="0"/>
              <a:t>The embargo is important to LIGO/Virgo</a:t>
            </a:r>
          </a:p>
          <a:p>
            <a:pPr lvl="1"/>
            <a:r>
              <a:rPr lang="en-US" dirty="0" smtClean="0"/>
              <a:t>We</a:t>
            </a:r>
            <a:r>
              <a:rPr lang="en-US" dirty="0" smtClean="0"/>
              <a:t> need to be the ones to present the GW data, after careful vetting</a:t>
            </a:r>
          </a:p>
          <a:p>
            <a:pPr lvl="1"/>
            <a:r>
              <a:rPr lang="en-US" dirty="0" smtClean="0"/>
              <a:t>We will keep you updated on any findings as we check a candidate</a:t>
            </a:r>
            <a:endParaRPr lang="en-US" dirty="0" smtClean="0"/>
          </a:p>
          <a:p>
            <a:r>
              <a:rPr lang="en-US" i="1" dirty="0"/>
              <a:t>Baseline</a:t>
            </a:r>
            <a:r>
              <a:rPr lang="en-US" dirty="0"/>
              <a:t> plan is that </a:t>
            </a:r>
            <a:r>
              <a:rPr lang="en-US" dirty="0" smtClean="0"/>
              <a:t>LIGO/Virgo </a:t>
            </a:r>
            <a:r>
              <a:rPr lang="en-US" dirty="0"/>
              <a:t>will publish GW event </a:t>
            </a:r>
            <a:r>
              <a:rPr lang="en-US" dirty="0" smtClean="0"/>
              <a:t>candidates</a:t>
            </a:r>
            <a:r>
              <a:rPr lang="en-US" dirty="0"/>
              <a:t> </a:t>
            </a:r>
            <a:r>
              <a:rPr lang="en-US" dirty="0" smtClean="0"/>
              <a:t>according to</a:t>
            </a:r>
            <a:r>
              <a:rPr lang="en-US" dirty="0" smtClean="0"/>
              <a:t> </a:t>
            </a:r>
            <a:r>
              <a:rPr lang="en-US" dirty="0"/>
              <a:t>their significance </a:t>
            </a:r>
            <a:r>
              <a:rPr lang="en-US" dirty="0" smtClean="0"/>
              <a:t>based on</a:t>
            </a:r>
            <a:r>
              <a:rPr lang="en-US" dirty="0" smtClean="0"/>
              <a:t> </a:t>
            </a:r>
            <a:r>
              <a:rPr lang="en-US" dirty="0"/>
              <a:t>the GW data alone</a:t>
            </a:r>
          </a:p>
          <a:p>
            <a:pPr lvl="1"/>
            <a:r>
              <a:rPr lang="en-US" dirty="0" smtClean="0"/>
              <a:t>Follow-up observations will then add to the story</a:t>
            </a:r>
          </a:p>
          <a:p>
            <a:pPr lvl="1"/>
            <a:r>
              <a:rPr lang="en-US" dirty="0" smtClean="0"/>
              <a:t>Frees us from trying to write huge joint papers unless it’s really necessary to establish the reality of </a:t>
            </a:r>
            <a:r>
              <a:rPr lang="en-US" dirty="0" smtClean="0"/>
              <a:t>an</a:t>
            </a:r>
            <a:r>
              <a:rPr lang="en-US" dirty="0" smtClean="0"/>
              <a:t> </a:t>
            </a:r>
            <a:r>
              <a:rPr lang="en-US" dirty="0" smtClean="0"/>
              <a:t>event in the first place</a:t>
            </a:r>
          </a:p>
          <a:p>
            <a:pPr lvl="1"/>
            <a:r>
              <a:rPr lang="en-US" dirty="0" smtClean="0"/>
              <a:t>We’ll be happy to share drafts and coordinate with companion papers</a:t>
            </a:r>
          </a:p>
          <a:p>
            <a:pPr lvl="1"/>
            <a:r>
              <a:rPr lang="en-US" dirty="0" smtClean="0"/>
              <a:t>Normal co-authorship/acknowledgment etiquette if </a:t>
            </a:r>
            <a:r>
              <a:rPr lang="en-US" dirty="0" smtClean="0"/>
              <a:t>any unpublished </a:t>
            </a:r>
            <a:r>
              <a:rPr lang="en-US" dirty="0" smtClean="0"/>
              <a:t>proprietary information is used in a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90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LIGO+Virgo</a:t>
            </a:r>
            <a:r>
              <a:rPr lang="en-US" dirty="0" smtClean="0"/>
              <a:t> </a:t>
            </a:r>
            <a:r>
              <a:rPr lang="en-US" dirty="0" smtClean="0"/>
              <a:t>intend</a:t>
            </a:r>
            <a:r>
              <a:rPr lang="en-US" dirty="0" smtClean="0"/>
              <a:t> </a:t>
            </a:r>
            <a:r>
              <a:rPr lang="en-US" dirty="0" smtClean="0"/>
              <a:t>to publish </a:t>
            </a:r>
            <a:r>
              <a:rPr lang="en-US" i="1" dirty="0" smtClean="0"/>
              <a:t>something</a:t>
            </a:r>
            <a:r>
              <a:rPr lang="en-US" dirty="0" smtClean="0"/>
              <a:t> routinely reporting all alerts sent out during O1, even if consistent with background</a:t>
            </a:r>
          </a:p>
          <a:p>
            <a:pPr lvl="1"/>
            <a:r>
              <a:rPr lang="en-US" dirty="0" smtClean="0"/>
              <a:t>Lifts the embargo, so you can refer to that information and write concretely about your follow-up observing attempts, if you want</a:t>
            </a:r>
          </a:p>
          <a:p>
            <a:pPr lvl="1"/>
            <a:r>
              <a:rPr lang="en-US" dirty="0" smtClean="0"/>
              <a:t>Timeline: aiming (optimistically?) for 3 months after the run </a:t>
            </a:r>
            <a:r>
              <a:rPr lang="en-US" dirty="0" smtClean="0"/>
              <a:t>ends</a:t>
            </a:r>
            <a:endParaRPr lang="en-US" dirty="0"/>
          </a:p>
          <a:p>
            <a:r>
              <a:rPr lang="en-US" dirty="0" smtClean="0"/>
              <a:t>We urge due caution when considering whether an EM transient is really likely to be a true counterpart</a:t>
            </a:r>
            <a:endParaRPr lang="en-US" dirty="0"/>
          </a:p>
          <a:p>
            <a:pPr lvl="1"/>
            <a:r>
              <a:rPr lang="en-US" dirty="0" smtClean="0"/>
              <a:t>Statistical significance of any apparent counterpart needs to be carefully evaluated in light of the large GW sky regions and background population of EM </a:t>
            </a:r>
            <a:r>
              <a:rPr lang="en-US" dirty="0" smtClean="0"/>
              <a:t>transients</a:t>
            </a:r>
          </a:p>
          <a:p>
            <a:pPr lvl="1"/>
            <a:r>
              <a:rPr lang="en-US" dirty="0" smtClean="0"/>
              <a:t>Especially for the first detection of GW signals, observation of a new signature calls for convincing evidence</a:t>
            </a:r>
            <a:endParaRPr lang="en-US" dirty="0"/>
          </a:p>
          <a:p>
            <a:r>
              <a:rPr lang="en-US" dirty="0" smtClean="0"/>
              <a:t>Recall that n</a:t>
            </a:r>
            <a:r>
              <a:rPr lang="en-US" dirty="0" smtClean="0"/>
              <a:t>o </a:t>
            </a:r>
            <a:r>
              <a:rPr lang="en-US" dirty="0"/>
              <a:t>restrictions are intended on the publication of EM transients which </a:t>
            </a:r>
            <a:r>
              <a:rPr lang="en-US" dirty="0" smtClean="0"/>
              <a:t>were </a:t>
            </a:r>
            <a:r>
              <a:rPr lang="en-US" dirty="0"/>
              <a:t>not triggered by a GW alert</a:t>
            </a:r>
          </a:p>
          <a:p>
            <a:pPr lvl="1"/>
            <a:r>
              <a:rPr lang="en-US" dirty="0"/>
              <a:t>But you can’t hint that there was a GW </a:t>
            </a:r>
            <a:r>
              <a:rPr lang="en-US" dirty="0" smtClean="0"/>
              <a:t>counterpart (even if </a:t>
            </a:r>
            <a:r>
              <a:rPr lang="en-US" u="sng" dirty="0" smtClean="0"/>
              <a:t>we</a:t>
            </a:r>
            <a:r>
              <a:rPr lang="en-US" dirty="0" smtClean="0"/>
              <a:t> know there is one!!!), </a:t>
            </a:r>
            <a:r>
              <a:rPr lang="en-US" dirty="0"/>
              <a:t>if the embargo is </a:t>
            </a:r>
            <a:r>
              <a:rPr lang="en-US" dirty="0" smtClean="0"/>
              <a:t>still in effect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8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Any questions or comments?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55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follow-up strategy need something more than FAR </a:t>
            </a:r>
            <a:r>
              <a:rPr lang="en-US" dirty="0" smtClean="0"/>
              <a:t>and </a:t>
            </a:r>
            <a:r>
              <a:rPr lang="en-US" dirty="0"/>
              <a:t>sky </a:t>
            </a:r>
            <a:r>
              <a:rPr lang="en-US" dirty="0" smtClean="0"/>
              <a:t>map?</a:t>
            </a:r>
          </a:p>
          <a:p>
            <a:pPr lvl="1"/>
            <a:r>
              <a:rPr lang="en-US" dirty="0" smtClean="0"/>
              <a:t>Will your observing strategy depend on CBC vs Burst?  Other parameters?</a:t>
            </a:r>
            <a:endParaRPr lang="en-US" dirty="0"/>
          </a:p>
          <a:p>
            <a:r>
              <a:rPr lang="en-US" dirty="0" smtClean="0"/>
              <a:t>Could/should </a:t>
            </a:r>
            <a:r>
              <a:rPr lang="en-US" dirty="0"/>
              <a:t>we skip the human validation step before issuing </a:t>
            </a:r>
            <a:r>
              <a:rPr lang="en-US" dirty="0" smtClean="0"/>
              <a:t>“Initial” alerts?</a:t>
            </a:r>
          </a:p>
          <a:p>
            <a:pPr lvl="1"/>
            <a:r>
              <a:rPr lang="en-US" dirty="0" smtClean="0"/>
              <a:t>Would still have the ability to retract later if humans find some anomaly</a:t>
            </a:r>
            <a:endParaRPr lang="en-US" dirty="0"/>
          </a:p>
          <a:p>
            <a:r>
              <a:rPr lang="en-US" dirty="0" smtClean="0"/>
              <a:t>Do you expect to coordinate with other observers?  If so, how?</a:t>
            </a:r>
          </a:p>
          <a:p>
            <a:pPr lvl="1"/>
            <a:r>
              <a:rPr lang="en-US" dirty="0" smtClean="0"/>
              <a:t>Are other EM observations useful (or essential) for planning yours?</a:t>
            </a:r>
          </a:p>
          <a:p>
            <a:r>
              <a:rPr lang="en-US" dirty="0" smtClean="0"/>
              <a:t>How will you evaluate the significance (i.e., low chance of false coincidence) if you find an apparent counterpart?</a:t>
            </a:r>
          </a:p>
          <a:p>
            <a:pPr lvl="1"/>
            <a:r>
              <a:rPr lang="en-US" dirty="0" smtClean="0"/>
              <a:t>And how low of a false coincidence probability could to demonstrate with your specific instrument(s) and analysis?</a:t>
            </a:r>
          </a:p>
          <a:p>
            <a:r>
              <a:rPr lang="en-US" dirty="0" smtClean="0"/>
              <a:t>Any specific suggestions or requests for testing?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32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Big Picture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1955047"/>
            <a:ext cx="3797299" cy="1835429"/>
            <a:chOff x="495300" y="1423737"/>
            <a:chExt cx="8089900" cy="3910263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17" r="6111" b="2500"/>
            <a:stretch/>
          </p:blipFill>
          <p:spPr>
            <a:xfrm>
              <a:off x="495300" y="1423737"/>
              <a:ext cx="8089900" cy="3910263"/>
            </a:xfrm>
            <a:prstGeom prst="rect">
              <a:avLst/>
            </a:prstGeom>
          </p:spPr>
        </p:pic>
        <p:sp>
          <p:nvSpPr>
            <p:cNvPr id="86" name="Oval 85"/>
            <p:cNvSpPr/>
            <p:nvPr/>
          </p:nvSpPr>
          <p:spPr>
            <a:xfrm>
              <a:off x="4343400" y="2438400"/>
              <a:ext cx="100263" cy="100263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7" name="Oval 86"/>
            <p:cNvSpPr/>
            <p:nvPr/>
          </p:nvSpPr>
          <p:spPr>
            <a:xfrm>
              <a:off x="4320682" y="2184678"/>
              <a:ext cx="100263" cy="100263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8" name="Oval 87"/>
            <p:cNvSpPr/>
            <p:nvPr/>
          </p:nvSpPr>
          <p:spPr>
            <a:xfrm>
              <a:off x="6096000" y="3048000"/>
              <a:ext cx="100263" cy="100263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9" name="Oval 88"/>
            <p:cNvSpPr/>
            <p:nvPr/>
          </p:nvSpPr>
          <p:spPr>
            <a:xfrm>
              <a:off x="7512817" y="2625969"/>
              <a:ext cx="100263" cy="100263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0" name="Oval 89"/>
            <p:cNvSpPr/>
            <p:nvPr/>
          </p:nvSpPr>
          <p:spPr>
            <a:xfrm>
              <a:off x="1730829" y="2815213"/>
              <a:ext cx="100263" cy="100263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1" name="Oval 90"/>
            <p:cNvSpPr/>
            <p:nvPr/>
          </p:nvSpPr>
          <p:spPr>
            <a:xfrm>
              <a:off x="1253532" y="2337916"/>
              <a:ext cx="100263" cy="100263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09600" y="1812563"/>
              <a:ext cx="2339359" cy="615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LIGO Hanford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511300" y="2857499"/>
              <a:ext cx="2628543" cy="615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LIGO Livingston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031149" y="1712989"/>
              <a:ext cx="1633268" cy="615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GEO 600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038601" y="2438399"/>
              <a:ext cx="1242520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Virgo</a:t>
              </a:r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567051" y="3106197"/>
              <a:ext cx="1908214" cy="615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LIGO-India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135014" y="2117361"/>
              <a:ext cx="1392562" cy="615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KAGRA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Can 6"/>
          <p:cNvSpPr/>
          <p:nvPr/>
        </p:nvSpPr>
        <p:spPr>
          <a:xfrm>
            <a:off x="361950" y="4278145"/>
            <a:ext cx="786019" cy="1134414"/>
          </a:xfrm>
          <a:prstGeom prst="ca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GW data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2299" y="4125747"/>
            <a:ext cx="1981200" cy="72389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Analyze data, identify triggers,</a:t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infer sky position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3734" y="5078245"/>
            <a:ext cx="1969765" cy="3343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Estimate background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n 9"/>
          <p:cNvSpPr/>
          <p:nvPr/>
        </p:nvSpPr>
        <p:spPr>
          <a:xfrm>
            <a:off x="4382880" y="4078120"/>
            <a:ext cx="938419" cy="914400"/>
          </a:xfrm>
          <a:prstGeom prst="ca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Trigger database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30899" y="4765462"/>
            <a:ext cx="2015960" cy="8733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Select event candidates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34119" y="3747572"/>
            <a:ext cx="2025232" cy="53057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Data quality </a:t>
            </a:r>
            <a:r>
              <a:rPr lang="en-US" sz="1600" b="1" dirty="0">
                <a:solidFill>
                  <a:schemeClr val="tx1"/>
                </a:solidFill>
              </a:rPr>
              <a:t>v</a:t>
            </a:r>
            <a:r>
              <a:rPr lang="en-US" sz="1600" b="1" dirty="0" smtClean="0">
                <a:solidFill>
                  <a:schemeClr val="tx1"/>
                </a:solidFill>
              </a:rPr>
              <a:t>alidation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-256401" y="3304401"/>
            <a:ext cx="1460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Transfer data</a:t>
            </a:r>
            <a:endParaRPr lang="en-US" sz="1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2948473"/>
            <a:ext cx="1389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Send info</a:t>
            </a:r>
            <a:b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observers</a:t>
            </a:r>
            <a:endParaRPr lang="en-US" sz="1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>
            <a:stCxn id="7" idx="4"/>
            <a:endCxn id="8" idx="1"/>
          </p:cNvCxnSpPr>
          <p:nvPr/>
        </p:nvCxnSpPr>
        <p:spPr>
          <a:xfrm flipV="1">
            <a:off x="1147969" y="4487696"/>
            <a:ext cx="744330" cy="3576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4"/>
            <a:endCxn id="9" idx="1"/>
          </p:cNvCxnSpPr>
          <p:nvPr/>
        </p:nvCxnSpPr>
        <p:spPr>
          <a:xfrm>
            <a:off x="1147969" y="4845352"/>
            <a:ext cx="755765" cy="4000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10" idx="2"/>
          </p:cNvCxnSpPr>
          <p:nvPr/>
        </p:nvCxnSpPr>
        <p:spPr>
          <a:xfrm>
            <a:off x="3873499" y="4487696"/>
            <a:ext cx="509381" cy="476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>
            <a:off x="3873499" y="5245402"/>
            <a:ext cx="2057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21299" y="4685573"/>
            <a:ext cx="612820" cy="218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0"/>
            <a:endCxn id="12" idx="2"/>
          </p:cNvCxnSpPr>
          <p:nvPr/>
        </p:nvCxnSpPr>
        <p:spPr>
          <a:xfrm flipV="1">
            <a:off x="6938879" y="4278145"/>
            <a:ext cx="7856" cy="4873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34999" y="2494671"/>
            <a:ext cx="53146" cy="174537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68349" y="2744773"/>
            <a:ext cx="121092" cy="14952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54074" y="2458870"/>
            <a:ext cx="1190625" cy="178117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949324" y="2573170"/>
            <a:ext cx="1104901" cy="169545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092199" y="2850535"/>
            <a:ext cx="1742866" cy="144666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216024" y="2631720"/>
            <a:ext cx="2312941" cy="172262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440393" y="2496756"/>
            <a:ext cx="722407" cy="518164"/>
            <a:chOff x="5742480" y="1197747"/>
            <a:chExt cx="1000562" cy="717677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82" name="Can 81"/>
            <p:cNvSpPr/>
            <p:nvPr/>
          </p:nvSpPr>
          <p:spPr>
            <a:xfrm rot="13919855">
              <a:off x="6069884" y="870343"/>
              <a:ext cx="345754" cy="1000562"/>
            </a:xfrm>
            <a:prstGeom prst="can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Isosceles Triangle 82"/>
            <p:cNvSpPr/>
            <p:nvPr/>
          </p:nvSpPr>
          <p:spPr>
            <a:xfrm>
              <a:off x="6019800" y="1280477"/>
              <a:ext cx="304800" cy="634947"/>
            </a:xfrm>
            <a:prstGeom prst="triangl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019800" y="1280478"/>
              <a:ext cx="286385" cy="286385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V="1">
            <a:off x="7239000" y="2755838"/>
            <a:ext cx="138204" cy="143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7377204" y="2755838"/>
            <a:ext cx="97494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7374541" y="2764796"/>
            <a:ext cx="48747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339573" y="2756971"/>
            <a:ext cx="34968" cy="1423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536702" y="2833171"/>
            <a:ext cx="138204" cy="143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7674906" y="2833171"/>
            <a:ext cx="97494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7672243" y="2842129"/>
            <a:ext cx="48747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637275" y="2834304"/>
            <a:ext cx="34968" cy="1423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467600" y="2604571"/>
            <a:ext cx="138204" cy="143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7605804" y="2604571"/>
            <a:ext cx="97494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603141" y="2613529"/>
            <a:ext cx="48747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568173" y="2605704"/>
            <a:ext cx="34968" cy="1423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772400" y="2680771"/>
            <a:ext cx="138204" cy="143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7910604" y="2680771"/>
            <a:ext cx="97494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7907941" y="2689729"/>
            <a:ext cx="48747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872973" y="2681904"/>
            <a:ext cx="34968" cy="1423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993902" y="2833171"/>
            <a:ext cx="138204" cy="143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8132106" y="2833171"/>
            <a:ext cx="97494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8129443" y="2842129"/>
            <a:ext cx="48747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8094475" y="2834304"/>
            <a:ext cx="34968" cy="1423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8070102" y="2604571"/>
            <a:ext cx="138204" cy="14344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8208306" y="2604571"/>
            <a:ext cx="97494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8205643" y="2613529"/>
            <a:ext cx="48747" cy="1434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8170675" y="2605704"/>
            <a:ext cx="34968" cy="14230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 rot="20930107">
            <a:off x="5335459" y="1799586"/>
            <a:ext cx="831103" cy="997914"/>
            <a:chOff x="6477000" y="1564877"/>
            <a:chExt cx="831103" cy="99791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7" name="Oval 66"/>
            <p:cNvSpPr/>
            <p:nvPr/>
          </p:nvSpPr>
          <p:spPr>
            <a:xfrm>
              <a:off x="6540103" y="1564877"/>
              <a:ext cx="695787" cy="206081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477000" y="2132467"/>
              <a:ext cx="831102" cy="286883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610206" y="2419350"/>
              <a:ext cx="553472" cy="143441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endCxn id="67" idx="2"/>
            </p:cNvCxnSpPr>
            <p:nvPr/>
          </p:nvCxnSpPr>
          <p:spPr>
            <a:xfrm flipV="1">
              <a:off x="6477000" y="1667918"/>
              <a:ext cx="63103" cy="464550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6477000" y="1766888"/>
              <a:ext cx="252413" cy="346122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8" idx="0"/>
            </p:cNvCxnSpPr>
            <p:nvPr/>
          </p:nvCxnSpPr>
          <p:spPr>
            <a:xfrm flipH="1" flipV="1">
              <a:off x="6724652" y="1762126"/>
              <a:ext cx="167899" cy="370341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8" idx="0"/>
            </p:cNvCxnSpPr>
            <p:nvPr/>
          </p:nvCxnSpPr>
          <p:spPr>
            <a:xfrm flipV="1">
              <a:off x="6892551" y="1771650"/>
              <a:ext cx="151187" cy="360817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 flipV="1">
              <a:off x="7034213" y="1766888"/>
              <a:ext cx="273890" cy="365582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endCxn id="67" idx="6"/>
            </p:cNvCxnSpPr>
            <p:nvPr/>
          </p:nvCxnSpPr>
          <p:spPr>
            <a:xfrm flipH="1" flipV="1">
              <a:off x="7235890" y="1667918"/>
              <a:ext cx="72212" cy="464550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6813335" y="1676117"/>
              <a:ext cx="150215" cy="62348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>
              <a:stCxn id="67" idx="1"/>
            </p:cNvCxnSpPr>
            <p:nvPr/>
          </p:nvCxnSpPr>
          <p:spPr>
            <a:xfrm>
              <a:off x="6641999" y="1595057"/>
              <a:ext cx="175180" cy="81343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7" idx="3"/>
            </p:cNvCxnSpPr>
            <p:nvPr/>
          </p:nvCxnSpPr>
          <p:spPr>
            <a:xfrm flipV="1">
              <a:off x="6641999" y="1738993"/>
              <a:ext cx="175180" cy="1785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67" idx="5"/>
            </p:cNvCxnSpPr>
            <p:nvPr/>
          </p:nvCxnSpPr>
          <p:spPr>
            <a:xfrm>
              <a:off x="6964136" y="1736271"/>
              <a:ext cx="169858" cy="4507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67" idx="7"/>
            </p:cNvCxnSpPr>
            <p:nvPr/>
          </p:nvCxnSpPr>
          <p:spPr>
            <a:xfrm flipV="1">
              <a:off x="6966857" y="1595057"/>
              <a:ext cx="167137" cy="81343"/>
            </a:xfrm>
            <a:prstGeom prst="line">
              <a:avLst/>
            </a:prstGeom>
            <a:grpFill/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6796299" y="2224747"/>
              <a:ext cx="181286" cy="181286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398820" y="1750949"/>
            <a:ext cx="754580" cy="625022"/>
            <a:chOff x="7821574" y="1037019"/>
            <a:chExt cx="754580" cy="625022"/>
          </a:xfrm>
        </p:grpSpPr>
        <p:sp>
          <p:nvSpPr>
            <p:cNvPr id="60" name="Can 59"/>
            <p:cNvSpPr/>
            <p:nvPr/>
          </p:nvSpPr>
          <p:spPr>
            <a:xfrm>
              <a:off x="8058922" y="1372010"/>
              <a:ext cx="169676" cy="290031"/>
            </a:xfrm>
            <a:prstGeom prst="ca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hord 60"/>
            <p:cNvSpPr/>
            <p:nvPr/>
          </p:nvSpPr>
          <p:spPr>
            <a:xfrm rot="1294178">
              <a:off x="7821574" y="1065683"/>
              <a:ext cx="754580" cy="413324"/>
            </a:xfrm>
            <a:prstGeom prst="chord">
              <a:avLst>
                <a:gd name="adj1" fmla="val 854544"/>
                <a:gd name="adj2" fmla="val 9842649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 rot="1280826">
              <a:off x="7841502" y="1246573"/>
              <a:ext cx="678702" cy="17236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7944335" y="1042455"/>
              <a:ext cx="312378" cy="142774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62" idx="4"/>
            </p:cNvCxnSpPr>
            <p:nvPr/>
          </p:nvCxnSpPr>
          <p:spPr>
            <a:xfrm flipV="1">
              <a:off x="8149669" y="1042455"/>
              <a:ext cx="123924" cy="370566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2" idx="7"/>
            </p:cNvCxnSpPr>
            <p:nvPr/>
          </p:nvCxnSpPr>
          <p:spPr>
            <a:xfrm flipH="1" flipV="1">
              <a:off x="8273593" y="1042455"/>
              <a:ext cx="152805" cy="321413"/>
            </a:xfrm>
            <a:prstGeom prst="line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 rot="1295017">
              <a:off x="8224696" y="1037019"/>
              <a:ext cx="97795" cy="698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018" y="1600200"/>
            <a:ext cx="810228" cy="579313"/>
          </a:xfrm>
          <a:prstGeom prst="rect">
            <a:avLst/>
          </a:prstGeom>
        </p:spPr>
      </p:pic>
      <p:cxnSp>
        <p:nvCxnSpPr>
          <p:cNvPr id="55" name="Straight Arrow Connector 54"/>
          <p:cNvCxnSpPr/>
          <p:nvPr/>
        </p:nvCxnSpPr>
        <p:spPr>
          <a:xfrm flipH="1" flipV="1">
            <a:off x="6227537" y="3042721"/>
            <a:ext cx="391848" cy="7048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2" idx="0"/>
          </p:cNvCxnSpPr>
          <p:nvPr/>
        </p:nvCxnSpPr>
        <p:spPr>
          <a:xfrm flipH="1" flipV="1">
            <a:off x="6902807" y="3169494"/>
            <a:ext cx="43928" cy="57807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6560295" y="3114235"/>
            <a:ext cx="247380" cy="6333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7115756" y="3114235"/>
            <a:ext cx="123244" cy="6333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7269722" y="3121872"/>
            <a:ext cx="298451" cy="6257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4774447" y="6476999"/>
            <a:ext cx="346120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Swift: NASA E/PO, Sonoma State U., </a:t>
            </a:r>
            <a:r>
              <a:rPr lang="en-US" sz="1050" dirty="0" err="1" smtClean="0">
                <a:solidFill>
                  <a:schemeClr val="bg1">
                    <a:lumMod val="50000"/>
                  </a:schemeClr>
                </a:solidFill>
              </a:rPr>
              <a:t>Aurore</a:t>
            </a:r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bg1">
                    <a:lumMod val="50000"/>
                  </a:schemeClr>
                </a:solidFill>
              </a:rPr>
              <a:t>Simonnet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35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Candidate Selection and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identification</a:t>
            </a:r>
          </a:p>
          <a:p>
            <a:pPr lvl="1"/>
            <a:r>
              <a:rPr lang="en-US" dirty="0" smtClean="0"/>
              <a:t>Trigger found by low-latency CBC or Burst search</a:t>
            </a:r>
          </a:p>
          <a:p>
            <a:pPr lvl="1"/>
            <a:r>
              <a:rPr lang="en-US" dirty="0" smtClean="0"/>
              <a:t>Estimated FAR below some threshold </a:t>
            </a:r>
          </a:p>
          <a:p>
            <a:pPr lvl="1"/>
            <a:r>
              <a:rPr lang="en-US" dirty="0" smtClean="0"/>
              <a:t>Not a (non-blind) hardware injection</a:t>
            </a:r>
          </a:p>
          <a:p>
            <a:pPr lvl="1"/>
            <a:r>
              <a:rPr lang="en-US" dirty="0" smtClean="0"/>
              <a:t>Not already vetoed for data quality reasons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quality validation</a:t>
            </a:r>
          </a:p>
          <a:p>
            <a:pPr lvl="1"/>
            <a:r>
              <a:rPr lang="en-US" dirty="0" smtClean="0"/>
              <a:t>More sophisticated data quality checks (</a:t>
            </a:r>
            <a:r>
              <a:rPr lang="en-US" dirty="0" err="1" smtClean="0"/>
              <a:t>iDQ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Operators at observatories confirm there</a:t>
            </a:r>
            <a:br>
              <a:rPr lang="en-US" dirty="0" smtClean="0"/>
            </a:br>
            <a:r>
              <a:rPr lang="en-US" dirty="0" smtClean="0"/>
              <a:t>     were no anomalous conditions</a:t>
            </a:r>
          </a:p>
          <a:p>
            <a:pPr lvl="1"/>
            <a:r>
              <a:rPr lang="en-US" dirty="0" err="1" smtClean="0"/>
              <a:t>Skymap</a:t>
            </a:r>
            <a:r>
              <a:rPr lang="en-US" dirty="0" smtClean="0"/>
              <a:t> file has been generated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63214" y="2667000"/>
            <a:ext cx="2362200" cy="609600"/>
          </a:xfrm>
          <a:prstGeom prst="rect">
            <a:avLst/>
          </a:prstGeom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“Preliminary” </a:t>
            </a:r>
            <a:r>
              <a:rPr lang="en-US" sz="1800" dirty="0" err="1" smtClean="0"/>
              <a:t>VOEvent</a:t>
            </a:r>
            <a:r>
              <a:rPr lang="en-US" sz="1800" dirty="0" smtClean="0"/>
              <a:t> alert</a:t>
            </a:r>
            <a:endParaRPr lang="en-US" sz="1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586162" y="3276600"/>
            <a:ext cx="4491038" cy="2895600"/>
            <a:chOff x="3733800" y="3276600"/>
            <a:chExt cx="4491038" cy="2895600"/>
          </a:xfrm>
        </p:grpSpPr>
        <p:sp>
          <p:nvSpPr>
            <p:cNvPr id="6" name="Rectangle 5"/>
            <p:cNvSpPr/>
            <p:nvPr/>
          </p:nvSpPr>
          <p:spPr>
            <a:xfrm>
              <a:off x="3733800" y="5562600"/>
              <a:ext cx="2057400" cy="609600"/>
            </a:xfrm>
            <a:prstGeom prst="rect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“Initial” </a:t>
              </a:r>
              <a:br>
                <a:rPr lang="en-US" sz="1800" dirty="0" smtClean="0"/>
              </a:br>
              <a:r>
                <a:rPr lang="en-US" sz="1800" dirty="0" err="1" smtClean="0"/>
                <a:t>VOEvent</a:t>
              </a:r>
              <a:r>
                <a:rPr lang="en-US" sz="1800" dirty="0" smtClean="0"/>
                <a:t> alert</a:t>
              </a:r>
              <a:endParaRPr lang="en-US" sz="1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00800" y="5562600"/>
              <a:ext cx="1824038" cy="609600"/>
            </a:xfrm>
            <a:prstGeom prst="rect">
              <a:avLst/>
            </a:prstGeom>
            <a:solidFill>
              <a:srgbClr val="D60000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Retraction</a:t>
              </a:r>
              <a:br>
                <a:rPr lang="en-US" sz="1800" dirty="0" smtClean="0"/>
              </a:br>
              <a:r>
                <a:rPr lang="en-US" sz="1800" dirty="0" err="1" smtClean="0"/>
                <a:t>VOEvent</a:t>
              </a:r>
              <a:r>
                <a:rPr lang="en-US" sz="1800" dirty="0" smtClean="0"/>
                <a:t> notice</a:t>
              </a:r>
              <a:endParaRPr lang="en-US" sz="1800" dirty="0"/>
            </a:p>
          </p:txBody>
        </p:sp>
        <p:cxnSp>
          <p:nvCxnSpPr>
            <p:cNvPr id="9" name="Straight Arrow Connector 8"/>
            <p:cNvCxnSpPr>
              <a:stCxn id="5" idx="2"/>
              <a:endCxn id="6" idx="0"/>
            </p:cNvCxnSpPr>
            <p:nvPr/>
          </p:nvCxnSpPr>
          <p:spPr>
            <a:xfrm flipH="1">
              <a:off x="4762500" y="3276600"/>
              <a:ext cx="2310414" cy="2286000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5" idx="2"/>
              <a:endCxn id="7" idx="0"/>
            </p:cNvCxnSpPr>
            <p:nvPr/>
          </p:nvCxnSpPr>
          <p:spPr>
            <a:xfrm>
              <a:off x="7072914" y="3276600"/>
              <a:ext cx="239905" cy="22860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867400" y="5638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smtClean="0"/>
                <a:t>or</a:t>
              </a:r>
              <a:endParaRPr lang="en-US" i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077200" y="2057400"/>
            <a:ext cx="996566" cy="1257108"/>
            <a:chOff x="8077200" y="2057400"/>
            <a:chExt cx="996566" cy="1257108"/>
          </a:xfrm>
        </p:grpSpPr>
        <p:sp>
          <p:nvSpPr>
            <p:cNvPr id="17" name="TextBox 16"/>
            <p:cNvSpPr txBox="1"/>
            <p:nvPr/>
          </p:nvSpPr>
          <p:spPr>
            <a:xfrm>
              <a:off x="8077200" y="2057400"/>
              <a:ext cx="9965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i="1" dirty="0" smtClean="0">
                  <a:solidFill>
                    <a:srgbClr val="0000FF"/>
                  </a:solidFill>
                </a:rPr>
                <a:t>Elapsed time goal:</a:t>
              </a:r>
              <a:endParaRPr lang="en-US" sz="1400" i="1" dirty="0">
                <a:solidFill>
                  <a:srgbClr val="0000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29600" y="2698955"/>
              <a:ext cx="6858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dirty="0" smtClean="0">
                  <a:solidFill>
                    <a:srgbClr val="0000FF"/>
                  </a:solidFill>
                </a:rPr>
                <a:t>3-5 min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153400" y="5632847"/>
            <a:ext cx="838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5-10 min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877669"/>
            <a:ext cx="2350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FF"/>
                </a:solidFill>
              </a:rPr>
              <a:t>Software component: “Approval Processor”</a:t>
            </a:r>
            <a:endParaRPr 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88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Interpret a “Preliminary”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“Preliminary” alert type is intended to help observers prepare to </a:t>
            </a:r>
            <a:r>
              <a:rPr lang="en-US" i="1" dirty="0" smtClean="0"/>
              <a:t>possibly</a:t>
            </a:r>
            <a:r>
              <a:rPr lang="en-US" dirty="0" smtClean="0"/>
              <a:t> follow up an event candidate</a:t>
            </a:r>
          </a:p>
          <a:p>
            <a:pPr lvl="1"/>
            <a:r>
              <a:rPr lang="en-US" dirty="0" smtClean="0"/>
              <a:t>May be useful to wake up a human or a scheduling computer</a:t>
            </a:r>
          </a:p>
          <a:p>
            <a:pPr lvl="1"/>
            <a:r>
              <a:rPr lang="en-US" dirty="0" smtClean="0"/>
              <a:t>For some instruments, could initiate buffering of data</a:t>
            </a:r>
          </a:p>
          <a:p>
            <a:pPr lvl="1"/>
            <a:r>
              <a:rPr lang="en-US" dirty="0" smtClean="0">
                <a:solidFill>
                  <a:srgbClr val="D60000"/>
                </a:solidFill>
              </a:rPr>
              <a:t>It should not be considered a validated GW candidate</a:t>
            </a:r>
          </a:p>
          <a:p>
            <a:pPr lvl="1"/>
            <a:r>
              <a:rPr lang="en-US" dirty="0" smtClean="0"/>
              <a:t>We don’t know yet what fraction of Preliminary alerts will pass the validation checks and produce “Initial” alerts</a:t>
            </a:r>
          </a:p>
          <a:p>
            <a:pPr marL="739775" lvl="2" indent="0">
              <a:buNone/>
            </a:pP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  <a:t>During the LIGO/Virgo science run in 2009-10,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  <a:t>about 1/3 were rejected </a:t>
            </a:r>
            <a:b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</a:rPr>
              <a:t>at this stage]</a:t>
            </a:r>
            <a:endParaRPr lang="en-US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5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43000"/>
            <a:ext cx="8226425" cy="5254625"/>
          </a:xfrm>
        </p:spPr>
        <p:txBody>
          <a:bodyPr/>
          <a:lstStyle/>
          <a:p>
            <a:r>
              <a:rPr lang="en-US" dirty="0" smtClean="0"/>
              <a:t>Identifying an event candidate will also </a:t>
            </a:r>
            <a:br>
              <a:rPr lang="en-US" dirty="0" smtClean="0"/>
            </a:br>
            <a:r>
              <a:rPr lang="en-US" dirty="0" smtClean="0"/>
              <a:t>launch software to do more sophisticated </a:t>
            </a:r>
            <a:br>
              <a:rPr lang="en-US" dirty="0" smtClean="0"/>
            </a:br>
            <a:r>
              <a:rPr lang="en-US" dirty="0" smtClean="0"/>
              <a:t>parameter estimation</a:t>
            </a:r>
          </a:p>
          <a:p>
            <a:pPr lvl="1"/>
            <a:r>
              <a:rPr lang="en-US" dirty="0" smtClean="0"/>
              <a:t>Sky position and physical parameters of the source</a:t>
            </a:r>
          </a:p>
          <a:p>
            <a:pPr lvl="1"/>
            <a:r>
              <a:rPr lang="en-US" dirty="0" smtClean="0"/>
              <a:t>Can require many hours (MCMC)</a:t>
            </a:r>
          </a:p>
          <a:p>
            <a:pPr lvl="1"/>
            <a:r>
              <a:rPr lang="en-US" dirty="0" smtClean="0"/>
              <a:t>Produces updated </a:t>
            </a:r>
            <a:r>
              <a:rPr lang="en-US" dirty="0" err="1" smtClean="0"/>
              <a:t>skymap</a:t>
            </a:r>
            <a:endParaRPr lang="en-US" dirty="0" smtClean="0"/>
          </a:p>
          <a:p>
            <a:pPr lvl="1"/>
            <a:r>
              <a:rPr lang="en-US" dirty="0" smtClean="0"/>
              <a:t>Potentially could refine FAR estimate </a:t>
            </a:r>
            <a:r>
              <a:rPr lang="en-US" dirty="0" smtClean="0"/>
              <a:t>too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One or more “Update” alerts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It’s possible that further examination of an event </a:t>
            </a:r>
            <a:br>
              <a:rPr lang="en-US" dirty="0" smtClean="0"/>
            </a:br>
            <a:r>
              <a:rPr lang="en-US" dirty="0" smtClean="0"/>
              <a:t>candidate could discover an issue with data quality </a:t>
            </a:r>
            <a:br>
              <a:rPr lang="en-US" dirty="0" smtClean="0"/>
            </a:br>
            <a:r>
              <a:rPr lang="en-US" dirty="0" smtClean="0"/>
              <a:t>or estimation of the FAR (significance)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24600" y="990600"/>
            <a:ext cx="2005614" cy="609600"/>
          </a:xfrm>
          <a:prstGeom prst="rect">
            <a:avLst/>
          </a:prstGeom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“Initial” </a:t>
            </a:r>
            <a:br>
              <a:rPr lang="en-US" sz="1800" dirty="0" smtClean="0"/>
            </a:br>
            <a:r>
              <a:rPr lang="en-US" sz="1800" dirty="0" err="1" smtClean="0"/>
              <a:t>VOEvent</a:t>
            </a:r>
            <a:r>
              <a:rPr lang="en-US" sz="1800" dirty="0" smtClean="0"/>
              <a:t> alert</a:t>
            </a:r>
            <a:endParaRPr lang="en-US" sz="1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486400" y="1600200"/>
            <a:ext cx="1905000" cy="1981200"/>
            <a:chOff x="5486400" y="1600200"/>
            <a:chExt cx="1905000" cy="1981200"/>
          </a:xfrm>
        </p:grpSpPr>
        <p:sp>
          <p:nvSpPr>
            <p:cNvPr id="7" name="Rectangle 6"/>
            <p:cNvSpPr/>
            <p:nvPr/>
          </p:nvSpPr>
          <p:spPr>
            <a:xfrm>
              <a:off x="5486400" y="2971800"/>
              <a:ext cx="1905000" cy="609600"/>
            </a:xfrm>
            <a:prstGeom prst="rect">
              <a:avLst/>
            </a:prstGeom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“Update” </a:t>
              </a:r>
              <a:br>
                <a:rPr lang="en-US" sz="1800" dirty="0" smtClean="0"/>
              </a:br>
              <a:r>
                <a:rPr lang="en-US" sz="1800" dirty="0" err="1" smtClean="0"/>
                <a:t>VOEvent</a:t>
              </a:r>
              <a:r>
                <a:rPr lang="en-US" sz="1800" dirty="0" smtClean="0"/>
                <a:t> alert</a:t>
              </a:r>
              <a:endParaRPr lang="en-US" sz="1800" dirty="0"/>
            </a:p>
          </p:txBody>
        </p:sp>
        <p:cxnSp>
          <p:nvCxnSpPr>
            <p:cNvPr id="9" name="Straight Arrow Connector 8"/>
            <p:cNvCxnSpPr>
              <a:stCxn id="5" idx="2"/>
              <a:endCxn id="7" idx="0"/>
            </p:cNvCxnSpPr>
            <p:nvPr/>
          </p:nvCxnSpPr>
          <p:spPr>
            <a:xfrm flipH="1">
              <a:off x="6438900" y="1600200"/>
              <a:ext cx="888507" cy="1371600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6862762" y="1600200"/>
            <a:ext cx="1824038" cy="3810000"/>
            <a:chOff x="6786562" y="1600200"/>
            <a:chExt cx="1824038" cy="3810000"/>
          </a:xfrm>
        </p:grpSpPr>
        <p:sp>
          <p:nvSpPr>
            <p:cNvPr id="8" name="Rectangle 7"/>
            <p:cNvSpPr/>
            <p:nvPr/>
          </p:nvSpPr>
          <p:spPr>
            <a:xfrm>
              <a:off x="6786562" y="4800600"/>
              <a:ext cx="1824038" cy="609600"/>
            </a:xfrm>
            <a:prstGeom prst="rect">
              <a:avLst/>
            </a:prstGeom>
            <a:solidFill>
              <a:srgbClr val="D60000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Retraction</a:t>
              </a:r>
              <a:br>
                <a:rPr lang="en-US" sz="1800" dirty="0" smtClean="0"/>
              </a:br>
              <a:r>
                <a:rPr lang="en-US" sz="1800" dirty="0" err="1" smtClean="0"/>
                <a:t>VOEvent</a:t>
              </a:r>
              <a:r>
                <a:rPr lang="en-US" sz="1800" dirty="0" smtClean="0"/>
                <a:t> notice</a:t>
              </a:r>
              <a:endParaRPr lang="en-US" sz="1800" dirty="0"/>
            </a:p>
          </p:txBody>
        </p:sp>
        <p:cxnSp>
          <p:nvCxnSpPr>
            <p:cNvPr id="10" name="Straight Arrow Connector 9"/>
            <p:cNvCxnSpPr>
              <a:stCxn id="5" idx="2"/>
              <a:endCxn id="8" idx="0"/>
            </p:cNvCxnSpPr>
            <p:nvPr/>
          </p:nvCxnSpPr>
          <p:spPr>
            <a:xfrm>
              <a:off x="7327407" y="1600200"/>
              <a:ext cx="371174" cy="3200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1657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Threshold / Alert Rate for O1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generate alerts from CBC and Burst low-latency searches</a:t>
            </a:r>
          </a:p>
          <a:p>
            <a:r>
              <a:rPr lang="en-US" dirty="0" smtClean="0"/>
              <a:t>We propose to set the FAR threshold so that we expect ~1 CBC alert and ~1 Burst alert per calendar month during O1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Total of about 6 alerts expected during O1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Note: the event type and FAR is included in the alert, so you could apply a tighter cut on the alerts you receive, if you want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Caveats: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Estimated corrections for </a:t>
            </a:r>
            <a:r>
              <a:rPr lang="en-US" dirty="0" err="1" smtClean="0">
                <a:sym typeface="Wingdings" panose="05000000000000000000" pitchFamily="2" charset="2"/>
              </a:rPr>
              <a:t>livetime</a:t>
            </a:r>
            <a:r>
              <a:rPr lang="en-US" dirty="0" smtClean="0">
                <a:sym typeface="Wingdings" panose="05000000000000000000" pitchFamily="2" charset="2"/>
              </a:rPr>
              <a:t> and rate of surviving data quality checks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Poisson statistics</a:t>
            </a:r>
          </a:p>
          <a:p>
            <a:pPr lvl="1"/>
            <a:r>
              <a:rPr lang="en-US" dirty="0" smtClean="0"/>
              <a:t>Low-latency FAR estimation could have some systematic issues</a:t>
            </a:r>
          </a:p>
          <a:p>
            <a:pPr lvl="1"/>
            <a:r>
              <a:rPr lang="en-US" dirty="0" smtClean="0"/>
              <a:t>Position reconstruction is a bit worse for weaker events</a:t>
            </a:r>
          </a:p>
          <a:p>
            <a:r>
              <a:rPr lang="en-US" dirty="0" smtClean="0"/>
              <a:t>We’re saying we will generate alerts for </a:t>
            </a:r>
            <a:r>
              <a:rPr lang="en-US" u="sng" dirty="0" smtClean="0"/>
              <a:t>~6 false</a:t>
            </a:r>
            <a:r>
              <a:rPr lang="en-US" dirty="0" smtClean="0"/>
              <a:t> event candidates, </a:t>
            </a:r>
            <a:br>
              <a:rPr lang="en-US" dirty="0" smtClean="0"/>
            </a:br>
            <a:r>
              <a:rPr lang="en-US" i="1" dirty="0" smtClean="0"/>
              <a:t>plus</a:t>
            </a:r>
            <a:r>
              <a:rPr lang="en-US" dirty="0" smtClean="0"/>
              <a:t> however many </a:t>
            </a:r>
            <a:r>
              <a:rPr lang="en-US" u="sng" dirty="0" smtClean="0"/>
              <a:t>real</a:t>
            </a:r>
            <a:r>
              <a:rPr lang="en-US" dirty="0" smtClean="0"/>
              <a:t> event candidates are loud enough to pass the FAR threshold too </a:t>
            </a:r>
            <a:r>
              <a:rPr lang="en-US" b="0" dirty="0" smtClean="0"/>
              <a:t>(which could be zero during O1)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27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Events vs. FAR Threshold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In O1, </a:t>
                </a:r>
                <a:r>
                  <a:rPr lang="en-US" i="1" dirty="0" smtClean="0"/>
                  <a:t>assuming</a:t>
                </a:r>
                <a:r>
                  <a:rPr lang="en-US" dirty="0" smtClean="0"/>
                  <a:t> 60 </a:t>
                </a:r>
                <a:r>
                  <a:rPr lang="en-US" dirty="0" err="1" smtClean="0"/>
                  <a:t>Mpc</a:t>
                </a:r>
                <a:r>
                  <a:rPr lang="en-US" dirty="0" smtClean="0"/>
                  <a:t> ranges,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“realistic”</a:t>
                </a:r>
                <a:r>
                  <a:rPr lang="en-US" dirty="0" smtClean="0"/>
                  <a:t> BNS </a:t>
                </a:r>
                <a:br>
                  <a:rPr lang="en-US" dirty="0" smtClean="0"/>
                </a:br>
                <a:r>
                  <a:rPr lang="en-US" dirty="0" smtClean="0"/>
                  <a:t>merger rate is exact, and background </a:t>
                </a:r>
                <a:r>
                  <a:rPr lang="en-US" dirty="0" smtClean="0"/>
                  <a:t>model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in “</a:t>
                </a:r>
                <a:r>
                  <a:rPr lang="en-US" dirty="0" smtClean="0"/>
                  <a:t>Prospects” </a:t>
                </a:r>
                <a:r>
                  <a:rPr lang="en-US" dirty="0" smtClean="0"/>
                  <a:t>paper (arXiv:1304.0670):</a:t>
                </a:r>
                <a:endParaRPr lang="en-US" dirty="0" smtClean="0"/>
              </a:p>
              <a:p>
                <a:pPr lvl="1">
                  <a:tabLst>
                    <a:tab pos="2401888" algn="l"/>
                    <a:tab pos="3832225" algn="l"/>
                  </a:tabLst>
                </a:pPr>
                <a:r>
                  <a:rPr lang="en-US" dirty="0" smtClean="0">
                    <a:solidFill>
                      <a:schemeClr val="tx1"/>
                    </a:solidFill>
                  </a:rPr>
                  <a:t>1 per 100 years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0.10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events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selected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>
                  <a:tabLst>
                    <a:tab pos="2401888" algn="l"/>
                    <a:tab pos="3832225" algn="l"/>
                  </a:tabLst>
                </a:pPr>
                <a:r>
                  <a:rPr lang="en-US" dirty="0" smtClean="0">
                    <a:solidFill>
                      <a:schemeClr val="tx1"/>
                    </a:solidFill>
                  </a:rPr>
                  <a:t>1 </a:t>
                </a:r>
                <a:r>
                  <a:rPr lang="en-US" dirty="0">
                    <a:solidFill>
                      <a:schemeClr val="tx1"/>
                    </a:solidFill>
                  </a:rPr>
                  <a:t>per year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≥11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0.13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events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selected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1">
                  <a:tabLst>
                    <a:tab pos="2401888" algn="l"/>
                    <a:tab pos="3832225" algn="l"/>
                  </a:tabLst>
                </a:pPr>
                <a:r>
                  <a:rPr lang="en-US" dirty="0" smtClean="0">
                    <a:solidFill>
                      <a:schemeClr val="tx1"/>
                    </a:solidFill>
                  </a:rPr>
                  <a:t>1 </a:t>
                </a:r>
                <a:r>
                  <a:rPr lang="en-US" dirty="0">
                    <a:solidFill>
                      <a:schemeClr val="tx1"/>
                    </a:solidFill>
                  </a:rPr>
                  <a:t>per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month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≥10.46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0.15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events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selected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ym typeface="Wingdings" panose="05000000000000000000" pitchFamily="2" charset="2"/>
                  </a:rPr>
                  <a:t> Very small additive gain of </a:t>
                </a:r>
                <a:r>
                  <a:rPr lang="en-US" dirty="0" smtClean="0">
                    <a:sym typeface="Wingdings" panose="05000000000000000000" pitchFamily="2" charset="2"/>
                  </a:rPr>
                  <a:t>real events </a:t>
                </a:r>
                <a:r>
                  <a:rPr lang="en-US" dirty="0" smtClean="0">
                    <a:sym typeface="Wingdings" panose="05000000000000000000" pitchFamily="2" charset="2"/>
                  </a:rPr>
                  <a:t>in O1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(Despite large difference in number of false events!)</a:t>
                </a:r>
              </a:p>
              <a:p>
                <a:pPr lvl="1"/>
                <a:r>
                  <a:rPr lang="en-US" i="1" dirty="0" smtClean="0">
                    <a:sym typeface="Wingdings" panose="05000000000000000000" pitchFamily="2" charset="2"/>
                  </a:rPr>
                  <a:t>Fractional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r>
                  <a:rPr lang="en-US" dirty="0" smtClean="0">
                    <a:sym typeface="Wingdings" panose="05000000000000000000" pitchFamily="2" charset="2"/>
                  </a:rPr>
                  <a:t>gain will be more valuable in later runs</a:t>
                </a:r>
                <a:endParaRPr lang="en-US" dirty="0"/>
              </a:p>
              <a:p>
                <a:endParaRPr lang="en-US" dirty="0" smtClean="0"/>
              </a:p>
              <a:p>
                <a:pPr marL="0" lvl="1">
                  <a:spcBef>
                    <a:spcPct val="50000"/>
                  </a:spcBef>
                </a:pPr>
                <a:r>
                  <a:rPr lang="en-US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Note: any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1-per-100-years event will be selected with </a:t>
                </a:r>
                <a:r>
                  <a:rPr lang="en-US" i="1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any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of these </a:t>
                </a:r>
                <a:r>
                  <a:rPr lang="en-US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thresholds; and even with the loose 1-per-month threshold, 2/3 of real events selected will have FARs of 1-per-100-years or better</a:t>
                </a:r>
                <a:endParaRPr lang="en-US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2FAA2-184C-4D93-AC79-B56257E9D7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85799" y="1150257"/>
            <a:ext cx="8265886" cy="2678853"/>
            <a:chOff x="685799" y="1150257"/>
            <a:chExt cx="8265886" cy="2678853"/>
          </a:xfrm>
        </p:grpSpPr>
        <p:sp>
          <p:nvSpPr>
            <p:cNvPr id="7" name="TextBox 6"/>
            <p:cNvSpPr txBox="1"/>
            <p:nvPr/>
          </p:nvSpPr>
          <p:spPr>
            <a:xfrm>
              <a:off x="6894285" y="2148114"/>
              <a:ext cx="2057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48"/>
                </a:spcBef>
              </a:pPr>
              <a:r>
                <a:rPr lang="en-US" sz="1800" dirty="0" smtClean="0">
                  <a:solidFill>
                    <a:srgbClr val="C00000"/>
                  </a:solidFill>
                </a:rPr>
                <a:t>0.001  to  1</a:t>
              </a:r>
            </a:p>
            <a:p>
              <a:pPr>
                <a:spcBef>
                  <a:spcPts val="648"/>
                </a:spcBef>
              </a:pPr>
              <a:r>
                <a:rPr lang="en-US" sz="1800" dirty="0" smtClean="0">
                  <a:solidFill>
                    <a:srgbClr val="C00000"/>
                  </a:solidFill>
                </a:rPr>
                <a:t>0.0013 to 1.3</a:t>
              </a:r>
            </a:p>
            <a:p>
              <a:pPr>
                <a:spcBef>
                  <a:spcPts val="648"/>
                </a:spcBef>
              </a:pPr>
              <a:r>
                <a:rPr lang="en-US" sz="1800" dirty="0" smtClean="0">
                  <a:solidFill>
                    <a:srgbClr val="C00000"/>
                  </a:solidFill>
                </a:rPr>
                <a:t>0.0015 to 1.5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29399" y="1150257"/>
              <a:ext cx="220980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kern="0" dirty="0" smtClean="0">
                  <a:solidFill>
                    <a:srgbClr val="000000"/>
                  </a:solidFill>
                  <a:latin typeface="Arial"/>
                </a:rPr>
                <a:t>With </a:t>
              </a:r>
              <a:r>
                <a:rPr lang="en-US" sz="2000" b="1" kern="0" dirty="0" smtClean="0">
                  <a:solidFill>
                    <a:srgbClr val="C00000"/>
                  </a:solidFill>
                  <a:latin typeface="Arial"/>
                </a:rPr>
                <a:t>full range of possible</a:t>
              </a:r>
              <a:r>
                <a:rPr lang="en-US" sz="2000" b="1" kern="0" dirty="0" smtClean="0">
                  <a:solidFill>
                    <a:srgbClr val="000000"/>
                  </a:solidFill>
                  <a:latin typeface="Arial"/>
                </a:rPr>
                <a:t> BNS merger rates: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799" y="3429000"/>
              <a:ext cx="220980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kern="0" dirty="0" smtClean="0">
                  <a:solidFill>
                    <a:srgbClr val="C00000"/>
                  </a:solidFill>
                  <a:latin typeface="Arial"/>
                </a:rPr>
                <a:t>Probably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124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the Loose FAR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066800"/>
            <a:ext cx="8226425" cy="5254625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Practice!</a:t>
            </a:r>
          </a:p>
          <a:p>
            <a:r>
              <a:rPr lang="en-US" dirty="0" smtClean="0"/>
              <a:t>We (LIGO/Virgo) and you (EM observers) need practice</a:t>
            </a:r>
          </a:p>
          <a:p>
            <a:pPr lvl="1"/>
            <a:r>
              <a:rPr lang="en-US" dirty="0" smtClean="0"/>
              <a:t>Observing strategies</a:t>
            </a:r>
          </a:p>
          <a:p>
            <a:pPr lvl="1"/>
            <a:r>
              <a:rPr lang="en-US" dirty="0" smtClean="0"/>
              <a:t>Data analysis</a:t>
            </a:r>
          </a:p>
          <a:p>
            <a:pPr lvl="1"/>
            <a:r>
              <a:rPr lang="en-US" dirty="0" smtClean="0"/>
              <a:t>Really confronting the statistical issues</a:t>
            </a:r>
          </a:p>
          <a:p>
            <a:r>
              <a:rPr lang="en-US" dirty="0" smtClean="0"/>
              <a:t>Best to do this during the course of O1, rather than concentrating it in a short test period</a:t>
            </a:r>
          </a:p>
          <a:p>
            <a:pPr lvl="1"/>
            <a:r>
              <a:rPr lang="en-US" dirty="0" smtClean="0"/>
              <a:t>Time for us to make adjustments to procedures</a:t>
            </a:r>
          </a:p>
          <a:p>
            <a:pPr lvl="1"/>
            <a:r>
              <a:rPr lang="en-US" dirty="0" smtClean="0"/>
              <a:t>Spacing to do multi-night follow-up observing</a:t>
            </a:r>
          </a:p>
          <a:p>
            <a:pPr lvl="1"/>
            <a:r>
              <a:rPr lang="en-US" dirty="0" smtClean="0"/>
              <a:t>The purity will probably be very low, but at least these are the best </a:t>
            </a:r>
            <a:br>
              <a:rPr lang="en-US" dirty="0" smtClean="0"/>
            </a:br>
            <a:r>
              <a:rPr lang="en-US" dirty="0" smtClean="0"/>
              <a:t>GW event candidates we’ll have so far – and hey, we could get lucky</a:t>
            </a:r>
          </a:p>
          <a:p>
            <a:pPr lvl="1"/>
            <a:r>
              <a:rPr lang="en-US" dirty="0" smtClean="0"/>
              <a:t>You can always be more selective by making a tighter cut on FAR</a:t>
            </a:r>
          </a:p>
          <a:p>
            <a:r>
              <a:rPr lang="en-US" dirty="0" smtClean="0"/>
              <a:t>~6 alerts seems like enough for every group to probably be able to follow up one or more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2FAA2-184C-4D93-AC79-B56257E9D74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04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Pre-O1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provide test alerts, generated at programmed times to simulate the approval process, distributed through GCN/TAN</a:t>
            </a:r>
          </a:p>
          <a:p>
            <a:pPr lvl="1"/>
            <a:r>
              <a:rPr lang="en-US" dirty="0" smtClean="0"/>
              <a:t>Including during our ER7 engineering run (first ~2 weeks of June)</a:t>
            </a:r>
          </a:p>
          <a:p>
            <a:r>
              <a:rPr lang="en-US" dirty="0" smtClean="0"/>
              <a:t>A few example </a:t>
            </a:r>
            <a:r>
              <a:rPr lang="en-US" dirty="0" err="1" smtClean="0"/>
              <a:t>VOEvents</a:t>
            </a:r>
            <a:r>
              <a:rPr lang="en-US" dirty="0" smtClean="0"/>
              <a:t> are now posted in the </a:t>
            </a:r>
            <a:r>
              <a:rPr lang="en-US" dirty="0"/>
              <a:t>LV_EM </a:t>
            </a:r>
            <a:r>
              <a:rPr lang="en-US" dirty="0" smtClean="0"/>
              <a:t>wiki* at </a:t>
            </a:r>
            <a:r>
              <a:rPr lang="en-US" dirty="0">
                <a:solidFill>
                  <a:srgbClr val="0000FF"/>
                </a:solidFill>
              </a:rPr>
              <a:t>https://</a:t>
            </a:r>
            <a:r>
              <a:rPr lang="en-US" dirty="0" smtClean="0">
                <a:solidFill>
                  <a:srgbClr val="0000FF"/>
                </a:solidFill>
              </a:rPr>
              <a:t>gw-astronomy.org/wiki/LV_EM/VOEventExamples</a:t>
            </a:r>
          </a:p>
          <a:p>
            <a:pPr lvl="1"/>
            <a:r>
              <a:rPr lang="en-US" dirty="0" smtClean="0"/>
              <a:t>Maybe not quite the final formatting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0" dirty="0" smtClean="0"/>
              <a:t>* Anyone </a:t>
            </a:r>
            <a:r>
              <a:rPr lang="en-US" b="0" dirty="0"/>
              <a:t>not yet registered for the LV-EM </a:t>
            </a:r>
            <a:r>
              <a:rPr lang="en-US" b="0" dirty="0" smtClean="0"/>
              <a:t>Forum &amp; wiki:  </a:t>
            </a:r>
            <a:br>
              <a:rPr lang="en-US" b="0" dirty="0" smtClean="0"/>
            </a:br>
            <a:r>
              <a:rPr lang="en-US" b="0" dirty="0" smtClean="0"/>
              <a:t>see </a:t>
            </a:r>
            <a:r>
              <a:rPr lang="en-US" b="0" dirty="0" smtClean="0">
                <a:solidFill>
                  <a:srgbClr val="0000FF"/>
                </a:solidFill>
              </a:rPr>
              <a:t>https</a:t>
            </a:r>
            <a:r>
              <a:rPr lang="en-US" b="0" dirty="0">
                <a:solidFill>
                  <a:srgbClr val="0000FF"/>
                </a:solidFill>
              </a:rPr>
              <a:t>://</a:t>
            </a:r>
            <a:r>
              <a:rPr lang="en-US" b="0" dirty="0" smtClean="0">
                <a:solidFill>
                  <a:srgbClr val="0000FF"/>
                </a:solidFill>
              </a:rPr>
              <a:t>gw-astronomy.org/wiki/LV_EM/RegistrationInstructions</a:t>
            </a:r>
          </a:p>
          <a:p>
            <a:pPr lvl="1"/>
            <a:r>
              <a:rPr lang="en-US" dirty="0" smtClean="0"/>
              <a:t>(this page is viewable even if you haven’t yet registered)</a:t>
            </a:r>
          </a:p>
          <a:p>
            <a:pPr lvl="1"/>
            <a:r>
              <a:rPr lang="en-US" dirty="0" smtClean="0"/>
              <a:t>Be sure to select your “project” at the bottom of the web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5ECC-5A5C-4ECB-AA82-3709BFA5563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32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1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4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True"/>
  <p:tag name="DELIMITERS" val="3.1"/>
  <p:tag name="TPFULLVERSION" val="4.2.3.231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LIGOtalk">
  <a:themeElements>
    <a:clrScheme name="LIGOtal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Otal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GOtal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Otal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tal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tal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O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Data\Microsoft\Templates\LIGOtalk.pot</Template>
  <TotalTime>33025</TotalTime>
  <Words>1272</Words>
  <Application>Microsoft Office PowerPoint</Application>
  <PresentationFormat>On-screen Show (4:3)</PresentationFormat>
  <Paragraphs>174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Wingdings</vt:lpstr>
      <vt:lpstr>LIGOtalk</vt:lpstr>
      <vt:lpstr>Office Theme</vt:lpstr>
      <vt:lpstr>Plans for the  First Observing Run (O1)</vt:lpstr>
      <vt:lpstr>The Big Picture</vt:lpstr>
      <vt:lpstr>Event Candidate Selection and Validation</vt:lpstr>
      <vt:lpstr>How to Interpret a “Preliminary” Alert</vt:lpstr>
      <vt:lpstr>Updated Information</vt:lpstr>
      <vt:lpstr>FAR Threshold / Alert Rate for O1</vt:lpstr>
      <vt:lpstr>Real Events vs. FAR Threshold</vt:lpstr>
      <vt:lpstr>Rationale for the Loose FAR Threshold</vt:lpstr>
      <vt:lpstr>Pre-O1 Testing</vt:lpstr>
      <vt:lpstr>Blind Injections</vt:lpstr>
      <vt:lpstr>General LIGO/Virgo Criteria for  Interpreting and Publishing Events</vt:lpstr>
      <vt:lpstr>Reminder of Publication Constraints</vt:lpstr>
      <vt:lpstr>More About Publications</vt:lpstr>
      <vt:lpstr>PowerPoint Presentation</vt:lpstr>
      <vt:lpstr>Some Questions for Discussion</vt:lpstr>
    </vt:vector>
  </TitlesOfParts>
  <Company>University of Maryland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LIGO Listens for Gravitational Waves</dc:title>
  <dc:creator>Peter Shawhan</dc:creator>
  <cp:lastModifiedBy>Peter Shawhan</cp:lastModifiedBy>
  <cp:revision>720</cp:revision>
  <dcterms:created xsi:type="dcterms:W3CDTF">2003-11-10T03:19:28Z</dcterms:created>
  <dcterms:modified xsi:type="dcterms:W3CDTF">2015-04-22T22:42:58Z</dcterms:modified>
</cp:coreProperties>
</file>