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embeddings/oleObject8.bin" ContentType="application/vnd.openxmlformats-officedocument.oleObject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9" r:id="rId1"/>
  </p:sldMasterIdLst>
  <p:notesMasterIdLst>
    <p:notesMasterId r:id="rId38"/>
  </p:notesMasterIdLst>
  <p:handoutMasterIdLst>
    <p:handoutMasterId r:id="rId39"/>
  </p:handoutMasterIdLst>
  <p:sldIdLst>
    <p:sldId id="261" r:id="rId2"/>
    <p:sldId id="592" r:id="rId3"/>
    <p:sldId id="605" r:id="rId4"/>
    <p:sldId id="593" r:id="rId5"/>
    <p:sldId id="594" r:id="rId6"/>
    <p:sldId id="595" r:id="rId7"/>
    <p:sldId id="575" r:id="rId8"/>
    <p:sldId id="610" r:id="rId9"/>
    <p:sldId id="611" r:id="rId10"/>
    <p:sldId id="608" r:id="rId11"/>
    <p:sldId id="609" r:id="rId12"/>
    <p:sldId id="598" r:id="rId13"/>
    <p:sldId id="615" r:id="rId14"/>
    <p:sldId id="599" r:id="rId15"/>
    <p:sldId id="566" r:id="rId16"/>
    <p:sldId id="567" r:id="rId17"/>
    <p:sldId id="568" r:id="rId18"/>
    <p:sldId id="600" r:id="rId19"/>
    <p:sldId id="533" r:id="rId20"/>
    <p:sldId id="589" r:id="rId21"/>
    <p:sldId id="588" r:id="rId22"/>
    <p:sldId id="539" r:id="rId23"/>
    <p:sldId id="557" r:id="rId24"/>
    <p:sldId id="554" r:id="rId25"/>
    <p:sldId id="550" r:id="rId26"/>
    <p:sldId id="623" r:id="rId27"/>
    <p:sldId id="627" r:id="rId28"/>
    <p:sldId id="628" r:id="rId29"/>
    <p:sldId id="629" r:id="rId30"/>
    <p:sldId id="630" r:id="rId31"/>
    <p:sldId id="631" r:id="rId32"/>
    <p:sldId id="616" r:id="rId33"/>
    <p:sldId id="621" r:id="rId34"/>
    <p:sldId id="619" r:id="rId35"/>
    <p:sldId id="622" r:id="rId36"/>
    <p:sldId id="618" r:id="rId37"/>
  </p:sldIdLst>
  <p:sldSz cx="9144000" cy="6858000" type="screen4x3"/>
  <p:notesSz cx="7315200" cy="96012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CC0099"/>
    <a:srgbClr val="FD150F"/>
    <a:srgbClr val="A1FDFD"/>
    <a:srgbClr val="7C7D80"/>
    <a:srgbClr val="6969FD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51" autoAdjust="0"/>
    <p:restoredTop sz="94928" autoAdjust="0"/>
  </p:normalViewPr>
  <p:slideViewPr>
    <p:cSldViewPr snapToGrid="0">
      <p:cViewPr>
        <p:scale>
          <a:sx n="116" d="100"/>
          <a:sy n="116" d="100"/>
        </p:scale>
        <p:origin x="-1104" y="-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150" d="100"/>
          <a:sy n="150" d="100"/>
        </p:scale>
        <p:origin x="-876" y="207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4.xml"/><Relationship Id="rId2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400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01" tIns="48050" rIns="96101" bIns="48050" numCol="1" anchor="t" anchorCtr="0" compatLnSpc="1">
            <a:prstTxWarp prst="textNoShape">
              <a:avLst/>
            </a:prstTxWarp>
          </a:bodyPr>
          <a:lstStyle>
            <a:lvl1pPr algn="l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59250" y="0"/>
            <a:ext cx="31384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01" tIns="48050" rIns="96101" bIns="48050" numCol="1" anchor="t" anchorCtr="0" compatLnSpc="1">
            <a:prstTxWarp prst="textNoShape">
              <a:avLst/>
            </a:prstTxWarp>
          </a:bodyPr>
          <a:lstStyle>
            <a:lvl1pPr algn="r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2250"/>
            <a:ext cx="31400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01" tIns="48050" rIns="96101" bIns="48050" numCol="1" anchor="b" anchorCtr="0" compatLnSpc="1">
            <a:prstTxWarp prst="textNoShape">
              <a:avLst/>
            </a:prstTxWarp>
          </a:bodyPr>
          <a:lstStyle>
            <a:lvl1pPr algn="l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59250" y="9112250"/>
            <a:ext cx="31384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101" tIns="48050" rIns="96101" bIns="48050" numCol="1" anchor="b" anchorCtr="0" compatLnSpc="1">
            <a:prstTxWarp prst="textNoShape">
              <a:avLst/>
            </a:prstTxWarp>
          </a:bodyPr>
          <a:lstStyle>
            <a:lvl1pPr algn="r" defTabSz="960438">
              <a:defRPr sz="1300">
                <a:cs typeface="+mn-cs"/>
              </a:defRPr>
            </a:lvl1pPr>
          </a:lstStyle>
          <a:p>
            <a:pPr>
              <a:defRPr/>
            </a:pPr>
            <a:fld id="{25AC5A06-04BD-9C42-B787-F8B7143AB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365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101" tIns="48050" rIns="96101" bIns="48050" numCol="1" anchor="t" anchorCtr="0" compatLnSpc="1">
            <a:prstTxWarp prst="textNoShape">
              <a:avLst/>
            </a:prstTxWarp>
          </a:bodyPr>
          <a:lstStyle>
            <a:lvl1pPr algn="l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101" tIns="48050" rIns="96101" bIns="48050" numCol="1" anchor="t" anchorCtr="0" compatLnSpc="1">
            <a:prstTxWarp prst="textNoShape">
              <a:avLst/>
            </a:prstTxWarp>
          </a:bodyPr>
          <a:lstStyle>
            <a:lvl1pPr algn="r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60888"/>
            <a:ext cx="5362575" cy="43195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101" tIns="48050" rIns="96101" bIns="480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101" tIns="48050" rIns="96101" bIns="48050" numCol="1" anchor="b" anchorCtr="0" compatLnSpc="1">
            <a:prstTxWarp prst="textNoShape">
              <a:avLst/>
            </a:prstTxWarp>
          </a:bodyPr>
          <a:lstStyle>
            <a:lvl1pPr algn="l" defTabSz="960438"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101" tIns="48050" rIns="96101" bIns="48050" numCol="1" anchor="b" anchorCtr="0" compatLnSpc="1">
            <a:prstTxWarp prst="textNoShape">
              <a:avLst/>
            </a:prstTxWarp>
          </a:bodyPr>
          <a:lstStyle>
            <a:lvl1pPr algn="r" defTabSz="960438">
              <a:defRPr sz="1300">
                <a:cs typeface="+mn-cs"/>
              </a:defRPr>
            </a:lvl1pPr>
          </a:lstStyle>
          <a:p>
            <a:pPr>
              <a:defRPr/>
            </a:pPr>
            <a:fld id="{40182915-C490-8F4A-9779-401B4DFC6B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8056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Relationship Id="rId3" Type="http://schemas.openxmlformats.org/officeDocument/2006/relationships/hyperlink" Target="https://dcc.ligo.org/cgi-bin/private/DocDB/ShowDocument?docid=6183" TargetMode="Externa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Relationship Id="rId3" Type="http://schemas.openxmlformats.org/officeDocument/2006/relationships/hyperlink" Target="https://dcc.ligo.org/cgi-bin/private/DocDB/ShowDocument?docid=6183" TargetMode="Externa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Relationship Id="rId3" Type="http://schemas.openxmlformats.org/officeDocument/2006/relationships/hyperlink" Target="https://dcc.ligo.org/cgi-bin/private/DocDB/ShowDocument?docid=6183" TargetMode="Externa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Relationship Id="rId3" Type="http://schemas.openxmlformats.org/officeDocument/2006/relationships/hyperlink" Target="https://dcc.ligo.org/cgi-bin/private/DocDB/ShowDocument?docid=6183" TargetMode="Externa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Relationship Id="rId3" Type="http://schemas.openxmlformats.org/officeDocument/2006/relationships/hyperlink" Target="https://dcc.ligo.org/cgi-bin/private/DocDB/ShowDocument?docid=6183" TargetMode="Externa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604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04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04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04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043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AF2206-89F4-CA4A-877F-895F8EF93458}" type="slidenum">
              <a:rPr lang="en-US" sz="1300"/>
              <a:pPr/>
              <a:t>1</a:t>
            </a:fld>
            <a:endParaRPr lang="en-US" sz="130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85372" indent="-302066"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208265" indent="-241653"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91571" indent="-241653"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174878" indent="-241653"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658184" indent="-241653" defTabSz="96493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3141490" indent="-241653" defTabSz="96493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624796" indent="-241653" defTabSz="96493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4108102" indent="-241653" defTabSz="96493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fld id="{6755CFD6-61D8-DA40-8508-D0622E6B3DE3}" type="slidenum">
              <a:rPr lang="en-US" sz="1300">
                <a:latin typeface="Times New Roman" charset="0"/>
              </a:rPr>
              <a:pPr>
                <a:defRPr/>
              </a:pPr>
              <a:t>21</a:t>
            </a:fld>
            <a:endParaRPr lang="en-US" sz="1300">
              <a:latin typeface="Times New Roman" charset="0"/>
            </a:endParaRPr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B603BF-89BA-D549-A67B-6C63722EE493}" type="slidenum">
              <a:rPr lang="en-US">
                <a:latin typeface="Times" charset="0"/>
              </a:rPr>
              <a:pPr/>
              <a:t>27</a:t>
            </a:fld>
            <a:endParaRPr lang="en-US">
              <a:latin typeface="Times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hlinkClick r:id="rId3" tooltip="LIGO-P0900125-v8"/>
              </a:rPr>
              <a:t>P0900125-v8</a:t>
            </a:r>
            <a:endParaRPr lang="en-US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B603BF-89BA-D549-A67B-6C63722EE493}" type="slidenum">
              <a:rPr lang="en-US">
                <a:latin typeface="Times" charset="0"/>
              </a:rPr>
              <a:pPr/>
              <a:t>28</a:t>
            </a:fld>
            <a:endParaRPr lang="en-US">
              <a:latin typeface="Times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hlinkClick r:id="rId3" tooltip="LIGO-P0900125-v8"/>
              </a:rPr>
              <a:t>P0900125-v8</a:t>
            </a:r>
            <a:endParaRPr lang="en-US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B603BF-89BA-D549-A67B-6C63722EE493}" type="slidenum">
              <a:rPr lang="en-US">
                <a:latin typeface="Times" charset="0"/>
              </a:rPr>
              <a:pPr/>
              <a:t>29</a:t>
            </a:fld>
            <a:endParaRPr lang="en-US">
              <a:latin typeface="Times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hlinkClick r:id="rId3" tooltip="LIGO-P0900125-v8"/>
              </a:rPr>
              <a:t>P0900125-v8</a:t>
            </a:r>
            <a:endParaRPr lang="en-US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B603BF-89BA-D549-A67B-6C63722EE493}" type="slidenum">
              <a:rPr lang="en-US">
                <a:latin typeface="Times" charset="0"/>
              </a:rPr>
              <a:pPr/>
              <a:t>30</a:t>
            </a:fld>
            <a:endParaRPr lang="en-US">
              <a:latin typeface="Times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hlinkClick r:id="rId3" tooltip="LIGO-P0900125-v8"/>
              </a:rPr>
              <a:t>P0900125-v8</a:t>
            </a:r>
            <a:endParaRPr lang="en-US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B603BF-89BA-D549-A67B-6C63722EE493}" type="slidenum">
              <a:rPr lang="en-US">
                <a:latin typeface="Times" charset="0"/>
              </a:rPr>
              <a:pPr/>
              <a:t>31</a:t>
            </a:fld>
            <a:endParaRPr lang="en-US">
              <a:latin typeface="Times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hlinkClick r:id="rId3" tooltip="LIGO-P0900125-v8"/>
              </a:rPr>
              <a:t>P0900125-v8</a:t>
            </a:r>
            <a:endParaRPr lang="en-US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85372" indent="-302066"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208265" indent="-241653"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91571" indent="-241653"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174878" indent="-241653"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658184" indent="-241653" defTabSz="96493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3141490" indent="-241653" defTabSz="96493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624796" indent="-241653" defTabSz="96493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4108102" indent="-241653" defTabSz="96493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fld id="{305994FC-BE8A-164F-B699-665FE8443F70}" type="slidenum">
              <a:rPr lang="en-US" sz="1300">
                <a:latin typeface="Times New Roman" charset="0"/>
              </a:rPr>
              <a:pPr>
                <a:defRPr/>
              </a:pPr>
              <a:t>4</a:t>
            </a:fld>
            <a:endParaRPr lang="en-US" sz="1300">
              <a:latin typeface="Times New Roman" charset="0"/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85372" indent="-302066"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208265" indent="-241653"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91571" indent="-241653"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174878" indent="-241653"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658184" indent="-241653" defTabSz="96493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3141490" indent="-241653" defTabSz="96493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624796" indent="-241653" defTabSz="96493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4108102" indent="-241653" defTabSz="96493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fld id="{BE474DF4-1057-624F-B5D9-081B0A4650D4}" type="slidenum">
              <a:rPr lang="en-US" sz="1300">
                <a:latin typeface="Times New Roman" charset="0"/>
              </a:rPr>
              <a:pPr>
                <a:defRPr/>
              </a:pPr>
              <a:t>5</a:t>
            </a:fld>
            <a:endParaRPr lang="en-US" sz="1300">
              <a:latin typeface="Times New Roman" charset="0"/>
            </a:endParaRPr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85372" indent="-302066"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208265" indent="-241653"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91571" indent="-241653"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174878" indent="-241653" defTabSz="964935"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658184" indent="-241653" defTabSz="96493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3141490" indent="-241653" defTabSz="96493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624796" indent="-241653" defTabSz="96493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4108102" indent="-241653" defTabSz="96493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fld id="{8AC6605A-501C-B74D-94C7-08C496056D54}" type="slidenum">
              <a:rPr lang="en-US" sz="1300">
                <a:latin typeface="Times New Roman" charset="0"/>
              </a:rPr>
              <a:pPr>
                <a:defRPr/>
              </a:pPr>
              <a:t>6</a:t>
            </a:fld>
            <a:endParaRPr lang="en-US" sz="1300">
              <a:latin typeface="Times New Roman" charset="0"/>
            </a:endParaRPr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5B9F77-7C63-1949-8F30-C1B9CE762F85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</a:rPr>
              <a:t>LIGO is actually two observatories.</a:t>
            </a:r>
          </a:p>
          <a:p>
            <a:r>
              <a:rPr lang="en-US" dirty="0">
                <a:latin typeface="Times New Roman" charset="0"/>
              </a:rPr>
              <a:t>Describe parameters</a:t>
            </a:r>
          </a:p>
          <a:p>
            <a:r>
              <a:rPr lang="en-US" dirty="0">
                <a:latin typeface="Times New Roman" charset="0"/>
              </a:rPr>
              <a:t>Emphasize that the arms are in ultra high vacuum. 8 km of steel 1.2 m </a:t>
            </a:r>
            <a:r>
              <a:rPr lang="en-US" dirty="0" err="1">
                <a:latin typeface="Times New Roman" charset="0"/>
              </a:rPr>
              <a:t>dia</a:t>
            </a:r>
            <a:r>
              <a:rPr lang="en-US" dirty="0">
                <a:latin typeface="Times New Roman" charset="0"/>
              </a:rPr>
              <a:t> beam tubes at each site </a:t>
            </a:r>
          </a:p>
          <a:p>
            <a:r>
              <a:rPr lang="en-US" dirty="0">
                <a:latin typeface="Times New Roman" charset="0"/>
              </a:rPr>
              <a:t>Separate observatories allow for coincidence detection – since the detectors see uncorrelated noise, only a true gravitational wave would appear on all the interferometers with the correct amplitude.</a:t>
            </a:r>
          </a:p>
          <a:p>
            <a:endParaRPr lang="en-US" dirty="0">
              <a:latin typeface="Times New Roman" charset="0"/>
            </a:endParaRPr>
          </a:p>
          <a:p>
            <a:r>
              <a:rPr lang="en-US" dirty="0">
                <a:latin typeface="Times New Roman" charset="0"/>
              </a:rPr>
              <a:t>Emphasize that the LIGO Observatories were designed and are operated by Caltech and MIT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Quickly walk through sources/characteristics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A421501-847A-C641-BD40-11C5F0C4B2D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9874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charset="0"/>
              </a:rPr>
              <a:t>at 20 minutes 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B53FE9-6BEC-8946-933F-8CC9A102478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AC9FA2-8EA1-7444-B12D-43B5B1CFE14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1202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charset="0"/>
              </a:rPr>
              <a:t>Walk through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45D60A-F5A8-E24B-8545-1D67027D811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1.png"/><Relationship Id="rId1" Type="http://schemas.openxmlformats.org/officeDocument/2006/relationships/vmlDrawing" Target="../drawings/vmlDrawing2.vml"/><Relationship Id="rId2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1.png"/><Relationship Id="rId1" Type="http://schemas.openxmlformats.org/officeDocument/2006/relationships/vmlDrawing" Target="../drawings/vmlDrawing3.vml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BF9CC3-8215-E240-8863-5A0F523DFB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831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D4E1E-4976-2341-A45D-30A92355EA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540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62700" y="227013"/>
            <a:ext cx="1943100" cy="5770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227013"/>
            <a:ext cx="5676900" cy="5770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4F0CE3-0C48-F84C-A92D-C9314B4CFF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740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27013"/>
            <a:ext cx="6486525" cy="700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355725"/>
            <a:ext cx="3810000" cy="4641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355725"/>
            <a:ext cx="3810000" cy="2244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3752850"/>
            <a:ext cx="3810000" cy="2244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FE8AE-2E1B-A441-A451-602B6176A4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377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4481513" y="3189288"/>
            <a:ext cx="352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4481513" y="3108325"/>
            <a:ext cx="522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0" y="1090613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0" name="Object 19"/>
          <p:cNvGraphicFramePr>
            <a:graphicFrameLocks noChangeAspect="1"/>
          </p:cNvGraphicFramePr>
          <p:nvPr userDrawn="1"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55" name="Photo Editor Photo" r:id="rId3" imgW="4409524" imgH="3219899" progId="MSPhotoEd.3">
                  <p:embed/>
                </p:oleObj>
              </mc:Choice>
              <mc:Fallback>
                <p:oleObj name="Photo Editor Photo" r:id="rId3" imgW="4409524" imgH="3219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150" y="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3BEF3-B106-5C44-93C6-65E2CBBA7F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5092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0" y="6629400"/>
            <a:ext cx="196691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>
            <a:spAutoFit/>
          </a:bodyPr>
          <a:lstStyle/>
          <a:p>
            <a:pPr algn="l"/>
            <a:r>
              <a:rPr lang="en-US" sz="900">
                <a:latin typeface="Arial" charset="0"/>
                <a:cs typeface="Arial" charset="0"/>
              </a:rPr>
              <a:t>LIGO-G1300751-v1</a:t>
            </a: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4481513" y="3189288"/>
            <a:ext cx="352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4481513" y="3108325"/>
            <a:ext cx="522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0" y="1090613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8" name="Object 19"/>
          <p:cNvGraphicFramePr>
            <a:graphicFrameLocks noChangeAspect="1"/>
          </p:cNvGraphicFramePr>
          <p:nvPr userDrawn="1"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79" name="Photo Editor Photo" r:id="rId3" imgW="4409524" imgH="3219899" progId="MSPhotoEd.3">
                  <p:embed/>
                </p:oleObj>
              </mc:Choice>
              <mc:Fallback>
                <p:oleObj name="Photo Editor Photo" r:id="rId3" imgW="4409524" imgH="3219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161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F6A23E-AE89-A345-B002-CD5B78E017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8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5BC413-54EA-0F43-9975-8CA7132FFE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373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355725"/>
            <a:ext cx="3810000" cy="464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355725"/>
            <a:ext cx="3810000" cy="464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52C352-2D72-4D43-BF4A-F4A7265071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704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E52642-D332-0F4B-A49B-7DB589D0C1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59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736B42-F2ED-9D40-8722-D8E20E0E47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589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12057-8469-D04B-8D80-865FCDDA28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604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F2971-47A8-1240-B9C1-68AFD16120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286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F4901-AC0A-9D47-B2D8-30C37C4485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829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vmlDrawing" Target="../drawings/vmlDrawing1.vml"/><Relationship Id="rId17" Type="http://schemas.openxmlformats.org/officeDocument/2006/relationships/oleObject" Target="../embeddings/oleObject1.bin"/><Relationship Id="rId18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93075" y="6608763"/>
            <a:ext cx="1050925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200" b="1">
                <a:latin typeface="Helvetica" charset="0"/>
                <a:cs typeface="+mn-cs"/>
              </a:defRPr>
            </a:lvl1pPr>
          </a:lstStyle>
          <a:p>
            <a:pPr>
              <a:defRPr/>
            </a:pPr>
            <a:fld id="{C68EFE43-8690-F241-AFF6-444D3D83EB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355725"/>
            <a:ext cx="7772400" cy="464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286000" y="227013"/>
            <a:ext cx="5114925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Rectangle 7"/>
          <p:cNvSpPr>
            <a:spLocks noChangeArrowheads="1"/>
          </p:cNvSpPr>
          <p:nvPr/>
        </p:nvSpPr>
        <p:spPr bwMode="auto">
          <a:xfrm>
            <a:off x="0" y="6629550"/>
            <a:ext cx="1966913" cy="2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>
            <a:spAutoFit/>
          </a:bodyPr>
          <a:lstStyle/>
          <a:p>
            <a:pPr algn="l"/>
            <a:r>
              <a:rPr lang="en-US" sz="900" dirty="0" smtClean="0">
                <a:latin typeface="Arial" charset="0"/>
                <a:cs typeface="Arial" charset="0"/>
              </a:rPr>
              <a:t>LIGO-G1500472-</a:t>
            </a:r>
            <a:r>
              <a:rPr lang="en-US" sz="900" dirty="0" smtClean="0">
                <a:latin typeface="Arial" charset="0"/>
                <a:cs typeface="Arial" charset="0"/>
              </a:rPr>
              <a:t>v4</a:t>
            </a:r>
            <a:endParaRPr lang="en-US" sz="900" dirty="0">
              <a:latin typeface="Arial" charset="0"/>
              <a:cs typeface="Arial" charset="0"/>
            </a:endParaRPr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1" name="Rectangle 9"/>
          <p:cNvSpPr>
            <a:spLocks noChangeArrowheads="1"/>
          </p:cNvSpPr>
          <p:nvPr/>
        </p:nvSpPr>
        <p:spPr bwMode="auto">
          <a:xfrm>
            <a:off x="4481513" y="3189288"/>
            <a:ext cx="352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2" name="Rectangle 10"/>
          <p:cNvSpPr>
            <a:spLocks noChangeArrowheads="1"/>
          </p:cNvSpPr>
          <p:nvPr/>
        </p:nvSpPr>
        <p:spPr bwMode="auto">
          <a:xfrm>
            <a:off x="4481513" y="3108325"/>
            <a:ext cx="522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3" name="Rectangle 11"/>
          <p:cNvSpPr>
            <a:spLocks noChangeArrowheads="1"/>
          </p:cNvSpPr>
          <p:nvPr/>
        </p:nvSpPr>
        <p:spPr bwMode="auto">
          <a:xfrm>
            <a:off x="0" y="1090613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034" name="Object 19"/>
          <p:cNvGraphicFramePr>
            <a:graphicFrameLocks noChangeAspect="1"/>
          </p:cNvGraphicFramePr>
          <p:nvPr userDrawn="1"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0" name="Photo Editor Photo" r:id="rId17" imgW="4409524" imgH="3219899" progId="MSPhotoEd.3">
                  <p:embed/>
                </p:oleObj>
              </mc:Choice>
              <mc:Fallback>
                <p:oleObj name="Photo Editor Photo" r:id="rId17" imgW="4409524" imgH="3219899" progId="MSPhotoEd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SzPct val="85000"/>
        <a:buFont typeface="Monotype Sorts" charset="0"/>
        <a:buChar char="l"/>
        <a:defRPr>
          <a:solidFill>
            <a:schemeClr val="tx2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Font typeface="Times New Roman" charset="0"/>
        <a:buChar char="»"/>
        <a:defRPr>
          <a:solidFill>
            <a:schemeClr val="tx2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–"/>
        <a:defRPr>
          <a:solidFill>
            <a:schemeClr val="tx2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SzPct val="85000"/>
        <a:buFont typeface="Monotype Sorts" charset="0"/>
        <a:buChar char="l"/>
        <a:defRPr>
          <a:solidFill>
            <a:schemeClr val="tx2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»"/>
        <a:defRPr>
          <a:solidFill>
            <a:schemeClr val="tx2"/>
          </a:solidFill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»"/>
        <a:defRPr>
          <a:solidFill>
            <a:schemeClr val="tx2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»"/>
        <a:defRPr>
          <a:solidFill>
            <a:schemeClr val="tx2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»"/>
        <a:defRPr>
          <a:solidFill>
            <a:schemeClr val="tx2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Char char="»"/>
        <a:defRPr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7.png"/><Relationship Id="rId12" Type="http://schemas.openxmlformats.org/officeDocument/2006/relationships/image" Target="../media/image38.png"/><Relationship Id="rId13" Type="http://schemas.openxmlformats.org/officeDocument/2006/relationships/image" Target="../media/image39.png"/><Relationship Id="rId14" Type="http://schemas.openxmlformats.org/officeDocument/2006/relationships/image" Target="../media/image40.png"/><Relationship Id="rId15" Type="http://schemas.openxmlformats.org/officeDocument/2006/relationships/image" Target="../media/image41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5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ure.com/nature/journal/v460/n7258/pdf/nature08278.pdf" TargetMode="External"/><Relationship Id="rId4" Type="http://schemas.openxmlformats.org/officeDocument/2006/relationships/image" Target="../media/image51.png"/><Relationship Id="rId5" Type="http://schemas.openxmlformats.org/officeDocument/2006/relationships/hyperlink" Target="http://prd.aps.org/abstract/PRD/v81/i10/e102001" TargetMode="External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hyperlink" Target="http://iopscience.iop.org/0004-637X/722/2/1504" TargetMode="External"/><Relationship Id="rId9" Type="http://schemas.openxmlformats.org/officeDocument/2006/relationships/hyperlink" Target="http://iopscience.iop.org/0004-637X/737/2/93/" TargetMode="External"/><Relationship Id="rId10" Type="http://schemas.openxmlformats.org/officeDocument/2006/relationships/image" Target="../media/image54.png"/><Relationship Id="rId11" Type="http://schemas.openxmlformats.org/officeDocument/2006/relationships/hyperlink" Target="http://www.iop.org/EJ/abstract/0004-637X/681/2/1419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Relationship Id="rId3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7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73.wmf"/><Relationship Id="rId5" Type="http://schemas.openxmlformats.org/officeDocument/2006/relationships/image" Target="../media/image74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oleObject" Target="../embeddings/oleObject4.bin"/><Relationship Id="rId5" Type="http://schemas.openxmlformats.org/officeDocument/2006/relationships/image" Target="../media/image8.png"/><Relationship Id="rId6" Type="http://schemas.openxmlformats.org/officeDocument/2006/relationships/oleObject" Target="../embeddings/oleObject5.bin"/><Relationship Id="rId7" Type="http://schemas.openxmlformats.org/officeDocument/2006/relationships/image" Target="../media/image9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8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8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jpeg"/><Relationship Id="rId6" Type="http://schemas.openxmlformats.org/officeDocument/2006/relationships/image" Target="../media/image8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92.png"/><Relationship Id="rId6" Type="http://schemas.openxmlformats.org/officeDocument/2006/relationships/image" Target="../media/image93.png"/><Relationship Id="rId7" Type="http://schemas.openxmlformats.org/officeDocument/2006/relationships/image" Target="../media/image94.png"/><Relationship Id="rId8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ligo.org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Relationship Id="rId3" Type="http://schemas.openxmlformats.org/officeDocument/2006/relationships/image" Target="../media/image9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7.bin"/><Relationship Id="rId12" Type="http://schemas.openxmlformats.org/officeDocument/2006/relationships/image" Target="../media/image21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3.xml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jpeg"/><Relationship Id="rId9" Type="http://schemas.openxmlformats.org/officeDocument/2006/relationships/oleObject" Target="../embeddings/oleObject6.bin"/><Relationship Id="rId10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08013" y="2085975"/>
            <a:ext cx="7772400" cy="1143000"/>
          </a:xfrm>
        </p:spPr>
        <p:txBody>
          <a:bodyPr/>
          <a:lstStyle/>
          <a:p>
            <a:r>
              <a:rPr lang="en-US" sz="2800" dirty="0">
                <a:latin typeface="Helvetica" charset="0"/>
              </a:rPr>
              <a:t>LIGO and the network of terrestrial gravitational wave detectors</a:t>
            </a:r>
          </a:p>
        </p:txBody>
      </p:sp>
      <p:sp>
        <p:nvSpPr>
          <p:cNvPr id="17410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282700" y="3629025"/>
            <a:ext cx="6400800" cy="684213"/>
          </a:xfrm>
        </p:spPr>
        <p:txBody>
          <a:bodyPr/>
          <a:lstStyle/>
          <a:p>
            <a:r>
              <a:rPr lang="en-US" sz="1600" dirty="0" smtClean="0">
                <a:latin typeface="Helvetica" charset="0"/>
              </a:rPr>
              <a:t>APS April Meeting, Baltimore</a:t>
            </a:r>
          </a:p>
          <a:p>
            <a:r>
              <a:rPr lang="en-US" sz="1600" dirty="0" smtClean="0">
                <a:latin typeface="Helvetica" charset="0"/>
              </a:rPr>
              <a:t>11 April 2015</a:t>
            </a:r>
            <a:endParaRPr lang="en-US" sz="1600" dirty="0">
              <a:latin typeface="Helvetica" charset="0"/>
            </a:endParaRPr>
          </a:p>
        </p:txBody>
      </p:sp>
      <p:sp>
        <p:nvSpPr>
          <p:cNvPr id="17411" name="Text Box 6"/>
          <p:cNvSpPr txBox="1">
            <a:spLocks noChangeArrowheads="1"/>
          </p:cNvSpPr>
          <p:nvPr/>
        </p:nvSpPr>
        <p:spPr bwMode="auto">
          <a:xfrm>
            <a:off x="2160588" y="4745038"/>
            <a:ext cx="4638675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10000"/>
              </a:spcBef>
            </a:pPr>
            <a:r>
              <a:rPr lang="en-US" sz="1800" dirty="0">
                <a:solidFill>
                  <a:schemeClr val="tx2"/>
                </a:solidFill>
                <a:latin typeface="Arial" charset="0"/>
              </a:rPr>
              <a:t>David Shoemaker</a:t>
            </a:r>
          </a:p>
          <a:p>
            <a:pPr>
              <a:spcBef>
                <a:spcPct val="10000"/>
              </a:spcBef>
            </a:pPr>
            <a:r>
              <a:rPr lang="en-US" sz="1800" dirty="0" smtClean="0">
                <a:solidFill>
                  <a:schemeClr val="tx2"/>
                </a:solidFill>
                <a:latin typeface="Arial" charset="0"/>
              </a:rPr>
              <a:t>For the LIGO Scientific Collaboration</a:t>
            </a:r>
            <a:endParaRPr lang="en-US" sz="1800" dirty="0">
              <a:solidFill>
                <a:schemeClr val="tx2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107950"/>
            <a:ext cx="7581900" cy="73025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The Gravitational Wave Spectrum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172720" y="6400800"/>
            <a:ext cx="2441893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lIns="92075" tIns="46038" rIns="92075" bIns="46038" anchor="ctr"/>
          <a:lstStyle/>
          <a:p>
            <a:pPr algn="r">
              <a:defRPr/>
            </a:pPr>
            <a:r>
              <a:rPr lang="en-US" sz="1200" b="0" dirty="0" smtClean="0">
                <a:latin typeface="+mn-lt"/>
                <a:cs typeface="+mn-cs"/>
              </a:rPr>
              <a:t>Slide: </a:t>
            </a:r>
            <a:r>
              <a:rPr lang="en-US" sz="1200" b="0" dirty="0">
                <a:latin typeface="+mn-lt"/>
                <a:cs typeface="+mn-cs"/>
              </a:rPr>
              <a:t>Matt Evans (MIT) </a:t>
            </a:r>
          </a:p>
        </p:txBody>
      </p:sp>
      <p:sp>
        <p:nvSpPr>
          <p:cNvPr id="209" name="TextBox 208"/>
          <p:cNvSpPr txBox="1"/>
          <p:nvPr/>
        </p:nvSpPr>
        <p:spPr>
          <a:xfrm>
            <a:off x="3048000" y="3581400"/>
            <a:ext cx="685800" cy="457200"/>
          </a:xfrm>
          <a:prstGeom prst="rect">
            <a:avLst/>
          </a:prstGeom>
        </p:spPr>
        <p:txBody>
          <a:bodyPr wrap="none" anchor="ctr">
            <a:normAutofit/>
          </a:bodyPr>
          <a:lstStyle/>
          <a:p>
            <a:pPr algn="ctr">
              <a:defRPr/>
            </a:pPr>
            <a:r>
              <a:rPr lang="en-US" sz="1600" b="0" i="1" dirty="0">
                <a:solidFill>
                  <a:schemeClr val="accent3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600" b="0" i="1" baseline="30000" dirty="0">
                <a:solidFill>
                  <a:schemeClr val="accent3"/>
                </a:solidFill>
                <a:latin typeface="Helvetica" pitchFamily="34" charset="0"/>
                <a:ea typeface="+mj-ea"/>
                <a:cs typeface="Helvetica" pitchFamily="34" charset="0"/>
              </a:rPr>
              <a:t>-9</a:t>
            </a:r>
            <a:r>
              <a:rPr lang="en-US" sz="1600" i="1" dirty="0">
                <a:solidFill>
                  <a:schemeClr val="accent3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600" b="0" i="1" baseline="30000" dirty="0">
              <a:solidFill>
                <a:schemeClr val="accent3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pic>
        <p:nvPicPr>
          <p:cNvPr id="208" name="Picture 2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4988" y="4567238"/>
            <a:ext cx="2840037" cy="1352550"/>
          </a:xfrm>
          <a:prstGeom prst="rect">
            <a:avLst/>
          </a:prstGeom>
          <a:ln w="28575">
            <a:solidFill>
              <a:sysClr val="window" lastClr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0" name="TextBox 209"/>
          <p:cNvSpPr txBox="1"/>
          <p:nvPr/>
        </p:nvSpPr>
        <p:spPr>
          <a:xfrm>
            <a:off x="4913313" y="3581400"/>
            <a:ext cx="685800" cy="457200"/>
          </a:xfrm>
          <a:prstGeom prst="rect">
            <a:avLst/>
          </a:prstGeom>
        </p:spPr>
        <p:txBody>
          <a:bodyPr wrap="none" anchor="ctr">
            <a:normAutofit/>
          </a:bodyPr>
          <a:lstStyle/>
          <a:p>
            <a:pPr algn="ctr">
              <a:defRPr/>
            </a:pPr>
            <a:r>
              <a:rPr lang="en-US" sz="1600" b="0" i="1" dirty="0">
                <a:solidFill>
                  <a:schemeClr val="accent3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600" b="0" i="1" baseline="30000" dirty="0">
                <a:solidFill>
                  <a:schemeClr val="accent3"/>
                </a:solidFill>
                <a:latin typeface="Helvetica" pitchFamily="34" charset="0"/>
                <a:ea typeface="+mj-ea"/>
                <a:cs typeface="Helvetica" pitchFamily="34" charset="0"/>
              </a:rPr>
              <a:t>-4</a:t>
            </a:r>
            <a:r>
              <a:rPr lang="en-US" sz="1600" i="1" dirty="0">
                <a:solidFill>
                  <a:schemeClr val="accent3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600" b="0" i="1" baseline="30000" dirty="0">
              <a:solidFill>
                <a:schemeClr val="accent3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211" name="TextBox 210"/>
          <p:cNvSpPr txBox="1"/>
          <p:nvPr/>
        </p:nvSpPr>
        <p:spPr>
          <a:xfrm>
            <a:off x="6499225" y="3581400"/>
            <a:ext cx="685800" cy="457200"/>
          </a:xfrm>
          <a:prstGeom prst="rect">
            <a:avLst/>
          </a:prstGeom>
        </p:spPr>
        <p:txBody>
          <a:bodyPr wrap="none" anchor="ctr">
            <a:normAutofit/>
          </a:bodyPr>
          <a:lstStyle/>
          <a:p>
            <a:pPr algn="ctr">
              <a:defRPr/>
            </a:pPr>
            <a:r>
              <a:rPr lang="en-US" sz="1600" b="0" i="1" dirty="0">
                <a:solidFill>
                  <a:schemeClr val="accent3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600" b="0" i="1" baseline="30000" dirty="0">
                <a:solidFill>
                  <a:schemeClr val="accent3"/>
                </a:solidFill>
                <a:latin typeface="Helvetica" pitchFamily="34" charset="0"/>
                <a:ea typeface="+mj-ea"/>
                <a:cs typeface="Helvetica" pitchFamily="34" charset="0"/>
              </a:rPr>
              <a:t>0</a:t>
            </a:r>
            <a:r>
              <a:rPr lang="en-US" sz="1600" i="1" dirty="0">
                <a:solidFill>
                  <a:schemeClr val="accent3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600" b="0" i="1" baseline="30000" dirty="0">
              <a:solidFill>
                <a:schemeClr val="accent3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212" name="TextBox 211"/>
          <p:cNvSpPr txBox="1"/>
          <p:nvPr/>
        </p:nvSpPr>
        <p:spPr>
          <a:xfrm>
            <a:off x="8001000" y="3581400"/>
            <a:ext cx="685800" cy="457200"/>
          </a:xfrm>
          <a:prstGeom prst="rect">
            <a:avLst/>
          </a:prstGeom>
        </p:spPr>
        <p:txBody>
          <a:bodyPr wrap="none" anchor="ctr">
            <a:normAutofit/>
          </a:bodyPr>
          <a:lstStyle/>
          <a:p>
            <a:pPr algn="ctr">
              <a:defRPr/>
            </a:pPr>
            <a:r>
              <a:rPr lang="en-US" sz="1600" b="0" i="1" dirty="0">
                <a:solidFill>
                  <a:schemeClr val="accent3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600" b="0" i="1" baseline="30000" dirty="0">
                <a:solidFill>
                  <a:schemeClr val="accent3"/>
                </a:solidFill>
                <a:latin typeface="Helvetica" pitchFamily="34" charset="0"/>
                <a:ea typeface="+mj-ea"/>
                <a:cs typeface="Helvetica" pitchFamily="34" charset="0"/>
              </a:rPr>
              <a:t>3</a:t>
            </a:r>
            <a:r>
              <a:rPr lang="en-US" sz="1600" i="1" dirty="0">
                <a:solidFill>
                  <a:schemeClr val="accent3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600" b="0" i="1" baseline="30000" dirty="0">
              <a:solidFill>
                <a:schemeClr val="accent3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grpSp>
        <p:nvGrpSpPr>
          <p:cNvPr id="59402" name="Group 11"/>
          <p:cNvGrpSpPr>
            <a:grpSpLocks/>
          </p:cNvGrpSpPr>
          <p:nvPr/>
        </p:nvGrpSpPr>
        <p:grpSpPr bwMode="auto">
          <a:xfrm>
            <a:off x="140133" y="1214911"/>
            <a:ext cx="2484005" cy="1756889"/>
            <a:chOff x="259237" y="1214616"/>
            <a:chExt cx="2483963" cy="1757184"/>
          </a:xfrm>
        </p:grpSpPr>
        <p:pic>
          <p:nvPicPr>
            <p:cNvPr id="214" name="Picture 17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67" y="1253837"/>
              <a:ext cx="2454233" cy="1717963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5" name="TextBox 214"/>
            <p:cNvSpPr txBox="1"/>
            <p:nvPr/>
          </p:nvSpPr>
          <p:spPr>
            <a:xfrm>
              <a:off x="259237" y="1214616"/>
              <a:ext cx="1484777" cy="338611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 eaLnBrk="1" fontAlgn="auto" hangingPunct="1">
                <a:spcAft>
                  <a:spcPts val="0"/>
                </a:spcAft>
                <a:defRPr/>
              </a:pPr>
              <a:r>
                <a:rPr lang="en-US" sz="1600" b="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Relic radiation</a:t>
              </a:r>
            </a:p>
          </p:txBody>
        </p:sp>
      </p:grpSp>
      <p:grpSp>
        <p:nvGrpSpPr>
          <p:cNvPr id="59403" name="Group 14"/>
          <p:cNvGrpSpPr>
            <a:grpSpLocks/>
          </p:cNvGrpSpPr>
          <p:nvPr/>
        </p:nvGrpSpPr>
        <p:grpSpPr bwMode="auto">
          <a:xfrm>
            <a:off x="2069240" y="1063324"/>
            <a:ext cx="1969362" cy="1451275"/>
            <a:chOff x="2187444" y="1063636"/>
            <a:chExt cx="1969484" cy="1450964"/>
          </a:xfrm>
        </p:grpSpPr>
        <p:pic>
          <p:nvPicPr>
            <p:cNvPr id="217" name="Picture 7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3872" y="1079808"/>
              <a:ext cx="1913056" cy="1434792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8" name="TextBox 217"/>
            <p:cNvSpPr txBox="1"/>
            <p:nvPr/>
          </p:nvSpPr>
          <p:spPr>
            <a:xfrm>
              <a:off x="2187444" y="1063636"/>
              <a:ext cx="1569758" cy="338481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 eaLnBrk="1" fontAlgn="auto" hangingPunct="1">
                <a:spcAft>
                  <a:spcPts val="0"/>
                </a:spcAft>
                <a:defRPr/>
              </a:pPr>
              <a:r>
                <a:rPr lang="en-US" sz="1600" b="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Cosmic Strings</a:t>
              </a:r>
            </a:p>
          </p:txBody>
        </p:sp>
      </p:grpSp>
      <p:grpSp>
        <p:nvGrpSpPr>
          <p:cNvPr id="59404" name="Group 17"/>
          <p:cNvGrpSpPr>
            <a:grpSpLocks/>
          </p:cNvGrpSpPr>
          <p:nvPr/>
        </p:nvGrpSpPr>
        <p:grpSpPr bwMode="auto">
          <a:xfrm>
            <a:off x="2916999" y="1808163"/>
            <a:ext cx="2602741" cy="1419495"/>
            <a:chOff x="3035663" y="1808367"/>
            <a:chExt cx="2603137" cy="1419083"/>
          </a:xfrm>
        </p:grpSpPr>
        <p:pic>
          <p:nvPicPr>
            <p:cNvPr id="220" name="Picture 5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7605" y="1808367"/>
              <a:ext cx="2591195" cy="1412465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21" name="TextBox 220"/>
            <p:cNvSpPr txBox="1"/>
            <p:nvPr/>
          </p:nvSpPr>
          <p:spPr>
            <a:xfrm>
              <a:off x="3035663" y="2642844"/>
              <a:ext cx="1484927" cy="58460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 eaLnBrk="1" fontAlgn="auto" hangingPunct="1">
                <a:spcAft>
                  <a:spcPts val="0"/>
                </a:spcAft>
                <a:defRPr/>
              </a:pPr>
              <a:r>
                <a:rPr lang="en-US" sz="1600" b="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Supermassive </a:t>
              </a:r>
              <a:endParaRPr lang="en-US" sz="1600" b="0" dirty="0" smtClean="0">
                <a:solidFill>
                  <a:sysClr val="window" lastClr="FFFFFF">
                    <a:lumMod val="95000"/>
                  </a:sysClr>
                </a:solidFill>
                <a:latin typeface="Helvetica" pitchFamily="34" charset="0"/>
                <a:ea typeface="+mj-ea"/>
                <a:cs typeface="Helvetica" pitchFamily="34" charset="0"/>
              </a:endParaRPr>
            </a:p>
            <a:p>
              <a:pPr algn="ctr" eaLnBrk="1" fontAlgn="auto" hangingPunct="1">
                <a:spcAft>
                  <a:spcPts val="0"/>
                </a:spcAft>
                <a:defRPr/>
              </a:pPr>
              <a:r>
                <a:rPr lang="en-US" sz="1600" b="0" dirty="0" smtClean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BH </a:t>
              </a:r>
              <a:r>
                <a:rPr lang="en-US" sz="1600" b="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Binaries</a:t>
              </a:r>
            </a:p>
          </p:txBody>
        </p:sp>
      </p:grpSp>
      <p:grpSp>
        <p:nvGrpSpPr>
          <p:cNvPr id="59405" name="Group 26"/>
          <p:cNvGrpSpPr>
            <a:grpSpLocks/>
          </p:cNvGrpSpPr>
          <p:nvPr/>
        </p:nvGrpSpPr>
        <p:grpSpPr bwMode="auto">
          <a:xfrm>
            <a:off x="4184648" y="862013"/>
            <a:ext cx="1854200" cy="1389062"/>
            <a:chOff x="6083620" y="1049741"/>
            <a:chExt cx="1853380" cy="1388659"/>
          </a:xfrm>
        </p:grpSpPr>
        <p:pic>
          <p:nvPicPr>
            <p:cNvPr id="229" name="Picture 9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620" y="1049741"/>
              <a:ext cx="1853380" cy="1388659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0" name="TextBox 229"/>
            <p:cNvSpPr txBox="1"/>
            <p:nvPr/>
          </p:nvSpPr>
          <p:spPr>
            <a:xfrm>
              <a:off x="6168316" y="1771721"/>
              <a:ext cx="1495160" cy="58460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 eaLnBrk="1" fontAlgn="auto" hangingPunct="1">
                <a:spcAft>
                  <a:spcPts val="0"/>
                </a:spcAft>
                <a:defRPr/>
              </a:pPr>
              <a:r>
                <a:rPr lang="en-US" sz="1600" b="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Extreme Mass </a:t>
              </a:r>
              <a:r>
                <a:rPr lang="en-US" sz="1600" b="0" dirty="0" smtClean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/>
              </a:r>
              <a:br>
                <a:rPr lang="en-US" sz="1600" b="0" dirty="0" smtClean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</a:br>
              <a:r>
                <a:rPr lang="en-US" sz="1600" b="0" dirty="0" smtClean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Ratio </a:t>
              </a:r>
              <a:r>
                <a:rPr lang="en-US" sz="1600" b="0" dirty="0" err="1" smtClean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Inspirals</a:t>
              </a:r>
              <a:endParaRPr lang="en-US" sz="1600" b="0" dirty="0">
                <a:solidFill>
                  <a:sysClr val="window" lastClr="FFFFFF">
                    <a:lumMod val="95000"/>
                  </a:sysClr>
                </a:solidFill>
                <a:latin typeface="Helvetica" pitchFamily="34" charset="0"/>
                <a:ea typeface="+mj-ea"/>
                <a:cs typeface="Helvetica" pitchFamily="34" charset="0"/>
              </a:endParaRPr>
            </a:p>
          </p:txBody>
        </p:sp>
      </p:grpSp>
      <p:grpSp>
        <p:nvGrpSpPr>
          <p:cNvPr id="59406" name="Group 20"/>
          <p:cNvGrpSpPr>
            <a:grpSpLocks/>
          </p:cNvGrpSpPr>
          <p:nvPr/>
        </p:nvGrpSpPr>
        <p:grpSpPr bwMode="auto">
          <a:xfrm>
            <a:off x="5861050" y="1139745"/>
            <a:ext cx="1828800" cy="1295503"/>
            <a:chOff x="4343626" y="914620"/>
            <a:chExt cx="1828574" cy="1295180"/>
          </a:xfrm>
        </p:grpSpPr>
        <p:pic>
          <p:nvPicPr>
            <p:cNvPr id="223" name="Picture 8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626" y="990906"/>
              <a:ext cx="1828574" cy="1218894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24" name="TextBox 223"/>
            <p:cNvSpPr txBox="1"/>
            <p:nvPr/>
          </p:nvSpPr>
          <p:spPr>
            <a:xfrm>
              <a:off x="4599268" y="914620"/>
              <a:ext cx="1210939" cy="584630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 eaLnBrk="1" fontAlgn="auto" hangingPunct="1">
                <a:spcAft>
                  <a:spcPts val="0"/>
                </a:spcAft>
                <a:defRPr/>
              </a:pPr>
              <a:r>
                <a:rPr lang="en-US" sz="1600" b="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BH and NS </a:t>
              </a:r>
            </a:p>
            <a:p>
              <a:pPr algn="ctr" eaLnBrk="1" fontAlgn="auto" hangingPunct="1">
                <a:spcAft>
                  <a:spcPts val="0"/>
                </a:spcAft>
                <a:defRPr/>
              </a:pPr>
              <a:r>
                <a:rPr lang="en-US" sz="1600" b="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Binaries</a:t>
              </a:r>
            </a:p>
          </p:txBody>
        </p:sp>
      </p:grpSp>
      <p:grpSp>
        <p:nvGrpSpPr>
          <p:cNvPr id="59407" name="Group 23"/>
          <p:cNvGrpSpPr>
            <a:grpSpLocks/>
          </p:cNvGrpSpPr>
          <p:nvPr/>
        </p:nvGrpSpPr>
        <p:grpSpPr bwMode="auto">
          <a:xfrm>
            <a:off x="5219555" y="2178050"/>
            <a:ext cx="1967205" cy="1255128"/>
            <a:chOff x="5338756" y="2133981"/>
            <a:chExt cx="1967497" cy="1253985"/>
          </a:xfrm>
        </p:grpSpPr>
        <p:pic>
          <p:nvPicPr>
            <p:cNvPr id="226" name="Picture 14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350" y="2133981"/>
              <a:ext cx="1829071" cy="1218090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27" name="TextBox 226"/>
            <p:cNvSpPr txBox="1"/>
            <p:nvPr/>
          </p:nvSpPr>
          <p:spPr>
            <a:xfrm>
              <a:off x="5338756" y="3049720"/>
              <a:ext cx="1967497" cy="33824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 eaLnBrk="1" fontAlgn="auto" hangingPunct="1">
                <a:spcAft>
                  <a:spcPts val="0"/>
                </a:spcAft>
                <a:defRPr/>
              </a:pPr>
              <a:r>
                <a:rPr lang="en-US" sz="1600" b="0" dirty="0" smtClean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Binary coalescence</a:t>
              </a:r>
              <a:endParaRPr lang="en-US" sz="1600" b="0" dirty="0">
                <a:solidFill>
                  <a:sysClr val="window" lastClr="FFFFFF">
                    <a:lumMod val="95000"/>
                  </a:sysClr>
                </a:solidFill>
                <a:latin typeface="Helvetica" pitchFamily="34" charset="0"/>
                <a:ea typeface="+mj-ea"/>
                <a:cs typeface="Helvetica" pitchFamily="34" charset="0"/>
              </a:endParaRPr>
            </a:p>
          </p:txBody>
        </p:sp>
      </p:grpSp>
      <p:grpSp>
        <p:nvGrpSpPr>
          <p:cNvPr id="59408" name="Group 32"/>
          <p:cNvGrpSpPr>
            <a:grpSpLocks/>
          </p:cNvGrpSpPr>
          <p:nvPr/>
        </p:nvGrpSpPr>
        <p:grpSpPr bwMode="auto">
          <a:xfrm>
            <a:off x="7260562" y="2117725"/>
            <a:ext cx="1325303" cy="1230313"/>
            <a:chOff x="7379068" y="2117315"/>
            <a:chExt cx="1325865" cy="1230004"/>
          </a:xfrm>
        </p:grpSpPr>
        <p:pic>
          <p:nvPicPr>
            <p:cNvPr id="235" name="Picture 11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789" y="2117315"/>
              <a:ext cx="1234011" cy="1230004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6" name="TextBox 235"/>
            <p:cNvSpPr txBox="1"/>
            <p:nvPr/>
          </p:nvSpPr>
          <p:spPr>
            <a:xfrm>
              <a:off x="7379068" y="3008265"/>
              <a:ext cx="1325865" cy="338469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 eaLnBrk="1" fontAlgn="auto" hangingPunct="1">
                <a:spcAft>
                  <a:spcPts val="0"/>
                </a:spcAft>
                <a:defRPr/>
              </a:pPr>
              <a:r>
                <a:rPr lang="en-US" sz="1600" b="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Spinning NS</a:t>
              </a:r>
            </a:p>
          </p:txBody>
        </p:sp>
      </p:grpSp>
      <p:grpSp>
        <p:nvGrpSpPr>
          <p:cNvPr id="59409" name="Group 29"/>
          <p:cNvGrpSpPr>
            <a:grpSpLocks/>
          </p:cNvGrpSpPr>
          <p:nvPr/>
        </p:nvGrpSpPr>
        <p:grpSpPr bwMode="auto">
          <a:xfrm>
            <a:off x="7589838" y="838200"/>
            <a:ext cx="1436687" cy="1436688"/>
            <a:chOff x="7663502" y="838200"/>
            <a:chExt cx="1436996" cy="1436996"/>
          </a:xfrm>
        </p:grpSpPr>
        <p:pic>
          <p:nvPicPr>
            <p:cNvPr id="232" name="Picture 12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3502" y="838200"/>
              <a:ext cx="1436996" cy="1436996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3" name="TextBox 232"/>
            <p:cNvSpPr txBox="1"/>
            <p:nvPr/>
          </p:nvSpPr>
          <p:spPr>
            <a:xfrm>
              <a:off x="7776731" y="915002"/>
              <a:ext cx="1291517" cy="338627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 eaLnBrk="1" fontAlgn="auto" hangingPunct="1">
                <a:spcAft>
                  <a:spcPts val="0"/>
                </a:spcAft>
                <a:defRPr/>
              </a:pPr>
              <a:r>
                <a:rPr lang="en-US" sz="1600" b="0" dirty="0">
                  <a:solidFill>
                    <a:sysClr val="window" lastClr="FFFFFF">
                      <a:lumMod val="95000"/>
                    </a:sysClr>
                  </a:solidFill>
                  <a:latin typeface="Helvetica" pitchFamily="34" charset="0"/>
                  <a:ea typeface="+mj-ea"/>
                  <a:cs typeface="Helvetica" pitchFamily="34" charset="0"/>
                </a:rPr>
                <a:t>Supernovae</a:t>
              </a:r>
            </a:p>
          </p:txBody>
        </p:sp>
      </p:grpSp>
      <p:sp>
        <p:nvSpPr>
          <p:cNvPr id="244" name="TextBox 243"/>
          <p:cNvSpPr txBox="1"/>
          <p:nvPr/>
        </p:nvSpPr>
        <p:spPr>
          <a:xfrm>
            <a:off x="152400" y="3581400"/>
            <a:ext cx="685800" cy="457200"/>
          </a:xfrm>
          <a:prstGeom prst="rect">
            <a:avLst/>
          </a:prstGeom>
        </p:spPr>
        <p:txBody>
          <a:bodyPr wrap="none"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1600" b="0" i="1" dirty="0">
                <a:solidFill>
                  <a:schemeClr val="accent3"/>
                </a:solidFill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lang="en-US" sz="1600" b="0" i="1" baseline="30000" dirty="0">
                <a:solidFill>
                  <a:schemeClr val="accent3"/>
                </a:solidFill>
                <a:latin typeface="Helvetica" pitchFamily="34" charset="0"/>
                <a:ea typeface="+mj-ea"/>
                <a:cs typeface="Helvetica" pitchFamily="34" charset="0"/>
              </a:rPr>
              <a:t>-16</a:t>
            </a:r>
            <a:r>
              <a:rPr lang="en-US" sz="1600" b="0" i="1" kern="0" dirty="0">
                <a:solidFill>
                  <a:schemeClr val="accent3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lang="en-US" sz="1600" b="0" i="1" baseline="30000" dirty="0">
              <a:solidFill>
                <a:schemeClr val="accent3"/>
              </a:solidFill>
              <a:latin typeface="Helvetica" pitchFamily="34" charset="0"/>
              <a:ea typeface="+mj-ea"/>
              <a:cs typeface="Helvetica" pitchFamily="34" charset="0"/>
            </a:endParaRPr>
          </a:p>
        </p:txBody>
      </p:sp>
      <p:pic>
        <p:nvPicPr>
          <p:cNvPr id="245" name="Picture 18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4953000"/>
            <a:ext cx="1455738" cy="1033463"/>
          </a:xfrm>
          <a:prstGeom prst="rect">
            <a:avLst/>
          </a:prstGeom>
          <a:ln w="28575">
            <a:solidFill>
              <a:sysClr val="window" lastClr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7" name="Rectangle 246"/>
          <p:cNvSpPr/>
          <p:nvPr/>
        </p:nvSpPr>
        <p:spPr>
          <a:xfrm>
            <a:off x="18300" y="3954147"/>
            <a:ext cx="2488776" cy="233803"/>
          </a:xfrm>
          <a:prstGeom prst="rect">
            <a:avLst/>
          </a:prstGeom>
          <a:gradFill flip="none" rotWithShape="1">
            <a:gsLst>
              <a:gs pos="0">
                <a:srgbClr val="C00000">
                  <a:alpha val="0"/>
                </a:srgbClr>
              </a:gs>
              <a:gs pos="20000">
                <a:srgbClr val="C00000"/>
              </a:gs>
              <a:gs pos="80000">
                <a:srgbClr val="C00000"/>
              </a:gs>
              <a:gs pos="100000">
                <a:srgbClr val="C00000">
                  <a:alpha val="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kern="0" dirty="0">
                <a:solidFill>
                  <a:sysClr val="window" lastClr="FFFFFF"/>
                </a:solidFill>
                <a:latin typeface="Helvetica" pitchFamily="34" charset="0"/>
                <a:ea typeface="+mn-ea"/>
                <a:cs typeface="Helvetica" pitchFamily="34" charset="0"/>
              </a:rPr>
              <a:t>Inflation </a:t>
            </a:r>
            <a:r>
              <a:rPr lang="en-US" sz="1600" b="0" kern="0" dirty="0" smtClean="0">
                <a:solidFill>
                  <a:sysClr val="window" lastClr="FFFFFF"/>
                </a:solidFill>
                <a:latin typeface="Helvetica" pitchFamily="34" charset="0"/>
                <a:ea typeface="+mn-ea"/>
                <a:cs typeface="Helvetica" pitchFamily="34" charset="0"/>
              </a:rPr>
              <a:t>Probes</a:t>
            </a:r>
            <a:endParaRPr lang="en-US" sz="1600" b="0" kern="0" dirty="0">
              <a:solidFill>
                <a:sysClr val="window" lastClr="FFFFFF"/>
              </a:solidFill>
              <a:latin typeface="Helvetica" pitchFamily="34" charset="0"/>
              <a:ea typeface="+mn-ea"/>
              <a:cs typeface="Helvetica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096" y="4308812"/>
            <a:ext cx="1752608" cy="1032091"/>
          </a:xfrm>
          <a:prstGeom prst="rect">
            <a:avLst/>
          </a:prstGeom>
          <a:ln w="38100" cmpd="sng">
            <a:solidFill>
              <a:schemeClr val="bg1"/>
            </a:solidFill>
          </a:ln>
        </p:spPr>
      </p:pic>
      <p:grpSp>
        <p:nvGrpSpPr>
          <p:cNvPr id="59416" name="Group 46"/>
          <p:cNvGrpSpPr>
            <a:grpSpLocks/>
          </p:cNvGrpSpPr>
          <p:nvPr/>
        </p:nvGrpSpPr>
        <p:grpSpPr bwMode="auto">
          <a:xfrm>
            <a:off x="1992313" y="3954463"/>
            <a:ext cx="3073400" cy="2435225"/>
            <a:chOff x="1991570" y="3954147"/>
            <a:chExt cx="3073871" cy="2434758"/>
          </a:xfrm>
        </p:grpSpPr>
        <p:pic>
          <p:nvPicPr>
            <p:cNvPr id="249" name="Picture 15"/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3241" y="3954147"/>
              <a:ext cx="1632200" cy="2064941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50" name="Picture 14"/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1570" y="5036614"/>
              <a:ext cx="2032311" cy="1352291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1" name="Rectangle 250"/>
            <p:cNvSpPr/>
            <p:nvPr/>
          </p:nvSpPr>
          <p:spPr>
            <a:xfrm>
              <a:off x="2219255" y="3960265"/>
              <a:ext cx="2488776" cy="233803"/>
            </a:xfrm>
            <a:prstGeom prst="rect">
              <a:avLst/>
            </a:prstGeom>
            <a:gradFill flip="none" rotWithShape="1">
              <a:gsLst>
                <a:gs pos="0">
                  <a:srgbClr val="326464">
                    <a:alpha val="0"/>
                  </a:srgbClr>
                </a:gs>
                <a:gs pos="20000">
                  <a:srgbClr val="326464"/>
                </a:gs>
                <a:gs pos="80000">
                  <a:srgbClr val="326464"/>
                </a:gs>
                <a:gs pos="100000">
                  <a:srgbClr val="326464">
                    <a:alpha val="0"/>
                  </a:srgb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0" kern="0" dirty="0">
                  <a:solidFill>
                    <a:sysClr val="window" lastClr="FFFFFF"/>
                  </a:solidFill>
                  <a:latin typeface="Helvetica" pitchFamily="34" charset="0"/>
                  <a:ea typeface="+mn-ea"/>
                  <a:cs typeface="Helvetica" pitchFamily="34" charset="0"/>
                </a:rPr>
                <a:t>Pulsar timing</a:t>
              </a:r>
            </a:p>
          </p:txBody>
        </p:sp>
      </p:grpSp>
      <p:sp>
        <p:nvSpPr>
          <p:cNvPr id="252" name="Rectangle 251"/>
          <p:cNvSpPr/>
          <p:nvPr/>
        </p:nvSpPr>
        <p:spPr>
          <a:xfrm>
            <a:off x="4511864" y="3960265"/>
            <a:ext cx="2488776" cy="233803"/>
          </a:xfrm>
          <a:prstGeom prst="rect">
            <a:avLst/>
          </a:prstGeom>
          <a:gradFill flip="none" rotWithShape="1">
            <a:gsLst>
              <a:gs pos="0">
                <a:sysClr val="windowText" lastClr="000000">
                  <a:lumMod val="50000"/>
                  <a:alpha val="0"/>
                </a:sysClr>
              </a:gs>
              <a:gs pos="20000">
                <a:sysClr val="windowText" lastClr="000000">
                  <a:lumMod val="50000"/>
                </a:sysClr>
              </a:gs>
              <a:gs pos="80000">
                <a:sysClr val="windowText" lastClr="000000">
                  <a:lumMod val="50000"/>
                </a:sysClr>
              </a:gs>
              <a:gs pos="100000">
                <a:sysClr val="windowText" lastClr="000000">
                  <a:lumMod val="50000"/>
                  <a:alpha val="0"/>
                </a:sys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kern="0" dirty="0">
                <a:solidFill>
                  <a:sysClr val="window" lastClr="FFFFFF"/>
                </a:solidFill>
                <a:latin typeface="Helvetica" pitchFamily="34" charset="0"/>
                <a:ea typeface="+mn-ea"/>
                <a:cs typeface="Helvetica" pitchFamily="34" charset="0"/>
              </a:rPr>
              <a:t>Space detectors</a:t>
            </a:r>
          </a:p>
        </p:txBody>
      </p:sp>
      <p:grpSp>
        <p:nvGrpSpPr>
          <p:cNvPr id="59420" name="Group 51"/>
          <p:cNvGrpSpPr>
            <a:grpSpLocks/>
          </p:cNvGrpSpPr>
          <p:nvPr/>
        </p:nvGrpSpPr>
        <p:grpSpPr bwMode="auto">
          <a:xfrm>
            <a:off x="6637338" y="3960813"/>
            <a:ext cx="2487612" cy="2352675"/>
            <a:chOff x="6636924" y="3960265"/>
            <a:chExt cx="2488776" cy="2352745"/>
          </a:xfrm>
        </p:grpSpPr>
        <p:pic>
          <p:nvPicPr>
            <p:cNvPr id="254" name="Picture 20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7000631" y="4984232"/>
              <a:ext cx="1821715" cy="1328778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55" name="Picture 21"/>
            <p:cNvPicPr>
              <a:picLocks noChangeAspect="1" noChangeArrowheads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418339" y="4246024"/>
              <a:ext cx="1589831" cy="841400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6" name="Rectangle 255"/>
            <p:cNvSpPr/>
            <p:nvPr/>
          </p:nvSpPr>
          <p:spPr>
            <a:xfrm>
              <a:off x="6636924" y="3960265"/>
              <a:ext cx="2488776" cy="233803"/>
            </a:xfrm>
            <a:prstGeom prst="rect">
              <a:avLst/>
            </a:prstGeom>
            <a:gradFill flip="none" rotWithShape="1">
              <a:gsLst>
                <a:gs pos="0">
                  <a:srgbClr val="FC950C">
                    <a:alpha val="0"/>
                  </a:srgbClr>
                </a:gs>
                <a:gs pos="20000">
                  <a:srgbClr val="FC950C"/>
                </a:gs>
                <a:gs pos="79000">
                  <a:srgbClr val="FC950C"/>
                </a:gs>
                <a:gs pos="100000">
                  <a:srgbClr val="FC950C">
                    <a:alpha val="0"/>
                  </a:srgb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0" kern="0" dirty="0">
                  <a:solidFill>
                    <a:sysClr val="window" lastClr="FFFFFF"/>
                  </a:solidFill>
                  <a:latin typeface="Helvetica" pitchFamily="34" charset="0"/>
                  <a:ea typeface="+mn-ea"/>
                  <a:cs typeface="Helvetica" pitchFamily="34" charset="0"/>
                </a:rPr>
                <a:t>Ground interferometers</a:t>
              </a:r>
            </a:p>
          </p:txBody>
        </p:sp>
      </p:grpSp>
      <p:sp>
        <p:nvSpPr>
          <p:cNvPr id="306" name="TextBox 305"/>
          <p:cNvSpPr txBox="1"/>
          <p:nvPr/>
        </p:nvSpPr>
        <p:spPr>
          <a:xfrm>
            <a:off x="6981825" y="5062538"/>
            <a:ext cx="2027238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kern="0" dirty="0">
                <a:solidFill>
                  <a:srgbClr val="FF0000"/>
                </a:solidFill>
              </a:rPr>
              <a:t>L</a:t>
            </a:r>
            <a:r>
              <a:rPr lang="en-US" sz="1600" b="0" kern="0" dirty="0">
                <a:solidFill>
                  <a:sysClr val="window" lastClr="FFFFFF"/>
                </a:solidFill>
              </a:rPr>
              <a:t>aser </a:t>
            </a:r>
            <a:r>
              <a:rPr lang="en-US" sz="1600" b="0" kern="0" dirty="0">
                <a:solidFill>
                  <a:srgbClr val="FF0000"/>
                </a:solidFill>
              </a:rPr>
              <a:t>I</a:t>
            </a:r>
            <a:r>
              <a:rPr lang="en-US" sz="1600" b="0" kern="0" dirty="0">
                <a:solidFill>
                  <a:sysClr val="window" lastClr="FFFFFF"/>
                </a:solidFill>
              </a:rPr>
              <a:t>nterferometer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kern="0" dirty="0">
                <a:solidFill>
                  <a:srgbClr val="FF0000"/>
                </a:solidFill>
              </a:rPr>
              <a:t>G</a:t>
            </a:r>
            <a:r>
              <a:rPr lang="en-US" sz="1600" b="0" kern="0" dirty="0">
                <a:solidFill>
                  <a:sysClr val="window" lastClr="FFFFFF"/>
                </a:solidFill>
              </a:rPr>
              <a:t>ravitational Wave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kern="0" dirty="0">
                <a:solidFill>
                  <a:srgbClr val="FF0000"/>
                </a:solidFill>
              </a:rPr>
              <a:t>O</a:t>
            </a:r>
            <a:r>
              <a:rPr lang="en-US" sz="1600" b="0" kern="0" dirty="0">
                <a:solidFill>
                  <a:sysClr val="window" lastClr="FFFFFF"/>
                </a:solidFill>
              </a:rPr>
              <a:t>bservatory</a:t>
            </a:r>
          </a:p>
        </p:txBody>
      </p:sp>
      <p:grpSp>
        <p:nvGrpSpPr>
          <p:cNvPr id="96" name="Group 53"/>
          <p:cNvGrpSpPr>
            <a:grpSpLocks noChangeAspect="1"/>
          </p:cNvGrpSpPr>
          <p:nvPr/>
        </p:nvGrpSpPr>
        <p:grpSpPr bwMode="auto">
          <a:xfrm>
            <a:off x="15298" y="3470998"/>
            <a:ext cx="9128109" cy="182622"/>
            <a:chOff x="-144" y="2183"/>
            <a:chExt cx="6048" cy="121"/>
          </a:xfrm>
          <a:solidFill>
            <a:schemeClr val="tx2"/>
          </a:solidFill>
        </p:grpSpPr>
        <p:sp>
          <p:nvSpPr>
            <p:cNvPr id="97" name="AutoShape 52"/>
            <p:cNvSpPr>
              <a:spLocks noChangeAspect="1" noChangeArrowheads="1" noTextEdit="1"/>
            </p:cNvSpPr>
            <p:nvPr/>
          </p:nvSpPr>
          <p:spPr bwMode="auto">
            <a:xfrm>
              <a:off x="-144" y="2183"/>
              <a:ext cx="6048" cy="12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98" name="Freeform 55"/>
            <p:cNvSpPr>
              <a:spLocks/>
            </p:cNvSpPr>
            <p:nvPr/>
          </p:nvSpPr>
          <p:spPr bwMode="auto">
            <a:xfrm>
              <a:off x="-23" y="2186"/>
              <a:ext cx="796" cy="58"/>
            </a:xfrm>
            <a:custGeom>
              <a:avLst/>
              <a:gdLst/>
              <a:ahLst/>
              <a:cxnLst>
                <a:cxn ang="0">
                  <a:pos x="1" y="58"/>
                </a:cxn>
                <a:cxn ang="0">
                  <a:pos x="1" y="58"/>
                </a:cxn>
                <a:cxn ang="0">
                  <a:pos x="2" y="58"/>
                </a:cxn>
                <a:cxn ang="0">
                  <a:pos x="3" y="58"/>
                </a:cxn>
                <a:cxn ang="0">
                  <a:pos x="4" y="58"/>
                </a:cxn>
                <a:cxn ang="0">
                  <a:pos x="5" y="58"/>
                </a:cxn>
                <a:cxn ang="0">
                  <a:pos x="6" y="58"/>
                </a:cxn>
                <a:cxn ang="0">
                  <a:pos x="7" y="58"/>
                </a:cxn>
                <a:cxn ang="0">
                  <a:pos x="9" y="58"/>
                </a:cxn>
                <a:cxn ang="0">
                  <a:pos x="10" y="58"/>
                </a:cxn>
                <a:cxn ang="0">
                  <a:pos x="12" y="58"/>
                </a:cxn>
                <a:cxn ang="0">
                  <a:pos x="15" y="58"/>
                </a:cxn>
                <a:cxn ang="0">
                  <a:pos x="17" y="58"/>
                </a:cxn>
                <a:cxn ang="0">
                  <a:pos x="19" y="58"/>
                </a:cxn>
                <a:cxn ang="0">
                  <a:pos x="22" y="58"/>
                </a:cxn>
                <a:cxn ang="0">
                  <a:pos x="26" y="58"/>
                </a:cxn>
                <a:cxn ang="0">
                  <a:pos x="29" y="58"/>
                </a:cxn>
                <a:cxn ang="0">
                  <a:pos x="33" y="58"/>
                </a:cxn>
                <a:cxn ang="0">
                  <a:pos x="38" y="58"/>
                </a:cxn>
                <a:cxn ang="0">
                  <a:pos x="41" y="58"/>
                </a:cxn>
                <a:cxn ang="0">
                  <a:pos x="45" y="58"/>
                </a:cxn>
                <a:cxn ang="0">
                  <a:pos x="52" y="58"/>
                </a:cxn>
                <a:cxn ang="0">
                  <a:pos x="58" y="58"/>
                </a:cxn>
                <a:cxn ang="0">
                  <a:pos x="75" y="58"/>
                </a:cxn>
                <a:cxn ang="0">
                  <a:pos x="122" y="57"/>
                </a:cxn>
                <a:cxn ang="0">
                  <a:pos x="169" y="56"/>
                </a:cxn>
                <a:cxn ang="0">
                  <a:pos x="215" y="55"/>
                </a:cxn>
                <a:cxn ang="0">
                  <a:pos x="261" y="53"/>
                </a:cxn>
                <a:cxn ang="0">
                  <a:pos x="308" y="51"/>
                </a:cxn>
                <a:cxn ang="0">
                  <a:pos x="355" y="47"/>
                </a:cxn>
                <a:cxn ang="0">
                  <a:pos x="401" y="42"/>
                </a:cxn>
                <a:cxn ang="0">
                  <a:pos x="448" y="37"/>
                </a:cxn>
                <a:cxn ang="0">
                  <a:pos x="494" y="30"/>
                </a:cxn>
                <a:cxn ang="0">
                  <a:pos x="540" y="23"/>
                </a:cxn>
                <a:cxn ang="0">
                  <a:pos x="587" y="15"/>
                </a:cxn>
                <a:cxn ang="0">
                  <a:pos x="633" y="8"/>
                </a:cxn>
                <a:cxn ang="0">
                  <a:pos x="680" y="2"/>
                </a:cxn>
                <a:cxn ang="0">
                  <a:pos x="699" y="0"/>
                </a:cxn>
                <a:cxn ang="0">
                  <a:pos x="706" y="0"/>
                </a:cxn>
                <a:cxn ang="0">
                  <a:pos x="709" y="0"/>
                </a:cxn>
                <a:cxn ang="0">
                  <a:pos x="713" y="0"/>
                </a:cxn>
                <a:cxn ang="0">
                  <a:pos x="716" y="0"/>
                </a:cxn>
                <a:cxn ang="0">
                  <a:pos x="718" y="0"/>
                </a:cxn>
                <a:cxn ang="0">
                  <a:pos x="721" y="0"/>
                </a:cxn>
                <a:cxn ang="0">
                  <a:pos x="722" y="0"/>
                </a:cxn>
                <a:cxn ang="0">
                  <a:pos x="724" y="0"/>
                </a:cxn>
                <a:cxn ang="0">
                  <a:pos x="725" y="0"/>
                </a:cxn>
                <a:cxn ang="0">
                  <a:pos x="726" y="0"/>
                </a:cxn>
                <a:cxn ang="0">
                  <a:pos x="727" y="0"/>
                </a:cxn>
                <a:cxn ang="0">
                  <a:pos x="727" y="0"/>
                </a:cxn>
                <a:cxn ang="0">
                  <a:pos x="728" y="0"/>
                </a:cxn>
                <a:cxn ang="0">
                  <a:pos x="729" y="0"/>
                </a:cxn>
                <a:cxn ang="0">
                  <a:pos x="730" y="0"/>
                </a:cxn>
                <a:cxn ang="0">
                  <a:pos x="731" y="0"/>
                </a:cxn>
                <a:cxn ang="0">
                  <a:pos x="733" y="0"/>
                </a:cxn>
                <a:cxn ang="0">
                  <a:pos x="735" y="0"/>
                </a:cxn>
                <a:cxn ang="0">
                  <a:pos x="741" y="0"/>
                </a:cxn>
                <a:cxn ang="0">
                  <a:pos x="744" y="0"/>
                </a:cxn>
                <a:cxn ang="0">
                  <a:pos x="747" y="0"/>
                </a:cxn>
                <a:cxn ang="0">
                  <a:pos x="752" y="0"/>
                </a:cxn>
                <a:cxn ang="0">
                  <a:pos x="761" y="1"/>
                </a:cxn>
                <a:cxn ang="0">
                  <a:pos x="773" y="2"/>
                </a:cxn>
              </a:cxnLst>
              <a:rect l="0" t="0" r="r" b="b"/>
              <a:pathLst>
                <a:path w="796" h="58">
                  <a:moveTo>
                    <a:pt x="0" y="58"/>
                  </a:moveTo>
                  <a:lnTo>
                    <a:pt x="0" y="5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1" y="58"/>
                  </a:lnTo>
                  <a:lnTo>
                    <a:pt x="11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4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7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1" y="58"/>
                  </a:lnTo>
                  <a:lnTo>
                    <a:pt x="21" y="58"/>
                  </a:lnTo>
                  <a:lnTo>
                    <a:pt x="22" y="58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4" y="58"/>
                  </a:lnTo>
                  <a:lnTo>
                    <a:pt x="24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7" y="58"/>
                  </a:lnTo>
                  <a:lnTo>
                    <a:pt x="28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30" y="58"/>
                  </a:lnTo>
                  <a:lnTo>
                    <a:pt x="30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3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6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9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2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5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8" y="58"/>
                  </a:lnTo>
                  <a:lnTo>
                    <a:pt x="49" y="58"/>
                  </a:lnTo>
                  <a:lnTo>
                    <a:pt x="52" y="58"/>
                  </a:lnTo>
                  <a:lnTo>
                    <a:pt x="52" y="58"/>
                  </a:lnTo>
                  <a:lnTo>
                    <a:pt x="52" y="58"/>
                  </a:lnTo>
                  <a:lnTo>
                    <a:pt x="53" y="58"/>
                  </a:lnTo>
                  <a:lnTo>
                    <a:pt x="53" y="58"/>
                  </a:lnTo>
                  <a:lnTo>
                    <a:pt x="54" y="58"/>
                  </a:lnTo>
                  <a:lnTo>
                    <a:pt x="55" y="58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9" y="58"/>
                  </a:lnTo>
                  <a:lnTo>
                    <a:pt x="59" y="58"/>
                  </a:lnTo>
                  <a:lnTo>
                    <a:pt x="60" y="58"/>
                  </a:lnTo>
                  <a:lnTo>
                    <a:pt x="61" y="58"/>
                  </a:lnTo>
                  <a:lnTo>
                    <a:pt x="64" y="58"/>
                  </a:lnTo>
                  <a:lnTo>
                    <a:pt x="69" y="58"/>
                  </a:lnTo>
                  <a:lnTo>
                    <a:pt x="75" y="58"/>
                  </a:lnTo>
                  <a:lnTo>
                    <a:pt x="81" y="58"/>
                  </a:lnTo>
                  <a:lnTo>
                    <a:pt x="87" y="57"/>
                  </a:lnTo>
                  <a:lnTo>
                    <a:pt x="93" y="57"/>
                  </a:lnTo>
                  <a:lnTo>
                    <a:pt x="99" y="57"/>
                  </a:lnTo>
                  <a:lnTo>
                    <a:pt x="105" y="57"/>
                  </a:lnTo>
                  <a:lnTo>
                    <a:pt x="110" y="57"/>
                  </a:lnTo>
                  <a:lnTo>
                    <a:pt x="116" y="57"/>
                  </a:lnTo>
                  <a:lnTo>
                    <a:pt x="122" y="57"/>
                  </a:lnTo>
                  <a:lnTo>
                    <a:pt x="128" y="57"/>
                  </a:lnTo>
                  <a:lnTo>
                    <a:pt x="134" y="57"/>
                  </a:lnTo>
                  <a:lnTo>
                    <a:pt x="140" y="57"/>
                  </a:lnTo>
                  <a:lnTo>
                    <a:pt x="145" y="57"/>
                  </a:lnTo>
                  <a:lnTo>
                    <a:pt x="151" y="57"/>
                  </a:lnTo>
                  <a:lnTo>
                    <a:pt x="157" y="57"/>
                  </a:lnTo>
                  <a:lnTo>
                    <a:pt x="163" y="57"/>
                  </a:lnTo>
                  <a:lnTo>
                    <a:pt x="169" y="56"/>
                  </a:lnTo>
                  <a:lnTo>
                    <a:pt x="174" y="56"/>
                  </a:lnTo>
                  <a:lnTo>
                    <a:pt x="180" y="56"/>
                  </a:lnTo>
                  <a:lnTo>
                    <a:pt x="186" y="56"/>
                  </a:lnTo>
                  <a:lnTo>
                    <a:pt x="192" y="56"/>
                  </a:lnTo>
                  <a:lnTo>
                    <a:pt x="198" y="56"/>
                  </a:lnTo>
                  <a:lnTo>
                    <a:pt x="203" y="56"/>
                  </a:lnTo>
                  <a:lnTo>
                    <a:pt x="209" y="55"/>
                  </a:lnTo>
                  <a:lnTo>
                    <a:pt x="215" y="55"/>
                  </a:lnTo>
                  <a:lnTo>
                    <a:pt x="221" y="55"/>
                  </a:lnTo>
                  <a:lnTo>
                    <a:pt x="227" y="55"/>
                  </a:lnTo>
                  <a:lnTo>
                    <a:pt x="232" y="55"/>
                  </a:lnTo>
                  <a:lnTo>
                    <a:pt x="238" y="54"/>
                  </a:lnTo>
                  <a:lnTo>
                    <a:pt x="244" y="54"/>
                  </a:lnTo>
                  <a:lnTo>
                    <a:pt x="250" y="54"/>
                  </a:lnTo>
                  <a:lnTo>
                    <a:pt x="256" y="54"/>
                  </a:lnTo>
                  <a:lnTo>
                    <a:pt x="261" y="53"/>
                  </a:lnTo>
                  <a:lnTo>
                    <a:pt x="267" y="53"/>
                  </a:lnTo>
                  <a:lnTo>
                    <a:pt x="273" y="53"/>
                  </a:lnTo>
                  <a:lnTo>
                    <a:pt x="279" y="52"/>
                  </a:lnTo>
                  <a:lnTo>
                    <a:pt x="285" y="52"/>
                  </a:lnTo>
                  <a:lnTo>
                    <a:pt x="291" y="52"/>
                  </a:lnTo>
                  <a:lnTo>
                    <a:pt x="296" y="52"/>
                  </a:lnTo>
                  <a:lnTo>
                    <a:pt x="302" y="51"/>
                  </a:lnTo>
                  <a:lnTo>
                    <a:pt x="308" y="51"/>
                  </a:lnTo>
                  <a:lnTo>
                    <a:pt x="314" y="50"/>
                  </a:lnTo>
                  <a:lnTo>
                    <a:pt x="320" y="50"/>
                  </a:lnTo>
                  <a:lnTo>
                    <a:pt x="326" y="50"/>
                  </a:lnTo>
                  <a:lnTo>
                    <a:pt x="332" y="49"/>
                  </a:lnTo>
                  <a:lnTo>
                    <a:pt x="337" y="48"/>
                  </a:lnTo>
                  <a:lnTo>
                    <a:pt x="343" y="48"/>
                  </a:lnTo>
                  <a:lnTo>
                    <a:pt x="349" y="48"/>
                  </a:lnTo>
                  <a:lnTo>
                    <a:pt x="355" y="47"/>
                  </a:lnTo>
                  <a:lnTo>
                    <a:pt x="361" y="47"/>
                  </a:lnTo>
                  <a:lnTo>
                    <a:pt x="367" y="46"/>
                  </a:lnTo>
                  <a:lnTo>
                    <a:pt x="372" y="46"/>
                  </a:lnTo>
                  <a:lnTo>
                    <a:pt x="378" y="45"/>
                  </a:lnTo>
                  <a:lnTo>
                    <a:pt x="384" y="44"/>
                  </a:lnTo>
                  <a:lnTo>
                    <a:pt x="389" y="44"/>
                  </a:lnTo>
                  <a:lnTo>
                    <a:pt x="395" y="43"/>
                  </a:lnTo>
                  <a:lnTo>
                    <a:pt x="401" y="42"/>
                  </a:lnTo>
                  <a:lnTo>
                    <a:pt x="407" y="42"/>
                  </a:lnTo>
                  <a:lnTo>
                    <a:pt x="413" y="41"/>
                  </a:lnTo>
                  <a:lnTo>
                    <a:pt x="418" y="40"/>
                  </a:lnTo>
                  <a:lnTo>
                    <a:pt x="424" y="40"/>
                  </a:lnTo>
                  <a:lnTo>
                    <a:pt x="430" y="39"/>
                  </a:lnTo>
                  <a:lnTo>
                    <a:pt x="436" y="38"/>
                  </a:lnTo>
                  <a:lnTo>
                    <a:pt x="442" y="38"/>
                  </a:lnTo>
                  <a:lnTo>
                    <a:pt x="448" y="37"/>
                  </a:lnTo>
                  <a:lnTo>
                    <a:pt x="454" y="36"/>
                  </a:lnTo>
                  <a:lnTo>
                    <a:pt x="459" y="35"/>
                  </a:lnTo>
                  <a:lnTo>
                    <a:pt x="465" y="34"/>
                  </a:lnTo>
                  <a:lnTo>
                    <a:pt x="471" y="34"/>
                  </a:lnTo>
                  <a:lnTo>
                    <a:pt x="476" y="33"/>
                  </a:lnTo>
                  <a:lnTo>
                    <a:pt x="482" y="32"/>
                  </a:lnTo>
                  <a:lnTo>
                    <a:pt x="488" y="31"/>
                  </a:lnTo>
                  <a:lnTo>
                    <a:pt x="494" y="30"/>
                  </a:lnTo>
                  <a:lnTo>
                    <a:pt x="500" y="29"/>
                  </a:lnTo>
                  <a:lnTo>
                    <a:pt x="506" y="28"/>
                  </a:lnTo>
                  <a:lnTo>
                    <a:pt x="511" y="28"/>
                  </a:lnTo>
                  <a:lnTo>
                    <a:pt x="517" y="27"/>
                  </a:lnTo>
                  <a:lnTo>
                    <a:pt x="523" y="26"/>
                  </a:lnTo>
                  <a:lnTo>
                    <a:pt x="529" y="25"/>
                  </a:lnTo>
                  <a:lnTo>
                    <a:pt x="534" y="24"/>
                  </a:lnTo>
                  <a:lnTo>
                    <a:pt x="540" y="23"/>
                  </a:lnTo>
                  <a:lnTo>
                    <a:pt x="546" y="22"/>
                  </a:lnTo>
                  <a:lnTo>
                    <a:pt x="552" y="21"/>
                  </a:lnTo>
                  <a:lnTo>
                    <a:pt x="558" y="20"/>
                  </a:lnTo>
                  <a:lnTo>
                    <a:pt x="564" y="19"/>
                  </a:lnTo>
                  <a:lnTo>
                    <a:pt x="569" y="18"/>
                  </a:lnTo>
                  <a:lnTo>
                    <a:pt x="575" y="17"/>
                  </a:lnTo>
                  <a:lnTo>
                    <a:pt x="581" y="16"/>
                  </a:lnTo>
                  <a:lnTo>
                    <a:pt x="587" y="15"/>
                  </a:lnTo>
                  <a:lnTo>
                    <a:pt x="593" y="14"/>
                  </a:lnTo>
                  <a:lnTo>
                    <a:pt x="598" y="13"/>
                  </a:lnTo>
                  <a:lnTo>
                    <a:pt x="604" y="12"/>
                  </a:lnTo>
                  <a:lnTo>
                    <a:pt x="610" y="11"/>
                  </a:lnTo>
                  <a:lnTo>
                    <a:pt x="616" y="10"/>
                  </a:lnTo>
                  <a:lnTo>
                    <a:pt x="622" y="9"/>
                  </a:lnTo>
                  <a:lnTo>
                    <a:pt x="627" y="8"/>
                  </a:lnTo>
                  <a:lnTo>
                    <a:pt x="633" y="8"/>
                  </a:lnTo>
                  <a:lnTo>
                    <a:pt x="639" y="7"/>
                  </a:lnTo>
                  <a:lnTo>
                    <a:pt x="645" y="6"/>
                  </a:lnTo>
                  <a:lnTo>
                    <a:pt x="651" y="5"/>
                  </a:lnTo>
                  <a:lnTo>
                    <a:pt x="657" y="4"/>
                  </a:lnTo>
                  <a:lnTo>
                    <a:pt x="662" y="4"/>
                  </a:lnTo>
                  <a:lnTo>
                    <a:pt x="668" y="3"/>
                  </a:lnTo>
                  <a:lnTo>
                    <a:pt x="674" y="3"/>
                  </a:lnTo>
                  <a:lnTo>
                    <a:pt x="680" y="2"/>
                  </a:lnTo>
                  <a:lnTo>
                    <a:pt x="686" y="2"/>
                  </a:lnTo>
                  <a:lnTo>
                    <a:pt x="692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9" y="0"/>
                  </a:lnTo>
                  <a:lnTo>
                    <a:pt x="700" y="0"/>
                  </a:lnTo>
                  <a:lnTo>
                    <a:pt x="703" y="0"/>
                  </a:lnTo>
                  <a:lnTo>
                    <a:pt x="703" y="0"/>
                  </a:lnTo>
                  <a:lnTo>
                    <a:pt x="703" y="0"/>
                  </a:lnTo>
                  <a:lnTo>
                    <a:pt x="704" y="0"/>
                  </a:lnTo>
                  <a:lnTo>
                    <a:pt x="704" y="0"/>
                  </a:lnTo>
                  <a:lnTo>
                    <a:pt x="704" y="0"/>
                  </a:lnTo>
                  <a:lnTo>
                    <a:pt x="706" y="0"/>
                  </a:lnTo>
                  <a:lnTo>
                    <a:pt x="706" y="0"/>
                  </a:lnTo>
                  <a:lnTo>
                    <a:pt x="706" y="0"/>
                  </a:lnTo>
                  <a:lnTo>
                    <a:pt x="706" y="0"/>
                  </a:lnTo>
                  <a:lnTo>
                    <a:pt x="707" y="0"/>
                  </a:lnTo>
                  <a:lnTo>
                    <a:pt x="707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10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6" y="0"/>
                  </a:lnTo>
                  <a:lnTo>
                    <a:pt x="716" y="0"/>
                  </a:lnTo>
                  <a:lnTo>
                    <a:pt x="716" y="0"/>
                  </a:lnTo>
                  <a:lnTo>
                    <a:pt x="717" y="0"/>
                  </a:lnTo>
                  <a:lnTo>
                    <a:pt x="717" y="0"/>
                  </a:lnTo>
                  <a:lnTo>
                    <a:pt x="717" y="0"/>
                  </a:lnTo>
                  <a:lnTo>
                    <a:pt x="718" y="0"/>
                  </a:lnTo>
                  <a:lnTo>
                    <a:pt x="718" y="0"/>
                  </a:lnTo>
                  <a:lnTo>
                    <a:pt x="718" y="0"/>
                  </a:lnTo>
                  <a:lnTo>
                    <a:pt x="718" y="0"/>
                  </a:lnTo>
                  <a:lnTo>
                    <a:pt x="719" y="0"/>
                  </a:lnTo>
                  <a:lnTo>
                    <a:pt x="719" y="0"/>
                  </a:lnTo>
                  <a:lnTo>
                    <a:pt x="719" y="0"/>
                  </a:lnTo>
                  <a:lnTo>
                    <a:pt x="719" y="0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734" y="0"/>
                  </a:lnTo>
                  <a:lnTo>
                    <a:pt x="734" y="0"/>
                  </a:lnTo>
                  <a:lnTo>
                    <a:pt x="734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6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9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2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5" y="0"/>
                  </a:lnTo>
                  <a:lnTo>
                    <a:pt x="746" y="0"/>
                  </a:lnTo>
                  <a:lnTo>
                    <a:pt x="747" y="0"/>
                  </a:lnTo>
                  <a:lnTo>
                    <a:pt x="747" y="0"/>
                  </a:lnTo>
                  <a:lnTo>
                    <a:pt x="747" y="0"/>
                  </a:lnTo>
                  <a:lnTo>
                    <a:pt x="747" y="0"/>
                  </a:lnTo>
                  <a:lnTo>
                    <a:pt x="748" y="0"/>
                  </a:lnTo>
                  <a:lnTo>
                    <a:pt x="749" y="0"/>
                  </a:lnTo>
                  <a:lnTo>
                    <a:pt x="749" y="0"/>
                  </a:lnTo>
                  <a:lnTo>
                    <a:pt x="749" y="0"/>
                  </a:lnTo>
                  <a:lnTo>
                    <a:pt x="750" y="0"/>
                  </a:lnTo>
                  <a:lnTo>
                    <a:pt x="750" y="0"/>
                  </a:lnTo>
                  <a:lnTo>
                    <a:pt x="751" y="0"/>
                  </a:lnTo>
                  <a:lnTo>
                    <a:pt x="752" y="0"/>
                  </a:lnTo>
                  <a:lnTo>
                    <a:pt x="755" y="1"/>
                  </a:lnTo>
                  <a:lnTo>
                    <a:pt x="755" y="1"/>
                  </a:lnTo>
                  <a:lnTo>
                    <a:pt x="755" y="1"/>
                  </a:lnTo>
                  <a:lnTo>
                    <a:pt x="756" y="1"/>
                  </a:lnTo>
                  <a:lnTo>
                    <a:pt x="756" y="1"/>
                  </a:lnTo>
                  <a:lnTo>
                    <a:pt x="757" y="1"/>
                  </a:lnTo>
                  <a:lnTo>
                    <a:pt x="758" y="1"/>
                  </a:lnTo>
                  <a:lnTo>
                    <a:pt x="761" y="1"/>
                  </a:lnTo>
                  <a:lnTo>
                    <a:pt x="761" y="1"/>
                  </a:lnTo>
                  <a:lnTo>
                    <a:pt x="761" y="1"/>
                  </a:lnTo>
                  <a:lnTo>
                    <a:pt x="762" y="1"/>
                  </a:lnTo>
                  <a:lnTo>
                    <a:pt x="762" y="1"/>
                  </a:lnTo>
                  <a:lnTo>
                    <a:pt x="763" y="1"/>
                  </a:lnTo>
                  <a:lnTo>
                    <a:pt x="764" y="2"/>
                  </a:lnTo>
                  <a:lnTo>
                    <a:pt x="767" y="2"/>
                  </a:lnTo>
                  <a:lnTo>
                    <a:pt x="773" y="2"/>
                  </a:lnTo>
                  <a:lnTo>
                    <a:pt x="779" y="3"/>
                  </a:lnTo>
                  <a:lnTo>
                    <a:pt x="784" y="4"/>
                  </a:lnTo>
                  <a:lnTo>
                    <a:pt x="790" y="5"/>
                  </a:lnTo>
                  <a:lnTo>
                    <a:pt x="796" y="6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99" name="Freeform 56"/>
            <p:cNvSpPr>
              <a:spLocks/>
            </p:cNvSpPr>
            <p:nvPr/>
          </p:nvSpPr>
          <p:spPr bwMode="auto">
            <a:xfrm>
              <a:off x="773" y="2186"/>
              <a:ext cx="582" cy="116"/>
            </a:xfrm>
            <a:custGeom>
              <a:avLst/>
              <a:gdLst/>
              <a:ahLst/>
              <a:cxnLst>
                <a:cxn ang="0">
                  <a:pos x="41" y="18"/>
                </a:cxn>
                <a:cxn ang="0">
                  <a:pos x="88" y="39"/>
                </a:cxn>
                <a:cxn ang="0">
                  <a:pos x="134" y="66"/>
                </a:cxn>
                <a:cxn ang="0">
                  <a:pos x="181" y="93"/>
                </a:cxn>
                <a:cxn ang="0">
                  <a:pos x="221" y="111"/>
                </a:cxn>
                <a:cxn ang="0">
                  <a:pos x="227" y="112"/>
                </a:cxn>
                <a:cxn ang="0">
                  <a:pos x="231" y="113"/>
                </a:cxn>
                <a:cxn ang="0">
                  <a:pos x="236" y="114"/>
                </a:cxn>
                <a:cxn ang="0">
                  <a:pos x="239" y="115"/>
                </a:cxn>
                <a:cxn ang="0">
                  <a:pos x="241" y="115"/>
                </a:cxn>
                <a:cxn ang="0">
                  <a:pos x="244" y="115"/>
                </a:cxn>
                <a:cxn ang="0">
                  <a:pos x="247" y="115"/>
                </a:cxn>
                <a:cxn ang="0">
                  <a:pos x="249" y="116"/>
                </a:cxn>
                <a:cxn ang="0">
                  <a:pos x="250" y="116"/>
                </a:cxn>
                <a:cxn ang="0">
                  <a:pos x="251" y="116"/>
                </a:cxn>
                <a:cxn ang="0">
                  <a:pos x="252" y="116"/>
                </a:cxn>
                <a:cxn ang="0">
                  <a:pos x="252" y="116"/>
                </a:cxn>
                <a:cxn ang="0">
                  <a:pos x="253" y="116"/>
                </a:cxn>
                <a:cxn ang="0">
                  <a:pos x="254" y="116"/>
                </a:cxn>
                <a:cxn ang="0">
                  <a:pos x="255" y="116"/>
                </a:cxn>
                <a:cxn ang="0">
                  <a:pos x="256" y="116"/>
                </a:cxn>
                <a:cxn ang="0">
                  <a:pos x="257" y="115"/>
                </a:cxn>
                <a:cxn ang="0">
                  <a:pos x="259" y="115"/>
                </a:cxn>
                <a:cxn ang="0">
                  <a:pos x="262" y="115"/>
                </a:cxn>
                <a:cxn ang="0">
                  <a:pos x="264" y="115"/>
                </a:cxn>
                <a:cxn ang="0">
                  <a:pos x="268" y="114"/>
                </a:cxn>
                <a:cxn ang="0">
                  <a:pos x="271" y="114"/>
                </a:cxn>
                <a:cxn ang="0">
                  <a:pos x="275" y="113"/>
                </a:cxn>
                <a:cxn ang="0">
                  <a:pos x="282" y="111"/>
                </a:cxn>
                <a:cxn ang="0">
                  <a:pos x="291" y="108"/>
                </a:cxn>
                <a:cxn ang="0">
                  <a:pos x="337" y="77"/>
                </a:cxn>
                <a:cxn ang="0">
                  <a:pos x="384" y="34"/>
                </a:cxn>
                <a:cxn ang="0">
                  <a:pos x="419" y="7"/>
                </a:cxn>
                <a:cxn ang="0">
                  <a:pos x="425" y="4"/>
                </a:cxn>
                <a:cxn ang="0">
                  <a:pos x="429" y="3"/>
                </a:cxn>
                <a:cxn ang="0">
                  <a:pos x="433" y="2"/>
                </a:cxn>
                <a:cxn ang="0">
                  <a:pos x="437" y="1"/>
                </a:cxn>
                <a:cxn ang="0">
                  <a:pos x="439" y="0"/>
                </a:cxn>
                <a:cxn ang="0">
                  <a:pos x="441" y="0"/>
                </a:cxn>
                <a:cxn ang="0">
                  <a:pos x="443" y="0"/>
                </a:cxn>
                <a:cxn ang="0">
                  <a:pos x="444" y="0"/>
                </a:cxn>
                <a:cxn ang="0">
                  <a:pos x="445" y="0"/>
                </a:cxn>
                <a:cxn ang="0">
                  <a:pos x="446" y="0"/>
                </a:cxn>
                <a:cxn ang="0">
                  <a:pos x="447" y="0"/>
                </a:cxn>
                <a:cxn ang="0">
                  <a:pos x="448" y="0"/>
                </a:cxn>
                <a:cxn ang="0">
                  <a:pos x="449" y="0"/>
                </a:cxn>
                <a:cxn ang="0">
                  <a:pos x="449" y="0"/>
                </a:cxn>
                <a:cxn ang="0">
                  <a:pos x="451" y="0"/>
                </a:cxn>
                <a:cxn ang="0">
                  <a:pos x="452" y="0"/>
                </a:cxn>
                <a:cxn ang="0">
                  <a:pos x="454" y="0"/>
                </a:cxn>
                <a:cxn ang="0">
                  <a:pos x="456" y="0"/>
                </a:cxn>
                <a:cxn ang="0">
                  <a:pos x="459" y="1"/>
                </a:cxn>
                <a:cxn ang="0">
                  <a:pos x="464" y="2"/>
                </a:cxn>
                <a:cxn ang="0">
                  <a:pos x="468" y="4"/>
                </a:cxn>
                <a:cxn ang="0">
                  <a:pos x="471" y="6"/>
                </a:cxn>
                <a:cxn ang="0">
                  <a:pos x="478" y="9"/>
                </a:cxn>
                <a:cxn ang="0">
                  <a:pos x="512" y="41"/>
                </a:cxn>
                <a:cxn ang="0">
                  <a:pos x="558" y="96"/>
                </a:cxn>
                <a:cxn ang="0">
                  <a:pos x="570" y="106"/>
                </a:cxn>
                <a:cxn ang="0">
                  <a:pos x="573" y="108"/>
                </a:cxn>
                <a:cxn ang="0">
                  <a:pos x="576" y="110"/>
                </a:cxn>
                <a:cxn ang="0">
                  <a:pos x="581" y="112"/>
                </a:cxn>
              </a:cxnLst>
              <a:rect l="0" t="0" r="r" b="b"/>
              <a:pathLst>
                <a:path w="582" h="116">
                  <a:moveTo>
                    <a:pt x="0" y="6"/>
                  </a:moveTo>
                  <a:lnTo>
                    <a:pt x="6" y="8"/>
                  </a:lnTo>
                  <a:lnTo>
                    <a:pt x="12" y="9"/>
                  </a:lnTo>
                  <a:lnTo>
                    <a:pt x="17" y="11"/>
                  </a:lnTo>
                  <a:lnTo>
                    <a:pt x="23" y="12"/>
                  </a:lnTo>
                  <a:lnTo>
                    <a:pt x="29" y="14"/>
                  </a:lnTo>
                  <a:lnTo>
                    <a:pt x="35" y="16"/>
                  </a:lnTo>
                  <a:lnTo>
                    <a:pt x="41" y="18"/>
                  </a:lnTo>
                  <a:lnTo>
                    <a:pt x="47" y="20"/>
                  </a:lnTo>
                  <a:lnTo>
                    <a:pt x="53" y="23"/>
                  </a:lnTo>
                  <a:lnTo>
                    <a:pt x="58" y="25"/>
                  </a:lnTo>
                  <a:lnTo>
                    <a:pt x="64" y="28"/>
                  </a:lnTo>
                  <a:lnTo>
                    <a:pt x="70" y="30"/>
                  </a:lnTo>
                  <a:lnTo>
                    <a:pt x="76" y="33"/>
                  </a:lnTo>
                  <a:lnTo>
                    <a:pt x="82" y="36"/>
                  </a:lnTo>
                  <a:lnTo>
                    <a:pt x="88" y="39"/>
                  </a:lnTo>
                  <a:lnTo>
                    <a:pt x="93" y="42"/>
                  </a:lnTo>
                  <a:lnTo>
                    <a:pt x="99" y="46"/>
                  </a:lnTo>
                  <a:lnTo>
                    <a:pt x="105" y="49"/>
                  </a:lnTo>
                  <a:lnTo>
                    <a:pt x="110" y="52"/>
                  </a:lnTo>
                  <a:lnTo>
                    <a:pt x="116" y="55"/>
                  </a:lnTo>
                  <a:lnTo>
                    <a:pt x="122" y="59"/>
                  </a:lnTo>
                  <a:lnTo>
                    <a:pt x="128" y="62"/>
                  </a:lnTo>
                  <a:lnTo>
                    <a:pt x="134" y="66"/>
                  </a:lnTo>
                  <a:lnTo>
                    <a:pt x="140" y="69"/>
                  </a:lnTo>
                  <a:lnTo>
                    <a:pt x="146" y="73"/>
                  </a:lnTo>
                  <a:lnTo>
                    <a:pt x="151" y="76"/>
                  </a:lnTo>
                  <a:lnTo>
                    <a:pt x="157" y="80"/>
                  </a:lnTo>
                  <a:lnTo>
                    <a:pt x="163" y="84"/>
                  </a:lnTo>
                  <a:lnTo>
                    <a:pt x="169" y="87"/>
                  </a:lnTo>
                  <a:lnTo>
                    <a:pt x="175" y="90"/>
                  </a:lnTo>
                  <a:lnTo>
                    <a:pt x="181" y="93"/>
                  </a:lnTo>
                  <a:lnTo>
                    <a:pt x="186" y="96"/>
                  </a:lnTo>
                  <a:lnTo>
                    <a:pt x="192" y="99"/>
                  </a:lnTo>
                  <a:lnTo>
                    <a:pt x="198" y="102"/>
                  </a:lnTo>
                  <a:lnTo>
                    <a:pt x="204" y="104"/>
                  </a:lnTo>
                  <a:lnTo>
                    <a:pt x="210" y="107"/>
                  </a:lnTo>
                  <a:lnTo>
                    <a:pt x="215" y="109"/>
                  </a:lnTo>
                  <a:lnTo>
                    <a:pt x="221" y="111"/>
                  </a:lnTo>
                  <a:lnTo>
                    <a:pt x="221" y="111"/>
                  </a:lnTo>
                  <a:lnTo>
                    <a:pt x="222" y="111"/>
                  </a:lnTo>
                  <a:lnTo>
                    <a:pt x="222" y="111"/>
                  </a:lnTo>
                  <a:lnTo>
                    <a:pt x="222" y="111"/>
                  </a:lnTo>
                  <a:lnTo>
                    <a:pt x="223" y="111"/>
                  </a:lnTo>
                  <a:lnTo>
                    <a:pt x="224" y="112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8" y="112"/>
                  </a:lnTo>
                  <a:lnTo>
                    <a:pt x="228" y="112"/>
                  </a:lnTo>
                  <a:lnTo>
                    <a:pt x="228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1" y="113"/>
                  </a:lnTo>
                  <a:lnTo>
                    <a:pt x="231" y="113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4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7" y="114"/>
                  </a:lnTo>
                  <a:lnTo>
                    <a:pt x="239" y="114"/>
                  </a:lnTo>
                  <a:lnTo>
                    <a:pt x="239" y="114"/>
                  </a:lnTo>
                  <a:lnTo>
                    <a:pt x="239" y="115"/>
                  </a:lnTo>
                  <a:lnTo>
                    <a:pt x="239" y="115"/>
                  </a:lnTo>
                  <a:lnTo>
                    <a:pt x="239" y="115"/>
                  </a:lnTo>
                  <a:lnTo>
                    <a:pt x="240" y="115"/>
                  </a:lnTo>
                  <a:lnTo>
                    <a:pt x="240" y="115"/>
                  </a:lnTo>
                  <a:lnTo>
                    <a:pt x="240" y="115"/>
                  </a:lnTo>
                  <a:lnTo>
                    <a:pt x="240" y="115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3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5" y="115"/>
                  </a:lnTo>
                  <a:lnTo>
                    <a:pt x="245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7" y="115"/>
                  </a:lnTo>
                  <a:lnTo>
                    <a:pt x="247" y="115"/>
                  </a:lnTo>
                  <a:lnTo>
                    <a:pt x="247" y="115"/>
                  </a:lnTo>
                  <a:lnTo>
                    <a:pt x="248" y="115"/>
                  </a:lnTo>
                  <a:lnTo>
                    <a:pt x="248" y="115"/>
                  </a:lnTo>
                  <a:lnTo>
                    <a:pt x="248" y="115"/>
                  </a:lnTo>
                  <a:lnTo>
                    <a:pt x="248" y="115"/>
                  </a:lnTo>
                  <a:lnTo>
                    <a:pt x="248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7" y="116"/>
                  </a:lnTo>
                  <a:lnTo>
                    <a:pt x="257" y="116"/>
                  </a:lnTo>
                  <a:lnTo>
                    <a:pt x="257" y="116"/>
                  </a:lnTo>
                  <a:lnTo>
                    <a:pt x="257" y="116"/>
                  </a:lnTo>
                  <a:lnTo>
                    <a:pt x="257" y="115"/>
                  </a:lnTo>
                  <a:lnTo>
                    <a:pt x="257" y="115"/>
                  </a:lnTo>
                  <a:lnTo>
                    <a:pt x="258" y="115"/>
                  </a:lnTo>
                  <a:lnTo>
                    <a:pt x="258" y="115"/>
                  </a:lnTo>
                  <a:lnTo>
                    <a:pt x="258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60" y="115"/>
                  </a:lnTo>
                  <a:lnTo>
                    <a:pt x="260" y="115"/>
                  </a:lnTo>
                  <a:lnTo>
                    <a:pt x="260" y="115"/>
                  </a:lnTo>
                  <a:lnTo>
                    <a:pt x="260" y="115"/>
                  </a:lnTo>
                  <a:lnTo>
                    <a:pt x="261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3" y="115"/>
                  </a:lnTo>
                  <a:lnTo>
                    <a:pt x="263" y="115"/>
                  </a:lnTo>
                  <a:lnTo>
                    <a:pt x="263" y="115"/>
                  </a:lnTo>
                  <a:lnTo>
                    <a:pt x="263" y="115"/>
                  </a:lnTo>
                  <a:lnTo>
                    <a:pt x="264" y="115"/>
                  </a:lnTo>
                  <a:lnTo>
                    <a:pt x="264" y="115"/>
                  </a:lnTo>
                  <a:lnTo>
                    <a:pt x="264" y="115"/>
                  </a:lnTo>
                  <a:lnTo>
                    <a:pt x="265" y="115"/>
                  </a:lnTo>
                  <a:lnTo>
                    <a:pt x="265" y="115"/>
                  </a:lnTo>
                  <a:lnTo>
                    <a:pt x="265" y="115"/>
                  </a:lnTo>
                  <a:lnTo>
                    <a:pt x="266" y="115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9" y="114"/>
                  </a:lnTo>
                  <a:lnTo>
                    <a:pt x="270" y="114"/>
                  </a:lnTo>
                  <a:lnTo>
                    <a:pt x="270" y="114"/>
                  </a:lnTo>
                  <a:lnTo>
                    <a:pt x="270" y="114"/>
                  </a:lnTo>
                  <a:lnTo>
                    <a:pt x="271" y="114"/>
                  </a:lnTo>
                  <a:lnTo>
                    <a:pt x="271" y="114"/>
                  </a:lnTo>
                  <a:lnTo>
                    <a:pt x="272" y="114"/>
                  </a:lnTo>
                  <a:lnTo>
                    <a:pt x="273" y="113"/>
                  </a:lnTo>
                  <a:lnTo>
                    <a:pt x="273" y="113"/>
                  </a:lnTo>
                  <a:lnTo>
                    <a:pt x="273" y="113"/>
                  </a:lnTo>
                  <a:lnTo>
                    <a:pt x="274" y="113"/>
                  </a:lnTo>
                  <a:lnTo>
                    <a:pt x="274" y="113"/>
                  </a:lnTo>
                  <a:lnTo>
                    <a:pt x="275" y="113"/>
                  </a:lnTo>
                  <a:lnTo>
                    <a:pt x="276" y="112"/>
                  </a:lnTo>
                  <a:lnTo>
                    <a:pt x="279" y="112"/>
                  </a:lnTo>
                  <a:lnTo>
                    <a:pt x="279" y="112"/>
                  </a:lnTo>
                  <a:lnTo>
                    <a:pt x="279" y="112"/>
                  </a:lnTo>
                  <a:lnTo>
                    <a:pt x="280" y="112"/>
                  </a:lnTo>
                  <a:lnTo>
                    <a:pt x="280" y="112"/>
                  </a:lnTo>
                  <a:lnTo>
                    <a:pt x="281" y="111"/>
                  </a:lnTo>
                  <a:lnTo>
                    <a:pt x="282" y="111"/>
                  </a:lnTo>
                  <a:lnTo>
                    <a:pt x="285" y="110"/>
                  </a:lnTo>
                  <a:lnTo>
                    <a:pt x="285" y="110"/>
                  </a:lnTo>
                  <a:lnTo>
                    <a:pt x="285" y="110"/>
                  </a:lnTo>
                  <a:lnTo>
                    <a:pt x="286" y="110"/>
                  </a:lnTo>
                  <a:lnTo>
                    <a:pt x="286" y="110"/>
                  </a:lnTo>
                  <a:lnTo>
                    <a:pt x="286" y="109"/>
                  </a:lnTo>
                  <a:lnTo>
                    <a:pt x="288" y="109"/>
                  </a:lnTo>
                  <a:lnTo>
                    <a:pt x="291" y="108"/>
                  </a:lnTo>
                  <a:lnTo>
                    <a:pt x="297" y="105"/>
                  </a:lnTo>
                  <a:lnTo>
                    <a:pt x="303" y="102"/>
                  </a:lnTo>
                  <a:lnTo>
                    <a:pt x="308" y="99"/>
                  </a:lnTo>
                  <a:lnTo>
                    <a:pt x="314" y="95"/>
                  </a:lnTo>
                  <a:lnTo>
                    <a:pt x="320" y="91"/>
                  </a:lnTo>
                  <a:lnTo>
                    <a:pt x="326" y="86"/>
                  </a:lnTo>
                  <a:lnTo>
                    <a:pt x="332" y="82"/>
                  </a:lnTo>
                  <a:lnTo>
                    <a:pt x="337" y="77"/>
                  </a:lnTo>
                  <a:lnTo>
                    <a:pt x="343" y="72"/>
                  </a:lnTo>
                  <a:lnTo>
                    <a:pt x="349" y="66"/>
                  </a:lnTo>
                  <a:lnTo>
                    <a:pt x="355" y="61"/>
                  </a:lnTo>
                  <a:lnTo>
                    <a:pt x="361" y="55"/>
                  </a:lnTo>
                  <a:lnTo>
                    <a:pt x="366" y="50"/>
                  </a:lnTo>
                  <a:lnTo>
                    <a:pt x="373" y="44"/>
                  </a:lnTo>
                  <a:lnTo>
                    <a:pt x="378" y="39"/>
                  </a:lnTo>
                  <a:lnTo>
                    <a:pt x="384" y="34"/>
                  </a:lnTo>
                  <a:lnTo>
                    <a:pt x="390" y="28"/>
                  </a:lnTo>
                  <a:lnTo>
                    <a:pt x="395" y="24"/>
                  </a:lnTo>
                  <a:lnTo>
                    <a:pt x="401" y="19"/>
                  </a:lnTo>
                  <a:lnTo>
                    <a:pt x="407" y="14"/>
                  </a:lnTo>
                  <a:lnTo>
                    <a:pt x="413" y="11"/>
                  </a:lnTo>
                  <a:lnTo>
                    <a:pt x="419" y="7"/>
                  </a:lnTo>
                  <a:lnTo>
                    <a:pt x="419" y="7"/>
                  </a:lnTo>
                  <a:lnTo>
                    <a:pt x="419" y="7"/>
                  </a:lnTo>
                  <a:lnTo>
                    <a:pt x="419" y="7"/>
                  </a:lnTo>
                  <a:lnTo>
                    <a:pt x="420" y="7"/>
                  </a:lnTo>
                  <a:lnTo>
                    <a:pt x="421" y="7"/>
                  </a:lnTo>
                  <a:lnTo>
                    <a:pt x="422" y="6"/>
                  </a:lnTo>
                  <a:lnTo>
                    <a:pt x="425" y="5"/>
                  </a:lnTo>
                  <a:lnTo>
                    <a:pt x="425" y="5"/>
                  </a:lnTo>
                  <a:lnTo>
                    <a:pt x="425" y="5"/>
                  </a:lnTo>
                  <a:lnTo>
                    <a:pt x="425" y="4"/>
                  </a:lnTo>
                  <a:lnTo>
                    <a:pt x="425" y="4"/>
                  </a:lnTo>
                  <a:lnTo>
                    <a:pt x="426" y="4"/>
                  </a:lnTo>
                  <a:lnTo>
                    <a:pt x="427" y="4"/>
                  </a:lnTo>
                  <a:lnTo>
                    <a:pt x="428" y="4"/>
                  </a:lnTo>
                  <a:lnTo>
                    <a:pt x="428" y="4"/>
                  </a:lnTo>
                  <a:lnTo>
                    <a:pt x="428" y="3"/>
                  </a:lnTo>
                  <a:lnTo>
                    <a:pt x="428" y="3"/>
                  </a:lnTo>
                  <a:lnTo>
                    <a:pt x="429" y="3"/>
                  </a:lnTo>
                  <a:lnTo>
                    <a:pt x="430" y="3"/>
                  </a:lnTo>
                  <a:lnTo>
                    <a:pt x="430" y="2"/>
                  </a:lnTo>
                  <a:lnTo>
                    <a:pt x="430" y="2"/>
                  </a:lnTo>
                  <a:lnTo>
                    <a:pt x="431" y="2"/>
                  </a:lnTo>
                  <a:lnTo>
                    <a:pt x="431" y="2"/>
                  </a:lnTo>
                  <a:lnTo>
                    <a:pt x="432" y="2"/>
                  </a:lnTo>
                  <a:lnTo>
                    <a:pt x="433" y="2"/>
                  </a:lnTo>
                  <a:lnTo>
                    <a:pt x="433" y="2"/>
                  </a:lnTo>
                  <a:lnTo>
                    <a:pt x="433" y="2"/>
                  </a:lnTo>
                  <a:lnTo>
                    <a:pt x="434" y="2"/>
                  </a:lnTo>
                  <a:lnTo>
                    <a:pt x="434" y="1"/>
                  </a:lnTo>
                  <a:lnTo>
                    <a:pt x="435" y="1"/>
                  </a:lnTo>
                  <a:lnTo>
                    <a:pt x="436" y="1"/>
                  </a:lnTo>
                  <a:lnTo>
                    <a:pt x="436" y="1"/>
                  </a:lnTo>
                  <a:lnTo>
                    <a:pt x="436" y="1"/>
                  </a:lnTo>
                  <a:lnTo>
                    <a:pt x="437" y="1"/>
                  </a:lnTo>
                  <a:lnTo>
                    <a:pt x="437" y="1"/>
                  </a:lnTo>
                  <a:lnTo>
                    <a:pt x="438" y="1"/>
                  </a:lnTo>
                  <a:lnTo>
                    <a:pt x="438" y="1"/>
                  </a:lnTo>
                  <a:lnTo>
                    <a:pt x="438" y="1"/>
                  </a:lnTo>
                  <a:lnTo>
                    <a:pt x="438" y="0"/>
                  </a:lnTo>
                  <a:lnTo>
                    <a:pt x="438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40" y="0"/>
                  </a:lnTo>
                  <a:lnTo>
                    <a:pt x="440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3" y="0"/>
                  </a:lnTo>
                  <a:lnTo>
                    <a:pt x="453" y="0"/>
                  </a:lnTo>
                  <a:lnTo>
                    <a:pt x="453" y="0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455" y="0"/>
                  </a:lnTo>
                  <a:lnTo>
                    <a:pt x="455" y="0"/>
                  </a:lnTo>
                  <a:lnTo>
                    <a:pt x="455" y="0"/>
                  </a:lnTo>
                  <a:lnTo>
                    <a:pt x="455" y="0"/>
                  </a:lnTo>
                  <a:lnTo>
                    <a:pt x="456" y="0"/>
                  </a:lnTo>
                  <a:lnTo>
                    <a:pt x="456" y="0"/>
                  </a:lnTo>
                  <a:lnTo>
                    <a:pt x="456" y="0"/>
                  </a:lnTo>
                  <a:lnTo>
                    <a:pt x="457" y="0"/>
                  </a:lnTo>
                  <a:lnTo>
                    <a:pt x="457" y="0"/>
                  </a:lnTo>
                  <a:lnTo>
                    <a:pt x="457" y="1"/>
                  </a:lnTo>
                  <a:lnTo>
                    <a:pt x="458" y="1"/>
                  </a:lnTo>
                  <a:lnTo>
                    <a:pt x="459" y="1"/>
                  </a:lnTo>
                  <a:lnTo>
                    <a:pt x="459" y="1"/>
                  </a:lnTo>
                  <a:lnTo>
                    <a:pt x="459" y="1"/>
                  </a:lnTo>
                  <a:lnTo>
                    <a:pt x="459" y="1"/>
                  </a:lnTo>
                  <a:lnTo>
                    <a:pt x="460" y="1"/>
                  </a:lnTo>
                  <a:lnTo>
                    <a:pt x="461" y="2"/>
                  </a:lnTo>
                  <a:lnTo>
                    <a:pt x="462" y="2"/>
                  </a:lnTo>
                  <a:lnTo>
                    <a:pt x="462" y="2"/>
                  </a:lnTo>
                  <a:lnTo>
                    <a:pt x="462" y="2"/>
                  </a:lnTo>
                  <a:lnTo>
                    <a:pt x="463" y="2"/>
                  </a:lnTo>
                  <a:lnTo>
                    <a:pt x="463" y="2"/>
                  </a:lnTo>
                  <a:lnTo>
                    <a:pt x="464" y="2"/>
                  </a:lnTo>
                  <a:lnTo>
                    <a:pt x="465" y="3"/>
                  </a:lnTo>
                  <a:lnTo>
                    <a:pt x="465" y="3"/>
                  </a:lnTo>
                  <a:lnTo>
                    <a:pt x="465" y="3"/>
                  </a:lnTo>
                  <a:lnTo>
                    <a:pt x="465" y="3"/>
                  </a:lnTo>
                  <a:lnTo>
                    <a:pt x="466" y="3"/>
                  </a:lnTo>
                  <a:lnTo>
                    <a:pt x="467" y="4"/>
                  </a:lnTo>
                  <a:lnTo>
                    <a:pt x="468" y="4"/>
                  </a:lnTo>
                  <a:lnTo>
                    <a:pt x="468" y="4"/>
                  </a:lnTo>
                  <a:lnTo>
                    <a:pt x="468" y="4"/>
                  </a:lnTo>
                  <a:lnTo>
                    <a:pt x="468" y="4"/>
                  </a:lnTo>
                  <a:lnTo>
                    <a:pt x="469" y="4"/>
                  </a:lnTo>
                  <a:lnTo>
                    <a:pt x="469" y="5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2" y="6"/>
                  </a:lnTo>
                  <a:lnTo>
                    <a:pt x="474" y="7"/>
                  </a:lnTo>
                  <a:lnTo>
                    <a:pt x="477" y="9"/>
                  </a:lnTo>
                  <a:lnTo>
                    <a:pt x="477" y="9"/>
                  </a:lnTo>
                  <a:lnTo>
                    <a:pt x="477" y="9"/>
                  </a:lnTo>
                  <a:lnTo>
                    <a:pt x="477" y="9"/>
                  </a:lnTo>
                  <a:lnTo>
                    <a:pt x="478" y="9"/>
                  </a:lnTo>
                  <a:lnTo>
                    <a:pt x="478" y="10"/>
                  </a:lnTo>
                  <a:lnTo>
                    <a:pt x="480" y="11"/>
                  </a:lnTo>
                  <a:lnTo>
                    <a:pt x="483" y="13"/>
                  </a:lnTo>
                  <a:lnTo>
                    <a:pt x="488" y="17"/>
                  </a:lnTo>
                  <a:lnTo>
                    <a:pt x="494" y="23"/>
                  </a:lnTo>
                  <a:lnTo>
                    <a:pt x="500" y="28"/>
                  </a:lnTo>
                  <a:lnTo>
                    <a:pt x="506" y="34"/>
                  </a:lnTo>
                  <a:lnTo>
                    <a:pt x="512" y="41"/>
                  </a:lnTo>
                  <a:lnTo>
                    <a:pt x="517" y="48"/>
                  </a:lnTo>
                  <a:lnTo>
                    <a:pt x="523" y="55"/>
                  </a:lnTo>
                  <a:lnTo>
                    <a:pt x="529" y="63"/>
                  </a:lnTo>
                  <a:lnTo>
                    <a:pt x="535" y="70"/>
                  </a:lnTo>
                  <a:lnTo>
                    <a:pt x="541" y="77"/>
                  </a:lnTo>
                  <a:lnTo>
                    <a:pt x="547" y="84"/>
                  </a:lnTo>
                  <a:lnTo>
                    <a:pt x="552" y="90"/>
                  </a:lnTo>
                  <a:lnTo>
                    <a:pt x="558" y="96"/>
                  </a:lnTo>
                  <a:lnTo>
                    <a:pt x="564" y="101"/>
                  </a:lnTo>
                  <a:lnTo>
                    <a:pt x="564" y="101"/>
                  </a:lnTo>
                  <a:lnTo>
                    <a:pt x="564" y="101"/>
                  </a:lnTo>
                  <a:lnTo>
                    <a:pt x="564" y="101"/>
                  </a:lnTo>
                  <a:lnTo>
                    <a:pt x="564" y="102"/>
                  </a:lnTo>
                  <a:lnTo>
                    <a:pt x="565" y="102"/>
                  </a:lnTo>
                  <a:lnTo>
                    <a:pt x="567" y="104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1" y="107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4" y="109"/>
                  </a:lnTo>
                  <a:lnTo>
                    <a:pt x="575" y="110"/>
                  </a:lnTo>
                  <a:lnTo>
                    <a:pt x="575" y="110"/>
                  </a:lnTo>
                  <a:lnTo>
                    <a:pt x="575" y="110"/>
                  </a:lnTo>
                  <a:lnTo>
                    <a:pt x="576" y="110"/>
                  </a:lnTo>
                  <a:lnTo>
                    <a:pt x="576" y="110"/>
                  </a:lnTo>
                  <a:lnTo>
                    <a:pt x="577" y="110"/>
                  </a:lnTo>
                  <a:lnTo>
                    <a:pt x="578" y="111"/>
                  </a:lnTo>
                  <a:lnTo>
                    <a:pt x="578" y="111"/>
                  </a:lnTo>
                  <a:lnTo>
                    <a:pt x="578" y="111"/>
                  </a:lnTo>
                  <a:lnTo>
                    <a:pt x="579" y="111"/>
                  </a:lnTo>
                  <a:lnTo>
                    <a:pt x="579" y="112"/>
                  </a:lnTo>
                  <a:lnTo>
                    <a:pt x="579" y="112"/>
                  </a:lnTo>
                  <a:lnTo>
                    <a:pt x="581" y="112"/>
                  </a:lnTo>
                  <a:lnTo>
                    <a:pt x="581" y="112"/>
                  </a:lnTo>
                  <a:lnTo>
                    <a:pt x="581" y="112"/>
                  </a:lnTo>
                  <a:lnTo>
                    <a:pt x="581" y="113"/>
                  </a:lnTo>
                  <a:lnTo>
                    <a:pt x="582" y="113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00" name="Freeform 57"/>
            <p:cNvSpPr>
              <a:spLocks/>
            </p:cNvSpPr>
            <p:nvPr/>
          </p:nvSpPr>
          <p:spPr bwMode="auto">
            <a:xfrm>
              <a:off x="1355" y="2186"/>
              <a:ext cx="245" cy="116"/>
            </a:xfrm>
            <a:custGeom>
              <a:avLst/>
              <a:gdLst/>
              <a:ahLst/>
              <a:cxnLst>
                <a:cxn ang="0">
                  <a:pos x="2" y="114"/>
                </a:cxn>
                <a:cxn ang="0">
                  <a:pos x="4" y="114"/>
                </a:cxn>
                <a:cxn ang="0">
                  <a:pos x="7" y="115"/>
                </a:cxn>
                <a:cxn ang="0">
                  <a:pos x="9" y="115"/>
                </a:cxn>
                <a:cxn ang="0">
                  <a:pos x="10" y="115"/>
                </a:cxn>
                <a:cxn ang="0">
                  <a:pos x="11" y="116"/>
                </a:cxn>
                <a:cxn ang="0">
                  <a:pos x="12" y="116"/>
                </a:cxn>
                <a:cxn ang="0">
                  <a:pos x="13" y="116"/>
                </a:cxn>
                <a:cxn ang="0">
                  <a:pos x="13" y="116"/>
                </a:cxn>
                <a:cxn ang="0">
                  <a:pos x="14" y="116"/>
                </a:cxn>
                <a:cxn ang="0">
                  <a:pos x="15" y="116"/>
                </a:cxn>
                <a:cxn ang="0">
                  <a:pos x="16" y="115"/>
                </a:cxn>
                <a:cxn ang="0">
                  <a:pos x="17" y="115"/>
                </a:cxn>
                <a:cxn ang="0">
                  <a:pos x="20" y="115"/>
                </a:cxn>
                <a:cxn ang="0">
                  <a:pos x="22" y="114"/>
                </a:cxn>
                <a:cxn ang="0">
                  <a:pos x="26" y="113"/>
                </a:cxn>
                <a:cxn ang="0">
                  <a:pos x="29" y="112"/>
                </a:cxn>
                <a:cxn ang="0">
                  <a:pos x="33" y="109"/>
                </a:cxn>
                <a:cxn ang="0">
                  <a:pos x="40" y="104"/>
                </a:cxn>
                <a:cxn ang="0">
                  <a:pos x="51" y="92"/>
                </a:cxn>
                <a:cxn ang="0">
                  <a:pos x="98" y="26"/>
                </a:cxn>
                <a:cxn ang="0">
                  <a:pos x="110" y="12"/>
                </a:cxn>
                <a:cxn ang="0">
                  <a:pos x="113" y="10"/>
                </a:cxn>
                <a:cxn ang="0">
                  <a:pos x="116" y="7"/>
                </a:cxn>
                <a:cxn ang="0">
                  <a:pos x="121" y="4"/>
                </a:cxn>
                <a:cxn ang="0">
                  <a:pos x="123" y="2"/>
                </a:cxn>
                <a:cxn ang="0">
                  <a:pos x="126" y="1"/>
                </a:cxn>
                <a:cxn ang="0">
                  <a:pos x="128" y="1"/>
                </a:cxn>
                <a:cxn ang="0">
                  <a:pos x="129" y="0"/>
                </a:cxn>
                <a:cxn ang="0">
                  <a:pos x="131" y="0"/>
                </a:cxn>
                <a:cxn ang="0">
                  <a:pos x="132" y="0"/>
                </a:cxn>
                <a:cxn ang="0">
                  <a:pos x="133" y="0"/>
                </a:cxn>
                <a:cxn ang="0">
                  <a:pos x="134" y="0"/>
                </a:cxn>
                <a:cxn ang="0">
                  <a:pos x="135" y="0"/>
                </a:cxn>
                <a:cxn ang="0">
                  <a:pos x="135" y="0"/>
                </a:cxn>
                <a:cxn ang="0">
                  <a:pos x="136" y="0"/>
                </a:cxn>
                <a:cxn ang="0">
                  <a:pos x="137" y="0"/>
                </a:cxn>
                <a:cxn ang="0">
                  <a:pos x="139" y="0"/>
                </a:cxn>
                <a:cxn ang="0">
                  <a:pos x="141" y="0"/>
                </a:cxn>
                <a:cxn ang="0">
                  <a:pos x="143" y="2"/>
                </a:cxn>
                <a:cxn ang="0">
                  <a:pos x="148" y="4"/>
                </a:cxn>
                <a:cxn ang="0">
                  <a:pos x="151" y="6"/>
                </a:cxn>
                <a:cxn ang="0">
                  <a:pos x="157" y="11"/>
                </a:cxn>
                <a:cxn ang="0">
                  <a:pos x="191" y="62"/>
                </a:cxn>
                <a:cxn ang="0">
                  <a:pos x="210" y="92"/>
                </a:cxn>
                <a:cxn ang="0">
                  <a:pos x="217" y="102"/>
                </a:cxn>
                <a:cxn ang="0">
                  <a:pos x="220" y="106"/>
                </a:cxn>
                <a:cxn ang="0">
                  <a:pos x="224" y="109"/>
                </a:cxn>
                <a:cxn ang="0">
                  <a:pos x="227" y="112"/>
                </a:cxn>
                <a:cxn ang="0">
                  <a:pos x="230" y="113"/>
                </a:cxn>
                <a:cxn ang="0">
                  <a:pos x="232" y="114"/>
                </a:cxn>
                <a:cxn ang="0">
                  <a:pos x="233" y="115"/>
                </a:cxn>
                <a:cxn ang="0">
                  <a:pos x="235" y="115"/>
                </a:cxn>
                <a:cxn ang="0">
                  <a:pos x="237" y="115"/>
                </a:cxn>
                <a:cxn ang="0">
                  <a:pos x="237" y="116"/>
                </a:cxn>
                <a:cxn ang="0">
                  <a:pos x="238" y="116"/>
                </a:cxn>
                <a:cxn ang="0">
                  <a:pos x="239" y="116"/>
                </a:cxn>
                <a:cxn ang="0">
                  <a:pos x="240" y="116"/>
                </a:cxn>
                <a:cxn ang="0">
                  <a:pos x="240" y="116"/>
                </a:cxn>
                <a:cxn ang="0">
                  <a:pos x="242" y="115"/>
                </a:cxn>
                <a:cxn ang="0">
                  <a:pos x="243" y="115"/>
                </a:cxn>
                <a:cxn ang="0">
                  <a:pos x="245" y="115"/>
                </a:cxn>
              </a:cxnLst>
              <a:rect l="0" t="0" r="r" b="b"/>
              <a:pathLst>
                <a:path w="245" h="116">
                  <a:moveTo>
                    <a:pt x="0" y="113"/>
                  </a:moveTo>
                  <a:lnTo>
                    <a:pt x="0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5" y="114"/>
                  </a:lnTo>
                  <a:lnTo>
                    <a:pt x="5" y="114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4" y="114"/>
                  </a:lnTo>
                  <a:lnTo>
                    <a:pt x="25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7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9" y="112"/>
                  </a:lnTo>
                  <a:lnTo>
                    <a:pt x="29" y="111"/>
                  </a:lnTo>
                  <a:lnTo>
                    <a:pt x="30" y="111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3" y="109"/>
                  </a:lnTo>
                  <a:lnTo>
                    <a:pt x="34" y="108"/>
                  </a:lnTo>
                  <a:lnTo>
                    <a:pt x="34" y="108"/>
                  </a:lnTo>
                  <a:lnTo>
                    <a:pt x="34" y="108"/>
                  </a:lnTo>
                  <a:lnTo>
                    <a:pt x="35" y="108"/>
                  </a:lnTo>
                  <a:lnTo>
                    <a:pt x="35" y="108"/>
                  </a:lnTo>
                  <a:lnTo>
                    <a:pt x="36" y="107"/>
                  </a:lnTo>
                  <a:lnTo>
                    <a:pt x="37" y="106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3"/>
                  </a:lnTo>
                  <a:lnTo>
                    <a:pt x="41" y="103"/>
                  </a:lnTo>
                  <a:lnTo>
                    <a:pt x="41" y="102"/>
                  </a:lnTo>
                  <a:lnTo>
                    <a:pt x="43" y="101"/>
                  </a:lnTo>
                  <a:lnTo>
                    <a:pt x="45" y="98"/>
                  </a:lnTo>
                  <a:lnTo>
                    <a:pt x="51" y="92"/>
                  </a:lnTo>
                  <a:lnTo>
                    <a:pt x="57" y="85"/>
                  </a:lnTo>
                  <a:lnTo>
                    <a:pt x="63" y="77"/>
                  </a:lnTo>
                  <a:lnTo>
                    <a:pt x="69" y="68"/>
                  </a:lnTo>
                  <a:lnTo>
                    <a:pt x="74" y="60"/>
                  </a:lnTo>
                  <a:lnTo>
                    <a:pt x="81" y="51"/>
                  </a:lnTo>
                  <a:lnTo>
                    <a:pt x="86" y="42"/>
                  </a:lnTo>
                  <a:lnTo>
                    <a:pt x="92" y="34"/>
                  </a:lnTo>
                  <a:lnTo>
                    <a:pt x="98" y="26"/>
                  </a:lnTo>
                  <a:lnTo>
                    <a:pt x="104" y="19"/>
                  </a:lnTo>
                  <a:lnTo>
                    <a:pt x="104" y="19"/>
                  </a:lnTo>
                  <a:lnTo>
                    <a:pt x="104" y="19"/>
                  </a:lnTo>
                  <a:lnTo>
                    <a:pt x="104" y="18"/>
                  </a:lnTo>
                  <a:lnTo>
                    <a:pt x="105" y="18"/>
                  </a:lnTo>
                  <a:lnTo>
                    <a:pt x="105" y="17"/>
                  </a:lnTo>
                  <a:lnTo>
                    <a:pt x="107" y="15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1" y="12"/>
                  </a:lnTo>
                  <a:lnTo>
                    <a:pt x="111" y="11"/>
                  </a:lnTo>
                  <a:lnTo>
                    <a:pt x="113" y="10"/>
                  </a:lnTo>
                  <a:lnTo>
                    <a:pt x="113" y="10"/>
                  </a:lnTo>
                  <a:lnTo>
                    <a:pt x="113" y="10"/>
                  </a:lnTo>
                  <a:lnTo>
                    <a:pt x="113" y="9"/>
                  </a:lnTo>
                  <a:lnTo>
                    <a:pt x="113" y="9"/>
                  </a:lnTo>
                  <a:lnTo>
                    <a:pt x="114" y="8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7" y="6"/>
                  </a:lnTo>
                  <a:lnTo>
                    <a:pt x="118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20" y="4"/>
                  </a:lnTo>
                  <a:lnTo>
                    <a:pt x="121" y="4"/>
                  </a:lnTo>
                  <a:lnTo>
                    <a:pt x="121" y="4"/>
                  </a:lnTo>
                  <a:lnTo>
                    <a:pt x="121" y="3"/>
                  </a:lnTo>
                  <a:lnTo>
                    <a:pt x="121" y="3"/>
                  </a:lnTo>
                  <a:lnTo>
                    <a:pt x="122" y="3"/>
                  </a:lnTo>
                  <a:lnTo>
                    <a:pt x="123" y="3"/>
                  </a:lnTo>
                  <a:lnTo>
                    <a:pt x="123" y="3"/>
                  </a:lnTo>
                  <a:lnTo>
                    <a:pt x="123" y="3"/>
                  </a:lnTo>
                  <a:lnTo>
                    <a:pt x="123" y="2"/>
                  </a:lnTo>
                  <a:lnTo>
                    <a:pt x="123" y="2"/>
                  </a:lnTo>
                  <a:lnTo>
                    <a:pt x="124" y="2"/>
                  </a:lnTo>
                  <a:lnTo>
                    <a:pt x="124" y="2"/>
                  </a:lnTo>
                  <a:lnTo>
                    <a:pt x="124" y="2"/>
                  </a:lnTo>
                  <a:lnTo>
                    <a:pt x="125" y="2"/>
                  </a:lnTo>
                  <a:lnTo>
                    <a:pt x="125" y="2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1" y="0"/>
                  </a:lnTo>
                  <a:lnTo>
                    <a:pt x="141" y="0"/>
                  </a:lnTo>
                  <a:lnTo>
                    <a:pt x="141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3" y="1"/>
                  </a:lnTo>
                  <a:lnTo>
                    <a:pt x="143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6" y="2"/>
                  </a:lnTo>
                  <a:lnTo>
                    <a:pt x="146" y="3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9" y="4"/>
                  </a:lnTo>
                  <a:lnTo>
                    <a:pt x="150" y="6"/>
                  </a:lnTo>
                  <a:lnTo>
                    <a:pt x="150" y="6"/>
                  </a:lnTo>
                  <a:lnTo>
                    <a:pt x="151" y="6"/>
                  </a:lnTo>
                  <a:lnTo>
                    <a:pt x="151" y="6"/>
                  </a:lnTo>
                  <a:lnTo>
                    <a:pt x="151" y="6"/>
                  </a:lnTo>
                  <a:lnTo>
                    <a:pt x="152" y="7"/>
                  </a:lnTo>
                  <a:lnTo>
                    <a:pt x="154" y="8"/>
                  </a:lnTo>
                  <a:lnTo>
                    <a:pt x="156" y="11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8" y="12"/>
                  </a:lnTo>
                  <a:lnTo>
                    <a:pt x="159" y="14"/>
                  </a:lnTo>
                  <a:lnTo>
                    <a:pt x="162" y="17"/>
                  </a:lnTo>
                  <a:lnTo>
                    <a:pt x="168" y="24"/>
                  </a:lnTo>
                  <a:lnTo>
                    <a:pt x="174" y="33"/>
                  </a:lnTo>
                  <a:lnTo>
                    <a:pt x="179" y="42"/>
                  </a:lnTo>
                  <a:lnTo>
                    <a:pt x="185" y="52"/>
                  </a:lnTo>
                  <a:lnTo>
                    <a:pt x="191" y="62"/>
                  </a:lnTo>
                  <a:lnTo>
                    <a:pt x="196" y="72"/>
                  </a:lnTo>
                  <a:lnTo>
                    <a:pt x="202" y="82"/>
                  </a:lnTo>
                  <a:lnTo>
                    <a:pt x="208" y="90"/>
                  </a:lnTo>
                  <a:lnTo>
                    <a:pt x="208" y="90"/>
                  </a:lnTo>
                  <a:lnTo>
                    <a:pt x="208" y="90"/>
                  </a:lnTo>
                  <a:lnTo>
                    <a:pt x="209" y="91"/>
                  </a:lnTo>
                  <a:lnTo>
                    <a:pt x="209" y="91"/>
                  </a:lnTo>
                  <a:lnTo>
                    <a:pt x="210" y="92"/>
                  </a:lnTo>
                  <a:lnTo>
                    <a:pt x="211" y="95"/>
                  </a:lnTo>
                  <a:lnTo>
                    <a:pt x="214" y="99"/>
                  </a:lnTo>
                  <a:lnTo>
                    <a:pt x="214" y="99"/>
                  </a:lnTo>
                  <a:lnTo>
                    <a:pt x="214" y="99"/>
                  </a:lnTo>
                  <a:lnTo>
                    <a:pt x="215" y="99"/>
                  </a:lnTo>
                  <a:lnTo>
                    <a:pt x="215" y="100"/>
                  </a:lnTo>
                  <a:lnTo>
                    <a:pt x="216" y="100"/>
                  </a:lnTo>
                  <a:lnTo>
                    <a:pt x="217" y="102"/>
                  </a:lnTo>
                  <a:lnTo>
                    <a:pt x="217" y="102"/>
                  </a:lnTo>
                  <a:lnTo>
                    <a:pt x="217" y="102"/>
                  </a:lnTo>
                  <a:lnTo>
                    <a:pt x="218" y="103"/>
                  </a:lnTo>
                  <a:lnTo>
                    <a:pt x="218" y="103"/>
                  </a:lnTo>
                  <a:lnTo>
                    <a:pt x="219" y="104"/>
                  </a:lnTo>
                  <a:lnTo>
                    <a:pt x="220" y="106"/>
                  </a:lnTo>
                  <a:lnTo>
                    <a:pt x="220" y="106"/>
                  </a:lnTo>
                  <a:lnTo>
                    <a:pt x="220" y="106"/>
                  </a:lnTo>
                  <a:lnTo>
                    <a:pt x="221" y="106"/>
                  </a:lnTo>
                  <a:lnTo>
                    <a:pt x="221" y="106"/>
                  </a:lnTo>
                  <a:lnTo>
                    <a:pt x="222" y="107"/>
                  </a:lnTo>
                  <a:lnTo>
                    <a:pt x="223" y="108"/>
                  </a:lnTo>
                  <a:lnTo>
                    <a:pt x="223" y="108"/>
                  </a:lnTo>
                  <a:lnTo>
                    <a:pt x="223" y="108"/>
                  </a:lnTo>
                  <a:lnTo>
                    <a:pt x="223" y="108"/>
                  </a:lnTo>
                  <a:lnTo>
                    <a:pt x="224" y="109"/>
                  </a:lnTo>
                  <a:lnTo>
                    <a:pt x="224" y="109"/>
                  </a:lnTo>
                  <a:lnTo>
                    <a:pt x="226" y="110"/>
                  </a:lnTo>
                  <a:lnTo>
                    <a:pt x="226" y="110"/>
                  </a:lnTo>
                  <a:lnTo>
                    <a:pt x="226" y="111"/>
                  </a:lnTo>
                  <a:lnTo>
                    <a:pt x="226" y="111"/>
                  </a:lnTo>
                  <a:lnTo>
                    <a:pt x="227" y="111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8" y="112"/>
                  </a:lnTo>
                  <a:lnTo>
                    <a:pt x="228" y="112"/>
                  </a:lnTo>
                  <a:lnTo>
                    <a:pt x="229" y="112"/>
                  </a:lnTo>
                  <a:lnTo>
                    <a:pt x="229" y="112"/>
                  </a:lnTo>
                  <a:lnTo>
                    <a:pt x="229" y="113"/>
                  </a:lnTo>
                  <a:lnTo>
                    <a:pt x="229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1" y="113"/>
                  </a:lnTo>
                  <a:lnTo>
                    <a:pt x="231" y="114"/>
                  </a:lnTo>
                  <a:lnTo>
                    <a:pt x="231" y="114"/>
                  </a:lnTo>
                  <a:lnTo>
                    <a:pt x="232" y="114"/>
                  </a:lnTo>
                  <a:lnTo>
                    <a:pt x="232" y="114"/>
                  </a:lnTo>
                  <a:lnTo>
                    <a:pt x="232" y="114"/>
                  </a:lnTo>
                  <a:lnTo>
                    <a:pt x="232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5"/>
                  </a:lnTo>
                  <a:lnTo>
                    <a:pt x="233" y="115"/>
                  </a:lnTo>
                  <a:lnTo>
                    <a:pt x="234" y="115"/>
                  </a:lnTo>
                  <a:lnTo>
                    <a:pt x="234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6"/>
                  </a:lnTo>
                  <a:lnTo>
                    <a:pt x="237" y="116"/>
                  </a:lnTo>
                  <a:lnTo>
                    <a:pt x="237" y="116"/>
                  </a:lnTo>
                  <a:lnTo>
                    <a:pt x="237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1" y="116"/>
                  </a:lnTo>
                  <a:lnTo>
                    <a:pt x="241" y="116"/>
                  </a:lnTo>
                  <a:lnTo>
                    <a:pt x="241" y="116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5" y="115"/>
                  </a:lnTo>
                  <a:lnTo>
                    <a:pt x="245" y="115"/>
                  </a:lnTo>
                  <a:lnTo>
                    <a:pt x="245" y="115"/>
                  </a:lnTo>
                  <a:lnTo>
                    <a:pt x="245" y="114"/>
                  </a:lnTo>
                  <a:lnTo>
                    <a:pt x="245" y="11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01" name="Freeform 58"/>
            <p:cNvSpPr>
              <a:spLocks/>
            </p:cNvSpPr>
            <p:nvPr/>
          </p:nvSpPr>
          <p:spPr bwMode="auto">
            <a:xfrm>
              <a:off x="1600" y="2186"/>
              <a:ext cx="250" cy="116"/>
            </a:xfrm>
            <a:custGeom>
              <a:avLst/>
              <a:gdLst/>
              <a:ahLst/>
              <a:cxnLst>
                <a:cxn ang="0">
                  <a:pos x="3" y="113"/>
                </a:cxn>
                <a:cxn ang="0">
                  <a:pos x="5" y="112"/>
                </a:cxn>
                <a:cxn ang="0">
                  <a:pos x="10" y="108"/>
                </a:cxn>
                <a:cxn ang="0">
                  <a:pos x="16" y="102"/>
                </a:cxn>
                <a:cxn ang="0">
                  <a:pos x="33" y="74"/>
                </a:cxn>
                <a:cxn ang="0">
                  <a:pos x="63" y="19"/>
                </a:cxn>
                <a:cxn ang="0">
                  <a:pos x="67" y="13"/>
                </a:cxn>
                <a:cxn ang="0">
                  <a:pos x="71" y="8"/>
                </a:cxn>
                <a:cxn ang="0">
                  <a:pos x="74" y="5"/>
                </a:cxn>
                <a:cxn ang="0">
                  <a:pos x="77" y="3"/>
                </a:cxn>
                <a:cxn ang="0">
                  <a:pos x="79" y="2"/>
                </a:cxn>
                <a:cxn ang="0">
                  <a:pos x="81" y="1"/>
                </a:cxn>
                <a:cxn ang="0">
                  <a:pos x="83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0"/>
                </a:cxn>
                <a:cxn ang="0">
                  <a:pos x="87" y="0"/>
                </a:cxn>
                <a:cxn ang="0">
                  <a:pos x="88" y="0"/>
                </a:cxn>
                <a:cxn ang="0">
                  <a:pos x="89" y="0"/>
                </a:cxn>
                <a:cxn ang="0">
                  <a:pos x="91" y="0"/>
                </a:cxn>
                <a:cxn ang="0">
                  <a:pos x="93" y="1"/>
                </a:cxn>
                <a:cxn ang="0">
                  <a:pos x="95" y="2"/>
                </a:cxn>
                <a:cxn ang="0">
                  <a:pos x="99" y="5"/>
                </a:cxn>
                <a:cxn ang="0">
                  <a:pos x="103" y="10"/>
                </a:cxn>
                <a:cxn ang="0">
                  <a:pos x="109" y="18"/>
                </a:cxn>
                <a:cxn ang="0">
                  <a:pos x="132" y="63"/>
                </a:cxn>
                <a:cxn ang="0">
                  <a:pos x="147" y="93"/>
                </a:cxn>
                <a:cxn ang="0">
                  <a:pos x="153" y="102"/>
                </a:cxn>
                <a:cxn ang="0">
                  <a:pos x="156" y="107"/>
                </a:cxn>
                <a:cxn ang="0">
                  <a:pos x="160" y="111"/>
                </a:cxn>
                <a:cxn ang="0">
                  <a:pos x="163" y="113"/>
                </a:cxn>
                <a:cxn ang="0">
                  <a:pos x="165" y="114"/>
                </a:cxn>
                <a:cxn ang="0">
                  <a:pos x="167" y="115"/>
                </a:cxn>
                <a:cxn ang="0">
                  <a:pos x="168" y="115"/>
                </a:cxn>
                <a:cxn ang="0">
                  <a:pos x="169" y="116"/>
                </a:cxn>
                <a:cxn ang="0">
                  <a:pos x="170" y="116"/>
                </a:cxn>
                <a:cxn ang="0">
                  <a:pos x="170" y="116"/>
                </a:cxn>
                <a:cxn ang="0">
                  <a:pos x="171" y="116"/>
                </a:cxn>
                <a:cxn ang="0">
                  <a:pos x="172" y="115"/>
                </a:cxn>
                <a:cxn ang="0">
                  <a:pos x="173" y="115"/>
                </a:cxn>
                <a:cxn ang="0">
                  <a:pos x="175" y="115"/>
                </a:cxn>
                <a:cxn ang="0">
                  <a:pos x="176" y="114"/>
                </a:cxn>
                <a:cxn ang="0">
                  <a:pos x="179" y="112"/>
                </a:cxn>
                <a:cxn ang="0">
                  <a:pos x="181" y="110"/>
                </a:cxn>
                <a:cxn ang="0">
                  <a:pos x="185" y="106"/>
                </a:cxn>
                <a:cxn ang="0">
                  <a:pos x="191" y="97"/>
                </a:cxn>
                <a:cxn ang="0">
                  <a:pos x="214" y="47"/>
                </a:cxn>
                <a:cxn ang="0">
                  <a:pos x="225" y="22"/>
                </a:cxn>
                <a:cxn ang="0">
                  <a:pos x="228" y="16"/>
                </a:cxn>
                <a:cxn ang="0">
                  <a:pos x="232" y="10"/>
                </a:cxn>
                <a:cxn ang="0">
                  <a:pos x="237" y="4"/>
                </a:cxn>
                <a:cxn ang="0">
                  <a:pos x="239" y="3"/>
                </a:cxn>
                <a:cxn ang="0">
                  <a:pos x="240" y="2"/>
                </a:cxn>
                <a:cxn ang="0">
                  <a:pos x="242" y="0"/>
                </a:cxn>
                <a:cxn ang="0">
                  <a:pos x="244" y="0"/>
                </a:cxn>
                <a:cxn ang="0">
                  <a:pos x="245" y="0"/>
                </a:cxn>
                <a:cxn ang="0">
                  <a:pos x="246" y="0"/>
                </a:cxn>
                <a:cxn ang="0">
                  <a:pos x="247" y="0"/>
                </a:cxn>
                <a:cxn ang="0">
                  <a:pos x="247" y="0"/>
                </a:cxn>
                <a:cxn ang="0">
                  <a:pos x="248" y="0"/>
                </a:cxn>
                <a:cxn ang="0">
                  <a:pos x="249" y="0"/>
                </a:cxn>
              </a:cxnLst>
              <a:rect l="0" t="0" r="r" b="b"/>
              <a:pathLst>
                <a:path w="250" h="116">
                  <a:moveTo>
                    <a:pt x="0" y="114"/>
                  </a:move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4" y="113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7" y="111"/>
                  </a:lnTo>
                  <a:lnTo>
                    <a:pt x="7" y="111"/>
                  </a:lnTo>
                  <a:lnTo>
                    <a:pt x="7" y="110"/>
                  </a:lnTo>
                  <a:lnTo>
                    <a:pt x="7" y="110"/>
                  </a:lnTo>
                  <a:lnTo>
                    <a:pt x="8" y="110"/>
                  </a:lnTo>
                  <a:lnTo>
                    <a:pt x="8" y="110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1" y="107"/>
                  </a:lnTo>
                  <a:lnTo>
                    <a:pt x="13" y="105"/>
                  </a:lnTo>
                  <a:lnTo>
                    <a:pt x="16" y="102"/>
                  </a:lnTo>
                  <a:lnTo>
                    <a:pt x="16" y="102"/>
                  </a:lnTo>
                  <a:lnTo>
                    <a:pt x="16" y="102"/>
                  </a:lnTo>
                  <a:lnTo>
                    <a:pt x="16" y="101"/>
                  </a:lnTo>
                  <a:lnTo>
                    <a:pt x="16" y="101"/>
                  </a:lnTo>
                  <a:lnTo>
                    <a:pt x="17" y="100"/>
                  </a:lnTo>
                  <a:lnTo>
                    <a:pt x="19" y="98"/>
                  </a:lnTo>
                  <a:lnTo>
                    <a:pt x="22" y="94"/>
                  </a:lnTo>
                  <a:lnTo>
                    <a:pt x="27" y="85"/>
                  </a:lnTo>
                  <a:lnTo>
                    <a:pt x="33" y="74"/>
                  </a:lnTo>
                  <a:lnTo>
                    <a:pt x="39" y="63"/>
                  </a:lnTo>
                  <a:lnTo>
                    <a:pt x="45" y="51"/>
                  </a:lnTo>
                  <a:lnTo>
                    <a:pt x="51" y="39"/>
                  </a:lnTo>
                  <a:lnTo>
                    <a:pt x="57" y="2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8"/>
                  </a:lnTo>
                  <a:lnTo>
                    <a:pt x="64" y="17"/>
                  </a:lnTo>
                  <a:lnTo>
                    <a:pt x="65" y="15"/>
                  </a:lnTo>
                  <a:lnTo>
                    <a:pt x="65" y="15"/>
                  </a:lnTo>
                  <a:lnTo>
                    <a:pt x="66" y="15"/>
                  </a:lnTo>
                  <a:lnTo>
                    <a:pt x="66" y="15"/>
                  </a:lnTo>
                  <a:lnTo>
                    <a:pt x="66" y="14"/>
                  </a:lnTo>
                  <a:lnTo>
                    <a:pt x="67" y="13"/>
                  </a:lnTo>
                  <a:lnTo>
                    <a:pt x="68" y="12"/>
                  </a:lnTo>
                  <a:lnTo>
                    <a:pt x="68" y="11"/>
                  </a:lnTo>
                  <a:lnTo>
                    <a:pt x="68" y="11"/>
                  </a:lnTo>
                  <a:lnTo>
                    <a:pt x="69" y="11"/>
                  </a:lnTo>
                  <a:lnTo>
                    <a:pt x="69" y="11"/>
                  </a:lnTo>
                  <a:lnTo>
                    <a:pt x="70" y="10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2" y="8"/>
                  </a:lnTo>
                  <a:lnTo>
                    <a:pt x="72" y="7"/>
                  </a:lnTo>
                  <a:lnTo>
                    <a:pt x="74" y="6"/>
                  </a:lnTo>
                  <a:lnTo>
                    <a:pt x="74" y="6"/>
                  </a:lnTo>
                  <a:lnTo>
                    <a:pt x="74" y="5"/>
                  </a:lnTo>
                  <a:lnTo>
                    <a:pt x="74" y="5"/>
                  </a:lnTo>
                  <a:lnTo>
                    <a:pt x="75" y="5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2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4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6" y="3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5"/>
                  </a:lnTo>
                  <a:lnTo>
                    <a:pt x="99" y="5"/>
                  </a:lnTo>
                  <a:lnTo>
                    <a:pt x="100" y="6"/>
                  </a:lnTo>
                  <a:lnTo>
                    <a:pt x="100" y="7"/>
                  </a:lnTo>
                  <a:lnTo>
                    <a:pt x="100" y="7"/>
                  </a:lnTo>
                  <a:lnTo>
                    <a:pt x="101" y="7"/>
                  </a:lnTo>
                  <a:lnTo>
                    <a:pt x="101" y="7"/>
                  </a:lnTo>
                  <a:lnTo>
                    <a:pt x="102" y="8"/>
                  </a:lnTo>
                  <a:lnTo>
                    <a:pt x="103" y="10"/>
                  </a:lnTo>
                  <a:lnTo>
                    <a:pt x="103" y="10"/>
                  </a:lnTo>
                  <a:lnTo>
                    <a:pt x="103" y="10"/>
                  </a:lnTo>
                  <a:lnTo>
                    <a:pt x="104" y="10"/>
                  </a:lnTo>
                  <a:lnTo>
                    <a:pt x="104" y="10"/>
                  </a:lnTo>
                  <a:lnTo>
                    <a:pt x="105" y="12"/>
                  </a:lnTo>
                  <a:lnTo>
                    <a:pt x="106" y="14"/>
                  </a:lnTo>
                  <a:lnTo>
                    <a:pt x="109" y="18"/>
                  </a:lnTo>
                  <a:lnTo>
                    <a:pt x="109" y="18"/>
                  </a:lnTo>
                  <a:lnTo>
                    <a:pt x="109" y="18"/>
                  </a:lnTo>
                  <a:lnTo>
                    <a:pt x="110" y="18"/>
                  </a:lnTo>
                  <a:lnTo>
                    <a:pt x="110" y="19"/>
                  </a:lnTo>
                  <a:lnTo>
                    <a:pt x="110" y="20"/>
                  </a:lnTo>
                  <a:lnTo>
                    <a:pt x="112" y="22"/>
                  </a:lnTo>
                  <a:lnTo>
                    <a:pt x="115" y="28"/>
                  </a:lnTo>
                  <a:lnTo>
                    <a:pt x="120" y="38"/>
                  </a:lnTo>
                  <a:lnTo>
                    <a:pt x="126" y="51"/>
                  </a:lnTo>
                  <a:lnTo>
                    <a:pt x="132" y="63"/>
                  </a:lnTo>
                  <a:lnTo>
                    <a:pt x="138" y="76"/>
                  </a:lnTo>
                  <a:lnTo>
                    <a:pt x="144" y="88"/>
                  </a:lnTo>
                  <a:lnTo>
                    <a:pt x="144" y="88"/>
                  </a:lnTo>
                  <a:lnTo>
                    <a:pt x="144" y="88"/>
                  </a:lnTo>
                  <a:lnTo>
                    <a:pt x="144" y="89"/>
                  </a:lnTo>
                  <a:lnTo>
                    <a:pt x="145" y="89"/>
                  </a:lnTo>
                  <a:lnTo>
                    <a:pt x="145" y="90"/>
                  </a:lnTo>
                  <a:lnTo>
                    <a:pt x="147" y="93"/>
                  </a:lnTo>
                  <a:lnTo>
                    <a:pt x="149" y="98"/>
                  </a:lnTo>
                  <a:lnTo>
                    <a:pt x="150" y="98"/>
                  </a:lnTo>
                  <a:lnTo>
                    <a:pt x="150" y="98"/>
                  </a:lnTo>
                  <a:lnTo>
                    <a:pt x="150" y="98"/>
                  </a:lnTo>
                  <a:lnTo>
                    <a:pt x="150" y="99"/>
                  </a:lnTo>
                  <a:lnTo>
                    <a:pt x="151" y="100"/>
                  </a:lnTo>
                  <a:lnTo>
                    <a:pt x="153" y="102"/>
                  </a:lnTo>
                  <a:lnTo>
                    <a:pt x="153" y="102"/>
                  </a:lnTo>
                  <a:lnTo>
                    <a:pt x="153" y="103"/>
                  </a:lnTo>
                  <a:lnTo>
                    <a:pt x="153" y="103"/>
                  </a:lnTo>
                  <a:lnTo>
                    <a:pt x="153" y="103"/>
                  </a:lnTo>
                  <a:lnTo>
                    <a:pt x="154" y="104"/>
                  </a:lnTo>
                  <a:lnTo>
                    <a:pt x="155" y="106"/>
                  </a:lnTo>
                  <a:lnTo>
                    <a:pt x="156" y="106"/>
                  </a:lnTo>
                  <a:lnTo>
                    <a:pt x="156" y="106"/>
                  </a:lnTo>
                  <a:lnTo>
                    <a:pt x="156" y="107"/>
                  </a:lnTo>
                  <a:lnTo>
                    <a:pt x="156" y="107"/>
                  </a:lnTo>
                  <a:lnTo>
                    <a:pt x="157" y="108"/>
                  </a:lnTo>
                  <a:lnTo>
                    <a:pt x="158" y="109"/>
                  </a:lnTo>
                  <a:lnTo>
                    <a:pt x="158" y="110"/>
                  </a:lnTo>
                  <a:lnTo>
                    <a:pt x="159" y="110"/>
                  </a:lnTo>
                  <a:lnTo>
                    <a:pt x="159" y="110"/>
                  </a:lnTo>
                  <a:lnTo>
                    <a:pt x="159" y="110"/>
                  </a:lnTo>
                  <a:lnTo>
                    <a:pt x="160" y="111"/>
                  </a:lnTo>
                  <a:lnTo>
                    <a:pt x="161" y="112"/>
                  </a:lnTo>
                  <a:lnTo>
                    <a:pt x="161" y="112"/>
                  </a:lnTo>
                  <a:lnTo>
                    <a:pt x="161" y="112"/>
                  </a:lnTo>
                  <a:lnTo>
                    <a:pt x="161" y="112"/>
                  </a:lnTo>
                  <a:lnTo>
                    <a:pt x="162" y="112"/>
                  </a:lnTo>
                  <a:lnTo>
                    <a:pt x="163" y="113"/>
                  </a:lnTo>
                  <a:lnTo>
                    <a:pt x="163" y="113"/>
                  </a:lnTo>
                  <a:lnTo>
                    <a:pt x="163" y="113"/>
                  </a:lnTo>
                  <a:lnTo>
                    <a:pt x="163" y="113"/>
                  </a:lnTo>
                  <a:lnTo>
                    <a:pt x="163" y="114"/>
                  </a:lnTo>
                  <a:lnTo>
                    <a:pt x="164" y="114"/>
                  </a:lnTo>
                  <a:lnTo>
                    <a:pt x="164" y="114"/>
                  </a:lnTo>
                  <a:lnTo>
                    <a:pt x="164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6" y="115"/>
                  </a:lnTo>
                  <a:lnTo>
                    <a:pt x="166" y="115"/>
                  </a:lnTo>
                  <a:lnTo>
                    <a:pt x="166" y="115"/>
                  </a:lnTo>
                  <a:lnTo>
                    <a:pt x="166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9" y="115"/>
                  </a:lnTo>
                  <a:lnTo>
                    <a:pt x="169" y="115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5" y="115"/>
                  </a:lnTo>
                  <a:lnTo>
                    <a:pt x="175" y="115"/>
                  </a:lnTo>
                  <a:lnTo>
                    <a:pt x="175" y="115"/>
                  </a:lnTo>
                  <a:lnTo>
                    <a:pt x="175" y="114"/>
                  </a:lnTo>
                  <a:lnTo>
                    <a:pt x="175" y="114"/>
                  </a:lnTo>
                  <a:lnTo>
                    <a:pt x="176" y="114"/>
                  </a:lnTo>
                  <a:lnTo>
                    <a:pt x="176" y="114"/>
                  </a:lnTo>
                  <a:lnTo>
                    <a:pt x="176" y="114"/>
                  </a:lnTo>
                  <a:lnTo>
                    <a:pt x="176" y="114"/>
                  </a:lnTo>
                  <a:lnTo>
                    <a:pt x="177" y="114"/>
                  </a:lnTo>
                  <a:lnTo>
                    <a:pt x="177" y="113"/>
                  </a:lnTo>
                  <a:lnTo>
                    <a:pt x="177" y="113"/>
                  </a:lnTo>
                  <a:lnTo>
                    <a:pt x="178" y="113"/>
                  </a:lnTo>
                  <a:lnTo>
                    <a:pt x="178" y="113"/>
                  </a:lnTo>
                  <a:lnTo>
                    <a:pt x="178" y="113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80" y="111"/>
                  </a:lnTo>
                  <a:lnTo>
                    <a:pt x="180" y="111"/>
                  </a:lnTo>
                  <a:lnTo>
                    <a:pt x="181" y="111"/>
                  </a:lnTo>
                  <a:lnTo>
                    <a:pt x="181" y="111"/>
                  </a:lnTo>
                  <a:lnTo>
                    <a:pt x="181" y="110"/>
                  </a:lnTo>
                  <a:lnTo>
                    <a:pt x="182" y="110"/>
                  </a:lnTo>
                  <a:lnTo>
                    <a:pt x="182" y="109"/>
                  </a:lnTo>
                  <a:lnTo>
                    <a:pt x="182" y="109"/>
                  </a:lnTo>
                  <a:lnTo>
                    <a:pt x="182" y="109"/>
                  </a:lnTo>
                  <a:lnTo>
                    <a:pt x="183" y="109"/>
                  </a:lnTo>
                  <a:lnTo>
                    <a:pt x="183" y="108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5" y="105"/>
                  </a:lnTo>
                  <a:lnTo>
                    <a:pt x="186" y="104"/>
                  </a:lnTo>
                  <a:lnTo>
                    <a:pt x="188" y="102"/>
                  </a:lnTo>
                  <a:lnTo>
                    <a:pt x="191" y="98"/>
                  </a:lnTo>
                  <a:lnTo>
                    <a:pt x="191" y="97"/>
                  </a:lnTo>
                  <a:lnTo>
                    <a:pt x="191" y="97"/>
                  </a:lnTo>
                  <a:lnTo>
                    <a:pt x="191" y="97"/>
                  </a:lnTo>
                  <a:lnTo>
                    <a:pt x="191" y="96"/>
                  </a:lnTo>
                  <a:lnTo>
                    <a:pt x="192" y="95"/>
                  </a:lnTo>
                  <a:lnTo>
                    <a:pt x="193" y="93"/>
                  </a:lnTo>
                  <a:lnTo>
                    <a:pt x="196" y="87"/>
                  </a:lnTo>
                  <a:lnTo>
                    <a:pt x="202" y="74"/>
                  </a:lnTo>
                  <a:lnTo>
                    <a:pt x="208" y="61"/>
                  </a:lnTo>
                  <a:lnTo>
                    <a:pt x="214" y="47"/>
                  </a:lnTo>
                  <a:lnTo>
                    <a:pt x="220" y="33"/>
                  </a:lnTo>
                  <a:lnTo>
                    <a:pt x="220" y="33"/>
                  </a:lnTo>
                  <a:lnTo>
                    <a:pt x="220" y="33"/>
                  </a:lnTo>
                  <a:lnTo>
                    <a:pt x="220" y="32"/>
                  </a:lnTo>
                  <a:lnTo>
                    <a:pt x="220" y="32"/>
                  </a:lnTo>
                  <a:lnTo>
                    <a:pt x="221" y="30"/>
                  </a:lnTo>
                  <a:lnTo>
                    <a:pt x="222" y="27"/>
                  </a:lnTo>
                  <a:lnTo>
                    <a:pt x="225" y="22"/>
                  </a:lnTo>
                  <a:lnTo>
                    <a:pt x="225" y="22"/>
                  </a:lnTo>
                  <a:lnTo>
                    <a:pt x="226" y="21"/>
                  </a:lnTo>
                  <a:lnTo>
                    <a:pt x="226" y="21"/>
                  </a:lnTo>
                  <a:lnTo>
                    <a:pt x="226" y="20"/>
                  </a:lnTo>
                  <a:lnTo>
                    <a:pt x="227" y="19"/>
                  </a:lnTo>
                  <a:lnTo>
                    <a:pt x="228" y="16"/>
                  </a:lnTo>
                  <a:lnTo>
                    <a:pt x="228" y="16"/>
                  </a:lnTo>
                  <a:lnTo>
                    <a:pt x="228" y="16"/>
                  </a:lnTo>
                  <a:lnTo>
                    <a:pt x="229" y="16"/>
                  </a:lnTo>
                  <a:lnTo>
                    <a:pt x="229" y="15"/>
                  </a:lnTo>
                  <a:lnTo>
                    <a:pt x="230" y="14"/>
                  </a:lnTo>
                  <a:lnTo>
                    <a:pt x="231" y="11"/>
                  </a:lnTo>
                  <a:lnTo>
                    <a:pt x="231" y="11"/>
                  </a:lnTo>
                  <a:lnTo>
                    <a:pt x="232" y="11"/>
                  </a:lnTo>
                  <a:lnTo>
                    <a:pt x="232" y="11"/>
                  </a:lnTo>
                  <a:lnTo>
                    <a:pt x="232" y="10"/>
                  </a:lnTo>
                  <a:lnTo>
                    <a:pt x="233" y="9"/>
                  </a:lnTo>
                  <a:lnTo>
                    <a:pt x="234" y="8"/>
                  </a:lnTo>
                  <a:lnTo>
                    <a:pt x="234" y="8"/>
                  </a:lnTo>
                  <a:lnTo>
                    <a:pt x="234" y="7"/>
                  </a:lnTo>
                  <a:lnTo>
                    <a:pt x="234" y="7"/>
                  </a:lnTo>
                  <a:lnTo>
                    <a:pt x="235" y="7"/>
                  </a:lnTo>
                  <a:lnTo>
                    <a:pt x="236" y="6"/>
                  </a:lnTo>
                  <a:lnTo>
                    <a:pt x="237" y="4"/>
                  </a:lnTo>
                  <a:lnTo>
                    <a:pt x="237" y="4"/>
                  </a:lnTo>
                  <a:lnTo>
                    <a:pt x="237" y="4"/>
                  </a:lnTo>
                  <a:lnTo>
                    <a:pt x="237" y="4"/>
                  </a:lnTo>
                  <a:lnTo>
                    <a:pt x="238" y="4"/>
                  </a:lnTo>
                  <a:lnTo>
                    <a:pt x="238" y="3"/>
                  </a:lnTo>
                  <a:lnTo>
                    <a:pt x="238" y="3"/>
                  </a:lnTo>
                  <a:lnTo>
                    <a:pt x="238" y="3"/>
                  </a:lnTo>
                  <a:lnTo>
                    <a:pt x="239" y="3"/>
                  </a:lnTo>
                  <a:lnTo>
                    <a:pt x="239" y="3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2" y="1"/>
                  </a:lnTo>
                  <a:lnTo>
                    <a:pt x="242" y="0"/>
                  </a:lnTo>
                  <a:lnTo>
                    <a:pt x="242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50" y="0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02" name="Freeform 59"/>
            <p:cNvSpPr>
              <a:spLocks/>
            </p:cNvSpPr>
            <p:nvPr/>
          </p:nvSpPr>
          <p:spPr bwMode="auto">
            <a:xfrm>
              <a:off x="1850" y="2186"/>
              <a:ext cx="200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3" y="2"/>
                </a:cxn>
                <a:cxn ang="0">
                  <a:pos x="5" y="3"/>
                </a:cxn>
                <a:cxn ang="0">
                  <a:pos x="7" y="6"/>
                </a:cxn>
                <a:cxn ang="0">
                  <a:pos x="11" y="10"/>
                </a:cxn>
                <a:cxn ang="0">
                  <a:pos x="17" y="21"/>
                </a:cxn>
                <a:cxn ang="0">
                  <a:pos x="45" y="89"/>
                </a:cxn>
                <a:cxn ang="0">
                  <a:pos x="49" y="96"/>
                </a:cxn>
                <a:cxn ang="0">
                  <a:pos x="54" y="105"/>
                </a:cxn>
                <a:cxn ang="0">
                  <a:pos x="57" y="109"/>
                </a:cxn>
                <a:cxn ang="0">
                  <a:pos x="59" y="112"/>
                </a:cxn>
                <a:cxn ang="0">
                  <a:pos x="61" y="113"/>
                </a:cxn>
                <a:cxn ang="0">
                  <a:pos x="63" y="115"/>
                </a:cxn>
                <a:cxn ang="0">
                  <a:pos x="64" y="115"/>
                </a:cxn>
                <a:cxn ang="0">
                  <a:pos x="65" y="115"/>
                </a:cxn>
                <a:cxn ang="0">
                  <a:pos x="66" y="116"/>
                </a:cxn>
                <a:cxn ang="0">
                  <a:pos x="67" y="116"/>
                </a:cxn>
                <a:cxn ang="0">
                  <a:pos x="68" y="116"/>
                </a:cxn>
                <a:cxn ang="0">
                  <a:pos x="68" y="116"/>
                </a:cxn>
                <a:cxn ang="0">
                  <a:pos x="69" y="115"/>
                </a:cxn>
                <a:cxn ang="0">
                  <a:pos x="70" y="115"/>
                </a:cxn>
                <a:cxn ang="0">
                  <a:pos x="72" y="114"/>
                </a:cxn>
                <a:cxn ang="0">
                  <a:pos x="74" y="113"/>
                </a:cxn>
                <a:cxn ang="0">
                  <a:pos x="77" y="110"/>
                </a:cxn>
                <a:cxn ang="0">
                  <a:pos x="80" y="106"/>
                </a:cxn>
                <a:cxn ang="0">
                  <a:pos x="86" y="95"/>
                </a:cxn>
                <a:cxn ang="0">
                  <a:pos x="109" y="36"/>
                </a:cxn>
                <a:cxn ang="0">
                  <a:pos x="112" y="27"/>
                </a:cxn>
                <a:cxn ang="0">
                  <a:pos x="116" y="18"/>
                </a:cxn>
                <a:cxn ang="0">
                  <a:pos x="121" y="10"/>
                </a:cxn>
                <a:cxn ang="0">
                  <a:pos x="123" y="7"/>
                </a:cxn>
                <a:cxn ang="0">
                  <a:pos x="125" y="4"/>
                </a:cxn>
                <a:cxn ang="0">
                  <a:pos x="127" y="2"/>
                </a:cxn>
                <a:cxn ang="0">
                  <a:pos x="129" y="1"/>
                </a:cxn>
                <a:cxn ang="0">
                  <a:pos x="130" y="0"/>
                </a:cxn>
                <a:cxn ang="0">
                  <a:pos x="131" y="0"/>
                </a:cxn>
                <a:cxn ang="0">
                  <a:pos x="132" y="0"/>
                </a:cxn>
                <a:cxn ang="0">
                  <a:pos x="133" y="0"/>
                </a:cxn>
                <a:cxn ang="0">
                  <a:pos x="133" y="0"/>
                </a:cxn>
                <a:cxn ang="0">
                  <a:pos x="134" y="0"/>
                </a:cxn>
                <a:cxn ang="0">
                  <a:pos x="135" y="0"/>
                </a:cxn>
                <a:cxn ang="0">
                  <a:pos x="136" y="0"/>
                </a:cxn>
                <a:cxn ang="0">
                  <a:pos x="138" y="2"/>
                </a:cxn>
                <a:cxn ang="0">
                  <a:pos x="140" y="3"/>
                </a:cxn>
                <a:cxn ang="0">
                  <a:pos x="144" y="8"/>
                </a:cxn>
                <a:cxn ang="0">
                  <a:pos x="147" y="13"/>
                </a:cxn>
                <a:cxn ang="0">
                  <a:pos x="151" y="22"/>
                </a:cxn>
                <a:cxn ang="0">
                  <a:pos x="173" y="83"/>
                </a:cxn>
                <a:cxn ang="0">
                  <a:pos x="177" y="94"/>
                </a:cxn>
                <a:cxn ang="0">
                  <a:pos x="182" y="103"/>
                </a:cxn>
                <a:cxn ang="0">
                  <a:pos x="185" y="108"/>
                </a:cxn>
                <a:cxn ang="0">
                  <a:pos x="187" y="111"/>
                </a:cxn>
                <a:cxn ang="0">
                  <a:pos x="189" y="113"/>
                </a:cxn>
                <a:cxn ang="0">
                  <a:pos x="191" y="114"/>
                </a:cxn>
                <a:cxn ang="0">
                  <a:pos x="192" y="115"/>
                </a:cxn>
                <a:cxn ang="0">
                  <a:pos x="193" y="115"/>
                </a:cxn>
                <a:cxn ang="0">
                  <a:pos x="194" y="116"/>
                </a:cxn>
                <a:cxn ang="0">
                  <a:pos x="195" y="116"/>
                </a:cxn>
                <a:cxn ang="0">
                  <a:pos x="195" y="116"/>
                </a:cxn>
                <a:cxn ang="0">
                  <a:pos x="197" y="115"/>
                </a:cxn>
                <a:cxn ang="0">
                  <a:pos x="198" y="115"/>
                </a:cxn>
                <a:cxn ang="0">
                  <a:pos x="199" y="114"/>
                </a:cxn>
              </a:cxnLst>
              <a:rect l="0" t="0" r="r" b="b"/>
              <a:pathLst>
                <a:path w="200" h="1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5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1" y="10"/>
                  </a:lnTo>
                  <a:lnTo>
                    <a:pt x="12" y="11"/>
                  </a:lnTo>
                  <a:lnTo>
                    <a:pt x="13" y="14"/>
                  </a:lnTo>
                  <a:lnTo>
                    <a:pt x="16" y="18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20"/>
                  </a:lnTo>
                  <a:lnTo>
                    <a:pt x="17" y="21"/>
                  </a:lnTo>
                  <a:lnTo>
                    <a:pt x="18" y="24"/>
                  </a:lnTo>
                  <a:lnTo>
                    <a:pt x="21" y="30"/>
                  </a:lnTo>
                  <a:lnTo>
                    <a:pt x="27" y="44"/>
                  </a:lnTo>
                  <a:lnTo>
                    <a:pt x="33" y="59"/>
                  </a:lnTo>
                  <a:lnTo>
                    <a:pt x="39" y="74"/>
                  </a:lnTo>
                  <a:lnTo>
                    <a:pt x="45" y="88"/>
                  </a:lnTo>
                  <a:lnTo>
                    <a:pt x="45" y="89"/>
                  </a:lnTo>
                  <a:lnTo>
                    <a:pt x="45" y="89"/>
                  </a:lnTo>
                  <a:lnTo>
                    <a:pt x="45" y="89"/>
                  </a:lnTo>
                  <a:lnTo>
                    <a:pt x="46" y="90"/>
                  </a:lnTo>
                  <a:lnTo>
                    <a:pt x="46" y="91"/>
                  </a:lnTo>
                  <a:lnTo>
                    <a:pt x="48" y="94"/>
                  </a:lnTo>
                  <a:lnTo>
                    <a:pt x="48" y="94"/>
                  </a:lnTo>
                  <a:lnTo>
                    <a:pt x="48" y="95"/>
                  </a:lnTo>
                  <a:lnTo>
                    <a:pt x="48" y="95"/>
                  </a:lnTo>
                  <a:lnTo>
                    <a:pt x="49" y="96"/>
                  </a:lnTo>
                  <a:lnTo>
                    <a:pt x="49" y="97"/>
                  </a:lnTo>
                  <a:lnTo>
                    <a:pt x="51" y="100"/>
                  </a:lnTo>
                  <a:lnTo>
                    <a:pt x="51" y="100"/>
                  </a:lnTo>
                  <a:lnTo>
                    <a:pt x="51" y="100"/>
                  </a:lnTo>
                  <a:lnTo>
                    <a:pt x="51" y="100"/>
                  </a:lnTo>
                  <a:lnTo>
                    <a:pt x="51" y="101"/>
                  </a:lnTo>
                  <a:lnTo>
                    <a:pt x="52" y="102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54" y="106"/>
                  </a:lnTo>
                  <a:lnTo>
                    <a:pt x="55" y="107"/>
                  </a:lnTo>
                  <a:lnTo>
                    <a:pt x="57" y="109"/>
                  </a:lnTo>
                  <a:lnTo>
                    <a:pt x="57" y="109"/>
                  </a:lnTo>
                  <a:lnTo>
                    <a:pt x="57" y="109"/>
                  </a:lnTo>
                  <a:lnTo>
                    <a:pt x="57" y="109"/>
                  </a:lnTo>
                  <a:lnTo>
                    <a:pt x="57" y="110"/>
                  </a:lnTo>
                  <a:lnTo>
                    <a:pt x="58" y="110"/>
                  </a:lnTo>
                  <a:lnTo>
                    <a:pt x="58" y="111"/>
                  </a:lnTo>
                  <a:lnTo>
                    <a:pt x="58" y="111"/>
                  </a:lnTo>
                  <a:lnTo>
                    <a:pt x="58" y="111"/>
                  </a:lnTo>
                  <a:lnTo>
                    <a:pt x="59" y="111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3" y="114"/>
                  </a:lnTo>
                  <a:lnTo>
                    <a:pt x="73" y="114"/>
                  </a:lnTo>
                  <a:lnTo>
                    <a:pt x="73" y="113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2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6" y="111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77" y="109"/>
                  </a:lnTo>
                  <a:lnTo>
                    <a:pt x="78" y="108"/>
                  </a:lnTo>
                  <a:lnTo>
                    <a:pt x="79" y="106"/>
                  </a:lnTo>
                  <a:lnTo>
                    <a:pt x="79" y="106"/>
                  </a:lnTo>
                  <a:lnTo>
                    <a:pt x="80" y="106"/>
                  </a:lnTo>
                  <a:lnTo>
                    <a:pt x="80" y="106"/>
                  </a:lnTo>
                  <a:lnTo>
                    <a:pt x="80" y="105"/>
                  </a:lnTo>
                  <a:lnTo>
                    <a:pt x="81" y="104"/>
                  </a:lnTo>
                  <a:lnTo>
                    <a:pt x="82" y="102"/>
                  </a:lnTo>
                  <a:lnTo>
                    <a:pt x="85" y="96"/>
                  </a:lnTo>
                  <a:lnTo>
                    <a:pt x="85" y="96"/>
                  </a:lnTo>
                  <a:lnTo>
                    <a:pt x="86" y="95"/>
                  </a:lnTo>
                  <a:lnTo>
                    <a:pt x="86" y="95"/>
                  </a:lnTo>
                  <a:lnTo>
                    <a:pt x="86" y="94"/>
                  </a:lnTo>
                  <a:lnTo>
                    <a:pt x="87" y="92"/>
                  </a:lnTo>
                  <a:lnTo>
                    <a:pt x="88" y="89"/>
                  </a:lnTo>
                  <a:lnTo>
                    <a:pt x="92" y="82"/>
                  </a:lnTo>
                  <a:lnTo>
                    <a:pt x="97" y="68"/>
                  </a:lnTo>
                  <a:lnTo>
                    <a:pt x="103" y="51"/>
                  </a:lnTo>
                  <a:lnTo>
                    <a:pt x="109" y="36"/>
                  </a:lnTo>
                  <a:lnTo>
                    <a:pt x="109" y="36"/>
                  </a:lnTo>
                  <a:lnTo>
                    <a:pt x="109" y="35"/>
                  </a:lnTo>
                  <a:lnTo>
                    <a:pt x="109" y="35"/>
                  </a:lnTo>
                  <a:lnTo>
                    <a:pt x="109" y="34"/>
                  </a:lnTo>
                  <a:lnTo>
                    <a:pt x="110" y="32"/>
                  </a:lnTo>
                  <a:lnTo>
                    <a:pt x="112" y="28"/>
                  </a:lnTo>
                  <a:lnTo>
                    <a:pt x="112" y="28"/>
                  </a:lnTo>
                  <a:lnTo>
                    <a:pt x="112" y="28"/>
                  </a:lnTo>
                  <a:lnTo>
                    <a:pt x="112" y="27"/>
                  </a:lnTo>
                  <a:lnTo>
                    <a:pt x="112" y="26"/>
                  </a:lnTo>
                  <a:lnTo>
                    <a:pt x="113" y="24"/>
                  </a:lnTo>
                  <a:lnTo>
                    <a:pt x="115" y="21"/>
                  </a:lnTo>
                  <a:lnTo>
                    <a:pt x="115" y="21"/>
                  </a:lnTo>
                  <a:lnTo>
                    <a:pt x="115" y="21"/>
                  </a:lnTo>
                  <a:lnTo>
                    <a:pt x="115" y="20"/>
                  </a:lnTo>
                  <a:lnTo>
                    <a:pt x="116" y="20"/>
                  </a:lnTo>
                  <a:lnTo>
                    <a:pt x="116" y="18"/>
                  </a:lnTo>
                  <a:lnTo>
                    <a:pt x="118" y="15"/>
                  </a:lnTo>
                  <a:lnTo>
                    <a:pt x="118" y="15"/>
                  </a:lnTo>
                  <a:lnTo>
                    <a:pt x="118" y="15"/>
                  </a:lnTo>
                  <a:lnTo>
                    <a:pt x="118" y="14"/>
                  </a:lnTo>
                  <a:lnTo>
                    <a:pt x="118" y="14"/>
                  </a:lnTo>
                  <a:lnTo>
                    <a:pt x="119" y="12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9"/>
                  </a:lnTo>
                  <a:lnTo>
                    <a:pt x="121" y="9"/>
                  </a:lnTo>
                  <a:lnTo>
                    <a:pt x="122" y="8"/>
                  </a:lnTo>
                  <a:lnTo>
                    <a:pt x="122" y="8"/>
                  </a:lnTo>
                  <a:lnTo>
                    <a:pt x="122" y="7"/>
                  </a:lnTo>
                  <a:lnTo>
                    <a:pt x="122" y="7"/>
                  </a:lnTo>
                  <a:lnTo>
                    <a:pt x="123" y="7"/>
                  </a:lnTo>
                  <a:lnTo>
                    <a:pt x="124" y="6"/>
                  </a:lnTo>
                  <a:lnTo>
                    <a:pt x="124" y="6"/>
                  </a:lnTo>
                  <a:lnTo>
                    <a:pt x="124" y="6"/>
                  </a:lnTo>
                  <a:lnTo>
                    <a:pt x="124" y="5"/>
                  </a:lnTo>
                  <a:lnTo>
                    <a:pt x="124" y="5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6" y="3"/>
                  </a:lnTo>
                  <a:lnTo>
                    <a:pt x="126" y="3"/>
                  </a:lnTo>
                  <a:lnTo>
                    <a:pt x="126" y="3"/>
                  </a:lnTo>
                  <a:lnTo>
                    <a:pt x="126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8" y="2"/>
                  </a:lnTo>
                  <a:lnTo>
                    <a:pt x="128" y="2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8" y="1"/>
                  </a:lnTo>
                  <a:lnTo>
                    <a:pt x="138" y="2"/>
                  </a:lnTo>
                  <a:lnTo>
                    <a:pt x="138" y="2"/>
                  </a:lnTo>
                  <a:lnTo>
                    <a:pt x="138" y="2"/>
                  </a:lnTo>
                  <a:lnTo>
                    <a:pt x="139" y="2"/>
                  </a:lnTo>
                  <a:lnTo>
                    <a:pt x="139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1" y="4"/>
                  </a:lnTo>
                  <a:lnTo>
                    <a:pt x="141" y="4"/>
                  </a:lnTo>
                  <a:lnTo>
                    <a:pt x="141" y="4"/>
                  </a:lnTo>
                  <a:lnTo>
                    <a:pt x="141" y="4"/>
                  </a:lnTo>
                  <a:lnTo>
                    <a:pt x="142" y="5"/>
                  </a:lnTo>
                  <a:lnTo>
                    <a:pt x="142" y="6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9"/>
                  </a:lnTo>
                  <a:lnTo>
                    <a:pt x="145" y="10"/>
                  </a:lnTo>
                  <a:lnTo>
                    <a:pt x="146" y="12"/>
                  </a:lnTo>
                  <a:lnTo>
                    <a:pt x="147" y="13"/>
                  </a:lnTo>
                  <a:lnTo>
                    <a:pt x="147" y="13"/>
                  </a:lnTo>
                  <a:lnTo>
                    <a:pt x="147" y="13"/>
                  </a:lnTo>
                  <a:lnTo>
                    <a:pt x="147" y="14"/>
                  </a:lnTo>
                  <a:lnTo>
                    <a:pt x="148" y="15"/>
                  </a:lnTo>
                  <a:lnTo>
                    <a:pt x="150" y="18"/>
                  </a:lnTo>
                  <a:lnTo>
                    <a:pt x="150" y="18"/>
                  </a:lnTo>
                  <a:lnTo>
                    <a:pt x="150" y="19"/>
                  </a:lnTo>
                  <a:lnTo>
                    <a:pt x="150" y="19"/>
                  </a:lnTo>
                  <a:lnTo>
                    <a:pt x="150" y="20"/>
                  </a:lnTo>
                  <a:lnTo>
                    <a:pt x="151" y="22"/>
                  </a:lnTo>
                  <a:lnTo>
                    <a:pt x="152" y="25"/>
                  </a:lnTo>
                  <a:lnTo>
                    <a:pt x="155" y="32"/>
                  </a:lnTo>
                  <a:lnTo>
                    <a:pt x="161" y="49"/>
                  </a:lnTo>
                  <a:lnTo>
                    <a:pt x="167" y="66"/>
                  </a:lnTo>
                  <a:lnTo>
                    <a:pt x="173" y="82"/>
                  </a:lnTo>
                  <a:lnTo>
                    <a:pt x="173" y="82"/>
                  </a:lnTo>
                  <a:lnTo>
                    <a:pt x="173" y="82"/>
                  </a:lnTo>
                  <a:lnTo>
                    <a:pt x="173" y="83"/>
                  </a:lnTo>
                  <a:lnTo>
                    <a:pt x="174" y="84"/>
                  </a:lnTo>
                  <a:lnTo>
                    <a:pt x="174" y="86"/>
                  </a:lnTo>
                  <a:lnTo>
                    <a:pt x="176" y="90"/>
                  </a:lnTo>
                  <a:lnTo>
                    <a:pt x="176" y="90"/>
                  </a:lnTo>
                  <a:lnTo>
                    <a:pt x="176" y="90"/>
                  </a:lnTo>
                  <a:lnTo>
                    <a:pt x="176" y="91"/>
                  </a:lnTo>
                  <a:lnTo>
                    <a:pt x="177" y="92"/>
                  </a:lnTo>
                  <a:lnTo>
                    <a:pt x="177" y="94"/>
                  </a:lnTo>
                  <a:lnTo>
                    <a:pt x="179" y="97"/>
                  </a:lnTo>
                  <a:lnTo>
                    <a:pt x="179" y="97"/>
                  </a:lnTo>
                  <a:lnTo>
                    <a:pt x="179" y="97"/>
                  </a:lnTo>
                  <a:lnTo>
                    <a:pt x="179" y="98"/>
                  </a:lnTo>
                  <a:lnTo>
                    <a:pt x="180" y="98"/>
                  </a:lnTo>
                  <a:lnTo>
                    <a:pt x="180" y="100"/>
                  </a:lnTo>
                  <a:lnTo>
                    <a:pt x="182" y="103"/>
                  </a:lnTo>
                  <a:lnTo>
                    <a:pt x="182" y="103"/>
                  </a:lnTo>
                  <a:lnTo>
                    <a:pt x="182" y="103"/>
                  </a:lnTo>
                  <a:lnTo>
                    <a:pt x="182" y="103"/>
                  </a:lnTo>
                  <a:lnTo>
                    <a:pt x="182" y="104"/>
                  </a:lnTo>
                  <a:lnTo>
                    <a:pt x="183" y="105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6" y="110"/>
                  </a:lnTo>
                  <a:lnTo>
                    <a:pt x="186" y="110"/>
                  </a:lnTo>
                  <a:lnTo>
                    <a:pt x="186" y="110"/>
                  </a:lnTo>
                  <a:lnTo>
                    <a:pt x="186" y="110"/>
                  </a:lnTo>
                  <a:lnTo>
                    <a:pt x="187" y="110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8" y="112"/>
                  </a:lnTo>
                  <a:lnTo>
                    <a:pt x="188" y="112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1" y="114"/>
                  </a:lnTo>
                  <a:lnTo>
                    <a:pt x="191" y="114"/>
                  </a:lnTo>
                  <a:lnTo>
                    <a:pt x="191" y="114"/>
                  </a:lnTo>
                  <a:lnTo>
                    <a:pt x="191" y="114"/>
                  </a:lnTo>
                  <a:lnTo>
                    <a:pt x="191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6" y="116"/>
                  </a:lnTo>
                  <a:lnTo>
                    <a:pt x="196" y="116"/>
                  </a:lnTo>
                  <a:lnTo>
                    <a:pt x="196" y="116"/>
                  </a:lnTo>
                  <a:lnTo>
                    <a:pt x="196" y="115"/>
                  </a:lnTo>
                  <a:lnTo>
                    <a:pt x="196" y="115"/>
                  </a:lnTo>
                  <a:lnTo>
                    <a:pt x="196" y="115"/>
                  </a:lnTo>
                  <a:lnTo>
                    <a:pt x="196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8" y="115"/>
                  </a:lnTo>
                  <a:lnTo>
                    <a:pt x="198" y="115"/>
                  </a:lnTo>
                  <a:lnTo>
                    <a:pt x="198" y="115"/>
                  </a:lnTo>
                  <a:lnTo>
                    <a:pt x="198" y="115"/>
                  </a:lnTo>
                  <a:lnTo>
                    <a:pt x="198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200" y="114"/>
                  </a:lnTo>
                  <a:lnTo>
                    <a:pt x="200" y="11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03" name="Freeform 60"/>
            <p:cNvSpPr>
              <a:spLocks/>
            </p:cNvSpPr>
            <p:nvPr/>
          </p:nvSpPr>
          <p:spPr bwMode="auto">
            <a:xfrm>
              <a:off x="2050" y="2186"/>
              <a:ext cx="194" cy="116"/>
            </a:xfrm>
            <a:custGeom>
              <a:avLst/>
              <a:gdLst/>
              <a:ahLst/>
              <a:cxnLst>
                <a:cxn ang="0">
                  <a:pos x="2" y="112"/>
                </a:cxn>
                <a:cxn ang="0">
                  <a:pos x="3" y="109"/>
                </a:cxn>
                <a:cxn ang="0">
                  <a:pos x="8" y="102"/>
                </a:cxn>
                <a:cxn ang="0">
                  <a:pos x="13" y="89"/>
                </a:cxn>
                <a:cxn ang="0">
                  <a:pos x="31" y="38"/>
                </a:cxn>
                <a:cxn ang="0">
                  <a:pos x="34" y="29"/>
                </a:cxn>
                <a:cxn ang="0">
                  <a:pos x="37" y="20"/>
                </a:cxn>
                <a:cxn ang="0">
                  <a:pos x="43" y="9"/>
                </a:cxn>
                <a:cxn ang="0">
                  <a:pos x="44" y="6"/>
                </a:cxn>
                <a:cxn ang="0">
                  <a:pos x="47" y="3"/>
                </a:cxn>
                <a:cxn ang="0">
                  <a:pos x="49" y="1"/>
                </a:cxn>
                <a:cxn ang="0">
                  <a:pos x="50" y="0"/>
                </a:cxn>
                <a:cxn ang="0">
                  <a:pos x="51" y="0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55" y="0"/>
                </a:cxn>
                <a:cxn ang="0">
                  <a:pos x="56" y="1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7"/>
                </a:cxn>
                <a:cxn ang="0">
                  <a:pos x="66" y="13"/>
                </a:cxn>
                <a:cxn ang="0">
                  <a:pos x="72" y="28"/>
                </a:cxn>
                <a:cxn ang="0">
                  <a:pos x="89" y="84"/>
                </a:cxn>
                <a:cxn ang="0">
                  <a:pos x="92" y="92"/>
                </a:cxn>
                <a:cxn ang="0">
                  <a:pos x="96" y="102"/>
                </a:cxn>
                <a:cxn ang="0">
                  <a:pos x="98" y="106"/>
                </a:cxn>
                <a:cxn ang="0">
                  <a:pos x="101" y="110"/>
                </a:cxn>
                <a:cxn ang="0">
                  <a:pos x="103" y="113"/>
                </a:cxn>
                <a:cxn ang="0">
                  <a:pos x="105" y="114"/>
                </a:cxn>
                <a:cxn ang="0">
                  <a:pos x="106" y="115"/>
                </a:cxn>
                <a:cxn ang="0">
                  <a:pos x="107" y="115"/>
                </a:cxn>
                <a:cxn ang="0">
                  <a:pos x="107" y="116"/>
                </a:cxn>
                <a:cxn ang="0">
                  <a:pos x="108" y="116"/>
                </a:cxn>
                <a:cxn ang="0">
                  <a:pos x="109" y="116"/>
                </a:cxn>
                <a:cxn ang="0">
                  <a:pos x="110" y="115"/>
                </a:cxn>
                <a:cxn ang="0">
                  <a:pos x="111" y="115"/>
                </a:cxn>
                <a:cxn ang="0">
                  <a:pos x="113" y="114"/>
                </a:cxn>
                <a:cxn ang="0">
                  <a:pos x="114" y="112"/>
                </a:cxn>
                <a:cxn ang="0">
                  <a:pos x="116" y="109"/>
                </a:cxn>
                <a:cxn ang="0">
                  <a:pos x="121" y="100"/>
                </a:cxn>
                <a:cxn ang="0">
                  <a:pos x="124" y="92"/>
                </a:cxn>
                <a:cxn ang="0">
                  <a:pos x="141" y="36"/>
                </a:cxn>
                <a:cxn ang="0">
                  <a:pos x="145" y="25"/>
                </a:cxn>
                <a:cxn ang="0">
                  <a:pos x="149" y="15"/>
                </a:cxn>
                <a:cxn ang="0">
                  <a:pos x="153" y="6"/>
                </a:cxn>
                <a:cxn ang="0">
                  <a:pos x="155" y="3"/>
                </a:cxn>
                <a:cxn ang="0">
                  <a:pos x="157" y="1"/>
                </a:cxn>
                <a:cxn ang="0">
                  <a:pos x="158" y="0"/>
                </a:cxn>
                <a:cxn ang="0">
                  <a:pos x="159" y="0"/>
                </a:cxn>
                <a:cxn ang="0">
                  <a:pos x="160" y="0"/>
                </a:cxn>
                <a:cxn ang="0">
                  <a:pos x="161" y="0"/>
                </a:cxn>
                <a:cxn ang="0">
                  <a:pos x="162" y="0"/>
                </a:cxn>
                <a:cxn ang="0">
                  <a:pos x="162" y="0"/>
                </a:cxn>
                <a:cxn ang="0">
                  <a:pos x="164" y="0"/>
                </a:cxn>
                <a:cxn ang="0">
                  <a:pos x="165" y="2"/>
                </a:cxn>
                <a:cxn ang="0">
                  <a:pos x="167" y="4"/>
                </a:cxn>
                <a:cxn ang="0">
                  <a:pos x="171" y="10"/>
                </a:cxn>
                <a:cxn ang="0">
                  <a:pos x="174" y="18"/>
                </a:cxn>
                <a:cxn ang="0">
                  <a:pos x="178" y="29"/>
                </a:cxn>
                <a:cxn ang="0">
                  <a:pos x="189" y="69"/>
                </a:cxn>
              </a:cxnLst>
              <a:rect l="0" t="0" r="r" b="b"/>
              <a:pathLst>
                <a:path w="194" h="116">
                  <a:moveTo>
                    <a:pt x="0" y="114"/>
                  </a:move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4" y="109"/>
                  </a:lnTo>
                  <a:lnTo>
                    <a:pt x="5" y="108"/>
                  </a:lnTo>
                  <a:lnTo>
                    <a:pt x="5" y="108"/>
                  </a:lnTo>
                  <a:lnTo>
                    <a:pt x="5" y="108"/>
                  </a:lnTo>
                  <a:lnTo>
                    <a:pt x="5" y="107"/>
                  </a:lnTo>
                  <a:lnTo>
                    <a:pt x="5" y="107"/>
                  </a:lnTo>
                  <a:lnTo>
                    <a:pt x="6" y="105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01"/>
                  </a:lnTo>
                  <a:lnTo>
                    <a:pt x="9" y="100"/>
                  </a:lnTo>
                  <a:lnTo>
                    <a:pt x="11" y="96"/>
                  </a:lnTo>
                  <a:lnTo>
                    <a:pt x="13" y="90"/>
                  </a:lnTo>
                  <a:lnTo>
                    <a:pt x="13" y="89"/>
                  </a:lnTo>
                  <a:lnTo>
                    <a:pt x="13" y="89"/>
                  </a:lnTo>
                  <a:lnTo>
                    <a:pt x="14" y="89"/>
                  </a:lnTo>
                  <a:lnTo>
                    <a:pt x="14" y="88"/>
                  </a:lnTo>
                  <a:lnTo>
                    <a:pt x="15" y="86"/>
                  </a:lnTo>
                  <a:lnTo>
                    <a:pt x="16" y="82"/>
                  </a:lnTo>
                  <a:lnTo>
                    <a:pt x="19" y="74"/>
                  </a:lnTo>
                  <a:lnTo>
                    <a:pt x="25" y="56"/>
                  </a:lnTo>
                  <a:lnTo>
                    <a:pt x="31" y="38"/>
                  </a:lnTo>
                  <a:lnTo>
                    <a:pt x="31" y="38"/>
                  </a:lnTo>
                  <a:lnTo>
                    <a:pt x="31" y="38"/>
                  </a:lnTo>
                  <a:lnTo>
                    <a:pt x="31" y="37"/>
                  </a:lnTo>
                  <a:lnTo>
                    <a:pt x="31" y="36"/>
                  </a:lnTo>
                  <a:lnTo>
                    <a:pt x="32" y="34"/>
                  </a:lnTo>
                  <a:lnTo>
                    <a:pt x="34" y="30"/>
                  </a:lnTo>
                  <a:lnTo>
                    <a:pt x="34" y="29"/>
                  </a:lnTo>
                  <a:lnTo>
                    <a:pt x="34" y="29"/>
                  </a:lnTo>
                  <a:lnTo>
                    <a:pt x="34" y="28"/>
                  </a:lnTo>
                  <a:lnTo>
                    <a:pt x="34" y="27"/>
                  </a:lnTo>
                  <a:lnTo>
                    <a:pt x="35" y="25"/>
                  </a:lnTo>
                  <a:lnTo>
                    <a:pt x="37" y="22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0"/>
                  </a:lnTo>
                  <a:lnTo>
                    <a:pt x="38" y="18"/>
                  </a:lnTo>
                  <a:lnTo>
                    <a:pt x="40" y="15"/>
                  </a:lnTo>
                  <a:lnTo>
                    <a:pt x="40" y="14"/>
                  </a:lnTo>
                  <a:lnTo>
                    <a:pt x="40" y="14"/>
                  </a:lnTo>
                  <a:lnTo>
                    <a:pt x="40" y="14"/>
                  </a:lnTo>
                  <a:lnTo>
                    <a:pt x="40" y="13"/>
                  </a:lnTo>
                  <a:lnTo>
                    <a:pt x="41" y="12"/>
                  </a:lnTo>
                  <a:lnTo>
                    <a:pt x="43" y="9"/>
                  </a:lnTo>
                  <a:lnTo>
                    <a:pt x="43" y="9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4" y="7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9" y="2"/>
                  </a:lnTo>
                  <a:lnTo>
                    <a:pt x="59" y="2"/>
                  </a:lnTo>
                  <a:lnTo>
                    <a:pt x="59" y="3"/>
                  </a:lnTo>
                  <a:lnTo>
                    <a:pt x="59" y="3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1" y="5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2" y="6"/>
                  </a:lnTo>
                  <a:lnTo>
                    <a:pt x="62" y="7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9"/>
                  </a:lnTo>
                  <a:lnTo>
                    <a:pt x="64" y="10"/>
                  </a:lnTo>
                  <a:lnTo>
                    <a:pt x="65" y="13"/>
                  </a:lnTo>
                  <a:lnTo>
                    <a:pt x="66" y="13"/>
                  </a:lnTo>
                  <a:lnTo>
                    <a:pt x="66" y="13"/>
                  </a:lnTo>
                  <a:lnTo>
                    <a:pt x="66" y="14"/>
                  </a:lnTo>
                  <a:lnTo>
                    <a:pt x="66" y="15"/>
                  </a:lnTo>
                  <a:lnTo>
                    <a:pt x="67" y="16"/>
                  </a:lnTo>
                  <a:lnTo>
                    <a:pt x="68" y="20"/>
                  </a:lnTo>
                  <a:lnTo>
                    <a:pt x="71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9"/>
                  </a:lnTo>
                  <a:lnTo>
                    <a:pt x="72" y="30"/>
                  </a:lnTo>
                  <a:lnTo>
                    <a:pt x="73" y="32"/>
                  </a:lnTo>
                  <a:lnTo>
                    <a:pt x="74" y="36"/>
                  </a:lnTo>
                  <a:lnTo>
                    <a:pt x="77" y="45"/>
                  </a:lnTo>
                  <a:lnTo>
                    <a:pt x="83" y="65"/>
                  </a:lnTo>
                  <a:lnTo>
                    <a:pt x="89" y="84"/>
                  </a:lnTo>
                  <a:lnTo>
                    <a:pt x="89" y="84"/>
                  </a:lnTo>
                  <a:lnTo>
                    <a:pt x="89" y="84"/>
                  </a:lnTo>
                  <a:lnTo>
                    <a:pt x="89" y="84"/>
                  </a:lnTo>
                  <a:lnTo>
                    <a:pt x="90" y="86"/>
                  </a:lnTo>
                  <a:lnTo>
                    <a:pt x="91" y="88"/>
                  </a:lnTo>
                  <a:lnTo>
                    <a:pt x="92" y="91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3" y="93"/>
                  </a:lnTo>
                  <a:lnTo>
                    <a:pt x="93" y="95"/>
                  </a:lnTo>
                  <a:lnTo>
                    <a:pt x="95" y="98"/>
                  </a:lnTo>
                  <a:lnTo>
                    <a:pt x="95" y="99"/>
                  </a:lnTo>
                  <a:lnTo>
                    <a:pt x="95" y="99"/>
                  </a:lnTo>
                  <a:lnTo>
                    <a:pt x="95" y="99"/>
                  </a:lnTo>
                  <a:lnTo>
                    <a:pt x="95" y="100"/>
                  </a:lnTo>
                  <a:lnTo>
                    <a:pt x="96" y="102"/>
                  </a:lnTo>
                  <a:lnTo>
                    <a:pt x="96" y="102"/>
                  </a:lnTo>
                  <a:lnTo>
                    <a:pt x="96" y="102"/>
                  </a:lnTo>
                  <a:lnTo>
                    <a:pt x="97" y="103"/>
                  </a:lnTo>
                  <a:lnTo>
                    <a:pt x="97" y="104"/>
                  </a:lnTo>
                  <a:lnTo>
                    <a:pt x="98" y="105"/>
                  </a:lnTo>
                  <a:lnTo>
                    <a:pt x="98" y="105"/>
                  </a:lnTo>
                  <a:lnTo>
                    <a:pt x="98" y="105"/>
                  </a:lnTo>
                  <a:lnTo>
                    <a:pt x="98" y="106"/>
                  </a:lnTo>
                  <a:lnTo>
                    <a:pt x="99" y="106"/>
                  </a:lnTo>
                  <a:lnTo>
                    <a:pt x="99" y="108"/>
                  </a:lnTo>
                  <a:lnTo>
                    <a:pt x="99" y="108"/>
                  </a:lnTo>
                  <a:lnTo>
                    <a:pt x="99" y="108"/>
                  </a:lnTo>
                  <a:lnTo>
                    <a:pt x="100" y="108"/>
                  </a:lnTo>
                  <a:lnTo>
                    <a:pt x="100" y="109"/>
                  </a:lnTo>
                  <a:lnTo>
                    <a:pt x="101" y="110"/>
                  </a:lnTo>
                  <a:lnTo>
                    <a:pt x="101" y="110"/>
                  </a:lnTo>
                  <a:lnTo>
                    <a:pt x="101" y="110"/>
                  </a:lnTo>
                  <a:lnTo>
                    <a:pt x="101" y="110"/>
                  </a:lnTo>
                  <a:lnTo>
                    <a:pt x="101" y="111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3" y="112"/>
                  </a:lnTo>
                  <a:lnTo>
                    <a:pt x="103" y="113"/>
                  </a:lnTo>
                  <a:lnTo>
                    <a:pt x="103" y="113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5" y="114"/>
                  </a:lnTo>
                  <a:lnTo>
                    <a:pt x="105" y="114"/>
                  </a:lnTo>
                  <a:lnTo>
                    <a:pt x="105" y="114"/>
                  </a:lnTo>
                  <a:lnTo>
                    <a:pt x="105" y="115"/>
                  </a:lnTo>
                  <a:lnTo>
                    <a:pt x="105" y="115"/>
                  </a:lnTo>
                  <a:lnTo>
                    <a:pt x="105" y="115"/>
                  </a:lnTo>
                  <a:lnTo>
                    <a:pt x="105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6"/>
                  </a:lnTo>
                  <a:lnTo>
                    <a:pt x="107" y="116"/>
                  </a:lnTo>
                  <a:lnTo>
                    <a:pt x="107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3" y="114"/>
                  </a:lnTo>
                  <a:lnTo>
                    <a:pt x="113" y="114"/>
                  </a:lnTo>
                  <a:lnTo>
                    <a:pt x="113" y="114"/>
                  </a:lnTo>
                  <a:lnTo>
                    <a:pt x="113" y="113"/>
                  </a:lnTo>
                  <a:lnTo>
                    <a:pt x="113" y="113"/>
                  </a:lnTo>
                  <a:lnTo>
                    <a:pt x="113" y="113"/>
                  </a:lnTo>
                  <a:lnTo>
                    <a:pt x="113" y="113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5" y="112"/>
                  </a:lnTo>
                  <a:lnTo>
                    <a:pt x="115" y="110"/>
                  </a:lnTo>
                  <a:lnTo>
                    <a:pt x="115" y="110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09"/>
                  </a:lnTo>
                  <a:lnTo>
                    <a:pt x="117" y="108"/>
                  </a:lnTo>
                  <a:lnTo>
                    <a:pt x="118" y="106"/>
                  </a:lnTo>
                  <a:lnTo>
                    <a:pt x="119" y="105"/>
                  </a:lnTo>
                  <a:lnTo>
                    <a:pt x="119" y="105"/>
                  </a:lnTo>
                  <a:lnTo>
                    <a:pt x="119" y="105"/>
                  </a:lnTo>
                  <a:lnTo>
                    <a:pt x="119" y="104"/>
                  </a:lnTo>
                  <a:lnTo>
                    <a:pt x="120" y="103"/>
                  </a:lnTo>
                  <a:lnTo>
                    <a:pt x="121" y="100"/>
                  </a:lnTo>
                  <a:lnTo>
                    <a:pt x="121" y="99"/>
                  </a:lnTo>
                  <a:lnTo>
                    <a:pt x="121" y="99"/>
                  </a:lnTo>
                  <a:lnTo>
                    <a:pt x="121" y="99"/>
                  </a:lnTo>
                  <a:lnTo>
                    <a:pt x="122" y="98"/>
                  </a:lnTo>
                  <a:lnTo>
                    <a:pt x="123" y="96"/>
                  </a:lnTo>
                  <a:lnTo>
                    <a:pt x="124" y="92"/>
                  </a:lnTo>
                  <a:lnTo>
                    <a:pt x="124" y="92"/>
                  </a:lnTo>
                  <a:lnTo>
                    <a:pt x="124" y="92"/>
                  </a:lnTo>
                  <a:lnTo>
                    <a:pt x="124" y="91"/>
                  </a:lnTo>
                  <a:lnTo>
                    <a:pt x="125" y="90"/>
                  </a:lnTo>
                  <a:lnTo>
                    <a:pt x="125" y="88"/>
                  </a:lnTo>
                  <a:lnTo>
                    <a:pt x="127" y="84"/>
                  </a:lnTo>
                  <a:lnTo>
                    <a:pt x="130" y="74"/>
                  </a:lnTo>
                  <a:lnTo>
                    <a:pt x="136" y="54"/>
                  </a:lnTo>
                  <a:lnTo>
                    <a:pt x="141" y="36"/>
                  </a:lnTo>
                  <a:lnTo>
                    <a:pt x="141" y="36"/>
                  </a:lnTo>
                  <a:lnTo>
                    <a:pt x="141" y="35"/>
                  </a:lnTo>
                  <a:lnTo>
                    <a:pt x="142" y="35"/>
                  </a:lnTo>
                  <a:lnTo>
                    <a:pt x="142" y="33"/>
                  </a:lnTo>
                  <a:lnTo>
                    <a:pt x="143" y="31"/>
                  </a:lnTo>
                  <a:lnTo>
                    <a:pt x="144" y="26"/>
                  </a:lnTo>
                  <a:lnTo>
                    <a:pt x="144" y="26"/>
                  </a:lnTo>
                  <a:lnTo>
                    <a:pt x="144" y="26"/>
                  </a:lnTo>
                  <a:lnTo>
                    <a:pt x="145" y="25"/>
                  </a:lnTo>
                  <a:lnTo>
                    <a:pt x="145" y="24"/>
                  </a:lnTo>
                  <a:lnTo>
                    <a:pt x="146" y="22"/>
                  </a:lnTo>
                  <a:lnTo>
                    <a:pt x="147" y="18"/>
                  </a:lnTo>
                  <a:lnTo>
                    <a:pt x="147" y="18"/>
                  </a:lnTo>
                  <a:lnTo>
                    <a:pt x="148" y="18"/>
                  </a:lnTo>
                  <a:lnTo>
                    <a:pt x="148" y="17"/>
                  </a:lnTo>
                  <a:lnTo>
                    <a:pt x="148" y="16"/>
                  </a:lnTo>
                  <a:lnTo>
                    <a:pt x="149" y="15"/>
                  </a:lnTo>
                  <a:lnTo>
                    <a:pt x="150" y="12"/>
                  </a:lnTo>
                  <a:lnTo>
                    <a:pt x="150" y="11"/>
                  </a:lnTo>
                  <a:lnTo>
                    <a:pt x="150" y="11"/>
                  </a:lnTo>
                  <a:lnTo>
                    <a:pt x="150" y="11"/>
                  </a:lnTo>
                  <a:lnTo>
                    <a:pt x="151" y="10"/>
                  </a:lnTo>
                  <a:lnTo>
                    <a:pt x="152" y="9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4" y="5"/>
                  </a:lnTo>
                  <a:lnTo>
                    <a:pt x="154" y="4"/>
                  </a:lnTo>
                  <a:lnTo>
                    <a:pt x="155" y="4"/>
                  </a:lnTo>
                  <a:lnTo>
                    <a:pt x="155" y="4"/>
                  </a:lnTo>
                  <a:lnTo>
                    <a:pt x="155" y="4"/>
                  </a:lnTo>
                  <a:lnTo>
                    <a:pt x="155" y="3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7" y="1"/>
                  </a:lnTo>
                  <a:lnTo>
                    <a:pt x="157" y="1"/>
                  </a:lnTo>
                  <a:lnTo>
                    <a:pt x="157" y="1"/>
                  </a:lnTo>
                  <a:lnTo>
                    <a:pt x="157" y="1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5" y="1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6" y="2"/>
                  </a:lnTo>
                  <a:lnTo>
                    <a:pt x="166" y="3"/>
                  </a:lnTo>
                  <a:lnTo>
                    <a:pt x="166" y="3"/>
                  </a:lnTo>
                  <a:lnTo>
                    <a:pt x="166" y="3"/>
                  </a:lnTo>
                  <a:lnTo>
                    <a:pt x="167" y="3"/>
                  </a:lnTo>
                  <a:lnTo>
                    <a:pt x="167" y="4"/>
                  </a:lnTo>
                  <a:lnTo>
                    <a:pt x="168" y="5"/>
                  </a:lnTo>
                  <a:lnTo>
                    <a:pt x="168" y="5"/>
                  </a:lnTo>
                  <a:lnTo>
                    <a:pt x="168" y="5"/>
                  </a:lnTo>
                  <a:lnTo>
                    <a:pt x="168" y="5"/>
                  </a:lnTo>
                  <a:lnTo>
                    <a:pt x="168" y="6"/>
                  </a:lnTo>
                  <a:lnTo>
                    <a:pt x="169" y="7"/>
                  </a:lnTo>
                  <a:lnTo>
                    <a:pt x="170" y="10"/>
                  </a:lnTo>
                  <a:lnTo>
                    <a:pt x="171" y="10"/>
                  </a:lnTo>
                  <a:lnTo>
                    <a:pt x="171" y="10"/>
                  </a:lnTo>
                  <a:lnTo>
                    <a:pt x="171" y="10"/>
                  </a:lnTo>
                  <a:lnTo>
                    <a:pt x="171" y="11"/>
                  </a:lnTo>
                  <a:lnTo>
                    <a:pt x="172" y="13"/>
                  </a:lnTo>
                  <a:lnTo>
                    <a:pt x="174" y="17"/>
                  </a:lnTo>
                  <a:lnTo>
                    <a:pt x="174" y="17"/>
                  </a:lnTo>
                  <a:lnTo>
                    <a:pt x="174" y="17"/>
                  </a:lnTo>
                  <a:lnTo>
                    <a:pt x="174" y="18"/>
                  </a:lnTo>
                  <a:lnTo>
                    <a:pt x="174" y="18"/>
                  </a:lnTo>
                  <a:lnTo>
                    <a:pt x="175" y="21"/>
                  </a:lnTo>
                  <a:lnTo>
                    <a:pt x="177" y="25"/>
                  </a:lnTo>
                  <a:lnTo>
                    <a:pt x="177" y="25"/>
                  </a:lnTo>
                  <a:lnTo>
                    <a:pt x="177" y="25"/>
                  </a:lnTo>
                  <a:lnTo>
                    <a:pt x="177" y="26"/>
                  </a:lnTo>
                  <a:lnTo>
                    <a:pt x="177" y="27"/>
                  </a:lnTo>
                  <a:lnTo>
                    <a:pt x="178" y="29"/>
                  </a:lnTo>
                  <a:lnTo>
                    <a:pt x="179" y="34"/>
                  </a:lnTo>
                  <a:lnTo>
                    <a:pt x="182" y="43"/>
                  </a:lnTo>
                  <a:lnTo>
                    <a:pt x="188" y="63"/>
                  </a:lnTo>
                  <a:lnTo>
                    <a:pt x="188" y="64"/>
                  </a:lnTo>
                  <a:lnTo>
                    <a:pt x="188" y="64"/>
                  </a:lnTo>
                  <a:lnTo>
                    <a:pt x="188" y="65"/>
                  </a:lnTo>
                  <a:lnTo>
                    <a:pt x="188" y="66"/>
                  </a:lnTo>
                  <a:lnTo>
                    <a:pt x="189" y="69"/>
                  </a:lnTo>
                  <a:lnTo>
                    <a:pt x="191" y="74"/>
                  </a:lnTo>
                  <a:lnTo>
                    <a:pt x="194" y="84"/>
                  </a:lnTo>
                  <a:lnTo>
                    <a:pt x="194" y="84"/>
                  </a:lnTo>
                  <a:lnTo>
                    <a:pt x="194" y="85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04" name="Freeform 61"/>
            <p:cNvSpPr>
              <a:spLocks/>
            </p:cNvSpPr>
            <p:nvPr/>
          </p:nvSpPr>
          <p:spPr bwMode="auto">
            <a:xfrm>
              <a:off x="2244" y="2186"/>
              <a:ext cx="155" cy="116"/>
            </a:xfrm>
            <a:custGeom>
              <a:avLst/>
              <a:gdLst/>
              <a:ahLst/>
              <a:cxnLst>
                <a:cxn ang="0">
                  <a:pos x="3" y="94"/>
                </a:cxn>
                <a:cxn ang="0">
                  <a:pos x="7" y="104"/>
                </a:cxn>
                <a:cxn ang="0">
                  <a:pos x="9" y="108"/>
                </a:cxn>
                <a:cxn ang="0">
                  <a:pos x="12" y="112"/>
                </a:cxn>
                <a:cxn ang="0">
                  <a:pos x="13" y="114"/>
                </a:cxn>
                <a:cxn ang="0">
                  <a:pos x="15" y="115"/>
                </a:cxn>
                <a:cxn ang="0">
                  <a:pos x="15" y="115"/>
                </a:cxn>
                <a:cxn ang="0">
                  <a:pos x="16" y="116"/>
                </a:cxn>
                <a:cxn ang="0">
                  <a:pos x="17" y="116"/>
                </a:cxn>
                <a:cxn ang="0">
                  <a:pos x="18" y="116"/>
                </a:cxn>
                <a:cxn ang="0">
                  <a:pos x="19" y="115"/>
                </a:cxn>
                <a:cxn ang="0">
                  <a:pos x="19" y="115"/>
                </a:cxn>
                <a:cxn ang="0">
                  <a:pos x="21" y="114"/>
                </a:cxn>
                <a:cxn ang="0">
                  <a:pos x="22" y="113"/>
                </a:cxn>
                <a:cxn ang="0">
                  <a:pos x="25" y="109"/>
                </a:cxn>
                <a:cxn ang="0">
                  <a:pos x="27" y="105"/>
                </a:cxn>
                <a:cxn ang="0">
                  <a:pos x="32" y="91"/>
                </a:cxn>
                <a:cxn ang="0">
                  <a:pos x="41" y="60"/>
                </a:cxn>
                <a:cxn ang="0">
                  <a:pos x="49" y="28"/>
                </a:cxn>
                <a:cxn ang="0">
                  <a:pos x="53" y="18"/>
                </a:cxn>
                <a:cxn ang="0">
                  <a:pos x="55" y="11"/>
                </a:cxn>
                <a:cxn ang="0">
                  <a:pos x="57" y="7"/>
                </a:cxn>
                <a:cxn ang="0">
                  <a:pos x="59" y="4"/>
                </a:cxn>
                <a:cxn ang="0">
                  <a:pos x="61" y="2"/>
                </a:cxn>
                <a:cxn ang="0">
                  <a:pos x="63" y="0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65" y="0"/>
                </a:cxn>
                <a:cxn ang="0">
                  <a:pos x="66" y="0"/>
                </a:cxn>
                <a:cxn ang="0">
                  <a:pos x="66" y="0"/>
                </a:cxn>
                <a:cxn ang="0">
                  <a:pos x="67" y="0"/>
                </a:cxn>
                <a:cxn ang="0">
                  <a:pos x="69" y="1"/>
                </a:cxn>
                <a:cxn ang="0">
                  <a:pos x="70" y="3"/>
                </a:cxn>
                <a:cxn ang="0">
                  <a:pos x="73" y="7"/>
                </a:cxn>
                <a:cxn ang="0">
                  <a:pos x="76" y="15"/>
                </a:cxn>
                <a:cxn ang="0">
                  <a:pos x="83" y="35"/>
                </a:cxn>
                <a:cxn ang="0">
                  <a:pos x="95" y="81"/>
                </a:cxn>
                <a:cxn ang="0">
                  <a:pos x="99" y="95"/>
                </a:cxn>
                <a:cxn ang="0">
                  <a:pos x="101" y="102"/>
                </a:cxn>
                <a:cxn ang="0">
                  <a:pos x="104" y="107"/>
                </a:cxn>
                <a:cxn ang="0">
                  <a:pos x="106" y="111"/>
                </a:cxn>
                <a:cxn ang="0">
                  <a:pos x="107" y="113"/>
                </a:cxn>
                <a:cxn ang="0">
                  <a:pos x="108" y="114"/>
                </a:cxn>
                <a:cxn ang="0">
                  <a:pos x="109" y="115"/>
                </a:cxn>
                <a:cxn ang="0">
                  <a:pos x="110" y="115"/>
                </a:cxn>
                <a:cxn ang="0">
                  <a:pos x="111" y="116"/>
                </a:cxn>
                <a:cxn ang="0">
                  <a:pos x="112" y="116"/>
                </a:cxn>
                <a:cxn ang="0">
                  <a:pos x="112" y="115"/>
                </a:cxn>
                <a:cxn ang="0">
                  <a:pos x="113" y="115"/>
                </a:cxn>
                <a:cxn ang="0">
                  <a:pos x="114" y="114"/>
                </a:cxn>
                <a:cxn ang="0">
                  <a:pos x="116" y="112"/>
                </a:cxn>
                <a:cxn ang="0">
                  <a:pos x="118" y="109"/>
                </a:cxn>
                <a:cxn ang="0">
                  <a:pos x="122" y="100"/>
                </a:cxn>
                <a:cxn ang="0">
                  <a:pos x="128" y="82"/>
                </a:cxn>
                <a:cxn ang="0">
                  <a:pos x="139" y="35"/>
                </a:cxn>
                <a:cxn ang="0">
                  <a:pos x="143" y="23"/>
                </a:cxn>
                <a:cxn ang="0">
                  <a:pos x="147" y="12"/>
                </a:cxn>
                <a:cxn ang="0">
                  <a:pos x="149" y="7"/>
                </a:cxn>
                <a:cxn ang="0">
                  <a:pos x="151" y="3"/>
                </a:cxn>
                <a:cxn ang="0">
                  <a:pos x="152" y="1"/>
                </a:cxn>
                <a:cxn ang="0">
                  <a:pos x="154" y="0"/>
                </a:cxn>
                <a:cxn ang="0">
                  <a:pos x="155" y="0"/>
                </a:cxn>
              </a:cxnLst>
              <a:rect l="0" t="0" r="r" b="b"/>
              <a:pathLst>
                <a:path w="155" h="116">
                  <a:moveTo>
                    <a:pt x="0" y="85"/>
                  </a:moveTo>
                  <a:lnTo>
                    <a:pt x="0" y="85"/>
                  </a:lnTo>
                  <a:lnTo>
                    <a:pt x="0" y="86"/>
                  </a:lnTo>
                  <a:lnTo>
                    <a:pt x="1" y="88"/>
                  </a:lnTo>
                  <a:lnTo>
                    <a:pt x="2" y="93"/>
                  </a:lnTo>
                  <a:lnTo>
                    <a:pt x="3" y="93"/>
                  </a:lnTo>
                  <a:lnTo>
                    <a:pt x="3" y="93"/>
                  </a:lnTo>
                  <a:lnTo>
                    <a:pt x="3" y="94"/>
                  </a:lnTo>
                  <a:lnTo>
                    <a:pt x="3" y="95"/>
                  </a:lnTo>
                  <a:lnTo>
                    <a:pt x="4" y="97"/>
                  </a:lnTo>
                  <a:lnTo>
                    <a:pt x="5" y="100"/>
                  </a:lnTo>
                  <a:lnTo>
                    <a:pt x="5" y="100"/>
                  </a:lnTo>
                  <a:lnTo>
                    <a:pt x="6" y="101"/>
                  </a:lnTo>
                  <a:lnTo>
                    <a:pt x="6" y="101"/>
                  </a:lnTo>
                  <a:lnTo>
                    <a:pt x="6" y="102"/>
                  </a:lnTo>
                  <a:lnTo>
                    <a:pt x="7" y="104"/>
                  </a:lnTo>
                  <a:lnTo>
                    <a:pt x="7" y="104"/>
                  </a:lnTo>
                  <a:lnTo>
                    <a:pt x="7" y="104"/>
                  </a:lnTo>
                  <a:lnTo>
                    <a:pt x="7" y="105"/>
                  </a:lnTo>
                  <a:lnTo>
                    <a:pt x="8" y="106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9" y="108"/>
                  </a:lnTo>
                  <a:lnTo>
                    <a:pt x="9" y="108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1" y="111"/>
                  </a:lnTo>
                  <a:lnTo>
                    <a:pt x="11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3" y="113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2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4" y="110"/>
                  </a:lnTo>
                  <a:lnTo>
                    <a:pt x="25" y="109"/>
                  </a:lnTo>
                  <a:lnTo>
                    <a:pt x="25" y="109"/>
                  </a:lnTo>
                  <a:lnTo>
                    <a:pt x="25" y="109"/>
                  </a:lnTo>
                  <a:lnTo>
                    <a:pt x="25" y="108"/>
                  </a:lnTo>
                  <a:lnTo>
                    <a:pt x="25" y="108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7" y="105"/>
                  </a:lnTo>
                  <a:lnTo>
                    <a:pt x="27" y="103"/>
                  </a:lnTo>
                  <a:lnTo>
                    <a:pt x="29" y="99"/>
                  </a:lnTo>
                  <a:lnTo>
                    <a:pt x="29" y="99"/>
                  </a:lnTo>
                  <a:lnTo>
                    <a:pt x="29" y="99"/>
                  </a:lnTo>
                  <a:lnTo>
                    <a:pt x="29" y="98"/>
                  </a:lnTo>
                  <a:lnTo>
                    <a:pt x="30" y="97"/>
                  </a:lnTo>
                  <a:lnTo>
                    <a:pt x="30" y="96"/>
                  </a:lnTo>
                  <a:lnTo>
                    <a:pt x="32" y="91"/>
                  </a:lnTo>
                  <a:lnTo>
                    <a:pt x="35" y="82"/>
                  </a:lnTo>
                  <a:lnTo>
                    <a:pt x="35" y="82"/>
                  </a:lnTo>
                  <a:lnTo>
                    <a:pt x="35" y="82"/>
                  </a:lnTo>
                  <a:lnTo>
                    <a:pt x="35" y="81"/>
                  </a:lnTo>
                  <a:lnTo>
                    <a:pt x="35" y="80"/>
                  </a:lnTo>
                  <a:lnTo>
                    <a:pt x="36" y="77"/>
                  </a:lnTo>
                  <a:lnTo>
                    <a:pt x="38" y="71"/>
                  </a:lnTo>
                  <a:lnTo>
                    <a:pt x="41" y="60"/>
                  </a:lnTo>
                  <a:lnTo>
                    <a:pt x="47" y="38"/>
                  </a:lnTo>
                  <a:lnTo>
                    <a:pt x="47" y="37"/>
                  </a:lnTo>
                  <a:lnTo>
                    <a:pt x="47" y="37"/>
                  </a:lnTo>
                  <a:lnTo>
                    <a:pt x="47" y="36"/>
                  </a:lnTo>
                  <a:lnTo>
                    <a:pt x="47" y="35"/>
                  </a:lnTo>
                  <a:lnTo>
                    <a:pt x="48" y="33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50" y="28"/>
                  </a:lnTo>
                  <a:lnTo>
                    <a:pt x="50" y="27"/>
                  </a:lnTo>
                  <a:lnTo>
                    <a:pt x="50" y="26"/>
                  </a:lnTo>
                  <a:lnTo>
                    <a:pt x="51" y="24"/>
                  </a:lnTo>
                  <a:lnTo>
                    <a:pt x="52" y="20"/>
                  </a:lnTo>
                  <a:lnTo>
                    <a:pt x="52" y="19"/>
                  </a:lnTo>
                  <a:lnTo>
                    <a:pt x="52" y="19"/>
                  </a:lnTo>
                  <a:lnTo>
                    <a:pt x="53" y="18"/>
                  </a:lnTo>
                  <a:lnTo>
                    <a:pt x="53" y="17"/>
                  </a:lnTo>
                  <a:lnTo>
                    <a:pt x="54" y="15"/>
                  </a:lnTo>
                  <a:lnTo>
                    <a:pt x="54" y="15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5" y="13"/>
                  </a:lnTo>
                  <a:lnTo>
                    <a:pt x="55" y="12"/>
                  </a:lnTo>
                  <a:lnTo>
                    <a:pt x="55" y="11"/>
                  </a:lnTo>
                  <a:lnTo>
                    <a:pt x="55" y="11"/>
                  </a:lnTo>
                  <a:lnTo>
                    <a:pt x="56" y="11"/>
                  </a:lnTo>
                  <a:lnTo>
                    <a:pt x="56" y="10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9" y="1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70" y="2"/>
                  </a:lnTo>
                  <a:lnTo>
                    <a:pt x="70" y="2"/>
                  </a:lnTo>
                  <a:lnTo>
                    <a:pt x="70" y="3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5"/>
                  </a:lnTo>
                  <a:lnTo>
                    <a:pt x="72" y="5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8"/>
                  </a:lnTo>
                  <a:lnTo>
                    <a:pt x="74" y="10"/>
                  </a:lnTo>
                  <a:lnTo>
                    <a:pt x="76" y="13"/>
                  </a:lnTo>
                  <a:lnTo>
                    <a:pt x="76" y="13"/>
                  </a:lnTo>
                  <a:lnTo>
                    <a:pt x="76" y="14"/>
                  </a:lnTo>
                  <a:lnTo>
                    <a:pt x="76" y="14"/>
                  </a:lnTo>
                  <a:lnTo>
                    <a:pt x="76" y="15"/>
                  </a:lnTo>
                  <a:lnTo>
                    <a:pt x="77" y="17"/>
                  </a:lnTo>
                  <a:lnTo>
                    <a:pt x="78" y="21"/>
                  </a:lnTo>
                  <a:lnTo>
                    <a:pt x="81" y="30"/>
                  </a:lnTo>
                  <a:lnTo>
                    <a:pt x="81" y="30"/>
                  </a:lnTo>
                  <a:lnTo>
                    <a:pt x="81" y="31"/>
                  </a:lnTo>
                  <a:lnTo>
                    <a:pt x="82" y="31"/>
                  </a:lnTo>
                  <a:lnTo>
                    <a:pt x="82" y="33"/>
                  </a:lnTo>
                  <a:lnTo>
                    <a:pt x="83" y="35"/>
                  </a:lnTo>
                  <a:lnTo>
                    <a:pt x="84" y="41"/>
                  </a:lnTo>
                  <a:lnTo>
                    <a:pt x="87" y="53"/>
                  </a:lnTo>
                  <a:lnTo>
                    <a:pt x="93" y="76"/>
                  </a:lnTo>
                  <a:lnTo>
                    <a:pt x="93" y="76"/>
                  </a:lnTo>
                  <a:lnTo>
                    <a:pt x="93" y="77"/>
                  </a:lnTo>
                  <a:lnTo>
                    <a:pt x="94" y="77"/>
                  </a:lnTo>
                  <a:lnTo>
                    <a:pt x="94" y="78"/>
                  </a:lnTo>
                  <a:lnTo>
                    <a:pt x="95" y="81"/>
                  </a:lnTo>
                  <a:lnTo>
                    <a:pt x="96" y="86"/>
                  </a:lnTo>
                  <a:lnTo>
                    <a:pt x="96" y="86"/>
                  </a:lnTo>
                  <a:lnTo>
                    <a:pt x="96" y="87"/>
                  </a:lnTo>
                  <a:lnTo>
                    <a:pt x="96" y="87"/>
                  </a:lnTo>
                  <a:lnTo>
                    <a:pt x="97" y="88"/>
                  </a:lnTo>
                  <a:lnTo>
                    <a:pt x="97" y="91"/>
                  </a:lnTo>
                  <a:lnTo>
                    <a:pt x="99" y="95"/>
                  </a:lnTo>
                  <a:lnTo>
                    <a:pt x="99" y="95"/>
                  </a:lnTo>
                  <a:lnTo>
                    <a:pt x="99" y="96"/>
                  </a:lnTo>
                  <a:lnTo>
                    <a:pt x="99" y="96"/>
                  </a:lnTo>
                  <a:lnTo>
                    <a:pt x="100" y="97"/>
                  </a:lnTo>
                  <a:lnTo>
                    <a:pt x="100" y="100"/>
                  </a:lnTo>
                  <a:lnTo>
                    <a:pt x="100" y="100"/>
                  </a:lnTo>
                  <a:lnTo>
                    <a:pt x="100" y="100"/>
                  </a:lnTo>
                  <a:lnTo>
                    <a:pt x="101" y="100"/>
                  </a:lnTo>
                  <a:lnTo>
                    <a:pt x="101" y="102"/>
                  </a:lnTo>
                  <a:lnTo>
                    <a:pt x="102" y="103"/>
                  </a:lnTo>
                  <a:lnTo>
                    <a:pt x="102" y="104"/>
                  </a:lnTo>
                  <a:lnTo>
                    <a:pt x="102" y="104"/>
                  </a:lnTo>
                  <a:lnTo>
                    <a:pt x="102" y="104"/>
                  </a:lnTo>
                  <a:lnTo>
                    <a:pt x="102" y="105"/>
                  </a:lnTo>
                  <a:lnTo>
                    <a:pt x="103" y="107"/>
                  </a:lnTo>
                  <a:lnTo>
                    <a:pt x="103" y="107"/>
                  </a:lnTo>
                  <a:lnTo>
                    <a:pt x="104" y="107"/>
                  </a:lnTo>
                  <a:lnTo>
                    <a:pt x="104" y="108"/>
                  </a:lnTo>
                  <a:lnTo>
                    <a:pt x="104" y="108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7" y="113"/>
                  </a:lnTo>
                  <a:lnTo>
                    <a:pt x="107" y="113"/>
                  </a:lnTo>
                  <a:lnTo>
                    <a:pt x="107" y="113"/>
                  </a:lnTo>
                  <a:lnTo>
                    <a:pt x="107" y="113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5" y="114"/>
                  </a:lnTo>
                  <a:lnTo>
                    <a:pt x="115" y="114"/>
                  </a:lnTo>
                  <a:lnTo>
                    <a:pt x="115" y="114"/>
                  </a:lnTo>
                  <a:lnTo>
                    <a:pt x="115" y="113"/>
                  </a:lnTo>
                  <a:lnTo>
                    <a:pt x="116" y="113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7" y="112"/>
                  </a:lnTo>
                  <a:lnTo>
                    <a:pt x="117" y="110"/>
                  </a:lnTo>
                  <a:lnTo>
                    <a:pt x="118" y="110"/>
                  </a:lnTo>
                  <a:lnTo>
                    <a:pt x="118" y="110"/>
                  </a:lnTo>
                  <a:lnTo>
                    <a:pt x="118" y="110"/>
                  </a:lnTo>
                  <a:lnTo>
                    <a:pt x="118" y="109"/>
                  </a:lnTo>
                  <a:lnTo>
                    <a:pt x="119" y="108"/>
                  </a:lnTo>
                  <a:lnTo>
                    <a:pt x="119" y="107"/>
                  </a:lnTo>
                  <a:lnTo>
                    <a:pt x="119" y="107"/>
                  </a:lnTo>
                  <a:lnTo>
                    <a:pt x="119" y="107"/>
                  </a:lnTo>
                  <a:lnTo>
                    <a:pt x="120" y="106"/>
                  </a:lnTo>
                  <a:lnTo>
                    <a:pt x="120" y="104"/>
                  </a:lnTo>
                  <a:lnTo>
                    <a:pt x="122" y="100"/>
                  </a:lnTo>
                  <a:lnTo>
                    <a:pt x="122" y="100"/>
                  </a:lnTo>
                  <a:lnTo>
                    <a:pt x="122" y="100"/>
                  </a:lnTo>
                  <a:lnTo>
                    <a:pt x="122" y="99"/>
                  </a:lnTo>
                  <a:lnTo>
                    <a:pt x="123" y="98"/>
                  </a:lnTo>
                  <a:lnTo>
                    <a:pt x="123" y="96"/>
                  </a:lnTo>
                  <a:lnTo>
                    <a:pt x="125" y="92"/>
                  </a:lnTo>
                  <a:lnTo>
                    <a:pt x="128" y="82"/>
                  </a:lnTo>
                  <a:lnTo>
                    <a:pt x="128" y="82"/>
                  </a:lnTo>
                  <a:lnTo>
                    <a:pt x="128" y="82"/>
                  </a:lnTo>
                  <a:lnTo>
                    <a:pt x="128" y="81"/>
                  </a:lnTo>
                  <a:lnTo>
                    <a:pt x="128" y="79"/>
                  </a:lnTo>
                  <a:lnTo>
                    <a:pt x="129" y="76"/>
                  </a:lnTo>
                  <a:lnTo>
                    <a:pt x="130" y="70"/>
                  </a:lnTo>
                  <a:lnTo>
                    <a:pt x="134" y="58"/>
                  </a:lnTo>
                  <a:lnTo>
                    <a:pt x="139" y="36"/>
                  </a:lnTo>
                  <a:lnTo>
                    <a:pt x="139" y="35"/>
                  </a:lnTo>
                  <a:lnTo>
                    <a:pt x="139" y="35"/>
                  </a:lnTo>
                  <a:lnTo>
                    <a:pt x="140" y="34"/>
                  </a:lnTo>
                  <a:lnTo>
                    <a:pt x="140" y="33"/>
                  </a:lnTo>
                  <a:lnTo>
                    <a:pt x="141" y="30"/>
                  </a:lnTo>
                  <a:lnTo>
                    <a:pt x="142" y="26"/>
                  </a:lnTo>
                  <a:lnTo>
                    <a:pt x="142" y="25"/>
                  </a:lnTo>
                  <a:lnTo>
                    <a:pt x="142" y="25"/>
                  </a:lnTo>
                  <a:lnTo>
                    <a:pt x="142" y="24"/>
                  </a:lnTo>
                  <a:lnTo>
                    <a:pt x="143" y="23"/>
                  </a:lnTo>
                  <a:lnTo>
                    <a:pt x="143" y="21"/>
                  </a:lnTo>
                  <a:lnTo>
                    <a:pt x="145" y="17"/>
                  </a:lnTo>
                  <a:lnTo>
                    <a:pt x="145" y="16"/>
                  </a:lnTo>
                  <a:lnTo>
                    <a:pt x="145" y="16"/>
                  </a:lnTo>
                  <a:lnTo>
                    <a:pt x="145" y="16"/>
                  </a:lnTo>
                  <a:lnTo>
                    <a:pt x="146" y="14"/>
                  </a:lnTo>
                  <a:lnTo>
                    <a:pt x="146" y="12"/>
                  </a:lnTo>
                  <a:lnTo>
                    <a:pt x="147" y="12"/>
                  </a:lnTo>
                  <a:lnTo>
                    <a:pt x="147" y="12"/>
                  </a:lnTo>
                  <a:lnTo>
                    <a:pt x="147" y="12"/>
                  </a:lnTo>
                  <a:lnTo>
                    <a:pt x="147" y="11"/>
                  </a:lnTo>
                  <a:lnTo>
                    <a:pt x="148" y="9"/>
                  </a:lnTo>
                  <a:lnTo>
                    <a:pt x="148" y="9"/>
                  </a:lnTo>
                  <a:lnTo>
                    <a:pt x="148" y="8"/>
                  </a:lnTo>
                  <a:lnTo>
                    <a:pt x="148" y="8"/>
                  </a:lnTo>
                  <a:lnTo>
                    <a:pt x="149" y="7"/>
                  </a:lnTo>
                  <a:lnTo>
                    <a:pt x="149" y="6"/>
                  </a:lnTo>
                  <a:lnTo>
                    <a:pt x="149" y="6"/>
                  </a:lnTo>
                  <a:lnTo>
                    <a:pt x="149" y="5"/>
                  </a:lnTo>
                  <a:lnTo>
                    <a:pt x="150" y="5"/>
                  </a:lnTo>
                  <a:lnTo>
                    <a:pt x="150" y="4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1"/>
                  </a:lnTo>
                  <a:lnTo>
                    <a:pt x="152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05" name="Freeform 62"/>
            <p:cNvSpPr>
              <a:spLocks/>
            </p:cNvSpPr>
            <p:nvPr/>
          </p:nvSpPr>
          <p:spPr bwMode="auto">
            <a:xfrm>
              <a:off x="2399" y="2186"/>
              <a:ext cx="154" cy="1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1"/>
                </a:cxn>
                <a:cxn ang="0">
                  <a:pos x="6" y="3"/>
                </a:cxn>
                <a:cxn ang="0">
                  <a:pos x="8" y="7"/>
                </a:cxn>
                <a:cxn ang="0">
                  <a:pos x="10" y="12"/>
                </a:cxn>
                <a:cxn ang="0">
                  <a:pos x="14" y="23"/>
                </a:cxn>
                <a:cxn ang="0">
                  <a:pos x="25" y="70"/>
                </a:cxn>
                <a:cxn ang="0">
                  <a:pos x="28" y="82"/>
                </a:cxn>
                <a:cxn ang="0">
                  <a:pos x="32" y="96"/>
                </a:cxn>
                <a:cxn ang="0">
                  <a:pos x="36" y="107"/>
                </a:cxn>
                <a:cxn ang="0">
                  <a:pos x="38" y="110"/>
                </a:cxn>
                <a:cxn ang="0">
                  <a:pos x="40" y="114"/>
                </a:cxn>
                <a:cxn ang="0">
                  <a:pos x="41" y="115"/>
                </a:cxn>
                <a:cxn ang="0">
                  <a:pos x="42" y="115"/>
                </a:cxn>
                <a:cxn ang="0">
                  <a:pos x="43" y="116"/>
                </a:cxn>
                <a:cxn ang="0">
                  <a:pos x="44" y="116"/>
                </a:cxn>
                <a:cxn ang="0">
                  <a:pos x="44" y="116"/>
                </a:cxn>
                <a:cxn ang="0">
                  <a:pos x="45" y="115"/>
                </a:cxn>
                <a:cxn ang="0">
                  <a:pos x="46" y="114"/>
                </a:cxn>
                <a:cxn ang="0">
                  <a:pos x="48" y="113"/>
                </a:cxn>
                <a:cxn ang="0">
                  <a:pos x="49" y="111"/>
                </a:cxn>
                <a:cxn ang="0">
                  <a:pos x="51" y="107"/>
                </a:cxn>
                <a:cxn ang="0">
                  <a:pos x="55" y="97"/>
                </a:cxn>
                <a:cxn ang="0">
                  <a:pos x="66" y="50"/>
                </a:cxn>
                <a:cxn ang="0">
                  <a:pos x="72" y="28"/>
                </a:cxn>
                <a:cxn ang="0">
                  <a:pos x="75" y="18"/>
                </a:cxn>
                <a:cxn ang="0">
                  <a:pos x="78" y="8"/>
                </a:cxn>
                <a:cxn ang="0">
                  <a:pos x="80" y="3"/>
                </a:cxn>
                <a:cxn ang="0">
                  <a:pos x="82" y="1"/>
                </a:cxn>
                <a:cxn ang="0">
                  <a:pos x="83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0"/>
                </a:cxn>
                <a:cxn ang="0">
                  <a:pos x="89" y="2"/>
                </a:cxn>
                <a:cxn ang="0">
                  <a:pos x="91" y="5"/>
                </a:cxn>
                <a:cxn ang="0">
                  <a:pos x="92" y="9"/>
                </a:cxn>
                <a:cxn ang="0">
                  <a:pos x="96" y="20"/>
                </a:cxn>
                <a:cxn ang="0">
                  <a:pos x="104" y="50"/>
                </a:cxn>
                <a:cxn ang="0">
                  <a:pos x="110" y="76"/>
                </a:cxn>
                <a:cxn ang="0">
                  <a:pos x="112" y="88"/>
                </a:cxn>
                <a:cxn ang="0">
                  <a:pos x="115" y="98"/>
                </a:cxn>
                <a:cxn ang="0">
                  <a:pos x="117" y="105"/>
                </a:cxn>
                <a:cxn ang="0">
                  <a:pos x="119" y="109"/>
                </a:cxn>
                <a:cxn ang="0">
                  <a:pos x="121" y="112"/>
                </a:cxn>
                <a:cxn ang="0">
                  <a:pos x="122" y="114"/>
                </a:cxn>
                <a:cxn ang="0">
                  <a:pos x="124" y="115"/>
                </a:cxn>
                <a:cxn ang="0">
                  <a:pos x="124" y="115"/>
                </a:cxn>
                <a:cxn ang="0">
                  <a:pos x="125" y="116"/>
                </a:cxn>
                <a:cxn ang="0">
                  <a:pos x="126" y="116"/>
                </a:cxn>
                <a:cxn ang="0">
                  <a:pos x="127" y="115"/>
                </a:cxn>
                <a:cxn ang="0">
                  <a:pos x="128" y="114"/>
                </a:cxn>
                <a:cxn ang="0">
                  <a:pos x="129" y="113"/>
                </a:cxn>
                <a:cxn ang="0">
                  <a:pos x="131" y="109"/>
                </a:cxn>
                <a:cxn ang="0">
                  <a:pos x="133" y="104"/>
                </a:cxn>
                <a:cxn ang="0">
                  <a:pos x="137" y="91"/>
                </a:cxn>
                <a:cxn ang="0">
                  <a:pos x="149" y="39"/>
                </a:cxn>
                <a:cxn ang="0">
                  <a:pos x="153" y="21"/>
                </a:cxn>
              </a:cxnLst>
              <a:rect l="0" t="0" r="r" b="b"/>
              <a:pathLst>
                <a:path w="154" h="1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7" y="5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8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0" y="12"/>
                  </a:lnTo>
                  <a:lnTo>
                    <a:pt x="10" y="13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6"/>
                  </a:lnTo>
                  <a:lnTo>
                    <a:pt x="12" y="18"/>
                  </a:lnTo>
                  <a:lnTo>
                    <a:pt x="14" y="22"/>
                  </a:lnTo>
                  <a:lnTo>
                    <a:pt x="14" y="23"/>
                  </a:lnTo>
                  <a:lnTo>
                    <a:pt x="14" y="23"/>
                  </a:lnTo>
                  <a:lnTo>
                    <a:pt x="14" y="24"/>
                  </a:lnTo>
                  <a:lnTo>
                    <a:pt x="14" y="25"/>
                  </a:lnTo>
                  <a:lnTo>
                    <a:pt x="15" y="27"/>
                  </a:lnTo>
                  <a:lnTo>
                    <a:pt x="16" y="33"/>
                  </a:lnTo>
                  <a:lnTo>
                    <a:pt x="19" y="44"/>
                  </a:lnTo>
                  <a:lnTo>
                    <a:pt x="25" y="69"/>
                  </a:lnTo>
                  <a:lnTo>
                    <a:pt x="25" y="70"/>
                  </a:lnTo>
                  <a:lnTo>
                    <a:pt x="25" y="70"/>
                  </a:lnTo>
                  <a:lnTo>
                    <a:pt x="26" y="71"/>
                  </a:lnTo>
                  <a:lnTo>
                    <a:pt x="26" y="72"/>
                  </a:lnTo>
                  <a:lnTo>
                    <a:pt x="26" y="75"/>
                  </a:lnTo>
                  <a:lnTo>
                    <a:pt x="28" y="81"/>
                  </a:lnTo>
                  <a:lnTo>
                    <a:pt x="28" y="81"/>
                  </a:lnTo>
                  <a:lnTo>
                    <a:pt x="28" y="81"/>
                  </a:lnTo>
                  <a:lnTo>
                    <a:pt x="28" y="82"/>
                  </a:lnTo>
                  <a:lnTo>
                    <a:pt x="29" y="83"/>
                  </a:lnTo>
                  <a:lnTo>
                    <a:pt x="29" y="86"/>
                  </a:lnTo>
                  <a:lnTo>
                    <a:pt x="31" y="91"/>
                  </a:lnTo>
                  <a:lnTo>
                    <a:pt x="31" y="91"/>
                  </a:lnTo>
                  <a:lnTo>
                    <a:pt x="31" y="92"/>
                  </a:lnTo>
                  <a:lnTo>
                    <a:pt x="31" y="92"/>
                  </a:lnTo>
                  <a:lnTo>
                    <a:pt x="32" y="93"/>
                  </a:lnTo>
                  <a:lnTo>
                    <a:pt x="32" y="96"/>
                  </a:lnTo>
                  <a:lnTo>
                    <a:pt x="34" y="100"/>
                  </a:lnTo>
                  <a:lnTo>
                    <a:pt x="34" y="100"/>
                  </a:lnTo>
                  <a:lnTo>
                    <a:pt x="34" y="100"/>
                  </a:lnTo>
                  <a:lnTo>
                    <a:pt x="34" y="101"/>
                  </a:lnTo>
                  <a:lnTo>
                    <a:pt x="34" y="102"/>
                  </a:lnTo>
                  <a:lnTo>
                    <a:pt x="35" y="104"/>
                  </a:lnTo>
                  <a:lnTo>
                    <a:pt x="36" y="107"/>
                  </a:lnTo>
                  <a:lnTo>
                    <a:pt x="36" y="107"/>
                  </a:lnTo>
                  <a:lnTo>
                    <a:pt x="36" y="108"/>
                  </a:lnTo>
                  <a:lnTo>
                    <a:pt x="37" y="108"/>
                  </a:lnTo>
                  <a:lnTo>
                    <a:pt x="37" y="109"/>
                  </a:lnTo>
                  <a:lnTo>
                    <a:pt x="37" y="109"/>
                  </a:lnTo>
                  <a:lnTo>
                    <a:pt x="37" y="109"/>
                  </a:lnTo>
                  <a:lnTo>
                    <a:pt x="37" y="110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8" y="111"/>
                  </a:lnTo>
                  <a:lnTo>
                    <a:pt x="38" y="111"/>
                  </a:lnTo>
                  <a:lnTo>
                    <a:pt x="39" y="112"/>
                  </a:lnTo>
                  <a:lnTo>
                    <a:pt x="39" y="113"/>
                  </a:lnTo>
                  <a:lnTo>
                    <a:pt x="40" y="113"/>
                  </a:lnTo>
                  <a:lnTo>
                    <a:pt x="40" y="113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9" y="112"/>
                  </a:lnTo>
                  <a:lnTo>
                    <a:pt x="49" y="111"/>
                  </a:lnTo>
                  <a:lnTo>
                    <a:pt x="49" y="111"/>
                  </a:lnTo>
                  <a:lnTo>
                    <a:pt x="49" y="111"/>
                  </a:lnTo>
                  <a:lnTo>
                    <a:pt x="49" y="110"/>
                  </a:lnTo>
                  <a:lnTo>
                    <a:pt x="50" y="110"/>
                  </a:lnTo>
                  <a:lnTo>
                    <a:pt x="50" y="110"/>
                  </a:lnTo>
                  <a:lnTo>
                    <a:pt x="50" y="110"/>
                  </a:lnTo>
                  <a:lnTo>
                    <a:pt x="50" y="109"/>
                  </a:lnTo>
                  <a:lnTo>
                    <a:pt x="51" y="107"/>
                  </a:lnTo>
                  <a:lnTo>
                    <a:pt x="51" y="107"/>
                  </a:lnTo>
                  <a:lnTo>
                    <a:pt x="51" y="107"/>
                  </a:lnTo>
                  <a:lnTo>
                    <a:pt x="51" y="106"/>
                  </a:lnTo>
                  <a:lnTo>
                    <a:pt x="52" y="105"/>
                  </a:lnTo>
                  <a:lnTo>
                    <a:pt x="53" y="103"/>
                  </a:lnTo>
                  <a:lnTo>
                    <a:pt x="54" y="99"/>
                  </a:lnTo>
                  <a:lnTo>
                    <a:pt x="54" y="99"/>
                  </a:lnTo>
                  <a:lnTo>
                    <a:pt x="54" y="98"/>
                  </a:lnTo>
                  <a:lnTo>
                    <a:pt x="54" y="98"/>
                  </a:lnTo>
                  <a:lnTo>
                    <a:pt x="55" y="97"/>
                  </a:lnTo>
                  <a:lnTo>
                    <a:pt x="55" y="94"/>
                  </a:lnTo>
                  <a:lnTo>
                    <a:pt x="57" y="89"/>
                  </a:lnTo>
                  <a:lnTo>
                    <a:pt x="60" y="77"/>
                  </a:lnTo>
                  <a:lnTo>
                    <a:pt x="65" y="53"/>
                  </a:lnTo>
                  <a:lnTo>
                    <a:pt x="66" y="53"/>
                  </a:lnTo>
                  <a:lnTo>
                    <a:pt x="66" y="52"/>
                  </a:lnTo>
                  <a:lnTo>
                    <a:pt x="66" y="52"/>
                  </a:lnTo>
                  <a:lnTo>
                    <a:pt x="66" y="50"/>
                  </a:lnTo>
                  <a:lnTo>
                    <a:pt x="67" y="47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69" y="39"/>
                  </a:lnTo>
                  <a:lnTo>
                    <a:pt x="69" y="37"/>
                  </a:lnTo>
                  <a:lnTo>
                    <a:pt x="70" y="34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7"/>
                  </a:lnTo>
                  <a:lnTo>
                    <a:pt x="72" y="26"/>
                  </a:lnTo>
                  <a:lnTo>
                    <a:pt x="73" y="23"/>
                  </a:lnTo>
                  <a:lnTo>
                    <a:pt x="74" y="18"/>
                  </a:lnTo>
                  <a:lnTo>
                    <a:pt x="75" y="18"/>
                  </a:lnTo>
                  <a:lnTo>
                    <a:pt x="75" y="18"/>
                  </a:lnTo>
                  <a:lnTo>
                    <a:pt x="75" y="17"/>
                  </a:lnTo>
                  <a:lnTo>
                    <a:pt x="75" y="16"/>
                  </a:lnTo>
                  <a:lnTo>
                    <a:pt x="76" y="14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8" y="9"/>
                  </a:lnTo>
                  <a:lnTo>
                    <a:pt x="78" y="8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5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3"/>
                  </a:lnTo>
                  <a:lnTo>
                    <a:pt x="81" y="3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2" y="2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9" y="2"/>
                  </a:lnTo>
                  <a:lnTo>
                    <a:pt x="89" y="2"/>
                  </a:lnTo>
                  <a:lnTo>
                    <a:pt x="89" y="2"/>
                  </a:lnTo>
                  <a:lnTo>
                    <a:pt x="89" y="2"/>
                  </a:lnTo>
                  <a:lnTo>
                    <a:pt x="89" y="3"/>
                  </a:lnTo>
                  <a:lnTo>
                    <a:pt x="89" y="3"/>
                  </a:lnTo>
                  <a:lnTo>
                    <a:pt x="89" y="3"/>
                  </a:lnTo>
                  <a:lnTo>
                    <a:pt x="90" y="3"/>
                  </a:lnTo>
                  <a:lnTo>
                    <a:pt x="90" y="4"/>
                  </a:lnTo>
                  <a:lnTo>
                    <a:pt x="91" y="5"/>
                  </a:lnTo>
                  <a:lnTo>
                    <a:pt x="91" y="5"/>
                  </a:lnTo>
                  <a:lnTo>
                    <a:pt x="91" y="5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9"/>
                  </a:lnTo>
                  <a:lnTo>
                    <a:pt x="93" y="10"/>
                  </a:lnTo>
                  <a:lnTo>
                    <a:pt x="93" y="11"/>
                  </a:lnTo>
                  <a:lnTo>
                    <a:pt x="95" y="15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96" y="18"/>
                  </a:lnTo>
                  <a:lnTo>
                    <a:pt x="96" y="20"/>
                  </a:lnTo>
                  <a:lnTo>
                    <a:pt x="98" y="26"/>
                  </a:lnTo>
                  <a:lnTo>
                    <a:pt x="101" y="38"/>
                  </a:lnTo>
                  <a:lnTo>
                    <a:pt x="101" y="38"/>
                  </a:lnTo>
                  <a:lnTo>
                    <a:pt x="101" y="39"/>
                  </a:lnTo>
                  <a:lnTo>
                    <a:pt x="101" y="40"/>
                  </a:lnTo>
                  <a:lnTo>
                    <a:pt x="102" y="41"/>
                  </a:lnTo>
                  <a:lnTo>
                    <a:pt x="102" y="44"/>
                  </a:lnTo>
                  <a:lnTo>
                    <a:pt x="104" y="50"/>
                  </a:lnTo>
                  <a:lnTo>
                    <a:pt x="107" y="63"/>
                  </a:lnTo>
                  <a:lnTo>
                    <a:pt x="107" y="64"/>
                  </a:lnTo>
                  <a:lnTo>
                    <a:pt x="107" y="64"/>
                  </a:lnTo>
                  <a:lnTo>
                    <a:pt x="107" y="65"/>
                  </a:lnTo>
                  <a:lnTo>
                    <a:pt x="107" y="66"/>
                  </a:lnTo>
                  <a:lnTo>
                    <a:pt x="108" y="70"/>
                  </a:lnTo>
                  <a:lnTo>
                    <a:pt x="109" y="76"/>
                  </a:lnTo>
                  <a:lnTo>
                    <a:pt x="110" y="76"/>
                  </a:lnTo>
                  <a:lnTo>
                    <a:pt x="110" y="76"/>
                  </a:lnTo>
                  <a:lnTo>
                    <a:pt x="110" y="77"/>
                  </a:lnTo>
                  <a:lnTo>
                    <a:pt x="110" y="78"/>
                  </a:lnTo>
                  <a:lnTo>
                    <a:pt x="111" y="82"/>
                  </a:lnTo>
                  <a:lnTo>
                    <a:pt x="112" y="87"/>
                  </a:lnTo>
                  <a:lnTo>
                    <a:pt x="112" y="87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113" y="90"/>
                  </a:lnTo>
                  <a:lnTo>
                    <a:pt x="114" y="93"/>
                  </a:lnTo>
                  <a:lnTo>
                    <a:pt x="114" y="93"/>
                  </a:lnTo>
                  <a:lnTo>
                    <a:pt x="114" y="93"/>
                  </a:lnTo>
                  <a:lnTo>
                    <a:pt x="114" y="94"/>
                  </a:lnTo>
                  <a:lnTo>
                    <a:pt x="114" y="95"/>
                  </a:lnTo>
                  <a:lnTo>
                    <a:pt x="115" y="98"/>
                  </a:lnTo>
                  <a:lnTo>
                    <a:pt x="115" y="98"/>
                  </a:lnTo>
                  <a:lnTo>
                    <a:pt x="115" y="99"/>
                  </a:lnTo>
                  <a:lnTo>
                    <a:pt x="116" y="99"/>
                  </a:lnTo>
                  <a:lnTo>
                    <a:pt x="116" y="100"/>
                  </a:lnTo>
                  <a:lnTo>
                    <a:pt x="117" y="103"/>
                  </a:lnTo>
                  <a:lnTo>
                    <a:pt x="117" y="103"/>
                  </a:lnTo>
                  <a:lnTo>
                    <a:pt x="117" y="103"/>
                  </a:lnTo>
                  <a:lnTo>
                    <a:pt x="117" y="104"/>
                  </a:lnTo>
                  <a:lnTo>
                    <a:pt x="117" y="105"/>
                  </a:lnTo>
                  <a:lnTo>
                    <a:pt x="118" y="107"/>
                  </a:lnTo>
                  <a:lnTo>
                    <a:pt x="118" y="107"/>
                  </a:lnTo>
                  <a:lnTo>
                    <a:pt x="118" y="107"/>
                  </a:lnTo>
                  <a:lnTo>
                    <a:pt x="118" y="108"/>
                  </a:lnTo>
                  <a:lnTo>
                    <a:pt x="119" y="108"/>
                  </a:lnTo>
                  <a:lnTo>
                    <a:pt x="119" y="108"/>
                  </a:lnTo>
                  <a:lnTo>
                    <a:pt x="119" y="109"/>
                  </a:lnTo>
                  <a:lnTo>
                    <a:pt x="119" y="109"/>
                  </a:lnTo>
                  <a:lnTo>
                    <a:pt x="120" y="110"/>
                  </a:lnTo>
                  <a:lnTo>
                    <a:pt x="120" y="110"/>
                  </a:lnTo>
                  <a:lnTo>
                    <a:pt x="120" y="110"/>
                  </a:lnTo>
                  <a:lnTo>
                    <a:pt x="120" y="110"/>
                  </a:lnTo>
                  <a:lnTo>
                    <a:pt x="120" y="111"/>
                  </a:lnTo>
                  <a:lnTo>
                    <a:pt x="121" y="112"/>
                  </a:lnTo>
                  <a:lnTo>
                    <a:pt x="121" y="112"/>
                  </a:lnTo>
                  <a:lnTo>
                    <a:pt x="121" y="112"/>
                  </a:lnTo>
                  <a:lnTo>
                    <a:pt x="121" y="113"/>
                  </a:lnTo>
                  <a:lnTo>
                    <a:pt x="122" y="113"/>
                  </a:lnTo>
                  <a:lnTo>
                    <a:pt x="122" y="113"/>
                  </a:lnTo>
                  <a:lnTo>
                    <a:pt x="122" y="113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5"/>
                  </a:lnTo>
                  <a:lnTo>
                    <a:pt x="123" y="115"/>
                  </a:lnTo>
                  <a:lnTo>
                    <a:pt x="123" y="115"/>
                  </a:lnTo>
                  <a:lnTo>
                    <a:pt x="123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8" y="115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9" y="113"/>
                  </a:lnTo>
                  <a:lnTo>
                    <a:pt x="129" y="113"/>
                  </a:lnTo>
                  <a:lnTo>
                    <a:pt x="129" y="113"/>
                  </a:lnTo>
                  <a:lnTo>
                    <a:pt x="129" y="113"/>
                  </a:lnTo>
                  <a:lnTo>
                    <a:pt x="130" y="112"/>
                  </a:lnTo>
                  <a:lnTo>
                    <a:pt x="130" y="112"/>
                  </a:lnTo>
                  <a:lnTo>
                    <a:pt x="130" y="112"/>
                  </a:lnTo>
                  <a:lnTo>
                    <a:pt x="130" y="111"/>
                  </a:lnTo>
                  <a:lnTo>
                    <a:pt x="130" y="111"/>
                  </a:lnTo>
                  <a:lnTo>
                    <a:pt x="131" y="110"/>
                  </a:lnTo>
                  <a:lnTo>
                    <a:pt x="131" y="109"/>
                  </a:lnTo>
                  <a:lnTo>
                    <a:pt x="131" y="109"/>
                  </a:lnTo>
                  <a:lnTo>
                    <a:pt x="132" y="108"/>
                  </a:lnTo>
                  <a:lnTo>
                    <a:pt x="132" y="108"/>
                  </a:lnTo>
                  <a:lnTo>
                    <a:pt x="132" y="107"/>
                  </a:lnTo>
                  <a:lnTo>
                    <a:pt x="133" y="105"/>
                  </a:lnTo>
                  <a:lnTo>
                    <a:pt x="133" y="105"/>
                  </a:lnTo>
                  <a:lnTo>
                    <a:pt x="133" y="105"/>
                  </a:lnTo>
                  <a:lnTo>
                    <a:pt x="133" y="104"/>
                  </a:lnTo>
                  <a:lnTo>
                    <a:pt x="134" y="103"/>
                  </a:lnTo>
                  <a:lnTo>
                    <a:pt x="134" y="101"/>
                  </a:lnTo>
                  <a:lnTo>
                    <a:pt x="136" y="96"/>
                  </a:lnTo>
                  <a:lnTo>
                    <a:pt x="136" y="96"/>
                  </a:lnTo>
                  <a:lnTo>
                    <a:pt x="136" y="96"/>
                  </a:lnTo>
                  <a:lnTo>
                    <a:pt x="136" y="95"/>
                  </a:lnTo>
                  <a:lnTo>
                    <a:pt x="136" y="94"/>
                  </a:lnTo>
                  <a:lnTo>
                    <a:pt x="137" y="91"/>
                  </a:lnTo>
                  <a:lnTo>
                    <a:pt x="139" y="86"/>
                  </a:lnTo>
                  <a:lnTo>
                    <a:pt x="141" y="74"/>
                  </a:lnTo>
                  <a:lnTo>
                    <a:pt x="147" y="46"/>
                  </a:lnTo>
                  <a:lnTo>
                    <a:pt x="148" y="45"/>
                  </a:lnTo>
                  <a:lnTo>
                    <a:pt x="148" y="45"/>
                  </a:lnTo>
                  <a:lnTo>
                    <a:pt x="148" y="44"/>
                  </a:lnTo>
                  <a:lnTo>
                    <a:pt x="148" y="42"/>
                  </a:lnTo>
                  <a:lnTo>
                    <a:pt x="149" y="39"/>
                  </a:lnTo>
                  <a:lnTo>
                    <a:pt x="150" y="33"/>
                  </a:lnTo>
                  <a:lnTo>
                    <a:pt x="150" y="33"/>
                  </a:lnTo>
                  <a:lnTo>
                    <a:pt x="150" y="32"/>
                  </a:lnTo>
                  <a:lnTo>
                    <a:pt x="151" y="32"/>
                  </a:lnTo>
                  <a:lnTo>
                    <a:pt x="151" y="30"/>
                  </a:lnTo>
                  <a:lnTo>
                    <a:pt x="152" y="27"/>
                  </a:lnTo>
                  <a:lnTo>
                    <a:pt x="153" y="22"/>
                  </a:lnTo>
                  <a:lnTo>
                    <a:pt x="153" y="21"/>
                  </a:lnTo>
                  <a:lnTo>
                    <a:pt x="153" y="21"/>
                  </a:lnTo>
                  <a:lnTo>
                    <a:pt x="153" y="20"/>
                  </a:lnTo>
                  <a:lnTo>
                    <a:pt x="154" y="19"/>
                  </a:lnTo>
                  <a:lnTo>
                    <a:pt x="154" y="17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06" name="Freeform 63"/>
            <p:cNvSpPr>
              <a:spLocks/>
            </p:cNvSpPr>
            <p:nvPr/>
          </p:nvSpPr>
          <p:spPr bwMode="auto">
            <a:xfrm>
              <a:off x="2553" y="2186"/>
              <a:ext cx="126" cy="116"/>
            </a:xfrm>
            <a:custGeom>
              <a:avLst/>
              <a:gdLst/>
              <a:ahLst/>
              <a:cxnLst>
                <a:cxn ang="0">
                  <a:pos x="2" y="12"/>
                </a:cxn>
                <a:cxn ang="0">
                  <a:pos x="4" y="6"/>
                </a:cxn>
                <a:cxn ang="0">
                  <a:pos x="6" y="3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10" y="0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2" y="1"/>
                </a:cxn>
                <a:cxn ang="0">
                  <a:pos x="14" y="2"/>
                </a:cxn>
                <a:cxn ang="0">
                  <a:pos x="15" y="4"/>
                </a:cxn>
                <a:cxn ang="0">
                  <a:pos x="18" y="10"/>
                </a:cxn>
                <a:cxn ang="0">
                  <a:pos x="20" y="16"/>
                </a:cxn>
                <a:cxn ang="0">
                  <a:pos x="24" y="32"/>
                </a:cxn>
                <a:cxn ang="0">
                  <a:pos x="31" y="65"/>
                </a:cxn>
                <a:cxn ang="0">
                  <a:pos x="34" y="79"/>
                </a:cxn>
                <a:cxn ang="0">
                  <a:pos x="37" y="94"/>
                </a:cxn>
                <a:cxn ang="0">
                  <a:pos x="41" y="106"/>
                </a:cxn>
                <a:cxn ang="0">
                  <a:pos x="43" y="111"/>
                </a:cxn>
                <a:cxn ang="0">
                  <a:pos x="44" y="113"/>
                </a:cxn>
                <a:cxn ang="0">
                  <a:pos x="46" y="114"/>
                </a:cxn>
                <a:cxn ang="0">
                  <a:pos x="47" y="115"/>
                </a:cxn>
                <a:cxn ang="0">
                  <a:pos x="47" y="116"/>
                </a:cxn>
                <a:cxn ang="0">
                  <a:pos x="48" y="116"/>
                </a:cxn>
                <a:cxn ang="0">
                  <a:pos x="49" y="115"/>
                </a:cxn>
                <a:cxn ang="0">
                  <a:pos x="50" y="115"/>
                </a:cxn>
                <a:cxn ang="0">
                  <a:pos x="51" y="114"/>
                </a:cxn>
                <a:cxn ang="0">
                  <a:pos x="52" y="112"/>
                </a:cxn>
                <a:cxn ang="0">
                  <a:pos x="54" y="107"/>
                </a:cxn>
                <a:cxn ang="0">
                  <a:pos x="57" y="97"/>
                </a:cxn>
                <a:cxn ang="0">
                  <a:pos x="69" y="44"/>
                </a:cxn>
                <a:cxn ang="0">
                  <a:pos x="73" y="26"/>
                </a:cxn>
                <a:cxn ang="0">
                  <a:pos x="76" y="15"/>
                </a:cxn>
                <a:cxn ang="0">
                  <a:pos x="79" y="7"/>
                </a:cxn>
                <a:cxn ang="0">
                  <a:pos x="80" y="3"/>
                </a:cxn>
                <a:cxn ang="0">
                  <a:pos x="82" y="1"/>
                </a:cxn>
                <a:cxn ang="0">
                  <a:pos x="83" y="0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1"/>
                </a:cxn>
                <a:cxn ang="0">
                  <a:pos x="88" y="3"/>
                </a:cxn>
                <a:cxn ang="0">
                  <a:pos x="90" y="7"/>
                </a:cxn>
                <a:cxn ang="0">
                  <a:pos x="92" y="12"/>
                </a:cxn>
                <a:cxn ang="0">
                  <a:pos x="98" y="34"/>
                </a:cxn>
                <a:cxn ang="0">
                  <a:pos x="104" y="64"/>
                </a:cxn>
                <a:cxn ang="0">
                  <a:pos x="107" y="79"/>
                </a:cxn>
                <a:cxn ang="0">
                  <a:pos x="111" y="96"/>
                </a:cxn>
                <a:cxn ang="0">
                  <a:pos x="113" y="103"/>
                </a:cxn>
                <a:cxn ang="0">
                  <a:pos x="115" y="110"/>
                </a:cxn>
                <a:cxn ang="0">
                  <a:pos x="117" y="113"/>
                </a:cxn>
                <a:cxn ang="0">
                  <a:pos x="118" y="114"/>
                </a:cxn>
                <a:cxn ang="0">
                  <a:pos x="119" y="115"/>
                </a:cxn>
                <a:cxn ang="0">
                  <a:pos x="120" y="115"/>
                </a:cxn>
                <a:cxn ang="0">
                  <a:pos x="120" y="116"/>
                </a:cxn>
                <a:cxn ang="0">
                  <a:pos x="121" y="115"/>
                </a:cxn>
                <a:cxn ang="0">
                  <a:pos x="122" y="115"/>
                </a:cxn>
                <a:cxn ang="0">
                  <a:pos x="123" y="114"/>
                </a:cxn>
                <a:cxn ang="0">
                  <a:pos x="124" y="113"/>
                </a:cxn>
                <a:cxn ang="0">
                  <a:pos x="125" y="110"/>
                </a:cxn>
              </a:cxnLst>
              <a:rect l="0" t="0" r="r" b="b"/>
              <a:pathLst>
                <a:path w="126" h="116">
                  <a:moveTo>
                    <a:pt x="0" y="17"/>
                  </a:moveTo>
                  <a:lnTo>
                    <a:pt x="0" y="16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8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6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4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5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7" y="8"/>
                  </a:lnTo>
                  <a:lnTo>
                    <a:pt x="18" y="10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8" y="12"/>
                  </a:lnTo>
                  <a:lnTo>
                    <a:pt x="19" y="13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6"/>
                  </a:lnTo>
                  <a:lnTo>
                    <a:pt x="20" y="16"/>
                  </a:lnTo>
                  <a:lnTo>
                    <a:pt x="20" y="18"/>
                  </a:lnTo>
                  <a:lnTo>
                    <a:pt x="21" y="20"/>
                  </a:lnTo>
                  <a:lnTo>
                    <a:pt x="22" y="26"/>
                  </a:lnTo>
                  <a:lnTo>
                    <a:pt x="22" y="27"/>
                  </a:lnTo>
                  <a:lnTo>
                    <a:pt x="23" y="27"/>
                  </a:lnTo>
                  <a:lnTo>
                    <a:pt x="23" y="28"/>
                  </a:lnTo>
                  <a:lnTo>
                    <a:pt x="23" y="29"/>
                  </a:lnTo>
                  <a:lnTo>
                    <a:pt x="24" y="32"/>
                  </a:lnTo>
                  <a:lnTo>
                    <a:pt x="25" y="38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3"/>
                  </a:lnTo>
                  <a:lnTo>
                    <a:pt x="29" y="55"/>
                  </a:lnTo>
                  <a:lnTo>
                    <a:pt x="29" y="58"/>
                  </a:lnTo>
                  <a:lnTo>
                    <a:pt x="31" y="65"/>
                  </a:lnTo>
                  <a:lnTo>
                    <a:pt x="31" y="66"/>
                  </a:lnTo>
                  <a:lnTo>
                    <a:pt x="31" y="66"/>
                  </a:lnTo>
                  <a:lnTo>
                    <a:pt x="31" y="67"/>
                  </a:lnTo>
                  <a:lnTo>
                    <a:pt x="31" y="68"/>
                  </a:lnTo>
                  <a:lnTo>
                    <a:pt x="32" y="72"/>
                  </a:lnTo>
                  <a:lnTo>
                    <a:pt x="33" y="78"/>
                  </a:lnTo>
                  <a:lnTo>
                    <a:pt x="34" y="78"/>
                  </a:lnTo>
                  <a:lnTo>
                    <a:pt x="34" y="79"/>
                  </a:lnTo>
                  <a:lnTo>
                    <a:pt x="34" y="80"/>
                  </a:lnTo>
                  <a:lnTo>
                    <a:pt x="34" y="81"/>
                  </a:lnTo>
                  <a:lnTo>
                    <a:pt x="35" y="85"/>
                  </a:lnTo>
                  <a:lnTo>
                    <a:pt x="37" y="91"/>
                  </a:lnTo>
                  <a:lnTo>
                    <a:pt x="37" y="91"/>
                  </a:lnTo>
                  <a:lnTo>
                    <a:pt x="37" y="92"/>
                  </a:lnTo>
                  <a:lnTo>
                    <a:pt x="37" y="92"/>
                  </a:lnTo>
                  <a:lnTo>
                    <a:pt x="37" y="94"/>
                  </a:lnTo>
                  <a:lnTo>
                    <a:pt x="38" y="97"/>
                  </a:lnTo>
                  <a:lnTo>
                    <a:pt x="39" y="102"/>
                  </a:lnTo>
                  <a:lnTo>
                    <a:pt x="40" y="102"/>
                  </a:lnTo>
                  <a:lnTo>
                    <a:pt x="40" y="102"/>
                  </a:lnTo>
                  <a:lnTo>
                    <a:pt x="40" y="103"/>
                  </a:lnTo>
                  <a:lnTo>
                    <a:pt x="40" y="104"/>
                  </a:lnTo>
                  <a:lnTo>
                    <a:pt x="41" y="106"/>
                  </a:lnTo>
                  <a:lnTo>
                    <a:pt x="41" y="106"/>
                  </a:lnTo>
                  <a:lnTo>
                    <a:pt x="41" y="106"/>
                  </a:lnTo>
                  <a:lnTo>
                    <a:pt x="41" y="107"/>
                  </a:lnTo>
                  <a:lnTo>
                    <a:pt x="42" y="108"/>
                  </a:lnTo>
                  <a:lnTo>
                    <a:pt x="42" y="109"/>
                  </a:lnTo>
                  <a:lnTo>
                    <a:pt x="42" y="110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3" y="111"/>
                  </a:lnTo>
                  <a:lnTo>
                    <a:pt x="43" y="111"/>
                  </a:lnTo>
                  <a:lnTo>
                    <a:pt x="43" y="111"/>
                  </a:lnTo>
                  <a:lnTo>
                    <a:pt x="43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52" y="113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3" y="111"/>
                  </a:lnTo>
                  <a:lnTo>
                    <a:pt x="53" y="111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3" y="109"/>
                  </a:lnTo>
                  <a:lnTo>
                    <a:pt x="54" y="108"/>
                  </a:lnTo>
                  <a:lnTo>
                    <a:pt x="54" y="107"/>
                  </a:lnTo>
                  <a:lnTo>
                    <a:pt x="54" y="107"/>
                  </a:lnTo>
                  <a:lnTo>
                    <a:pt x="55" y="106"/>
                  </a:lnTo>
                  <a:lnTo>
                    <a:pt x="55" y="106"/>
                  </a:lnTo>
                  <a:lnTo>
                    <a:pt x="56" y="103"/>
                  </a:lnTo>
                  <a:lnTo>
                    <a:pt x="57" y="98"/>
                  </a:lnTo>
                  <a:lnTo>
                    <a:pt x="57" y="98"/>
                  </a:lnTo>
                  <a:lnTo>
                    <a:pt x="57" y="98"/>
                  </a:lnTo>
                  <a:lnTo>
                    <a:pt x="57" y="97"/>
                  </a:lnTo>
                  <a:lnTo>
                    <a:pt x="58" y="96"/>
                  </a:lnTo>
                  <a:lnTo>
                    <a:pt x="59" y="93"/>
                  </a:lnTo>
                  <a:lnTo>
                    <a:pt x="60" y="88"/>
                  </a:lnTo>
                  <a:lnTo>
                    <a:pt x="63" y="75"/>
                  </a:lnTo>
                  <a:lnTo>
                    <a:pt x="69" y="45"/>
                  </a:lnTo>
                  <a:lnTo>
                    <a:pt x="69" y="45"/>
                  </a:lnTo>
                  <a:lnTo>
                    <a:pt x="69" y="45"/>
                  </a:lnTo>
                  <a:lnTo>
                    <a:pt x="69" y="44"/>
                  </a:lnTo>
                  <a:lnTo>
                    <a:pt x="69" y="42"/>
                  </a:lnTo>
                  <a:lnTo>
                    <a:pt x="70" y="39"/>
                  </a:lnTo>
                  <a:lnTo>
                    <a:pt x="72" y="32"/>
                  </a:lnTo>
                  <a:lnTo>
                    <a:pt x="72" y="32"/>
                  </a:lnTo>
                  <a:lnTo>
                    <a:pt x="72" y="31"/>
                  </a:lnTo>
                  <a:lnTo>
                    <a:pt x="72" y="31"/>
                  </a:lnTo>
                  <a:lnTo>
                    <a:pt x="72" y="29"/>
                  </a:lnTo>
                  <a:lnTo>
                    <a:pt x="73" y="26"/>
                  </a:lnTo>
                  <a:lnTo>
                    <a:pt x="74" y="20"/>
                  </a:lnTo>
                  <a:lnTo>
                    <a:pt x="75" y="20"/>
                  </a:lnTo>
                  <a:lnTo>
                    <a:pt x="75" y="20"/>
                  </a:lnTo>
                  <a:lnTo>
                    <a:pt x="75" y="19"/>
                  </a:lnTo>
                  <a:lnTo>
                    <a:pt x="75" y="18"/>
                  </a:lnTo>
                  <a:lnTo>
                    <a:pt x="76" y="15"/>
                  </a:lnTo>
                  <a:lnTo>
                    <a:pt x="76" y="15"/>
                  </a:lnTo>
                  <a:lnTo>
                    <a:pt x="76" y="15"/>
                  </a:lnTo>
                  <a:lnTo>
                    <a:pt x="76" y="14"/>
                  </a:lnTo>
                  <a:lnTo>
                    <a:pt x="77" y="13"/>
                  </a:lnTo>
                  <a:lnTo>
                    <a:pt x="77" y="11"/>
                  </a:lnTo>
                  <a:lnTo>
                    <a:pt x="77" y="11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8" y="9"/>
                  </a:lnTo>
                  <a:lnTo>
                    <a:pt x="79" y="7"/>
                  </a:lnTo>
                  <a:lnTo>
                    <a:pt x="79" y="7"/>
                  </a:lnTo>
                  <a:lnTo>
                    <a:pt x="79" y="7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3"/>
                  </a:lnTo>
                  <a:lnTo>
                    <a:pt x="81" y="3"/>
                  </a:lnTo>
                  <a:lnTo>
                    <a:pt x="81" y="3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8" y="1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90" y="5"/>
                  </a:lnTo>
                  <a:lnTo>
                    <a:pt x="90" y="6"/>
                  </a:lnTo>
                  <a:lnTo>
                    <a:pt x="90" y="7"/>
                  </a:lnTo>
                  <a:lnTo>
                    <a:pt x="90" y="7"/>
                  </a:lnTo>
                  <a:lnTo>
                    <a:pt x="91" y="7"/>
                  </a:lnTo>
                  <a:lnTo>
                    <a:pt x="91" y="8"/>
                  </a:lnTo>
                  <a:lnTo>
                    <a:pt x="92" y="10"/>
                  </a:lnTo>
                  <a:lnTo>
                    <a:pt x="92" y="10"/>
                  </a:lnTo>
                  <a:lnTo>
                    <a:pt x="92" y="11"/>
                  </a:lnTo>
                  <a:lnTo>
                    <a:pt x="92" y="11"/>
                  </a:lnTo>
                  <a:lnTo>
                    <a:pt x="92" y="12"/>
                  </a:lnTo>
                  <a:lnTo>
                    <a:pt x="93" y="15"/>
                  </a:lnTo>
                  <a:lnTo>
                    <a:pt x="95" y="21"/>
                  </a:lnTo>
                  <a:lnTo>
                    <a:pt x="95" y="21"/>
                  </a:lnTo>
                  <a:lnTo>
                    <a:pt x="95" y="21"/>
                  </a:lnTo>
                  <a:lnTo>
                    <a:pt x="95" y="22"/>
                  </a:lnTo>
                  <a:lnTo>
                    <a:pt x="96" y="24"/>
                  </a:lnTo>
                  <a:lnTo>
                    <a:pt x="96" y="27"/>
                  </a:lnTo>
                  <a:lnTo>
                    <a:pt x="98" y="34"/>
                  </a:lnTo>
                  <a:lnTo>
                    <a:pt x="98" y="34"/>
                  </a:lnTo>
                  <a:lnTo>
                    <a:pt x="98" y="34"/>
                  </a:lnTo>
                  <a:lnTo>
                    <a:pt x="98" y="35"/>
                  </a:lnTo>
                  <a:lnTo>
                    <a:pt x="98" y="37"/>
                  </a:lnTo>
                  <a:lnTo>
                    <a:pt x="99" y="41"/>
                  </a:lnTo>
                  <a:lnTo>
                    <a:pt x="101" y="48"/>
                  </a:lnTo>
                  <a:lnTo>
                    <a:pt x="104" y="63"/>
                  </a:lnTo>
                  <a:lnTo>
                    <a:pt x="104" y="64"/>
                  </a:lnTo>
                  <a:lnTo>
                    <a:pt x="104" y="64"/>
                  </a:lnTo>
                  <a:lnTo>
                    <a:pt x="104" y="65"/>
                  </a:lnTo>
                  <a:lnTo>
                    <a:pt x="104" y="67"/>
                  </a:lnTo>
                  <a:lnTo>
                    <a:pt x="105" y="70"/>
                  </a:lnTo>
                  <a:lnTo>
                    <a:pt x="106" y="77"/>
                  </a:lnTo>
                  <a:lnTo>
                    <a:pt x="106" y="78"/>
                  </a:lnTo>
                  <a:lnTo>
                    <a:pt x="107" y="78"/>
                  </a:lnTo>
                  <a:lnTo>
                    <a:pt x="107" y="79"/>
                  </a:lnTo>
                  <a:lnTo>
                    <a:pt x="107" y="80"/>
                  </a:lnTo>
                  <a:lnTo>
                    <a:pt x="108" y="84"/>
                  </a:lnTo>
                  <a:lnTo>
                    <a:pt x="109" y="90"/>
                  </a:lnTo>
                  <a:lnTo>
                    <a:pt x="109" y="90"/>
                  </a:lnTo>
                  <a:lnTo>
                    <a:pt x="109" y="91"/>
                  </a:lnTo>
                  <a:lnTo>
                    <a:pt x="110" y="91"/>
                  </a:lnTo>
                  <a:lnTo>
                    <a:pt x="110" y="93"/>
                  </a:lnTo>
                  <a:lnTo>
                    <a:pt x="111" y="96"/>
                  </a:lnTo>
                  <a:lnTo>
                    <a:pt x="111" y="96"/>
                  </a:lnTo>
                  <a:lnTo>
                    <a:pt x="111" y="97"/>
                  </a:lnTo>
                  <a:lnTo>
                    <a:pt x="111" y="97"/>
                  </a:lnTo>
                  <a:lnTo>
                    <a:pt x="112" y="99"/>
                  </a:lnTo>
                  <a:lnTo>
                    <a:pt x="112" y="101"/>
                  </a:lnTo>
                  <a:lnTo>
                    <a:pt x="112" y="102"/>
                  </a:lnTo>
                  <a:lnTo>
                    <a:pt x="112" y="102"/>
                  </a:lnTo>
                  <a:lnTo>
                    <a:pt x="113" y="103"/>
                  </a:lnTo>
                  <a:lnTo>
                    <a:pt x="113" y="104"/>
                  </a:lnTo>
                  <a:lnTo>
                    <a:pt x="114" y="106"/>
                  </a:lnTo>
                  <a:lnTo>
                    <a:pt x="114" y="106"/>
                  </a:lnTo>
                  <a:lnTo>
                    <a:pt x="114" y="107"/>
                  </a:lnTo>
                  <a:lnTo>
                    <a:pt x="114" y="107"/>
                  </a:lnTo>
                  <a:lnTo>
                    <a:pt x="114" y="108"/>
                  </a:lnTo>
                  <a:lnTo>
                    <a:pt x="115" y="110"/>
                  </a:lnTo>
                  <a:lnTo>
                    <a:pt x="115" y="110"/>
                  </a:lnTo>
                  <a:lnTo>
                    <a:pt x="116" y="110"/>
                  </a:lnTo>
                  <a:lnTo>
                    <a:pt x="116" y="111"/>
                  </a:lnTo>
                  <a:lnTo>
                    <a:pt x="116" y="111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5"/>
                  </a:lnTo>
                  <a:lnTo>
                    <a:pt x="118" y="115"/>
                  </a:lnTo>
                  <a:lnTo>
                    <a:pt x="118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20" y="115"/>
                  </a:lnTo>
                  <a:lnTo>
                    <a:pt x="120" y="115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3"/>
                  </a:lnTo>
                  <a:lnTo>
                    <a:pt x="124" y="113"/>
                  </a:lnTo>
                  <a:lnTo>
                    <a:pt x="124" y="113"/>
                  </a:lnTo>
                  <a:lnTo>
                    <a:pt x="124" y="113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5" y="111"/>
                  </a:lnTo>
                  <a:lnTo>
                    <a:pt x="125" y="110"/>
                  </a:lnTo>
                  <a:lnTo>
                    <a:pt x="125" y="110"/>
                  </a:lnTo>
                  <a:lnTo>
                    <a:pt x="125" y="110"/>
                  </a:lnTo>
                  <a:lnTo>
                    <a:pt x="125" y="110"/>
                  </a:lnTo>
                  <a:lnTo>
                    <a:pt x="126" y="109"/>
                  </a:lnTo>
                  <a:lnTo>
                    <a:pt x="126" y="107"/>
                  </a:lnTo>
                  <a:lnTo>
                    <a:pt x="126" y="107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07" name="Freeform 64"/>
            <p:cNvSpPr>
              <a:spLocks/>
            </p:cNvSpPr>
            <p:nvPr/>
          </p:nvSpPr>
          <p:spPr bwMode="auto">
            <a:xfrm>
              <a:off x="2679" y="2186"/>
              <a:ext cx="131" cy="116"/>
            </a:xfrm>
            <a:custGeom>
              <a:avLst/>
              <a:gdLst/>
              <a:ahLst/>
              <a:cxnLst>
                <a:cxn ang="0">
                  <a:pos x="2" y="101"/>
                </a:cxn>
                <a:cxn ang="0">
                  <a:pos x="6" y="85"/>
                </a:cxn>
                <a:cxn ang="0">
                  <a:pos x="12" y="56"/>
                </a:cxn>
                <a:cxn ang="0">
                  <a:pos x="15" y="39"/>
                </a:cxn>
                <a:cxn ang="0">
                  <a:pos x="19" y="20"/>
                </a:cxn>
                <a:cxn ang="0">
                  <a:pos x="21" y="14"/>
                </a:cxn>
                <a:cxn ang="0">
                  <a:pos x="24" y="6"/>
                </a:cxn>
                <a:cxn ang="0">
                  <a:pos x="25" y="3"/>
                </a:cxn>
                <a:cxn ang="0">
                  <a:pos x="27" y="1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30" y="0"/>
                </a:cxn>
                <a:cxn ang="0">
                  <a:pos x="31" y="0"/>
                </a:cxn>
                <a:cxn ang="0">
                  <a:pos x="32" y="1"/>
                </a:cxn>
                <a:cxn ang="0">
                  <a:pos x="33" y="3"/>
                </a:cxn>
                <a:cxn ang="0">
                  <a:pos x="35" y="7"/>
                </a:cxn>
                <a:cxn ang="0">
                  <a:pos x="38" y="19"/>
                </a:cxn>
                <a:cxn ang="0">
                  <a:pos x="41" y="32"/>
                </a:cxn>
                <a:cxn ang="0">
                  <a:pos x="48" y="66"/>
                </a:cxn>
                <a:cxn ang="0">
                  <a:pos x="53" y="92"/>
                </a:cxn>
                <a:cxn ang="0">
                  <a:pos x="55" y="99"/>
                </a:cxn>
                <a:cxn ang="0">
                  <a:pos x="57" y="107"/>
                </a:cxn>
                <a:cxn ang="0">
                  <a:pos x="59" y="112"/>
                </a:cxn>
                <a:cxn ang="0">
                  <a:pos x="61" y="114"/>
                </a:cxn>
                <a:cxn ang="0">
                  <a:pos x="62" y="115"/>
                </a:cxn>
                <a:cxn ang="0">
                  <a:pos x="62" y="115"/>
                </a:cxn>
                <a:cxn ang="0">
                  <a:pos x="63" y="116"/>
                </a:cxn>
                <a:cxn ang="0">
                  <a:pos x="64" y="115"/>
                </a:cxn>
                <a:cxn ang="0">
                  <a:pos x="65" y="115"/>
                </a:cxn>
                <a:cxn ang="0">
                  <a:pos x="66" y="114"/>
                </a:cxn>
                <a:cxn ang="0">
                  <a:pos x="67" y="111"/>
                </a:cxn>
                <a:cxn ang="0">
                  <a:pos x="69" y="107"/>
                </a:cxn>
                <a:cxn ang="0">
                  <a:pos x="72" y="98"/>
                </a:cxn>
                <a:cxn ang="0">
                  <a:pos x="76" y="78"/>
                </a:cxn>
                <a:cxn ang="0">
                  <a:pos x="82" y="45"/>
                </a:cxn>
                <a:cxn ang="0">
                  <a:pos x="85" y="28"/>
                </a:cxn>
                <a:cxn ang="0">
                  <a:pos x="89" y="13"/>
                </a:cxn>
                <a:cxn ang="0">
                  <a:pos x="91" y="6"/>
                </a:cxn>
                <a:cxn ang="0">
                  <a:pos x="93" y="3"/>
                </a:cxn>
                <a:cxn ang="0">
                  <a:pos x="94" y="1"/>
                </a:cxn>
                <a:cxn ang="0">
                  <a:pos x="95" y="0"/>
                </a:cxn>
                <a:cxn ang="0">
                  <a:pos x="96" y="0"/>
                </a:cxn>
                <a:cxn ang="0">
                  <a:pos x="96" y="0"/>
                </a:cxn>
                <a:cxn ang="0">
                  <a:pos x="97" y="0"/>
                </a:cxn>
                <a:cxn ang="0">
                  <a:pos x="98" y="0"/>
                </a:cxn>
                <a:cxn ang="0">
                  <a:pos x="99" y="2"/>
                </a:cxn>
                <a:cxn ang="0">
                  <a:pos x="100" y="4"/>
                </a:cxn>
                <a:cxn ang="0">
                  <a:pos x="102" y="10"/>
                </a:cxn>
                <a:cxn ang="0">
                  <a:pos x="105" y="21"/>
                </a:cxn>
                <a:cxn ang="0">
                  <a:pos x="112" y="54"/>
                </a:cxn>
                <a:cxn ang="0">
                  <a:pos x="117" y="81"/>
                </a:cxn>
                <a:cxn ang="0">
                  <a:pos x="118" y="90"/>
                </a:cxn>
                <a:cxn ang="0">
                  <a:pos x="121" y="102"/>
                </a:cxn>
                <a:cxn ang="0">
                  <a:pos x="124" y="109"/>
                </a:cxn>
                <a:cxn ang="0">
                  <a:pos x="125" y="112"/>
                </a:cxn>
                <a:cxn ang="0">
                  <a:pos x="126" y="114"/>
                </a:cxn>
                <a:cxn ang="0">
                  <a:pos x="127" y="115"/>
                </a:cxn>
                <a:cxn ang="0">
                  <a:pos x="128" y="116"/>
                </a:cxn>
                <a:cxn ang="0">
                  <a:pos x="129" y="116"/>
                </a:cxn>
                <a:cxn ang="0">
                  <a:pos x="129" y="115"/>
                </a:cxn>
                <a:cxn ang="0">
                  <a:pos x="130" y="115"/>
                </a:cxn>
              </a:cxnLst>
              <a:rect l="0" t="0" r="r" b="b"/>
              <a:pathLst>
                <a:path w="131" h="116">
                  <a:moveTo>
                    <a:pt x="0" y="107"/>
                  </a:moveTo>
                  <a:lnTo>
                    <a:pt x="1" y="106"/>
                  </a:lnTo>
                  <a:lnTo>
                    <a:pt x="1" y="106"/>
                  </a:lnTo>
                  <a:lnTo>
                    <a:pt x="1" y="105"/>
                  </a:lnTo>
                  <a:lnTo>
                    <a:pt x="2" y="103"/>
                  </a:lnTo>
                  <a:lnTo>
                    <a:pt x="2" y="102"/>
                  </a:lnTo>
                  <a:lnTo>
                    <a:pt x="2" y="102"/>
                  </a:lnTo>
                  <a:lnTo>
                    <a:pt x="2" y="101"/>
                  </a:lnTo>
                  <a:lnTo>
                    <a:pt x="3" y="100"/>
                  </a:lnTo>
                  <a:lnTo>
                    <a:pt x="3" y="97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4" y="96"/>
                  </a:lnTo>
                  <a:lnTo>
                    <a:pt x="4" y="94"/>
                  </a:lnTo>
                  <a:lnTo>
                    <a:pt x="5" y="91"/>
                  </a:lnTo>
                  <a:lnTo>
                    <a:pt x="6" y="85"/>
                  </a:lnTo>
                  <a:lnTo>
                    <a:pt x="6" y="84"/>
                  </a:lnTo>
                  <a:lnTo>
                    <a:pt x="7" y="84"/>
                  </a:lnTo>
                  <a:lnTo>
                    <a:pt x="7" y="83"/>
                  </a:lnTo>
                  <a:lnTo>
                    <a:pt x="7" y="81"/>
                  </a:lnTo>
                  <a:lnTo>
                    <a:pt x="8" y="78"/>
                  </a:lnTo>
                  <a:lnTo>
                    <a:pt x="9" y="71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4"/>
                  </a:lnTo>
                  <a:lnTo>
                    <a:pt x="13" y="52"/>
                  </a:lnTo>
                  <a:lnTo>
                    <a:pt x="14" y="49"/>
                  </a:lnTo>
                  <a:lnTo>
                    <a:pt x="15" y="41"/>
                  </a:lnTo>
                  <a:lnTo>
                    <a:pt x="15" y="40"/>
                  </a:lnTo>
                  <a:lnTo>
                    <a:pt x="15" y="40"/>
                  </a:lnTo>
                  <a:lnTo>
                    <a:pt x="15" y="39"/>
                  </a:lnTo>
                  <a:lnTo>
                    <a:pt x="16" y="37"/>
                  </a:lnTo>
                  <a:lnTo>
                    <a:pt x="17" y="33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9" y="25"/>
                  </a:lnTo>
                  <a:lnTo>
                    <a:pt x="19" y="23"/>
                  </a:lnTo>
                  <a:lnTo>
                    <a:pt x="19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9"/>
                  </a:lnTo>
                  <a:lnTo>
                    <a:pt x="20" y="18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2" y="13"/>
                  </a:lnTo>
                  <a:lnTo>
                    <a:pt x="22" y="10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3" y="2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5" y="7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7" y="13"/>
                  </a:lnTo>
                  <a:lnTo>
                    <a:pt x="38" y="18"/>
                  </a:lnTo>
                  <a:lnTo>
                    <a:pt x="38" y="19"/>
                  </a:lnTo>
                  <a:lnTo>
                    <a:pt x="38" y="19"/>
                  </a:lnTo>
                  <a:lnTo>
                    <a:pt x="39" y="20"/>
                  </a:lnTo>
                  <a:lnTo>
                    <a:pt x="39" y="21"/>
                  </a:lnTo>
                  <a:lnTo>
                    <a:pt x="39" y="24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2"/>
                  </a:lnTo>
                  <a:lnTo>
                    <a:pt x="41" y="32"/>
                  </a:lnTo>
                  <a:lnTo>
                    <a:pt x="42" y="34"/>
                  </a:lnTo>
                  <a:lnTo>
                    <a:pt x="43" y="38"/>
                  </a:lnTo>
                  <a:lnTo>
                    <a:pt x="44" y="46"/>
                  </a:lnTo>
                  <a:lnTo>
                    <a:pt x="47" y="62"/>
                  </a:lnTo>
                  <a:lnTo>
                    <a:pt x="47" y="63"/>
                  </a:lnTo>
                  <a:lnTo>
                    <a:pt x="47" y="63"/>
                  </a:lnTo>
                  <a:lnTo>
                    <a:pt x="47" y="64"/>
                  </a:lnTo>
                  <a:lnTo>
                    <a:pt x="48" y="66"/>
                  </a:lnTo>
                  <a:lnTo>
                    <a:pt x="49" y="70"/>
                  </a:lnTo>
                  <a:lnTo>
                    <a:pt x="50" y="78"/>
                  </a:lnTo>
                  <a:lnTo>
                    <a:pt x="50" y="78"/>
                  </a:lnTo>
                  <a:lnTo>
                    <a:pt x="50" y="79"/>
                  </a:lnTo>
                  <a:lnTo>
                    <a:pt x="50" y="80"/>
                  </a:lnTo>
                  <a:lnTo>
                    <a:pt x="51" y="82"/>
                  </a:lnTo>
                  <a:lnTo>
                    <a:pt x="51" y="85"/>
                  </a:lnTo>
                  <a:lnTo>
                    <a:pt x="53" y="92"/>
                  </a:lnTo>
                  <a:lnTo>
                    <a:pt x="53" y="92"/>
                  </a:lnTo>
                  <a:lnTo>
                    <a:pt x="53" y="93"/>
                  </a:lnTo>
                  <a:lnTo>
                    <a:pt x="53" y="93"/>
                  </a:lnTo>
                  <a:lnTo>
                    <a:pt x="54" y="95"/>
                  </a:lnTo>
                  <a:lnTo>
                    <a:pt x="54" y="98"/>
                  </a:lnTo>
                  <a:lnTo>
                    <a:pt x="55" y="98"/>
                  </a:lnTo>
                  <a:lnTo>
                    <a:pt x="55" y="98"/>
                  </a:lnTo>
                  <a:lnTo>
                    <a:pt x="55" y="99"/>
                  </a:lnTo>
                  <a:lnTo>
                    <a:pt x="55" y="100"/>
                  </a:lnTo>
                  <a:lnTo>
                    <a:pt x="56" y="103"/>
                  </a:lnTo>
                  <a:lnTo>
                    <a:pt x="56" y="103"/>
                  </a:lnTo>
                  <a:lnTo>
                    <a:pt x="56" y="103"/>
                  </a:lnTo>
                  <a:lnTo>
                    <a:pt x="56" y="104"/>
                  </a:lnTo>
                  <a:lnTo>
                    <a:pt x="57" y="105"/>
                  </a:lnTo>
                  <a:lnTo>
                    <a:pt x="57" y="107"/>
                  </a:lnTo>
                  <a:lnTo>
                    <a:pt x="57" y="107"/>
                  </a:lnTo>
                  <a:lnTo>
                    <a:pt x="57" y="108"/>
                  </a:lnTo>
                  <a:lnTo>
                    <a:pt x="57" y="108"/>
                  </a:lnTo>
                  <a:lnTo>
                    <a:pt x="58" y="109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6" y="114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7" y="110"/>
                  </a:lnTo>
                  <a:lnTo>
                    <a:pt x="68" y="110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9" y="107"/>
                  </a:lnTo>
                  <a:lnTo>
                    <a:pt x="69" y="107"/>
                  </a:lnTo>
                  <a:lnTo>
                    <a:pt x="69" y="107"/>
                  </a:lnTo>
                  <a:lnTo>
                    <a:pt x="69" y="106"/>
                  </a:lnTo>
                  <a:lnTo>
                    <a:pt x="69" y="105"/>
                  </a:lnTo>
                  <a:lnTo>
                    <a:pt x="70" y="103"/>
                  </a:lnTo>
                  <a:lnTo>
                    <a:pt x="70" y="102"/>
                  </a:lnTo>
                  <a:lnTo>
                    <a:pt x="70" y="102"/>
                  </a:lnTo>
                  <a:lnTo>
                    <a:pt x="71" y="102"/>
                  </a:lnTo>
                  <a:lnTo>
                    <a:pt x="71" y="100"/>
                  </a:lnTo>
                  <a:lnTo>
                    <a:pt x="72" y="98"/>
                  </a:lnTo>
                  <a:lnTo>
                    <a:pt x="73" y="92"/>
                  </a:lnTo>
                  <a:lnTo>
                    <a:pt x="73" y="91"/>
                  </a:lnTo>
                  <a:lnTo>
                    <a:pt x="73" y="91"/>
                  </a:lnTo>
                  <a:lnTo>
                    <a:pt x="73" y="90"/>
                  </a:lnTo>
                  <a:lnTo>
                    <a:pt x="74" y="89"/>
                  </a:lnTo>
                  <a:lnTo>
                    <a:pt x="74" y="85"/>
                  </a:lnTo>
                  <a:lnTo>
                    <a:pt x="76" y="78"/>
                  </a:lnTo>
                  <a:lnTo>
                    <a:pt x="76" y="78"/>
                  </a:lnTo>
                  <a:lnTo>
                    <a:pt x="76" y="78"/>
                  </a:lnTo>
                  <a:lnTo>
                    <a:pt x="76" y="77"/>
                  </a:lnTo>
                  <a:lnTo>
                    <a:pt x="77" y="75"/>
                  </a:lnTo>
                  <a:lnTo>
                    <a:pt x="77" y="71"/>
                  </a:lnTo>
                  <a:lnTo>
                    <a:pt x="79" y="62"/>
                  </a:lnTo>
                  <a:lnTo>
                    <a:pt x="82" y="46"/>
                  </a:lnTo>
                  <a:lnTo>
                    <a:pt x="82" y="46"/>
                  </a:lnTo>
                  <a:lnTo>
                    <a:pt x="82" y="45"/>
                  </a:lnTo>
                  <a:lnTo>
                    <a:pt x="82" y="44"/>
                  </a:lnTo>
                  <a:lnTo>
                    <a:pt x="82" y="42"/>
                  </a:lnTo>
                  <a:lnTo>
                    <a:pt x="83" y="39"/>
                  </a:lnTo>
                  <a:lnTo>
                    <a:pt x="85" y="32"/>
                  </a:lnTo>
                  <a:lnTo>
                    <a:pt x="85" y="31"/>
                  </a:lnTo>
                  <a:lnTo>
                    <a:pt x="85" y="31"/>
                  </a:lnTo>
                  <a:lnTo>
                    <a:pt x="85" y="30"/>
                  </a:lnTo>
                  <a:lnTo>
                    <a:pt x="85" y="28"/>
                  </a:lnTo>
                  <a:lnTo>
                    <a:pt x="86" y="25"/>
                  </a:lnTo>
                  <a:lnTo>
                    <a:pt x="87" y="19"/>
                  </a:lnTo>
                  <a:lnTo>
                    <a:pt x="88" y="18"/>
                  </a:lnTo>
                  <a:lnTo>
                    <a:pt x="88" y="18"/>
                  </a:lnTo>
                  <a:lnTo>
                    <a:pt x="88" y="17"/>
                  </a:lnTo>
                  <a:lnTo>
                    <a:pt x="88" y="16"/>
                  </a:lnTo>
                  <a:lnTo>
                    <a:pt x="89" y="13"/>
                  </a:lnTo>
                  <a:lnTo>
                    <a:pt x="89" y="13"/>
                  </a:lnTo>
                  <a:lnTo>
                    <a:pt x="89" y="12"/>
                  </a:lnTo>
                  <a:lnTo>
                    <a:pt x="89" y="12"/>
                  </a:lnTo>
                  <a:lnTo>
                    <a:pt x="90" y="10"/>
                  </a:lnTo>
                  <a:lnTo>
                    <a:pt x="90" y="8"/>
                  </a:lnTo>
                  <a:lnTo>
                    <a:pt x="90" y="8"/>
                  </a:lnTo>
                  <a:lnTo>
                    <a:pt x="91" y="8"/>
                  </a:lnTo>
                  <a:lnTo>
                    <a:pt x="91" y="7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2" y="5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3" y="3"/>
                  </a:lnTo>
                  <a:lnTo>
                    <a:pt x="93" y="3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4" y="2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9" y="1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100" y="3"/>
                  </a:lnTo>
                  <a:lnTo>
                    <a:pt x="100" y="3"/>
                  </a:lnTo>
                  <a:lnTo>
                    <a:pt x="100" y="3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100" y="5"/>
                  </a:lnTo>
                  <a:lnTo>
                    <a:pt x="101" y="5"/>
                  </a:lnTo>
                  <a:lnTo>
                    <a:pt x="101" y="6"/>
                  </a:lnTo>
                  <a:lnTo>
                    <a:pt x="101" y="6"/>
                  </a:lnTo>
                  <a:lnTo>
                    <a:pt x="101" y="6"/>
                  </a:lnTo>
                  <a:lnTo>
                    <a:pt x="102" y="7"/>
                  </a:lnTo>
                  <a:lnTo>
                    <a:pt x="102" y="9"/>
                  </a:lnTo>
                  <a:lnTo>
                    <a:pt x="102" y="10"/>
                  </a:lnTo>
                  <a:lnTo>
                    <a:pt x="102" y="10"/>
                  </a:lnTo>
                  <a:lnTo>
                    <a:pt x="103" y="10"/>
                  </a:lnTo>
                  <a:lnTo>
                    <a:pt x="103" y="12"/>
                  </a:lnTo>
                  <a:lnTo>
                    <a:pt x="104" y="14"/>
                  </a:lnTo>
                  <a:lnTo>
                    <a:pt x="105" y="19"/>
                  </a:lnTo>
                  <a:lnTo>
                    <a:pt x="105" y="20"/>
                  </a:lnTo>
                  <a:lnTo>
                    <a:pt x="105" y="20"/>
                  </a:lnTo>
                  <a:lnTo>
                    <a:pt x="105" y="21"/>
                  </a:lnTo>
                  <a:lnTo>
                    <a:pt x="106" y="23"/>
                  </a:lnTo>
                  <a:lnTo>
                    <a:pt x="106" y="26"/>
                  </a:lnTo>
                  <a:lnTo>
                    <a:pt x="108" y="34"/>
                  </a:lnTo>
                  <a:lnTo>
                    <a:pt x="111" y="50"/>
                  </a:lnTo>
                  <a:lnTo>
                    <a:pt x="111" y="50"/>
                  </a:lnTo>
                  <a:lnTo>
                    <a:pt x="111" y="51"/>
                  </a:lnTo>
                  <a:lnTo>
                    <a:pt x="111" y="52"/>
                  </a:lnTo>
                  <a:lnTo>
                    <a:pt x="112" y="54"/>
                  </a:lnTo>
                  <a:lnTo>
                    <a:pt x="112" y="58"/>
                  </a:lnTo>
                  <a:lnTo>
                    <a:pt x="114" y="66"/>
                  </a:lnTo>
                  <a:lnTo>
                    <a:pt x="114" y="66"/>
                  </a:lnTo>
                  <a:lnTo>
                    <a:pt x="114" y="66"/>
                  </a:lnTo>
                  <a:lnTo>
                    <a:pt x="114" y="68"/>
                  </a:lnTo>
                  <a:lnTo>
                    <a:pt x="114" y="69"/>
                  </a:lnTo>
                  <a:lnTo>
                    <a:pt x="115" y="73"/>
                  </a:lnTo>
                  <a:lnTo>
                    <a:pt x="117" y="81"/>
                  </a:lnTo>
                  <a:lnTo>
                    <a:pt x="117" y="81"/>
                  </a:lnTo>
                  <a:lnTo>
                    <a:pt x="117" y="82"/>
                  </a:lnTo>
                  <a:lnTo>
                    <a:pt x="117" y="83"/>
                  </a:lnTo>
                  <a:lnTo>
                    <a:pt x="117" y="85"/>
                  </a:lnTo>
                  <a:lnTo>
                    <a:pt x="118" y="88"/>
                  </a:lnTo>
                  <a:lnTo>
                    <a:pt x="118" y="89"/>
                  </a:lnTo>
                  <a:lnTo>
                    <a:pt x="118" y="89"/>
                  </a:lnTo>
                  <a:lnTo>
                    <a:pt x="118" y="90"/>
                  </a:lnTo>
                  <a:lnTo>
                    <a:pt x="119" y="92"/>
                  </a:lnTo>
                  <a:lnTo>
                    <a:pt x="120" y="95"/>
                  </a:lnTo>
                  <a:lnTo>
                    <a:pt x="120" y="96"/>
                  </a:lnTo>
                  <a:lnTo>
                    <a:pt x="120" y="96"/>
                  </a:lnTo>
                  <a:lnTo>
                    <a:pt x="120" y="97"/>
                  </a:lnTo>
                  <a:lnTo>
                    <a:pt x="120" y="98"/>
                  </a:lnTo>
                  <a:lnTo>
                    <a:pt x="121" y="101"/>
                  </a:lnTo>
                  <a:lnTo>
                    <a:pt x="121" y="102"/>
                  </a:lnTo>
                  <a:lnTo>
                    <a:pt x="121" y="102"/>
                  </a:lnTo>
                  <a:lnTo>
                    <a:pt x="122" y="103"/>
                  </a:lnTo>
                  <a:lnTo>
                    <a:pt x="122" y="104"/>
                  </a:lnTo>
                  <a:lnTo>
                    <a:pt x="123" y="107"/>
                  </a:lnTo>
                  <a:lnTo>
                    <a:pt x="123" y="107"/>
                  </a:lnTo>
                  <a:lnTo>
                    <a:pt x="123" y="107"/>
                  </a:lnTo>
                  <a:lnTo>
                    <a:pt x="123" y="108"/>
                  </a:lnTo>
                  <a:lnTo>
                    <a:pt x="124" y="109"/>
                  </a:lnTo>
                  <a:lnTo>
                    <a:pt x="124" y="109"/>
                  </a:lnTo>
                  <a:lnTo>
                    <a:pt x="124" y="109"/>
                  </a:lnTo>
                  <a:lnTo>
                    <a:pt x="124" y="110"/>
                  </a:lnTo>
                  <a:lnTo>
                    <a:pt x="124" y="111"/>
                  </a:lnTo>
                  <a:lnTo>
                    <a:pt x="124" y="111"/>
                  </a:lnTo>
                  <a:lnTo>
                    <a:pt x="124" y="111"/>
                  </a:lnTo>
                  <a:lnTo>
                    <a:pt x="125" y="111"/>
                  </a:lnTo>
                  <a:lnTo>
                    <a:pt x="125" y="112"/>
                  </a:lnTo>
                  <a:lnTo>
                    <a:pt x="125" y="112"/>
                  </a:lnTo>
                  <a:lnTo>
                    <a:pt x="125" y="112"/>
                  </a:lnTo>
                  <a:lnTo>
                    <a:pt x="125" y="113"/>
                  </a:lnTo>
                  <a:lnTo>
                    <a:pt x="126" y="113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5"/>
                  </a:lnTo>
                  <a:lnTo>
                    <a:pt x="129" y="115"/>
                  </a:lnTo>
                  <a:lnTo>
                    <a:pt x="129" y="115"/>
                  </a:lnTo>
                  <a:lnTo>
                    <a:pt x="129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4"/>
                  </a:lnTo>
                  <a:lnTo>
                    <a:pt x="130" y="114"/>
                  </a:lnTo>
                  <a:lnTo>
                    <a:pt x="131" y="11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08" name="Freeform 65"/>
            <p:cNvSpPr>
              <a:spLocks/>
            </p:cNvSpPr>
            <p:nvPr/>
          </p:nvSpPr>
          <p:spPr bwMode="auto">
            <a:xfrm>
              <a:off x="2810" y="2186"/>
              <a:ext cx="121" cy="116"/>
            </a:xfrm>
            <a:custGeom>
              <a:avLst/>
              <a:gdLst/>
              <a:ahLst/>
              <a:cxnLst>
                <a:cxn ang="0">
                  <a:pos x="1" y="113"/>
                </a:cxn>
                <a:cxn ang="0">
                  <a:pos x="2" y="110"/>
                </a:cxn>
                <a:cxn ang="0">
                  <a:pos x="5" y="101"/>
                </a:cxn>
                <a:cxn ang="0">
                  <a:pos x="9" y="80"/>
                </a:cxn>
                <a:cxn ang="0">
                  <a:pos x="15" y="47"/>
                </a:cxn>
                <a:cxn ang="0">
                  <a:pos x="18" y="30"/>
                </a:cxn>
                <a:cxn ang="0">
                  <a:pos x="22" y="13"/>
                </a:cxn>
                <a:cxn ang="0">
                  <a:pos x="24" y="6"/>
                </a:cxn>
                <a:cxn ang="0">
                  <a:pos x="26" y="3"/>
                </a:cxn>
                <a:cxn ang="0">
                  <a:pos x="27" y="1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29" y="0"/>
                </a:cxn>
                <a:cxn ang="0">
                  <a:pos x="30" y="0"/>
                </a:cxn>
                <a:cxn ang="0">
                  <a:pos x="31" y="0"/>
                </a:cxn>
                <a:cxn ang="0">
                  <a:pos x="32" y="2"/>
                </a:cxn>
                <a:cxn ang="0">
                  <a:pos x="33" y="4"/>
                </a:cxn>
                <a:cxn ang="0">
                  <a:pos x="35" y="10"/>
                </a:cxn>
                <a:cxn ang="0">
                  <a:pos x="39" y="24"/>
                </a:cxn>
                <a:cxn ang="0">
                  <a:pos x="45" y="59"/>
                </a:cxn>
                <a:cxn ang="0">
                  <a:pos x="50" y="86"/>
                </a:cxn>
                <a:cxn ang="0">
                  <a:pos x="52" y="96"/>
                </a:cxn>
                <a:cxn ang="0">
                  <a:pos x="54" y="104"/>
                </a:cxn>
                <a:cxn ang="0">
                  <a:pos x="56" y="110"/>
                </a:cxn>
                <a:cxn ang="0">
                  <a:pos x="57" y="113"/>
                </a:cxn>
                <a:cxn ang="0">
                  <a:pos x="58" y="115"/>
                </a:cxn>
                <a:cxn ang="0">
                  <a:pos x="59" y="115"/>
                </a:cxn>
                <a:cxn ang="0">
                  <a:pos x="60" y="116"/>
                </a:cxn>
                <a:cxn ang="0">
                  <a:pos x="60" y="116"/>
                </a:cxn>
                <a:cxn ang="0">
                  <a:pos x="61" y="115"/>
                </a:cxn>
                <a:cxn ang="0">
                  <a:pos x="62" y="114"/>
                </a:cxn>
                <a:cxn ang="0">
                  <a:pos x="64" y="112"/>
                </a:cxn>
                <a:cxn ang="0">
                  <a:pos x="65" y="108"/>
                </a:cxn>
                <a:cxn ang="0">
                  <a:pos x="67" y="101"/>
                </a:cxn>
                <a:cxn ang="0">
                  <a:pos x="71" y="84"/>
                </a:cxn>
                <a:cxn ang="0">
                  <a:pos x="76" y="54"/>
                </a:cxn>
                <a:cxn ang="0">
                  <a:pos x="79" y="37"/>
                </a:cxn>
                <a:cxn ang="0">
                  <a:pos x="82" y="22"/>
                </a:cxn>
                <a:cxn ang="0">
                  <a:pos x="83" y="14"/>
                </a:cxn>
                <a:cxn ang="0">
                  <a:pos x="86" y="7"/>
                </a:cxn>
                <a:cxn ang="0">
                  <a:pos x="87" y="3"/>
                </a:cxn>
                <a:cxn ang="0">
                  <a:pos x="88" y="1"/>
                </a:cxn>
                <a:cxn ang="0">
                  <a:pos x="89" y="0"/>
                </a:cxn>
                <a:cxn ang="0">
                  <a:pos x="90" y="0"/>
                </a:cxn>
                <a:cxn ang="0">
                  <a:pos x="91" y="0"/>
                </a:cxn>
                <a:cxn ang="0">
                  <a:pos x="91" y="0"/>
                </a:cxn>
                <a:cxn ang="0">
                  <a:pos x="92" y="0"/>
                </a:cxn>
                <a:cxn ang="0">
                  <a:pos x="93" y="2"/>
                </a:cxn>
                <a:cxn ang="0">
                  <a:pos x="95" y="5"/>
                </a:cxn>
                <a:cxn ang="0">
                  <a:pos x="97" y="12"/>
                </a:cxn>
                <a:cxn ang="0">
                  <a:pos x="99" y="22"/>
                </a:cxn>
                <a:cxn ang="0">
                  <a:pos x="103" y="41"/>
                </a:cxn>
                <a:cxn ang="0">
                  <a:pos x="109" y="80"/>
                </a:cxn>
                <a:cxn ang="0">
                  <a:pos x="112" y="97"/>
                </a:cxn>
                <a:cxn ang="0">
                  <a:pos x="114" y="106"/>
                </a:cxn>
                <a:cxn ang="0">
                  <a:pos x="116" y="110"/>
                </a:cxn>
                <a:cxn ang="0">
                  <a:pos x="117" y="113"/>
                </a:cxn>
                <a:cxn ang="0">
                  <a:pos x="118" y="114"/>
                </a:cxn>
                <a:cxn ang="0">
                  <a:pos x="119" y="115"/>
                </a:cxn>
                <a:cxn ang="0">
                  <a:pos x="120" y="116"/>
                </a:cxn>
                <a:cxn ang="0">
                  <a:pos x="120" y="116"/>
                </a:cxn>
                <a:cxn ang="0">
                  <a:pos x="121" y="115"/>
                </a:cxn>
              </a:cxnLst>
              <a:rect l="0" t="0" r="r" b="b"/>
              <a:pathLst>
                <a:path w="121" h="116">
                  <a:moveTo>
                    <a:pt x="0" y="114"/>
                  </a:move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09"/>
                  </a:lnTo>
                  <a:lnTo>
                    <a:pt x="3" y="108"/>
                  </a:lnTo>
                  <a:lnTo>
                    <a:pt x="3" y="106"/>
                  </a:lnTo>
                  <a:lnTo>
                    <a:pt x="3" y="106"/>
                  </a:lnTo>
                  <a:lnTo>
                    <a:pt x="3" y="106"/>
                  </a:lnTo>
                  <a:lnTo>
                    <a:pt x="4" y="105"/>
                  </a:lnTo>
                  <a:lnTo>
                    <a:pt x="4" y="104"/>
                  </a:lnTo>
                  <a:lnTo>
                    <a:pt x="5" y="101"/>
                  </a:lnTo>
                  <a:lnTo>
                    <a:pt x="6" y="95"/>
                  </a:lnTo>
                  <a:lnTo>
                    <a:pt x="6" y="94"/>
                  </a:lnTo>
                  <a:lnTo>
                    <a:pt x="7" y="94"/>
                  </a:lnTo>
                  <a:lnTo>
                    <a:pt x="7" y="93"/>
                  </a:lnTo>
                  <a:lnTo>
                    <a:pt x="7" y="92"/>
                  </a:lnTo>
                  <a:lnTo>
                    <a:pt x="8" y="88"/>
                  </a:lnTo>
                  <a:lnTo>
                    <a:pt x="9" y="80"/>
                  </a:lnTo>
                  <a:lnTo>
                    <a:pt x="9" y="80"/>
                  </a:lnTo>
                  <a:lnTo>
                    <a:pt x="9" y="79"/>
                  </a:lnTo>
                  <a:lnTo>
                    <a:pt x="10" y="78"/>
                  </a:lnTo>
                  <a:lnTo>
                    <a:pt x="10" y="76"/>
                  </a:lnTo>
                  <a:lnTo>
                    <a:pt x="11" y="72"/>
                  </a:lnTo>
                  <a:lnTo>
                    <a:pt x="12" y="64"/>
                  </a:lnTo>
                  <a:lnTo>
                    <a:pt x="15" y="48"/>
                  </a:lnTo>
                  <a:lnTo>
                    <a:pt x="15" y="48"/>
                  </a:lnTo>
                  <a:lnTo>
                    <a:pt x="15" y="47"/>
                  </a:lnTo>
                  <a:lnTo>
                    <a:pt x="15" y="46"/>
                  </a:lnTo>
                  <a:lnTo>
                    <a:pt x="16" y="44"/>
                  </a:lnTo>
                  <a:lnTo>
                    <a:pt x="16" y="40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18" y="32"/>
                  </a:lnTo>
                  <a:lnTo>
                    <a:pt x="18" y="31"/>
                  </a:lnTo>
                  <a:lnTo>
                    <a:pt x="18" y="30"/>
                  </a:lnTo>
                  <a:lnTo>
                    <a:pt x="19" y="26"/>
                  </a:lnTo>
                  <a:lnTo>
                    <a:pt x="21" y="20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21" y="18"/>
                  </a:lnTo>
                  <a:lnTo>
                    <a:pt x="21" y="16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3" y="11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7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7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3"/>
                  </a:lnTo>
                  <a:lnTo>
                    <a:pt x="33" y="3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5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8"/>
                  </a:lnTo>
                  <a:lnTo>
                    <a:pt x="35" y="10"/>
                  </a:lnTo>
                  <a:lnTo>
                    <a:pt x="35" y="10"/>
                  </a:lnTo>
                  <a:lnTo>
                    <a:pt x="35" y="11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7" y="16"/>
                  </a:lnTo>
                  <a:lnTo>
                    <a:pt x="38" y="22"/>
                  </a:lnTo>
                  <a:lnTo>
                    <a:pt x="38" y="23"/>
                  </a:lnTo>
                  <a:lnTo>
                    <a:pt x="38" y="23"/>
                  </a:lnTo>
                  <a:lnTo>
                    <a:pt x="39" y="24"/>
                  </a:lnTo>
                  <a:lnTo>
                    <a:pt x="39" y="26"/>
                  </a:lnTo>
                  <a:lnTo>
                    <a:pt x="40" y="30"/>
                  </a:lnTo>
                  <a:lnTo>
                    <a:pt x="41" y="38"/>
                  </a:lnTo>
                  <a:lnTo>
                    <a:pt x="44" y="55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5" y="57"/>
                  </a:lnTo>
                  <a:lnTo>
                    <a:pt x="45" y="59"/>
                  </a:lnTo>
                  <a:lnTo>
                    <a:pt x="46" y="63"/>
                  </a:lnTo>
                  <a:lnTo>
                    <a:pt x="47" y="71"/>
                  </a:lnTo>
                  <a:lnTo>
                    <a:pt x="47" y="72"/>
                  </a:lnTo>
                  <a:lnTo>
                    <a:pt x="47" y="72"/>
                  </a:lnTo>
                  <a:lnTo>
                    <a:pt x="47" y="73"/>
                  </a:lnTo>
                  <a:lnTo>
                    <a:pt x="48" y="75"/>
                  </a:lnTo>
                  <a:lnTo>
                    <a:pt x="48" y="79"/>
                  </a:lnTo>
                  <a:lnTo>
                    <a:pt x="50" y="86"/>
                  </a:lnTo>
                  <a:lnTo>
                    <a:pt x="50" y="87"/>
                  </a:lnTo>
                  <a:lnTo>
                    <a:pt x="50" y="87"/>
                  </a:lnTo>
                  <a:lnTo>
                    <a:pt x="50" y="88"/>
                  </a:lnTo>
                  <a:lnTo>
                    <a:pt x="50" y="90"/>
                  </a:lnTo>
                  <a:lnTo>
                    <a:pt x="51" y="94"/>
                  </a:lnTo>
                  <a:lnTo>
                    <a:pt x="51" y="94"/>
                  </a:lnTo>
                  <a:lnTo>
                    <a:pt x="52" y="95"/>
                  </a:lnTo>
                  <a:lnTo>
                    <a:pt x="52" y="96"/>
                  </a:lnTo>
                  <a:lnTo>
                    <a:pt x="52" y="97"/>
                  </a:lnTo>
                  <a:lnTo>
                    <a:pt x="53" y="100"/>
                  </a:lnTo>
                  <a:lnTo>
                    <a:pt x="53" y="101"/>
                  </a:lnTo>
                  <a:lnTo>
                    <a:pt x="53" y="101"/>
                  </a:lnTo>
                  <a:lnTo>
                    <a:pt x="53" y="102"/>
                  </a:lnTo>
                  <a:lnTo>
                    <a:pt x="54" y="103"/>
                  </a:lnTo>
                  <a:lnTo>
                    <a:pt x="54" y="104"/>
                  </a:lnTo>
                  <a:lnTo>
                    <a:pt x="54" y="104"/>
                  </a:lnTo>
                  <a:lnTo>
                    <a:pt x="54" y="105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5" y="107"/>
                  </a:lnTo>
                  <a:lnTo>
                    <a:pt x="55" y="108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6" y="111"/>
                  </a:lnTo>
                  <a:lnTo>
                    <a:pt x="56" y="111"/>
                  </a:lnTo>
                  <a:lnTo>
                    <a:pt x="56" y="112"/>
                  </a:lnTo>
                  <a:lnTo>
                    <a:pt x="57" y="112"/>
                  </a:lnTo>
                  <a:lnTo>
                    <a:pt x="57" y="112"/>
                  </a:lnTo>
                  <a:lnTo>
                    <a:pt x="57" y="112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1" y="116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3" y="113"/>
                  </a:lnTo>
                  <a:lnTo>
                    <a:pt x="63" y="113"/>
                  </a:lnTo>
                  <a:lnTo>
                    <a:pt x="63" y="113"/>
                  </a:lnTo>
                  <a:lnTo>
                    <a:pt x="63" y="112"/>
                  </a:lnTo>
                  <a:lnTo>
                    <a:pt x="64" y="112"/>
                  </a:lnTo>
                  <a:lnTo>
                    <a:pt x="64" y="112"/>
                  </a:lnTo>
                  <a:lnTo>
                    <a:pt x="64" y="112"/>
                  </a:lnTo>
                  <a:lnTo>
                    <a:pt x="64" y="111"/>
                  </a:lnTo>
                  <a:lnTo>
                    <a:pt x="64" y="110"/>
                  </a:lnTo>
                  <a:lnTo>
                    <a:pt x="64" y="110"/>
                  </a:lnTo>
                  <a:lnTo>
                    <a:pt x="64" y="110"/>
                  </a:lnTo>
                  <a:lnTo>
                    <a:pt x="64" y="109"/>
                  </a:lnTo>
                  <a:lnTo>
                    <a:pt x="65" y="108"/>
                  </a:lnTo>
                  <a:lnTo>
                    <a:pt x="66" y="106"/>
                  </a:lnTo>
                  <a:lnTo>
                    <a:pt x="66" y="106"/>
                  </a:lnTo>
                  <a:lnTo>
                    <a:pt x="66" y="106"/>
                  </a:lnTo>
                  <a:lnTo>
                    <a:pt x="66" y="105"/>
                  </a:lnTo>
                  <a:lnTo>
                    <a:pt x="66" y="104"/>
                  </a:lnTo>
                  <a:lnTo>
                    <a:pt x="67" y="101"/>
                  </a:lnTo>
                  <a:lnTo>
                    <a:pt x="67" y="101"/>
                  </a:lnTo>
                  <a:lnTo>
                    <a:pt x="67" y="101"/>
                  </a:lnTo>
                  <a:lnTo>
                    <a:pt x="67" y="100"/>
                  </a:lnTo>
                  <a:lnTo>
                    <a:pt x="68" y="98"/>
                  </a:lnTo>
                  <a:lnTo>
                    <a:pt x="68" y="95"/>
                  </a:lnTo>
                  <a:lnTo>
                    <a:pt x="70" y="88"/>
                  </a:lnTo>
                  <a:lnTo>
                    <a:pt x="70" y="87"/>
                  </a:lnTo>
                  <a:lnTo>
                    <a:pt x="70" y="87"/>
                  </a:lnTo>
                  <a:lnTo>
                    <a:pt x="70" y="86"/>
                  </a:lnTo>
                  <a:lnTo>
                    <a:pt x="71" y="84"/>
                  </a:lnTo>
                  <a:lnTo>
                    <a:pt x="71" y="80"/>
                  </a:lnTo>
                  <a:lnTo>
                    <a:pt x="73" y="71"/>
                  </a:lnTo>
                  <a:lnTo>
                    <a:pt x="73" y="71"/>
                  </a:lnTo>
                  <a:lnTo>
                    <a:pt x="73" y="70"/>
                  </a:lnTo>
                  <a:lnTo>
                    <a:pt x="73" y="69"/>
                  </a:lnTo>
                  <a:lnTo>
                    <a:pt x="74" y="67"/>
                  </a:lnTo>
                  <a:lnTo>
                    <a:pt x="75" y="63"/>
                  </a:lnTo>
                  <a:lnTo>
                    <a:pt x="76" y="54"/>
                  </a:lnTo>
                  <a:lnTo>
                    <a:pt x="76" y="54"/>
                  </a:lnTo>
                  <a:lnTo>
                    <a:pt x="76" y="54"/>
                  </a:lnTo>
                  <a:lnTo>
                    <a:pt x="76" y="52"/>
                  </a:lnTo>
                  <a:lnTo>
                    <a:pt x="77" y="50"/>
                  </a:lnTo>
                  <a:lnTo>
                    <a:pt x="77" y="46"/>
                  </a:lnTo>
                  <a:lnTo>
                    <a:pt x="79" y="38"/>
                  </a:lnTo>
                  <a:lnTo>
                    <a:pt x="79" y="38"/>
                  </a:lnTo>
                  <a:lnTo>
                    <a:pt x="79" y="37"/>
                  </a:lnTo>
                  <a:lnTo>
                    <a:pt x="79" y="36"/>
                  </a:lnTo>
                  <a:lnTo>
                    <a:pt x="79" y="34"/>
                  </a:lnTo>
                  <a:lnTo>
                    <a:pt x="80" y="30"/>
                  </a:lnTo>
                  <a:lnTo>
                    <a:pt x="80" y="29"/>
                  </a:lnTo>
                  <a:lnTo>
                    <a:pt x="80" y="29"/>
                  </a:lnTo>
                  <a:lnTo>
                    <a:pt x="81" y="28"/>
                  </a:lnTo>
                  <a:lnTo>
                    <a:pt x="81" y="26"/>
                  </a:lnTo>
                  <a:lnTo>
                    <a:pt x="82" y="22"/>
                  </a:lnTo>
                  <a:lnTo>
                    <a:pt x="82" y="22"/>
                  </a:lnTo>
                  <a:lnTo>
                    <a:pt x="82" y="21"/>
                  </a:lnTo>
                  <a:lnTo>
                    <a:pt x="82" y="20"/>
                  </a:lnTo>
                  <a:lnTo>
                    <a:pt x="82" y="19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83" y="14"/>
                  </a:lnTo>
                  <a:lnTo>
                    <a:pt x="84" y="12"/>
                  </a:lnTo>
                  <a:lnTo>
                    <a:pt x="85" y="10"/>
                  </a:lnTo>
                  <a:lnTo>
                    <a:pt x="85" y="9"/>
                  </a:lnTo>
                  <a:lnTo>
                    <a:pt x="85" y="9"/>
                  </a:lnTo>
                  <a:lnTo>
                    <a:pt x="85" y="8"/>
                  </a:lnTo>
                  <a:lnTo>
                    <a:pt x="85" y="7"/>
                  </a:lnTo>
                  <a:lnTo>
                    <a:pt x="85" y="7"/>
                  </a:lnTo>
                  <a:lnTo>
                    <a:pt x="86" y="7"/>
                  </a:lnTo>
                  <a:lnTo>
                    <a:pt x="86" y="6"/>
                  </a:lnTo>
                  <a:lnTo>
                    <a:pt x="86" y="5"/>
                  </a:lnTo>
                  <a:lnTo>
                    <a:pt x="86" y="5"/>
                  </a:lnTo>
                  <a:lnTo>
                    <a:pt x="86" y="5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3"/>
                  </a:lnTo>
                  <a:lnTo>
                    <a:pt x="87" y="3"/>
                  </a:lnTo>
                  <a:lnTo>
                    <a:pt x="87" y="3"/>
                  </a:lnTo>
                  <a:lnTo>
                    <a:pt x="87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9" y="1"/>
                  </a:lnTo>
                  <a:lnTo>
                    <a:pt x="89" y="1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3"/>
                  </a:lnTo>
                  <a:lnTo>
                    <a:pt x="94" y="3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5" y="5"/>
                  </a:lnTo>
                  <a:lnTo>
                    <a:pt x="95" y="5"/>
                  </a:lnTo>
                  <a:lnTo>
                    <a:pt x="95" y="5"/>
                  </a:lnTo>
                  <a:lnTo>
                    <a:pt x="95" y="6"/>
                  </a:lnTo>
                  <a:lnTo>
                    <a:pt x="95" y="7"/>
                  </a:lnTo>
                  <a:lnTo>
                    <a:pt x="96" y="9"/>
                  </a:lnTo>
                  <a:lnTo>
                    <a:pt x="96" y="9"/>
                  </a:lnTo>
                  <a:lnTo>
                    <a:pt x="96" y="10"/>
                  </a:lnTo>
                  <a:lnTo>
                    <a:pt x="96" y="10"/>
                  </a:lnTo>
                  <a:lnTo>
                    <a:pt x="97" y="12"/>
                  </a:lnTo>
                  <a:lnTo>
                    <a:pt x="97" y="15"/>
                  </a:lnTo>
                  <a:lnTo>
                    <a:pt x="97" y="15"/>
                  </a:lnTo>
                  <a:lnTo>
                    <a:pt x="98" y="16"/>
                  </a:lnTo>
                  <a:lnTo>
                    <a:pt x="98" y="16"/>
                  </a:lnTo>
                  <a:lnTo>
                    <a:pt x="98" y="18"/>
                  </a:lnTo>
                  <a:lnTo>
                    <a:pt x="99" y="21"/>
                  </a:lnTo>
                  <a:lnTo>
                    <a:pt x="99" y="22"/>
                  </a:lnTo>
                  <a:lnTo>
                    <a:pt x="99" y="22"/>
                  </a:lnTo>
                  <a:lnTo>
                    <a:pt x="99" y="23"/>
                  </a:lnTo>
                  <a:lnTo>
                    <a:pt x="100" y="25"/>
                  </a:lnTo>
                  <a:lnTo>
                    <a:pt x="100" y="29"/>
                  </a:lnTo>
                  <a:lnTo>
                    <a:pt x="102" y="37"/>
                  </a:lnTo>
                  <a:lnTo>
                    <a:pt x="102" y="38"/>
                  </a:lnTo>
                  <a:lnTo>
                    <a:pt x="102" y="38"/>
                  </a:lnTo>
                  <a:lnTo>
                    <a:pt x="102" y="39"/>
                  </a:lnTo>
                  <a:lnTo>
                    <a:pt x="103" y="41"/>
                  </a:lnTo>
                  <a:lnTo>
                    <a:pt x="103" y="46"/>
                  </a:lnTo>
                  <a:lnTo>
                    <a:pt x="105" y="54"/>
                  </a:lnTo>
                  <a:lnTo>
                    <a:pt x="107" y="71"/>
                  </a:lnTo>
                  <a:lnTo>
                    <a:pt x="108" y="72"/>
                  </a:lnTo>
                  <a:lnTo>
                    <a:pt x="108" y="72"/>
                  </a:lnTo>
                  <a:lnTo>
                    <a:pt x="108" y="74"/>
                  </a:lnTo>
                  <a:lnTo>
                    <a:pt x="108" y="76"/>
                  </a:lnTo>
                  <a:lnTo>
                    <a:pt x="109" y="80"/>
                  </a:lnTo>
                  <a:lnTo>
                    <a:pt x="111" y="88"/>
                  </a:lnTo>
                  <a:lnTo>
                    <a:pt x="111" y="89"/>
                  </a:lnTo>
                  <a:lnTo>
                    <a:pt x="111" y="89"/>
                  </a:lnTo>
                  <a:lnTo>
                    <a:pt x="111" y="90"/>
                  </a:lnTo>
                  <a:lnTo>
                    <a:pt x="111" y="92"/>
                  </a:lnTo>
                  <a:lnTo>
                    <a:pt x="112" y="96"/>
                  </a:lnTo>
                  <a:lnTo>
                    <a:pt x="112" y="96"/>
                  </a:lnTo>
                  <a:lnTo>
                    <a:pt x="112" y="97"/>
                  </a:lnTo>
                  <a:lnTo>
                    <a:pt x="113" y="98"/>
                  </a:lnTo>
                  <a:lnTo>
                    <a:pt x="113" y="99"/>
                  </a:lnTo>
                  <a:lnTo>
                    <a:pt x="114" y="102"/>
                  </a:lnTo>
                  <a:lnTo>
                    <a:pt x="114" y="103"/>
                  </a:lnTo>
                  <a:lnTo>
                    <a:pt x="114" y="103"/>
                  </a:lnTo>
                  <a:lnTo>
                    <a:pt x="114" y="104"/>
                  </a:lnTo>
                  <a:lnTo>
                    <a:pt x="114" y="105"/>
                  </a:lnTo>
                  <a:lnTo>
                    <a:pt x="114" y="106"/>
                  </a:lnTo>
                  <a:lnTo>
                    <a:pt x="115" y="106"/>
                  </a:lnTo>
                  <a:lnTo>
                    <a:pt x="115" y="106"/>
                  </a:lnTo>
                  <a:lnTo>
                    <a:pt x="115" y="108"/>
                  </a:lnTo>
                  <a:lnTo>
                    <a:pt x="115" y="108"/>
                  </a:lnTo>
                  <a:lnTo>
                    <a:pt x="115" y="108"/>
                  </a:lnTo>
                  <a:lnTo>
                    <a:pt x="115" y="109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11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5"/>
                  </a:lnTo>
                  <a:lnTo>
                    <a:pt x="118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1" y="116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09" name="Freeform 66"/>
            <p:cNvSpPr>
              <a:spLocks/>
            </p:cNvSpPr>
            <p:nvPr/>
          </p:nvSpPr>
          <p:spPr bwMode="auto">
            <a:xfrm>
              <a:off x="2931" y="2186"/>
              <a:ext cx="118" cy="116"/>
            </a:xfrm>
            <a:custGeom>
              <a:avLst/>
              <a:gdLst/>
              <a:ahLst/>
              <a:cxnLst>
                <a:cxn ang="0">
                  <a:pos x="2" y="114"/>
                </a:cxn>
                <a:cxn ang="0">
                  <a:pos x="3" y="110"/>
                </a:cxn>
                <a:cxn ang="0">
                  <a:pos x="6" y="102"/>
                </a:cxn>
                <a:cxn ang="0">
                  <a:pos x="8" y="93"/>
                </a:cxn>
                <a:cxn ang="0">
                  <a:pos x="12" y="70"/>
                </a:cxn>
                <a:cxn ang="0">
                  <a:pos x="19" y="28"/>
                </a:cxn>
                <a:cxn ang="0">
                  <a:pos x="22" y="14"/>
                </a:cxn>
                <a:cxn ang="0">
                  <a:pos x="23" y="8"/>
                </a:cxn>
                <a:cxn ang="0">
                  <a:pos x="25" y="4"/>
                </a:cxn>
                <a:cxn ang="0">
                  <a:pos x="26" y="1"/>
                </a:cxn>
                <a:cxn ang="0">
                  <a:pos x="27" y="0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30" y="1"/>
                </a:cxn>
                <a:cxn ang="0">
                  <a:pos x="31" y="2"/>
                </a:cxn>
                <a:cxn ang="0">
                  <a:pos x="32" y="5"/>
                </a:cxn>
                <a:cxn ang="0">
                  <a:pos x="35" y="14"/>
                </a:cxn>
                <a:cxn ang="0">
                  <a:pos x="37" y="24"/>
                </a:cxn>
                <a:cxn ang="0">
                  <a:pos x="42" y="55"/>
                </a:cxn>
                <a:cxn ang="0">
                  <a:pos x="45" y="75"/>
                </a:cxn>
                <a:cxn ang="0">
                  <a:pos x="49" y="94"/>
                </a:cxn>
                <a:cxn ang="0">
                  <a:pos x="51" y="104"/>
                </a:cxn>
                <a:cxn ang="0">
                  <a:pos x="52" y="109"/>
                </a:cxn>
                <a:cxn ang="0">
                  <a:pos x="54" y="113"/>
                </a:cxn>
                <a:cxn ang="0">
                  <a:pos x="55" y="114"/>
                </a:cxn>
                <a:cxn ang="0">
                  <a:pos x="56" y="115"/>
                </a:cxn>
                <a:cxn ang="0">
                  <a:pos x="56" y="116"/>
                </a:cxn>
                <a:cxn ang="0">
                  <a:pos x="57" y="116"/>
                </a:cxn>
                <a:cxn ang="0">
                  <a:pos x="58" y="115"/>
                </a:cxn>
                <a:cxn ang="0">
                  <a:pos x="59" y="114"/>
                </a:cxn>
                <a:cxn ang="0">
                  <a:pos x="60" y="111"/>
                </a:cxn>
                <a:cxn ang="0">
                  <a:pos x="62" y="105"/>
                </a:cxn>
                <a:cxn ang="0">
                  <a:pos x="65" y="90"/>
                </a:cxn>
                <a:cxn ang="0">
                  <a:pos x="69" y="68"/>
                </a:cxn>
                <a:cxn ang="0">
                  <a:pos x="74" y="35"/>
                </a:cxn>
                <a:cxn ang="0">
                  <a:pos x="76" y="25"/>
                </a:cxn>
                <a:cxn ang="0">
                  <a:pos x="79" y="13"/>
                </a:cxn>
                <a:cxn ang="0">
                  <a:pos x="81" y="5"/>
                </a:cxn>
                <a:cxn ang="0">
                  <a:pos x="82" y="2"/>
                </a:cxn>
                <a:cxn ang="0">
                  <a:pos x="83" y="1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2"/>
                </a:cxn>
                <a:cxn ang="0">
                  <a:pos x="88" y="5"/>
                </a:cxn>
                <a:cxn ang="0">
                  <a:pos x="90" y="12"/>
                </a:cxn>
                <a:cxn ang="0">
                  <a:pos x="93" y="24"/>
                </a:cxn>
                <a:cxn ang="0">
                  <a:pos x="100" y="69"/>
                </a:cxn>
                <a:cxn ang="0">
                  <a:pos x="103" y="88"/>
                </a:cxn>
                <a:cxn ang="0">
                  <a:pos x="106" y="102"/>
                </a:cxn>
                <a:cxn ang="0">
                  <a:pos x="108" y="107"/>
                </a:cxn>
                <a:cxn ang="0">
                  <a:pos x="109" y="111"/>
                </a:cxn>
                <a:cxn ang="0">
                  <a:pos x="110" y="113"/>
                </a:cxn>
                <a:cxn ang="0">
                  <a:pos x="111" y="115"/>
                </a:cxn>
                <a:cxn ang="0">
                  <a:pos x="112" y="115"/>
                </a:cxn>
                <a:cxn ang="0">
                  <a:pos x="112" y="116"/>
                </a:cxn>
                <a:cxn ang="0">
                  <a:pos x="113" y="115"/>
                </a:cxn>
                <a:cxn ang="0">
                  <a:pos x="114" y="114"/>
                </a:cxn>
                <a:cxn ang="0">
                  <a:pos x="115" y="112"/>
                </a:cxn>
                <a:cxn ang="0">
                  <a:pos x="117" y="108"/>
                </a:cxn>
              </a:cxnLst>
              <a:rect l="0" t="0" r="r" b="b"/>
              <a:pathLst>
                <a:path w="118" h="116">
                  <a:moveTo>
                    <a:pt x="0" y="115"/>
                  </a:moveTo>
                  <a:lnTo>
                    <a:pt x="1" y="115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3" y="111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4" y="107"/>
                  </a:lnTo>
                  <a:lnTo>
                    <a:pt x="4" y="107"/>
                  </a:lnTo>
                  <a:lnTo>
                    <a:pt x="4" y="106"/>
                  </a:lnTo>
                  <a:lnTo>
                    <a:pt x="4" y="106"/>
                  </a:lnTo>
                  <a:lnTo>
                    <a:pt x="5" y="104"/>
                  </a:lnTo>
                  <a:lnTo>
                    <a:pt x="6" y="102"/>
                  </a:lnTo>
                  <a:lnTo>
                    <a:pt x="6" y="101"/>
                  </a:lnTo>
                  <a:lnTo>
                    <a:pt x="6" y="101"/>
                  </a:lnTo>
                  <a:lnTo>
                    <a:pt x="6" y="100"/>
                  </a:lnTo>
                  <a:lnTo>
                    <a:pt x="6" y="98"/>
                  </a:lnTo>
                  <a:lnTo>
                    <a:pt x="7" y="95"/>
                  </a:lnTo>
                  <a:lnTo>
                    <a:pt x="7" y="94"/>
                  </a:lnTo>
                  <a:lnTo>
                    <a:pt x="7" y="94"/>
                  </a:lnTo>
                  <a:lnTo>
                    <a:pt x="8" y="93"/>
                  </a:lnTo>
                  <a:lnTo>
                    <a:pt x="8" y="91"/>
                  </a:lnTo>
                  <a:lnTo>
                    <a:pt x="9" y="87"/>
                  </a:lnTo>
                  <a:lnTo>
                    <a:pt x="10" y="79"/>
                  </a:lnTo>
                  <a:lnTo>
                    <a:pt x="10" y="78"/>
                  </a:lnTo>
                  <a:lnTo>
                    <a:pt x="10" y="78"/>
                  </a:lnTo>
                  <a:lnTo>
                    <a:pt x="10" y="76"/>
                  </a:lnTo>
                  <a:lnTo>
                    <a:pt x="11" y="74"/>
                  </a:lnTo>
                  <a:lnTo>
                    <a:pt x="12" y="70"/>
                  </a:lnTo>
                  <a:lnTo>
                    <a:pt x="13" y="61"/>
                  </a:lnTo>
                  <a:lnTo>
                    <a:pt x="16" y="44"/>
                  </a:lnTo>
                  <a:lnTo>
                    <a:pt x="16" y="43"/>
                  </a:lnTo>
                  <a:lnTo>
                    <a:pt x="16" y="43"/>
                  </a:lnTo>
                  <a:lnTo>
                    <a:pt x="16" y="42"/>
                  </a:lnTo>
                  <a:lnTo>
                    <a:pt x="17" y="40"/>
                  </a:lnTo>
                  <a:lnTo>
                    <a:pt x="17" y="36"/>
                  </a:lnTo>
                  <a:lnTo>
                    <a:pt x="19" y="28"/>
                  </a:lnTo>
                  <a:lnTo>
                    <a:pt x="19" y="27"/>
                  </a:lnTo>
                  <a:lnTo>
                    <a:pt x="19" y="27"/>
                  </a:lnTo>
                  <a:lnTo>
                    <a:pt x="19" y="26"/>
                  </a:lnTo>
                  <a:lnTo>
                    <a:pt x="19" y="24"/>
                  </a:lnTo>
                  <a:lnTo>
                    <a:pt x="20" y="21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3" y="10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5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4" y="10"/>
                  </a:lnTo>
                  <a:lnTo>
                    <a:pt x="35" y="13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5" y="15"/>
                  </a:lnTo>
                  <a:lnTo>
                    <a:pt x="35" y="16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1"/>
                  </a:lnTo>
                  <a:lnTo>
                    <a:pt x="36" y="22"/>
                  </a:lnTo>
                  <a:lnTo>
                    <a:pt x="37" y="24"/>
                  </a:lnTo>
                  <a:lnTo>
                    <a:pt x="38" y="28"/>
                  </a:lnTo>
                  <a:lnTo>
                    <a:pt x="39" y="36"/>
                  </a:lnTo>
                  <a:lnTo>
                    <a:pt x="39" y="37"/>
                  </a:lnTo>
                  <a:lnTo>
                    <a:pt x="39" y="38"/>
                  </a:lnTo>
                  <a:lnTo>
                    <a:pt x="39" y="39"/>
                  </a:lnTo>
                  <a:lnTo>
                    <a:pt x="40" y="41"/>
                  </a:lnTo>
                  <a:lnTo>
                    <a:pt x="41" y="46"/>
                  </a:lnTo>
                  <a:lnTo>
                    <a:pt x="42" y="55"/>
                  </a:lnTo>
                  <a:lnTo>
                    <a:pt x="42" y="56"/>
                  </a:lnTo>
                  <a:lnTo>
                    <a:pt x="42" y="56"/>
                  </a:lnTo>
                  <a:lnTo>
                    <a:pt x="43" y="57"/>
                  </a:lnTo>
                  <a:lnTo>
                    <a:pt x="43" y="60"/>
                  </a:lnTo>
                  <a:lnTo>
                    <a:pt x="44" y="64"/>
                  </a:lnTo>
                  <a:lnTo>
                    <a:pt x="45" y="74"/>
                  </a:lnTo>
                  <a:lnTo>
                    <a:pt x="45" y="74"/>
                  </a:lnTo>
                  <a:lnTo>
                    <a:pt x="45" y="75"/>
                  </a:lnTo>
                  <a:lnTo>
                    <a:pt x="45" y="76"/>
                  </a:lnTo>
                  <a:lnTo>
                    <a:pt x="46" y="78"/>
                  </a:lnTo>
                  <a:lnTo>
                    <a:pt x="46" y="82"/>
                  </a:lnTo>
                  <a:lnTo>
                    <a:pt x="48" y="90"/>
                  </a:lnTo>
                  <a:lnTo>
                    <a:pt x="48" y="90"/>
                  </a:lnTo>
                  <a:lnTo>
                    <a:pt x="48" y="91"/>
                  </a:lnTo>
                  <a:lnTo>
                    <a:pt x="48" y="92"/>
                  </a:lnTo>
                  <a:lnTo>
                    <a:pt x="49" y="94"/>
                  </a:lnTo>
                  <a:lnTo>
                    <a:pt x="49" y="97"/>
                  </a:lnTo>
                  <a:lnTo>
                    <a:pt x="49" y="97"/>
                  </a:lnTo>
                  <a:lnTo>
                    <a:pt x="49" y="98"/>
                  </a:lnTo>
                  <a:lnTo>
                    <a:pt x="50" y="98"/>
                  </a:lnTo>
                  <a:lnTo>
                    <a:pt x="50" y="100"/>
                  </a:lnTo>
                  <a:lnTo>
                    <a:pt x="51" y="103"/>
                  </a:lnTo>
                  <a:lnTo>
                    <a:pt x="51" y="103"/>
                  </a:lnTo>
                  <a:lnTo>
                    <a:pt x="51" y="104"/>
                  </a:lnTo>
                  <a:lnTo>
                    <a:pt x="51" y="104"/>
                  </a:lnTo>
                  <a:lnTo>
                    <a:pt x="51" y="106"/>
                  </a:lnTo>
                  <a:lnTo>
                    <a:pt x="51" y="106"/>
                  </a:lnTo>
                  <a:lnTo>
                    <a:pt x="51" y="106"/>
                  </a:lnTo>
                  <a:lnTo>
                    <a:pt x="52" y="107"/>
                  </a:lnTo>
                  <a:lnTo>
                    <a:pt x="52" y="108"/>
                  </a:lnTo>
                  <a:lnTo>
                    <a:pt x="52" y="109"/>
                  </a:lnTo>
                  <a:lnTo>
                    <a:pt x="52" y="109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1"/>
                  </a:lnTo>
                  <a:lnTo>
                    <a:pt x="53" y="111"/>
                  </a:lnTo>
                  <a:lnTo>
                    <a:pt x="54" y="112"/>
                  </a:lnTo>
                  <a:lnTo>
                    <a:pt x="54" y="112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3"/>
                  </a:lnTo>
                  <a:lnTo>
                    <a:pt x="59" y="113"/>
                  </a:lnTo>
                  <a:lnTo>
                    <a:pt x="59" y="113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1"/>
                  </a:lnTo>
                  <a:lnTo>
                    <a:pt x="60" y="111"/>
                  </a:lnTo>
                  <a:lnTo>
                    <a:pt x="60" y="111"/>
                  </a:lnTo>
                  <a:lnTo>
                    <a:pt x="61" y="110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08"/>
                  </a:lnTo>
                  <a:lnTo>
                    <a:pt x="61" y="107"/>
                  </a:lnTo>
                  <a:lnTo>
                    <a:pt x="62" y="105"/>
                  </a:lnTo>
                  <a:lnTo>
                    <a:pt x="62" y="104"/>
                  </a:lnTo>
                  <a:lnTo>
                    <a:pt x="62" y="104"/>
                  </a:lnTo>
                  <a:lnTo>
                    <a:pt x="63" y="103"/>
                  </a:lnTo>
                  <a:lnTo>
                    <a:pt x="63" y="102"/>
                  </a:lnTo>
                  <a:lnTo>
                    <a:pt x="64" y="98"/>
                  </a:lnTo>
                  <a:lnTo>
                    <a:pt x="65" y="91"/>
                  </a:lnTo>
                  <a:lnTo>
                    <a:pt x="65" y="90"/>
                  </a:lnTo>
                  <a:lnTo>
                    <a:pt x="65" y="90"/>
                  </a:lnTo>
                  <a:lnTo>
                    <a:pt x="66" y="88"/>
                  </a:lnTo>
                  <a:lnTo>
                    <a:pt x="66" y="86"/>
                  </a:lnTo>
                  <a:lnTo>
                    <a:pt x="67" y="82"/>
                  </a:lnTo>
                  <a:lnTo>
                    <a:pt x="68" y="73"/>
                  </a:lnTo>
                  <a:lnTo>
                    <a:pt x="68" y="72"/>
                  </a:lnTo>
                  <a:lnTo>
                    <a:pt x="69" y="72"/>
                  </a:lnTo>
                  <a:lnTo>
                    <a:pt x="69" y="70"/>
                  </a:lnTo>
                  <a:lnTo>
                    <a:pt x="69" y="68"/>
                  </a:lnTo>
                  <a:lnTo>
                    <a:pt x="70" y="63"/>
                  </a:lnTo>
                  <a:lnTo>
                    <a:pt x="71" y="54"/>
                  </a:lnTo>
                  <a:lnTo>
                    <a:pt x="71" y="53"/>
                  </a:lnTo>
                  <a:lnTo>
                    <a:pt x="71" y="52"/>
                  </a:lnTo>
                  <a:lnTo>
                    <a:pt x="72" y="51"/>
                  </a:lnTo>
                  <a:lnTo>
                    <a:pt x="72" y="49"/>
                  </a:lnTo>
                  <a:lnTo>
                    <a:pt x="73" y="44"/>
                  </a:lnTo>
                  <a:lnTo>
                    <a:pt x="74" y="35"/>
                  </a:lnTo>
                  <a:lnTo>
                    <a:pt x="74" y="34"/>
                  </a:lnTo>
                  <a:lnTo>
                    <a:pt x="75" y="34"/>
                  </a:lnTo>
                  <a:lnTo>
                    <a:pt x="75" y="32"/>
                  </a:lnTo>
                  <a:lnTo>
                    <a:pt x="75" y="30"/>
                  </a:lnTo>
                  <a:lnTo>
                    <a:pt x="76" y="26"/>
                  </a:lnTo>
                  <a:lnTo>
                    <a:pt x="76" y="26"/>
                  </a:lnTo>
                  <a:lnTo>
                    <a:pt x="76" y="26"/>
                  </a:lnTo>
                  <a:lnTo>
                    <a:pt x="76" y="25"/>
                  </a:lnTo>
                  <a:lnTo>
                    <a:pt x="76" y="23"/>
                  </a:lnTo>
                  <a:lnTo>
                    <a:pt x="77" y="19"/>
                  </a:lnTo>
                  <a:lnTo>
                    <a:pt x="77" y="19"/>
                  </a:lnTo>
                  <a:lnTo>
                    <a:pt x="77" y="18"/>
                  </a:lnTo>
                  <a:lnTo>
                    <a:pt x="77" y="18"/>
                  </a:lnTo>
                  <a:lnTo>
                    <a:pt x="78" y="16"/>
                  </a:lnTo>
                  <a:lnTo>
                    <a:pt x="79" y="13"/>
                  </a:lnTo>
                  <a:lnTo>
                    <a:pt x="79" y="13"/>
                  </a:lnTo>
                  <a:lnTo>
                    <a:pt x="79" y="12"/>
                  </a:lnTo>
                  <a:lnTo>
                    <a:pt x="79" y="12"/>
                  </a:lnTo>
                  <a:lnTo>
                    <a:pt x="79" y="10"/>
                  </a:lnTo>
                  <a:lnTo>
                    <a:pt x="80" y="8"/>
                  </a:lnTo>
                  <a:lnTo>
                    <a:pt x="80" y="7"/>
                  </a:lnTo>
                  <a:lnTo>
                    <a:pt x="80" y="7"/>
                  </a:lnTo>
                  <a:lnTo>
                    <a:pt x="80" y="6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1" y="4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8" y="2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5"/>
                  </a:lnTo>
                  <a:lnTo>
                    <a:pt x="89" y="6"/>
                  </a:lnTo>
                  <a:lnTo>
                    <a:pt x="89" y="6"/>
                  </a:lnTo>
                  <a:lnTo>
                    <a:pt x="89" y="6"/>
                  </a:lnTo>
                  <a:lnTo>
                    <a:pt x="89" y="7"/>
                  </a:lnTo>
                  <a:lnTo>
                    <a:pt x="90" y="8"/>
                  </a:lnTo>
                  <a:lnTo>
                    <a:pt x="90" y="11"/>
                  </a:lnTo>
                  <a:lnTo>
                    <a:pt x="90" y="11"/>
                  </a:lnTo>
                  <a:lnTo>
                    <a:pt x="90" y="12"/>
                  </a:lnTo>
                  <a:lnTo>
                    <a:pt x="91" y="12"/>
                  </a:lnTo>
                  <a:lnTo>
                    <a:pt x="91" y="14"/>
                  </a:lnTo>
                  <a:lnTo>
                    <a:pt x="92" y="17"/>
                  </a:lnTo>
                  <a:lnTo>
                    <a:pt x="92" y="17"/>
                  </a:lnTo>
                  <a:lnTo>
                    <a:pt x="92" y="18"/>
                  </a:lnTo>
                  <a:lnTo>
                    <a:pt x="92" y="19"/>
                  </a:lnTo>
                  <a:lnTo>
                    <a:pt x="92" y="20"/>
                  </a:lnTo>
                  <a:lnTo>
                    <a:pt x="93" y="24"/>
                  </a:lnTo>
                  <a:lnTo>
                    <a:pt x="94" y="32"/>
                  </a:lnTo>
                  <a:lnTo>
                    <a:pt x="97" y="49"/>
                  </a:lnTo>
                  <a:lnTo>
                    <a:pt x="97" y="50"/>
                  </a:lnTo>
                  <a:lnTo>
                    <a:pt x="97" y="50"/>
                  </a:lnTo>
                  <a:lnTo>
                    <a:pt x="98" y="52"/>
                  </a:lnTo>
                  <a:lnTo>
                    <a:pt x="98" y="54"/>
                  </a:lnTo>
                  <a:lnTo>
                    <a:pt x="99" y="59"/>
                  </a:lnTo>
                  <a:lnTo>
                    <a:pt x="100" y="69"/>
                  </a:lnTo>
                  <a:lnTo>
                    <a:pt x="100" y="70"/>
                  </a:lnTo>
                  <a:lnTo>
                    <a:pt x="100" y="70"/>
                  </a:lnTo>
                  <a:lnTo>
                    <a:pt x="101" y="72"/>
                  </a:lnTo>
                  <a:lnTo>
                    <a:pt x="101" y="74"/>
                  </a:lnTo>
                  <a:lnTo>
                    <a:pt x="102" y="79"/>
                  </a:lnTo>
                  <a:lnTo>
                    <a:pt x="103" y="88"/>
                  </a:lnTo>
                  <a:lnTo>
                    <a:pt x="103" y="88"/>
                  </a:lnTo>
                  <a:lnTo>
                    <a:pt x="103" y="88"/>
                  </a:lnTo>
                  <a:lnTo>
                    <a:pt x="104" y="90"/>
                  </a:lnTo>
                  <a:lnTo>
                    <a:pt x="104" y="92"/>
                  </a:lnTo>
                  <a:lnTo>
                    <a:pt x="105" y="95"/>
                  </a:lnTo>
                  <a:lnTo>
                    <a:pt x="105" y="96"/>
                  </a:lnTo>
                  <a:lnTo>
                    <a:pt x="105" y="96"/>
                  </a:lnTo>
                  <a:lnTo>
                    <a:pt x="105" y="97"/>
                  </a:lnTo>
                  <a:lnTo>
                    <a:pt x="105" y="98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6" y="103"/>
                  </a:lnTo>
                  <a:lnTo>
                    <a:pt x="107" y="105"/>
                  </a:lnTo>
                  <a:lnTo>
                    <a:pt x="107" y="105"/>
                  </a:lnTo>
                  <a:lnTo>
                    <a:pt x="107" y="105"/>
                  </a:lnTo>
                  <a:lnTo>
                    <a:pt x="107" y="106"/>
                  </a:lnTo>
                  <a:lnTo>
                    <a:pt x="108" y="107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9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9" y="111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3"/>
                  </a:lnTo>
                  <a:lnTo>
                    <a:pt x="110" y="113"/>
                  </a:lnTo>
                  <a:lnTo>
                    <a:pt x="110" y="113"/>
                  </a:lnTo>
                  <a:lnTo>
                    <a:pt x="110" y="113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1" y="114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3" y="116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3"/>
                  </a:lnTo>
                  <a:lnTo>
                    <a:pt x="115" y="113"/>
                  </a:lnTo>
                  <a:lnTo>
                    <a:pt x="115" y="112"/>
                  </a:lnTo>
                  <a:lnTo>
                    <a:pt x="115" y="112"/>
                  </a:lnTo>
                  <a:lnTo>
                    <a:pt x="115" y="112"/>
                  </a:lnTo>
                  <a:lnTo>
                    <a:pt x="116" y="111"/>
                  </a:lnTo>
                  <a:lnTo>
                    <a:pt x="116" y="111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09"/>
                  </a:lnTo>
                  <a:lnTo>
                    <a:pt x="116" y="108"/>
                  </a:lnTo>
                  <a:lnTo>
                    <a:pt x="117" y="108"/>
                  </a:lnTo>
                  <a:lnTo>
                    <a:pt x="117" y="108"/>
                  </a:lnTo>
                  <a:lnTo>
                    <a:pt x="117" y="106"/>
                  </a:lnTo>
                  <a:lnTo>
                    <a:pt x="118" y="103"/>
                  </a:lnTo>
                  <a:lnTo>
                    <a:pt x="118" y="103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10" name="Freeform 67"/>
            <p:cNvSpPr>
              <a:spLocks/>
            </p:cNvSpPr>
            <p:nvPr/>
          </p:nvSpPr>
          <p:spPr bwMode="auto">
            <a:xfrm>
              <a:off x="3049" y="2186"/>
              <a:ext cx="122" cy="116"/>
            </a:xfrm>
            <a:custGeom>
              <a:avLst/>
              <a:gdLst/>
              <a:ahLst/>
              <a:cxnLst>
                <a:cxn ang="0">
                  <a:pos x="3" y="87"/>
                </a:cxn>
                <a:cxn ang="0">
                  <a:pos x="9" y="50"/>
                </a:cxn>
                <a:cxn ang="0">
                  <a:pos x="13" y="24"/>
                </a:cxn>
                <a:cxn ang="0">
                  <a:pos x="16" y="12"/>
                </a:cxn>
                <a:cxn ang="0">
                  <a:pos x="18" y="5"/>
                </a:cxn>
                <a:cxn ang="0">
                  <a:pos x="19" y="2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1" y="0"/>
                </a:cxn>
                <a:cxn ang="0">
                  <a:pos x="22" y="0"/>
                </a:cxn>
                <a:cxn ang="0">
                  <a:pos x="23" y="0"/>
                </a:cxn>
                <a:cxn ang="0">
                  <a:pos x="24" y="2"/>
                </a:cxn>
                <a:cxn ang="0">
                  <a:pos x="25" y="5"/>
                </a:cxn>
                <a:cxn ang="0">
                  <a:pos x="27" y="14"/>
                </a:cxn>
                <a:cxn ang="0">
                  <a:pos x="30" y="29"/>
                </a:cxn>
                <a:cxn ang="0">
                  <a:pos x="35" y="58"/>
                </a:cxn>
                <a:cxn ang="0">
                  <a:pos x="38" y="79"/>
                </a:cxn>
                <a:cxn ang="0">
                  <a:pos x="41" y="95"/>
                </a:cxn>
                <a:cxn ang="0">
                  <a:pos x="43" y="105"/>
                </a:cxn>
                <a:cxn ang="0">
                  <a:pos x="45" y="111"/>
                </a:cxn>
                <a:cxn ang="0">
                  <a:pos x="46" y="114"/>
                </a:cxn>
                <a:cxn ang="0">
                  <a:pos x="47" y="115"/>
                </a:cxn>
                <a:cxn ang="0">
                  <a:pos x="47" y="116"/>
                </a:cxn>
                <a:cxn ang="0">
                  <a:pos x="48" y="116"/>
                </a:cxn>
                <a:cxn ang="0">
                  <a:pos x="49" y="115"/>
                </a:cxn>
                <a:cxn ang="0">
                  <a:pos x="50" y="114"/>
                </a:cxn>
                <a:cxn ang="0">
                  <a:pos x="51" y="112"/>
                </a:cxn>
                <a:cxn ang="0">
                  <a:pos x="52" y="107"/>
                </a:cxn>
                <a:cxn ang="0">
                  <a:pos x="55" y="96"/>
                </a:cxn>
                <a:cxn ang="0">
                  <a:pos x="61" y="57"/>
                </a:cxn>
                <a:cxn ang="0">
                  <a:pos x="64" y="36"/>
                </a:cxn>
                <a:cxn ang="0">
                  <a:pos x="68" y="13"/>
                </a:cxn>
                <a:cxn ang="0">
                  <a:pos x="70" y="6"/>
                </a:cxn>
                <a:cxn ang="0">
                  <a:pos x="71" y="2"/>
                </a:cxn>
                <a:cxn ang="0">
                  <a:pos x="72" y="1"/>
                </a:cxn>
                <a:cxn ang="0">
                  <a:pos x="73" y="0"/>
                </a:cxn>
                <a:cxn ang="0">
                  <a:pos x="74" y="0"/>
                </a:cxn>
                <a:cxn ang="0">
                  <a:pos x="75" y="0"/>
                </a:cxn>
                <a:cxn ang="0">
                  <a:pos x="75" y="1"/>
                </a:cxn>
                <a:cxn ang="0">
                  <a:pos x="76" y="2"/>
                </a:cxn>
                <a:cxn ang="0">
                  <a:pos x="79" y="9"/>
                </a:cxn>
                <a:cxn ang="0">
                  <a:pos x="80" y="17"/>
                </a:cxn>
                <a:cxn ang="0">
                  <a:pos x="84" y="40"/>
                </a:cxn>
                <a:cxn ang="0">
                  <a:pos x="88" y="62"/>
                </a:cxn>
                <a:cxn ang="0">
                  <a:pos x="91" y="86"/>
                </a:cxn>
                <a:cxn ang="0">
                  <a:pos x="93" y="99"/>
                </a:cxn>
                <a:cxn ang="0">
                  <a:pos x="95" y="105"/>
                </a:cxn>
                <a:cxn ang="0">
                  <a:pos x="96" y="110"/>
                </a:cxn>
                <a:cxn ang="0">
                  <a:pos x="98" y="114"/>
                </a:cxn>
                <a:cxn ang="0">
                  <a:pos x="98" y="115"/>
                </a:cxn>
                <a:cxn ang="0">
                  <a:pos x="99" y="115"/>
                </a:cxn>
                <a:cxn ang="0">
                  <a:pos x="100" y="116"/>
                </a:cxn>
                <a:cxn ang="0">
                  <a:pos x="100" y="115"/>
                </a:cxn>
                <a:cxn ang="0">
                  <a:pos x="101" y="114"/>
                </a:cxn>
                <a:cxn ang="0">
                  <a:pos x="102" y="112"/>
                </a:cxn>
                <a:cxn ang="0">
                  <a:pos x="104" y="105"/>
                </a:cxn>
                <a:cxn ang="0">
                  <a:pos x="106" y="96"/>
                </a:cxn>
                <a:cxn ang="0">
                  <a:pos x="110" y="72"/>
                </a:cxn>
                <a:cxn ang="0">
                  <a:pos x="116" y="30"/>
                </a:cxn>
                <a:cxn ang="0">
                  <a:pos x="118" y="17"/>
                </a:cxn>
                <a:cxn ang="0">
                  <a:pos x="120" y="9"/>
                </a:cxn>
                <a:cxn ang="0">
                  <a:pos x="122" y="4"/>
                </a:cxn>
              </a:cxnLst>
              <a:rect l="0" t="0" r="r" b="b"/>
              <a:pathLst>
                <a:path w="122" h="116">
                  <a:moveTo>
                    <a:pt x="0" y="103"/>
                  </a:moveTo>
                  <a:lnTo>
                    <a:pt x="0" y="102"/>
                  </a:lnTo>
                  <a:lnTo>
                    <a:pt x="0" y="102"/>
                  </a:lnTo>
                  <a:lnTo>
                    <a:pt x="1" y="100"/>
                  </a:lnTo>
                  <a:lnTo>
                    <a:pt x="1" y="96"/>
                  </a:lnTo>
                  <a:lnTo>
                    <a:pt x="3" y="88"/>
                  </a:lnTo>
                  <a:lnTo>
                    <a:pt x="3" y="88"/>
                  </a:lnTo>
                  <a:lnTo>
                    <a:pt x="3" y="87"/>
                  </a:lnTo>
                  <a:lnTo>
                    <a:pt x="3" y="86"/>
                  </a:lnTo>
                  <a:lnTo>
                    <a:pt x="4" y="84"/>
                  </a:lnTo>
                  <a:lnTo>
                    <a:pt x="4" y="80"/>
                  </a:lnTo>
                  <a:lnTo>
                    <a:pt x="6" y="71"/>
                  </a:lnTo>
                  <a:lnTo>
                    <a:pt x="8" y="53"/>
                  </a:lnTo>
                  <a:lnTo>
                    <a:pt x="8" y="52"/>
                  </a:lnTo>
                  <a:lnTo>
                    <a:pt x="9" y="51"/>
                  </a:lnTo>
                  <a:lnTo>
                    <a:pt x="9" y="50"/>
                  </a:lnTo>
                  <a:lnTo>
                    <a:pt x="9" y="48"/>
                  </a:lnTo>
                  <a:lnTo>
                    <a:pt x="10" y="43"/>
                  </a:lnTo>
                  <a:lnTo>
                    <a:pt x="12" y="33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1"/>
                  </a:lnTo>
                  <a:lnTo>
                    <a:pt x="12" y="28"/>
                  </a:lnTo>
                  <a:lnTo>
                    <a:pt x="13" y="24"/>
                  </a:lnTo>
                  <a:lnTo>
                    <a:pt x="14" y="16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5" y="15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5" y="12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9"/>
                  </a:lnTo>
                  <a:lnTo>
                    <a:pt x="17" y="8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8" y="5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5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9"/>
                  </a:lnTo>
                  <a:lnTo>
                    <a:pt x="27" y="10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8" y="15"/>
                  </a:lnTo>
                  <a:lnTo>
                    <a:pt x="28" y="17"/>
                  </a:lnTo>
                  <a:lnTo>
                    <a:pt x="29" y="21"/>
                  </a:lnTo>
                  <a:lnTo>
                    <a:pt x="29" y="21"/>
                  </a:lnTo>
                  <a:lnTo>
                    <a:pt x="29" y="22"/>
                  </a:lnTo>
                  <a:lnTo>
                    <a:pt x="29" y="23"/>
                  </a:lnTo>
                  <a:lnTo>
                    <a:pt x="29" y="25"/>
                  </a:lnTo>
                  <a:lnTo>
                    <a:pt x="30" y="29"/>
                  </a:lnTo>
                  <a:lnTo>
                    <a:pt x="32" y="39"/>
                  </a:lnTo>
                  <a:lnTo>
                    <a:pt x="32" y="39"/>
                  </a:lnTo>
                  <a:lnTo>
                    <a:pt x="32" y="40"/>
                  </a:lnTo>
                  <a:lnTo>
                    <a:pt x="32" y="41"/>
                  </a:lnTo>
                  <a:lnTo>
                    <a:pt x="32" y="43"/>
                  </a:lnTo>
                  <a:lnTo>
                    <a:pt x="33" y="48"/>
                  </a:lnTo>
                  <a:lnTo>
                    <a:pt x="35" y="57"/>
                  </a:lnTo>
                  <a:lnTo>
                    <a:pt x="35" y="58"/>
                  </a:lnTo>
                  <a:lnTo>
                    <a:pt x="35" y="59"/>
                  </a:lnTo>
                  <a:lnTo>
                    <a:pt x="35" y="60"/>
                  </a:lnTo>
                  <a:lnTo>
                    <a:pt x="35" y="62"/>
                  </a:lnTo>
                  <a:lnTo>
                    <a:pt x="36" y="67"/>
                  </a:lnTo>
                  <a:lnTo>
                    <a:pt x="37" y="76"/>
                  </a:lnTo>
                  <a:lnTo>
                    <a:pt x="37" y="77"/>
                  </a:lnTo>
                  <a:lnTo>
                    <a:pt x="37" y="78"/>
                  </a:lnTo>
                  <a:lnTo>
                    <a:pt x="38" y="79"/>
                  </a:lnTo>
                  <a:lnTo>
                    <a:pt x="38" y="81"/>
                  </a:lnTo>
                  <a:lnTo>
                    <a:pt x="39" y="86"/>
                  </a:lnTo>
                  <a:lnTo>
                    <a:pt x="39" y="86"/>
                  </a:lnTo>
                  <a:lnTo>
                    <a:pt x="39" y="87"/>
                  </a:lnTo>
                  <a:lnTo>
                    <a:pt x="39" y="88"/>
                  </a:lnTo>
                  <a:lnTo>
                    <a:pt x="40" y="90"/>
                  </a:lnTo>
                  <a:lnTo>
                    <a:pt x="40" y="94"/>
                  </a:lnTo>
                  <a:lnTo>
                    <a:pt x="41" y="95"/>
                  </a:lnTo>
                  <a:lnTo>
                    <a:pt x="41" y="95"/>
                  </a:lnTo>
                  <a:lnTo>
                    <a:pt x="41" y="96"/>
                  </a:lnTo>
                  <a:lnTo>
                    <a:pt x="41" y="98"/>
                  </a:lnTo>
                  <a:lnTo>
                    <a:pt x="42" y="102"/>
                  </a:lnTo>
                  <a:lnTo>
                    <a:pt x="42" y="102"/>
                  </a:lnTo>
                  <a:lnTo>
                    <a:pt x="42" y="103"/>
                  </a:lnTo>
                  <a:lnTo>
                    <a:pt x="42" y="104"/>
                  </a:lnTo>
                  <a:lnTo>
                    <a:pt x="43" y="105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44" y="108"/>
                  </a:lnTo>
                  <a:lnTo>
                    <a:pt x="44" y="109"/>
                  </a:lnTo>
                  <a:lnTo>
                    <a:pt x="44" y="110"/>
                  </a:lnTo>
                  <a:lnTo>
                    <a:pt x="44" y="110"/>
                  </a:lnTo>
                  <a:lnTo>
                    <a:pt x="44" y="111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1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2" y="110"/>
                  </a:lnTo>
                  <a:lnTo>
                    <a:pt x="52" y="109"/>
                  </a:lnTo>
                  <a:lnTo>
                    <a:pt x="52" y="108"/>
                  </a:lnTo>
                  <a:lnTo>
                    <a:pt x="52" y="108"/>
                  </a:lnTo>
                  <a:lnTo>
                    <a:pt x="52" y="107"/>
                  </a:lnTo>
                  <a:lnTo>
                    <a:pt x="53" y="107"/>
                  </a:lnTo>
                  <a:lnTo>
                    <a:pt x="53" y="105"/>
                  </a:lnTo>
                  <a:lnTo>
                    <a:pt x="53" y="102"/>
                  </a:lnTo>
                  <a:lnTo>
                    <a:pt x="54" y="102"/>
                  </a:lnTo>
                  <a:lnTo>
                    <a:pt x="54" y="102"/>
                  </a:lnTo>
                  <a:lnTo>
                    <a:pt x="54" y="101"/>
                  </a:lnTo>
                  <a:lnTo>
                    <a:pt x="54" y="99"/>
                  </a:lnTo>
                  <a:lnTo>
                    <a:pt x="55" y="96"/>
                  </a:lnTo>
                  <a:lnTo>
                    <a:pt x="55" y="95"/>
                  </a:lnTo>
                  <a:lnTo>
                    <a:pt x="55" y="95"/>
                  </a:lnTo>
                  <a:lnTo>
                    <a:pt x="55" y="94"/>
                  </a:lnTo>
                  <a:lnTo>
                    <a:pt x="56" y="92"/>
                  </a:lnTo>
                  <a:lnTo>
                    <a:pt x="56" y="87"/>
                  </a:lnTo>
                  <a:lnTo>
                    <a:pt x="58" y="78"/>
                  </a:lnTo>
                  <a:lnTo>
                    <a:pt x="61" y="57"/>
                  </a:lnTo>
                  <a:lnTo>
                    <a:pt x="61" y="57"/>
                  </a:lnTo>
                  <a:lnTo>
                    <a:pt x="61" y="56"/>
                  </a:lnTo>
                  <a:lnTo>
                    <a:pt x="61" y="55"/>
                  </a:lnTo>
                  <a:lnTo>
                    <a:pt x="62" y="52"/>
                  </a:lnTo>
                  <a:lnTo>
                    <a:pt x="62" y="47"/>
                  </a:lnTo>
                  <a:lnTo>
                    <a:pt x="64" y="38"/>
                  </a:lnTo>
                  <a:lnTo>
                    <a:pt x="64" y="37"/>
                  </a:lnTo>
                  <a:lnTo>
                    <a:pt x="64" y="37"/>
                  </a:lnTo>
                  <a:lnTo>
                    <a:pt x="64" y="36"/>
                  </a:lnTo>
                  <a:lnTo>
                    <a:pt x="64" y="33"/>
                  </a:lnTo>
                  <a:lnTo>
                    <a:pt x="65" y="29"/>
                  </a:lnTo>
                  <a:lnTo>
                    <a:pt x="67" y="21"/>
                  </a:lnTo>
                  <a:lnTo>
                    <a:pt x="67" y="20"/>
                  </a:lnTo>
                  <a:lnTo>
                    <a:pt x="67" y="20"/>
                  </a:lnTo>
                  <a:lnTo>
                    <a:pt x="67" y="19"/>
                  </a:lnTo>
                  <a:lnTo>
                    <a:pt x="67" y="17"/>
                  </a:lnTo>
                  <a:lnTo>
                    <a:pt x="68" y="13"/>
                  </a:lnTo>
                  <a:lnTo>
                    <a:pt x="68" y="13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9" y="10"/>
                  </a:lnTo>
                  <a:lnTo>
                    <a:pt x="69" y="7"/>
                  </a:lnTo>
                  <a:lnTo>
                    <a:pt x="70" y="7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5"/>
                  </a:lnTo>
                  <a:lnTo>
                    <a:pt x="70" y="4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3"/>
                  </a:lnTo>
                  <a:lnTo>
                    <a:pt x="71" y="3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2" y="2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6" y="1"/>
                  </a:lnTo>
                  <a:lnTo>
                    <a:pt x="76" y="1"/>
                  </a:lnTo>
                  <a:lnTo>
                    <a:pt x="76" y="1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4"/>
                  </a:lnTo>
                  <a:lnTo>
                    <a:pt x="77" y="4"/>
                  </a:lnTo>
                  <a:lnTo>
                    <a:pt x="77" y="5"/>
                  </a:lnTo>
                  <a:lnTo>
                    <a:pt x="77" y="5"/>
                  </a:lnTo>
                  <a:lnTo>
                    <a:pt x="78" y="6"/>
                  </a:lnTo>
                  <a:lnTo>
                    <a:pt x="79" y="9"/>
                  </a:lnTo>
                  <a:lnTo>
                    <a:pt x="79" y="9"/>
                  </a:lnTo>
                  <a:lnTo>
                    <a:pt x="79" y="10"/>
                  </a:lnTo>
                  <a:lnTo>
                    <a:pt x="79" y="10"/>
                  </a:lnTo>
                  <a:lnTo>
                    <a:pt x="79" y="12"/>
                  </a:lnTo>
                  <a:lnTo>
                    <a:pt x="80" y="15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80" y="17"/>
                  </a:lnTo>
                  <a:lnTo>
                    <a:pt x="81" y="19"/>
                  </a:lnTo>
                  <a:lnTo>
                    <a:pt x="81" y="22"/>
                  </a:lnTo>
                  <a:lnTo>
                    <a:pt x="81" y="23"/>
                  </a:lnTo>
                  <a:lnTo>
                    <a:pt x="81" y="23"/>
                  </a:lnTo>
                  <a:lnTo>
                    <a:pt x="82" y="24"/>
                  </a:lnTo>
                  <a:lnTo>
                    <a:pt x="82" y="26"/>
                  </a:lnTo>
                  <a:lnTo>
                    <a:pt x="83" y="31"/>
                  </a:lnTo>
                  <a:lnTo>
                    <a:pt x="84" y="40"/>
                  </a:lnTo>
                  <a:lnTo>
                    <a:pt x="84" y="40"/>
                  </a:lnTo>
                  <a:lnTo>
                    <a:pt x="84" y="41"/>
                  </a:lnTo>
                  <a:lnTo>
                    <a:pt x="85" y="42"/>
                  </a:lnTo>
                  <a:lnTo>
                    <a:pt x="85" y="45"/>
                  </a:lnTo>
                  <a:lnTo>
                    <a:pt x="86" y="50"/>
                  </a:lnTo>
                  <a:lnTo>
                    <a:pt x="87" y="61"/>
                  </a:lnTo>
                  <a:lnTo>
                    <a:pt x="87" y="62"/>
                  </a:lnTo>
                  <a:lnTo>
                    <a:pt x="88" y="62"/>
                  </a:lnTo>
                  <a:lnTo>
                    <a:pt x="88" y="64"/>
                  </a:lnTo>
                  <a:lnTo>
                    <a:pt x="88" y="66"/>
                  </a:lnTo>
                  <a:lnTo>
                    <a:pt x="89" y="72"/>
                  </a:lnTo>
                  <a:lnTo>
                    <a:pt x="90" y="82"/>
                  </a:lnTo>
                  <a:lnTo>
                    <a:pt x="90" y="82"/>
                  </a:lnTo>
                  <a:lnTo>
                    <a:pt x="90" y="83"/>
                  </a:lnTo>
                  <a:lnTo>
                    <a:pt x="91" y="84"/>
                  </a:lnTo>
                  <a:lnTo>
                    <a:pt x="91" y="86"/>
                  </a:lnTo>
                  <a:lnTo>
                    <a:pt x="92" y="90"/>
                  </a:lnTo>
                  <a:lnTo>
                    <a:pt x="92" y="91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2" y="94"/>
                  </a:lnTo>
                  <a:lnTo>
                    <a:pt x="93" y="98"/>
                  </a:lnTo>
                  <a:lnTo>
                    <a:pt x="93" y="99"/>
                  </a:lnTo>
                  <a:lnTo>
                    <a:pt x="93" y="99"/>
                  </a:lnTo>
                  <a:lnTo>
                    <a:pt x="94" y="100"/>
                  </a:lnTo>
                  <a:lnTo>
                    <a:pt x="94" y="102"/>
                  </a:lnTo>
                  <a:lnTo>
                    <a:pt x="94" y="102"/>
                  </a:lnTo>
                  <a:lnTo>
                    <a:pt x="94" y="102"/>
                  </a:lnTo>
                  <a:lnTo>
                    <a:pt x="94" y="103"/>
                  </a:lnTo>
                  <a:lnTo>
                    <a:pt x="94" y="105"/>
                  </a:lnTo>
                  <a:lnTo>
                    <a:pt x="95" y="105"/>
                  </a:lnTo>
                  <a:lnTo>
                    <a:pt x="95" y="105"/>
                  </a:lnTo>
                  <a:lnTo>
                    <a:pt x="95" y="106"/>
                  </a:lnTo>
                  <a:lnTo>
                    <a:pt x="95" y="108"/>
                  </a:lnTo>
                  <a:lnTo>
                    <a:pt x="95" y="108"/>
                  </a:lnTo>
                  <a:lnTo>
                    <a:pt x="95" y="108"/>
                  </a:lnTo>
                  <a:lnTo>
                    <a:pt x="96" y="109"/>
                  </a:lnTo>
                  <a:lnTo>
                    <a:pt x="96" y="110"/>
                  </a:lnTo>
                  <a:lnTo>
                    <a:pt x="96" y="110"/>
                  </a:lnTo>
                  <a:lnTo>
                    <a:pt x="96" y="110"/>
                  </a:lnTo>
                  <a:lnTo>
                    <a:pt x="96" y="111"/>
                  </a:lnTo>
                  <a:lnTo>
                    <a:pt x="97" y="112"/>
                  </a:lnTo>
                  <a:lnTo>
                    <a:pt x="97" y="112"/>
                  </a:lnTo>
                  <a:lnTo>
                    <a:pt x="97" y="112"/>
                  </a:lnTo>
                  <a:lnTo>
                    <a:pt x="97" y="113"/>
                  </a:lnTo>
                  <a:lnTo>
                    <a:pt x="97" y="113"/>
                  </a:lnTo>
                  <a:lnTo>
                    <a:pt x="97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1" y="115"/>
                  </a:lnTo>
                  <a:lnTo>
                    <a:pt x="101" y="115"/>
                  </a:lnTo>
                  <a:lnTo>
                    <a:pt x="101" y="115"/>
                  </a:lnTo>
                  <a:lnTo>
                    <a:pt x="101" y="115"/>
                  </a:lnTo>
                  <a:lnTo>
                    <a:pt x="101" y="114"/>
                  </a:lnTo>
                  <a:lnTo>
                    <a:pt x="101" y="114"/>
                  </a:lnTo>
                  <a:lnTo>
                    <a:pt x="101" y="114"/>
                  </a:lnTo>
                  <a:lnTo>
                    <a:pt x="102" y="114"/>
                  </a:lnTo>
                  <a:lnTo>
                    <a:pt x="102" y="114"/>
                  </a:lnTo>
                  <a:lnTo>
                    <a:pt x="102" y="114"/>
                  </a:lnTo>
                  <a:lnTo>
                    <a:pt x="102" y="113"/>
                  </a:lnTo>
                  <a:lnTo>
                    <a:pt x="102" y="113"/>
                  </a:lnTo>
                  <a:lnTo>
                    <a:pt x="102" y="113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3" y="112"/>
                  </a:lnTo>
                  <a:lnTo>
                    <a:pt x="103" y="110"/>
                  </a:lnTo>
                  <a:lnTo>
                    <a:pt x="103" y="110"/>
                  </a:lnTo>
                  <a:lnTo>
                    <a:pt x="103" y="110"/>
                  </a:lnTo>
                  <a:lnTo>
                    <a:pt x="103" y="109"/>
                  </a:lnTo>
                  <a:lnTo>
                    <a:pt x="104" y="108"/>
                  </a:lnTo>
                  <a:lnTo>
                    <a:pt x="104" y="105"/>
                  </a:lnTo>
                  <a:lnTo>
                    <a:pt x="104" y="105"/>
                  </a:lnTo>
                  <a:lnTo>
                    <a:pt x="105" y="104"/>
                  </a:lnTo>
                  <a:lnTo>
                    <a:pt x="105" y="104"/>
                  </a:lnTo>
                  <a:lnTo>
                    <a:pt x="105" y="102"/>
                  </a:lnTo>
                  <a:lnTo>
                    <a:pt x="106" y="98"/>
                  </a:lnTo>
                  <a:lnTo>
                    <a:pt x="106" y="98"/>
                  </a:lnTo>
                  <a:lnTo>
                    <a:pt x="106" y="97"/>
                  </a:lnTo>
                  <a:lnTo>
                    <a:pt x="106" y="96"/>
                  </a:lnTo>
                  <a:lnTo>
                    <a:pt x="107" y="94"/>
                  </a:lnTo>
                  <a:lnTo>
                    <a:pt x="108" y="90"/>
                  </a:lnTo>
                  <a:lnTo>
                    <a:pt x="108" y="89"/>
                  </a:lnTo>
                  <a:lnTo>
                    <a:pt x="108" y="89"/>
                  </a:lnTo>
                  <a:lnTo>
                    <a:pt x="108" y="88"/>
                  </a:lnTo>
                  <a:lnTo>
                    <a:pt x="108" y="86"/>
                  </a:lnTo>
                  <a:lnTo>
                    <a:pt x="109" y="81"/>
                  </a:lnTo>
                  <a:lnTo>
                    <a:pt x="110" y="72"/>
                  </a:lnTo>
                  <a:lnTo>
                    <a:pt x="113" y="52"/>
                  </a:lnTo>
                  <a:lnTo>
                    <a:pt x="113" y="51"/>
                  </a:lnTo>
                  <a:lnTo>
                    <a:pt x="113" y="50"/>
                  </a:lnTo>
                  <a:lnTo>
                    <a:pt x="113" y="49"/>
                  </a:lnTo>
                  <a:lnTo>
                    <a:pt x="114" y="46"/>
                  </a:lnTo>
                  <a:lnTo>
                    <a:pt x="115" y="41"/>
                  </a:lnTo>
                  <a:lnTo>
                    <a:pt x="116" y="31"/>
                  </a:lnTo>
                  <a:lnTo>
                    <a:pt x="116" y="30"/>
                  </a:lnTo>
                  <a:lnTo>
                    <a:pt x="116" y="30"/>
                  </a:lnTo>
                  <a:lnTo>
                    <a:pt x="116" y="28"/>
                  </a:lnTo>
                  <a:lnTo>
                    <a:pt x="117" y="26"/>
                  </a:lnTo>
                  <a:lnTo>
                    <a:pt x="118" y="22"/>
                  </a:lnTo>
                  <a:lnTo>
                    <a:pt x="118" y="21"/>
                  </a:lnTo>
                  <a:lnTo>
                    <a:pt x="118" y="20"/>
                  </a:lnTo>
                  <a:lnTo>
                    <a:pt x="118" y="19"/>
                  </a:lnTo>
                  <a:lnTo>
                    <a:pt x="118" y="17"/>
                  </a:lnTo>
                  <a:lnTo>
                    <a:pt x="119" y="14"/>
                  </a:lnTo>
                  <a:lnTo>
                    <a:pt x="119" y="13"/>
                  </a:lnTo>
                  <a:lnTo>
                    <a:pt x="119" y="13"/>
                  </a:lnTo>
                  <a:lnTo>
                    <a:pt x="120" y="12"/>
                  </a:lnTo>
                  <a:lnTo>
                    <a:pt x="120" y="10"/>
                  </a:lnTo>
                  <a:lnTo>
                    <a:pt x="120" y="10"/>
                  </a:lnTo>
                  <a:lnTo>
                    <a:pt x="120" y="10"/>
                  </a:lnTo>
                  <a:lnTo>
                    <a:pt x="120" y="9"/>
                  </a:lnTo>
                  <a:lnTo>
                    <a:pt x="121" y="7"/>
                  </a:lnTo>
                  <a:lnTo>
                    <a:pt x="121" y="7"/>
                  </a:lnTo>
                  <a:lnTo>
                    <a:pt x="121" y="7"/>
                  </a:lnTo>
                  <a:lnTo>
                    <a:pt x="121" y="6"/>
                  </a:lnTo>
                  <a:lnTo>
                    <a:pt x="121" y="5"/>
                  </a:lnTo>
                  <a:lnTo>
                    <a:pt x="122" y="5"/>
                  </a:lnTo>
                  <a:lnTo>
                    <a:pt x="122" y="4"/>
                  </a:lnTo>
                  <a:lnTo>
                    <a:pt x="122" y="4"/>
                  </a:lnTo>
                  <a:lnTo>
                    <a:pt x="122" y="3"/>
                  </a:lnTo>
                  <a:lnTo>
                    <a:pt x="122" y="3"/>
                  </a:lnTo>
                  <a:lnTo>
                    <a:pt x="122" y="2"/>
                  </a:lnTo>
                  <a:lnTo>
                    <a:pt x="122" y="2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11" name="Freeform 68"/>
            <p:cNvSpPr>
              <a:spLocks/>
            </p:cNvSpPr>
            <p:nvPr/>
          </p:nvSpPr>
          <p:spPr bwMode="auto">
            <a:xfrm>
              <a:off x="3171" y="2186"/>
              <a:ext cx="103" cy="116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2"/>
                </a:cxn>
                <a:cxn ang="0">
                  <a:pos x="7" y="6"/>
                </a:cxn>
                <a:cxn ang="0">
                  <a:pos x="8" y="11"/>
                </a:cxn>
                <a:cxn ang="0">
                  <a:pos x="12" y="33"/>
                </a:cxn>
                <a:cxn ang="0">
                  <a:pos x="15" y="56"/>
                </a:cxn>
                <a:cxn ang="0">
                  <a:pos x="19" y="83"/>
                </a:cxn>
                <a:cxn ang="0">
                  <a:pos x="22" y="101"/>
                </a:cxn>
                <a:cxn ang="0">
                  <a:pos x="24" y="109"/>
                </a:cxn>
                <a:cxn ang="0">
                  <a:pos x="25" y="112"/>
                </a:cxn>
                <a:cxn ang="0">
                  <a:pos x="26" y="114"/>
                </a:cxn>
                <a:cxn ang="0">
                  <a:pos x="27" y="115"/>
                </a:cxn>
                <a:cxn ang="0">
                  <a:pos x="28" y="116"/>
                </a:cxn>
                <a:cxn ang="0">
                  <a:pos x="28" y="115"/>
                </a:cxn>
                <a:cxn ang="0">
                  <a:pos x="29" y="115"/>
                </a:cxn>
                <a:cxn ang="0">
                  <a:pos x="30" y="112"/>
                </a:cxn>
                <a:cxn ang="0">
                  <a:pos x="32" y="108"/>
                </a:cxn>
                <a:cxn ang="0">
                  <a:pos x="34" y="100"/>
                </a:cxn>
                <a:cxn ang="0">
                  <a:pos x="37" y="76"/>
                </a:cxn>
                <a:cxn ang="0">
                  <a:pos x="41" y="52"/>
                </a:cxn>
                <a:cxn ang="0">
                  <a:pos x="44" y="28"/>
                </a:cxn>
                <a:cxn ang="0">
                  <a:pos x="47" y="14"/>
                </a:cxn>
                <a:cxn ang="0">
                  <a:pos x="48" y="8"/>
                </a:cxn>
                <a:cxn ang="0">
                  <a:pos x="49" y="4"/>
                </a:cxn>
                <a:cxn ang="0">
                  <a:pos x="50" y="1"/>
                </a:cxn>
                <a:cxn ang="0">
                  <a:pos x="51" y="0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3" y="0"/>
                </a:cxn>
                <a:cxn ang="0">
                  <a:pos x="54" y="1"/>
                </a:cxn>
                <a:cxn ang="0">
                  <a:pos x="55" y="5"/>
                </a:cxn>
                <a:cxn ang="0">
                  <a:pos x="57" y="10"/>
                </a:cxn>
                <a:cxn ang="0">
                  <a:pos x="61" y="32"/>
                </a:cxn>
                <a:cxn ang="0">
                  <a:pos x="64" y="55"/>
                </a:cxn>
                <a:cxn ang="0">
                  <a:pos x="68" y="84"/>
                </a:cxn>
                <a:cxn ang="0">
                  <a:pos x="70" y="96"/>
                </a:cxn>
                <a:cxn ang="0">
                  <a:pos x="71" y="104"/>
                </a:cxn>
                <a:cxn ang="0">
                  <a:pos x="73" y="110"/>
                </a:cxn>
                <a:cxn ang="0">
                  <a:pos x="74" y="114"/>
                </a:cxn>
                <a:cxn ang="0">
                  <a:pos x="75" y="115"/>
                </a:cxn>
                <a:cxn ang="0">
                  <a:pos x="76" y="116"/>
                </a:cxn>
                <a:cxn ang="0">
                  <a:pos x="77" y="116"/>
                </a:cxn>
                <a:cxn ang="0">
                  <a:pos x="77" y="115"/>
                </a:cxn>
                <a:cxn ang="0">
                  <a:pos x="78" y="113"/>
                </a:cxn>
                <a:cxn ang="0">
                  <a:pos x="80" y="110"/>
                </a:cxn>
                <a:cxn ang="0">
                  <a:pos x="81" y="102"/>
                </a:cxn>
                <a:cxn ang="0">
                  <a:pos x="85" y="78"/>
                </a:cxn>
                <a:cxn ang="0">
                  <a:pos x="90" y="43"/>
                </a:cxn>
                <a:cxn ang="0">
                  <a:pos x="92" y="29"/>
                </a:cxn>
                <a:cxn ang="0">
                  <a:pos x="94" y="15"/>
                </a:cxn>
                <a:cxn ang="0">
                  <a:pos x="96" y="6"/>
                </a:cxn>
                <a:cxn ang="0">
                  <a:pos x="98" y="3"/>
                </a:cxn>
                <a:cxn ang="0">
                  <a:pos x="99" y="1"/>
                </a:cxn>
                <a:cxn ang="0">
                  <a:pos x="99" y="0"/>
                </a:cxn>
                <a:cxn ang="0">
                  <a:pos x="100" y="0"/>
                </a:cxn>
                <a:cxn ang="0">
                  <a:pos x="101" y="0"/>
                </a:cxn>
                <a:cxn ang="0">
                  <a:pos x="101" y="0"/>
                </a:cxn>
                <a:cxn ang="0">
                  <a:pos x="102" y="2"/>
                </a:cxn>
              </a:cxnLst>
              <a:rect l="0" t="0" r="r" b="b"/>
              <a:pathLst>
                <a:path w="103" h="116">
                  <a:moveTo>
                    <a:pt x="0" y="2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5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6"/>
                  </a:lnTo>
                  <a:lnTo>
                    <a:pt x="9" y="16"/>
                  </a:lnTo>
                  <a:lnTo>
                    <a:pt x="9" y="18"/>
                  </a:lnTo>
                  <a:lnTo>
                    <a:pt x="10" y="23"/>
                  </a:lnTo>
                  <a:lnTo>
                    <a:pt x="12" y="32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5"/>
                  </a:lnTo>
                  <a:lnTo>
                    <a:pt x="12" y="37"/>
                  </a:lnTo>
                  <a:lnTo>
                    <a:pt x="13" y="42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55"/>
                  </a:lnTo>
                  <a:lnTo>
                    <a:pt x="15" y="56"/>
                  </a:lnTo>
                  <a:lnTo>
                    <a:pt x="15" y="58"/>
                  </a:lnTo>
                  <a:lnTo>
                    <a:pt x="16" y="64"/>
                  </a:lnTo>
                  <a:lnTo>
                    <a:pt x="18" y="74"/>
                  </a:lnTo>
                  <a:lnTo>
                    <a:pt x="18" y="74"/>
                  </a:lnTo>
                  <a:lnTo>
                    <a:pt x="18" y="75"/>
                  </a:lnTo>
                  <a:lnTo>
                    <a:pt x="18" y="76"/>
                  </a:lnTo>
                  <a:lnTo>
                    <a:pt x="18" y="79"/>
                  </a:lnTo>
                  <a:lnTo>
                    <a:pt x="19" y="83"/>
                  </a:lnTo>
                  <a:lnTo>
                    <a:pt x="20" y="92"/>
                  </a:lnTo>
                  <a:lnTo>
                    <a:pt x="20" y="93"/>
                  </a:lnTo>
                  <a:lnTo>
                    <a:pt x="20" y="93"/>
                  </a:lnTo>
                  <a:lnTo>
                    <a:pt x="21" y="94"/>
                  </a:lnTo>
                  <a:lnTo>
                    <a:pt x="21" y="96"/>
                  </a:lnTo>
                  <a:lnTo>
                    <a:pt x="22" y="100"/>
                  </a:lnTo>
                  <a:lnTo>
                    <a:pt x="22" y="100"/>
                  </a:lnTo>
                  <a:lnTo>
                    <a:pt x="22" y="101"/>
                  </a:lnTo>
                  <a:lnTo>
                    <a:pt x="22" y="101"/>
                  </a:lnTo>
                  <a:lnTo>
                    <a:pt x="22" y="103"/>
                  </a:lnTo>
                  <a:lnTo>
                    <a:pt x="23" y="106"/>
                  </a:lnTo>
                  <a:lnTo>
                    <a:pt x="23" y="106"/>
                  </a:lnTo>
                  <a:lnTo>
                    <a:pt x="23" y="107"/>
                  </a:lnTo>
                  <a:lnTo>
                    <a:pt x="23" y="107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10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5" y="111"/>
                  </a:lnTo>
                  <a:lnTo>
                    <a:pt x="25" y="112"/>
                  </a:lnTo>
                  <a:lnTo>
                    <a:pt x="25" y="112"/>
                  </a:lnTo>
                  <a:lnTo>
                    <a:pt x="25" y="112"/>
                  </a:lnTo>
                  <a:lnTo>
                    <a:pt x="25" y="113"/>
                  </a:lnTo>
                  <a:lnTo>
                    <a:pt x="25" y="113"/>
                  </a:lnTo>
                  <a:lnTo>
                    <a:pt x="25" y="113"/>
                  </a:lnTo>
                  <a:lnTo>
                    <a:pt x="26" y="113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30" y="114"/>
                  </a:lnTo>
                  <a:lnTo>
                    <a:pt x="30" y="114"/>
                  </a:lnTo>
                  <a:lnTo>
                    <a:pt x="30" y="114"/>
                  </a:lnTo>
                  <a:lnTo>
                    <a:pt x="30" y="113"/>
                  </a:lnTo>
                  <a:lnTo>
                    <a:pt x="30" y="112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1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1" y="109"/>
                  </a:lnTo>
                  <a:lnTo>
                    <a:pt x="32" y="108"/>
                  </a:lnTo>
                  <a:lnTo>
                    <a:pt x="32" y="107"/>
                  </a:lnTo>
                  <a:lnTo>
                    <a:pt x="32" y="107"/>
                  </a:lnTo>
                  <a:lnTo>
                    <a:pt x="32" y="106"/>
                  </a:lnTo>
                  <a:lnTo>
                    <a:pt x="33" y="105"/>
                  </a:lnTo>
                  <a:lnTo>
                    <a:pt x="33" y="102"/>
                  </a:lnTo>
                  <a:lnTo>
                    <a:pt x="33" y="101"/>
                  </a:lnTo>
                  <a:lnTo>
                    <a:pt x="33" y="101"/>
                  </a:lnTo>
                  <a:lnTo>
                    <a:pt x="34" y="100"/>
                  </a:lnTo>
                  <a:lnTo>
                    <a:pt x="34" y="98"/>
                  </a:lnTo>
                  <a:lnTo>
                    <a:pt x="35" y="94"/>
                  </a:lnTo>
                  <a:lnTo>
                    <a:pt x="35" y="94"/>
                  </a:lnTo>
                  <a:lnTo>
                    <a:pt x="35" y="93"/>
                  </a:lnTo>
                  <a:lnTo>
                    <a:pt x="35" y="92"/>
                  </a:lnTo>
                  <a:lnTo>
                    <a:pt x="35" y="90"/>
                  </a:lnTo>
                  <a:lnTo>
                    <a:pt x="36" y="86"/>
                  </a:lnTo>
                  <a:lnTo>
                    <a:pt x="37" y="76"/>
                  </a:lnTo>
                  <a:lnTo>
                    <a:pt x="38" y="75"/>
                  </a:lnTo>
                  <a:lnTo>
                    <a:pt x="38" y="75"/>
                  </a:lnTo>
                  <a:lnTo>
                    <a:pt x="38" y="73"/>
                  </a:lnTo>
                  <a:lnTo>
                    <a:pt x="38" y="71"/>
                  </a:lnTo>
                  <a:lnTo>
                    <a:pt x="39" y="65"/>
                  </a:lnTo>
                  <a:lnTo>
                    <a:pt x="41" y="54"/>
                  </a:lnTo>
                  <a:lnTo>
                    <a:pt x="41" y="53"/>
                  </a:lnTo>
                  <a:lnTo>
                    <a:pt x="41" y="52"/>
                  </a:lnTo>
                  <a:lnTo>
                    <a:pt x="41" y="51"/>
                  </a:lnTo>
                  <a:lnTo>
                    <a:pt x="41" y="48"/>
                  </a:lnTo>
                  <a:lnTo>
                    <a:pt x="42" y="43"/>
                  </a:lnTo>
                  <a:lnTo>
                    <a:pt x="43" y="32"/>
                  </a:lnTo>
                  <a:lnTo>
                    <a:pt x="44" y="32"/>
                  </a:lnTo>
                  <a:lnTo>
                    <a:pt x="44" y="31"/>
                  </a:lnTo>
                  <a:lnTo>
                    <a:pt x="44" y="30"/>
                  </a:lnTo>
                  <a:lnTo>
                    <a:pt x="44" y="28"/>
                  </a:lnTo>
                  <a:lnTo>
                    <a:pt x="45" y="23"/>
                  </a:lnTo>
                  <a:lnTo>
                    <a:pt x="45" y="23"/>
                  </a:lnTo>
                  <a:lnTo>
                    <a:pt x="45" y="22"/>
                  </a:lnTo>
                  <a:lnTo>
                    <a:pt x="45" y="21"/>
                  </a:lnTo>
                  <a:lnTo>
                    <a:pt x="46" y="19"/>
                  </a:lnTo>
                  <a:lnTo>
                    <a:pt x="46" y="15"/>
                  </a:lnTo>
                  <a:lnTo>
                    <a:pt x="47" y="15"/>
                  </a:lnTo>
                  <a:lnTo>
                    <a:pt x="47" y="14"/>
                  </a:lnTo>
                  <a:lnTo>
                    <a:pt x="47" y="14"/>
                  </a:lnTo>
                  <a:lnTo>
                    <a:pt x="47" y="12"/>
                  </a:lnTo>
                  <a:lnTo>
                    <a:pt x="47" y="12"/>
                  </a:lnTo>
                  <a:lnTo>
                    <a:pt x="47" y="11"/>
                  </a:lnTo>
                  <a:lnTo>
                    <a:pt x="47" y="10"/>
                  </a:lnTo>
                  <a:lnTo>
                    <a:pt x="48" y="9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7"/>
                  </a:lnTo>
                  <a:lnTo>
                    <a:pt x="49" y="6"/>
                  </a:lnTo>
                  <a:lnTo>
                    <a:pt x="49" y="6"/>
                  </a:lnTo>
                  <a:lnTo>
                    <a:pt x="49" y="6"/>
                  </a:lnTo>
                  <a:lnTo>
                    <a:pt x="49" y="5"/>
                  </a:lnTo>
                  <a:lnTo>
                    <a:pt x="49" y="4"/>
                  </a:lnTo>
                  <a:lnTo>
                    <a:pt x="49" y="4"/>
                  </a:lnTo>
                  <a:lnTo>
                    <a:pt x="49" y="4"/>
                  </a:lnTo>
                  <a:lnTo>
                    <a:pt x="49" y="3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56" y="6"/>
                  </a:lnTo>
                  <a:lnTo>
                    <a:pt x="56" y="7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7" y="9"/>
                  </a:lnTo>
                  <a:lnTo>
                    <a:pt x="57" y="10"/>
                  </a:lnTo>
                  <a:lnTo>
                    <a:pt x="58" y="14"/>
                  </a:lnTo>
                  <a:lnTo>
                    <a:pt x="58" y="14"/>
                  </a:lnTo>
                  <a:lnTo>
                    <a:pt x="58" y="15"/>
                  </a:lnTo>
                  <a:lnTo>
                    <a:pt x="58" y="16"/>
                  </a:lnTo>
                  <a:lnTo>
                    <a:pt x="59" y="18"/>
                  </a:lnTo>
                  <a:lnTo>
                    <a:pt x="59" y="22"/>
                  </a:lnTo>
                  <a:lnTo>
                    <a:pt x="61" y="32"/>
                  </a:lnTo>
                  <a:lnTo>
                    <a:pt x="61" y="32"/>
                  </a:lnTo>
                  <a:lnTo>
                    <a:pt x="61" y="33"/>
                  </a:lnTo>
                  <a:lnTo>
                    <a:pt x="61" y="34"/>
                  </a:lnTo>
                  <a:lnTo>
                    <a:pt x="61" y="37"/>
                  </a:lnTo>
                  <a:lnTo>
                    <a:pt x="62" y="42"/>
                  </a:lnTo>
                  <a:lnTo>
                    <a:pt x="63" y="52"/>
                  </a:lnTo>
                  <a:lnTo>
                    <a:pt x="64" y="53"/>
                  </a:lnTo>
                  <a:lnTo>
                    <a:pt x="64" y="53"/>
                  </a:lnTo>
                  <a:lnTo>
                    <a:pt x="64" y="55"/>
                  </a:lnTo>
                  <a:lnTo>
                    <a:pt x="64" y="57"/>
                  </a:lnTo>
                  <a:lnTo>
                    <a:pt x="65" y="63"/>
                  </a:lnTo>
                  <a:lnTo>
                    <a:pt x="66" y="73"/>
                  </a:lnTo>
                  <a:lnTo>
                    <a:pt x="66" y="74"/>
                  </a:lnTo>
                  <a:lnTo>
                    <a:pt x="67" y="74"/>
                  </a:lnTo>
                  <a:lnTo>
                    <a:pt x="67" y="76"/>
                  </a:lnTo>
                  <a:lnTo>
                    <a:pt x="67" y="78"/>
                  </a:lnTo>
                  <a:lnTo>
                    <a:pt x="68" y="84"/>
                  </a:lnTo>
                  <a:lnTo>
                    <a:pt x="68" y="84"/>
                  </a:lnTo>
                  <a:lnTo>
                    <a:pt x="68" y="85"/>
                  </a:lnTo>
                  <a:lnTo>
                    <a:pt x="68" y="86"/>
                  </a:lnTo>
                  <a:lnTo>
                    <a:pt x="69" y="89"/>
                  </a:lnTo>
                  <a:lnTo>
                    <a:pt x="69" y="94"/>
                  </a:lnTo>
                  <a:lnTo>
                    <a:pt x="69" y="94"/>
                  </a:lnTo>
                  <a:lnTo>
                    <a:pt x="70" y="95"/>
                  </a:lnTo>
                  <a:lnTo>
                    <a:pt x="70" y="96"/>
                  </a:lnTo>
                  <a:lnTo>
                    <a:pt x="70" y="98"/>
                  </a:lnTo>
                  <a:lnTo>
                    <a:pt x="70" y="98"/>
                  </a:lnTo>
                  <a:lnTo>
                    <a:pt x="70" y="99"/>
                  </a:lnTo>
                  <a:lnTo>
                    <a:pt x="71" y="100"/>
                  </a:lnTo>
                  <a:lnTo>
                    <a:pt x="71" y="102"/>
                  </a:lnTo>
                  <a:lnTo>
                    <a:pt x="71" y="102"/>
                  </a:lnTo>
                  <a:lnTo>
                    <a:pt x="71" y="103"/>
                  </a:lnTo>
                  <a:lnTo>
                    <a:pt x="71" y="104"/>
                  </a:lnTo>
                  <a:lnTo>
                    <a:pt x="72" y="105"/>
                  </a:lnTo>
                  <a:lnTo>
                    <a:pt x="72" y="106"/>
                  </a:lnTo>
                  <a:lnTo>
                    <a:pt x="72" y="106"/>
                  </a:lnTo>
                  <a:lnTo>
                    <a:pt x="72" y="107"/>
                  </a:lnTo>
                  <a:lnTo>
                    <a:pt x="72" y="108"/>
                  </a:lnTo>
                  <a:lnTo>
                    <a:pt x="73" y="109"/>
                  </a:lnTo>
                  <a:lnTo>
                    <a:pt x="73" y="109"/>
                  </a:lnTo>
                  <a:lnTo>
                    <a:pt x="73" y="110"/>
                  </a:lnTo>
                  <a:lnTo>
                    <a:pt x="73" y="111"/>
                  </a:lnTo>
                  <a:lnTo>
                    <a:pt x="73" y="111"/>
                  </a:lnTo>
                  <a:lnTo>
                    <a:pt x="73" y="111"/>
                  </a:lnTo>
                  <a:lnTo>
                    <a:pt x="73" y="112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8" y="115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9" y="113"/>
                  </a:lnTo>
                  <a:lnTo>
                    <a:pt x="79" y="113"/>
                  </a:lnTo>
                  <a:lnTo>
                    <a:pt x="79" y="112"/>
                  </a:lnTo>
                  <a:lnTo>
                    <a:pt x="79" y="112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80" y="110"/>
                  </a:lnTo>
                  <a:lnTo>
                    <a:pt x="80" y="109"/>
                  </a:lnTo>
                  <a:lnTo>
                    <a:pt x="80" y="109"/>
                  </a:lnTo>
                  <a:lnTo>
                    <a:pt x="80" y="108"/>
                  </a:lnTo>
                  <a:lnTo>
                    <a:pt x="81" y="107"/>
                  </a:lnTo>
                  <a:lnTo>
                    <a:pt x="81" y="104"/>
                  </a:lnTo>
                  <a:lnTo>
                    <a:pt x="81" y="104"/>
                  </a:lnTo>
                  <a:lnTo>
                    <a:pt x="81" y="103"/>
                  </a:lnTo>
                  <a:lnTo>
                    <a:pt x="81" y="102"/>
                  </a:lnTo>
                  <a:lnTo>
                    <a:pt x="82" y="100"/>
                  </a:lnTo>
                  <a:lnTo>
                    <a:pt x="83" y="97"/>
                  </a:lnTo>
                  <a:lnTo>
                    <a:pt x="84" y="88"/>
                  </a:lnTo>
                  <a:lnTo>
                    <a:pt x="84" y="88"/>
                  </a:lnTo>
                  <a:lnTo>
                    <a:pt x="84" y="87"/>
                  </a:lnTo>
                  <a:lnTo>
                    <a:pt x="84" y="86"/>
                  </a:lnTo>
                  <a:lnTo>
                    <a:pt x="85" y="83"/>
                  </a:lnTo>
                  <a:lnTo>
                    <a:pt x="85" y="78"/>
                  </a:lnTo>
                  <a:lnTo>
                    <a:pt x="87" y="67"/>
                  </a:lnTo>
                  <a:lnTo>
                    <a:pt x="87" y="66"/>
                  </a:lnTo>
                  <a:lnTo>
                    <a:pt x="87" y="66"/>
                  </a:lnTo>
                  <a:lnTo>
                    <a:pt x="87" y="64"/>
                  </a:lnTo>
                  <a:lnTo>
                    <a:pt x="88" y="61"/>
                  </a:lnTo>
                  <a:lnTo>
                    <a:pt x="89" y="55"/>
                  </a:lnTo>
                  <a:lnTo>
                    <a:pt x="90" y="44"/>
                  </a:lnTo>
                  <a:lnTo>
                    <a:pt x="90" y="43"/>
                  </a:lnTo>
                  <a:lnTo>
                    <a:pt x="90" y="43"/>
                  </a:lnTo>
                  <a:lnTo>
                    <a:pt x="90" y="41"/>
                  </a:lnTo>
                  <a:lnTo>
                    <a:pt x="91" y="39"/>
                  </a:lnTo>
                  <a:lnTo>
                    <a:pt x="92" y="34"/>
                  </a:lnTo>
                  <a:lnTo>
                    <a:pt x="92" y="33"/>
                  </a:lnTo>
                  <a:lnTo>
                    <a:pt x="92" y="32"/>
                  </a:lnTo>
                  <a:lnTo>
                    <a:pt x="92" y="31"/>
                  </a:lnTo>
                  <a:lnTo>
                    <a:pt x="92" y="29"/>
                  </a:lnTo>
                  <a:lnTo>
                    <a:pt x="93" y="24"/>
                  </a:lnTo>
                  <a:lnTo>
                    <a:pt x="93" y="24"/>
                  </a:lnTo>
                  <a:lnTo>
                    <a:pt x="93" y="23"/>
                  </a:lnTo>
                  <a:lnTo>
                    <a:pt x="93" y="22"/>
                  </a:lnTo>
                  <a:lnTo>
                    <a:pt x="94" y="20"/>
                  </a:lnTo>
                  <a:lnTo>
                    <a:pt x="94" y="16"/>
                  </a:lnTo>
                  <a:lnTo>
                    <a:pt x="94" y="16"/>
                  </a:lnTo>
                  <a:lnTo>
                    <a:pt x="94" y="15"/>
                  </a:lnTo>
                  <a:lnTo>
                    <a:pt x="95" y="14"/>
                  </a:lnTo>
                  <a:lnTo>
                    <a:pt x="95" y="12"/>
                  </a:lnTo>
                  <a:lnTo>
                    <a:pt x="96" y="9"/>
                  </a:lnTo>
                  <a:lnTo>
                    <a:pt x="96" y="9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96" y="6"/>
                  </a:lnTo>
                  <a:lnTo>
                    <a:pt x="96" y="6"/>
                  </a:lnTo>
                  <a:lnTo>
                    <a:pt x="97" y="6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97" y="4"/>
                  </a:lnTo>
                  <a:lnTo>
                    <a:pt x="97" y="4"/>
                  </a:lnTo>
                  <a:lnTo>
                    <a:pt x="98" y="3"/>
                  </a:lnTo>
                  <a:lnTo>
                    <a:pt x="98" y="3"/>
                  </a:lnTo>
                  <a:lnTo>
                    <a:pt x="98" y="3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9" y="1"/>
                  </a:lnTo>
                  <a:lnTo>
                    <a:pt x="99" y="1"/>
                  </a:lnTo>
                  <a:lnTo>
                    <a:pt x="99" y="1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2" y="0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2"/>
                  </a:lnTo>
                  <a:lnTo>
                    <a:pt x="102" y="2"/>
                  </a:lnTo>
                  <a:lnTo>
                    <a:pt x="102" y="2"/>
                  </a:lnTo>
                  <a:lnTo>
                    <a:pt x="103" y="3"/>
                  </a:lnTo>
                  <a:lnTo>
                    <a:pt x="103" y="3"/>
                  </a:lnTo>
                  <a:lnTo>
                    <a:pt x="103" y="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12" name="Freeform 69"/>
            <p:cNvSpPr>
              <a:spLocks/>
            </p:cNvSpPr>
            <p:nvPr/>
          </p:nvSpPr>
          <p:spPr bwMode="auto">
            <a:xfrm>
              <a:off x="3274" y="2186"/>
              <a:ext cx="109" cy="116"/>
            </a:xfrm>
            <a:custGeom>
              <a:avLst/>
              <a:gdLst/>
              <a:ahLst/>
              <a:cxnLst>
                <a:cxn ang="0">
                  <a:pos x="1" y="9"/>
                </a:cxn>
                <a:cxn ang="0">
                  <a:pos x="3" y="19"/>
                </a:cxn>
                <a:cxn ang="0">
                  <a:pos x="10" y="65"/>
                </a:cxn>
                <a:cxn ang="0">
                  <a:pos x="12" y="79"/>
                </a:cxn>
                <a:cxn ang="0">
                  <a:pos x="15" y="97"/>
                </a:cxn>
                <a:cxn ang="0">
                  <a:pos x="17" y="108"/>
                </a:cxn>
                <a:cxn ang="0">
                  <a:pos x="18" y="112"/>
                </a:cxn>
                <a:cxn ang="0">
                  <a:pos x="19" y="114"/>
                </a:cxn>
                <a:cxn ang="0">
                  <a:pos x="20" y="115"/>
                </a:cxn>
                <a:cxn ang="0">
                  <a:pos x="20" y="116"/>
                </a:cxn>
                <a:cxn ang="0">
                  <a:pos x="21" y="115"/>
                </a:cxn>
                <a:cxn ang="0">
                  <a:pos x="22" y="114"/>
                </a:cxn>
                <a:cxn ang="0">
                  <a:pos x="23" y="113"/>
                </a:cxn>
                <a:cxn ang="0">
                  <a:pos x="24" y="108"/>
                </a:cxn>
                <a:cxn ang="0">
                  <a:pos x="26" y="99"/>
                </a:cxn>
                <a:cxn ang="0">
                  <a:pos x="29" y="82"/>
                </a:cxn>
                <a:cxn ang="0">
                  <a:pos x="33" y="47"/>
                </a:cxn>
                <a:cxn ang="0">
                  <a:pos x="35" y="32"/>
                </a:cxn>
                <a:cxn ang="0">
                  <a:pos x="38" y="17"/>
                </a:cxn>
                <a:cxn ang="0">
                  <a:pos x="40" y="7"/>
                </a:cxn>
                <a:cxn ang="0">
                  <a:pos x="41" y="3"/>
                </a:cxn>
                <a:cxn ang="0">
                  <a:pos x="42" y="1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0"/>
                </a:cxn>
                <a:cxn ang="0">
                  <a:pos x="45" y="1"/>
                </a:cxn>
                <a:cxn ang="0">
                  <a:pos x="47" y="4"/>
                </a:cxn>
                <a:cxn ang="0">
                  <a:pos x="48" y="10"/>
                </a:cxn>
                <a:cxn ang="0">
                  <a:pos x="50" y="20"/>
                </a:cxn>
                <a:cxn ang="0">
                  <a:pos x="54" y="49"/>
                </a:cxn>
                <a:cxn ang="0">
                  <a:pos x="57" y="72"/>
                </a:cxn>
                <a:cxn ang="0">
                  <a:pos x="60" y="92"/>
                </a:cxn>
                <a:cxn ang="0">
                  <a:pos x="61" y="101"/>
                </a:cxn>
                <a:cxn ang="0">
                  <a:pos x="63" y="108"/>
                </a:cxn>
                <a:cxn ang="0">
                  <a:pos x="64" y="111"/>
                </a:cxn>
                <a:cxn ang="0">
                  <a:pos x="65" y="114"/>
                </a:cxn>
                <a:cxn ang="0">
                  <a:pos x="66" y="115"/>
                </a:cxn>
                <a:cxn ang="0">
                  <a:pos x="66" y="116"/>
                </a:cxn>
                <a:cxn ang="0">
                  <a:pos x="67" y="115"/>
                </a:cxn>
                <a:cxn ang="0">
                  <a:pos x="68" y="114"/>
                </a:cxn>
                <a:cxn ang="0">
                  <a:pos x="69" y="112"/>
                </a:cxn>
                <a:cxn ang="0">
                  <a:pos x="70" y="109"/>
                </a:cxn>
                <a:cxn ang="0">
                  <a:pos x="72" y="100"/>
                </a:cxn>
                <a:cxn ang="0">
                  <a:pos x="77" y="64"/>
                </a:cxn>
                <a:cxn ang="0">
                  <a:pos x="80" y="38"/>
                </a:cxn>
                <a:cxn ang="0">
                  <a:pos x="83" y="20"/>
                </a:cxn>
                <a:cxn ang="0">
                  <a:pos x="84" y="12"/>
                </a:cxn>
                <a:cxn ang="0">
                  <a:pos x="86" y="6"/>
                </a:cxn>
                <a:cxn ang="0">
                  <a:pos x="87" y="3"/>
                </a:cxn>
                <a:cxn ang="0">
                  <a:pos x="88" y="1"/>
                </a:cxn>
                <a:cxn ang="0">
                  <a:pos x="88" y="0"/>
                </a:cxn>
                <a:cxn ang="0">
                  <a:pos x="89" y="0"/>
                </a:cxn>
                <a:cxn ang="0">
                  <a:pos x="90" y="0"/>
                </a:cxn>
                <a:cxn ang="0">
                  <a:pos x="91" y="1"/>
                </a:cxn>
                <a:cxn ang="0">
                  <a:pos x="92" y="5"/>
                </a:cxn>
                <a:cxn ang="0">
                  <a:pos x="93" y="11"/>
                </a:cxn>
                <a:cxn ang="0">
                  <a:pos x="96" y="27"/>
                </a:cxn>
                <a:cxn ang="0">
                  <a:pos x="100" y="62"/>
                </a:cxn>
                <a:cxn ang="0">
                  <a:pos x="104" y="86"/>
                </a:cxn>
                <a:cxn ang="0">
                  <a:pos x="106" y="103"/>
                </a:cxn>
                <a:cxn ang="0">
                  <a:pos x="108" y="109"/>
                </a:cxn>
                <a:cxn ang="0">
                  <a:pos x="109" y="113"/>
                </a:cxn>
              </a:cxnLst>
              <a:rect l="0" t="0" r="r" b="b"/>
              <a:pathLst>
                <a:path w="109" h="116">
                  <a:moveTo>
                    <a:pt x="0" y="4"/>
                  </a:moveTo>
                  <a:lnTo>
                    <a:pt x="0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9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9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5"/>
                  </a:lnTo>
                  <a:lnTo>
                    <a:pt x="5" y="26"/>
                  </a:lnTo>
                  <a:lnTo>
                    <a:pt x="5" y="28"/>
                  </a:lnTo>
                  <a:lnTo>
                    <a:pt x="6" y="33"/>
                  </a:lnTo>
                  <a:lnTo>
                    <a:pt x="7" y="44"/>
                  </a:lnTo>
                  <a:lnTo>
                    <a:pt x="10" y="65"/>
                  </a:lnTo>
                  <a:lnTo>
                    <a:pt x="10" y="66"/>
                  </a:lnTo>
                  <a:lnTo>
                    <a:pt x="10" y="67"/>
                  </a:lnTo>
                  <a:lnTo>
                    <a:pt x="10" y="68"/>
                  </a:lnTo>
                  <a:lnTo>
                    <a:pt x="11" y="71"/>
                  </a:lnTo>
                  <a:lnTo>
                    <a:pt x="11" y="77"/>
                  </a:lnTo>
                  <a:lnTo>
                    <a:pt x="11" y="77"/>
                  </a:lnTo>
                  <a:lnTo>
                    <a:pt x="11" y="78"/>
                  </a:lnTo>
                  <a:lnTo>
                    <a:pt x="12" y="79"/>
                  </a:lnTo>
                  <a:lnTo>
                    <a:pt x="12" y="82"/>
                  </a:lnTo>
                  <a:lnTo>
                    <a:pt x="13" y="87"/>
                  </a:lnTo>
                  <a:lnTo>
                    <a:pt x="13" y="88"/>
                  </a:lnTo>
                  <a:lnTo>
                    <a:pt x="13" y="89"/>
                  </a:lnTo>
                  <a:lnTo>
                    <a:pt x="13" y="90"/>
                  </a:lnTo>
                  <a:lnTo>
                    <a:pt x="14" y="92"/>
                  </a:lnTo>
                  <a:lnTo>
                    <a:pt x="14" y="97"/>
                  </a:lnTo>
                  <a:lnTo>
                    <a:pt x="15" y="97"/>
                  </a:lnTo>
                  <a:lnTo>
                    <a:pt x="15" y="98"/>
                  </a:lnTo>
                  <a:lnTo>
                    <a:pt x="15" y="99"/>
                  </a:lnTo>
                  <a:lnTo>
                    <a:pt x="15" y="101"/>
                  </a:lnTo>
                  <a:lnTo>
                    <a:pt x="16" y="105"/>
                  </a:lnTo>
                  <a:lnTo>
                    <a:pt x="16" y="105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9"/>
                  </a:lnTo>
                  <a:lnTo>
                    <a:pt x="17" y="110"/>
                  </a:lnTo>
                  <a:lnTo>
                    <a:pt x="17" y="111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9" y="113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2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4" y="111"/>
                  </a:lnTo>
                  <a:lnTo>
                    <a:pt x="24" y="110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08"/>
                  </a:lnTo>
                  <a:lnTo>
                    <a:pt x="25" y="107"/>
                  </a:lnTo>
                  <a:lnTo>
                    <a:pt x="25" y="106"/>
                  </a:lnTo>
                  <a:lnTo>
                    <a:pt x="25" y="106"/>
                  </a:lnTo>
                  <a:lnTo>
                    <a:pt x="25" y="105"/>
                  </a:lnTo>
                  <a:lnTo>
                    <a:pt x="25" y="104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26" y="99"/>
                  </a:lnTo>
                  <a:lnTo>
                    <a:pt x="26" y="98"/>
                  </a:lnTo>
                  <a:lnTo>
                    <a:pt x="27" y="96"/>
                  </a:lnTo>
                  <a:lnTo>
                    <a:pt x="27" y="92"/>
                  </a:lnTo>
                  <a:lnTo>
                    <a:pt x="27" y="92"/>
                  </a:lnTo>
                  <a:lnTo>
                    <a:pt x="28" y="91"/>
                  </a:lnTo>
                  <a:lnTo>
                    <a:pt x="28" y="90"/>
                  </a:lnTo>
                  <a:lnTo>
                    <a:pt x="28" y="87"/>
                  </a:lnTo>
                  <a:lnTo>
                    <a:pt x="29" y="82"/>
                  </a:lnTo>
                  <a:lnTo>
                    <a:pt x="30" y="71"/>
                  </a:lnTo>
                  <a:lnTo>
                    <a:pt x="31" y="70"/>
                  </a:lnTo>
                  <a:lnTo>
                    <a:pt x="31" y="69"/>
                  </a:lnTo>
                  <a:lnTo>
                    <a:pt x="31" y="68"/>
                  </a:lnTo>
                  <a:lnTo>
                    <a:pt x="31" y="65"/>
                  </a:lnTo>
                  <a:lnTo>
                    <a:pt x="32" y="59"/>
                  </a:lnTo>
                  <a:lnTo>
                    <a:pt x="33" y="47"/>
                  </a:lnTo>
                  <a:lnTo>
                    <a:pt x="33" y="47"/>
                  </a:lnTo>
                  <a:lnTo>
                    <a:pt x="34" y="46"/>
                  </a:lnTo>
                  <a:lnTo>
                    <a:pt x="34" y="44"/>
                  </a:lnTo>
                  <a:lnTo>
                    <a:pt x="34" y="42"/>
                  </a:lnTo>
                  <a:lnTo>
                    <a:pt x="35" y="37"/>
                  </a:lnTo>
                  <a:lnTo>
                    <a:pt x="35" y="36"/>
                  </a:lnTo>
                  <a:lnTo>
                    <a:pt x="35" y="35"/>
                  </a:lnTo>
                  <a:lnTo>
                    <a:pt x="35" y="34"/>
                  </a:lnTo>
                  <a:lnTo>
                    <a:pt x="35" y="32"/>
                  </a:lnTo>
                  <a:lnTo>
                    <a:pt x="36" y="27"/>
                  </a:lnTo>
                  <a:lnTo>
                    <a:pt x="36" y="26"/>
                  </a:lnTo>
                  <a:lnTo>
                    <a:pt x="36" y="26"/>
                  </a:lnTo>
                  <a:lnTo>
                    <a:pt x="37" y="24"/>
                  </a:lnTo>
                  <a:lnTo>
                    <a:pt x="37" y="22"/>
                  </a:lnTo>
                  <a:lnTo>
                    <a:pt x="38" y="18"/>
                  </a:lnTo>
                  <a:lnTo>
                    <a:pt x="38" y="17"/>
                  </a:lnTo>
                  <a:lnTo>
                    <a:pt x="38" y="17"/>
                  </a:lnTo>
                  <a:lnTo>
                    <a:pt x="38" y="16"/>
                  </a:lnTo>
                  <a:lnTo>
                    <a:pt x="38" y="14"/>
                  </a:lnTo>
                  <a:lnTo>
                    <a:pt x="39" y="11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9" y="9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6"/>
                  </a:lnTo>
                  <a:lnTo>
                    <a:pt x="41" y="5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2" y="2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7" y="4"/>
                  </a:lnTo>
                  <a:lnTo>
                    <a:pt x="47" y="5"/>
                  </a:lnTo>
                  <a:lnTo>
                    <a:pt x="47" y="5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8" y="8"/>
                  </a:lnTo>
                  <a:lnTo>
                    <a:pt x="48" y="9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49" y="12"/>
                  </a:lnTo>
                  <a:lnTo>
                    <a:pt x="49" y="14"/>
                  </a:lnTo>
                  <a:lnTo>
                    <a:pt x="50" y="18"/>
                  </a:lnTo>
                  <a:lnTo>
                    <a:pt x="50" y="19"/>
                  </a:lnTo>
                  <a:lnTo>
                    <a:pt x="50" y="19"/>
                  </a:lnTo>
                  <a:lnTo>
                    <a:pt x="50" y="20"/>
                  </a:lnTo>
                  <a:lnTo>
                    <a:pt x="50" y="23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9"/>
                  </a:lnTo>
                  <a:lnTo>
                    <a:pt x="52" y="30"/>
                  </a:lnTo>
                  <a:lnTo>
                    <a:pt x="52" y="33"/>
                  </a:lnTo>
                  <a:lnTo>
                    <a:pt x="53" y="38"/>
                  </a:lnTo>
                  <a:lnTo>
                    <a:pt x="54" y="49"/>
                  </a:lnTo>
                  <a:lnTo>
                    <a:pt x="54" y="49"/>
                  </a:lnTo>
                  <a:lnTo>
                    <a:pt x="54" y="50"/>
                  </a:lnTo>
                  <a:lnTo>
                    <a:pt x="54" y="51"/>
                  </a:lnTo>
                  <a:lnTo>
                    <a:pt x="55" y="54"/>
                  </a:lnTo>
                  <a:lnTo>
                    <a:pt x="55" y="60"/>
                  </a:lnTo>
                  <a:lnTo>
                    <a:pt x="57" y="71"/>
                  </a:lnTo>
                  <a:lnTo>
                    <a:pt x="57" y="72"/>
                  </a:lnTo>
                  <a:lnTo>
                    <a:pt x="57" y="72"/>
                  </a:lnTo>
                  <a:lnTo>
                    <a:pt x="57" y="74"/>
                  </a:lnTo>
                  <a:lnTo>
                    <a:pt x="58" y="77"/>
                  </a:lnTo>
                  <a:lnTo>
                    <a:pt x="58" y="82"/>
                  </a:lnTo>
                  <a:lnTo>
                    <a:pt x="58" y="83"/>
                  </a:lnTo>
                  <a:lnTo>
                    <a:pt x="58" y="84"/>
                  </a:lnTo>
                  <a:lnTo>
                    <a:pt x="59" y="85"/>
                  </a:lnTo>
                  <a:lnTo>
                    <a:pt x="59" y="88"/>
                  </a:lnTo>
                  <a:lnTo>
                    <a:pt x="60" y="92"/>
                  </a:lnTo>
                  <a:lnTo>
                    <a:pt x="60" y="93"/>
                  </a:lnTo>
                  <a:lnTo>
                    <a:pt x="60" y="94"/>
                  </a:lnTo>
                  <a:lnTo>
                    <a:pt x="60" y="95"/>
                  </a:lnTo>
                  <a:lnTo>
                    <a:pt x="61" y="97"/>
                  </a:lnTo>
                  <a:lnTo>
                    <a:pt x="61" y="98"/>
                  </a:lnTo>
                  <a:lnTo>
                    <a:pt x="61" y="98"/>
                  </a:lnTo>
                  <a:lnTo>
                    <a:pt x="61" y="99"/>
                  </a:lnTo>
                  <a:lnTo>
                    <a:pt x="61" y="101"/>
                  </a:lnTo>
                  <a:lnTo>
                    <a:pt x="61" y="102"/>
                  </a:lnTo>
                  <a:lnTo>
                    <a:pt x="62" y="102"/>
                  </a:lnTo>
                  <a:lnTo>
                    <a:pt x="62" y="103"/>
                  </a:lnTo>
                  <a:lnTo>
                    <a:pt x="62" y="105"/>
                  </a:lnTo>
                  <a:lnTo>
                    <a:pt x="62" y="106"/>
                  </a:lnTo>
                  <a:lnTo>
                    <a:pt x="62" y="106"/>
                  </a:lnTo>
                  <a:lnTo>
                    <a:pt x="62" y="107"/>
                  </a:lnTo>
                  <a:lnTo>
                    <a:pt x="63" y="108"/>
                  </a:lnTo>
                  <a:lnTo>
                    <a:pt x="63" y="109"/>
                  </a:lnTo>
                  <a:lnTo>
                    <a:pt x="63" y="109"/>
                  </a:lnTo>
                  <a:lnTo>
                    <a:pt x="63" y="110"/>
                  </a:lnTo>
                  <a:lnTo>
                    <a:pt x="63" y="110"/>
                  </a:lnTo>
                  <a:lnTo>
                    <a:pt x="63" y="110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2"/>
                  </a:lnTo>
                  <a:lnTo>
                    <a:pt x="64" y="113"/>
                  </a:lnTo>
                  <a:lnTo>
                    <a:pt x="64" y="113"/>
                  </a:lnTo>
                  <a:lnTo>
                    <a:pt x="64" y="113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3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1"/>
                  </a:lnTo>
                  <a:lnTo>
                    <a:pt x="69" y="111"/>
                  </a:lnTo>
                  <a:lnTo>
                    <a:pt x="70" y="110"/>
                  </a:lnTo>
                  <a:lnTo>
                    <a:pt x="70" y="109"/>
                  </a:lnTo>
                  <a:lnTo>
                    <a:pt x="70" y="109"/>
                  </a:lnTo>
                  <a:lnTo>
                    <a:pt x="70" y="109"/>
                  </a:lnTo>
                  <a:lnTo>
                    <a:pt x="70" y="108"/>
                  </a:lnTo>
                  <a:lnTo>
                    <a:pt x="71" y="106"/>
                  </a:lnTo>
                  <a:lnTo>
                    <a:pt x="71" y="103"/>
                  </a:lnTo>
                  <a:lnTo>
                    <a:pt x="71" y="103"/>
                  </a:lnTo>
                  <a:lnTo>
                    <a:pt x="71" y="102"/>
                  </a:lnTo>
                  <a:lnTo>
                    <a:pt x="72" y="102"/>
                  </a:lnTo>
                  <a:lnTo>
                    <a:pt x="72" y="100"/>
                  </a:lnTo>
                  <a:lnTo>
                    <a:pt x="73" y="96"/>
                  </a:lnTo>
                  <a:lnTo>
                    <a:pt x="74" y="86"/>
                  </a:lnTo>
                  <a:lnTo>
                    <a:pt x="74" y="86"/>
                  </a:lnTo>
                  <a:lnTo>
                    <a:pt x="74" y="85"/>
                  </a:lnTo>
                  <a:lnTo>
                    <a:pt x="74" y="84"/>
                  </a:lnTo>
                  <a:lnTo>
                    <a:pt x="75" y="81"/>
                  </a:lnTo>
                  <a:lnTo>
                    <a:pt x="76" y="75"/>
                  </a:lnTo>
                  <a:lnTo>
                    <a:pt x="77" y="64"/>
                  </a:lnTo>
                  <a:lnTo>
                    <a:pt x="77" y="63"/>
                  </a:lnTo>
                  <a:lnTo>
                    <a:pt x="77" y="62"/>
                  </a:lnTo>
                  <a:lnTo>
                    <a:pt x="77" y="60"/>
                  </a:lnTo>
                  <a:lnTo>
                    <a:pt x="78" y="57"/>
                  </a:lnTo>
                  <a:lnTo>
                    <a:pt x="78" y="51"/>
                  </a:lnTo>
                  <a:lnTo>
                    <a:pt x="80" y="39"/>
                  </a:lnTo>
                  <a:lnTo>
                    <a:pt x="80" y="39"/>
                  </a:lnTo>
                  <a:lnTo>
                    <a:pt x="80" y="38"/>
                  </a:lnTo>
                  <a:lnTo>
                    <a:pt x="80" y="37"/>
                  </a:lnTo>
                  <a:lnTo>
                    <a:pt x="81" y="34"/>
                  </a:lnTo>
                  <a:lnTo>
                    <a:pt x="81" y="29"/>
                  </a:lnTo>
                  <a:lnTo>
                    <a:pt x="82" y="28"/>
                  </a:lnTo>
                  <a:lnTo>
                    <a:pt x="82" y="28"/>
                  </a:lnTo>
                  <a:lnTo>
                    <a:pt x="82" y="27"/>
                  </a:lnTo>
                  <a:lnTo>
                    <a:pt x="82" y="24"/>
                  </a:lnTo>
                  <a:lnTo>
                    <a:pt x="83" y="20"/>
                  </a:lnTo>
                  <a:lnTo>
                    <a:pt x="83" y="19"/>
                  </a:lnTo>
                  <a:lnTo>
                    <a:pt x="83" y="19"/>
                  </a:lnTo>
                  <a:lnTo>
                    <a:pt x="83" y="18"/>
                  </a:lnTo>
                  <a:lnTo>
                    <a:pt x="84" y="16"/>
                  </a:lnTo>
                  <a:lnTo>
                    <a:pt x="84" y="15"/>
                  </a:lnTo>
                  <a:lnTo>
                    <a:pt x="84" y="15"/>
                  </a:lnTo>
                  <a:lnTo>
                    <a:pt x="84" y="14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84" y="11"/>
                  </a:lnTo>
                  <a:lnTo>
                    <a:pt x="85" y="10"/>
                  </a:lnTo>
                  <a:lnTo>
                    <a:pt x="85" y="9"/>
                  </a:lnTo>
                  <a:lnTo>
                    <a:pt x="85" y="8"/>
                  </a:lnTo>
                  <a:lnTo>
                    <a:pt x="85" y="8"/>
                  </a:lnTo>
                  <a:lnTo>
                    <a:pt x="85" y="7"/>
                  </a:lnTo>
                  <a:lnTo>
                    <a:pt x="86" y="6"/>
                  </a:lnTo>
                  <a:lnTo>
                    <a:pt x="86" y="6"/>
                  </a:lnTo>
                  <a:lnTo>
                    <a:pt x="86" y="5"/>
                  </a:lnTo>
                  <a:lnTo>
                    <a:pt x="86" y="4"/>
                  </a:lnTo>
                  <a:lnTo>
                    <a:pt x="86" y="4"/>
                  </a:lnTo>
                  <a:lnTo>
                    <a:pt x="86" y="4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7" y="3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1"/>
                  </a:lnTo>
                  <a:lnTo>
                    <a:pt x="90" y="1"/>
                  </a:lnTo>
                  <a:lnTo>
                    <a:pt x="91" y="1"/>
                  </a:lnTo>
                  <a:lnTo>
                    <a:pt x="91" y="1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3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5"/>
                  </a:lnTo>
                  <a:lnTo>
                    <a:pt x="92" y="5"/>
                  </a:lnTo>
                  <a:lnTo>
                    <a:pt x="92" y="7"/>
                  </a:lnTo>
                  <a:lnTo>
                    <a:pt x="92" y="7"/>
                  </a:lnTo>
                  <a:lnTo>
                    <a:pt x="93" y="7"/>
                  </a:lnTo>
                  <a:lnTo>
                    <a:pt x="93" y="8"/>
                  </a:lnTo>
                  <a:lnTo>
                    <a:pt x="93" y="10"/>
                  </a:lnTo>
                  <a:lnTo>
                    <a:pt x="93" y="10"/>
                  </a:lnTo>
                  <a:lnTo>
                    <a:pt x="93" y="11"/>
                  </a:lnTo>
                  <a:lnTo>
                    <a:pt x="94" y="12"/>
                  </a:lnTo>
                  <a:lnTo>
                    <a:pt x="94" y="13"/>
                  </a:lnTo>
                  <a:lnTo>
                    <a:pt x="95" y="18"/>
                  </a:lnTo>
                  <a:lnTo>
                    <a:pt x="95" y="18"/>
                  </a:lnTo>
                  <a:lnTo>
                    <a:pt x="95" y="19"/>
                  </a:lnTo>
                  <a:lnTo>
                    <a:pt x="95" y="20"/>
                  </a:lnTo>
                  <a:lnTo>
                    <a:pt x="95" y="22"/>
                  </a:lnTo>
                  <a:lnTo>
                    <a:pt x="96" y="27"/>
                  </a:lnTo>
                  <a:lnTo>
                    <a:pt x="98" y="38"/>
                  </a:lnTo>
                  <a:lnTo>
                    <a:pt x="98" y="39"/>
                  </a:lnTo>
                  <a:lnTo>
                    <a:pt x="98" y="40"/>
                  </a:lnTo>
                  <a:lnTo>
                    <a:pt x="98" y="41"/>
                  </a:lnTo>
                  <a:lnTo>
                    <a:pt x="98" y="44"/>
                  </a:lnTo>
                  <a:lnTo>
                    <a:pt x="99" y="49"/>
                  </a:lnTo>
                  <a:lnTo>
                    <a:pt x="100" y="61"/>
                  </a:lnTo>
                  <a:lnTo>
                    <a:pt x="100" y="62"/>
                  </a:lnTo>
                  <a:lnTo>
                    <a:pt x="101" y="62"/>
                  </a:lnTo>
                  <a:lnTo>
                    <a:pt x="101" y="64"/>
                  </a:lnTo>
                  <a:lnTo>
                    <a:pt x="101" y="66"/>
                  </a:lnTo>
                  <a:lnTo>
                    <a:pt x="102" y="72"/>
                  </a:lnTo>
                  <a:lnTo>
                    <a:pt x="103" y="83"/>
                  </a:lnTo>
                  <a:lnTo>
                    <a:pt x="103" y="83"/>
                  </a:lnTo>
                  <a:lnTo>
                    <a:pt x="103" y="84"/>
                  </a:lnTo>
                  <a:lnTo>
                    <a:pt x="104" y="86"/>
                  </a:lnTo>
                  <a:lnTo>
                    <a:pt x="104" y="88"/>
                  </a:lnTo>
                  <a:lnTo>
                    <a:pt x="105" y="93"/>
                  </a:lnTo>
                  <a:lnTo>
                    <a:pt x="105" y="94"/>
                  </a:lnTo>
                  <a:lnTo>
                    <a:pt x="105" y="94"/>
                  </a:lnTo>
                  <a:lnTo>
                    <a:pt x="105" y="96"/>
                  </a:lnTo>
                  <a:lnTo>
                    <a:pt x="106" y="98"/>
                  </a:lnTo>
                  <a:lnTo>
                    <a:pt x="106" y="102"/>
                  </a:lnTo>
                  <a:lnTo>
                    <a:pt x="106" y="103"/>
                  </a:lnTo>
                  <a:lnTo>
                    <a:pt x="106" y="103"/>
                  </a:lnTo>
                  <a:lnTo>
                    <a:pt x="107" y="104"/>
                  </a:lnTo>
                  <a:lnTo>
                    <a:pt x="107" y="106"/>
                  </a:lnTo>
                  <a:lnTo>
                    <a:pt x="107" y="106"/>
                  </a:lnTo>
                  <a:lnTo>
                    <a:pt x="107" y="107"/>
                  </a:lnTo>
                  <a:lnTo>
                    <a:pt x="107" y="108"/>
                  </a:lnTo>
                  <a:lnTo>
                    <a:pt x="108" y="109"/>
                  </a:lnTo>
                  <a:lnTo>
                    <a:pt x="108" y="109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8" y="111"/>
                  </a:lnTo>
                  <a:lnTo>
                    <a:pt x="108" y="111"/>
                  </a:lnTo>
                  <a:lnTo>
                    <a:pt x="108" y="112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3"/>
                  </a:lnTo>
                  <a:lnTo>
                    <a:pt x="109" y="113"/>
                  </a:lnTo>
                  <a:lnTo>
                    <a:pt x="109" y="113"/>
                  </a:lnTo>
                  <a:lnTo>
                    <a:pt x="109" y="114"/>
                  </a:lnTo>
                  <a:lnTo>
                    <a:pt x="109" y="11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13" name="Freeform 70"/>
            <p:cNvSpPr>
              <a:spLocks/>
            </p:cNvSpPr>
            <p:nvPr/>
          </p:nvSpPr>
          <p:spPr bwMode="auto">
            <a:xfrm>
              <a:off x="3383" y="2186"/>
              <a:ext cx="106" cy="116"/>
            </a:xfrm>
            <a:custGeom>
              <a:avLst/>
              <a:gdLst/>
              <a:ahLst/>
              <a:cxnLst>
                <a:cxn ang="0">
                  <a:pos x="1" y="115"/>
                </a:cxn>
                <a:cxn ang="0">
                  <a:pos x="2" y="116"/>
                </a:cxn>
                <a:cxn ang="0">
                  <a:pos x="3" y="116"/>
                </a:cxn>
                <a:cxn ang="0">
                  <a:pos x="3" y="115"/>
                </a:cxn>
                <a:cxn ang="0">
                  <a:pos x="4" y="114"/>
                </a:cxn>
                <a:cxn ang="0">
                  <a:pos x="6" y="109"/>
                </a:cxn>
                <a:cxn ang="0">
                  <a:pos x="8" y="100"/>
                </a:cxn>
                <a:cxn ang="0">
                  <a:pos x="10" y="87"/>
                </a:cxn>
                <a:cxn ang="0">
                  <a:pos x="14" y="47"/>
                </a:cxn>
                <a:cxn ang="0">
                  <a:pos x="18" y="23"/>
                </a:cxn>
                <a:cxn ang="0">
                  <a:pos x="20" y="8"/>
                </a:cxn>
                <a:cxn ang="0">
                  <a:pos x="22" y="3"/>
                </a:cxn>
                <a:cxn ang="0">
                  <a:pos x="23" y="1"/>
                </a:cxn>
                <a:cxn ang="0">
                  <a:pos x="23" y="0"/>
                </a:cxn>
                <a:cxn ang="0">
                  <a:pos x="24" y="0"/>
                </a:cxn>
                <a:cxn ang="0">
                  <a:pos x="25" y="0"/>
                </a:cxn>
                <a:cxn ang="0">
                  <a:pos x="26" y="1"/>
                </a:cxn>
                <a:cxn ang="0">
                  <a:pos x="27" y="3"/>
                </a:cxn>
                <a:cxn ang="0">
                  <a:pos x="28" y="8"/>
                </a:cxn>
                <a:cxn ang="0">
                  <a:pos x="31" y="23"/>
                </a:cxn>
                <a:cxn ang="0">
                  <a:pos x="35" y="57"/>
                </a:cxn>
                <a:cxn ang="0">
                  <a:pos x="38" y="82"/>
                </a:cxn>
                <a:cxn ang="0">
                  <a:pos x="40" y="99"/>
                </a:cxn>
                <a:cxn ang="0">
                  <a:pos x="42" y="107"/>
                </a:cxn>
                <a:cxn ang="0">
                  <a:pos x="43" y="112"/>
                </a:cxn>
                <a:cxn ang="0">
                  <a:pos x="44" y="114"/>
                </a:cxn>
                <a:cxn ang="0">
                  <a:pos x="45" y="115"/>
                </a:cxn>
                <a:cxn ang="0">
                  <a:pos x="46" y="116"/>
                </a:cxn>
                <a:cxn ang="0">
                  <a:pos x="47" y="115"/>
                </a:cxn>
                <a:cxn ang="0">
                  <a:pos x="48" y="114"/>
                </a:cxn>
                <a:cxn ang="0">
                  <a:pos x="49" y="110"/>
                </a:cxn>
                <a:cxn ang="0">
                  <a:pos x="51" y="101"/>
                </a:cxn>
                <a:cxn ang="0">
                  <a:pos x="53" y="87"/>
                </a:cxn>
                <a:cxn ang="0">
                  <a:pos x="58" y="44"/>
                </a:cxn>
                <a:cxn ang="0">
                  <a:pos x="60" y="29"/>
                </a:cxn>
                <a:cxn ang="0">
                  <a:pos x="62" y="15"/>
                </a:cxn>
                <a:cxn ang="0">
                  <a:pos x="64" y="8"/>
                </a:cxn>
                <a:cxn ang="0">
                  <a:pos x="65" y="3"/>
                </a:cxn>
                <a:cxn ang="0">
                  <a:pos x="66" y="1"/>
                </a:cxn>
                <a:cxn ang="0">
                  <a:pos x="66" y="0"/>
                </a:cxn>
                <a:cxn ang="0">
                  <a:pos x="67" y="0"/>
                </a:cxn>
                <a:cxn ang="0">
                  <a:pos x="68" y="0"/>
                </a:cxn>
                <a:cxn ang="0">
                  <a:pos x="69" y="1"/>
                </a:cxn>
                <a:cxn ang="0">
                  <a:pos x="70" y="4"/>
                </a:cxn>
                <a:cxn ang="0">
                  <a:pos x="71" y="10"/>
                </a:cxn>
                <a:cxn ang="0">
                  <a:pos x="73" y="21"/>
                </a:cxn>
                <a:cxn ang="0">
                  <a:pos x="77" y="53"/>
                </a:cxn>
                <a:cxn ang="0">
                  <a:pos x="81" y="88"/>
                </a:cxn>
                <a:cxn ang="0">
                  <a:pos x="83" y="101"/>
                </a:cxn>
                <a:cxn ang="0">
                  <a:pos x="85" y="110"/>
                </a:cxn>
                <a:cxn ang="0">
                  <a:pos x="86" y="113"/>
                </a:cxn>
                <a:cxn ang="0">
                  <a:pos x="87" y="115"/>
                </a:cxn>
                <a:cxn ang="0">
                  <a:pos x="88" y="116"/>
                </a:cxn>
                <a:cxn ang="0">
                  <a:pos x="89" y="115"/>
                </a:cxn>
                <a:cxn ang="0">
                  <a:pos x="89" y="115"/>
                </a:cxn>
                <a:cxn ang="0">
                  <a:pos x="90" y="112"/>
                </a:cxn>
                <a:cxn ang="0">
                  <a:pos x="92" y="108"/>
                </a:cxn>
                <a:cxn ang="0">
                  <a:pos x="94" y="93"/>
                </a:cxn>
                <a:cxn ang="0">
                  <a:pos x="99" y="58"/>
                </a:cxn>
                <a:cxn ang="0">
                  <a:pos x="101" y="39"/>
                </a:cxn>
                <a:cxn ang="0">
                  <a:pos x="103" y="21"/>
                </a:cxn>
                <a:cxn ang="0">
                  <a:pos x="105" y="8"/>
                </a:cxn>
              </a:cxnLst>
              <a:rect l="0" t="0" r="r" b="b"/>
              <a:pathLst>
                <a:path w="106" h="116">
                  <a:moveTo>
                    <a:pt x="0" y="114"/>
                  </a:moveTo>
                  <a:lnTo>
                    <a:pt x="0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3" y="116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3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5" y="111"/>
                  </a:lnTo>
                  <a:lnTo>
                    <a:pt x="5" y="110"/>
                  </a:lnTo>
                  <a:lnTo>
                    <a:pt x="5" y="110"/>
                  </a:lnTo>
                  <a:lnTo>
                    <a:pt x="6" y="109"/>
                  </a:lnTo>
                  <a:lnTo>
                    <a:pt x="6" y="109"/>
                  </a:lnTo>
                  <a:lnTo>
                    <a:pt x="6" y="107"/>
                  </a:lnTo>
                  <a:lnTo>
                    <a:pt x="6" y="107"/>
                  </a:lnTo>
                  <a:lnTo>
                    <a:pt x="6" y="107"/>
                  </a:lnTo>
                  <a:lnTo>
                    <a:pt x="6" y="106"/>
                  </a:lnTo>
                  <a:lnTo>
                    <a:pt x="7" y="104"/>
                  </a:lnTo>
                  <a:lnTo>
                    <a:pt x="7" y="100"/>
                  </a:lnTo>
                  <a:lnTo>
                    <a:pt x="8" y="100"/>
                  </a:lnTo>
                  <a:lnTo>
                    <a:pt x="8" y="100"/>
                  </a:lnTo>
                  <a:lnTo>
                    <a:pt x="8" y="98"/>
                  </a:lnTo>
                  <a:lnTo>
                    <a:pt x="8" y="96"/>
                  </a:lnTo>
                  <a:lnTo>
                    <a:pt x="9" y="92"/>
                  </a:lnTo>
                  <a:lnTo>
                    <a:pt x="9" y="92"/>
                  </a:lnTo>
                  <a:lnTo>
                    <a:pt x="9" y="91"/>
                  </a:lnTo>
                  <a:lnTo>
                    <a:pt x="9" y="90"/>
                  </a:lnTo>
                  <a:lnTo>
                    <a:pt x="10" y="87"/>
                  </a:lnTo>
                  <a:lnTo>
                    <a:pt x="10" y="82"/>
                  </a:lnTo>
                  <a:lnTo>
                    <a:pt x="12" y="71"/>
                  </a:lnTo>
                  <a:lnTo>
                    <a:pt x="12" y="71"/>
                  </a:lnTo>
                  <a:lnTo>
                    <a:pt x="12" y="70"/>
                  </a:lnTo>
                  <a:lnTo>
                    <a:pt x="12" y="68"/>
                  </a:lnTo>
                  <a:lnTo>
                    <a:pt x="12" y="65"/>
                  </a:lnTo>
                  <a:lnTo>
                    <a:pt x="13" y="59"/>
                  </a:lnTo>
                  <a:lnTo>
                    <a:pt x="14" y="47"/>
                  </a:lnTo>
                  <a:lnTo>
                    <a:pt x="15" y="46"/>
                  </a:lnTo>
                  <a:lnTo>
                    <a:pt x="15" y="45"/>
                  </a:lnTo>
                  <a:lnTo>
                    <a:pt x="15" y="44"/>
                  </a:lnTo>
                  <a:lnTo>
                    <a:pt x="15" y="41"/>
                  </a:lnTo>
                  <a:lnTo>
                    <a:pt x="16" y="35"/>
                  </a:lnTo>
                  <a:lnTo>
                    <a:pt x="18" y="24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8" y="22"/>
                  </a:lnTo>
                  <a:lnTo>
                    <a:pt x="18" y="19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4"/>
                  </a:lnTo>
                  <a:lnTo>
                    <a:pt x="19" y="13"/>
                  </a:lnTo>
                  <a:lnTo>
                    <a:pt x="20" y="11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7" y="3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5"/>
                  </a:lnTo>
                  <a:lnTo>
                    <a:pt x="27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10"/>
                  </a:lnTo>
                  <a:lnTo>
                    <a:pt x="29" y="14"/>
                  </a:lnTo>
                  <a:lnTo>
                    <a:pt x="29" y="15"/>
                  </a:lnTo>
                  <a:lnTo>
                    <a:pt x="29" y="15"/>
                  </a:lnTo>
                  <a:lnTo>
                    <a:pt x="30" y="16"/>
                  </a:lnTo>
                  <a:lnTo>
                    <a:pt x="30" y="19"/>
                  </a:lnTo>
                  <a:lnTo>
                    <a:pt x="31" y="23"/>
                  </a:lnTo>
                  <a:lnTo>
                    <a:pt x="32" y="33"/>
                  </a:lnTo>
                  <a:lnTo>
                    <a:pt x="32" y="34"/>
                  </a:lnTo>
                  <a:lnTo>
                    <a:pt x="32" y="35"/>
                  </a:lnTo>
                  <a:lnTo>
                    <a:pt x="32" y="36"/>
                  </a:lnTo>
                  <a:lnTo>
                    <a:pt x="33" y="39"/>
                  </a:lnTo>
                  <a:lnTo>
                    <a:pt x="33" y="45"/>
                  </a:lnTo>
                  <a:lnTo>
                    <a:pt x="35" y="56"/>
                  </a:lnTo>
                  <a:lnTo>
                    <a:pt x="35" y="57"/>
                  </a:lnTo>
                  <a:lnTo>
                    <a:pt x="35" y="58"/>
                  </a:lnTo>
                  <a:lnTo>
                    <a:pt x="35" y="59"/>
                  </a:lnTo>
                  <a:lnTo>
                    <a:pt x="36" y="62"/>
                  </a:lnTo>
                  <a:lnTo>
                    <a:pt x="36" y="68"/>
                  </a:lnTo>
                  <a:lnTo>
                    <a:pt x="38" y="79"/>
                  </a:lnTo>
                  <a:lnTo>
                    <a:pt x="38" y="80"/>
                  </a:lnTo>
                  <a:lnTo>
                    <a:pt x="38" y="81"/>
                  </a:lnTo>
                  <a:lnTo>
                    <a:pt x="38" y="82"/>
                  </a:lnTo>
                  <a:lnTo>
                    <a:pt x="38" y="85"/>
                  </a:lnTo>
                  <a:lnTo>
                    <a:pt x="39" y="90"/>
                  </a:lnTo>
                  <a:lnTo>
                    <a:pt x="39" y="90"/>
                  </a:lnTo>
                  <a:lnTo>
                    <a:pt x="39" y="91"/>
                  </a:lnTo>
                  <a:lnTo>
                    <a:pt x="39" y="92"/>
                  </a:lnTo>
                  <a:lnTo>
                    <a:pt x="40" y="94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40" y="100"/>
                  </a:lnTo>
                  <a:lnTo>
                    <a:pt x="41" y="101"/>
                  </a:lnTo>
                  <a:lnTo>
                    <a:pt x="41" y="103"/>
                  </a:lnTo>
                  <a:lnTo>
                    <a:pt x="41" y="103"/>
                  </a:lnTo>
                  <a:lnTo>
                    <a:pt x="41" y="104"/>
                  </a:lnTo>
                  <a:lnTo>
                    <a:pt x="42" y="105"/>
                  </a:lnTo>
                  <a:lnTo>
                    <a:pt x="42" y="107"/>
                  </a:lnTo>
                  <a:lnTo>
                    <a:pt x="42" y="107"/>
                  </a:lnTo>
                  <a:lnTo>
                    <a:pt x="42" y="107"/>
                  </a:lnTo>
                  <a:lnTo>
                    <a:pt x="42" y="108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3" y="111"/>
                  </a:lnTo>
                  <a:lnTo>
                    <a:pt x="43" y="112"/>
                  </a:lnTo>
                  <a:lnTo>
                    <a:pt x="43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8" y="114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1"/>
                  </a:lnTo>
                  <a:lnTo>
                    <a:pt x="48" y="111"/>
                  </a:lnTo>
                  <a:lnTo>
                    <a:pt x="49" y="110"/>
                  </a:lnTo>
                  <a:lnTo>
                    <a:pt x="49" y="110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50" y="107"/>
                  </a:lnTo>
                  <a:lnTo>
                    <a:pt x="50" y="105"/>
                  </a:lnTo>
                  <a:lnTo>
                    <a:pt x="51" y="101"/>
                  </a:lnTo>
                  <a:lnTo>
                    <a:pt x="51" y="101"/>
                  </a:lnTo>
                  <a:lnTo>
                    <a:pt x="51" y="100"/>
                  </a:lnTo>
                  <a:lnTo>
                    <a:pt x="51" y="99"/>
                  </a:lnTo>
                  <a:lnTo>
                    <a:pt x="51" y="97"/>
                  </a:lnTo>
                  <a:lnTo>
                    <a:pt x="52" y="93"/>
                  </a:lnTo>
                  <a:lnTo>
                    <a:pt x="52" y="92"/>
                  </a:lnTo>
                  <a:lnTo>
                    <a:pt x="52" y="92"/>
                  </a:lnTo>
                  <a:lnTo>
                    <a:pt x="52" y="90"/>
                  </a:lnTo>
                  <a:lnTo>
                    <a:pt x="53" y="87"/>
                  </a:lnTo>
                  <a:lnTo>
                    <a:pt x="54" y="82"/>
                  </a:lnTo>
                  <a:lnTo>
                    <a:pt x="55" y="69"/>
                  </a:lnTo>
                  <a:lnTo>
                    <a:pt x="55" y="69"/>
                  </a:lnTo>
                  <a:lnTo>
                    <a:pt x="55" y="68"/>
                  </a:lnTo>
                  <a:lnTo>
                    <a:pt x="55" y="66"/>
                  </a:lnTo>
                  <a:lnTo>
                    <a:pt x="56" y="63"/>
                  </a:lnTo>
                  <a:lnTo>
                    <a:pt x="56" y="56"/>
                  </a:lnTo>
                  <a:lnTo>
                    <a:pt x="58" y="44"/>
                  </a:lnTo>
                  <a:lnTo>
                    <a:pt x="58" y="43"/>
                  </a:lnTo>
                  <a:lnTo>
                    <a:pt x="58" y="42"/>
                  </a:lnTo>
                  <a:lnTo>
                    <a:pt x="58" y="41"/>
                  </a:lnTo>
                  <a:lnTo>
                    <a:pt x="59" y="38"/>
                  </a:lnTo>
                  <a:lnTo>
                    <a:pt x="60" y="32"/>
                  </a:lnTo>
                  <a:lnTo>
                    <a:pt x="60" y="31"/>
                  </a:lnTo>
                  <a:lnTo>
                    <a:pt x="60" y="30"/>
                  </a:lnTo>
                  <a:lnTo>
                    <a:pt x="60" y="29"/>
                  </a:lnTo>
                  <a:lnTo>
                    <a:pt x="60" y="26"/>
                  </a:lnTo>
                  <a:lnTo>
                    <a:pt x="61" y="21"/>
                  </a:lnTo>
                  <a:lnTo>
                    <a:pt x="61" y="20"/>
                  </a:lnTo>
                  <a:lnTo>
                    <a:pt x="61" y="20"/>
                  </a:lnTo>
                  <a:lnTo>
                    <a:pt x="61" y="19"/>
                  </a:lnTo>
                  <a:lnTo>
                    <a:pt x="62" y="16"/>
                  </a:lnTo>
                  <a:lnTo>
                    <a:pt x="62" y="16"/>
                  </a:lnTo>
                  <a:lnTo>
                    <a:pt x="62" y="15"/>
                  </a:lnTo>
                  <a:lnTo>
                    <a:pt x="62" y="14"/>
                  </a:lnTo>
                  <a:lnTo>
                    <a:pt x="62" y="12"/>
                  </a:lnTo>
                  <a:lnTo>
                    <a:pt x="63" y="12"/>
                  </a:lnTo>
                  <a:lnTo>
                    <a:pt x="63" y="11"/>
                  </a:lnTo>
                  <a:lnTo>
                    <a:pt x="63" y="10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4" y="8"/>
                  </a:lnTo>
                  <a:lnTo>
                    <a:pt x="64" y="7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5" y="3"/>
                  </a:lnTo>
                  <a:lnTo>
                    <a:pt x="65" y="3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3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5"/>
                  </a:lnTo>
                  <a:lnTo>
                    <a:pt x="71" y="6"/>
                  </a:lnTo>
                  <a:lnTo>
                    <a:pt x="71" y="7"/>
                  </a:lnTo>
                  <a:lnTo>
                    <a:pt x="71" y="7"/>
                  </a:lnTo>
                  <a:lnTo>
                    <a:pt x="71" y="8"/>
                  </a:lnTo>
                  <a:lnTo>
                    <a:pt x="71" y="10"/>
                  </a:lnTo>
                  <a:lnTo>
                    <a:pt x="71" y="10"/>
                  </a:lnTo>
                  <a:lnTo>
                    <a:pt x="71" y="11"/>
                  </a:lnTo>
                  <a:lnTo>
                    <a:pt x="72" y="12"/>
                  </a:lnTo>
                  <a:lnTo>
                    <a:pt x="72" y="14"/>
                  </a:lnTo>
                  <a:lnTo>
                    <a:pt x="73" y="18"/>
                  </a:lnTo>
                  <a:lnTo>
                    <a:pt x="73" y="19"/>
                  </a:lnTo>
                  <a:lnTo>
                    <a:pt x="73" y="20"/>
                  </a:lnTo>
                  <a:lnTo>
                    <a:pt x="73" y="21"/>
                  </a:lnTo>
                  <a:lnTo>
                    <a:pt x="73" y="23"/>
                  </a:lnTo>
                  <a:lnTo>
                    <a:pt x="74" y="29"/>
                  </a:lnTo>
                  <a:lnTo>
                    <a:pt x="76" y="41"/>
                  </a:lnTo>
                  <a:lnTo>
                    <a:pt x="76" y="42"/>
                  </a:lnTo>
                  <a:lnTo>
                    <a:pt x="76" y="42"/>
                  </a:lnTo>
                  <a:lnTo>
                    <a:pt x="76" y="44"/>
                  </a:lnTo>
                  <a:lnTo>
                    <a:pt x="77" y="47"/>
                  </a:lnTo>
                  <a:lnTo>
                    <a:pt x="77" y="53"/>
                  </a:lnTo>
                  <a:lnTo>
                    <a:pt x="79" y="65"/>
                  </a:lnTo>
                  <a:lnTo>
                    <a:pt x="79" y="66"/>
                  </a:lnTo>
                  <a:lnTo>
                    <a:pt x="79" y="66"/>
                  </a:lnTo>
                  <a:lnTo>
                    <a:pt x="79" y="68"/>
                  </a:lnTo>
                  <a:lnTo>
                    <a:pt x="79" y="71"/>
                  </a:lnTo>
                  <a:lnTo>
                    <a:pt x="80" y="77"/>
                  </a:lnTo>
                  <a:lnTo>
                    <a:pt x="81" y="88"/>
                  </a:lnTo>
                  <a:lnTo>
                    <a:pt x="81" y="88"/>
                  </a:lnTo>
                  <a:lnTo>
                    <a:pt x="81" y="89"/>
                  </a:lnTo>
                  <a:lnTo>
                    <a:pt x="82" y="90"/>
                  </a:lnTo>
                  <a:lnTo>
                    <a:pt x="82" y="93"/>
                  </a:lnTo>
                  <a:lnTo>
                    <a:pt x="83" y="97"/>
                  </a:lnTo>
                  <a:lnTo>
                    <a:pt x="83" y="98"/>
                  </a:lnTo>
                  <a:lnTo>
                    <a:pt x="83" y="98"/>
                  </a:lnTo>
                  <a:lnTo>
                    <a:pt x="83" y="99"/>
                  </a:lnTo>
                  <a:lnTo>
                    <a:pt x="83" y="101"/>
                  </a:lnTo>
                  <a:lnTo>
                    <a:pt x="84" y="105"/>
                  </a:lnTo>
                  <a:lnTo>
                    <a:pt x="84" y="106"/>
                  </a:lnTo>
                  <a:lnTo>
                    <a:pt x="84" y="106"/>
                  </a:lnTo>
                  <a:lnTo>
                    <a:pt x="85" y="107"/>
                  </a:lnTo>
                  <a:lnTo>
                    <a:pt x="85" y="108"/>
                  </a:lnTo>
                  <a:lnTo>
                    <a:pt x="85" y="109"/>
                  </a:lnTo>
                  <a:lnTo>
                    <a:pt x="85" y="109"/>
                  </a:lnTo>
                  <a:lnTo>
                    <a:pt x="85" y="110"/>
                  </a:lnTo>
                  <a:lnTo>
                    <a:pt x="85" y="111"/>
                  </a:lnTo>
                  <a:lnTo>
                    <a:pt x="86" y="111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3"/>
                  </a:lnTo>
                  <a:lnTo>
                    <a:pt x="86" y="113"/>
                  </a:lnTo>
                  <a:lnTo>
                    <a:pt x="86" y="113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8" y="115"/>
                  </a:lnTo>
                  <a:lnTo>
                    <a:pt x="88" y="115"/>
                  </a:lnTo>
                  <a:lnTo>
                    <a:pt x="88" y="115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9" y="116"/>
                  </a:lnTo>
                  <a:lnTo>
                    <a:pt x="89" y="116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3"/>
                  </a:lnTo>
                  <a:lnTo>
                    <a:pt x="90" y="113"/>
                  </a:lnTo>
                  <a:lnTo>
                    <a:pt x="90" y="112"/>
                  </a:lnTo>
                  <a:lnTo>
                    <a:pt x="91" y="112"/>
                  </a:lnTo>
                  <a:lnTo>
                    <a:pt x="91" y="112"/>
                  </a:lnTo>
                  <a:lnTo>
                    <a:pt x="91" y="111"/>
                  </a:lnTo>
                  <a:lnTo>
                    <a:pt x="91" y="111"/>
                  </a:lnTo>
                  <a:lnTo>
                    <a:pt x="91" y="110"/>
                  </a:lnTo>
                  <a:lnTo>
                    <a:pt x="91" y="109"/>
                  </a:lnTo>
                  <a:lnTo>
                    <a:pt x="91" y="109"/>
                  </a:lnTo>
                  <a:lnTo>
                    <a:pt x="92" y="108"/>
                  </a:lnTo>
                  <a:lnTo>
                    <a:pt x="92" y="108"/>
                  </a:lnTo>
                  <a:lnTo>
                    <a:pt x="92" y="106"/>
                  </a:lnTo>
                  <a:lnTo>
                    <a:pt x="93" y="102"/>
                  </a:lnTo>
                  <a:lnTo>
                    <a:pt x="93" y="101"/>
                  </a:lnTo>
                  <a:lnTo>
                    <a:pt x="93" y="101"/>
                  </a:lnTo>
                  <a:lnTo>
                    <a:pt x="93" y="100"/>
                  </a:lnTo>
                  <a:lnTo>
                    <a:pt x="94" y="98"/>
                  </a:lnTo>
                  <a:lnTo>
                    <a:pt x="94" y="93"/>
                  </a:lnTo>
                  <a:lnTo>
                    <a:pt x="96" y="83"/>
                  </a:lnTo>
                  <a:lnTo>
                    <a:pt x="96" y="82"/>
                  </a:lnTo>
                  <a:lnTo>
                    <a:pt x="96" y="81"/>
                  </a:lnTo>
                  <a:lnTo>
                    <a:pt x="96" y="80"/>
                  </a:lnTo>
                  <a:lnTo>
                    <a:pt x="96" y="77"/>
                  </a:lnTo>
                  <a:lnTo>
                    <a:pt x="97" y="71"/>
                  </a:lnTo>
                  <a:lnTo>
                    <a:pt x="99" y="59"/>
                  </a:lnTo>
                  <a:lnTo>
                    <a:pt x="99" y="58"/>
                  </a:lnTo>
                  <a:lnTo>
                    <a:pt x="99" y="57"/>
                  </a:lnTo>
                  <a:lnTo>
                    <a:pt x="99" y="56"/>
                  </a:lnTo>
                  <a:lnTo>
                    <a:pt x="99" y="52"/>
                  </a:lnTo>
                  <a:lnTo>
                    <a:pt x="100" y="46"/>
                  </a:lnTo>
                  <a:lnTo>
                    <a:pt x="100" y="45"/>
                  </a:lnTo>
                  <a:lnTo>
                    <a:pt x="100" y="44"/>
                  </a:lnTo>
                  <a:lnTo>
                    <a:pt x="100" y="43"/>
                  </a:lnTo>
                  <a:lnTo>
                    <a:pt x="101" y="39"/>
                  </a:lnTo>
                  <a:lnTo>
                    <a:pt x="101" y="33"/>
                  </a:lnTo>
                  <a:lnTo>
                    <a:pt x="102" y="32"/>
                  </a:lnTo>
                  <a:lnTo>
                    <a:pt x="102" y="32"/>
                  </a:lnTo>
                  <a:lnTo>
                    <a:pt x="102" y="30"/>
                  </a:lnTo>
                  <a:lnTo>
                    <a:pt x="102" y="27"/>
                  </a:lnTo>
                  <a:lnTo>
                    <a:pt x="103" y="22"/>
                  </a:lnTo>
                  <a:lnTo>
                    <a:pt x="103" y="21"/>
                  </a:lnTo>
                  <a:lnTo>
                    <a:pt x="103" y="21"/>
                  </a:lnTo>
                  <a:lnTo>
                    <a:pt x="103" y="19"/>
                  </a:lnTo>
                  <a:lnTo>
                    <a:pt x="104" y="17"/>
                  </a:lnTo>
                  <a:lnTo>
                    <a:pt x="105" y="12"/>
                  </a:lnTo>
                  <a:lnTo>
                    <a:pt x="105" y="12"/>
                  </a:lnTo>
                  <a:lnTo>
                    <a:pt x="105" y="12"/>
                  </a:lnTo>
                  <a:lnTo>
                    <a:pt x="105" y="10"/>
                  </a:lnTo>
                  <a:lnTo>
                    <a:pt x="105" y="9"/>
                  </a:lnTo>
                  <a:lnTo>
                    <a:pt x="105" y="8"/>
                  </a:lnTo>
                  <a:lnTo>
                    <a:pt x="105" y="8"/>
                  </a:lnTo>
                  <a:lnTo>
                    <a:pt x="106" y="7"/>
                  </a:lnTo>
                  <a:lnTo>
                    <a:pt x="106" y="6"/>
                  </a:lnTo>
                  <a:lnTo>
                    <a:pt x="106" y="5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14" name="Freeform 71"/>
            <p:cNvSpPr>
              <a:spLocks/>
            </p:cNvSpPr>
            <p:nvPr/>
          </p:nvSpPr>
          <p:spPr bwMode="auto">
            <a:xfrm>
              <a:off x="3489" y="2186"/>
              <a:ext cx="99" cy="116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2"/>
                </a:cxn>
                <a:cxn ang="0">
                  <a:pos x="6" y="6"/>
                </a:cxn>
                <a:cxn ang="0">
                  <a:pos x="8" y="13"/>
                </a:cxn>
                <a:cxn ang="0">
                  <a:pos x="10" y="30"/>
                </a:cxn>
                <a:cxn ang="0">
                  <a:pos x="13" y="58"/>
                </a:cxn>
                <a:cxn ang="0">
                  <a:pos x="17" y="92"/>
                </a:cxn>
                <a:cxn ang="0">
                  <a:pos x="19" y="103"/>
                </a:cxn>
                <a:cxn ang="0">
                  <a:pos x="21" y="110"/>
                </a:cxn>
                <a:cxn ang="0">
                  <a:pos x="21" y="113"/>
                </a:cxn>
                <a:cxn ang="0">
                  <a:pos x="23" y="115"/>
                </a:cxn>
                <a:cxn ang="0">
                  <a:pos x="23" y="115"/>
                </a:cxn>
                <a:cxn ang="0">
                  <a:pos x="24" y="116"/>
                </a:cxn>
                <a:cxn ang="0">
                  <a:pos x="25" y="115"/>
                </a:cxn>
                <a:cxn ang="0">
                  <a:pos x="26" y="114"/>
                </a:cxn>
                <a:cxn ang="0">
                  <a:pos x="27" y="110"/>
                </a:cxn>
                <a:cxn ang="0">
                  <a:pos x="28" y="103"/>
                </a:cxn>
                <a:cxn ang="0">
                  <a:pos x="30" y="87"/>
                </a:cxn>
                <a:cxn ang="0">
                  <a:pos x="34" y="57"/>
                </a:cxn>
                <a:cxn ang="0">
                  <a:pos x="38" y="26"/>
                </a:cxn>
                <a:cxn ang="0">
                  <a:pos x="40" y="13"/>
                </a:cxn>
                <a:cxn ang="0">
                  <a:pos x="41" y="7"/>
                </a:cxn>
                <a:cxn ang="0">
                  <a:pos x="42" y="2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0"/>
                </a:cxn>
                <a:cxn ang="0">
                  <a:pos x="45" y="1"/>
                </a:cxn>
                <a:cxn ang="0">
                  <a:pos x="46" y="3"/>
                </a:cxn>
                <a:cxn ang="0">
                  <a:pos x="47" y="7"/>
                </a:cxn>
                <a:cxn ang="0">
                  <a:pos x="49" y="18"/>
                </a:cxn>
                <a:cxn ang="0">
                  <a:pos x="52" y="38"/>
                </a:cxn>
                <a:cxn ang="0">
                  <a:pos x="56" y="76"/>
                </a:cxn>
                <a:cxn ang="0">
                  <a:pos x="58" y="93"/>
                </a:cxn>
                <a:cxn ang="0">
                  <a:pos x="60" y="105"/>
                </a:cxn>
                <a:cxn ang="0">
                  <a:pos x="62" y="110"/>
                </a:cxn>
                <a:cxn ang="0">
                  <a:pos x="63" y="114"/>
                </a:cxn>
                <a:cxn ang="0">
                  <a:pos x="64" y="115"/>
                </a:cxn>
                <a:cxn ang="0">
                  <a:pos x="64" y="116"/>
                </a:cxn>
                <a:cxn ang="0">
                  <a:pos x="65" y="115"/>
                </a:cxn>
                <a:cxn ang="0">
                  <a:pos x="66" y="114"/>
                </a:cxn>
                <a:cxn ang="0">
                  <a:pos x="66" y="112"/>
                </a:cxn>
                <a:cxn ang="0">
                  <a:pos x="68" y="106"/>
                </a:cxn>
                <a:cxn ang="0">
                  <a:pos x="71" y="87"/>
                </a:cxn>
                <a:cxn ang="0">
                  <a:pos x="74" y="59"/>
                </a:cxn>
                <a:cxn ang="0">
                  <a:pos x="77" y="34"/>
                </a:cxn>
                <a:cxn ang="0">
                  <a:pos x="79" y="20"/>
                </a:cxn>
                <a:cxn ang="0">
                  <a:pos x="81" y="8"/>
                </a:cxn>
                <a:cxn ang="0">
                  <a:pos x="82" y="3"/>
                </a:cxn>
                <a:cxn ang="0">
                  <a:pos x="83" y="1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2"/>
                </a:cxn>
                <a:cxn ang="0">
                  <a:pos x="87" y="6"/>
                </a:cxn>
                <a:cxn ang="0">
                  <a:pos x="89" y="13"/>
                </a:cxn>
                <a:cxn ang="0">
                  <a:pos x="91" y="28"/>
                </a:cxn>
                <a:cxn ang="0">
                  <a:pos x="94" y="61"/>
                </a:cxn>
                <a:cxn ang="0">
                  <a:pos x="97" y="88"/>
                </a:cxn>
              </a:cxnLst>
              <a:rect l="0" t="0" r="r" b="b"/>
              <a:pathLst>
                <a:path w="99" h="116">
                  <a:moveTo>
                    <a:pt x="0" y="5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6"/>
                  </a:lnTo>
                  <a:lnTo>
                    <a:pt x="7" y="8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8" y="13"/>
                  </a:lnTo>
                  <a:lnTo>
                    <a:pt x="8" y="15"/>
                  </a:lnTo>
                  <a:lnTo>
                    <a:pt x="9" y="20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9" y="22"/>
                  </a:lnTo>
                  <a:lnTo>
                    <a:pt x="9" y="24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1"/>
                  </a:lnTo>
                  <a:lnTo>
                    <a:pt x="11" y="33"/>
                  </a:lnTo>
                  <a:lnTo>
                    <a:pt x="11" y="36"/>
                  </a:lnTo>
                  <a:lnTo>
                    <a:pt x="12" y="42"/>
                  </a:lnTo>
                  <a:lnTo>
                    <a:pt x="13" y="55"/>
                  </a:lnTo>
                  <a:lnTo>
                    <a:pt x="13" y="56"/>
                  </a:lnTo>
                  <a:lnTo>
                    <a:pt x="13" y="57"/>
                  </a:lnTo>
                  <a:lnTo>
                    <a:pt x="13" y="58"/>
                  </a:lnTo>
                  <a:lnTo>
                    <a:pt x="14" y="62"/>
                  </a:lnTo>
                  <a:lnTo>
                    <a:pt x="15" y="68"/>
                  </a:lnTo>
                  <a:lnTo>
                    <a:pt x="16" y="81"/>
                  </a:lnTo>
                  <a:lnTo>
                    <a:pt x="16" y="82"/>
                  </a:lnTo>
                  <a:lnTo>
                    <a:pt x="16" y="82"/>
                  </a:lnTo>
                  <a:lnTo>
                    <a:pt x="17" y="84"/>
                  </a:lnTo>
                  <a:lnTo>
                    <a:pt x="17" y="87"/>
                  </a:lnTo>
                  <a:lnTo>
                    <a:pt x="17" y="92"/>
                  </a:lnTo>
                  <a:lnTo>
                    <a:pt x="18" y="92"/>
                  </a:lnTo>
                  <a:lnTo>
                    <a:pt x="18" y="93"/>
                  </a:lnTo>
                  <a:lnTo>
                    <a:pt x="18" y="94"/>
                  </a:lnTo>
                  <a:lnTo>
                    <a:pt x="18" y="97"/>
                  </a:lnTo>
                  <a:lnTo>
                    <a:pt x="19" y="101"/>
                  </a:lnTo>
                  <a:lnTo>
                    <a:pt x="19" y="102"/>
                  </a:lnTo>
                  <a:lnTo>
                    <a:pt x="19" y="102"/>
                  </a:lnTo>
                  <a:lnTo>
                    <a:pt x="19" y="103"/>
                  </a:lnTo>
                  <a:lnTo>
                    <a:pt x="20" y="105"/>
                  </a:lnTo>
                  <a:lnTo>
                    <a:pt x="20" y="105"/>
                  </a:lnTo>
                  <a:lnTo>
                    <a:pt x="20" y="106"/>
                  </a:lnTo>
                  <a:lnTo>
                    <a:pt x="20" y="107"/>
                  </a:lnTo>
                  <a:lnTo>
                    <a:pt x="20" y="108"/>
                  </a:lnTo>
                  <a:lnTo>
                    <a:pt x="20" y="109"/>
                  </a:lnTo>
                  <a:lnTo>
                    <a:pt x="21" y="109"/>
                  </a:lnTo>
                  <a:lnTo>
                    <a:pt x="21" y="110"/>
                  </a:lnTo>
                  <a:lnTo>
                    <a:pt x="21" y="110"/>
                  </a:lnTo>
                  <a:lnTo>
                    <a:pt x="21" y="110"/>
                  </a:lnTo>
                  <a:lnTo>
                    <a:pt x="21" y="111"/>
                  </a:lnTo>
                  <a:lnTo>
                    <a:pt x="21" y="111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6" y="114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2"/>
                  </a:lnTo>
                  <a:lnTo>
                    <a:pt x="26" y="112"/>
                  </a:lnTo>
                  <a:lnTo>
                    <a:pt x="26" y="112"/>
                  </a:lnTo>
                  <a:lnTo>
                    <a:pt x="26" y="111"/>
                  </a:lnTo>
                  <a:lnTo>
                    <a:pt x="27" y="110"/>
                  </a:lnTo>
                  <a:lnTo>
                    <a:pt x="27" y="110"/>
                  </a:lnTo>
                  <a:lnTo>
                    <a:pt x="27" y="109"/>
                  </a:lnTo>
                  <a:lnTo>
                    <a:pt x="27" y="108"/>
                  </a:lnTo>
                  <a:lnTo>
                    <a:pt x="27" y="107"/>
                  </a:lnTo>
                  <a:lnTo>
                    <a:pt x="27" y="106"/>
                  </a:lnTo>
                  <a:lnTo>
                    <a:pt x="28" y="106"/>
                  </a:lnTo>
                  <a:lnTo>
                    <a:pt x="28" y="105"/>
                  </a:lnTo>
                  <a:lnTo>
                    <a:pt x="28" y="103"/>
                  </a:lnTo>
                  <a:lnTo>
                    <a:pt x="29" y="99"/>
                  </a:lnTo>
                  <a:lnTo>
                    <a:pt x="29" y="98"/>
                  </a:lnTo>
                  <a:lnTo>
                    <a:pt x="29" y="97"/>
                  </a:lnTo>
                  <a:lnTo>
                    <a:pt x="29" y="96"/>
                  </a:lnTo>
                  <a:lnTo>
                    <a:pt x="30" y="94"/>
                  </a:lnTo>
                  <a:lnTo>
                    <a:pt x="30" y="88"/>
                  </a:lnTo>
                  <a:lnTo>
                    <a:pt x="30" y="87"/>
                  </a:lnTo>
                  <a:lnTo>
                    <a:pt x="30" y="87"/>
                  </a:lnTo>
                  <a:lnTo>
                    <a:pt x="31" y="85"/>
                  </a:lnTo>
                  <a:lnTo>
                    <a:pt x="31" y="82"/>
                  </a:lnTo>
                  <a:lnTo>
                    <a:pt x="32" y="76"/>
                  </a:lnTo>
                  <a:lnTo>
                    <a:pt x="33" y="63"/>
                  </a:lnTo>
                  <a:lnTo>
                    <a:pt x="33" y="62"/>
                  </a:lnTo>
                  <a:lnTo>
                    <a:pt x="34" y="62"/>
                  </a:lnTo>
                  <a:lnTo>
                    <a:pt x="34" y="60"/>
                  </a:lnTo>
                  <a:lnTo>
                    <a:pt x="34" y="57"/>
                  </a:lnTo>
                  <a:lnTo>
                    <a:pt x="35" y="51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6" y="37"/>
                  </a:lnTo>
                  <a:lnTo>
                    <a:pt x="36" y="36"/>
                  </a:lnTo>
                  <a:lnTo>
                    <a:pt x="37" y="33"/>
                  </a:lnTo>
                  <a:lnTo>
                    <a:pt x="38" y="27"/>
                  </a:lnTo>
                  <a:lnTo>
                    <a:pt x="38" y="26"/>
                  </a:lnTo>
                  <a:lnTo>
                    <a:pt x="38" y="26"/>
                  </a:lnTo>
                  <a:lnTo>
                    <a:pt x="38" y="24"/>
                  </a:lnTo>
                  <a:lnTo>
                    <a:pt x="38" y="22"/>
                  </a:lnTo>
                  <a:lnTo>
                    <a:pt x="39" y="17"/>
                  </a:lnTo>
                  <a:lnTo>
                    <a:pt x="39" y="17"/>
                  </a:lnTo>
                  <a:lnTo>
                    <a:pt x="39" y="16"/>
                  </a:lnTo>
                  <a:lnTo>
                    <a:pt x="39" y="15"/>
                  </a:lnTo>
                  <a:lnTo>
                    <a:pt x="40" y="13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1"/>
                  </a:lnTo>
                  <a:lnTo>
                    <a:pt x="40" y="9"/>
                  </a:lnTo>
                  <a:lnTo>
                    <a:pt x="40" y="8"/>
                  </a:lnTo>
                  <a:lnTo>
                    <a:pt x="41" y="8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6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2" y="4"/>
                  </a:lnTo>
                  <a:lnTo>
                    <a:pt x="42" y="3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7" y="4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8" y="9"/>
                  </a:lnTo>
                  <a:lnTo>
                    <a:pt x="48" y="9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3"/>
                  </a:lnTo>
                  <a:lnTo>
                    <a:pt x="49" y="17"/>
                  </a:lnTo>
                  <a:lnTo>
                    <a:pt x="49" y="18"/>
                  </a:lnTo>
                  <a:lnTo>
                    <a:pt x="49" y="18"/>
                  </a:lnTo>
                  <a:lnTo>
                    <a:pt x="50" y="19"/>
                  </a:lnTo>
                  <a:lnTo>
                    <a:pt x="50" y="22"/>
                  </a:lnTo>
                  <a:lnTo>
                    <a:pt x="51" y="27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30"/>
                  </a:lnTo>
                  <a:lnTo>
                    <a:pt x="51" y="32"/>
                  </a:lnTo>
                  <a:lnTo>
                    <a:pt x="52" y="38"/>
                  </a:lnTo>
                  <a:lnTo>
                    <a:pt x="53" y="50"/>
                  </a:lnTo>
                  <a:lnTo>
                    <a:pt x="54" y="51"/>
                  </a:lnTo>
                  <a:lnTo>
                    <a:pt x="54" y="52"/>
                  </a:lnTo>
                  <a:lnTo>
                    <a:pt x="54" y="54"/>
                  </a:lnTo>
                  <a:lnTo>
                    <a:pt x="54" y="57"/>
                  </a:lnTo>
                  <a:lnTo>
                    <a:pt x="55" y="63"/>
                  </a:lnTo>
                  <a:lnTo>
                    <a:pt x="56" y="75"/>
                  </a:lnTo>
                  <a:lnTo>
                    <a:pt x="56" y="76"/>
                  </a:lnTo>
                  <a:lnTo>
                    <a:pt x="56" y="77"/>
                  </a:lnTo>
                  <a:lnTo>
                    <a:pt x="56" y="78"/>
                  </a:lnTo>
                  <a:lnTo>
                    <a:pt x="57" y="82"/>
                  </a:lnTo>
                  <a:lnTo>
                    <a:pt x="58" y="88"/>
                  </a:lnTo>
                  <a:lnTo>
                    <a:pt x="58" y="88"/>
                  </a:lnTo>
                  <a:lnTo>
                    <a:pt x="58" y="89"/>
                  </a:lnTo>
                  <a:lnTo>
                    <a:pt x="58" y="90"/>
                  </a:lnTo>
                  <a:lnTo>
                    <a:pt x="58" y="93"/>
                  </a:lnTo>
                  <a:lnTo>
                    <a:pt x="59" y="98"/>
                  </a:lnTo>
                  <a:lnTo>
                    <a:pt x="59" y="99"/>
                  </a:lnTo>
                  <a:lnTo>
                    <a:pt x="59" y="100"/>
                  </a:lnTo>
                  <a:lnTo>
                    <a:pt x="60" y="101"/>
                  </a:lnTo>
                  <a:lnTo>
                    <a:pt x="60" y="103"/>
                  </a:lnTo>
                  <a:lnTo>
                    <a:pt x="60" y="103"/>
                  </a:lnTo>
                  <a:lnTo>
                    <a:pt x="60" y="104"/>
                  </a:lnTo>
                  <a:lnTo>
                    <a:pt x="60" y="105"/>
                  </a:lnTo>
                  <a:lnTo>
                    <a:pt x="61" y="107"/>
                  </a:lnTo>
                  <a:lnTo>
                    <a:pt x="61" y="107"/>
                  </a:lnTo>
                  <a:lnTo>
                    <a:pt x="61" y="108"/>
                  </a:lnTo>
                  <a:lnTo>
                    <a:pt x="61" y="108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10"/>
                  </a:lnTo>
                  <a:lnTo>
                    <a:pt x="62" y="110"/>
                  </a:lnTo>
                  <a:lnTo>
                    <a:pt x="62" y="111"/>
                  </a:lnTo>
                  <a:lnTo>
                    <a:pt x="62" y="111"/>
                  </a:lnTo>
                  <a:lnTo>
                    <a:pt x="62" y="113"/>
                  </a:lnTo>
                  <a:lnTo>
                    <a:pt x="62" y="113"/>
                  </a:lnTo>
                  <a:lnTo>
                    <a:pt x="62" y="113"/>
                  </a:lnTo>
                  <a:lnTo>
                    <a:pt x="62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2"/>
                  </a:lnTo>
                  <a:lnTo>
                    <a:pt x="66" y="112"/>
                  </a:lnTo>
                  <a:lnTo>
                    <a:pt x="66" y="112"/>
                  </a:lnTo>
                  <a:lnTo>
                    <a:pt x="67" y="111"/>
                  </a:lnTo>
                  <a:lnTo>
                    <a:pt x="67" y="110"/>
                  </a:lnTo>
                  <a:lnTo>
                    <a:pt x="67" y="109"/>
                  </a:lnTo>
                  <a:lnTo>
                    <a:pt x="67" y="109"/>
                  </a:lnTo>
                  <a:lnTo>
                    <a:pt x="67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8" y="106"/>
                  </a:lnTo>
                  <a:lnTo>
                    <a:pt x="68" y="105"/>
                  </a:lnTo>
                  <a:lnTo>
                    <a:pt x="68" y="103"/>
                  </a:lnTo>
                  <a:lnTo>
                    <a:pt x="69" y="98"/>
                  </a:lnTo>
                  <a:lnTo>
                    <a:pt x="69" y="97"/>
                  </a:lnTo>
                  <a:lnTo>
                    <a:pt x="70" y="97"/>
                  </a:lnTo>
                  <a:lnTo>
                    <a:pt x="70" y="95"/>
                  </a:lnTo>
                  <a:lnTo>
                    <a:pt x="70" y="93"/>
                  </a:lnTo>
                  <a:lnTo>
                    <a:pt x="71" y="87"/>
                  </a:lnTo>
                  <a:lnTo>
                    <a:pt x="71" y="86"/>
                  </a:lnTo>
                  <a:lnTo>
                    <a:pt x="71" y="85"/>
                  </a:lnTo>
                  <a:lnTo>
                    <a:pt x="71" y="84"/>
                  </a:lnTo>
                  <a:lnTo>
                    <a:pt x="72" y="81"/>
                  </a:lnTo>
                  <a:lnTo>
                    <a:pt x="72" y="74"/>
                  </a:lnTo>
                  <a:lnTo>
                    <a:pt x="74" y="61"/>
                  </a:lnTo>
                  <a:lnTo>
                    <a:pt x="74" y="60"/>
                  </a:lnTo>
                  <a:lnTo>
                    <a:pt x="74" y="59"/>
                  </a:lnTo>
                  <a:lnTo>
                    <a:pt x="74" y="57"/>
                  </a:lnTo>
                  <a:lnTo>
                    <a:pt x="75" y="54"/>
                  </a:lnTo>
                  <a:lnTo>
                    <a:pt x="75" y="47"/>
                  </a:lnTo>
                  <a:lnTo>
                    <a:pt x="75" y="46"/>
                  </a:lnTo>
                  <a:lnTo>
                    <a:pt x="76" y="45"/>
                  </a:lnTo>
                  <a:lnTo>
                    <a:pt x="76" y="44"/>
                  </a:lnTo>
                  <a:lnTo>
                    <a:pt x="76" y="40"/>
                  </a:lnTo>
                  <a:lnTo>
                    <a:pt x="77" y="34"/>
                  </a:lnTo>
                  <a:lnTo>
                    <a:pt x="77" y="33"/>
                  </a:lnTo>
                  <a:lnTo>
                    <a:pt x="77" y="32"/>
                  </a:lnTo>
                  <a:lnTo>
                    <a:pt x="77" y="31"/>
                  </a:lnTo>
                  <a:lnTo>
                    <a:pt x="78" y="28"/>
                  </a:lnTo>
                  <a:lnTo>
                    <a:pt x="78" y="22"/>
                  </a:lnTo>
                  <a:lnTo>
                    <a:pt x="78" y="22"/>
                  </a:lnTo>
                  <a:lnTo>
                    <a:pt x="78" y="21"/>
                  </a:lnTo>
                  <a:lnTo>
                    <a:pt x="79" y="20"/>
                  </a:lnTo>
                  <a:lnTo>
                    <a:pt x="79" y="17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0"/>
                  </a:lnTo>
                  <a:lnTo>
                    <a:pt x="80" y="9"/>
                  </a:lnTo>
                  <a:lnTo>
                    <a:pt x="81" y="8"/>
                  </a:lnTo>
                  <a:lnTo>
                    <a:pt x="81" y="8"/>
                  </a:lnTo>
                  <a:lnTo>
                    <a:pt x="81" y="7"/>
                  </a:lnTo>
                  <a:lnTo>
                    <a:pt x="81" y="6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2" y="4"/>
                  </a:lnTo>
                  <a:lnTo>
                    <a:pt x="82" y="4"/>
                  </a:lnTo>
                  <a:lnTo>
                    <a:pt x="82" y="4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6" y="4"/>
                  </a:lnTo>
                  <a:lnTo>
                    <a:pt x="87" y="5"/>
                  </a:lnTo>
                  <a:lnTo>
                    <a:pt x="87" y="6"/>
                  </a:lnTo>
                  <a:lnTo>
                    <a:pt x="87" y="6"/>
                  </a:lnTo>
                  <a:lnTo>
                    <a:pt x="87" y="7"/>
                  </a:lnTo>
                  <a:lnTo>
                    <a:pt x="88" y="9"/>
                  </a:lnTo>
                  <a:lnTo>
                    <a:pt x="88" y="9"/>
                  </a:lnTo>
                  <a:lnTo>
                    <a:pt x="88" y="10"/>
                  </a:lnTo>
                  <a:lnTo>
                    <a:pt x="88" y="10"/>
                  </a:lnTo>
                  <a:lnTo>
                    <a:pt x="89" y="13"/>
                  </a:lnTo>
                  <a:lnTo>
                    <a:pt x="89" y="13"/>
                  </a:lnTo>
                  <a:lnTo>
                    <a:pt x="89" y="14"/>
                  </a:lnTo>
                  <a:lnTo>
                    <a:pt x="89" y="15"/>
                  </a:lnTo>
                  <a:lnTo>
                    <a:pt x="89" y="17"/>
                  </a:lnTo>
                  <a:lnTo>
                    <a:pt x="90" y="23"/>
                  </a:lnTo>
                  <a:lnTo>
                    <a:pt x="90" y="23"/>
                  </a:lnTo>
                  <a:lnTo>
                    <a:pt x="90" y="24"/>
                  </a:lnTo>
                  <a:lnTo>
                    <a:pt x="90" y="26"/>
                  </a:lnTo>
                  <a:lnTo>
                    <a:pt x="91" y="28"/>
                  </a:lnTo>
                  <a:lnTo>
                    <a:pt x="91" y="35"/>
                  </a:lnTo>
                  <a:lnTo>
                    <a:pt x="92" y="36"/>
                  </a:lnTo>
                  <a:lnTo>
                    <a:pt x="92" y="36"/>
                  </a:lnTo>
                  <a:lnTo>
                    <a:pt x="92" y="38"/>
                  </a:lnTo>
                  <a:lnTo>
                    <a:pt x="92" y="41"/>
                  </a:lnTo>
                  <a:lnTo>
                    <a:pt x="93" y="47"/>
                  </a:lnTo>
                  <a:lnTo>
                    <a:pt x="94" y="60"/>
                  </a:lnTo>
                  <a:lnTo>
                    <a:pt x="94" y="61"/>
                  </a:lnTo>
                  <a:lnTo>
                    <a:pt x="95" y="62"/>
                  </a:lnTo>
                  <a:lnTo>
                    <a:pt x="95" y="63"/>
                  </a:lnTo>
                  <a:lnTo>
                    <a:pt x="95" y="67"/>
                  </a:lnTo>
                  <a:lnTo>
                    <a:pt x="96" y="73"/>
                  </a:lnTo>
                  <a:lnTo>
                    <a:pt x="97" y="85"/>
                  </a:lnTo>
                  <a:lnTo>
                    <a:pt x="97" y="86"/>
                  </a:lnTo>
                  <a:lnTo>
                    <a:pt x="97" y="86"/>
                  </a:lnTo>
                  <a:lnTo>
                    <a:pt x="97" y="88"/>
                  </a:lnTo>
                  <a:lnTo>
                    <a:pt x="98" y="90"/>
                  </a:lnTo>
                  <a:lnTo>
                    <a:pt x="99" y="96"/>
                  </a:lnTo>
                  <a:lnTo>
                    <a:pt x="99" y="96"/>
                  </a:lnTo>
                  <a:lnTo>
                    <a:pt x="99" y="97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15" name="Freeform 72"/>
            <p:cNvSpPr>
              <a:spLocks/>
            </p:cNvSpPr>
            <p:nvPr/>
          </p:nvSpPr>
          <p:spPr bwMode="auto">
            <a:xfrm>
              <a:off x="3588" y="2186"/>
              <a:ext cx="97" cy="116"/>
            </a:xfrm>
            <a:custGeom>
              <a:avLst/>
              <a:gdLst/>
              <a:ahLst/>
              <a:cxnLst>
                <a:cxn ang="0">
                  <a:pos x="2" y="108"/>
                </a:cxn>
                <a:cxn ang="0">
                  <a:pos x="3" y="112"/>
                </a:cxn>
                <a:cxn ang="0">
                  <a:pos x="4" y="114"/>
                </a:cxn>
                <a:cxn ang="0">
                  <a:pos x="4" y="115"/>
                </a:cxn>
                <a:cxn ang="0">
                  <a:pos x="5" y="116"/>
                </a:cxn>
                <a:cxn ang="0">
                  <a:pos x="6" y="115"/>
                </a:cxn>
                <a:cxn ang="0">
                  <a:pos x="7" y="113"/>
                </a:cxn>
                <a:cxn ang="0">
                  <a:pos x="8" y="109"/>
                </a:cxn>
                <a:cxn ang="0">
                  <a:pos x="10" y="98"/>
                </a:cxn>
                <a:cxn ang="0">
                  <a:pos x="13" y="71"/>
                </a:cxn>
                <a:cxn ang="0">
                  <a:pos x="17" y="37"/>
                </a:cxn>
                <a:cxn ang="0">
                  <a:pos x="19" y="20"/>
                </a:cxn>
                <a:cxn ang="0">
                  <a:pos x="20" y="10"/>
                </a:cxn>
                <a:cxn ang="0">
                  <a:pos x="22" y="4"/>
                </a:cxn>
                <a:cxn ang="0">
                  <a:pos x="23" y="1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25" y="0"/>
                </a:cxn>
                <a:cxn ang="0">
                  <a:pos x="26" y="1"/>
                </a:cxn>
                <a:cxn ang="0">
                  <a:pos x="27" y="5"/>
                </a:cxn>
                <a:cxn ang="0">
                  <a:pos x="28" y="11"/>
                </a:cxn>
                <a:cxn ang="0">
                  <a:pos x="30" y="24"/>
                </a:cxn>
                <a:cxn ang="0">
                  <a:pos x="34" y="54"/>
                </a:cxn>
                <a:cxn ang="0">
                  <a:pos x="37" y="88"/>
                </a:cxn>
                <a:cxn ang="0">
                  <a:pos x="40" y="103"/>
                </a:cxn>
                <a:cxn ang="0">
                  <a:pos x="41" y="109"/>
                </a:cxn>
                <a:cxn ang="0">
                  <a:pos x="42" y="113"/>
                </a:cxn>
                <a:cxn ang="0">
                  <a:pos x="43" y="115"/>
                </a:cxn>
                <a:cxn ang="0">
                  <a:pos x="43" y="116"/>
                </a:cxn>
                <a:cxn ang="0">
                  <a:pos x="44" y="115"/>
                </a:cxn>
                <a:cxn ang="0">
                  <a:pos x="45" y="114"/>
                </a:cxn>
                <a:cxn ang="0">
                  <a:pos x="46" y="112"/>
                </a:cxn>
                <a:cxn ang="0">
                  <a:pos x="47" y="106"/>
                </a:cxn>
                <a:cxn ang="0">
                  <a:pos x="49" y="92"/>
                </a:cxn>
                <a:cxn ang="0">
                  <a:pos x="52" y="68"/>
                </a:cxn>
                <a:cxn ang="0">
                  <a:pos x="57" y="26"/>
                </a:cxn>
                <a:cxn ang="0">
                  <a:pos x="58" y="16"/>
                </a:cxn>
                <a:cxn ang="0">
                  <a:pos x="59" y="8"/>
                </a:cxn>
                <a:cxn ang="0">
                  <a:pos x="60" y="4"/>
                </a:cxn>
                <a:cxn ang="0">
                  <a:pos x="62" y="1"/>
                </a:cxn>
                <a:cxn ang="0">
                  <a:pos x="62" y="0"/>
                </a:cxn>
                <a:cxn ang="0">
                  <a:pos x="63" y="0"/>
                </a:cxn>
                <a:cxn ang="0">
                  <a:pos x="64" y="0"/>
                </a:cxn>
                <a:cxn ang="0">
                  <a:pos x="65" y="2"/>
                </a:cxn>
                <a:cxn ang="0">
                  <a:pos x="66" y="9"/>
                </a:cxn>
                <a:cxn ang="0">
                  <a:pos x="68" y="23"/>
                </a:cxn>
                <a:cxn ang="0">
                  <a:pos x="71" y="50"/>
                </a:cxn>
                <a:cxn ang="0">
                  <a:pos x="75" y="86"/>
                </a:cxn>
                <a:cxn ang="0">
                  <a:pos x="77" y="99"/>
                </a:cxn>
                <a:cxn ang="0">
                  <a:pos x="78" y="107"/>
                </a:cxn>
                <a:cxn ang="0">
                  <a:pos x="80" y="113"/>
                </a:cxn>
                <a:cxn ang="0">
                  <a:pos x="81" y="115"/>
                </a:cxn>
                <a:cxn ang="0">
                  <a:pos x="81" y="116"/>
                </a:cxn>
                <a:cxn ang="0">
                  <a:pos x="82" y="115"/>
                </a:cxn>
                <a:cxn ang="0">
                  <a:pos x="83" y="114"/>
                </a:cxn>
                <a:cxn ang="0">
                  <a:pos x="84" y="111"/>
                </a:cxn>
                <a:cxn ang="0">
                  <a:pos x="85" y="104"/>
                </a:cxn>
                <a:cxn ang="0">
                  <a:pos x="87" y="92"/>
                </a:cxn>
                <a:cxn ang="0">
                  <a:pos x="91" y="57"/>
                </a:cxn>
                <a:cxn ang="0">
                  <a:pos x="93" y="39"/>
                </a:cxn>
                <a:cxn ang="0">
                  <a:pos x="95" y="21"/>
                </a:cxn>
                <a:cxn ang="0">
                  <a:pos x="97" y="11"/>
                </a:cxn>
              </a:cxnLst>
              <a:rect l="0" t="0" r="r" b="b"/>
              <a:pathLst>
                <a:path w="97" h="116">
                  <a:moveTo>
                    <a:pt x="0" y="97"/>
                  </a:moveTo>
                  <a:lnTo>
                    <a:pt x="0" y="98"/>
                  </a:lnTo>
                  <a:lnTo>
                    <a:pt x="0" y="100"/>
                  </a:lnTo>
                  <a:lnTo>
                    <a:pt x="1" y="104"/>
                  </a:lnTo>
                  <a:lnTo>
                    <a:pt x="1" y="105"/>
                  </a:lnTo>
                  <a:lnTo>
                    <a:pt x="1" y="105"/>
                  </a:lnTo>
                  <a:lnTo>
                    <a:pt x="1" y="106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9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7" y="112"/>
                  </a:lnTo>
                  <a:lnTo>
                    <a:pt x="7" y="112"/>
                  </a:lnTo>
                  <a:lnTo>
                    <a:pt x="7" y="111"/>
                  </a:lnTo>
                  <a:lnTo>
                    <a:pt x="7" y="111"/>
                  </a:lnTo>
                  <a:lnTo>
                    <a:pt x="8" y="110"/>
                  </a:lnTo>
                  <a:lnTo>
                    <a:pt x="8" y="110"/>
                  </a:lnTo>
                  <a:lnTo>
                    <a:pt x="8" y="109"/>
                  </a:lnTo>
                  <a:lnTo>
                    <a:pt x="8" y="108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8" y="106"/>
                  </a:lnTo>
                  <a:lnTo>
                    <a:pt x="9" y="104"/>
                  </a:lnTo>
                  <a:lnTo>
                    <a:pt x="10" y="99"/>
                  </a:lnTo>
                  <a:lnTo>
                    <a:pt x="10" y="99"/>
                  </a:lnTo>
                  <a:lnTo>
                    <a:pt x="10" y="98"/>
                  </a:lnTo>
                  <a:lnTo>
                    <a:pt x="10" y="97"/>
                  </a:lnTo>
                  <a:lnTo>
                    <a:pt x="10" y="94"/>
                  </a:lnTo>
                  <a:lnTo>
                    <a:pt x="11" y="89"/>
                  </a:lnTo>
                  <a:lnTo>
                    <a:pt x="12" y="77"/>
                  </a:lnTo>
                  <a:lnTo>
                    <a:pt x="12" y="77"/>
                  </a:lnTo>
                  <a:lnTo>
                    <a:pt x="13" y="76"/>
                  </a:lnTo>
                  <a:lnTo>
                    <a:pt x="13" y="74"/>
                  </a:lnTo>
                  <a:lnTo>
                    <a:pt x="13" y="71"/>
                  </a:lnTo>
                  <a:lnTo>
                    <a:pt x="14" y="65"/>
                  </a:lnTo>
                  <a:lnTo>
                    <a:pt x="15" y="52"/>
                  </a:lnTo>
                  <a:lnTo>
                    <a:pt x="15" y="51"/>
                  </a:lnTo>
                  <a:lnTo>
                    <a:pt x="15" y="50"/>
                  </a:lnTo>
                  <a:lnTo>
                    <a:pt x="16" y="48"/>
                  </a:lnTo>
                  <a:lnTo>
                    <a:pt x="16" y="45"/>
                  </a:lnTo>
                  <a:lnTo>
                    <a:pt x="17" y="38"/>
                  </a:lnTo>
                  <a:lnTo>
                    <a:pt x="17" y="37"/>
                  </a:lnTo>
                  <a:lnTo>
                    <a:pt x="17" y="36"/>
                  </a:lnTo>
                  <a:lnTo>
                    <a:pt x="17" y="35"/>
                  </a:lnTo>
                  <a:lnTo>
                    <a:pt x="18" y="31"/>
                  </a:lnTo>
                  <a:lnTo>
                    <a:pt x="18" y="25"/>
                  </a:lnTo>
                  <a:lnTo>
                    <a:pt x="18" y="24"/>
                  </a:lnTo>
                  <a:lnTo>
                    <a:pt x="18" y="24"/>
                  </a:lnTo>
                  <a:lnTo>
                    <a:pt x="19" y="22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20" y="15"/>
                  </a:lnTo>
                  <a:lnTo>
                    <a:pt x="20" y="14"/>
                  </a:lnTo>
                  <a:lnTo>
                    <a:pt x="20" y="13"/>
                  </a:lnTo>
                  <a:lnTo>
                    <a:pt x="20" y="12"/>
                  </a:lnTo>
                  <a:lnTo>
                    <a:pt x="20" y="10"/>
                  </a:lnTo>
                  <a:lnTo>
                    <a:pt x="21" y="10"/>
                  </a:lnTo>
                  <a:lnTo>
                    <a:pt x="21" y="9"/>
                  </a:lnTo>
                  <a:lnTo>
                    <a:pt x="21" y="8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2" y="6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5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7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11"/>
                  </a:lnTo>
                  <a:lnTo>
                    <a:pt x="29" y="13"/>
                  </a:lnTo>
                  <a:lnTo>
                    <a:pt x="29" y="14"/>
                  </a:lnTo>
                  <a:lnTo>
                    <a:pt x="29" y="14"/>
                  </a:lnTo>
                  <a:lnTo>
                    <a:pt x="29" y="16"/>
                  </a:lnTo>
                  <a:lnTo>
                    <a:pt x="29" y="18"/>
                  </a:lnTo>
                  <a:lnTo>
                    <a:pt x="30" y="23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0" y="26"/>
                  </a:lnTo>
                  <a:lnTo>
                    <a:pt x="31" y="28"/>
                  </a:lnTo>
                  <a:lnTo>
                    <a:pt x="31" y="34"/>
                  </a:lnTo>
                  <a:lnTo>
                    <a:pt x="33" y="47"/>
                  </a:lnTo>
                  <a:lnTo>
                    <a:pt x="33" y="48"/>
                  </a:lnTo>
                  <a:lnTo>
                    <a:pt x="33" y="48"/>
                  </a:lnTo>
                  <a:lnTo>
                    <a:pt x="33" y="50"/>
                  </a:lnTo>
                  <a:lnTo>
                    <a:pt x="34" y="54"/>
                  </a:lnTo>
                  <a:lnTo>
                    <a:pt x="34" y="61"/>
                  </a:lnTo>
                  <a:lnTo>
                    <a:pt x="36" y="75"/>
                  </a:lnTo>
                  <a:lnTo>
                    <a:pt x="36" y="76"/>
                  </a:lnTo>
                  <a:lnTo>
                    <a:pt x="36" y="76"/>
                  </a:lnTo>
                  <a:lnTo>
                    <a:pt x="36" y="78"/>
                  </a:lnTo>
                  <a:lnTo>
                    <a:pt x="37" y="81"/>
                  </a:lnTo>
                  <a:lnTo>
                    <a:pt x="37" y="88"/>
                  </a:lnTo>
                  <a:lnTo>
                    <a:pt x="37" y="88"/>
                  </a:lnTo>
                  <a:lnTo>
                    <a:pt x="38" y="89"/>
                  </a:lnTo>
                  <a:lnTo>
                    <a:pt x="38" y="91"/>
                  </a:lnTo>
                  <a:lnTo>
                    <a:pt x="38" y="94"/>
                  </a:lnTo>
                  <a:lnTo>
                    <a:pt x="39" y="99"/>
                  </a:lnTo>
                  <a:lnTo>
                    <a:pt x="39" y="99"/>
                  </a:lnTo>
                  <a:lnTo>
                    <a:pt x="39" y="100"/>
                  </a:lnTo>
                  <a:lnTo>
                    <a:pt x="39" y="101"/>
                  </a:lnTo>
                  <a:lnTo>
                    <a:pt x="40" y="103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5"/>
                  </a:lnTo>
                  <a:lnTo>
                    <a:pt x="40" y="107"/>
                  </a:lnTo>
                  <a:lnTo>
                    <a:pt x="40" y="108"/>
                  </a:lnTo>
                  <a:lnTo>
                    <a:pt x="40" y="108"/>
                  </a:lnTo>
                  <a:lnTo>
                    <a:pt x="41" y="109"/>
                  </a:lnTo>
                  <a:lnTo>
                    <a:pt x="41" y="109"/>
                  </a:lnTo>
                  <a:lnTo>
                    <a:pt x="41" y="110"/>
                  </a:lnTo>
                  <a:lnTo>
                    <a:pt x="41" y="110"/>
                  </a:lnTo>
                  <a:lnTo>
                    <a:pt x="41" y="110"/>
                  </a:lnTo>
                  <a:lnTo>
                    <a:pt x="41" y="111"/>
                  </a:lnTo>
                  <a:lnTo>
                    <a:pt x="41" y="112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6" y="112"/>
                  </a:lnTo>
                  <a:lnTo>
                    <a:pt x="46" y="112"/>
                  </a:lnTo>
                  <a:lnTo>
                    <a:pt x="46" y="112"/>
                  </a:lnTo>
                  <a:lnTo>
                    <a:pt x="46" y="111"/>
                  </a:lnTo>
                  <a:lnTo>
                    <a:pt x="46" y="111"/>
                  </a:lnTo>
                  <a:lnTo>
                    <a:pt x="46" y="110"/>
                  </a:lnTo>
                  <a:lnTo>
                    <a:pt x="46" y="110"/>
                  </a:lnTo>
                  <a:lnTo>
                    <a:pt x="47" y="108"/>
                  </a:lnTo>
                  <a:lnTo>
                    <a:pt x="47" y="108"/>
                  </a:lnTo>
                  <a:lnTo>
                    <a:pt x="47" y="107"/>
                  </a:lnTo>
                  <a:lnTo>
                    <a:pt x="47" y="106"/>
                  </a:lnTo>
                  <a:lnTo>
                    <a:pt x="48" y="104"/>
                  </a:lnTo>
                  <a:lnTo>
                    <a:pt x="48" y="104"/>
                  </a:lnTo>
                  <a:lnTo>
                    <a:pt x="48" y="103"/>
                  </a:lnTo>
                  <a:lnTo>
                    <a:pt x="48" y="102"/>
                  </a:lnTo>
                  <a:lnTo>
                    <a:pt x="48" y="99"/>
                  </a:lnTo>
                  <a:lnTo>
                    <a:pt x="49" y="94"/>
                  </a:lnTo>
                  <a:lnTo>
                    <a:pt x="49" y="93"/>
                  </a:lnTo>
                  <a:lnTo>
                    <a:pt x="49" y="92"/>
                  </a:lnTo>
                  <a:lnTo>
                    <a:pt x="49" y="91"/>
                  </a:lnTo>
                  <a:lnTo>
                    <a:pt x="50" y="88"/>
                  </a:lnTo>
                  <a:lnTo>
                    <a:pt x="50" y="82"/>
                  </a:lnTo>
                  <a:lnTo>
                    <a:pt x="51" y="81"/>
                  </a:lnTo>
                  <a:lnTo>
                    <a:pt x="51" y="80"/>
                  </a:lnTo>
                  <a:lnTo>
                    <a:pt x="51" y="78"/>
                  </a:lnTo>
                  <a:lnTo>
                    <a:pt x="51" y="75"/>
                  </a:lnTo>
                  <a:lnTo>
                    <a:pt x="52" y="68"/>
                  </a:lnTo>
                  <a:lnTo>
                    <a:pt x="54" y="54"/>
                  </a:lnTo>
                  <a:lnTo>
                    <a:pt x="54" y="53"/>
                  </a:lnTo>
                  <a:lnTo>
                    <a:pt x="54" y="52"/>
                  </a:lnTo>
                  <a:lnTo>
                    <a:pt x="54" y="50"/>
                  </a:lnTo>
                  <a:lnTo>
                    <a:pt x="54" y="47"/>
                  </a:lnTo>
                  <a:lnTo>
                    <a:pt x="55" y="40"/>
                  </a:lnTo>
                  <a:lnTo>
                    <a:pt x="57" y="27"/>
                  </a:lnTo>
                  <a:lnTo>
                    <a:pt x="57" y="26"/>
                  </a:lnTo>
                  <a:lnTo>
                    <a:pt x="57" y="26"/>
                  </a:lnTo>
                  <a:lnTo>
                    <a:pt x="57" y="24"/>
                  </a:lnTo>
                  <a:lnTo>
                    <a:pt x="57" y="22"/>
                  </a:lnTo>
                  <a:lnTo>
                    <a:pt x="57" y="21"/>
                  </a:lnTo>
                  <a:lnTo>
                    <a:pt x="57" y="20"/>
                  </a:lnTo>
                  <a:lnTo>
                    <a:pt x="58" y="19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9" y="12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8"/>
                  </a:lnTo>
                  <a:lnTo>
                    <a:pt x="59" y="8"/>
                  </a:lnTo>
                  <a:lnTo>
                    <a:pt x="60" y="7"/>
                  </a:lnTo>
                  <a:lnTo>
                    <a:pt x="60" y="7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5" y="4"/>
                  </a:lnTo>
                  <a:lnTo>
                    <a:pt x="65" y="5"/>
                  </a:lnTo>
                  <a:lnTo>
                    <a:pt x="65" y="5"/>
                  </a:lnTo>
                  <a:lnTo>
                    <a:pt x="66" y="6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7" y="12"/>
                  </a:lnTo>
                  <a:lnTo>
                    <a:pt x="67" y="12"/>
                  </a:lnTo>
                  <a:lnTo>
                    <a:pt x="67" y="13"/>
                  </a:lnTo>
                  <a:lnTo>
                    <a:pt x="67" y="14"/>
                  </a:lnTo>
                  <a:lnTo>
                    <a:pt x="67" y="17"/>
                  </a:lnTo>
                  <a:lnTo>
                    <a:pt x="68" y="22"/>
                  </a:lnTo>
                  <a:lnTo>
                    <a:pt x="68" y="23"/>
                  </a:lnTo>
                  <a:lnTo>
                    <a:pt x="68" y="24"/>
                  </a:lnTo>
                  <a:lnTo>
                    <a:pt x="69" y="25"/>
                  </a:lnTo>
                  <a:lnTo>
                    <a:pt x="69" y="28"/>
                  </a:lnTo>
                  <a:lnTo>
                    <a:pt x="70" y="34"/>
                  </a:lnTo>
                  <a:lnTo>
                    <a:pt x="71" y="47"/>
                  </a:lnTo>
                  <a:lnTo>
                    <a:pt x="71" y="48"/>
                  </a:lnTo>
                  <a:lnTo>
                    <a:pt x="71" y="48"/>
                  </a:lnTo>
                  <a:lnTo>
                    <a:pt x="71" y="50"/>
                  </a:lnTo>
                  <a:lnTo>
                    <a:pt x="72" y="53"/>
                  </a:lnTo>
                  <a:lnTo>
                    <a:pt x="73" y="60"/>
                  </a:lnTo>
                  <a:lnTo>
                    <a:pt x="74" y="74"/>
                  </a:lnTo>
                  <a:lnTo>
                    <a:pt x="74" y="74"/>
                  </a:lnTo>
                  <a:lnTo>
                    <a:pt x="74" y="75"/>
                  </a:lnTo>
                  <a:lnTo>
                    <a:pt x="74" y="77"/>
                  </a:lnTo>
                  <a:lnTo>
                    <a:pt x="75" y="80"/>
                  </a:lnTo>
                  <a:lnTo>
                    <a:pt x="75" y="86"/>
                  </a:lnTo>
                  <a:lnTo>
                    <a:pt x="75" y="87"/>
                  </a:lnTo>
                  <a:lnTo>
                    <a:pt x="75" y="87"/>
                  </a:lnTo>
                  <a:lnTo>
                    <a:pt x="76" y="89"/>
                  </a:lnTo>
                  <a:lnTo>
                    <a:pt x="76" y="92"/>
                  </a:lnTo>
                  <a:lnTo>
                    <a:pt x="77" y="97"/>
                  </a:lnTo>
                  <a:lnTo>
                    <a:pt x="77" y="97"/>
                  </a:lnTo>
                  <a:lnTo>
                    <a:pt x="77" y="98"/>
                  </a:lnTo>
                  <a:lnTo>
                    <a:pt x="77" y="99"/>
                  </a:lnTo>
                  <a:lnTo>
                    <a:pt x="77" y="101"/>
                  </a:lnTo>
                  <a:lnTo>
                    <a:pt x="77" y="102"/>
                  </a:lnTo>
                  <a:lnTo>
                    <a:pt x="77" y="102"/>
                  </a:lnTo>
                  <a:lnTo>
                    <a:pt x="78" y="104"/>
                  </a:lnTo>
                  <a:lnTo>
                    <a:pt x="78" y="106"/>
                  </a:lnTo>
                  <a:lnTo>
                    <a:pt x="78" y="106"/>
                  </a:lnTo>
                  <a:lnTo>
                    <a:pt x="78" y="106"/>
                  </a:lnTo>
                  <a:lnTo>
                    <a:pt x="78" y="107"/>
                  </a:lnTo>
                  <a:lnTo>
                    <a:pt x="79" y="109"/>
                  </a:lnTo>
                  <a:lnTo>
                    <a:pt x="79" y="109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79" y="112"/>
                  </a:lnTo>
                  <a:lnTo>
                    <a:pt x="79" y="112"/>
                  </a:lnTo>
                  <a:lnTo>
                    <a:pt x="80" y="112"/>
                  </a:lnTo>
                  <a:lnTo>
                    <a:pt x="80" y="113"/>
                  </a:lnTo>
                  <a:lnTo>
                    <a:pt x="80" y="113"/>
                  </a:lnTo>
                  <a:lnTo>
                    <a:pt x="80" y="113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6"/>
                  </a:lnTo>
                  <a:lnTo>
                    <a:pt x="81" y="116"/>
                  </a:lnTo>
                  <a:lnTo>
                    <a:pt x="81" y="116"/>
                  </a:lnTo>
                  <a:lnTo>
                    <a:pt x="81" y="116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3" y="115"/>
                  </a:lnTo>
                  <a:lnTo>
                    <a:pt x="83" y="115"/>
                  </a:lnTo>
                  <a:lnTo>
                    <a:pt x="83" y="115"/>
                  </a:lnTo>
                  <a:lnTo>
                    <a:pt x="83" y="114"/>
                  </a:lnTo>
                  <a:lnTo>
                    <a:pt x="83" y="114"/>
                  </a:lnTo>
                  <a:lnTo>
                    <a:pt x="83" y="114"/>
                  </a:lnTo>
                  <a:lnTo>
                    <a:pt x="83" y="114"/>
                  </a:lnTo>
                  <a:lnTo>
                    <a:pt x="83" y="113"/>
                  </a:lnTo>
                  <a:lnTo>
                    <a:pt x="83" y="113"/>
                  </a:lnTo>
                  <a:lnTo>
                    <a:pt x="83" y="112"/>
                  </a:lnTo>
                  <a:lnTo>
                    <a:pt x="84" y="112"/>
                  </a:lnTo>
                  <a:lnTo>
                    <a:pt x="84" y="112"/>
                  </a:lnTo>
                  <a:lnTo>
                    <a:pt x="84" y="111"/>
                  </a:lnTo>
                  <a:lnTo>
                    <a:pt x="84" y="111"/>
                  </a:lnTo>
                  <a:lnTo>
                    <a:pt x="84" y="110"/>
                  </a:lnTo>
                  <a:lnTo>
                    <a:pt x="84" y="110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85" y="107"/>
                  </a:lnTo>
                  <a:lnTo>
                    <a:pt x="85" y="106"/>
                  </a:lnTo>
                  <a:lnTo>
                    <a:pt x="85" y="104"/>
                  </a:lnTo>
                  <a:lnTo>
                    <a:pt x="85" y="104"/>
                  </a:lnTo>
                  <a:lnTo>
                    <a:pt x="86" y="103"/>
                  </a:lnTo>
                  <a:lnTo>
                    <a:pt x="86" y="102"/>
                  </a:lnTo>
                  <a:lnTo>
                    <a:pt x="86" y="100"/>
                  </a:lnTo>
                  <a:lnTo>
                    <a:pt x="87" y="95"/>
                  </a:lnTo>
                  <a:lnTo>
                    <a:pt x="87" y="94"/>
                  </a:lnTo>
                  <a:lnTo>
                    <a:pt x="87" y="93"/>
                  </a:lnTo>
                  <a:lnTo>
                    <a:pt x="87" y="92"/>
                  </a:lnTo>
                  <a:lnTo>
                    <a:pt x="87" y="89"/>
                  </a:lnTo>
                  <a:lnTo>
                    <a:pt x="88" y="83"/>
                  </a:lnTo>
                  <a:lnTo>
                    <a:pt x="88" y="83"/>
                  </a:lnTo>
                  <a:lnTo>
                    <a:pt x="88" y="82"/>
                  </a:lnTo>
                  <a:lnTo>
                    <a:pt x="89" y="80"/>
                  </a:lnTo>
                  <a:lnTo>
                    <a:pt x="89" y="77"/>
                  </a:lnTo>
                  <a:lnTo>
                    <a:pt x="90" y="71"/>
                  </a:lnTo>
                  <a:lnTo>
                    <a:pt x="91" y="57"/>
                  </a:lnTo>
                  <a:lnTo>
                    <a:pt x="91" y="56"/>
                  </a:lnTo>
                  <a:lnTo>
                    <a:pt x="91" y="55"/>
                  </a:lnTo>
                  <a:lnTo>
                    <a:pt x="91" y="53"/>
                  </a:lnTo>
                  <a:lnTo>
                    <a:pt x="92" y="50"/>
                  </a:lnTo>
                  <a:lnTo>
                    <a:pt x="93" y="42"/>
                  </a:lnTo>
                  <a:lnTo>
                    <a:pt x="93" y="42"/>
                  </a:lnTo>
                  <a:lnTo>
                    <a:pt x="93" y="41"/>
                  </a:lnTo>
                  <a:lnTo>
                    <a:pt x="93" y="39"/>
                  </a:lnTo>
                  <a:lnTo>
                    <a:pt x="93" y="35"/>
                  </a:lnTo>
                  <a:lnTo>
                    <a:pt x="94" y="29"/>
                  </a:lnTo>
                  <a:lnTo>
                    <a:pt x="94" y="28"/>
                  </a:lnTo>
                  <a:lnTo>
                    <a:pt x="94" y="27"/>
                  </a:lnTo>
                  <a:lnTo>
                    <a:pt x="94" y="26"/>
                  </a:lnTo>
                  <a:lnTo>
                    <a:pt x="95" y="22"/>
                  </a:lnTo>
                  <a:lnTo>
                    <a:pt x="95" y="22"/>
                  </a:lnTo>
                  <a:lnTo>
                    <a:pt x="95" y="21"/>
                  </a:lnTo>
                  <a:lnTo>
                    <a:pt x="95" y="20"/>
                  </a:lnTo>
                  <a:lnTo>
                    <a:pt x="95" y="17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96" y="14"/>
                  </a:lnTo>
                  <a:lnTo>
                    <a:pt x="96" y="12"/>
                  </a:lnTo>
                  <a:lnTo>
                    <a:pt x="96" y="11"/>
                  </a:lnTo>
                  <a:lnTo>
                    <a:pt x="97" y="11"/>
                  </a:lnTo>
                  <a:lnTo>
                    <a:pt x="97" y="10"/>
                  </a:lnTo>
                  <a:lnTo>
                    <a:pt x="97" y="8"/>
                  </a:lnTo>
                  <a:lnTo>
                    <a:pt x="97" y="7"/>
                  </a:lnTo>
                  <a:lnTo>
                    <a:pt x="97" y="7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16" name="Freeform 73"/>
            <p:cNvSpPr>
              <a:spLocks/>
            </p:cNvSpPr>
            <p:nvPr/>
          </p:nvSpPr>
          <p:spPr bwMode="auto">
            <a:xfrm>
              <a:off x="3685" y="2186"/>
              <a:ext cx="95" cy="116"/>
            </a:xfrm>
            <a:custGeom>
              <a:avLst/>
              <a:gdLst/>
              <a:ahLst/>
              <a:cxnLst>
                <a:cxn ang="0">
                  <a:pos x="1" y="3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5" y="3"/>
                </a:cxn>
                <a:cxn ang="0">
                  <a:pos x="7" y="9"/>
                </a:cxn>
                <a:cxn ang="0">
                  <a:pos x="8" y="18"/>
                </a:cxn>
                <a:cxn ang="0">
                  <a:pos x="12" y="49"/>
                </a:cxn>
                <a:cxn ang="0">
                  <a:pos x="14" y="71"/>
                </a:cxn>
                <a:cxn ang="0">
                  <a:pos x="16" y="92"/>
                </a:cxn>
                <a:cxn ang="0">
                  <a:pos x="19" y="106"/>
                </a:cxn>
                <a:cxn ang="0">
                  <a:pos x="20" y="112"/>
                </a:cxn>
                <a:cxn ang="0">
                  <a:pos x="21" y="114"/>
                </a:cxn>
                <a:cxn ang="0">
                  <a:pos x="21" y="115"/>
                </a:cxn>
                <a:cxn ang="0">
                  <a:pos x="22" y="116"/>
                </a:cxn>
                <a:cxn ang="0">
                  <a:pos x="23" y="115"/>
                </a:cxn>
                <a:cxn ang="0">
                  <a:pos x="23" y="113"/>
                </a:cxn>
                <a:cxn ang="0">
                  <a:pos x="25" y="109"/>
                </a:cxn>
                <a:cxn ang="0">
                  <a:pos x="27" y="98"/>
                </a:cxn>
                <a:cxn ang="0">
                  <a:pos x="30" y="64"/>
                </a:cxn>
                <a:cxn ang="0">
                  <a:pos x="33" y="33"/>
                </a:cxn>
                <a:cxn ang="0">
                  <a:pos x="36" y="16"/>
                </a:cxn>
                <a:cxn ang="0">
                  <a:pos x="37" y="8"/>
                </a:cxn>
                <a:cxn ang="0">
                  <a:pos x="38" y="3"/>
                </a:cxn>
                <a:cxn ang="0">
                  <a:pos x="39" y="1"/>
                </a:cxn>
                <a:cxn ang="0">
                  <a:pos x="40" y="0"/>
                </a:cxn>
                <a:cxn ang="0">
                  <a:pos x="40" y="0"/>
                </a:cxn>
                <a:cxn ang="0">
                  <a:pos x="41" y="1"/>
                </a:cxn>
                <a:cxn ang="0">
                  <a:pos x="42" y="3"/>
                </a:cxn>
                <a:cxn ang="0">
                  <a:pos x="43" y="7"/>
                </a:cxn>
                <a:cxn ang="0">
                  <a:pos x="45" y="20"/>
                </a:cxn>
                <a:cxn ang="0">
                  <a:pos x="48" y="44"/>
                </a:cxn>
                <a:cxn ang="0">
                  <a:pos x="52" y="86"/>
                </a:cxn>
                <a:cxn ang="0">
                  <a:pos x="54" y="98"/>
                </a:cxn>
                <a:cxn ang="0">
                  <a:pos x="55" y="106"/>
                </a:cxn>
                <a:cxn ang="0">
                  <a:pos x="56" y="111"/>
                </a:cxn>
                <a:cxn ang="0">
                  <a:pos x="57" y="114"/>
                </a:cxn>
                <a:cxn ang="0">
                  <a:pos x="58" y="115"/>
                </a:cxn>
                <a:cxn ang="0">
                  <a:pos x="59" y="116"/>
                </a:cxn>
                <a:cxn ang="0">
                  <a:pos x="59" y="115"/>
                </a:cxn>
                <a:cxn ang="0">
                  <a:pos x="60" y="112"/>
                </a:cxn>
                <a:cxn ang="0">
                  <a:pos x="61" y="107"/>
                </a:cxn>
                <a:cxn ang="0">
                  <a:pos x="63" y="97"/>
                </a:cxn>
                <a:cxn ang="0">
                  <a:pos x="67" y="64"/>
                </a:cxn>
                <a:cxn ang="0">
                  <a:pos x="70" y="34"/>
                </a:cxn>
                <a:cxn ang="0">
                  <a:pos x="72" y="12"/>
                </a:cxn>
                <a:cxn ang="0">
                  <a:pos x="74" y="4"/>
                </a:cxn>
                <a:cxn ang="0">
                  <a:pos x="75" y="1"/>
                </a:cxn>
                <a:cxn ang="0">
                  <a:pos x="76" y="0"/>
                </a:cxn>
                <a:cxn ang="0">
                  <a:pos x="76" y="0"/>
                </a:cxn>
                <a:cxn ang="0">
                  <a:pos x="77" y="0"/>
                </a:cxn>
                <a:cxn ang="0">
                  <a:pos x="78" y="3"/>
                </a:cxn>
                <a:cxn ang="0">
                  <a:pos x="79" y="8"/>
                </a:cxn>
                <a:cxn ang="0">
                  <a:pos x="82" y="23"/>
                </a:cxn>
                <a:cxn ang="0">
                  <a:pos x="85" y="51"/>
                </a:cxn>
                <a:cxn ang="0">
                  <a:pos x="88" y="90"/>
                </a:cxn>
                <a:cxn ang="0">
                  <a:pos x="90" y="104"/>
                </a:cxn>
                <a:cxn ang="0">
                  <a:pos x="92" y="111"/>
                </a:cxn>
                <a:cxn ang="0">
                  <a:pos x="93" y="114"/>
                </a:cxn>
                <a:cxn ang="0">
                  <a:pos x="94" y="115"/>
                </a:cxn>
                <a:cxn ang="0">
                  <a:pos x="94" y="116"/>
                </a:cxn>
              </a:cxnLst>
              <a:rect l="0" t="0" r="r" b="b"/>
              <a:pathLst>
                <a:path w="95" h="116">
                  <a:moveTo>
                    <a:pt x="0" y="7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5"/>
                  </a:lnTo>
                  <a:lnTo>
                    <a:pt x="8" y="16"/>
                  </a:lnTo>
                  <a:lnTo>
                    <a:pt x="8" y="18"/>
                  </a:lnTo>
                  <a:lnTo>
                    <a:pt x="9" y="24"/>
                  </a:lnTo>
                  <a:lnTo>
                    <a:pt x="9" y="24"/>
                  </a:lnTo>
                  <a:lnTo>
                    <a:pt x="9" y="25"/>
                  </a:lnTo>
                  <a:lnTo>
                    <a:pt x="9" y="26"/>
                  </a:lnTo>
                  <a:lnTo>
                    <a:pt x="10" y="29"/>
                  </a:lnTo>
                  <a:lnTo>
                    <a:pt x="10" y="35"/>
                  </a:lnTo>
                  <a:lnTo>
                    <a:pt x="12" y="48"/>
                  </a:lnTo>
                  <a:lnTo>
                    <a:pt x="12" y="49"/>
                  </a:lnTo>
                  <a:lnTo>
                    <a:pt x="12" y="50"/>
                  </a:lnTo>
                  <a:lnTo>
                    <a:pt x="12" y="52"/>
                  </a:lnTo>
                  <a:lnTo>
                    <a:pt x="12" y="56"/>
                  </a:lnTo>
                  <a:lnTo>
                    <a:pt x="13" y="63"/>
                  </a:lnTo>
                  <a:lnTo>
                    <a:pt x="13" y="64"/>
                  </a:lnTo>
                  <a:lnTo>
                    <a:pt x="13" y="65"/>
                  </a:lnTo>
                  <a:lnTo>
                    <a:pt x="14" y="67"/>
                  </a:lnTo>
                  <a:lnTo>
                    <a:pt x="14" y="71"/>
                  </a:lnTo>
                  <a:lnTo>
                    <a:pt x="15" y="78"/>
                  </a:lnTo>
                  <a:lnTo>
                    <a:pt x="15" y="79"/>
                  </a:lnTo>
                  <a:lnTo>
                    <a:pt x="15" y="80"/>
                  </a:lnTo>
                  <a:lnTo>
                    <a:pt x="15" y="81"/>
                  </a:lnTo>
                  <a:lnTo>
                    <a:pt x="15" y="84"/>
                  </a:lnTo>
                  <a:lnTo>
                    <a:pt x="16" y="91"/>
                  </a:lnTo>
                  <a:lnTo>
                    <a:pt x="16" y="92"/>
                  </a:lnTo>
                  <a:lnTo>
                    <a:pt x="16" y="92"/>
                  </a:lnTo>
                  <a:lnTo>
                    <a:pt x="17" y="94"/>
                  </a:lnTo>
                  <a:lnTo>
                    <a:pt x="17" y="97"/>
                  </a:lnTo>
                  <a:lnTo>
                    <a:pt x="18" y="102"/>
                  </a:lnTo>
                  <a:lnTo>
                    <a:pt x="18" y="102"/>
                  </a:lnTo>
                  <a:lnTo>
                    <a:pt x="18" y="103"/>
                  </a:lnTo>
                  <a:lnTo>
                    <a:pt x="18" y="104"/>
                  </a:lnTo>
                  <a:lnTo>
                    <a:pt x="18" y="106"/>
                  </a:lnTo>
                  <a:lnTo>
                    <a:pt x="19" y="106"/>
                  </a:lnTo>
                  <a:lnTo>
                    <a:pt x="19" y="107"/>
                  </a:lnTo>
                  <a:lnTo>
                    <a:pt x="19" y="108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11"/>
                  </a:lnTo>
                  <a:lnTo>
                    <a:pt x="20" y="111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4" y="113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4" y="110"/>
                  </a:lnTo>
                  <a:lnTo>
                    <a:pt x="25" y="109"/>
                  </a:lnTo>
                  <a:lnTo>
                    <a:pt x="25" y="108"/>
                  </a:lnTo>
                  <a:lnTo>
                    <a:pt x="25" y="108"/>
                  </a:lnTo>
                  <a:lnTo>
                    <a:pt x="25" y="107"/>
                  </a:lnTo>
                  <a:lnTo>
                    <a:pt x="25" y="105"/>
                  </a:lnTo>
                  <a:lnTo>
                    <a:pt x="26" y="101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27" y="98"/>
                  </a:lnTo>
                  <a:lnTo>
                    <a:pt x="27" y="96"/>
                  </a:lnTo>
                  <a:lnTo>
                    <a:pt x="27" y="90"/>
                  </a:lnTo>
                  <a:lnTo>
                    <a:pt x="29" y="78"/>
                  </a:lnTo>
                  <a:lnTo>
                    <a:pt x="29" y="78"/>
                  </a:lnTo>
                  <a:lnTo>
                    <a:pt x="29" y="77"/>
                  </a:lnTo>
                  <a:lnTo>
                    <a:pt x="29" y="75"/>
                  </a:lnTo>
                  <a:lnTo>
                    <a:pt x="30" y="71"/>
                  </a:lnTo>
                  <a:lnTo>
                    <a:pt x="30" y="64"/>
                  </a:lnTo>
                  <a:lnTo>
                    <a:pt x="32" y="49"/>
                  </a:lnTo>
                  <a:lnTo>
                    <a:pt x="32" y="48"/>
                  </a:lnTo>
                  <a:lnTo>
                    <a:pt x="32" y="47"/>
                  </a:lnTo>
                  <a:lnTo>
                    <a:pt x="32" y="46"/>
                  </a:lnTo>
                  <a:lnTo>
                    <a:pt x="33" y="42"/>
                  </a:lnTo>
                  <a:lnTo>
                    <a:pt x="33" y="35"/>
                  </a:lnTo>
                  <a:lnTo>
                    <a:pt x="33" y="34"/>
                  </a:lnTo>
                  <a:lnTo>
                    <a:pt x="33" y="33"/>
                  </a:lnTo>
                  <a:lnTo>
                    <a:pt x="34" y="32"/>
                  </a:lnTo>
                  <a:lnTo>
                    <a:pt x="34" y="28"/>
                  </a:lnTo>
                  <a:lnTo>
                    <a:pt x="35" y="22"/>
                  </a:lnTo>
                  <a:lnTo>
                    <a:pt x="35" y="21"/>
                  </a:lnTo>
                  <a:lnTo>
                    <a:pt x="35" y="21"/>
                  </a:lnTo>
                  <a:lnTo>
                    <a:pt x="35" y="19"/>
                  </a:lnTo>
                  <a:lnTo>
                    <a:pt x="35" y="17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4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1"/>
                  </a:lnTo>
                  <a:lnTo>
                    <a:pt x="37" y="10"/>
                  </a:lnTo>
                  <a:lnTo>
                    <a:pt x="37" y="8"/>
                  </a:lnTo>
                  <a:lnTo>
                    <a:pt x="37" y="8"/>
                  </a:lnTo>
                  <a:lnTo>
                    <a:pt x="37" y="7"/>
                  </a:lnTo>
                  <a:lnTo>
                    <a:pt x="37" y="6"/>
                  </a:lnTo>
                  <a:lnTo>
                    <a:pt x="38" y="5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2" y="1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3" y="4"/>
                  </a:lnTo>
                  <a:lnTo>
                    <a:pt x="43" y="5"/>
                  </a:lnTo>
                  <a:lnTo>
                    <a:pt x="43" y="6"/>
                  </a:lnTo>
                  <a:lnTo>
                    <a:pt x="43" y="6"/>
                  </a:lnTo>
                  <a:lnTo>
                    <a:pt x="43" y="7"/>
                  </a:lnTo>
                  <a:lnTo>
                    <a:pt x="43" y="9"/>
                  </a:lnTo>
                  <a:lnTo>
                    <a:pt x="43" y="10"/>
                  </a:lnTo>
                  <a:lnTo>
                    <a:pt x="44" y="10"/>
                  </a:lnTo>
                  <a:lnTo>
                    <a:pt x="44" y="11"/>
                  </a:lnTo>
                  <a:lnTo>
                    <a:pt x="44" y="14"/>
                  </a:lnTo>
                  <a:lnTo>
                    <a:pt x="45" y="19"/>
                  </a:lnTo>
                  <a:lnTo>
                    <a:pt x="45" y="20"/>
                  </a:lnTo>
                  <a:lnTo>
                    <a:pt x="45" y="20"/>
                  </a:lnTo>
                  <a:lnTo>
                    <a:pt x="45" y="22"/>
                  </a:lnTo>
                  <a:lnTo>
                    <a:pt x="46" y="25"/>
                  </a:lnTo>
                  <a:lnTo>
                    <a:pt x="47" y="31"/>
                  </a:lnTo>
                  <a:lnTo>
                    <a:pt x="47" y="32"/>
                  </a:lnTo>
                  <a:lnTo>
                    <a:pt x="47" y="33"/>
                  </a:lnTo>
                  <a:lnTo>
                    <a:pt x="47" y="34"/>
                  </a:lnTo>
                  <a:lnTo>
                    <a:pt x="47" y="38"/>
                  </a:lnTo>
                  <a:lnTo>
                    <a:pt x="48" y="44"/>
                  </a:lnTo>
                  <a:lnTo>
                    <a:pt x="49" y="59"/>
                  </a:lnTo>
                  <a:lnTo>
                    <a:pt x="49" y="60"/>
                  </a:lnTo>
                  <a:lnTo>
                    <a:pt x="49" y="60"/>
                  </a:lnTo>
                  <a:lnTo>
                    <a:pt x="50" y="62"/>
                  </a:lnTo>
                  <a:lnTo>
                    <a:pt x="50" y="66"/>
                  </a:lnTo>
                  <a:lnTo>
                    <a:pt x="51" y="73"/>
                  </a:lnTo>
                  <a:lnTo>
                    <a:pt x="52" y="86"/>
                  </a:lnTo>
                  <a:lnTo>
                    <a:pt x="52" y="86"/>
                  </a:lnTo>
                  <a:lnTo>
                    <a:pt x="52" y="87"/>
                  </a:lnTo>
                  <a:lnTo>
                    <a:pt x="53" y="89"/>
                  </a:lnTo>
                  <a:lnTo>
                    <a:pt x="53" y="92"/>
                  </a:lnTo>
                  <a:lnTo>
                    <a:pt x="53" y="92"/>
                  </a:lnTo>
                  <a:lnTo>
                    <a:pt x="53" y="93"/>
                  </a:lnTo>
                  <a:lnTo>
                    <a:pt x="53" y="94"/>
                  </a:lnTo>
                  <a:lnTo>
                    <a:pt x="53" y="97"/>
                  </a:lnTo>
                  <a:lnTo>
                    <a:pt x="54" y="98"/>
                  </a:lnTo>
                  <a:lnTo>
                    <a:pt x="54" y="98"/>
                  </a:lnTo>
                  <a:lnTo>
                    <a:pt x="54" y="100"/>
                  </a:lnTo>
                  <a:lnTo>
                    <a:pt x="54" y="102"/>
                  </a:lnTo>
                  <a:lnTo>
                    <a:pt x="54" y="102"/>
                  </a:lnTo>
                  <a:lnTo>
                    <a:pt x="54" y="103"/>
                  </a:lnTo>
                  <a:lnTo>
                    <a:pt x="55" y="104"/>
                  </a:lnTo>
                  <a:lnTo>
                    <a:pt x="55" y="106"/>
                  </a:lnTo>
                  <a:lnTo>
                    <a:pt x="55" y="106"/>
                  </a:lnTo>
                  <a:lnTo>
                    <a:pt x="55" y="107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5" y="109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6" y="111"/>
                  </a:lnTo>
                  <a:lnTo>
                    <a:pt x="56" y="112"/>
                  </a:lnTo>
                  <a:lnTo>
                    <a:pt x="56" y="112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9" y="116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1" y="111"/>
                  </a:lnTo>
                  <a:lnTo>
                    <a:pt x="61" y="110"/>
                  </a:lnTo>
                  <a:lnTo>
                    <a:pt x="61" y="110"/>
                  </a:lnTo>
                  <a:lnTo>
                    <a:pt x="61" y="110"/>
                  </a:lnTo>
                  <a:lnTo>
                    <a:pt x="61" y="109"/>
                  </a:lnTo>
                  <a:lnTo>
                    <a:pt x="61" y="107"/>
                  </a:lnTo>
                  <a:lnTo>
                    <a:pt x="61" y="106"/>
                  </a:lnTo>
                  <a:lnTo>
                    <a:pt x="62" y="106"/>
                  </a:lnTo>
                  <a:lnTo>
                    <a:pt x="62" y="105"/>
                  </a:lnTo>
                  <a:lnTo>
                    <a:pt x="62" y="102"/>
                  </a:lnTo>
                  <a:lnTo>
                    <a:pt x="62" y="102"/>
                  </a:lnTo>
                  <a:lnTo>
                    <a:pt x="62" y="101"/>
                  </a:lnTo>
                  <a:lnTo>
                    <a:pt x="63" y="100"/>
                  </a:lnTo>
                  <a:lnTo>
                    <a:pt x="63" y="97"/>
                  </a:lnTo>
                  <a:lnTo>
                    <a:pt x="64" y="91"/>
                  </a:lnTo>
                  <a:lnTo>
                    <a:pt x="64" y="91"/>
                  </a:lnTo>
                  <a:lnTo>
                    <a:pt x="64" y="90"/>
                  </a:lnTo>
                  <a:lnTo>
                    <a:pt x="64" y="88"/>
                  </a:lnTo>
                  <a:lnTo>
                    <a:pt x="64" y="85"/>
                  </a:lnTo>
                  <a:lnTo>
                    <a:pt x="65" y="79"/>
                  </a:lnTo>
                  <a:lnTo>
                    <a:pt x="67" y="65"/>
                  </a:lnTo>
                  <a:lnTo>
                    <a:pt x="67" y="64"/>
                  </a:lnTo>
                  <a:lnTo>
                    <a:pt x="67" y="63"/>
                  </a:lnTo>
                  <a:lnTo>
                    <a:pt x="67" y="62"/>
                  </a:lnTo>
                  <a:lnTo>
                    <a:pt x="67" y="58"/>
                  </a:lnTo>
                  <a:lnTo>
                    <a:pt x="68" y="51"/>
                  </a:lnTo>
                  <a:lnTo>
                    <a:pt x="69" y="37"/>
                  </a:lnTo>
                  <a:lnTo>
                    <a:pt x="69" y="36"/>
                  </a:lnTo>
                  <a:lnTo>
                    <a:pt x="69" y="35"/>
                  </a:lnTo>
                  <a:lnTo>
                    <a:pt x="70" y="34"/>
                  </a:lnTo>
                  <a:lnTo>
                    <a:pt x="70" y="30"/>
                  </a:lnTo>
                  <a:lnTo>
                    <a:pt x="71" y="24"/>
                  </a:lnTo>
                  <a:lnTo>
                    <a:pt x="71" y="23"/>
                  </a:lnTo>
                  <a:lnTo>
                    <a:pt x="71" y="22"/>
                  </a:lnTo>
                  <a:lnTo>
                    <a:pt x="71" y="20"/>
                  </a:lnTo>
                  <a:lnTo>
                    <a:pt x="72" y="18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73" y="11"/>
                  </a:lnTo>
                  <a:lnTo>
                    <a:pt x="73" y="10"/>
                  </a:lnTo>
                  <a:lnTo>
                    <a:pt x="73" y="8"/>
                  </a:lnTo>
                  <a:lnTo>
                    <a:pt x="73" y="8"/>
                  </a:lnTo>
                  <a:lnTo>
                    <a:pt x="73" y="7"/>
                  </a:lnTo>
                  <a:lnTo>
                    <a:pt x="73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3"/>
                  </a:lnTo>
                  <a:lnTo>
                    <a:pt x="74" y="3"/>
                  </a:lnTo>
                  <a:lnTo>
                    <a:pt x="74" y="2"/>
                  </a:lnTo>
                  <a:lnTo>
                    <a:pt x="75" y="2"/>
                  </a:lnTo>
                  <a:lnTo>
                    <a:pt x="75" y="2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1"/>
                  </a:lnTo>
                  <a:lnTo>
                    <a:pt x="77" y="1"/>
                  </a:lnTo>
                  <a:lnTo>
                    <a:pt x="77" y="1"/>
                  </a:lnTo>
                  <a:lnTo>
                    <a:pt x="78" y="1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8" y="3"/>
                  </a:lnTo>
                  <a:lnTo>
                    <a:pt x="78" y="3"/>
                  </a:lnTo>
                  <a:lnTo>
                    <a:pt x="78" y="4"/>
                  </a:lnTo>
                  <a:lnTo>
                    <a:pt x="79" y="4"/>
                  </a:lnTo>
                  <a:lnTo>
                    <a:pt x="79" y="4"/>
                  </a:lnTo>
                  <a:lnTo>
                    <a:pt x="79" y="5"/>
                  </a:lnTo>
                  <a:lnTo>
                    <a:pt x="79" y="7"/>
                  </a:lnTo>
                  <a:lnTo>
                    <a:pt x="79" y="8"/>
                  </a:lnTo>
                  <a:lnTo>
                    <a:pt x="79" y="8"/>
                  </a:lnTo>
                  <a:lnTo>
                    <a:pt x="80" y="9"/>
                  </a:lnTo>
                  <a:lnTo>
                    <a:pt x="80" y="11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4"/>
                  </a:lnTo>
                  <a:lnTo>
                    <a:pt x="81" y="16"/>
                  </a:lnTo>
                  <a:lnTo>
                    <a:pt x="82" y="22"/>
                  </a:lnTo>
                  <a:lnTo>
                    <a:pt x="82" y="23"/>
                  </a:lnTo>
                  <a:lnTo>
                    <a:pt x="82" y="23"/>
                  </a:lnTo>
                  <a:lnTo>
                    <a:pt x="82" y="25"/>
                  </a:lnTo>
                  <a:lnTo>
                    <a:pt x="82" y="28"/>
                  </a:lnTo>
                  <a:lnTo>
                    <a:pt x="83" y="34"/>
                  </a:lnTo>
                  <a:lnTo>
                    <a:pt x="84" y="48"/>
                  </a:lnTo>
                  <a:lnTo>
                    <a:pt x="84" y="49"/>
                  </a:lnTo>
                  <a:lnTo>
                    <a:pt x="84" y="50"/>
                  </a:lnTo>
                  <a:lnTo>
                    <a:pt x="85" y="51"/>
                  </a:lnTo>
                  <a:lnTo>
                    <a:pt x="85" y="55"/>
                  </a:lnTo>
                  <a:lnTo>
                    <a:pt x="86" y="62"/>
                  </a:lnTo>
                  <a:lnTo>
                    <a:pt x="87" y="76"/>
                  </a:lnTo>
                  <a:lnTo>
                    <a:pt x="87" y="77"/>
                  </a:lnTo>
                  <a:lnTo>
                    <a:pt x="87" y="78"/>
                  </a:lnTo>
                  <a:lnTo>
                    <a:pt x="87" y="80"/>
                  </a:lnTo>
                  <a:lnTo>
                    <a:pt x="88" y="83"/>
                  </a:lnTo>
                  <a:lnTo>
                    <a:pt x="88" y="90"/>
                  </a:lnTo>
                  <a:lnTo>
                    <a:pt x="89" y="90"/>
                  </a:lnTo>
                  <a:lnTo>
                    <a:pt x="89" y="91"/>
                  </a:lnTo>
                  <a:lnTo>
                    <a:pt x="89" y="93"/>
                  </a:lnTo>
                  <a:lnTo>
                    <a:pt x="89" y="96"/>
                  </a:lnTo>
                  <a:lnTo>
                    <a:pt x="90" y="101"/>
                  </a:lnTo>
                  <a:lnTo>
                    <a:pt x="90" y="102"/>
                  </a:lnTo>
                  <a:lnTo>
                    <a:pt x="90" y="103"/>
                  </a:lnTo>
                  <a:lnTo>
                    <a:pt x="90" y="104"/>
                  </a:lnTo>
                  <a:lnTo>
                    <a:pt x="91" y="106"/>
                  </a:lnTo>
                  <a:lnTo>
                    <a:pt x="91" y="106"/>
                  </a:lnTo>
                  <a:lnTo>
                    <a:pt x="91" y="107"/>
                  </a:lnTo>
                  <a:lnTo>
                    <a:pt x="91" y="108"/>
                  </a:lnTo>
                  <a:lnTo>
                    <a:pt x="92" y="110"/>
                  </a:lnTo>
                  <a:lnTo>
                    <a:pt x="92" y="110"/>
                  </a:lnTo>
                  <a:lnTo>
                    <a:pt x="92" y="111"/>
                  </a:lnTo>
                  <a:lnTo>
                    <a:pt x="92" y="111"/>
                  </a:lnTo>
                  <a:lnTo>
                    <a:pt x="92" y="112"/>
                  </a:lnTo>
                  <a:lnTo>
                    <a:pt x="92" y="112"/>
                  </a:lnTo>
                  <a:lnTo>
                    <a:pt x="92" y="113"/>
                  </a:lnTo>
                  <a:lnTo>
                    <a:pt x="92" y="113"/>
                  </a:lnTo>
                  <a:lnTo>
                    <a:pt x="92" y="113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4" y="115"/>
                  </a:lnTo>
                  <a:lnTo>
                    <a:pt x="94" y="115"/>
                  </a:lnTo>
                  <a:lnTo>
                    <a:pt x="94" y="115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5"/>
                  </a:lnTo>
                  <a:lnTo>
                    <a:pt x="95" y="115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17" name="Freeform 74"/>
            <p:cNvSpPr>
              <a:spLocks/>
            </p:cNvSpPr>
            <p:nvPr/>
          </p:nvSpPr>
          <p:spPr bwMode="auto">
            <a:xfrm>
              <a:off x="3780" y="2186"/>
              <a:ext cx="100" cy="116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1" y="112"/>
                </a:cxn>
                <a:cxn ang="0">
                  <a:pos x="2" y="106"/>
                </a:cxn>
                <a:cxn ang="0">
                  <a:pos x="4" y="94"/>
                </a:cxn>
                <a:cxn ang="0">
                  <a:pos x="8" y="58"/>
                </a:cxn>
                <a:cxn ang="0">
                  <a:pos x="11" y="28"/>
                </a:cxn>
                <a:cxn ang="0">
                  <a:pos x="13" y="11"/>
                </a:cxn>
                <a:cxn ang="0">
                  <a:pos x="14" y="5"/>
                </a:cxn>
                <a:cxn ang="0">
                  <a:pos x="15" y="1"/>
                </a:cxn>
                <a:cxn ang="0">
                  <a:pos x="16" y="0"/>
                </a:cxn>
                <a:cxn ang="0">
                  <a:pos x="17" y="0"/>
                </a:cxn>
                <a:cxn ang="0">
                  <a:pos x="17" y="0"/>
                </a:cxn>
                <a:cxn ang="0">
                  <a:pos x="18" y="2"/>
                </a:cxn>
                <a:cxn ang="0">
                  <a:pos x="19" y="6"/>
                </a:cxn>
                <a:cxn ang="0">
                  <a:pos x="21" y="15"/>
                </a:cxn>
                <a:cxn ang="0">
                  <a:pos x="24" y="43"/>
                </a:cxn>
                <a:cxn ang="0">
                  <a:pos x="28" y="80"/>
                </a:cxn>
                <a:cxn ang="0">
                  <a:pos x="30" y="100"/>
                </a:cxn>
                <a:cxn ang="0">
                  <a:pos x="31" y="109"/>
                </a:cxn>
                <a:cxn ang="0">
                  <a:pos x="33" y="113"/>
                </a:cxn>
                <a:cxn ang="0">
                  <a:pos x="33" y="115"/>
                </a:cxn>
                <a:cxn ang="0">
                  <a:pos x="34" y="116"/>
                </a:cxn>
                <a:cxn ang="0">
                  <a:pos x="35" y="115"/>
                </a:cxn>
                <a:cxn ang="0">
                  <a:pos x="35" y="114"/>
                </a:cxn>
                <a:cxn ang="0">
                  <a:pos x="36" y="111"/>
                </a:cxn>
                <a:cxn ang="0">
                  <a:pos x="38" y="99"/>
                </a:cxn>
                <a:cxn ang="0">
                  <a:pos x="42" y="70"/>
                </a:cxn>
                <a:cxn ang="0">
                  <a:pos x="45" y="34"/>
                </a:cxn>
                <a:cxn ang="0">
                  <a:pos x="48" y="15"/>
                </a:cxn>
                <a:cxn ang="0">
                  <a:pos x="49" y="6"/>
                </a:cxn>
                <a:cxn ang="0">
                  <a:pos x="50" y="2"/>
                </a:cxn>
                <a:cxn ang="0">
                  <a:pos x="51" y="0"/>
                </a:cxn>
                <a:cxn ang="0">
                  <a:pos x="52" y="0"/>
                </a:cxn>
                <a:cxn ang="0">
                  <a:pos x="52" y="0"/>
                </a:cxn>
                <a:cxn ang="0">
                  <a:pos x="53" y="2"/>
                </a:cxn>
                <a:cxn ang="0">
                  <a:pos x="54" y="6"/>
                </a:cxn>
                <a:cxn ang="0">
                  <a:pos x="56" y="20"/>
                </a:cxn>
                <a:cxn ang="0">
                  <a:pos x="59" y="50"/>
                </a:cxn>
                <a:cxn ang="0">
                  <a:pos x="63" y="86"/>
                </a:cxn>
                <a:cxn ang="0">
                  <a:pos x="65" y="104"/>
                </a:cxn>
                <a:cxn ang="0">
                  <a:pos x="67" y="111"/>
                </a:cxn>
                <a:cxn ang="0">
                  <a:pos x="67" y="114"/>
                </a:cxn>
                <a:cxn ang="0">
                  <a:pos x="68" y="115"/>
                </a:cxn>
                <a:cxn ang="0">
                  <a:pos x="69" y="116"/>
                </a:cxn>
                <a:cxn ang="0">
                  <a:pos x="70" y="115"/>
                </a:cxn>
                <a:cxn ang="0">
                  <a:pos x="71" y="112"/>
                </a:cxn>
                <a:cxn ang="0">
                  <a:pos x="72" y="105"/>
                </a:cxn>
                <a:cxn ang="0">
                  <a:pos x="74" y="90"/>
                </a:cxn>
                <a:cxn ang="0">
                  <a:pos x="77" y="56"/>
                </a:cxn>
                <a:cxn ang="0">
                  <a:pos x="81" y="20"/>
                </a:cxn>
                <a:cxn ang="0">
                  <a:pos x="83" y="8"/>
                </a:cxn>
                <a:cxn ang="0">
                  <a:pos x="84" y="3"/>
                </a:cxn>
                <a:cxn ang="0">
                  <a:pos x="85" y="1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1"/>
                </a:cxn>
                <a:cxn ang="0">
                  <a:pos x="88" y="4"/>
                </a:cxn>
                <a:cxn ang="0">
                  <a:pos x="89" y="11"/>
                </a:cxn>
                <a:cxn ang="0">
                  <a:pos x="91" y="28"/>
                </a:cxn>
                <a:cxn ang="0">
                  <a:pos x="94" y="62"/>
                </a:cxn>
                <a:cxn ang="0">
                  <a:pos x="98" y="92"/>
                </a:cxn>
                <a:cxn ang="0">
                  <a:pos x="99" y="104"/>
                </a:cxn>
              </a:cxnLst>
              <a:rect l="0" t="0" r="r" b="b"/>
              <a:pathLst>
                <a:path w="100" h="116">
                  <a:moveTo>
                    <a:pt x="0" y="115"/>
                  </a:move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09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2" y="106"/>
                  </a:lnTo>
                  <a:lnTo>
                    <a:pt x="3" y="105"/>
                  </a:lnTo>
                  <a:lnTo>
                    <a:pt x="3" y="104"/>
                  </a:lnTo>
                  <a:lnTo>
                    <a:pt x="3" y="102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4" y="96"/>
                  </a:lnTo>
                  <a:lnTo>
                    <a:pt x="4" y="94"/>
                  </a:lnTo>
                  <a:lnTo>
                    <a:pt x="4" y="92"/>
                  </a:lnTo>
                  <a:lnTo>
                    <a:pt x="5" y="86"/>
                  </a:lnTo>
                  <a:lnTo>
                    <a:pt x="7" y="72"/>
                  </a:lnTo>
                  <a:lnTo>
                    <a:pt x="7" y="72"/>
                  </a:lnTo>
                  <a:lnTo>
                    <a:pt x="7" y="71"/>
                  </a:lnTo>
                  <a:lnTo>
                    <a:pt x="7" y="69"/>
                  </a:lnTo>
                  <a:lnTo>
                    <a:pt x="7" y="65"/>
                  </a:lnTo>
                  <a:lnTo>
                    <a:pt x="8" y="58"/>
                  </a:lnTo>
                  <a:lnTo>
                    <a:pt x="9" y="44"/>
                  </a:lnTo>
                  <a:lnTo>
                    <a:pt x="9" y="43"/>
                  </a:lnTo>
                  <a:lnTo>
                    <a:pt x="9" y="42"/>
                  </a:lnTo>
                  <a:lnTo>
                    <a:pt x="10" y="40"/>
                  </a:lnTo>
                  <a:lnTo>
                    <a:pt x="10" y="37"/>
                  </a:lnTo>
                  <a:lnTo>
                    <a:pt x="11" y="30"/>
                  </a:lnTo>
                  <a:lnTo>
                    <a:pt x="11" y="29"/>
                  </a:lnTo>
                  <a:lnTo>
                    <a:pt x="11" y="28"/>
                  </a:lnTo>
                  <a:lnTo>
                    <a:pt x="11" y="26"/>
                  </a:lnTo>
                  <a:lnTo>
                    <a:pt x="11" y="23"/>
                  </a:lnTo>
                  <a:lnTo>
                    <a:pt x="12" y="17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3" y="14"/>
                  </a:lnTo>
                  <a:lnTo>
                    <a:pt x="13" y="12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3" y="10"/>
                  </a:lnTo>
                  <a:lnTo>
                    <a:pt x="14" y="8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6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9" y="2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5"/>
                  </a:lnTo>
                  <a:lnTo>
                    <a:pt x="19" y="6"/>
                  </a:lnTo>
                  <a:lnTo>
                    <a:pt x="19" y="7"/>
                  </a:lnTo>
                  <a:lnTo>
                    <a:pt x="20" y="7"/>
                  </a:lnTo>
                  <a:lnTo>
                    <a:pt x="20" y="8"/>
                  </a:lnTo>
                  <a:lnTo>
                    <a:pt x="20" y="10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21" y="18"/>
                  </a:lnTo>
                  <a:lnTo>
                    <a:pt x="22" y="20"/>
                  </a:lnTo>
                  <a:lnTo>
                    <a:pt x="22" y="27"/>
                  </a:lnTo>
                  <a:lnTo>
                    <a:pt x="24" y="41"/>
                  </a:lnTo>
                  <a:lnTo>
                    <a:pt x="24" y="42"/>
                  </a:lnTo>
                  <a:lnTo>
                    <a:pt x="24" y="43"/>
                  </a:lnTo>
                  <a:lnTo>
                    <a:pt x="24" y="45"/>
                  </a:lnTo>
                  <a:lnTo>
                    <a:pt x="25" y="49"/>
                  </a:lnTo>
                  <a:lnTo>
                    <a:pt x="25" y="57"/>
                  </a:lnTo>
                  <a:lnTo>
                    <a:pt x="27" y="72"/>
                  </a:lnTo>
                  <a:lnTo>
                    <a:pt x="27" y="73"/>
                  </a:lnTo>
                  <a:lnTo>
                    <a:pt x="27" y="74"/>
                  </a:lnTo>
                  <a:lnTo>
                    <a:pt x="27" y="76"/>
                  </a:lnTo>
                  <a:lnTo>
                    <a:pt x="28" y="80"/>
                  </a:lnTo>
                  <a:lnTo>
                    <a:pt x="28" y="87"/>
                  </a:lnTo>
                  <a:lnTo>
                    <a:pt x="29" y="88"/>
                  </a:lnTo>
                  <a:lnTo>
                    <a:pt x="29" y="88"/>
                  </a:lnTo>
                  <a:lnTo>
                    <a:pt x="29" y="90"/>
                  </a:lnTo>
                  <a:lnTo>
                    <a:pt x="29" y="93"/>
                  </a:lnTo>
                  <a:lnTo>
                    <a:pt x="30" y="99"/>
                  </a:lnTo>
                  <a:lnTo>
                    <a:pt x="30" y="100"/>
                  </a:lnTo>
                  <a:lnTo>
                    <a:pt x="30" y="100"/>
                  </a:lnTo>
                  <a:lnTo>
                    <a:pt x="30" y="102"/>
                  </a:lnTo>
                  <a:lnTo>
                    <a:pt x="31" y="104"/>
                  </a:lnTo>
                  <a:lnTo>
                    <a:pt x="31" y="105"/>
                  </a:lnTo>
                  <a:lnTo>
                    <a:pt x="31" y="105"/>
                  </a:lnTo>
                  <a:lnTo>
                    <a:pt x="31" y="106"/>
                  </a:lnTo>
                  <a:lnTo>
                    <a:pt x="31" y="108"/>
                  </a:lnTo>
                  <a:lnTo>
                    <a:pt x="31" y="109"/>
                  </a:lnTo>
                  <a:lnTo>
                    <a:pt x="31" y="109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2" y="111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3" y="113"/>
                  </a:lnTo>
                  <a:lnTo>
                    <a:pt x="33" y="113"/>
                  </a:lnTo>
                  <a:lnTo>
                    <a:pt x="33" y="113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6" y="114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6" y="111"/>
                  </a:lnTo>
                  <a:lnTo>
                    <a:pt x="36" y="111"/>
                  </a:lnTo>
                  <a:lnTo>
                    <a:pt x="37" y="110"/>
                  </a:lnTo>
                  <a:lnTo>
                    <a:pt x="37" y="110"/>
                  </a:lnTo>
                  <a:lnTo>
                    <a:pt x="37" y="108"/>
                  </a:lnTo>
                  <a:lnTo>
                    <a:pt x="37" y="108"/>
                  </a:lnTo>
                  <a:lnTo>
                    <a:pt x="37" y="107"/>
                  </a:lnTo>
                  <a:lnTo>
                    <a:pt x="37" y="106"/>
                  </a:lnTo>
                  <a:lnTo>
                    <a:pt x="38" y="104"/>
                  </a:lnTo>
                  <a:lnTo>
                    <a:pt x="38" y="99"/>
                  </a:lnTo>
                  <a:lnTo>
                    <a:pt x="39" y="99"/>
                  </a:lnTo>
                  <a:lnTo>
                    <a:pt x="39" y="98"/>
                  </a:lnTo>
                  <a:lnTo>
                    <a:pt x="39" y="96"/>
                  </a:lnTo>
                  <a:lnTo>
                    <a:pt x="39" y="93"/>
                  </a:lnTo>
                  <a:lnTo>
                    <a:pt x="40" y="87"/>
                  </a:lnTo>
                  <a:lnTo>
                    <a:pt x="41" y="72"/>
                  </a:lnTo>
                  <a:lnTo>
                    <a:pt x="41" y="71"/>
                  </a:lnTo>
                  <a:lnTo>
                    <a:pt x="42" y="70"/>
                  </a:lnTo>
                  <a:lnTo>
                    <a:pt x="42" y="68"/>
                  </a:lnTo>
                  <a:lnTo>
                    <a:pt x="42" y="64"/>
                  </a:lnTo>
                  <a:lnTo>
                    <a:pt x="43" y="57"/>
                  </a:lnTo>
                  <a:lnTo>
                    <a:pt x="44" y="41"/>
                  </a:lnTo>
                  <a:lnTo>
                    <a:pt x="45" y="40"/>
                  </a:lnTo>
                  <a:lnTo>
                    <a:pt x="45" y="39"/>
                  </a:lnTo>
                  <a:lnTo>
                    <a:pt x="45" y="38"/>
                  </a:lnTo>
                  <a:lnTo>
                    <a:pt x="45" y="34"/>
                  </a:lnTo>
                  <a:lnTo>
                    <a:pt x="46" y="28"/>
                  </a:lnTo>
                  <a:lnTo>
                    <a:pt x="46" y="27"/>
                  </a:lnTo>
                  <a:lnTo>
                    <a:pt x="46" y="26"/>
                  </a:lnTo>
                  <a:lnTo>
                    <a:pt x="46" y="24"/>
                  </a:lnTo>
                  <a:lnTo>
                    <a:pt x="47" y="21"/>
                  </a:lnTo>
                  <a:lnTo>
                    <a:pt x="47" y="16"/>
                  </a:lnTo>
                  <a:lnTo>
                    <a:pt x="47" y="15"/>
                  </a:lnTo>
                  <a:lnTo>
                    <a:pt x="48" y="15"/>
                  </a:lnTo>
                  <a:lnTo>
                    <a:pt x="48" y="14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48" y="10"/>
                  </a:lnTo>
                  <a:lnTo>
                    <a:pt x="48" y="9"/>
                  </a:lnTo>
                  <a:lnTo>
                    <a:pt x="49" y="7"/>
                  </a:lnTo>
                  <a:lnTo>
                    <a:pt x="49" y="7"/>
                  </a:lnTo>
                  <a:lnTo>
                    <a:pt x="49" y="6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49" y="4"/>
                  </a:lnTo>
                  <a:lnTo>
                    <a:pt x="50" y="4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3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5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4" y="7"/>
                  </a:lnTo>
                  <a:lnTo>
                    <a:pt x="55" y="9"/>
                  </a:lnTo>
                  <a:lnTo>
                    <a:pt x="55" y="10"/>
                  </a:lnTo>
                  <a:lnTo>
                    <a:pt x="55" y="10"/>
                  </a:lnTo>
                  <a:lnTo>
                    <a:pt x="55" y="11"/>
                  </a:lnTo>
                  <a:lnTo>
                    <a:pt x="56" y="14"/>
                  </a:lnTo>
                  <a:lnTo>
                    <a:pt x="56" y="20"/>
                  </a:lnTo>
                  <a:lnTo>
                    <a:pt x="56" y="20"/>
                  </a:lnTo>
                  <a:lnTo>
                    <a:pt x="56" y="21"/>
                  </a:lnTo>
                  <a:lnTo>
                    <a:pt x="57" y="23"/>
                  </a:lnTo>
                  <a:lnTo>
                    <a:pt x="57" y="26"/>
                  </a:lnTo>
                  <a:lnTo>
                    <a:pt x="58" y="33"/>
                  </a:lnTo>
                  <a:lnTo>
                    <a:pt x="59" y="48"/>
                  </a:lnTo>
                  <a:lnTo>
                    <a:pt x="59" y="49"/>
                  </a:lnTo>
                  <a:lnTo>
                    <a:pt x="59" y="50"/>
                  </a:lnTo>
                  <a:lnTo>
                    <a:pt x="60" y="52"/>
                  </a:lnTo>
                  <a:lnTo>
                    <a:pt x="60" y="56"/>
                  </a:lnTo>
                  <a:lnTo>
                    <a:pt x="61" y="64"/>
                  </a:lnTo>
                  <a:lnTo>
                    <a:pt x="62" y="79"/>
                  </a:lnTo>
                  <a:lnTo>
                    <a:pt x="62" y="80"/>
                  </a:lnTo>
                  <a:lnTo>
                    <a:pt x="62" y="81"/>
                  </a:lnTo>
                  <a:lnTo>
                    <a:pt x="63" y="82"/>
                  </a:lnTo>
                  <a:lnTo>
                    <a:pt x="63" y="86"/>
                  </a:lnTo>
                  <a:lnTo>
                    <a:pt x="64" y="92"/>
                  </a:lnTo>
                  <a:lnTo>
                    <a:pt x="64" y="93"/>
                  </a:lnTo>
                  <a:lnTo>
                    <a:pt x="64" y="94"/>
                  </a:lnTo>
                  <a:lnTo>
                    <a:pt x="64" y="95"/>
                  </a:lnTo>
                  <a:lnTo>
                    <a:pt x="64" y="98"/>
                  </a:lnTo>
                  <a:lnTo>
                    <a:pt x="65" y="103"/>
                  </a:lnTo>
                  <a:lnTo>
                    <a:pt x="65" y="103"/>
                  </a:lnTo>
                  <a:lnTo>
                    <a:pt x="65" y="104"/>
                  </a:lnTo>
                  <a:lnTo>
                    <a:pt x="65" y="105"/>
                  </a:lnTo>
                  <a:lnTo>
                    <a:pt x="66" y="107"/>
                  </a:lnTo>
                  <a:lnTo>
                    <a:pt x="66" y="108"/>
                  </a:lnTo>
                  <a:lnTo>
                    <a:pt x="66" y="108"/>
                  </a:lnTo>
                  <a:lnTo>
                    <a:pt x="66" y="109"/>
                  </a:lnTo>
                  <a:lnTo>
                    <a:pt x="66" y="110"/>
                  </a:lnTo>
                  <a:lnTo>
                    <a:pt x="66" y="111"/>
                  </a:lnTo>
                  <a:lnTo>
                    <a:pt x="67" y="111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3"/>
                  </a:lnTo>
                  <a:lnTo>
                    <a:pt x="70" y="113"/>
                  </a:lnTo>
                  <a:lnTo>
                    <a:pt x="70" y="112"/>
                  </a:lnTo>
                  <a:lnTo>
                    <a:pt x="71" y="112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0"/>
                  </a:lnTo>
                  <a:lnTo>
                    <a:pt x="71" y="110"/>
                  </a:lnTo>
                  <a:lnTo>
                    <a:pt x="72" y="108"/>
                  </a:lnTo>
                  <a:lnTo>
                    <a:pt x="72" y="107"/>
                  </a:lnTo>
                  <a:lnTo>
                    <a:pt x="72" y="106"/>
                  </a:lnTo>
                  <a:lnTo>
                    <a:pt x="72" y="105"/>
                  </a:lnTo>
                  <a:lnTo>
                    <a:pt x="72" y="103"/>
                  </a:lnTo>
                  <a:lnTo>
                    <a:pt x="72" y="102"/>
                  </a:lnTo>
                  <a:lnTo>
                    <a:pt x="72" y="102"/>
                  </a:lnTo>
                  <a:lnTo>
                    <a:pt x="73" y="100"/>
                  </a:lnTo>
                  <a:lnTo>
                    <a:pt x="73" y="98"/>
                  </a:lnTo>
                  <a:lnTo>
                    <a:pt x="74" y="91"/>
                  </a:lnTo>
                  <a:lnTo>
                    <a:pt x="74" y="91"/>
                  </a:lnTo>
                  <a:lnTo>
                    <a:pt x="74" y="90"/>
                  </a:lnTo>
                  <a:lnTo>
                    <a:pt x="74" y="88"/>
                  </a:lnTo>
                  <a:lnTo>
                    <a:pt x="74" y="85"/>
                  </a:lnTo>
                  <a:lnTo>
                    <a:pt x="75" y="78"/>
                  </a:lnTo>
                  <a:lnTo>
                    <a:pt x="77" y="63"/>
                  </a:lnTo>
                  <a:lnTo>
                    <a:pt x="77" y="62"/>
                  </a:lnTo>
                  <a:lnTo>
                    <a:pt x="77" y="62"/>
                  </a:lnTo>
                  <a:lnTo>
                    <a:pt x="77" y="60"/>
                  </a:lnTo>
                  <a:lnTo>
                    <a:pt x="77" y="56"/>
                  </a:lnTo>
                  <a:lnTo>
                    <a:pt x="78" y="48"/>
                  </a:lnTo>
                  <a:lnTo>
                    <a:pt x="80" y="34"/>
                  </a:lnTo>
                  <a:lnTo>
                    <a:pt x="80" y="33"/>
                  </a:lnTo>
                  <a:lnTo>
                    <a:pt x="80" y="32"/>
                  </a:lnTo>
                  <a:lnTo>
                    <a:pt x="80" y="30"/>
                  </a:lnTo>
                  <a:lnTo>
                    <a:pt x="80" y="27"/>
                  </a:lnTo>
                  <a:lnTo>
                    <a:pt x="81" y="21"/>
                  </a:lnTo>
                  <a:lnTo>
                    <a:pt x="81" y="20"/>
                  </a:lnTo>
                  <a:lnTo>
                    <a:pt x="81" y="20"/>
                  </a:lnTo>
                  <a:lnTo>
                    <a:pt x="81" y="18"/>
                  </a:lnTo>
                  <a:lnTo>
                    <a:pt x="82" y="16"/>
                  </a:lnTo>
                  <a:lnTo>
                    <a:pt x="82" y="11"/>
                  </a:lnTo>
                  <a:lnTo>
                    <a:pt x="82" y="10"/>
                  </a:lnTo>
                  <a:lnTo>
                    <a:pt x="82" y="10"/>
                  </a:lnTo>
                  <a:lnTo>
                    <a:pt x="83" y="9"/>
                  </a:lnTo>
                  <a:lnTo>
                    <a:pt x="83" y="8"/>
                  </a:lnTo>
                  <a:lnTo>
                    <a:pt x="83" y="8"/>
                  </a:lnTo>
                  <a:lnTo>
                    <a:pt x="83" y="7"/>
                  </a:lnTo>
                  <a:lnTo>
                    <a:pt x="83" y="6"/>
                  </a:lnTo>
                  <a:lnTo>
                    <a:pt x="83" y="6"/>
                  </a:lnTo>
                  <a:lnTo>
                    <a:pt x="83" y="5"/>
                  </a:lnTo>
                  <a:lnTo>
                    <a:pt x="84" y="4"/>
                  </a:lnTo>
                  <a:lnTo>
                    <a:pt x="84" y="3"/>
                  </a:lnTo>
                  <a:lnTo>
                    <a:pt x="84" y="3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5" y="1"/>
                  </a:lnTo>
                  <a:lnTo>
                    <a:pt x="85" y="1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8" y="3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5"/>
                  </a:lnTo>
                  <a:lnTo>
                    <a:pt x="88" y="6"/>
                  </a:lnTo>
                  <a:lnTo>
                    <a:pt x="88" y="6"/>
                  </a:lnTo>
                  <a:lnTo>
                    <a:pt x="88" y="7"/>
                  </a:lnTo>
                  <a:lnTo>
                    <a:pt x="89" y="9"/>
                  </a:lnTo>
                  <a:lnTo>
                    <a:pt x="89" y="10"/>
                  </a:lnTo>
                  <a:lnTo>
                    <a:pt x="89" y="10"/>
                  </a:lnTo>
                  <a:lnTo>
                    <a:pt x="89" y="11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90" y="15"/>
                  </a:lnTo>
                  <a:lnTo>
                    <a:pt x="90" y="17"/>
                  </a:lnTo>
                  <a:lnTo>
                    <a:pt x="90" y="20"/>
                  </a:lnTo>
                  <a:lnTo>
                    <a:pt x="91" y="26"/>
                  </a:lnTo>
                  <a:lnTo>
                    <a:pt x="91" y="27"/>
                  </a:lnTo>
                  <a:lnTo>
                    <a:pt x="91" y="28"/>
                  </a:lnTo>
                  <a:lnTo>
                    <a:pt x="91" y="29"/>
                  </a:lnTo>
                  <a:lnTo>
                    <a:pt x="92" y="33"/>
                  </a:lnTo>
                  <a:lnTo>
                    <a:pt x="92" y="40"/>
                  </a:lnTo>
                  <a:lnTo>
                    <a:pt x="94" y="54"/>
                  </a:lnTo>
                  <a:lnTo>
                    <a:pt x="94" y="55"/>
                  </a:lnTo>
                  <a:lnTo>
                    <a:pt x="94" y="56"/>
                  </a:lnTo>
                  <a:lnTo>
                    <a:pt x="94" y="58"/>
                  </a:lnTo>
                  <a:lnTo>
                    <a:pt x="94" y="62"/>
                  </a:lnTo>
                  <a:lnTo>
                    <a:pt x="95" y="70"/>
                  </a:lnTo>
                  <a:lnTo>
                    <a:pt x="97" y="84"/>
                  </a:lnTo>
                  <a:lnTo>
                    <a:pt x="97" y="85"/>
                  </a:lnTo>
                  <a:lnTo>
                    <a:pt x="97" y="86"/>
                  </a:lnTo>
                  <a:lnTo>
                    <a:pt x="97" y="87"/>
                  </a:lnTo>
                  <a:lnTo>
                    <a:pt x="97" y="91"/>
                  </a:lnTo>
                  <a:lnTo>
                    <a:pt x="98" y="92"/>
                  </a:lnTo>
                  <a:lnTo>
                    <a:pt x="98" y="92"/>
                  </a:lnTo>
                  <a:lnTo>
                    <a:pt x="98" y="94"/>
                  </a:lnTo>
                  <a:lnTo>
                    <a:pt x="98" y="97"/>
                  </a:lnTo>
                  <a:lnTo>
                    <a:pt x="98" y="98"/>
                  </a:lnTo>
                  <a:lnTo>
                    <a:pt x="98" y="99"/>
                  </a:lnTo>
                  <a:lnTo>
                    <a:pt x="98" y="100"/>
                  </a:lnTo>
                  <a:lnTo>
                    <a:pt x="99" y="103"/>
                  </a:lnTo>
                  <a:lnTo>
                    <a:pt x="99" y="103"/>
                  </a:lnTo>
                  <a:lnTo>
                    <a:pt x="99" y="104"/>
                  </a:lnTo>
                  <a:lnTo>
                    <a:pt x="99" y="105"/>
                  </a:lnTo>
                  <a:lnTo>
                    <a:pt x="100" y="108"/>
                  </a:lnTo>
                  <a:lnTo>
                    <a:pt x="100" y="108"/>
                  </a:lnTo>
                  <a:lnTo>
                    <a:pt x="100" y="108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18" name="Freeform 75"/>
            <p:cNvSpPr>
              <a:spLocks/>
            </p:cNvSpPr>
            <p:nvPr/>
          </p:nvSpPr>
          <p:spPr bwMode="auto">
            <a:xfrm>
              <a:off x="3880" y="2186"/>
              <a:ext cx="87" cy="116"/>
            </a:xfrm>
            <a:custGeom>
              <a:avLst/>
              <a:gdLst/>
              <a:ahLst/>
              <a:cxnLst>
                <a:cxn ang="0">
                  <a:pos x="1" y="113"/>
                </a:cxn>
                <a:cxn ang="0">
                  <a:pos x="2" y="115"/>
                </a:cxn>
                <a:cxn ang="0">
                  <a:pos x="2" y="116"/>
                </a:cxn>
                <a:cxn ang="0">
                  <a:pos x="3" y="115"/>
                </a:cxn>
                <a:cxn ang="0">
                  <a:pos x="4" y="114"/>
                </a:cxn>
                <a:cxn ang="0">
                  <a:pos x="5" y="110"/>
                </a:cxn>
                <a:cxn ang="0">
                  <a:pos x="6" y="101"/>
                </a:cxn>
                <a:cxn ang="0">
                  <a:pos x="9" y="79"/>
                </a:cxn>
                <a:cxn ang="0">
                  <a:pos x="12" y="44"/>
                </a:cxn>
                <a:cxn ang="0">
                  <a:pos x="15" y="22"/>
                </a:cxn>
                <a:cxn ang="0">
                  <a:pos x="16" y="10"/>
                </a:cxn>
                <a:cxn ang="0">
                  <a:pos x="17" y="5"/>
                </a:cxn>
                <a:cxn ang="0">
                  <a:pos x="18" y="2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20" y="0"/>
                </a:cxn>
                <a:cxn ang="0">
                  <a:pos x="21" y="3"/>
                </a:cxn>
                <a:cxn ang="0">
                  <a:pos x="23" y="10"/>
                </a:cxn>
                <a:cxn ang="0">
                  <a:pos x="24" y="20"/>
                </a:cxn>
                <a:cxn ang="0">
                  <a:pos x="26" y="42"/>
                </a:cxn>
                <a:cxn ang="0">
                  <a:pos x="29" y="77"/>
                </a:cxn>
                <a:cxn ang="0">
                  <a:pos x="32" y="98"/>
                </a:cxn>
                <a:cxn ang="0">
                  <a:pos x="33" y="108"/>
                </a:cxn>
                <a:cxn ang="0">
                  <a:pos x="34" y="113"/>
                </a:cxn>
                <a:cxn ang="0">
                  <a:pos x="35" y="115"/>
                </a:cxn>
                <a:cxn ang="0">
                  <a:pos x="36" y="116"/>
                </a:cxn>
                <a:cxn ang="0">
                  <a:pos x="37" y="115"/>
                </a:cxn>
                <a:cxn ang="0">
                  <a:pos x="37" y="113"/>
                </a:cxn>
                <a:cxn ang="0">
                  <a:pos x="38" y="110"/>
                </a:cxn>
                <a:cxn ang="0">
                  <a:pos x="40" y="96"/>
                </a:cxn>
                <a:cxn ang="0">
                  <a:pos x="43" y="67"/>
                </a:cxn>
                <a:cxn ang="0">
                  <a:pos x="46" y="36"/>
                </a:cxn>
                <a:cxn ang="0">
                  <a:pos x="48" y="21"/>
                </a:cxn>
                <a:cxn ang="0">
                  <a:pos x="49" y="10"/>
                </a:cxn>
                <a:cxn ang="0">
                  <a:pos x="50" y="5"/>
                </a:cxn>
                <a:cxn ang="0">
                  <a:pos x="51" y="2"/>
                </a:cxn>
                <a:cxn ang="0">
                  <a:pos x="52" y="0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4" y="2"/>
                </a:cxn>
                <a:cxn ang="0">
                  <a:pos x="55" y="8"/>
                </a:cxn>
                <a:cxn ang="0">
                  <a:pos x="57" y="18"/>
                </a:cxn>
                <a:cxn ang="0">
                  <a:pos x="60" y="56"/>
                </a:cxn>
                <a:cxn ang="0">
                  <a:pos x="62" y="77"/>
                </a:cxn>
                <a:cxn ang="0">
                  <a:pos x="64" y="97"/>
                </a:cxn>
                <a:cxn ang="0">
                  <a:pos x="66" y="106"/>
                </a:cxn>
                <a:cxn ang="0">
                  <a:pos x="67" y="112"/>
                </a:cxn>
                <a:cxn ang="0">
                  <a:pos x="68" y="114"/>
                </a:cxn>
                <a:cxn ang="0">
                  <a:pos x="68" y="116"/>
                </a:cxn>
                <a:cxn ang="0">
                  <a:pos x="69" y="115"/>
                </a:cxn>
                <a:cxn ang="0">
                  <a:pos x="70" y="114"/>
                </a:cxn>
                <a:cxn ang="0">
                  <a:pos x="71" y="111"/>
                </a:cxn>
                <a:cxn ang="0">
                  <a:pos x="72" y="103"/>
                </a:cxn>
                <a:cxn ang="0">
                  <a:pos x="74" y="84"/>
                </a:cxn>
                <a:cxn ang="0">
                  <a:pos x="78" y="41"/>
                </a:cxn>
                <a:cxn ang="0">
                  <a:pos x="80" y="20"/>
                </a:cxn>
                <a:cxn ang="0">
                  <a:pos x="82" y="8"/>
                </a:cxn>
                <a:cxn ang="0">
                  <a:pos x="83" y="2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6" y="2"/>
                </a:cxn>
              </a:cxnLst>
              <a:rect l="0" t="0" r="r" b="b"/>
              <a:pathLst>
                <a:path w="87" h="116">
                  <a:moveTo>
                    <a:pt x="0" y="108"/>
                  </a:moveTo>
                  <a:lnTo>
                    <a:pt x="0" y="109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0" y="111"/>
                  </a:lnTo>
                  <a:lnTo>
                    <a:pt x="0" y="112"/>
                  </a:lnTo>
                  <a:lnTo>
                    <a:pt x="1" y="112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2" y="114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3" y="116"/>
                  </a:lnTo>
                  <a:lnTo>
                    <a:pt x="3" y="116"/>
                  </a:lnTo>
                  <a:lnTo>
                    <a:pt x="3" y="116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3"/>
                  </a:lnTo>
                  <a:lnTo>
                    <a:pt x="4" y="113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5" y="111"/>
                  </a:lnTo>
                  <a:lnTo>
                    <a:pt x="5" y="111"/>
                  </a:lnTo>
                  <a:lnTo>
                    <a:pt x="5" y="110"/>
                  </a:lnTo>
                  <a:lnTo>
                    <a:pt x="5" y="110"/>
                  </a:lnTo>
                  <a:lnTo>
                    <a:pt x="5" y="109"/>
                  </a:lnTo>
                  <a:lnTo>
                    <a:pt x="5" y="109"/>
                  </a:lnTo>
                  <a:lnTo>
                    <a:pt x="5" y="108"/>
                  </a:lnTo>
                  <a:lnTo>
                    <a:pt x="6" y="106"/>
                  </a:lnTo>
                  <a:lnTo>
                    <a:pt x="6" y="105"/>
                  </a:lnTo>
                  <a:lnTo>
                    <a:pt x="6" y="104"/>
                  </a:lnTo>
                  <a:lnTo>
                    <a:pt x="6" y="103"/>
                  </a:lnTo>
                  <a:lnTo>
                    <a:pt x="6" y="101"/>
                  </a:lnTo>
                  <a:lnTo>
                    <a:pt x="7" y="95"/>
                  </a:lnTo>
                  <a:lnTo>
                    <a:pt x="7" y="94"/>
                  </a:lnTo>
                  <a:lnTo>
                    <a:pt x="7" y="93"/>
                  </a:lnTo>
                  <a:lnTo>
                    <a:pt x="8" y="92"/>
                  </a:lnTo>
                  <a:lnTo>
                    <a:pt x="8" y="88"/>
                  </a:lnTo>
                  <a:lnTo>
                    <a:pt x="9" y="81"/>
                  </a:lnTo>
                  <a:lnTo>
                    <a:pt x="9" y="80"/>
                  </a:lnTo>
                  <a:lnTo>
                    <a:pt x="9" y="79"/>
                  </a:lnTo>
                  <a:lnTo>
                    <a:pt x="9" y="78"/>
                  </a:lnTo>
                  <a:lnTo>
                    <a:pt x="9" y="74"/>
                  </a:lnTo>
                  <a:lnTo>
                    <a:pt x="10" y="67"/>
                  </a:lnTo>
                  <a:lnTo>
                    <a:pt x="11" y="52"/>
                  </a:lnTo>
                  <a:lnTo>
                    <a:pt x="12" y="51"/>
                  </a:lnTo>
                  <a:lnTo>
                    <a:pt x="12" y="50"/>
                  </a:lnTo>
                  <a:lnTo>
                    <a:pt x="12" y="48"/>
                  </a:lnTo>
                  <a:lnTo>
                    <a:pt x="12" y="44"/>
                  </a:lnTo>
                  <a:lnTo>
                    <a:pt x="13" y="37"/>
                  </a:lnTo>
                  <a:lnTo>
                    <a:pt x="13" y="36"/>
                  </a:lnTo>
                  <a:lnTo>
                    <a:pt x="13" y="35"/>
                  </a:lnTo>
                  <a:lnTo>
                    <a:pt x="13" y="33"/>
                  </a:lnTo>
                  <a:lnTo>
                    <a:pt x="14" y="30"/>
                  </a:lnTo>
                  <a:lnTo>
                    <a:pt x="14" y="24"/>
                  </a:lnTo>
                  <a:lnTo>
                    <a:pt x="14" y="23"/>
                  </a:lnTo>
                  <a:lnTo>
                    <a:pt x="15" y="22"/>
                  </a:lnTo>
                  <a:lnTo>
                    <a:pt x="15" y="20"/>
                  </a:lnTo>
                  <a:lnTo>
                    <a:pt x="15" y="17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5" y="14"/>
                  </a:lnTo>
                  <a:lnTo>
                    <a:pt x="16" y="12"/>
                  </a:lnTo>
                  <a:lnTo>
                    <a:pt x="16" y="11"/>
                  </a:lnTo>
                  <a:lnTo>
                    <a:pt x="16" y="10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8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6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8" y="3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1" y="4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7"/>
                  </a:lnTo>
                  <a:lnTo>
                    <a:pt x="22" y="8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23" y="12"/>
                  </a:lnTo>
                  <a:lnTo>
                    <a:pt x="23" y="14"/>
                  </a:lnTo>
                  <a:lnTo>
                    <a:pt x="23" y="15"/>
                  </a:lnTo>
                  <a:lnTo>
                    <a:pt x="23" y="16"/>
                  </a:lnTo>
                  <a:lnTo>
                    <a:pt x="23" y="17"/>
                  </a:lnTo>
                  <a:lnTo>
                    <a:pt x="24" y="20"/>
                  </a:lnTo>
                  <a:lnTo>
                    <a:pt x="25" y="26"/>
                  </a:lnTo>
                  <a:lnTo>
                    <a:pt x="25" y="27"/>
                  </a:lnTo>
                  <a:lnTo>
                    <a:pt x="25" y="28"/>
                  </a:lnTo>
                  <a:lnTo>
                    <a:pt x="25" y="29"/>
                  </a:lnTo>
                  <a:lnTo>
                    <a:pt x="25" y="33"/>
                  </a:lnTo>
                  <a:lnTo>
                    <a:pt x="26" y="40"/>
                  </a:lnTo>
                  <a:lnTo>
                    <a:pt x="26" y="41"/>
                  </a:lnTo>
                  <a:lnTo>
                    <a:pt x="26" y="42"/>
                  </a:lnTo>
                  <a:lnTo>
                    <a:pt x="26" y="44"/>
                  </a:lnTo>
                  <a:lnTo>
                    <a:pt x="27" y="47"/>
                  </a:lnTo>
                  <a:lnTo>
                    <a:pt x="27" y="55"/>
                  </a:lnTo>
                  <a:lnTo>
                    <a:pt x="29" y="70"/>
                  </a:lnTo>
                  <a:lnTo>
                    <a:pt x="29" y="71"/>
                  </a:lnTo>
                  <a:lnTo>
                    <a:pt x="29" y="72"/>
                  </a:lnTo>
                  <a:lnTo>
                    <a:pt x="29" y="74"/>
                  </a:lnTo>
                  <a:lnTo>
                    <a:pt x="29" y="77"/>
                  </a:lnTo>
                  <a:lnTo>
                    <a:pt x="30" y="84"/>
                  </a:lnTo>
                  <a:lnTo>
                    <a:pt x="30" y="85"/>
                  </a:lnTo>
                  <a:lnTo>
                    <a:pt x="30" y="86"/>
                  </a:lnTo>
                  <a:lnTo>
                    <a:pt x="31" y="88"/>
                  </a:lnTo>
                  <a:lnTo>
                    <a:pt x="31" y="91"/>
                  </a:lnTo>
                  <a:lnTo>
                    <a:pt x="31" y="97"/>
                  </a:lnTo>
                  <a:lnTo>
                    <a:pt x="32" y="97"/>
                  </a:lnTo>
                  <a:lnTo>
                    <a:pt x="32" y="98"/>
                  </a:lnTo>
                  <a:lnTo>
                    <a:pt x="32" y="100"/>
                  </a:lnTo>
                  <a:lnTo>
                    <a:pt x="32" y="102"/>
                  </a:lnTo>
                  <a:lnTo>
                    <a:pt x="32" y="103"/>
                  </a:lnTo>
                  <a:lnTo>
                    <a:pt x="33" y="104"/>
                  </a:lnTo>
                  <a:lnTo>
                    <a:pt x="33" y="105"/>
                  </a:lnTo>
                  <a:lnTo>
                    <a:pt x="33" y="107"/>
                  </a:lnTo>
                  <a:lnTo>
                    <a:pt x="33" y="108"/>
                  </a:lnTo>
                  <a:lnTo>
                    <a:pt x="33" y="108"/>
                  </a:lnTo>
                  <a:lnTo>
                    <a:pt x="33" y="109"/>
                  </a:lnTo>
                  <a:lnTo>
                    <a:pt x="33" y="110"/>
                  </a:lnTo>
                  <a:lnTo>
                    <a:pt x="34" y="110"/>
                  </a:lnTo>
                  <a:lnTo>
                    <a:pt x="34" y="111"/>
                  </a:lnTo>
                  <a:lnTo>
                    <a:pt x="34" y="111"/>
                  </a:lnTo>
                  <a:lnTo>
                    <a:pt x="34" y="112"/>
                  </a:lnTo>
                  <a:lnTo>
                    <a:pt x="34" y="112"/>
                  </a:lnTo>
                  <a:lnTo>
                    <a:pt x="34" y="113"/>
                  </a:lnTo>
                  <a:lnTo>
                    <a:pt x="34" y="113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3"/>
                  </a:lnTo>
                  <a:lnTo>
                    <a:pt x="37" y="113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1"/>
                  </a:lnTo>
                  <a:lnTo>
                    <a:pt x="38" y="111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8" y="109"/>
                  </a:lnTo>
                  <a:lnTo>
                    <a:pt x="39" y="108"/>
                  </a:lnTo>
                  <a:lnTo>
                    <a:pt x="39" y="106"/>
                  </a:lnTo>
                  <a:lnTo>
                    <a:pt x="39" y="106"/>
                  </a:lnTo>
                  <a:lnTo>
                    <a:pt x="39" y="105"/>
                  </a:lnTo>
                  <a:lnTo>
                    <a:pt x="39" y="104"/>
                  </a:lnTo>
                  <a:lnTo>
                    <a:pt x="40" y="102"/>
                  </a:lnTo>
                  <a:lnTo>
                    <a:pt x="40" y="96"/>
                  </a:lnTo>
                  <a:lnTo>
                    <a:pt x="40" y="95"/>
                  </a:lnTo>
                  <a:lnTo>
                    <a:pt x="41" y="95"/>
                  </a:lnTo>
                  <a:lnTo>
                    <a:pt x="41" y="93"/>
                  </a:lnTo>
                  <a:lnTo>
                    <a:pt x="41" y="90"/>
                  </a:lnTo>
                  <a:lnTo>
                    <a:pt x="42" y="83"/>
                  </a:lnTo>
                  <a:lnTo>
                    <a:pt x="43" y="69"/>
                  </a:lnTo>
                  <a:lnTo>
                    <a:pt x="43" y="68"/>
                  </a:lnTo>
                  <a:lnTo>
                    <a:pt x="43" y="67"/>
                  </a:lnTo>
                  <a:lnTo>
                    <a:pt x="43" y="65"/>
                  </a:lnTo>
                  <a:lnTo>
                    <a:pt x="44" y="60"/>
                  </a:lnTo>
                  <a:lnTo>
                    <a:pt x="45" y="52"/>
                  </a:lnTo>
                  <a:lnTo>
                    <a:pt x="45" y="51"/>
                  </a:lnTo>
                  <a:lnTo>
                    <a:pt x="45" y="50"/>
                  </a:lnTo>
                  <a:lnTo>
                    <a:pt x="45" y="48"/>
                  </a:lnTo>
                  <a:lnTo>
                    <a:pt x="45" y="44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6" y="34"/>
                  </a:lnTo>
                  <a:lnTo>
                    <a:pt x="47" y="32"/>
                  </a:lnTo>
                  <a:lnTo>
                    <a:pt x="47" y="28"/>
                  </a:lnTo>
                  <a:lnTo>
                    <a:pt x="47" y="27"/>
                  </a:lnTo>
                  <a:lnTo>
                    <a:pt x="47" y="26"/>
                  </a:lnTo>
                  <a:lnTo>
                    <a:pt x="47" y="25"/>
                  </a:lnTo>
                  <a:lnTo>
                    <a:pt x="48" y="21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18"/>
                  </a:lnTo>
                  <a:lnTo>
                    <a:pt x="48" y="15"/>
                  </a:lnTo>
                  <a:lnTo>
                    <a:pt x="49" y="14"/>
                  </a:lnTo>
                  <a:lnTo>
                    <a:pt x="49" y="14"/>
                  </a:lnTo>
                  <a:lnTo>
                    <a:pt x="49" y="12"/>
                  </a:lnTo>
                  <a:lnTo>
                    <a:pt x="49" y="10"/>
                  </a:lnTo>
                  <a:lnTo>
                    <a:pt x="49" y="9"/>
                  </a:lnTo>
                  <a:lnTo>
                    <a:pt x="49" y="9"/>
                  </a:lnTo>
                  <a:lnTo>
                    <a:pt x="49" y="8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0" y="5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1" y="3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4" y="4"/>
                  </a:lnTo>
                  <a:lnTo>
                    <a:pt x="55" y="4"/>
                  </a:lnTo>
                  <a:lnTo>
                    <a:pt x="55" y="6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8"/>
                  </a:lnTo>
                  <a:lnTo>
                    <a:pt x="55" y="10"/>
                  </a:lnTo>
                  <a:lnTo>
                    <a:pt x="56" y="11"/>
                  </a:lnTo>
                  <a:lnTo>
                    <a:pt x="56" y="11"/>
                  </a:lnTo>
                  <a:lnTo>
                    <a:pt x="56" y="13"/>
                  </a:lnTo>
                  <a:lnTo>
                    <a:pt x="56" y="15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7" y="18"/>
                  </a:lnTo>
                  <a:lnTo>
                    <a:pt x="57" y="21"/>
                  </a:lnTo>
                  <a:lnTo>
                    <a:pt x="58" y="27"/>
                  </a:lnTo>
                  <a:lnTo>
                    <a:pt x="58" y="28"/>
                  </a:lnTo>
                  <a:lnTo>
                    <a:pt x="58" y="29"/>
                  </a:lnTo>
                  <a:lnTo>
                    <a:pt x="58" y="30"/>
                  </a:lnTo>
                  <a:lnTo>
                    <a:pt x="58" y="34"/>
                  </a:lnTo>
                  <a:lnTo>
                    <a:pt x="59" y="41"/>
                  </a:lnTo>
                  <a:lnTo>
                    <a:pt x="60" y="56"/>
                  </a:lnTo>
                  <a:lnTo>
                    <a:pt x="60" y="58"/>
                  </a:lnTo>
                  <a:lnTo>
                    <a:pt x="61" y="58"/>
                  </a:lnTo>
                  <a:lnTo>
                    <a:pt x="61" y="61"/>
                  </a:lnTo>
                  <a:lnTo>
                    <a:pt x="61" y="65"/>
                  </a:lnTo>
                  <a:lnTo>
                    <a:pt x="62" y="73"/>
                  </a:lnTo>
                  <a:lnTo>
                    <a:pt x="62" y="74"/>
                  </a:lnTo>
                  <a:lnTo>
                    <a:pt x="62" y="75"/>
                  </a:lnTo>
                  <a:lnTo>
                    <a:pt x="62" y="77"/>
                  </a:lnTo>
                  <a:lnTo>
                    <a:pt x="63" y="81"/>
                  </a:lnTo>
                  <a:lnTo>
                    <a:pt x="63" y="88"/>
                  </a:lnTo>
                  <a:lnTo>
                    <a:pt x="63" y="89"/>
                  </a:lnTo>
                  <a:lnTo>
                    <a:pt x="63" y="90"/>
                  </a:lnTo>
                  <a:lnTo>
                    <a:pt x="64" y="92"/>
                  </a:lnTo>
                  <a:lnTo>
                    <a:pt x="64" y="95"/>
                  </a:lnTo>
                  <a:lnTo>
                    <a:pt x="64" y="96"/>
                  </a:lnTo>
                  <a:lnTo>
                    <a:pt x="64" y="97"/>
                  </a:lnTo>
                  <a:lnTo>
                    <a:pt x="65" y="98"/>
                  </a:lnTo>
                  <a:lnTo>
                    <a:pt x="65" y="101"/>
                  </a:lnTo>
                  <a:lnTo>
                    <a:pt x="65" y="102"/>
                  </a:lnTo>
                  <a:lnTo>
                    <a:pt x="65" y="102"/>
                  </a:lnTo>
                  <a:lnTo>
                    <a:pt x="65" y="104"/>
                  </a:lnTo>
                  <a:lnTo>
                    <a:pt x="65" y="104"/>
                  </a:lnTo>
                  <a:lnTo>
                    <a:pt x="65" y="105"/>
                  </a:lnTo>
                  <a:lnTo>
                    <a:pt x="66" y="106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8"/>
                  </a:lnTo>
                  <a:lnTo>
                    <a:pt x="66" y="110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8" y="114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3"/>
                  </a:lnTo>
                  <a:lnTo>
                    <a:pt x="70" y="113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0"/>
                  </a:lnTo>
                  <a:lnTo>
                    <a:pt x="71" y="110"/>
                  </a:lnTo>
                  <a:lnTo>
                    <a:pt x="71" y="108"/>
                  </a:lnTo>
                  <a:lnTo>
                    <a:pt x="71" y="107"/>
                  </a:lnTo>
                  <a:lnTo>
                    <a:pt x="71" y="107"/>
                  </a:lnTo>
                  <a:lnTo>
                    <a:pt x="72" y="106"/>
                  </a:lnTo>
                  <a:lnTo>
                    <a:pt x="72" y="103"/>
                  </a:lnTo>
                  <a:lnTo>
                    <a:pt x="72" y="103"/>
                  </a:lnTo>
                  <a:lnTo>
                    <a:pt x="72" y="102"/>
                  </a:lnTo>
                  <a:lnTo>
                    <a:pt x="72" y="101"/>
                  </a:lnTo>
                  <a:lnTo>
                    <a:pt x="73" y="98"/>
                  </a:lnTo>
                  <a:lnTo>
                    <a:pt x="74" y="91"/>
                  </a:lnTo>
                  <a:lnTo>
                    <a:pt x="74" y="90"/>
                  </a:lnTo>
                  <a:lnTo>
                    <a:pt x="74" y="89"/>
                  </a:lnTo>
                  <a:lnTo>
                    <a:pt x="74" y="88"/>
                  </a:lnTo>
                  <a:lnTo>
                    <a:pt x="74" y="84"/>
                  </a:lnTo>
                  <a:lnTo>
                    <a:pt x="75" y="76"/>
                  </a:lnTo>
                  <a:lnTo>
                    <a:pt x="75" y="75"/>
                  </a:lnTo>
                  <a:lnTo>
                    <a:pt x="75" y="74"/>
                  </a:lnTo>
                  <a:lnTo>
                    <a:pt x="76" y="72"/>
                  </a:lnTo>
                  <a:lnTo>
                    <a:pt x="76" y="68"/>
                  </a:lnTo>
                  <a:lnTo>
                    <a:pt x="77" y="59"/>
                  </a:lnTo>
                  <a:lnTo>
                    <a:pt x="78" y="42"/>
                  </a:lnTo>
                  <a:lnTo>
                    <a:pt x="78" y="41"/>
                  </a:lnTo>
                  <a:lnTo>
                    <a:pt x="78" y="40"/>
                  </a:lnTo>
                  <a:lnTo>
                    <a:pt x="78" y="38"/>
                  </a:lnTo>
                  <a:lnTo>
                    <a:pt x="79" y="34"/>
                  </a:lnTo>
                  <a:lnTo>
                    <a:pt x="80" y="27"/>
                  </a:lnTo>
                  <a:lnTo>
                    <a:pt x="80" y="26"/>
                  </a:lnTo>
                  <a:lnTo>
                    <a:pt x="80" y="25"/>
                  </a:lnTo>
                  <a:lnTo>
                    <a:pt x="80" y="23"/>
                  </a:lnTo>
                  <a:lnTo>
                    <a:pt x="80" y="20"/>
                  </a:lnTo>
                  <a:lnTo>
                    <a:pt x="81" y="14"/>
                  </a:lnTo>
                  <a:lnTo>
                    <a:pt x="81" y="13"/>
                  </a:lnTo>
                  <a:lnTo>
                    <a:pt x="81" y="13"/>
                  </a:lnTo>
                  <a:lnTo>
                    <a:pt x="82" y="11"/>
                  </a:lnTo>
                  <a:lnTo>
                    <a:pt x="82" y="11"/>
                  </a:lnTo>
                  <a:lnTo>
                    <a:pt x="82" y="10"/>
                  </a:lnTo>
                  <a:lnTo>
                    <a:pt x="82" y="9"/>
                  </a:lnTo>
                  <a:lnTo>
                    <a:pt x="82" y="8"/>
                  </a:lnTo>
                  <a:lnTo>
                    <a:pt x="82" y="8"/>
                  </a:lnTo>
                  <a:lnTo>
                    <a:pt x="82" y="7"/>
                  </a:lnTo>
                  <a:lnTo>
                    <a:pt x="83" y="5"/>
                  </a:lnTo>
                  <a:lnTo>
                    <a:pt x="83" y="4"/>
                  </a:lnTo>
                  <a:lnTo>
                    <a:pt x="83" y="4"/>
                  </a:lnTo>
                  <a:lnTo>
                    <a:pt x="83" y="3"/>
                  </a:lnTo>
                  <a:lnTo>
                    <a:pt x="83" y="3"/>
                  </a:lnTo>
                  <a:lnTo>
                    <a:pt x="83" y="2"/>
                  </a:lnTo>
                  <a:lnTo>
                    <a:pt x="83" y="2"/>
                  </a:lnTo>
                  <a:lnTo>
                    <a:pt x="84" y="2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7" y="3"/>
                  </a:lnTo>
                  <a:lnTo>
                    <a:pt x="87" y="3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19" name="Freeform 76"/>
            <p:cNvSpPr>
              <a:spLocks/>
            </p:cNvSpPr>
            <p:nvPr/>
          </p:nvSpPr>
          <p:spPr bwMode="auto">
            <a:xfrm>
              <a:off x="3967" y="2186"/>
              <a:ext cx="91" cy="116"/>
            </a:xfrm>
            <a:custGeom>
              <a:avLst/>
              <a:gdLst/>
              <a:ahLst/>
              <a:cxnLst>
                <a:cxn ang="0">
                  <a:pos x="1" y="8"/>
                </a:cxn>
                <a:cxn ang="0">
                  <a:pos x="3" y="24"/>
                </a:cxn>
                <a:cxn ang="0">
                  <a:pos x="6" y="58"/>
                </a:cxn>
                <a:cxn ang="0">
                  <a:pos x="9" y="89"/>
                </a:cxn>
                <a:cxn ang="0">
                  <a:pos x="10" y="101"/>
                </a:cxn>
                <a:cxn ang="0">
                  <a:pos x="12" y="110"/>
                </a:cxn>
                <a:cxn ang="0">
                  <a:pos x="13" y="113"/>
                </a:cxn>
                <a:cxn ang="0">
                  <a:pos x="13" y="115"/>
                </a:cxn>
                <a:cxn ang="0">
                  <a:pos x="14" y="116"/>
                </a:cxn>
                <a:cxn ang="0">
                  <a:pos x="15" y="115"/>
                </a:cxn>
                <a:cxn ang="0">
                  <a:pos x="15" y="113"/>
                </a:cxn>
                <a:cxn ang="0">
                  <a:pos x="17" y="108"/>
                </a:cxn>
                <a:cxn ang="0">
                  <a:pos x="19" y="92"/>
                </a:cxn>
                <a:cxn ang="0">
                  <a:pos x="20" y="75"/>
                </a:cxn>
                <a:cxn ang="0">
                  <a:pos x="24" y="29"/>
                </a:cxn>
                <a:cxn ang="0">
                  <a:pos x="26" y="13"/>
                </a:cxn>
                <a:cxn ang="0">
                  <a:pos x="28" y="4"/>
                </a:cxn>
                <a:cxn ang="0">
                  <a:pos x="29" y="2"/>
                </a:cxn>
                <a:cxn ang="0">
                  <a:pos x="29" y="0"/>
                </a:cxn>
                <a:cxn ang="0">
                  <a:pos x="30" y="0"/>
                </a:cxn>
                <a:cxn ang="0">
                  <a:pos x="31" y="1"/>
                </a:cxn>
                <a:cxn ang="0">
                  <a:pos x="31" y="3"/>
                </a:cxn>
                <a:cxn ang="0">
                  <a:pos x="33" y="8"/>
                </a:cxn>
                <a:cxn ang="0">
                  <a:pos x="35" y="25"/>
                </a:cxn>
                <a:cxn ang="0">
                  <a:pos x="38" y="61"/>
                </a:cxn>
                <a:cxn ang="0">
                  <a:pos x="41" y="90"/>
                </a:cxn>
                <a:cxn ang="0">
                  <a:pos x="42" y="103"/>
                </a:cxn>
                <a:cxn ang="0">
                  <a:pos x="43" y="109"/>
                </a:cxn>
                <a:cxn ang="0">
                  <a:pos x="44" y="114"/>
                </a:cxn>
                <a:cxn ang="0">
                  <a:pos x="45" y="115"/>
                </a:cxn>
                <a:cxn ang="0">
                  <a:pos x="46" y="116"/>
                </a:cxn>
                <a:cxn ang="0">
                  <a:pos x="46" y="115"/>
                </a:cxn>
                <a:cxn ang="0">
                  <a:pos x="47" y="112"/>
                </a:cxn>
                <a:cxn ang="0">
                  <a:pos x="48" y="106"/>
                </a:cxn>
                <a:cxn ang="0">
                  <a:pos x="50" y="95"/>
                </a:cxn>
                <a:cxn ang="0">
                  <a:pos x="52" y="70"/>
                </a:cxn>
                <a:cxn ang="0">
                  <a:pos x="56" y="30"/>
                </a:cxn>
                <a:cxn ang="0">
                  <a:pos x="58" y="14"/>
                </a:cxn>
                <a:cxn ang="0">
                  <a:pos x="59" y="6"/>
                </a:cxn>
                <a:cxn ang="0">
                  <a:pos x="60" y="2"/>
                </a:cxn>
                <a:cxn ang="0">
                  <a:pos x="60" y="0"/>
                </a:cxn>
                <a:cxn ang="0">
                  <a:pos x="61" y="0"/>
                </a:cxn>
                <a:cxn ang="0">
                  <a:pos x="62" y="0"/>
                </a:cxn>
                <a:cxn ang="0">
                  <a:pos x="63" y="2"/>
                </a:cxn>
                <a:cxn ang="0">
                  <a:pos x="64" y="6"/>
                </a:cxn>
                <a:cxn ang="0">
                  <a:pos x="65" y="16"/>
                </a:cxn>
                <a:cxn ang="0">
                  <a:pos x="67" y="36"/>
                </a:cxn>
                <a:cxn ang="0">
                  <a:pos x="71" y="80"/>
                </a:cxn>
                <a:cxn ang="0">
                  <a:pos x="73" y="100"/>
                </a:cxn>
                <a:cxn ang="0">
                  <a:pos x="74" y="108"/>
                </a:cxn>
                <a:cxn ang="0">
                  <a:pos x="75" y="112"/>
                </a:cxn>
                <a:cxn ang="0">
                  <a:pos x="76" y="114"/>
                </a:cxn>
                <a:cxn ang="0">
                  <a:pos x="76" y="116"/>
                </a:cxn>
                <a:cxn ang="0">
                  <a:pos x="77" y="115"/>
                </a:cxn>
                <a:cxn ang="0">
                  <a:pos x="78" y="114"/>
                </a:cxn>
                <a:cxn ang="0">
                  <a:pos x="79" y="110"/>
                </a:cxn>
                <a:cxn ang="0">
                  <a:pos x="80" y="101"/>
                </a:cxn>
                <a:cxn ang="0">
                  <a:pos x="84" y="64"/>
                </a:cxn>
                <a:cxn ang="0">
                  <a:pos x="86" y="43"/>
                </a:cxn>
                <a:cxn ang="0">
                  <a:pos x="88" y="22"/>
                </a:cxn>
                <a:cxn ang="0">
                  <a:pos x="89" y="11"/>
                </a:cxn>
                <a:cxn ang="0">
                  <a:pos x="90" y="4"/>
                </a:cxn>
              </a:cxnLst>
              <a:rect l="0" t="0" r="r" b="b"/>
              <a:pathLst>
                <a:path w="91" h="116">
                  <a:moveTo>
                    <a:pt x="0" y="3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2" y="15"/>
                  </a:lnTo>
                  <a:lnTo>
                    <a:pt x="2" y="18"/>
                  </a:lnTo>
                  <a:lnTo>
                    <a:pt x="3" y="24"/>
                  </a:lnTo>
                  <a:lnTo>
                    <a:pt x="3" y="25"/>
                  </a:lnTo>
                  <a:lnTo>
                    <a:pt x="3" y="26"/>
                  </a:lnTo>
                  <a:lnTo>
                    <a:pt x="3" y="28"/>
                  </a:lnTo>
                  <a:lnTo>
                    <a:pt x="3" y="31"/>
                  </a:lnTo>
                  <a:lnTo>
                    <a:pt x="4" y="39"/>
                  </a:lnTo>
                  <a:lnTo>
                    <a:pt x="6" y="56"/>
                  </a:lnTo>
                  <a:lnTo>
                    <a:pt x="6" y="57"/>
                  </a:lnTo>
                  <a:lnTo>
                    <a:pt x="6" y="58"/>
                  </a:lnTo>
                  <a:lnTo>
                    <a:pt x="6" y="60"/>
                  </a:lnTo>
                  <a:lnTo>
                    <a:pt x="7" y="65"/>
                  </a:lnTo>
                  <a:lnTo>
                    <a:pt x="7" y="73"/>
                  </a:lnTo>
                  <a:lnTo>
                    <a:pt x="7" y="74"/>
                  </a:lnTo>
                  <a:lnTo>
                    <a:pt x="7" y="75"/>
                  </a:lnTo>
                  <a:lnTo>
                    <a:pt x="8" y="77"/>
                  </a:lnTo>
                  <a:lnTo>
                    <a:pt x="8" y="81"/>
                  </a:lnTo>
                  <a:lnTo>
                    <a:pt x="9" y="89"/>
                  </a:lnTo>
                  <a:lnTo>
                    <a:pt x="9" y="90"/>
                  </a:lnTo>
                  <a:lnTo>
                    <a:pt x="9" y="90"/>
                  </a:lnTo>
                  <a:lnTo>
                    <a:pt x="9" y="92"/>
                  </a:lnTo>
                  <a:lnTo>
                    <a:pt x="9" y="95"/>
                  </a:lnTo>
                  <a:lnTo>
                    <a:pt x="9" y="96"/>
                  </a:lnTo>
                  <a:lnTo>
                    <a:pt x="10" y="97"/>
                  </a:lnTo>
                  <a:lnTo>
                    <a:pt x="10" y="98"/>
                  </a:lnTo>
                  <a:lnTo>
                    <a:pt x="10" y="101"/>
                  </a:lnTo>
                  <a:lnTo>
                    <a:pt x="10" y="102"/>
                  </a:lnTo>
                  <a:lnTo>
                    <a:pt x="10" y="102"/>
                  </a:lnTo>
                  <a:lnTo>
                    <a:pt x="11" y="104"/>
                  </a:lnTo>
                  <a:lnTo>
                    <a:pt x="11" y="106"/>
                  </a:lnTo>
                  <a:lnTo>
                    <a:pt x="11" y="106"/>
                  </a:lnTo>
                  <a:lnTo>
                    <a:pt x="11" y="107"/>
                  </a:lnTo>
                  <a:lnTo>
                    <a:pt x="11" y="108"/>
                  </a:lnTo>
                  <a:lnTo>
                    <a:pt x="12" y="110"/>
                  </a:lnTo>
                  <a:lnTo>
                    <a:pt x="12" y="110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3" y="113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3"/>
                  </a:lnTo>
                  <a:lnTo>
                    <a:pt x="15" y="113"/>
                  </a:lnTo>
                  <a:lnTo>
                    <a:pt x="15" y="112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7"/>
                  </a:lnTo>
                  <a:lnTo>
                    <a:pt x="17" y="106"/>
                  </a:lnTo>
                  <a:lnTo>
                    <a:pt x="17" y="104"/>
                  </a:lnTo>
                  <a:lnTo>
                    <a:pt x="17" y="103"/>
                  </a:lnTo>
                  <a:lnTo>
                    <a:pt x="17" y="102"/>
                  </a:lnTo>
                  <a:lnTo>
                    <a:pt x="17" y="101"/>
                  </a:lnTo>
                  <a:lnTo>
                    <a:pt x="18" y="98"/>
                  </a:lnTo>
                  <a:lnTo>
                    <a:pt x="19" y="92"/>
                  </a:lnTo>
                  <a:lnTo>
                    <a:pt x="19" y="92"/>
                  </a:lnTo>
                  <a:lnTo>
                    <a:pt x="19" y="91"/>
                  </a:lnTo>
                  <a:lnTo>
                    <a:pt x="19" y="89"/>
                  </a:lnTo>
                  <a:lnTo>
                    <a:pt x="19" y="86"/>
                  </a:lnTo>
                  <a:lnTo>
                    <a:pt x="20" y="79"/>
                  </a:lnTo>
                  <a:lnTo>
                    <a:pt x="20" y="78"/>
                  </a:lnTo>
                  <a:lnTo>
                    <a:pt x="20" y="77"/>
                  </a:lnTo>
                  <a:lnTo>
                    <a:pt x="20" y="75"/>
                  </a:lnTo>
                  <a:lnTo>
                    <a:pt x="21" y="70"/>
                  </a:lnTo>
                  <a:lnTo>
                    <a:pt x="21" y="62"/>
                  </a:lnTo>
                  <a:lnTo>
                    <a:pt x="23" y="45"/>
                  </a:lnTo>
                  <a:lnTo>
                    <a:pt x="23" y="44"/>
                  </a:lnTo>
                  <a:lnTo>
                    <a:pt x="23" y="43"/>
                  </a:lnTo>
                  <a:lnTo>
                    <a:pt x="23" y="41"/>
                  </a:lnTo>
                  <a:lnTo>
                    <a:pt x="24" y="37"/>
                  </a:lnTo>
                  <a:lnTo>
                    <a:pt x="24" y="29"/>
                  </a:lnTo>
                  <a:lnTo>
                    <a:pt x="25" y="28"/>
                  </a:lnTo>
                  <a:lnTo>
                    <a:pt x="25" y="27"/>
                  </a:lnTo>
                  <a:lnTo>
                    <a:pt x="25" y="25"/>
                  </a:lnTo>
                  <a:lnTo>
                    <a:pt x="25" y="22"/>
                  </a:lnTo>
                  <a:lnTo>
                    <a:pt x="26" y="16"/>
                  </a:lnTo>
                  <a:lnTo>
                    <a:pt x="26" y="15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7" y="8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3" y="12"/>
                  </a:lnTo>
                  <a:lnTo>
                    <a:pt x="33" y="12"/>
                  </a:lnTo>
                  <a:lnTo>
                    <a:pt x="33" y="13"/>
                  </a:lnTo>
                  <a:lnTo>
                    <a:pt x="33" y="14"/>
                  </a:lnTo>
                  <a:lnTo>
                    <a:pt x="34" y="17"/>
                  </a:lnTo>
                  <a:lnTo>
                    <a:pt x="35" y="24"/>
                  </a:lnTo>
                  <a:lnTo>
                    <a:pt x="35" y="25"/>
                  </a:lnTo>
                  <a:lnTo>
                    <a:pt x="35" y="26"/>
                  </a:lnTo>
                  <a:lnTo>
                    <a:pt x="35" y="28"/>
                  </a:lnTo>
                  <a:lnTo>
                    <a:pt x="35" y="32"/>
                  </a:lnTo>
                  <a:lnTo>
                    <a:pt x="36" y="40"/>
                  </a:lnTo>
                  <a:lnTo>
                    <a:pt x="38" y="57"/>
                  </a:lnTo>
                  <a:lnTo>
                    <a:pt x="38" y="58"/>
                  </a:lnTo>
                  <a:lnTo>
                    <a:pt x="38" y="59"/>
                  </a:lnTo>
                  <a:lnTo>
                    <a:pt x="38" y="61"/>
                  </a:lnTo>
                  <a:lnTo>
                    <a:pt x="38" y="66"/>
                  </a:lnTo>
                  <a:lnTo>
                    <a:pt x="39" y="74"/>
                  </a:lnTo>
                  <a:lnTo>
                    <a:pt x="39" y="75"/>
                  </a:lnTo>
                  <a:lnTo>
                    <a:pt x="39" y="76"/>
                  </a:lnTo>
                  <a:lnTo>
                    <a:pt x="39" y="78"/>
                  </a:lnTo>
                  <a:lnTo>
                    <a:pt x="40" y="82"/>
                  </a:lnTo>
                  <a:lnTo>
                    <a:pt x="41" y="90"/>
                  </a:lnTo>
                  <a:lnTo>
                    <a:pt x="41" y="90"/>
                  </a:lnTo>
                  <a:lnTo>
                    <a:pt x="41" y="91"/>
                  </a:lnTo>
                  <a:lnTo>
                    <a:pt x="41" y="93"/>
                  </a:lnTo>
                  <a:lnTo>
                    <a:pt x="41" y="96"/>
                  </a:lnTo>
                  <a:lnTo>
                    <a:pt x="41" y="97"/>
                  </a:lnTo>
                  <a:lnTo>
                    <a:pt x="41" y="98"/>
                  </a:lnTo>
                  <a:lnTo>
                    <a:pt x="42" y="99"/>
                  </a:lnTo>
                  <a:lnTo>
                    <a:pt x="42" y="102"/>
                  </a:lnTo>
                  <a:lnTo>
                    <a:pt x="42" y="103"/>
                  </a:lnTo>
                  <a:lnTo>
                    <a:pt x="42" y="104"/>
                  </a:lnTo>
                  <a:lnTo>
                    <a:pt x="42" y="105"/>
                  </a:lnTo>
                  <a:lnTo>
                    <a:pt x="43" y="106"/>
                  </a:lnTo>
                  <a:lnTo>
                    <a:pt x="43" y="106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43" y="109"/>
                  </a:lnTo>
                  <a:lnTo>
                    <a:pt x="43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5" y="114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7" y="111"/>
                  </a:lnTo>
                  <a:lnTo>
                    <a:pt x="47" y="111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09"/>
                  </a:lnTo>
                  <a:lnTo>
                    <a:pt x="48" y="108"/>
                  </a:lnTo>
                  <a:lnTo>
                    <a:pt x="48" y="106"/>
                  </a:lnTo>
                  <a:lnTo>
                    <a:pt x="49" y="106"/>
                  </a:lnTo>
                  <a:lnTo>
                    <a:pt x="49" y="105"/>
                  </a:lnTo>
                  <a:lnTo>
                    <a:pt x="49" y="104"/>
                  </a:lnTo>
                  <a:lnTo>
                    <a:pt x="49" y="101"/>
                  </a:lnTo>
                  <a:lnTo>
                    <a:pt x="49" y="100"/>
                  </a:lnTo>
                  <a:lnTo>
                    <a:pt x="49" y="100"/>
                  </a:lnTo>
                  <a:lnTo>
                    <a:pt x="50" y="98"/>
                  </a:lnTo>
                  <a:lnTo>
                    <a:pt x="50" y="95"/>
                  </a:lnTo>
                  <a:lnTo>
                    <a:pt x="51" y="88"/>
                  </a:lnTo>
                  <a:lnTo>
                    <a:pt x="51" y="87"/>
                  </a:lnTo>
                  <a:lnTo>
                    <a:pt x="51" y="86"/>
                  </a:lnTo>
                  <a:lnTo>
                    <a:pt x="51" y="84"/>
                  </a:lnTo>
                  <a:lnTo>
                    <a:pt x="52" y="80"/>
                  </a:lnTo>
                  <a:lnTo>
                    <a:pt x="52" y="72"/>
                  </a:lnTo>
                  <a:lnTo>
                    <a:pt x="52" y="71"/>
                  </a:lnTo>
                  <a:lnTo>
                    <a:pt x="52" y="70"/>
                  </a:lnTo>
                  <a:lnTo>
                    <a:pt x="53" y="68"/>
                  </a:lnTo>
                  <a:lnTo>
                    <a:pt x="53" y="63"/>
                  </a:lnTo>
                  <a:lnTo>
                    <a:pt x="54" y="54"/>
                  </a:lnTo>
                  <a:lnTo>
                    <a:pt x="55" y="37"/>
                  </a:lnTo>
                  <a:lnTo>
                    <a:pt x="55" y="36"/>
                  </a:lnTo>
                  <a:lnTo>
                    <a:pt x="55" y="35"/>
                  </a:lnTo>
                  <a:lnTo>
                    <a:pt x="56" y="34"/>
                  </a:lnTo>
                  <a:lnTo>
                    <a:pt x="56" y="30"/>
                  </a:lnTo>
                  <a:lnTo>
                    <a:pt x="57" y="23"/>
                  </a:lnTo>
                  <a:lnTo>
                    <a:pt x="57" y="22"/>
                  </a:lnTo>
                  <a:lnTo>
                    <a:pt x="57" y="21"/>
                  </a:lnTo>
                  <a:lnTo>
                    <a:pt x="57" y="20"/>
                  </a:lnTo>
                  <a:lnTo>
                    <a:pt x="57" y="17"/>
                  </a:lnTo>
                  <a:lnTo>
                    <a:pt x="57" y="16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8" y="11"/>
                  </a:lnTo>
                  <a:lnTo>
                    <a:pt x="58" y="11"/>
                  </a:lnTo>
                  <a:lnTo>
                    <a:pt x="58" y="10"/>
                  </a:lnTo>
                  <a:lnTo>
                    <a:pt x="58" y="9"/>
                  </a:lnTo>
                  <a:lnTo>
                    <a:pt x="58" y="8"/>
                  </a:lnTo>
                  <a:lnTo>
                    <a:pt x="59" y="8"/>
                  </a:lnTo>
                  <a:lnTo>
                    <a:pt x="59" y="7"/>
                  </a:lnTo>
                  <a:lnTo>
                    <a:pt x="59" y="6"/>
                  </a:lnTo>
                  <a:lnTo>
                    <a:pt x="59" y="6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4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4" y="11"/>
                  </a:lnTo>
                  <a:lnTo>
                    <a:pt x="65" y="13"/>
                  </a:lnTo>
                  <a:lnTo>
                    <a:pt x="65" y="15"/>
                  </a:lnTo>
                  <a:lnTo>
                    <a:pt x="65" y="16"/>
                  </a:lnTo>
                  <a:lnTo>
                    <a:pt x="65" y="17"/>
                  </a:lnTo>
                  <a:lnTo>
                    <a:pt x="65" y="18"/>
                  </a:lnTo>
                  <a:lnTo>
                    <a:pt x="66" y="21"/>
                  </a:lnTo>
                  <a:lnTo>
                    <a:pt x="66" y="28"/>
                  </a:lnTo>
                  <a:lnTo>
                    <a:pt x="66" y="29"/>
                  </a:lnTo>
                  <a:lnTo>
                    <a:pt x="67" y="30"/>
                  </a:lnTo>
                  <a:lnTo>
                    <a:pt x="67" y="32"/>
                  </a:lnTo>
                  <a:lnTo>
                    <a:pt x="67" y="36"/>
                  </a:lnTo>
                  <a:lnTo>
                    <a:pt x="68" y="44"/>
                  </a:lnTo>
                  <a:lnTo>
                    <a:pt x="69" y="61"/>
                  </a:lnTo>
                  <a:lnTo>
                    <a:pt x="70" y="62"/>
                  </a:lnTo>
                  <a:lnTo>
                    <a:pt x="70" y="64"/>
                  </a:lnTo>
                  <a:lnTo>
                    <a:pt x="70" y="66"/>
                  </a:lnTo>
                  <a:lnTo>
                    <a:pt x="70" y="70"/>
                  </a:lnTo>
                  <a:lnTo>
                    <a:pt x="71" y="78"/>
                  </a:lnTo>
                  <a:lnTo>
                    <a:pt x="71" y="80"/>
                  </a:lnTo>
                  <a:lnTo>
                    <a:pt x="71" y="80"/>
                  </a:lnTo>
                  <a:lnTo>
                    <a:pt x="71" y="82"/>
                  </a:lnTo>
                  <a:lnTo>
                    <a:pt x="72" y="86"/>
                  </a:lnTo>
                  <a:lnTo>
                    <a:pt x="72" y="94"/>
                  </a:lnTo>
                  <a:lnTo>
                    <a:pt x="72" y="94"/>
                  </a:lnTo>
                  <a:lnTo>
                    <a:pt x="72" y="95"/>
                  </a:lnTo>
                  <a:lnTo>
                    <a:pt x="73" y="97"/>
                  </a:lnTo>
                  <a:lnTo>
                    <a:pt x="73" y="100"/>
                  </a:lnTo>
                  <a:lnTo>
                    <a:pt x="73" y="100"/>
                  </a:lnTo>
                  <a:lnTo>
                    <a:pt x="73" y="101"/>
                  </a:lnTo>
                  <a:lnTo>
                    <a:pt x="73" y="102"/>
                  </a:lnTo>
                  <a:lnTo>
                    <a:pt x="74" y="105"/>
                  </a:lnTo>
                  <a:lnTo>
                    <a:pt x="74" y="106"/>
                  </a:lnTo>
                  <a:lnTo>
                    <a:pt x="74" y="106"/>
                  </a:lnTo>
                  <a:lnTo>
                    <a:pt x="74" y="107"/>
                  </a:lnTo>
                  <a:lnTo>
                    <a:pt x="74" y="108"/>
                  </a:lnTo>
                  <a:lnTo>
                    <a:pt x="74" y="108"/>
                  </a:lnTo>
                  <a:lnTo>
                    <a:pt x="74" y="109"/>
                  </a:lnTo>
                  <a:lnTo>
                    <a:pt x="74" y="110"/>
                  </a:lnTo>
                  <a:lnTo>
                    <a:pt x="75" y="110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8" y="115"/>
                  </a:lnTo>
                  <a:lnTo>
                    <a:pt x="78" y="115"/>
                  </a:lnTo>
                  <a:lnTo>
                    <a:pt x="78" y="115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79" y="110"/>
                  </a:lnTo>
                  <a:lnTo>
                    <a:pt x="79" y="109"/>
                  </a:lnTo>
                  <a:lnTo>
                    <a:pt x="80" y="107"/>
                  </a:lnTo>
                  <a:lnTo>
                    <a:pt x="80" y="107"/>
                  </a:lnTo>
                  <a:lnTo>
                    <a:pt x="80" y="106"/>
                  </a:lnTo>
                  <a:lnTo>
                    <a:pt x="80" y="105"/>
                  </a:lnTo>
                  <a:lnTo>
                    <a:pt x="80" y="102"/>
                  </a:lnTo>
                  <a:lnTo>
                    <a:pt x="80" y="101"/>
                  </a:lnTo>
                  <a:lnTo>
                    <a:pt x="80" y="101"/>
                  </a:lnTo>
                  <a:lnTo>
                    <a:pt x="81" y="99"/>
                  </a:lnTo>
                  <a:lnTo>
                    <a:pt x="81" y="96"/>
                  </a:lnTo>
                  <a:lnTo>
                    <a:pt x="81" y="95"/>
                  </a:lnTo>
                  <a:lnTo>
                    <a:pt x="81" y="94"/>
                  </a:lnTo>
                  <a:lnTo>
                    <a:pt x="81" y="92"/>
                  </a:lnTo>
                  <a:lnTo>
                    <a:pt x="82" y="89"/>
                  </a:lnTo>
                  <a:lnTo>
                    <a:pt x="82" y="81"/>
                  </a:lnTo>
                  <a:lnTo>
                    <a:pt x="84" y="64"/>
                  </a:lnTo>
                  <a:lnTo>
                    <a:pt x="84" y="63"/>
                  </a:lnTo>
                  <a:lnTo>
                    <a:pt x="84" y="62"/>
                  </a:lnTo>
                  <a:lnTo>
                    <a:pt x="84" y="60"/>
                  </a:lnTo>
                  <a:lnTo>
                    <a:pt x="85" y="55"/>
                  </a:lnTo>
                  <a:lnTo>
                    <a:pt x="85" y="47"/>
                  </a:lnTo>
                  <a:lnTo>
                    <a:pt x="86" y="46"/>
                  </a:lnTo>
                  <a:lnTo>
                    <a:pt x="86" y="45"/>
                  </a:lnTo>
                  <a:lnTo>
                    <a:pt x="86" y="43"/>
                  </a:lnTo>
                  <a:lnTo>
                    <a:pt x="86" y="39"/>
                  </a:lnTo>
                  <a:lnTo>
                    <a:pt x="87" y="31"/>
                  </a:lnTo>
                  <a:lnTo>
                    <a:pt x="87" y="30"/>
                  </a:lnTo>
                  <a:lnTo>
                    <a:pt x="87" y="30"/>
                  </a:lnTo>
                  <a:lnTo>
                    <a:pt x="87" y="28"/>
                  </a:lnTo>
                  <a:lnTo>
                    <a:pt x="88" y="24"/>
                  </a:lnTo>
                  <a:lnTo>
                    <a:pt x="88" y="23"/>
                  </a:lnTo>
                  <a:lnTo>
                    <a:pt x="88" y="22"/>
                  </a:lnTo>
                  <a:lnTo>
                    <a:pt x="88" y="21"/>
                  </a:lnTo>
                  <a:lnTo>
                    <a:pt x="88" y="18"/>
                  </a:lnTo>
                  <a:lnTo>
                    <a:pt x="88" y="17"/>
                  </a:lnTo>
                  <a:lnTo>
                    <a:pt x="88" y="16"/>
                  </a:lnTo>
                  <a:lnTo>
                    <a:pt x="89" y="15"/>
                  </a:lnTo>
                  <a:lnTo>
                    <a:pt x="89" y="12"/>
                  </a:lnTo>
                  <a:lnTo>
                    <a:pt x="89" y="11"/>
                  </a:lnTo>
                  <a:lnTo>
                    <a:pt x="89" y="11"/>
                  </a:lnTo>
                  <a:lnTo>
                    <a:pt x="89" y="10"/>
                  </a:lnTo>
                  <a:lnTo>
                    <a:pt x="90" y="7"/>
                  </a:lnTo>
                  <a:lnTo>
                    <a:pt x="90" y="7"/>
                  </a:lnTo>
                  <a:lnTo>
                    <a:pt x="90" y="6"/>
                  </a:lnTo>
                  <a:lnTo>
                    <a:pt x="90" y="6"/>
                  </a:lnTo>
                  <a:lnTo>
                    <a:pt x="90" y="5"/>
                  </a:lnTo>
                  <a:lnTo>
                    <a:pt x="90" y="5"/>
                  </a:lnTo>
                  <a:lnTo>
                    <a:pt x="90" y="4"/>
                  </a:lnTo>
                  <a:lnTo>
                    <a:pt x="90" y="3"/>
                  </a:lnTo>
                  <a:lnTo>
                    <a:pt x="90" y="3"/>
                  </a:lnTo>
                  <a:lnTo>
                    <a:pt x="91" y="2"/>
                  </a:lnTo>
                  <a:lnTo>
                    <a:pt x="91" y="2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20" name="Freeform 77"/>
            <p:cNvSpPr>
              <a:spLocks/>
            </p:cNvSpPr>
            <p:nvPr/>
          </p:nvSpPr>
          <p:spPr bwMode="auto">
            <a:xfrm>
              <a:off x="4058" y="2186"/>
              <a:ext cx="88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2"/>
                </a:cxn>
                <a:cxn ang="0">
                  <a:pos x="3" y="6"/>
                </a:cxn>
                <a:cxn ang="0">
                  <a:pos x="5" y="16"/>
                </a:cxn>
                <a:cxn ang="0">
                  <a:pos x="7" y="40"/>
                </a:cxn>
                <a:cxn ang="0">
                  <a:pos x="11" y="81"/>
                </a:cxn>
                <a:cxn ang="0">
                  <a:pos x="13" y="102"/>
                </a:cxn>
                <a:cxn ang="0">
                  <a:pos x="15" y="111"/>
                </a:cxn>
                <a:cxn ang="0">
                  <a:pos x="15" y="114"/>
                </a:cxn>
                <a:cxn ang="0">
                  <a:pos x="16" y="115"/>
                </a:cxn>
                <a:cxn ang="0">
                  <a:pos x="17" y="115"/>
                </a:cxn>
                <a:cxn ang="0">
                  <a:pos x="18" y="114"/>
                </a:cxn>
                <a:cxn ang="0">
                  <a:pos x="19" y="110"/>
                </a:cxn>
                <a:cxn ang="0">
                  <a:pos x="20" y="101"/>
                </a:cxn>
                <a:cxn ang="0">
                  <a:pos x="22" y="81"/>
                </a:cxn>
                <a:cxn ang="0">
                  <a:pos x="26" y="40"/>
                </a:cxn>
                <a:cxn ang="0">
                  <a:pos x="28" y="16"/>
                </a:cxn>
                <a:cxn ang="0">
                  <a:pos x="30" y="6"/>
                </a:cxn>
                <a:cxn ang="0">
                  <a:pos x="30" y="2"/>
                </a:cxn>
                <a:cxn ang="0">
                  <a:pos x="31" y="0"/>
                </a:cxn>
                <a:cxn ang="0">
                  <a:pos x="32" y="0"/>
                </a:cxn>
                <a:cxn ang="0">
                  <a:pos x="33" y="0"/>
                </a:cxn>
                <a:cxn ang="0">
                  <a:pos x="33" y="2"/>
                </a:cxn>
                <a:cxn ang="0">
                  <a:pos x="34" y="7"/>
                </a:cxn>
                <a:cxn ang="0">
                  <a:pos x="36" y="19"/>
                </a:cxn>
                <a:cxn ang="0">
                  <a:pos x="40" y="61"/>
                </a:cxn>
                <a:cxn ang="0">
                  <a:pos x="42" y="85"/>
                </a:cxn>
                <a:cxn ang="0">
                  <a:pos x="43" y="101"/>
                </a:cxn>
                <a:cxn ang="0">
                  <a:pos x="45" y="109"/>
                </a:cxn>
                <a:cxn ang="0">
                  <a:pos x="46" y="113"/>
                </a:cxn>
                <a:cxn ang="0">
                  <a:pos x="46" y="115"/>
                </a:cxn>
                <a:cxn ang="0">
                  <a:pos x="47" y="116"/>
                </a:cxn>
                <a:cxn ang="0">
                  <a:pos x="48" y="115"/>
                </a:cxn>
                <a:cxn ang="0">
                  <a:pos x="48" y="113"/>
                </a:cxn>
                <a:cxn ang="0">
                  <a:pos x="50" y="107"/>
                </a:cxn>
                <a:cxn ang="0">
                  <a:pos x="51" y="96"/>
                </a:cxn>
                <a:cxn ang="0">
                  <a:pos x="54" y="56"/>
                </a:cxn>
                <a:cxn ang="0">
                  <a:pos x="58" y="21"/>
                </a:cxn>
                <a:cxn ang="0">
                  <a:pos x="59" y="10"/>
                </a:cxn>
                <a:cxn ang="0">
                  <a:pos x="60" y="3"/>
                </a:cxn>
                <a:cxn ang="0">
                  <a:pos x="61" y="1"/>
                </a:cxn>
                <a:cxn ang="0">
                  <a:pos x="62" y="0"/>
                </a:cxn>
                <a:cxn ang="0">
                  <a:pos x="62" y="0"/>
                </a:cxn>
                <a:cxn ang="0">
                  <a:pos x="63" y="2"/>
                </a:cxn>
                <a:cxn ang="0">
                  <a:pos x="64" y="6"/>
                </a:cxn>
                <a:cxn ang="0">
                  <a:pos x="66" y="16"/>
                </a:cxn>
                <a:cxn ang="0">
                  <a:pos x="68" y="47"/>
                </a:cxn>
                <a:cxn ang="0">
                  <a:pos x="70" y="70"/>
                </a:cxn>
                <a:cxn ang="0">
                  <a:pos x="72" y="92"/>
                </a:cxn>
                <a:cxn ang="0">
                  <a:pos x="74" y="105"/>
                </a:cxn>
                <a:cxn ang="0">
                  <a:pos x="75" y="112"/>
                </a:cxn>
                <a:cxn ang="0">
                  <a:pos x="76" y="114"/>
                </a:cxn>
                <a:cxn ang="0">
                  <a:pos x="76" y="116"/>
                </a:cxn>
                <a:cxn ang="0">
                  <a:pos x="77" y="115"/>
                </a:cxn>
                <a:cxn ang="0">
                  <a:pos x="78" y="114"/>
                </a:cxn>
                <a:cxn ang="0">
                  <a:pos x="79" y="110"/>
                </a:cxn>
                <a:cxn ang="0">
                  <a:pos x="80" y="103"/>
                </a:cxn>
                <a:cxn ang="0">
                  <a:pos x="82" y="85"/>
                </a:cxn>
                <a:cxn ang="0">
                  <a:pos x="86" y="35"/>
                </a:cxn>
                <a:cxn ang="0">
                  <a:pos x="87" y="21"/>
                </a:cxn>
              </a:cxnLst>
              <a:rect l="0" t="0" r="r" b="b"/>
              <a:pathLst>
                <a:path w="88" h="116">
                  <a:moveTo>
                    <a:pt x="0" y="2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6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5" y="13"/>
                  </a:lnTo>
                  <a:lnTo>
                    <a:pt x="5" y="16"/>
                  </a:lnTo>
                  <a:lnTo>
                    <a:pt x="6" y="22"/>
                  </a:lnTo>
                  <a:lnTo>
                    <a:pt x="6" y="23"/>
                  </a:lnTo>
                  <a:lnTo>
                    <a:pt x="6" y="24"/>
                  </a:lnTo>
                  <a:lnTo>
                    <a:pt x="6" y="26"/>
                  </a:lnTo>
                  <a:lnTo>
                    <a:pt x="6" y="30"/>
                  </a:lnTo>
                  <a:lnTo>
                    <a:pt x="7" y="38"/>
                  </a:lnTo>
                  <a:lnTo>
                    <a:pt x="7" y="39"/>
                  </a:lnTo>
                  <a:lnTo>
                    <a:pt x="7" y="40"/>
                  </a:lnTo>
                  <a:lnTo>
                    <a:pt x="8" y="42"/>
                  </a:lnTo>
                  <a:lnTo>
                    <a:pt x="8" y="47"/>
                  </a:lnTo>
                  <a:lnTo>
                    <a:pt x="9" y="56"/>
                  </a:lnTo>
                  <a:lnTo>
                    <a:pt x="10" y="73"/>
                  </a:lnTo>
                  <a:lnTo>
                    <a:pt x="10" y="74"/>
                  </a:lnTo>
                  <a:lnTo>
                    <a:pt x="10" y="75"/>
                  </a:lnTo>
                  <a:lnTo>
                    <a:pt x="11" y="77"/>
                  </a:lnTo>
                  <a:lnTo>
                    <a:pt x="11" y="81"/>
                  </a:lnTo>
                  <a:lnTo>
                    <a:pt x="12" y="88"/>
                  </a:lnTo>
                  <a:lnTo>
                    <a:pt x="12" y="89"/>
                  </a:lnTo>
                  <a:lnTo>
                    <a:pt x="12" y="90"/>
                  </a:lnTo>
                  <a:lnTo>
                    <a:pt x="12" y="92"/>
                  </a:lnTo>
                  <a:lnTo>
                    <a:pt x="12" y="95"/>
                  </a:lnTo>
                  <a:lnTo>
                    <a:pt x="13" y="101"/>
                  </a:lnTo>
                  <a:lnTo>
                    <a:pt x="13" y="102"/>
                  </a:lnTo>
                  <a:lnTo>
                    <a:pt x="13" y="102"/>
                  </a:lnTo>
                  <a:lnTo>
                    <a:pt x="13" y="104"/>
                  </a:lnTo>
                  <a:lnTo>
                    <a:pt x="14" y="106"/>
                  </a:lnTo>
                  <a:lnTo>
                    <a:pt x="14" y="107"/>
                  </a:lnTo>
                  <a:lnTo>
                    <a:pt x="14" y="107"/>
                  </a:lnTo>
                  <a:lnTo>
                    <a:pt x="14" y="108"/>
                  </a:lnTo>
                  <a:lnTo>
                    <a:pt x="14" y="110"/>
                  </a:lnTo>
                  <a:lnTo>
                    <a:pt x="15" y="111"/>
                  </a:lnTo>
                  <a:lnTo>
                    <a:pt x="15" y="111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3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3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9" y="111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09"/>
                  </a:lnTo>
                  <a:lnTo>
                    <a:pt x="19" y="108"/>
                  </a:lnTo>
                  <a:lnTo>
                    <a:pt x="19" y="108"/>
                  </a:lnTo>
                  <a:lnTo>
                    <a:pt x="19" y="107"/>
                  </a:lnTo>
                  <a:lnTo>
                    <a:pt x="20" y="104"/>
                  </a:lnTo>
                  <a:lnTo>
                    <a:pt x="20" y="103"/>
                  </a:lnTo>
                  <a:lnTo>
                    <a:pt x="20" y="103"/>
                  </a:lnTo>
                  <a:lnTo>
                    <a:pt x="20" y="101"/>
                  </a:lnTo>
                  <a:lnTo>
                    <a:pt x="20" y="98"/>
                  </a:lnTo>
                  <a:lnTo>
                    <a:pt x="21" y="97"/>
                  </a:lnTo>
                  <a:lnTo>
                    <a:pt x="21" y="96"/>
                  </a:lnTo>
                  <a:lnTo>
                    <a:pt x="21" y="95"/>
                  </a:lnTo>
                  <a:lnTo>
                    <a:pt x="21" y="91"/>
                  </a:lnTo>
                  <a:lnTo>
                    <a:pt x="22" y="83"/>
                  </a:lnTo>
                  <a:lnTo>
                    <a:pt x="22" y="82"/>
                  </a:lnTo>
                  <a:lnTo>
                    <a:pt x="22" y="81"/>
                  </a:lnTo>
                  <a:lnTo>
                    <a:pt x="22" y="79"/>
                  </a:lnTo>
                  <a:lnTo>
                    <a:pt x="23" y="75"/>
                  </a:lnTo>
                  <a:lnTo>
                    <a:pt x="24" y="66"/>
                  </a:lnTo>
                  <a:lnTo>
                    <a:pt x="25" y="48"/>
                  </a:lnTo>
                  <a:lnTo>
                    <a:pt x="25" y="47"/>
                  </a:lnTo>
                  <a:lnTo>
                    <a:pt x="25" y="46"/>
                  </a:lnTo>
                  <a:lnTo>
                    <a:pt x="25" y="44"/>
                  </a:lnTo>
                  <a:lnTo>
                    <a:pt x="26" y="40"/>
                  </a:lnTo>
                  <a:lnTo>
                    <a:pt x="26" y="32"/>
                  </a:lnTo>
                  <a:lnTo>
                    <a:pt x="26" y="30"/>
                  </a:lnTo>
                  <a:lnTo>
                    <a:pt x="27" y="30"/>
                  </a:lnTo>
                  <a:lnTo>
                    <a:pt x="27" y="28"/>
                  </a:lnTo>
                  <a:lnTo>
                    <a:pt x="27" y="24"/>
                  </a:lnTo>
                  <a:lnTo>
                    <a:pt x="28" y="17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4"/>
                  </a:lnTo>
                  <a:lnTo>
                    <a:pt x="29" y="12"/>
                  </a:lnTo>
                  <a:lnTo>
                    <a:pt x="29" y="11"/>
                  </a:lnTo>
                  <a:lnTo>
                    <a:pt x="29" y="10"/>
                  </a:lnTo>
                  <a:lnTo>
                    <a:pt x="29" y="9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30" y="6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4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3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35" y="10"/>
                  </a:lnTo>
                  <a:lnTo>
                    <a:pt x="35" y="12"/>
                  </a:lnTo>
                  <a:lnTo>
                    <a:pt x="35" y="13"/>
                  </a:lnTo>
                  <a:lnTo>
                    <a:pt x="35" y="14"/>
                  </a:lnTo>
                  <a:lnTo>
                    <a:pt x="35" y="15"/>
                  </a:lnTo>
                  <a:lnTo>
                    <a:pt x="36" y="19"/>
                  </a:lnTo>
                  <a:lnTo>
                    <a:pt x="36" y="26"/>
                  </a:lnTo>
                  <a:lnTo>
                    <a:pt x="37" y="27"/>
                  </a:lnTo>
                  <a:lnTo>
                    <a:pt x="37" y="28"/>
                  </a:lnTo>
                  <a:lnTo>
                    <a:pt x="37" y="30"/>
                  </a:lnTo>
                  <a:lnTo>
                    <a:pt x="37" y="34"/>
                  </a:lnTo>
                  <a:lnTo>
                    <a:pt x="38" y="42"/>
                  </a:lnTo>
                  <a:lnTo>
                    <a:pt x="40" y="60"/>
                  </a:lnTo>
                  <a:lnTo>
                    <a:pt x="40" y="61"/>
                  </a:lnTo>
                  <a:lnTo>
                    <a:pt x="40" y="62"/>
                  </a:lnTo>
                  <a:lnTo>
                    <a:pt x="40" y="65"/>
                  </a:lnTo>
                  <a:lnTo>
                    <a:pt x="40" y="69"/>
                  </a:lnTo>
                  <a:lnTo>
                    <a:pt x="41" y="77"/>
                  </a:lnTo>
                  <a:lnTo>
                    <a:pt x="41" y="78"/>
                  </a:lnTo>
                  <a:lnTo>
                    <a:pt x="41" y="79"/>
                  </a:lnTo>
                  <a:lnTo>
                    <a:pt x="41" y="81"/>
                  </a:lnTo>
                  <a:lnTo>
                    <a:pt x="42" y="85"/>
                  </a:lnTo>
                  <a:lnTo>
                    <a:pt x="42" y="92"/>
                  </a:lnTo>
                  <a:lnTo>
                    <a:pt x="42" y="93"/>
                  </a:lnTo>
                  <a:lnTo>
                    <a:pt x="42" y="94"/>
                  </a:lnTo>
                  <a:lnTo>
                    <a:pt x="43" y="95"/>
                  </a:lnTo>
                  <a:lnTo>
                    <a:pt x="43" y="98"/>
                  </a:lnTo>
                  <a:lnTo>
                    <a:pt x="43" y="99"/>
                  </a:lnTo>
                  <a:lnTo>
                    <a:pt x="43" y="100"/>
                  </a:lnTo>
                  <a:lnTo>
                    <a:pt x="43" y="101"/>
                  </a:lnTo>
                  <a:lnTo>
                    <a:pt x="44" y="104"/>
                  </a:lnTo>
                  <a:lnTo>
                    <a:pt x="44" y="105"/>
                  </a:lnTo>
                  <a:lnTo>
                    <a:pt x="44" y="105"/>
                  </a:lnTo>
                  <a:lnTo>
                    <a:pt x="44" y="106"/>
                  </a:lnTo>
                  <a:lnTo>
                    <a:pt x="44" y="107"/>
                  </a:lnTo>
                  <a:lnTo>
                    <a:pt x="44" y="108"/>
                  </a:lnTo>
                  <a:lnTo>
                    <a:pt x="44" y="109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0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3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2"/>
                  </a:lnTo>
                  <a:lnTo>
                    <a:pt x="49" y="112"/>
                  </a:lnTo>
                  <a:lnTo>
                    <a:pt x="49" y="111"/>
                  </a:lnTo>
                  <a:lnTo>
                    <a:pt x="49" y="111"/>
                  </a:lnTo>
                  <a:lnTo>
                    <a:pt x="49" y="110"/>
                  </a:lnTo>
                  <a:lnTo>
                    <a:pt x="49" y="108"/>
                  </a:lnTo>
                  <a:lnTo>
                    <a:pt x="49" y="107"/>
                  </a:lnTo>
                  <a:lnTo>
                    <a:pt x="50" y="107"/>
                  </a:lnTo>
                  <a:lnTo>
                    <a:pt x="50" y="106"/>
                  </a:lnTo>
                  <a:lnTo>
                    <a:pt x="50" y="103"/>
                  </a:lnTo>
                  <a:lnTo>
                    <a:pt x="50" y="102"/>
                  </a:lnTo>
                  <a:lnTo>
                    <a:pt x="50" y="102"/>
                  </a:lnTo>
                  <a:lnTo>
                    <a:pt x="50" y="100"/>
                  </a:lnTo>
                  <a:lnTo>
                    <a:pt x="51" y="98"/>
                  </a:lnTo>
                  <a:lnTo>
                    <a:pt x="51" y="97"/>
                  </a:lnTo>
                  <a:lnTo>
                    <a:pt x="51" y="96"/>
                  </a:lnTo>
                  <a:lnTo>
                    <a:pt x="51" y="94"/>
                  </a:lnTo>
                  <a:lnTo>
                    <a:pt x="52" y="90"/>
                  </a:lnTo>
                  <a:lnTo>
                    <a:pt x="52" y="83"/>
                  </a:lnTo>
                  <a:lnTo>
                    <a:pt x="54" y="65"/>
                  </a:lnTo>
                  <a:lnTo>
                    <a:pt x="54" y="64"/>
                  </a:lnTo>
                  <a:lnTo>
                    <a:pt x="54" y="63"/>
                  </a:lnTo>
                  <a:lnTo>
                    <a:pt x="54" y="61"/>
                  </a:lnTo>
                  <a:lnTo>
                    <a:pt x="54" y="56"/>
                  </a:lnTo>
                  <a:lnTo>
                    <a:pt x="55" y="47"/>
                  </a:lnTo>
                  <a:lnTo>
                    <a:pt x="57" y="30"/>
                  </a:lnTo>
                  <a:lnTo>
                    <a:pt x="57" y="29"/>
                  </a:lnTo>
                  <a:lnTo>
                    <a:pt x="57" y="28"/>
                  </a:lnTo>
                  <a:lnTo>
                    <a:pt x="57" y="26"/>
                  </a:lnTo>
                  <a:lnTo>
                    <a:pt x="57" y="23"/>
                  </a:lnTo>
                  <a:lnTo>
                    <a:pt x="58" y="22"/>
                  </a:lnTo>
                  <a:lnTo>
                    <a:pt x="58" y="21"/>
                  </a:lnTo>
                  <a:lnTo>
                    <a:pt x="58" y="20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59" y="8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4" y="3"/>
                  </a:lnTo>
                  <a:lnTo>
                    <a:pt x="64" y="4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5" y="9"/>
                  </a:lnTo>
                  <a:lnTo>
                    <a:pt x="65" y="10"/>
                  </a:lnTo>
                  <a:lnTo>
                    <a:pt x="65" y="10"/>
                  </a:lnTo>
                  <a:lnTo>
                    <a:pt x="65" y="12"/>
                  </a:lnTo>
                  <a:lnTo>
                    <a:pt x="65" y="15"/>
                  </a:lnTo>
                  <a:lnTo>
                    <a:pt x="65" y="16"/>
                  </a:lnTo>
                  <a:lnTo>
                    <a:pt x="66" y="16"/>
                  </a:lnTo>
                  <a:lnTo>
                    <a:pt x="66" y="18"/>
                  </a:lnTo>
                  <a:lnTo>
                    <a:pt x="66" y="22"/>
                  </a:lnTo>
                  <a:lnTo>
                    <a:pt x="67" y="29"/>
                  </a:lnTo>
                  <a:lnTo>
                    <a:pt x="67" y="30"/>
                  </a:lnTo>
                  <a:lnTo>
                    <a:pt x="67" y="32"/>
                  </a:lnTo>
                  <a:lnTo>
                    <a:pt x="67" y="34"/>
                  </a:lnTo>
                  <a:lnTo>
                    <a:pt x="68" y="38"/>
                  </a:lnTo>
                  <a:lnTo>
                    <a:pt x="68" y="47"/>
                  </a:lnTo>
                  <a:lnTo>
                    <a:pt x="68" y="48"/>
                  </a:lnTo>
                  <a:lnTo>
                    <a:pt x="68" y="49"/>
                  </a:lnTo>
                  <a:lnTo>
                    <a:pt x="69" y="51"/>
                  </a:lnTo>
                  <a:lnTo>
                    <a:pt x="69" y="56"/>
                  </a:lnTo>
                  <a:lnTo>
                    <a:pt x="70" y="65"/>
                  </a:lnTo>
                  <a:lnTo>
                    <a:pt x="70" y="66"/>
                  </a:lnTo>
                  <a:lnTo>
                    <a:pt x="70" y="67"/>
                  </a:lnTo>
                  <a:lnTo>
                    <a:pt x="70" y="70"/>
                  </a:lnTo>
                  <a:lnTo>
                    <a:pt x="71" y="74"/>
                  </a:lnTo>
                  <a:lnTo>
                    <a:pt x="71" y="82"/>
                  </a:lnTo>
                  <a:lnTo>
                    <a:pt x="71" y="84"/>
                  </a:lnTo>
                  <a:lnTo>
                    <a:pt x="72" y="84"/>
                  </a:lnTo>
                  <a:lnTo>
                    <a:pt x="72" y="86"/>
                  </a:lnTo>
                  <a:lnTo>
                    <a:pt x="72" y="90"/>
                  </a:lnTo>
                  <a:lnTo>
                    <a:pt x="72" y="91"/>
                  </a:lnTo>
                  <a:lnTo>
                    <a:pt x="72" y="92"/>
                  </a:lnTo>
                  <a:lnTo>
                    <a:pt x="72" y="94"/>
                  </a:lnTo>
                  <a:lnTo>
                    <a:pt x="73" y="97"/>
                  </a:lnTo>
                  <a:lnTo>
                    <a:pt x="73" y="98"/>
                  </a:lnTo>
                  <a:lnTo>
                    <a:pt x="73" y="99"/>
                  </a:lnTo>
                  <a:lnTo>
                    <a:pt x="73" y="101"/>
                  </a:lnTo>
                  <a:lnTo>
                    <a:pt x="74" y="104"/>
                  </a:lnTo>
                  <a:lnTo>
                    <a:pt x="74" y="104"/>
                  </a:lnTo>
                  <a:lnTo>
                    <a:pt x="74" y="105"/>
                  </a:lnTo>
                  <a:lnTo>
                    <a:pt x="74" y="106"/>
                  </a:lnTo>
                  <a:lnTo>
                    <a:pt x="74" y="108"/>
                  </a:lnTo>
                  <a:lnTo>
                    <a:pt x="74" y="109"/>
                  </a:lnTo>
                  <a:lnTo>
                    <a:pt x="74" y="110"/>
                  </a:lnTo>
                  <a:lnTo>
                    <a:pt x="75" y="110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8" y="115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78" y="111"/>
                  </a:lnTo>
                  <a:lnTo>
                    <a:pt x="78" y="111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79" y="109"/>
                  </a:lnTo>
                  <a:lnTo>
                    <a:pt x="79" y="108"/>
                  </a:lnTo>
                  <a:lnTo>
                    <a:pt x="79" y="108"/>
                  </a:lnTo>
                  <a:lnTo>
                    <a:pt x="79" y="107"/>
                  </a:lnTo>
                  <a:lnTo>
                    <a:pt x="79" y="106"/>
                  </a:lnTo>
                  <a:lnTo>
                    <a:pt x="80" y="105"/>
                  </a:lnTo>
                  <a:lnTo>
                    <a:pt x="80" y="103"/>
                  </a:lnTo>
                  <a:lnTo>
                    <a:pt x="80" y="102"/>
                  </a:lnTo>
                  <a:lnTo>
                    <a:pt x="80" y="101"/>
                  </a:lnTo>
                  <a:lnTo>
                    <a:pt x="80" y="100"/>
                  </a:lnTo>
                  <a:lnTo>
                    <a:pt x="81" y="96"/>
                  </a:lnTo>
                  <a:lnTo>
                    <a:pt x="81" y="89"/>
                  </a:lnTo>
                  <a:lnTo>
                    <a:pt x="82" y="88"/>
                  </a:lnTo>
                  <a:lnTo>
                    <a:pt x="82" y="87"/>
                  </a:lnTo>
                  <a:lnTo>
                    <a:pt x="82" y="85"/>
                  </a:lnTo>
                  <a:lnTo>
                    <a:pt x="82" y="81"/>
                  </a:lnTo>
                  <a:lnTo>
                    <a:pt x="83" y="72"/>
                  </a:lnTo>
                  <a:lnTo>
                    <a:pt x="83" y="71"/>
                  </a:lnTo>
                  <a:lnTo>
                    <a:pt x="83" y="70"/>
                  </a:lnTo>
                  <a:lnTo>
                    <a:pt x="83" y="67"/>
                  </a:lnTo>
                  <a:lnTo>
                    <a:pt x="84" y="63"/>
                  </a:lnTo>
                  <a:lnTo>
                    <a:pt x="85" y="54"/>
                  </a:lnTo>
                  <a:lnTo>
                    <a:pt x="86" y="35"/>
                  </a:lnTo>
                  <a:lnTo>
                    <a:pt x="86" y="34"/>
                  </a:lnTo>
                  <a:lnTo>
                    <a:pt x="86" y="34"/>
                  </a:lnTo>
                  <a:lnTo>
                    <a:pt x="86" y="32"/>
                  </a:lnTo>
                  <a:lnTo>
                    <a:pt x="87" y="28"/>
                  </a:lnTo>
                  <a:lnTo>
                    <a:pt x="87" y="27"/>
                  </a:lnTo>
                  <a:lnTo>
                    <a:pt x="87" y="26"/>
                  </a:lnTo>
                  <a:lnTo>
                    <a:pt x="87" y="24"/>
                  </a:lnTo>
                  <a:lnTo>
                    <a:pt x="87" y="21"/>
                  </a:lnTo>
                  <a:lnTo>
                    <a:pt x="87" y="20"/>
                  </a:lnTo>
                  <a:lnTo>
                    <a:pt x="88" y="19"/>
                  </a:lnTo>
                  <a:lnTo>
                    <a:pt x="88" y="17"/>
                  </a:lnTo>
                  <a:lnTo>
                    <a:pt x="88" y="1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21" name="Freeform 78"/>
            <p:cNvSpPr>
              <a:spLocks/>
            </p:cNvSpPr>
            <p:nvPr/>
          </p:nvSpPr>
          <p:spPr bwMode="auto">
            <a:xfrm>
              <a:off x="4146" y="2186"/>
              <a:ext cx="83" cy="116"/>
            </a:xfrm>
            <a:custGeom>
              <a:avLst/>
              <a:gdLst/>
              <a:ahLst/>
              <a:cxnLst>
                <a:cxn ang="0">
                  <a:pos x="1" y="7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3"/>
                </a:cxn>
                <a:cxn ang="0">
                  <a:pos x="6" y="8"/>
                </a:cxn>
                <a:cxn ang="0">
                  <a:pos x="8" y="27"/>
                </a:cxn>
                <a:cxn ang="0">
                  <a:pos x="10" y="53"/>
                </a:cxn>
                <a:cxn ang="0">
                  <a:pos x="13" y="82"/>
                </a:cxn>
                <a:cxn ang="0">
                  <a:pos x="14" y="97"/>
                </a:cxn>
                <a:cxn ang="0">
                  <a:pos x="16" y="109"/>
                </a:cxn>
                <a:cxn ang="0">
                  <a:pos x="17" y="113"/>
                </a:cxn>
                <a:cxn ang="0">
                  <a:pos x="17" y="115"/>
                </a:cxn>
                <a:cxn ang="0">
                  <a:pos x="18" y="116"/>
                </a:cxn>
                <a:cxn ang="0">
                  <a:pos x="19" y="115"/>
                </a:cxn>
                <a:cxn ang="0">
                  <a:pos x="20" y="113"/>
                </a:cxn>
                <a:cxn ang="0">
                  <a:pos x="21" y="108"/>
                </a:cxn>
                <a:cxn ang="0">
                  <a:pos x="22" y="97"/>
                </a:cxn>
                <a:cxn ang="0">
                  <a:pos x="25" y="70"/>
                </a:cxn>
                <a:cxn ang="0">
                  <a:pos x="28" y="27"/>
                </a:cxn>
                <a:cxn ang="0">
                  <a:pos x="29" y="14"/>
                </a:cxn>
                <a:cxn ang="0">
                  <a:pos x="31" y="6"/>
                </a:cxn>
                <a:cxn ang="0">
                  <a:pos x="31" y="2"/>
                </a:cxn>
                <a:cxn ang="0">
                  <a:pos x="32" y="0"/>
                </a:cxn>
                <a:cxn ang="0">
                  <a:pos x="33" y="0"/>
                </a:cxn>
                <a:cxn ang="0">
                  <a:pos x="34" y="1"/>
                </a:cxn>
                <a:cxn ang="0">
                  <a:pos x="34" y="4"/>
                </a:cxn>
                <a:cxn ang="0">
                  <a:pos x="35" y="9"/>
                </a:cxn>
                <a:cxn ang="0">
                  <a:pos x="37" y="26"/>
                </a:cxn>
                <a:cxn ang="0">
                  <a:pos x="40" y="58"/>
                </a:cxn>
                <a:cxn ang="0">
                  <a:pos x="42" y="81"/>
                </a:cxn>
                <a:cxn ang="0">
                  <a:pos x="43" y="97"/>
                </a:cxn>
                <a:cxn ang="0">
                  <a:pos x="45" y="108"/>
                </a:cxn>
                <a:cxn ang="0">
                  <a:pos x="46" y="113"/>
                </a:cxn>
                <a:cxn ang="0">
                  <a:pos x="47" y="115"/>
                </a:cxn>
                <a:cxn ang="0">
                  <a:pos x="47" y="116"/>
                </a:cxn>
                <a:cxn ang="0">
                  <a:pos x="48" y="115"/>
                </a:cxn>
                <a:cxn ang="0">
                  <a:pos x="49" y="112"/>
                </a:cxn>
                <a:cxn ang="0">
                  <a:pos x="49" y="108"/>
                </a:cxn>
                <a:cxn ang="0">
                  <a:pos x="52" y="89"/>
                </a:cxn>
                <a:cxn ang="0">
                  <a:pos x="54" y="63"/>
                </a:cxn>
                <a:cxn ang="0">
                  <a:pos x="57" y="24"/>
                </a:cxn>
                <a:cxn ang="0">
                  <a:pos x="59" y="11"/>
                </a:cxn>
                <a:cxn ang="0">
                  <a:pos x="60" y="3"/>
                </a:cxn>
                <a:cxn ang="0">
                  <a:pos x="61" y="1"/>
                </a:cxn>
                <a:cxn ang="0">
                  <a:pos x="62" y="0"/>
                </a:cxn>
                <a:cxn ang="0">
                  <a:pos x="62" y="0"/>
                </a:cxn>
                <a:cxn ang="0">
                  <a:pos x="63" y="2"/>
                </a:cxn>
                <a:cxn ang="0">
                  <a:pos x="64" y="7"/>
                </a:cxn>
                <a:cxn ang="0">
                  <a:pos x="65" y="18"/>
                </a:cxn>
                <a:cxn ang="0">
                  <a:pos x="69" y="65"/>
                </a:cxn>
                <a:cxn ang="0">
                  <a:pos x="71" y="88"/>
                </a:cxn>
                <a:cxn ang="0">
                  <a:pos x="73" y="102"/>
                </a:cxn>
                <a:cxn ang="0">
                  <a:pos x="74" y="110"/>
                </a:cxn>
                <a:cxn ang="0">
                  <a:pos x="75" y="114"/>
                </a:cxn>
                <a:cxn ang="0">
                  <a:pos x="76" y="115"/>
                </a:cxn>
                <a:cxn ang="0">
                  <a:pos x="76" y="115"/>
                </a:cxn>
                <a:cxn ang="0">
                  <a:pos x="77" y="114"/>
                </a:cxn>
                <a:cxn ang="0">
                  <a:pos x="78" y="110"/>
                </a:cxn>
                <a:cxn ang="0">
                  <a:pos x="79" y="102"/>
                </a:cxn>
                <a:cxn ang="0">
                  <a:pos x="82" y="67"/>
                </a:cxn>
              </a:cxnLst>
              <a:rect l="0" t="0" r="r" b="b"/>
              <a:pathLst>
                <a:path w="83" h="116">
                  <a:moveTo>
                    <a:pt x="0" y="14"/>
                  </a:moveTo>
                  <a:lnTo>
                    <a:pt x="0" y="14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10"/>
                  </a:lnTo>
                  <a:lnTo>
                    <a:pt x="7" y="12"/>
                  </a:lnTo>
                  <a:lnTo>
                    <a:pt x="7" y="13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7" y="19"/>
                  </a:lnTo>
                  <a:lnTo>
                    <a:pt x="8" y="26"/>
                  </a:lnTo>
                  <a:lnTo>
                    <a:pt x="8" y="27"/>
                  </a:lnTo>
                  <a:lnTo>
                    <a:pt x="8" y="28"/>
                  </a:lnTo>
                  <a:lnTo>
                    <a:pt x="9" y="30"/>
                  </a:lnTo>
                  <a:lnTo>
                    <a:pt x="9" y="34"/>
                  </a:lnTo>
                  <a:lnTo>
                    <a:pt x="10" y="44"/>
                  </a:lnTo>
                  <a:lnTo>
                    <a:pt x="10" y="45"/>
                  </a:lnTo>
                  <a:lnTo>
                    <a:pt x="10" y="46"/>
                  </a:lnTo>
                  <a:lnTo>
                    <a:pt x="10" y="48"/>
                  </a:lnTo>
                  <a:lnTo>
                    <a:pt x="10" y="53"/>
                  </a:lnTo>
                  <a:lnTo>
                    <a:pt x="11" y="62"/>
                  </a:lnTo>
                  <a:lnTo>
                    <a:pt x="11" y="63"/>
                  </a:lnTo>
                  <a:lnTo>
                    <a:pt x="11" y="64"/>
                  </a:lnTo>
                  <a:lnTo>
                    <a:pt x="12" y="66"/>
                  </a:lnTo>
                  <a:lnTo>
                    <a:pt x="12" y="71"/>
                  </a:lnTo>
                  <a:lnTo>
                    <a:pt x="13" y="80"/>
                  </a:lnTo>
                  <a:lnTo>
                    <a:pt x="13" y="81"/>
                  </a:lnTo>
                  <a:lnTo>
                    <a:pt x="13" y="82"/>
                  </a:lnTo>
                  <a:lnTo>
                    <a:pt x="13" y="84"/>
                  </a:lnTo>
                  <a:lnTo>
                    <a:pt x="13" y="88"/>
                  </a:lnTo>
                  <a:lnTo>
                    <a:pt x="13" y="89"/>
                  </a:lnTo>
                  <a:lnTo>
                    <a:pt x="14" y="90"/>
                  </a:lnTo>
                  <a:lnTo>
                    <a:pt x="14" y="92"/>
                  </a:lnTo>
                  <a:lnTo>
                    <a:pt x="14" y="96"/>
                  </a:lnTo>
                  <a:lnTo>
                    <a:pt x="14" y="96"/>
                  </a:lnTo>
                  <a:lnTo>
                    <a:pt x="14" y="97"/>
                  </a:lnTo>
                  <a:lnTo>
                    <a:pt x="15" y="99"/>
                  </a:lnTo>
                  <a:lnTo>
                    <a:pt x="15" y="102"/>
                  </a:lnTo>
                  <a:lnTo>
                    <a:pt x="15" y="103"/>
                  </a:lnTo>
                  <a:lnTo>
                    <a:pt x="15" y="104"/>
                  </a:lnTo>
                  <a:lnTo>
                    <a:pt x="15" y="105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6" y="109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6" y="111"/>
                  </a:lnTo>
                  <a:lnTo>
                    <a:pt x="17" y="112"/>
                  </a:lnTo>
                  <a:lnTo>
                    <a:pt x="17" y="112"/>
                  </a:lnTo>
                  <a:lnTo>
                    <a:pt x="17" y="112"/>
                  </a:lnTo>
                  <a:lnTo>
                    <a:pt x="17" y="113"/>
                  </a:lnTo>
                  <a:lnTo>
                    <a:pt x="17" y="113"/>
                  </a:lnTo>
                  <a:lnTo>
                    <a:pt x="17" y="113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3"/>
                  </a:lnTo>
                  <a:lnTo>
                    <a:pt x="19" y="113"/>
                  </a:lnTo>
                  <a:lnTo>
                    <a:pt x="20" y="113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0" y="110"/>
                  </a:lnTo>
                  <a:lnTo>
                    <a:pt x="20" y="110"/>
                  </a:lnTo>
                  <a:lnTo>
                    <a:pt x="20" y="109"/>
                  </a:lnTo>
                  <a:lnTo>
                    <a:pt x="21" y="108"/>
                  </a:lnTo>
                  <a:lnTo>
                    <a:pt x="21" y="107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3"/>
                  </a:lnTo>
                  <a:lnTo>
                    <a:pt x="21" y="102"/>
                  </a:lnTo>
                  <a:lnTo>
                    <a:pt x="21" y="102"/>
                  </a:lnTo>
                  <a:lnTo>
                    <a:pt x="22" y="100"/>
                  </a:lnTo>
                  <a:lnTo>
                    <a:pt x="22" y="97"/>
                  </a:lnTo>
                  <a:lnTo>
                    <a:pt x="23" y="89"/>
                  </a:lnTo>
                  <a:lnTo>
                    <a:pt x="23" y="88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1"/>
                  </a:lnTo>
                  <a:lnTo>
                    <a:pt x="24" y="72"/>
                  </a:lnTo>
                  <a:lnTo>
                    <a:pt x="24" y="71"/>
                  </a:lnTo>
                  <a:lnTo>
                    <a:pt x="25" y="70"/>
                  </a:lnTo>
                  <a:lnTo>
                    <a:pt x="25" y="67"/>
                  </a:lnTo>
                  <a:lnTo>
                    <a:pt x="25" y="63"/>
                  </a:lnTo>
                  <a:lnTo>
                    <a:pt x="26" y="53"/>
                  </a:lnTo>
                  <a:lnTo>
                    <a:pt x="27" y="35"/>
                  </a:lnTo>
                  <a:lnTo>
                    <a:pt x="27" y="34"/>
                  </a:lnTo>
                  <a:lnTo>
                    <a:pt x="27" y="33"/>
                  </a:lnTo>
                  <a:lnTo>
                    <a:pt x="28" y="31"/>
                  </a:lnTo>
                  <a:lnTo>
                    <a:pt x="28" y="27"/>
                  </a:lnTo>
                  <a:lnTo>
                    <a:pt x="28" y="26"/>
                  </a:lnTo>
                  <a:lnTo>
                    <a:pt x="28" y="25"/>
                  </a:lnTo>
                  <a:lnTo>
                    <a:pt x="28" y="23"/>
                  </a:lnTo>
                  <a:lnTo>
                    <a:pt x="29" y="20"/>
                  </a:lnTo>
                  <a:lnTo>
                    <a:pt x="29" y="19"/>
                  </a:lnTo>
                  <a:lnTo>
                    <a:pt x="29" y="18"/>
                  </a:lnTo>
                  <a:lnTo>
                    <a:pt x="29" y="17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30" y="12"/>
                  </a:lnTo>
                  <a:lnTo>
                    <a:pt x="30" y="11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31" y="5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1" y="3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5" y="4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5" y="6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5" y="8"/>
                  </a:lnTo>
                  <a:lnTo>
                    <a:pt x="35" y="9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6" y="14"/>
                  </a:lnTo>
                  <a:lnTo>
                    <a:pt x="36" y="17"/>
                  </a:lnTo>
                  <a:lnTo>
                    <a:pt x="37" y="24"/>
                  </a:lnTo>
                  <a:lnTo>
                    <a:pt x="37" y="25"/>
                  </a:lnTo>
                  <a:lnTo>
                    <a:pt x="37" y="26"/>
                  </a:lnTo>
                  <a:lnTo>
                    <a:pt x="37" y="28"/>
                  </a:lnTo>
                  <a:lnTo>
                    <a:pt x="38" y="32"/>
                  </a:lnTo>
                  <a:lnTo>
                    <a:pt x="39" y="40"/>
                  </a:lnTo>
                  <a:lnTo>
                    <a:pt x="39" y="41"/>
                  </a:lnTo>
                  <a:lnTo>
                    <a:pt x="39" y="42"/>
                  </a:lnTo>
                  <a:lnTo>
                    <a:pt x="39" y="44"/>
                  </a:lnTo>
                  <a:lnTo>
                    <a:pt x="39" y="49"/>
                  </a:lnTo>
                  <a:lnTo>
                    <a:pt x="40" y="58"/>
                  </a:lnTo>
                  <a:lnTo>
                    <a:pt x="40" y="59"/>
                  </a:lnTo>
                  <a:lnTo>
                    <a:pt x="40" y="61"/>
                  </a:lnTo>
                  <a:lnTo>
                    <a:pt x="40" y="63"/>
                  </a:lnTo>
                  <a:lnTo>
                    <a:pt x="41" y="68"/>
                  </a:lnTo>
                  <a:lnTo>
                    <a:pt x="41" y="77"/>
                  </a:lnTo>
                  <a:lnTo>
                    <a:pt x="42" y="78"/>
                  </a:lnTo>
                  <a:lnTo>
                    <a:pt x="42" y="79"/>
                  </a:lnTo>
                  <a:lnTo>
                    <a:pt x="42" y="81"/>
                  </a:lnTo>
                  <a:lnTo>
                    <a:pt x="42" y="85"/>
                  </a:lnTo>
                  <a:lnTo>
                    <a:pt x="42" y="86"/>
                  </a:lnTo>
                  <a:lnTo>
                    <a:pt x="42" y="88"/>
                  </a:lnTo>
                  <a:lnTo>
                    <a:pt x="43" y="90"/>
                  </a:lnTo>
                  <a:lnTo>
                    <a:pt x="43" y="93"/>
                  </a:lnTo>
                  <a:lnTo>
                    <a:pt x="43" y="94"/>
                  </a:lnTo>
                  <a:lnTo>
                    <a:pt x="43" y="95"/>
                  </a:lnTo>
                  <a:lnTo>
                    <a:pt x="43" y="97"/>
                  </a:lnTo>
                  <a:lnTo>
                    <a:pt x="44" y="100"/>
                  </a:lnTo>
                  <a:lnTo>
                    <a:pt x="44" y="101"/>
                  </a:lnTo>
                  <a:lnTo>
                    <a:pt x="44" y="102"/>
                  </a:lnTo>
                  <a:lnTo>
                    <a:pt x="44" y="103"/>
                  </a:lnTo>
                  <a:lnTo>
                    <a:pt x="45" y="106"/>
                  </a:lnTo>
                  <a:lnTo>
                    <a:pt x="45" y="107"/>
                  </a:lnTo>
                  <a:lnTo>
                    <a:pt x="45" y="107"/>
                  </a:lnTo>
                  <a:lnTo>
                    <a:pt x="45" y="108"/>
                  </a:lnTo>
                  <a:lnTo>
                    <a:pt x="45" y="109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6" y="112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3"/>
                  </a:lnTo>
                  <a:lnTo>
                    <a:pt x="49" y="113"/>
                  </a:lnTo>
                  <a:lnTo>
                    <a:pt x="49" y="112"/>
                  </a:lnTo>
                  <a:lnTo>
                    <a:pt x="49" y="112"/>
                  </a:lnTo>
                  <a:lnTo>
                    <a:pt x="49" y="112"/>
                  </a:lnTo>
                  <a:lnTo>
                    <a:pt x="49" y="111"/>
                  </a:lnTo>
                  <a:lnTo>
                    <a:pt x="49" y="110"/>
                  </a:lnTo>
                  <a:lnTo>
                    <a:pt x="49" y="110"/>
                  </a:lnTo>
                  <a:lnTo>
                    <a:pt x="49" y="109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50" y="106"/>
                  </a:lnTo>
                  <a:lnTo>
                    <a:pt x="50" y="104"/>
                  </a:lnTo>
                  <a:lnTo>
                    <a:pt x="50" y="103"/>
                  </a:lnTo>
                  <a:lnTo>
                    <a:pt x="50" y="102"/>
                  </a:lnTo>
                  <a:lnTo>
                    <a:pt x="51" y="101"/>
                  </a:lnTo>
                  <a:lnTo>
                    <a:pt x="51" y="98"/>
                  </a:lnTo>
                  <a:lnTo>
                    <a:pt x="52" y="90"/>
                  </a:lnTo>
                  <a:lnTo>
                    <a:pt x="52" y="89"/>
                  </a:lnTo>
                  <a:lnTo>
                    <a:pt x="52" y="88"/>
                  </a:lnTo>
                  <a:lnTo>
                    <a:pt x="52" y="86"/>
                  </a:lnTo>
                  <a:lnTo>
                    <a:pt x="52" y="82"/>
                  </a:lnTo>
                  <a:lnTo>
                    <a:pt x="53" y="73"/>
                  </a:lnTo>
                  <a:lnTo>
                    <a:pt x="53" y="72"/>
                  </a:lnTo>
                  <a:lnTo>
                    <a:pt x="53" y="70"/>
                  </a:lnTo>
                  <a:lnTo>
                    <a:pt x="53" y="68"/>
                  </a:lnTo>
                  <a:lnTo>
                    <a:pt x="54" y="63"/>
                  </a:lnTo>
                  <a:lnTo>
                    <a:pt x="55" y="54"/>
                  </a:lnTo>
                  <a:lnTo>
                    <a:pt x="56" y="35"/>
                  </a:lnTo>
                  <a:lnTo>
                    <a:pt x="56" y="34"/>
                  </a:lnTo>
                  <a:lnTo>
                    <a:pt x="56" y="33"/>
                  </a:lnTo>
                  <a:lnTo>
                    <a:pt x="57" y="31"/>
                  </a:lnTo>
                  <a:lnTo>
                    <a:pt x="57" y="26"/>
                  </a:lnTo>
                  <a:lnTo>
                    <a:pt x="57" y="26"/>
                  </a:lnTo>
                  <a:lnTo>
                    <a:pt x="57" y="24"/>
                  </a:lnTo>
                  <a:lnTo>
                    <a:pt x="57" y="23"/>
                  </a:lnTo>
                  <a:lnTo>
                    <a:pt x="58" y="19"/>
                  </a:lnTo>
                  <a:lnTo>
                    <a:pt x="58" y="18"/>
                  </a:lnTo>
                  <a:lnTo>
                    <a:pt x="58" y="17"/>
                  </a:lnTo>
                  <a:lnTo>
                    <a:pt x="58" y="16"/>
                  </a:lnTo>
                  <a:lnTo>
                    <a:pt x="58" y="12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7"/>
                  </a:lnTo>
                  <a:lnTo>
                    <a:pt x="59" y="6"/>
                  </a:lnTo>
                  <a:lnTo>
                    <a:pt x="59" y="6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5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10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5" y="12"/>
                  </a:lnTo>
                  <a:lnTo>
                    <a:pt x="65" y="15"/>
                  </a:lnTo>
                  <a:lnTo>
                    <a:pt x="65" y="16"/>
                  </a:lnTo>
                  <a:lnTo>
                    <a:pt x="65" y="17"/>
                  </a:lnTo>
                  <a:lnTo>
                    <a:pt x="65" y="18"/>
                  </a:lnTo>
                  <a:lnTo>
                    <a:pt x="66" y="22"/>
                  </a:lnTo>
                  <a:lnTo>
                    <a:pt x="66" y="29"/>
                  </a:lnTo>
                  <a:lnTo>
                    <a:pt x="68" y="46"/>
                  </a:lnTo>
                  <a:lnTo>
                    <a:pt x="68" y="47"/>
                  </a:lnTo>
                  <a:lnTo>
                    <a:pt x="68" y="48"/>
                  </a:lnTo>
                  <a:lnTo>
                    <a:pt x="68" y="50"/>
                  </a:lnTo>
                  <a:lnTo>
                    <a:pt x="68" y="55"/>
                  </a:lnTo>
                  <a:lnTo>
                    <a:pt x="69" y="65"/>
                  </a:lnTo>
                  <a:lnTo>
                    <a:pt x="69" y="66"/>
                  </a:lnTo>
                  <a:lnTo>
                    <a:pt x="70" y="67"/>
                  </a:lnTo>
                  <a:lnTo>
                    <a:pt x="70" y="70"/>
                  </a:lnTo>
                  <a:lnTo>
                    <a:pt x="70" y="74"/>
                  </a:lnTo>
                  <a:lnTo>
                    <a:pt x="71" y="83"/>
                  </a:lnTo>
                  <a:lnTo>
                    <a:pt x="71" y="84"/>
                  </a:lnTo>
                  <a:lnTo>
                    <a:pt x="71" y="85"/>
                  </a:lnTo>
                  <a:lnTo>
                    <a:pt x="71" y="88"/>
                  </a:lnTo>
                  <a:lnTo>
                    <a:pt x="72" y="92"/>
                  </a:lnTo>
                  <a:lnTo>
                    <a:pt x="72" y="92"/>
                  </a:lnTo>
                  <a:lnTo>
                    <a:pt x="72" y="94"/>
                  </a:lnTo>
                  <a:lnTo>
                    <a:pt x="72" y="95"/>
                  </a:lnTo>
                  <a:lnTo>
                    <a:pt x="72" y="99"/>
                  </a:lnTo>
                  <a:lnTo>
                    <a:pt x="72" y="100"/>
                  </a:lnTo>
                  <a:lnTo>
                    <a:pt x="72" y="100"/>
                  </a:lnTo>
                  <a:lnTo>
                    <a:pt x="73" y="102"/>
                  </a:lnTo>
                  <a:lnTo>
                    <a:pt x="73" y="103"/>
                  </a:lnTo>
                  <a:lnTo>
                    <a:pt x="73" y="104"/>
                  </a:lnTo>
                  <a:lnTo>
                    <a:pt x="73" y="105"/>
                  </a:lnTo>
                  <a:lnTo>
                    <a:pt x="73" y="106"/>
                  </a:lnTo>
                  <a:lnTo>
                    <a:pt x="73" y="106"/>
                  </a:lnTo>
                  <a:lnTo>
                    <a:pt x="73" y="108"/>
                  </a:lnTo>
                  <a:lnTo>
                    <a:pt x="74" y="110"/>
                  </a:lnTo>
                  <a:lnTo>
                    <a:pt x="74" y="110"/>
                  </a:lnTo>
                  <a:lnTo>
                    <a:pt x="74" y="111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4" y="113"/>
                  </a:lnTo>
                  <a:lnTo>
                    <a:pt x="75" y="113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7" y="115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7" y="113"/>
                  </a:lnTo>
                  <a:lnTo>
                    <a:pt x="77" y="113"/>
                  </a:lnTo>
                  <a:lnTo>
                    <a:pt x="77" y="112"/>
                  </a:lnTo>
                  <a:lnTo>
                    <a:pt x="77" y="112"/>
                  </a:lnTo>
                  <a:lnTo>
                    <a:pt x="78" y="112"/>
                  </a:lnTo>
                  <a:lnTo>
                    <a:pt x="78" y="111"/>
                  </a:lnTo>
                  <a:lnTo>
                    <a:pt x="78" y="110"/>
                  </a:lnTo>
                  <a:lnTo>
                    <a:pt x="78" y="110"/>
                  </a:lnTo>
                  <a:lnTo>
                    <a:pt x="78" y="109"/>
                  </a:lnTo>
                  <a:lnTo>
                    <a:pt x="78" y="108"/>
                  </a:lnTo>
                  <a:lnTo>
                    <a:pt x="78" y="108"/>
                  </a:lnTo>
                  <a:lnTo>
                    <a:pt x="78" y="106"/>
                  </a:lnTo>
                  <a:lnTo>
                    <a:pt x="79" y="104"/>
                  </a:lnTo>
                  <a:lnTo>
                    <a:pt x="79" y="103"/>
                  </a:lnTo>
                  <a:lnTo>
                    <a:pt x="79" y="102"/>
                  </a:lnTo>
                  <a:lnTo>
                    <a:pt x="79" y="101"/>
                  </a:lnTo>
                  <a:lnTo>
                    <a:pt x="79" y="98"/>
                  </a:lnTo>
                  <a:lnTo>
                    <a:pt x="80" y="97"/>
                  </a:lnTo>
                  <a:lnTo>
                    <a:pt x="80" y="96"/>
                  </a:lnTo>
                  <a:lnTo>
                    <a:pt x="80" y="95"/>
                  </a:lnTo>
                  <a:lnTo>
                    <a:pt x="80" y="91"/>
                  </a:lnTo>
                  <a:lnTo>
                    <a:pt x="81" y="84"/>
                  </a:lnTo>
                  <a:lnTo>
                    <a:pt x="82" y="67"/>
                  </a:lnTo>
                  <a:lnTo>
                    <a:pt x="82" y="66"/>
                  </a:lnTo>
                  <a:lnTo>
                    <a:pt x="82" y="64"/>
                  </a:lnTo>
                  <a:lnTo>
                    <a:pt x="82" y="62"/>
                  </a:lnTo>
                  <a:lnTo>
                    <a:pt x="83" y="58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22" name="Freeform 79"/>
            <p:cNvSpPr>
              <a:spLocks/>
            </p:cNvSpPr>
            <p:nvPr/>
          </p:nvSpPr>
          <p:spPr bwMode="auto">
            <a:xfrm>
              <a:off x="4229" y="2186"/>
              <a:ext cx="87" cy="116"/>
            </a:xfrm>
            <a:custGeom>
              <a:avLst/>
              <a:gdLst/>
              <a:ahLst/>
              <a:cxnLst>
                <a:cxn ang="0">
                  <a:pos x="3" y="23"/>
                </a:cxn>
                <a:cxn ang="0">
                  <a:pos x="4" y="12"/>
                </a:cxn>
                <a:cxn ang="0">
                  <a:pos x="5" y="4"/>
                </a:cxn>
                <a:cxn ang="0">
                  <a:pos x="6" y="1"/>
                </a:cxn>
                <a:cxn ang="0">
                  <a:pos x="7" y="0"/>
                </a:cxn>
                <a:cxn ang="0">
                  <a:pos x="8" y="0"/>
                </a:cxn>
                <a:cxn ang="0">
                  <a:pos x="8" y="2"/>
                </a:cxn>
                <a:cxn ang="0">
                  <a:pos x="9" y="9"/>
                </a:cxn>
                <a:cxn ang="0">
                  <a:pos x="11" y="21"/>
                </a:cxn>
                <a:cxn ang="0">
                  <a:pos x="14" y="61"/>
                </a:cxn>
                <a:cxn ang="0">
                  <a:pos x="17" y="91"/>
                </a:cxn>
                <a:cxn ang="0">
                  <a:pos x="18" y="105"/>
                </a:cxn>
                <a:cxn ang="0">
                  <a:pos x="19" y="111"/>
                </a:cxn>
                <a:cxn ang="0">
                  <a:pos x="20" y="114"/>
                </a:cxn>
                <a:cxn ang="0">
                  <a:pos x="21" y="116"/>
                </a:cxn>
                <a:cxn ang="0">
                  <a:pos x="21" y="115"/>
                </a:cxn>
                <a:cxn ang="0">
                  <a:pos x="22" y="113"/>
                </a:cxn>
                <a:cxn ang="0">
                  <a:pos x="23" y="109"/>
                </a:cxn>
                <a:cxn ang="0">
                  <a:pos x="25" y="92"/>
                </a:cxn>
                <a:cxn ang="0">
                  <a:pos x="28" y="56"/>
                </a:cxn>
                <a:cxn ang="0">
                  <a:pos x="31" y="24"/>
                </a:cxn>
                <a:cxn ang="0">
                  <a:pos x="32" y="10"/>
                </a:cxn>
                <a:cxn ang="0">
                  <a:pos x="33" y="4"/>
                </a:cxn>
                <a:cxn ang="0">
                  <a:pos x="34" y="1"/>
                </a:cxn>
                <a:cxn ang="0">
                  <a:pos x="35" y="0"/>
                </a:cxn>
                <a:cxn ang="0">
                  <a:pos x="36" y="0"/>
                </a:cxn>
                <a:cxn ang="0">
                  <a:pos x="36" y="2"/>
                </a:cxn>
                <a:cxn ang="0">
                  <a:pos x="37" y="7"/>
                </a:cxn>
                <a:cxn ang="0">
                  <a:pos x="38" y="16"/>
                </a:cxn>
                <a:cxn ang="0">
                  <a:pos x="41" y="45"/>
                </a:cxn>
                <a:cxn ang="0">
                  <a:pos x="44" y="85"/>
                </a:cxn>
                <a:cxn ang="0">
                  <a:pos x="46" y="104"/>
                </a:cxn>
                <a:cxn ang="0">
                  <a:pos x="47" y="111"/>
                </a:cxn>
                <a:cxn ang="0">
                  <a:pos x="48" y="114"/>
                </a:cxn>
                <a:cxn ang="0">
                  <a:pos x="49" y="116"/>
                </a:cxn>
                <a:cxn ang="0">
                  <a:pos x="50" y="115"/>
                </a:cxn>
                <a:cxn ang="0">
                  <a:pos x="50" y="113"/>
                </a:cxn>
                <a:cxn ang="0">
                  <a:pos x="52" y="106"/>
                </a:cxn>
                <a:cxn ang="0">
                  <a:pos x="53" y="92"/>
                </a:cxn>
                <a:cxn ang="0">
                  <a:pos x="55" y="70"/>
                </a:cxn>
                <a:cxn ang="0">
                  <a:pos x="57" y="37"/>
                </a:cxn>
                <a:cxn ang="0">
                  <a:pos x="59" y="21"/>
                </a:cxn>
                <a:cxn ang="0">
                  <a:pos x="60" y="9"/>
                </a:cxn>
                <a:cxn ang="0">
                  <a:pos x="61" y="3"/>
                </a:cxn>
                <a:cxn ang="0">
                  <a:pos x="62" y="0"/>
                </a:cxn>
                <a:cxn ang="0">
                  <a:pos x="63" y="0"/>
                </a:cxn>
                <a:cxn ang="0">
                  <a:pos x="64" y="0"/>
                </a:cxn>
                <a:cxn ang="0">
                  <a:pos x="64" y="4"/>
                </a:cxn>
                <a:cxn ang="0">
                  <a:pos x="65" y="10"/>
                </a:cxn>
                <a:cxn ang="0">
                  <a:pos x="67" y="24"/>
                </a:cxn>
                <a:cxn ang="0">
                  <a:pos x="70" y="69"/>
                </a:cxn>
                <a:cxn ang="0">
                  <a:pos x="72" y="93"/>
                </a:cxn>
                <a:cxn ang="0">
                  <a:pos x="74" y="104"/>
                </a:cxn>
                <a:cxn ang="0">
                  <a:pos x="75" y="111"/>
                </a:cxn>
                <a:cxn ang="0">
                  <a:pos x="76" y="114"/>
                </a:cxn>
                <a:cxn ang="0">
                  <a:pos x="76" y="116"/>
                </a:cxn>
                <a:cxn ang="0">
                  <a:pos x="77" y="115"/>
                </a:cxn>
                <a:cxn ang="0">
                  <a:pos x="78" y="113"/>
                </a:cxn>
                <a:cxn ang="0">
                  <a:pos x="79" y="106"/>
                </a:cxn>
                <a:cxn ang="0">
                  <a:pos x="80" y="93"/>
                </a:cxn>
                <a:cxn ang="0">
                  <a:pos x="84" y="52"/>
                </a:cxn>
                <a:cxn ang="0">
                  <a:pos x="86" y="21"/>
                </a:cxn>
              </a:cxnLst>
              <a:rect l="0" t="0" r="r" b="b"/>
              <a:pathLst>
                <a:path w="87" h="116">
                  <a:moveTo>
                    <a:pt x="0" y="58"/>
                  </a:moveTo>
                  <a:lnTo>
                    <a:pt x="1" y="49"/>
                  </a:lnTo>
                  <a:lnTo>
                    <a:pt x="2" y="32"/>
                  </a:lnTo>
                  <a:lnTo>
                    <a:pt x="2" y="31"/>
                  </a:lnTo>
                  <a:lnTo>
                    <a:pt x="2" y="30"/>
                  </a:lnTo>
                  <a:lnTo>
                    <a:pt x="2" y="28"/>
                  </a:lnTo>
                  <a:lnTo>
                    <a:pt x="3" y="24"/>
                  </a:lnTo>
                  <a:lnTo>
                    <a:pt x="3" y="23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4" y="15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9"/>
                  </a:lnTo>
                  <a:lnTo>
                    <a:pt x="5" y="8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9"/>
                  </a:lnTo>
                  <a:lnTo>
                    <a:pt x="10" y="10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14"/>
                  </a:lnTo>
                  <a:lnTo>
                    <a:pt x="10" y="16"/>
                  </a:lnTo>
                  <a:lnTo>
                    <a:pt x="11" y="19"/>
                  </a:lnTo>
                  <a:lnTo>
                    <a:pt x="11" y="20"/>
                  </a:lnTo>
                  <a:lnTo>
                    <a:pt x="11" y="21"/>
                  </a:lnTo>
                  <a:lnTo>
                    <a:pt x="11" y="22"/>
                  </a:lnTo>
                  <a:lnTo>
                    <a:pt x="11" y="26"/>
                  </a:lnTo>
                  <a:lnTo>
                    <a:pt x="12" y="34"/>
                  </a:lnTo>
                  <a:lnTo>
                    <a:pt x="13" y="51"/>
                  </a:lnTo>
                  <a:lnTo>
                    <a:pt x="14" y="53"/>
                  </a:lnTo>
                  <a:lnTo>
                    <a:pt x="14" y="54"/>
                  </a:lnTo>
                  <a:lnTo>
                    <a:pt x="14" y="56"/>
                  </a:lnTo>
                  <a:lnTo>
                    <a:pt x="14" y="61"/>
                  </a:lnTo>
                  <a:lnTo>
                    <a:pt x="15" y="71"/>
                  </a:lnTo>
                  <a:lnTo>
                    <a:pt x="15" y="72"/>
                  </a:lnTo>
                  <a:lnTo>
                    <a:pt x="15" y="73"/>
                  </a:lnTo>
                  <a:lnTo>
                    <a:pt x="15" y="76"/>
                  </a:lnTo>
                  <a:lnTo>
                    <a:pt x="16" y="80"/>
                  </a:lnTo>
                  <a:lnTo>
                    <a:pt x="17" y="89"/>
                  </a:lnTo>
                  <a:lnTo>
                    <a:pt x="17" y="90"/>
                  </a:lnTo>
                  <a:lnTo>
                    <a:pt x="17" y="91"/>
                  </a:lnTo>
                  <a:lnTo>
                    <a:pt x="17" y="93"/>
                  </a:lnTo>
                  <a:lnTo>
                    <a:pt x="17" y="97"/>
                  </a:lnTo>
                  <a:lnTo>
                    <a:pt x="17" y="98"/>
                  </a:lnTo>
                  <a:lnTo>
                    <a:pt x="17" y="98"/>
                  </a:lnTo>
                  <a:lnTo>
                    <a:pt x="18" y="100"/>
                  </a:lnTo>
                  <a:lnTo>
                    <a:pt x="18" y="103"/>
                  </a:lnTo>
                  <a:lnTo>
                    <a:pt x="18" y="104"/>
                  </a:lnTo>
                  <a:lnTo>
                    <a:pt x="18" y="105"/>
                  </a:lnTo>
                  <a:lnTo>
                    <a:pt x="18" y="106"/>
                  </a:lnTo>
                  <a:lnTo>
                    <a:pt x="19" y="107"/>
                  </a:lnTo>
                  <a:lnTo>
                    <a:pt x="19" y="107"/>
                  </a:lnTo>
                  <a:lnTo>
                    <a:pt x="19" y="109"/>
                  </a:lnTo>
                  <a:lnTo>
                    <a:pt x="19" y="109"/>
                  </a:lnTo>
                  <a:lnTo>
                    <a:pt x="19" y="110"/>
                  </a:lnTo>
                  <a:lnTo>
                    <a:pt x="19" y="111"/>
                  </a:lnTo>
                  <a:lnTo>
                    <a:pt x="19" y="111"/>
                  </a:lnTo>
                  <a:lnTo>
                    <a:pt x="19" y="112"/>
                  </a:lnTo>
                  <a:lnTo>
                    <a:pt x="20" y="112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3" y="112"/>
                  </a:lnTo>
                  <a:lnTo>
                    <a:pt x="23" y="112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0"/>
                  </a:lnTo>
                  <a:lnTo>
                    <a:pt x="23" y="109"/>
                  </a:lnTo>
                  <a:lnTo>
                    <a:pt x="23" y="109"/>
                  </a:lnTo>
                  <a:lnTo>
                    <a:pt x="23" y="108"/>
                  </a:lnTo>
                  <a:lnTo>
                    <a:pt x="23" y="107"/>
                  </a:lnTo>
                  <a:lnTo>
                    <a:pt x="24" y="104"/>
                  </a:lnTo>
                  <a:lnTo>
                    <a:pt x="24" y="104"/>
                  </a:lnTo>
                  <a:lnTo>
                    <a:pt x="24" y="103"/>
                  </a:lnTo>
                  <a:lnTo>
                    <a:pt x="24" y="102"/>
                  </a:lnTo>
                  <a:lnTo>
                    <a:pt x="25" y="98"/>
                  </a:lnTo>
                  <a:lnTo>
                    <a:pt x="25" y="92"/>
                  </a:lnTo>
                  <a:lnTo>
                    <a:pt x="25" y="91"/>
                  </a:lnTo>
                  <a:lnTo>
                    <a:pt x="25" y="90"/>
                  </a:lnTo>
                  <a:lnTo>
                    <a:pt x="26" y="88"/>
                  </a:lnTo>
                  <a:lnTo>
                    <a:pt x="26" y="84"/>
                  </a:lnTo>
                  <a:lnTo>
                    <a:pt x="27" y="76"/>
                  </a:lnTo>
                  <a:lnTo>
                    <a:pt x="28" y="58"/>
                  </a:lnTo>
                  <a:lnTo>
                    <a:pt x="28" y="57"/>
                  </a:lnTo>
                  <a:lnTo>
                    <a:pt x="28" y="56"/>
                  </a:lnTo>
                  <a:lnTo>
                    <a:pt x="28" y="53"/>
                  </a:lnTo>
                  <a:lnTo>
                    <a:pt x="29" y="49"/>
                  </a:lnTo>
                  <a:lnTo>
                    <a:pt x="29" y="40"/>
                  </a:lnTo>
                  <a:lnTo>
                    <a:pt x="29" y="39"/>
                  </a:lnTo>
                  <a:lnTo>
                    <a:pt x="30" y="38"/>
                  </a:lnTo>
                  <a:lnTo>
                    <a:pt x="30" y="36"/>
                  </a:lnTo>
                  <a:lnTo>
                    <a:pt x="30" y="32"/>
                  </a:lnTo>
                  <a:lnTo>
                    <a:pt x="31" y="24"/>
                  </a:lnTo>
                  <a:lnTo>
                    <a:pt x="31" y="23"/>
                  </a:lnTo>
                  <a:lnTo>
                    <a:pt x="31" y="22"/>
                  </a:lnTo>
                  <a:lnTo>
                    <a:pt x="31" y="20"/>
                  </a:lnTo>
                  <a:lnTo>
                    <a:pt x="31" y="16"/>
                  </a:lnTo>
                  <a:lnTo>
                    <a:pt x="32" y="16"/>
                  </a:lnTo>
                  <a:lnTo>
                    <a:pt x="32" y="15"/>
                  </a:lnTo>
                  <a:lnTo>
                    <a:pt x="32" y="13"/>
                  </a:lnTo>
                  <a:lnTo>
                    <a:pt x="32" y="10"/>
                  </a:lnTo>
                  <a:lnTo>
                    <a:pt x="32" y="9"/>
                  </a:lnTo>
                  <a:lnTo>
                    <a:pt x="33" y="9"/>
                  </a:lnTo>
                  <a:lnTo>
                    <a:pt x="33" y="8"/>
                  </a:lnTo>
                  <a:lnTo>
                    <a:pt x="33" y="7"/>
                  </a:lnTo>
                  <a:lnTo>
                    <a:pt x="33" y="6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6" y="3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7" y="5"/>
                  </a:lnTo>
                  <a:lnTo>
                    <a:pt x="37" y="5"/>
                  </a:lnTo>
                  <a:lnTo>
                    <a:pt x="37" y="6"/>
                  </a:lnTo>
                  <a:lnTo>
                    <a:pt x="37" y="7"/>
                  </a:lnTo>
                  <a:lnTo>
                    <a:pt x="37" y="8"/>
                  </a:lnTo>
                  <a:lnTo>
                    <a:pt x="37" y="9"/>
                  </a:lnTo>
                  <a:lnTo>
                    <a:pt x="38" y="9"/>
                  </a:lnTo>
                  <a:lnTo>
                    <a:pt x="38" y="10"/>
                  </a:lnTo>
                  <a:lnTo>
                    <a:pt x="38" y="11"/>
                  </a:lnTo>
                  <a:lnTo>
                    <a:pt x="38" y="14"/>
                  </a:lnTo>
                  <a:lnTo>
                    <a:pt x="38" y="15"/>
                  </a:lnTo>
                  <a:lnTo>
                    <a:pt x="38" y="16"/>
                  </a:lnTo>
                  <a:lnTo>
                    <a:pt x="39" y="17"/>
                  </a:lnTo>
                  <a:lnTo>
                    <a:pt x="39" y="21"/>
                  </a:lnTo>
                  <a:lnTo>
                    <a:pt x="40" y="28"/>
                  </a:lnTo>
                  <a:lnTo>
                    <a:pt x="40" y="29"/>
                  </a:lnTo>
                  <a:lnTo>
                    <a:pt x="40" y="30"/>
                  </a:lnTo>
                  <a:lnTo>
                    <a:pt x="40" y="32"/>
                  </a:lnTo>
                  <a:lnTo>
                    <a:pt x="40" y="37"/>
                  </a:lnTo>
                  <a:lnTo>
                    <a:pt x="41" y="45"/>
                  </a:lnTo>
                  <a:lnTo>
                    <a:pt x="42" y="64"/>
                  </a:lnTo>
                  <a:lnTo>
                    <a:pt x="43" y="65"/>
                  </a:lnTo>
                  <a:lnTo>
                    <a:pt x="43" y="66"/>
                  </a:lnTo>
                  <a:lnTo>
                    <a:pt x="43" y="69"/>
                  </a:lnTo>
                  <a:lnTo>
                    <a:pt x="43" y="74"/>
                  </a:lnTo>
                  <a:lnTo>
                    <a:pt x="44" y="83"/>
                  </a:lnTo>
                  <a:lnTo>
                    <a:pt x="44" y="84"/>
                  </a:lnTo>
                  <a:lnTo>
                    <a:pt x="44" y="85"/>
                  </a:lnTo>
                  <a:lnTo>
                    <a:pt x="44" y="87"/>
                  </a:lnTo>
                  <a:lnTo>
                    <a:pt x="45" y="91"/>
                  </a:lnTo>
                  <a:lnTo>
                    <a:pt x="46" y="99"/>
                  </a:lnTo>
                  <a:lnTo>
                    <a:pt x="46" y="100"/>
                  </a:lnTo>
                  <a:lnTo>
                    <a:pt x="46" y="101"/>
                  </a:lnTo>
                  <a:lnTo>
                    <a:pt x="46" y="102"/>
                  </a:lnTo>
                  <a:lnTo>
                    <a:pt x="46" y="103"/>
                  </a:lnTo>
                  <a:lnTo>
                    <a:pt x="46" y="104"/>
                  </a:lnTo>
                  <a:lnTo>
                    <a:pt x="46" y="105"/>
                  </a:lnTo>
                  <a:lnTo>
                    <a:pt x="46" y="106"/>
                  </a:lnTo>
                  <a:lnTo>
                    <a:pt x="46" y="107"/>
                  </a:lnTo>
                  <a:lnTo>
                    <a:pt x="47" y="108"/>
                  </a:lnTo>
                  <a:lnTo>
                    <a:pt x="47" y="109"/>
                  </a:lnTo>
                  <a:lnTo>
                    <a:pt x="47" y="109"/>
                  </a:lnTo>
                  <a:lnTo>
                    <a:pt x="47" y="110"/>
                  </a:lnTo>
                  <a:lnTo>
                    <a:pt x="47" y="111"/>
                  </a:lnTo>
                  <a:lnTo>
                    <a:pt x="47" y="111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2"/>
                  </a:lnTo>
                  <a:lnTo>
                    <a:pt x="50" y="112"/>
                  </a:lnTo>
                  <a:lnTo>
                    <a:pt x="51" y="111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1" y="109"/>
                  </a:lnTo>
                  <a:lnTo>
                    <a:pt x="51" y="108"/>
                  </a:lnTo>
                  <a:lnTo>
                    <a:pt x="52" y="106"/>
                  </a:lnTo>
                  <a:lnTo>
                    <a:pt x="52" y="105"/>
                  </a:lnTo>
                  <a:lnTo>
                    <a:pt x="52" y="104"/>
                  </a:lnTo>
                  <a:lnTo>
                    <a:pt x="52" y="103"/>
                  </a:lnTo>
                  <a:lnTo>
                    <a:pt x="52" y="100"/>
                  </a:lnTo>
                  <a:lnTo>
                    <a:pt x="52" y="99"/>
                  </a:lnTo>
                  <a:lnTo>
                    <a:pt x="52" y="98"/>
                  </a:lnTo>
                  <a:lnTo>
                    <a:pt x="53" y="96"/>
                  </a:lnTo>
                  <a:lnTo>
                    <a:pt x="53" y="92"/>
                  </a:lnTo>
                  <a:lnTo>
                    <a:pt x="53" y="91"/>
                  </a:lnTo>
                  <a:lnTo>
                    <a:pt x="53" y="90"/>
                  </a:lnTo>
                  <a:lnTo>
                    <a:pt x="53" y="88"/>
                  </a:lnTo>
                  <a:lnTo>
                    <a:pt x="54" y="84"/>
                  </a:lnTo>
                  <a:lnTo>
                    <a:pt x="54" y="75"/>
                  </a:lnTo>
                  <a:lnTo>
                    <a:pt x="55" y="74"/>
                  </a:lnTo>
                  <a:lnTo>
                    <a:pt x="55" y="72"/>
                  </a:lnTo>
                  <a:lnTo>
                    <a:pt x="55" y="70"/>
                  </a:lnTo>
                  <a:lnTo>
                    <a:pt x="55" y="66"/>
                  </a:lnTo>
                  <a:lnTo>
                    <a:pt x="56" y="56"/>
                  </a:lnTo>
                  <a:lnTo>
                    <a:pt x="56" y="55"/>
                  </a:lnTo>
                  <a:lnTo>
                    <a:pt x="56" y="54"/>
                  </a:lnTo>
                  <a:lnTo>
                    <a:pt x="56" y="52"/>
                  </a:lnTo>
                  <a:lnTo>
                    <a:pt x="57" y="47"/>
                  </a:lnTo>
                  <a:lnTo>
                    <a:pt x="57" y="38"/>
                  </a:lnTo>
                  <a:lnTo>
                    <a:pt x="57" y="37"/>
                  </a:lnTo>
                  <a:lnTo>
                    <a:pt x="58" y="36"/>
                  </a:lnTo>
                  <a:lnTo>
                    <a:pt x="58" y="34"/>
                  </a:lnTo>
                  <a:lnTo>
                    <a:pt x="58" y="30"/>
                  </a:lnTo>
                  <a:lnTo>
                    <a:pt x="58" y="29"/>
                  </a:lnTo>
                  <a:lnTo>
                    <a:pt x="58" y="28"/>
                  </a:lnTo>
                  <a:lnTo>
                    <a:pt x="58" y="26"/>
                  </a:lnTo>
                  <a:lnTo>
                    <a:pt x="59" y="22"/>
                  </a:lnTo>
                  <a:lnTo>
                    <a:pt x="59" y="21"/>
                  </a:lnTo>
                  <a:lnTo>
                    <a:pt x="59" y="20"/>
                  </a:lnTo>
                  <a:lnTo>
                    <a:pt x="59" y="19"/>
                  </a:lnTo>
                  <a:lnTo>
                    <a:pt x="59" y="16"/>
                  </a:lnTo>
                  <a:lnTo>
                    <a:pt x="60" y="15"/>
                  </a:lnTo>
                  <a:lnTo>
                    <a:pt x="60" y="14"/>
                  </a:lnTo>
                  <a:lnTo>
                    <a:pt x="60" y="12"/>
                  </a:lnTo>
                  <a:lnTo>
                    <a:pt x="60" y="10"/>
                  </a:lnTo>
                  <a:lnTo>
                    <a:pt x="60" y="9"/>
                  </a:lnTo>
                  <a:lnTo>
                    <a:pt x="60" y="8"/>
                  </a:lnTo>
                  <a:lnTo>
                    <a:pt x="60" y="7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3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5" y="5"/>
                  </a:lnTo>
                  <a:lnTo>
                    <a:pt x="65" y="6"/>
                  </a:lnTo>
                  <a:lnTo>
                    <a:pt x="65" y="6"/>
                  </a:lnTo>
                  <a:lnTo>
                    <a:pt x="65" y="7"/>
                  </a:lnTo>
                  <a:lnTo>
                    <a:pt x="65" y="8"/>
                  </a:lnTo>
                  <a:lnTo>
                    <a:pt x="65" y="9"/>
                  </a:lnTo>
                  <a:lnTo>
                    <a:pt x="65" y="10"/>
                  </a:lnTo>
                  <a:lnTo>
                    <a:pt x="66" y="11"/>
                  </a:lnTo>
                  <a:lnTo>
                    <a:pt x="66" y="12"/>
                  </a:lnTo>
                  <a:lnTo>
                    <a:pt x="66" y="13"/>
                  </a:lnTo>
                  <a:lnTo>
                    <a:pt x="66" y="16"/>
                  </a:lnTo>
                  <a:lnTo>
                    <a:pt x="66" y="17"/>
                  </a:lnTo>
                  <a:lnTo>
                    <a:pt x="66" y="18"/>
                  </a:lnTo>
                  <a:lnTo>
                    <a:pt x="66" y="20"/>
                  </a:lnTo>
                  <a:lnTo>
                    <a:pt x="67" y="24"/>
                  </a:lnTo>
                  <a:lnTo>
                    <a:pt x="68" y="32"/>
                  </a:lnTo>
                  <a:lnTo>
                    <a:pt x="69" y="49"/>
                  </a:lnTo>
                  <a:lnTo>
                    <a:pt x="69" y="50"/>
                  </a:lnTo>
                  <a:lnTo>
                    <a:pt x="69" y="52"/>
                  </a:lnTo>
                  <a:lnTo>
                    <a:pt x="69" y="54"/>
                  </a:lnTo>
                  <a:lnTo>
                    <a:pt x="70" y="59"/>
                  </a:lnTo>
                  <a:lnTo>
                    <a:pt x="70" y="68"/>
                  </a:lnTo>
                  <a:lnTo>
                    <a:pt x="70" y="69"/>
                  </a:lnTo>
                  <a:lnTo>
                    <a:pt x="71" y="70"/>
                  </a:lnTo>
                  <a:lnTo>
                    <a:pt x="71" y="73"/>
                  </a:lnTo>
                  <a:lnTo>
                    <a:pt x="71" y="77"/>
                  </a:lnTo>
                  <a:lnTo>
                    <a:pt x="72" y="86"/>
                  </a:lnTo>
                  <a:lnTo>
                    <a:pt x="72" y="87"/>
                  </a:lnTo>
                  <a:lnTo>
                    <a:pt x="72" y="88"/>
                  </a:lnTo>
                  <a:lnTo>
                    <a:pt x="72" y="90"/>
                  </a:lnTo>
                  <a:lnTo>
                    <a:pt x="72" y="93"/>
                  </a:lnTo>
                  <a:lnTo>
                    <a:pt x="73" y="94"/>
                  </a:lnTo>
                  <a:lnTo>
                    <a:pt x="73" y="95"/>
                  </a:lnTo>
                  <a:lnTo>
                    <a:pt x="73" y="97"/>
                  </a:lnTo>
                  <a:lnTo>
                    <a:pt x="73" y="100"/>
                  </a:lnTo>
                  <a:lnTo>
                    <a:pt x="73" y="101"/>
                  </a:lnTo>
                  <a:lnTo>
                    <a:pt x="73" y="102"/>
                  </a:lnTo>
                  <a:lnTo>
                    <a:pt x="74" y="103"/>
                  </a:lnTo>
                  <a:lnTo>
                    <a:pt x="74" y="104"/>
                  </a:lnTo>
                  <a:lnTo>
                    <a:pt x="74" y="104"/>
                  </a:lnTo>
                  <a:lnTo>
                    <a:pt x="74" y="106"/>
                  </a:lnTo>
                  <a:lnTo>
                    <a:pt x="74" y="106"/>
                  </a:lnTo>
                  <a:lnTo>
                    <a:pt x="74" y="107"/>
                  </a:lnTo>
                  <a:lnTo>
                    <a:pt x="74" y="108"/>
                  </a:lnTo>
                  <a:lnTo>
                    <a:pt x="75" y="110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78" y="111"/>
                  </a:lnTo>
                  <a:lnTo>
                    <a:pt x="78" y="110"/>
                  </a:lnTo>
                  <a:lnTo>
                    <a:pt x="78" y="109"/>
                  </a:lnTo>
                  <a:lnTo>
                    <a:pt x="79" y="107"/>
                  </a:lnTo>
                  <a:lnTo>
                    <a:pt x="79" y="106"/>
                  </a:lnTo>
                  <a:lnTo>
                    <a:pt x="79" y="106"/>
                  </a:lnTo>
                  <a:lnTo>
                    <a:pt x="79" y="104"/>
                  </a:lnTo>
                  <a:lnTo>
                    <a:pt x="80" y="101"/>
                  </a:lnTo>
                  <a:lnTo>
                    <a:pt x="80" y="100"/>
                  </a:lnTo>
                  <a:lnTo>
                    <a:pt x="80" y="99"/>
                  </a:lnTo>
                  <a:lnTo>
                    <a:pt x="80" y="98"/>
                  </a:lnTo>
                  <a:lnTo>
                    <a:pt x="80" y="94"/>
                  </a:lnTo>
                  <a:lnTo>
                    <a:pt x="80" y="93"/>
                  </a:lnTo>
                  <a:lnTo>
                    <a:pt x="80" y="92"/>
                  </a:lnTo>
                  <a:lnTo>
                    <a:pt x="81" y="90"/>
                  </a:lnTo>
                  <a:lnTo>
                    <a:pt x="81" y="86"/>
                  </a:lnTo>
                  <a:lnTo>
                    <a:pt x="82" y="76"/>
                  </a:lnTo>
                  <a:lnTo>
                    <a:pt x="83" y="57"/>
                  </a:lnTo>
                  <a:lnTo>
                    <a:pt x="83" y="56"/>
                  </a:lnTo>
                  <a:lnTo>
                    <a:pt x="84" y="54"/>
                  </a:lnTo>
                  <a:lnTo>
                    <a:pt x="84" y="52"/>
                  </a:lnTo>
                  <a:lnTo>
                    <a:pt x="84" y="47"/>
                  </a:lnTo>
                  <a:lnTo>
                    <a:pt x="85" y="38"/>
                  </a:lnTo>
                  <a:lnTo>
                    <a:pt x="85" y="37"/>
                  </a:lnTo>
                  <a:lnTo>
                    <a:pt x="85" y="36"/>
                  </a:lnTo>
                  <a:lnTo>
                    <a:pt x="85" y="34"/>
                  </a:lnTo>
                  <a:lnTo>
                    <a:pt x="85" y="30"/>
                  </a:lnTo>
                  <a:lnTo>
                    <a:pt x="86" y="22"/>
                  </a:lnTo>
                  <a:lnTo>
                    <a:pt x="86" y="21"/>
                  </a:lnTo>
                  <a:lnTo>
                    <a:pt x="86" y="20"/>
                  </a:lnTo>
                  <a:lnTo>
                    <a:pt x="86" y="18"/>
                  </a:lnTo>
                  <a:lnTo>
                    <a:pt x="87" y="15"/>
                  </a:lnTo>
                  <a:lnTo>
                    <a:pt x="87" y="1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23" name="Freeform 80"/>
            <p:cNvSpPr>
              <a:spLocks/>
            </p:cNvSpPr>
            <p:nvPr/>
          </p:nvSpPr>
          <p:spPr bwMode="auto">
            <a:xfrm>
              <a:off x="4316" y="2186"/>
              <a:ext cx="82" cy="116"/>
            </a:xfrm>
            <a:custGeom>
              <a:avLst/>
              <a:gdLst/>
              <a:ahLst/>
              <a:cxnLst>
                <a:cxn ang="0">
                  <a:pos x="1" y="6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1"/>
                </a:cxn>
                <a:cxn ang="0">
                  <a:pos x="5" y="6"/>
                </a:cxn>
                <a:cxn ang="0">
                  <a:pos x="6" y="14"/>
                </a:cxn>
                <a:cxn ang="0">
                  <a:pos x="8" y="36"/>
                </a:cxn>
                <a:cxn ang="0">
                  <a:pos x="11" y="73"/>
                </a:cxn>
                <a:cxn ang="0">
                  <a:pos x="13" y="91"/>
                </a:cxn>
                <a:cxn ang="0">
                  <a:pos x="14" y="105"/>
                </a:cxn>
                <a:cxn ang="0">
                  <a:pos x="15" y="111"/>
                </a:cxn>
                <a:cxn ang="0">
                  <a:pos x="16" y="114"/>
                </a:cxn>
                <a:cxn ang="0">
                  <a:pos x="16" y="116"/>
                </a:cxn>
                <a:cxn ang="0">
                  <a:pos x="17" y="115"/>
                </a:cxn>
                <a:cxn ang="0">
                  <a:pos x="18" y="113"/>
                </a:cxn>
                <a:cxn ang="0">
                  <a:pos x="19" y="109"/>
                </a:cxn>
                <a:cxn ang="0">
                  <a:pos x="20" y="99"/>
                </a:cxn>
                <a:cxn ang="0">
                  <a:pos x="23" y="67"/>
                </a:cxn>
                <a:cxn ang="0">
                  <a:pos x="25" y="38"/>
                </a:cxn>
                <a:cxn ang="0">
                  <a:pos x="27" y="18"/>
                </a:cxn>
                <a:cxn ang="0">
                  <a:pos x="28" y="8"/>
                </a:cxn>
                <a:cxn ang="0">
                  <a:pos x="29" y="3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31" y="1"/>
                </a:cxn>
                <a:cxn ang="0">
                  <a:pos x="32" y="4"/>
                </a:cxn>
                <a:cxn ang="0">
                  <a:pos x="33" y="12"/>
                </a:cxn>
                <a:cxn ang="0">
                  <a:pos x="34" y="28"/>
                </a:cxn>
                <a:cxn ang="0">
                  <a:pos x="38" y="75"/>
                </a:cxn>
                <a:cxn ang="0">
                  <a:pos x="40" y="97"/>
                </a:cxn>
                <a:cxn ang="0">
                  <a:pos x="41" y="107"/>
                </a:cxn>
                <a:cxn ang="0">
                  <a:pos x="42" y="112"/>
                </a:cxn>
                <a:cxn ang="0">
                  <a:pos x="43" y="115"/>
                </a:cxn>
                <a:cxn ang="0">
                  <a:pos x="44" y="116"/>
                </a:cxn>
                <a:cxn ang="0">
                  <a:pos x="44" y="114"/>
                </a:cxn>
                <a:cxn ang="0">
                  <a:pos x="45" y="111"/>
                </a:cxn>
                <a:cxn ang="0">
                  <a:pos x="46" y="103"/>
                </a:cxn>
                <a:cxn ang="0">
                  <a:pos x="49" y="74"/>
                </a:cxn>
                <a:cxn ang="0">
                  <a:pos x="51" y="48"/>
                </a:cxn>
                <a:cxn ang="0">
                  <a:pos x="53" y="23"/>
                </a:cxn>
                <a:cxn ang="0">
                  <a:pos x="54" y="10"/>
                </a:cxn>
                <a:cxn ang="0">
                  <a:pos x="55" y="4"/>
                </a:cxn>
                <a:cxn ang="0">
                  <a:pos x="56" y="1"/>
                </a:cxn>
                <a:cxn ang="0">
                  <a:pos x="57" y="0"/>
                </a:cxn>
                <a:cxn ang="0">
                  <a:pos x="57" y="0"/>
                </a:cxn>
                <a:cxn ang="0">
                  <a:pos x="58" y="2"/>
                </a:cxn>
                <a:cxn ang="0">
                  <a:pos x="59" y="9"/>
                </a:cxn>
                <a:cxn ang="0">
                  <a:pos x="61" y="22"/>
                </a:cxn>
                <a:cxn ang="0">
                  <a:pos x="64" y="60"/>
                </a:cxn>
                <a:cxn ang="0">
                  <a:pos x="66" y="93"/>
                </a:cxn>
                <a:cxn ang="0">
                  <a:pos x="68" y="107"/>
                </a:cxn>
                <a:cxn ang="0">
                  <a:pos x="69" y="112"/>
                </a:cxn>
                <a:cxn ang="0">
                  <a:pos x="69" y="115"/>
                </a:cxn>
                <a:cxn ang="0">
                  <a:pos x="70" y="116"/>
                </a:cxn>
                <a:cxn ang="0">
                  <a:pos x="71" y="114"/>
                </a:cxn>
                <a:cxn ang="0">
                  <a:pos x="72" y="110"/>
                </a:cxn>
                <a:cxn ang="0">
                  <a:pos x="73" y="102"/>
                </a:cxn>
                <a:cxn ang="0">
                  <a:pos x="75" y="79"/>
                </a:cxn>
                <a:cxn ang="0">
                  <a:pos x="78" y="38"/>
                </a:cxn>
                <a:cxn ang="0">
                  <a:pos x="80" y="20"/>
                </a:cxn>
                <a:cxn ang="0">
                  <a:pos x="81" y="7"/>
                </a:cxn>
              </a:cxnLst>
              <a:rect l="0" t="0" r="r" b="b"/>
              <a:pathLst>
                <a:path w="82" h="116">
                  <a:moveTo>
                    <a:pt x="0" y="14"/>
                  </a:moveTo>
                  <a:lnTo>
                    <a:pt x="0" y="14"/>
                  </a:lnTo>
                  <a:lnTo>
                    <a:pt x="0" y="12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9"/>
                  </a:lnTo>
                  <a:lnTo>
                    <a:pt x="6" y="10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6" y="14"/>
                  </a:lnTo>
                  <a:lnTo>
                    <a:pt x="7" y="17"/>
                  </a:lnTo>
                  <a:lnTo>
                    <a:pt x="7" y="18"/>
                  </a:lnTo>
                  <a:lnTo>
                    <a:pt x="7" y="19"/>
                  </a:lnTo>
                  <a:lnTo>
                    <a:pt x="7" y="21"/>
                  </a:lnTo>
                  <a:lnTo>
                    <a:pt x="7" y="25"/>
                  </a:lnTo>
                  <a:lnTo>
                    <a:pt x="8" y="34"/>
                  </a:lnTo>
                  <a:lnTo>
                    <a:pt x="8" y="35"/>
                  </a:lnTo>
                  <a:lnTo>
                    <a:pt x="8" y="36"/>
                  </a:lnTo>
                  <a:lnTo>
                    <a:pt x="8" y="38"/>
                  </a:lnTo>
                  <a:lnTo>
                    <a:pt x="9" y="43"/>
                  </a:lnTo>
                  <a:lnTo>
                    <a:pt x="9" y="53"/>
                  </a:lnTo>
                  <a:lnTo>
                    <a:pt x="10" y="54"/>
                  </a:lnTo>
                  <a:lnTo>
                    <a:pt x="10" y="56"/>
                  </a:lnTo>
                  <a:lnTo>
                    <a:pt x="10" y="58"/>
                  </a:lnTo>
                  <a:lnTo>
                    <a:pt x="10" y="63"/>
                  </a:lnTo>
                  <a:lnTo>
                    <a:pt x="11" y="73"/>
                  </a:lnTo>
                  <a:lnTo>
                    <a:pt x="11" y="74"/>
                  </a:lnTo>
                  <a:lnTo>
                    <a:pt x="11" y="75"/>
                  </a:lnTo>
                  <a:lnTo>
                    <a:pt x="11" y="78"/>
                  </a:lnTo>
                  <a:lnTo>
                    <a:pt x="12" y="82"/>
                  </a:lnTo>
                  <a:lnTo>
                    <a:pt x="12" y="83"/>
                  </a:lnTo>
                  <a:lnTo>
                    <a:pt x="12" y="84"/>
                  </a:lnTo>
                  <a:lnTo>
                    <a:pt x="12" y="87"/>
                  </a:lnTo>
                  <a:lnTo>
                    <a:pt x="13" y="91"/>
                  </a:lnTo>
                  <a:lnTo>
                    <a:pt x="13" y="92"/>
                  </a:lnTo>
                  <a:lnTo>
                    <a:pt x="13" y="93"/>
                  </a:lnTo>
                  <a:lnTo>
                    <a:pt x="13" y="95"/>
                  </a:lnTo>
                  <a:lnTo>
                    <a:pt x="13" y="98"/>
                  </a:lnTo>
                  <a:lnTo>
                    <a:pt x="13" y="99"/>
                  </a:lnTo>
                  <a:lnTo>
                    <a:pt x="13" y="100"/>
                  </a:lnTo>
                  <a:lnTo>
                    <a:pt x="14" y="102"/>
                  </a:lnTo>
                  <a:lnTo>
                    <a:pt x="14" y="105"/>
                  </a:lnTo>
                  <a:lnTo>
                    <a:pt x="14" y="106"/>
                  </a:lnTo>
                  <a:lnTo>
                    <a:pt x="14" y="106"/>
                  </a:lnTo>
                  <a:lnTo>
                    <a:pt x="14" y="108"/>
                  </a:lnTo>
                  <a:lnTo>
                    <a:pt x="14" y="108"/>
                  </a:lnTo>
                  <a:lnTo>
                    <a:pt x="15" y="109"/>
                  </a:lnTo>
                  <a:lnTo>
                    <a:pt x="15" y="110"/>
                  </a:lnTo>
                  <a:lnTo>
                    <a:pt x="15" y="110"/>
                  </a:lnTo>
                  <a:lnTo>
                    <a:pt x="15" y="111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3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1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09"/>
                  </a:lnTo>
                  <a:lnTo>
                    <a:pt x="19" y="108"/>
                  </a:lnTo>
                  <a:lnTo>
                    <a:pt x="19" y="107"/>
                  </a:lnTo>
                  <a:lnTo>
                    <a:pt x="19" y="107"/>
                  </a:lnTo>
                  <a:lnTo>
                    <a:pt x="19" y="105"/>
                  </a:lnTo>
                  <a:lnTo>
                    <a:pt x="20" y="103"/>
                  </a:lnTo>
                  <a:lnTo>
                    <a:pt x="20" y="102"/>
                  </a:lnTo>
                  <a:lnTo>
                    <a:pt x="20" y="101"/>
                  </a:lnTo>
                  <a:lnTo>
                    <a:pt x="20" y="99"/>
                  </a:lnTo>
                  <a:lnTo>
                    <a:pt x="20" y="96"/>
                  </a:lnTo>
                  <a:lnTo>
                    <a:pt x="21" y="87"/>
                  </a:lnTo>
                  <a:lnTo>
                    <a:pt x="21" y="86"/>
                  </a:lnTo>
                  <a:lnTo>
                    <a:pt x="21" y="85"/>
                  </a:lnTo>
                  <a:lnTo>
                    <a:pt x="22" y="83"/>
                  </a:lnTo>
                  <a:lnTo>
                    <a:pt x="22" y="78"/>
                  </a:lnTo>
                  <a:lnTo>
                    <a:pt x="23" y="68"/>
                  </a:lnTo>
                  <a:lnTo>
                    <a:pt x="23" y="67"/>
                  </a:lnTo>
                  <a:lnTo>
                    <a:pt x="23" y="66"/>
                  </a:lnTo>
                  <a:lnTo>
                    <a:pt x="23" y="63"/>
                  </a:lnTo>
                  <a:lnTo>
                    <a:pt x="23" y="58"/>
                  </a:lnTo>
                  <a:lnTo>
                    <a:pt x="24" y="48"/>
                  </a:lnTo>
                  <a:lnTo>
                    <a:pt x="24" y="47"/>
                  </a:lnTo>
                  <a:lnTo>
                    <a:pt x="24" y="46"/>
                  </a:lnTo>
                  <a:lnTo>
                    <a:pt x="24" y="43"/>
                  </a:lnTo>
                  <a:lnTo>
                    <a:pt x="25" y="38"/>
                  </a:lnTo>
                  <a:lnTo>
                    <a:pt x="26" y="29"/>
                  </a:lnTo>
                  <a:lnTo>
                    <a:pt x="26" y="28"/>
                  </a:lnTo>
                  <a:lnTo>
                    <a:pt x="26" y="27"/>
                  </a:lnTo>
                  <a:lnTo>
                    <a:pt x="26" y="25"/>
                  </a:lnTo>
                  <a:lnTo>
                    <a:pt x="26" y="21"/>
                  </a:lnTo>
                  <a:lnTo>
                    <a:pt x="26" y="20"/>
                  </a:lnTo>
                  <a:lnTo>
                    <a:pt x="26" y="19"/>
                  </a:lnTo>
                  <a:lnTo>
                    <a:pt x="27" y="18"/>
                  </a:lnTo>
                  <a:lnTo>
                    <a:pt x="27" y="14"/>
                  </a:lnTo>
                  <a:lnTo>
                    <a:pt x="27" y="13"/>
                  </a:lnTo>
                  <a:lnTo>
                    <a:pt x="27" y="13"/>
                  </a:lnTo>
                  <a:lnTo>
                    <a:pt x="27" y="11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5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2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8"/>
                  </a:lnTo>
                  <a:lnTo>
                    <a:pt x="33" y="10"/>
                  </a:lnTo>
                  <a:lnTo>
                    <a:pt x="33" y="11"/>
                  </a:lnTo>
                  <a:lnTo>
                    <a:pt x="33" y="12"/>
                  </a:lnTo>
                  <a:lnTo>
                    <a:pt x="33" y="14"/>
                  </a:lnTo>
                  <a:lnTo>
                    <a:pt x="34" y="17"/>
                  </a:lnTo>
                  <a:lnTo>
                    <a:pt x="34" y="18"/>
                  </a:lnTo>
                  <a:lnTo>
                    <a:pt x="34" y="19"/>
                  </a:lnTo>
                  <a:lnTo>
                    <a:pt x="34" y="21"/>
                  </a:lnTo>
                  <a:lnTo>
                    <a:pt x="34" y="25"/>
                  </a:lnTo>
                  <a:lnTo>
                    <a:pt x="34" y="26"/>
                  </a:lnTo>
                  <a:lnTo>
                    <a:pt x="34" y="28"/>
                  </a:lnTo>
                  <a:lnTo>
                    <a:pt x="35" y="30"/>
                  </a:lnTo>
                  <a:lnTo>
                    <a:pt x="35" y="34"/>
                  </a:lnTo>
                  <a:lnTo>
                    <a:pt x="36" y="44"/>
                  </a:lnTo>
                  <a:lnTo>
                    <a:pt x="37" y="65"/>
                  </a:lnTo>
                  <a:lnTo>
                    <a:pt x="37" y="66"/>
                  </a:lnTo>
                  <a:lnTo>
                    <a:pt x="38" y="67"/>
                  </a:lnTo>
                  <a:lnTo>
                    <a:pt x="38" y="70"/>
                  </a:lnTo>
                  <a:lnTo>
                    <a:pt x="38" y="75"/>
                  </a:lnTo>
                  <a:lnTo>
                    <a:pt x="39" y="84"/>
                  </a:lnTo>
                  <a:lnTo>
                    <a:pt x="39" y="85"/>
                  </a:lnTo>
                  <a:lnTo>
                    <a:pt x="39" y="86"/>
                  </a:lnTo>
                  <a:lnTo>
                    <a:pt x="39" y="89"/>
                  </a:lnTo>
                  <a:lnTo>
                    <a:pt x="40" y="93"/>
                  </a:lnTo>
                  <a:lnTo>
                    <a:pt x="40" y="94"/>
                  </a:lnTo>
                  <a:lnTo>
                    <a:pt x="40" y="95"/>
                  </a:lnTo>
                  <a:lnTo>
                    <a:pt x="40" y="97"/>
                  </a:lnTo>
                  <a:lnTo>
                    <a:pt x="40" y="100"/>
                  </a:lnTo>
                  <a:lnTo>
                    <a:pt x="40" y="101"/>
                  </a:lnTo>
                  <a:lnTo>
                    <a:pt x="40" y="102"/>
                  </a:lnTo>
                  <a:lnTo>
                    <a:pt x="41" y="104"/>
                  </a:lnTo>
                  <a:lnTo>
                    <a:pt x="41" y="104"/>
                  </a:lnTo>
                  <a:lnTo>
                    <a:pt x="41" y="105"/>
                  </a:lnTo>
                  <a:lnTo>
                    <a:pt x="41" y="106"/>
                  </a:lnTo>
                  <a:lnTo>
                    <a:pt x="41" y="107"/>
                  </a:lnTo>
                  <a:lnTo>
                    <a:pt x="41" y="108"/>
                  </a:lnTo>
                  <a:lnTo>
                    <a:pt x="42" y="109"/>
                  </a:lnTo>
                  <a:lnTo>
                    <a:pt x="42" y="110"/>
                  </a:lnTo>
                  <a:lnTo>
                    <a:pt x="42" y="110"/>
                  </a:lnTo>
                  <a:lnTo>
                    <a:pt x="42" y="111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3" y="114"/>
                  </a:lnTo>
                  <a:lnTo>
                    <a:pt x="43" y="114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0"/>
                  </a:lnTo>
                  <a:lnTo>
                    <a:pt x="46" y="109"/>
                  </a:lnTo>
                  <a:lnTo>
                    <a:pt x="46" y="108"/>
                  </a:lnTo>
                  <a:lnTo>
                    <a:pt x="46" y="107"/>
                  </a:lnTo>
                  <a:lnTo>
                    <a:pt x="46" y="105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46" y="102"/>
                  </a:lnTo>
                  <a:lnTo>
                    <a:pt x="47" y="99"/>
                  </a:lnTo>
                  <a:lnTo>
                    <a:pt x="48" y="91"/>
                  </a:lnTo>
                  <a:lnTo>
                    <a:pt x="48" y="90"/>
                  </a:lnTo>
                  <a:lnTo>
                    <a:pt x="48" y="89"/>
                  </a:lnTo>
                  <a:lnTo>
                    <a:pt x="48" y="87"/>
                  </a:lnTo>
                  <a:lnTo>
                    <a:pt x="48" y="83"/>
                  </a:lnTo>
                  <a:lnTo>
                    <a:pt x="49" y="74"/>
                  </a:lnTo>
                  <a:lnTo>
                    <a:pt x="49" y="73"/>
                  </a:lnTo>
                  <a:lnTo>
                    <a:pt x="49" y="72"/>
                  </a:lnTo>
                  <a:lnTo>
                    <a:pt x="49" y="69"/>
                  </a:lnTo>
                  <a:lnTo>
                    <a:pt x="50" y="64"/>
                  </a:lnTo>
                  <a:lnTo>
                    <a:pt x="50" y="54"/>
                  </a:lnTo>
                  <a:lnTo>
                    <a:pt x="50" y="52"/>
                  </a:lnTo>
                  <a:lnTo>
                    <a:pt x="51" y="51"/>
                  </a:lnTo>
                  <a:lnTo>
                    <a:pt x="51" y="48"/>
                  </a:lnTo>
                  <a:lnTo>
                    <a:pt x="51" y="44"/>
                  </a:lnTo>
                  <a:lnTo>
                    <a:pt x="52" y="34"/>
                  </a:lnTo>
                  <a:lnTo>
                    <a:pt x="52" y="32"/>
                  </a:lnTo>
                  <a:lnTo>
                    <a:pt x="52" y="31"/>
                  </a:lnTo>
                  <a:lnTo>
                    <a:pt x="52" y="29"/>
                  </a:lnTo>
                  <a:lnTo>
                    <a:pt x="53" y="25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0"/>
                  </a:lnTo>
                  <a:lnTo>
                    <a:pt x="53" y="17"/>
                  </a:lnTo>
                  <a:lnTo>
                    <a:pt x="54" y="16"/>
                  </a:lnTo>
                  <a:lnTo>
                    <a:pt x="54" y="15"/>
                  </a:lnTo>
                  <a:lnTo>
                    <a:pt x="54" y="13"/>
                  </a:lnTo>
                  <a:lnTo>
                    <a:pt x="54" y="12"/>
                  </a:lnTo>
                  <a:lnTo>
                    <a:pt x="54" y="12"/>
                  </a:lnTo>
                  <a:lnTo>
                    <a:pt x="54" y="10"/>
                  </a:lnTo>
                  <a:lnTo>
                    <a:pt x="54" y="9"/>
                  </a:lnTo>
                  <a:lnTo>
                    <a:pt x="54" y="9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8" y="0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6"/>
                  </a:lnTo>
                  <a:lnTo>
                    <a:pt x="59" y="9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60" y="12"/>
                  </a:lnTo>
                  <a:lnTo>
                    <a:pt x="60" y="15"/>
                  </a:lnTo>
                  <a:lnTo>
                    <a:pt x="60" y="16"/>
                  </a:lnTo>
                  <a:lnTo>
                    <a:pt x="60" y="17"/>
                  </a:lnTo>
                  <a:lnTo>
                    <a:pt x="60" y="18"/>
                  </a:lnTo>
                  <a:lnTo>
                    <a:pt x="61" y="22"/>
                  </a:lnTo>
                  <a:lnTo>
                    <a:pt x="61" y="23"/>
                  </a:lnTo>
                  <a:lnTo>
                    <a:pt x="61" y="24"/>
                  </a:lnTo>
                  <a:lnTo>
                    <a:pt x="61" y="26"/>
                  </a:lnTo>
                  <a:lnTo>
                    <a:pt x="61" y="30"/>
                  </a:lnTo>
                  <a:lnTo>
                    <a:pt x="62" y="39"/>
                  </a:lnTo>
                  <a:lnTo>
                    <a:pt x="63" y="58"/>
                  </a:lnTo>
                  <a:lnTo>
                    <a:pt x="64" y="59"/>
                  </a:lnTo>
                  <a:lnTo>
                    <a:pt x="64" y="60"/>
                  </a:lnTo>
                  <a:lnTo>
                    <a:pt x="64" y="62"/>
                  </a:lnTo>
                  <a:lnTo>
                    <a:pt x="64" y="67"/>
                  </a:lnTo>
                  <a:lnTo>
                    <a:pt x="65" y="76"/>
                  </a:lnTo>
                  <a:lnTo>
                    <a:pt x="65" y="78"/>
                  </a:lnTo>
                  <a:lnTo>
                    <a:pt x="65" y="79"/>
                  </a:lnTo>
                  <a:lnTo>
                    <a:pt x="65" y="81"/>
                  </a:lnTo>
                  <a:lnTo>
                    <a:pt x="65" y="85"/>
                  </a:lnTo>
                  <a:lnTo>
                    <a:pt x="66" y="93"/>
                  </a:lnTo>
                  <a:lnTo>
                    <a:pt x="66" y="94"/>
                  </a:lnTo>
                  <a:lnTo>
                    <a:pt x="66" y="95"/>
                  </a:lnTo>
                  <a:lnTo>
                    <a:pt x="66" y="97"/>
                  </a:lnTo>
                  <a:lnTo>
                    <a:pt x="67" y="101"/>
                  </a:lnTo>
                  <a:lnTo>
                    <a:pt x="67" y="102"/>
                  </a:lnTo>
                  <a:lnTo>
                    <a:pt x="67" y="102"/>
                  </a:lnTo>
                  <a:lnTo>
                    <a:pt x="67" y="104"/>
                  </a:lnTo>
                  <a:lnTo>
                    <a:pt x="68" y="107"/>
                  </a:lnTo>
                  <a:lnTo>
                    <a:pt x="68" y="108"/>
                  </a:lnTo>
                  <a:lnTo>
                    <a:pt x="68" y="108"/>
                  </a:lnTo>
                  <a:lnTo>
                    <a:pt x="68" y="109"/>
                  </a:lnTo>
                  <a:lnTo>
                    <a:pt x="68" y="110"/>
                  </a:lnTo>
                  <a:lnTo>
                    <a:pt x="68" y="110"/>
                  </a:lnTo>
                  <a:lnTo>
                    <a:pt x="68" y="112"/>
                  </a:lnTo>
                  <a:lnTo>
                    <a:pt x="68" y="112"/>
                  </a:lnTo>
                  <a:lnTo>
                    <a:pt x="69" y="112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1" y="115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71" y="112"/>
                  </a:lnTo>
                  <a:lnTo>
                    <a:pt x="72" y="112"/>
                  </a:lnTo>
                  <a:lnTo>
                    <a:pt x="72" y="111"/>
                  </a:lnTo>
                  <a:lnTo>
                    <a:pt x="72" y="110"/>
                  </a:lnTo>
                  <a:lnTo>
                    <a:pt x="72" y="110"/>
                  </a:lnTo>
                  <a:lnTo>
                    <a:pt x="72" y="109"/>
                  </a:lnTo>
                  <a:lnTo>
                    <a:pt x="72" y="108"/>
                  </a:lnTo>
                  <a:lnTo>
                    <a:pt x="72" y="107"/>
                  </a:lnTo>
                  <a:lnTo>
                    <a:pt x="72" y="107"/>
                  </a:lnTo>
                  <a:lnTo>
                    <a:pt x="72" y="105"/>
                  </a:lnTo>
                  <a:lnTo>
                    <a:pt x="73" y="102"/>
                  </a:lnTo>
                  <a:lnTo>
                    <a:pt x="73" y="102"/>
                  </a:lnTo>
                  <a:lnTo>
                    <a:pt x="73" y="101"/>
                  </a:lnTo>
                  <a:lnTo>
                    <a:pt x="73" y="99"/>
                  </a:lnTo>
                  <a:lnTo>
                    <a:pt x="74" y="96"/>
                  </a:lnTo>
                  <a:lnTo>
                    <a:pt x="74" y="95"/>
                  </a:lnTo>
                  <a:lnTo>
                    <a:pt x="74" y="94"/>
                  </a:lnTo>
                  <a:lnTo>
                    <a:pt x="74" y="92"/>
                  </a:lnTo>
                  <a:lnTo>
                    <a:pt x="74" y="88"/>
                  </a:lnTo>
                  <a:lnTo>
                    <a:pt x="75" y="79"/>
                  </a:lnTo>
                  <a:lnTo>
                    <a:pt x="75" y="78"/>
                  </a:lnTo>
                  <a:lnTo>
                    <a:pt x="75" y="77"/>
                  </a:lnTo>
                  <a:lnTo>
                    <a:pt x="75" y="74"/>
                  </a:lnTo>
                  <a:lnTo>
                    <a:pt x="76" y="70"/>
                  </a:lnTo>
                  <a:lnTo>
                    <a:pt x="76" y="60"/>
                  </a:lnTo>
                  <a:lnTo>
                    <a:pt x="78" y="41"/>
                  </a:lnTo>
                  <a:lnTo>
                    <a:pt x="78" y="40"/>
                  </a:lnTo>
                  <a:lnTo>
                    <a:pt x="78" y="38"/>
                  </a:lnTo>
                  <a:lnTo>
                    <a:pt x="78" y="36"/>
                  </a:lnTo>
                  <a:lnTo>
                    <a:pt x="79" y="31"/>
                  </a:lnTo>
                  <a:lnTo>
                    <a:pt x="79" y="30"/>
                  </a:lnTo>
                  <a:lnTo>
                    <a:pt x="79" y="29"/>
                  </a:lnTo>
                  <a:lnTo>
                    <a:pt x="79" y="26"/>
                  </a:lnTo>
                  <a:lnTo>
                    <a:pt x="79" y="22"/>
                  </a:lnTo>
                  <a:lnTo>
                    <a:pt x="79" y="21"/>
                  </a:lnTo>
                  <a:lnTo>
                    <a:pt x="80" y="20"/>
                  </a:lnTo>
                  <a:lnTo>
                    <a:pt x="80" y="18"/>
                  </a:lnTo>
                  <a:lnTo>
                    <a:pt x="80" y="14"/>
                  </a:lnTo>
                  <a:lnTo>
                    <a:pt x="80" y="14"/>
                  </a:lnTo>
                  <a:lnTo>
                    <a:pt x="80" y="13"/>
                  </a:lnTo>
                  <a:lnTo>
                    <a:pt x="81" y="11"/>
                  </a:lnTo>
                  <a:lnTo>
                    <a:pt x="81" y="8"/>
                  </a:lnTo>
                  <a:lnTo>
                    <a:pt x="81" y="8"/>
                  </a:lnTo>
                  <a:lnTo>
                    <a:pt x="81" y="7"/>
                  </a:lnTo>
                  <a:lnTo>
                    <a:pt x="81" y="6"/>
                  </a:lnTo>
                  <a:lnTo>
                    <a:pt x="81" y="5"/>
                  </a:lnTo>
                  <a:lnTo>
                    <a:pt x="81" y="4"/>
                  </a:lnTo>
                  <a:lnTo>
                    <a:pt x="82" y="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24" name="Freeform 81"/>
            <p:cNvSpPr>
              <a:spLocks/>
            </p:cNvSpPr>
            <p:nvPr/>
          </p:nvSpPr>
          <p:spPr bwMode="auto">
            <a:xfrm>
              <a:off x="4398" y="2186"/>
              <a:ext cx="81" cy="116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3"/>
                </a:cxn>
                <a:cxn ang="0">
                  <a:pos x="4" y="9"/>
                </a:cxn>
                <a:cxn ang="0">
                  <a:pos x="5" y="24"/>
                </a:cxn>
                <a:cxn ang="0">
                  <a:pos x="9" y="70"/>
                </a:cxn>
                <a:cxn ang="0">
                  <a:pos x="11" y="97"/>
                </a:cxn>
                <a:cxn ang="0">
                  <a:pos x="12" y="109"/>
                </a:cxn>
                <a:cxn ang="0">
                  <a:pos x="13" y="114"/>
                </a:cxn>
                <a:cxn ang="0">
                  <a:pos x="14" y="115"/>
                </a:cxn>
                <a:cxn ang="0">
                  <a:pos x="15" y="115"/>
                </a:cxn>
                <a:cxn ang="0">
                  <a:pos x="15" y="113"/>
                </a:cxn>
                <a:cxn ang="0">
                  <a:pos x="16" y="108"/>
                </a:cxn>
                <a:cxn ang="0">
                  <a:pos x="18" y="97"/>
                </a:cxn>
                <a:cxn ang="0">
                  <a:pos x="20" y="72"/>
                </a:cxn>
                <a:cxn ang="0">
                  <a:pos x="22" y="36"/>
                </a:cxn>
                <a:cxn ang="0">
                  <a:pos x="24" y="19"/>
                </a:cxn>
                <a:cxn ang="0">
                  <a:pos x="25" y="7"/>
                </a:cxn>
                <a:cxn ang="0">
                  <a:pos x="26" y="2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28" y="1"/>
                </a:cxn>
                <a:cxn ang="0">
                  <a:pos x="29" y="5"/>
                </a:cxn>
                <a:cxn ang="0">
                  <a:pos x="30" y="13"/>
                </a:cxn>
                <a:cxn ang="0">
                  <a:pos x="32" y="37"/>
                </a:cxn>
                <a:cxn ang="0">
                  <a:pos x="35" y="81"/>
                </a:cxn>
                <a:cxn ang="0">
                  <a:pos x="37" y="104"/>
                </a:cxn>
                <a:cxn ang="0">
                  <a:pos x="39" y="112"/>
                </a:cxn>
                <a:cxn ang="0">
                  <a:pos x="39" y="115"/>
                </a:cxn>
                <a:cxn ang="0">
                  <a:pos x="40" y="116"/>
                </a:cxn>
                <a:cxn ang="0">
                  <a:pos x="41" y="115"/>
                </a:cxn>
                <a:cxn ang="0">
                  <a:pos x="41" y="112"/>
                </a:cxn>
                <a:cxn ang="0">
                  <a:pos x="42" y="106"/>
                </a:cxn>
                <a:cxn ang="0">
                  <a:pos x="44" y="92"/>
                </a:cxn>
                <a:cxn ang="0">
                  <a:pos x="47" y="54"/>
                </a:cxn>
                <a:cxn ang="0">
                  <a:pos x="49" y="20"/>
                </a:cxn>
                <a:cxn ang="0">
                  <a:pos x="51" y="8"/>
                </a:cxn>
                <a:cxn ang="0">
                  <a:pos x="51" y="3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4" y="1"/>
                </a:cxn>
                <a:cxn ang="0">
                  <a:pos x="55" y="5"/>
                </a:cxn>
                <a:cxn ang="0">
                  <a:pos x="56" y="14"/>
                </a:cxn>
                <a:cxn ang="0">
                  <a:pos x="58" y="45"/>
                </a:cxn>
                <a:cxn ang="0">
                  <a:pos x="62" y="88"/>
                </a:cxn>
                <a:cxn ang="0">
                  <a:pos x="63" y="104"/>
                </a:cxn>
                <a:cxn ang="0">
                  <a:pos x="64" y="111"/>
                </a:cxn>
                <a:cxn ang="0">
                  <a:pos x="65" y="114"/>
                </a:cxn>
                <a:cxn ang="0">
                  <a:pos x="66" y="116"/>
                </a:cxn>
                <a:cxn ang="0">
                  <a:pos x="66" y="115"/>
                </a:cxn>
                <a:cxn ang="0">
                  <a:pos x="67" y="112"/>
                </a:cxn>
                <a:cxn ang="0">
                  <a:pos x="68" y="106"/>
                </a:cxn>
                <a:cxn ang="0">
                  <a:pos x="70" y="85"/>
                </a:cxn>
                <a:cxn ang="0">
                  <a:pos x="72" y="60"/>
                </a:cxn>
                <a:cxn ang="0">
                  <a:pos x="75" y="23"/>
                </a:cxn>
                <a:cxn ang="0">
                  <a:pos x="76" y="8"/>
                </a:cxn>
                <a:cxn ang="0">
                  <a:pos x="77" y="3"/>
                </a:cxn>
                <a:cxn ang="0">
                  <a:pos x="78" y="0"/>
                </a:cxn>
                <a:cxn ang="0">
                  <a:pos x="79" y="0"/>
                </a:cxn>
                <a:cxn ang="0">
                  <a:pos x="79" y="1"/>
                </a:cxn>
                <a:cxn ang="0">
                  <a:pos x="80" y="6"/>
                </a:cxn>
              </a:cxnLst>
              <a:rect l="0" t="0" r="r" b="b"/>
              <a:pathLst>
                <a:path w="81" h="116">
                  <a:moveTo>
                    <a:pt x="0" y="4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8"/>
                  </a:lnTo>
                  <a:lnTo>
                    <a:pt x="3" y="8"/>
                  </a:lnTo>
                  <a:lnTo>
                    <a:pt x="4" y="9"/>
                  </a:lnTo>
                  <a:lnTo>
                    <a:pt x="4" y="11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5" y="18"/>
                  </a:lnTo>
                  <a:lnTo>
                    <a:pt x="5" y="21"/>
                  </a:lnTo>
                  <a:lnTo>
                    <a:pt x="5" y="22"/>
                  </a:lnTo>
                  <a:lnTo>
                    <a:pt x="5" y="24"/>
                  </a:lnTo>
                  <a:lnTo>
                    <a:pt x="5" y="26"/>
                  </a:lnTo>
                  <a:lnTo>
                    <a:pt x="6" y="30"/>
                  </a:lnTo>
                  <a:lnTo>
                    <a:pt x="6" y="40"/>
                  </a:lnTo>
                  <a:lnTo>
                    <a:pt x="8" y="60"/>
                  </a:lnTo>
                  <a:lnTo>
                    <a:pt x="8" y="61"/>
                  </a:lnTo>
                  <a:lnTo>
                    <a:pt x="8" y="63"/>
                  </a:lnTo>
                  <a:lnTo>
                    <a:pt x="8" y="65"/>
                  </a:lnTo>
                  <a:lnTo>
                    <a:pt x="9" y="70"/>
                  </a:lnTo>
                  <a:lnTo>
                    <a:pt x="9" y="79"/>
                  </a:lnTo>
                  <a:lnTo>
                    <a:pt x="9" y="80"/>
                  </a:lnTo>
                  <a:lnTo>
                    <a:pt x="9" y="81"/>
                  </a:lnTo>
                  <a:lnTo>
                    <a:pt x="10" y="84"/>
                  </a:lnTo>
                  <a:lnTo>
                    <a:pt x="10" y="88"/>
                  </a:lnTo>
                  <a:lnTo>
                    <a:pt x="11" y="96"/>
                  </a:lnTo>
                  <a:lnTo>
                    <a:pt x="11" y="96"/>
                  </a:lnTo>
                  <a:lnTo>
                    <a:pt x="11" y="97"/>
                  </a:lnTo>
                  <a:lnTo>
                    <a:pt x="11" y="99"/>
                  </a:lnTo>
                  <a:lnTo>
                    <a:pt x="11" y="102"/>
                  </a:lnTo>
                  <a:lnTo>
                    <a:pt x="11" y="103"/>
                  </a:lnTo>
                  <a:lnTo>
                    <a:pt x="11" y="104"/>
                  </a:lnTo>
                  <a:lnTo>
                    <a:pt x="12" y="105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9"/>
                  </a:lnTo>
                  <a:lnTo>
                    <a:pt x="12" y="110"/>
                  </a:lnTo>
                  <a:lnTo>
                    <a:pt x="13" y="111"/>
                  </a:lnTo>
                  <a:lnTo>
                    <a:pt x="13" y="111"/>
                  </a:lnTo>
                  <a:lnTo>
                    <a:pt x="13" y="112"/>
                  </a:lnTo>
                  <a:lnTo>
                    <a:pt x="13" y="112"/>
                  </a:lnTo>
                  <a:lnTo>
                    <a:pt x="13" y="113"/>
                  </a:lnTo>
                  <a:lnTo>
                    <a:pt x="13" y="113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3"/>
                  </a:lnTo>
                  <a:lnTo>
                    <a:pt x="15" y="113"/>
                  </a:lnTo>
                  <a:lnTo>
                    <a:pt x="15" y="113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6" y="109"/>
                  </a:lnTo>
                  <a:lnTo>
                    <a:pt x="16" y="108"/>
                  </a:lnTo>
                  <a:lnTo>
                    <a:pt x="17" y="107"/>
                  </a:lnTo>
                  <a:lnTo>
                    <a:pt x="17" y="106"/>
                  </a:lnTo>
                  <a:lnTo>
                    <a:pt x="17" y="106"/>
                  </a:lnTo>
                  <a:lnTo>
                    <a:pt x="17" y="104"/>
                  </a:lnTo>
                  <a:lnTo>
                    <a:pt x="17" y="101"/>
                  </a:lnTo>
                  <a:lnTo>
                    <a:pt x="17" y="100"/>
                  </a:lnTo>
                  <a:lnTo>
                    <a:pt x="17" y="99"/>
                  </a:lnTo>
                  <a:lnTo>
                    <a:pt x="18" y="97"/>
                  </a:lnTo>
                  <a:lnTo>
                    <a:pt x="18" y="93"/>
                  </a:lnTo>
                  <a:lnTo>
                    <a:pt x="18" y="92"/>
                  </a:lnTo>
                  <a:lnTo>
                    <a:pt x="18" y="91"/>
                  </a:lnTo>
                  <a:lnTo>
                    <a:pt x="18" y="89"/>
                  </a:lnTo>
                  <a:lnTo>
                    <a:pt x="19" y="84"/>
                  </a:lnTo>
                  <a:lnTo>
                    <a:pt x="19" y="74"/>
                  </a:lnTo>
                  <a:lnTo>
                    <a:pt x="20" y="73"/>
                  </a:lnTo>
                  <a:lnTo>
                    <a:pt x="20" y="72"/>
                  </a:lnTo>
                  <a:lnTo>
                    <a:pt x="20" y="70"/>
                  </a:lnTo>
                  <a:lnTo>
                    <a:pt x="20" y="65"/>
                  </a:lnTo>
                  <a:lnTo>
                    <a:pt x="21" y="55"/>
                  </a:lnTo>
                  <a:lnTo>
                    <a:pt x="21" y="54"/>
                  </a:lnTo>
                  <a:lnTo>
                    <a:pt x="21" y="52"/>
                  </a:lnTo>
                  <a:lnTo>
                    <a:pt x="21" y="50"/>
                  </a:lnTo>
                  <a:lnTo>
                    <a:pt x="22" y="45"/>
                  </a:lnTo>
                  <a:lnTo>
                    <a:pt x="22" y="36"/>
                  </a:lnTo>
                  <a:lnTo>
                    <a:pt x="22" y="35"/>
                  </a:lnTo>
                  <a:lnTo>
                    <a:pt x="23" y="34"/>
                  </a:lnTo>
                  <a:lnTo>
                    <a:pt x="23" y="31"/>
                  </a:lnTo>
                  <a:lnTo>
                    <a:pt x="23" y="27"/>
                  </a:lnTo>
                  <a:lnTo>
                    <a:pt x="23" y="26"/>
                  </a:lnTo>
                  <a:lnTo>
                    <a:pt x="23" y="25"/>
                  </a:lnTo>
                  <a:lnTo>
                    <a:pt x="23" y="23"/>
                  </a:lnTo>
                  <a:lnTo>
                    <a:pt x="24" y="19"/>
                  </a:lnTo>
                  <a:lnTo>
                    <a:pt x="24" y="18"/>
                  </a:lnTo>
                  <a:lnTo>
                    <a:pt x="24" y="17"/>
                  </a:lnTo>
                  <a:lnTo>
                    <a:pt x="24" y="16"/>
                  </a:lnTo>
                  <a:lnTo>
                    <a:pt x="24" y="12"/>
                  </a:lnTo>
                  <a:lnTo>
                    <a:pt x="25" y="12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6"/>
                  </a:lnTo>
                  <a:lnTo>
                    <a:pt x="29" y="7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30" y="9"/>
                  </a:lnTo>
                  <a:lnTo>
                    <a:pt x="30" y="12"/>
                  </a:lnTo>
                  <a:lnTo>
                    <a:pt x="30" y="13"/>
                  </a:lnTo>
                  <a:lnTo>
                    <a:pt x="30" y="14"/>
                  </a:lnTo>
                  <a:lnTo>
                    <a:pt x="30" y="15"/>
                  </a:lnTo>
                  <a:lnTo>
                    <a:pt x="31" y="19"/>
                  </a:lnTo>
                  <a:lnTo>
                    <a:pt x="31" y="20"/>
                  </a:lnTo>
                  <a:lnTo>
                    <a:pt x="31" y="21"/>
                  </a:lnTo>
                  <a:lnTo>
                    <a:pt x="31" y="23"/>
                  </a:lnTo>
                  <a:lnTo>
                    <a:pt x="31" y="27"/>
                  </a:lnTo>
                  <a:lnTo>
                    <a:pt x="32" y="37"/>
                  </a:lnTo>
                  <a:lnTo>
                    <a:pt x="34" y="58"/>
                  </a:lnTo>
                  <a:lnTo>
                    <a:pt x="34" y="59"/>
                  </a:lnTo>
                  <a:lnTo>
                    <a:pt x="34" y="60"/>
                  </a:lnTo>
                  <a:lnTo>
                    <a:pt x="34" y="63"/>
                  </a:lnTo>
                  <a:lnTo>
                    <a:pt x="34" y="68"/>
                  </a:lnTo>
                  <a:lnTo>
                    <a:pt x="35" y="78"/>
                  </a:lnTo>
                  <a:lnTo>
                    <a:pt x="35" y="80"/>
                  </a:lnTo>
                  <a:lnTo>
                    <a:pt x="35" y="81"/>
                  </a:lnTo>
                  <a:lnTo>
                    <a:pt x="35" y="83"/>
                  </a:lnTo>
                  <a:lnTo>
                    <a:pt x="36" y="88"/>
                  </a:lnTo>
                  <a:lnTo>
                    <a:pt x="37" y="96"/>
                  </a:lnTo>
                  <a:lnTo>
                    <a:pt x="37" y="97"/>
                  </a:lnTo>
                  <a:lnTo>
                    <a:pt x="37" y="98"/>
                  </a:lnTo>
                  <a:lnTo>
                    <a:pt x="37" y="100"/>
                  </a:lnTo>
                  <a:lnTo>
                    <a:pt x="37" y="103"/>
                  </a:lnTo>
                  <a:lnTo>
                    <a:pt x="37" y="104"/>
                  </a:lnTo>
                  <a:lnTo>
                    <a:pt x="37" y="104"/>
                  </a:lnTo>
                  <a:lnTo>
                    <a:pt x="38" y="106"/>
                  </a:lnTo>
                  <a:lnTo>
                    <a:pt x="38" y="108"/>
                  </a:lnTo>
                  <a:lnTo>
                    <a:pt x="38" y="109"/>
                  </a:lnTo>
                  <a:lnTo>
                    <a:pt x="38" y="110"/>
                  </a:lnTo>
                  <a:lnTo>
                    <a:pt x="38" y="111"/>
                  </a:lnTo>
                  <a:lnTo>
                    <a:pt x="39" y="111"/>
                  </a:lnTo>
                  <a:lnTo>
                    <a:pt x="39" y="112"/>
                  </a:lnTo>
                  <a:lnTo>
                    <a:pt x="39" y="112"/>
                  </a:lnTo>
                  <a:lnTo>
                    <a:pt x="39" y="113"/>
                  </a:lnTo>
                  <a:lnTo>
                    <a:pt x="39" y="113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5"/>
                  </a:lnTo>
                  <a:lnTo>
                    <a:pt x="39" y="115"/>
                  </a:lnTo>
                  <a:lnTo>
                    <a:pt x="39" y="115"/>
                  </a:lnTo>
                  <a:lnTo>
                    <a:pt x="40" y="115"/>
                  </a:lnTo>
                  <a:lnTo>
                    <a:pt x="40" y="115"/>
                  </a:lnTo>
                  <a:lnTo>
                    <a:pt x="40" y="115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3"/>
                  </a:lnTo>
                  <a:lnTo>
                    <a:pt x="41" y="113"/>
                  </a:lnTo>
                  <a:lnTo>
                    <a:pt x="41" y="112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2" y="110"/>
                  </a:lnTo>
                  <a:lnTo>
                    <a:pt x="42" y="110"/>
                  </a:lnTo>
                  <a:lnTo>
                    <a:pt x="42" y="109"/>
                  </a:lnTo>
                  <a:lnTo>
                    <a:pt x="42" y="108"/>
                  </a:lnTo>
                  <a:lnTo>
                    <a:pt x="42" y="107"/>
                  </a:lnTo>
                  <a:lnTo>
                    <a:pt x="42" y="106"/>
                  </a:lnTo>
                  <a:lnTo>
                    <a:pt x="43" y="105"/>
                  </a:lnTo>
                  <a:lnTo>
                    <a:pt x="43" y="102"/>
                  </a:lnTo>
                  <a:lnTo>
                    <a:pt x="43" y="101"/>
                  </a:lnTo>
                  <a:lnTo>
                    <a:pt x="43" y="100"/>
                  </a:lnTo>
                  <a:lnTo>
                    <a:pt x="43" y="98"/>
                  </a:lnTo>
                  <a:lnTo>
                    <a:pt x="44" y="94"/>
                  </a:lnTo>
                  <a:lnTo>
                    <a:pt x="44" y="93"/>
                  </a:lnTo>
                  <a:lnTo>
                    <a:pt x="44" y="92"/>
                  </a:lnTo>
                  <a:lnTo>
                    <a:pt x="44" y="90"/>
                  </a:lnTo>
                  <a:lnTo>
                    <a:pt x="45" y="85"/>
                  </a:lnTo>
                  <a:lnTo>
                    <a:pt x="45" y="75"/>
                  </a:lnTo>
                  <a:lnTo>
                    <a:pt x="45" y="74"/>
                  </a:lnTo>
                  <a:lnTo>
                    <a:pt x="45" y="72"/>
                  </a:lnTo>
                  <a:lnTo>
                    <a:pt x="46" y="70"/>
                  </a:lnTo>
                  <a:lnTo>
                    <a:pt x="46" y="64"/>
                  </a:lnTo>
                  <a:lnTo>
                    <a:pt x="47" y="54"/>
                  </a:lnTo>
                  <a:lnTo>
                    <a:pt x="48" y="33"/>
                  </a:lnTo>
                  <a:lnTo>
                    <a:pt x="48" y="32"/>
                  </a:lnTo>
                  <a:lnTo>
                    <a:pt x="49" y="31"/>
                  </a:lnTo>
                  <a:lnTo>
                    <a:pt x="49" y="28"/>
                  </a:lnTo>
                  <a:lnTo>
                    <a:pt x="49" y="24"/>
                  </a:lnTo>
                  <a:lnTo>
                    <a:pt x="49" y="23"/>
                  </a:lnTo>
                  <a:lnTo>
                    <a:pt x="49" y="22"/>
                  </a:lnTo>
                  <a:lnTo>
                    <a:pt x="49" y="20"/>
                  </a:lnTo>
                  <a:lnTo>
                    <a:pt x="50" y="16"/>
                  </a:lnTo>
                  <a:lnTo>
                    <a:pt x="50" y="15"/>
                  </a:lnTo>
                  <a:lnTo>
                    <a:pt x="50" y="14"/>
                  </a:lnTo>
                  <a:lnTo>
                    <a:pt x="50" y="12"/>
                  </a:lnTo>
                  <a:lnTo>
                    <a:pt x="50" y="12"/>
                  </a:lnTo>
                  <a:lnTo>
                    <a:pt x="50" y="11"/>
                  </a:lnTo>
                  <a:lnTo>
                    <a:pt x="51" y="9"/>
                  </a:lnTo>
                  <a:lnTo>
                    <a:pt x="51" y="8"/>
                  </a:lnTo>
                  <a:lnTo>
                    <a:pt x="51" y="8"/>
                  </a:lnTo>
                  <a:lnTo>
                    <a:pt x="51" y="6"/>
                  </a:lnTo>
                  <a:lnTo>
                    <a:pt x="51" y="6"/>
                  </a:lnTo>
                  <a:lnTo>
                    <a:pt x="51" y="5"/>
                  </a:lnTo>
                  <a:lnTo>
                    <a:pt x="51" y="4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4" y="4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5" y="6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8"/>
                  </a:lnTo>
                  <a:lnTo>
                    <a:pt x="55" y="9"/>
                  </a:lnTo>
                  <a:lnTo>
                    <a:pt x="56" y="12"/>
                  </a:lnTo>
                  <a:lnTo>
                    <a:pt x="56" y="13"/>
                  </a:lnTo>
                  <a:lnTo>
                    <a:pt x="56" y="14"/>
                  </a:lnTo>
                  <a:lnTo>
                    <a:pt x="56" y="15"/>
                  </a:lnTo>
                  <a:lnTo>
                    <a:pt x="56" y="19"/>
                  </a:lnTo>
                  <a:lnTo>
                    <a:pt x="57" y="27"/>
                  </a:lnTo>
                  <a:lnTo>
                    <a:pt x="57" y="28"/>
                  </a:lnTo>
                  <a:lnTo>
                    <a:pt x="57" y="29"/>
                  </a:lnTo>
                  <a:lnTo>
                    <a:pt x="57" y="31"/>
                  </a:lnTo>
                  <a:lnTo>
                    <a:pt x="58" y="36"/>
                  </a:lnTo>
                  <a:lnTo>
                    <a:pt x="58" y="45"/>
                  </a:lnTo>
                  <a:lnTo>
                    <a:pt x="60" y="65"/>
                  </a:lnTo>
                  <a:lnTo>
                    <a:pt x="60" y="66"/>
                  </a:lnTo>
                  <a:lnTo>
                    <a:pt x="60" y="68"/>
                  </a:lnTo>
                  <a:lnTo>
                    <a:pt x="60" y="70"/>
                  </a:lnTo>
                  <a:lnTo>
                    <a:pt x="61" y="75"/>
                  </a:lnTo>
                  <a:lnTo>
                    <a:pt x="61" y="85"/>
                  </a:lnTo>
                  <a:lnTo>
                    <a:pt x="62" y="86"/>
                  </a:lnTo>
                  <a:lnTo>
                    <a:pt x="62" y="88"/>
                  </a:lnTo>
                  <a:lnTo>
                    <a:pt x="62" y="90"/>
                  </a:lnTo>
                  <a:lnTo>
                    <a:pt x="62" y="94"/>
                  </a:lnTo>
                  <a:lnTo>
                    <a:pt x="62" y="95"/>
                  </a:lnTo>
                  <a:lnTo>
                    <a:pt x="62" y="96"/>
                  </a:lnTo>
                  <a:lnTo>
                    <a:pt x="62" y="98"/>
                  </a:lnTo>
                  <a:lnTo>
                    <a:pt x="63" y="102"/>
                  </a:lnTo>
                  <a:lnTo>
                    <a:pt x="63" y="103"/>
                  </a:lnTo>
                  <a:lnTo>
                    <a:pt x="63" y="104"/>
                  </a:lnTo>
                  <a:lnTo>
                    <a:pt x="63" y="105"/>
                  </a:lnTo>
                  <a:lnTo>
                    <a:pt x="63" y="106"/>
                  </a:lnTo>
                  <a:lnTo>
                    <a:pt x="64" y="106"/>
                  </a:lnTo>
                  <a:lnTo>
                    <a:pt x="64" y="108"/>
                  </a:lnTo>
                  <a:lnTo>
                    <a:pt x="64" y="109"/>
                  </a:lnTo>
                  <a:lnTo>
                    <a:pt x="64" y="109"/>
                  </a:lnTo>
                  <a:lnTo>
                    <a:pt x="64" y="110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2"/>
                  </a:lnTo>
                  <a:lnTo>
                    <a:pt x="64" y="113"/>
                  </a:lnTo>
                  <a:lnTo>
                    <a:pt x="65" y="113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2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8" y="109"/>
                  </a:lnTo>
                  <a:lnTo>
                    <a:pt x="68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8" y="105"/>
                  </a:lnTo>
                  <a:lnTo>
                    <a:pt x="68" y="104"/>
                  </a:lnTo>
                  <a:lnTo>
                    <a:pt x="69" y="101"/>
                  </a:lnTo>
                  <a:lnTo>
                    <a:pt x="69" y="100"/>
                  </a:lnTo>
                  <a:lnTo>
                    <a:pt x="69" y="99"/>
                  </a:lnTo>
                  <a:lnTo>
                    <a:pt x="69" y="97"/>
                  </a:lnTo>
                  <a:lnTo>
                    <a:pt x="69" y="93"/>
                  </a:lnTo>
                  <a:lnTo>
                    <a:pt x="70" y="85"/>
                  </a:lnTo>
                  <a:lnTo>
                    <a:pt x="70" y="84"/>
                  </a:lnTo>
                  <a:lnTo>
                    <a:pt x="70" y="82"/>
                  </a:lnTo>
                  <a:lnTo>
                    <a:pt x="70" y="80"/>
                  </a:lnTo>
                  <a:lnTo>
                    <a:pt x="71" y="76"/>
                  </a:lnTo>
                  <a:lnTo>
                    <a:pt x="72" y="66"/>
                  </a:lnTo>
                  <a:lnTo>
                    <a:pt x="72" y="64"/>
                  </a:lnTo>
                  <a:lnTo>
                    <a:pt x="72" y="63"/>
                  </a:lnTo>
                  <a:lnTo>
                    <a:pt x="72" y="60"/>
                  </a:lnTo>
                  <a:lnTo>
                    <a:pt x="72" y="55"/>
                  </a:lnTo>
                  <a:lnTo>
                    <a:pt x="73" y="44"/>
                  </a:lnTo>
                  <a:lnTo>
                    <a:pt x="73" y="43"/>
                  </a:lnTo>
                  <a:lnTo>
                    <a:pt x="73" y="41"/>
                  </a:lnTo>
                  <a:lnTo>
                    <a:pt x="73" y="39"/>
                  </a:lnTo>
                  <a:lnTo>
                    <a:pt x="74" y="34"/>
                  </a:lnTo>
                  <a:lnTo>
                    <a:pt x="75" y="24"/>
                  </a:lnTo>
                  <a:lnTo>
                    <a:pt x="75" y="23"/>
                  </a:lnTo>
                  <a:lnTo>
                    <a:pt x="75" y="22"/>
                  </a:lnTo>
                  <a:lnTo>
                    <a:pt x="75" y="20"/>
                  </a:lnTo>
                  <a:lnTo>
                    <a:pt x="75" y="16"/>
                  </a:lnTo>
                  <a:lnTo>
                    <a:pt x="75" y="15"/>
                  </a:lnTo>
                  <a:lnTo>
                    <a:pt x="76" y="14"/>
                  </a:lnTo>
                  <a:lnTo>
                    <a:pt x="76" y="12"/>
                  </a:lnTo>
                  <a:lnTo>
                    <a:pt x="76" y="9"/>
                  </a:lnTo>
                  <a:lnTo>
                    <a:pt x="76" y="8"/>
                  </a:lnTo>
                  <a:lnTo>
                    <a:pt x="76" y="8"/>
                  </a:lnTo>
                  <a:lnTo>
                    <a:pt x="76" y="6"/>
                  </a:lnTo>
                  <a:lnTo>
                    <a:pt x="77" y="6"/>
                  </a:lnTo>
                  <a:lnTo>
                    <a:pt x="77" y="5"/>
                  </a:lnTo>
                  <a:lnTo>
                    <a:pt x="77" y="4"/>
                  </a:lnTo>
                  <a:lnTo>
                    <a:pt x="77" y="4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2"/>
                  </a:lnTo>
                  <a:lnTo>
                    <a:pt x="77" y="2"/>
                  </a:lnTo>
                  <a:lnTo>
                    <a:pt x="77" y="1"/>
                  </a:lnTo>
                  <a:lnTo>
                    <a:pt x="78" y="1"/>
                  </a:lnTo>
                  <a:lnTo>
                    <a:pt x="78" y="1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80" y="2"/>
                  </a:lnTo>
                  <a:lnTo>
                    <a:pt x="80" y="2"/>
                  </a:lnTo>
                  <a:lnTo>
                    <a:pt x="80" y="2"/>
                  </a:lnTo>
                  <a:lnTo>
                    <a:pt x="80" y="3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5"/>
                  </a:lnTo>
                  <a:lnTo>
                    <a:pt x="80" y="6"/>
                  </a:lnTo>
                  <a:lnTo>
                    <a:pt x="80" y="7"/>
                  </a:lnTo>
                  <a:lnTo>
                    <a:pt x="81" y="8"/>
                  </a:lnTo>
                  <a:lnTo>
                    <a:pt x="81" y="9"/>
                  </a:lnTo>
                  <a:lnTo>
                    <a:pt x="81" y="9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25" name="Freeform 82"/>
            <p:cNvSpPr>
              <a:spLocks/>
            </p:cNvSpPr>
            <p:nvPr/>
          </p:nvSpPr>
          <p:spPr bwMode="auto">
            <a:xfrm>
              <a:off x="4479" y="2186"/>
              <a:ext cx="83" cy="116"/>
            </a:xfrm>
            <a:custGeom>
              <a:avLst/>
              <a:gdLst/>
              <a:ahLst/>
              <a:cxnLst>
                <a:cxn ang="0">
                  <a:pos x="1" y="23"/>
                </a:cxn>
                <a:cxn ang="0">
                  <a:pos x="3" y="51"/>
                </a:cxn>
                <a:cxn ang="0">
                  <a:pos x="5" y="83"/>
                </a:cxn>
                <a:cxn ang="0">
                  <a:pos x="7" y="99"/>
                </a:cxn>
                <a:cxn ang="0">
                  <a:pos x="8" y="108"/>
                </a:cxn>
                <a:cxn ang="0">
                  <a:pos x="9" y="112"/>
                </a:cxn>
                <a:cxn ang="0">
                  <a:pos x="10" y="115"/>
                </a:cxn>
                <a:cxn ang="0">
                  <a:pos x="10" y="115"/>
                </a:cxn>
                <a:cxn ang="0">
                  <a:pos x="11" y="114"/>
                </a:cxn>
                <a:cxn ang="0">
                  <a:pos x="12" y="108"/>
                </a:cxn>
                <a:cxn ang="0">
                  <a:pos x="14" y="87"/>
                </a:cxn>
                <a:cxn ang="0">
                  <a:pos x="17" y="44"/>
                </a:cxn>
                <a:cxn ang="0">
                  <a:pos x="19" y="26"/>
                </a:cxn>
                <a:cxn ang="0">
                  <a:pos x="20" y="11"/>
                </a:cxn>
                <a:cxn ang="0">
                  <a:pos x="21" y="4"/>
                </a:cxn>
                <a:cxn ang="0">
                  <a:pos x="22" y="1"/>
                </a:cxn>
                <a:cxn ang="0">
                  <a:pos x="22" y="0"/>
                </a:cxn>
                <a:cxn ang="0">
                  <a:pos x="23" y="0"/>
                </a:cxn>
                <a:cxn ang="0">
                  <a:pos x="24" y="3"/>
                </a:cxn>
                <a:cxn ang="0">
                  <a:pos x="25" y="8"/>
                </a:cxn>
                <a:cxn ang="0">
                  <a:pos x="27" y="31"/>
                </a:cxn>
                <a:cxn ang="0">
                  <a:pos x="29" y="57"/>
                </a:cxn>
                <a:cxn ang="0">
                  <a:pos x="31" y="94"/>
                </a:cxn>
                <a:cxn ang="0">
                  <a:pos x="33" y="107"/>
                </a:cxn>
                <a:cxn ang="0">
                  <a:pos x="34" y="113"/>
                </a:cxn>
                <a:cxn ang="0">
                  <a:pos x="34" y="115"/>
                </a:cxn>
                <a:cxn ang="0">
                  <a:pos x="35" y="116"/>
                </a:cxn>
                <a:cxn ang="0">
                  <a:pos x="36" y="114"/>
                </a:cxn>
                <a:cxn ang="0">
                  <a:pos x="37" y="110"/>
                </a:cxn>
                <a:cxn ang="0">
                  <a:pos x="38" y="100"/>
                </a:cxn>
                <a:cxn ang="0">
                  <a:pos x="40" y="74"/>
                </a:cxn>
                <a:cxn ang="0">
                  <a:pos x="42" y="42"/>
                </a:cxn>
                <a:cxn ang="0">
                  <a:pos x="44" y="18"/>
                </a:cxn>
                <a:cxn ang="0">
                  <a:pos x="46" y="7"/>
                </a:cxn>
                <a:cxn ang="0">
                  <a:pos x="46" y="2"/>
                </a:cxn>
                <a:cxn ang="0">
                  <a:pos x="47" y="0"/>
                </a:cxn>
                <a:cxn ang="0">
                  <a:pos x="48" y="0"/>
                </a:cxn>
                <a:cxn ang="0">
                  <a:pos x="49" y="2"/>
                </a:cxn>
                <a:cxn ang="0">
                  <a:pos x="50" y="7"/>
                </a:cxn>
                <a:cxn ang="0">
                  <a:pos x="51" y="17"/>
                </a:cxn>
                <a:cxn ang="0">
                  <a:pos x="53" y="52"/>
                </a:cxn>
                <a:cxn ang="0">
                  <a:pos x="56" y="87"/>
                </a:cxn>
                <a:cxn ang="0">
                  <a:pos x="57" y="104"/>
                </a:cxn>
                <a:cxn ang="0">
                  <a:pos x="58" y="112"/>
                </a:cxn>
                <a:cxn ang="0">
                  <a:pos x="59" y="115"/>
                </a:cxn>
                <a:cxn ang="0">
                  <a:pos x="60" y="116"/>
                </a:cxn>
                <a:cxn ang="0">
                  <a:pos x="61" y="114"/>
                </a:cxn>
                <a:cxn ang="0">
                  <a:pos x="62" y="110"/>
                </a:cxn>
                <a:cxn ang="0">
                  <a:pos x="63" y="98"/>
                </a:cxn>
                <a:cxn ang="0">
                  <a:pos x="66" y="52"/>
                </a:cxn>
                <a:cxn ang="0">
                  <a:pos x="68" y="28"/>
                </a:cxn>
                <a:cxn ang="0">
                  <a:pos x="69" y="13"/>
                </a:cxn>
                <a:cxn ang="0">
                  <a:pos x="70" y="6"/>
                </a:cxn>
                <a:cxn ang="0">
                  <a:pos x="71" y="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3" y="2"/>
                </a:cxn>
                <a:cxn ang="0">
                  <a:pos x="74" y="8"/>
                </a:cxn>
                <a:cxn ang="0">
                  <a:pos x="76" y="32"/>
                </a:cxn>
                <a:cxn ang="0">
                  <a:pos x="78" y="62"/>
                </a:cxn>
                <a:cxn ang="0">
                  <a:pos x="81" y="94"/>
                </a:cxn>
                <a:cxn ang="0">
                  <a:pos x="82" y="107"/>
                </a:cxn>
              </a:cxnLst>
              <a:rect l="0" t="0" r="r" b="b"/>
              <a:pathLst>
                <a:path w="83" h="116">
                  <a:moveTo>
                    <a:pt x="0" y="9"/>
                  </a:moveTo>
                  <a:lnTo>
                    <a:pt x="0" y="11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1" y="16"/>
                  </a:lnTo>
                  <a:lnTo>
                    <a:pt x="1" y="18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1" y="27"/>
                  </a:lnTo>
                  <a:lnTo>
                    <a:pt x="2" y="31"/>
                  </a:lnTo>
                  <a:lnTo>
                    <a:pt x="3" y="41"/>
                  </a:lnTo>
                  <a:lnTo>
                    <a:pt x="3" y="42"/>
                  </a:lnTo>
                  <a:lnTo>
                    <a:pt x="3" y="44"/>
                  </a:lnTo>
                  <a:lnTo>
                    <a:pt x="3" y="46"/>
                  </a:lnTo>
                  <a:lnTo>
                    <a:pt x="3" y="51"/>
                  </a:lnTo>
                  <a:lnTo>
                    <a:pt x="4" y="61"/>
                  </a:lnTo>
                  <a:lnTo>
                    <a:pt x="4" y="62"/>
                  </a:lnTo>
                  <a:lnTo>
                    <a:pt x="4" y="64"/>
                  </a:lnTo>
                  <a:lnTo>
                    <a:pt x="4" y="66"/>
                  </a:lnTo>
                  <a:lnTo>
                    <a:pt x="5" y="71"/>
                  </a:lnTo>
                  <a:lnTo>
                    <a:pt x="5" y="81"/>
                  </a:lnTo>
                  <a:lnTo>
                    <a:pt x="5" y="82"/>
                  </a:lnTo>
                  <a:lnTo>
                    <a:pt x="5" y="83"/>
                  </a:lnTo>
                  <a:lnTo>
                    <a:pt x="6" y="85"/>
                  </a:lnTo>
                  <a:lnTo>
                    <a:pt x="6" y="90"/>
                  </a:lnTo>
                  <a:lnTo>
                    <a:pt x="6" y="91"/>
                  </a:lnTo>
                  <a:lnTo>
                    <a:pt x="6" y="92"/>
                  </a:lnTo>
                  <a:lnTo>
                    <a:pt x="6" y="94"/>
                  </a:lnTo>
                  <a:lnTo>
                    <a:pt x="7" y="97"/>
                  </a:lnTo>
                  <a:lnTo>
                    <a:pt x="7" y="98"/>
                  </a:lnTo>
                  <a:lnTo>
                    <a:pt x="7" y="99"/>
                  </a:lnTo>
                  <a:lnTo>
                    <a:pt x="7" y="101"/>
                  </a:lnTo>
                  <a:lnTo>
                    <a:pt x="7" y="102"/>
                  </a:lnTo>
                  <a:lnTo>
                    <a:pt x="7" y="103"/>
                  </a:lnTo>
                  <a:lnTo>
                    <a:pt x="7" y="104"/>
                  </a:lnTo>
                  <a:lnTo>
                    <a:pt x="7" y="105"/>
                  </a:lnTo>
                  <a:lnTo>
                    <a:pt x="8" y="106"/>
                  </a:lnTo>
                  <a:lnTo>
                    <a:pt x="8" y="107"/>
                  </a:lnTo>
                  <a:lnTo>
                    <a:pt x="8" y="108"/>
                  </a:lnTo>
                  <a:lnTo>
                    <a:pt x="8" y="108"/>
                  </a:lnTo>
                  <a:lnTo>
                    <a:pt x="8" y="109"/>
                  </a:lnTo>
                  <a:lnTo>
                    <a:pt x="8" y="110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9" y="112"/>
                  </a:lnTo>
                  <a:lnTo>
                    <a:pt x="9" y="112"/>
                  </a:lnTo>
                  <a:lnTo>
                    <a:pt x="9" y="112"/>
                  </a:lnTo>
                  <a:lnTo>
                    <a:pt x="9" y="113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3"/>
                  </a:lnTo>
                  <a:lnTo>
                    <a:pt x="11" y="113"/>
                  </a:lnTo>
                  <a:lnTo>
                    <a:pt x="11" y="112"/>
                  </a:lnTo>
                  <a:lnTo>
                    <a:pt x="11" y="111"/>
                  </a:lnTo>
                  <a:lnTo>
                    <a:pt x="12" y="111"/>
                  </a:lnTo>
                  <a:lnTo>
                    <a:pt x="12" y="110"/>
                  </a:lnTo>
                  <a:lnTo>
                    <a:pt x="12" y="109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6"/>
                  </a:lnTo>
                  <a:lnTo>
                    <a:pt x="13" y="103"/>
                  </a:lnTo>
                  <a:lnTo>
                    <a:pt x="13" y="102"/>
                  </a:lnTo>
                  <a:lnTo>
                    <a:pt x="13" y="101"/>
                  </a:lnTo>
                  <a:lnTo>
                    <a:pt x="13" y="100"/>
                  </a:lnTo>
                  <a:lnTo>
                    <a:pt x="13" y="96"/>
                  </a:lnTo>
                  <a:lnTo>
                    <a:pt x="14" y="87"/>
                  </a:lnTo>
                  <a:lnTo>
                    <a:pt x="14" y="86"/>
                  </a:lnTo>
                  <a:lnTo>
                    <a:pt x="14" y="84"/>
                  </a:lnTo>
                  <a:lnTo>
                    <a:pt x="15" y="82"/>
                  </a:lnTo>
                  <a:lnTo>
                    <a:pt x="15" y="77"/>
                  </a:lnTo>
                  <a:lnTo>
                    <a:pt x="16" y="67"/>
                  </a:lnTo>
                  <a:lnTo>
                    <a:pt x="17" y="47"/>
                  </a:lnTo>
                  <a:lnTo>
                    <a:pt x="17" y="46"/>
                  </a:lnTo>
                  <a:lnTo>
                    <a:pt x="17" y="44"/>
                  </a:lnTo>
                  <a:lnTo>
                    <a:pt x="17" y="42"/>
                  </a:lnTo>
                  <a:lnTo>
                    <a:pt x="18" y="37"/>
                  </a:lnTo>
                  <a:lnTo>
                    <a:pt x="18" y="36"/>
                  </a:lnTo>
                  <a:lnTo>
                    <a:pt x="18" y="35"/>
                  </a:lnTo>
                  <a:lnTo>
                    <a:pt x="18" y="32"/>
                  </a:lnTo>
                  <a:lnTo>
                    <a:pt x="18" y="28"/>
                  </a:lnTo>
                  <a:lnTo>
                    <a:pt x="19" y="27"/>
                  </a:lnTo>
                  <a:lnTo>
                    <a:pt x="19" y="26"/>
                  </a:lnTo>
                  <a:lnTo>
                    <a:pt x="19" y="24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6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1"/>
                  </a:lnTo>
                  <a:lnTo>
                    <a:pt x="20" y="10"/>
                  </a:lnTo>
                  <a:lnTo>
                    <a:pt x="20" y="9"/>
                  </a:lnTo>
                  <a:lnTo>
                    <a:pt x="20" y="8"/>
                  </a:lnTo>
                  <a:lnTo>
                    <a:pt x="21" y="7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25" y="6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0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5" y="16"/>
                  </a:lnTo>
                  <a:lnTo>
                    <a:pt x="26" y="17"/>
                  </a:lnTo>
                  <a:lnTo>
                    <a:pt x="26" y="22"/>
                  </a:lnTo>
                  <a:lnTo>
                    <a:pt x="27" y="31"/>
                  </a:lnTo>
                  <a:lnTo>
                    <a:pt x="27" y="32"/>
                  </a:lnTo>
                  <a:lnTo>
                    <a:pt x="27" y="33"/>
                  </a:lnTo>
                  <a:lnTo>
                    <a:pt x="27" y="36"/>
                  </a:lnTo>
                  <a:lnTo>
                    <a:pt x="28" y="41"/>
                  </a:lnTo>
                  <a:lnTo>
                    <a:pt x="28" y="52"/>
                  </a:lnTo>
                  <a:lnTo>
                    <a:pt x="29" y="53"/>
                  </a:lnTo>
                  <a:lnTo>
                    <a:pt x="29" y="54"/>
                  </a:lnTo>
                  <a:lnTo>
                    <a:pt x="29" y="57"/>
                  </a:lnTo>
                  <a:lnTo>
                    <a:pt x="29" y="62"/>
                  </a:lnTo>
                  <a:lnTo>
                    <a:pt x="30" y="73"/>
                  </a:lnTo>
                  <a:lnTo>
                    <a:pt x="30" y="75"/>
                  </a:lnTo>
                  <a:lnTo>
                    <a:pt x="30" y="76"/>
                  </a:lnTo>
                  <a:lnTo>
                    <a:pt x="30" y="78"/>
                  </a:lnTo>
                  <a:lnTo>
                    <a:pt x="31" y="84"/>
                  </a:lnTo>
                  <a:lnTo>
                    <a:pt x="31" y="93"/>
                  </a:lnTo>
                  <a:lnTo>
                    <a:pt x="31" y="94"/>
                  </a:lnTo>
                  <a:lnTo>
                    <a:pt x="31" y="95"/>
                  </a:lnTo>
                  <a:lnTo>
                    <a:pt x="32" y="97"/>
                  </a:lnTo>
                  <a:lnTo>
                    <a:pt x="32" y="100"/>
                  </a:lnTo>
                  <a:lnTo>
                    <a:pt x="32" y="101"/>
                  </a:lnTo>
                  <a:lnTo>
                    <a:pt x="32" y="102"/>
                  </a:lnTo>
                  <a:lnTo>
                    <a:pt x="32" y="104"/>
                  </a:lnTo>
                  <a:lnTo>
                    <a:pt x="33" y="107"/>
                  </a:lnTo>
                  <a:lnTo>
                    <a:pt x="33" y="107"/>
                  </a:lnTo>
                  <a:lnTo>
                    <a:pt x="33" y="108"/>
                  </a:lnTo>
                  <a:lnTo>
                    <a:pt x="33" y="109"/>
                  </a:lnTo>
                  <a:lnTo>
                    <a:pt x="33" y="110"/>
                  </a:lnTo>
                  <a:lnTo>
                    <a:pt x="33" y="110"/>
                  </a:lnTo>
                  <a:lnTo>
                    <a:pt x="33" y="111"/>
                  </a:lnTo>
                  <a:lnTo>
                    <a:pt x="33" y="112"/>
                  </a:lnTo>
                  <a:lnTo>
                    <a:pt x="34" y="112"/>
                  </a:lnTo>
                  <a:lnTo>
                    <a:pt x="34" y="113"/>
                  </a:lnTo>
                  <a:lnTo>
                    <a:pt x="34" y="113"/>
                  </a:lnTo>
                  <a:lnTo>
                    <a:pt x="34" y="113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7" y="111"/>
                  </a:lnTo>
                  <a:lnTo>
                    <a:pt x="37" y="110"/>
                  </a:lnTo>
                  <a:lnTo>
                    <a:pt x="37" y="110"/>
                  </a:lnTo>
                  <a:lnTo>
                    <a:pt x="37" y="108"/>
                  </a:lnTo>
                  <a:lnTo>
                    <a:pt x="37" y="108"/>
                  </a:lnTo>
                  <a:lnTo>
                    <a:pt x="37" y="107"/>
                  </a:lnTo>
                  <a:lnTo>
                    <a:pt x="37" y="106"/>
                  </a:lnTo>
                  <a:lnTo>
                    <a:pt x="38" y="102"/>
                  </a:lnTo>
                  <a:lnTo>
                    <a:pt x="38" y="101"/>
                  </a:lnTo>
                  <a:lnTo>
                    <a:pt x="38" y="100"/>
                  </a:lnTo>
                  <a:lnTo>
                    <a:pt x="38" y="99"/>
                  </a:lnTo>
                  <a:lnTo>
                    <a:pt x="39" y="94"/>
                  </a:lnTo>
                  <a:lnTo>
                    <a:pt x="39" y="93"/>
                  </a:lnTo>
                  <a:lnTo>
                    <a:pt x="39" y="92"/>
                  </a:lnTo>
                  <a:lnTo>
                    <a:pt x="39" y="90"/>
                  </a:lnTo>
                  <a:lnTo>
                    <a:pt x="39" y="85"/>
                  </a:lnTo>
                  <a:lnTo>
                    <a:pt x="40" y="75"/>
                  </a:lnTo>
                  <a:lnTo>
                    <a:pt x="40" y="74"/>
                  </a:lnTo>
                  <a:lnTo>
                    <a:pt x="40" y="72"/>
                  </a:lnTo>
                  <a:lnTo>
                    <a:pt x="40" y="70"/>
                  </a:lnTo>
                  <a:lnTo>
                    <a:pt x="41" y="64"/>
                  </a:lnTo>
                  <a:lnTo>
                    <a:pt x="42" y="53"/>
                  </a:lnTo>
                  <a:lnTo>
                    <a:pt x="42" y="52"/>
                  </a:lnTo>
                  <a:lnTo>
                    <a:pt x="42" y="50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3" y="32"/>
                  </a:lnTo>
                  <a:lnTo>
                    <a:pt x="43" y="30"/>
                  </a:lnTo>
                  <a:lnTo>
                    <a:pt x="43" y="29"/>
                  </a:lnTo>
                  <a:lnTo>
                    <a:pt x="44" y="27"/>
                  </a:lnTo>
                  <a:lnTo>
                    <a:pt x="44" y="22"/>
                  </a:lnTo>
                  <a:lnTo>
                    <a:pt x="44" y="21"/>
                  </a:lnTo>
                  <a:lnTo>
                    <a:pt x="44" y="20"/>
                  </a:lnTo>
                  <a:lnTo>
                    <a:pt x="44" y="18"/>
                  </a:lnTo>
                  <a:lnTo>
                    <a:pt x="45" y="14"/>
                  </a:lnTo>
                  <a:lnTo>
                    <a:pt x="45" y="13"/>
                  </a:lnTo>
                  <a:lnTo>
                    <a:pt x="45" y="13"/>
                  </a:lnTo>
                  <a:lnTo>
                    <a:pt x="45" y="11"/>
                  </a:lnTo>
                  <a:lnTo>
                    <a:pt x="45" y="10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6" y="7"/>
                  </a:lnTo>
                  <a:lnTo>
                    <a:pt x="46" y="6"/>
                  </a:lnTo>
                  <a:lnTo>
                    <a:pt x="46" y="5"/>
                  </a:lnTo>
                  <a:lnTo>
                    <a:pt x="46" y="5"/>
                  </a:lnTo>
                  <a:lnTo>
                    <a:pt x="46" y="4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2"/>
                  </a:lnTo>
                  <a:lnTo>
                    <a:pt x="49" y="2"/>
                  </a:lnTo>
                  <a:lnTo>
                    <a:pt x="49" y="2"/>
                  </a:lnTo>
                  <a:lnTo>
                    <a:pt x="49" y="3"/>
                  </a:lnTo>
                  <a:lnTo>
                    <a:pt x="49" y="3"/>
                  </a:lnTo>
                  <a:lnTo>
                    <a:pt x="49" y="4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50" y="8"/>
                  </a:lnTo>
                  <a:lnTo>
                    <a:pt x="50" y="9"/>
                  </a:lnTo>
                  <a:lnTo>
                    <a:pt x="50" y="10"/>
                  </a:lnTo>
                  <a:lnTo>
                    <a:pt x="50" y="11"/>
                  </a:lnTo>
                  <a:lnTo>
                    <a:pt x="50" y="12"/>
                  </a:lnTo>
                  <a:lnTo>
                    <a:pt x="50" y="16"/>
                  </a:lnTo>
                  <a:lnTo>
                    <a:pt x="51" y="16"/>
                  </a:lnTo>
                  <a:lnTo>
                    <a:pt x="51" y="17"/>
                  </a:lnTo>
                  <a:lnTo>
                    <a:pt x="51" y="19"/>
                  </a:lnTo>
                  <a:lnTo>
                    <a:pt x="51" y="23"/>
                  </a:lnTo>
                  <a:lnTo>
                    <a:pt x="52" y="32"/>
                  </a:lnTo>
                  <a:lnTo>
                    <a:pt x="52" y="33"/>
                  </a:lnTo>
                  <a:lnTo>
                    <a:pt x="52" y="34"/>
                  </a:lnTo>
                  <a:lnTo>
                    <a:pt x="52" y="37"/>
                  </a:lnTo>
                  <a:lnTo>
                    <a:pt x="53" y="42"/>
                  </a:lnTo>
                  <a:lnTo>
                    <a:pt x="53" y="52"/>
                  </a:lnTo>
                  <a:lnTo>
                    <a:pt x="55" y="72"/>
                  </a:lnTo>
                  <a:lnTo>
                    <a:pt x="55" y="73"/>
                  </a:lnTo>
                  <a:lnTo>
                    <a:pt x="55" y="75"/>
                  </a:lnTo>
                  <a:lnTo>
                    <a:pt x="55" y="77"/>
                  </a:lnTo>
                  <a:lnTo>
                    <a:pt x="55" y="82"/>
                  </a:lnTo>
                  <a:lnTo>
                    <a:pt x="56" y="84"/>
                  </a:lnTo>
                  <a:lnTo>
                    <a:pt x="56" y="85"/>
                  </a:lnTo>
                  <a:lnTo>
                    <a:pt x="56" y="87"/>
                  </a:lnTo>
                  <a:lnTo>
                    <a:pt x="56" y="92"/>
                  </a:lnTo>
                  <a:lnTo>
                    <a:pt x="56" y="93"/>
                  </a:lnTo>
                  <a:lnTo>
                    <a:pt x="56" y="94"/>
                  </a:lnTo>
                  <a:lnTo>
                    <a:pt x="56" y="96"/>
                  </a:lnTo>
                  <a:lnTo>
                    <a:pt x="57" y="100"/>
                  </a:lnTo>
                  <a:lnTo>
                    <a:pt x="57" y="101"/>
                  </a:lnTo>
                  <a:lnTo>
                    <a:pt x="57" y="102"/>
                  </a:lnTo>
                  <a:lnTo>
                    <a:pt x="57" y="104"/>
                  </a:lnTo>
                  <a:lnTo>
                    <a:pt x="58" y="107"/>
                  </a:lnTo>
                  <a:lnTo>
                    <a:pt x="58" y="108"/>
                  </a:lnTo>
                  <a:lnTo>
                    <a:pt x="58" y="108"/>
                  </a:lnTo>
                  <a:lnTo>
                    <a:pt x="58" y="110"/>
                  </a:lnTo>
                  <a:lnTo>
                    <a:pt x="58" y="110"/>
                  </a:lnTo>
                  <a:lnTo>
                    <a:pt x="58" y="111"/>
                  </a:lnTo>
                  <a:lnTo>
                    <a:pt x="58" y="112"/>
                  </a:lnTo>
                  <a:lnTo>
                    <a:pt x="58" y="112"/>
                  </a:lnTo>
                  <a:lnTo>
                    <a:pt x="59" y="113"/>
                  </a:lnTo>
                  <a:lnTo>
                    <a:pt x="59" y="113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2"/>
                  </a:lnTo>
                  <a:lnTo>
                    <a:pt x="61" y="112"/>
                  </a:lnTo>
                  <a:lnTo>
                    <a:pt x="61" y="111"/>
                  </a:lnTo>
                  <a:lnTo>
                    <a:pt x="62" y="110"/>
                  </a:lnTo>
                  <a:lnTo>
                    <a:pt x="62" y="110"/>
                  </a:lnTo>
                  <a:lnTo>
                    <a:pt x="62" y="109"/>
                  </a:lnTo>
                  <a:lnTo>
                    <a:pt x="62" y="106"/>
                  </a:lnTo>
                  <a:lnTo>
                    <a:pt x="62" y="105"/>
                  </a:lnTo>
                  <a:lnTo>
                    <a:pt x="62" y="105"/>
                  </a:lnTo>
                  <a:lnTo>
                    <a:pt x="62" y="103"/>
                  </a:lnTo>
                  <a:lnTo>
                    <a:pt x="63" y="100"/>
                  </a:lnTo>
                  <a:lnTo>
                    <a:pt x="63" y="99"/>
                  </a:lnTo>
                  <a:lnTo>
                    <a:pt x="63" y="98"/>
                  </a:lnTo>
                  <a:lnTo>
                    <a:pt x="63" y="96"/>
                  </a:lnTo>
                  <a:lnTo>
                    <a:pt x="64" y="92"/>
                  </a:lnTo>
                  <a:lnTo>
                    <a:pt x="64" y="91"/>
                  </a:lnTo>
                  <a:lnTo>
                    <a:pt x="64" y="90"/>
                  </a:lnTo>
                  <a:lnTo>
                    <a:pt x="64" y="87"/>
                  </a:lnTo>
                  <a:lnTo>
                    <a:pt x="64" y="83"/>
                  </a:lnTo>
                  <a:lnTo>
                    <a:pt x="65" y="73"/>
                  </a:lnTo>
                  <a:lnTo>
                    <a:pt x="66" y="52"/>
                  </a:lnTo>
                  <a:lnTo>
                    <a:pt x="66" y="51"/>
                  </a:lnTo>
                  <a:lnTo>
                    <a:pt x="66" y="50"/>
                  </a:lnTo>
                  <a:lnTo>
                    <a:pt x="67" y="47"/>
                  </a:lnTo>
                  <a:lnTo>
                    <a:pt x="67" y="42"/>
                  </a:lnTo>
                  <a:lnTo>
                    <a:pt x="68" y="33"/>
                  </a:lnTo>
                  <a:lnTo>
                    <a:pt x="68" y="32"/>
                  </a:lnTo>
                  <a:lnTo>
                    <a:pt x="68" y="30"/>
                  </a:lnTo>
                  <a:lnTo>
                    <a:pt x="68" y="28"/>
                  </a:lnTo>
                  <a:lnTo>
                    <a:pt x="68" y="24"/>
                  </a:lnTo>
                  <a:lnTo>
                    <a:pt x="68" y="23"/>
                  </a:lnTo>
                  <a:lnTo>
                    <a:pt x="68" y="22"/>
                  </a:lnTo>
                  <a:lnTo>
                    <a:pt x="69" y="20"/>
                  </a:lnTo>
                  <a:lnTo>
                    <a:pt x="69" y="16"/>
                  </a:lnTo>
                  <a:lnTo>
                    <a:pt x="69" y="15"/>
                  </a:lnTo>
                  <a:lnTo>
                    <a:pt x="69" y="14"/>
                  </a:lnTo>
                  <a:lnTo>
                    <a:pt x="69" y="13"/>
                  </a:lnTo>
                  <a:lnTo>
                    <a:pt x="70" y="12"/>
                  </a:lnTo>
                  <a:lnTo>
                    <a:pt x="70" y="11"/>
                  </a:lnTo>
                  <a:lnTo>
                    <a:pt x="70" y="10"/>
                  </a:lnTo>
                  <a:lnTo>
                    <a:pt x="70" y="9"/>
                  </a:lnTo>
                  <a:lnTo>
                    <a:pt x="70" y="8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70" y="5"/>
                  </a:lnTo>
                  <a:lnTo>
                    <a:pt x="70" y="4"/>
                  </a:lnTo>
                  <a:lnTo>
                    <a:pt x="71" y="4"/>
                  </a:lnTo>
                  <a:lnTo>
                    <a:pt x="71" y="3"/>
                  </a:lnTo>
                  <a:lnTo>
                    <a:pt x="71" y="3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1"/>
                  </a:lnTo>
                  <a:lnTo>
                    <a:pt x="73" y="1"/>
                  </a:lnTo>
                  <a:lnTo>
                    <a:pt x="73" y="1"/>
                  </a:lnTo>
                  <a:lnTo>
                    <a:pt x="73" y="2"/>
                  </a:lnTo>
                  <a:lnTo>
                    <a:pt x="73" y="2"/>
                  </a:lnTo>
                  <a:lnTo>
                    <a:pt x="73" y="3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6"/>
                  </a:lnTo>
                  <a:lnTo>
                    <a:pt x="74" y="7"/>
                  </a:lnTo>
                  <a:lnTo>
                    <a:pt x="74" y="8"/>
                  </a:lnTo>
                  <a:lnTo>
                    <a:pt x="74" y="8"/>
                  </a:lnTo>
                  <a:lnTo>
                    <a:pt x="74" y="10"/>
                  </a:lnTo>
                  <a:lnTo>
                    <a:pt x="75" y="13"/>
                  </a:lnTo>
                  <a:lnTo>
                    <a:pt x="75" y="14"/>
                  </a:lnTo>
                  <a:lnTo>
                    <a:pt x="75" y="15"/>
                  </a:lnTo>
                  <a:lnTo>
                    <a:pt x="75" y="17"/>
                  </a:lnTo>
                  <a:lnTo>
                    <a:pt x="76" y="21"/>
                  </a:lnTo>
                  <a:lnTo>
                    <a:pt x="76" y="31"/>
                  </a:lnTo>
                  <a:lnTo>
                    <a:pt x="76" y="32"/>
                  </a:lnTo>
                  <a:lnTo>
                    <a:pt x="76" y="33"/>
                  </a:lnTo>
                  <a:lnTo>
                    <a:pt x="77" y="36"/>
                  </a:lnTo>
                  <a:lnTo>
                    <a:pt x="77" y="41"/>
                  </a:lnTo>
                  <a:lnTo>
                    <a:pt x="78" y="52"/>
                  </a:lnTo>
                  <a:lnTo>
                    <a:pt x="78" y="53"/>
                  </a:lnTo>
                  <a:lnTo>
                    <a:pt x="78" y="55"/>
                  </a:lnTo>
                  <a:lnTo>
                    <a:pt x="78" y="57"/>
                  </a:lnTo>
                  <a:lnTo>
                    <a:pt x="78" y="62"/>
                  </a:lnTo>
                  <a:lnTo>
                    <a:pt x="79" y="73"/>
                  </a:lnTo>
                  <a:lnTo>
                    <a:pt x="79" y="74"/>
                  </a:lnTo>
                  <a:lnTo>
                    <a:pt x="79" y="75"/>
                  </a:lnTo>
                  <a:lnTo>
                    <a:pt x="80" y="78"/>
                  </a:lnTo>
                  <a:lnTo>
                    <a:pt x="80" y="82"/>
                  </a:lnTo>
                  <a:lnTo>
                    <a:pt x="81" y="91"/>
                  </a:lnTo>
                  <a:lnTo>
                    <a:pt x="81" y="92"/>
                  </a:lnTo>
                  <a:lnTo>
                    <a:pt x="81" y="94"/>
                  </a:lnTo>
                  <a:lnTo>
                    <a:pt x="81" y="96"/>
                  </a:lnTo>
                  <a:lnTo>
                    <a:pt x="81" y="99"/>
                  </a:lnTo>
                  <a:lnTo>
                    <a:pt x="81" y="100"/>
                  </a:lnTo>
                  <a:lnTo>
                    <a:pt x="82" y="101"/>
                  </a:lnTo>
                  <a:lnTo>
                    <a:pt x="82" y="103"/>
                  </a:lnTo>
                  <a:lnTo>
                    <a:pt x="82" y="106"/>
                  </a:lnTo>
                  <a:lnTo>
                    <a:pt x="82" y="106"/>
                  </a:lnTo>
                  <a:lnTo>
                    <a:pt x="82" y="107"/>
                  </a:lnTo>
                  <a:lnTo>
                    <a:pt x="82" y="108"/>
                  </a:lnTo>
                  <a:lnTo>
                    <a:pt x="82" y="109"/>
                  </a:lnTo>
                  <a:lnTo>
                    <a:pt x="82" y="110"/>
                  </a:lnTo>
                  <a:lnTo>
                    <a:pt x="83" y="111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26" name="Freeform 83"/>
            <p:cNvSpPr>
              <a:spLocks/>
            </p:cNvSpPr>
            <p:nvPr/>
          </p:nvSpPr>
          <p:spPr bwMode="auto">
            <a:xfrm>
              <a:off x="4562" y="2186"/>
              <a:ext cx="75" cy="116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1" y="116"/>
                </a:cxn>
                <a:cxn ang="0">
                  <a:pos x="2" y="115"/>
                </a:cxn>
                <a:cxn ang="0">
                  <a:pos x="3" y="112"/>
                </a:cxn>
                <a:cxn ang="0">
                  <a:pos x="4" y="105"/>
                </a:cxn>
                <a:cxn ang="0">
                  <a:pos x="5" y="89"/>
                </a:cxn>
                <a:cxn ang="0">
                  <a:pos x="8" y="50"/>
                </a:cxn>
                <a:cxn ang="0">
                  <a:pos x="10" y="25"/>
                </a:cxn>
                <a:cxn ang="0">
                  <a:pos x="11" y="10"/>
                </a:cxn>
                <a:cxn ang="0">
                  <a:pos x="12" y="4"/>
                </a:cxn>
                <a:cxn ang="0">
                  <a:pos x="13" y="1"/>
                </a:cxn>
                <a:cxn ang="0">
                  <a:pos x="13" y="0"/>
                </a:cxn>
                <a:cxn ang="0">
                  <a:pos x="14" y="0"/>
                </a:cxn>
                <a:cxn ang="0">
                  <a:pos x="15" y="4"/>
                </a:cxn>
                <a:cxn ang="0">
                  <a:pos x="16" y="10"/>
                </a:cxn>
                <a:cxn ang="0">
                  <a:pos x="18" y="33"/>
                </a:cxn>
                <a:cxn ang="0">
                  <a:pos x="20" y="64"/>
                </a:cxn>
                <a:cxn ang="0">
                  <a:pos x="22" y="91"/>
                </a:cxn>
                <a:cxn ang="0">
                  <a:pos x="23" y="104"/>
                </a:cxn>
                <a:cxn ang="0">
                  <a:pos x="24" y="111"/>
                </a:cxn>
                <a:cxn ang="0">
                  <a:pos x="25" y="114"/>
                </a:cxn>
                <a:cxn ang="0">
                  <a:pos x="26" y="116"/>
                </a:cxn>
                <a:cxn ang="0">
                  <a:pos x="26" y="115"/>
                </a:cxn>
                <a:cxn ang="0">
                  <a:pos x="27" y="112"/>
                </a:cxn>
                <a:cxn ang="0">
                  <a:pos x="28" y="104"/>
                </a:cxn>
                <a:cxn ang="0">
                  <a:pos x="30" y="88"/>
                </a:cxn>
                <a:cxn ang="0">
                  <a:pos x="32" y="57"/>
                </a:cxn>
                <a:cxn ang="0">
                  <a:pos x="34" y="29"/>
                </a:cxn>
                <a:cxn ang="0">
                  <a:pos x="35" y="12"/>
                </a:cxn>
                <a:cxn ang="0">
                  <a:pos x="36" y="3"/>
                </a:cxn>
                <a:cxn ang="0">
                  <a:pos x="37" y="0"/>
                </a:cxn>
                <a:cxn ang="0">
                  <a:pos x="38" y="0"/>
                </a:cxn>
                <a:cxn ang="0">
                  <a:pos x="38" y="1"/>
                </a:cxn>
                <a:cxn ang="0">
                  <a:pos x="39" y="6"/>
                </a:cxn>
                <a:cxn ang="0">
                  <a:pos x="41" y="20"/>
                </a:cxn>
                <a:cxn ang="0">
                  <a:pos x="44" y="67"/>
                </a:cxn>
                <a:cxn ang="0">
                  <a:pos x="46" y="87"/>
                </a:cxn>
                <a:cxn ang="0">
                  <a:pos x="47" y="103"/>
                </a:cxn>
                <a:cxn ang="0">
                  <a:pos x="48" y="110"/>
                </a:cxn>
                <a:cxn ang="0">
                  <a:pos x="49" y="114"/>
                </a:cxn>
                <a:cxn ang="0">
                  <a:pos x="49" y="116"/>
                </a:cxn>
                <a:cxn ang="0">
                  <a:pos x="50" y="115"/>
                </a:cxn>
                <a:cxn ang="0">
                  <a:pos x="51" y="112"/>
                </a:cxn>
                <a:cxn ang="0">
                  <a:pos x="52" y="101"/>
                </a:cxn>
                <a:cxn ang="0">
                  <a:pos x="54" y="83"/>
                </a:cxn>
                <a:cxn ang="0">
                  <a:pos x="57" y="30"/>
                </a:cxn>
                <a:cxn ang="0">
                  <a:pos x="59" y="13"/>
                </a:cxn>
                <a:cxn ang="0">
                  <a:pos x="60" y="5"/>
                </a:cxn>
                <a:cxn ang="0">
                  <a:pos x="60" y="1"/>
                </a:cxn>
                <a:cxn ang="0">
                  <a:pos x="61" y="0"/>
                </a:cxn>
                <a:cxn ang="0">
                  <a:pos x="62" y="0"/>
                </a:cxn>
                <a:cxn ang="0">
                  <a:pos x="62" y="2"/>
                </a:cxn>
                <a:cxn ang="0">
                  <a:pos x="64" y="8"/>
                </a:cxn>
                <a:cxn ang="0">
                  <a:pos x="65" y="23"/>
                </a:cxn>
                <a:cxn ang="0">
                  <a:pos x="67" y="58"/>
                </a:cxn>
                <a:cxn ang="0">
                  <a:pos x="70" y="90"/>
                </a:cxn>
                <a:cxn ang="0">
                  <a:pos x="71" y="103"/>
                </a:cxn>
                <a:cxn ang="0">
                  <a:pos x="72" y="111"/>
                </a:cxn>
                <a:cxn ang="0">
                  <a:pos x="72" y="114"/>
                </a:cxn>
                <a:cxn ang="0">
                  <a:pos x="73" y="116"/>
                </a:cxn>
                <a:cxn ang="0">
                  <a:pos x="74" y="115"/>
                </a:cxn>
                <a:cxn ang="0">
                  <a:pos x="74" y="112"/>
                </a:cxn>
              </a:cxnLst>
              <a:rect l="0" t="0" r="r" b="b"/>
              <a:pathLst>
                <a:path w="75" h="116">
                  <a:moveTo>
                    <a:pt x="0" y="111"/>
                  </a:moveTo>
                  <a:lnTo>
                    <a:pt x="0" y="111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3" y="113"/>
                  </a:lnTo>
                  <a:lnTo>
                    <a:pt x="3" y="112"/>
                  </a:lnTo>
                  <a:lnTo>
                    <a:pt x="3" y="111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8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4" y="105"/>
                  </a:lnTo>
                  <a:lnTo>
                    <a:pt x="4" y="104"/>
                  </a:lnTo>
                  <a:lnTo>
                    <a:pt x="4" y="100"/>
                  </a:lnTo>
                  <a:lnTo>
                    <a:pt x="4" y="99"/>
                  </a:lnTo>
                  <a:lnTo>
                    <a:pt x="4" y="98"/>
                  </a:lnTo>
                  <a:lnTo>
                    <a:pt x="5" y="96"/>
                  </a:lnTo>
                  <a:lnTo>
                    <a:pt x="5" y="92"/>
                  </a:lnTo>
                  <a:lnTo>
                    <a:pt x="5" y="90"/>
                  </a:lnTo>
                  <a:lnTo>
                    <a:pt x="5" y="89"/>
                  </a:lnTo>
                  <a:lnTo>
                    <a:pt x="5" y="87"/>
                  </a:lnTo>
                  <a:lnTo>
                    <a:pt x="6" y="82"/>
                  </a:lnTo>
                  <a:lnTo>
                    <a:pt x="7" y="71"/>
                  </a:lnTo>
                  <a:lnTo>
                    <a:pt x="7" y="70"/>
                  </a:lnTo>
                  <a:lnTo>
                    <a:pt x="7" y="68"/>
                  </a:lnTo>
                  <a:lnTo>
                    <a:pt x="7" y="66"/>
                  </a:lnTo>
                  <a:lnTo>
                    <a:pt x="7" y="60"/>
                  </a:lnTo>
                  <a:lnTo>
                    <a:pt x="8" y="50"/>
                  </a:lnTo>
                  <a:lnTo>
                    <a:pt x="8" y="49"/>
                  </a:lnTo>
                  <a:lnTo>
                    <a:pt x="8" y="47"/>
                  </a:lnTo>
                  <a:lnTo>
                    <a:pt x="8" y="45"/>
                  </a:lnTo>
                  <a:lnTo>
                    <a:pt x="9" y="40"/>
                  </a:lnTo>
                  <a:lnTo>
                    <a:pt x="9" y="30"/>
                  </a:lnTo>
                  <a:lnTo>
                    <a:pt x="9" y="29"/>
                  </a:lnTo>
                  <a:lnTo>
                    <a:pt x="9" y="28"/>
                  </a:lnTo>
                  <a:lnTo>
                    <a:pt x="10" y="25"/>
                  </a:lnTo>
                  <a:lnTo>
                    <a:pt x="10" y="21"/>
                  </a:lnTo>
                  <a:lnTo>
                    <a:pt x="10" y="20"/>
                  </a:lnTo>
                  <a:lnTo>
                    <a:pt x="10" y="19"/>
                  </a:lnTo>
                  <a:lnTo>
                    <a:pt x="10" y="17"/>
                  </a:lnTo>
                  <a:lnTo>
                    <a:pt x="11" y="14"/>
                  </a:lnTo>
                  <a:lnTo>
                    <a:pt x="11" y="13"/>
                  </a:lnTo>
                  <a:lnTo>
                    <a:pt x="11" y="12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1" y="9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2" y="6"/>
                  </a:lnTo>
                  <a:lnTo>
                    <a:pt x="12" y="5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3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3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5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6" y="12"/>
                  </a:lnTo>
                  <a:lnTo>
                    <a:pt x="16" y="15"/>
                  </a:lnTo>
                  <a:lnTo>
                    <a:pt x="16" y="16"/>
                  </a:lnTo>
                  <a:lnTo>
                    <a:pt x="16" y="17"/>
                  </a:lnTo>
                  <a:lnTo>
                    <a:pt x="17" y="18"/>
                  </a:lnTo>
                  <a:lnTo>
                    <a:pt x="17" y="22"/>
                  </a:lnTo>
                  <a:lnTo>
                    <a:pt x="18" y="31"/>
                  </a:lnTo>
                  <a:lnTo>
                    <a:pt x="18" y="33"/>
                  </a:lnTo>
                  <a:lnTo>
                    <a:pt x="18" y="34"/>
                  </a:lnTo>
                  <a:lnTo>
                    <a:pt x="18" y="36"/>
                  </a:lnTo>
                  <a:lnTo>
                    <a:pt x="18" y="42"/>
                  </a:lnTo>
                  <a:lnTo>
                    <a:pt x="19" y="53"/>
                  </a:lnTo>
                  <a:lnTo>
                    <a:pt x="19" y="54"/>
                  </a:lnTo>
                  <a:lnTo>
                    <a:pt x="19" y="56"/>
                  </a:lnTo>
                  <a:lnTo>
                    <a:pt x="19" y="59"/>
                  </a:lnTo>
                  <a:lnTo>
                    <a:pt x="20" y="64"/>
                  </a:lnTo>
                  <a:lnTo>
                    <a:pt x="21" y="75"/>
                  </a:lnTo>
                  <a:lnTo>
                    <a:pt x="21" y="77"/>
                  </a:lnTo>
                  <a:lnTo>
                    <a:pt x="21" y="78"/>
                  </a:lnTo>
                  <a:lnTo>
                    <a:pt x="21" y="81"/>
                  </a:lnTo>
                  <a:lnTo>
                    <a:pt x="22" y="86"/>
                  </a:lnTo>
                  <a:lnTo>
                    <a:pt x="22" y="87"/>
                  </a:lnTo>
                  <a:lnTo>
                    <a:pt x="22" y="88"/>
                  </a:lnTo>
                  <a:lnTo>
                    <a:pt x="22" y="91"/>
                  </a:lnTo>
                  <a:lnTo>
                    <a:pt x="22" y="95"/>
                  </a:lnTo>
                  <a:lnTo>
                    <a:pt x="22" y="96"/>
                  </a:lnTo>
                  <a:lnTo>
                    <a:pt x="22" y="97"/>
                  </a:lnTo>
                  <a:lnTo>
                    <a:pt x="23" y="99"/>
                  </a:lnTo>
                  <a:lnTo>
                    <a:pt x="23" y="100"/>
                  </a:lnTo>
                  <a:lnTo>
                    <a:pt x="23" y="101"/>
                  </a:lnTo>
                  <a:lnTo>
                    <a:pt x="23" y="103"/>
                  </a:lnTo>
                  <a:lnTo>
                    <a:pt x="23" y="104"/>
                  </a:lnTo>
                  <a:lnTo>
                    <a:pt x="23" y="105"/>
                  </a:lnTo>
                  <a:lnTo>
                    <a:pt x="23" y="106"/>
                  </a:lnTo>
                  <a:lnTo>
                    <a:pt x="24" y="107"/>
                  </a:lnTo>
                  <a:lnTo>
                    <a:pt x="24" y="108"/>
                  </a:lnTo>
                  <a:lnTo>
                    <a:pt x="24" y="109"/>
                  </a:lnTo>
                  <a:lnTo>
                    <a:pt x="24" y="110"/>
                  </a:lnTo>
                  <a:lnTo>
                    <a:pt x="24" y="110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3"/>
                  </a:lnTo>
                  <a:lnTo>
                    <a:pt x="24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6"/>
                  </a:lnTo>
                  <a:lnTo>
                    <a:pt x="26" y="116"/>
                  </a:lnTo>
                  <a:lnTo>
                    <a:pt x="26" y="116"/>
                  </a:lnTo>
                  <a:lnTo>
                    <a:pt x="26" y="116"/>
                  </a:lnTo>
                  <a:lnTo>
                    <a:pt x="26" y="116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7" y="112"/>
                  </a:lnTo>
                  <a:lnTo>
                    <a:pt x="27" y="112"/>
                  </a:lnTo>
                  <a:lnTo>
                    <a:pt x="27" y="112"/>
                  </a:lnTo>
                  <a:lnTo>
                    <a:pt x="27" y="111"/>
                  </a:lnTo>
                  <a:lnTo>
                    <a:pt x="27" y="110"/>
                  </a:lnTo>
                  <a:lnTo>
                    <a:pt x="27" y="109"/>
                  </a:lnTo>
                  <a:lnTo>
                    <a:pt x="27" y="109"/>
                  </a:lnTo>
                  <a:lnTo>
                    <a:pt x="28" y="108"/>
                  </a:lnTo>
                  <a:lnTo>
                    <a:pt x="28" y="105"/>
                  </a:lnTo>
                  <a:lnTo>
                    <a:pt x="28" y="104"/>
                  </a:lnTo>
                  <a:lnTo>
                    <a:pt x="28" y="103"/>
                  </a:lnTo>
                  <a:lnTo>
                    <a:pt x="28" y="101"/>
                  </a:lnTo>
                  <a:lnTo>
                    <a:pt x="29" y="98"/>
                  </a:lnTo>
                  <a:lnTo>
                    <a:pt x="29" y="97"/>
                  </a:lnTo>
                  <a:lnTo>
                    <a:pt x="29" y="96"/>
                  </a:lnTo>
                  <a:lnTo>
                    <a:pt x="29" y="94"/>
                  </a:lnTo>
                  <a:lnTo>
                    <a:pt x="29" y="89"/>
                  </a:lnTo>
                  <a:lnTo>
                    <a:pt x="30" y="88"/>
                  </a:lnTo>
                  <a:lnTo>
                    <a:pt x="30" y="87"/>
                  </a:lnTo>
                  <a:lnTo>
                    <a:pt x="30" y="84"/>
                  </a:lnTo>
                  <a:lnTo>
                    <a:pt x="30" y="79"/>
                  </a:lnTo>
                  <a:lnTo>
                    <a:pt x="31" y="68"/>
                  </a:lnTo>
                  <a:lnTo>
                    <a:pt x="31" y="67"/>
                  </a:lnTo>
                  <a:lnTo>
                    <a:pt x="31" y="65"/>
                  </a:lnTo>
                  <a:lnTo>
                    <a:pt x="31" y="62"/>
                  </a:lnTo>
                  <a:lnTo>
                    <a:pt x="32" y="57"/>
                  </a:lnTo>
                  <a:lnTo>
                    <a:pt x="32" y="45"/>
                  </a:lnTo>
                  <a:lnTo>
                    <a:pt x="32" y="44"/>
                  </a:lnTo>
                  <a:lnTo>
                    <a:pt x="33" y="42"/>
                  </a:lnTo>
                  <a:lnTo>
                    <a:pt x="33" y="40"/>
                  </a:lnTo>
                  <a:lnTo>
                    <a:pt x="33" y="34"/>
                  </a:lnTo>
                  <a:lnTo>
                    <a:pt x="33" y="33"/>
                  </a:lnTo>
                  <a:lnTo>
                    <a:pt x="33" y="32"/>
                  </a:lnTo>
                  <a:lnTo>
                    <a:pt x="34" y="29"/>
                  </a:lnTo>
                  <a:lnTo>
                    <a:pt x="34" y="24"/>
                  </a:lnTo>
                  <a:lnTo>
                    <a:pt x="34" y="23"/>
                  </a:lnTo>
                  <a:lnTo>
                    <a:pt x="34" y="22"/>
                  </a:lnTo>
                  <a:lnTo>
                    <a:pt x="34" y="20"/>
                  </a:lnTo>
                  <a:lnTo>
                    <a:pt x="35" y="16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5" y="12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7"/>
                  </a:lnTo>
                  <a:lnTo>
                    <a:pt x="36" y="6"/>
                  </a:lnTo>
                  <a:lnTo>
                    <a:pt x="36" y="5"/>
                  </a:lnTo>
                  <a:lnTo>
                    <a:pt x="36" y="4"/>
                  </a:lnTo>
                  <a:lnTo>
                    <a:pt x="36" y="3"/>
                  </a:lnTo>
                  <a:lnTo>
                    <a:pt x="36" y="3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7" y="2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39" y="4"/>
                  </a:lnTo>
                  <a:lnTo>
                    <a:pt x="39" y="5"/>
                  </a:lnTo>
                  <a:lnTo>
                    <a:pt x="39" y="5"/>
                  </a:lnTo>
                  <a:lnTo>
                    <a:pt x="39" y="6"/>
                  </a:lnTo>
                  <a:lnTo>
                    <a:pt x="40" y="7"/>
                  </a:lnTo>
                  <a:lnTo>
                    <a:pt x="40" y="10"/>
                  </a:lnTo>
                  <a:lnTo>
                    <a:pt x="40" y="11"/>
                  </a:lnTo>
                  <a:lnTo>
                    <a:pt x="40" y="12"/>
                  </a:lnTo>
                  <a:lnTo>
                    <a:pt x="40" y="14"/>
                  </a:lnTo>
                  <a:lnTo>
                    <a:pt x="41" y="18"/>
                  </a:lnTo>
                  <a:lnTo>
                    <a:pt x="41" y="19"/>
                  </a:lnTo>
                  <a:lnTo>
                    <a:pt x="41" y="20"/>
                  </a:lnTo>
                  <a:lnTo>
                    <a:pt x="41" y="22"/>
                  </a:lnTo>
                  <a:lnTo>
                    <a:pt x="41" y="27"/>
                  </a:lnTo>
                  <a:lnTo>
                    <a:pt x="42" y="28"/>
                  </a:lnTo>
                  <a:lnTo>
                    <a:pt x="42" y="29"/>
                  </a:lnTo>
                  <a:lnTo>
                    <a:pt x="42" y="31"/>
                  </a:lnTo>
                  <a:lnTo>
                    <a:pt x="42" y="36"/>
                  </a:lnTo>
                  <a:lnTo>
                    <a:pt x="43" y="46"/>
                  </a:lnTo>
                  <a:lnTo>
                    <a:pt x="44" y="67"/>
                  </a:lnTo>
                  <a:lnTo>
                    <a:pt x="44" y="69"/>
                  </a:lnTo>
                  <a:lnTo>
                    <a:pt x="44" y="70"/>
                  </a:lnTo>
                  <a:lnTo>
                    <a:pt x="44" y="73"/>
                  </a:lnTo>
                  <a:lnTo>
                    <a:pt x="45" y="78"/>
                  </a:lnTo>
                  <a:lnTo>
                    <a:pt x="45" y="79"/>
                  </a:lnTo>
                  <a:lnTo>
                    <a:pt x="45" y="80"/>
                  </a:lnTo>
                  <a:lnTo>
                    <a:pt x="45" y="82"/>
                  </a:lnTo>
                  <a:lnTo>
                    <a:pt x="46" y="87"/>
                  </a:lnTo>
                  <a:lnTo>
                    <a:pt x="46" y="88"/>
                  </a:lnTo>
                  <a:lnTo>
                    <a:pt x="46" y="90"/>
                  </a:lnTo>
                  <a:lnTo>
                    <a:pt x="46" y="92"/>
                  </a:lnTo>
                  <a:lnTo>
                    <a:pt x="46" y="96"/>
                  </a:lnTo>
                  <a:lnTo>
                    <a:pt x="46" y="97"/>
                  </a:lnTo>
                  <a:lnTo>
                    <a:pt x="46" y="98"/>
                  </a:lnTo>
                  <a:lnTo>
                    <a:pt x="47" y="100"/>
                  </a:lnTo>
                  <a:lnTo>
                    <a:pt x="47" y="103"/>
                  </a:lnTo>
                  <a:lnTo>
                    <a:pt x="47" y="104"/>
                  </a:lnTo>
                  <a:lnTo>
                    <a:pt x="47" y="105"/>
                  </a:lnTo>
                  <a:lnTo>
                    <a:pt x="47" y="106"/>
                  </a:lnTo>
                  <a:lnTo>
                    <a:pt x="48" y="107"/>
                  </a:lnTo>
                  <a:lnTo>
                    <a:pt x="48" y="108"/>
                  </a:lnTo>
                  <a:lnTo>
                    <a:pt x="48" y="109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11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50" y="116"/>
                  </a:lnTo>
                  <a:lnTo>
                    <a:pt x="50" y="116"/>
                  </a:lnTo>
                  <a:lnTo>
                    <a:pt x="50" y="116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1" y="109"/>
                  </a:lnTo>
                  <a:lnTo>
                    <a:pt x="52" y="108"/>
                  </a:lnTo>
                  <a:lnTo>
                    <a:pt x="52" y="107"/>
                  </a:lnTo>
                  <a:lnTo>
                    <a:pt x="52" y="106"/>
                  </a:lnTo>
                  <a:lnTo>
                    <a:pt x="52" y="105"/>
                  </a:lnTo>
                  <a:lnTo>
                    <a:pt x="52" y="101"/>
                  </a:lnTo>
                  <a:lnTo>
                    <a:pt x="52" y="100"/>
                  </a:lnTo>
                  <a:lnTo>
                    <a:pt x="52" y="99"/>
                  </a:lnTo>
                  <a:lnTo>
                    <a:pt x="53" y="97"/>
                  </a:lnTo>
                  <a:lnTo>
                    <a:pt x="53" y="92"/>
                  </a:lnTo>
                  <a:lnTo>
                    <a:pt x="53" y="91"/>
                  </a:lnTo>
                  <a:lnTo>
                    <a:pt x="53" y="90"/>
                  </a:lnTo>
                  <a:lnTo>
                    <a:pt x="53" y="88"/>
                  </a:lnTo>
                  <a:lnTo>
                    <a:pt x="54" y="83"/>
                  </a:lnTo>
                  <a:lnTo>
                    <a:pt x="54" y="73"/>
                  </a:lnTo>
                  <a:lnTo>
                    <a:pt x="56" y="52"/>
                  </a:lnTo>
                  <a:lnTo>
                    <a:pt x="56" y="50"/>
                  </a:lnTo>
                  <a:lnTo>
                    <a:pt x="56" y="49"/>
                  </a:lnTo>
                  <a:lnTo>
                    <a:pt x="56" y="46"/>
                  </a:lnTo>
                  <a:lnTo>
                    <a:pt x="56" y="41"/>
                  </a:lnTo>
                  <a:lnTo>
                    <a:pt x="57" y="31"/>
                  </a:lnTo>
                  <a:lnTo>
                    <a:pt x="57" y="30"/>
                  </a:lnTo>
                  <a:lnTo>
                    <a:pt x="57" y="29"/>
                  </a:lnTo>
                  <a:lnTo>
                    <a:pt x="58" y="26"/>
                  </a:lnTo>
                  <a:lnTo>
                    <a:pt x="58" y="22"/>
                  </a:lnTo>
                  <a:lnTo>
                    <a:pt x="58" y="21"/>
                  </a:lnTo>
                  <a:lnTo>
                    <a:pt x="58" y="20"/>
                  </a:lnTo>
                  <a:lnTo>
                    <a:pt x="58" y="18"/>
                  </a:lnTo>
                  <a:lnTo>
                    <a:pt x="59" y="14"/>
                  </a:lnTo>
                  <a:lnTo>
                    <a:pt x="59" y="13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9"/>
                  </a:lnTo>
                  <a:lnTo>
                    <a:pt x="59" y="8"/>
                  </a:lnTo>
                  <a:lnTo>
                    <a:pt x="59" y="7"/>
                  </a:lnTo>
                  <a:lnTo>
                    <a:pt x="60" y="7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5"/>
                  </a:lnTo>
                  <a:lnTo>
                    <a:pt x="63" y="6"/>
                  </a:lnTo>
                  <a:lnTo>
                    <a:pt x="63" y="6"/>
                  </a:lnTo>
                  <a:lnTo>
                    <a:pt x="63" y="7"/>
                  </a:lnTo>
                  <a:lnTo>
                    <a:pt x="64" y="8"/>
                  </a:lnTo>
                  <a:lnTo>
                    <a:pt x="64" y="9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4" y="15"/>
                  </a:lnTo>
                  <a:lnTo>
                    <a:pt x="64" y="16"/>
                  </a:lnTo>
                  <a:lnTo>
                    <a:pt x="64" y="17"/>
                  </a:lnTo>
                  <a:lnTo>
                    <a:pt x="64" y="19"/>
                  </a:lnTo>
                  <a:lnTo>
                    <a:pt x="65" y="23"/>
                  </a:lnTo>
                  <a:lnTo>
                    <a:pt x="66" y="33"/>
                  </a:lnTo>
                  <a:lnTo>
                    <a:pt x="66" y="34"/>
                  </a:lnTo>
                  <a:lnTo>
                    <a:pt x="66" y="36"/>
                  </a:lnTo>
                  <a:lnTo>
                    <a:pt x="66" y="39"/>
                  </a:lnTo>
                  <a:lnTo>
                    <a:pt x="66" y="44"/>
                  </a:lnTo>
                  <a:lnTo>
                    <a:pt x="67" y="56"/>
                  </a:lnTo>
                  <a:lnTo>
                    <a:pt x="67" y="57"/>
                  </a:lnTo>
                  <a:lnTo>
                    <a:pt x="67" y="58"/>
                  </a:lnTo>
                  <a:lnTo>
                    <a:pt x="68" y="61"/>
                  </a:lnTo>
                  <a:lnTo>
                    <a:pt x="68" y="67"/>
                  </a:lnTo>
                  <a:lnTo>
                    <a:pt x="69" y="78"/>
                  </a:lnTo>
                  <a:lnTo>
                    <a:pt x="69" y="80"/>
                  </a:lnTo>
                  <a:lnTo>
                    <a:pt x="69" y="81"/>
                  </a:lnTo>
                  <a:lnTo>
                    <a:pt x="69" y="84"/>
                  </a:lnTo>
                  <a:lnTo>
                    <a:pt x="69" y="88"/>
                  </a:lnTo>
                  <a:lnTo>
                    <a:pt x="70" y="90"/>
                  </a:lnTo>
                  <a:lnTo>
                    <a:pt x="70" y="91"/>
                  </a:lnTo>
                  <a:lnTo>
                    <a:pt x="70" y="93"/>
                  </a:lnTo>
                  <a:lnTo>
                    <a:pt x="70" y="98"/>
                  </a:lnTo>
                  <a:lnTo>
                    <a:pt x="70" y="99"/>
                  </a:lnTo>
                  <a:lnTo>
                    <a:pt x="70" y="100"/>
                  </a:lnTo>
                  <a:lnTo>
                    <a:pt x="70" y="101"/>
                  </a:lnTo>
                  <a:lnTo>
                    <a:pt x="71" y="102"/>
                  </a:lnTo>
                  <a:lnTo>
                    <a:pt x="71" y="103"/>
                  </a:lnTo>
                  <a:lnTo>
                    <a:pt x="71" y="105"/>
                  </a:lnTo>
                  <a:lnTo>
                    <a:pt x="71" y="105"/>
                  </a:lnTo>
                  <a:lnTo>
                    <a:pt x="71" y="106"/>
                  </a:lnTo>
                  <a:lnTo>
                    <a:pt x="71" y="108"/>
                  </a:lnTo>
                  <a:lnTo>
                    <a:pt x="71" y="108"/>
                  </a:lnTo>
                  <a:lnTo>
                    <a:pt x="71" y="109"/>
                  </a:lnTo>
                  <a:lnTo>
                    <a:pt x="72" y="110"/>
                  </a:lnTo>
                  <a:lnTo>
                    <a:pt x="72" y="111"/>
                  </a:lnTo>
                  <a:lnTo>
                    <a:pt x="72" y="111"/>
                  </a:lnTo>
                  <a:lnTo>
                    <a:pt x="72" y="112"/>
                  </a:lnTo>
                  <a:lnTo>
                    <a:pt x="72" y="112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3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5" y="111"/>
                  </a:lnTo>
                  <a:lnTo>
                    <a:pt x="75" y="110"/>
                  </a:lnTo>
                  <a:lnTo>
                    <a:pt x="75" y="110"/>
                  </a:lnTo>
                  <a:lnTo>
                    <a:pt x="75" y="109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27" name="Freeform 84"/>
            <p:cNvSpPr>
              <a:spLocks/>
            </p:cNvSpPr>
            <p:nvPr/>
          </p:nvSpPr>
          <p:spPr bwMode="auto">
            <a:xfrm>
              <a:off x="4637" y="2186"/>
              <a:ext cx="80" cy="116"/>
            </a:xfrm>
            <a:custGeom>
              <a:avLst/>
              <a:gdLst/>
              <a:ahLst/>
              <a:cxnLst>
                <a:cxn ang="0">
                  <a:pos x="1" y="99"/>
                </a:cxn>
                <a:cxn ang="0">
                  <a:pos x="4" y="61"/>
                </a:cxn>
                <a:cxn ang="0">
                  <a:pos x="6" y="28"/>
                </a:cxn>
                <a:cxn ang="0">
                  <a:pos x="7" y="14"/>
                </a:cxn>
                <a:cxn ang="0">
                  <a:pos x="8" y="5"/>
                </a:cxn>
                <a:cxn ang="0">
                  <a:pos x="9" y="1"/>
                </a:cxn>
                <a:cxn ang="0">
                  <a:pos x="10" y="0"/>
                </a:cxn>
                <a:cxn ang="0">
                  <a:pos x="11" y="0"/>
                </a:cxn>
                <a:cxn ang="0">
                  <a:pos x="12" y="4"/>
                </a:cxn>
                <a:cxn ang="0">
                  <a:pos x="12" y="12"/>
                </a:cxn>
                <a:cxn ang="0">
                  <a:pos x="14" y="35"/>
                </a:cxn>
                <a:cxn ang="0">
                  <a:pos x="17" y="75"/>
                </a:cxn>
                <a:cxn ang="0">
                  <a:pos x="19" y="98"/>
                </a:cxn>
                <a:cxn ang="0">
                  <a:pos x="20" y="107"/>
                </a:cxn>
                <a:cxn ang="0">
                  <a:pos x="21" y="113"/>
                </a:cxn>
                <a:cxn ang="0">
                  <a:pos x="22" y="115"/>
                </a:cxn>
                <a:cxn ang="0">
                  <a:pos x="22" y="115"/>
                </a:cxn>
                <a:cxn ang="0">
                  <a:pos x="23" y="113"/>
                </a:cxn>
                <a:cxn ang="0">
                  <a:pos x="24" y="106"/>
                </a:cxn>
                <a:cxn ang="0">
                  <a:pos x="26" y="82"/>
                </a:cxn>
                <a:cxn ang="0">
                  <a:pos x="28" y="52"/>
                </a:cxn>
                <a:cxn ang="0">
                  <a:pos x="30" y="19"/>
                </a:cxn>
                <a:cxn ang="0">
                  <a:pos x="31" y="9"/>
                </a:cxn>
                <a:cxn ang="0">
                  <a:pos x="32" y="3"/>
                </a:cxn>
                <a:cxn ang="0">
                  <a:pos x="33" y="0"/>
                </a:cxn>
                <a:cxn ang="0">
                  <a:pos x="34" y="0"/>
                </a:cxn>
                <a:cxn ang="0">
                  <a:pos x="34" y="2"/>
                </a:cxn>
                <a:cxn ang="0">
                  <a:pos x="36" y="9"/>
                </a:cxn>
                <a:cxn ang="0">
                  <a:pos x="38" y="34"/>
                </a:cxn>
                <a:cxn ang="0">
                  <a:pos x="40" y="63"/>
                </a:cxn>
                <a:cxn ang="0">
                  <a:pos x="42" y="92"/>
                </a:cxn>
                <a:cxn ang="0">
                  <a:pos x="43" y="106"/>
                </a:cxn>
                <a:cxn ang="0">
                  <a:pos x="44" y="112"/>
                </a:cxn>
                <a:cxn ang="0">
                  <a:pos x="44" y="115"/>
                </a:cxn>
                <a:cxn ang="0">
                  <a:pos x="45" y="116"/>
                </a:cxn>
                <a:cxn ang="0">
                  <a:pos x="46" y="114"/>
                </a:cxn>
                <a:cxn ang="0">
                  <a:pos x="47" y="110"/>
                </a:cxn>
                <a:cxn ang="0">
                  <a:pos x="48" y="99"/>
                </a:cxn>
                <a:cxn ang="0">
                  <a:pos x="50" y="70"/>
                </a:cxn>
                <a:cxn ang="0">
                  <a:pos x="52" y="32"/>
                </a:cxn>
                <a:cxn ang="0">
                  <a:pos x="54" y="13"/>
                </a:cxn>
                <a:cxn ang="0">
                  <a:pos x="55" y="5"/>
                </a:cxn>
                <a:cxn ang="0">
                  <a:pos x="56" y="1"/>
                </a:cxn>
                <a:cxn ang="0">
                  <a:pos x="56" y="0"/>
                </a:cxn>
                <a:cxn ang="0">
                  <a:pos x="57" y="0"/>
                </a:cxn>
                <a:cxn ang="0">
                  <a:pos x="58" y="3"/>
                </a:cxn>
                <a:cxn ang="0">
                  <a:pos x="59" y="10"/>
                </a:cxn>
                <a:cxn ang="0">
                  <a:pos x="61" y="35"/>
                </a:cxn>
                <a:cxn ang="0">
                  <a:pos x="64" y="80"/>
                </a:cxn>
                <a:cxn ang="0">
                  <a:pos x="65" y="99"/>
                </a:cxn>
                <a:cxn ang="0">
                  <a:pos x="66" y="108"/>
                </a:cxn>
                <a:cxn ang="0">
                  <a:pos x="67" y="114"/>
                </a:cxn>
                <a:cxn ang="0">
                  <a:pos x="68" y="115"/>
                </a:cxn>
                <a:cxn ang="0">
                  <a:pos x="68" y="115"/>
                </a:cxn>
                <a:cxn ang="0">
                  <a:pos x="69" y="112"/>
                </a:cxn>
                <a:cxn ang="0">
                  <a:pos x="70" y="104"/>
                </a:cxn>
                <a:cxn ang="0">
                  <a:pos x="73" y="79"/>
                </a:cxn>
                <a:cxn ang="0">
                  <a:pos x="75" y="32"/>
                </a:cxn>
                <a:cxn ang="0">
                  <a:pos x="77" y="14"/>
                </a:cxn>
                <a:cxn ang="0">
                  <a:pos x="78" y="5"/>
                </a:cxn>
                <a:cxn ang="0">
                  <a:pos x="79" y="1"/>
                </a:cxn>
                <a:cxn ang="0">
                  <a:pos x="79" y="0"/>
                </a:cxn>
              </a:cxnLst>
              <a:rect l="0" t="0" r="r" b="b"/>
              <a:pathLst>
                <a:path w="80" h="116">
                  <a:moveTo>
                    <a:pt x="0" y="109"/>
                  </a:moveTo>
                  <a:lnTo>
                    <a:pt x="0" y="108"/>
                  </a:lnTo>
                  <a:lnTo>
                    <a:pt x="0" y="107"/>
                  </a:lnTo>
                  <a:lnTo>
                    <a:pt x="0" y="106"/>
                  </a:lnTo>
                  <a:lnTo>
                    <a:pt x="1" y="103"/>
                  </a:lnTo>
                  <a:lnTo>
                    <a:pt x="1" y="102"/>
                  </a:lnTo>
                  <a:lnTo>
                    <a:pt x="1" y="101"/>
                  </a:lnTo>
                  <a:lnTo>
                    <a:pt x="1" y="99"/>
                  </a:lnTo>
                  <a:lnTo>
                    <a:pt x="1" y="94"/>
                  </a:lnTo>
                  <a:lnTo>
                    <a:pt x="2" y="85"/>
                  </a:lnTo>
                  <a:lnTo>
                    <a:pt x="2" y="83"/>
                  </a:lnTo>
                  <a:lnTo>
                    <a:pt x="3" y="82"/>
                  </a:lnTo>
                  <a:lnTo>
                    <a:pt x="3" y="79"/>
                  </a:lnTo>
                  <a:lnTo>
                    <a:pt x="3" y="74"/>
                  </a:lnTo>
                  <a:lnTo>
                    <a:pt x="4" y="62"/>
                  </a:lnTo>
                  <a:lnTo>
                    <a:pt x="4" y="61"/>
                  </a:lnTo>
                  <a:lnTo>
                    <a:pt x="4" y="59"/>
                  </a:lnTo>
                  <a:lnTo>
                    <a:pt x="4" y="56"/>
                  </a:lnTo>
                  <a:lnTo>
                    <a:pt x="5" y="50"/>
                  </a:lnTo>
                  <a:lnTo>
                    <a:pt x="5" y="39"/>
                  </a:lnTo>
                  <a:lnTo>
                    <a:pt x="5" y="38"/>
                  </a:lnTo>
                  <a:lnTo>
                    <a:pt x="5" y="36"/>
                  </a:lnTo>
                  <a:lnTo>
                    <a:pt x="6" y="34"/>
                  </a:lnTo>
                  <a:lnTo>
                    <a:pt x="6" y="28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7" y="24"/>
                  </a:lnTo>
                  <a:lnTo>
                    <a:pt x="7" y="19"/>
                  </a:lnTo>
                  <a:lnTo>
                    <a:pt x="7" y="18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7" y="13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5"/>
                  </a:lnTo>
                  <a:lnTo>
                    <a:pt x="8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3" y="15"/>
                  </a:lnTo>
                  <a:lnTo>
                    <a:pt x="13" y="16"/>
                  </a:lnTo>
                  <a:lnTo>
                    <a:pt x="13" y="17"/>
                  </a:lnTo>
                  <a:lnTo>
                    <a:pt x="13" y="19"/>
                  </a:lnTo>
                  <a:lnTo>
                    <a:pt x="14" y="23"/>
                  </a:lnTo>
                  <a:lnTo>
                    <a:pt x="14" y="33"/>
                  </a:lnTo>
                  <a:lnTo>
                    <a:pt x="14" y="34"/>
                  </a:lnTo>
                  <a:lnTo>
                    <a:pt x="14" y="35"/>
                  </a:lnTo>
                  <a:lnTo>
                    <a:pt x="15" y="38"/>
                  </a:lnTo>
                  <a:lnTo>
                    <a:pt x="15" y="43"/>
                  </a:lnTo>
                  <a:lnTo>
                    <a:pt x="16" y="53"/>
                  </a:lnTo>
                  <a:lnTo>
                    <a:pt x="16" y="55"/>
                  </a:lnTo>
                  <a:lnTo>
                    <a:pt x="16" y="56"/>
                  </a:lnTo>
                  <a:lnTo>
                    <a:pt x="16" y="59"/>
                  </a:lnTo>
                  <a:lnTo>
                    <a:pt x="16" y="64"/>
                  </a:lnTo>
                  <a:lnTo>
                    <a:pt x="17" y="75"/>
                  </a:lnTo>
                  <a:lnTo>
                    <a:pt x="17" y="76"/>
                  </a:lnTo>
                  <a:lnTo>
                    <a:pt x="17" y="77"/>
                  </a:lnTo>
                  <a:lnTo>
                    <a:pt x="17" y="80"/>
                  </a:lnTo>
                  <a:lnTo>
                    <a:pt x="18" y="85"/>
                  </a:lnTo>
                  <a:lnTo>
                    <a:pt x="18" y="94"/>
                  </a:lnTo>
                  <a:lnTo>
                    <a:pt x="18" y="95"/>
                  </a:lnTo>
                  <a:lnTo>
                    <a:pt x="19" y="96"/>
                  </a:lnTo>
                  <a:lnTo>
                    <a:pt x="19" y="98"/>
                  </a:lnTo>
                  <a:lnTo>
                    <a:pt x="19" y="99"/>
                  </a:lnTo>
                  <a:lnTo>
                    <a:pt x="19" y="100"/>
                  </a:lnTo>
                  <a:lnTo>
                    <a:pt x="19" y="102"/>
                  </a:lnTo>
                  <a:lnTo>
                    <a:pt x="19" y="103"/>
                  </a:lnTo>
                  <a:lnTo>
                    <a:pt x="19" y="104"/>
                  </a:lnTo>
                  <a:lnTo>
                    <a:pt x="20" y="106"/>
                  </a:lnTo>
                  <a:lnTo>
                    <a:pt x="20" y="106"/>
                  </a:lnTo>
                  <a:lnTo>
                    <a:pt x="20" y="107"/>
                  </a:lnTo>
                  <a:lnTo>
                    <a:pt x="20" y="109"/>
                  </a:lnTo>
                  <a:lnTo>
                    <a:pt x="20" y="109"/>
                  </a:lnTo>
                  <a:lnTo>
                    <a:pt x="20" y="110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1" y="113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2"/>
                  </a:lnTo>
                  <a:lnTo>
                    <a:pt x="23" y="112"/>
                  </a:lnTo>
                  <a:lnTo>
                    <a:pt x="23" y="110"/>
                  </a:lnTo>
                  <a:lnTo>
                    <a:pt x="23" y="110"/>
                  </a:lnTo>
                  <a:lnTo>
                    <a:pt x="24" y="109"/>
                  </a:lnTo>
                  <a:lnTo>
                    <a:pt x="24" y="108"/>
                  </a:lnTo>
                  <a:lnTo>
                    <a:pt x="24" y="107"/>
                  </a:lnTo>
                  <a:lnTo>
                    <a:pt x="24" y="106"/>
                  </a:lnTo>
                  <a:lnTo>
                    <a:pt x="24" y="105"/>
                  </a:lnTo>
                  <a:lnTo>
                    <a:pt x="24" y="101"/>
                  </a:lnTo>
                  <a:lnTo>
                    <a:pt x="24" y="100"/>
                  </a:lnTo>
                  <a:lnTo>
                    <a:pt x="25" y="99"/>
                  </a:lnTo>
                  <a:lnTo>
                    <a:pt x="25" y="97"/>
                  </a:lnTo>
                  <a:lnTo>
                    <a:pt x="25" y="93"/>
                  </a:lnTo>
                  <a:lnTo>
                    <a:pt x="26" y="84"/>
                  </a:lnTo>
                  <a:lnTo>
                    <a:pt x="26" y="82"/>
                  </a:lnTo>
                  <a:lnTo>
                    <a:pt x="26" y="81"/>
                  </a:lnTo>
                  <a:lnTo>
                    <a:pt x="26" y="79"/>
                  </a:lnTo>
                  <a:lnTo>
                    <a:pt x="27" y="74"/>
                  </a:lnTo>
                  <a:lnTo>
                    <a:pt x="27" y="63"/>
                  </a:lnTo>
                  <a:lnTo>
                    <a:pt x="27" y="61"/>
                  </a:lnTo>
                  <a:lnTo>
                    <a:pt x="28" y="60"/>
                  </a:lnTo>
                  <a:lnTo>
                    <a:pt x="28" y="57"/>
                  </a:lnTo>
                  <a:lnTo>
                    <a:pt x="28" y="52"/>
                  </a:lnTo>
                  <a:lnTo>
                    <a:pt x="29" y="41"/>
                  </a:lnTo>
                  <a:lnTo>
                    <a:pt x="29" y="40"/>
                  </a:lnTo>
                  <a:lnTo>
                    <a:pt x="29" y="38"/>
                  </a:lnTo>
                  <a:lnTo>
                    <a:pt x="29" y="36"/>
                  </a:lnTo>
                  <a:lnTo>
                    <a:pt x="29" y="31"/>
                  </a:lnTo>
                  <a:lnTo>
                    <a:pt x="30" y="22"/>
                  </a:lnTo>
                  <a:lnTo>
                    <a:pt x="30" y="20"/>
                  </a:lnTo>
                  <a:lnTo>
                    <a:pt x="30" y="19"/>
                  </a:lnTo>
                  <a:lnTo>
                    <a:pt x="30" y="17"/>
                  </a:lnTo>
                  <a:lnTo>
                    <a:pt x="31" y="16"/>
                  </a:lnTo>
                  <a:lnTo>
                    <a:pt x="31" y="15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10"/>
                  </a:lnTo>
                  <a:lnTo>
                    <a:pt x="31" y="9"/>
                  </a:lnTo>
                  <a:lnTo>
                    <a:pt x="31" y="8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4"/>
                  </a:lnTo>
                  <a:lnTo>
                    <a:pt x="35" y="5"/>
                  </a:lnTo>
                  <a:lnTo>
                    <a:pt x="35" y="6"/>
                  </a:lnTo>
                  <a:lnTo>
                    <a:pt x="35" y="6"/>
                  </a:lnTo>
                  <a:lnTo>
                    <a:pt x="35" y="8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6" y="15"/>
                  </a:lnTo>
                  <a:lnTo>
                    <a:pt x="36" y="16"/>
                  </a:lnTo>
                  <a:lnTo>
                    <a:pt x="36" y="17"/>
                  </a:lnTo>
                  <a:lnTo>
                    <a:pt x="36" y="19"/>
                  </a:lnTo>
                  <a:lnTo>
                    <a:pt x="37" y="24"/>
                  </a:lnTo>
                  <a:lnTo>
                    <a:pt x="38" y="34"/>
                  </a:lnTo>
                  <a:lnTo>
                    <a:pt x="38" y="35"/>
                  </a:lnTo>
                  <a:lnTo>
                    <a:pt x="38" y="37"/>
                  </a:lnTo>
                  <a:lnTo>
                    <a:pt x="38" y="39"/>
                  </a:lnTo>
                  <a:lnTo>
                    <a:pt x="38" y="45"/>
                  </a:lnTo>
                  <a:lnTo>
                    <a:pt x="39" y="57"/>
                  </a:lnTo>
                  <a:lnTo>
                    <a:pt x="39" y="58"/>
                  </a:lnTo>
                  <a:lnTo>
                    <a:pt x="39" y="60"/>
                  </a:lnTo>
                  <a:lnTo>
                    <a:pt x="40" y="63"/>
                  </a:lnTo>
                  <a:lnTo>
                    <a:pt x="40" y="68"/>
                  </a:lnTo>
                  <a:lnTo>
                    <a:pt x="41" y="80"/>
                  </a:lnTo>
                  <a:lnTo>
                    <a:pt x="41" y="81"/>
                  </a:lnTo>
                  <a:lnTo>
                    <a:pt x="41" y="82"/>
                  </a:lnTo>
                  <a:lnTo>
                    <a:pt x="41" y="85"/>
                  </a:lnTo>
                  <a:lnTo>
                    <a:pt x="41" y="90"/>
                  </a:lnTo>
                  <a:lnTo>
                    <a:pt x="42" y="91"/>
                  </a:lnTo>
                  <a:lnTo>
                    <a:pt x="42" y="92"/>
                  </a:lnTo>
                  <a:lnTo>
                    <a:pt x="42" y="95"/>
                  </a:lnTo>
                  <a:lnTo>
                    <a:pt x="42" y="99"/>
                  </a:lnTo>
                  <a:lnTo>
                    <a:pt x="42" y="100"/>
                  </a:lnTo>
                  <a:lnTo>
                    <a:pt x="42" y="101"/>
                  </a:lnTo>
                  <a:lnTo>
                    <a:pt x="42" y="103"/>
                  </a:lnTo>
                  <a:lnTo>
                    <a:pt x="43" y="104"/>
                  </a:lnTo>
                  <a:lnTo>
                    <a:pt x="43" y="104"/>
                  </a:lnTo>
                  <a:lnTo>
                    <a:pt x="43" y="106"/>
                  </a:lnTo>
                  <a:lnTo>
                    <a:pt x="43" y="107"/>
                  </a:lnTo>
                  <a:lnTo>
                    <a:pt x="43" y="107"/>
                  </a:lnTo>
                  <a:lnTo>
                    <a:pt x="43" y="109"/>
                  </a:lnTo>
                  <a:lnTo>
                    <a:pt x="43" y="109"/>
                  </a:lnTo>
                  <a:lnTo>
                    <a:pt x="43" y="110"/>
                  </a:lnTo>
                  <a:lnTo>
                    <a:pt x="44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11"/>
                  </a:lnTo>
                  <a:lnTo>
                    <a:pt x="46" y="111"/>
                  </a:lnTo>
                  <a:lnTo>
                    <a:pt x="47" y="110"/>
                  </a:lnTo>
                  <a:lnTo>
                    <a:pt x="47" y="109"/>
                  </a:lnTo>
                  <a:lnTo>
                    <a:pt x="47" y="108"/>
                  </a:lnTo>
                  <a:lnTo>
                    <a:pt x="47" y="107"/>
                  </a:lnTo>
                  <a:lnTo>
                    <a:pt x="47" y="106"/>
                  </a:lnTo>
                  <a:lnTo>
                    <a:pt x="47" y="105"/>
                  </a:lnTo>
                  <a:lnTo>
                    <a:pt x="47" y="104"/>
                  </a:lnTo>
                  <a:lnTo>
                    <a:pt x="48" y="100"/>
                  </a:lnTo>
                  <a:lnTo>
                    <a:pt x="48" y="99"/>
                  </a:lnTo>
                  <a:lnTo>
                    <a:pt x="48" y="98"/>
                  </a:lnTo>
                  <a:lnTo>
                    <a:pt x="48" y="96"/>
                  </a:lnTo>
                  <a:lnTo>
                    <a:pt x="48" y="91"/>
                  </a:lnTo>
                  <a:lnTo>
                    <a:pt x="49" y="81"/>
                  </a:lnTo>
                  <a:lnTo>
                    <a:pt x="49" y="80"/>
                  </a:lnTo>
                  <a:lnTo>
                    <a:pt x="49" y="78"/>
                  </a:lnTo>
                  <a:lnTo>
                    <a:pt x="50" y="76"/>
                  </a:lnTo>
                  <a:lnTo>
                    <a:pt x="50" y="70"/>
                  </a:lnTo>
                  <a:lnTo>
                    <a:pt x="51" y="58"/>
                  </a:lnTo>
                  <a:lnTo>
                    <a:pt x="51" y="56"/>
                  </a:lnTo>
                  <a:lnTo>
                    <a:pt x="51" y="55"/>
                  </a:lnTo>
                  <a:lnTo>
                    <a:pt x="51" y="52"/>
                  </a:lnTo>
                  <a:lnTo>
                    <a:pt x="52" y="46"/>
                  </a:lnTo>
                  <a:lnTo>
                    <a:pt x="52" y="35"/>
                  </a:lnTo>
                  <a:lnTo>
                    <a:pt x="52" y="33"/>
                  </a:lnTo>
                  <a:lnTo>
                    <a:pt x="52" y="32"/>
                  </a:lnTo>
                  <a:lnTo>
                    <a:pt x="53" y="29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2"/>
                  </a:lnTo>
                  <a:lnTo>
                    <a:pt x="53" y="20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4" y="13"/>
                  </a:lnTo>
                  <a:lnTo>
                    <a:pt x="54" y="12"/>
                  </a:lnTo>
                  <a:lnTo>
                    <a:pt x="54" y="11"/>
                  </a:lnTo>
                  <a:lnTo>
                    <a:pt x="54" y="10"/>
                  </a:lnTo>
                  <a:lnTo>
                    <a:pt x="54" y="8"/>
                  </a:lnTo>
                  <a:lnTo>
                    <a:pt x="55" y="8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2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8" y="8"/>
                  </a:lnTo>
                  <a:lnTo>
                    <a:pt x="58" y="8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59" y="11"/>
                  </a:lnTo>
                  <a:lnTo>
                    <a:pt x="59" y="13"/>
                  </a:lnTo>
                  <a:lnTo>
                    <a:pt x="59" y="17"/>
                  </a:lnTo>
                  <a:lnTo>
                    <a:pt x="60" y="18"/>
                  </a:lnTo>
                  <a:lnTo>
                    <a:pt x="60" y="19"/>
                  </a:lnTo>
                  <a:lnTo>
                    <a:pt x="60" y="21"/>
                  </a:lnTo>
                  <a:lnTo>
                    <a:pt x="60" y="25"/>
                  </a:lnTo>
                  <a:lnTo>
                    <a:pt x="61" y="35"/>
                  </a:lnTo>
                  <a:lnTo>
                    <a:pt x="62" y="56"/>
                  </a:lnTo>
                  <a:lnTo>
                    <a:pt x="62" y="58"/>
                  </a:lnTo>
                  <a:lnTo>
                    <a:pt x="62" y="59"/>
                  </a:lnTo>
                  <a:lnTo>
                    <a:pt x="62" y="62"/>
                  </a:lnTo>
                  <a:lnTo>
                    <a:pt x="63" y="67"/>
                  </a:lnTo>
                  <a:lnTo>
                    <a:pt x="64" y="78"/>
                  </a:lnTo>
                  <a:lnTo>
                    <a:pt x="64" y="79"/>
                  </a:lnTo>
                  <a:lnTo>
                    <a:pt x="64" y="80"/>
                  </a:lnTo>
                  <a:lnTo>
                    <a:pt x="64" y="83"/>
                  </a:lnTo>
                  <a:lnTo>
                    <a:pt x="64" y="88"/>
                  </a:lnTo>
                  <a:lnTo>
                    <a:pt x="64" y="89"/>
                  </a:lnTo>
                  <a:lnTo>
                    <a:pt x="64" y="90"/>
                  </a:lnTo>
                  <a:lnTo>
                    <a:pt x="65" y="92"/>
                  </a:lnTo>
                  <a:lnTo>
                    <a:pt x="65" y="96"/>
                  </a:lnTo>
                  <a:lnTo>
                    <a:pt x="65" y="98"/>
                  </a:lnTo>
                  <a:lnTo>
                    <a:pt x="65" y="99"/>
                  </a:lnTo>
                  <a:lnTo>
                    <a:pt x="65" y="101"/>
                  </a:lnTo>
                  <a:lnTo>
                    <a:pt x="65" y="102"/>
                  </a:lnTo>
                  <a:lnTo>
                    <a:pt x="66" y="103"/>
                  </a:lnTo>
                  <a:lnTo>
                    <a:pt x="66" y="104"/>
                  </a:lnTo>
                  <a:lnTo>
                    <a:pt x="66" y="105"/>
                  </a:lnTo>
                  <a:lnTo>
                    <a:pt x="66" y="106"/>
                  </a:lnTo>
                  <a:lnTo>
                    <a:pt x="66" y="108"/>
                  </a:lnTo>
                  <a:lnTo>
                    <a:pt x="66" y="108"/>
                  </a:lnTo>
                  <a:lnTo>
                    <a:pt x="66" y="109"/>
                  </a:lnTo>
                  <a:lnTo>
                    <a:pt x="66" y="110"/>
                  </a:lnTo>
                  <a:lnTo>
                    <a:pt x="66" y="111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9" y="115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70" y="111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0" y="108"/>
                  </a:lnTo>
                  <a:lnTo>
                    <a:pt x="70" y="108"/>
                  </a:lnTo>
                  <a:lnTo>
                    <a:pt x="70" y="107"/>
                  </a:lnTo>
                  <a:lnTo>
                    <a:pt x="70" y="105"/>
                  </a:lnTo>
                  <a:lnTo>
                    <a:pt x="70" y="104"/>
                  </a:lnTo>
                  <a:lnTo>
                    <a:pt x="70" y="103"/>
                  </a:lnTo>
                  <a:lnTo>
                    <a:pt x="71" y="102"/>
                  </a:lnTo>
                  <a:lnTo>
                    <a:pt x="71" y="97"/>
                  </a:lnTo>
                  <a:lnTo>
                    <a:pt x="71" y="96"/>
                  </a:lnTo>
                  <a:lnTo>
                    <a:pt x="71" y="95"/>
                  </a:lnTo>
                  <a:lnTo>
                    <a:pt x="71" y="93"/>
                  </a:lnTo>
                  <a:lnTo>
                    <a:pt x="72" y="89"/>
                  </a:lnTo>
                  <a:lnTo>
                    <a:pt x="73" y="79"/>
                  </a:lnTo>
                  <a:lnTo>
                    <a:pt x="74" y="57"/>
                  </a:lnTo>
                  <a:lnTo>
                    <a:pt x="74" y="55"/>
                  </a:lnTo>
                  <a:lnTo>
                    <a:pt x="74" y="54"/>
                  </a:lnTo>
                  <a:lnTo>
                    <a:pt x="74" y="51"/>
                  </a:lnTo>
                  <a:lnTo>
                    <a:pt x="75" y="46"/>
                  </a:lnTo>
                  <a:lnTo>
                    <a:pt x="75" y="35"/>
                  </a:lnTo>
                  <a:lnTo>
                    <a:pt x="75" y="34"/>
                  </a:lnTo>
                  <a:lnTo>
                    <a:pt x="75" y="32"/>
                  </a:lnTo>
                  <a:lnTo>
                    <a:pt x="76" y="30"/>
                  </a:lnTo>
                  <a:lnTo>
                    <a:pt x="76" y="25"/>
                  </a:lnTo>
                  <a:lnTo>
                    <a:pt x="76" y="24"/>
                  </a:lnTo>
                  <a:lnTo>
                    <a:pt x="76" y="23"/>
                  </a:lnTo>
                  <a:lnTo>
                    <a:pt x="76" y="21"/>
                  </a:lnTo>
                  <a:lnTo>
                    <a:pt x="77" y="17"/>
                  </a:lnTo>
                  <a:lnTo>
                    <a:pt x="77" y="16"/>
                  </a:lnTo>
                  <a:lnTo>
                    <a:pt x="77" y="14"/>
                  </a:lnTo>
                  <a:lnTo>
                    <a:pt x="77" y="12"/>
                  </a:lnTo>
                  <a:lnTo>
                    <a:pt x="77" y="12"/>
                  </a:lnTo>
                  <a:lnTo>
                    <a:pt x="77" y="11"/>
                  </a:lnTo>
                  <a:lnTo>
                    <a:pt x="77" y="9"/>
                  </a:lnTo>
                  <a:lnTo>
                    <a:pt x="77" y="8"/>
                  </a:lnTo>
                  <a:lnTo>
                    <a:pt x="78" y="7"/>
                  </a:lnTo>
                  <a:lnTo>
                    <a:pt x="78" y="6"/>
                  </a:lnTo>
                  <a:lnTo>
                    <a:pt x="78" y="5"/>
                  </a:lnTo>
                  <a:lnTo>
                    <a:pt x="78" y="5"/>
                  </a:lnTo>
                  <a:lnTo>
                    <a:pt x="78" y="4"/>
                  </a:lnTo>
                  <a:lnTo>
                    <a:pt x="78" y="3"/>
                  </a:lnTo>
                  <a:lnTo>
                    <a:pt x="78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28" name="Freeform 85"/>
            <p:cNvSpPr>
              <a:spLocks/>
            </p:cNvSpPr>
            <p:nvPr/>
          </p:nvSpPr>
          <p:spPr bwMode="auto">
            <a:xfrm>
              <a:off x="4717" y="2186"/>
              <a:ext cx="77" cy="116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1" y="7"/>
                </a:cxn>
                <a:cxn ang="0">
                  <a:pos x="3" y="21"/>
                </a:cxn>
                <a:cxn ang="0">
                  <a:pos x="5" y="48"/>
                </a:cxn>
                <a:cxn ang="0">
                  <a:pos x="7" y="80"/>
                </a:cxn>
                <a:cxn ang="0">
                  <a:pos x="8" y="100"/>
                </a:cxn>
                <a:cxn ang="0">
                  <a:pos x="9" y="111"/>
                </a:cxn>
                <a:cxn ang="0">
                  <a:pos x="10" y="114"/>
                </a:cxn>
                <a:cxn ang="0">
                  <a:pos x="11" y="116"/>
                </a:cxn>
                <a:cxn ang="0">
                  <a:pos x="11" y="115"/>
                </a:cxn>
                <a:cxn ang="0">
                  <a:pos x="12" y="111"/>
                </a:cxn>
                <a:cxn ang="0">
                  <a:pos x="13" y="104"/>
                </a:cxn>
                <a:cxn ang="0">
                  <a:pos x="15" y="87"/>
                </a:cxn>
                <a:cxn ang="0">
                  <a:pos x="17" y="44"/>
                </a:cxn>
                <a:cxn ang="0">
                  <a:pos x="19" y="22"/>
                </a:cxn>
                <a:cxn ang="0">
                  <a:pos x="20" y="11"/>
                </a:cxn>
                <a:cxn ang="0">
                  <a:pos x="21" y="2"/>
                </a:cxn>
                <a:cxn ang="0">
                  <a:pos x="22" y="0"/>
                </a:cxn>
                <a:cxn ang="0">
                  <a:pos x="23" y="0"/>
                </a:cxn>
                <a:cxn ang="0">
                  <a:pos x="23" y="2"/>
                </a:cxn>
                <a:cxn ang="0">
                  <a:pos x="24" y="7"/>
                </a:cxn>
                <a:cxn ang="0">
                  <a:pos x="26" y="30"/>
                </a:cxn>
                <a:cxn ang="0">
                  <a:pos x="28" y="60"/>
                </a:cxn>
                <a:cxn ang="0">
                  <a:pos x="30" y="87"/>
                </a:cxn>
                <a:cxn ang="0">
                  <a:pos x="31" y="104"/>
                </a:cxn>
                <a:cxn ang="0">
                  <a:pos x="32" y="113"/>
                </a:cxn>
                <a:cxn ang="0">
                  <a:pos x="33" y="115"/>
                </a:cxn>
                <a:cxn ang="0">
                  <a:pos x="34" y="115"/>
                </a:cxn>
                <a:cxn ang="0">
                  <a:pos x="35" y="113"/>
                </a:cxn>
                <a:cxn ang="0">
                  <a:pos x="35" y="107"/>
                </a:cxn>
                <a:cxn ang="0">
                  <a:pos x="37" y="82"/>
                </a:cxn>
                <a:cxn ang="0">
                  <a:pos x="39" y="50"/>
                </a:cxn>
                <a:cxn ang="0">
                  <a:pos x="41" y="24"/>
                </a:cxn>
                <a:cxn ang="0">
                  <a:pos x="42" y="11"/>
                </a:cxn>
                <a:cxn ang="0">
                  <a:pos x="43" y="4"/>
                </a:cxn>
                <a:cxn ang="0">
                  <a:pos x="44" y="0"/>
                </a:cxn>
                <a:cxn ang="0">
                  <a:pos x="45" y="0"/>
                </a:cxn>
                <a:cxn ang="0">
                  <a:pos x="46" y="2"/>
                </a:cxn>
                <a:cxn ang="0">
                  <a:pos x="47" y="8"/>
                </a:cxn>
                <a:cxn ang="0">
                  <a:pos x="48" y="20"/>
                </a:cxn>
                <a:cxn ang="0">
                  <a:pos x="51" y="62"/>
                </a:cxn>
                <a:cxn ang="0">
                  <a:pos x="52" y="89"/>
                </a:cxn>
                <a:cxn ang="0">
                  <a:pos x="54" y="106"/>
                </a:cxn>
                <a:cxn ang="0">
                  <a:pos x="55" y="112"/>
                </a:cxn>
                <a:cxn ang="0">
                  <a:pos x="55" y="115"/>
                </a:cxn>
                <a:cxn ang="0">
                  <a:pos x="56" y="116"/>
                </a:cxn>
                <a:cxn ang="0">
                  <a:pos x="57" y="114"/>
                </a:cxn>
                <a:cxn ang="0">
                  <a:pos x="58" y="109"/>
                </a:cxn>
                <a:cxn ang="0">
                  <a:pos x="59" y="94"/>
                </a:cxn>
                <a:cxn ang="0">
                  <a:pos x="61" y="69"/>
                </a:cxn>
                <a:cxn ang="0">
                  <a:pos x="64" y="26"/>
                </a:cxn>
                <a:cxn ang="0">
                  <a:pos x="65" y="9"/>
                </a:cxn>
                <a:cxn ang="0">
                  <a:pos x="66" y="2"/>
                </a:cxn>
                <a:cxn ang="0">
                  <a:pos x="67" y="0"/>
                </a:cxn>
                <a:cxn ang="0">
                  <a:pos x="67" y="0"/>
                </a:cxn>
                <a:cxn ang="0">
                  <a:pos x="68" y="2"/>
                </a:cxn>
                <a:cxn ang="0">
                  <a:pos x="69" y="11"/>
                </a:cxn>
                <a:cxn ang="0">
                  <a:pos x="71" y="28"/>
                </a:cxn>
                <a:cxn ang="0">
                  <a:pos x="72" y="56"/>
                </a:cxn>
                <a:cxn ang="0">
                  <a:pos x="74" y="88"/>
                </a:cxn>
                <a:cxn ang="0">
                  <a:pos x="76" y="104"/>
                </a:cxn>
                <a:cxn ang="0">
                  <a:pos x="77" y="112"/>
                </a:cxn>
              </a:cxnLst>
              <a:rect l="0" t="0" r="r" b="b"/>
              <a:pathLst>
                <a:path w="77" h="1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7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7"/>
                  </a:lnTo>
                  <a:lnTo>
                    <a:pt x="3" y="21"/>
                  </a:lnTo>
                  <a:lnTo>
                    <a:pt x="3" y="22"/>
                  </a:lnTo>
                  <a:lnTo>
                    <a:pt x="3" y="24"/>
                  </a:lnTo>
                  <a:lnTo>
                    <a:pt x="3" y="26"/>
                  </a:lnTo>
                  <a:lnTo>
                    <a:pt x="3" y="31"/>
                  </a:lnTo>
                  <a:lnTo>
                    <a:pt x="4" y="42"/>
                  </a:lnTo>
                  <a:lnTo>
                    <a:pt x="4" y="44"/>
                  </a:lnTo>
                  <a:lnTo>
                    <a:pt x="4" y="45"/>
                  </a:lnTo>
                  <a:lnTo>
                    <a:pt x="5" y="48"/>
                  </a:lnTo>
                  <a:lnTo>
                    <a:pt x="5" y="54"/>
                  </a:lnTo>
                  <a:lnTo>
                    <a:pt x="6" y="66"/>
                  </a:lnTo>
                  <a:lnTo>
                    <a:pt x="6" y="67"/>
                  </a:lnTo>
                  <a:lnTo>
                    <a:pt x="6" y="69"/>
                  </a:lnTo>
                  <a:lnTo>
                    <a:pt x="6" y="72"/>
                  </a:lnTo>
                  <a:lnTo>
                    <a:pt x="7" y="78"/>
                  </a:lnTo>
                  <a:lnTo>
                    <a:pt x="7" y="79"/>
                  </a:lnTo>
                  <a:lnTo>
                    <a:pt x="7" y="80"/>
                  </a:lnTo>
                  <a:lnTo>
                    <a:pt x="7" y="83"/>
                  </a:lnTo>
                  <a:lnTo>
                    <a:pt x="7" y="88"/>
                  </a:lnTo>
                  <a:lnTo>
                    <a:pt x="7" y="89"/>
                  </a:lnTo>
                  <a:lnTo>
                    <a:pt x="7" y="91"/>
                  </a:lnTo>
                  <a:lnTo>
                    <a:pt x="8" y="93"/>
                  </a:lnTo>
                  <a:lnTo>
                    <a:pt x="8" y="98"/>
                  </a:lnTo>
                  <a:lnTo>
                    <a:pt x="8" y="99"/>
                  </a:lnTo>
                  <a:lnTo>
                    <a:pt x="8" y="100"/>
                  </a:lnTo>
                  <a:lnTo>
                    <a:pt x="8" y="102"/>
                  </a:lnTo>
                  <a:lnTo>
                    <a:pt x="9" y="105"/>
                  </a:lnTo>
                  <a:lnTo>
                    <a:pt x="9" y="106"/>
                  </a:lnTo>
                  <a:lnTo>
                    <a:pt x="9" y="107"/>
                  </a:lnTo>
                  <a:lnTo>
                    <a:pt x="9" y="108"/>
                  </a:lnTo>
                  <a:lnTo>
                    <a:pt x="9" y="109"/>
                  </a:lnTo>
                  <a:lnTo>
                    <a:pt x="9" y="110"/>
                  </a:lnTo>
                  <a:lnTo>
                    <a:pt x="9" y="111"/>
                  </a:lnTo>
                  <a:lnTo>
                    <a:pt x="9" y="111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0" y="113"/>
                  </a:lnTo>
                  <a:lnTo>
                    <a:pt x="10" y="113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2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13" y="110"/>
                  </a:lnTo>
                  <a:lnTo>
                    <a:pt x="13" y="109"/>
                  </a:lnTo>
                  <a:lnTo>
                    <a:pt x="13" y="108"/>
                  </a:lnTo>
                  <a:lnTo>
                    <a:pt x="13" y="107"/>
                  </a:lnTo>
                  <a:lnTo>
                    <a:pt x="13" y="106"/>
                  </a:lnTo>
                  <a:lnTo>
                    <a:pt x="13" y="105"/>
                  </a:lnTo>
                  <a:lnTo>
                    <a:pt x="13" y="104"/>
                  </a:lnTo>
                  <a:lnTo>
                    <a:pt x="14" y="100"/>
                  </a:lnTo>
                  <a:lnTo>
                    <a:pt x="14" y="99"/>
                  </a:lnTo>
                  <a:lnTo>
                    <a:pt x="14" y="98"/>
                  </a:lnTo>
                  <a:lnTo>
                    <a:pt x="14" y="96"/>
                  </a:lnTo>
                  <a:lnTo>
                    <a:pt x="14" y="92"/>
                  </a:lnTo>
                  <a:lnTo>
                    <a:pt x="14" y="90"/>
                  </a:lnTo>
                  <a:lnTo>
                    <a:pt x="15" y="89"/>
                  </a:lnTo>
                  <a:lnTo>
                    <a:pt x="15" y="87"/>
                  </a:lnTo>
                  <a:lnTo>
                    <a:pt x="15" y="81"/>
                  </a:lnTo>
                  <a:lnTo>
                    <a:pt x="16" y="70"/>
                  </a:lnTo>
                  <a:lnTo>
                    <a:pt x="16" y="68"/>
                  </a:lnTo>
                  <a:lnTo>
                    <a:pt x="16" y="67"/>
                  </a:lnTo>
                  <a:lnTo>
                    <a:pt x="16" y="64"/>
                  </a:lnTo>
                  <a:lnTo>
                    <a:pt x="17" y="58"/>
                  </a:lnTo>
                  <a:lnTo>
                    <a:pt x="17" y="46"/>
                  </a:lnTo>
                  <a:lnTo>
                    <a:pt x="17" y="44"/>
                  </a:lnTo>
                  <a:lnTo>
                    <a:pt x="17" y="43"/>
                  </a:lnTo>
                  <a:lnTo>
                    <a:pt x="18" y="40"/>
                  </a:lnTo>
                  <a:lnTo>
                    <a:pt x="18" y="34"/>
                  </a:lnTo>
                  <a:lnTo>
                    <a:pt x="18" y="33"/>
                  </a:lnTo>
                  <a:lnTo>
                    <a:pt x="18" y="31"/>
                  </a:lnTo>
                  <a:lnTo>
                    <a:pt x="18" y="29"/>
                  </a:lnTo>
                  <a:lnTo>
                    <a:pt x="19" y="24"/>
                  </a:lnTo>
                  <a:lnTo>
                    <a:pt x="19" y="22"/>
                  </a:lnTo>
                  <a:lnTo>
                    <a:pt x="19" y="21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19" y="15"/>
                  </a:lnTo>
                  <a:lnTo>
                    <a:pt x="20" y="14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23" y="4"/>
                  </a:lnTo>
                  <a:lnTo>
                    <a:pt x="24" y="4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5" y="19"/>
                  </a:lnTo>
                  <a:lnTo>
                    <a:pt x="26" y="28"/>
                  </a:lnTo>
                  <a:lnTo>
                    <a:pt x="26" y="30"/>
                  </a:lnTo>
                  <a:lnTo>
                    <a:pt x="26" y="31"/>
                  </a:lnTo>
                  <a:lnTo>
                    <a:pt x="26" y="33"/>
                  </a:lnTo>
                  <a:lnTo>
                    <a:pt x="27" y="38"/>
                  </a:lnTo>
                  <a:lnTo>
                    <a:pt x="27" y="49"/>
                  </a:lnTo>
                  <a:lnTo>
                    <a:pt x="27" y="51"/>
                  </a:lnTo>
                  <a:lnTo>
                    <a:pt x="27" y="52"/>
                  </a:lnTo>
                  <a:lnTo>
                    <a:pt x="28" y="55"/>
                  </a:lnTo>
                  <a:lnTo>
                    <a:pt x="28" y="60"/>
                  </a:lnTo>
                  <a:lnTo>
                    <a:pt x="29" y="72"/>
                  </a:lnTo>
                  <a:lnTo>
                    <a:pt x="29" y="73"/>
                  </a:lnTo>
                  <a:lnTo>
                    <a:pt x="29" y="74"/>
                  </a:lnTo>
                  <a:lnTo>
                    <a:pt x="29" y="77"/>
                  </a:lnTo>
                  <a:lnTo>
                    <a:pt x="29" y="82"/>
                  </a:lnTo>
                  <a:lnTo>
                    <a:pt x="29" y="83"/>
                  </a:lnTo>
                  <a:lnTo>
                    <a:pt x="29" y="84"/>
                  </a:lnTo>
                  <a:lnTo>
                    <a:pt x="30" y="87"/>
                  </a:lnTo>
                  <a:lnTo>
                    <a:pt x="30" y="92"/>
                  </a:lnTo>
                  <a:lnTo>
                    <a:pt x="30" y="93"/>
                  </a:lnTo>
                  <a:lnTo>
                    <a:pt x="30" y="94"/>
                  </a:lnTo>
                  <a:lnTo>
                    <a:pt x="30" y="96"/>
                  </a:lnTo>
                  <a:lnTo>
                    <a:pt x="31" y="100"/>
                  </a:lnTo>
                  <a:lnTo>
                    <a:pt x="31" y="101"/>
                  </a:lnTo>
                  <a:lnTo>
                    <a:pt x="31" y="102"/>
                  </a:lnTo>
                  <a:lnTo>
                    <a:pt x="31" y="104"/>
                  </a:lnTo>
                  <a:lnTo>
                    <a:pt x="31" y="107"/>
                  </a:lnTo>
                  <a:lnTo>
                    <a:pt x="31" y="108"/>
                  </a:lnTo>
                  <a:lnTo>
                    <a:pt x="32" y="108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2" y="111"/>
                  </a:lnTo>
                  <a:lnTo>
                    <a:pt x="32" y="112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4" y="116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3"/>
                  </a:lnTo>
                  <a:lnTo>
                    <a:pt x="35" y="113"/>
                  </a:lnTo>
                  <a:lnTo>
                    <a:pt x="35" y="112"/>
                  </a:lnTo>
                  <a:lnTo>
                    <a:pt x="35" y="112"/>
                  </a:lnTo>
                  <a:lnTo>
                    <a:pt x="35" y="111"/>
                  </a:lnTo>
                  <a:lnTo>
                    <a:pt x="35" y="111"/>
                  </a:lnTo>
                  <a:lnTo>
                    <a:pt x="35" y="110"/>
                  </a:lnTo>
                  <a:lnTo>
                    <a:pt x="35" y="109"/>
                  </a:lnTo>
                  <a:lnTo>
                    <a:pt x="35" y="108"/>
                  </a:lnTo>
                  <a:lnTo>
                    <a:pt x="35" y="107"/>
                  </a:lnTo>
                  <a:lnTo>
                    <a:pt x="36" y="106"/>
                  </a:lnTo>
                  <a:lnTo>
                    <a:pt x="36" y="102"/>
                  </a:lnTo>
                  <a:lnTo>
                    <a:pt x="36" y="101"/>
                  </a:lnTo>
                  <a:lnTo>
                    <a:pt x="36" y="100"/>
                  </a:lnTo>
                  <a:lnTo>
                    <a:pt x="36" y="98"/>
                  </a:lnTo>
                  <a:lnTo>
                    <a:pt x="37" y="93"/>
                  </a:lnTo>
                  <a:lnTo>
                    <a:pt x="37" y="83"/>
                  </a:lnTo>
                  <a:lnTo>
                    <a:pt x="37" y="82"/>
                  </a:lnTo>
                  <a:lnTo>
                    <a:pt x="38" y="80"/>
                  </a:lnTo>
                  <a:lnTo>
                    <a:pt x="38" y="78"/>
                  </a:lnTo>
                  <a:lnTo>
                    <a:pt x="38" y="72"/>
                  </a:lnTo>
                  <a:lnTo>
                    <a:pt x="39" y="61"/>
                  </a:lnTo>
                  <a:lnTo>
                    <a:pt x="39" y="60"/>
                  </a:lnTo>
                  <a:lnTo>
                    <a:pt x="39" y="58"/>
                  </a:lnTo>
                  <a:lnTo>
                    <a:pt x="39" y="55"/>
                  </a:lnTo>
                  <a:lnTo>
                    <a:pt x="39" y="50"/>
                  </a:lnTo>
                  <a:lnTo>
                    <a:pt x="40" y="39"/>
                  </a:lnTo>
                  <a:lnTo>
                    <a:pt x="40" y="37"/>
                  </a:lnTo>
                  <a:lnTo>
                    <a:pt x="40" y="36"/>
                  </a:lnTo>
                  <a:lnTo>
                    <a:pt x="41" y="33"/>
                  </a:lnTo>
                  <a:lnTo>
                    <a:pt x="41" y="28"/>
                  </a:lnTo>
                  <a:lnTo>
                    <a:pt x="41" y="27"/>
                  </a:lnTo>
                  <a:lnTo>
                    <a:pt x="41" y="26"/>
                  </a:lnTo>
                  <a:lnTo>
                    <a:pt x="41" y="24"/>
                  </a:lnTo>
                  <a:lnTo>
                    <a:pt x="42" y="19"/>
                  </a:lnTo>
                  <a:lnTo>
                    <a:pt x="42" y="18"/>
                  </a:lnTo>
                  <a:lnTo>
                    <a:pt x="42" y="17"/>
                  </a:lnTo>
                  <a:lnTo>
                    <a:pt x="42" y="15"/>
                  </a:lnTo>
                  <a:lnTo>
                    <a:pt x="42" y="14"/>
                  </a:lnTo>
                  <a:lnTo>
                    <a:pt x="42" y="13"/>
                  </a:lnTo>
                  <a:lnTo>
                    <a:pt x="42" y="11"/>
                  </a:lnTo>
                  <a:lnTo>
                    <a:pt x="42" y="11"/>
                  </a:lnTo>
                  <a:lnTo>
                    <a:pt x="43" y="10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3" y="7"/>
                  </a:lnTo>
                  <a:lnTo>
                    <a:pt x="43" y="6"/>
                  </a:lnTo>
                  <a:lnTo>
                    <a:pt x="43" y="5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5"/>
                  </a:lnTo>
                  <a:lnTo>
                    <a:pt x="46" y="7"/>
                  </a:lnTo>
                  <a:lnTo>
                    <a:pt x="47" y="8"/>
                  </a:lnTo>
                  <a:lnTo>
                    <a:pt x="47" y="8"/>
                  </a:lnTo>
                  <a:lnTo>
                    <a:pt x="47" y="10"/>
                  </a:lnTo>
                  <a:lnTo>
                    <a:pt x="47" y="11"/>
                  </a:lnTo>
                  <a:lnTo>
                    <a:pt x="47" y="12"/>
                  </a:lnTo>
                  <a:lnTo>
                    <a:pt x="47" y="14"/>
                  </a:lnTo>
                  <a:lnTo>
                    <a:pt x="48" y="18"/>
                  </a:lnTo>
                  <a:lnTo>
                    <a:pt x="48" y="19"/>
                  </a:lnTo>
                  <a:lnTo>
                    <a:pt x="48" y="20"/>
                  </a:lnTo>
                  <a:lnTo>
                    <a:pt x="48" y="23"/>
                  </a:lnTo>
                  <a:lnTo>
                    <a:pt x="48" y="28"/>
                  </a:lnTo>
                  <a:lnTo>
                    <a:pt x="49" y="39"/>
                  </a:lnTo>
                  <a:lnTo>
                    <a:pt x="49" y="41"/>
                  </a:lnTo>
                  <a:lnTo>
                    <a:pt x="49" y="42"/>
                  </a:lnTo>
                  <a:lnTo>
                    <a:pt x="49" y="45"/>
                  </a:lnTo>
                  <a:lnTo>
                    <a:pt x="50" y="51"/>
                  </a:lnTo>
                  <a:lnTo>
                    <a:pt x="51" y="62"/>
                  </a:lnTo>
                  <a:lnTo>
                    <a:pt x="51" y="64"/>
                  </a:lnTo>
                  <a:lnTo>
                    <a:pt x="51" y="65"/>
                  </a:lnTo>
                  <a:lnTo>
                    <a:pt x="51" y="68"/>
                  </a:lnTo>
                  <a:lnTo>
                    <a:pt x="51" y="74"/>
                  </a:lnTo>
                  <a:lnTo>
                    <a:pt x="52" y="84"/>
                  </a:lnTo>
                  <a:lnTo>
                    <a:pt x="52" y="86"/>
                  </a:lnTo>
                  <a:lnTo>
                    <a:pt x="52" y="87"/>
                  </a:lnTo>
                  <a:lnTo>
                    <a:pt x="52" y="89"/>
                  </a:lnTo>
                  <a:lnTo>
                    <a:pt x="53" y="94"/>
                  </a:lnTo>
                  <a:lnTo>
                    <a:pt x="53" y="95"/>
                  </a:lnTo>
                  <a:lnTo>
                    <a:pt x="53" y="96"/>
                  </a:lnTo>
                  <a:lnTo>
                    <a:pt x="53" y="98"/>
                  </a:lnTo>
                  <a:lnTo>
                    <a:pt x="53" y="102"/>
                  </a:lnTo>
                  <a:lnTo>
                    <a:pt x="53" y="103"/>
                  </a:lnTo>
                  <a:lnTo>
                    <a:pt x="53" y="104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4" y="107"/>
                  </a:lnTo>
                  <a:lnTo>
                    <a:pt x="54" y="109"/>
                  </a:lnTo>
                  <a:lnTo>
                    <a:pt x="54" y="109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54" y="111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2"/>
                  </a:lnTo>
                  <a:lnTo>
                    <a:pt x="57" y="111"/>
                  </a:lnTo>
                  <a:lnTo>
                    <a:pt x="57" y="111"/>
                  </a:lnTo>
                  <a:lnTo>
                    <a:pt x="57" y="110"/>
                  </a:lnTo>
                  <a:lnTo>
                    <a:pt x="58" y="109"/>
                  </a:lnTo>
                  <a:lnTo>
                    <a:pt x="58" y="108"/>
                  </a:lnTo>
                  <a:lnTo>
                    <a:pt x="58" y="107"/>
                  </a:lnTo>
                  <a:lnTo>
                    <a:pt x="58" y="106"/>
                  </a:lnTo>
                  <a:lnTo>
                    <a:pt x="58" y="102"/>
                  </a:lnTo>
                  <a:lnTo>
                    <a:pt x="58" y="102"/>
                  </a:lnTo>
                  <a:lnTo>
                    <a:pt x="58" y="101"/>
                  </a:lnTo>
                  <a:lnTo>
                    <a:pt x="59" y="99"/>
                  </a:lnTo>
                  <a:lnTo>
                    <a:pt x="59" y="94"/>
                  </a:lnTo>
                  <a:lnTo>
                    <a:pt x="59" y="93"/>
                  </a:lnTo>
                  <a:lnTo>
                    <a:pt x="59" y="92"/>
                  </a:lnTo>
                  <a:lnTo>
                    <a:pt x="59" y="90"/>
                  </a:lnTo>
                  <a:lnTo>
                    <a:pt x="60" y="85"/>
                  </a:lnTo>
                  <a:lnTo>
                    <a:pt x="60" y="75"/>
                  </a:lnTo>
                  <a:lnTo>
                    <a:pt x="60" y="73"/>
                  </a:lnTo>
                  <a:lnTo>
                    <a:pt x="61" y="72"/>
                  </a:lnTo>
                  <a:lnTo>
                    <a:pt x="61" y="69"/>
                  </a:lnTo>
                  <a:lnTo>
                    <a:pt x="61" y="63"/>
                  </a:lnTo>
                  <a:lnTo>
                    <a:pt x="62" y="50"/>
                  </a:lnTo>
                  <a:lnTo>
                    <a:pt x="62" y="49"/>
                  </a:lnTo>
                  <a:lnTo>
                    <a:pt x="62" y="47"/>
                  </a:lnTo>
                  <a:lnTo>
                    <a:pt x="62" y="44"/>
                  </a:lnTo>
                  <a:lnTo>
                    <a:pt x="63" y="38"/>
                  </a:lnTo>
                  <a:lnTo>
                    <a:pt x="63" y="27"/>
                  </a:lnTo>
                  <a:lnTo>
                    <a:pt x="64" y="26"/>
                  </a:lnTo>
                  <a:lnTo>
                    <a:pt x="64" y="25"/>
                  </a:lnTo>
                  <a:lnTo>
                    <a:pt x="64" y="22"/>
                  </a:lnTo>
                  <a:lnTo>
                    <a:pt x="64" y="17"/>
                  </a:lnTo>
                  <a:lnTo>
                    <a:pt x="64" y="16"/>
                  </a:lnTo>
                  <a:lnTo>
                    <a:pt x="64" y="15"/>
                  </a:lnTo>
                  <a:lnTo>
                    <a:pt x="64" y="13"/>
                  </a:lnTo>
                  <a:lnTo>
                    <a:pt x="65" y="10"/>
                  </a:lnTo>
                  <a:lnTo>
                    <a:pt x="65" y="9"/>
                  </a:lnTo>
                  <a:lnTo>
                    <a:pt x="65" y="8"/>
                  </a:lnTo>
                  <a:lnTo>
                    <a:pt x="65" y="6"/>
                  </a:lnTo>
                  <a:lnTo>
                    <a:pt x="65" y="6"/>
                  </a:lnTo>
                  <a:lnTo>
                    <a:pt x="66" y="5"/>
                  </a:lnTo>
                  <a:lnTo>
                    <a:pt x="66" y="4"/>
                  </a:lnTo>
                  <a:lnTo>
                    <a:pt x="66" y="3"/>
                  </a:lnTo>
                  <a:lnTo>
                    <a:pt x="66" y="3"/>
                  </a:lnTo>
                  <a:lnTo>
                    <a:pt x="66" y="2"/>
                  </a:lnTo>
                  <a:lnTo>
                    <a:pt x="66" y="2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2"/>
                  </a:lnTo>
                  <a:lnTo>
                    <a:pt x="68" y="2"/>
                  </a:lnTo>
                  <a:lnTo>
                    <a:pt x="68" y="2"/>
                  </a:lnTo>
                  <a:lnTo>
                    <a:pt x="68" y="3"/>
                  </a:lnTo>
                  <a:lnTo>
                    <a:pt x="68" y="3"/>
                  </a:lnTo>
                  <a:lnTo>
                    <a:pt x="68" y="4"/>
                  </a:lnTo>
                  <a:lnTo>
                    <a:pt x="68" y="5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9" y="8"/>
                  </a:lnTo>
                  <a:lnTo>
                    <a:pt x="69" y="11"/>
                  </a:lnTo>
                  <a:lnTo>
                    <a:pt x="69" y="12"/>
                  </a:lnTo>
                  <a:lnTo>
                    <a:pt x="69" y="13"/>
                  </a:lnTo>
                  <a:lnTo>
                    <a:pt x="70" y="14"/>
                  </a:lnTo>
                  <a:lnTo>
                    <a:pt x="70" y="18"/>
                  </a:lnTo>
                  <a:lnTo>
                    <a:pt x="70" y="20"/>
                  </a:lnTo>
                  <a:lnTo>
                    <a:pt x="70" y="21"/>
                  </a:lnTo>
                  <a:lnTo>
                    <a:pt x="70" y="23"/>
                  </a:lnTo>
                  <a:lnTo>
                    <a:pt x="71" y="28"/>
                  </a:lnTo>
                  <a:lnTo>
                    <a:pt x="71" y="29"/>
                  </a:lnTo>
                  <a:lnTo>
                    <a:pt x="71" y="30"/>
                  </a:lnTo>
                  <a:lnTo>
                    <a:pt x="71" y="33"/>
                  </a:lnTo>
                  <a:lnTo>
                    <a:pt x="71" y="38"/>
                  </a:lnTo>
                  <a:lnTo>
                    <a:pt x="72" y="49"/>
                  </a:lnTo>
                  <a:lnTo>
                    <a:pt x="72" y="51"/>
                  </a:lnTo>
                  <a:lnTo>
                    <a:pt x="72" y="52"/>
                  </a:lnTo>
                  <a:lnTo>
                    <a:pt x="72" y="56"/>
                  </a:lnTo>
                  <a:lnTo>
                    <a:pt x="73" y="62"/>
                  </a:lnTo>
                  <a:lnTo>
                    <a:pt x="74" y="74"/>
                  </a:lnTo>
                  <a:lnTo>
                    <a:pt x="74" y="76"/>
                  </a:lnTo>
                  <a:lnTo>
                    <a:pt x="74" y="77"/>
                  </a:lnTo>
                  <a:lnTo>
                    <a:pt x="74" y="80"/>
                  </a:lnTo>
                  <a:lnTo>
                    <a:pt x="74" y="86"/>
                  </a:lnTo>
                  <a:lnTo>
                    <a:pt x="74" y="87"/>
                  </a:lnTo>
                  <a:lnTo>
                    <a:pt x="74" y="88"/>
                  </a:lnTo>
                  <a:lnTo>
                    <a:pt x="75" y="91"/>
                  </a:lnTo>
                  <a:lnTo>
                    <a:pt x="75" y="96"/>
                  </a:lnTo>
                  <a:lnTo>
                    <a:pt x="75" y="97"/>
                  </a:lnTo>
                  <a:lnTo>
                    <a:pt x="75" y="98"/>
                  </a:lnTo>
                  <a:lnTo>
                    <a:pt x="75" y="100"/>
                  </a:lnTo>
                  <a:lnTo>
                    <a:pt x="76" y="102"/>
                  </a:lnTo>
                  <a:lnTo>
                    <a:pt x="76" y="102"/>
                  </a:lnTo>
                  <a:lnTo>
                    <a:pt x="76" y="104"/>
                  </a:lnTo>
                  <a:lnTo>
                    <a:pt x="76" y="105"/>
                  </a:lnTo>
                  <a:lnTo>
                    <a:pt x="76" y="106"/>
                  </a:lnTo>
                  <a:lnTo>
                    <a:pt x="76" y="108"/>
                  </a:lnTo>
                  <a:lnTo>
                    <a:pt x="76" y="109"/>
                  </a:lnTo>
                  <a:lnTo>
                    <a:pt x="76" y="109"/>
                  </a:lnTo>
                  <a:lnTo>
                    <a:pt x="77" y="111"/>
                  </a:lnTo>
                  <a:lnTo>
                    <a:pt x="77" y="111"/>
                  </a:lnTo>
                  <a:lnTo>
                    <a:pt x="77" y="112"/>
                  </a:lnTo>
                  <a:lnTo>
                    <a:pt x="77" y="112"/>
                  </a:lnTo>
                  <a:lnTo>
                    <a:pt x="77" y="113"/>
                  </a:lnTo>
                  <a:lnTo>
                    <a:pt x="77" y="113"/>
                  </a:lnTo>
                  <a:lnTo>
                    <a:pt x="77" y="11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29" name="Freeform 86"/>
            <p:cNvSpPr>
              <a:spLocks/>
            </p:cNvSpPr>
            <p:nvPr/>
          </p:nvSpPr>
          <p:spPr bwMode="auto">
            <a:xfrm>
              <a:off x="4794" y="2186"/>
              <a:ext cx="76" cy="116"/>
            </a:xfrm>
            <a:custGeom>
              <a:avLst/>
              <a:gdLst/>
              <a:ahLst/>
              <a:cxnLst>
                <a:cxn ang="0">
                  <a:pos x="1" y="115"/>
                </a:cxn>
                <a:cxn ang="0">
                  <a:pos x="2" y="115"/>
                </a:cxn>
                <a:cxn ang="0">
                  <a:pos x="2" y="112"/>
                </a:cxn>
                <a:cxn ang="0">
                  <a:pos x="3" y="103"/>
                </a:cxn>
                <a:cxn ang="0">
                  <a:pos x="5" y="85"/>
                </a:cxn>
                <a:cxn ang="0">
                  <a:pos x="8" y="35"/>
                </a:cxn>
                <a:cxn ang="0">
                  <a:pos x="9" y="16"/>
                </a:cxn>
                <a:cxn ang="0">
                  <a:pos x="11" y="5"/>
                </a:cxn>
                <a:cxn ang="0">
                  <a:pos x="11" y="1"/>
                </a:cxn>
                <a:cxn ang="0">
                  <a:pos x="12" y="0"/>
                </a:cxn>
                <a:cxn ang="0">
                  <a:pos x="13" y="0"/>
                </a:cxn>
                <a:cxn ang="0">
                  <a:pos x="13" y="5"/>
                </a:cxn>
                <a:cxn ang="0">
                  <a:pos x="15" y="14"/>
                </a:cxn>
                <a:cxn ang="0">
                  <a:pos x="16" y="34"/>
                </a:cxn>
                <a:cxn ang="0">
                  <a:pos x="19" y="89"/>
                </a:cxn>
                <a:cxn ang="0">
                  <a:pos x="21" y="103"/>
                </a:cxn>
                <a:cxn ang="0">
                  <a:pos x="22" y="111"/>
                </a:cxn>
                <a:cxn ang="0">
                  <a:pos x="22" y="114"/>
                </a:cxn>
                <a:cxn ang="0">
                  <a:pos x="23" y="116"/>
                </a:cxn>
                <a:cxn ang="0">
                  <a:pos x="24" y="114"/>
                </a:cxn>
                <a:cxn ang="0">
                  <a:pos x="25" y="110"/>
                </a:cxn>
                <a:cxn ang="0">
                  <a:pos x="26" y="98"/>
                </a:cxn>
                <a:cxn ang="0">
                  <a:pos x="27" y="74"/>
                </a:cxn>
                <a:cxn ang="0">
                  <a:pos x="30" y="33"/>
                </a:cxn>
                <a:cxn ang="0">
                  <a:pos x="31" y="13"/>
                </a:cxn>
                <a:cxn ang="0">
                  <a:pos x="32" y="5"/>
                </a:cxn>
                <a:cxn ang="0">
                  <a:pos x="33" y="1"/>
                </a:cxn>
                <a:cxn ang="0">
                  <a:pos x="34" y="0"/>
                </a:cxn>
                <a:cxn ang="0">
                  <a:pos x="35" y="1"/>
                </a:cxn>
                <a:cxn ang="0">
                  <a:pos x="36" y="6"/>
                </a:cxn>
                <a:cxn ang="0">
                  <a:pos x="37" y="18"/>
                </a:cxn>
                <a:cxn ang="0">
                  <a:pos x="39" y="48"/>
                </a:cxn>
                <a:cxn ang="0">
                  <a:pos x="41" y="81"/>
                </a:cxn>
                <a:cxn ang="0">
                  <a:pos x="42" y="102"/>
                </a:cxn>
                <a:cxn ang="0">
                  <a:pos x="43" y="110"/>
                </a:cxn>
                <a:cxn ang="0">
                  <a:pos x="44" y="114"/>
                </a:cxn>
                <a:cxn ang="0">
                  <a:pos x="45" y="116"/>
                </a:cxn>
                <a:cxn ang="0">
                  <a:pos x="46" y="114"/>
                </a:cxn>
                <a:cxn ang="0">
                  <a:pos x="47" y="108"/>
                </a:cxn>
                <a:cxn ang="0">
                  <a:pos x="48" y="95"/>
                </a:cxn>
                <a:cxn ang="0">
                  <a:pos x="51" y="39"/>
                </a:cxn>
                <a:cxn ang="0">
                  <a:pos x="53" y="18"/>
                </a:cxn>
                <a:cxn ang="0">
                  <a:pos x="54" y="6"/>
                </a:cxn>
                <a:cxn ang="0">
                  <a:pos x="55" y="1"/>
                </a:cxn>
                <a:cxn ang="0">
                  <a:pos x="56" y="0"/>
                </a:cxn>
                <a:cxn ang="0">
                  <a:pos x="56" y="0"/>
                </a:cxn>
                <a:cxn ang="0">
                  <a:pos x="57" y="4"/>
                </a:cxn>
                <a:cxn ang="0">
                  <a:pos x="58" y="11"/>
                </a:cxn>
                <a:cxn ang="0">
                  <a:pos x="59" y="29"/>
                </a:cxn>
                <a:cxn ang="0">
                  <a:pos x="61" y="64"/>
                </a:cxn>
                <a:cxn ang="0">
                  <a:pos x="63" y="93"/>
                </a:cxn>
                <a:cxn ang="0">
                  <a:pos x="64" y="107"/>
                </a:cxn>
                <a:cxn ang="0">
                  <a:pos x="65" y="113"/>
                </a:cxn>
                <a:cxn ang="0">
                  <a:pos x="66" y="115"/>
                </a:cxn>
                <a:cxn ang="0">
                  <a:pos x="67" y="115"/>
                </a:cxn>
                <a:cxn ang="0">
                  <a:pos x="68" y="112"/>
                </a:cxn>
                <a:cxn ang="0">
                  <a:pos x="68" y="106"/>
                </a:cxn>
                <a:cxn ang="0">
                  <a:pos x="70" y="92"/>
                </a:cxn>
                <a:cxn ang="0">
                  <a:pos x="72" y="50"/>
                </a:cxn>
                <a:cxn ang="0">
                  <a:pos x="74" y="23"/>
                </a:cxn>
                <a:cxn ang="0">
                  <a:pos x="75" y="8"/>
                </a:cxn>
                <a:cxn ang="0">
                  <a:pos x="76" y="2"/>
                </a:cxn>
              </a:cxnLst>
              <a:rect l="0" t="0" r="r" b="b"/>
              <a:pathLst>
                <a:path w="76" h="116">
                  <a:moveTo>
                    <a:pt x="0" y="114"/>
                  </a:moveTo>
                  <a:lnTo>
                    <a:pt x="0" y="114"/>
                  </a:lnTo>
                  <a:lnTo>
                    <a:pt x="0" y="114"/>
                  </a:lnTo>
                  <a:lnTo>
                    <a:pt x="0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1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8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3" y="105"/>
                  </a:lnTo>
                  <a:lnTo>
                    <a:pt x="3" y="103"/>
                  </a:lnTo>
                  <a:lnTo>
                    <a:pt x="3" y="102"/>
                  </a:lnTo>
                  <a:lnTo>
                    <a:pt x="3" y="102"/>
                  </a:lnTo>
                  <a:lnTo>
                    <a:pt x="4" y="99"/>
                  </a:lnTo>
                  <a:lnTo>
                    <a:pt x="4" y="95"/>
                  </a:lnTo>
                  <a:lnTo>
                    <a:pt x="4" y="94"/>
                  </a:lnTo>
                  <a:lnTo>
                    <a:pt x="4" y="92"/>
                  </a:lnTo>
                  <a:lnTo>
                    <a:pt x="5" y="90"/>
                  </a:lnTo>
                  <a:lnTo>
                    <a:pt x="5" y="85"/>
                  </a:lnTo>
                  <a:lnTo>
                    <a:pt x="6" y="73"/>
                  </a:lnTo>
                  <a:lnTo>
                    <a:pt x="7" y="49"/>
                  </a:lnTo>
                  <a:lnTo>
                    <a:pt x="7" y="47"/>
                  </a:lnTo>
                  <a:lnTo>
                    <a:pt x="7" y="46"/>
                  </a:lnTo>
                  <a:lnTo>
                    <a:pt x="7" y="43"/>
                  </a:lnTo>
                  <a:lnTo>
                    <a:pt x="8" y="38"/>
                  </a:lnTo>
                  <a:lnTo>
                    <a:pt x="8" y="36"/>
                  </a:lnTo>
                  <a:lnTo>
                    <a:pt x="8" y="35"/>
                  </a:lnTo>
                  <a:lnTo>
                    <a:pt x="8" y="32"/>
                  </a:lnTo>
                  <a:lnTo>
                    <a:pt x="9" y="27"/>
                  </a:lnTo>
                  <a:lnTo>
                    <a:pt x="9" y="26"/>
                  </a:lnTo>
                  <a:lnTo>
                    <a:pt x="9" y="25"/>
                  </a:lnTo>
                  <a:lnTo>
                    <a:pt x="9" y="22"/>
                  </a:lnTo>
                  <a:lnTo>
                    <a:pt x="9" y="18"/>
                  </a:lnTo>
                  <a:lnTo>
                    <a:pt x="9" y="17"/>
                  </a:lnTo>
                  <a:lnTo>
                    <a:pt x="9" y="16"/>
                  </a:lnTo>
                  <a:lnTo>
                    <a:pt x="9" y="14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9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6"/>
                  </a:lnTo>
                  <a:lnTo>
                    <a:pt x="11" y="5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3"/>
                  </a:lnTo>
                  <a:lnTo>
                    <a:pt x="13" y="4"/>
                  </a:lnTo>
                  <a:lnTo>
                    <a:pt x="13" y="5"/>
                  </a:lnTo>
                  <a:lnTo>
                    <a:pt x="14" y="5"/>
                  </a:lnTo>
                  <a:lnTo>
                    <a:pt x="14" y="7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4" y="12"/>
                  </a:lnTo>
                  <a:lnTo>
                    <a:pt x="15" y="14"/>
                  </a:lnTo>
                  <a:lnTo>
                    <a:pt x="15" y="18"/>
                  </a:lnTo>
                  <a:lnTo>
                    <a:pt x="15" y="20"/>
                  </a:lnTo>
                  <a:lnTo>
                    <a:pt x="15" y="21"/>
                  </a:lnTo>
                  <a:lnTo>
                    <a:pt x="15" y="23"/>
                  </a:lnTo>
                  <a:lnTo>
                    <a:pt x="16" y="28"/>
                  </a:lnTo>
                  <a:lnTo>
                    <a:pt x="16" y="30"/>
                  </a:lnTo>
                  <a:lnTo>
                    <a:pt x="16" y="31"/>
                  </a:lnTo>
                  <a:lnTo>
                    <a:pt x="16" y="34"/>
                  </a:lnTo>
                  <a:lnTo>
                    <a:pt x="16" y="40"/>
                  </a:lnTo>
                  <a:lnTo>
                    <a:pt x="17" y="52"/>
                  </a:lnTo>
                  <a:lnTo>
                    <a:pt x="19" y="77"/>
                  </a:lnTo>
                  <a:lnTo>
                    <a:pt x="19" y="78"/>
                  </a:lnTo>
                  <a:lnTo>
                    <a:pt x="19" y="80"/>
                  </a:lnTo>
                  <a:lnTo>
                    <a:pt x="19" y="82"/>
                  </a:lnTo>
                  <a:lnTo>
                    <a:pt x="19" y="88"/>
                  </a:lnTo>
                  <a:lnTo>
                    <a:pt x="19" y="89"/>
                  </a:lnTo>
                  <a:lnTo>
                    <a:pt x="20" y="90"/>
                  </a:lnTo>
                  <a:lnTo>
                    <a:pt x="20" y="92"/>
                  </a:lnTo>
                  <a:lnTo>
                    <a:pt x="20" y="97"/>
                  </a:lnTo>
                  <a:lnTo>
                    <a:pt x="20" y="98"/>
                  </a:lnTo>
                  <a:lnTo>
                    <a:pt x="20" y="99"/>
                  </a:lnTo>
                  <a:lnTo>
                    <a:pt x="20" y="101"/>
                  </a:lnTo>
                  <a:lnTo>
                    <a:pt x="21" y="102"/>
                  </a:lnTo>
                  <a:lnTo>
                    <a:pt x="21" y="103"/>
                  </a:lnTo>
                  <a:lnTo>
                    <a:pt x="21" y="105"/>
                  </a:lnTo>
                  <a:lnTo>
                    <a:pt x="21" y="106"/>
                  </a:lnTo>
                  <a:lnTo>
                    <a:pt x="21" y="106"/>
                  </a:lnTo>
                  <a:lnTo>
                    <a:pt x="21" y="108"/>
                  </a:lnTo>
                  <a:lnTo>
                    <a:pt x="21" y="108"/>
                  </a:lnTo>
                  <a:lnTo>
                    <a:pt x="21" y="109"/>
                  </a:lnTo>
                  <a:lnTo>
                    <a:pt x="21" y="110"/>
                  </a:lnTo>
                  <a:lnTo>
                    <a:pt x="22" y="111"/>
                  </a:lnTo>
                  <a:lnTo>
                    <a:pt x="22" y="112"/>
                  </a:lnTo>
                  <a:lnTo>
                    <a:pt x="22" y="112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3"/>
                  </a:lnTo>
                  <a:lnTo>
                    <a:pt x="24" y="113"/>
                  </a:lnTo>
                  <a:lnTo>
                    <a:pt x="24" y="112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5" y="110"/>
                  </a:lnTo>
                  <a:lnTo>
                    <a:pt x="25" y="109"/>
                  </a:lnTo>
                  <a:lnTo>
                    <a:pt x="25" y="108"/>
                  </a:lnTo>
                  <a:lnTo>
                    <a:pt x="25" y="107"/>
                  </a:lnTo>
                  <a:lnTo>
                    <a:pt x="25" y="106"/>
                  </a:lnTo>
                  <a:lnTo>
                    <a:pt x="25" y="105"/>
                  </a:lnTo>
                  <a:lnTo>
                    <a:pt x="25" y="104"/>
                  </a:lnTo>
                  <a:lnTo>
                    <a:pt x="25" y="102"/>
                  </a:lnTo>
                  <a:lnTo>
                    <a:pt x="26" y="98"/>
                  </a:lnTo>
                  <a:lnTo>
                    <a:pt x="26" y="97"/>
                  </a:lnTo>
                  <a:lnTo>
                    <a:pt x="26" y="96"/>
                  </a:lnTo>
                  <a:lnTo>
                    <a:pt x="26" y="94"/>
                  </a:lnTo>
                  <a:lnTo>
                    <a:pt x="26" y="90"/>
                  </a:lnTo>
                  <a:lnTo>
                    <a:pt x="27" y="79"/>
                  </a:lnTo>
                  <a:lnTo>
                    <a:pt x="27" y="78"/>
                  </a:lnTo>
                  <a:lnTo>
                    <a:pt x="27" y="77"/>
                  </a:lnTo>
                  <a:lnTo>
                    <a:pt x="27" y="74"/>
                  </a:lnTo>
                  <a:lnTo>
                    <a:pt x="28" y="68"/>
                  </a:lnTo>
                  <a:lnTo>
                    <a:pt x="29" y="57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29" y="51"/>
                  </a:lnTo>
                  <a:lnTo>
                    <a:pt x="29" y="45"/>
                  </a:lnTo>
                  <a:lnTo>
                    <a:pt x="30" y="34"/>
                  </a:lnTo>
                  <a:lnTo>
                    <a:pt x="30" y="33"/>
                  </a:lnTo>
                  <a:lnTo>
                    <a:pt x="30" y="32"/>
                  </a:lnTo>
                  <a:lnTo>
                    <a:pt x="30" y="29"/>
                  </a:lnTo>
                  <a:lnTo>
                    <a:pt x="31" y="24"/>
                  </a:lnTo>
                  <a:lnTo>
                    <a:pt x="31" y="22"/>
                  </a:lnTo>
                  <a:lnTo>
                    <a:pt x="31" y="21"/>
                  </a:lnTo>
                  <a:lnTo>
                    <a:pt x="31" y="19"/>
                  </a:lnTo>
                  <a:lnTo>
                    <a:pt x="31" y="14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2" y="10"/>
                  </a:lnTo>
                  <a:lnTo>
                    <a:pt x="32" y="9"/>
                  </a:lnTo>
                  <a:lnTo>
                    <a:pt x="32" y="9"/>
                  </a:lnTo>
                  <a:lnTo>
                    <a:pt x="32" y="7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3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5" y="6"/>
                  </a:lnTo>
                  <a:lnTo>
                    <a:pt x="36" y="6"/>
                  </a:lnTo>
                  <a:lnTo>
                    <a:pt x="36" y="7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6" y="12"/>
                  </a:lnTo>
                  <a:lnTo>
                    <a:pt x="37" y="16"/>
                  </a:lnTo>
                  <a:lnTo>
                    <a:pt x="37" y="17"/>
                  </a:lnTo>
                  <a:lnTo>
                    <a:pt x="37" y="18"/>
                  </a:lnTo>
                  <a:lnTo>
                    <a:pt x="37" y="21"/>
                  </a:lnTo>
                  <a:lnTo>
                    <a:pt x="37" y="25"/>
                  </a:lnTo>
                  <a:lnTo>
                    <a:pt x="37" y="26"/>
                  </a:lnTo>
                  <a:lnTo>
                    <a:pt x="37" y="28"/>
                  </a:lnTo>
                  <a:lnTo>
                    <a:pt x="38" y="30"/>
                  </a:lnTo>
                  <a:lnTo>
                    <a:pt x="38" y="36"/>
                  </a:lnTo>
                  <a:lnTo>
                    <a:pt x="39" y="47"/>
                  </a:lnTo>
                  <a:lnTo>
                    <a:pt x="39" y="48"/>
                  </a:lnTo>
                  <a:lnTo>
                    <a:pt x="39" y="50"/>
                  </a:lnTo>
                  <a:lnTo>
                    <a:pt x="39" y="53"/>
                  </a:lnTo>
                  <a:lnTo>
                    <a:pt x="40" y="58"/>
                  </a:lnTo>
                  <a:lnTo>
                    <a:pt x="40" y="70"/>
                  </a:lnTo>
                  <a:lnTo>
                    <a:pt x="40" y="72"/>
                  </a:lnTo>
                  <a:lnTo>
                    <a:pt x="40" y="73"/>
                  </a:lnTo>
                  <a:lnTo>
                    <a:pt x="40" y="76"/>
                  </a:lnTo>
                  <a:lnTo>
                    <a:pt x="41" y="81"/>
                  </a:lnTo>
                  <a:lnTo>
                    <a:pt x="42" y="92"/>
                  </a:lnTo>
                  <a:lnTo>
                    <a:pt x="42" y="93"/>
                  </a:lnTo>
                  <a:lnTo>
                    <a:pt x="42" y="94"/>
                  </a:lnTo>
                  <a:lnTo>
                    <a:pt x="42" y="96"/>
                  </a:lnTo>
                  <a:lnTo>
                    <a:pt x="42" y="98"/>
                  </a:lnTo>
                  <a:lnTo>
                    <a:pt x="42" y="99"/>
                  </a:lnTo>
                  <a:lnTo>
                    <a:pt x="42" y="101"/>
                  </a:lnTo>
                  <a:lnTo>
                    <a:pt x="42" y="102"/>
                  </a:lnTo>
                  <a:lnTo>
                    <a:pt x="42" y="103"/>
                  </a:lnTo>
                  <a:lnTo>
                    <a:pt x="43" y="105"/>
                  </a:lnTo>
                  <a:lnTo>
                    <a:pt x="43" y="106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3" y="109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4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11"/>
                  </a:lnTo>
                  <a:lnTo>
                    <a:pt x="46" y="110"/>
                  </a:lnTo>
                  <a:lnTo>
                    <a:pt x="46" y="109"/>
                  </a:lnTo>
                  <a:lnTo>
                    <a:pt x="47" y="108"/>
                  </a:lnTo>
                  <a:lnTo>
                    <a:pt x="47" y="107"/>
                  </a:lnTo>
                  <a:lnTo>
                    <a:pt x="47" y="106"/>
                  </a:lnTo>
                  <a:lnTo>
                    <a:pt x="47" y="105"/>
                  </a:lnTo>
                  <a:lnTo>
                    <a:pt x="47" y="104"/>
                  </a:lnTo>
                  <a:lnTo>
                    <a:pt x="47" y="102"/>
                  </a:lnTo>
                  <a:lnTo>
                    <a:pt x="48" y="97"/>
                  </a:lnTo>
                  <a:lnTo>
                    <a:pt x="48" y="96"/>
                  </a:lnTo>
                  <a:lnTo>
                    <a:pt x="48" y="95"/>
                  </a:lnTo>
                  <a:lnTo>
                    <a:pt x="48" y="92"/>
                  </a:lnTo>
                  <a:lnTo>
                    <a:pt x="48" y="87"/>
                  </a:lnTo>
                  <a:lnTo>
                    <a:pt x="49" y="76"/>
                  </a:lnTo>
                  <a:lnTo>
                    <a:pt x="51" y="51"/>
                  </a:lnTo>
                  <a:lnTo>
                    <a:pt x="51" y="50"/>
                  </a:lnTo>
                  <a:lnTo>
                    <a:pt x="51" y="48"/>
                  </a:lnTo>
                  <a:lnTo>
                    <a:pt x="51" y="45"/>
                  </a:lnTo>
                  <a:lnTo>
                    <a:pt x="51" y="39"/>
                  </a:lnTo>
                  <a:lnTo>
                    <a:pt x="51" y="38"/>
                  </a:lnTo>
                  <a:lnTo>
                    <a:pt x="52" y="36"/>
                  </a:lnTo>
                  <a:lnTo>
                    <a:pt x="52" y="33"/>
                  </a:lnTo>
                  <a:lnTo>
                    <a:pt x="52" y="28"/>
                  </a:lnTo>
                  <a:lnTo>
                    <a:pt x="52" y="26"/>
                  </a:lnTo>
                  <a:lnTo>
                    <a:pt x="52" y="25"/>
                  </a:lnTo>
                  <a:lnTo>
                    <a:pt x="52" y="22"/>
                  </a:lnTo>
                  <a:lnTo>
                    <a:pt x="53" y="18"/>
                  </a:lnTo>
                  <a:lnTo>
                    <a:pt x="53" y="16"/>
                  </a:lnTo>
                  <a:lnTo>
                    <a:pt x="53" y="15"/>
                  </a:lnTo>
                  <a:lnTo>
                    <a:pt x="53" y="13"/>
                  </a:lnTo>
                  <a:lnTo>
                    <a:pt x="54" y="10"/>
                  </a:lnTo>
                  <a:lnTo>
                    <a:pt x="54" y="9"/>
                  </a:lnTo>
                  <a:lnTo>
                    <a:pt x="54" y="8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4" y="5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3"/>
                  </a:lnTo>
                  <a:lnTo>
                    <a:pt x="54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2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3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57" y="6"/>
                  </a:lnTo>
                  <a:lnTo>
                    <a:pt x="57" y="7"/>
                  </a:lnTo>
                  <a:lnTo>
                    <a:pt x="58" y="8"/>
                  </a:lnTo>
                  <a:lnTo>
                    <a:pt x="58" y="9"/>
                  </a:lnTo>
                  <a:lnTo>
                    <a:pt x="58" y="10"/>
                  </a:lnTo>
                  <a:lnTo>
                    <a:pt x="58" y="11"/>
                  </a:lnTo>
                  <a:lnTo>
                    <a:pt x="58" y="12"/>
                  </a:lnTo>
                  <a:lnTo>
                    <a:pt x="58" y="14"/>
                  </a:lnTo>
                  <a:lnTo>
                    <a:pt x="58" y="18"/>
                  </a:lnTo>
                  <a:lnTo>
                    <a:pt x="58" y="19"/>
                  </a:lnTo>
                  <a:lnTo>
                    <a:pt x="59" y="20"/>
                  </a:lnTo>
                  <a:lnTo>
                    <a:pt x="59" y="23"/>
                  </a:lnTo>
                  <a:lnTo>
                    <a:pt x="59" y="28"/>
                  </a:lnTo>
                  <a:lnTo>
                    <a:pt x="59" y="29"/>
                  </a:lnTo>
                  <a:lnTo>
                    <a:pt x="59" y="30"/>
                  </a:lnTo>
                  <a:lnTo>
                    <a:pt x="60" y="33"/>
                  </a:lnTo>
                  <a:lnTo>
                    <a:pt x="60" y="39"/>
                  </a:lnTo>
                  <a:lnTo>
                    <a:pt x="61" y="52"/>
                  </a:lnTo>
                  <a:lnTo>
                    <a:pt x="61" y="53"/>
                  </a:lnTo>
                  <a:lnTo>
                    <a:pt x="61" y="55"/>
                  </a:lnTo>
                  <a:lnTo>
                    <a:pt x="61" y="58"/>
                  </a:lnTo>
                  <a:lnTo>
                    <a:pt x="61" y="64"/>
                  </a:lnTo>
                  <a:lnTo>
                    <a:pt x="62" y="77"/>
                  </a:lnTo>
                  <a:lnTo>
                    <a:pt x="62" y="78"/>
                  </a:lnTo>
                  <a:lnTo>
                    <a:pt x="62" y="80"/>
                  </a:lnTo>
                  <a:lnTo>
                    <a:pt x="62" y="83"/>
                  </a:lnTo>
                  <a:lnTo>
                    <a:pt x="63" y="88"/>
                  </a:lnTo>
                  <a:lnTo>
                    <a:pt x="63" y="90"/>
                  </a:lnTo>
                  <a:lnTo>
                    <a:pt x="63" y="91"/>
                  </a:lnTo>
                  <a:lnTo>
                    <a:pt x="63" y="93"/>
                  </a:lnTo>
                  <a:lnTo>
                    <a:pt x="64" y="98"/>
                  </a:lnTo>
                  <a:lnTo>
                    <a:pt x="64" y="99"/>
                  </a:lnTo>
                  <a:lnTo>
                    <a:pt x="64" y="100"/>
                  </a:lnTo>
                  <a:lnTo>
                    <a:pt x="64" y="102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64" y="106"/>
                  </a:lnTo>
                  <a:lnTo>
                    <a:pt x="64" y="107"/>
                  </a:lnTo>
                  <a:lnTo>
                    <a:pt x="65" y="108"/>
                  </a:lnTo>
                  <a:lnTo>
                    <a:pt x="65" y="109"/>
                  </a:lnTo>
                  <a:lnTo>
                    <a:pt x="65" y="110"/>
                  </a:lnTo>
                  <a:lnTo>
                    <a:pt x="65" y="111"/>
                  </a:lnTo>
                  <a:lnTo>
                    <a:pt x="65" y="112"/>
                  </a:lnTo>
                  <a:lnTo>
                    <a:pt x="65" y="112"/>
                  </a:lnTo>
                  <a:lnTo>
                    <a:pt x="65" y="113"/>
                  </a:lnTo>
                  <a:lnTo>
                    <a:pt x="65" y="113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7" y="116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8" y="112"/>
                  </a:lnTo>
                  <a:lnTo>
                    <a:pt x="68" y="112"/>
                  </a:lnTo>
                  <a:lnTo>
                    <a:pt x="68" y="111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8" y="108"/>
                  </a:lnTo>
                  <a:lnTo>
                    <a:pt x="68" y="108"/>
                  </a:lnTo>
                  <a:lnTo>
                    <a:pt x="68" y="106"/>
                  </a:lnTo>
                  <a:lnTo>
                    <a:pt x="68" y="106"/>
                  </a:lnTo>
                  <a:lnTo>
                    <a:pt x="68" y="105"/>
                  </a:lnTo>
                  <a:lnTo>
                    <a:pt x="69" y="103"/>
                  </a:lnTo>
                  <a:lnTo>
                    <a:pt x="69" y="102"/>
                  </a:lnTo>
                  <a:lnTo>
                    <a:pt x="69" y="101"/>
                  </a:lnTo>
                  <a:lnTo>
                    <a:pt x="69" y="99"/>
                  </a:lnTo>
                  <a:lnTo>
                    <a:pt x="69" y="94"/>
                  </a:lnTo>
                  <a:lnTo>
                    <a:pt x="70" y="93"/>
                  </a:lnTo>
                  <a:lnTo>
                    <a:pt x="70" y="92"/>
                  </a:lnTo>
                  <a:lnTo>
                    <a:pt x="70" y="90"/>
                  </a:lnTo>
                  <a:lnTo>
                    <a:pt x="70" y="84"/>
                  </a:lnTo>
                  <a:lnTo>
                    <a:pt x="71" y="73"/>
                  </a:lnTo>
                  <a:lnTo>
                    <a:pt x="71" y="72"/>
                  </a:lnTo>
                  <a:lnTo>
                    <a:pt x="71" y="70"/>
                  </a:lnTo>
                  <a:lnTo>
                    <a:pt x="71" y="68"/>
                  </a:lnTo>
                  <a:lnTo>
                    <a:pt x="72" y="62"/>
                  </a:lnTo>
                  <a:lnTo>
                    <a:pt x="72" y="50"/>
                  </a:lnTo>
                  <a:lnTo>
                    <a:pt x="72" y="49"/>
                  </a:lnTo>
                  <a:lnTo>
                    <a:pt x="72" y="47"/>
                  </a:lnTo>
                  <a:lnTo>
                    <a:pt x="72" y="44"/>
                  </a:lnTo>
                  <a:lnTo>
                    <a:pt x="73" y="39"/>
                  </a:lnTo>
                  <a:lnTo>
                    <a:pt x="74" y="28"/>
                  </a:lnTo>
                  <a:lnTo>
                    <a:pt x="74" y="27"/>
                  </a:lnTo>
                  <a:lnTo>
                    <a:pt x="74" y="26"/>
                  </a:lnTo>
                  <a:lnTo>
                    <a:pt x="74" y="23"/>
                  </a:lnTo>
                  <a:lnTo>
                    <a:pt x="74" y="19"/>
                  </a:lnTo>
                  <a:lnTo>
                    <a:pt x="74" y="18"/>
                  </a:lnTo>
                  <a:lnTo>
                    <a:pt x="74" y="16"/>
                  </a:lnTo>
                  <a:lnTo>
                    <a:pt x="75" y="14"/>
                  </a:lnTo>
                  <a:lnTo>
                    <a:pt x="75" y="11"/>
                  </a:lnTo>
                  <a:lnTo>
                    <a:pt x="75" y="10"/>
                  </a:lnTo>
                  <a:lnTo>
                    <a:pt x="75" y="9"/>
                  </a:lnTo>
                  <a:lnTo>
                    <a:pt x="75" y="8"/>
                  </a:lnTo>
                  <a:lnTo>
                    <a:pt x="75" y="7"/>
                  </a:lnTo>
                  <a:lnTo>
                    <a:pt x="75" y="6"/>
                  </a:lnTo>
                  <a:lnTo>
                    <a:pt x="76" y="5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6" y="3"/>
                  </a:lnTo>
                  <a:lnTo>
                    <a:pt x="76" y="3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1"/>
                  </a:lnTo>
                  <a:lnTo>
                    <a:pt x="76" y="1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30" name="Freeform 87"/>
            <p:cNvSpPr>
              <a:spLocks/>
            </p:cNvSpPr>
            <p:nvPr/>
          </p:nvSpPr>
          <p:spPr bwMode="auto">
            <a:xfrm>
              <a:off x="4870" y="2186"/>
              <a:ext cx="75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2" y="1"/>
                </a:cxn>
                <a:cxn ang="0">
                  <a:pos x="3" y="6"/>
                </a:cxn>
                <a:cxn ang="0">
                  <a:pos x="4" y="16"/>
                </a:cxn>
                <a:cxn ang="0">
                  <a:pos x="5" y="37"/>
                </a:cxn>
                <a:cxn ang="0">
                  <a:pos x="8" y="80"/>
                </a:cxn>
                <a:cxn ang="0">
                  <a:pos x="9" y="100"/>
                </a:cxn>
                <a:cxn ang="0">
                  <a:pos x="10" y="109"/>
                </a:cxn>
                <a:cxn ang="0">
                  <a:pos x="11" y="114"/>
                </a:cxn>
                <a:cxn ang="0">
                  <a:pos x="12" y="116"/>
                </a:cxn>
                <a:cxn ang="0">
                  <a:pos x="12" y="115"/>
                </a:cxn>
                <a:cxn ang="0">
                  <a:pos x="13" y="111"/>
                </a:cxn>
                <a:cxn ang="0">
                  <a:pos x="14" y="102"/>
                </a:cxn>
                <a:cxn ang="0">
                  <a:pos x="16" y="81"/>
                </a:cxn>
                <a:cxn ang="0">
                  <a:pos x="19" y="29"/>
                </a:cxn>
                <a:cxn ang="0">
                  <a:pos x="20" y="13"/>
                </a:cxn>
                <a:cxn ang="0">
                  <a:pos x="21" y="5"/>
                </a:cxn>
                <a:cxn ang="0">
                  <a:pos x="22" y="1"/>
                </a:cxn>
                <a:cxn ang="0">
                  <a:pos x="22" y="0"/>
                </a:cxn>
                <a:cxn ang="0">
                  <a:pos x="23" y="1"/>
                </a:cxn>
                <a:cxn ang="0">
                  <a:pos x="24" y="6"/>
                </a:cxn>
                <a:cxn ang="0">
                  <a:pos x="25" y="17"/>
                </a:cxn>
                <a:cxn ang="0">
                  <a:pos x="27" y="47"/>
                </a:cxn>
                <a:cxn ang="0">
                  <a:pos x="29" y="85"/>
                </a:cxn>
                <a:cxn ang="0">
                  <a:pos x="31" y="104"/>
                </a:cxn>
                <a:cxn ang="0">
                  <a:pos x="32" y="112"/>
                </a:cxn>
                <a:cxn ang="0">
                  <a:pos x="33" y="115"/>
                </a:cxn>
                <a:cxn ang="0">
                  <a:pos x="33" y="115"/>
                </a:cxn>
                <a:cxn ang="0">
                  <a:pos x="34" y="112"/>
                </a:cxn>
                <a:cxn ang="0">
                  <a:pos x="35" y="105"/>
                </a:cxn>
                <a:cxn ang="0">
                  <a:pos x="36" y="90"/>
                </a:cxn>
                <a:cxn ang="0">
                  <a:pos x="38" y="59"/>
                </a:cxn>
                <a:cxn ang="0">
                  <a:pos x="40" y="26"/>
                </a:cxn>
                <a:cxn ang="0">
                  <a:pos x="41" y="11"/>
                </a:cxn>
                <a:cxn ang="0">
                  <a:pos x="42" y="3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3"/>
                </a:cxn>
                <a:cxn ang="0">
                  <a:pos x="46" y="12"/>
                </a:cxn>
                <a:cxn ang="0">
                  <a:pos x="47" y="32"/>
                </a:cxn>
                <a:cxn ang="0">
                  <a:pos x="50" y="78"/>
                </a:cxn>
                <a:cxn ang="0">
                  <a:pos x="51" y="100"/>
                </a:cxn>
                <a:cxn ang="0">
                  <a:pos x="52" y="109"/>
                </a:cxn>
                <a:cxn ang="0">
                  <a:pos x="53" y="114"/>
                </a:cxn>
                <a:cxn ang="0">
                  <a:pos x="54" y="116"/>
                </a:cxn>
                <a:cxn ang="0">
                  <a:pos x="55" y="115"/>
                </a:cxn>
                <a:cxn ang="0">
                  <a:pos x="55" y="111"/>
                </a:cxn>
                <a:cxn ang="0">
                  <a:pos x="56" y="101"/>
                </a:cxn>
                <a:cxn ang="0">
                  <a:pos x="58" y="71"/>
                </a:cxn>
                <a:cxn ang="0">
                  <a:pos x="60" y="39"/>
                </a:cxn>
                <a:cxn ang="0">
                  <a:pos x="62" y="17"/>
                </a:cxn>
                <a:cxn ang="0">
                  <a:pos x="63" y="7"/>
                </a:cxn>
                <a:cxn ang="0">
                  <a:pos x="64" y="1"/>
                </a:cxn>
                <a:cxn ang="0">
                  <a:pos x="64" y="0"/>
                </a:cxn>
                <a:cxn ang="0">
                  <a:pos x="65" y="1"/>
                </a:cxn>
                <a:cxn ang="0">
                  <a:pos x="66" y="5"/>
                </a:cxn>
                <a:cxn ang="0">
                  <a:pos x="67" y="13"/>
                </a:cxn>
                <a:cxn ang="0">
                  <a:pos x="70" y="66"/>
                </a:cxn>
                <a:cxn ang="0">
                  <a:pos x="71" y="88"/>
                </a:cxn>
                <a:cxn ang="0">
                  <a:pos x="73" y="106"/>
                </a:cxn>
                <a:cxn ang="0">
                  <a:pos x="74" y="112"/>
                </a:cxn>
                <a:cxn ang="0">
                  <a:pos x="74" y="115"/>
                </a:cxn>
              </a:cxnLst>
              <a:rect l="0" t="0" r="r" b="b"/>
              <a:pathLst>
                <a:path w="75" h="116">
                  <a:moveTo>
                    <a:pt x="0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20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4" y="26"/>
                  </a:lnTo>
                  <a:lnTo>
                    <a:pt x="5" y="31"/>
                  </a:lnTo>
                  <a:lnTo>
                    <a:pt x="5" y="32"/>
                  </a:lnTo>
                  <a:lnTo>
                    <a:pt x="5" y="34"/>
                  </a:lnTo>
                  <a:lnTo>
                    <a:pt x="5" y="37"/>
                  </a:lnTo>
                  <a:lnTo>
                    <a:pt x="6" y="43"/>
                  </a:lnTo>
                  <a:lnTo>
                    <a:pt x="6" y="56"/>
                  </a:lnTo>
                  <a:lnTo>
                    <a:pt x="6" y="57"/>
                  </a:lnTo>
                  <a:lnTo>
                    <a:pt x="6" y="58"/>
                  </a:lnTo>
                  <a:lnTo>
                    <a:pt x="7" y="61"/>
                  </a:lnTo>
                  <a:lnTo>
                    <a:pt x="7" y="67"/>
                  </a:lnTo>
                  <a:lnTo>
                    <a:pt x="8" y="79"/>
                  </a:lnTo>
                  <a:lnTo>
                    <a:pt x="8" y="80"/>
                  </a:lnTo>
                  <a:lnTo>
                    <a:pt x="8" y="82"/>
                  </a:lnTo>
                  <a:lnTo>
                    <a:pt x="8" y="84"/>
                  </a:lnTo>
                  <a:lnTo>
                    <a:pt x="8" y="89"/>
                  </a:lnTo>
                  <a:lnTo>
                    <a:pt x="8" y="91"/>
                  </a:lnTo>
                  <a:lnTo>
                    <a:pt x="8" y="92"/>
                  </a:lnTo>
                  <a:lnTo>
                    <a:pt x="9" y="94"/>
                  </a:lnTo>
                  <a:lnTo>
                    <a:pt x="9" y="99"/>
                  </a:lnTo>
                  <a:lnTo>
                    <a:pt x="9" y="100"/>
                  </a:lnTo>
                  <a:lnTo>
                    <a:pt x="9" y="101"/>
                  </a:lnTo>
                  <a:lnTo>
                    <a:pt x="9" y="103"/>
                  </a:lnTo>
                  <a:lnTo>
                    <a:pt x="10" y="104"/>
                  </a:lnTo>
                  <a:lnTo>
                    <a:pt x="10" y="104"/>
                  </a:lnTo>
                  <a:lnTo>
                    <a:pt x="10" y="106"/>
                  </a:lnTo>
                  <a:lnTo>
                    <a:pt x="10" y="107"/>
                  </a:lnTo>
                  <a:lnTo>
                    <a:pt x="10" y="108"/>
                  </a:lnTo>
                  <a:lnTo>
                    <a:pt x="10" y="109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1" y="113"/>
                  </a:lnTo>
                  <a:lnTo>
                    <a:pt x="11" y="113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2" y="115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3" y="114"/>
                  </a:lnTo>
                  <a:lnTo>
                    <a:pt x="13" y="113"/>
                  </a:lnTo>
                  <a:lnTo>
                    <a:pt x="13" y="113"/>
                  </a:lnTo>
                  <a:lnTo>
                    <a:pt x="13" y="112"/>
                  </a:lnTo>
                  <a:lnTo>
                    <a:pt x="13" y="112"/>
                  </a:lnTo>
                  <a:lnTo>
                    <a:pt x="13" y="111"/>
                  </a:lnTo>
                  <a:lnTo>
                    <a:pt x="13" y="110"/>
                  </a:lnTo>
                  <a:lnTo>
                    <a:pt x="13" y="109"/>
                  </a:lnTo>
                  <a:lnTo>
                    <a:pt x="14" y="108"/>
                  </a:lnTo>
                  <a:lnTo>
                    <a:pt x="14" y="107"/>
                  </a:lnTo>
                  <a:lnTo>
                    <a:pt x="14" y="106"/>
                  </a:lnTo>
                  <a:lnTo>
                    <a:pt x="14" y="104"/>
                  </a:lnTo>
                  <a:lnTo>
                    <a:pt x="14" y="104"/>
                  </a:lnTo>
                  <a:lnTo>
                    <a:pt x="14" y="102"/>
                  </a:lnTo>
                  <a:lnTo>
                    <a:pt x="14" y="100"/>
                  </a:lnTo>
                  <a:lnTo>
                    <a:pt x="14" y="99"/>
                  </a:lnTo>
                  <a:lnTo>
                    <a:pt x="14" y="97"/>
                  </a:lnTo>
                  <a:lnTo>
                    <a:pt x="15" y="92"/>
                  </a:lnTo>
                  <a:lnTo>
                    <a:pt x="15" y="91"/>
                  </a:lnTo>
                  <a:lnTo>
                    <a:pt x="15" y="89"/>
                  </a:lnTo>
                  <a:lnTo>
                    <a:pt x="15" y="87"/>
                  </a:lnTo>
                  <a:lnTo>
                    <a:pt x="16" y="81"/>
                  </a:lnTo>
                  <a:lnTo>
                    <a:pt x="16" y="68"/>
                  </a:lnTo>
                  <a:lnTo>
                    <a:pt x="18" y="43"/>
                  </a:lnTo>
                  <a:lnTo>
                    <a:pt x="18" y="41"/>
                  </a:lnTo>
                  <a:lnTo>
                    <a:pt x="18" y="40"/>
                  </a:lnTo>
                  <a:lnTo>
                    <a:pt x="18" y="37"/>
                  </a:lnTo>
                  <a:lnTo>
                    <a:pt x="19" y="31"/>
                  </a:lnTo>
                  <a:lnTo>
                    <a:pt x="19" y="30"/>
                  </a:lnTo>
                  <a:lnTo>
                    <a:pt x="19" y="29"/>
                  </a:lnTo>
                  <a:lnTo>
                    <a:pt x="19" y="26"/>
                  </a:lnTo>
                  <a:lnTo>
                    <a:pt x="19" y="21"/>
                  </a:lnTo>
                  <a:lnTo>
                    <a:pt x="19" y="20"/>
                  </a:lnTo>
                  <a:lnTo>
                    <a:pt x="20" y="19"/>
                  </a:lnTo>
                  <a:lnTo>
                    <a:pt x="20" y="17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3"/>
                  </a:lnTo>
                  <a:lnTo>
                    <a:pt x="20" y="12"/>
                  </a:lnTo>
                  <a:lnTo>
                    <a:pt x="20" y="11"/>
                  </a:lnTo>
                  <a:lnTo>
                    <a:pt x="20" y="9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7"/>
                  </a:lnTo>
                  <a:lnTo>
                    <a:pt x="24" y="9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5" y="12"/>
                  </a:lnTo>
                  <a:lnTo>
                    <a:pt x="25" y="16"/>
                  </a:lnTo>
                  <a:lnTo>
                    <a:pt x="25" y="17"/>
                  </a:lnTo>
                  <a:lnTo>
                    <a:pt x="25" y="18"/>
                  </a:lnTo>
                  <a:lnTo>
                    <a:pt x="25" y="21"/>
                  </a:lnTo>
                  <a:lnTo>
                    <a:pt x="26" y="25"/>
                  </a:lnTo>
                  <a:lnTo>
                    <a:pt x="26" y="36"/>
                  </a:lnTo>
                  <a:lnTo>
                    <a:pt x="27" y="37"/>
                  </a:lnTo>
                  <a:lnTo>
                    <a:pt x="27" y="39"/>
                  </a:lnTo>
                  <a:lnTo>
                    <a:pt x="27" y="42"/>
                  </a:lnTo>
                  <a:lnTo>
                    <a:pt x="27" y="47"/>
                  </a:lnTo>
                  <a:lnTo>
                    <a:pt x="28" y="59"/>
                  </a:lnTo>
                  <a:lnTo>
                    <a:pt x="28" y="61"/>
                  </a:lnTo>
                  <a:lnTo>
                    <a:pt x="28" y="62"/>
                  </a:lnTo>
                  <a:lnTo>
                    <a:pt x="28" y="65"/>
                  </a:lnTo>
                  <a:lnTo>
                    <a:pt x="29" y="71"/>
                  </a:lnTo>
                  <a:lnTo>
                    <a:pt x="29" y="82"/>
                  </a:lnTo>
                  <a:lnTo>
                    <a:pt x="29" y="84"/>
                  </a:lnTo>
                  <a:lnTo>
                    <a:pt x="29" y="85"/>
                  </a:lnTo>
                  <a:lnTo>
                    <a:pt x="30" y="88"/>
                  </a:lnTo>
                  <a:lnTo>
                    <a:pt x="30" y="93"/>
                  </a:lnTo>
                  <a:lnTo>
                    <a:pt x="30" y="94"/>
                  </a:lnTo>
                  <a:lnTo>
                    <a:pt x="30" y="96"/>
                  </a:lnTo>
                  <a:lnTo>
                    <a:pt x="30" y="98"/>
                  </a:lnTo>
                  <a:lnTo>
                    <a:pt x="31" y="102"/>
                  </a:lnTo>
                  <a:lnTo>
                    <a:pt x="31" y="104"/>
                  </a:lnTo>
                  <a:lnTo>
                    <a:pt x="31" y="104"/>
                  </a:lnTo>
                  <a:lnTo>
                    <a:pt x="31" y="106"/>
                  </a:lnTo>
                  <a:lnTo>
                    <a:pt x="31" y="107"/>
                  </a:lnTo>
                  <a:lnTo>
                    <a:pt x="31" y="108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2" y="111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4" y="115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3"/>
                  </a:lnTo>
                  <a:lnTo>
                    <a:pt x="34" y="112"/>
                  </a:lnTo>
                  <a:lnTo>
                    <a:pt x="34" y="112"/>
                  </a:lnTo>
                  <a:lnTo>
                    <a:pt x="34" y="111"/>
                  </a:lnTo>
                  <a:lnTo>
                    <a:pt x="35" y="110"/>
                  </a:lnTo>
                  <a:lnTo>
                    <a:pt x="35" y="110"/>
                  </a:lnTo>
                  <a:lnTo>
                    <a:pt x="35" y="109"/>
                  </a:lnTo>
                  <a:lnTo>
                    <a:pt x="35" y="107"/>
                  </a:lnTo>
                  <a:lnTo>
                    <a:pt x="35" y="106"/>
                  </a:lnTo>
                  <a:lnTo>
                    <a:pt x="35" y="105"/>
                  </a:lnTo>
                  <a:lnTo>
                    <a:pt x="35" y="103"/>
                  </a:lnTo>
                  <a:lnTo>
                    <a:pt x="35" y="102"/>
                  </a:lnTo>
                  <a:lnTo>
                    <a:pt x="35" y="102"/>
                  </a:lnTo>
                  <a:lnTo>
                    <a:pt x="36" y="100"/>
                  </a:lnTo>
                  <a:lnTo>
                    <a:pt x="36" y="95"/>
                  </a:lnTo>
                  <a:lnTo>
                    <a:pt x="36" y="94"/>
                  </a:lnTo>
                  <a:lnTo>
                    <a:pt x="36" y="93"/>
                  </a:lnTo>
                  <a:lnTo>
                    <a:pt x="36" y="90"/>
                  </a:lnTo>
                  <a:lnTo>
                    <a:pt x="37" y="85"/>
                  </a:lnTo>
                  <a:lnTo>
                    <a:pt x="37" y="84"/>
                  </a:lnTo>
                  <a:lnTo>
                    <a:pt x="37" y="82"/>
                  </a:lnTo>
                  <a:lnTo>
                    <a:pt x="37" y="80"/>
                  </a:lnTo>
                  <a:lnTo>
                    <a:pt x="37" y="74"/>
                  </a:lnTo>
                  <a:lnTo>
                    <a:pt x="38" y="62"/>
                  </a:lnTo>
                  <a:lnTo>
                    <a:pt x="38" y="60"/>
                  </a:lnTo>
                  <a:lnTo>
                    <a:pt x="38" y="59"/>
                  </a:lnTo>
                  <a:lnTo>
                    <a:pt x="38" y="56"/>
                  </a:lnTo>
                  <a:lnTo>
                    <a:pt x="39" y="50"/>
                  </a:lnTo>
                  <a:lnTo>
                    <a:pt x="39" y="38"/>
                  </a:lnTo>
                  <a:lnTo>
                    <a:pt x="39" y="37"/>
                  </a:lnTo>
                  <a:lnTo>
                    <a:pt x="40" y="35"/>
                  </a:lnTo>
                  <a:lnTo>
                    <a:pt x="40" y="32"/>
                  </a:lnTo>
                  <a:lnTo>
                    <a:pt x="40" y="27"/>
                  </a:lnTo>
                  <a:lnTo>
                    <a:pt x="40" y="26"/>
                  </a:lnTo>
                  <a:lnTo>
                    <a:pt x="40" y="25"/>
                  </a:lnTo>
                  <a:lnTo>
                    <a:pt x="41" y="22"/>
                  </a:lnTo>
                  <a:lnTo>
                    <a:pt x="41" y="18"/>
                  </a:lnTo>
                  <a:lnTo>
                    <a:pt x="41" y="16"/>
                  </a:lnTo>
                  <a:lnTo>
                    <a:pt x="41" y="15"/>
                  </a:lnTo>
                  <a:lnTo>
                    <a:pt x="41" y="13"/>
                  </a:lnTo>
                  <a:lnTo>
                    <a:pt x="41" y="12"/>
                  </a:lnTo>
                  <a:lnTo>
                    <a:pt x="41" y="11"/>
                  </a:lnTo>
                  <a:lnTo>
                    <a:pt x="42" y="9"/>
                  </a:lnTo>
                  <a:lnTo>
                    <a:pt x="42" y="8"/>
                  </a:lnTo>
                  <a:lnTo>
                    <a:pt x="42" y="7"/>
                  </a:lnTo>
                  <a:lnTo>
                    <a:pt x="42" y="6"/>
                  </a:lnTo>
                  <a:lnTo>
                    <a:pt x="42" y="5"/>
                  </a:lnTo>
                  <a:lnTo>
                    <a:pt x="42" y="4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2"/>
                  </a:lnTo>
                  <a:lnTo>
                    <a:pt x="45" y="2"/>
                  </a:lnTo>
                  <a:lnTo>
                    <a:pt x="45" y="3"/>
                  </a:lnTo>
                  <a:lnTo>
                    <a:pt x="45" y="3"/>
                  </a:lnTo>
                  <a:lnTo>
                    <a:pt x="45" y="4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5" y="8"/>
                  </a:lnTo>
                  <a:lnTo>
                    <a:pt x="45" y="9"/>
                  </a:lnTo>
                  <a:lnTo>
                    <a:pt x="46" y="10"/>
                  </a:lnTo>
                  <a:lnTo>
                    <a:pt x="46" y="12"/>
                  </a:lnTo>
                  <a:lnTo>
                    <a:pt x="46" y="16"/>
                  </a:lnTo>
                  <a:lnTo>
                    <a:pt x="46" y="18"/>
                  </a:lnTo>
                  <a:lnTo>
                    <a:pt x="46" y="19"/>
                  </a:lnTo>
                  <a:lnTo>
                    <a:pt x="47" y="21"/>
                  </a:lnTo>
                  <a:lnTo>
                    <a:pt x="47" y="27"/>
                  </a:lnTo>
                  <a:lnTo>
                    <a:pt x="47" y="28"/>
                  </a:lnTo>
                  <a:lnTo>
                    <a:pt x="47" y="30"/>
                  </a:lnTo>
                  <a:lnTo>
                    <a:pt x="47" y="32"/>
                  </a:lnTo>
                  <a:lnTo>
                    <a:pt x="48" y="38"/>
                  </a:lnTo>
                  <a:lnTo>
                    <a:pt x="48" y="51"/>
                  </a:lnTo>
                  <a:lnTo>
                    <a:pt x="49" y="53"/>
                  </a:lnTo>
                  <a:lnTo>
                    <a:pt x="49" y="54"/>
                  </a:lnTo>
                  <a:lnTo>
                    <a:pt x="49" y="58"/>
                  </a:lnTo>
                  <a:lnTo>
                    <a:pt x="49" y="64"/>
                  </a:lnTo>
                  <a:lnTo>
                    <a:pt x="50" y="77"/>
                  </a:lnTo>
                  <a:lnTo>
                    <a:pt x="50" y="78"/>
                  </a:lnTo>
                  <a:lnTo>
                    <a:pt x="50" y="80"/>
                  </a:lnTo>
                  <a:lnTo>
                    <a:pt x="50" y="83"/>
                  </a:lnTo>
                  <a:lnTo>
                    <a:pt x="51" y="88"/>
                  </a:lnTo>
                  <a:lnTo>
                    <a:pt x="51" y="90"/>
                  </a:lnTo>
                  <a:lnTo>
                    <a:pt x="51" y="91"/>
                  </a:lnTo>
                  <a:lnTo>
                    <a:pt x="51" y="94"/>
                  </a:lnTo>
                  <a:lnTo>
                    <a:pt x="51" y="98"/>
                  </a:lnTo>
                  <a:lnTo>
                    <a:pt x="51" y="100"/>
                  </a:lnTo>
                  <a:lnTo>
                    <a:pt x="51" y="101"/>
                  </a:lnTo>
                  <a:lnTo>
                    <a:pt x="52" y="103"/>
                  </a:lnTo>
                  <a:lnTo>
                    <a:pt x="52" y="104"/>
                  </a:lnTo>
                  <a:lnTo>
                    <a:pt x="52" y="105"/>
                  </a:lnTo>
                  <a:lnTo>
                    <a:pt x="52" y="106"/>
                  </a:lnTo>
                  <a:lnTo>
                    <a:pt x="52" y="107"/>
                  </a:lnTo>
                  <a:lnTo>
                    <a:pt x="52" y="108"/>
                  </a:lnTo>
                  <a:lnTo>
                    <a:pt x="52" y="109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2"/>
                  </a:lnTo>
                  <a:lnTo>
                    <a:pt x="53" y="113"/>
                  </a:lnTo>
                  <a:lnTo>
                    <a:pt x="53" y="113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1"/>
                  </a:lnTo>
                  <a:lnTo>
                    <a:pt x="55" y="111"/>
                  </a:lnTo>
                  <a:lnTo>
                    <a:pt x="55" y="110"/>
                  </a:lnTo>
                  <a:lnTo>
                    <a:pt x="56" y="109"/>
                  </a:lnTo>
                  <a:lnTo>
                    <a:pt x="56" y="108"/>
                  </a:lnTo>
                  <a:lnTo>
                    <a:pt x="56" y="107"/>
                  </a:lnTo>
                  <a:lnTo>
                    <a:pt x="56" y="105"/>
                  </a:lnTo>
                  <a:lnTo>
                    <a:pt x="56" y="102"/>
                  </a:lnTo>
                  <a:lnTo>
                    <a:pt x="56" y="101"/>
                  </a:lnTo>
                  <a:lnTo>
                    <a:pt x="57" y="100"/>
                  </a:lnTo>
                  <a:lnTo>
                    <a:pt x="57" y="98"/>
                  </a:lnTo>
                  <a:lnTo>
                    <a:pt x="57" y="93"/>
                  </a:lnTo>
                  <a:lnTo>
                    <a:pt x="57" y="92"/>
                  </a:lnTo>
                  <a:lnTo>
                    <a:pt x="57" y="90"/>
                  </a:lnTo>
                  <a:lnTo>
                    <a:pt x="57" y="88"/>
                  </a:lnTo>
                  <a:lnTo>
                    <a:pt x="58" y="83"/>
                  </a:lnTo>
                  <a:lnTo>
                    <a:pt x="58" y="71"/>
                  </a:lnTo>
                  <a:lnTo>
                    <a:pt x="59" y="70"/>
                  </a:lnTo>
                  <a:lnTo>
                    <a:pt x="59" y="68"/>
                  </a:lnTo>
                  <a:lnTo>
                    <a:pt x="59" y="65"/>
                  </a:lnTo>
                  <a:lnTo>
                    <a:pt x="59" y="58"/>
                  </a:lnTo>
                  <a:lnTo>
                    <a:pt x="60" y="45"/>
                  </a:lnTo>
                  <a:lnTo>
                    <a:pt x="60" y="44"/>
                  </a:lnTo>
                  <a:lnTo>
                    <a:pt x="60" y="42"/>
                  </a:lnTo>
                  <a:lnTo>
                    <a:pt x="60" y="39"/>
                  </a:lnTo>
                  <a:lnTo>
                    <a:pt x="61" y="33"/>
                  </a:lnTo>
                  <a:lnTo>
                    <a:pt x="61" y="31"/>
                  </a:lnTo>
                  <a:lnTo>
                    <a:pt x="61" y="30"/>
                  </a:lnTo>
                  <a:lnTo>
                    <a:pt x="61" y="27"/>
                  </a:lnTo>
                  <a:lnTo>
                    <a:pt x="61" y="22"/>
                  </a:lnTo>
                  <a:lnTo>
                    <a:pt x="61" y="20"/>
                  </a:lnTo>
                  <a:lnTo>
                    <a:pt x="62" y="19"/>
                  </a:lnTo>
                  <a:lnTo>
                    <a:pt x="62" y="17"/>
                  </a:lnTo>
                  <a:lnTo>
                    <a:pt x="62" y="16"/>
                  </a:lnTo>
                  <a:lnTo>
                    <a:pt x="62" y="14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3" y="5"/>
                  </a:lnTo>
                  <a:lnTo>
                    <a:pt x="63" y="4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6" y="3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66" y="8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7" y="11"/>
                  </a:lnTo>
                  <a:lnTo>
                    <a:pt x="67" y="12"/>
                  </a:lnTo>
                  <a:lnTo>
                    <a:pt x="67" y="13"/>
                  </a:lnTo>
                  <a:lnTo>
                    <a:pt x="67" y="15"/>
                  </a:lnTo>
                  <a:lnTo>
                    <a:pt x="67" y="20"/>
                  </a:lnTo>
                  <a:lnTo>
                    <a:pt x="67" y="21"/>
                  </a:lnTo>
                  <a:lnTo>
                    <a:pt x="67" y="22"/>
                  </a:lnTo>
                  <a:lnTo>
                    <a:pt x="68" y="25"/>
                  </a:lnTo>
                  <a:lnTo>
                    <a:pt x="68" y="30"/>
                  </a:lnTo>
                  <a:lnTo>
                    <a:pt x="69" y="41"/>
                  </a:lnTo>
                  <a:lnTo>
                    <a:pt x="70" y="66"/>
                  </a:lnTo>
                  <a:lnTo>
                    <a:pt x="70" y="67"/>
                  </a:lnTo>
                  <a:lnTo>
                    <a:pt x="70" y="69"/>
                  </a:lnTo>
                  <a:lnTo>
                    <a:pt x="70" y="72"/>
                  </a:lnTo>
                  <a:lnTo>
                    <a:pt x="71" y="78"/>
                  </a:lnTo>
                  <a:lnTo>
                    <a:pt x="71" y="79"/>
                  </a:lnTo>
                  <a:lnTo>
                    <a:pt x="71" y="80"/>
                  </a:lnTo>
                  <a:lnTo>
                    <a:pt x="71" y="83"/>
                  </a:lnTo>
                  <a:lnTo>
                    <a:pt x="71" y="88"/>
                  </a:lnTo>
                  <a:lnTo>
                    <a:pt x="71" y="90"/>
                  </a:lnTo>
                  <a:lnTo>
                    <a:pt x="72" y="91"/>
                  </a:lnTo>
                  <a:lnTo>
                    <a:pt x="72" y="93"/>
                  </a:lnTo>
                  <a:lnTo>
                    <a:pt x="72" y="98"/>
                  </a:lnTo>
                  <a:lnTo>
                    <a:pt x="72" y="99"/>
                  </a:lnTo>
                  <a:lnTo>
                    <a:pt x="72" y="100"/>
                  </a:lnTo>
                  <a:lnTo>
                    <a:pt x="73" y="102"/>
                  </a:lnTo>
                  <a:lnTo>
                    <a:pt x="73" y="106"/>
                  </a:lnTo>
                  <a:lnTo>
                    <a:pt x="73" y="106"/>
                  </a:lnTo>
                  <a:lnTo>
                    <a:pt x="73" y="107"/>
                  </a:lnTo>
                  <a:lnTo>
                    <a:pt x="73" y="109"/>
                  </a:lnTo>
                  <a:lnTo>
                    <a:pt x="73" y="110"/>
                  </a:lnTo>
                  <a:lnTo>
                    <a:pt x="73" y="110"/>
                  </a:lnTo>
                  <a:lnTo>
                    <a:pt x="73" y="111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6"/>
                  </a:lnTo>
                  <a:lnTo>
                    <a:pt x="75" y="116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31" name="Freeform 88"/>
            <p:cNvSpPr>
              <a:spLocks/>
            </p:cNvSpPr>
            <p:nvPr/>
          </p:nvSpPr>
          <p:spPr bwMode="auto">
            <a:xfrm>
              <a:off x="4945" y="2186"/>
              <a:ext cx="75" cy="116"/>
            </a:xfrm>
            <a:custGeom>
              <a:avLst/>
              <a:gdLst/>
              <a:ahLst/>
              <a:cxnLst>
                <a:cxn ang="0">
                  <a:pos x="0" y="115"/>
                </a:cxn>
                <a:cxn ang="0">
                  <a:pos x="1" y="111"/>
                </a:cxn>
                <a:cxn ang="0">
                  <a:pos x="2" y="100"/>
                </a:cxn>
                <a:cxn ang="0">
                  <a:pos x="5" y="55"/>
                </a:cxn>
                <a:cxn ang="0">
                  <a:pos x="7" y="25"/>
                </a:cxn>
                <a:cxn ang="0">
                  <a:pos x="8" y="8"/>
                </a:cxn>
                <a:cxn ang="0">
                  <a:pos x="9" y="2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11" y="3"/>
                </a:cxn>
                <a:cxn ang="0">
                  <a:pos x="12" y="10"/>
                </a:cxn>
                <a:cxn ang="0">
                  <a:pos x="14" y="30"/>
                </a:cxn>
                <a:cxn ang="0">
                  <a:pos x="16" y="63"/>
                </a:cxn>
                <a:cxn ang="0">
                  <a:pos x="17" y="88"/>
                </a:cxn>
                <a:cxn ang="0">
                  <a:pos x="19" y="107"/>
                </a:cxn>
                <a:cxn ang="0">
                  <a:pos x="20" y="113"/>
                </a:cxn>
                <a:cxn ang="0">
                  <a:pos x="20" y="115"/>
                </a:cxn>
                <a:cxn ang="0">
                  <a:pos x="21" y="115"/>
                </a:cxn>
                <a:cxn ang="0">
                  <a:pos x="22" y="111"/>
                </a:cxn>
                <a:cxn ang="0">
                  <a:pos x="23" y="100"/>
                </a:cxn>
                <a:cxn ang="0">
                  <a:pos x="26" y="57"/>
                </a:cxn>
                <a:cxn ang="0">
                  <a:pos x="27" y="28"/>
                </a:cxn>
                <a:cxn ang="0">
                  <a:pos x="29" y="10"/>
                </a:cxn>
                <a:cxn ang="0">
                  <a:pos x="30" y="4"/>
                </a:cxn>
                <a:cxn ang="0">
                  <a:pos x="30" y="0"/>
                </a:cxn>
                <a:cxn ang="0">
                  <a:pos x="31" y="0"/>
                </a:cxn>
                <a:cxn ang="0">
                  <a:pos x="32" y="2"/>
                </a:cxn>
                <a:cxn ang="0">
                  <a:pos x="33" y="11"/>
                </a:cxn>
                <a:cxn ang="0">
                  <a:pos x="34" y="31"/>
                </a:cxn>
                <a:cxn ang="0">
                  <a:pos x="36" y="63"/>
                </a:cxn>
                <a:cxn ang="0">
                  <a:pos x="38" y="94"/>
                </a:cxn>
                <a:cxn ang="0">
                  <a:pos x="39" y="108"/>
                </a:cxn>
                <a:cxn ang="0">
                  <a:pos x="40" y="113"/>
                </a:cxn>
                <a:cxn ang="0">
                  <a:pos x="41" y="115"/>
                </a:cxn>
                <a:cxn ang="0">
                  <a:pos x="41" y="115"/>
                </a:cxn>
                <a:cxn ang="0">
                  <a:pos x="42" y="111"/>
                </a:cxn>
                <a:cxn ang="0">
                  <a:pos x="43" y="103"/>
                </a:cxn>
                <a:cxn ang="0">
                  <a:pos x="45" y="82"/>
                </a:cxn>
                <a:cxn ang="0">
                  <a:pos x="48" y="32"/>
                </a:cxn>
                <a:cxn ang="0">
                  <a:pos x="49" y="12"/>
                </a:cxn>
                <a:cxn ang="0">
                  <a:pos x="50" y="4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52" y="3"/>
                </a:cxn>
                <a:cxn ang="0">
                  <a:pos x="53" y="10"/>
                </a:cxn>
                <a:cxn ang="0">
                  <a:pos x="55" y="38"/>
                </a:cxn>
                <a:cxn ang="0">
                  <a:pos x="57" y="73"/>
                </a:cxn>
                <a:cxn ang="0">
                  <a:pos x="59" y="95"/>
                </a:cxn>
                <a:cxn ang="0">
                  <a:pos x="60" y="108"/>
                </a:cxn>
                <a:cxn ang="0">
                  <a:pos x="61" y="114"/>
                </a:cxn>
                <a:cxn ang="0">
                  <a:pos x="61" y="116"/>
                </a:cxn>
                <a:cxn ang="0">
                  <a:pos x="62" y="114"/>
                </a:cxn>
                <a:cxn ang="0">
                  <a:pos x="63" y="109"/>
                </a:cxn>
                <a:cxn ang="0">
                  <a:pos x="64" y="91"/>
                </a:cxn>
                <a:cxn ang="0">
                  <a:pos x="67" y="51"/>
                </a:cxn>
                <a:cxn ang="0">
                  <a:pos x="69" y="18"/>
                </a:cxn>
                <a:cxn ang="0">
                  <a:pos x="70" y="6"/>
                </a:cxn>
                <a:cxn ang="0">
                  <a:pos x="71" y="1"/>
                </a:cxn>
                <a:cxn ang="0">
                  <a:pos x="71" y="0"/>
                </a:cxn>
                <a:cxn ang="0">
                  <a:pos x="72" y="1"/>
                </a:cxn>
                <a:cxn ang="0">
                  <a:pos x="73" y="6"/>
                </a:cxn>
                <a:cxn ang="0">
                  <a:pos x="74" y="21"/>
                </a:cxn>
              </a:cxnLst>
              <a:rect l="0" t="0" r="r" b="b"/>
              <a:pathLst>
                <a:path w="75" h="116">
                  <a:moveTo>
                    <a:pt x="0" y="116"/>
                  </a:moveTo>
                  <a:lnTo>
                    <a:pt x="0" y="116"/>
                  </a:lnTo>
                  <a:lnTo>
                    <a:pt x="0" y="116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1" y="109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2" y="102"/>
                  </a:lnTo>
                  <a:lnTo>
                    <a:pt x="2" y="101"/>
                  </a:lnTo>
                  <a:lnTo>
                    <a:pt x="2" y="100"/>
                  </a:lnTo>
                  <a:lnTo>
                    <a:pt x="2" y="97"/>
                  </a:lnTo>
                  <a:lnTo>
                    <a:pt x="3" y="92"/>
                  </a:lnTo>
                  <a:lnTo>
                    <a:pt x="4" y="81"/>
                  </a:lnTo>
                  <a:lnTo>
                    <a:pt x="4" y="80"/>
                  </a:lnTo>
                  <a:lnTo>
                    <a:pt x="4" y="78"/>
                  </a:lnTo>
                  <a:lnTo>
                    <a:pt x="4" y="75"/>
                  </a:lnTo>
                  <a:lnTo>
                    <a:pt x="4" y="68"/>
                  </a:lnTo>
                  <a:lnTo>
                    <a:pt x="5" y="55"/>
                  </a:lnTo>
                  <a:lnTo>
                    <a:pt x="5" y="54"/>
                  </a:lnTo>
                  <a:lnTo>
                    <a:pt x="5" y="52"/>
                  </a:lnTo>
                  <a:lnTo>
                    <a:pt x="6" y="49"/>
                  </a:lnTo>
                  <a:lnTo>
                    <a:pt x="6" y="42"/>
                  </a:lnTo>
                  <a:lnTo>
                    <a:pt x="7" y="30"/>
                  </a:lnTo>
                  <a:lnTo>
                    <a:pt x="7" y="29"/>
                  </a:lnTo>
                  <a:lnTo>
                    <a:pt x="7" y="28"/>
                  </a:lnTo>
                  <a:lnTo>
                    <a:pt x="7" y="25"/>
                  </a:lnTo>
                  <a:lnTo>
                    <a:pt x="7" y="20"/>
                  </a:lnTo>
                  <a:lnTo>
                    <a:pt x="7" y="19"/>
                  </a:lnTo>
                  <a:lnTo>
                    <a:pt x="8" y="18"/>
                  </a:lnTo>
                  <a:lnTo>
                    <a:pt x="8" y="16"/>
                  </a:lnTo>
                  <a:lnTo>
                    <a:pt x="8" y="12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2" y="5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2" y="13"/>
                  </a:lnTo>
                  <a:lnTo>
                    <a:pt x="13" y="15"/>
                  </a:lnTo>
                  <a:lnTo>
                    <a:pt x="13" y="20"/>
                  </a:lnTo>
                  <a:lnTo>
                    <a:pt x="13" y="21"/>
                  </a:lnTo>
                  <a:lnTo>
                    <a:pt x="13" y="22"/>
                  </a:lnTo>
                  <a:lnTo>
                    <a:pt x="13" y="25"/>
                  </a:lnTo>
                  <a:lnTo>
                    <a:pt x="14" y="30"/>
                  </a:lnTo>
                  <a:lnTo>
                    <a:pt x="14" y="32"/>
                  </a:lnTo>
                  <a:lnTo>
                    <a:pt x="14" y="34"/>
                  </a:lnTo>
                  <a:lnTo>
                    <a:pt x="14" y="37"/>
                  </a:lnTo>
                  <a:lnTo>
                    <a:pt x="15" y="43"/>
                  </a:lnTo>
                  <a:lnTo>
                    <a:pt x="15" y="56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6" y="63"/>
                  </a:lnTo>
                  <a:lnTo>
                    <a:pt x="16" y="70"/>
                  </a:lnTo>
                  <a:lnTo>
                    <a:pt x="16" y="71"/>
                  </a:lnTo>
                  <a:lnTo>
                    <a:pt x="16" y="73"/>
                  </a:lnTo>
                  <a:lnTo>
                    <a:pt x="17" y="76"/>
                  </a:lnTo>
                  <a:lnTo>
                    <a:pt x="17" y="82"/>
                  </a:lnTo>
                  <a:lnTo>
                    <a:pt x="17" y="84"/>
                  </a:lnTo>
                  <a:lnTo>
                    <a:pt x="17" y="85"/>
                  </a:lnTo>
                  <a:lnTo>
                    <a:pt x="17" y="88"/>
                  </a:lnTo>
                  <a:lnTo>
                    <a:pt x="18" y="94"/>
                  </a:lnTo>
                  <a:lnTo>
                    <a:pt x="18" y="95"/>
                  </a:lnTo>
                  <a:lnTo>
                    <a:pt x="18" y="96"/>
                  </a:lnTo>
                  <a:lnTo>
                    <a:pt x="18" y="99"/>
                  </a:lnTo>
                  <a:lnTo>
                    <a:pt x="18" y="103"/>
                  </a:lnTo>
                  <a:lnTo>
                    <a:pt x="19" y="104"/>
                  </a:lnTo>
                  <a:lnTo>
                    <a:pt x="19" y="105"/>
                  </a:lnTo>
                  <a:lnTo>
                    <a:pt x="19" y="107"/>
                  </a:lnTo>
                  <a:lnTo>
                    <a:pt x="19" y="108"/>
                  </a:lnTo>
                  <a:lnTo>
                    <a:pt x="19" y="108"/>
                  </a:lnTo>
                  <a:lnTo>
                    <a:pt x="19" y="110"/>
                  </a:lnTo>
                  <a:lnTo>
                    <a:pt x="19" y="111"/>
                  </a:lnTo>
                  <a:lnTo>
                    <a:pt x="19" y="111"/>
                  </a:lnTo>
                  <a:lnTo>
                    <a:pt x="19" y="112"/>
                  </a:lnTo>
                  <a:lnTo>
                    <a:pt x="19" y="112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3"/>
                  </a:lnTo>
                  <a:lnTo>
                    <a:pt x="22" y="112"/>
                  </a:lnTo>
                  <a:lnTo>
                    <a:pt x="22" y="112"/>
                  </a:lnTo>
                  <a:lnTo>
                    <a:pt x="22" y="111"/>
                  </a:lnTo>
                  <a:lnTo>
                    <a:pt x="22" y="111"/>
                  </a:lnTo>
                  <a:lnTo>
                    <a:pt x="22" y="109"/>
                  </a:lnTo>
                  <a:lnTo>
                    <a:pt x="22" y="109"/>
                  </a:lnTo>
                  <a:lnTo>
                    <a:pt x="22" y="108"/>
                  </a:lnTo>
                  <a:lnTo>
                    <a:pt x="23" y="106"/>
                  </a:lnTo>
                  <a:lnTo>
                    <a:pt x="23" y="102"/>
                  </a:lnTo>
                  <a:lnTo>
                    <a:pt x="23" y="101"/>
                  </a:lnTo>
                  <a:lnTo>
                    <a:pt x="23" y="100"/>
                  </a:lnTo>
                  <a:lnTo>
                    <a:pt x="23" y="98"/>
                  </a:lnTo>
                  <a:lnTo>
                    <a:pt x="24" y="93"/>
                  </a:lnTo>
                  <a:lnTo>
                    <a:pt x="24" y="81"/>
                  </a:lnTo>
                  <a:lnTo>
                    <a:pt x="24" y="80"/>
                  </a:lnTo>
                  <a:lnTo>
                    <a:pt x="25" y="78"/>
                  </a:lnTo>
                  <a:lnTo>
                    <a:pt x="25" y="76"/>
                  </a:lnTo>
                  <a:lnTo>
                    <a:pt x="25" y="70"/>
                  </a:lnTo>
                  <a:lnTo>
                    <a:pt x="26" y="57"/>
                  </a:lnTo>
                  <a:lnTo>
                    <a:pt x="26" y="56"/>
                  </a:lnTo>
                  <a:lnTo>
                    <a:pt x="26" y="54"/>
                  </a:lnTo>
                  <a:lnTo>
                    <a:pt x="26" y="51"/>
                  </a:lnTo>
                  <a:lnTo>
                    <a:pt x="26" y="45"/>
                  </a:lnTo>
                  <a:lnTo>
                    <a:pt x="27" y="34"/>
                  </a:lnTo>
                  <a:lnTo>
                    <a:pt x="27" y="32"/>
                  </a:lnTo>
                  <a:lnTo>
                    <a:pt x="27" y="31"/>
                  </a:lnTo>
                  <a:lnTo>
                    <a:pt x="27" y="28"/>
                  </a:lnTo>
                  <a:lnTo>
                    <a:pt x="28" y="23"/>
                  </a:lnTo>
                  <a:lnTo>
                    <a:pt x="28" y="22"/>
                  </a:lnTo>
                  <a:lnTo>
                    <a:pt x="28" y="20"/>
                  </a:lnTo>
                  <a:lnTo>
                    <a:pt x="28" y="18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29" y="12"/>
                  </a:lnTo>
                  <a:lnTo>
                    <a:pt x="29" y="10"/>
                  </a:lnTo>
                  <a:lnTo>
                    <a:pt x="29" y="9"/>
                  </a:lnTo>
                  <a:lnTo>
                    <a:pt x="29" y="8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30" y="4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3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3" y="7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3" y="11"/>
                  </a:lnTo>
                  <a:lnTo>
                    <a:pt x="33" y="12"/>
                  </a:lnTo>
                  <a:lnTo>
                    <a:pt x="33" y="13"/>
                  </a:lnTo>
                  <a:lnTo>
                    <a:pt x="33" y="15"/>
                  </a:lnTo>
                  <a:lnTo>
                    <a:pt x="34" y="20"/>
                  </a:lnTo>
                  <a:lnTo>
                    <a:pt x="34" y="21"/>
                  </a:lnTo>
                  <a:lnTo>
                    <a:pt x="34" y="22"/>
                  </a:lnTo>
                  <a:lnTo>
                    <a:pt x="34" y="25"/>
                  </a:lnTo>
                  <a:lnTo>
                    <a:pt x="34" y="31"/>
                  </a:lnTo>
                  <a:lnTo>
                    <a:pt x="35" y="32"/>
                  </a:lnTo>
                  <a:lnTo>
                    <a:pt x="35" y="34"/>
                  </a:lnTo>
                  <a:lnTo>
                    <a:pt x="35" y="37"/>
                  </a:lnTo>
                  <a:lnTo>
                    <a:pt x="35" y="44"/>
                  </a:lnTo>
                  <a:lnTo>
                    <a:pt x="36" y="57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3"/>
                  </a:lnTo>
                  <a:lnTo>
                    <a:pt x="37" y="69"/>
                  </a:lnTo>
                  <a:lnTo>
                    <a:pt x="37" y="81"/>
                  </a:lnTo>
                  <a:lnTo>
                    <a:pt x="37" y="82"/>
                  </a:lnTo>
                  <a:lnTo>
                    <a:pt x="37" y="84"/>
                  </a:lnTo>
                  <a:lnTo>
                    <a:pt x="38" y="87"/>
                  </a:lnTo>
                  <a:lnTo>
                    <a:pt x="38" y="92"/>
                  </a:lnTo>
                  <a:lnTo>
                    <a:pt x="38" y="93"/>
                  </a:lnTo>
                  <a:lnTo>
                    <a:pt x="38" y="94"/>
                  </a:lnTo>
                  <a:lnTo>
                    <a:pt x="38" y="97"/>
                  </a:lnTo>
                  <a:lnTo>
                    <a:pt x="39" y="101"/>
                  </a:lnTo>
                  <a:lnTo>
                    <a:pt x="39" y="102"/>
                  </a:lnTo>
                  <a:lnTo>
                    <a:pt x="39" y="103"/>
                  </a:lnTo>
                  <a:lnTo>
                    <a:pt x="39" y="105"/>
                  </a:lnTo>
                  <a:lnTo>
                    <a:pt x="39" y="106"/>
                  </a:lnTo>
                  <a:lnTo>
                    <a:pt x="39" y="107"/>
                  </a:lnTo>
                  <a:lnTo>
                    <a:pt x="39" y="108"/>
                  </a:lnTo>
                  <a:lnTo>
                    <a:pt x="39" y="109"/>
                  </a:lnTo>
                  <a:lnTo>
                    <a:pt x="40" y="110"/>
                  </a:lnTo>
                  <a:lnTo>
                    <a:pt x="40" y="110"/>
                  </a:lnTo>
                  <a:lnTo>
                    <a:pt x="40" y="111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3"/>
                  </a:lnTo>
                  <a:lnTo>
                    <a:pt x="40" y="113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2" y="115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2" y="111"/>
                  </a:lnTo>
                  <a:lnTo>
                    <a:pt x="43" y="110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43" y="107"/>
                  </a:lnTo>
                  <a:lnTo>
                    <a:pt x="43" y="105"/>
                  </a:lnTo>
                  <a:lnTo>
                    <a:pt x="43" y="104"/>
                  </a:lnTo>
                  <a:lnTo>
                    <a:pt x="43" y="103"/>
                  </a:lnTo>
                  <a:lnTo>
                    <a:pt x="43" y="101"/>
                  </a:lnTo>
                  <a:lnTo>
                    <a:pt x="44" y="96"/>
                  </a:lnTo>
                  <a:lnTo>
                    <a:pt x="44" y="95"/>
                  </a:lnTo>
                  <a:lnTo>
                    <a:pt x="44" y="93"/>
                  </a:lnTo>
                  <a:lnTo>
                    <a:pt x="44" y="90"/>
                  </a:lnTo>
                  <a:lnTo>
                    <a:pt x="45" y="85"/>
                  </a:lnTo>
                  <a:lnTo>
                    <a:pt x="45" y="83"/>
                  </a:lnTo>
                  <a:lnTo>
                    <a:pt x="45" y="82"/>
                  </a:lnTo>
                  <a:lnTo>
                    <a:pt x="45" y="78"/>
                  </a:lnTo>
                  <a:lnTo>
                    <a:pt x="45" y="72"/>
                  </a:lnTo>
                  <a:lnTo>
                    <a:pt x="46" y="59"/>
                  </a:lnTo>
                  <a:lnTo>
                    <a:pt x="46" y="57"/>
                  </a:lnTo>
                  <a:lnTo>
                    <a:pt x="46" y="55"/>
                  </a:lnTo>
                  <a:lnTo>
                    <a:pt x="46" y="52"/>
                  </a:lnTo>
                  <a:lnTo>
                    <a:pt x="47" y="45"/>
                  </a:lnTo>
                  <a:lnTo>
                    <a:pt x="48" y="32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48" y="26"/>
                  </a:lnTo>
                  <a:lnTo>
                    <a:pt x="48" y="21"/>
                  </a:lnTo>
                  <a:lnTo>
                    <a:pt x="48" y="20"/>
                  </a:lnTo>
                  <a:lnTo>
                    <a:pt x="49" y="18"/>
                  </a:lnTo>
                  <a:lnTo>
                    <a:pt x="49" y="16"/>
                  </a:lnTo>
                  <a:lnTo>
                    <a:pt x="49" y="12"/>
                  </a:lnTo>
                  <a:lnTo>
                    <a:pt x="49" y="11"/>
                  </a:lnTo>
                  <a:lnTo>
                    <a:pt x="49" y="10"/>
                  </a:lnTo>
                  <a:lnTo>
                    <a:pt x="49" y="8"/>
                  </a:lnTo>
                  <a:lnTo>
                    <a:pt x="49" y="7"/>
                  </a:lnTo>
                  <a:lnTo>
                    <a:pt x="50" y="6"/>
                  </a:lnTo>
                  <a:lnTo>
                    <a:pt x="50" y="5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3"/>
                  </a:lnTo>
                  <a:lnTo>
                    <a:pt x="52" y="3"/>
                  </a:lnTo>
                  <a:lnTo>
                    <a:pt x="52" y="4"/>
                  </a:lnTo>
                  <a:lnTo>
                    <a:pt x="53" y="4"/>
                  </a:lnTo>
                  <a:lnTo>
                    <a:pt x="53" y="5"/>
                  </a:lnTo>
                  <a:lnTo>
                    <a:pt x="53" y="7"/>
                  </a:lnTo>
                  <a:lnTo>
                    <a:pt x="53" y="8"/>
                  </a:lnTo>
                  <a:lnTo>
                    <a:pt x="53" y="8"/>
                  </a:lnTo>
                  <a:lnTo>
                    <a:pt x="53" y="10"/>
                  </a:lnTo>
                  <a:lnTo>
                    <a:pt x="54" y="14"/>
                  </a:lnTo>
                  <a:lnTo>
                    <a:pt x="54" y="16"/>
                  </a:lnTo>
                  <a:lnTo>
                    <a:pt x="54" y="16"/>
                  </a:lnTo>
                  <a:lnTo>
                    <a:pt x="54" y="19"/>
                  </a:lnTo>
                  <a:lnTo>
                    <a:pt x="54" y="24"/>
                  </a:lnTo>
                  <a:lnTo>
                    <a:pt x="55" y="34"/>
                  </a:lnTo>
                  <a:lnTo>
                    <a:pt x="55" y="36"/>
                  </a:lnTo>
                  <a:lnTo>
                    <a:pt x="55" y="38"/>
                  </a:lnTo>
                  <a:lnTo>
                    <a:pt x="55" y="40"/>
                  </a:lnTo>
                  <a:lnTo>
                    <a:pt x="56" y="46"/>
                  </a:lnTo>
                  <a:lnTo>
                    <a:pt x="56" y="59"/>
                  </a:lnTo>
                  <a:lnTo>
                    <a:pt x="56" y="60"/>
                  </a:lnTo>
                  <a:lnTo>
                    <a:pt x="57" y="62"/>
                  </a:lnTo>
                  <a:lnTo>
                    <a:pt x="57" y="65"/>
                  </a:lnTo>
                  <a:lnTo>
                    <a:pt x="57" y="71"/>
                  </a:lnTo>
                  <a:lnTo>
                    <a:pt x="57" y="73"/>
                  </a:lnTo>
                  <a:lnTo>
                    <a:pt x="57" y="74"/>
                  </a:lnTo>
                  <a:lnTo>
                    <a:pt x="57" y="77"/>
                  </a:lnTo>
                  <a:lnTo>
                    <a:pt x="58" y="83"/>
                  </a:lnTo>
                  <a:lnTo>
                    <a:pt x="58" y="84"/>
                  </a:lnTo>
                  <a:lnTo>
                    <a:pt x="58" y="86"/>
                  </a:lnTo>
                  <a:lnTo>
                    <a:pt x="58" y="88"/>
                  </a:lnTo>
                  <a:lnTo>
                    <a:pt x="58" y="94"/>
                  </a:lnTo>
                  <a:lnTo>
                    <a:pt x="59" y="95"/>
                  </a:lnTo>
                  <a:lnTo>
                    <a:pt x="59" y="96"/>
                  </a:lnTo>
                  <a:lnTo>
                    <a:pt x="59" y="98"/>
                  </a:lnTo>
                  <a:lnTo>
                    <a:pt x="59" y="102"/>
                  </a:lnTo>
                  <a:lnTo>
                    <a:pt x="59" y="104"/>
                  </a:lnTo>
                  <a:lnTo>
                    <a:pt x="59" y="105"/>
                  </a:lnTo>
                  <a:lnTo>
                    <a:pt x="59" y="106"/>
                  </a:lnTo>
                  <a:lnTo>
                    <a:pt x="60" y="107"/>
                  </a:lnTo>
                  <a:lnTo>
                    <a:pt x="60" y="108"/>
                  </a:lnTo>
                  <a:lnTo>
                    <a:pt x="60" y="110"/>
                  </a:lnTo>
                  <a:lnTo>
                    <a:pt x="60" y="110"/>
                  </a:lnTo>
                  <a:lnTo>
                    <a:pt x="60" y="111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61" y="113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3"/>
                  </a:lnTo>
                  <a:lnTo>
                    <a:pt x="62" y="113"/>
                  </a:lnTo>
                  <a:lnTo>
                    <a:pt x="62" y="112"/>
                  </a:lnTo>
                  <a:lnTo>
                    <a:pt x="63" y="112"/>
                  </a:lnTo>
                  <a:lnTo>
                    <a:pt x="63" y="111"/>
                  </a:lnTo>
                  <a:lnTo>
                    <a:pt x="63" y="110"/>
                  </a:lnTo>
                  <a:lnTo>
                    <a:pt x="63" y="109"/>
                  </a:lnTo>
                  <a:lnTo>
                    <a:pt x="63" y="108"/>
                  </a:lnTo>
                  <a:lnTo>
                    <a:pt x="63" y="107"/>
                  </a:lnTo>
                  <a:lnTo>
                    <a:pt x="63" y="105"/>
                  </a:lnTo>
                  <a:lnTo>
                    <a:pt x="64" y="101"/>
                  </a:lnTo>
                  <a:lnTo>
                    <a:pt x="64" y="100"/>
                  </a:lnTo>
                  <a:lnTo>
                    <a:pt x="64" y="99"/>
                  </a:lnTo>
                  <a:lnTo>
                    <a:pt x="64" y="96"/>
                  </a:lnTo>
                  <a:lnTo>
                    <a:pt x="64" y="91"/>
                  </a:lnTo>
                  <a:lnTo>
                    <a:pt x="65" y="79"/>
                  </a:lnTo>
                  <a:lnTo>
                    <a:pt x="65" y="77"/>
                  </a:lnTo>
                  <a:lnTo>
                    <a:pt x="65" y="76"/>
                  </a:lnTo>
                  <a:lnTo>
                    <a:pt x="65" y="73"/>
                  </a:lnTo>
                  <a:lnTo>
                    <a:pt x="66" y="67"/>
                  </a:lnTo>
                  <a:lnTo>
                    <a:pt x="67" y="54"/>
                  </a:lnTo>
                  <a:lnTo>
                    <a:pt x="67" y="52"/>
                  </a:lnTo>
                  <a:lnTo>
                    <a:pt x="67" y="51"/>
                  </a:lnTo>
                  <a:lnTo>
                    <a:pt x="67" y="48"/>
                  </a:lnTo>
                  <a:lnTo>
                    <a:pt x="67" y="41"/>
                  </a:lnTo>
                  <a:lnTo>
                    <a:pt x="68" y="30"/>
                  </a:lnTo>
                  <a:lnTo>
                    <a:pt x="68" y="28"/>
                  </a:lnTo>
                  <a:lnTo>
                    <a:pt x="68" y="27"/>
                  </a:lnTo>
                  <a:lnTo>
                    <a:pt x="68" y="24"/>
                  </a:lnTo>
                  <a:lnTo>
                    <a:pt x="69" y="19"/>
                  </a:lnTo>
                  <a:lnTo>
                    <a:pt x="69" y="18"/>
                  </a:lnTo>
                  <a:lnTo>
                    <a:pt x="69" y="17"/>
                  </a:lnTo>
                  <a:lnTo>
                    <a:pt x="69" y="15"/>
                  </a:lnTo>
                  <a:lnTo>
                    <a:pt x="69" y="11"/>
                  </a:lnTo>
                  <a:lnTo>
                    <a:pt x="69" y="10"/>
                  </a:lnTo>
                  <a:lnTo>
                    <a:pt x="70" y="9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2"/>
                  </a:lnTo>
                  <a:lnTo>
                    <a:pt x="72" y="2"/>
                  </a:lnTo>
                  <a:lnTo>
                    <a:pt x="73" y="3"/>
                  </a:lnTo>
                  <a:lnTo>
                    <a:pt x="73" y="3"/>
                  </a:lnTo>
                  <a:lnTo>
                    <a:pt x="73" y="4"/>
                  </a:lnTo>
                  <a:lnTo>
                    <a:pt x="73" y="4"/>
                  </a:lnTo>
                  <a:lnTo>
                    <a:pt x="73" y="6"/>
                  </a:lnTo>
                  <a:lnTo>
                    <a:pt x="73" y="6"/>
                  </a:lnTo>
                  <a:lnTo>
                    <a:pt x="73" y="7"/>
                  </a:lnTo>
                  <a:lnTo>
                    <a:pt x="73" y="9"/>
                  </a:lnTo>
                  <a:lnTo>
                    <a:pt x="74" y="12"/>
                  </a:lnTo>
                  <a:lnTo>
                    <a:pt x="74" y="13"/>
                  </a:lnTo>
                  <a:lnTo>
                    <a:pt x="74" y="14"/>
                  </a:lnTo>
                  <a:lnTo>
                    <a:pt x="74" y="16"/>
                  </a:lnTo>
                  <a:lnTo>
                    <a:pt x="74" y="21"/>
                  </a:lnTo>
                  <a:lnTo>
                    <a:pt x="74" y="22"/>
                  </a:lnTo>
                  <a:lnTo>
                    <a:pt x="75" y="24"/>
                  </a:lnTo>
                  <a:lnTo>
                    <a:pt x="75" y="26"/>
                  </a:lnTo>
                  <a:lnTo>
                    <a:pt x="75" y="32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32" name="Freeform 89"/>
            <p:cNvSpPr>
              <a:spLocks/>
            </p:cNvSpPr>
            <p:nvPr/>
          </p:nvSpPr>
          <p:spPr bwMode="auto">
            <a:xfrm>
              <a:off x="5020" y="2186"/>
              <a:ext cx="75" cy="116"/>
            </a:xfrm>
            <a:custGeom>
              <a:avLst/>
              <a:gdLst/>
              <a:ahLst/>
              <a:cxnLst>
                <a:cxn ang="0">
                  <a:pos x="2" y="59"/>
                </a:cxn>
                <a:cxn ang="0">
                  <a:pos x="3" y="85"/>
                </a:cxn>
                <a:cxn ang="0">
                  <a:pos x="5" y="105"/>
                </a:cxn>
                <a:cxn ang="0">
                  <a:pos x="6" y="113"/>
                </a:cxn>
                <a:cxn ang="0">
                  <a:pos x="6" y="115"/>
                </a:cxn>
                <a:cxn ang="0">
                  <a:pos x="7" y="115"/>
                </a:cxn>
                <a:cxn ang="0">
                  <a:pos x="8" y="111"/>
                </a:cxn>
                <a:cxn ang="0">
                  <a:pos x="9" y="100"/>
                </a:cxn>
                <a:cxn ang="0">
                  <a:pos x="11" y="69"/>
                </a:cxn>
                <a:cxn ang="0">
                  <a:pos x="13" y="29"/>
                </a:cxn>
                <a:cxn ang="0">
                  <a:pos x="15" y="9"/>
                </a:cxn>
                <a:cxn ang="0">
                  <a:pos x="16" y="2"/>
                </a:cxn>
                <a:cxn ang="0">
                  <a:pos x="17" y="0"/>
                </a:cxn>
                <a:cxn ang="0">
                  <a:pos x="17" y="1"/>
                </a:cxn>
                <a:cxn ang="0">
                  <a:pos x="18" y="5"/>
                </a:cxn>
                <a:cxn ang="0">
                  <a:pos x="19" y="18"/>
                </a:cxn>
                <a:cxn ang="0">
                  <a:pos x="21" y="54"/>
                </a:cxn>
                <a:cxn ang="0">
                  <a:pos x="23" y="86"/>
                </a:cxn>
                <a:cxn ang="0">
                  <a:pos x="24" y="103"/>
                </a:cxn>
                <a:cxn ang="0">
                  <a:pos x="25" y="111"/>
                </a:cxn>
                <a:cxn ang="0">
                  <a:pos x="26" y="115"/>
                </a:cxn>
                <a:cxn ang="0">
                  <a:pos x="27" y="116"/>
                </a:cxn>
                <a:cxn ang="0">
                  <a:pos x="27" y="113"/>
                </a:cxn>
                <a:cxn ang="0">
                  <a:pos x="28" y="107"/>
                </a:cxn>
                <a:cxn ang="0">
                  <a:pos x="29" y="93"/>
                </a:cxn>
                <a:cxn ang="0">
                  <a:pos x="32" y="46"/>
                </a:cxn>
                <a:cxn ang="0">
                  <a:pos x="34" y="21"/>
                </a:cxn>
                <a:cxn ang="0">
                  <a:pos x="35" y="10"/>
                </a:cxn>
                <a:cxn ang="0">
                  <a:pos x="35" y="2"/>
                </a:cxn>
                <a:cxn ang="0">
                  <a:pos x="36" y="0"/>
                </a:cxn>
                <a:cxn ang="0">
                  <a:pos x="37" y="0"/>
                </a:cxn>
                <a:cxn ang="0">
                  <a:pos x="38" y="4"/>
                </a:cxn>
                <a:cxn ang="0">
                  <a:pos x="39" y="12"/>
                </a:cxn>
                <a:cxn ang="0">
                  <a:pos x="40" y="29"/>
                </a:cxn>
                <a:cxn ang="0">
                  <a:pos x="43" y="86"/>
                </a:cxn>
                <a:cxn ang="0">
                  <a:pos x="44" y="102"/>
                </a:cxn>
                <a:cxn ang="0">
                  <a:pos x="45" y="111"/>
                </a:cxn>
                <a:cxn ang="0">
                  <a:pos x="46" y="115"/>
                </a:cxn>
                <a:cxn ang="0">
                  <a:pos x="47" y="116"/>
                </a:cxn>
                <a:cxn ang="0">
                  <a:pos x="47" y="114"/>
                </a:cxn>
                <a:cxn ang="0">
                  <a:pos x="48" y="108"/>
                </a:cxn>
                <a:cxn ang="0">
                  <a:pos x="49" y="92"/>
                </a:cxn>
                <a:cxn ang="0">
                  <a:pos x="51" y="60"/>
                </a:cxn>
                <a:cxn ang="0">
                  <a:pos x="53" y="24"/>
                </a:cxn>
                <a:cxn ang="0">
                  <a:pos x="55" y="8"/>
                </a:cxn>
                <a:cxn ang="0">
                  <a:pos x="55" y="2"/>
                </a:cxn>
                <a:cxn ang="0">
                  <a:pos x="56" y="0"/>
                </a:cxn>
                <a:cxn ang="0">
                  <a:pos x="57" y="0"/>
                </a:cxn>
                <a:cxn ang="0">
                  <a:pos x="57" y="3"/>
                </a:cxn>
                <a:cxn ang="0">
                  <a:pos x="58" y="12"/>
                </a:cxn>
                <a:cxn ang="0">
                  <a:pos x="60" y="33"/>
                </a:cxn>
                <a:cxn ang="0">
                  <a:pos x="63" y="82"/>
                </a:cxn>
                <a:cxn ang="0">
                  <a:pos x="64" y="104"/>
                </a:cxn>
                <a:cxn ang="0">
                  <a:pos x="65" y="112"/>
                </a:cxn>
                <a:cxn ang="0">
                  <a:pos x="66" y="115"/>
                </a:cxn>
                <a:cxn ang="0">
                  <a:pos x="66" y="115"/>
                </a:cxn>
                <a:cxn ang="0">
                  <a:pos x="67" y="112"/>
                </a:cxn>
                <a:cxn ang="0">
                  <a:pos x="68" y="102"/>
                </a:cxn>
                <a:cxn ang="0">
                  <a:pos x="70" y="74"/>
                </a:cxn>
                <a:cxn ang="0">
                  <a:pos x="72" y="39"/>
                </a:cxn>
                <a:cxn ang="0">
                  <a:pos x="74" y="17"/>
                </a:cxn>
                <a:cxn ang="0">
                  <a:pos x="75" y="4"/>
                </a:cxn>
              </a:cxnLst>
              <a:rect l="0" t="0" r="r" b="b"/>
              <a:pathLst>
                <a:path w="75" h="116">
                  <a:moveTo>
                    <a:pt x="0" y="32"/>
                  </a:moveTo>
                  <a:lnTo>
                    <a:pt x="0" y="33"/>
                  </a:lnTo>
                  <a:lnTo>
                    <a:pt x="0" y="34"/>
                  </a:lnTo>
                  <a:lnTo>
                    <a:pt x="0" y="37"/>
                  </a:lnTo>
                  <a:lnTo>
                    <a:pt x="1" y="43"/>
                  </a:lnTo>
                  <a:lnTo>
                    <a:pt x="1" y="56"/>
                  </a:lnTo>
                  <a:lnTo>
                    <a:pt x="2" y="58"/>
                  </a:lnTo>
                  <a:lnTo>
                    <a:pt x="2" y="59"/>
                  </a:lnTo>
                  <a:lnTo>
                    <a:pt x="2" y="62"/>
                  </a:lnTo>
                  <a:lnTo>
                    <a:pt x="2" y="69"/>
                  </a:lnTo>
                  <a:lnTo>
                    <a:pt x="2" y="71"/>
                  </a:lnTo>
                  <a:lnTo>
                    <a:pt x="2" y="73"/>
                  </a:lnTo>
                  <a:lnTo>
                    <a:pt x="3" y="76"/>
                  </a:lnTo>
                  <a:lnTo>
                    <a:pt x="3" y="82"/>
                  </a:lnTo>
                  <a:lnTo>
                    <a:pt x="3" y="84"/>
                  </a:lnTo>
                  <a:lnTo>
                    <a:pt x="3" y="85"/>
                  </a:lnTo>
                  <a:lnTo>
                    <a:pt x="3" y="88"/>
                  </a:lnTo>
                  <a:lnTo>
                    <a:pt x="4" y="94"/>
                  </a:lnTo>
                  <a:lnTo>
                    <a:pt x="4" y="95"/>
                  </a:lnTo>
                  <a:lnTo>
                    <a:pt x="4" y="96"/>
                  </a:lnTo>
                  <a:lnTo>
                    <a:pt x="4" y="99"/>
                  </a:lnTo>
                  <a:lnTo>
                    <a:pt x="5" y="103"/>
                  </a:lnTo>
                  <a:lnTo>
                    <a:pt x="5" y="104"/>
                  </a:lnTo>
                  <a:lnTo>
                    <a:pt x="5" y="105"/>
                  </a:lnTo>
                  <a:lnTo>
                    <a:pt x="5" y="107"/>
                  </a:lnTo>
                  <a:lnTo>
                    <a:pt x="5" y="108"/>
                  </a:lnTo>
                  <a:lnTo>
                    <a:pt x="5" y="109"/>
                  </a:lnTo>
                  <a:lnTo>
                    <a:pt x="5" y="110"/>
                  </a:lnTo>
                  <a:lnTo>
                    <a:pt x="5" y="111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6" y="113"/>
                  </a:lnTo>
                  <a:lnTo>
                    <a:pt x="6" y="113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6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4"/>
                  </a:lnTo>
                  <a:lnTo>
                    <a:pt x="7" y="114"/>
                  </a:lnTo>
                  <a:lnTo>
                    <a:pt x="7" y="114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8" y="112"/>
                  </a:lnTo>
                  <a:lnTo>
                    <a:pt x="8" y="112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8" y="110"/>
                  </a:lnTo>
                  <a:lnTo>
                    <a:pt x="8" y="109"/>
                  </a:lnTo>
                  <a:lnTo>
                    <a:pt x="8" y="108"/>
                  </a:lnTo>
                  <a:lnTo>
                    <a:pt x="8" y="107"/>
                  </a:lnTo>
                  <a:lnTo>
                    <a:pt x="9" y="105"/>
                  </a:lnTo>
                  <a:lnTo>
                    <a:pt x="9" y="101"/>
                  </a:lnTo>
                  <a:lnTo>
                    <a:pt x="9" y="100"/>
                  </a:lnTo>
                  <a:lnTo>
                    <a:pt x="9" y="99"/>
                  </a:lnTo>
                  <a:lnTo>
                    <a:pt x="9" y="97"/>
                  </a:lnTo>
                  <a:lnTo>
                    <a:pt x="10" y="92"/>
                  </a:lnTo>
                  <a:lnTo>
                    <a:pt x="10" y="81"/>
                  </a:lnTo>
                  <a:lnTo>
                    <a:pt x="10" y="80"/>
                  </a:lnTo>
                  <a:lnTo>
                    <a:pt x="10" y="78"/>
                  </a:lnTo>
                  <a:lnTo>
                    <a:pt x="11" y="75"/>
                  </a:lnTo>
                  <a:lnTo>
                    <a:pt x="11" y="69"/>
                  </a:lnTo>
                  <a:lnTo>
                    <a:pt x="12" y="56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0"/>
                  </a:lnTo>
                  <a:lnTo>
                    <a:pt x="12" y="44"/>
                  </a:lnTo>
                  <a:lnTo>
                    <a:pt x="13" y="32"/>
                  </a:lnTo>
                  <a:lnTo>
                    <a:pt x="13" y="30"/>
                  </a:lnTo>
                  <a:lnTo>
                    <a:pt x="13" y="29"/>
                  </a:lnTo>
                  <a:lnTo>
                    <a:pt x="13" y="26"/>
                  </a:lnTo>
                  <a:lnTo>
                    <a:pt x="14" y="20"/>
                  </a:lnTo>
                  <a:lnTo>
                    <a:pt x="14" y="19"/>
                  </a:lnTo>
                  <a:lnTo>
                    <a:pt x="14" y="18"/>
                  </a:lnTo>
                  <a:lnTo>
                    <a:pt x="14" y="15"/>
                  </a:lnTo>
                  <a:lnTo>
                    <a:pt x="15" y="11"/>
                  </a:lnTo>
                  <a:lnTo>
                    <a:pt x="15" y="10"/>
                  </a:lnTo>
                  <a:lnTo>
                    <a:pt x="15" y="9"/>
                  </a:lnTo>
                  <a:lnTo>
                    <a:pt x="15" y="7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4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8" y="6"/>
                  </a:lnTo>
                  <a:lnTo>
                    <a:pt x="18" y="7"/>
                  </a:lnTo>
                  <a:lnTo>
                    <a:pt x="18" y="8"/>
                  </a:lnTo>
                  <a:lnTo>
                    <a:pt x="19" y="9"/>
                  </a:lnTo>
                  <a:lnTo>
                    <a:pt x="19" y="10"/>
                  </a:lnTo>
                  <a:lnTo>
                    <a:pt x="19" y="12"/>
                  </a:lnTo>
                  <a:lnTo>
                    <a:pt x="19" y="17"/>
                  </a:lnTo>
                  <a:lnTo>
                    <a:pt x="19" y="18"/>
                  </a:lnTo>
                  <a:lnTo>
                    <a:pt x="19" y="20"/>
                  </a:lnTo>
                  <a:lnTo>
                    <a:pt x="19" y="22"/>
                  </a:lnTo>
                  <a:lnTo>
                    <a:pt x="20" y="28"/>
                  </a:lnTo>
                  <a:lnTo>
                    <a:pt x="21" y="40"/>
                  </a:lnTo>
                  <a:lnTo>
                    <a:pt x="21" y="42"/>
                  </a:lnTo>
                  <a:lnTo>
                    <a:pt x="21" y="44"/>
                  </a:lnTo>
                  <a:lnTo>
                    <a:pt x="21" y="47"/>
                  </a:lnTo>
                  <a:lnTo>
                    <a:pt x="21" y="54"/>
                  </a:lnTo>
                  <a:lnTo>
                    <a:pt x="22" y="67"/>
                  </a:lnTo>
                  <a:lnTo>
                    <a:pt x="22" y="69"/>
                  </a:lnTo>
                  <a:lnTo>
                    <a:pt x="22" y="70"/>
                  </a:lnTo>
                  <a:lnTo>
                    <a:pt x="23" y="74"/>
                  </a:lnTo>
                  <a:lnTo>
                    <a:pt x="23" y="80"/>
                  </a:lnTo>
                  <a:lnTo>
                    <a:pt x="23" y="82"/>
                  </a:lnTo>
                  <a:lnTo>
                    <a:pt x="23" y="83"/>
                  </a:lnTo>
                  <a:lnTo>
                    <a:pt x="23" y="86"/>
                  </a:lnTo>
                  <a:lnTo>
                    <a:pt x="24" y="92"/>
                  </a:lnTo>
                  <a:lnTo>
                    <a:pt x="24" y="93"/>
                  </a:lnTo>
                  <a:lnTo>
                    <a:pt x="24" y="95"/>
                  </a:lnTo>
                  <a:lnTo>
                    <a:pt x="24" y="97"/>
                  </a:lnTo>
                  <a:lnTo>
                    <a:pt x="24" y="98"/>
                  </a:lnTo>
                  <a:lnTo>
                    <a:pt x="24" y="100"/>
                  </a:lnTo>
                  <a:lnTo>
                    <a:pt x="24" y="102"/>
                  </a:lnTo>
                  <a:lnTo>
                    <a:pt x="24" y="103"/>
                  </a:lnTo>
                  <a:lnTo>
                    <a:pt x="25" y="104"/>
                  </a:lnTo>
                  <a:lnTo>
                    <a:pt x="25" y="106"/>
                  </a:lnTo>
                  <a:lnTo>
                    <a:pt x="25" y="107"/>
                  </a:lnTo>
                  <a:lnTo>
                    <a:pt x="25" y="108"/>
                  </a:lnTo>
                  <a:lnTo>
                    <a:pt x="25" y="109"/>
                  </a:lnTo>
                  <a:lnTo>
                    <a:pt x="25" y="110"/>
                  </a:lnTo>
                  <a:lnTo>
                    <a:pt x="25" y="111"/>
                  </a:lnTo>
                  <a:lnTo>
                    <a:pt x="25" y="111"/>
                  </a:lnTo>
                  <a:lnTo>
                    <a:pt x="25" y="112"/>
                  </a:lnTo>
                  <a:lnTo>
                    <a:pt x="25" y="112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1"/>
                  </a:lnTo>
                  <a:lnTo>
                    <a:pt x="28" y="110"/>
                  </a:lnTo>
                  <a:lnTo>
                    <a:pt x="28" y="109"/>
                  </a:lnTo>
                  <a:lnTo>
                    <a:pt x="28" y="108"/>
                  </a:lnTo>
                  <a:lnTo>
                    <a:pt x="28" y="107"/>
                  </a:lnTo>
                  <a:lnTo>
                    <a:pt x="28" y="106"/>
                  </a:lnTo>
                  <a:lnTo>
                    <a:pt x="29" y="104"/>
                  </a:lnTo>
                  <a:lnTo>
                    <a:pt x="29" y="103"/>
                  </a:lnTo>
                  <a:lnTo>
                    <a:pt x="29" y="102"/>
                  </a:lnTo>
                  <a:lnTo>
                    <a:pt x="29" y="100"/>
                  </a:lnTo>
                  <a:lnTo>
                    <a:pt x="29" y="96"/>
                  </a:lnTo>
                  <a:lnTo>
                    <a:pt x="29" y="94"/>
                  </a:lnTo>
                  <a:lnTo>
                    <a:pt x="29" y="93"/>
                  </a:lnTo>
                  <a:lnTo>
                    <a:pt x="30" y="91"/>
                  </a:lnTo>
                  <a:lnTo>
                    <a:pt x="30" y="85"/>
                  </a:lnTo>
                  <a:lnTo>
                    <a:pt x="31" y="74"/>
                  </a:lnTo>
                  <a:lnTo>
                    <a:pt x="31" y="72"/>
                  </a:lnTo>
                  <a:lnTo>
                    <a:pt x="31" y="70"/>
                  </a:lnTo>
                  <a:lnTo>
                    <a:pt x="31" y="67"/>
                  </a:lnTo>
                  <a:lnTo>
                    <a:pt x="31" y="60"/>
                  </a:lnTo>
                  <a:lnTo>
                    <a:pt x="32" y="46"/>
                  </a:lnTo>
                  <a:lnTo>
                    <a:pt x="32" y="45"/>
                  </a:lnTo>
                  <a:lnTo>
                    <a:pt x="32" y="43"/>
                  </a:lnTo>
                  <a:lnTo>
                    <a:pt x="33" y="40"/>
                  </a:lnTo>
                  <a:lnTo>
                    <a:pt x="33" y="33"/>
                  </a:lnTo>
                  <a:lnTo>
                    <a:pt x="33" y="32"/>
                  </a:lnTo>
                  <a:lnTo>
                    <a:pt x="33" y="30"/>
                  </a:lnTo>
                  <a:lnTo>
                    <a:pt x="33" y="27"/>
                  </a:lnTo>
                  <a:lnTo>
                    <a:pt x="34" y="21"/>
                  </a:lnTo>
                  <a:lnTo>
                    <a:pt x="34" y="20"/>
                  </a:lnTo>
                  <a:lnTo>
                    <a:pt x="34" y="19"/>
                  </a:lnTo>
                  <a:lnTo>
                    <a:pt x="34" y="16"/>
                  </a:lnTo>
                  <a:lnTo>
                    <a:pt x="34" y="15"/>
                  </a:lnTo>
                  <a:lnTo>
                    <a:pt x="34" y="14"/>
                  </a:lnTo>
                  <a:lnTo>
                    <a:pt x="34" y="12"/>
                  </a:lnTo>
                  <a:lnTo>
                    <a:pt x="35" y="11"/>
                  </a:lnTo>
                  <a:lnTo>
                    <a:pt x="35" y="10"/>
                  </a:lnTo>
                  <a:lnTo>
                    <a:pt x="35" y="8"/>
                  </a:lnTo>
                  <a:lnTo>
                    <a:pt x="35" y="7"/>
                  </a:lnTo>
                  <a:lnTo>
                    <a:pt x="35" y="6"/>
                  </a:lnTo>
                  <a:lnTo>
                    <a:pt x="35" y="5"/>
                  </a:lnTo>
                  <a:lnTo>
                    <a:pt x="35" y="4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2"/>
                  </a:lnTo>
                  <a:lnTo>
                    <a:pt x="36" y="2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38" y="4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38" y="7"/>
                  </a:lnTo>
                  <a:lnTo>
                    <a:pt x="38" y="8"/>
                  </a:lnTo>
                  <a:lnTo>
                    <a:pt x="38" y="8"/>
                  </a:lnTo>
                  <a:lnTo>
                    <a:pt x="38" y="10"/>
                  </a:lnTo>
                  <a:lnTo>
                    <a:pt x="39" y="11"/>
                  </a:lnTo>
                  <a:lnTo>
                    <a:pt x="39" y="12"/>
                  </a:lnTo>
                  <a:lnTo>
                    <a:pt x="39" y="14"/>
                  </a:lnTo>
                  <a:lnTo>
                    <a:pt x="39" y="15"/>
                  </a:lnTo>
                  <a:lnTo>
                    <a:pt x="39" y="16"/>
                  </a:lnTo>
                  <a:lnTo>
                    <a:pt x="39" y="19"/>
                  </a:lnTo>
                  <a:lnTo>
                    <a:pt x="39" y="24"/>
                  </a:lnTo>
                  <a:lnTo>
                    <a:pt x="40" y="25"/>
                  </a:lnTo>
                  <a:lnTo>
                    <a:pt x="40" y="26"/>
                  </a:lnTo>
                  <a:lnTo>
                    <a:pt x="40" y="29"/>
                  </a:lnTo>
                  <a:lnTo>
                    <a:pt x="40" y="35"/>
                  </a:lnTo>
                  <a:lnTo>
                    <a:pt x="41" y="48"/>
                  </a:lnTo>
                  <a:lnTo>
                    <a:pt x="42" y="73"/>
                  </a:lnTo>
                  <a:lnTo>
                    <a:pt x="42" y="75"/>
                  </a:lnTo>
                  <a:lnTo>
                    <a:pt x="43" y="76"/>
                  </a:lnTo>
                  <a:lnTo>
                    <a:pt x="43" y="79"/>
                  </a:lnTo>
                  <a:lnTo>
                    <a:pt x="43" y="85"/>
                  </a:lnTo>
                  <a:lnTo>
                    <a:pt x="43" y="86"/>
                  </a:lnTo>
                  <a:lnTo>
                    <a:pt x="43" y="88"/>
                  </a:lnTo>
                  <a:lnTo>
                    <a:pt x="43" y="90"/>
                  </a:lnTo>
                  <a:lnTo>
                    <a:pt x="44" y="95"/>
                  </a:lnTo>
                  <a:lnTo>
                    <a:pt x="44" y="97"/>
                  </a:lnTo>
                  <a:lnTo>
                    <a:pt x="44" y="98"/>
                  </a:lnTo>
                  <a:lnTo>
                    <a:pt x="44" y="100"/>
                  </a:lnTo>
                  <a:lnTo>
                    <a:pt x="44" y="101"/>
                  </a:lnTo>
                  <a:lnTo>
                    <a:pt x="44" y="102"/>
                  </a:lnTo>
                  <a:lnTo>
                    <a:pt x="44" y="104"/>
                  </a:lnTo>
                  <a:lnTo>
                    <a:pt x="45" y="105"/>
                  </a:lnTo>
                  <a:lnTo>
                    <a:pt x="45" y="106"/>
                  </a:lnTo>
                  <a:lnTo>
                    <a:pt x="45" y="108"/>
                  </a:lnTo>
                  <a:lnTo>
                    <a:pt x="45" y="108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7" y="112"/>
                  </a:lnTo>
                  <a:lnTo>
                    <a:pt x="48" y="112"/>
                  </a:lnTo>
                  <a:lnTo>
                    <a:pt x="48" y="111"/>
                  </a:lnTo>
                  <a:lnTo>
                    <a:pt x="48" y="110"/>
                  </a:lnTo>
                  <a:lnTo>
                    <a:pt x="48" y="109"/>
                  </a:lnTo>
                  <a:lnTo>
                    <a:pt x="48" y="108"/>
                  </a:lnTo>
                  <a:lnTo>
                    <a:pt x="48" y="106"/>
                  </a:lnTo>
                  <a:lnTo>
                    <a:pt x="48" y="105"/>
                  </a:lnTo>
                  <a:lnTo>
                    <a:pt x="48" y="104"/>
                  </a:lnTo>
                  <a:lnTo>
                    <a:pt x="49" y="102"/>
                  </a:lnTo>
                  <a:lnTo>
                    <a:pt x="49" y="101"/>
                  </a:lnTo>
                  <a:lnTo>
                    <a:pt x="49" y="100"/>
                  </a:lnTo>
                  <a:lnTo>
                    <a:pt x="49" y="97"/>
                  </a:lnTo>
                  <a:lnTo>
                    <a:pt x="49" y="92"/>
                  </a:lnTo>
                  <a:lnTo>
                    <a:pt x="49" y="91"/>
                  </a:lnTo>
                  <a:lnTo>
                    <a:pt x="49" y="89"/>
                  </a:lnTo>
                  <a:lnTo>
                    <a:pt x="50" y="86"/>
                  </a:lnTo>
                  <a:lnTo>
                    <a:pt x="50" y="80"/>
                  </a:lnTo>
                  <a:lnTo>
                    <a:pt x="51" y="67"/>
                  </a:lnTo>
                  <a:lnTo>
                    <a:pt x="51" y="65"/>
                  </a:lnTo>
                  <a:lnTo>
                    <a:pt x="51" y="64"/>
                  </a:lnTo>
                  <a:lnTo>
                    <a:pt x="51" y="60"/>
                  </a:lnTo>
                  <a:lnTo>
                    <a:pt x="52" y="53"/>
                  </a:lnTo>
                  <a:lnTo>
                    <a:pt x="52" y="40"/>
                  </a:lnTo>
                  <a:lnTo>
                    <a:pt x="52" y="38"/>
                  </a:lnTo>
                  <a:lnTo>
                    <a:pt x="53" y="36"/>
                  </a:lnTo>
                  <a:lnTo>
                    <a:pt x="53" y="33"/>
                  </a:lnTo>
                  <a:lnTo>
                    <a:pt x="53" y="27"/>
                  </a:lnTo>
                  <a:lnTo>
                    <a:pt x="53" y="26"/>
                  </a:lnTo>
                  <a:lnTo>
                    <a:pt x="53" y="24"/>
                  </a:lnTo>
                  <a:lnTo>
                    <a:pt x="53" y="22"/>
                  </a:lnTo>
                  <a:lnTo>
                    <a:pt x="54" y="16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4" y="12"/>
                  </a:lnTo>
                  <a:lnTo>
                    <a:pt x="54" y="11"/>
                  </a:lnTo>
                  <a:lnTo>
                    <a:pt x="54" y="10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6" y="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4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8" y="8"/>
                  </a:lnTo>
                  <a:lnTo>
                    <a:pt x="58" y="9"/>
                  </a:lnTo>
                  <a:lnTo>
                    <a:pt x="58" y="10"/>
                  </a:lnTo>
                  <a:lnTo>
                    <a:pt x="58" y="12"/>
                  </a:lnTo>
                  <a:lnTo>
                    <a:pt x="59" y="16"/>
                  </a:lnTo>
                  <a:lnTo>
                    <a:pt x="59" y="18"/>
                  </a:lnTo>
                  <a:lnTo>
                    <a:pt x="59" y="19"/>
                  </a:lnTo>
                  <a:lnTo>
                    <a:pt x="59" y="21"/>
                  </a:lnTo>
                  <a:lnTo>
                    <a:pt x="59" y="26"/>
                  </a:lnTo>
                  <a:lnTo>
                    <a:pt x="59" y="28"/>
                  </a:lnTo>
                  <a:lnTo>
                    <a:pt x="60" y="30"/>
                  </a:lnTo>
                  <a:lnTo>
                    <a:pt x="60" y="33"/>
                  </a:lnTo>
                  <a:lnTo>
                    <a:pt x="60" y="39"/>
                  </a:lnTo>
                  <a:lnTo>
                    <a:pt x="61" y="53"/>
                  </a:lnTo>
                  <a:lnTo>
                    <a:pt x="61" y="55"/>
                  </a:lnTo>
                  <a:lnTo>
                    <a:pt x="61" y="56"/>
                  </a:lnTo>
                  <a:lnTo>
                    <a:pt x="61" y="60"/>
                  </a:lnTo>
                  <a:lnTo>
                    <a:pt x="62" y="67"/>
                  </a:lnTo>
                  <a:lnTo>
                    <a:pt x="62" y="80"/>
                  </a:lnTo>
                  <a:lnTo>
                    <a:pt x="63" y="82"/>
                  </a:lnTo>
                  <a:lnTo>
                    <a:pt x="63" y="84"/>
                  </a:lnTo>
                  <a:lnTo>
                    <a:pt x="63" y="87"/>
                  </a:lnTo>
                  <a:lnTo>
                    <a:pt x="63" y="92"/>
                  </a:lnTo>
                  <a:lnTo>
                    <a:pt x="63" y="94"/>
                  </a:lnTo>
                  <a:lnTo>
                    <a:pt x="63" y="95"/>
                  </a:lnTo>
                  <a:lnTo>
                    <a:pt x="64" y="98"/>
                  </a:lnTo>
                  <a:lnTo>
                    <a:pt x="64" y="102"/>
                  </a:lnTo>
                  <a:lnTo>
                    <a:pt x="64" y="104"/>
                  </a:lnTo>
                  <a:lnTo>
                    <a:pt x="64" y="105"/>
                  </a:lnTo>
                  <a:lnTo>
                    <a:pt x="64" y="107"/>
                  </a:lnTo>
                  <a:lnTo>
                    <a:pt x="64" y="108"/>
                  </a:lnTo>
                  <a:lnTo>
                    <a:pt x="65" y="108"/>
                  </a:lnTo>
                  <a:lnTo>
                    <a:pt x="65" y="110"/>
                  </a:lnTo>
                  <a:lnTo>
                    <a:pt x="65" y="111"/>
                  </a:lnTo>
                  <a:lnTo>
                    <a:pt x="65" y="111"/>
                  </a:lnTo>
                  <a:lnTo>
                    <a:pt x="65" y="112"/>
                  </a:lnTo>
                  <a:lnTo>
                    <a:pt x="65" y="113"/>
                  </a:lnTo>
                  <a:lnTo>
                    <a:pt x="65" y="113"/>
                  </a:lnTo>
                  <a:lnTo>
                    <a:pt x="65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1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8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8" y="102"/>
                  </a:lnTo>
                  <a:lnTo>
                    <a:pt x="68" y="100"/>
                  </a:lnTo>
                  <a:lnTo>
                    <a:pt x="69" y="99"/>
                  </a:lnTo>
                  <a:lnTo>
                    <a:pt x="69" y="97"/>
                  </a:lnTo>
                  <a:lnTo>
                    <a:pt x="69" y="92"/>
                  </a:lnTo>
                  <a:lnTo>
                    <a:pt x="70" y="81"/>
                  </a:lnTo>
                  <a:lnTo>
                    <a:pt x="70" y="79"/>
                  </a:lnTo>
                  <a:lnTo>
                    <a:pt x="70" y="78"/>
                  </a:lnTo>
                  <a:lnTo>
                    <a:pt x="70" y="74"/>
                  </a:lnTo>
                  <a:lnTo>
                    <a:pt x="70" y="68"/>
                  </a:lnTo>
                  <a:lnTo>
                    <a:pt x="71" y="55"/>
                  </a:lnTo>
                  <a:lnTo>
                    <a:pt x="71" y="53"/>
                  </a:lnTo>
                  <a:lnTo>
                    <a:pt x="71" y="52"/>
                  </a:lnTo>
                  <a:lnTo>
                    <a:pt x="72" y="48"/>
                  </a:lnTo>
                  <a:lnTo>
                    <a:pt x="72" y="42"/>
                  </a:lnTo>
                  <a:lnTo>
                    <a:pt x="72" y="41"/>
                  </a:lnTo>
                  <a:lnTo>
                    <a:pt x="72" y="39"/>
                  </a:lnTo>
                  <a:lnTo>
                    <a:pt x="72" y="36"/>
                  </a:lnTo>
                  <a:lnTo>
                    <a:pt x="73" y="30"/>
                  </a:lnTo>
                  <a:lnTo>
                    <a:pt x="73" y="29"/>
                  </a:lnTo>
                  <a:lnTo>
                    <a:pt x="73" y="28"/>
                  </a:lnTo>
                  <a:lnTo>
                    <a:pt x="73" y="25"/>
                  </a:lnTo>
                  <a:lnTo>
                    <a:pt x="73" y="20"/>
                  </a:lnTo>
                  <a:lnTo>
                    <a:pt x="73" y="18"/>
                  </a:lnTo>
                  <a:lnTo>
                    <a:pt x="74" y="17"/>
                  </a:lnTo>
                  <a:lnTo>
                    <a:pt x="74" y="15"/>
                  </a:lnTo>
                  <a:lnTo>
                    <a:pt x="74" y="11"/>
                  </a:lnTo>
                  <a:lnTo>
                    <a:pt x="74" y="10"/>
                  </a:lnTo>
                  <a:lnTo>
                    <a:pt x="74" y="9"/>
                  </a:lnTo>
                  <a:lnTo>
                    <a:pt x="74" y="7"/>
                  </a:lnTo>
                  <a:lnTo>
                    <a:pt x="74" y="7"/>
                  </a:lnTo>
                  <a:lnTo>
                    <a:pt x="74" y="6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3"/>
                  </a:lnTo>
                  <a:lnTo>
                    <a:pt x="75" y="3"/>
                  </a:lnTo>
                  <a:lnTo>
                    <a:pt x="75" y="2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33" name="Freeform 90"/>
            <p:cNvSpPr>
              <a:spLocks/>
            </p:cNvSpPr>
            <p:nvPr/>
          </p:nvSpPr>
          <p:spPr bwMode="auto">
            <a:xfrm>
              <a:off x="5095" y="2186"/>
              <a:ext cx="72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2" y="3"/>
                </a:cxn>
                <a:cxn ang="0">
                  <a:pos x="3" y="15"/>
                </a:cxn>
                <a:cxn ang="0">
                  <a:pos x="5" y="45"/>
                </a:cxn>
                <a:cxn ang="0">
                  <a:pos x="8" y="93"/>
                </a:cxn>
                <a:cxn ang="0">
                  <a:pos x="9" y="105"/>
                </a:cxn>
                <a:cxn ang="0">
                  <a:pos x="10" y="112"/>
                </a:cxn>
                <a:cxn ang="0">
                  <a:pos x="10" y="115"/>
                </a:cxn>
                <a:cxn ang="0">
                  <a:pos x="11" y="115"/>
                </a:cxn>
                <a:cxn ang="0">
                  <a:pos x="12" y="112"/>
                </a:cxn>
                <a:cxn ang="0">
                  <a:pos x="13" y="104"/>
                </a:cxn>
                <a:cxn ang="0">
                  <a:pos x="14" y="83"/>
                </a:cxn>
                <a:cxn ang="0">
                  <a:pos x="17" y="38"/>
                </a:cxn>
                <a:cxn ang="0">
                  <a:pos x="18" y="15"/>
                </a:cxn>
                <a:cxn ang="0">
                  <a:pos x="19" y="5"/>
                </a:cxn>
                <a:cxn ang="0">
                  <a:pos x="20" y="1"/>
                </a:cxn>
                <a:cxn ang="0">
                  <a:pos x="21" y="0"/>
                </a:cxn>
                <a:cxn ang="0">
                  <a:pos x="21" y="2"/>
                </a:cxn>
                <a:cxn ang="0">
                  <a:pos x="22" y="10"/>
                </a:cxn>
                <a:cxn ang="0">
                  <a:pos x="24" y="28"/>
                </a:cxn>
                <a:cxn ang="0">
                  <a:pos x="26" y="64"/>
                </a:cxn>
                <a:cxn ang="0">
                  <a:pos x="27" y="89"/>
                </a:cxn>
                <a:cxn ang="0">
                  <a:pos x="28" y="107"/>
                </a:cxn>
                <a:cxn ang="0">
                  <a:pos x="29" y="114"/>
                </a:cxn>
                <a:cxn ang="0">
                  <a:pos x="30" y="116"/>
                </a:cxn>
                <a:cxn ang="0">
                  <a:pos x="31" y="114"/>
                </a:cxn>
                <a:cxn ang="0">
                  <a:pos x="31" y="110"/>
                </a:cxn>
                <a:cxn ang="0">
                  <a:pos x="33" y="97"/>
                </a:cxn>
                <a:cxn ang="0">
                  <a:pos x="35" y="60"/>
                </a:cxn>
                <a:cxn ang="0">
                  <a:pos x="37" y="26"/>
                </a:cxn>
                <a:cxn ang="0">
                  <a:pos x="38" y="10"/>
                </a:cxn>
                <a:cxn ang="0">
                  <a:pos x="39" y="3"/>
                </a:cxn>
                <a:cxn ang="0">
                  <a:pos x="39" y="0"/>
                </a:cxn>
                <a:cxn ang="0">
                  <a:pos x="40" y="0"/>
                </a:cxn>
                <a:cxn ang="0">
                  <a:pos x="41" y="3"/>
                </a:cxn>
                <a:cxn ang="0">
                  <a:pos x="42" y="12"/>
                </a:cxn>
                <a:cxn ang="0">
                  <a:pos x="43" y="28"/>
                </a:cxn>
                <a:cxn ang="0">
                  <a:pos x="45" y="75"/>
                </a:cxn>
                <a:cxn ang="0">
                  <a:pos x="47" y="97"/>
                </a:cxn>
                <a:cxn ang="0">
                  <a:pos x="48" y="108"/>
                </a:cxn>
                <a:cxn ang="0">
                  <a:pos x="49" y="114"/>
                </a:cxn>
                <a:cxn ang="0">
                  <a:pos x="49" y="116"/>
                </a:cxn>
                <a:cxn ang="0">
                  <a:pos x="50" y="114"/>
                </a:cxn>
                <a:cxn ang="0">
                  <a:pos x="51" y="108"/>
                </a:cxn>
                <a:cxn ang="0">
                  <a:pos x="52" y="92"/>
                </a:cxn>
                <a:cxn ang="0">
                  <a:pos x="54" y="54"/>
                </a:cxn>
                <a:cxn ang="0">
                  <a:pos x="56" y="29"/>
                </a:cxn>
                <a:cxn ang="0">
                  <a:pos x="57" y="9"/>
                </a:cxn>
                <a:cxn ang="0">
                  <a:pos x="58" y="2"/>
                </a:cxn>
                <a:cxn ang="0">
                  <a:pos x="59" y="0"/>
                </a:cxn>
                <a:cxn ang="0">
                  <a:pos x="60" y="0"/>
                </a:cxn>
                <a:cxn ang="0">
                  <a:pos x="60" y="4"/>
                </a:cxn>
                <a:cxn ang="0">
                  <a:pos x="61" y="17"/>
                </a:cxn>
                <a:cxn ang="0">
                  <a:pos x="63" y="49"/>
                </a:cxn>
                <a:cxn ang="0">
                  <a:pos x="65" y="88"/>
                </a:cxn>
                <a:cxn ang="0">
                  <a:pos x="67" y="106"/>
                </a:cxn>
                <a:cxn ang="0">
                  <a:pos x="68" y="113"/>
                </a:cxn>
                <a:cxn ang="0">
                  <a:pos x="68" y="115"/>
                </a:cxn>
                <a:cxn ang="0">
                  <a:pos x="69" y="115"/>
                </a:cxn>
                <a:cxn ang="0">
                  <a:pos x="70" y="110"/>
                </a:cxn>
                <a:cxn ang="0">
                  <a:pos x="71" y="100"/>
                </a:cxn>
              </a:cxnLst>
              <a:rect l="0" t="0" r="r" b="b"/>
              <a:pathLst>
                <a:path w="72" h="116">
                  <a:moveTo>
                    <a:pt x="0" y="2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5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10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4" y="20"/>
                  </a:lnTo>
                  <a:lnTo>
                    <a:pt x="4" y="26"/>
                  </a:lnTo>
                  <a:lnTo>
                    <a:pt x="5" y="38"/>
                  </a:lnTo>
                  <a:lnTo>
                    <a:pt x="5" y="40"/>
                  </a:lnTo>
                  <a:lnTo>
                    <a:pt x="5" y="41"/>
                  </a:lnTo>
                  <a:lnTo>
                    <a:pt x="5" y="45"/>
                  </a:lnTo>
                  <a:lnTo>
                    <a:pt x="5" y="52"/>
                  </a:lnTo>
                  <a:lnTo>
                    <a:pt x="6" y="66"/>
                  </a:lnTo>
                  <a:lnTo>
                    <a:pt x="6" y="67"/>
                  </a:lnTo>
                  <a:lnTo>
                    <a:pt x="7" y="69"/>
                  </a:lnTo>
                  <a:lnTo>
                    <a:pt x="7" y="72"/>
                  </a:lnTo>
                  <a:lnTo>
                    <a:pt x="7" y="79"/>
                  </a:lnTo>
                  <a:lnTo>
                    <a:pt x="8" y="92"/>
                  </a:lnTo>
                  <a:lnTo>
                    <a:pt x="8" y="93"/>
                  </a:lnTo>
                  <a:lnTo>
                    <a:pt x="8" y="94"/>
                  </a:lnTo>
                  <a:lnTo>
                    <a:pt x="8" y="97"/>
                  </a:lnTo>
                  <a:lnTo>
                    <a:pt x="8" y="98"/>
                  </a:lnTo>
                  <a:lnTo>
                    <a:pt x="8" y="99"/>
                  </a:lnTo>
                  <a:lnTo>
                    <a:pt x="9" y="101"/>
                  </a:lnTo>
                  <a:lnTo>
                    <a:pt x="9" y="102"/>
                  </a:lnTo>
                  <a:lnTo>
                    <a:pt x="9" y="103"/>
                  </a:lnTo>
                  <a:lnTo>
                    <a:pt x="9" y="105"/>
                  </a:lnTo>
                  <a:lnTo>
                    <a:pt x="9" y="106"/>
                  </a:lnTo>
                  <a:lnTo>
                    <a:pt x="9" y="107"/>
                  </a:lnTo>
                  <a:lnTo>
                    <a:pt x="9" y="109"/>
                  </a:lnTo>
                  <a:lnTo>
                    <a:pt x="9" y="109"/>
                  </a:lnTo>
                  <a:lnTo>
                    <a:pt x="9" y="110"/>
                  </a:lnTo>
                  <a:lnTo>
                    <a:pt x="9" y="111"/>
                  </a:lnTo>
                  <a:lnTo>
                    <a:pt x="9" y="111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0" y="113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3"/>
                  </a:lnTo>
                  <a:lnTo>
                    <a:pt x="12" y="113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1"/>
                  </a:lnTo>
                  <a:lnTo>
                    <a:pt x="12" y="110"/>
                  </a:lnTo>
                  <a:lnTo>
                    <a:pt x="12" y="109"/>
                  </a:lnTo>
                  <a:lnTo>
                    <a:pt x="12" y="108"/>
                  </a:lnTo>
                  <a:lnTo>
                    <a:pt x="12" y="107"/>
                  </a:lnTo>
                  <a:lnTo>
                    <a:pt x="13" y="106"/>
                  </a:lnTo>
                  <a:lnTo>
                    <a:pt x="13" y="104"/>
                  </a:lnTo>
                  <a:lnTo>
                    <a:pt x="13" y="103"/>
                  </a:lnTo>
                  <a:lnTo>
                    <a:pt x="13" y="102"/>
                  </a:lnTo>
                  <a:lnTo>
                    <a:pt x="13" y="100"/>
                  </a:lnTo>
                  <a:lnTo>
                    <a:pt x="13" y="95"/>
                  </a:lnTo>
                  <a:lnTo>
                    <a:pt x="13" y="94"/>
                  </a:lnTo>
                  <a:lnTo>
                    <a:pt x="14" y="92"/>
                  </a:lnTo>
                  <a:lnTo>
                    <a:pt x="14" y="89"/>
                  </a:lnTo>
                  <a:lnTo>
                    <a:pt x="14" y="83"/>
                  </a:lnTo>
                  <a:lnTo>
                    <a:pt x="15" y="70"/>
                  </a:lnTo>
                  <a:lnTo>
                    <a:pt x="15" y="68"/>
                  </a:lnTo>
                  <a:lnTo>
                    <a:pt x="15" y="66"/>
                  </a:lnTo>
                  <a:lnTo>
                    <a:pt x="15" y="63"/>
                  </a:lnTo>
                  <a:lnTo>
                    <a:pt x="16" y="56"/>
                  </a:lnTo>
                  <a:lnTo>
                    <a:pt x="16" y="42"/>
                  </a:lnTo>
                  <a:lnTo>
                    <a:pt x="17" y="40"/>
                  </a:lnTo>
                  <a:lnTo>
                    <a:pt x="17" y="38"/>
                  </a:lnTo>
                  <a:lnTo>
                    <a:pt x="17" y="35"/>
                  </a:lnTo>
                  <a:lnTo>
                    <a:pt x="17" y="28"/>
                  </a:lnTo>
                  <a:lnTo>
                    <a:pt x="17" y="27"/>
                  </a:lnTo>
                  <a:lnTo>
                    <a:pt x="17" y="26"/>
                  </a:lnTo>
                  <a:lnTo>
                    <a:pt x="18" y="23"/>
                  </a:lnTo>
                  <a:lnTo>
                    <a:pt x="18" y="17"/>
                  </a:lnTo>
                  <a:lnTo>
                    <a:pt x="18" y="16"/>
                  </a:lnTo>
                  <a:lnTo>
                    <a:pt x="18" y="15"/>
                  </a:lnTo>
                  <a:lnTo>
                    <a:pt x="18" y="12"/>
                  </a:lnTo>
                  <a:lnTo>
                    <a:pt x="18" y="11"/>
                  </a:lnTo>
                  <a:lnTo>
                    <a:pt x="19" y="10"/>
                  </a:lnTo>
                  <a:lnTo>
                    <a:pt x="19" y="8"/>
                  </a:lnTo>
                  <a:lnTo>
                    <a:pt x="19" y="7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2" y="5"/>
                  </a:lnTo>
                  <a:lnTo>
                    <a:pt x="22" y="5"/>
                  </a:lnTo>
                  <a:lnTo>
                    <a:pt x="22" y="6"/>
                  </a:lnTo>
                  <a:lnTo>
                    <a:pt x="22" y="8"/>
                  </a:lnTo>
                  <a:lnTo>
                    <a:pt x="22" y="9"/>
                  </a:lnTo>
                  <a:lnTo>
                    <a:pt x="22" y="10"/>
                  </a:lnTo>
                  <a:lnTo>
                    <a:pt x="22" y="12"/>
                  </a:lnTo>
                  <a:lnTo>
                    <a:pt x="23" y="13"/>
                  </a:lnTo>
                  <a:lnTo>
                    <a:pt x="23" y="14"/>
                  </a:lnTo>
                  <a:lnTo>
                    <a:pt x="23" y="16"/>
                  </a:lnTo>
                  <a:lnTo>
                    <a:pt x="23" y="22"/>
                  </a:lnTo>
                  <a:lnTo>
                    <a:pt x="23" y="23"/>
                  </a:lnTo>
                  <a:lnTo>
                    <a:pt x="23" y="24"/>
                  </a:lnTo>
                  <a:lnTo>
                    <a:pt x="24" y="28"/>
                  </a:lnTo>
                  <a:lnTo>
                    <a:pt x="24" y="34"/>
                  </a:lnTo>
                  <a:lnTo>
                    <a:pt x="24" y="35"/>
                  </a:lnTo>
                  <a:lnTo>
                    <a:pt x="24" y="37"/>
                  </a:lnTo>
                  <a:lnTo>
                    <a:pt x="24" y="40"/>
                  </a:lnTo>
                  <a:lnTo>
                    <a:pt x="25" y="47"/>
                  </a:lnTo>
                  <a:lnTo>
                    <a:pt x="25" y="61"/>
                  </a:lnTo>
                  <a:lnTo>
                    <a:pt x="25" y="63"/>
                  </a:lnTo>
                  <a:lnTo>
                    <a:pt x="26" y="64"/>
                  </a:lnTo>
                  <a:lnTo>
                    <a:pt x="26" y="68"/>
                  </a:lnTo>
                  <a:lnTo>
                    <a:pt x="26" y="74"/>
                  </a:lnTo>
                  <a:lnTo>
                    <a:pt x="26" y="76"/>
                  </a:lnTo>
                  <a:lnTo>
                    <a:pt x="26" y="77"/>
                  </a:lnTo>
                  <a:lnTo>
                    <a:pt x="27" y="80"/>
                  </a:lnTo>
                  <a:lnTo>
                    <a:pt x="27" y="86"/>
                  </a:lnTo>
                  <a:lnTo>
                    <a:pt x="27" y="87"/>
                  </a:lnTo>
                  <a:lnTo>
                    <a:pt x="27" y="89"/>
                  </a:lnTo>
                  <a:lnTo>
                    <a:pt x="27" y="92"/>
                  </a:lnTo>
                  <a:lnTo>
                    <a:pt x="27" y="97"/>
                  </a:lnTo>
                  <a:lnTo>
                    <a:pt x="28" y="98"/>
                  </a:lnTo>
                  <a:lnTo>
                    <a:pt x="28" y="99"/>
                  </a:lnTo>
                  <a:lnTo>
                    <a:pt x="28" y="101"/>
                  </a:lnTo>
                  <a:lnTo>
                    <a:pt x="28" y="105"/>
                  </a:lnTo>
                  <a:lnTo>
                    <a:pt x="28" y="106"/>
                  </a:lnTo>
                  <a:lnTo>
                    <a:pt x="28" y="107"/>
                  </a:lnTo>
                  <a:lnTo>
                    <a:pt x="29" y="109"/>
                  </a:lnTo>
                  <a:lnTo>
                    <a:pt x="29" y="109"/>
                  </a:lnTo>
                  <a:lnTo>
                    <a:pt x="29" y="110"/>
                  </a:lnTo>
                  <a:lnTo>
                    <a:pt x="29" y="111"/>
                  </a:lnTo>
                  <a:lnTo>
                    <a:pt x="29" y="112"/>
                  </a:lnTo>
                  <a:lnTo>
                    <a:pt x="29" y="113"/>
                  </a:lnTo>
                  <a:lnTo>
                    <a:pt x="29" y="113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5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1" y="113"/>
                  </a:lnTo>
                  <a:lnTo>
                    <a:pt x="31" y="113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1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2" y="109"/>
                  </a:lnTo>
                  <a:lnTo>
                    <a:pt x="32" y="107"/>
                  </a:lnTo>
                  <a:lnTo>
                    <a:pt x="32" y="106"/>
                  </a:lnTo>
                  <a:lnTo>
                    <a:pt x="32" y="105"/>
                  </a:lnTo>
                  <a:lnTo>
                    <a:pt x="32" y="103"/>
                  </a:lnTo>
                  <a:lnTo>
                    <a:pt x="33" y="98"/>
                  </a:lnTo>
                  <a:lnTo>
                    <a:pt x="33" y="97"/>
                  </a:lnTo>
                  <a:lnTo>
                    <a:pt x="33" y="96"/>
                  </a:lnTo>
                  <a:lnTo>
                    <a:pt x="33" y="93"/>
                  </a:lnTo>
                  <a:lnTo>
                    <a:pt x="33" y="87"/>
                  </a:lnTo>
                  <a:lnTo>
                    <a:pt x="34" y="74"/>
                  </a:lnTo>
                  <a:lnTo>
                    <a:pt x="34" y="72"/>
                  </a:lnTo>
                  <a:lnTo>
                    <a:pt x="34" y="70"/>
                  </a:lnTo>
                  <a:lnTo>
                    <a:pt x="34" y="67"/>
                  </a:lnTo>
                  <a:lnTo>
                    <a:pt x="35" y="60"/>
                  </a:lnTo>
                  <a:lnTo>
                    <a:pt x="35" y="46"/>
                  </a:lnTo>
                  <a:lnTo>
                    <a:pt x="36" y="44"/>
                  </a:lnTo>
                  <a:lnTo>
                    <a:pt x="36" y="42"/>
                  </a:lnTo>
                  <a:lnTo>
                    <a:pt x="36" y="39"/>
                  </a:lnTo>
                  <a:lnTo>
                    <a:pt x="36" y="32"/>
                  </a:lnTo>
                  <a:lnTo>
                    <a:pt x="36" y="31"/>
                  </a:lnTo>
                  <a:lnTo>
                    <a:pt x="37" y="29"/>
                  </a:lnTo>
                  <a:lnTo>
                    <a:pt x="37" y="26"/>
                  </a:lnTo>
                  <a:lnTo>
                    <a:pt x="37" y="20"/>
                  </a:lnTo>
                  <a:lnTo>
                    <a:pt x="37" y="19"/>
                  </a:lnTo>
                  <a:lnTo>
                    <a:pt x="37" y="18"/>
                  </a:lnTo>
                  <a:lnTo>
                    <a:pt x="37" y="16"/>
                  </a:lnTo>
                  <a:lnTo>
                    <a:pt x="37" y="14"/>
                  </a:lnTo>
                  <a:lnTo>
                    <a:pt x="38" y="13"/>
                  </a:lnTo>
                  <a:lnTo>
                    <a:pt x="38" y="11"/>
                  </a:lnTo>
                  <a:lnTo>
                    <a:pt x="38" y="10"/>
                  </a:lnTo>
                  <a:lnTo>
                    <a:pt x="38" y="9"/>
                  </a:lnTo>
                  <a:lnTo>
                    <a:pt x="38" y="8"/>
                  </a:lnTo>
                  <a:lnTo>
                    <a:pt x="38" y="7"/>
                  </a:lnTo>
                  <a:lnTo>
                    <a:pt x="38" y="6"/>
                  </a:lnTo>
                  <a:lnTo>
                    <a:pt x="38" y="4"/>
                  </a:lnTo>
                  <a:lnTo>
                    <a:pt x="39" y="4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1" y="1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4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1" y="7"/>
                  </a:lnTo>
                  <a:lnTo>
                    <a:pt x="41" y="8"/>
                  </a:lnTo>
                  <a:lnTo>
                    <a:pt x="41" y="9"/>
                  </a:lnTo>
                  <a:lnTo>
                    <a:pt x="42" y="10"/>
                  </a:lnTo>
                  <a:lnTo>
                    <a:pt x="42" y="12"/>
                  </a:lnTo>
                  <a:lnTo>
                    <a:pt x="42" y="13"/>
                  </a:lnTo>
                  <a:lnTo>
                    <a:pt x="42" y="15"/>
                  </a:lnTo>
                  <a:lnTo>
                    <a:pt x="42" y="16"/>
                  </a:lnTo>
                  <a:lnTo>
                    <a:pt x="42" y="17"/>
                  </a:lnTo>
                  <a:lnTo>
                    <a:pt x="42" y="20"/>
                  </a:lnTo>
                  <a:lnTo>
                    <a:pt x="43" y="25"/>
                  </a:lnTo>
                  <a:lnTo>
                    <a:pt x="43" y="26"/>
                  </a:lnTo>
                  <a:lnTo>
                    <a:pt x="43" y="28"/>
                  </a:lnTo>
                  <a:lnTo>
                    <a:pt x="43" y="30"/>
                  </a:lnTo>
                  <a:lnTo>
                    <a:pt x="43" y="36"/>
                  </a:lnTo>
                  <a:lnTo>
                    <a:pt x="44" y="49"/>
                  </a:lnTo>
                  <a:lnTo>
                    <a:pt x="44" y="51"/>
                  </a:lnTo>
                  <a:lnTo>
                    <a:pt x="44" y="52"/>
                  </a:lnTo>
                  <a:lnTo>
                    <a:pt x="44" y="56"/>
                  </a:lnTo>
                  <a:lnTo>
                    <a:pt x="45" y="62"/>
                  </a:lnTo>
                  <a:lnTo>
                    <a:pt x="45" y="75"/>
                  </a:lnTo>
                  <a:lnTo>
                    <a:pt x="45" y="76"/>
                  </a:lnTo>
                  <a:lnTo>
                    <a:pt x="46" y="78"/>
                  </a:lnTo>
                  <a:lnTo>
                    <a:pt x="46" y="81"/>
                  </a:lnTo>
                  <a:lnTo>
                    <a:pt x="46" y="87"/>
                  </a:lnTo>
                  <a:lnTo>
                    <a:pt x="46" y="88"/>
                  </a:lnTo>
                  <a:lnTo>
                    <a:pt x="46" y="90"/>
                  </a:lnTo>
                  <a:lnTo>
                    <a:pt x="47" y="92"/>
                  </a:lnTo>
                  <a:lnTo>
                    <a:pt x="47" y="97"/>
                  </a:lnTo>
                  <a:lnTo>
                    <a:pt x="47" y="98"/>
                  </a:lnTo>
                  <a:lnTo>
                    <a:pt x="47" y="100"/>
                  </a:lnTo>
                  <a:lnTo>
                    <a:pt x="47" y="102"/>
                  </a:lnTo>
                  <a:lnTo>
                    <a:pt x="47" y="103"/>
                  </a:lnTo>
                  <a:lnTo>
                    <a:pt x="47" y="104"/>
                  </a:lnTo>
                  <a:lnTo>
                    <a:pt x="47" y="106"/>
                  </a:lnTo>
                  <a:lnTo>
                    <a:pt x="48" y="107"/>
                  </a:lnTo>
                  <a:lnTo>
                    <a:pt x="48" y="108"/>
                  </a:lnTo>
                  <a:lnTo>
                    <a:pt x="48" y="109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3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2"/>
                  </a:lnTo>
                  <a:lnTo>
                    <a:pt x="51" y="112"/>
                  </a:lnTo>
                  <a:lnTo>
                    <a:pt x="51" y="111"/>
                  </a:lnTo>
                  <a:lnTo>
                    <a:pt x="51" y="110"/>
                  </a:lnTo>
                  <a:lnTo>
                    <a:pt x="51" y="108"/>
                  </a:lnTo>
                  <a:lnTo>
                    <a:pt x="51" y="108"/>
                  </a:lnTo>
                  <a:lnTo>
                    <a:pt x="51" y="107"/>
                  </a:lnTo>
                  <a:lnTo>
                    <a:pt x="51" y="105"/>
                  </a:lnTo>
                  <a:lnTo>
                    <a:pt x="51" y="104"/>
                  </a:lnTo>
                  <a:lnTo>
                    <a:pt x="51" y="103"/>
                  </a:lnTo>
                  <a:lnTo>
                    <a:pt x="52" y="100"/>
                  </a:lnTo>
                  <a:lnTo>
                    <a:pt x="52" y="95"/>
                  </a:lnTo>
                  <a:lnTo>
                    <a:pt x="52" y="94"/>
                  </a:lnTo>
                  <a:lnTo>
                    <a:pt x="52" y="92"/>
                  </a:lnTo>
                  <a:lnTo>
                    <a:pt x="52" y="89"/>
                  </a:lnTo>
                  <a:lnTo>
                    <a:pt x="53" y="83"/>
                  </a:lnTo>
                  <a:lnTo>
                    <a:pt x="53" y="82"/>
                  </a:lnTo>
                  <a:lnTo>
                    <a:pt x="53" y="80"/>
                  </a:lnTo>
                  <a:lnTo>
                    <a:pt x="53" y="77"/>
                  </a:lnTo>
                  <a:lnTo>
                    <a:pt x="54" y="70"/>
                  </a:lnTo>
                  <a:lnTo>
                    <a:pt x="54" y="56"/>
                  </a:lnTo>
                  <a:lnTo>
                    <a:pt x="54" y="54"/>
                  </a:lnTo>
                  <a:lnTo>
                    <a:pt x="54" y="52"/>
                  </a:lnTo>
                  <a:lnTo>
                    <a:pt x="55" y="49"/>
                  </a:lnTo>
                  <a:lnTo>
                    <a:pt x="55" y="42"/>
                  </a:lnTo>
                  <a:lnTo>
                    <a:pt x="55" y="41"/>
                  </a:lnTo>
                  <a:lnTo>
                    <a:pt x="55" y="39"/>
                  </a:lnTo>
                  <a:lnTo>
                    <a:pt x="55" y="36"/>
                  </a:lnTo>
                  <a:lnTo>
                    <a:pt x="56" y="30"/>
                  </a:lnTo>
                  <a:lnTo>
                    <a:pt x="56" y="29"/>
                  </a:lnTo>
                  <a:lnTo>
                    <a:pt x="56" y="27"/>
                  </a:lnTo>
                  <a:lnTo>
                    <a:pt x="56" y="24"/>
                  </a:lnTo>
                  <a:lnTo>
                    <a:pt x="56" y="19"/>
                  </a:lnTo>
                  <a:lnTo>
                    <a:pt x="56" y="18"/>
                  </a:lnTo>
                  <a:lnTo>
                    <a:pt x="57" y="17"/>
                  </a:lnTo>
                  <a:lnTo>
                    <a:pt x="57" y="14"/>
                  </a:lnTo>
                  <a:lnTo>
                    <a:pt x="57" y="10"/>
                  </a:lnTo>
                  <a:lnTo>
                    <a:pt x="57" y="9"/>
                  </a:lnTo>
                  <a:lnTo>
                    <a:pt x="57" y="8"/>
                  </a:lnTo>
                  <a:lnTo>
                    <a:pt x="58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8" y="4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60" y="0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3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5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1" y="8"/>
                  </a:lnTo>
                  <a:lnTo>
                    <a:pt x="61" y="9"/>
                  </a:lnTo>
                  <a:lnTo>
                    <a:pt x="61" y="10"/>
                  </a:lnTo>
                  <a:lnTo>
                    <a:pt x="61" y="12"/>
                  </a:lnTo>
                  <a:lnTo>
                    <a:pt x="61" y="17"/>
                  </a:lnTo>
                  <a:lnTo>
                    <a:pt x="62" y="19"/>
                  </a:lnTo>
                  <a:lnTo>
                    <a:pt x="62" y="20"/>
                  </a:lnTo>
                  <a:lnTo>
                    <a:pt x="62" y="23"/>
                  </a:lnTo>
                  <a:lnTo>
                    <a:pt x="62" y="29"/>
                  </a:lnTo>
                  <a:lnTo>
                    <a:pt x="63" y="42"/>
                  </a:lnTo>
                  <a:lnTo>
                    <a:pt x="63" y="44"/>
                  </a:lnTo>
                  <a:lnTo>
                    <a:pt x="63" y="46"/>
                  </a:lnTo>
                  <a:lnTo>
                    <a:pt x="63" y="49"/>
                  </a:lnTo>
                  <a:lnTo>
                    <a:pt x="64" y="57"/>
                  </a:lnTo>
                  <a:lnTo>
                    <a:pt x="64" y="71"/>
                  </a:lnTo>
                  <a:lnTo>
                    <a:pt x="64" y="73"/>
                  </a:lnTo>
                  <a:lnTo>
                    <a:pt x="65" y="74"/>
                  </a:lnTo>
                  <a:lnTo>
                    <a:pt x="65" y="78"/>
                  </a:lnTo>
                  <a:lnTo>
                    <a:pt x="65" y="84"/>
                  </a:lnTo>
                  <a:lnTo>
                    <a:pt x="65" y="86"/>
                  </a:lnTo>
                  <a:lnTo>
                    <a:pt x="65" y="88"/>
                  </a:lnTo>
                  <a:lnTo>
                    <a:pt x="66" y="91"/>
                  </a:lnTo>
                  <a:lnTo>
                    <a:pt x="66" y="96"/>
                  </a:lnTo>
                  <a:lnTo>
                    <a:pt x="66" y="98"/>
                  </a:lnTo>
                  <a:lnTo>
                    <a:pt x="66" y="99"/>
                  </a:lnTo>
                  <a:lnTo>
                    <a:pt x="66" y="101"/>
                  </a:lnTo>
                  <a:lnTo>
                    <a:pt x="66" y="102"/>
                  </a:lnTo>
                  <a:lnTo>
                    <a:pt x="66" y="104"/>
                  </a:lnTo>
                  <a:lnTo>
                    <a:pt x="67" y="106"/>
                  </a:lnTo>
                  <a:lnTo>
                    <a:pt x="67" y="107"/>
                  </a:lnTo>
                  <a:lnTo>
                    <a:pt x="67" y="108"/>
                  </a:lnTo>
                  <a:lnTo>
                    <a:pt x="67" y="108"/>
                  </a:lnTo>
                  <a:lnTo>
                    <a:pt x="67" y="109"/>
                  </a:lnTo>
                  <a:lnTo>
                    <a:pt x="67" y="110"/>
                  </a:lnTo>
                  <a:lnTo>
                    <a:pt x="67" y="111"/>
                  </a:lnTo>
                  <a:lnTo>
                    <a:pt x="68" y="112"/>
                  </a:lnTo>
                  <a:lnTo>
                    <a:pt x="68" y="113"/>
                  </a:lnTo>
                  <a:lnTo>
                    <a:pt x="68" y="113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3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0" y="111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0" y="108"/>
                  </a:lnTo>
                  <a:lnTo>
                    <a:pt x="70" y="107"/>
                  </a:lnTo>
                  <a:lnTo>
                    <a:pt x="70" y="106"/>
                  </a:lnTo>
                  <a:lnTo>
                    <a:pt x="70" y="104"/>
                  </a:lnTo>
                  <a:lnTo>
                    <a:pt x="70" y="103"/>
                  </a:lnTo>
                  <a:lnTo>
                    <a:pt x="71" y="102"/>
                  </a:lnTo>
                  <a:lnTo>
                    <a:pt x="71" y="100"/>
                  </a:lnTo>
                  <a:lnTo>
                    <a:pt x="71" y="94"/>
                  </a:lnTo>
                  <a:lnTo>
                    <a:pt x="71" y="93"/>
                  </a:lnTo>
                  <a:lnTo>
                    <a:pt x="71" y="92"/>
                  </a:lnTo>
                  <a:lnTo>
                    <a:pt x="72" y="89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34" name="Freeform 91"/>
            <p:cNvSpPr>
              <a:spLocks/>
            </p:cNvSpPr>
            <p:nvPr/>
          </p:nvSpPr>
          <p:spPr bwMode="auto">
            <a:xfrm>
              <a:off x="5167" y="2186"/>
              <a:ext cx="71" cy="116"/>
            </a:xfrm>
            <a:custGeom>
              <a:avLst/>
              <a:gdLst/>
              <a:ahLst/>
              <a:cxnLst>
                <a:cxn ang="0">
                  <a:pos x="1" y="55"/>
                </a:cxn>
                <a:cxn ang="0">
                  <a:pos x="3" y="20"/>
                </a:cxn>
                <a:cxn ang="0">
                  <a:pos x="4" y="6"/>
                </a:cxn>
                <a:cxn ang="0">
                  <a:pos x="5" y="1"/>
                </a:cxn>
                <a:cxn ang="0">
                  <a:pos x="6" y="0"/>
                </a:cxn>
                <a:cxn ang="0">
                  <a:pos x="7" y="2"/>
                </a:cxn>
                <a:cxn ang="0">
                  <a:pos x="8" y="7"/>
                </a:cxn>
                <a:cxn ang="0">
                  <a:pos x="9" y="24"/>
                </a:cxn>
                <a:cxn ang="0">
                  <a:pos x="12" y="86"/>
                </a:cxn>
                <a:cxn ang="0">
                  <a:pos x="13" y="103"/>
                </a:cxn>
                <a:cxn ang="0">
                  <a:pos x="14" y="112"/>
                </a:cxn>
                <a:cxn ang="0">
                  <a:pos x="15" y="115"/>
                </a:cxn>
                <a:cxn ang="0">
                  <a:pos x="16" y="115"/>
                </a:cxn>
                <a:cxn ang="0">
                  <a:pos x="16" y="112"/>
                </a:cxn>
                <a:cxn ang="0">
                  <a:pos x="17" y="105"/>
                </a:cxn>
                <a:cxn ang="0">
                  <a:pos x="19" y="83"/>
                </a:cxn>
                <a:cxn ang="0">
                  <a:pos x="21" y="41"/>
                </a:cxn>
                <a:cxn ang="0">
                  <a:pos x="22" y="20"/>
                </a:cxn>
                <a:cxn ang="0">
                  <a:pos x="23" y="8"/>
                </a:cxn>
                <a:cxn ang="0">
                  <a:pos x="24" y="2"/>
                </a:cxn>
                <a:cxn ang="0">
                  <a:pos x="25" y="0"/>
                </a:cxn>
                <a:cxn ang="0">
                  <a:pos x="26" y="1"/>
                </a:cxn>
                <a:cxn ang="0">
                  <a:pos x="26" y="7"/>
                </a:cxn>
                <a:cxn ang="0">
                  <a:pos x="28" y="24"/>
                </a:cxn>
                <a:cxn ang="0">
                  <a:pos x="30" y="57"/>
                </a:cxn>
                <a:cxn ang="0">
                  <a:pos x="32" y="92"/>
                </a:cxn>
                <a:cxn ang="0">
                  <a:pos x="33" y="108"/>
                </a:cxn>
                <a:cxn ang="0">
                  <a:pos x="33" y="113"/>
                </a:cxn>
                <a:cxn ang="0">
                  <a:pos x="34" y="115"/>
                </a:cxn>
                <a:cxn ang="0">
                  <a:pos x="35" y="115"/>
                </a:cxn>
                <a:cxn ang="0">
                  <a:pos x="36" y="110"/>
                </a:cxn>
                <a:cxn ang="0">
                  <a:pos x="37" y="98"/>
                </a:cxn>
                <a:cxn ang="0">
                  <a:pos x="38" y="72"/>
                </a:cxn>
                <a:cxn ang="0">
                  <a:pos x="40" y="33"/>
                </a:cxn>
                <a:cxn ang="0">
                  <a:pos x="42" y="14"/>
                </a:cxn>
                <a:cxn ang="0">
                  <a:pos x="42" y="4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2"/>
                </a:cxn>
                <a:cxn ang="0">
                  <a:pos x="45" y="10"/>
                </a:cxn>
                <a:cxn ang="0">
                  <a:pos x="47" y="26"/>
                </a:cxn>
                <a:cxn ang="0">
                  <a:pos x="49" y="62"/>
                </a:cxn>
                <a:cxn ang="0">
                  <a:pos x="50" y="94"/>
                </a:cxn>
                <a:cxn ang="0">
                  <a:pos x="51" y="108"/>
                </a:cxn>
                <a:cxn ang="0">
                  <a:pos x="52" y="113"/>
                </a:cxn>
                <a:cxn ang="0">
                  <a:pos x="53" y="116"/>
                </a:cxn>
                <a:cxn ang="0">
                  <a:pos x="54" y="114"/>
                </a:cxn>
                <a:cxn ang="0">
                  <a:pos x="55" y="108"/>
                </a:cxn>
                <a:cxn ang="0">
                  <a:pos x="56" y="91"/>
                </a:cxn>
                <a:cxn ang="0">
                  <a:pos x="57" y="64"/>
                </a:cxn>
                <a:cxn ang="0">
                  <a:pos x="59" y="30"/>
                </a:cxn>
                <a:cxn ang="0">
                  <a:pos x="60" y="13"/>
                </a:cxn>
                <a:cxn ang="0">
                  <a:pos x="61" y="4"/>
                </a:cxn>
                <a:cxn ang="0">
                  <a:pos x="62" y="0"/>
                </a:cxn>
                <a:cxn ang="0">
                  <a:pos x="63" y="0"/>
                </a:cxn>
                <a:cxn ang="0">
                  <a:pos x="63" y="3"/>
                </a:cxn>
                <a:cxn ang="0">
                  <a:pos x="64" y="11"/>
                </a:cxn>
                <a:cxn ang="0">
                  <a:pos x="65" y="29"/>
                </a:cxn>
                <a:cxn ang="0">
                  <a:pos x="68" y="70"/>
                </a:cxn>
                <a:cxn ang="0">
                  <a:pos x="69" y="92"/>
                </a:cxn>
                <a:cxn ang="0">
                  <a:pos x="70" y="106"/>
                </a:cxn>
                <a:cxn ang="0">
                  <a:pos x="71" y="113"/>
                </a:cxn>
              </a:cxnLst>
              <a:rect l="0" t="0" r="r" b="b"/>
              <a:pathLst>
                <a:path w="71" h="116">
                  <a:moveTo>
                    <a:pt x="0" y="89"/>
                  </a:moveTo>
                  <a:lnTo>
                    <a:pt x="0" y="82"/>
                  </a:lnTo>
                  <a:lnTo>
                    <a:pt x="0" y="81"/>
                  </a:lnTo>
                  <a:lnTo>
                    <a:pt x="0" y="79"/>
                  </a:lnTo>
                  <a:lnTo>
                    <a:pt x="0" y="76"/>
                  </a:lnTo>
                  <a:lnTo>
                    <a:pt x="1" y="70"/>
                  </a:lnTo>
                  <a:lnTo>
                    <a:pt x="1" y="56"/>
                  </a:lnTo>
                  <a:lnTo>
                    <a:pt x="1" y="55"/>
                  </a:lnTo>
                  <a:lnTo>
                    <a:pt x="2" y="53"/>
                  </a:lnTo>
                  <a:lnTo>
                    <a:pt x="2" y="50"/>
                  </a:lnTo>
                  <a:lnTo>
                    <a:pt x="2" y="43"/>
                  </a:lnTo>
                  <a:lnTo>
                    <a:pt x="3" y="31"/>
                  </a:lnTo>
                  <a:lnTo>
                    <a:pt x="3" y="30"/>
                  </a:lnTo>
                  <a:lnTo>
                    <a:pt x="3" y="28"/>
                  </a:lnTo>
                  <a:lnTo>
                    <a:pt x="3" y="25"/>
                  </a:lnTo>
                  <a:lnTo>
                    <a:pt x="3" y="20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4" y="15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7"/>
                  </a:lnTo>
                  <a:lnTo>
                    <a:pt x="4" y="6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4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6"/>
                  </a:lnTo>
                  <a:lnTo>
                    <a:pt x="8" y="7"/>
                  </a:lnTo>
                  <a:lnTo>
                    <a:pt x="8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8" y="13"/>
                  </a:lnTo>
                  <a:lnTo>
                    <a:pt x="8" y="18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9" y="24"/>
                  </a:lnTo>
                  <a:lnTo>
                    <a:pt x="9" y="30"/>
                  </a:lnTo>
                  <a:lnTo>
                    <a:pt x="10" y="44"/>
                  </a:lnTo>
                  <a:lnTo>
                    <a:pt x="12" y="72"/>
                  </a:lnTo>
                  <a:lnTo>
                    <a:pt x="12" y="74"/>
                  </a:lnTo>
                  <a:lnTo>
                    <a:pt x="12" y="75"/>
                  </a:lnTo>
                  <a:lnTo>
                    <a:pt x="12" y="79"/>
                  </a:lnTo>
                  <a:lnTo>
                    <a:pt x="12" y="85"/>
                  </a:lnTo>
                  <a:lnTo>
                    <a:pt x="12" y="86"/>
                  </a:lnTo>
                  <a:lnTo>
                    <a:pt x="12" y="88"/>
                  </a:lnTo>
                  <a:lnTo>
                    <a:pt x="12" y="91"/>
                  </a:lnTo>
                  <a:lnTo>
                    <a:pt x="13" y="96"/>
                  </a:lnTo>
                  <a:lnTo>
                    <a:pt x="13" y="97"/>
                  </a:lnTo>
                  <a:lnTo>
                    <a:pt x="13" y="98"/>
                  </a:lnTo>
                  <a:lnTo>
                    <a:pt x="13" y="101"/>
                  </a:lnTo>
                  <a:lnTo>
                    <a:pt x="13" y="102"/>
                  </a:lnTo>
                  <a:lnTo>
                    <a:pt x="13" y="103"/>
                  </a:lnTo>
                  <a:lnTo>
                    <a:pt x="14" y="105"/>
                  </a:lnTo>
                  <a:lnTo>
                    <a:pt x="14" y="106"/>
                  </a:lnTo>
                  <a:lnTo>
                    <a:pt x="14" y="107"/>
                  </a:lnTo>
                  <a:lnTo>
                    <a:pt x="14" y="108"/>
                  </a:lnTo>
                  <a:lnTo>
                    <a:pt x="14" y="109"/>
                  </a:lnTo>
                  <a:lnTo>
                    <a:pt x="14" y="110"/>
                  </a:lnTo>
                  <a:lnTo>
                    <a:pt x="14" y="111"/>
                  </a:lnTo>
                  <a:lnTo>
                    <a:pt x="14" y="112"/>
                  </a:lnTo>
                  <a:lnTo>
                    <a:pt x="14" y="112"/>
                  </a:lnTo>
                  <a:lnTo>
                    <a:pt x="15" y="113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3"/>
                  </a:lnTo>
                  <a:lnTo>
                    <a:pt x="16" y="113"/>
                  </a:lnTo>
                  <a:lnTo>
                    <a:pt x="16" y="112"/>
                  </a:lnTo>
                  <a:lnTo>
                    <a:pt x="17" y="112"/>
                  </a:lnTo>
                  <a:lnTo>
                    <a:pt x="17" y="111"/>
                  </a:lnTo>
                  <a:lnTo>
                    <a:pt x="17" y="110"/>
                  </a:lnTo>
                  <a:lnTo>
                    <a:pt x="17" y="109"/>
                  </a:lnTo>
                  <a:lnTo>
                    <a:pt x="17" y="109"/>
                  </a:lnTo>
                  <a:lnTo>
                    <a:pt x="17" y="107"/>
                  </a:lnTo>
                  <a:lnTo>
                    <a:pt x="17" y="106"/>
                  </a:lnTo>
                  <a:lnTo>
                    <a:pt x="17" y="105"/>
                  </a:lnTo>
                  <a:lnTo>
                    <a:pt x="18" y="103"/>
                  </a:lnTo>
                  <a:lnTo>
                    <a:pt x="18" y="98"/>
                  </a:lnTo>
                  <a:lnTo>
                    <a:pt x="18" y="96"/>
                  </a:lnTo>
                  <a:lnTo>
                    <a:pt x="18" y="95"/>
                  </a:lnTo>
                  <a:lnTo>
                    <a:pt x="18" y="92"/>
                  </a:lnTo>
                  <a:lnTo>
                    <a:pt x="19" y="86"/>
                  </a:lnTo>
                  <a:lnTo>
                    <a:pt x="19" y="84"/>
                  </a:lnTo>
                  <a:lnTo>
                    <a:pt x="19" y="83"/>
                  </a:lnTo>
                  <a:lnTo>
                    <a:pt x="19" y="79"/>
                  </a:lnTo>
                  <a:lnTo>
                    <a:pt x="19" y="72"/>
                  </a:lnTo>
                  <a:lnTo>
                    <a:pt x="20" y="58"/>
                  </a:lnTo>
                  <a:lnTo>
                    <a:pt x="20" y="56"/>
                  </a:lnTo>
                  <a:lnTo>
                    <a:pt x="20" y="54"/>
                  </a:lnTo>
                  <a:lnTo>
                    <a:pt x="20" y="50"/>
                  </a:lnTo>
                  <a:lnTo>
                    <a:pt x="21" y="43"/>
                  </a:lnTo>
                  <a:lnTo>
                    <a:pt x="21" y="41"/>
                  </a:lnTo>
                  <a:lnTo>
                    <a:pt x="21" y="40"/>
                  </a:lnTo>
                  <a:lnTo>
                    <a:pt x="21" y="36"/>
                  </a:lnTo>
                  <a:lnTo>
                    <a:pt x="22" y="30"/>
                  </a:lnTo>
                  <a:lnTo>
                    <a:pt x="22" y="28"/>
                  </a:lnTo>
                  <a:lnTo>
                    <a:pt x="22" y="26"/>
                  </a:lnTo>
                  <a:lnTo>
                    <a:pt x="22" y="23"/>
                  </a:lnTo>
                  <a:lnTo>
                    <a:pt x="22" y="22"/>
                  </a:lnTo>
                  <a:lnTo>
                    <a:pt x="22" y="20"/>
                  </a:lnTo>
                  <a:lnTo>
                    <a:pt x="22" y="18"/>
                  </a:lnTo>
                  <a:lnTo>
                    <a:pt x="22" y="16"/>
                  </a:lnTo>
                  <a:lnTo>
                    <a:pt x="23" y="15"/>
                  </a:lnTo>
                  <a:lnTo>
                    <a:pt x="23" y="13"/>
                  </a:lnTo>
                  <a:lnTo>
                    <a:pt x="23" y="12"/>
                  </a:lnTo>
                  <a:lnTo>
                    <a:pt x="23" y="10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7"/>
                  </a:lnTo>
                  <a:lnTo>
                    <a:pt x="24" y="6"/>
                  </a:lnTo>
                  <a:lnTo>
                    <a:pt x="24" y="5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3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4"/>
                  </a:lnTo>
                  <a:lnTo>
                    <a:pt x="26" y="5"/>
                  </a:lnTo>
                  <a:lnTo>
                    <a:pt x="26" y="6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14"/>
                  </a:lnTo>
                  <a:lnTo>
                    <a:pt x="27" y="15"/>
                  </a:lnTo>
                  <a:lnTo>
                    <a:pt x="27" y="18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8" y="26"/>
                  </a:lnTo>
                  <a:lnTo>
                    <a:pt x="28" y="30"/>
                  </a:lnTo>
                  <a:lnTo>
                    <a:pt x="28" y="36"/>
                  </a:lnTo>
                  <a:lnTo>
                    <a:pt x="29" y="50"/>
                  </a:lnTo>
                  <a:lnTo>
                    <a:pt x="29" y="52"/>
                  </a:lnTo>
                  <a:lnTo>
                    <a:pt x="29" y="54"/>
                  </a:lnTo>
                  <a:lnTo>
                    <a:pt x="30" y="57"/>
                  </a:lnTo>
                  <a:lnTo>
                    <a:pt x="30" y="64"/>
                  </a:lnTo>
                  <a:lnTo>
                    <a:pt x="31" y="77"/>
                  </a:lnTo>
                  <a:lnTo>
                    <a:pt x="31" y="78"/>
                  </a:lnTo>
                  <a:lnTo>
                    <a:pt x="31" y="80"/>
                  </a:lnTo>
                  <a:lnTo>
                    <a:pt x="31" y="83"/>
                  </a:lnTo>
                  <a:lnTo>
                    <a:pt x="31" y="89"/>
                  </a:lnTo>
                  <a:lnTo>
                    <a:pt x="31" y="90"/>
                  </a:lnTo>
                  <a:lnTo>
                    <a:pt x="32" y="92"/>
                  </a:lnTo>
                  <a:lnTo>
                    <a:pt x="32" y="94"/>
                  </a:lnTo>
                  <a:lnTo>
                    <a:pt x="32" y="99"/>
                  </a:lnTo>
                  <a:lnTo>
                    <a:pt x="32" y="100"/>
                  </a:lnTo>
                  <a:lnTo>
                    <a:pt x="32" y="102"/>
                  </a:lnTo>
                  <a:lnTo>
                    <a:pt x="32" y="104"/>
                  </a:lnTo>
                  <a:lnTo>
                    <a:pt x="32" y="105"/>
                  </a:lnTo>
                  <a:lnTo>
                    <a:pt x="32" y="106"/>
                  </a:lnTo>
                  <a:lnTo>
                    <a:pt x="33" y="108"/>
                  </a:lnTo>
                  <a:lnTo>
                    <a:pt x="33" y="108"/>
                  </a:lnTo>
                  <a:lnTo>
                    <a:pt x="33" y="109"/>
                  </a:lnTo>
                  <a:lnTo>
                    <a:pt x="33" y="110"/>
                  </a:lnTo>
                  <a:lnTo>
                    <a:pt x="33" y="111"/>
                  </a:lnTo>
                  <a:lnTo>
                    <a:pt x="33" y="111"/>
                  </a:lnTo>
                  <a:lnTo>
                    <a:pt x="33" y="112"/>
                  </a:lnTo>
                  <a:lnTo>
                    <a:pt x="33" y="112"/>
                  </a:lnTo>
                  <a:lnTo>
                    <a:pt x="33" y="113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3"/>
                  </a:lnTo>
                  <a:lnTo>
                    <a:pt x="35" y="112"/>
                  </a:lnTo>
                  <a:lnTo>
                    <a:pt x="35" y="112"/>
                  </a:lnTo>
                  <a:lnTo>
                    <a:pt x="36" y="110"/>
                  </a:lnTo>
                  <a:lnTo>
                    <a:pt x="36" y="110"/>
                  </a:lnTo>
                  <a:lnTo>
                    <a:pt x="36" y="109"/>
                  </a:lnTo>
                  <a:lnTo>
                    <a:pt x="36" y="107"/>
                  </a:lnTo>
                  <a:lnTo>
                    <a:pt x="36" y="106"/>
                  </a:lnTo>
                  <a:lnTo>
                    <a:pt x="36" y="105"/>
                  </a:lnTo>
                  <a:lnTo>
                    <a:pt x="36" y="103"/>
                  </a:lnTo>
                  <a:lnTo>
                    <a:pt x="36" y="102"/>
                  </a:lnTo>
                  <a:lnTo>
                    <a:pt x="36" y="100"/>
                  </a:lnTo>
                  <a:lnTo>
                    <a:pt x="37" y="98"/>
                  </a:lnTo>
                  <a:lnTo>
                    <a:pt x="37" y="92"/>
                  </a:lnTo>
                  <a:lnTo>
                    <a:pt x="37" y="91"/>
                  </a:lnTo>
                  <a:lnTo>
                    <a:pt x="37" y="89"/>
                  </a:lnTo>
                  <a:lnTo>
                    <a:pt x="37" y="86"/>
                  </a:lnTo>
                  <a:lnTo>
                    <a:pt x="38" y="80"/>
                  </a:lnTo>
                  <a:lnTo>
                    <a:pt x="38" y="78"/>
                  </a:lnTo>
                  <a:lnTo>
                    <a:pt x="38" y="76"/>
                  </a:lnTo>
                  <a:lnTo>
                    <a:pt x="38" y="72"/>
                  </a:lnTo>
                  <a:lnTo>
                    <a:pt x="38" y="65"/>
                  </a:lnTo>
                  <a:lnTo>
                    <a:pt x="39" y="51"/>
                  </a:lnTo>
                  <a:lnTo>
                    <a:pt x="39" y="49"/>
                  </a:lnTo>
                  <a:lnTo>
                    <a:pt x="40" y="47"/>
                  </a:lnTo>
                  <a:lnTo>
                    <a:pt x="40" y="43"/>
                  </a:lnTo>
                  <a:lnTo>
                    <a:pt x="40" y="36"/>
                  </a:lnTo>
                  <a:lnTo>
                    <a:pt x="40" y="35"/>
                  </a:lnTo>
                  <a:lnTo>
                    <a:pt x="40" y="33"/>
                  </a:lnTo>
                  <a:lnTo>
                    <a:pt x="40" y="30"/>
                  </a:lnTo>
                  <a:lnTo>
                    <a:pt x="41" y="24"/>
                  </a:lnTo>
                  <a:lnTo>
                    <a:pt x="41" y="22"/>
                  </a:lnTo>
                  <a:lnTo>
                    <a:pt x="41" y="21"/>
                  </a:lnTo>
                  <a:lnTo>
                    <a:pt x="41" y="18"/>
                  </a:lnTo>
                  <a:lnTo>
                    <a:pt x="41" y="17"/>
                  </a:lnTo>
                  <a:lnTo>
                    <a:pt x="41" y="16"/>
                  </a:lnTo>
                  <a:lnTo>
                    <a:pt x="42" y="14"/>
                  </a:lnTo>
                  <a:lnTo>
                    <a:pt x="42" y="12"/>
                  </a:lnTo>
                  <a:lnTo>
                    <a:pt x="42" y="11"/>
                  </a:lnTo>
                  <a:lnTo>
                    <a:pt x="42" y="9"/>
                  </a:lnTo>
                  <a:lnTo>
                    <a:pt x="42" y="8"/>
                  </a:lnTo>
                  <a:lnTo>
                    <a:pt x="42" y="8"/>
                  </a:lnTo>
                  <a:lnTo>
                    <a:pt x="42" y="6"/>
                  </a:lnTo>
                  <a:lnTo>
                    <a:pt x="42" y="5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5" y="1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5" y="3"/>
                  </a:lnTo>
                  <a:lnTo>
                    <a:pt x="45" y="3"/>
                  </a:lnTo>
                  <a:lnTo>
                    <a:pt x="45" y="4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5" y="8"/>
                  </a:lnTo>
                  <a:lnTo>
                    <a:pt x="45" y="10"/>
                  </a:lnTo>
                  <a:lnTo>
                    <a:pt x="46" y="11"/>
                  </a:lnTo>
                  <a:lnTo>
                    <a:pt x="46" y="12"/>
                  </a:lnTo>
                  <a:lnTo>
                    <a:pt x="46" y="14"/>
                  </a:lnTo>
                  <a:lnTo>
                    <a:pt x="46" y="15"/>
                  </a:lnTo>
                  <a:lnTo>
                    <a:pt x="46" y="16"/>
                  </a:lnTo>
                  <a:lnTo>
                    <a:pt x="46" y="19"/>
                  </a:lnTo>
                  <a:lnTo>
                    <a:pt x="47" y="24"/>
                  </a:lnTo>
                  <a:lnTo>
                    <a:pt x="47" y="26"/>
                  </a:lnTo>
                  <a:lnTo>
                    <a:pt x="47" y="27"/>
                  </a:lnTo>
                  <a:lnTo>
                    <a:pt x="47" y="30"/>
                  </a:lnTo>
                  <a:lnTo>
                    <a:pt x="47" y="36"/>
                  </a:lnTo>
                  <a:lnTo>
                    <a:pt x="48" y="49"/>
                  </a:lnTo>
                  <a:lnTo>
                    <a:pt x="48" y="51"/>
                  </a:lnTo>
                  <a:lnTo>
                    <a:pt x="48" y="52"/>
                  </a:lnTo>
                  <a:lnTo>
                    <a:pt x="48" y="56"/>
                  </a:lnTo>
                  <a:lnTo>
                    <a:pt x="49" y="62"/>
                  </a:lnTo>
                  <a:lnTo>
                    <a:pt x="49" y="76"/>
                  </a:lnTo>
                  <a:lnTo>
                    <a:pt x="49" y="77"/>
                  </a:lnTo>
                  <a:lnTo>
                    <a:pt x="49" y="79"/>
                  </a:lnTo>
                  <a:lnTo>
                    <a:pt x="50" y="82"/>
                  </a:lnTo>
                  <a:lnTo>
                    <a:pt x="50" y="88"/>
                  </a:lnTo>
                  <a:lnTo>
                    <a:pt x="50" y="89"/>
                  </a:lnTo>
                  <a:lnTo>
                    <a:pt x="50" y="91"/>
                  </a:lnTo>
                  <a:lnTo>
                    <a:pt x="50" y="94"/>
                  </a:lnTo>
                  <a:lnTo>
                    <a:pt x="51" y="99"/>
                  </a:lnTo>
                  <a:lnTo>
                    <a:pt x="51" y="100"/>
                  </a:lnTo>
                  <a:lnTo>
                    <a:pt x="51" y="101"/>
                  </a:lnTo>
                  <a:lnTo>
                    <a:pt x="51" y="103"/>
                  </a:lnTo>
                  <a:lnTo>
                    <a:pt x="51" y="104"/>
                  </a:lnTo>
                  <a:lnTo>
                    <a:pt x="51" y="105"/>
                  </a:lnTo>
                  <a:lnTo>
                    <a:pt x="51" y="107"/>
                  </a:lnTo>
                  <a:lnTo>
                    <a:pt x="51" y="108"/>
                  </a:lnTo>
                  <a:lnTo>
                    <a:pt x="52" y="109"/>
                  </a:lnTo>
                  <a:lnTo>
                    <a:pt x="52" y="109"/>
                  </a:lnTo>
                  <a:lnTo>
                    <a:pt x="52" y="110"/>
                  </a:lnTo>
                  <a:lnTo>
                    <a:pt x="52" y="111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3"/>
                  </a:lnTo>
                  <a:lnTo>
                    <a:pt x="52" y="113"/>
                  </a:lnTo>
                  <a:lnTo>
                    <a:pt x="52" y="114"/>
                  </a:lnTo>
                  <a:lnTo>
                    <a:pt x="52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6"/>
                  </a:lnTo>
                  <a:lnTo>
                    <a:pt x="53" y="116"/>
                  </a:lnTo>
                  <a:lnTo>
                    <a:pt x="53" y="116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2"/>
                  </a:lnTo>
                  <a:lnTo>
                    <a:pt x="54" y="111"/>
                  </a:lnTo>
                  <a:lnTo>
                    <a:pt x="54" y="110"/>
                  </a:lnTo>
                  <a:lnTo>
                    <a:pt x="55" y="109"/>
                  </a:lnTo>
                  <a:lnTo>
                    <a:pt x="55" y="108"/>
                  </a:lnTo>
                  <a:lnTo>
                    <a:pt x="55" y="106"/>
                  </a:lnTo>
                  <a:lnTo>
                    <a:pt x="55" y="105"/>
                  </a:lnTo>
                  <a:lnTo>
                    <a:pt x="55" y="104"/>
                  </a:lnTo>
                  <a:lnTo>
                    <a:pt x="55" y="102"/>
                  </a:lnTo>
                  <a:lnTo>
                    <a:pt x="55" y="101"/>
                  </a:lnTo>
                  <a:lnTo>
                    <a:pt x="55" y="100"/>
                  </a:lnTo>
                  <a:lnTo>
                    <a:pt x="55" y="97"/>
                  </a:lnTo>
                  <a:lnTo>
                    <a:pt x="56" y="91"/>
                  </a:lnTo>
                  <a:lnTo>
                    <a:pt x="56" y="90"/>
                  </a:lnTo>
                  <a:lnTo>
                    <a:pt x="56" y="88"/>
                  </a:lnTo>
                  <a:lnTo>
                    <a:pt x="56" y="85"/>
                  </a:lnTo>
                  <a:lnTo>
                    <a:pt x="57" y="78"/>
                  </a:lnTo>
                  <a:lnTo>
                    <a:pt x="57" y="77"/>
                  </a:lnTo>
                  <a:lnTo>
                    <a:pt x="57" y="75"/>
                  </a:lnTo>
                  <a:lnTo>
                    <a:pt x="57" y="71"/>
                  </a:lnTo>
                  <a:lnTo>
                    <a:pt x="57" y="64"/>
                  </a:lnTo>
                  <a:lnTo>
                    <a:pt x="58" y="50"/>
                  </a:lnTo>
                  <a:lnTo>
                    <a:pt x="58" y="48"/>
                  </a:lnTo>
                  <a:lnTo>
                    <a:pt x="58" y="46"/>
                  </a:lnTo>
                  <a:lnTo>
                    <a:pt x="59" y="43"/>
                  </a:lnTo>
                  <a:lnTo>
                    <a:pt x="59" y="36"/>
                  </a:lnTo>
                  <a:lnTo>
                    <a:pt x="59" y="35"/>
                  </a:lnTo>
                  <a:lnTo>
                    <a:pt x="59" y="33"/>
                  </a:lnTo>
                  <a:lnTo>
                    <a:pt x="59" y="30"/>
                  </a:lnTo>
                  <a:lnTo>
                    <a:pt x="59" y="24"/>
                  </a:lnTo>
                  <a:lnTo>
                    <a:pt x="60" y="23"/>
                  </a:lnTo>
                  <a:lnTo>
                    <a:pt x="60" y="21"/>
                  </a:lnTo>
                  <a:lnTo>
                    <a:pt x="60" y="19"/>
                  </a:lnTo>
                  <a:lnTo>
                    <a:pt x="60" y="18"/>
                  </a:lnTo>
                  <a:lnTo>
                    <a:pt x="60" y="16"/>
                  </a:lnTo>
                  <a:lnTo>
                    <a:pt x="60" y="14"/>
                  </a:lnTo>
                  <a:lnTo>
                    <a:pt x="60" y="13"/>
                  </a:lnTo>
                  <a:lnTo>
                    <a:pt x="60" y="12"/>
                  </a:lnTo>
                  <a:lnTo>
                    <a:pt x="61" y="10"/>
                  </a:lnTo>
                  <a:lnTo>
                    <a:pt x="61" y="9"/>
                  </a:lnTo>
                  <a:lnTo>
                    <a:pt x="61" y="8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4" y="12"/>
                  </a:lnTo>
                  <a:lnTo>
                    <a:pt x="65" y="14"/>
                  </a:lnTo>
                  <a:lnTo>
                    <a:pt x="65" y="16"/>
                  </a:lnTo>
                  <a:lnTo>
                    <a:pt x="65" y="17"/>
                  </a:lnTo>
                  <a:lnTo>
                    <a:pt x="65" y="20"/>
                  </a:lnTo>
                  <a:lnTo>
                    <a:pt x="65" y="25"/>
                  </a:lnTo>
                  <a:lnTo>
                    <a:pt x="65" y="27"/>
                  </a:lnTo>
                  <a:lnTo>
                    <a:pt x="65" y="29"/>
                  </a:lnTo>
                  <a:lnTo>
                    <a:pt x="66" y="32"/>
                  </a:lnTo>
                  <a:lnTo>
                    <a:pt x="66" y="39"/>
                  </a:lnTo>
                  <a:lnTo>
                    <a:pt x="67" y="53"/>
                  </a:lnTo>
                  <a:lnTo>
                    <a:pt x="67" y="55"/>
                  </a:lnTo>
                  <a:lnTo>
                    <a:pt x="67" y="57"/>
                  </a:lnTo>
                  <a:lnTo>
                    <a:pt x="67" y="61"/>
                  </a:lnTo>
                  <a:lnTo>
                    <a:pt x="67" y="68"/>
                  </a:lnTo>
                  <a:lnTo>
                    <a:pt x="68" y="70"/>
                  </a:lnTo>
                  <a:lnTo>
                    <a:pt x="68" y="72"/>
                  </a:lnTo>
                  <a:lnTo>
                    <a:pt x="68" y="76"/>
                  </a:lnTo>
                  <a:lnTo>
                    <a:pt x="68" y="82"/>
                  </a:lnTo>
                  <a:lnTo>
                    <a:pt x="68" y="84"/>
                  </a:lnTo>
                  <a:lnTo>
                    <a:pt x="69" y="86"/>
                  </a:lnTo>
                  <a:lnTo>
                    <a:pt x="69" y="89"/>
                  </a:lnTo>
                  <a:lnTo>
                    <a:pt x="69" y="90"/>
                  </a:lnTo>
                  <a:lnTo>
                    <a:pt x="69" y="92"/>
                  </a:lnTo>
                  <a:lnTo>
                    <a:pt x="69" y="95"/>
                  </a:lnTo>
                  <a:lnTo>
                    <a:pt x="69" y="96"/>
                  </a:lnTo>
                  <a:lnTo>
                    <a:pt x="69" y="98"/>
                  </a:lnTo>
                  <a:lnTo>
                    <a:pt x="69" y="100"/>
                  </a:lnTo>
                  <a:lnTo>
                    <a:pt x="69" y="102"/>
                  </a:lnTo>
                  <a:lnTo>
                    <a:pt x="70" y="103"/>
                  </a:lnTo>
                  <a:lnTo>
                    <a:pt x="70" y="105"/>
                  </a:lnTo>
                  <a:lnTo>
                    <a:pt x="70" y="106"/>
                  </a:lnTo>
                  <a:lnTo>
                    <a:pt x="70" y="107"/>
                  </a:lnTo>
                  <a:lnTo>
                    <a:pt x="70" y="108"/>
                  </a:lnTo>
                  <a:lnTo>
                    <a:pt x="70" y="109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1" y="112"/>
                  </a:lnTo>
                  <a:lnTo>
                    <a:pt x="71" y="112"/>
                  </a:lnTo>
                  <a:lnTo>
                    <a:pt x="71" y="113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5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35" name="Freeform 92"/>
            <p:cNvSpPr>
              <a:spLocks/>
            </p:cNvSpPr>
            <p:nvPr/>
          </p:nvSpPr>
          <p:spPr bwMode="auto">
            <a:xfrm>
              <a:off x="5238" y="2186"/>
              <a:ext cx="72" cy="116"/>
            </a:xfrm>
            <a:custGeom>
              <a:avLst/>
              <a:gdLst/>
              <a:ahLst/>
              <a:cxnLst>
                <a:cxn ang="0">
                  <a:pos x="1" y="116"/>
                </a:cxn>
                <a:cxn ang="0">
                  <a:pos x="2" y="113"/>
                </a:cxn>
                <a:cxn ang="0">
                  <a:pos x="2" y="106"/>
                </a:cxn>
                <a:cxn ang="0">
                  <a:pos x="4" y="87"/>
                </a:cxn>
                <a:cxn ang="0">
                  <a:pos x="6" y="38"/>
                </a:cxn>
                <a:cxn ang="0">
                  <a:pos x="8" y="15"/>
                </a:cxn>
                <a:cxn ang="0">
                  <a:pos x="8" y="5"/>
                </a:cxn>
                <a:cxn ang="0">
                  <a:pos x="9" y="1"/>
                </a:cxn>
                <a:cxn ang="0">
                  <a:pos x="10" y="0"/>
                </a:cxn>
                <a:cxn ang="0">
                  <a:pos x="11" y="2"/>
                </a:cxn>
                <a:cxn ang="0">
                  <a:pos x="12" y="9"/>
                </a:cxn>
                <a:cxn ang="0">
                  <a:pos x="13" y="27"/>
                </a:cxn>
                <a:cxn ang="0">
                  <a:pos x="15" y="68"/>
                </a:cxn>
                <a:cxn ang="0">
                  <a:pos x="16" y="95"/>
                </a:cxn>
                <a:cxn ang="0">
                  <a:pos x="17" y="107"/>
                </a:cxn>
                <a:cxn ang="0">
                  <a:pos x="18" y="113"/>
                </a:cxn>
                <a:cxn ang="0">
                  <a:pos x="19" y="116"/>
                </a:cxn>
                <a:cxn ang="0">
                  <a:pos x="20" y="114"/>
                </a:cxn>
                <a:cxn ang="0">
                  <a:pos x="20" y="110"/>
                </a:cxn>
                <a:cxn ang="0">
                  <a:pos x="21" y="96"/>
                </a:cxn>
                <a:cxn ang="0">
                  <a:pos x="23" y="60"/>
                </a:cxn>
                <a:cxn ang="0">
                  <a:pos x="25" y="23"/>
                </a:cxn>
                <a:cxn ang="0">
                  <a:pos x="26" y="8"/>
                </a:cxn>
                <a:cxn ang="0">
                  <a:pos x="27" y="2"/>
                </a:cxn>
                <a:cxn ang="0">
                  <a:pos x="28" y="0"/>
                </a:cxn>
                <a:cxn ang="0">
                  <a:pos x="29" y="1"/>
                </a:cxn>
                <a:cxn ang="0">
                  <a:pos x="30" y="6"/>
                </a:cxn>
                <a:cxn ang="0">
                  <a:pos x="31" y="23"/>
                </a:cxn>
                <a:cxn ang="0">
                  <a:pos x="34" y="87"/>
                </a:cxn>
                <a:cxn ang="0">
                  <a:pos x="35" y="104"/>
                </a:cxn>
                <a:cxn ang="0">
                  <a:pos x="36" y="112"/>
                </a:cxn>
                <a:cxn ang="0">
                  <a:pos x="37" y="115"/>
                </a:cxn>
                <a:cxn ang="0">
                  <a:pos x="38" y="115"/>
                </a:cxn>
                <a:cxn ang="0">
                  <a:pos x="39" y="112"/>
                </a:cxn>
                <a:cxn ang="0">
                  <a:pos x="39" y="103"/>
                </a:cxn>
                <a:cxn ang="0">
                  <a:pos x="41" y="78"/>
                </a:cxn>
                <a:cxn ang="0">
                  <a:pos x="43" y="36"/>
                </a:cxn>
                <a:cxn ang="0">
                  <a:pos x="44" y="16"/>
                </a:cxn>
                <a:cxn ang="0">
                  <a:pos x="45" y="4"/>
                </a:cxn>
                <a:cxn ang="0">
                  <a:pos x="46" y="0"/>
                </a:cxn>
                <a:cxn ang="0">
                  <a:pos x="47" y="0"/>
                </a:cxn>
                <a:cxn ang="0">
                  <a:pos x="48" y="4"/>
                </a:cxn>
                <a:cxn ang="0">
                  <a:pos x="48" y="12"/>
                </a:cxn>
                <a:cxn ang="0">
                  <a:pos x="50" y="35"/>
                </a:cxn>
                <a:cxn ang="0">
                  <a:pos x="52" y="76"/>
                </a:cxn>
                <a:cxn ang="0">
                  <a:pos x="53" y="96"/>
                </a:cxn>
                <a:cxn ang="0">
                  <a:pos x="54" y="108"/>
                </a:cxn>
                <a:cxn ang="0">
                  <a:pos x="55" y="113"/>
                </a:cxn>
                <a:cxn ang="0">
                  <a:pos x="55" y="116"/>
                </a:cxn>
                <a:cxn ang="0">
                  <a:pos x="56" y="114"/>
                </a:cxn>
                <a:cxn ang="0">
                  <a:pos x="57" y="109"/>
                </a:cxn>
                <a:cxn ang="0">
                  <a:pos x="58" y="92"/>
                </a:cxn>
                <a:cxn ang="0">
                  <a:pos x="60" y="57"/>
                </a:cxn>
                <a:cxn ang="0">
                  <a:pos x="62" y="28"/>
                </a:cxn>
                <a:cxn ang="0">
                  <a:pos x="63" y="7"/>
                </a:cxn>
                <a:cxn ang="0">
                  <a:pos x="64" y="1"/>
                </a:cxn>
                <a:cxn ang="0">
                  <a:pos x="65" y="0"/>
                </a:cxn>
                <a:cxn ang="0">
                  <a:pos x="65" y="1"/>
                </a:cxn>
                <a:cxn ang="0">
                  <a:pos x="66" y="6"/>
                </a:cxn>
                <a:cxn ang="0">
                  <a:pos x="67" y="21"/>
                </a:cxn>
                <a:cxn ang="0">
                  <a:pos x="70" y="73"/>
                </a:cxn>
                <a:cxn ang="0">
                  <a:pos x="71" y="100"/>
                </a:cxn>
              </a:cxnLst>
              <a:rect l="0" t="0" r="r" b="b"/>
              <a:pathLst>
                <a:path w="72" h="116">
                  <a:moveTo>
                    <a:pt x="0" y="115"/>
                  </a:move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1"/>
                  </a:lnTo>
                  <a:lnTo>
                    <a:pt x="2" y="110"/>
                  </a:lnTo>
                  <a:lnTo>
                    <a:pt x="2" y="109"/>
                  </a:lnTo>
                  <a:lnTo>
                    <a:pt x="2" y="108"/>
                  </a:lnTo>
                  <a:lnTo>
                    <a:pt x="2" y="107"/>
                  </a:lnTo>
                  <a:lnTo>
                    <a:pt x="2" y="106"/>
                  </a:lnTo>
                  <a:lnTo>
                    <a:pt x="2" y="104"/>
                  </a:lnTo>
                  <a:lnTo>
                    <a:pt x="3" y="102"/>
                  </a:lnTo>
                  <a:lnTo>
                    <a:pt x="3" y="101"/>
                  </a:lnTo>
                  <a:lnTo>
                    <a:pt x="3" y="99"/>
                  </a:lnTo>
                  <a:lnTo>
                    <a:pt x="3" y="93"/>
                  </a:lnTo>
                  <a:lnTo>
                    <a:pt x="3" y="92"/>
                  </a:lnTo>
                  <a:lnTo>
                    <a:pt x="3" y="90"/>
                  </a:lnTo>
                  <a:lnTo>
                    <a:pt x="4" y="87"/>
                  </a:lnTo>
                  <a:lnTo>
                    <a:pt x="4" y="81"/>
                  </a:lnTo>
                  <a:lnTo>
                    <a:pt x="5" y="66"/>
                  </a:lnTo>
                  <a:lnTo>
                    <a:pt x="5" y="65"/>
                  </a:lnTo>
                  <a:lnTo>
                    <a:pt x="5" y="63"/>
                  </a:lnTo>
                  <a:lnTo>
                    <a:pt x="5" y="60"/>
                  </a:lnTo>
                  <a:lnTo>
                    <a:pt x="5" y="53"/>
                  </a:lnTo>
                  <a:lnTo>
                    <a:pt x="6" y="39"/>
                  </a:lnTo>
                  <a:lnTo>
                    <a:pt x="6" y="38"/>
                  </a:lnTo>
                  <a:lnTo>
                    <a:pt x="6" y="36"/>
                  </a:lnTo>
                  <a:lnTo>
                    <a:pt x="6" y="33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7" y="21"/>
                  </a:lnTo>
                  <a:lnTo>
                    <a:pt x="8" y="16"/>
                  </a:lnTo>
                  <a:lnTo>
                    <a:pt x="8" y="15"/>
                  </a:lnTo>
                  <a:lnTo>
                    <a:pt x="8" y="14"/>
                  </a:lnTo>
                  <a:lnTo>
                    <a:pt x="8" y="12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5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3"/>
                  </a:lnTo>
                  <a:lnTo>
                    <a:pt x="12" y="14"/>
                  </a:lnTo>
                  <a:lnTo>
                    <a:pt x="12" y="15"/>
                  </a:lnTo>
                  <a:lnTo>
                    <a:pt x="12" y="18"/>
                  </a:lnTo>
                  <a:lnTo>
                    <a:pt x="13" y="24"/>
                  </a:lnTo>
                  <a:lnTo>
                    <a:pt x="13" y="25"/>
                  </a:lnTo>
                  <a:lnTo>
                    <a:pt x="13" y="27"/>
                  </a:lnTo>
                  <a:lnTo>
                    <a:pt x="13" y="30"/>
                  </a:lnTo>
                  <a:lnTo>
                    <a:pt x="13" y="37"/>
                  </a:lnTo>
                  <a:lnTo>
                    <a:pt x="13" y="38"/>
                  </a:lnTo>
                  <a:lnTo>
                    <a:pt x="14" y="40"/>
                  </a:lnTo>
                  <a:lnTo>
                    <a:pt x="14" y="44"/>
                  </a:lnTo>
                  <a:lnTo>
                    <a:pt x="14" y="51"/>
                  </a:lnTo>
                  <a:lnTo>
                    <a:pt x="15" y="66"/>
                  </a:lnTo>
                  <a:lnTo>
                    <a:pt x="15" y="68"/>
                  </a:lnTo>
                  <a:lnTo>
                    <a:pt x="15" y="70"/>
                  </a:lnTo>
                  <a:lnTo>
                    <a:pt x="15" y="73"/>
                  </a:lnTo>
                  <a:lnTo>
                    <a:pt x="16" y="80"/>
                  </a:lnTo>
                  <a:lnTo>
                    <a:pt x="16" y="82"/>
                  </a:lnTo>
                  <a:lnTo>
                    <a:pt x="16" y="84"/>
                  </a:lnTo>
                  <a:lnTo>
                    <a:pt x="16" y="87"/>
                  </a:lnTo>
                  <a:lnTo>
                    <a:pt x="16" y="93"/>
                  </a:lnTo>
                  <a:lnTo>
                    <a:pt x="16" y="95"/>
                  </a:lnTo>
                  <a:lnTo>
                    <a:pt x="16" y="96"/>
                  </a:lnTo>
                  <a:lnTo>
                    <a:pt x="17" y="98"/>
                  </a:lnTo>
                  <a:lnTo>
                    <a:pt x="17" y="100"/>
                  </a:lnTo>
                  <a:lnTo>
                    <a:pt x="17" y="101"/>
                  </a:lnTo>
                  <a:lnTo>
                    <a:pt x="17" y="103"/>
                  </a:lnTo>
                  <a:lnTo>
                    <a:pt x="17" y="104"/>
                  </a:lnTo>
                  <a:lnTo>
                    <a:pt x="17" y="105"/>
                  </a:lnTo>
                  <a:lnTo>
                    <a:pt x="17" y="107"/>
                  </a:lnTo>
                  <a:lnTo>
                    <a:pt x="18" y="108"/>
                  </a:lnTo>
                  <a:lnTo>
                    <a:pt x="18" y="109"/>
                  </a:lnTo>
                  <a:lnTo>
                    <a:pt x="18" y="110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3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0" y="110"/>
                  </a:lnTo>
                  <a:lnTo>
                    <a:pt x="20" y="109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6"/>
                  </a:lnTo>
                  <a:lnTo>
                    <a:pt x="21" y="104"/>
                  </a:lnTo>
                  <a:lnTo>
                    <a:pt x="21" y="99"/>
                  </a:lnTo>
                  <a:lnTo>
                    <a:pt x="21" y="98"/>
                  </a:lnTo>
                  <a:lnTo>
                    <a:pt x="21" y="96"/>
                  </a:lnTo>
                  <a:lnTo>
                    <a:pt x="22" y="94"/>
                  </a:lnTo>
                  <a:lnTo>
                    <a:pt x="22" y="88"/>
                  </a:lnTo>
                  <a:lnTo>
                    <a:pt x="22" y="86"/>
                  </a:lnTo>
                  <a:lnTo>
                    <a:pt x="22" y="85"/>
                  </a:lnTo>
                  <a:lnTo>
                    <a:pt x="22" y="82"/>
                  </a:lnTo>
                  <a:lnTo>
                    <a:pt x="23" y="76"/>
                  </a:lnTo>
                  <a:lnTo>
                    <a:pt x="23" y="62"/>
                  </a:lnTo>
                  <a:lnTo>
                    <a:pt x="23" y="60"/>
                  </a:lnTo>
                  <a:lnTo>
                    <a:pt x="24" y="59"/>
                  </a:lnTo>
                  <a:lnTo>
                    <a:pt x="24" y="55"/>
                  </a:lnTo>
                  <a:lnTo>
                    <a:pt x="24" y="48"/>
                  </a:lnTo>
                  <a:lnTo>
                    <a:pt x="25" y="35"/>
                  </a:lnTo>
                  <a:lnTo>
                    <a:pt x="25" y="34"/>
                  </a:lnTo>
                  <a:lnTo>
                    <a:pt x="25" y="32"/>
                  </a:lnTo>
                  <a:lnTo>
                    <a:pt x="25" y="29"/>
                  </a:lnTo>
                  <a:lnTo>
                    <a:pt x="25" y="23"/>
                  </a:lnTo>
                  <a:lnTo>
                    <a:pt x="26" y="22"/>
                  </a:lnTo>
                  <a:lnTo>
                    <a:pt x="26" y="21"/>
                  </a:lnTo>
                  <a:lnTo>
                    <a:pt x="26" y="18"/>
                  </a:lnTo>
                  <a:lnTo>
                    <a:pt x="26" y="13"/>
                  </a:lnTo>
                  <a:lnTo>
                    <a:pt x="26" y="12"/>
                  </a:lnTo>
                  <a:lnTo>
                    <a:pt x="26" y="11"/>
                  </a:lnTo>
                  <a:lnTo>
                    <a:pt x="26" y="9"/>
                  </a:lnTo>
                  <a:lnTo>
                    <a:pt x="26" y="8"/>
                  </a:lnTo>
                  <a:lnTo>
                    <a:pt x="27" y="7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30" y="5"/>
                  </a:lnTo>
                  <a:lnTo>
                    <a:pt x="30" y="6"/>
                  </a:lnTo>
                  <a:lnTo>
                    <a:pt x="30" y="8"/>
                  </a:lnTo>
                  <a:lnTo>
                    <a:pt x="30" y="9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30" y="17"/>
                  </a:lnTo>
                  <a:lnTo>
                    <a:pt x="31" y="19"/>
                  </a:lnTo>
                  <a:lnTo>
                    <a:pt x="31" y="20"/>
                  </a:lnTo>
                  <a:lnTo>
                    <a:pt x="31" y="23"/>
                  </a:lnTo>
                  <a:lnTo>
                    <a:pt x="31" y="29"/>
                  </a:lnTo>
                  <a:lnTo>
                    <a:pt x="32" y="43"/>
                  </a:lnTo>
                  <a:lnTo>
                    <a:pt x="34" y="72"/>
                  </a:lnTo>
                  <a:lnTo>
                    <a:pt x="34" y="74"/>
                  </a:lnTo>
                  <a:lnTo>
                    <a:pt x="34" y="76"/>
                  </a:lnTo>
                  <a:lnTo>
                    <a:pt x="34" y="79"/>
                  </a:lnTo>
                  <a:lnTo>
                    <a:pt x="34" y="86"/>
                  </a:lnTo>
                  <a:lnTo>
                    <a:pt x="34" y="87"/>
                  </a:lnTo>
                  <a:lnTo>
                    <a:pt x="34" y="88"/>
                  </a:lnTo>
                  <a:lnTo>
                    <a:pt x="34" y="91"/>
                  </a:lnTo>
                  <a:lnTo>
                    <a:pt x="35" y="97"/>
                  </a:lnTo>
                  <a:lnTo>
                    <a:pt x="35" y="98"/>
                  </a:lnTo>
                  <a:lnTo>
                    <a:pt x="35" y="99"/>
                  </a:lnTo>
                  <a:lnTo>
                    <a:pt x="35" y="102"/>
                  </a:lnTo>
                  <a:lnTo>
                    <a:pt x="35" y="103"/>
                  </a:lnTo>
                  <a:lnTo>
                    <a:pt x="35" y="104"/>
                  </a:lnTo>
                  <a:lnTo>
                    <a:pt x="36" y="106"/>
                  </a:lnTo>
                  <a:lnTo>
                    <a:pt x="36" y="107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9"/>
                  </a:lnTo>
                  <a:lnTo>
                    <a:pt x="36" y="110"/>
                  </a:lnTo>
                  <a:lnTo>
                    <a:pt x="36" y="111"/>
                  </a:lnTo>
                  <a:lnTo>
                    <a:pt x="36" y="112"/>
                  </a:lnTo>
                  <a:lnTo>
                    <a:pt x="37" y="113"/>
                  </a:lnTo>
                  <a:lnTo>
                    <a:pt x="37" y="113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3"/>
                  </a:lnTo>
                  <a:lnTo>
                    <a:pt x="38" y="113"/>
                  </a:lnTo>
                  <a:lnTo>
                    <a:pt x="38" y="112"/>
                  </a:lnTo>
                  <a:lnTo>
                    <a:pt x="39" y="112"/>
                  </a:lnTo>
                  <a:lnTo>
                    <a:pt x="39" y="111"/>
                  </a:lnTo>
                  <a:lnTo>
                    <a:pt x="39" y="110"/>
                  </a:lnTo>
                  <a:lnTo>
                    <a:pt x="39" y="109"/>
                  </a:lnTo>
                  <a:lnTo>
                    <a:pt x="39" y="108"/>
                  </a:lnTo>
                  <a:lnTo>
                    <a:pt x="39" y="107"/>
                  </a:lnTo>
                  <a:lnTo>
                    <a:pt x="39" y="105"/>
                  </a:lnTo>
                  <a:lnTo>
                    <a:pt x="39" y="104"/>
                  </a:lnTo>
                  <a:lnTo>
                    <a:pt x="39" y="103"/>
                  </a:lnTo>
                  <a:lnTo>
                    <a:pt x="40" y="100"/>
                  </a:lnTo>
                  <a:lnTo>
                    <a:pt x="40" y="95"/>
                  </a:lnTo>
                  <a:lnTo>
                    <a:pt x="40" y="93"/>
                  </a:lnTo>
                  <a:lnTo>
                    <a:pt x="40" y="92"/>
                  </a:lnTo>
                  <a:lnTo>
                    <a:pt x="40" y="88"/>
                  </a:lnTo>
                  <a:lnTo>
                    <a:pt x="41" y="82"/>
                  </a:lnTo>
                  <a:lnTo>
                    <a:pt x="41" y="80"/>
                  </a:lnTo>
                  <a:lnTo>
                    <a:pt x="41" y="78"/>
                  </a:lnTo>
                  <a:lnTo>
                    <a:pt x="41" y="75"/>
                  </a:lnTo>
                  <a:lnTo>
                    <a:pt x="41" y="67"/>
                  </a:lnTo>
                  <a:lnTo>
                    <a:pt x="42" y="52"/>
                  </a:lnTo>
                  <a:lnTo>
                    <a:pt x="42" y="50"/>
                  </a:lnTo>
                  <a:lnTo>
                    <a:pt x="42" y="48"/>
                  </a:lnTo>
                  <a:lnTo>
                    <a:pt x="43" y="45"/>
                  </a:lnTo>
                  <a:lnTo>
                    <a:pt x="43" y="38"/>
                  </a:lnTo>
                  <a:lnTo>
                    <a:pt x="43" y="36"/>
                  </a:lnTo>
                  <a:lnTo>
                    <a:pt x="43" y="34"/>
                  </a:lnTo>
                  <a:lnTo>
                    <a:pt x="43" y="31"/>
                  </a:lnTo>
                  <a:lnTo>
                    <a:pt x="44" y="24"/>
                  </a:lnTo>
                  <a:lnTo>
                    <a:pt x="44" y="23"/>
                  </a:lnTo>
                  <a:lnTo>
                    <a:pt x="44" y="21"/>
                  </a:lnTo>
                  <a:lnTo>
                    <a:pt x="44" y="18"/>
                  </a:lnTo>
                  <a:lnTo>
                    <a:pt x="44" y="17"/>
                  </a:lnTo>
                  <a:lnTo>
                    <a:pt x="44" y="16"/>
                  </a:lnTo>
                  <a:lnTo>
                    <a:pt x="45" y="13"/>
                  </a:lnTo>
                  <a:lnTo>
                    <a:pt x="45" y="12"/>
                  </a:lnTo>
                  <a:lnTo>
                    <a:pt x="45" y="11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5" y="7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5"/>
                  </a:lnTo>
                  <a:lnTo>
                    <a:pt x="48" y="6"/>
                  </a:lnTo>
                  <a:lnTo>
                    <a:pt x="48" y="7"/>
                  </a:lnTo>
                  <a:lnTo>
                    <a:pt x="48" y="8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2"/>
                  </a:lnTo>
                  <a:lnTo>
                    <a:pt x="49" y="14"/>
                  </a:lnTo>
                  <a:lnTo>
                    <a:pt x="49" y="20"/>
                  </a:lnTo>
                  <a:lnTo>
                    <a:pt x="49" y="21"/>
                  </a:lnTo>
                  <a:lnTo>
                    <a:pt x="49" y="22"/>
                  </a:lnTo>
                  <a:lnTo>
                    <a:pt x="49" y="25"/>
                  </a:lnTo>
                  <a:lnTo>
                    <a:pt x="50" y="32"/>
                  </a:lnTo>
                  <a:lnTo>
                    <a:pt x="50" y="34"/>
                  </a:lnTo>
                  <a:lnTo>
                    <a:pt x="50" y="35"/>
                  </a:lnTo>
                  <a:lnTo>
                    <a:pt x="50" y="39"/>
                  </a:lnTo>
                  <a:lnTo>
                    <a:pt x="50" y="46"/>
                  </a:lnTo>
                  <a:lnTo>
                    <a:pt x="51" y="61"/>
                  </a:lnTo>
                  <a:lnTo>
                    <a:pt x="51" y="62"/>
                  </a:lnTo>
                  <a:lnTo>
                    <a:pt x="51" y="64"/>
                  </a:lnTo>
                  <a:lnTo>
                    <a:pt x="51" y="68"/>
                  </a:lnTo>
                  <a:lnTo>
                    <a:pt x="52" y="74"/>
                  </a:lnTo>
                  <a:lnTo>
                    <a:pt x="52" y="76"/>
                  </a:lnTo>
                  <a:lnTo>
                    <a:pt x="52" y="78"/>
                  </a:lnTo>
                  <a:lnTo>
                    <a:pt x="52" y="81"/>
                  </a:lnTo>
                  <a:lnTo>
                    <a:pt x="53" y="87"/>
                  </a:lnTo>
                  <a:lnTo>
                    <a:pt x="53" y="89"/>
                  </a:lnTo>
                  <a:lnTo>
                    <a:pt x="53" y="90"/>
                  </a:lnTo>
                  <a:lnTo>
                    <a:pt x="53" y="93"/>
                  </a:lnTo>
                  <a:lnTo>
                    <a:pt x="53" y="94"/>
                  </a:lnTo>
                  <a:lnTo>
                    <a:pt x="53" y="96"/>
                  </a:lnTo>
                  <a:lnTo>
                    <a:pt x="53" y="98"/>
                  </a:lnTo>
                  <a:lnTo>
                    <a:pt x="53" y="99"/>
                  </a:lnTo>
                  <a:lnTo>
                    <a:pt x="53" y="101"/>
                  </a:lnTo>
                  <a:lnTo>
                    <a:pt x="54" y="103"/>
                  </a:lnTo>
                  <a:lnTo>
                    <a:pt x="54" y="104"/>
                  </a:lnTo>
                  <a:lnTo>
                    <a:pt x="54" y="105"/>
                  </a:lnTo>
                  <a:lnTo>
                    <a:pt x="54" y="107"/>
                  </a:lnTo>
                  <a:lnTo>
                    <a:pt x="54" y="108"/>
                  </a:lnTo>
                  <a:lnTo>
                    <a:pt x="54" y="109"/>
                  </a:lnTo>
                  <a:lnTo>
                    <a:pt x="54" y="109"/>
                  </a:lnTo>
                  <a:lnTo>
                    <a:pt x="54" y="110"/>
                  </a:lnTo>
                  <a:lnTo>
                    <a:pt x="54" y="111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3"/>
                  </a:lnTo>
                  <a:lnTo>
                    <a:pt x="57" y="113"/>
                  </a:lnTo>
                  <a:lnTo>
                    <a:pt x="57" y="112"/>
                  </a:lnTo>
                  <a:lnTo>
                    <a:pt x="57" y="111"/>
                  </a:lnTo>
                  <a:lnTo>
                    <a:pt x="57" y="110"/>
                  </a:lnTo>
                  <a:lnTo>
                    <a:pt x="57" y="109"/>
                  </a:lnTo>
                  <a:lnTo>
                    <a:pt x="57" y="107"/>
                  </a:lnTo>
                  <a:lnTo>
                    <a:pt x="57" y="106"/>
                  </a:lnTo>
                  <a:lnTo>
                    <a:pt x="57" y="105"/>
                  </a:lnTo>
                  <a:lnTo>
                    <a:pt x="57" y="103"/>
                  </a:lnTo>
                  <a:lnTo>
                    <a:pt x="58" y="102"/>
                  </a:lnTo>
                  <a:lnTo>
                    <a:pt x="58" y="100"/>
                  </a:lnTo>
                  <a:lnTo>
                    <a:pt x="58" y="98"/>
                  </a:lnTo>
                  <a:lnTo>
                    <a:pt x="58" y="92"/>
                  </a:lnTo>
                  <a:lnTo>
                    <a:pt x="58" y="91"/>
                  </a:lnTo>
                  <a:lnTo>
                    <a:pt x="58" y="89"/>
                  </a:lnTo>
                  <a:lnTo>
                    <a:pt x="59" y="86"/>
                  </a:lnTo>
                  <a:lnTo>
                    <a:pt x="59" y="79"/>
                  </a:lnTo>
                  <a:lnTo>
                    <a:pt x="60" y="64"/>
                  </a:lnTo>
                  <a:lnTo>
                    <a:pt x="60" y="62"/>
                  </a:lnTo>
                  <a:lnTo>
                    <a:pt x="60" y="60"/>
                  </a:lnTo>
                  <a:lnTo>
                    <a:pt x="60" y="57"/>
                  </a:lnTo>
                  <a:lnTo>
                    <a:pt x="61" y="49"/>
                  </a:lnTo>
                  <a:lnTo>
                    <a:pt x="61" y="47"/>
                  </a:lnTo>
                  <a:lnTo>
                    <a:pt x="61" y="46"/>
                  </a:lnTo>
                  <a:lnTo>
                    <a:pt x="61" y="42"/>
                  </a:lnTo>
                  <a:lnTo>
                    <a:pt x="61" y="35"/>
                  </a:lnTo>
                  <a:lnTo>
                    <a:pt x="61" y="33"/>
                  </a:lnTo>
                  <a:lnTo>
                    <a:pt x="61" y="31"/>
                  </a:lnTo>
                  <a:lnTo>
                    <a:pt x="62" y="28"/>
                  </a:lnTo>
                  <a:lnTo>
                    <a:pt x="62" y="22"/>
                  </a:lnTo>
                  <a:lnTo>
                    <a:pt x="62" y="20"/>
                  </a:lnTo>
                  <a:lnTo>
                    <a:pt x="62" y="19"/>
                  </a:lnTo>
                  <a:lnTo>
                    <a:pt x="62" y="16"/>
                  </a:lnTo>
                  <a:lnTo>
                    <a:pt x="63" y="11"/>
                  </a:lnTo>
                  <a:lnTo>
                    <a:pt x="63" y="10"/>
                  </a:lnTo>
                  <a:lnTo>
                    <a:pt x="63" y="9"/>
                  </a:lnTo>
                  <a:lnTo>
                    <a:pt x="63" y="7"/>
                  </a:lnTo>
                  <a:lnTo>
                    <a:pt x="63" y="6"/>
                  </a:lnTo>
                  <a:lnTo>
                    <a:pt x="63" y="6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3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66" y="7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6" y="11"/>
                  </a:lnTo>
                  <a:lnTo>
                    <a:pt x="67" y="13"/>
                  </a:lnTo>
                  <a:lnTo>
                    <a:pt x="67" y="18"/>
                  </a:lnTo>
                  <a:lnTo>
                    <a:pt x="67" y="20"/>
                  </a:lnTo>
                  <a:lnTo>
                    <a:pt x="67" y="21"/>
                  </a:lnTo>
                  <a:lnTo>
                    <a:pt x="67" y="24"/>
                  </a:lnTo>
                  <a:lnTo>
                    <a:pt x="68" y="30"/>
                  </a:lnTo>
                  <a:lnTo>
                    <a:pt x="68" y="43"/>
                  </a:lnTo>
                  <a:lnTo>
                    <a:pt x="69" y="45"/>
                  </a:lnTo>
                  <a:lnTo>
                    <a:pt x="69" y="47"/>
                  </a:lnTo>
                  <a:lnTo>
                    <a:pt x="69" y="50"/>
                  </a:lnTo>
                  <a:lnTo>
                    <a:pt x="69" y="58"/>
                  </a:lnTo>
                  <a:lnTo>
                    <a:pt x="70" y="73"/>
                  </a:lnTo>
                  <a:lnTo>
                    <a:pt x="70" y="75"/>
                  </a:lnTo>
                  <a:lnTo>
                    <a:pt x="70" y="77"/>
                  </a:lnTo>
                  <a:lnTo>
                    <a:pt x="70" y="81"/>
                  </a:lnTo>
                  <a:lnTo>
                    <a:pt x="71" y="88"/>
                  </a:lnTo>
                  <a:lnTo>
                    <a:pt x="71" y="89"/>
                  </a:lnTo>
                  <a:lnTo>
                    <a:pt x="71" y="91"/>
                  </a:lnTo>
                  <a:lnTo>
                    <a:pt x="71" y="94"/>
                  </a:lnTo>
                  <a:lnTo>
                    <a:pt x="71" y="100"/>
                  </a:lnTo>
                  <a:lnTo>
                    <a:pt x="71" y="101"/>
                  </a:lnTo>
                  <a:lnTo>
                    <a:pt x="72" y="102"/>
                  </a:lnTo>
                  <a:lnTo>
                    <a:pt x="72" y="104"/>
                  </a:lnTo>
                  <a:lnTo>
                    <a:pt x="72" y="106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36" name="Freeform 93"/>
            <p:cNvSpPr>
              <a:spLocks/>
            </p:cNvSpPr>
            <p:nvPr/>
          </p:nvSpPr>
          <p:spPr bwMode="auto">
            <a:xfrm>
              <a:off x="5310" y="2186"/>
              <a:ext cx="71" cy="116"/>
            </a:xfrm>
            <a:custGeom>
              <a:avLst/>
              <a:gdLst/>
              <a:ahLst/>
              <a:cxnLst>
                <a:cxn ang="0">
                  <a:pos x="1" y="112"/>
                </a:cxn>
                <a:cxn ang="0">
                  <a:pos x="1" y="115"/>
                </a:cxn>
                <a:cxn ang="0">
                  <a:pos x="2" y="114"/>
                </a:cxn>
                <a:cxn ang="0">
                  <a:pos x="3" y="110"/>
                </a:cxn>
                <a:cxn ang="0">
                  <a:pos x="4" y="94"/>
                </a:cxn>
                <a:cxn ang="0">
                  <a:pos x="7" y="41"/>
                </a:cxn>
                <a:cxn ang="0">
                  <a:pos x="8" y="15"/>
                </a:cxn>
                <a:cxn ang="0">
                  <a:pos x="9" y="5"/>
                </a:cxn>
                <a:cxn ang="0">
                  <a:pos x="10" y="1"/>
                </a:cxn>
                <a:cxn ang="0">
                  <a:pos x="11" y="0"/>
                </a:cxn>
                <a:cxn ang="0">
                  <a:pos x="11" y="2"/>
                </a:cxn>
                <a:cxn ang="0">
                  <a:pos x="12" y="10"/>
                </a:cxn>
                <a:cxn ang="0">
                  <a:pos x="14" y="37"/>
                </a:cxn>
                <a:cxn ang="0">
                  <a:pos x="16" y="74"/>
                </a:cxn>
                <a:cxn ang="0">
                  <a:pos x="17" y="100"/>
                </a:cxn>
                <a:cxn ang="0">
                  <a:pos x="18" y="110"/>
                </a:cxn>
                <a:cxn ang="0">
                  <a:pos x="19" y="115"/>
                </a:cxn>
                <a:cxn ang="0">
                  <a:pos x="20" y="115"/>
                </a:cxn>
                <a:cxn ang="0">
                  <a:pos x="21" y="112"/>
                </a:cxn>
                <a:cxn ang="0">
                  <a:pos x="21" y="103"/>
                </a:cxn>
                <a:cxn ang="0">
                  <a:pos x="23" y="80"/>
                </a:cxn>
                <a:cxn ang="0">
                  <a:pos x="25" y="44"/>
                </a:cxn>
                <a:cxn ang="0">
                  <a:pos x="26" y="14"/>
                </a:cxn>
                <a:cxn ang="0">
                  <a:pos x="27" y="5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29" y="2"/>
                </a:cxn>
                <a:cxn ang="0">
                  <a:pos x="30" y="10"/>
                </a:cxn>
                <a:cxn ang="0">
                  <a:pos x="31" y="27"/>
                </a:cxn>
                <a:cxn ang="0">
                  <a:pos x="34" y="70"/>
                </a:cxn>
                <a:cxn ang="0">
                  <a:pos x="35" y="98"/>
                </a:cxn>
                <a:cxn ang="0">
                  <a:pos x="36" y="109"/>
                </a:cxn>
                <a:cxn ang="0">
                  <a:pos x="37" y="114"/>
                </a:cxn>
                <a:cxn ang="0">
                  <a:pos x="38" y="116"/>
                </a:cxn>
                <a:cxn ang="0">
                  <a:pos x="38" y="113"/>
                </a:cxn>
                <a:cxn ang="0">
                  <a:pos x="39" y="105"/>
                </a:cxn>
                <a:cxn ang="0">
                  <a:pos x="40" y="88"/>
                </a:cxn>
                <a:cxn ang="0">
                  <a:pos x="43" y="36"/>
                </a:cxn>
                <a:cxn ang="0">
                  <a:pos x="44" y="15"/>
                </a:cxn>
                <a:cxn ang="0">
                  <a:pos x="45" y="5"/>
                </a:cxn>
                <a:cxn ang="0">
                  <a:pos x="46" y="0"/>
                </a:cxn>
                <a:cxn ang="0">
                  <a:pos x="47" y="0"/>
                </a:cxn>
                <a:cxn ang="0">
                  <a:pos x="47" y="4"/>
                </a:cxn>
                <a:cxn ang="0">
                  <a:pos x="48" y="14"/>
                </a:cxn>
                <a:cxn ang="0">
                  <a:pos x="50" y="53"/>
                </a:cxn>
                <a:cxn ang="0">
                  <a:pos x="52" y="90"/>
                </a:cxn>
                <a:cxn ang="0">
                  <a:pos x="53" y="104"/>
                </a:cxn>
                <a:cxn ang="0">
                  <a:pos x="54" y="112"/>
                </a:cxn>
                <a:cxn ang="0">
                  <a:pos x="55" y="115"/>
                </a:cxn>
                <a:cxn ang="0">
                  <a:pos x="56" y="115"/>
                </a:cxn>
                <a:cxn ang="0">
                  <a:pos x="56" y="110"/>
                </a:cxn>
                <a:cxn ang="0">
                  <a:pos x="57" y="100"/>
                </a:cxn>
                <a:cxn ang="0">
                  <a:pos x="59" y="64"/>
                </a:cxn>
                <a:cxn ang="0">
                  <a:pos x="61" y="24"/>
                </a:cxn>
                <a:cxn ang="0">
                  <a:pos x="62" y="8"/>
                </a:cxn>
                <a:cxn ang="0">
                  <a:pos x="63" y="1"/>
                </a:cxn>
                <a:cxn ang="0">
                  <a:pos x="64" y="0"/>
                </a:cxn>
                <a:cxn ang="0">
                  <a:pos x="65" y="2"/>
                </a:cxn>
                <a:cxn ang="0">
                  <a:pos x="66" y="10"/>
                </a:cxn>
                <a:cxn ang="0">
                  <a:pos x="67" y="30"/>
                </a:cxn>
                <a:cxn ang="0">
                  <a:pos x="69" y="81"/>
                </a:cxn>
                <a:cxn ang="0">
                  <a:pos x="71" y="104"/>
                </a:cxn>
              </a:cxnLst>
              <a:rect l="0" t="0" r="r" b="b"/>
              <a:pathLst>
                <a:path w="71" h="116">
                  <a:moveTo>
                    <a:pt x="0" y="106"/>
                  </a:moveTo>
                  <a:lnTo>
                    <a:pt x="0" y="107"/>
                  </a:lnTo>
                  <a:lnTo>
                    <a:pt x="0" y="108"/>
                  </a:lnTo>
                  <a:lnTo>
                    <a:pt x="0" y="109"/>
                  </a:lnTo>
                  <a:lnTo>
                    <a:pt x="0" y="110"/>
                  </a:lnTo>
                  <a:lnTo>
                    <a:pt x="1" y="111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3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3" y="113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3" y="105"/>
                  </a:lnTo>
                  <a:lnTo>
                    <a:pt x="4" y="102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4" y="94"/>
                  </a:lnTo>
                  <a:lnTo>
                    <a:pt x="4" y="91"/>
                  </a:lnTo>
                  <a:lnTo>
                    <a:pt x="5" y="85"/>
                  </a:lnTo>
                  <a:lnTo>
                    <a:pt x="5" y="71"/>
                  </a:lnTo>
                  <a:lnTo>
                    <a:pt x="5" y="69"/>
                  </a:lnTo>
                  <a:lnTo>
                    <a:pt x="6" y="67"/>
                  </a:lnTo>
                  <a:lnTo>
                    <a:pt x="6" y="63"/>
                  </a:lnTo>
                  <a:lnTo>
                    <a:pt x="6" y="56"/>
                  </a:lnTo>
                  <a:lnTo>
                    <a:pt x="7" y="41"/>
                  </a:lnTo>
                  <a:lnTo>
                    <a:pt x="7" y="39"/>
                  </a:lnTo>
                  <a:lnTo>
                    <a:pt x="7" y="37"/>
                  </a:lnTo>
                  <a:lnTo>
                    <a:pt x="7" y="34"/>
                  </a:lnTo>
                  <a:lnTo>
                    <a:pt x="8" y="27"/>
                  </a:lnTo>
                  <a:lnTo>
                    <a:pt x="8" y="25"/>
                  </a:lnTo>
                  <a:lnTo>
                    <a:pt x="8" y="24"/>
                  </a:lnTo>
                  <a:lnTo>
                    <a:pt x="8" y="21"/>
                  </a:lnTo>
                  <a:lnTo>
                    <a:pt x="8" y="15"/>
                  </a:lnTo>
                  <a:lnTo>
                    <a:pt x="9" y="14"/>
                  </a:lnTo>
                  <a:lnTo>
                    <a:pt x="9" y="13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9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3" y="14"/>
                  </a:lnTo>
                  <a:lnTo>
                    <a:pt x="13" y="15"/>
                  </a:lnTo>
                  <a:lnTo>
                    <a:pt x="13" y="16"/>
                  </a:lnTo>
                  <a:lnTo>
                    <a:pt x="13" y="19"/>
                  </a:lnTo>
                  <a:lnTo>
                    <a:pt x="13" y="24"/>
                  </a:lnTo>
                  <a:lnTo>
                    <a:pt x="14" y="37"/>
                  </a:lnTo>
                  <a:lnTo>
                    <a:pt x="14" y="39"/>
                  </a:lnTo>
                  <a:lnTo>
                    <a:pt x="14" y="40"/>
                  </a:lnTo>
                  <a:lnTo>
                    <a:pt x="14" y="44"/>
                  </a:lnTo>
                  <a:lnTo>
                    <a:pt x="15" y="52"/>
                  </a:lnTo>
                  <a:lnTo>
                    <a:pt x="15" y="67"/>
                  </a:lnTo>
                  <a:lnTo>
                    <a:pt x="16" y="69"/>
                  </a:lnTo>
                  <a:lnTo>
                    <a:pt x="16" y="71"/>
                  </a:lnTo>
                  <a:lnTo>
                    <a:pt x="16" y="74"/>
                  </a:lnTo>
                  <a:lnTo>
                    <a:pt x="16" y="82"/>
                  </a:lnTo>
                  <a:lnTo>
                    <a:pt x="16" y="83"/>
                  </a:lnTo>
                  <a:lnTo>
                    <a:pt x="17" y="85"/>
                  </a:lnTo>
                  <a:lnTo>
                    <a:pt x="17" y="88"/>
                  </a:lnTo>
                  <a:lnTo>
                    <a:pt x="17" y="95"/>
                  </a:lnTo>
                  <a:lnTo>
                    <a:pt x="17" y="96"/>
                  </a:lnTo>
                  <a:lnTo>
                    <a:pt x="17" y="98"/>
                  </a:lnTo>
                  <a:lnTo>
                    <a:pt x="17" y="100"/>
                  </a:lnTo>
                  <a:lnTo>
                    <a:pt x="17" y="102"/>
                  </a:lnTo>
                  <a:lnTo>
                    <a:pt x="18" y="103"/>
                  </a:lnTo>
                  <a:lnTo>
                    <a:pt x="18" y="105"/>
                  </a:lnTo>
                  <a:lnTo>
                    <a:pt x="18" y="106"/>
                  </a:lnTo>
                  <a:lnTo>
                    <a:pt x="18" y="107"/>
                  </a:lnTo>
                  <a:lnTo>
                    <a:pt x="18" y="108"/>
                  </a:lnTo>
                  <a:lnTo>
                    <a:pt x="18" y="109"/>
                  </a:lnTo>
                  <a:lnTo>
                    <a:pt x="18" y="110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9" y="112"/>
                  </a:lnTo>
                  <a:lnTo>
                    <a:pt x="19" y="113"/>
                  </a:lnTo>
                  <a:lnTo>
                    <a:pt x="19" y="113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0"/>
                  </a:lnTo>
                  <a:lnTo>
                    <a:pt x="21" y="109"/>
                  </a:lnTo>
                  <a:lnTo>
                    <a:pt x="21" y="108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5"/>
                  </a:lnTo>
                  <a:lnTo>
                    <a:pt x="21" y="103"/>
                  </a:lnTo>
                  <a:lnTo>
                    <a:pt x="21" y="101"/>
                  </a:lnTo>
                  <a:lnTo>
                    <a:pt x="22" y="100"/>
                  </a:lnTo>
                  <a:lnTo>
                    <a:pt x="22" y="98"/>
                  </a:lnTo>
                  <a:lnTo>
                    <a:pt x="22" y="92"/>
                  </a:lnTo>
                  <a:lnTo>
                    <a:pt x="22" y="91"/>
                  </a:lnTo>
                  <a:lnTo>
                    <a:pt x="22" y="89"/>
                  </a:lnTo>
                  <a:lnTo>
                    <a:pt x="23" y="86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3" y="76"/>
                  </a:lnTo>
                  <a:lnTo>
                    <a:pt x="23" y="73"/>
                  </a:lnTo>
                  <a:lnTo>
                    <a:pt x="24" y="66"/>
                  </a:lnTo>
                  <a:lnTo>
                    <a:pt x="24" y="52"/>
                  </a:lnTo>
                  <a:lnTo>
                    <a:pt x="24" y="50"/>
                  </a:lnTo>
                  <a:lnTo>
                    <a:pt x="24" y="48"/>
                  </a:lnTo>
                  <a:lnTo>
                    <a:pt x="25" y="44"/>
                  </a:lnTo>
                  <a:lnTo>
                    <a:pt x="25" y="38"/>
                  </a:lnTo>
                  <a:lnTo>
                    <a:pt x="26" y="25"/>
                  </a:lnTo>
                  <a:lnTo>
                    <a:pt x="26" y="23"/>
                  </a:lnTo>
                  <a:lnTo>
                    <a:pt x="26" y="22"/>
                  </a:lnTo>
                  <a:lnTo>
                    <a:pt x="26" y="19"/>
                  </a:lnTo>
                  <a:lnTo>
                    <a:pt x="26" y="18"/>
                  </a:lnTo>
                  <a:lnTo>
                    <a:pt x="26" y="17"/>
                  </a:lnTo>
                  <a:lnTo>
                    <a:pt x="26" y="14"/>
                  </a:lnTo>
                  <a:lnTo>
                    <a:pt x="27" y="13"/>
                  </a:lnTo>
                  <a:lnTo>
                    <a:pt x="27" y="12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7" y="8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30" y="3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5"/>
                  </a:lnTo>
                  <a:lnTo>
                    <a:pt x="30" y="7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10"/>
                  </a:lnTo>
                  <a:lnTo>
                    <a:pt x="30" y="11"/>
                  </a:lnTo>
                  <a:lnTo>
                    <a:pt x="30" y="12"/>
                  </a:lnTo>
                  <a:lnTo>
                    <a:pt x="31" y="15"/>
                  </a:lnTo>
                  <a:lnTo>
                    <a:pt x="31" y="16"/>
                  </a:lnTo>
                  <a:lnTo>
                    <a:pt x="31" y="17"/>
                  </a:lnTo>
                  <a:lnTo>
                    <a:pt x="31" y="20"/>
                  </a:lnTo>
                  <a:lnTo>
                    <a:pt x="31" y="26"/>
                  </a:lnTo>
                  <a:lnTo>
                    <a:pt x="31" y="27"/>
                  </a:lnTo>
                  <a:lnTo>
                    <a:pt x="32" y="29"/>
                  </a:lnTo>
                  <a:lnTo>
                    <a:pt x="32" y="32"/>
                  </a:lnTo>
                  <a:lnTo>
                    <a:pt x="32" y="39"/>
                  </a:lnTo>
                  <a:lnTo>
                    <a:pt x="33" y="54"/>
                  </a:lnTo>
                  <a:lnTo>
                    <a:pt x="33" y="56"/>
                  </a:lnTo>
                  <a:lnTo>
                    <a:pt x="33" y="58"/>
                  </a:lnTo>
                  <a:lnTo>
                    <a:pt x="33" y="62"/>
                  </a:lnTo>
                  <a:lnTo>
                    <a:pt x="34" y="70"/>
                  </a:lnTo>
                  <a:lnTo>
                    <a:pt x="34" y="84"/>
                  </a:lnTo>
                  <a:lnTo>
                    <a:pt x="34" y="86"/>
                  </a:lnTo>
                  <a:lnTo>
                    <a:pt x="34" y="87"/>
                  </a:lnTo>
                  <a:lnTo>
                    <a:pt x="35" y="91"/>
                  </a:lnTo>
                  <a:lnTo>
                    <a:pt x="35" y="92"/>
                  </a:lnTo>
                  <a:lnTo>
                    <a:pt x="35" y="94"/>
                  </a:lnTo>
                  <a:lnTo>
                    <a:pt x="35" y="97"/>
                  </a:lnTo>
                  <a:lnTo>
                    <a:pt x="35" y="98"/>
                  </a:lnTo>
                  <a:lnTo>
                    <a:pt x="35" y="99"/>
                  </a:lnTo>
                  <a:lnTo>
                    <a:pt x="35" y="102"/>
                  </a:lnTo>
                  <a:lnTo>
                    <a:pt x="36" y="103"/>
                  </a:lnTo>
                  <a:lnTo>
                    <a:pt x="36" y="104"/>
                  </a:lnTo>
                  <a:lnTo>
                    <a:pt x="36" y="106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9"/>
                  </a:lnTo>
                  <a:lnTo>
                    <a:pt x="36" y="110"/>
                  </a:lnTo>
                  <a:lnTo>
                    <a:pt x="36" y="111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7" y="113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3"/>
                  </a:lnTo>
                  <a:lnTo>
                    <a:pt x="38" y="113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1"/>
                  </a:lnTo>
                  <a:lnTo>
                    <a:pt x="39" y="110"/>
                  </a:lnTo>
                  <a:lnTo>
                    <a:pt x="39" y="109"/>
                  </a:lnTo>
                  <a:lnTo>
                    <a:pt x="39" y="108"/>
                  </a:lnTo>
                  <a:lnTo>
                    <a:pt x="39" y="106"/>
                  </a:lnTo>
                  <a:lnTo>
                    <a:pt x="39" y="105"/>
                  </a:lnTo>
                  <a:lnTo>
                    <a:pt x="39" y="104"/>
                  </a:lnTo>
                  <a:lnTo>
                    <a:pt x="39" y="102"/>
                  </a:lnTo>
                  <a:lnTo>
                    <a:pt x="40" y="100"/>
                  </a:lnTo>
                  <a:lnTo>
                    <a:pt x="40" y="99"/>
                  </a:lnTo>
                  <a:lnTo>
                    <a:pt x="40" y="96"/>
                  </a:lnTo>
                  <a:lnTo>
                    <a:pt x="40" y="91"/>
                  </a:lnTo>
                  <a:lnTo>
                    <a:pt x="40" y="89"/>
                  </a:lnTo>
                  <a:lnTo>
                    <a:pt x="40" y="88"/>
                  </a:lnTo>
                  <a:lnTo>
                    <a:pt x="40" y="85"/>
                  </a:lnTo>
                  <a:lnTo>
                    <a:pt x="41" y="78"/>
                  </a:lnTo>
                  <a:lnTo>
                    <a:pt x="42" y="64"/>
                  </a:lnTo>
                  <a:lnTo>
                    <a:pt x="42" y="62"/>
                  </a:lnTo>
                  <a:lnTo>
                    <a:pt x="42" y="61"/>
                  </a:lnTo>
                  <a:lnTo>
                    <a:pt x="42" y="57"/>
                  </a:lnTo>
                  <a:lnTo>
                    <a:pt x="42" y="50"/>
                  </a:lnTo>
                  <a:lnTo>
                    <a:pt x="43" y="36"/>
                  </a:lnTo>
                  <a:lnTo>
                    <a:pt x="43" y="34"/>
                  </a:lnTo>
                  <a:lnTo>
                    <a:pt x="43" y="32"/>
                  </a:lnTo>
                  <a:lnTo>
                    <a:pt x="43" y="29"/>
                  </a:lnTo>
                  <a:lnTo>
                    <a:pt x="44" y="22"/>
                  </a:lnTo>
                  <a:lnTo>
                    <a:pt x="44" y="21"/>
                  </a:lnTo>
                  <a:lnTo>
                    <a:pt x="44" y="20"/>
                  </a:lnTo>
                  <a:lnTo>
                    <a:pt x="44" y="17"/>
                  </a:lnTo>
                  <a:lnTo>
                    <a:pt x="44" y="15"/>
                  </a:lnTo>
                  <a:lnTo>
                    <a:pt x="44" y="14"/>
                  </a:lnTo>
                  <a:lnTo>
                    <a:pt x="44" y="12"/>
                  </a:lnTo>
                  <a:lnTo>
                    <a:pt x="44" y="10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5" y="7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5" y="2"/>
                  </a:lnTo>
                  <a:lnTo>
                    <a:pt x="46" y="2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4"/>
                  </a:lnTo>
                  <a:lnTo>
                    <a:pt x="48" y="5"/>
                  </a:lnTo>
                  <a:lnTo>
                    <a:pt x="48" y="6"/>
                  </a:lnTo>
                  <a:lnTo>
                    <a:pt x="48" y="7"/>
                  </a:lnTo>
                  <a:lnTo>
                    <a:pt x="48" y="8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3"/>
                  </a:lnTo>
                  <a:lnTo>
                    <a:pt x="48" y="14"/>
                  </a:lnTo>
                  <a:lnTo>
                    <a:pt x="48" y="16"/>
                  </a:lnTo>
                  <a:lnTo>
                    <a:pt x="49" y="18"/>
                  </a:lnTo>
                  <a:lnTo>
                    <a:pt x="49" y="25"/>
                  </a:lnTo>
                  <a:lnTo>
                    <a:pt x="49" y="26"/>
                  </a:lnTo>
                  <a:lnTo>
                    <a:pt x="49" y="28"/>
                  </a:lnTo>
                  <a:lnTo>
                    <a:pt x="49" y="31"/>
                  </a:lnTo>
                  <a:lnTo>
                    <a:pt x="50" y="38"/>
                  </a:lnTo>
                  <a:lnTo>
                    <a:pt x="50" y="53"/>
                  </a:lnTo>
                  <a:lnTo>
                    <a:pt x="51" y="55"/>
                  </a:lnTo>
                  <a:lnTo>
                    <a:pt x="51" y="57"/>
                  </a:lnTo>
                  <a:lnTo>
                    <a:pt x="51" y="61"/>
                  </a:lnTo>
                  <a:lnTo>
                    <a:pt x="51" y="69"/>
                  </a:lnTo>
                  <a:lnTo>
                    <a:pt x="52" y="83"/>
                  </a:lnTo>
                  <a:lnTo>
                    <a:pt x="52" y="85"/>
                  </a:lnTo>
                  <a:lnTo>
                    <a:pt x="52" y="86"/>
                  </a:lnTo>
                  <a:lnTo>
                    <a:pt x="52" y="90"/>
                  </a:lnTo>
                  <a:lnTo>
                    <a:pt x="52" y="91"/>
                  </a:lnTo>
                  <a:lnTo>
                    <a:pt x="52" y="93"/>
                  </a:lnTo>
                  <a:lnTo>
                    <a:pt x="53" y="96"/>
                  </a:lnTo>
                  <a:lnTo>
                    <a:pt x="53" y="97"/>
                  </a:lnTo>
                  <a:lnTo>
                    <a:pt x="53" y="99"/>
                  </a:lnTo>
                  <a:lnTo>
                    <a:pt x="53" y="101"/>
                  </a:lnTo>
                  <a:lnTo>
                    <a:pt x="53" y="102"/>
                  </a:lnTo>
                  <a:lnTo>
                    <a:pt x="53" y="104"/>
                  </a:lnTo>
                  <a:lnTo>
                    <a:pt x="54" y="106"/>
                  </a:lnTo>
                  <a:lnTo>
                    <a:pt x="54" y="107"/>
                  </a:lnTo>
                  <a:lnTo>
                    <a:pt x="54" y="108"/>
                  </a:lnTo>
                  <a:lnTo>
                    <a:pt x="54" y="109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54" y="111"/>
                  </a:lnTo>
                  <a:lnTo>
                    <a:pt x="54" y="112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3"/>
                  </a:lnTo>
                  <a:lnTo>
                    <a:pt x="56" y="113"/>
                  </a:lnTo>
                  <a:lnTo>
                    <a:pt x="56" y="112"/>
                  </a:lnTo>
                  <a:lnTo>
                    <a:pt x="56" y="111"/>
                  </a:lnTo>
                  <a:lnTo>
                    <a:pt x="56" y="110"/>
                  </a:lnTo>
                  <a:lnTo>
                    <a:pt x="56" y="109"/>
                  </a:lnTo>
                  <a:lnTo>
                    <a:pt x="56" y="108"/>
                  </a:lnTo>
                  <a:lnTo>
                    <a:pt x="57" y="106"/>
                  </a:lnTo>
                  <a:lnTo>
                    <a:pt x="57" y="106"/>
                  </a:lnTo>
                  <a:lnTo>
                    <a:pt x="57" y="104"/>
                  </a:lnTo>
                  <a:lnTo>
                    <a:pt x="57" y="102"/>
                  </a:lnTo>
                  <a:lnTo>
                    <a:pt x="57" y="101"/>
                  </a:lnTo>
                  <a:lnTo>
                    <a:pt x="57" y="100"/>
                  </a:lnTo>
                  <a:lnTo>
                    <a:pt x="57" y="97"/>
                  </a:lnTo>
                  <a:lnTo>
                    <a:pt x="58" y="92"/>
                  </a:lnTo>
                  <a:lnTo>
                    <a:pt x="58" y="90"/>
                  </a:lnTo>
                  <a:lnTo>
                    <a:pt x="58" y="89"/>
                  </a:lnTo>
                  <a:lnTo>
                    <a:pt x="58" y="86"/>
                  </a:lnTo>
                  <a:lnTo>
                    <a:pt x="58" y="79"/>
                  </a:lnTo>
                  <a:lnTo>
                    <a:pt x="59" y="66"/>
                  </a:lnTo>
                  <a:lnTo>
                    <a:pt x="59" y="64"/>
                  </a:lnTo>
                  <a:lnTo>
                    <a:pt x="59" y="62"/>
                  </a:lnTo>
                  <a:lnTo>
                    <a:pt x="60" y="58"/>
                  </a:lnTo>
                  <a:lnTo>
                    <a:pt x="60" y="51"/>
                  </a:lnTo>
                  <a:lnTo>
                    <a:pt x="60" y="37"/>
                  </a:lnTo>
                  <a:lnTo>
                    <a:pt x="61" y="35"/>
                  </a:lnTo>
                  <a:lnTo>
                    <a:pt x="61" y="34"/>
                  </a:lnTo>
                  <a:lnTo>
                    <a:pt x="61" y="30"/>
                  </a:lnTo>
                  <a:lnTo>
                    <a:pt x="61" y="24"/>
                  </a:lnTo>
                  <a:lnTo>
                    <a:pt x="61" y="22"/>
                  </a:lnTo>
                  <a:lnTo>
                    <a:pt x="61" y="20"/>
                  </a:lnTo>
                  <a:lnTo>
                    <a:pt x="62" y="18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2" y="7"/>
                  </a:lnTo>
                  <a:lnTo>
                    <a:pt x="63" y="6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3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5" y="4"/>
                  </a:lnTo>
                  <a:lnTo>
                    <a:pt x="65" y="4"/>
                  </a:lnTo>
                  <a:lnTo>
                    <a:pt x="65" y="5"/>
                  </a:lnTo>
                  <a:lnTo>
                    <a:pt x="65" y="6"/>
                  </a:lnTo>
                  <a:lnTo>
                    <a:pt x="65" y="8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6" y="12"/>
                  </a:lnTo>
                  <a:lnTo>
                    <a:pt x="66" y="14"/>
                  </a:lnTo>
                  <a:lnTo>
                    <a:pt x="66" y="15"/>
                  </a:lnTo>
                  <a:lnTo>
                    <a:pt x="66" y="18"/>
                  </a:lnTo>
                  <a:lnTo>
                    <a:pt x="66" y="24"/>
                  </a:lnTo>
                  <a:lnTo>
                    <a:pt x="67" y="25"/>
                  </a:lnTo>
                  <a:lnTo>
                    <a:pt x="67" y="27"/>
                  </a:lnTo>
                  <a:lnTo>
                    <a:pt x="67" y="30"/>
                  </a:lnTo>
                  <a:lnTo>
                    <a:pt x="67" y="36"/>
                  </a:lnTo>
                  <a:lnTo>
                    <a:pt x="68" y="50"/>
                  </a:lnTo>
                  <a:lnTo>
                    <a:pt x="68" y="52"/>
                  </a:lnTo>
                  <a:lnTo>
                    <a:pt x="68" y="54"/>
                  </a:lnTo>
                  <a:lnTo>
                    <a:pt x="68" y="58"/>
                  </a:lnTo>
                  <a:lnTo>
                    <a:pt x="69" y="65"/>
                  </a:lnTo>
                  <a:lnTo>
                    <a:pt x="69" y="79"/>
                  </a:lnTo>
                  <a:lnTo>
                    <a:pt x="69" y="81"/>
                  </a:lnTo>
                  <a:lnTo>
                    <a:pt x="70" y="82"/>
                  </a:lnTo>
                  <a:lnTo>
                    <a:pt x="70" y="86"/>
                  </a:lnTo>
                  <a:lnTo>
                    <a:pt x="70" y="92"/>
                  </a:lnTo>
                  <a:lnTo>
                    <a:pt x="70" y="93"/>
                  </a:lnTo>
                  <a:lnTo>
                    <a:pt x="70" y="95"/>
                  </a:lnTo>
                  <a:lnTo>
                    <a:pt x="70" y="98"/>
                  </a:lnTo>
                  <a:lnTo>
                    <a:pt x="71" y="102"/>
                  </a:lnTo>
                  <a:lnTo>
                    <a:pt x="71" y="104"/>
                  </a:lnTo>
                  <a:lnTo>
                    <a:pt x="71" y="105"/>
                  </a:lnTo>
                  <a:lnTo>
                    <a:pt x="71" y="107"/>
                  </a:lnTo>
                  <a:lnTo>
                    <a:pt x="71" y="108"/>
                  </a:lnTo>
                  <a:lnTo>
                    <a:pt x="71" y="108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37" name="Freeform 94"/>
            <p:cNvSpPr>
              <a:spLocks/>
            </p:cNvSpPr>
            <p:nvPr/>
          </p:nvSpPr>
          <p:spPr bwMode="auto">
            <a:xfrm>
              <a:off x="5381" y="2186"/>
              <a:ext cx="73" cy="116"/>
            </a:xfrm>
            <a:custGeom>
              <a:avLst/>
              <a:gdLst/>
              <a:ahLst/>
              <a:cxnLst>
                <a:cxn ang="0">
                  <a:pos x="1" y="114"/>
                </a:cxn>
                <a:cxn ang="0">
                  <a:pos x="2" y="116"/>
                </a:cxn>
                <a:cxn ang="0">
                  <a:pos x="2" y="114"/>
                </a:cxn>
                <a:cxn ang="0">
                  <a:pos x="3" y="108"/>
                </a:cxn>
                <a:cxn ang="0">
                  <a:pos x="4" y="92"/>
                </a:cxn>
                <a:cxn ang="0">
                  <a:pos x="7" y="28"/>
                </a:cxn>
                <a:cxn ang="0">
                  <a:pos x="9" y="10"/>
                </a:cxn>
                <a:cxn ang="0">
                  <a:pos x="9" y="2"/>
                </a:cxn>
                <a:cxn ang="0">
                  <a:pos x="10" y="0"/>
                </a:cxn>
                <a:cxn ang="0">
                  <a:pos x="11" y="1"/>
                </a:cxn>
                <a:cxn ang="0">
                  <a:pos x="12" y="8"/>
                </a:cxn>
                <a:cxn ang="0">
                  <a:pos x="13" y="29"/>
                </a:cxn>
                <a:cxn ang="0">
                  <a:pos x="16" y="75"/>
                </a:cxn>
                <a:cxn ang="0">
                  <a:pos x="17" y="100"/>
                </a:cxn>
                <a:cxn ang="0">
                  <a:pos x="18" y="110"/>
                </a:cxn>
                <a:cxn ang="0">
                  <a:pos x="19" y="115"/>
                </a:cxn>
                <a:cxn ang="0">
                  <a:pos x="20" y="115"/>
                </a:cxn>
                <a:cxn ang="0">
                  <a:pos x="20" y="112"/>
                </a:cxn>
                <a:cxn ang="0">
                  <a:pos x="21" y="102"/>
                </a:cxn>
                <a:cxn ang="0">
                  <a:pos x="24" y="39"/>
                </a:cxn>
                <a:cxn ang="0">
                  <a:pos x="26" y="14"/>
                </a:cxn>
                <a:cxn ang="0">
                  <a:pos x="27" y="4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9" y="3"/>
                </a:cxn>
                <a:cxn ang="0">
                  <a:pos x="30" y="16"/>
                </a:cxn>
                <a:cxn ang="0">
                  <a:pos x="32" y="48"/>
                </a:cxn>
                <a:cxn ang="0">
                  <a:pos x="34" y="87"/>
                </a:cxn>
                <a:cxn ang="0">
                  <a:pos x="35" y="105"/>
                </a:cxn>
                <a:cxn ang="0">
                  <a:pos x="36" y="112"/>
                </a:cxn>
                <a:cxn ang="0">
                  <a:pos x="36" y="115"/>
                </a:cxn>
                <a:cxn ang="0">
                  <a:pos x="37" y="114"/>
                </a:cxn>
                <a:cxn ang="0">
                  <a:pos x="38" y="108"/>
                </a:cxn>
                <a:cxn ang="0">
                  <a:pos x="39" y="95"/>
                </a:cxn>
                <a:cxn ang="0">
                  <a:pos x="42" y="27"/>
                </a:cxn>
                <a:cxn ang="0">
                  <a:pos x="44" y="10"/>
                </a:cxn>
                <a:cxn ang="0">
                  <a:pos x="44" y="2"/>
                </a:cxn>
                <a:cxn ang="0">
                  <a:pos x="45" y="0"/>
                </a:cxn>
                <a:cxn ang="0">
                  <a:pos x="46" y="1"/>
                </a:cxn>
                <a:cxn ang="0">
                  <a:pos x="46" y="6"/>
                </a:cxn>
                <a:cxn ang="0">
                  <a:pos x="47" y="18"/>
                </a:cxn>
                <a:cxn ang="0">
                  <a:pos x="50" y="73"/>
                </a:cxn>
                <a:cxn ang="0">
                  <a:pos x="52" y="100"/>
                </a:cxn>
                <a:cxn ang="0">
                  <a:pos x="53" y="111"/>
                </a:cxn>
                <a:cxn ang="0">
                  <a:pos x="54" y="115"/>
                </a:cxn>
                <a:cxn ang="0">
                  <a:pos x="54" y="115"/>
                </a:cxn>
                <a:cxn ang="0">
                  <a:pos x="55" y="110"/>
                </a:cxn>
                <a:cxn ang="0">
                  <a:pos x="56" y="99"/>
                </a:cxn>
                <a:cxn ang="0">
                  <a:pos x="58" y="60"/>
                </a:cxn>
                <a:cxn ang="0">
                  <a:pos x="60" y="20"/>
                </a:cxn>
                <a:cxn ang="0">
                  <a:pos x="61" y="6"/>
                </a:cxn>
                <a:cxn ang="0">
                  <a:pos x="62" y="1"/>
                </a:cxn>
                <a:cxn ang="0">
                  <a:pos x="62" y="0"/>
                </a:cxn>
                <a:cxn ang="0">
                  <a:pos x="63" y="3"/>
                </a:cxn>
                <a:cxn ang="0">
                  <a:pos x="64" y="11"/>
                </a:cxn>
                <a:cxn ang="0">
                  <a:pos x="66" y="36"/>
                </a:cxn>
                <a:cxn ang="0">
                  <a:pos x="68" y="86"/>
                </a:cxn>
                <a:cxn ang="0">
                  <a:pos x="69" y="103"/>
                </a:cxn>
                <a:cxn ang="0">
                  <a:pos x="70" y="112"/>
                </a:cxn>
                <a:cxn ang="0">
                  <a:pos x="71" y="115"/>
                </a:cxn>
                <a:cxn ang="0">
                  <a:pos x="71" y="115"/>
                </a:cxn>
                <a:cxn ang="0">
                  <a:pos x="72" y="110"/>
                </a:cxn>
              </a:cxnLst>
              <a:rect l="0" t="0" r="r" b="b"/>
              <a:pathLst>
                <a:path w="73" h="116">
                  <a:moveTo>
                    <a:pt x="0" y="108"/>
                  </a:moveTo>
                  <a:lnTo>
                    <a:pt x="0" y="110"/>
                  </a:lnTo>
                  <a:lnTo>
                    <a:pt x="1" y="111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3" y="113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8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3" y="105"/>
                  </a:lnTo>
                  <a:lnTo>
                    <a:pt x="3" y="102"/>
                  </a:lnTo>
                  <a:lnTo>
                    <a:pt x="4" y="98"/>
                  </a:lnTo>
                  <a:lnTo>
                    <a:pt x="4" y="96"/>
                  </a:lnTo>
                  <a:lnTo>
                    <a:pt x="4" y="95"/>
                  </a:lnTo>
                  <a:lnTo>
                    <a:pt x="4" y="92"/>
                  </a:lnTo>
                  <a:lnTo>
                    <a:pt x="5" y="86"/>
                  </a:lnTo>
                  <a:lnTo>
                    <a:pt x="5" y="73"/>
                  </a:lnTo>
                  <a:lnTo>
                    <a:pt x="7" y="44"/>
                  </a:lnTo>
                  <a:lnTo>
                    <a:pt x="7" y="43"/>
                  </a:lnTo>
                  <a:lnTo>
                    <a:pt x="7" y="41"/>
                  </a:lnTo>
                  <a:lnTo>
                    <a:pt x="7" y="37"/>
                  </a:lnTo>
                  <a:lnTo>
                    <a:pt x="7" y="30"/>
                  </a:lnTo>
                  <a:lnTo>
                    <a:pt x="7" y="28"/>
                  </a:lnTo>
                  <a:lnTo>
                    <a:pt x="8" y="27"/>
                  </a:lnTo>
                  <a:lnTo>
                    <a:pt x="8" y="23"/>
                  </a:lnTo>
                  <a:lnTo>
                    <a:pt x="8" y="17"/>
                  </a:lnTo>
                  <a:lnTo>
                    <a:pt x="8" y="16"/>
                  </a:lnTo>
                  <a:lnTo>
                    <a:pt x="8" y="15"/>
                  </a:lnTo>
                  <a:lnTo>
                    <a:pt x="9" y="12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8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2" y="5"/>
                  </a:lnTo>
                  <a:lnTo>
                    <a:pt x="12" y="6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3" y="18"/>
                  </a:lnTo>
                  <a:lnTo>
                    <a:pt x="13" y="19"/>
                  </a:lnTo>
                  <a:lnTo>
                    <a:pt x="13" y="20"/>
                  </a:lnTo>
                  <a:lnTo>
                    <a:pt x="13" y="23"/>
                  </a:lnTo>
                  <a:lnTo>
                    <a:pt x="13" y="29"/>
                  </a:lnTo>
                  <a:lnTo>
                    <a:pt x="14" y="43"/>
                  </a:lnTo>
                  <a:lnTo>
                    <a:pt x="14" y="45"/>
                  </a:lnTo>
                  <a:lnTo>
                    <a:pt x="14" y="46"/>
                  </a:lnTo>
                  <a:lnTo>
                    <a:pt x="14" y="50"/>
                  </a:lnTo>
                  <a:lnTo>
                    <a:pt x="15" y="57"/>
                  </a:lnTo>
                  <a:lnTo>
                    <a:pt x="15" y="72"/>
                  </a:lnTo>
                  <a:lnTo>
                    <a:pt x="15" y="74"/>
                  </a:lnTo>
                  <a:lnTo>
                    <a:pt x="16" y="75"/>
                  </a:lnTo>
                  <a:lnTo>
                    <a:pt x="16" y="79"/>
                  </a:lnTo>
                  <a:lnTo>
                    <a:pt x="16" y="85"/>
                  </a:lnTo>
                  <a:lnTo>
                    <a:pt x="16" y="87"/>
                  </a:lnTo>
                  <a:lnTo>
                    <a:pt x="16" y="88"/>
                  </a:lnTo>
                  <a:lnTo>
                    <a:pt x="17" y="92"/>
                  </a:lnTo>
                  <a:lnTo>
                    <a:pt x="17" y="97"/>
                  </a:lnTo>
                  <a:lnTo>
                    <a:pt x="17" y="98"/>
                  </a:lnTo>
                  <a:lnTo>
                    <a:pt x="17" y="100"/>
                  </a:lnTo>
                  <a:lnTo>
                    <a:pt x="17" y="102"/>
                  </a:lnTo>
                  <a:lnTo>
                    <a:pt x="17" y="103"/>
                  </a:lnTo>
                  <a:lnTo>
                    <a:pt x="17" y="104"/>
                  </a:lnTo>
                  <a:lnTo>
                    <a:pt x="17" y="106"/>
                  </a:lnTo>
                  <a:lnTo>
                    <a:pt x="18" y="107"/>
                  </a:lnTo>
                  <a:lnTo>
                    <a:pt x="18" y="108"/>
                  </a:lnTo>
                  <a:lnTo>
                    <a:pt x="18" y="109"/>
                  </a:lnTo>
                  <a:lnTo>
                    <a:pt x="18" y="110"/>
                  </a:lnTo>
                  <a:lnTo>
                    <a:pt x="18" y="111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4"/>
                  </a:lnTo>
                  <a:lnTo>
                    <a:pt x="19" y="114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3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1"/>
                  </a:lnTo>
                  <a:lnTo>
                    <a:pt x="20" y="110"/>
                  </a:lnTo>
                  <a:lnTo>
                    <a:pt x="21" y="108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4"/>
                  </a:lnTo>
                  <a:lnTo>
                    <a:pt x="21" y="103"/>
                  </a:lnTo>
                  <a:lnTo>
                    <a:pt x="21" y="102"/>
                  </a:lnTo>
                  <a:lnTo>
                    <a:pt x="21" y="99"/>
                  </a:lnTo>
                  <a:lnTo>
                    <a:pt x="22" y="98"/>
                  </a:lnTo>
                  <a:lnTo>
                    <a:pt x="22" y="96"/>
                  </a:lnTo>
                  <a:lnTo>
                    <a:pt x="22" y="93"/>
                  </a:lnTo>
                  <a:lnTo>
                    <a:pt x="22" y="86"/>
                  </a:lnTo>
                  <a:lnTo>
                    <a:pt x="23" y="72"/>
                  </a:lnTo>
                  <a:lnTo>
                    <a:pt x="24" y="40"/>
                  </a:lnTo>
                  <a:lnTo>
                    <a:pt x="24" y="39"/>
                  </a:lnTo>
                  <a:lnTo>
                    <a:pt x="25" y="37"/>
                  </a:lnTo>
                  <a:lnTo>
                    <a:pt x="25" y="34"/>
                  </a:lnTo>
                  <a:lnTo>
                    <a:pt x="25" y="27"/>
                  </a:lnTo>
                  <a:lnTo>
                    <a:pt x="25" y="25"/>
                  </a:lnTo>
                  <a:lnTo>
                    <a:pt x="25" y="24"/>
                  </a:lnTo>
                  <a:lnTo>
                    <a:pt x="25" y="21"/>
                  </a:lnTo>
                  <a:lnTo>
                    <a:pt x="26" y="16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6" y="11"/>
                  </a:lnTo>
                  <a:lnTo>
                    <a:pt x="26" y="10"/>
                  </a:lnTo>
                  <a:lnTo>
                    <a:pt x="26" y="9"/>
                  </a:lnTo>
                  <a:lnTo>
                    <a:pt x="26" y="7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9" y="6"/>
                  </a:lnTo>
                  <a:lnTo>
                    <a:pt x="29" y="7"/>
                  </a:lnTo>
                  <a:lnTo>
                    <a:pt x="29" y="8"/>
                  </a:lnTo>
                  <a:lnTo>
                    <a:pt x="30" y="9"/>
                  </a:lnTo>
                  <a:lnTo>
                    <a:pt x="30" y="11"/>
                  </a:lnTo>
                  <a:lnTo>
                    <a:pt x="30" y="16"/>
                  </a:lnTo>
                  <a:lnTo>
                    <a:pt x="30" y="18"/>
                  </a:lnTo>
                  <a:lnTo>
                    <a:pt x="30" y="19"/>
                  </a:lnTo>
                  <a:lnTo>
                    <a:pt x="30" y="22"/>
                  </a:lnTo>
                  <a:lnTo>
                    <a:pt x="31" y="28"/>
                  </a:lnTo>
                  <a:lnTo>
                    <a:pt x="31" y="41"/>
                  </a:lnTo>
                  <a:lnTo>
                    <a:pt x="32" y="43"/>
                  </a:lnTo>
                  <a:lnTo>
                    <a:pt x="32" y="44"/>
                  </a:lnTo>
                  <a:lnTo>
                    <a:pt x="32" y="48"/>
                  </a:lnTo>
                  <a:lnTo>
                    <a:pt x="32" y="55"/>
                  </a:lnTo>
                  <a:lnTo>
                    <a:pt x="33" y="70"/>
                  </a:lnTo>
                  <a:lnTo>
                    <a:pt x="33" y="72"/>
                  </a:lnTo>
                  <a:lnTo>
                    <a:pt x="33" y="73"/>
                  </a:lnTo>
                  <a:lnTo>
                    <a:pt x="33" y="77"/>
                  </a:lnTo>
                  <a:lnTo>
                    <a:pt x="34" y="84"/>
                  </a:lnTo>
                  <a:lnTo>
                    <a:pt x="34" y="85"/>
                  </a:lnTo>
                  <a:lnTo>
                    <a:pt x="34" y="87"/>
                  </a:lnTo>
                  <a:lnTo>
                    <a:pt x="34" y="90"/>
                  </a:lnTo>
                  <a:lnTo>
                    <a:pt x="34" y="96"/>
                  </a:lnTo>
                  <a:lnTo>
                    <a:pt x="34" y="97"/>
                  </a:lnTo>
                  <a:lnTo>
                    <a:pt x="34" y="98"/>
                  </a:lnTo>
                  <a:lnTo>
                    <a:pt x="34" y="101"/>
                  </a:lnTo>
                  <a:lnTo>
                    <a:pt x="35" y="102"/>
                  </a:lnTo>
                  <a:lnTo>
                    <a:pt x="35" y="103"/>
                  </a:lnTo>
                  <a:lnTo>
                    <a:pt x="35" y="105"/>
                  </a:lnTo>
                  <a:lnTo>
                    <a:pt x="35" y="106"/>
                  </a:lnTo>
                  <a:lnTo>
                    <a:pt x="35" y="107"/>
                  </a:lnTo>
                  <a:lnTo>
                    <a:pt x="35" y="108"/>
                  </a:lnTo>
                  <a:lnTo>
                    <a:pt x="35" y="109"/>
                  </a:lnTo>
                  <a:lnTo>
                    <a:pt x="35" y="110"/>
                  </a:lnTo>
                  <a:lnTo>
                    <a:pt x="35" y="111"/>
                  </a:lnTo>
                  <a:lnTo>
                    <a:pt x="36" y="111"/>
                  </a:lnTo>
                  <a:lnTo>
                    <a:pt x="36" y="112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3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1"/>
                  </a:lnTo>
                  <a:lnTo>
                    <a:pt x="38" y="109"/>
                  </a:lnTo>
                  <a:lnTo>
                    <a:pt x="38" y="108"/>
                  </a:lnTo>
                  <a:lnTo>
                    <a:pt x="38" y="108"/>
                  </a:lnTo>
                  <a:lnTo>
                    <a:pt x="38" y="105"/>
                  </a:lnTo>
                  <a:lnTo>
                    <a:pt x="38" y="104"/>
                  </a:lnTo>
                  <a:lnTo>
                    <a:pt x="38" y="103"/>
                  </a:lnTo>
                  <a:lnTo>
                    <a:pt x="39" y="100"/>
                  </a:lnTo>
                  <a:lnTo>
                    <a:pt x="39" y="99"/>
                  </a:lnTo>
                  <a:lnTo>
                    <a:pt x="39" y="98"/>
                  </a:lnTo>
                  <a:lnTo>
                    <a:pt x="39" y="95"/>
                  </a:lnTo>
                  <a:lnTo>
                    <a:pt x="39" y="88"/>
                  </a:lnTo>
                  <a:lnTo>
                    <a:pt x="40" y="74"/>
                  </a:lnTo>
                  <a:lnTo>
                    <a:pt x="42" y="42"/>
                  </a:lnTo>
                  <a:lnTo>
                    <a:pt x="42" y="41"/>
                  </a:lnTo>
                  <a:lnTo>
                    <a:pt x="42" y="39"/>
                  </a:lnTo>
                  <a:lnTo>
                    <a:pt x="42" y="36"/>
                  </a:lnTo>
                  <a:lnTo>
                    <a:pt x="42" y="29"/>
                  </a:lnTo>
                  <a:lnTo>
                    <a:pt x="42" y="27"/>
                  </a:lnTo>
                  <a:lnTo>
                    <a:pt x="42" y="26"/>
                  </a:lnTo>
                  <a:lnTo>
                    <a:pt x="43" y="23"/>
                  </a:lnTo>
                  <a:lnTo>
                    <a:pt x="43" y="17"/>
                  </a:lnTo>
                  <a:lnTo>
                    <a:pt x="43" y="16"/>
                  </a:lnTo>
                  <a:lnTo>
                    <a:pt x="43" y="14"/>
                  </a:lnTo>
                  <a:lnTo>
                    <a:pt x="43" y="12"/>
                  </a:lnTo>
                  <a:lnTo>
                    <a:pt x="43" y="11"/>
                  </a:lnTo>
                  <a:lnTo>
                    <a:pt x="44" y="10"/>
                  </a:lnTo>
                  <a:lnTo>
                    <a:pt x="44" y="8"/>
                  </a:lnTo>
                  <a:lnTo>
                    <a:pt x="44" y="7"/>
                  </a:lnTo>
                  <a:lnTo>
                    <a:pt x="44" y="6"/>
                  </a:lnTo>
                  <a:lnTo>
                    <a:pt x="44" y="5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3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7" y="10"/>
                  </a:lnTo>
                  <a:lnTo>
                    <a:pt x="47" y="11"/>
                  </a:lnTo>
                  <a:lnTo>
                    <a:pt x="47" y="12"/>
                  </a:lnTo>
                  <a:lnTo>
                    <a:pt x="47" y="15"/>
                  </a:lnTo>
                  <a:lnTo>
                    <a:pt x="47" y="16"/>
                  </a:lnTo>
                  <a:lnTo>
                    <a:pt x="47" y="18"/>
                  </a:lnTo>
                  <a:lnTo>
                    <a:pt x="48" y="20"/>
                  </a:lnTo>
                  <a:lnTo>
                    <a:pt x="48" y="27"/>
                  </a:lnTo>
                  <a:lnTo>
                    <a:pt x="49" y="42"/>
                  </a:lnTo>
                  <a:lnTo>
                    <a:pt x="49" y="44"/>
                  </a:lnTo>
                  <a:lnTo>
                    <a:pt x="49" y="46"/>
                  </a:lnTo>
                  <a:lnTo>
                    <a:pt x="49" y="50"/>
                  </a:lnTo>
                  <a:lnTo>
                    <a:pt x="50" y="58"/>
                  </a:lnTo>
                  <a:lnTo>
                    <a:pt x="50" y="73"/>
                  </a:lnTo>
                  <a:lnTo>
                    <a:pt x="50" y="75"/>
                  </a:lnTo>
                  <a:lnTo>
                    <a:pt x="50" y="77"/>
                  </a:lnTo>
                  <a:lnTo>
                    <a:pt x="51" y="81"/>
                  </a:lnTo>
                  <a:lnTo>
                    <a:pt x="51" y="88"/>
                  </a:lnTo>
                  <a:lnTo>
                    <a:pt x="51" y="90"/>
                  </a:lnTo>
                  <a:lnTo>
                    <a:pt x="51" y="91"/>
                  </a:lnTo>
                  <a:lnTo>
                    <a:pt x="51" y="95"/>
                  </a:lnTo>
                  <a:lnTo>
                    <a:pt x="52" y="100"/>
                  </a:lnTo>
                  <a:lnTo>
                    <a:pt x="52" y="102"/>
                  </a:lnTo>
                  <a:lnTo>
                    <a:pt x="52" y="103"/>
                  </a:lnTo>
                  <a:lnTo>
                    <a:pt x="52" y="105"/>
                  </a:lnTo>
                  <a:lnTo>
                    <a:pt x="52" y="106"/>
                  </a:lnTo>
                  <a:lnTo>
                    <a:pt x="52" y="108"/>
                  </a:lnTo>
                  <a:lnTo>
                    <a:pt x="52" y="110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2"/>
                  </a:lnTo>
                  <a:lnTo>
                    <a:pt x="53" y="112"/>
                  </a:lnTo>
                  <a:lnTo>
                    <a:pt x="53" y="113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5" y="113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1"/>
                  </a:lnTo>
                  <a:lnTo>
                    <a:pt x="55" y="110"/>
                  </a:lnTo>
                  <a:lnTo>
                    <a:pt x="55" y="109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5" y="106"/>
                  </a:lnTo>
                  <a:lnTo>
                    <a:pt x="56" y="104"/>
                  </a:lnTo>
                  <a:lnTo>
                    <a:pt x="56" y="103"/>
                  </a:lnTo>
                  <a:lnTo>
                    <a:pt x="56" y="102"/>
                  </a:lnTo>
                  <a:lnTo>
                    <a:pt x="56" y="99"/>
                  </a:lnTo>
                  <a:lnTo>
                    <a:pt x="56" y="93"/>
                  </a:lnTo>
                  <a:lnTo>
                    <a:pt x="56" y="92"/>
                  </a:lnTo>
                  <a:lnTo>
                    <a:pt x="56" y="90"/>
                  </a:lnTo>
                  <a:lnTo>
                    <a:pt x="57" y="87"/>
                  </a:lnTo>
                  <a:lnTo>
                    <a:pt x="57" y="80"/>
                  </a:lnTo>
                  <a:lnTo>
                    <a:pt x="58" y="64"/>
                  </a:lnTo>
                  <a:lnTo>
                    <a:pt x="58" y="62"/>
                  </a:lnTo>
                  <a:lnTo>
                    <a:pt x="58" y="60"/>
                  </a:lnTo>
                  <a:lnTo>
                    <a:pt x="58" y="56"/>
                  </a:lnTo>
                  <a:lnTo>
                    <a:pt x="58" y="48"/>
                  </a:lnTo>
                  <a:lnTo>
                    <a:pt x="59" y="33"/>
                  </a:lnTo>
                  <a:lnTo>
                    <a:pt x="59" y="32"/>
                  </a:lnTo>
                  <a:lnTo>
                    <a:pt x="59" y="30"/>
                  </a:lnTo>
                  <a:lnTo>
                    <a:pt x="60" y="27"/>
                  </a:lnTo>
                  <a:lnTo>
                    <a:pt x="60" y="21"/>
                  </a:lnTo>
                  <a:lnTo>
                    <a:pt x="60" y="20"/>
                  </a:lnTo>
                  <a:lnTo>
                    <a:pt x="60" y="18"/>
                  </a:lnTo>
                  <a:lnTo>
                    <a:pt x="60" y="16"/>
                  </a:lnTo>
                  <a:lnTo>
                    <a:pt x="61" y="11"/>
                  </a:lnTo>
                  <a:lnTo>
                    <a:pt x="61" y="10"/>
                  </a:lnTo>
                  <a:lnTo>
                    <a:pt x="61" y="9"/>
                  </a:lnTo>
                  <a:lnTo>
                    <a:pt x="61" y="8"/>
                  </a:lnTo>
                  <a:lnTo>
                    <a:pt x="61" y="7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4" y="5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4" y="9"/>
                  </a:lnTo>
                  <a:lnTo>
                    <a:pt x="64" y="11"/>
                  </a:lnTo>
                  <a:lnTo>
                    <a:pt x="64" y="12"/>
                  </a:lnTo>
                  <a:lnTo>
                    <a:pt x="64" y="14"/>
                  </a:lnTo>
                  <a:lnTo>
                    <a:pt x="64" y="16"/>
                  </a:lnTo>
                  <a:lnTo>
                    <a:pt x="65" y="22"/>
                  </a:lnTo>
                  <a:lnTo>
                    <a:pt x="65" y="23"/>
                  </a:lnTo>
                  <a:lnTo>
                    <a:pt x="65" y="25"/>
                  </a:lnTo>
                  <a:lnTo>
                    <a:pt x="65" y="28"/>
                  </a:lnTo>
                  <a:lnTo>
                    <a:pt x="66" y="36"/>
                  </a:lnTo>
                  <a:lnTo>
                    <a:pt x="66" y="51"/>
                  </a:lnTo>
                  <a:lnTo>
                    <a:pt x="66" y="53"/>
                  </a:lnTo>
                  <a:lnTo>
                    <a:pt x="66" y="55"/>
                  </a:lnTo>
                  <a:lnTo>
                    <a:pt x="67" y="59"/>
                  </a:lnTo>
                  <a:lnTo>
                    <a:pt x="67" y="67"/>
                  </a:lnTo>
                  <a:lnTo>
                    <a:pt x="68" y="82"/>
                  </a:lnTo>
                  <a:lnTo>
                    <a:pt x="68" y="84"/>
                  </a:lnTo>
                  <a:lnTo>
                    <a:pt x="68" y="86"/>
                  </a:lnTo>
                  <a:lnTo>
                    <a:pt x="68" y="89"/>
                  </a:lnTo>
                  <a:lnTo>
                    <a:pt x="68" y="91"/>
                  </a:lnTo>
                  <a:lnTo>
                    <a:pt x="68" y="93"/>
                  </a:lnTo>
                  <a:lnTo>
                    <a:pt x="69" y="96"/>
                  </a:lnTo>
                  <a:lnTo>
                    <a:pt x="69" y="97"/>
                  </a:lnTo>
                  <a:lnTo>
                    <a:pt x="69" y="99"/>
                  </a:lnTo>
                  <a:lnTo>
                    <a:pt x="69" y="101"/>
                  </a:lnTo>
                  <a:lnTo>
                    <a:pt x="69" y="103"/>
                  </a:lnTo>
                  <a:lnTo>
                    <a:pt x="69" y="104"/>
                  </a:lnTo>
                  <a:lnTo>
                    <a:pt x="69" y="106"/>
                  </a:lnTo>
                  <a:lnTo>
                    <a:pt x="69" y="107"/>
                  </a:lnTo>
                  <a:lnTo>
                    <a:pt x="70" y="108"/>
                  </a:lnTo>
                  <a:lnTo>
                    <a:pt x="70" y="109"/>
                  </a:lnTo>
                  <a:lnTo>
                    <a:pt x="70" y="110"/>
                  </a:lnTo>
                  <a:lnTo>
                    <a:pt x="70" y="111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0" y="113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2" y="112"/>
                  </a:lnTo>
                  <a:lnTo>
                    <a:pt x="72" y="112"/>
                  </a:lnTo>
                  <a:lnTo>
                    <a:pt x="72" y="111"/>
                  </a:lnTo>
                  <a:lnTo>
                    <a:pt x="72" y="110"/>
                  </a:lnTo>
                  <a:lnTo>
                    <a:pt x="72" y="108"/>
                  </a:lnTo>
                  <a:lnTo>
                    <a:pt x="72" y="108"/>
                  </a:lnTo>
                  <a:lnTo>
                    <a:pt x="72" y="107"/>
                  </a:lnTo>
                  <a:lnTo>
                    <a:pt x="73" y="10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38" name="Freeform 95"/>
            <p:cNvSpPr>
              <a:spLocks/>
            </p:cNvSpPr>
            <p:nvPr/>
          </p:nvSpPr>
          <p:spPr bwMode="auto">
            <a:xfrm>
              <a:off x="5454" y="2186"/>
              <a:ext cx="71" cy="116"/>
            </a:xfrm>
            <a:custGeom>
              <a:avLst/>
              <a:gdLst/>
              <a:ahLst/>
              <a:cxnLst>
                <a:cxn ang="0">
                  <a:pos x="1" y="88"/>
                </a:cxn>
                <a:cxn ang="0">
                  <a:pos x="2" y="52"/>
                </a:cxn>
                <a:cxn ang="0">
                  <a:pos x="4" y="18"/>
                </a:cxn>
                <a:cxn ang="0">
                  <a:pos x="5" y="7"/>
                </a:cxn>
                <a:cxn ang="0">
                  <a:pos x="6" y="2"/>
                </a:cxn>
                <a:cxn ang="0">
                  <a:pos x="6" y="0"/>
                </a:cxn>
                <a:cxn ang="0">
                  <a:pos x="7" y="2"/>
                </a:cxn>
                <a:cxn ang="0">
                  <a:pos x="8" y="9"/>
                </a:cxn>
                <a:cxn ang="0">
                  <a:pos x="9" y="26"/>
                </a:cxn>
                <a:cxn ang="0">
                  <a:pos x="11" y="70"/>
                </a:cxn>
                <a:cxn ang="0">
                  <a:pos x="13" y="99"/>
                </a:cxn>
                <a:cxn ang="0">
                  <a:pos x="14" y="110"/>
                </a:cxn>
                <a:cxn ang="0">
                  <a:pos x="15" y="115"/>
                </a:cxn>
                <a:cxn ang="0">
                  <a:pos x="15" y="115"/>
                </a:cxn>
                <a:cxn ang="0">
                  <a:pos x="16" y="111"/>
                </a:cxn>
                <a:cxn ang="0">
                  <a:pos x="17" y="98"/>
                </a:cxn>
                <a:cxn ang="0">
                  <a:pos x="19" y="72"/>
                </a:cxn>
                <a:cxn ang="0">
                  <a:pos x="21" y="25"/>
                </a:cxn>
                <a:cxn ang="0">
                  <a:pos x="22" y="9"/>
                </a:cxn>
                <a:cxn ang="0">
                  <a:pos x="23" y="2"/>
                </a:cxn>
                <a:cxn ang="0">
                  <a:pos x="24" y="0"/>
                </a:cxn>
                <a:cxn ang="0">
                  <a:pos x="24" y="2"/>
                </a:cxn>
                <a:cxn ang="0">
                  <a:pos x="25" y="9"/>
                </a:cxn>
                <a:cxn ang="0">
                  <a:pos x="26" y="30"/>
                </a:cxn>
                <a:cxn ang="0">
                  <a:pos x="28" y="73"/>
                </a:cxn>
                <a:cxn ang="0">
                  <a:pos x="30" y="100"/>
                </a:cxn>
                <a:cxn ang="0">
                  <a:pos x="31" y="111"/>
                </a:cxn>
                <a:cxn ang="0">
                  <a:pos x="32" y="115"/>
                </a:cxn>
                <a:cxn ang="0">
                  <a:pos x="32" y="115"/>
                </a:cxn>
                <a:cxn ang="0">
                  <a:pos x="33" y="110"/>
                </a:cxn>
                <a:cxn ang="0">
                  <a:pos x="34" y="96"/>
                </a:cxn>
                <a:cxn ang="0">
                  <a:pos x="36" y="57"/>
                </a:cxn>
                <a:cxn ang="0">
                  <a:pos x="38" y="22"/>
                </a:cxn>
                <a:cxn ang="0">
                  <a:pos x="39" y="6"/>
                </a:cxn>
                <a:cxn ang="0">
                  <a:pos x="40" y="1"/>
                </a:cxn>
                <a:cxn ang="0">
                  <a:pos x="41" y="0"/>
                </a:cxn>
                <a:cxn ang="0">
                  <a:pos x="41" y="4"/>
                </a:cxn>
                <a:cxn ang="0">
                  <a:pos x="42" y="13"/>
                </a:cxn>
                <a:cxn ang="0">
                  <a:pos x="44" y="54"/>
                </a:cxn>
                <a:cxn ang="0">
                  <a:pos x="46" y="83"/>
                </a:cxn>
                <a:cxn ang="0">
                  <a:pos x="47" y="100"/>
                </a:cxn>
                <a:cxn ang="0">
                  <a:pos x="48" y="110"/>
                </a:cxn>
                <a:cxn ang="0">
                  <a:pos x="48" y="114"/>
                </a:cxn>
                <a:cxn ang="0">
                  <a:pos x="49" y="115"/>
                </a:cxn>
                <a:cxn ang="0">
                  <a:pos x="50" y="112"/>
                </a:cxn>
                <a:cxn ang="0">
                  <a:pos x="51" y="101"/>
                </a:cxn>
                <a:cxn ang="0">
                  <a:pos x="52" y="73"/>
                </a:cxn>
                <a:cxn ang="0">
                  <a:pos x="54" y="33"/>
                </a:cxn>
                <a:cxn ang="0">
                  <a:pos x="55" y="12"/>
                </a:cxn>
                <a:cxn ang="0">
                  <a:pos x="56" y="3"/>
                </a:cxn>
                <a:cxn ang="0">
                  <a:pos x="57" y="0"/>
                </a:cxn>
                <a:cxn ang="0">
                  <a:pos x="58" y="1"/>
                </a:cxn>
                <a:cxn ang="0">
                  <a:pos x="58" y="7"/>
                </a:cxn>
                <a:cxn ang="0">
                  <a:pos x="60" y="26"/>
                </a:cxn>
                <a:cxn ang="0">
                  <a:pos x="61" y="56"/>
                </a:cxn>
                <a:cxn ang="0">
                  <a:pos x="63" y="93"/>
                </a:cxn>
                <a:cxn ang="0">
                  <a:pos x="64" y="109"/>
                </a:cxn>
                <a:cxn ang="0">
                  <a:pos x="65" y="114"/>
                </a:cxn>
                <a:cxn ang="0">
                  <a:pos x="66" y="116"/>
                </a:cxn>
                <a:cxn ang="0">
                  <a:pos x="66" y="113"/>
                </a:cxn>
                <a:cxn ang="0">
                  <a:pos x="67" y="106"/>
                </a:cxn>
                <a:cxn ang="0">
                  <a:pos x="69" y="67"/>
                </a:cxn>
              </a:cxnLst>
              <a:rect l="0" t="0" r="r" b="b"/>
              <a:pathLst>
                <a:path w="71" h="116">
                  <a:moveTo>
                    <a:pt x="0" y="104"/>
                  </a:moveTo>
                  <a:lnTo>
                    <a:pt x="0" y="103"/>
                  </a:lnTo>
                  <a:lnTo>
                    <a:pt x="0" y="102"/>
                  </a:lnTo>
                  <a:lnTo>
                    <a:pt x="0" y="100"/>
                  </a:lnTo>
                  <a:lnTo>
                    <a:pt x="0" y="98"/>
                  </a:lnTo>
                  <a:lnTo>
                    <a:pt x="0" y="97"/>
                  </a:lnTo>
                  <a:lnTo>
                    <a:pt x="0" y="94"/>
                  </a:lnTo>
                  <a:lnTo>
                    <a:pt x="1" y="88"/>
                  </a:lnTo>
                  <a:lnTo>
                    <a:pt x="1" y="86"/>
                  </a:lnTo>
                  <a:lnTo>
                    <a:pt x="1" y="85"/>
                  </a:lnTo>
                  <a:lnTo>
                    <a:pt x="1" y="81"/>
                  </a:lnTo>
                  <a:lnTo>
                    <a:pt x="1" y="74"/>
                  </a:lnTo>
                  <a:lnTo>
                    <a:pt x="2" y="60"/>
                  </a:lnTo>
                  <a:lnTo>
                    <a:pt x="2" y="58"/>
                  </a:lnTo>
                  <a:lnTo>
                    <a:pt x="2" y="56"/>
                  </a:lnTo>
                  <a:lnTo>
                    <a:pt x="2" y="52"/>
                  </a:lnTo>
                  <a:lnTo>
                    <a:pt x="3" y="45"/>
                  </a:lnTo>
                  <a:lnTo>
                    <a:pt x="3" y="30"/>
                  </a:lnTo>
                  <a:lnTo>
                    <a:pt x="4" y="29"/>
                  </a:lnTo>
                  <a:lnTo>
                    <a:pt x="4" y="27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4" y="21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4"/>
                  </a:lnTo>
                  <a:lnTo>
                    <a:pt x="8" y="5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8" y="13"/>
                  </a:lnTo>
                  <a:lnTo>
                    <a:pt x="8" y="14"/>
                  </a:lnTo>
                  <a:lnTo>
                    <a:pt x="9" y="16"/>
                  </a:lnTo>
                  <a:lnTo>
                    <a:pt x="9" y="18"/>
                  </a:lnTo>
                  <a:lnTo>
                    <a:pt x="9" y="24"/>
                  </a:lnTo>
                  <a:lnTo>
                    <a:pt x="9" y="26"/>
                  </a:lnTo>
                  <a:lnTo>
                    <a:pt x="9" y="28"/>
                  </a:lnTo>
                  <a:lnTo>
                    <a:pt x="10" y="31"/>
                  </a:lnTo>
                  <a:lnTo>
                    <a:pt x="10" y="38"/>
                  </a:lnTo>
                  <a:lnTo>
                    <a:pt x="11" y="54"/>
                  </a:lnTo>
                  <a:lnTo>
                    <a:pt x="11" y="56"/>
                  </a:lnTo>
                  <a:lnTo>
                    <a:pt x="11" y="58"/>
                  </a:lnTo>
                  <a:lnTo>
                    <a:pt x="11" y="62"/>
                  </a:lnTo>
                  <a:lnTo>
                    <a:pt x="11" y="70"/>
                  </a:lnTo>
                  <a:lnTo>
                    <a:pt x="12" y="85"/>
                  </a:lnTo>
                  <a:lnTo>
                    <a:pt x="12" y="87"/>
                  </a:lnTo>
                  <a:lnTo>
                    <a:pt x="12" y="88"/>
                  </a:lnTo>
                  <a:lnTo>
                    <a:pt x="12" y="92"/>
                  </a:lnTo>
                  <a:lnTo>
                    <a:pt x="13" y="93"/>
                  </a:lnTo>
                  <a:lnTo>
                    <a:pt x="13" y="95"/>
                  </a:lnTo>
                  <a:lnTo>
                    <a:pt x="13" y="98"/>
                  </a:lnTo>
                  <a:lnTo>
                    <a:pt x="13" y="99"/>
                  </a:lnTo>
                  <a:lnTo>
                    <a:pt x="13" y="101"/>
                  </a:lnTo>
                  <a:lnTo>
                    <a:pt x="13" y="103"/>
                  </a:lnTo>
                  <a:lnTo>
                    <a:pt x="13" y="104"/>
                  </a:lnTo>
                  <a:lnTo>
                    <a:pt x="13" y="106"/>
                  </a:lnTo>
                  <a:lnTo>
                    <a:pt x="14" y="108"/>
                  </a:lnTo>
                  <a:lnTo>
                    <a:pt x="14" y="109"/>
                  </a:lnTo>
                  <a:lnTo>
                    <a:pt x="14" y="110"/>
                  </a:lnTo>
                  <a:lnTo>
                    <a:pt x="14" y="110"/>
                  </a:lnTo>
                  <a:lnTo>
                    <a:pt x="14" y="111"/>
                  </a:lnTo>
                  <a:lnTo>
                    <a:pt x="14" y="112"/>
                  </a:lnTo>
                  <a:lnTo>
                    <a:pt x="14" y="113"/>
                  </a:lnTo>
                  <a:lnTo>
                    <a:pt x="14" y="113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3"/>
                  </a:lnTo>
                  <a:lnTo>
                    <a:pt x="16" y="112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6" y="109"/>
                  </a:lnTo>
                  <a:lnTo>
                    <a:pt x="16" y="107"/>
                  </a:lnTo>
                  <a:lnTo>
                    <a:pt x="17" y="106"/>
                  </a:lnTo>
                  <a:lnTo>
                    <a:pt x="17" y="105"/>
                  </a:lnTo>
                  <a:lnTo>
                    <a:pt x="17" y="103"/>
                  </a:lnTo>
                  <a:lnTo>
                    <a:pt x="17" y="98"/>
                  </a:lnTo>
                  <a:lnTo>
                    <a:pt x="17" y="96"/>
                  </a:lnTo>
                  <a:lnTo>
                    <a:pt x="17" y="95"/>
                  </a:lnTo>
                  <a:lnTo>
                    <a:pt x="18" y="92"/>
                  </a:lnTo>
                  <a:lnTo>
                    <a:pt x="18" y="86"/>
                  </a:lnTo>
                  <a:lnTo>
                    <a:pt x="18" y="84"/>
                  </a:lnTo>
                  <a:lnTo>
                    <a:pt x="18" y="82"/>
                  </a:lnTo>
                  <a:lnTo>
                    <a:pt x="18" y="79"/>
                  </a:lnTo>
                  <a:lnTo>
                    <a:pt x="19" y="72"/>
                  </a:lnTo>
                  <a:lnTo>
                    <a:pt x="19" y="57"/>
                  </a:lnTo>
                  <a:lnTo>
                    <a:pt x="19" y="55"/>
                  </a:lnTo>
                  <a:lnTo>
                    <a:pt x="20" y="53"/>
                  </a:lnTo>
                  <a:lnTo>
                    <a:pt x="20" y="49"/>
                  </a:lnTo>
                  <a:lnTo>
                    <a:pt x="20" y="42"/>
                  </a:lnTo>
                  <a:lnTo>
                    <a:pt x="21" y="28"/>
                  </a:lnTo>
                  <a:lnTo>
                    <a:pt x="21" y="26"/>
                  </a:lnTo>
                  <a:lnTo>
                    <a:pt x="21" y="25"/>
                  </a:lnTo>
                  <a:lnTo>
                    <a:pt x="21" y="21"/>
                  </a:lnTo>
                  <a:lnTo>
                    <a:pt x="21" y="20"/>
                  </a:lnTo>
                  <a:lnTo>
                    <a:pt x="21" y="18"/>
                  </a:lnTo>
                  <a:lnTo>
                    <a:pt x="22" y="15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2" y="8"/>
                  </a:lnTo>
                  <a:lnTo>
                    <a:pt x="22" y="6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3" y="3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5"/>
                  </a:lnTo>
                  <a:lnTo>
                    <a:pt x="25" y="6"/>
                  </a:lnTo>
                  <a:lnTo>
                    <a:pt x="25" y="7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4"/>
                  </a:lnTo>
                  <a:lnTo>
                    <a:pt x="26" y="17"/>
                  </a:lnTo>
                  <a:lnTo>
                    <a:pt x="26" y="23"/>
                  </a:lnTo>
                  <a:lnTo>
                    <a:pt x="26" y="25"/>
                  </a:lnTo>
                  <a:lnTo>
                    <a:pt x="26" y="26"/>
                  </a:lnTo>
                  <a:lnTo>
                    <a:pt x="26" y="30"/>
                  </a:lnTo>
                  <a:lnTo>
                    <a:pt x="27" y="38"/>
                  </a:lnTo>
                  <a:lnTo>
                    <a:pt x="27" y="39"/>
                  </a:lnTo>
                  <a:lnTo>
                    <a:pt x="27" y="41"/>
                  </a:lnTo>
                  <a:lnTo>
                    <a:pt x="27" y="45"/>
                  </a:lnTo>
                  <a:lnTo>
                    <a:pt x="28" y="53"/>
                  </a:lnTo>
                  <a:lnTo>
                    <a:pt x="28" y="69"/>
                  </a:lnTo>
                  <a:lnTo>
                    <a:pt x="28" y="71"/>
                  </a:lnTo>
                  <a:lnTo>
                    <a:pt x="28" y="73"/>
                  </a:lnTo>
                  <a:lnTo>
                    <a:pt x="29" y="77"/>
                  </a:lnTo>
                  <a:lnTo>
                    <a:pt x="29" y="84"/>
                  </a:lnTo>
                  <a:lnTo>
                    <a:pt x="29" y="86"/>
                  </a:lnTo>
                  <a:lnTo>
                    <a:pt x="29" y="88"/>
                  </a:lnTo>
                  <a:lnTo>
                    <a:pt x="29" y="91"/>
                  </a:lnTo>
                  <a:lnTo>
                    <a:pt x="30" y="97"/>
                  </a:lnTo>
                  <a:lnTo>
                    <a:pt x="30" y="99"/>
                  </a:lnTo>
                  <a:lnTo>
                    <a:pt x="30" y="100"/>
                  </a:lnTo>
                  <a:lnTo>
                    <a:pt x="30" y="103"/>
                  </a:lnTo>
                  <a:lnTo>
                    <a:pt x="30" y="104"/>
                  </a:lnTo>
                  <a:lnTo>
                    <a:pt x="30" y="105"/>
                  </a:lnTo>
                  <a:lnTo>
                    <a:pt x="30" y="107"/>
                  </a:lnTo>
                  <a:lnTo>
                    <a:pt x="31" y="108"/>
                  </a:lnTo>
                  <a:lnTo>
                    <a:pt x="31" y="109"/>
                  </a:lnTo>
                  <a:lnTo>
                    <a:pt x="31" y="110"/>
                  </a:lnTo>
                  <a:lnTo>
                    <a:pt x="31" y="111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3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3" y="114"/>
                  </a:lnTo>
                  <a:lnTo>
                    <a:pt x="33" y="113"/>
                  </a:lnTo>
                  <a:lnTo>
                    <a:pt x="33" y="112"/>
                  </a:lnTo>
                  <a:lnTo>
                    <a:pt x="33" y="112"/>
                  </a:lnTo>
                  <a:lnTo>
                    <a:pt x="33" y="111"/>
                  </a:lnTo>
                  <a:lnTo>
                    <a:pt x="33" y="110"/>
                  </a:lnTo>
                  <a:lnTo>
                    <a:pt x="33" y="110"/>
                  </a:lnTo>
                  <a:lnTo>
                    <a:pt x="33" y="109"/>
                  </a:lnTo>
                  <a:lnTo>
                    <a:pt x="33" y="107"/>
                  </a:lnTo>
                  <a:lnTo>
                    <a:pt x="34" y="106"/>
                  </a:lnTo>
                  <a:lnTo>
                    <a:pt x="34" y="105"/>
                  </a:lnTo>
                  <a:lnTo>
                    <a:pt x="34" y="103"/>
                  </a:lnTo>
                  <a:lnTo>
                    <a:pt x="34" y="98"/>
                  </a:lnTo>
                  <a:lnTo>
                    <a:pt x="34" y="96"/>
                  </a:lnTo>
                  <a:lnTo>
                    <a:pt x="34" y="95"/>
                  </a:lnTo>
                  <a:lnTo>
                    <a:pt x="34" y="92"/>
                  </a:lnTo>
                  <a:lnTo>
                    <a:pt x="35" y="86"/>
                  </a:lnTo>
                  <a:lnTo>
                    <a:pt x="36" y="72"/>
                  </a:lnTo>
                  <a:lnTo>
                    <a:pt x="36" y="70"/>
                  </a:lnTo>
                  <a:lnTo>
                    <a:pt x="36" y="68"/>
                  </a:lnTo>
                  <a:lnTo>
                    <a:pt x="36" y="64"/>
                  </a:lnTo>
                  <a:lnTo>
                    <a:pt x="36" y="57"/>
                  </a:lnTo>
                  <a:lnTo>
                    <a:pt x="37" y="42"/>
                  </a:lnTo>
                  <a:lnTo>
                    <a:pt x="37" y="40"/>
                  </a:lnTo>
                  <a:lnTo>
                    <a:pt x="37" y="38"/>
                  </a:lnTo>
                  <a:lnTo>
                    <a:pt x="37" y="35"/>
                  </a:lnTo>
                  <a:lnTo>
                    <a:pt x="38" y="28"/>
                  </a:lnTo>
                  <a:lnTo>
                    <a:pt x="38" y="26"/>
                  </a:lnTo>
                  <a:lnTo>
                    <a:pt x="38" y="25"/>
                  </a:lnTo>
                  <a:lnTo>
                    <a:pt x="38" y="22"/>
                  </a:lnTo>
                  <a:lnTo>
                    <a:pt x="38" y="16"/>
                  </a:lnTo>
                  <a:lnTo>
                    <a:pt x="38" y="15"/>
                  </a:lnTo>
                  <a:lnTo>
                    <a:pt x="38" y="14"/>
                  </a:lnTo>
                  <a:lnTo>
                    <a:pt x="39" y="11"/>
                  </a:lnTo>
                  <a:lnTo>
                    <a:pt x="39" y="10"/>
                  </a:lnTo>
                  <a:lnTo>
                    <a:pt x="39" y="9"/>
                  </a:lnTo>
                  <a:lnTo>
                    <a:pt x="39" y="7"/>
                  </a:lnTo>
                  <a:lnTo>
                    <a:pt x="39" y="6"/>
                  </a:lnTo>
                  <a:lnTo>
                    <a:pt x="39" y="5"/>
                  </a:lnTo>
                  <a:lnTo>
                    <a:pt x="39" y="4"/>
                  </a:lnTo>
                  <a:lnTo>
                    <a:pt x="39" y="3"/>
                  </a:lnTo>
                  <a:lnTo>
                    <a:pt x="40" y="3"/>
                  </a:lnTo>
                  <a:lnTo>
                    <a:pt x="40" y="2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3"/>
                  </a:lnTo>
                  <a:lnTo>
                    <a:pt x="41" y="4"/>
                  </a:lnTo>
                  <a:lnTo>
                    <a:pt x="42" y="5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2" y="7"/>
                  </a:lnTo>
                  <a:lnTo>
                    <a:pt x="42" y="8"/>
                  </a:lnTo>
                  <a:lnTo>
                    <a:pt x="42" y="11"/>
                  </a:lnTo>
                  <a:lnTo>
                    <a:pt x="42" y="12"/>
                  </a:lnTo>
                  <a:lnTo>
                    <a:pt x="42" y="13"/>
                  </a:lnTo>
                  <a:lnTo>
                    <a:pt x="42" y="16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5"/>
                  </a:lnTo>
                  <a:lnTo>
                    <a:pt x="43" y="29"/>
                  </a:lnTo>
                  <a:lnTo>
                    <a:pt x="44" y="36"/>
                  </a:lnTo>
                  <a:lnTo>
                    <a:pt x="44" y="52"/>
                  </a:lnTo>
                  <a:lnTo>
                    <a:pt x="44" y="54"/>
                  </a:lnTo>
                  <a:lnTo>
                    <a:pt x="44" y="56"/>
                  </a:lnTo>
                  <a:lnTo>
                    <a:pt x="45" y="60"/>
                  </a:lnTo>
                  <a:lnTo>
                    <a:pt x="45" y="67"/>
                  </a:lnTo>
                  <a:lnTo>
                    <a:pt x="45" y="69"/>
                  </a:lnTo>
                  <a:lnTo>
                    <a:pt x="45" y="71"/>
                  </a:lnTo>
                  <a:lnTo>
                    <a:pt x="45" y="75"/>
                  </a:lnTo>
                  <a:lnTo>
                    <a:pt x="46" y="82"/>
                  </a:lnTo>
                  <a:lnTo>
                    <a:pt x="46" y="83"/>
                  </a:lnTo>
                  <a:lnTo>
                    <a:pt x="46" y="85"/>
                  </a:lnTo>
                  <a:lnTo>
                    <a:pt x="46" y="88"/>
                  </a:lnTo>
                  <a:lnTo>
                    <a:pt x="46" y="90"/>
                  </a:lnTo>
                  <a:lnTo>
                    <a:pt x="46" y="92"/>
                  </a:lnTo>
                  <a:lnTo>
                    <a:pt x="46" y="95"/>
                  </a:lnTo>
                  <a:lnTo>
                    <a:pt x="46" y="96"/>
                  </a:lnTo>
                  <a:lnTo>
                    <a:pt x="47" y="97"/>
                  </a:lnTo>
                  <a:lnTo>
                    <a:pt x="47" y="100"/>
                  </a:lnTo>
                  <a:lnTo>
                    <a:pt x="47" y="101"/>
                  </a:lnTo>
                  <a:lnTo>
                    <a:pt x="47" y="103"/>
                  </a:lnTo>
                  <a:lnTo>
                    <a:pt x="47" y="105"/>
                  </a:lnTo>
                  <a:lnTo>
                    <a:pt x="47" y="106"/>
                  </a:lnTo>
                  <a:lnTo>
                    <a:pt x="47" y="107"/>
                  </a:lnTo>
                  <a:lnTo>
                    <a:pt x="47" y="108"/>
                  </a:lnTo>
                  <a:lnTo>
                    <a:pt x="47" y="109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11"/>
                  </a:lnTo>
                  <a:lnTo>
                    <a:pt x="48" y="112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2"/>
                  </a:lnTo>
                  <a:lnTo>
                    <a:pt x="50" y="112"/>
                  </a:lnTo>
                  <a:lnTo>
                    <a:pt x="50" y="110"/>
                  </a:lnTo>
                  <a:lnTo>
                    <a:pt x="50" y="109"/>
                  </a:lnTo>
                  <a:lnTo>
                    <a:pt x="50" y="108"/>
                  </a:lnTo>
                  <a:lnTo>
                    <a:pt x="50" y="106"/>
                  </a:lnTo>
                  <a:lnTo>
                    <a:pt x="50" y="105"/>
                  </a:lnTo>
                  <a:lnTo>
                    <a:pt x="50" y="104"/>
                  </a:lnTo>
                  <a:lnTo>
                    <a:pt x="51" y="101"/>
                  </a:lnTo>
                  <a:lnTo>
                    <a:pt x="51" y="100"/>
                  </a:lnTo>
                  <a:lnTo>
                    <a:pt x="51" y="98"/>
                  </a:lnTo>
                  <a:lnTo>
                    <a:pt x="51" y="95"/>
                  </a:lnTo>
                  <a:lnTo>
                    <a:pt x="51" y="88"/>
                  </a:lnTo>
                  <a:lnTo>
                    <a:pt x="52" y="87"/>
                  </a:lnTo>
                  <a:lnTo>
                    <a:pt x="52" y="85"/>
                  </a:lnTo>
                  <a:lnTo>
                    <a:pt x="52" y="81"/>
                  </a:lnTo>
                  <a:lnTo>
                    <a:pt x="52" y="73"/>
                  </a:lnTo>
                  <a:lnTo>
                    <a:pt x="53" y="57"/>
                  </a:lnTo>
                  <a:lnTo>
                    <a:pt x="53" y="55"/>
                  </a:lnTo>
                  <a:lnTo>
                    <a:pt x="53" y="53"/>
                  </a:lnTo>
                  <a:lnTo>
                    <a:pt x="53" y="49"/>
                  </a:lnTo>
                  <a:lnTo>
                    <a:pt x="54" y="41"/>
                  </a:lnTo>
                  <a:lnTo>
                    <a:pt x="54" y="39"/>
                  </a:lnTo>
                  <a:lnTo>
                    <a:pt x="54" y="37"/>
                  </a:lnTo>
                  <a:lnTo>
                    <a:pt x="54" y="33"/>
                  </a:lnTo>
                  <a:lnTo>
                    <a:pt x="54" y="26"/>
                  </a:lnTo>
                  <a:lnTo>
                    <a:pt x="54" y="24"/>
                  </a:lnTo>
                  <a:lnTo>
                    <a:pt x="55" y="22"/>
                  </a:lnTo>
                  <a:lnTo>
                    <a:pt x="55" y="19"/>
                  </a:lnTo>
                  <a:lnTo>
                    <a:pt x="55" y="18"/>
                  </a:lnTo>
                  <a:lnTo>
                    <a:pt x="55" y="16"/>
                  </a:lnTo>
                  <a:lnTo>
                    <a:pt x="55" y="13"/>
                  </a:lnTo>
                  <a:lnTo>
                    <a:pt x="55" y="12"/>
                  </a:lnTo>
                  <a:lnTo>
                    <a:pt x="55" y="11"/>
                  </a:lnTo>
                  <a:lnTo>
                    <a:pt x="56" y="10"/>
                  </a:lnTo>
                  <a:lnTo>
                    <a:pt x="56" y="8"/>
                  </a:lnTo>
                  <a:lnTo>
                    <a:pt x="56" y="7"/>
                  </a:lnTo>
                  <a:lnTo>
                    <a:pt x="56" y="6"/>
                  </a:lnTo>
                  <a:lnTo>
                    <a:pt x="56" y="5"/>
                  </a:lnTo>
                  <a:lnTo>
                    <a:pt x="56" y="4"/>
                  </a:lnTo>
                  <a:lnTo>
                    <a:pt x="56" y="3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8" y="0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9" y="9"/>
                  </a:lnTo>
                  <a:lnTo>
                    <a:pt x="59" y="10"/>
                  </a:lnTo>
                  <a:lnTo>
                    <a:pt x="59" y="11"/>
                  </a:lnTo>
                  <a:lnTo>
                    <a:pt x="59" y="14"/>
                  </a:lnTo>
                  <a:lnTo>
                    <a:pt x="59" y="15"/>
                  </a:lnTo>
                  <a:lnTo>
                    <a:pt x="59" y="16"/>
                  </a:lnTo>
                  <a:lnTo>
                    <a:pt x="59" y="19"/>
                  </a:lnTo>
                  <a:lnTo>
                    <a:pt x="60" y="26"/>
                  </a:lnTo>
                  <a:lnTo>
                    <a:pt x="60" y="27"/>
                  </a:lnTo>
                  <a:lnTo>
                    <a:pt x="60" y="29"/>
                  </a:lnTo>
                  <a:lnTo>
                    <a:pt x="60" y="33"/>
                  </a:lnTo>
                  <a:lnTo>
                    <a:pt x="60" y="40"/>
                  </a:lnTo>
                  <a:lnTo>
                    <a:pt x="61" y="42"/>
                  </a:lnTo>
                  <a:lnTo>
                    <a:pt x="61" y="44"/>
                  </a:lnTo>
                  <a:lnTo>
                    <a:pt x="61" y="48"/>
                  </a:lnTo>
                  <a:lnTo>
                    <a:pt x="61" y="56"/>
                  </a:lnTo>
                  <a:lnTo>
                    <a:pt x="62" y="73"/>
                  </a:lnTo>
                  <a:lnTo>
                    <a:pt x="62" y="74"/>
                  </a:lnTo>
                  <a:lnTo>
                    <a:pt x="62" y="76"/>
                  </a:lnTo>
                  <a:lnTo>
                    <a:pt x="62" y="80"/>
                  </a:lnTo>
                  <a:lnTo>
                    <a:pt x="63" y="87"/>
                  </a:lnTo>
                  <a:lnTo>
                    <a:pt x="63" y="88"/>
                  </a:lnTo>
                  <a:lnTo>
                    <a:pt x="63" y="90"/>
                  </a:lnTo>
                  <a:lnTo>
                    <a:pt x="63" y="93"/>
                  </a:lnTo>
                  <a:lnTo>
                    <a:pt x="63" y="99"/>
                  </a:lnTo>
                  <a:lnTo>
                    <a:pt x="63" y="100"/>
                  </a:lnTo>
                  <a:lnTo>
                    <a:pt x="64" y="101"/>
                  </a:lnTo>
                  <a:lnTo>
                    <a:pt x="64" y="104"/>
                  </a:lnTo>
                  <a:lnTo>
                    <a:pt x="64" y="105"/>
                  </a:lnTo>
                  <a:lnTo>
                    <a:pt x="64" y="106"/>
                  </a:lnTo>
                  <a:lnTo>
                    <a:pt x="64" y="108"/>
                  </a:lnTo>
                  <a:lnTo>
                    <a:pt x="64" y="109"/>
                  </a:lnTo>
                  <a:lnTo>
                    <a:pt x="64" y="110"/>
                  </a:lnTo>
                  <a:lnTo>
                    <a:pt x="64" y="110"/>
                  </a:lnTo>
                  <a:lnTo>
                    <a:pt x="64" y="111"/>
                  </a:lnTo>
                  <a:lnTo>
                    <a:pt x="64" y="112"/>
                  </a:lnTo>
                  <a:lnTo>
                    <a:pt x="65" y="112"/>
                  </a:lnTo>
                  <a:lnTo>
                    <a:pt x="65" y="113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6"/>
                  </a:lnTo>
                  <a:lnTo>
                    <a:pt x="65" y="116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3"/>
                  </a:lnTo>
                  <a:lnTo>
                    <a:pt x="66" y="112"/>
                  </a:lnTo>
                  <a:lnTo>
                    <a:pt x="66" y="112"/>
                  </a:lnTo>
                  <a:lnTo>
                    <a:pt x="66" y="111"/>
                  </a:lnTo>
                  <a:lnTo>
                    <a:pt x="67" y="110"/>
                  </a:lnTo>
                  <a:lnTo>
                    <a:pt x="67" y="109"/>
                  </a:lnTo>
                  <a:lnTo>
                    <a:pt x="67" y="108"/>
                  </a:lnTo>
                  <a:lnTo>
                    <a:pt x="67" y="106"/>
                  </a:lnTo>
                  <a:lnTo>
                    <a:pt x="67" y="106"/>
                  </a:lnTo>
                  <a:lnTo>
                    <a:pt x="67" y="103"/>
                  </a:lnTo>
                  <a:lnTo>
                    <a:pt x="68" y="98"/>
                  </a:lnTo>
                  <a:lnTo>
                    <a:pt x="68" y="97"/>
                  </a:lnTo>
                  <a:lnTo>
                    <a:pt x="68" y="95"/>
                  </a:lnTo>
                  <a:lnTo>
                    <a:pt x="68" y="92"/>
                  </a:lnTo>
                  <a:lnTo>
                    <a:pt x="68" y="85"/>
                  </a:lnTo>
                  <a:lnTo>
                    <a:pt x="69" y="69"/>
                  </a:lnTo>
                  <a:lnTo>
                    <a:pt x="69" y="67"/>
                  </a:lnTo>
                  <a:lnTo>
                    <a:pt x="69" y="65"/>
                  </a:lnTo>
                  <a:lnTo>
                    <a:pt x="69" y="61"/>
                  </a:lnTo>
                  <a:lnTo>
                    <a:pt x="70" y="53"/>
                  </a:lnTo>
                  <a:lnTo>
                    <a:pt x="71" y="37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39" name="Freeform 96"/>
            <p:cNvSpPr>
              <a:spLocks/>
            </p:cNvSpPr>
            <p:nvPr/>
          </p:nvSpPr>
          <p:spPr bwMode="auto">
            <a:xfrm>
              <a:off x="5525" y="2186"/>
              <a:ext cx="68" cy="116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2" y="8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4" y="2"/>
                </a:cxn>
                <a:cxn ang="0">
                  <a:pos x="4" y="11"/>
                </a:cxn>
                <a:cxn ang="0">
                  <a:pos x="6" y="30"/>
                </a:cxn>
                <a:cxn ang="0">
                  <a:pos x="8" y="86"/>
                </a:cxn>
                <a:cxn ang="0">
                  <a:pos x="9" y="100"/>
                </a:cxn>
                <a:cxn ang="0">
                  <a:pos x="10" y="111"/>
                </a:cxn>
                <a:cxn ang="0">
                  <a:pos x="11" y="115"/>
                </a:cxn>
                <a:cxn ang="0">
                  <a:pos x="12" y="115"/>
                </a:cxn>
                <a:cxn ang="0">
                  <a:pos x="12" y="111"/>
                </a:cxn>
                <a:cxn ang="0">
                  <a:pos x="13" y="102"/>
                </a:cxn>
                <a:cxn ang="0">
                  <a:pos x="14" y="80"/>
                </a:cxn>
                <a:cxn ang="0">
                  <a:pos x="16" y="35"/>
                </a:cxn>
                <a:cxn ang="0">
                  <a:pos x="18" y="12"/>
                </a:cxn>
                <a:cxn ang="0">
                  <a:pos x="18" y="3"/>
                </a:cxn>
                <a:cxn ang="0">
                  <a:pos x="19" y="0"/>
                </a:cxn>
                <a:cxn ang="0">
                  <a:pos x="20" y="1"/>
                </a:cxn>
                <a:cxn ang="0">
                  <a:pos x="21" y="7"/>
                </a:cxn>
                <a:cxn ang="0">
                  <a:pos x="22" y="25"/>
                </a:cxn>
                <a:cxn ang="0">
                  <a:pos x="23" y="54"/>
                </a:cxn>
                <a:cxn ang="0">
                  <a:pos x="25" y="91"/>
                </a:cxn>
                <a:cxn ang="0">
                  <a:pos x="26" y="108"/>
                </a:cxn>
                <a:cxn ang="0">
                  <a:pos x="27" y="114"/>
                </a:cxn>
                <a:cxn ang="0">
                  <a:pos x="28" y="115"/>
                </a:cxn>
                <a:cxn ang="0">
                  <a:pos x="29" y="112"/>
                </a:cxn>
                <a:cxn ang="0">
                  <a:pos x="30" y="102"/>
                </a:cxn>
                <a:cxn ang="0">
                  <a:pos x="32" y="60"/>
                </a:cxn>
                <a:cxn ang="0">
                  <a:pos x="33" y="28"/>
                </a:cxn>
                <a:cxn ang="0">
                  <a:pos x="34" y="12"/>
                </a:cxn>
                <a:cxn ang="0">
                  <a:pos x="35" y="3"/>
                </a:cxn>
                <a:cxn ang="0">
                  <a:pos x="36" y="0"/>
                </a:cxn>
                <a:cxn ang="0">
                  <a:pos x="36" y="1"/>
                </a:cxn>
                <a:cxn ang="0">
                  <a:pos x="37" y="7"/>
                </a:cxn>
                <a:cxn ang="0">
                  <a:pos x="38" y="24"/>
                </a:cxn>
                <a:cxn ang="0">
                  <a:pos x="40" y="67"/>
                </a:cxn>
                <a:cxn ang="0">
                  <a:pos x="42" y="95"/>
                </a:cxn>
                <a:cxn ang="0">
                  <a:pos x="43" y="107"/>
                </a:cxn>
                <a:cxn ang="0">
                  <a:pos x="44" y="114"/>
                </a:cxn>
                <a:cxn ang="0">
                  <a:pos x="44" y="116"/>
                </a:cxn>
                <a:cxn ang="0">
                  <a:pos x="45" y="112"/>
                </a:cxn>
                <a:cxn ang="0">
                  <a:pos x="46" y="102"/>
                </a:cxn>
                <a:cxn ang="0">
                  <a:pos x="48" y="66"/>
                </a:cxn>
                <a:cxn ang="0">
                  <a:pos x="50" y="21"/>
                </a:cxn>
                <a:cxn ang="0">
                  <a:pos x="51" y="6"/>
                </a:cxn>
                <a:cxn ang="0">
                  <a:pos x="52" y="1"/>
                </a:cxn>
                <a:cxn ang="0">
                  <a:pos x="52" y="0"/>
                </a:cxn>
                <a:cxn ang="0">
                  <a:pos x="53" y="3"/>
                </a:cxn>
                <a:cxn ang="0">
                  <a:pos x="54" y="13"/>
                </a:cxn>
                <a:cxn ang="0">
                  <a:pos x="55" y="38"/>
                </a:cxn>
                <a:cxn ang="0">
                  <a:pos x="58" y="87"/>
                </a:cxn>
                <a:cxn ang="0">
                  <a:pos x="59" y="103"/>
                </a:cxn>
                <a:cxn ang="0">
                  <a:pos x="59" y="111"/>
                </a:cxn>
                <a:cxn ang="0">
                  <a:pos x="60" y="115"/>
                </a:cxn>
                <a:cxn ang="0">
                  <a:pos x="61" y="115"/>
                </a:cxn>
                <a:cxn ang="0">
                  <a:pos x="62" y="110"/>
                </a:cxn>
                <a:cxn ang="0">
                  <a:pos x="63" y="96"/>
                </a:cxn>
                <a:cxn ang="0">
                  <a:pos x="65" y="51"/>
                </a:cxn>
                <a:cxn ang="0">
                  <a:pos x="66" y="20"/>
                </a:cxn>
                <a:cxn ang="0">
                  <a:pos x="67" y="8"/>
                </a:cxn>
              </a:cxnLst>
              <a:rect l="0" t="0" r="r" b="b"/>
              <a:pathLst>
                <a:path w="68" h="116">
                  <a:moveTo>
                    <a:pt x="0" y="37"/>
                  </a:moveTo>
                  <a:lnTo>
                    <a:pt x="0" y="35"/>
                  </a:lnTo>
                  <a:lnTo>
                    <a:pt x="0" y="33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1" y="19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1" y="13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5" y="12"/>
                  </a:lnTo>
                  <a:lnTo>
                    <a:pt x="5" y="15"/>
                  </a:lnTo>
                  <a:lnTo>
                    <a:pt x="5" y="16"/>
                  </a:lnTo>
                  <a:lnTo>
                    <a:pt x="5" y="18"/>
                  </a:lnTo>
                  <a:lnTo>
                    <a:pt x="5" y="20"/>
                  </a:lnTo>
                  <a:lnTo>
                    <a:pt x="6" y="27"/>
                  </a:lnTo>
                  <a:lnTo>
                    <a:pt x="6" y="28"/>
                  </a:lnTo>
                  <a:lnTo>
                    <a:pt x="6" y="30"/>
                  </a:lnTo>
                  <a:lnTo>
                    <a:pt x="6" y="33"/>
                  </a:lnTo>
                  <a:lnTo>
                    <a:pt x="6" y="41"/>
                  </a:lnTo>
                  <a:lnTo>
                    <a:pt x="7" y="56"/>
                  </a:lnTo>
                  <a:lnTo>
                    <a:pt x="7" y="58"/>
                  </a:lnTo>
                  <a:lnTo>
                    <a:pt x="7" y="60"/>
                  </a:lnTo>
                  <a:lnTo>
                    <a:pt x="7" y="64"/>
                  </a:lnTo>
                  <a:lnTo>
                    <a:pt x="8" y="71"/>
                  </a:lnTo>
                  <a:lnTo>
                    <a:pt x="8" y="86"/>
                  </a:lnTo>
                  <a:lnTo>
                    <a:pt x="8" y="87"/>
                  </a:lnTo>
                  <a:lnTo>
                    <a:pt x="8" y="89"/>
                  </a:lnTo>
                  <a:lnTo>
                    <a:pt x="9" y="92"/>
                  </a:lnTo>
                  <a:lnTo>
                    <a:pt x="9" y="94"/>
                  </a:lnTo>
                  <a:lnTo>
                    <a:pt x="9" y="95"/>
                  </a:lnTo>
                  <a:lnTo>
                    <a:pt x="9" y="98"/>
                  </a:lnTo>
                  <a:lnTo>
                    <a:pt x="9" y="99"/>
                  </a:lnTo>
                  <a:lnTo>
                    <a:pt x="9" y="100"/>
                  </a:lnTo>
                  <a:lnTo>
                    <a:pt x="9" y="103"/>
                  </a:lnTo>
                  <a:lnTo>
                    <a:pt x="10" y="104"/>
                  </a:lnTo>
                  <a:lnTo>
                    <a:pt x="10" y="105"/>
                  </a:lnTo>
                  <a:lnTo>
                    <a:pt x="10" y="107"/>
                  </a:lnTo>
                  <a:lnTo>
                    <a:pt x="10" y="108"/>
                  </a:lnTo>
                  <a:lnTo>
                    <a:pt x="10" y="109"/>
                  </a:lnTo>
                  <a:lnTo>
                    <a:pt x="10" y="110"/>
                  </a:lnTo>
                  <a:lnTo>
                    <a:pt x="10" y="111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0" y="113"/>
                  </a:lnTo>
                  <a:lnTo>
                    <a:pt x="10" y="113"/>
                  </a:lnTo>
                  <a:lnTo>
                    <a:pt x="10" y="114"/>
                  </a:lnTo>
                  <a:lnTo>
                    <a:pt x="11" y="114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2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12" y="110"/>
                  </a:lnTo>
                  <a:lnTo>
                    <a:pt x="12" y="108"/>
                  </a:lnTo>
                  <a:lnTo>
                    <a:pt x="13" y="107"/>
                  </a:lnTo>
                  <a:lnTo>
                    <a:pt x="13" y="106"/>
                  </a:lnTo>
                  <a:lnTo>
                    <a:pt x="13" y="104"/>
                  </a:lnTo>
                  <a:lnTo>
                    <a:pt x="13" y="103"/>
                  </a:lnTo>
                  <a:lnTo>
                    <a:pt x="13" y="102"/>
                  </a:lnTo>
                  <a:lnTo>
                    <a:pt x="13" y="99"/>
                  </a:lnTo>
                  <a:lnTo>
                    <a:pt x="13" y="98"/>
                  </a:lnTo>
                  <a:lnTo>
                    <a:pt x="13" y="96"/>
                  </a:lnTo>
                  <a:lnTo>
                    <a:pt x="14" y="93"/>
                  </a:lnTo>
                  <a:lnTo>
                    <a:pt x="14" y="87"/>
                  </a:lnTo>
                  <a:lnTo>
                    <a:pt x="14" y="85"/>
                  </a:lnTo>
                  <a:lnTo>
                    <a:pt x="14" y="84"/>
                  </a:lnTo>
                  <a:lnTo>
                    <a:pt x="14" y="80"/>
                  </a:lnTo>
                  <a:lnTo>
                    <a:pt x="15" y="72"/>
                  </a:lnTo>
                  <a:lnTo>
                    <a:pt x="15" y="56"/>
                  </a:lnTo>
                  <a:lnTo>
                    <a:pt x="16" y="54"/>
                  </a:lnTo>
                  <a:lnTo>
                    <a:pt x="16" y="51"/>
                  </a:lnTo>
                  <a:lnTo>
                    <a:pt x="16" y="47"/>
                  </a:lnTo>
                  <a:lnTo>
                    <a:pt x="16" y="39"/>
                  </a:lnTo>
                  <a:lnTo>
                    <a:pt x="16" y="37"/>
                  </a:lnTo>
                  <a:lnTo>
                    <a:pt x="16" y="35"/>
                  </a:lnTo>
                  <a:lnTo>
                    <a:pt x="16" y="32"/>
                  </a:lnTo>
                  <a:lnTo>
                    <a:pt x="17" y="25"/>
                  </a:lnTo>
                  <a:lnTo>
                    <a:pt x="17" y="23"/>
                  </a:lnTo>
                  <a:lnTo>
                    <a:pt x="17" y="21"/>
                  </a:lnTo>
                  <a:lnTo>
                    <a:pt x="17" y="18"/>
                  </a:lnTo>
                  <a:lnTo>
                    <a:pt x="17" y="17"/>
                  </a:lnTo>
                  <a:lnTo>
                    <a:pt x="17" y="15"/>
                  </a:lnTo>
                  <a:lnTo>
                    <a:pt x="18" y="12"/>
                  </a:lnTo>
                  <a:lnTo>
                    <a:pt x="18" y="11"/>
                  </a:lnTo>
                  <a:lnTo>
                    <a:pt x="18" y="10"/>
                  </a:lnTo>
                  <a:lnTo>
                    <a:pt x="18" y="9"/>
                  </a:lnTo>
                  <a:lnTo>
                    <a:pt x="18" y="8"/>
                  </a:lnTo>
                  <a:lnTo>
                    <a:pt x="18" y="7"/>
                  </a:lnTo>
                  <a:lnTo>
                    <a:pt x="18" y="6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20" y="3"/>
                  </a:lnTo>
                  <a:lnTo>
                    <a:pt x="20" y="4"/>
                  </a:lnTo>
                  <a:lnTo>
                    <a:pt x="21" y="5"/>
                  </a:lnTo>
                  <a:lnTo>
                    <a:pt x="21" y="6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0"/>
                  </a:lnTo>
                  <a:lnTo>
                    <a:pt x="21" y="11"/>
                  </a:lnTo>
                  <a:lnTo>
                    <a:pt x="21" y="14"/>
                  </a:lnTo>
                  <a:lnTo>
                    <a:pt x="21" y="15"/>
                  </a:lnTo>
                  <a:lnTo>
                    <a:pt x="22" y="16"/>
                  </a:lnTo>
                  <a:lnTo>
                    <a:pt x="22" y="19"/>
                  </a:lnTo>
                  <a:lnTo>
                    <a:pt x="22" y="25"/>
                  </a:lnTo>
                  <a:lnTo>
                    <a:pt x="22" y="27"/>
                  </a:lnTo>
                  <a:lnTo>
                    <a:pt x="22" y="28"/>
                  </a:lnTo>
                  <a:lnTo>
                    <a:pt x="22" y="32"/>
                  </a:lnTo>
                  <a:lnTo>
                    <a:pt x="23" y="39"/>
                  </a:lnTo>
                  <a:lnTo>
                    <a:pt x="23" y="41"/>
                  </a:lnTo>
                  <a:lnTo>
                    <a:pt x="23" y="43"/>
                  </a:lnTo>
                  <a:lnTo>
                    <a:pt x="23" y="46"/>
                  </a:lnTo>
                  <a:lnTo>
                    <a:pt x="23" y="54"/>
                  </a:lnTo>
                  <a:lnTo>
                    <a:pt x="24" y="70"/>
                  </a:lnTo>
                  <a:lnTo>
                    <a:pt x="24" y="72"/>
                  </a:lnTo>
                  <a:lnTo>
                    <a:pt x="24" y="73"/>
                  </a:lnTo>
                  <a:lnTo>
                    <a:pt x="24" y="77"/>
                  </a:lnTo>
                  <a:lnTo>
                    <a:pt x="25" y="84"/>
                  </a:lnTo>
                  <a:lnTo>
                    <a:pt x="25" y="86"/>
                  </a:lnTo>
                  <a:lnTo>
                    <a:pt x="25" y="88"/>
                  </a:lnTo>
                  <a:lnTo>
                    <a:pt x="25" y="91"/>
                  </a:lnTo>
                  <a:lnTo>
                    <a:pt x="26" y="97"/>
                  </a:lnTo>
                  <a:lnTo>
                    <a:pt x="26" y="98"/>
                  </a:lnTo>
                  <a:lnTo>
                    <a:pt x="26" y="100"/>
                  </a:lnTo>
                  <a:lnTo>
                    <a:pt x="26" y="102"/>
                  </a:lnTo>
                  <a:lnTo>
                    <a:pt x="26" y="104"/>
                  </a:lnTo>
                  <a:lnTo>
                    <a:pt x="26" y="105"/>
                  </a:lnTo>
                  <a:lnTo>
                    <a:pt x="26" y="107"/>
                  </a:lnTo>
                  <a:lnTo>
                    <a:pt x="26" y="108"/>
                  </a:lnTo>
                  <a:lnTo>
                    <a:pt x="26" y="109"/>
                  </a:lnTo>
                  <a:lnTo>
                    <a:pt x="26" y="110"/>
                  </a:lnTo>
                  <a:lnTo>
                    <a:pt x="27" y="111"/>
                  </a:lnTo>
                  <a:lnTo>
                    <a:pt x="27" y="112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8" y="115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4"/>
                  </a:lnTo>
                  <a:lnTo>
                    <a:pt x="28" y="114"/>
                  </a:lnTo>
                  <a:lnTo>
                    <a:pt x="28" y="114"/>
                  </a:lnTo>
                  <a:lnTo>
                    <a:pt x="28" y="113"/>
                  </a:lnTo>
                  <a:lnTo>
                    <a:pt x="28" y="112"/>
                  </a:lnTo>
                  <a:lnTo>
                    <a:pt x="29" y="112"/>
                  </a:lnTo>
                  <a:lnTo>
                    <a:pt x="29" y="111"/>
                  </a:lnTo>
                  <a:lnTo>
                    <a:pt x="29" y="110"/>
                  </a:lnTo>
                  <a:lnTo>
                    <a:pt x="29" y="109"/>
                  </a:lnTo>
                  <a:lnTo>
                    <a:pt x="29" y="108"/>
                  </a:lnTo>
                  <a:lnTo>
                    <a:pt x="29" y="107"/>
                  </a:lnTo>
                  <a:lnTo>
                    <a:pt x="29" y="105"/>
                  </a:lnTo>
                  <a:lnTo>
                    <a:pt x="29" y="104"/>
                  </a:lnTo>
                  <a:lnTo>
                    <a:pt x="30" y="102"/>
                  </a:lnTo>
                  <a:lnTo>
                    <a:pt x="30" y="99"/>
                  </a:lnTo>
                  <a:lnTo>
                    <a:pt x="30" y="93"/>
                  </a:lnTo>
                  <a:lnTo>
                    <a:pt x="30" y="92"/>
                  </a:lnTo>
                  <a:lnTo>
                    <a:pt x="30" y="90"/>
                  </a:lnTo>
                  <a:lnTo>
                    <a:pt x="30" y="86"/>
                  </a:lnTo>
                  <a:lnTo>
                    <a:pt x="31" y="79"/>
                  </a:lnTo>
                  <a:lnTo>
                    <a:pt x="32" y="62"/>
                  </a:lnTo>
                  <a:lnTo>
                    <a:pt x="32" y="60"/>
                  </a:lnTo>
                  <a:lnTo>
                    <a:pt x="32" y="58"/>
                  </a:lnTo>
                  <a:lnTo>
                    <a:pt x="32" y="54"/>
                  </a:lnTo>
                  <a:lnTo>
                    <a:pt x="32" y="46"/>
                  </a:lnTo>
                  <a:lnTo>
                    <a:pt x="32" y="44"/>
                  </a:lnTo>
                  <a:lnTo>
                    <a:pt x="32" y="42"/>
                  </a:lnTo>
                  <a:lnTo>
                    <a:pt x="33" y="38"/>
                  </a:lnTo>
                  <a:lnTo>
                    <a:pt x="33" y="30"/>
                  </a:lnTo>
                  <a:lnTo>
                    <a:pt x="33" y="28"/>
                  </a:lnTo>
                  <a:lnTo>
                    <a:pt x="33" y="27"/>
                  </a:lnTo>
                  <a:lnTo>
                    <a:pt x="33" y="23"/>
                  </a:lnTo>
                  <a:lnTo>
                    <a:pt x="34" y="22"/>
                  </a:lnTo>
                  <a:lnTo>
                    <a:pt x="34" y="20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4" y="14"/>
                  </a:lnTo>
                  <a:lnTo>
                    <a:pt x="34" y="12"/>
                  </a:lnTo>
                  <a:lnTo>
                    <a:pt x="34" y="10"/>
                  </a:lnTo>
                  <a:lnTo>
                    <a:pt x="34" y="9"/>
                  </a:lnTo>
                  <a:lnTo>
                    <a:pt x="34" y="7"/>
                  </a:lnTo>
                  <a:lnTo>
                    <a:pt x="35" y="6"/>
                  </a:lnTo>
                  <a:lnTo>
                    <a:pt x="35" y="5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5" y="3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7" y="5"/>
                  </a:lnTo>
                  <a:lnTo>
                    <a:pt x="37" y="6"/>
                  </a:lnTo>
                  <a:lnTo>
                    <a:pt x="37" y="6"/>
                  </a:lnTo>
                  <a:lnTo>
                    <a:pt x="37" y="7"/>
                  </a:lnTo>
                  <a:lnTo>
                    <a:pt x="37" y="8"/>
                  </a:lnTo>
                  <a:lnTo>
                    <a:pt x="38" y="11"/>
                  </a:lnTo>
                  <a:lnTo>
                    <a:pt x="38" y="12"/>
                  </a:lnTo>
                  <a:lnTo>
                    <a:pt x="38" y="13"/>
                  </a:lnTo>
                  <a:lnTo>
                    <a:pt x="38" y="16"/>
                  </a:lnTo>
                  <a:lnTo>
                    <a:pt x="38" y="21"/>
                  </a:lnTo>
                  <a:lnTo>
                    <a:pt x="38" y="23"/>
                  </a:lnTo>
                  <a:lnTo>
                    <a:pt x="38" y="24"/>
                  </a:lnTo>
                  <a:lnTo>
                    <a:pt x="38" y="28"/>
                  </a:lnTo>
                  <a:lnTo>
                    <a:pt x="39" y="35"/>
                  </a:lnTo>
                  <a:lnTo>
                    <a:pt x="39" y="36"/>
                  </a:lnTo>
                  <a:lnTo>
                    <a:pt x="39" y="38"/>
                  </a:lnTo>
                  <a:lnTo>
                    <a:pt x="39" y="42"/>
                  </a:lnTo>
                  <a:lnTo>
                    <a:pt x="40" y="50"/>
                  </a:lnTo>
                  <a:lnTo>
                    <a:pt x="40" y="65"/>
                  </a:lnTo>
                  <a:lnTo>
                    <a:pt x="40" y="67"/>
                  </a:lnTo>
                  <a:lnTo>
                    <a:pt x="40" y="69"/>
                  </a:lnTo>
                  <a:lnTo>
                    <a:pt x="41" y="72"/>
                  </a:lnTo>
                  <a:lnTo>
                    <a:pt x="41" y="80"/>
                  </a:lnTo>
                  <a:lnTo>
                    <a:pt x="41" y="82"/>
                  </a:lnTo>
                  <a:lnTo>
                    <a:pt x="41" y="83"/>
                  </a:lnTo>
                  <a:lnTo>
                    <a:pt x="41" y="87"/>
                  </a:lnTo>
                  <a:lnTo>
                    <a:pt x="42" y="93"/>
                  </a:lnTo>
                  <a:lnTo>
                    <a:pt x="42" y="95"/>
                  </a:lnTo>
                  <a:lnTo>
                    <a:pt x="42" y="96"/>
                  </a:lnTo>
                  <a:lnTo>
                    <a:pt x="42" y="99"/>
                  </a:lnTo>
                  <a:lnTo>
                    <a:pt x="42" y="100"/>
                  </a:lnTo>
                  <a:lnTo>
                    <a:pt x="42" y="102"/>
                  </a:lnTo>
                  <a:lnTo>
                    <a:pt x="42" y="104"/>
                  </a:lnTo>
                  <a:lnTo>
                    <a:pt x="42" y="105"/>
                  </a:lnTo>
                  <a:lnTo>
                    <a:pt x="42" y="106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3" y="109"/>
                  </a:lnTo>
                  <a:lnTo>
                    <a:pt x="43" y="110"/>
                  </a:lnTo>
                  <a:lnTo>
                    <a:pt x="43" y="112"/>
                  </a:lnTo>
                  <a:lnTo>
                    <a:pt x="43" y="112"/>
                  </a:lnTo>
                  <a:lnTo>
                    <a:pt x="43" y="113"/>
                  </a:lnTo>
                  <a:lnTo>
                    <a:pt x="43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11"/>
                  </a:lnTo>
                  <a:lnTo>
                    <a:pt x="45" y="110"/>
                  </a:lnTo>
                  <a:lnTo>
                    <a:pt x="45" y="109"/>
                  </a:lnTo>
                  <a:lnTo>
                    <a:pt x="45" y="108"/>
                  </a:lnTo>
                  <a:lnTo>
                    <a:pt x="46" y="107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46" y="102"/>
                  </a:lnTo>
                  <a:lnTo>
                    <a:pt x="46" y="99"/>
                  </a:lnTo>
                  <a:lnTo>
                    <a:pt x="46" y="97"/>
                  </a:lnTo>
                  <a:lnTo>
                    <a:pt x="46" y="96"/>
                  </a:lnTo>
                  <a:lnTo>
                    <a:pt x="46" y="92"/>
                  </a:lnTo>
                  <a:lnTo>
                    <a:pt x="47" y="85"/>
                  </a:lnTo>
                  <a:lnTo>
                    <a:pt x="48" y="70"/>
                  </a:lnTo>
                  <a:lnTo>
                    <a:pt x="48" y="68"/>
                  </a:lnTo>
                  <a:lnTo>
                    <a:pt x="48" y="66"/>
                  </a:lnTo>
                  <a:lnTo>
                    <a:pt x="48" y="61"/>
                  </a:lnTo>
                  <a:lnTo>
                    <a:pt x="48" y="53"/>
                  </a:lnTo>
                  <a:lnTo>
                    <a:pt x="49" y="37"/>
                  </a:lnTo>
                  <a:lnTo>
                    <a:pt x="49" y="35"/>
                  </a:lnTo>
                  <a:lnTo>
                    <a:pt x="49" y="33"/>
                  </a:lnTo>
                  <a:lnTo>
                    <a:pt x="50" y="30"/>
                  </a:lnTo>
                  <a:lnTo>
                    <a:pt x="50" y="23"/>
                  </a:lnTo>
                  <a:lnTo>
                    <a:pt x="50" y="21"/>
                  </a:lnTo>
                  <a:lnTo>
                    <a:pt x="50" y="20"/>
                  </a:lnTo>
                  <a:lnTo>
                    <a:pt x="50" y="17"/>
                  </a:lnTo>
                  <a:lnTo>
                    <a:pt x="50" y="12"/>
                  </a:lnTo>
                  <a:lnTo>
                    <a:pt x="51" y="11"/>
                  </a:lnTo>
                  <a:lnTo>
                    <a:pt x="51" y="10"/>
                  </a:lnTo>
                  <a:lnTo>
                    <a:pt x="51" y="8"/>
                  </a:lnTo>
                  <a:lnTo>
                    <a:pt x="51" y="7"/>
                  </a:lnTo>
                  <a:lnTo>
                    <a:pt x="51" y="6"/>
                  </a:lnTo>
                  <a:lnTo>
                    <a:pt x="51" y="6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3"/>
                  </a:lnTo>
                  <a:lnTo>
                    <a:pt x="53" y="3"/>
                  </a:lnTo>
                  <a:lnTo>
                    <a:pt x="53" y="4"/>
                  </a:lnTo>
                  <a:lnTo>
                    <a:pt x="53" y="5"/>
                  </a:lnTo>
                  <a:lnTo>
                    <a:pt x="53" y="6"/>
                  </a:lnTo>
                  <a:lnTo>
                    <a:pt x="54" y="6"/>
                  </a:lnTo>
                  <a:lnTo>
                    <a:pt x="54" y="8"/>
                  </a:lnTo>
                  <a:lnTo>
                    <a:pt x="54" y="10"/>
                  </a:lnTo>
                  <a:lnTo>
                    <a:pt x="54" y="11"/>
                  </a:lnTo>
                  <a:lnTo>
                    <a:pt x="54" y="13"/>
                  </a:lnTo>
                  <a:lnTo>
                    <a:pt x="54" y="14"/>
                  </a:lnTo>
                  <a:lnTo>
                    <a:pt x="54" y="16"/>
                  </a:lnTo>
                  <a:lnTo>
                    <a:pt x="54" y="18"/>
                  </a:lnTo>
                  <a:lnTo>
                    <a:pt x="55" y="25"/>
                  </a:lnTo>
                  <a:lnTo>
                    <a:pt x="55" y="26"/>
                  </a:lnTo>
                  <a:lnTo>
                    <a:pt x="55" y="28"/>
                  </a:lnTo>
                  <a:lnTo>
                    <a:pt x="55" y="31"/>
                  </a:lnTo>
                  <a:lnTo>
                    <a:pt x="55" y="38"/>
                  </a:lnTo>
                  <a:lnTo>
                    <a:pt x="56" y="53"/>
                  </a:lnTo>
                  <a:lnTo>
                    <a:pt x="56" y="55"/>
                  </a:lnTo>
                  <a:lnTo>
                    <a:pt x="56" y="57"/>
                  </a:lnTo>
                  <a:lnTo>
                    <a:pt x="56" y="61"/>
                  </a:lnTo>
                  <a:lnTo>
                    <a:pt x="57" y="69"/>
                  </a:lnTo>
                  <a:lnTo>
                    <a:pt x="58" y="83"/>
                  </a:lnTo>
                  <a:lnTo>
                    <a:pt x="58" y="85"/>
                  </a:lnTo>
                  <a:lnTo>
                    <a:pt x="58" y="87"/>
                  </a:lnTo>
                  <a:lnTo>
                    <a:pt x="58" y="90"/>
                  </a:lnTo>
                  <a:lnTo>
                    <a:pt x="58" y="92"/>
                  </a:lnTo>
                  <a:lnTo>
                    <a:pt x="58" y="93"/>
                  </a:lnTo>
                  <a:lnTo>
                    <a:pt x="58" y="96"/>
                  </a:lnTo>
                  <a:lnTo>
                    <a:pt x="58" y="98"/>
                  </a:lnTo>
                  <a:lnTo>
                    <a:pt x="58" y="99"/>
                  </a:lnTo>
                  <a:lnTo>
                    <a:pt x="58" y="102"/>
                  </a:lnTo>
                  <a:lnTo>
                    <a:pt x="59" y="103"/>
                  </a:lnTo>
                  <a:lnTo>
                    <a:pt x="59" y="104"/>
                  </a:lnTo>
                  <a:lnTo>
                    <a:pt x="59" y="106"/>
                  </a:lnTo>
                  <a:lnTo>
                    <a:pt x="59" y="107"/>
                  </a:lnTo>
                  <a:lnTo>
                    <a:pt x="59" y="108"/>
                  </a:lnTo>
                  <a:lnTo>
                    <a:pt x="59" y="109"/>
                  </a:lnTo>
                  <a:lnTo>
                    <a:pt x="59" y="110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2"/>
                  </a:lnTo>
                  <a:lnTo>
                    <a:pt x="61" y="111"/>
                  </a:lnTo>
                  <a:lnTo>
                    <a:pt x="62" y="110"/>
                  </a:lnTo>
                  <a:lnTo>
                    <a:pt x="62" y="110"/>
                  </a:lnTo>
                  <a:lnTo>
                    <a:pt x="62" y="108"/>
                  </a:lnTo>
                  <a:lnTo>
                    <a:pt x="62" y="106"/>
                  </a:lnTo>
                  <a:lnTo>
                    <a:pt x="62" y="105"/>
                  </a:lnTo>
                  <a:lnTo>
                    <a:pt x="62" y="103"/>
                  </a:lnTo>
                  <a:lnTo>
                    <a:pt x="62" y="101"/>
                  </a:lnTo>
                  <a:lnTo>
                    <a:pt x="62" y="100"/>
                  </a:lnTo>
                  <a:lnTo>
                    <a:pt x="62" y="97"/>
                  </a:lnTo>
                  <a:lnTo>
                    <a:pt x="63" y="96"/>
                  </a:lnTo>
                  <a:lnTo>
                    <a:pt x="63" y="94"/>
                  </a:lnTo>
                  <a:lnTo>
                    <a:pt x="63" y="90"/>
                  </a:lnTo>
                  <a:lnTo>
                    <a:pt x="63" y="83"/>
                  </a:lnTo>
                  <a:lnTo>
                    <a:pt x="63" y="81"/>
                  </a:lnTo>
                  <a:lnTo>
                    <a:pt x="63" y="80"/>
                  </a:lnTo>
                  <a:lnTo>
                    <a:pt x="64" y="76"/>
                  </a:lnTo>
                  <a:lnTo>
                    <a:pt x="64" y="67"/>
                  </a:lnTo>
                  <a:lnTo>
                    <a:pt x="65" y="51"/>
                  </a:lnTo>
                  <a:lnTo>
                    <a:pt x="65" y="49"/>
                  </a:lnTo>
                  <a:lnTo>
                    <a:pt x="65" y="46"/>
                  </a:lnTo>
                  <a:lnTo>
                    <a:pt x="65" y="42"/>
                  </a:lnTo>
                  <a:lnTo>
                    <a:pt x="66" y="34"/>
                  </a:lnTo>
                  <a:lnTo>
                    <a:pt x="66" y="33"/>
                  </a:lnTo>
                  <a:lnTo>
                    <a:pt x="66" y="31"/>
                  </a:lnTo>
                  <a:lnTo>
                    <a:pt x="66" y="27"/>
                  </a:lnTo>
                  <a:lnTo>
                    <a:pt x="66" y="20"/>
                  </a:lnTo>
                  <a:lnTo>
                    <a:pt x="66" y="19"/>
                  </a:lnTo>
                  <a:lnTo>
                    <a:pt x="67" y="17"/>
                  </a:lnTo>
                  <a:lnTo>
                    <a:pt x="67" y="15"/>
                  </a:lnTo>
                  <a:lnTo>
                    <a:pt x="67" y="13"/>
                  </a:lnTo>
                  <a:lnTo>
                    <a:pt x="67" y="12"/>
                  </a:lnTo>
                  <a:lnTo>
                    <a:pt x="67" y="10"/>
                  </a:lnTo>
                  <a:lnTo>
                    <a:pt x="67" y="9"/>
                  </a:lnTo>
                  <a:lnTo>
                    <a:pt x="67" y="8"/>
                  </a:lnTo>
                  <a:lnTo>
                    <a:pt x="67" y="7"/>
                  </a:lnTo>
                  <a:lnTo>
                    <a:pt x="67" y="6"/>
                  </a:lnTo>
                  <a:lnTo>
                    <a:pt x="67" y="5"/>
                  </a:lnTo>
                  <a:lnTo>
                    <a:pt x="68" y="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40" name="Freeform 97"/>
            <p:cNvSpPr>
              <a:spLocks/>
            </p:cNvSpPr>
            <p:nvPr/>
          </p:nvSpPr>
          <p:spPr bwMode="auto">
            <a:xfrm>
              <a:off x="5593" y="2186"/>
              <a:ext cx="66" cy="1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2" y="4"/>
                </a:cxn>
                <a:cxn ang="0">
                  <a:pos x="3" y="15"/>
                </a:cxn>
                <a:cxn ang="0">
                  <a:pos x="4" y="50"/>
                </a:cxn>
                <a:cxn ang="0">
                  <a:pos x="6" y="83"/>
                </a:cxn>
                <a:cxn ang="0">
                  <a:pos x="7" y="104"/>
                </a:cxn>
                <a:cxn ang="0">
                  <a:pos x="8" y="112"/>
                </a:cxn>
                <a:cxn ang="0">
                  <a:pos x="9" y="116"/>
                </a:cxn>
                <a:cxn ang="0">
                  <a:pos x="9" y="114"/>
                </a:cxn>
                <a:cxn ang="0">
                  <a:pos x="10" y="106"/>
                </a:cxn>
                <a:cxn ang="0">
                  <a:pos x="11" y="86"/>
                </a:cxn>
                <a:cxn ang="0">
                  <a:pos x="13" y="48"/>
                </a:cxn>
                <a:cxn ang="0">
                  <a:pos x="15" y="19"/>
                </a:cxn>
                <a:cxn ang="0">
                  <a:pos x="15" y="7"/>
                </a:cxn>
                <a:cxn ang="0">
                  <a:pos x="16" y="1"/>
                </a:cxn>
                <a:cxn ang="0">
                  <a:pos x="17" y="0"/>
                </a:cxn>
                <a:cxn ang="0">
                  <a:pos x="18" y="3"/>
                </a:cxn>
                <a:cxn ang="0">
                  <a:pos x="19" y="12"/>
                </a:cxn>
                <a:cxn ang="0">
                  <a:pos x="20" y="38"/>
                </a:cxn>
                <a:cxn ang="0">
                  <a:pos x="22" y="83"/>
                </a:cxn>
                <a:cxn ang="0">
                  <a:pos x="23" y="104"/>
                </a:cxn>
                <a:cxn ang="0">
                  <a:pos x="24" y="113"/>
                </a:cxn>
                <a:cxn ang="0">
                  <a:pos x="25" y="116"/>
                </a:cxn>
                <a:cxn ang="0">
                  <a:pos x="25" y="113"/>
                </a:cxn>
                <a:cxn ang="0">
                  <a:pos x="26" y="107"/>
                </a:cxn>
                <a:cxn ang="0">
                  <a:pos x="27" y="86"/>
                </a:cxn>
                <a:cxn ang="0">
                  <a:pos x="30" y="30"/>
                </a:cxn>
                <a:cxn ang="0">
                  <a:pos x="31" y="13"/>
                </a:cxn>
                <a:cxn ang="0">
                  <a:pos x="32" y="4"/>
                </a:cxn>
                <a:cxn ang="0">
                  <a:pos x="33" y="0"/>
                </a:cxn>
                <a:cxn ang="0">
                  <a:pos x="33" y="0"/>
                </a:cxn>
                <a:cxn ang="0">
                  <a:pos x="34" y="6"/>
                </a:cxn>
                <a:cxn ang="0">
                  <a:pos x="35" y="24"/>
                </a:cxn>
                <a:cxn ang="0">
                  <a:pos x="37" y="72"/>
                </a:cxn>
                <a:cxn ang="0">
                  <a:pos x="39" y="101"/>
                </a:cxn>
                <a:cxn ang="0">
                  <a:pos x="40" y="112"/>
                </a:cxn>
                <a:cxn ang="0">
                  <a:pos x="41" y="115"/>
                </a:cxn>
                <a:cxn ang="0">
                  <a:pos x="41" y="114"/>
                </a:cxn>
                <a:cxn ang="0">
                  <a:pos x="42" y="107"/>
                </a:cxn>
                <a:cxn ang="0">
                  <a:pos x="43" y="88"/>
                </a:cxn>
                <a:cxn ang="0">
                  <a:pos x="45" y="41"/>
                </a:cxn>
                <a:cxn ang="0">
                  <a:pos x="47" y="19"/>
                </a:cxn>
                <a:cxn ang="0">
                  <a:pos x="48" y="6"/>
                </a:cxn>
                <a:cxn ang="0">
                  <a:pos x="48" y="1"/>
                </a:cxn>
                <a:cxn ang="0">
                  <a:pos x="49" y="0"/>
                </a:cxn>
                <a:cxn ang="0">
                  <a:pos x="50" y="3"/>
                </a:cxn>
                <a:cxn ang="0">
                  <a:pos x="51" y="12"/>
                </a:cxn>
                <a:cxn ang="0">
                  <a:pos x="52" y="40"/>
                </a:cxn>
                <a:cxn ang="0">
                  <a:pos x="54" y="88"/>
                </a:cxn>
                <a:cxn ang="0">
                  <a:pos x="55" y="106"/>
                </a:cxn>
                <a:cxn ang="0">
                  <a:pos x="56" y="114"/>
                </a:cxn>
                <a:cxn ang="0">
                  <a:pos x="57" y="116"/>
                </a:cxn>
                <a:cxn ang="0">
                  <a:pos x="58" y="112"/>
                </a:cxn>
                <a:cxn ang="0">
                  <a:pos x="58" y="104"/>
                </a:cxn>
                <a:cxn ang="0">
                  <a:pos x="60" y="82"/>
                </a:cxn>
                <a:cxn ang="0">
                  <a:pos x="62" y="26"/>
                </a:cxn>
                <a:cxn ang="0">
                  <a:pos x="63" y="11"/>
                </a:cxn>
                <a:cxn ang="0">
                  <a:pos x="64" y="2"/>
                </a:cxn>
                <a:cxn ang="0">
                  <a:pos x="65" y="0"/>
                </a:cxn>
                <a:cxn ang="0">
                  <a:pos x="65" y="1"/>
                </a:cxn>
                <a:cxn ang="0">
                  <a:pos x="66" y="7"/>
                </a:cxn>
              </a:cxnLst>
              <a:rect l="0" t="0" r="r" b="b"/>
              <a:pathLst>
                <a:path w="66" h="116">
                  <a:moveTo>
                    <a:pt x="0" y="4"/>
                  </a:move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3"/>
                  </a:lnTo>
                  <a:lnTo>
                    <a:pt x="3" y="15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21"/>
                  </a:lnTo>
                  <a:lnTo>
                    <a:pt x="3" y="27"/>
                  </a:lnTo>
                  <a:lnTo>
                    <a:pt x="4" y="42"/>
                  </a:lnTo>
                  <a:lnTo>
                    <a:pt x="4" y="44"/>
                  </a:lnTo>
                  <a:lnTo>
                    <a:pt x="4" y="46"/>
                  </a:lnTo>
                  <a:lnTo>
                    <a:pt x="4" y="50"/>
                  </a:lnTo>
                  <a:lnTo>
                    <a:pt x="5" y="58"/>
                  </a:lnTo>
                  <a:lnTo>
                    <a:pt x="5" y="61"/>
                  </a:lnTo>
                  <a:lnTo>
                    <a:pt x="5" y="63"/>
                  </a:lnTo>
                  <a:lnTo>
                    <a:pt x="5" y="67"/>
                  </a:lnTo>
                  <a:lnTo>
                    <a:pt x="5" y="75"/>
                  </a:lnTo>
                  <a:lnTo>
                    <a:pt x="5" y="77"/>
                  </a:lnTo>
                  <a:lnTo>
                    <a:pt x="6" y="79"/>
                  </a:lnTo>
                  <a:lnTo>
                    <a:pt x="6" y="83"/>
                  </a:lnTo>
                  <a:lnTo>
                    <a:pt x="6" y="90"/>
                  </a:lnTo>
                  <a:lnTo>
                    <a:pt x="6" y="92"/>
                  </a:lnTo>
                  <a:lnTo>
                    <a:pt x="6" y="94"/>
                  </a:lnTo>
                  <a:lnTo>
                    <a:pt x="7" y="97"/>
                  </a:lnTo>
                  <a:lnTo>
                    <a:pt x="7" y="99"/>
                  </a:lnTo>
                  <a:lnTo>
                    <a:pt x="7" y="100"/>
                  </a:lnTo>
                  <a:lnTo>
                    <a:pt x="7" y="103"/>
                  </a:lnTo>
                  <a:lnTo>
                    <a:pt x="7" y="104"/>
                  </a:lnTo>
                  <a:lnTo>
                    <a:pt x="7" y="105"/>
                  </a:lnTo>
                  <a:lnTo>
                    <a:pt x="7" y="107"/>
                  </a:lnTo>
                  <a:lnTo>
                    <a:pt x="7" y="108"/>
                  </a:lnTo>
                  <a:lnTo>
                    <a:pt x="7" y="109"/>
                  </a:lnTo>
                  <a:lnTo>
                    <a:pt x="7" y="110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8" y="112"/>
                  </a:lnTo>
                  <a:lnTo>
                    <a:pt x="8" y="113"/>
                  </a:lnTo>
                  <a:lnTo>
                    <a:pt x="8" y="114"/>
                  </a:lnTo>
                  <a:lnTo>
                    <a:pt x="8" y="114"/>
                  </a:lnTo>
                  <a:lnTo>
                    <a:pt x="8" y="114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9" y="115"/>
                  </a:lnTo>
                  <a:lnTo>
                    <a:pt x="9" y="116"/>
                  </a:lnTo>
                  <a:lnTo>
                    <a:pt x="9" y="116"/>
                  </a:lnTo>
                  <a:lnTo>
                    <a:pt x="9" y="116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9" y="113"/>
                  </a:lnTo>
                  <a:lnTo>
                    <a:pt x="9" y="113"/>
                  </a:lnTo>
                  <a:lnTo>
                    <a:pt x="10" y="112"/>
                  </a:lnTo>
                  <a:lnTo>
                    <a:pt x="10" y="111"/>
                  </a:lnTo>
                  <a:lnTo>
                    <a:pt x="10" y="110"/>
                  </a:lnTo>
                  <a:lnTo>
                    <a:pt x="10" y="108"/>
                  </a:lnTo>
                  <a:lnTo>
                    <a:pt x="10" y="107"/>
                  </a:lnTo>
                  <a:lnTo>
                    <a:pt x="10" y="106"/>
                  </a:lnTo>
                  <a:lnTo>
                    <a:pt x="10" y="104"/>
                  </a:lnTo>
                  <a:lnTo>
                    <a:pt x="10" y="103"/>
                  </a:lnTo>
                  <a:lnTo>
                    <a:pt x="11" y="102"/>
                  </a:lnTo>
                  <a:lnTo>
                    <a:pt x="11" y="99"/>
                  </a:lnTo>
                  <a:lnTo>
                    <a:pt x="11" y="98"/>
                  </a:lnTo>
                  <a:lnTo>
                    <a:pt x="11" y="96"/>
                  </a:lnTo>
                  <a:lnTo>
                    <a:pt x="11" y="93"/>
                  </a:lnTo>
                  <a:lnTo>
                    <a:pt x="11" y="86"/>
                  </a:lnTo>
                  <a:lnTo>
                    <a:pt x="11" y="84"/>
                  </a:lnTo>
                  <a:lnTo>
                    <a:pt x="12" y="83"/>
                  </a:lnTo>
                  <a:lnTo>
                    <a:pt x="12" y="79"/>
                  </a:lnTo>
                  <a:lnTo>
                    <a:pt x="12" y="72"/>
                  </a:lnTo>
                  <a:lnTo>
                    <a:pt x="13" y="56"/>
                  </a:lnTo>
                  <a:lnTo>
                    <a:pt x="13" y="54"/>
                  </a:lnTo>
                  <a:lnTo>
                    <a:pt x="13" y="52"/>
                  </a:lnTo>
                  <a:lnTo>
                    <a:pt x="13" y="48"/>
                  </a:lnTo>
                  <a:lnTo>
                    <a:pt x="13" y="40"/>
                  </a:lnTo>
                  <a:lnTo>
                    <a:pt x="14" y="38"/>
                  </a:lnTo>
                  <a:lnTo>
                    <a:pt x="14" y="36"/>
                  </a:lnTo>
                  <a:lnTo>
                    <a:pt x="14" y="33"/>
                  </a:lnTo>
                  <a:lnTo>
                    <a:pt x="14" y="26"/>
                  </a:lnTo>
                  <a:lnTo>
                    <a:pt x="14" y="24"/>
                  </a:lnTo>
                  <a:lnTo>
                    <a:pt x="14" y="22"/>
                  </a:lnTo>
                  <a:lnTo>
                    <a:pt x="15" y="19"/>
                  </a:lnTo>
                  <a:lnTo>
                    <a:pt x="15" y="18"/>
                  </a:lnTo>
                  <a:lnTo>
                    <a:pt x="15" y="16"/>
                  </a:lnTo>
                  <a:lnTo>
                    <a:pt x="15" y="14"/>
                  </a:lnTo>
                  <a:lnTo>
                    <a:pt x="15" y="12"/>
                  </a:lnTo>
                  <a:lnTo>
                    <a:pt x="15" y="11"/>
                  </a:lnTo>
                  <a:lnTo>
                    <a:pt x="15" y="9"/>
                  </a:lnTo>
                  <a:lnTo>
                    <a:pt x="15" y="8"/>
                  </a:lnTo>
                  <a:lnTo>
                    <a:pt x="15" y="7"/>
                  </a:lnTo>
                  <a:lnTo>
                    <a:pt x="16" y="5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8" y="3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8" y="7"/>
                  </a:lnTo>
                  <a:lnTo>
                    <a:pt x="18" y="8"/>
                  </a:lnTo>
                  <a:lnTo>
                    <a:pt x="18" y="9"/>
                  </a:lnTo>
                  <a:lnTo>
                    <a:pt x="18" y="11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9" y="22"/>
                  </a:lnTo>
                  <a:lnTo>
                    <a:pt x="19" y="24"/>
                  </a:lnTo>
                  <a:lnTo>
                    <a:pt x="19" y="25"/>
                  </a:lnTo>
                  <a:lnTo>
                    <a:pt x="19" y="29"/>
                  </a:lnTo>
                  <a:lnTo>
                    <a:pt x="20" y="36"/>
                  </a:lnTo>
                  <a:lnTo>
                    <a:pt x="20" y="38"/>
                  </a:lnTo>
                  <a:lnTo>
                    <a:pt x="20" y="39"/>
                  </a:lnTo>
                  <a:lnTo>
                    <a:pt x="20" y="43"/>
                  </a:lnTo>
                  <a:lnTo>
                    <a:pt x="21" y="51"/>
                  </a:lnTo>
                  <a:lnTo>
                    <a:pt x="21" y="66"/>
                  </a:lnTo>
                  <a:lnTo>
                    <a:pt x="21" y="68"/>
                  </a:lnTo>
                  <a:lnTo>
                    <a:pt x="21" y="71"/>
                  </a:lnTo>
                  <a:lnTo>
                    <a:pt x="22" y="75"/>
                  </a:lnTo>
                  <a:lnTo>
                    <a:pt x="22" y="83"/>
                  </a:lnTo>
                  <a:lnTo>
                    <a:pt x="22" y="84"/>
                  </a:lnTo>
                  <a:lnTo>
                    <a:pt x="22" y="86"/>
                  </a:lnTo>
                  <a:lnTo>
                    <a:pt x="22" y="90"/>
                  </a:lnTo>
                  <a:lnTo>
                    <a:pt x="23" y="97"/>
                  </a:lnTo>
                  <a:lnTo>
                    <a:pt x="23" y="98"/>
                  </a:lnTo>
                  <a:lnTo>
                    <a:pt x="23" y="100"/>
                  </a:lnTo>
                  <a:lnTo>
                    <a:pt x="23" y="102"/>
                  </a:lnTo>
                  <a:lnTo>
                    <a:pt x="23" y="104"/>
                  </a:lnTo>
                  <a:lnTo>
                    <a:pt x="23" y="105"/>
                  </a:lnTo>
                  <a:lnTo>
                    <a:pt x="23" y="107"/>
                  </a:lnTo>
                  <a:lnTo>
                    <a:pt x="23" y="108"/>
                  </a:lnTo>
                  <a:lnTo>
                    <a:pt x="24" y="109"/>
                  </a:lnTo>
                  <a:lnTo>
                    <a:pt x="24" y="110"/>
                  </a:lnTo>
                  <a:lnTo>
                    <a:pt x="24" y="111"/>
                  </a:lnTo>
                  <a:lnTo>
                    <a:pt x="24" y="112"/>
                  </a:lnTo>
                  <a:lnTo>
                    <a:pt x="24" y="113"/>
                  </a:lnTo>
                  <a:lnTo>
                    <a:pt x="24" y="113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6"/>
                  </a:lnTo>
                  <a:lnTo>
                    <a:pt x="25" y="116"/>
                  </a:lnTo>
                  <a:lnTo>
                    <a:pt x="25" y="116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3"/>
                  </a:lnTo>
                  <a:lnTo>
                    <a:pt x="26" y="113"/>
                  </a:lnTo>
                  <a:lnTo>
                    <a:pt x="26" y="112"/>
                  </a:lnTo>
                  <a:lnTo>
                    <a:pt x="26" y="111"/>
                  </a:lnTo>
                  <a:lnTo>
                    <a:pt x="26" y="111"/>
                  </a:lnTo>
                  <a:lnTo>
                    <a:pt x="26" y="110"/>
                  </a:lnTo>
                  <a:lnTo>
                    <a:pt x="26" y="109"/>
                  </a:lnTo>
                  <a:lnTo>
                    <a:pt x="26" y="108"/>
                  </a:lnTo>
                  <a:lnTo>
                    <a:pt x="26" y="107"/>
                  </a:lnTo>
                  <a:lnTo>
                    <a:pt x="26" y="104"/>
                  </a:lnTo>
                  <a:lnTo>
                    <a:pt x="27" y="103"/>
                  </a:lnTo>
                  <a:lnTo>
                    <a:pt x="27" y="102"/>
                  </a:lnTo>
                  <a:lnTo>
                    <a:pt x="27" y="99"/>
                  </a:lnTo>
                  <a:lnTo>
                    <a:pt x="27" y="92"/>
                  </a:lnTo>
                  <a:lnTo>
                    <a:pt x="27" y="90"/>
                  </a:lnTo>
                  <a:lnTo>
                    <a:pt x="27" y="89"/>
                  </a:lnTo>
                  <a:lnTo>
                    <a:pt x="27" y="86"/>
                  </a:lnTo>
                  <a:lnTo>
                    <a:pt x="28" y="78"/>
                  </a:lnTo>
                  <a:lnTo>
                    <a:pt x="29" y="63"/>
                  </a:lnTo>
                  <a:lnTo>
                    <a:pt x="29" y="61"/>
                  </a:lnTo>
                  <a:lnTo>
                    <a:pt x="29" y="59"/>
                  </a:lnTo>
                  <a:lnTo>
                    <a:pt x="29" y="55"/>
                  </a:lnTo>
                  <a:lnTo>
                    <a:pt x="29" y="47"/>
                  </a:lnTo>
                  <a:lnTo>
                    <a:pt x="30" y="32"/>
                  </a:lnTo>
                  <a:lnTo>
                    <a:pt x="30" y="30"/>
                  </a:lnTo>
                  <a:lnTo>
                    <a:pt x="30" y="28"/>
                  </a:lnTo>
                  <a:lnTo>
                    <a:pt x="30" y="25"/>
                  </a:lnTo>
                  <a:lnTo>
                    <a:pt x="30" y="23"/>
                  </a:lnTo>
                  <a:lnTo>
                    <a:pt x="31" y="22"/>
                  </a:lnTo>
                  <a:lnTo>
                    <a:pt x="31" y="19"/>
                  </a:lnTo>
                  <a:lnTo>
                    <a:pt x="31" y="17"/>
                  </a:lnTo>
                  <a:lnTo>
                    <a:pt x="31" y="16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8"/>
                  </a:lnTo>
                  <a:lnTo>
                    <a:pt x="31" y="8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2" y="4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4" y="2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9"/>
                  </a:lnTo>
                  <a:lnTo>
                    <a:pt x="34" y="10"/>
                  </a:lnTo>
                  <a:lnTo>
                    <a:pt x="35" y="12"/>
                  </a:lnTo>
                  <a:lnTo>
                    <a:pt x="35" y="14"/>
                  </a:lnTo>
                  <a:lnTo>
                    <a:pt x="35" y="21"/>
                  </a:lnTo>
                  <a:lnTo>
                    <a:pt x="35" y="22"/>
                  </a:lnTo>
                  <a:lnTo>
                    <a:pt x="35" y="24"/>
                  </a:lnTo>
                  <a:lnTo>
                    <a:pt x="35" y="28"/>
                  </a:lnTo>
                  <a:lnTo>
                    <a:pt x="36" y="36"/>
                  </a:lnTo>
                  <a:lnTo>
                    <a:pt x="36" y="38"/>
                  </a:lnTo>
                  <a:lnTo>
                    <a:pt x="36" y="40"/>
                  </a:lnTo>
                  <a:lnTo>
                    <a:pt x="36" y="44"/>
                  </a:lnTo>
                  <a:lnTo>
                    <a:pt x="37" y="52"/>
                  </a:lnTo>
                  <a:lnTo>
                    <a:pt x="37" y="70"/>
                  </a:lnTo>
                  <a:lnTo>
                    <a:pt x="37" y="72"/>
                  </a:lnTo>
                  <a:lnTo>
                    <a:pt x="38" y="74"/>
                  </a:lnTo>
                  <a:lnTo>
                    <a:pt x="38" y="78"/>
                  </a:lnTo>
                  <a:lnTo>
                    <a:pt x="38" y="86"/>
                  </a:lnTo>
                  <a:lnTo>
                    <a:pt x="38" y="88"/>
                  </a:lnTo>
                  <a:lnTo>
                    <a:pt x="38" y="89"/>
                  </a:lnTo>
                  <a:lnTo>
                    <a:pt x="39" y="93"/>
                  </a:lnTo>
                  <a:lnTo>
                    <a:pt x="39" y="99"/>
                  </a:lnTo>
                  <a:lnTo>
                    <a:pt x="39" y="101"/>
                  </a:lnTo>
                  <a:lnTo>
                    <a:pt x="39" y="102"/>
                  </a:lnTo>
                  <a:lnTo>
                    <a:pt x="39" y="105"/>
                  </a:lnTo>
                  <a:lnTo>
                    <a:pt x="39" y="106"/>
                  </a:lnTo>
                  <a:lnTo>
                    <a:pt x="39" y="107"/>
                  </a:lnTo>
                  <a:lnTo>
                    <a:pt x="40" y="109"/>
                  </a:lnTo>
                  <a:lnTo>
                    <a:pt x="40" y="110"/>
                  </a:lnTo>
                  <a:lnTo>
                    <a:pt x="40" y="111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3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2" y="113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2" y="110"/>
                  </a:lnTo>
                  <a:lnTo>
                    <a:pt x="42" y="109"/>
                  </a:lnTo>
                  <a:lnTo>
                    <a:pt x="42" y="107"/>
                  </a:lnTo>
                  <a:lnTo>
                    <a:pt x="42" y="106"/>
                  </a:lnTo>
                  <a:lnTo>
                    <a:pt x="42" y="105"/>
                  </a:lnTo>
                  <a:lnTo>
                    <a:pt x="43" y="102"/>
                  </a:lnTo>
                  <a:lnTo>
                    <a:pt x="43" y="100"/>
                  </a:lnTo>
                  <a:lnTo>
                    <a:pt x="43" y="99"/>
                  </a:lnTo>
                  <a:lnTo>
                    <a:pt x="43" y="96"/>
                  </a:lnTo>
                  <a:lnTo>
                    <a:pt x="43" y="89"/>
                  </a:lnTo>
                  <a:lnTo>
                    <a:pt x="43" y="88"/>
                  </a:lnTo>
                  <a:lnTo>
                    <a:pt x="43" y="86"/>
                  </a:lnTo>
                  <a:lnTo>
                    <a:pt x="44" y="82"/>
                  </a:lnTo>
                  <a:lnTo>
                    <a:pt x="44" y="74"/>
                  </a:lnTo>
                  <a:lnTo>
                    <a:pt x="45" y="57"/>
                  </a:lnTo>
                  <a:lnTo>
                    <a:pt x="45" y="55"/>
                  </a:lnTo>
                  <a:lnTo>
                    <a:pt x="45" y="53"/>
                  </a:lnTo>
                  <a:lnTo>
                    <a:pt x="45" y="49"/>
                  </a:lnTo>
                  <a:lnTo>
                    <a:pt x="45" y="41"/>
                  </a:lnTo>
                  <a:lnTo>
                    <a:pt x="46" y="40"/>
                  </a:lnTo>
                  <a:lnTo>
                    <a:pt x="46" y="38"/>
                  </a:lnTo>
                  <a:lnTo>
                    <a:pt x="46" y="34"/>
                  </a:lnTo>
                  <a:lnTo>
                    <a:pt x="46" y="27"/>
                  </a:lnTo>
                  <a:lnTo>
                    <a:pt x="46" y="25"/>
                  </a:lnTo>
                  <a:lnTo>
                    <a:pt x="46" y="24"/>
                  </a:lnTo>
                  <a:lnTo>
                    <a:pt x="47" y="20"/>
                  </a:lnTo>
                  <a:lnTo>
                    <a:pt x="47" y="19"/>
                  </a:lnTo>
                  <a:lnTo>
                    <a:pt x="47" y="18"/>
                  </a:lnTo>
                  <a:lnTo>
                    <a:pt x="47" y="15"/>
                  </a:lnTo>
                  <a:lnTo>
                    <a:pt x="47" y="13"/>
                  </a:lnTo>
                  <a:lnTo>
                    <a:pt x="47" y="12"/>
                  </a:lnTo>
                  <a:lnTo>
                    <a:pt x="47" y="10"/>
                  </a:lnTo>
                  <a:lnTo>
                    <a:pt x="47" y="9"/>
                  </a:lnTo>
                  <a:lnTo>
                    <a:pt x="47" y="8"/>
                  </a:lnTo>
                  <a:lnTo>
                    <a:pt x="48" y="6"/>
                  </a:lnTo>
                  <a:lnTo>
                    <a:pt x="48" y="5"/>
                  </a:lnTo>
                  <a:lnTo>
                    <a:pt x="48" y="4"/>
                  </a:lnTo>
                  <a:lnTo>
                    <a:pt x="48" y="3"/>
                  </a:lnTo>
                  <a:lnTo>
                    <a:pt x="48" y="3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2"/>
                  </a:lnTo>
                  <a:lnTo>
                    <a:pt x="50" y="2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4"/>
                  </a:lnTo>
                  <a:lnTo>
                    <a:pt x="50" y="5"/>
                  </a:lnTo>
                  <a:lnTo>
                    <a:pt x="50" y="6"/>
                  </a:lnTo>
                  <a:lnTo>
                    <a:pt x="50" y="7"/>
                  </a:lnTo>
                  <a:lnTo>
                    <a:pt x="50" y="8"/>
                  </a:lnTo>
                  <a:lnTo>
                    <a:pt x="50" y="9"/>
                  </a:lnTo>
                  <a:lnTo>
                    <a:pt x="50" y="11"/>
                  </a:lnTo>
                  <a:lnTo>
                    <a:pt x="51" y="12"/>
                  </a:lnTo>
                  <a:lnTo>
                    <a:pt x="51" y="14"/>
                  </a:lnTo>
                  <a:lnTo>
                    <a:pt x="51" y="16"/>
                  </a:lnTo>
                  <a:lnTo>
                    <a:pt x="51" y="23"/>
                  </a:lnTo>
                  <a:lnTo>
                    <a:pt x="51" y="25"/>
                  </a:lnTo>
                  <a:lnTo>
                    <a:pt x="51" y="26"/>
                  </a:lnTo>
                  <a:lnTo>
                    <a:pt x="52" y="30"/>
                  </a:lnTo>
                  <a:lnTo>
                    <a:pt x="52" y="38"/>
                  </a:lnTo>
                  <a:lnTo>
                    <a:pt x="52" y="40"/>
                  </a:lnTo>
                  <a:lnTo>
                    <a:pt x="52" y="42"/>
                  </a:lnTo>
                  <a:lnTo>
                    <a:pt x="52" y="46"/>
                  </a:lnTo>
                  <a:lnTo>
                    <a:pt x="53" y="55"/>
                  </a:lnTo>
                  <a:lnTo>
                    <a:pt x="53" y="72"/>
                  </a:lnTo>
                  <a:lnTo>
                    <a:pt x="53" y="74"/>
                  </a:lnTo>
                  <a:lnTo>
                    <a:pt x="54" y="76"/>
                  </a:lnTo>
                  <a:lnTo>
                    <a:pt x="54" y="80"/>
                  </a:lnTo>
                  <a:lnTo>
                    <a:pt x="54" y="88"/>
                  </a:lnTo>
                  <a:lnTo>
                    <a:pt x="54" y="90"/>
                  </a:lnTo>
                  <a:lnTo>
                    <a:pt x="54" y="92"/>
                  </a:lnTo>
                  <a:lnTo>
                    <a:pt x="55" y="95"/>
                  </a:lnTo>
                  <a:lnTo>
                    <a:pt x="55" y="101"/>
                  </a:lnTo>
                  <a:lnTo>
                    <a:pt x="55" y="102"/>
                  </a:lnTo>
                  <a:lnTo>
                    <a:pt x="55" y="104"/>
                  </a:lnTo>
                  <a:lnTo>
                    <a:pt x="55" y="105"/>
                  </a:lnTo>
                  <a:lnTo>
                    <a:pt x="55" y="106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6" y="110"/>
                  </a:lnTo>
                  <a:lnTo>
                    <a:pt x="56" y="111"/>
                  </a:lnTo>
                  <a:lnTo>
                    <a:pt x="56" y="112"/>
                  </a:lnTo>
                  <a:lnTo>
                    <a:pt x="56" y="113"/>
                  </a:lnTo>
                  <a:lnTo>
                    <a:pt x="56" y="113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3"/>
                  </a:lnTo>
                  <a:lnTo>
                    <a:pt x="58" y="112"/>
                  </a:lnTo>
                  <a:lnTo>
                    <a:pt x="58" y="112"/>
                  </a:lnTo>
                  <a:lnTo>
                    <a:pt x="58" y="111"/>
                  </a:lnTo>
                  <a:lnTo>
                    <a:pt x="58" y="110"/>
                  </a:lnTo>
                  <a:lnTo>
                    <a:pt x="58" y="109"/>
                  </a:lnTo>
                  <a:lnTo>
                    <a:pt x="58" y="108"/>
                  </a:lnTo>
                  <a:lnTo>
                    <a:pt x="58" y="106"/>
                  </a:lnTo>
                  <a:lnTo>
                    <a:pt x="58" y="105"/>
                  </a:lnTo>
                  <a:lnTo>
                    <a:pt x="58" y="104"/>
                  </a:lnTo>
                  <a:lnTo>
                    <a:pt x="59" y="102"/>
                  </a:lnTo>
                  <a:lnTo>
                    <a:pt x="59" y="100"/>
                  </a:lnTo>
                  <a:lnTo>
                    <a:pt x="59" y="99"/>
                  </a:lnTo>
                  <a:lnTo>
                    <a:pt x="59" y="96"/>
                  </a:lnTo>
                  <a:lnTo>
                    <a:pt x="59" y="89"/>
                  </a:lnTo>
                  <a:lnTo>
                    <a:pt x="60" y="88"/>
                  </a:lnTo>
                  <a:lnTo>
                    <a:pt x="60" y="86"/>
                  </a:lnTo>
                  <a:lnTo>
                    <a:pt x="60" y="82"/>
                  </a:lnTo>
                  <a:lnTo>
                    <a:pt x="60" y="75"/>
                  </a:lnTo>
                  <a:lnTo>
                    <a:pt x="61" y="59"/>
                  </a:lnTo>
                  <a:lnTo>
                    <a:pt x="61" y="57"/>
                  </a:lnTo>
                  <a:lnTo>
                    <a:pt x="61" y="55"/>
                  </a:lnTo>
                  <a:lnTo>
                    <a:pt x="61" y="51"/>
                  </a:lnTo>
                  <a:lnTo>
                    <a:pt x="62" y="43"/>
                  </a:lnTo>
                  <a:lnTo>
                    <a:pt x="62" y="28"/>
                  </a:lnTo>
                  <a:lnTo>
                    <a:pt x="62" y="26"/>
                  </a:lnTo>
                  <a:lnTo>
                    <a:pt x="62" y="25"/>
                  </a:lnTo>
                  <a:lnTo>
                    <a:pt x="63" y="22"/>
                  </a:lnTo>
                  <a:lnTo>
                    <a:pt x="63" y="20"/>
                  </a:lnTo>
                  <a:lnTo>
                    <a:pt x="63" y="18"/>
                  </a:lnTo>
                  <a:lnTo>
                    <a:pt x="63" y="16"/>
                  </a:lnTo>
                  <a:lnTo>
                    <a:pt x="63" y="14"/>
                  </a:lnTo>
                  <a:lnTo>
                    <a:pt x="63" y="13"/>
                  </a:lnTo>
                  <a:lnTo>
                    <a:pt x="63" y="11"/>
                  </a:lnTo>
                  <a:lnTo>
                    <a:pt x="63" y="9"/>
                  </a:lnTo>
                  <a:lnTo>
                    <a:pt x="63" y="8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5"/>
                  </a:lnTo>
                  <a:lnTo>
                    <a:pt x="64" y="4"/>
                  </a:lnTo>
                  <a:lnTo>
                    <a:pt x="64" y="3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6" y="2"/>
                  </a:lnTo>
                  <a:lnTo>
                    <a:pt x="66" y="2"/>
                  </a:lnTo>
                  <a:lnTo>
                    <a:pt x="66" y="3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6"/>
                  </a:lnTo>
                  <a:lnTo>
                    <a:pt x="66" y="7"/>
                  </a:lnTo>
                  <a:lnTo>
                    <a:pt x="66" y="8"/>
                  </a:lnTo>
                  <a:lnTo>
                    <a:pt x="66" y="10"/>
                  </a:lnTo>
                  <a:lnTo>
                    <a:pt x="66" y="11"/>
                  </a:lnTo>
                  <a:lnTo>
                    <a:pt x="66" y="12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41" name="Freeform 98"/>
            <p:cNvSpPr>
              <a:spLocks/>
            </p:cNvSpPr>
            <p:nvPr/>
          </p:nvSpPr>
          <p:spPr bwMode="auto">
            <a:xfrm>
              <a:off x="5659" y="2186"/>
              <a:ext cx="69" cy="116"/>
            </a:xfrm>
            <a:custGeom>
              <a:avLst/>
              <a:gdLst/>
              <a:ahLst/>
              <a:cxnLst>
                <a:cxn ang="0">
                  <a:pos x="2" y="36"/>
                </a:cxn>
                <a:cxn ang="0">
                  <a:pos x="4" y="84"/>
                </a:cxn>
                <a:cxn ang="0">
                  <a:pos x="5" y="105"/>
                </a:cxn>
                <a:cxn ang="0">
                  <a:pos x="6" y="113"/>
                </a:cxn>
                <a:cxn ang="0">
                  <a:pos x="7" y="116"/>
                </a:cxn>
                <a:cxn ang="0">
                  <a:pos x="8" y="113"/>
                </a:cxn>
                <a:cxn ang="0">
                  <a:pos x="8" y="103"/>
                </a:cxn>
                <a:cxn ang="0">
                  <a:pos x="10" y="77"/>
                </a:cxn>
                <a:cxn ang="0">
                  <a:pos x="12" y="37"/>
                </a:cxn>
                <a:cxn ang="0">
                  <a:pos x="13" y="16"/>
                </a:cxn>
                <a:cxn ang="0">
                  <a:pos x="14" y="4"/>
                </a:cxn>
                <a:cxn ang="0">
                  <a:pos x="14" y="0"/>
                </a:cxn>
                <a:cxn ang="0">
                  <a:pos x="15" y="1"/>
                </a:cxn>
                <a:cxn ang="0">
                  <a:pos x="16" y="7"/>
                </a:cxn>
                <a:cxn ang="0">
                  <a:pos x="17" y="26"/>
                </a:cxn>
                <a:cxn ang="0">
                  <a:pos x="19" y="59"/>
                </a:cxn>
                <a:cxn ang="0">
                  <a:pos x="20" y="93"/>
                </a:cxn>
                <a:cxn ang="0">
                  <a:pos x="21" y="108"/>
                </a:cxn>
                <a:cxn ang="0">
                  <a:pos x="22" y="114"/>
                </a:cxn>
                <a:cxn ang="0">
                  <a:pos x="23" y="115"/>
                </a:cxn>
                <a:cxn ang="0">
                  <a:pos x="23" y="112"/>
                </a:cxn>
                <a:cxn ang="0">
                  <a:pos x="24" y="101"/>
                </a:cxn>
                <a:cxn ang="0">
                  <a:pos x="26" y="78"/>
                </a:cxn>
                <a:cxn ang="0">
                  <a:pos x="28" y="33"/>
                </a:cxn>
                <a:cxn ang="0">
                  <a:pos x="29" y="13"/>
                </a:cxn>
                <a:cxn ang="0">
                  <a:pos x="29" y="4"/>
                </a:cxn>
                <a:cxn ang="0">
                  <a:pos x="30" y="0"/>
                </a:cxn>
                <a:cxn ang="0">
                  <a:pos x="31" y="1"/>
                </a:cxn>
                <a:cxn ang="0">
                  <a:pos x="32" y="7"/>
                </a:cxn>
                <a:cxn ang="0">
                  <a:pos x="33" y="22"/>
                </a:cxn>
                <a:cxn ang="0">
                  <a:pos x="35" y="69"/>
                </a:cxn>
                <a:cxn ang="0">
                  <a:pos x="36" y="94"/>
                </a:cxn>
                <a:cxn ang="0">
                  <a:pos x="37" y="109"/>
                </a:cxn>
                <a:cxn ang="0">
                  <a:pos x="38" y="115"/>
                </a:cxn>
                <a:cxn ang="0">
                  <a:pos x="38" y="115"/>
                </a:cxn>
                <a:cxn ang="0">
                  <a:pos x="39" y="111"/>
                </a:cxn>
                <a:cxn ang="0">
                  <a:pos x="40" y="102"/>
                </a:cxn>
                <a:cxn ang="0">
                  <a:pos x="41" y="75"/>
                </a:cxn>
                <a:cxn ang="0">
                  <a:pos x="43" y="28"/>
                </a:cxn>
                <a:cxn ang="0">
                  <a:pos x="45" y="8"/>
                </a:cxn>
                <a:cxn ang="0">
                  <a:pos x="46" y="1"/>
                </a:cxn>
                <a:cxn ang="0">
                  <a:pos x="46" y="0"/>
                </a:cxn>
                <a:cxn ang="0">
                  <a:pos x="47" y="5"/>
                </a:cxn>
                <a:cxn ang="0">
                  <a:pos x="48" y="17"/>
                </a:cxn>
                <a:cxn ang="0">
                  <a:pos x="50" y="64"/>
                </a:cxn>
                <a:cxn ang="0">
                  <a:pos x="52" y="95"/>
                </a:cxn>
                <a:cxn ang="0">
                  <a:pos x="53" y="109"/>
                </a:cxn>
                <a:cxn ang="0">
                  <a:pos x="53" y="115"/>
                </a:cxn>
                <a:cxn ang="0">
                  <a:pos x="54" y="115"/>
                </a:cxn>
                <a:cxn ang="0">
                  <a:pos x="55" y="111"/>
                </a:cxn>
                <a:cxn ang="0">
                  <a:pos x="56" y="99"/>
                </a:cxn>
                <a:cxn ang="0">
                  <a:pos x="58" y="59"/>
                </a:cxn>
                <a:cxn ang="0">
                  <a:pos x="59" y="28"/>
                </a:cxn>
                <a:cxn ang="0">
                  <a:pos x="60" y="11"/>
                </a:cxn>
                <a:cxn ang="0">
                  <a:pos x="61" y="2"/>
                </a:cxn>
                <a:cxn ang="0">
                  <a:pos x="62" y="0"/>
                </a:cxn>
                <a:cxn ang="0">
                  <a:pos x="62" y="2"/>
                </a:cxn>
                <a:cxn ang="0">
                  <a:pos x="63" y="10"/>
                </a:cxn>
                <a:cxn ang="0">
                  <a:pos x="65" y="34"/>
                </a:cxn>
                <a:cxn ang="0">
                  <a:pos x="67" y="81"/>
                </a:cxn>
                <a:cxn ang="0">
                  <a:pos x="68" y="104"/>
                </a:cxn>
                <a:cxn ang="0">
                  <a:pos x="69" y="112"/>
                </a:cxn>
              </a:cxnLst>
              <a:rect l="0" t="0" r="r" b="b"/>
              <a:pathLst>
                <a:path w="69" h="116">
                  <a:moveTo>
                    <a:pt x="0" y="12"/>
                  </a:moveTo>
                  <a:lnTo>
                    <a:pt x="1" y="15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4"/>
                  </a:lnTo>
                  <a:lnTo>
                    <a:pt x="1" y="27"/>
                  </a:lnTo>
                  <a:lnTo>
                    <a:pt x="2" y="34"/>
                  </a:lnTo>
                  <a:lnTo>
                    <a:pt x="2" y="36"/>
                  </a:lnTo>
                  <a:lnTo>
                    <a:pt x="2" y="38"/>
                  </a:lnTo>
                  <a:lnTo>
                    <a:pt x="2" y="42"/>
                  </a:lnTo>
                  <a:lnTo>
                    <a:pt x="2" y="51"/>
                  </a:lnTo>
                  <a:lnTo>
                    <a:pt x="3" y="68"/>
                  </a:lnTo>
                  <a:lnTo>
                    <a:pt x="3" y="70"/>
                  </a:lnTo>
                  <a:lnTo>
                    <a:pt x="3" y="72"/>
                  </a:lnTo>
                  <a:lnTo>
                    <a:pt x="4" y="76"/>
                  </a:lnTo>
                  <a:lnTo>
                    <a:pt x="4" y="84"/>
                  </a:lnTo>
                  <a:lnTo>
                    <a:pt x="4" y="86"/>
                  </a:lnTo>
                  <a:lnTo>
                    <a:pt x="4" y="88"/>
                  </a:lnTo>
                  <a:lnTo>
                    <a:pt x="4" y="92"/>
                  </a:lnTo>
                  <a:lnTo>
                    <a:pt x="5" y="98"/>
                  </a:lnTo>
                  <a:lnTo>
                    <a:pt x="5" y="100"/>
                  </a:lnTo>
                  <a:lnTo>
                    <a:pt x="5" y="101"/>
                  </a:lnTo>
                  <a:lnTo>
                    <a:pt x="5" y="104"/>
                  </a:lnTo>
                  <a:lnTo>
                    <a:pt x="5" y="105"/>
                  </a:lnTo>
                  <a:lnTo>
                    <a:pt x="5" y="106"/>
                  </a:lnTo>
                  <a:lnTo>
                    <a:pt x="6" y="108"/>
                  </a:lnTo>
                  <a:lnTo>
                    <a:pt x="6" y="110"/>
                  </a:lnTo>
                  <a:lnTo>
                    <a:pt x="6" y="110"/>
                  </a:lnTo>
                  <a:lnTo>
                    <a:pt x="6" y="111"/>
                  </a:lnTo>
                  <a:lnTo>
                    <a:pt x="6" y="112"/>
                  </a:lnTo>
                  <a:lnTo>
                    <a:pt x="6" y="113"/>
                  </a:lnTo>
                  <a:lnTo>
                    <a:pt x="6" y="113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4"/>
                  </a:lnTo>
                  <a:lnTo>
                    <a:pt x="7" y="114"/>
                  </a:lnTo>
                  <a:lnTo>
                    <a:pt x="8" y="113"/>
                  </a:lnTo>
                  <a:lnTo>
                    <a:pt x="8" y="113"/>
                  </a:lnTo>
                  <a:lnTo>
                    <a:pt x="8" y="112"/>
                  </a:lnTo>
                  <a:lnTo>
                    <a:pt x="8" y="111"/>
                  </a:lnTo>
                  <a:lnTo>
                    <a:pt x="8" y="110"/>
                  </a:lnTo>
                  <a:lnTo>
                    <a:pt x="8" y="109"/>
                  </a:lnTo>
                  <a:lnTo>
                    <a:pt x="8" y="107"/>
                  </a:lnTo>
                  <a:lnTo>
                    <a:pt x="8" y="106"/>
                  </a:lnTo>
                  <a:lnTo>
                    <a:pt x="8" y="105"/>
                  </a:lnTo>
                  <a:lnTo>
                    <a:pt x="8" y="103"/>
                  </a:lnTo>
                  <a:lnTo>
                    <a:pt x="8" y="102"/>
                  </a:lnTo>
                  <a:lnTo>
                    <a:pt x="9" y="100"/>
                  </a:lnTo>
                  <a:lnTo>
                    <a:pt x="9" y="97"/>
                  </a:lnTo>
                  <a:lnTo>
                    <a:pt x="9" y="91"/>
                  </a:lnTo>
                  <a:lnTo>
                    <a:pt x="9" y="90"/>
                  </a:lnTo>
                  <a:lnTo>
                    <a:pt x="9" y="88"/>
                  </a:lnTo>
                  <a:lnTo>
                    <a:pt x="10" y="84"/>
                  </a:lnTo>
                  <a:lnTo>
                    <a:pt x="10" y="77"/>
                  </a:lnTo>
                  <a:lnTo>
                    <a:pt x="10" y="61"/>
                  </a:lnTo>
                  <a:lnTo>
                    <a:pt x="11" y="59"/>
                  </a:lnTo>
                  <a:lnTo>
                    <a:pt x="11" y="57"/>
                  </a:lnTo>
                  <a:lnTo>
                    <a:pt x="11" y="53"/>
                  </a:lnTo>
                  <a:lnTo>
                    <a:pt x="11" y="45"/>
                  </a:lnTo>
                  <a:lnTo>
                    <a:pt x="11" y="43"/>
                  </a:lnTo>
                  <a:lnTo>
                    <a:pt x="11" y="41"/>
                  </a:lnTo>
                  <a:lnTo>
                    <a:pt x="12" y="37"/>
                  </a:lnTo>
                  <a:lnTo>
                    <a:pt x="12" y="30"/>
                  </a:lnTo>
                  <a:lnTo>
                    <a:pt x="12" y="28"/>
                  </a:lnTo>
                  <a:lnTo>
                    <a:pt x="12" y="26"/>
                  </a:lnTo>
                  <a:lnTo>
                    <a:pt x="12" y="23"/>
                  </a:lnTo>
                  <a:lnTo>
                    <a:pt x="12" y="22"/>
                  </a:lnTo>
                  <a:lnTo>
                    <a:pt x="12" y="20"/>
                  </a:lnTo>
                  <a:lnTo>
                    <a:pt x="13" y="17"/>
                  </a:lnTo>
                  <a:lnTo>
                    <a:pt x="13" y="16"/>
                  </a:lnTo>
                  <a:lnTo>
                    <a:pt x="13" y="14"/>
                  </a:lnTo>
                  <a:lnTo>
                    <a:pt x="13" y="12"/>
                  </a:lnTo>
                  <a:lnTo>
                    <a:pt x="13" y="10"/>
                  </a:lnTo>
                  <a:lnTo>
                    <a:pt x="13" y="9"/>
                  </a:lnTo>
                  <a:lnTo>
                    <a:pt x="13" y="7"/>
                  </a:lnTo>
                  <a:lnTo>
                    <a:pt x="13" y="6"/>
                  </a:lnTo>
                  <a:lnTo>
                    <a:pt x="14" y="5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3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6" y="3"/>
                  </a:lnTo>
                  <a:lnTo>
                    <a:pt x="16" y="4"/>
                  </a:lnTo>
                  <a:lnTo>
                    <a:pt x="16" y="5"/>
                  </a:lnTo>
                  <a:lnTo>
                    <a:pt x="16" y="6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6" y="13"/>
                  </a:lnTo>
                  <a:lnTo>
                    <a:pt x="16" y="14"/>
                  </a:lnTo>
                  <a:lnTo>
                    <a:pt x="17" y="16"/>
                  </a:lnTo>
                  <a:lnTo>
                    <a:pt x="17" y="19"/>
                  </a:lnTo>
                  <a:lnTo>
                    <a:pt x="17" y="26"/>
                  </a:lnTo>
                  <a:lnTo>
                    <a:pt x="17" y="28"/>
                  </a:lnTo>
                  <a:lnTo>
                    <a:pt x="17" y="30"/>
                  </a:lnTo>
                  <a:lnTo>
                    <a:pt x="18" y="34"/>
                  </a:lnTo>
                  <a:lnTo>
                    <a:pt x="18" y="42"/>
                  </a:lnTo>
                  <a:lnTo>
                    <a:pt x="18" y="44"/>
                  </a:lnTo>
                  <a:lnTo>
                    <a:pt x="18" y="46"/>
                  </a:lnTo>
                  <a:lnTo>
                    <a:pt x="18" y="50"/>
                  </a:lnTo>
                  <a:lnTo>
                    <a:pt x="19" y="59"/>
                  </a:lnTo>
                  <a:lnTo>
                    <a:pt x="19" y="76"/>
                  </a:lnTo>
                  <a:lnTo>
                    <a:pt x="20" y="78"/>
                  </a:lnTo>
                  <a:lnTo>
                    <a:pt x="20" y="80"/>
                  </a:lnTo>
                  <a:lnTo>
                    <a:pt x="20" y="84"/>
                  </a:lnTo>
                  <a:lnTo>
                    <a:pt x="20" y="86"/>
                  </a:lnTo>
                  <a:lnTo>
                    <a:pt x="20" y="88"/>
                  </a:lnTo>
                  <a:lnTo>
                    <a:pt x="20" y="92"/>
                  </a:lnTo>
                  <a:lnTo>
                    <a:pt x="20" y="93"/>
                  </a:lnTo>
                  <a:lnTo>
                    <a:pt x="20" y="95"/>
                  </a:lnTo>
                  <a:lnTo>
                    <a:pt x="20" y="98"/>
                  </a:lnTo>
                  <a:lnTo>
                    <a:pt x="21" y="100"/>
                  </a:lnTo>
                  <a:lnTo>
                    <a:pt x="21" y="101"/>
                  </a:lnTo>
                  <a:lnTo>
                    <a:pt x="21" y="104"/>
                  </a:lnTo>
                  <a:lnTo>
                    <a:pt x="21" y="105"/>
                  </a:lnTo>
                  <a:lnTo>
                    <a:pt x="21" y="106"/>
                  </a:lnTo>
                  <a:lnTo>
                    <a:pt x="21" y="108"/>
                  </a:lnTo>
                  <a:lnTo>
                    <a:pt x="21" y="108"/>
                  </a:lnTo>
                  <a:lnTo>
                    <a:pt x="21" y="110"/>
                  </a:lnTo>
                  <a:lnTo>
                    <a:pt x="22" y="110"/>
                  </a:lnTo>
                  <a:lnTo>
                    <a:pt x="22" y="111"/>
                  </a:lnTo>
                  <a:lnTo>
                    <a:pt x="22" y="112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3" y="116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2"/>
                  </a:lnTo>
                  <a:lnTo>
                    <a:pt x="24" y="111"/>
                  </a:lnTo>
                  <a:lnTo>
                    <a:pt x="24" y="110"/>
                  </a:lnTo>
                  <a:lnTo>
                    <a:pt x="24" y="109"/>
                  </a:lnTo>
                  <a:lnTo>
                    <a:pt x="24" y="107"/>
                  </a:lnTo>
                  <a:lnTo>
                    <a:pt x="24" y="106"/>
                  </a:lnTo>
                  <a:lnTo>
                    <a:pt x="24" y="105"/>
                  </a:lnTo>
                  <a:lnTo>
                    <a:pt x="24" y="102"/>
                  </a:lnTo>
                  <a:lnTo>
                    <a:pt x="24" y="101"/>
                  </a:lnTo>
                  <a:lnTo>
                    <a:pt x="24" y="99"/>
                  </a:lnTo>
                  <a:lnTo>
                    <a:pt x="25" y="96"/>
                  </a:lnTo>
                  <a:lnTo>
                    <a:pt x="25" y="94"/>
                  </a:lnTo>
                  <a:lnTo>
                    <a:pt x="25" y="93"/>
                  </a:lnTo>
                  <a:lnTo>
                    <a:pt x="25" y="89"/>
                  </a:lnTo>
                  <a:lnTo>
                    <a:pt x="25" y="82"/>
                  </a:lnTo>
                  <a:lnTo>
                    <a:pt x="26" y="80"/>
                  </a:lnTo>
                  <a:lnTo>
                    <a:pt x="26" y="78"/>
                  </a:lnTo>
                  <a:lnTo>
                    <a:pt x="26" y="74"/>
                  </a:lnTo>
                  <a:lnTo>
                    <a:pt x="26" y="66"/>
                  </a:lnTo>
                  <a:lnTo>
                    <a:pt x="27" y="50"/>
                  </a:lnTo>
                  <a:lnTo>
                    <a:pt x="27" y="48"/>
                  </a:lnTo>
                  <a:lnTo>
                    <a:pt x="27" y="46"/>
                  </a:lnTo>
                  <a:lnTo>
                    <a:pt x="27" y="42"/>
                  </a:lnTo>
                  <a:lnTo>
                    <a:pt x="27" y="35"/>
                  </a:lnTo>
                  <a:lnTo>
                    <a:pt x="28" y="33"/>
                  </a:lnTo>
                  <a:lnTo>
                    <a:pt x="28" y="31"/>
                  </a:lnTo>
                  <a:lnTo>
                    <a:pt x="28" y="28"/>
                  </a:lnTo>
                  <a:lnTo>
                    <a:pt x="28" y="21"/>
                  </a:lnTo>
                  <a:lnTo>
                    <a:pt x="28" y="20"/>
                  </a:lnTo>
                  <a:lnTo>
                    <a:pt x="28" y="18"/>
                  </a:lnTo>
                  <a:lnTo>
                    <a:pt x="28" y="15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29" y="10"/>
                  </a:lnTo>
                  <a:lnTo>
                    <a:pt x="29" y="9"/>
                  </a:lnTo>
                  <a:lnTo>
                    <a:pt x="29" y="8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2" y="5"/>
                  </a:lnTo>
                  <a:lnTo>
                    <a:pt x="32" y="7"/>
                  </a:lnTo>
                  <a:lnTo>
                    <a:pt x="32" y="9"/>
                  </a:lnTo>
                  <a:lnTo>
                    <a:pt x="32" y="10"/>
                  </a:lnTo>
                  <a:lnTo>
                    <a:pt x="32" y="12"/>
                  </a:lnTo>
                  <a:lnTo>
                    <a:pt x="32" y="14"/>
                  </a:lnTo>
                  <a:lnTo>
                    <a:pt x="32" y="15"/>
                  </a:lnTo>
                  <a:lnTo>
                    <a:pt x="32" y="18"/>
                  </a:lnTo>
                  <a:lnTo>
                    <a:pt x="32" y="20"/>
                  </a:lnTo>
                  <a:lnTo>
                    <a:pt x="33" y="22"/>
                  </a:lnTo>
                  <a:lnTo>
                    <a:pt x="33" y="25"/>
                  </a:lnTo>
                  <a:lnTo>
                    <a:pt x="33" y="33"/>
                  </a:lnTo>
                  <a:lnTo>
                    <a:pt x="34" y="50"/>
                  </a:lnTo>
                  <a:lnTo>
                    <a:pt x="34" y="52"/>
                  </a:lnTo>
                  <a:lnTo>
                    <a:pt x="34" y="54"/>
                  </a:lnTo>
                  <a:lnTo>
                    <a:pt x="34" y="58"/>
                  </a:lnTo>
                  <a:lnTo>
                    <a:pt x="35" y="67"/>
                  </a:lnTo>
                  <a:lnTo>
                    <a:pt x="35" y="69"/>
                  </a:lnTo>
                  <a:lnTo>
                    <a:pt x="35" y="71"/>
                  </a:lnTo>
                  <a:lnTo>
                    <a:pt x="35" y="76"/>
                  </a:lnTo>
                  <a:lnTo>
                    <a:pt x="35" y="84"/>
                  </a:lnTo>
                  <a:lnTo>
                    <a:pt x="36" y="86"/>
                  </a:lnTo>
                  <a:lnTo>
                    <a:pt x="36" y="87"/>
                  </a:lnTo>
                  <a:lnTo>
                    <a:pt x="36" y="91"/>
                  </a:lnTo>
                  <a:lnTo>
                    <a:pt x="36" y="93"/>
                  </a:lnTo>
                  <a:lnTo>
                    <a:pt x="36" y="94"/>
                  </a:lnTo>
                  <a:lnTo>
                    <a:pt x="36" y="98"/>
                  </a:lnTo>
                  <a:lnTo>
                    <a:pt x="36" y="99"/>
                  </a:lnTo>
                  <a:lnTo>
                    <a:pt x="36" y="101"/>
                  </a:lnTo>
                  <a:lnTo>
                    <a:pt x="37" y="104"/>
                  </a:lnTo>
                  <a:lnTo>
                    <a:pt x="37" y="105"/>
                  </a:lnTo>
                  <a:lnTo>
                    <a:pt x="37" y="106"/>
                  </a:lnTo>
                  <a:lnTo>
                    <a:pt x="37" y="108"/>
                  </a:lnTo>
                  <a:lnTo>
                    <a:pt x="37" y="109"/>
                  </a:lnTo>
                  <a:lnTo>
                    <a:pt x="37" y="110"/>
                  </a:lnTo>
                  <a:lnTo>
                    <a:pt x="37" y="111"/>
                  </a:lnTo>
                  <a:lnTo>
                    <a:pt x="37" y="112"/>
                  </a:lnTo>
                  <a:lnTo>
                    <a:pt x="37" y="112"/>
                  </a:lnTo>
                  <a:lnTo>
                    <a:pt x="38" y="113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9" y="115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3"/>
                  </a:lnTo>
                  <a:lnTo>
                    <a:pt x="39" y="113"/>
                  </a:lnTo>
                  <a:lnTo>
                    <a:pt x="39" y="112"/>
                  </a:lnTo>
                  <a:lnTo>
                    <a:pt x="39" y="111"/>
                  </a:lnTo>
                  <a:lnTo>
                    <a:pt x="39" y="111"/>
                  </a:lnTo>
                  <a:lnTo>
                    <a:pt x="39" y="110"/>
                  </a:lnTo>
                  <a:lnTo>
                    <a:pt x="39" y="109"/>
                  </a:lnTo>
                  <a:lnTo>
                    <a:pt x="40" y="108"/>
                  </a:lnTo>
                  <a:lnTo>
                    <a:pt x="40" y="107"/>
                  </a:lnTo>
                  <a:lnTo>
                    <a:pt x="40" y="104"/>
                  </a:lnTo>
                  <a:lnTo>
                    <a:pt x="40" y="103"/>
                  </a:lnTo>
                  <a:lnTo>
                    <a:pt x="40" y="102"/>
                  </a:lnTo>
                  <a:lnTo>
                    <a:pt x="40" y="99"/>
                  </a:lnTo>
                  <a:lnTo>
                    <a:pt x="40" y="93"/>
                  </a:lnTo>
                  <a:lnTo>
                    <a:pt x="40" y="92"/>
                  </a:lnTo>
                  <a:lnTo>
                    <a:pt x="41" y="90"/>
                  </a:lnTo>
                  <a:lnTo>
                    <a:pt x="41" y="86"/>
                  </a:lnTo>
                  <a:lnTo>
                    <a:pt x="41" y="79"/>
                  </a:lnTo>
                  <a:lnTo>
                    <a:pt x="41" y="77"/>
                  </a:lnTo>
                  <a:lnTo>
                    <a:pt x="41" y="75"/>
                  </a:lnTo>
                  <a:lnTo>
                    <a:pt x="42" y="71"/>
                  </a:lnTo>
                  <a:lnTo>
                    <a:pt x="42" y="63"/>
                  </a:lnTo>
                  <a:lnTo>
                    <a:pt x="43" y="47"/>
                  </a:lnTo>
                  <a:lnTo>
                    <a:pt x="43" y="44"/>
                  </a:lnTo>
                  <a:lnTo>
                    <a:pt x="43" y="42"/>
                  </a:lnTo>
                  <a:lnTo>
                    <a:pt x="43" y="38"/>
                  </a:lnTo>
                  <a:lnTo>
                    <a:pt x="43" y="30"/>
                  </a:lnTo>
                  <a:lnTo>
                    <a:pt x="43" y="28"/>
                  </a:lnTo>
                  <a:lnTo>
                    <a:pt x="44" y="26"/>
                  </a:lnTo>
                  <a:lnTo>
                    <a:pt x="44" y="23"/>
                  </a:lnTo>
                  <a:lnTo>
                    <a:pt x="44" y="16"/>
                  </a:lnTo>
                  <a:lnTo>
                    <a:pt x="44" y="14"/>
                  </a:lnTo>
                  <a:lnTo>
                    <a:pt x="44" y="13"/>
                  </a:lnTo>
                  <a:lnTo>
                    <a:pt x="44" y="10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7" y="4"/>
                  </a:lnTo>
                  <a:lnTo>
                    <a:pt x="47" y="5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8" y="10"/>
                  </a:lnTo>
                  <a:lnTo>
                    <a:pt x="48" y="12"/>
                  </a:lnTo>
                  <a:lnTo>
                    <a:pt x="48" y="13"/>
                  </a:lnTo>
                  <a:lnTo>
                    <a:pt x="48" y="16"/>
                  </a:lnTo>
                  <a:lnTo>
                    <a:pt x="48" y="17"/>
                  </a:lnTo>
                  <a:lnTo>
                    <a:pt x="48" y="19"/>
                  </a:lnTo>
                  <a:lnTo>
                    <a:pt x="48" y="22"/>
                  </a:lnTo>
                  <a:lnTo>
                    <a:pt x="49" y="30"/>
                  </a:lnTo>
                  <a:lnTo>
                    <a:pt x="49" y="32"/>
                  </a:lnTo>
                  <a:lnTo>
                    <a:pt x="49" y="34"/>
                  </a:lnTo>
                  <a:lnTo>
                    <a:pt x="49" y="38"/>
                  </a:lnTo>
                  <a:lnTo>
                    <a:pt x="49" y="46"/>
                  </a:lnTo>
                  <a:lnTo>
                    <a:pt x="50" y="64"/>
                  </a:lnTo>
                  <a:lnTo>
                    <a:pt x="50" y="66"/>
                  </a:lnTo>
                  <a:lnTo>
                    <a:pt x="50" y="68"/>
                  </a:lnTo>
                  <a:lnTo>
                    <a:pt x="50" y="72"/>
                  </a:lnTo>
                  <a:lnTo>
                    <a:pt x="51" y="80"/>
                  </a:lnTo>
                  <a:lnTo>
                    <a:pt x="51" y="82"/>
                  </a:lnTo>
                  <a:lnTo>
                    <a:pt x="51" y="84"/>
                  </a:lnTo>
                  <a:lnTo>
                    <a:pt x="51" y="88"/>
                  </a:lnTo>
                  <a:lnTo>
                    <a:pt x="52" y="95"/>
                  </a:lnTo>
                  <a:lnTo>
                    <a:pt x="52" y="97"/>
                  </a:lnTo>
                  <a:lnTo>
                    <a:pt x="52" y="98"/>
                  </a:lnTo>
                  <a:lnTo>
                    <a:pt x="52" y="102"/>
                  </a:lnTo>
                  <a:lnTo>
                    <a:pt x="52" y="103"/>
                  </a:lnTo>
                  <a:lnTo>
                    <a:pt x="52" y="104"/>
                  </a:lnTo>
                  <a:lnTo>
                    <a:pt x="52" y="107"/>
                  </a:lnTo>
                  <a:lnTo>
                    <a:pt x="52" y="108"/>
                  </a:lnTo>
                  <a:lnTo>
                    <a:pt x="53" y="109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2"/>
                  </a:lnTo>
                  <a:lnTo>
                    <a:pt x="53" y="112"/>
                  </a:lnTo>
                  <a:lnTo>
                    <a:pt x="53" y="113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5" y="112"/>
                  </a:lnTo>
                  <a:lnTo>
                    <a:pt x="55" y="111"/>
                  </a:lnTo>
                  <a:lnTo>
                    <a:pt x="55" y="111"/>
                  </a:lnTo>
                  <a:lnTo>
                    <a:pt x="55" y="110"/>
                  </a:lnTo>
                  <a:lnTo>
                    <a:pt x="55" y="109"/>
                  </a:lnTo>
                  <a:lnTo>
                    <a:pt x="55" y="108"/>
                  </a:lnTo>
                  <a:lnTo>
                    <a:pt x="55" y="107"/>
                  </a:lnTo>
                  <a:lnTo>
                    <a:pt x="55" y="104"/>
                  </a:lnTo>
                  <a:lnTo>
                    <a:pt x="55" y="103"/>
                  </a:lnTo>
                  <a:lnTo>
                    <a:pt x="56" y="102"/>
                  </a:lnTo>
                  <a:lnTo>
                    <a:pt x="56" y="99"/>
                  </a:lnTo>
                  <a:lnTo>
                    <a:pt x="56" y="93"/>
                  </a:lnTo>
                  <a:lnTo>
                    <a:pt x="56" y="92"/>
                  </a:lnTo>
                  <a:lnTo>
                    <a:pt x="56" y="90"/>
                  </a:lnTo>
                  <a:lnTo>
                    <a:pt x="57" y="86"/>
                  </a:lnTo>
                  <a:lnTo>
                    <a:pt x="57" y="79"/>
                  </a:lnTo>
                  <a:lnTo>
                    <a:pt x="57" y="63"/>
                  </a:lnTo>
                  <a:lnTo>
                    <a:pt x="58" y="61"/>
                  </a:lnTo>
                  <a:lnTo>
                    <a:pt x="58" y="59"/>
                  </a:lnTo>
                  <a:lnTo>
                    <a:pt x="58" y="55"/>
                  </a:lnTo>
                  <a:lnTo>
                    <a:pt x="58" y="47"/>
                  </a:lnTo>
                  <a:lnTo>
                    <a:pt x="58" y="45"/>
                  </a:lnTo>
                  <a:lnTo>
                    <a:pt x="58" y="43"/>
                  </a:lnTo>
                  <a:lnTo>
                    <a:pt x="59" y="39"/>
                  </a:lnTo>
                  <a:lnTo>
                    <a:pt x="59" y="31"/>
                  </a:lnTo>
                  <a:lnTo>
                    <a:pt x="59" y="30"/>
                  </a:lnTo>
                  <a:lnTo>
                    <a:pt x="59" y="28"/>
                  </a:lnTo>
                  <a:lnTo>
                    <a:pt x="59" y="24"/>
                  </a:lnTo>
                  <a:lnTo>
                    <a:pt x="59" y="23"/>
                  </a:lnTo>
                  <a:lnTo>
                    <a:pt x="59" y="21"/>
                  </a:lnTo>
                  <a:lnTo>
                    <a:pt x="60" y="18"/>
                  </a:lnTo>
                  <a:lnTo>
                    <a:pt x="60" y="17"/>
                  </a:lnTo>
                  <a:lnTo>
                    <a:pt x="60" y="15"/>
                  </a:lnTo>
                  <a:lnTo>
                    <a:pt x="60" y="12"/>
                  </a:lnTo>
                  <a:lnTo>
                    <a:pt x="60" y="11"/>
                  </a:lnTo>
                  <a:lnTo>
                    <a:pt x="60" y="10"/>
                  </a:lnTo>
                  <a:lnTo>
                    <a:pt x="60" y="8"/>
                  </a:lnTo>
                  <a:lnTo>
                    <a:pt x="60" y="7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5"/>
                  </a:lnTo>
                  <a:lnTo>
                    <a:pt x="63" y="6"/>
                  </a:lnTo>
                  <a:lnTo>
                    <a:pt x="63" y="7"/>
                  </a:lnTo>
                  <a:lnTo>
                    <a:pt x="63" y="8"/>
                  </a:lnTo>
                  <a:lnTo>
                    <a:pt x="63" y="9"/>
                  </a:lnTo>
                  <a:lnTo>
                    <a:pt x="63" y="10"/>
                  </a:lnTo>
                  <a:lnTo>
                    <a:pt x="63" y="13"/>
                  </a:lnTo>
                  <a:lnTo>
                    <a:pt x="63" y="14"/>
                  </a:lnTo>
                  <a:lnTo>
                    <a:pt x="63" y="16"/>
                  </a:lnTo>
                  <a:lnTo>
                    <a:pt x="64" y="19"/>
                  </a:lnTo>
                  <a:lnTo>
                    <a:pt x="64" y="26"/>
                  </a:lnTo>
                  <a:lnTo>
                    <a:pt x="64" y="28"/>
                  </a:lnTo>
                  <a:lnTo>
                    <a:pt x="64" y="30"/>
                  </a:lnTo>
                  <a:lnTo>
                    <a:pt x="65" y="34"/>
                  </a:lnTo>
                  <a:lnTo>
                    <a:pt x="65" y="42"/>
                  </a:lnTo>
                  <a:lnTo>
                    <a:pt x="65" y="44"/>
                  </a:lnTo>
                  <a:lnTo>
                    <a:pt x="65" y="46"/>
                  </a:lnTo>
                  <a:lnTo>
                    <a:pt x="65" y="51"/>
                  </a:lnTo>
                  <a:lnTo>
                    <a:pt x="66" y="60"/>
                  </a:lnTo>
                  <a:lnTo>
                    <a:pt x="66" y="77"/>
                  </a:lnTo>
                  <a:lnTo>
                    <a:pt x="67" y="79"/>
                  </a:lnTo>
                  <a:lnTo>
                    <a:pt x="67" y="81"/>
                  </a:lnTo>
                  <a:lnTo>
                    <a:pt x="67" y="85"/>
                  </a:lnTo>
                  <a:lnTo>
                    <a:pt x="67" y="92"/>
                  </a:lnTo>
                  <a:lnTo>
                    <a:pt x="67" y="93"/>
                  </a:lnTo>
                  <a:lnTo>
                    <a:pt x="67" y="95"/>
                  </a:lnTo>
                  <a:lnTo>
                    <a:pt x="67" y="98"/>
                  </a:lnTo>
                  <a:lnTo>
                    <a:pt x="67" y="100"/>
                  </a:lnTo>
                  <a:lnTo>
                    <a:pt x="68" y="101"/>
                  </a:lnTo>
                  <a:lnTo>
                    <a:pt x="68" y="104"/>
                  </a:lnTo>
                  <a:lnTo>
                    <a:pt x="68" y="105"/>
                  </a:lnTo>
                  <a:lnTo>
                    <a:pt x="68" y="106"/>
                  </a:lnTo>
                  <a:lnTo>
                    <a:pt x="68" y="107"/>
                  </a:lnTo>
                  <a:lnTo>
                    <a:pt x="68" y="108"/>
                  </a:lnTo>
                  <a:lnTo>
                    <a:pt x="68" y="109"/>
                  </a:lnTo>
                  <a:lnTo>
                    <a:pt x="68" y="110"/>
                  </a:lnTo>
                  <a:lnTo>
                    <a:pt x="68" y="111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3"/>
                  </a:lnTo>
                  <a:lnTo>
                    <a:pt x="69" y="114"/>
                  </a:lnTo>
                  <a:lnTo>
                    <a:pt x="69" y="11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  <p:sp>
          <p:nvSpPr>
            <p:cNvPr id="142" name="Freeform 99"/>
            <p:cNvSpPr>
              <a:spLocks/>
            </p:cNvSpPr>
            <p:nvPr/>
          </p:nvSpPr>
          <p:spPr bwMode="auto">
            <a:xfrm>
              <a:off x="5728" y="2186"/>
              <a:ext cx="55" cy="116"/>
            </a:xfrm>
            <a:custGeom>
              <a:avLst/>
              <a:gdLst/>
              <a:ahLst/>
              <a:cxnLst>
                <a:cxn ang="0">
                  <a:pos x="0" y="116"/>
                </a:cxn>
                <a:cxn ang="0">
                  <a:pos x="1" y="114"/>
                </a:cxn>
                <a:cxn ang="0">
                  <a:pos x="2" y="108"/>
                </a:cxn>
                <a:cxn ang="0">
                  <a:pos x="2" y="96"/>
                </a:cxn>
                <a:cxn ang="0">
                  <a:pos x="4" y="54"/>
                </a:cxn>
                <a:cxn ang="0">
                  <a:pos x="5" y="31"/>
                </a:cxn>
                <a:cxn ang="0">
                  <a:pos x="6" y="12"/>
                </a:cxn>
                <a:cxn ang="0">
                  <a:pos x="7" y="4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9" y="4"/>
                </a:cxn>
                <a:cxn ang="0">
                  <a:pos x="10" y="12"/>
                </a:cxn>
                <a:cxn ang="0">
                  <a:pos x="12" y="48"/>
                </a:cxn>
                <a:cxn ang="0">
                  <a:pos x="13" y="74"/>
                </a:cxn>
                <a:cxn ang="0">
                  <a:pos x="14" y="97"/>
                </a:cxn>
                <a:cxn ang="0">
                  <a:pos x="15" y="109"/>
                </a:cxn>
                <a:cxn ang="0">
                  <a:pos x="15" y="114"/>
                </a:cxn>
                <a:cxn ang="0">
                  <a:pos x="16" y="116"/>
                </a:cxn>
                <a:cxn ang="0">
                  <a:pos x="16" y="113"/>
                </a:cxn>
                <a:cxn ang="0">
                  <a:pos x="17" y="108"/>
                </a:cxn>
                <a:cxn ang="0">
                  <a:pos x="18" y="91"/>
                </a:cxn>
                <a:cxn ang="0">
                  <a:pos x="20" y="62"/>
                </a:cxn>
                <a:cxn ang="0">
                  <a:pos x="21" y="25"/>
                </a:cxn>
                <a:cxn ang="0">
                  <a:pos x="22" y="8"/>
                </a:cxn>
                <a:cxn ang="0">
                  <a:pos x="23" y="1"/>
                </a:cxn>
                <a:cxn ang="0">
                  <a:pos x="24" y="0"/>
                </a:cxn>
                <a:cxn ang="0">
                  <a:pos x="24" y="2"/>
                </a:cxn>
                <a:cxn ang="0">
                  <a:pos x="25" y="12"/>
                </a:cxn>
                <a:cxn ang="0">
                  <a:pos x="26" y="33"/>
                </a:cxn>
                <a:cxn ang="0">
                  <a:pos x="28" y="72"/>
                </a:cxn>
                <a:cxn ang="0">
                  <a:pos x="29" y="100"/>
                </a:cxn>
                <a:cxn ang="0">
                  <a:pos x="30" y="111"/>
                </a:cxn>
                <a:cxn ang="0">
                  <a:pos x="31" y="115"/>
                </a:cxn>
                <a:cxn ang="0">
                  <a:pos x="32" y="115"/>
                </a:cxn>
                <a:cxn ang="0">
                  <a:pos x="32" y="111"/>
                </a:cxn>
                <a:cxn ang="0">
                  <a:pos x="33" y="101"/>
                </a:cxn>
                <a:cxn ang="0">
                  <a:pos x="34" y="81"/>
                </a:cxn>
                <a:cxn ang="0">
                  <a:pos x="36" y="39"/>
                </a:cxn>
                <a:cxn ang="0">
                  <a:pos x="37" y="18"/>
                </a:cxn>
                <a:cxn ang="0">
                  <a:pos x="38" y="8"/>
                </a:cxn>
                <a:cxn ang="0">
                  <a:pos x="38" y="1"/>
                </a:cxn>
                <a:cxn ang="0">
                  <a:pos x="39" y="0"/>
                </a:cxn>
                <a:cxn ang="0">
                  <a:pos x="40" y="2"/>
                </a:cxn>
                <a:cxn ang="0">
                  <a:pos x="40" y="12"/>
                </a:cxn>
                <a:cxn ang="0">
                  <a:pos x="42" y="33"/>
                </a:cxn>
                <a:cxn ang="0">
                  <a:pos x="44" y="87"/>
                </a:cxn>
                <a:cxn ang="0">
                  <a:pos x="45" y="101"/>
                </a:cxn>
                <a:cxn ang="0">
                  <a:pos x="46" y="111"/>
                </a:cxn>
                <a:cxn ang="0">
                  <a:pos x="46" y="115"/>
                </a:cxn>
                <a:cxn ang="0">
                  <a:pos x="47" y="115"/>
                </a:cxn>
                <a:cxn ang="0">
                  <a:pos x="47" y="112"/>
                </a:cxn>
                <a:cxn ang="0">
                  <a:pos x="48" y="103"/>
                </a:cxn>
                <a:cxn ang="0">
                  <a:pos x="49" y="84"/>
                </a:cxn>
                <a:cxn ang="0">
                  <a:pos x="51" y="40"/>
                </a:cxn>
                <a:cxn ang="0">
                  <a:pos x="52" y="14"/>
                </a:cxn>
                <a:cxn ang="0">
                  <a:pos x="53" y="5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55" y="3"/>
                </a:cxn>
              </a:cxnLst>
              <a:rect l="0" t="0" r="r" b="b"/>
              <a:pathLst>
                <a:path w="55" h="116">
                  <a:moveTo>
                    <a:pt x="0" y="114"/>
                  </a:moveTo>
                  <a:lnTo>
                    <a:pt x="0" y="114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0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0"/>
                  </a:lnTo>
                  <a:lnTo>
                    <a:pt x="2" y="109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2" y="104"/>
                  </a:lnTo>
                  <a:lnTo>
                    <a:pt x="2" y="103"/>
                  </a:lnTo>
                  <a:lnTo>
                    <a:pt x="2" y="102"/>
                  </a:lnTo>
                  <a:lnTo>
                    <a:pt x="2" y="99"/>
                  </a:lnTo>
                  <a:lnTo>
                    <a:pt x="2" y="97"/>
                  </a:lnTo>
                  <a:lnTo>
                    <a:pt x="2" y="96"/>
                  </a:lnTo>
                  <a:lnTo>
                    <a:pt x="3" y="92"/>
                  </a:lnTo>
                  <a:lnTo>
                    <a:pt x="3" y="86"/>
                  </a:lnTo>
                  <a:lnTo>
                    <a:pt x="3" y="84"/>
                  </a:lnTo>
                  <a:lnTo>
                    <a:pt x="3" y="82"/>
                  </a:lnTo>
                  <a:lnTo>
                    <a:pt x="3" y="78"/>
                  </a:lnTo>
                  <a:lnTo>
                    <a:pt x="4" y="70"/>
                  </a:lnTo>
                  <a:lnTo>
                    <a:pt x="4" y="54"/>
                  </a:lnTo>
                  <a:lnTo>
                    <a:pt x="4" y="52"/>
                  </a:lnTo>
                  <a:lnTo>
                    <a:pt x="5" y="50"/>
                  </a:lnTo>
                  <a:lnTo>
                    <a:pt x="5" y="46"/>
                  </a:lnTo>
                  <a:lnTo>
                    <a:pt x="5" y="38"/>
                  </a:lnTo>
                  <a:lnTo>
                    <a:pt x="5" y="36"/>
                  </a:lnTo>
                  <a:lnTo>
                    <a:pt x="5" y="34"/>
                  </a:lnTo>
                  <a:lnTo>
                    <a:pt x="5" y="31"/>
                  </a:lnTo>
                  <a:lnTo>
                    <a:pt x="6" y="24"/>
                  </a:lnTo>
                  <a:lnTo>
                    <a:pt x="6" y="22"/>
                  </a:lnTo>
                  <a:lnTo>
                    <a:pt x="6" y="20"/>
                  </a:lnTo>
                  <a:lnTo>
                    <a:pt x="6" y="18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6" y="12"/>
                  </a:lnTo>
                  <a:lnTo>
                    <a:pt x="7" y="11"/>
                  </a:lnTo>
                  <a:lnTo>
                    <a:pt x="7" y="10"/>
                  </a:lnTo>
                  <a:lnTo>
                    <a:pt x="7" y="8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4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7"/>
                  </a:lnTo>
                  <a:lnTo>
                    <a:pt x="10" y="9"/>
                  </a:lnTo>
                  <a:lnTo>
                    <a:pt x="10" y="11"/>
                  </a:lnTo>
                  <a:lnTo>
                    <a:pt x="10" y="12"/>
                  </a:lnTo>
                  <a:lnTo>
                    <a:pt x="10" y="14"/>
                  </a:lnTo>
                  <a:lnTo>
                    <a:pt x="10" y="17"/>
                  </a:lnTo>
                  <a:lnTo>
                    <a:pt x="10" y="18"/>
                  </a:lnTo>
                  <a:lnTo>
                    <a:pt x="10" y="20"/>
                  </a:lnTo>
                  <a:lnTo>
                    <a:pt x="10" y="24"/>
                  </a:lnTo>
                  <a:lnTo>
                    <a:pt x="11" y="31"/>
                  </a:lnTo>
                  <a:lnTo>
                    <a:pt x="12" y="48"/>
                  </a:lnTo>
                  <a:lnTo>
                    <a:pt x="12" y="50"/>
                  </a:lnTo>
                  <a:lnTo>
                    <a:pt x="12" y="52"/>
                  </a:lnTo>
                  <a:lnTo>
                    <a:pt x="12" y="57"/>
                  </a:lnTo>
                  <a:lnTo>
                    <a:pt x="12" y="66"/>
                  </a:lnTo>
                  <a:lnTo>
                    <a:pt x="12" y="68"/>
                  </a:lnTo>
                  <a:lnTo>
                    <a:pt x="12" y="70"/>
                  </a:lnTo>
                  <a:lnTo>
                    <a:pt x="13" y="74"/>
                  </a:lnTo>
                  <a:lnTo>
                    <a:pt x="13" y="83"/>
                  </a:lnTo>
                  <a:lnTo>
                    <a:pt x="13" y="85"/>
                  </a:lnTo>
                  <a:lnTo>
                    <a:pt x="13" y="87"/>
                  </a:lnTo>
                  <a:lnTo>
                    <a:pt x="13" y="90"/>
                  </a:lnTo>
                  <a:lnTo>
                    <a:pt x="14" y="92"/>
                  </a:lnTo>
                  <a:lnTo>
                    <a:pt x="14" y="94"/>
                  </a:lnTo>
                  <a:lnTo>
                    <a:pt x="14" y="97"/>
                  </a:lnTo>
                  <a:lnTo>
                    <a:pt x="14" y="99"/>
                  </a:lnTo>
                  <a:lnTo>
                    <a:pt x="14" y="100"/>
                  </a:lnTo>
                  <a:lnTo>
                    <a:pt x="14" y="103"/>
                  </a:lnTo>
                  <a:lnTo>
                    <a:pt x="14" y="105"/>
                  </a:lnTo>
                  <a:lnTo>
                    <a:pt x="14" y="106"/>
                  </a:lnTo>
                  <a:lnTo>
                    <a:pt x="15" y="108"/>
                  </a:lnTo>
                  <a:lnTo>
                    <a:pt x="15" y="109"/>
                  </a:lnTo>
                  <a:lnTo>
                    <a:pt x="15" y="110"/>
                  </a:lnTo>
                  <a:lnTo>
                    <a:pt x="15" y="111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3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3"/>
                  </a:lnTo>
                  <a:lnTo>
                    <a:pt x="17" y="113"/>
                  </a:lnTo>
                  <a:lnTo>
                    <a:pt x="17" y="112"/>
                  </a:lnTo>
                  <a:lnTo>
                    <a:pt x="17" y="111"/>
                  </a:lnTo>
                  <a:lnTo>
                    <a:pt x="17" y="110"/>
                  </a:lnTo>
                  <a:lnTo>
                    <a:pt x="17" y="110"/>
                  </a:lnTo>
                  <a:lnTo>
                    <a:pt x="17" y="109"/>
                  </a:lnTo>
                  <a:lnTo>
                    <a:pt x="17" y="108"/>
                  </a:lnTo>
                  <a:lnTo>
                    <a:pt x="17" y="107"/>
                  </a:lnTo>
                  <a:lnTo>
                    <a:pt x="17" y="104"/>
                  </a:lnTo>
                  <a:lnTo>
                    <a:pt x="18" y="103"/>
                  </a:lnTo>
                  <a:lnTo>
                    <a:pt x="18" y="102"/>
                  </a:lnTo>
                  <a:lnTo>
                    <a:pt x="18" y="99"/>
                  </a:lnTo>
                  <a:lnTo>
                    <a:pt x="18" y="93"/>
                  </a:lnTo>
                  <a:lnTo>
                    <a:pt x="18" y="91"/>
                  </a:lnTo>
                  <a:lnTo>
                    <a:pt x="18" y="89"/>
                  </a:lnTo>
                  <a:lnTo>
                    <a:pt x="18" y="86"/>
                  </a:lnTo>
                  <a:lnTo>
                    <a:pt x="19" y="78"/>
                  </a:lnTo>
                  <a:lnTo>
                    <a:pt x="19" y="76"/>
                  </a:lnTo>
                  <a:lnTo>
                    <a:pt x="19" y="74"/>
                  </a:lnTo>
                  <a:lnTo>
                    <a:pt x="19" y="70"/>
                  </a:lnTo>
                  <a:lnTo>
                    <a:pt x="20" y="62"/>
                  </a:lnTo>
                  <a:lnTo>
                    <a:pt x="20" y="46"/>
                  </a:lnTo>
                  <a:lnTo>
                    <a:pt x="20" y="43"/>
                  </a:lnTo>
                  <a:lnTo>
                    <a:pt x="20" y="41"/>
                  </a:lnTo>
                  <a:lnTo>
                    <a:pt x="20" y="37"/>
                  </a:lnTo>
                  <a:lnTo>
                    <a:pt x="21" y="29"/>
                  </a:lnTo>
                  <a:lnTo>
                    <a:pt x="21" y="27"/>
                  </a:lnTo>
                  <a:lnTo>
                    <a:pt x="21" y="25"/>
                  </a:lnTo>
                  <a:lnTo>
                    <a:pt x="21" y="21"/>
                  </a:lnTo>
                  <a:lnTo>
                    <a:pt x="22" y="15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2" y="8"/>
                  </a:lnTo>
                  <a:lnTo>
                    <a:pt x="22" y="7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3" y="3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5" y="7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6" y="18"/>
                  </a:lnTo>
                  <a:lnTo>
                    <a:pt x="26" y="20"/>
                  </a:lnTo>
                  <a:lnTo>
                    <a:pt x="26" y="21"/>
                  </a:lnTo>
                  <a:lnTo>
                    <a:pt x="26" y="25"/>
                  </a:lnTo>
                  <a:lnTo>
                    <a:pt x="26" y="33"/>
                  </a:lnTo>
                  <a:lnTo>
                    <a:pt x="26" y="35"/>
                  </a:lnTo>
                  <a:lnTo>
                    <a:pt x="26" y="37"/>
                  </a:lnTo>
                  <a:lnTo>
                    <a:pt x="27" y="41"/>
                  </a:lnTo>
                  <a:lnTo>
                    <a:pt x="27" y="50"/>
                  </a:lnTo>
                  <a:lnTo>
                    <a:pt x="28" y="67"/>
                  </a:lnTo>
                  <a:lnTo>
                    <a:pt x="28" y="69"/>
                  </a:lnTo>
                  <a:lnTo>
                    <a:pt x="28" y="72"/>
                  </a:lnTo>
                  <a:lnTo>
                    <a:pt x="28" y="76"/>
                  </a:lnTo>
                  <a:lnTo>
                    <a:pt x="28" y="84"/>
                  </a:lnTo>
                  <a:lnTo>
                    <a:pt x="29" y="86"/>
                  </a:lnTo>
                  <a:lnTo>
                    <a:pt x="29" y="88"/>
                  </a:lnTo>
                  <a:lnTo>
                    <a:pt x="29" y="92"/>
                  </a:lnTo>
                  <a:lnTo>
                    <a:pt x="29" y="98"/>
                  </a:lnTo>
                  <a:lnTo>
                    <a:pt x="29" y="100"/>
                  </a:lnTo>
                  <a:lnTo>
                    <a:pt x="29" y="101"/>
                  </a:lnTo>
                  <a:lnTo>
                    <a:pt x="30" y="104"/>
                  </a:lnTo>
                  <a:lnTo>
                    <a:pt x="30" y="105"/>
                  </a:lnTo>
                  <a:lnTo>
                    <a:pt x="30" y="107"/>
                  </a:lnTo>
                  <a:lnTo>
                    <a:pt x="30" y="109"/>
                  </a:lnTo>
                  <a:lnTo>
                    <a:pt x="30" y="110"/>
                  </a:lnTo>
                  <a:lnTo>
                    <a:pt x="30" y="111"/>
                  </a:lnTo>
                  <a:lnTo>
                    <a:pt x="30" y="112"/>
                  </a:lnTo>
                  <a:lnTo>
                    <a:pt x="30" y="112"/>
                  </a:lnTo>
                  <a:lnTo>
                    <a:pt x="30" y="113"/>
                  </a:lnTo>
                  <a:lnTo>
                    <a:pt x="30" y="114"/>
                  </a:lnTo>
                  <a:lnTo>
                    <a:pt x="31" y="114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6"/>
                  </a:lnTo>
                  <a:lnTo>
                    <a:pt x="31" y="116"/>
                  </a:lnTo>
                  <a:lnTo>
                    <a:pt x="31" y="116"/>
                  </a:lnTo>
                  <a:lnTo>
                    <a:pt x="31" y="115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2" y="112"/>
                  </a:lnTo>
                  <a:lnTo>
                    <a:pt x="32" y="111"/>
                  </a:lnTo>
                  <a:lnTo>
                    <a:pt x="32" y="110"/>
                  </a:lnTo>
                  <a:lnTo>
                    <a:pt x="32" y="109"/>
                  </a:lnTo>
                  <a:lnTo>
                    <a:pt x="32" y="108"/>
                  </a:lnTo>
                  <a:lnTo>
                    <a:pt x="33" y="106"/>
                  </a:lnTo>
                  <a:lnTo>
                    <a:pt x="33" y="105"/>
                  </a:lnTo>
                  <a:lnTo>
                    <a:pt x="33" y="104"/>
                  </a:lnTo>
                  <a:lnTo>
                    <a:pt x="33" y="101"/>
                  </a:lnTo>
                  <a:lnTo>
                    <a:pt x="33" y="100"/>
                  </a:lnTo>
                  <a:lnTo>
                    <a:pt x="33" y="98"/>
                  </a:lnTo>
                  <a:lnTo>
                    <a:pt x="33" y="95"/>
                  </a:lnTo>
                  <a:lnTo>
                    <a:pt x="34" y="89"/>
                  </a:lnTo>
                  <a:lnTo>
                    <a:pt x="34" y="87"/>
                  </a:lnTo>
                  <a:lnTo>
                    <a:pt x="34" y="85"/>
                  </a:lnTo>
                  <a:lnTo>
                    <a:pt x="34" y="81"/>
                  </a:lnTo>
                  <a:lnTo>
                    <a:pt x="34" y="74"/>
                  </a:lnTo>
                  <a:lnTo>
                    <a:pt x="35" y="57"/>
                  </a:lnTo>
                  <a:lnTo>
                    <a:pt x="35" y="55"/>
                  </a:lnTo>
                  <a:lnTo>
                    <a:pt x="35" y="53"/>
                  </a:lnTo>
                  <a:lnTo>
                    <a:pt x="35" y="49"/>
                  </a:lnTo>
                  <a:lnTo>
                    <a:pt x="36" y="41"/>
                  </a:lnTo>
                  <a:lnTo>
                    <a:pt x="36" y="39"/>
                  </a:lnTo>
                  <a:lnTo>
                    <a:pt x="36" y="37"/>
                  </a:lnTo>
                  <a:lnTo>
                    <a:pt x="36" y="33"/>
                  </a:lnTo>
                  <a:lnTo>
                    <a:pt x="36" y="26"/>
                  </a:lnTo>
                  <a:lnTo>
                    <a:pt x="36" y="24"/>
                  </a:lnTo>
                  <a:lnTo>
                    <a:pt x="37" y="22"/>
                  </a:lnTo>
                  <a:lnTo>
                    <a:pt x="37" y="19"/>
                  </a:lnTo>
                  <a:lnTo>
                    <a:pt x="37" y="18"/>
                  </a:lnTo>
                  <a:lnTo>
                    <a:pt x="37" y="16"/>
                  </a:lnTo>
                  <a:lnTo>
                    <a:pt x="37" y="14"/>
                  </a:lnTo>
                  <a:lnTo>
                    <a:pt x="37" y="12"/>
                  </a:lnTo>
                  <a:lnTo>
                    <a:pt x="37" y="11"/>
                  </a:lnTo>
                  <a:lnTo>
                    <a:pt x="37" y="10"/>
                  </a:lnTo>
                  <a:lnTo>
                    <a:pt x="37" y="9"/>
                  </a:lnTo>
                  <a:lnTo>
                    <a:pt x="38" y="8"/>
                  </a:lnTo>
                  <a:lnTo>
                    <a:pt x="38" y="6"/>
                  </a:lnTo>
                  <a:lnTo>
                    <a:pt x="38" y="5"/>
                  </a:lnTo>
                  <a:lnTo>
                    <a:pt x="38" y="4"/>
                  </a:lnTo>
                  <a:lnTo>
                    <a:pt x="38" y="3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3"/>
                  </a:lnTo>
                  <a:lnTo>
                    <a:pt x="40" y="4"/>
                  </a:lnTo>
                  <a:lnTo>
                    <a:pt x="40" y="5"/>
                  </a:lnTo>
                  <a:lnTo>
                    <a:pt x="40" y="7"/>
                  </a:lnTo>
                  <a:lnTo>
                    <a:pt x="40" y="8"/>
                  </a:lnTo>
                  <a:lnTo>
                    <a:pt x="40" y="9"/>
                  </a:lnTo>
                  <a:lnTo>
                    <a:pt x="40" y="12"/>
                  </a:lnTo>
                  <a:lnTo>
                    <a:pt x="40" y="14"/>
                  </a:lnTo>
                  <a:lnTo>
                    <a:pt x="41" y="15"/>
                  </a:lnTo>
                  <a:lnTo>
                    <a:pt x="41" y="18"/>
                  </a:lnTo>
                  <a:lnTo>
                    <a:pt x="41" y="20"/>
                  </a:lnTo>
                  <a:lnTo>
                    <a:pt x="41" y="22"/>
                  </a:lnTo>
                  <a:lnTo>
                    <a:pt x="41" y="25"/>
                  </a:lnTo>
                  <a:lnTo>
                    <a:pt x="42" y="33"/>
                  </a:lnTo>
                  <a:lnTo>
                    <a:pt x="42" y="50"/>
                  </a:lnTo>
                  <a:lnTo>
                    <a:pt x="42" y="52"/>
                  </a:lnTo>
                  <a:lnTo>
                    <a:pt x="42" y="55"/>
                  </a:lnTo>
                  <a:lnTo>
                    <a:pt x="43" y="59"/>
                  </a:lnTo>
                  <a:lnTo>
                    <a:pt x="43" y="68"/>
                  </a:lnTo>
                  <a:lnTo>
                    <a:pt x="44" y="85"/>
                  </a:lnTo>
                  <a:lnTo>
                    <a:pt x="44" y="87"/>
                  </a:lnTo>
                  <a:lnTo>
                    <a:pt x="44" y="89"/>
                  </a:lnTo>
                  <a:lnTo>
                    <a:pt x="44" y="92"/>
                  </a:lnTo>
                  <a:lnTo>
                    <a:pt x="44" y="94"/>
                  </a:lnTo>
                  <a:lnTo>
                    <a:pt x="44" y="96"/>
                  </a:lnTo>
                  <a:lnTo>
                    <a:pt x="44" y="99"/>
                  </a:lnTo>
                  <a:lnTo>
                    <a:pt x="45" y="100"/>
                  </a:lnTo>
                  <a:lnTo>
                    <a:pt x="45" y="101"/>
                  </a:lnTo>
                  <a:lnTo>
                    <a:pt x="45" y="104"/>
                  </a:lnTo>
                  <a:lnTo>
                    <a:pt x="45" y="105"/>
                  </a:lnTo>
                  <a:lnTo>
                    <a:pt x="45" y="106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0"/>
                  </a:lnTo>
                  <a:lnTo>
                    <a:pt x="46" y="111"/>
                  </a:lnTo>
                  <a:lnTo>
                    <a:pt x="46" y="112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7" y="111"/>
                  </a:lnTo>
                  <a:lnTo>
                    <a:pt x="48" y="110"/>
                  </a:lnTo>
                  <a:lnTo>
                    <a:pt x="48" y="109"/>
                  </a:lnTo>
                  <a:lnTo>
                    <a:pt x="48" y="108"/>
                  </a:lnTo>
                  <a:lnTo>
                    <a:pt x="48" y="107"/>
                  </a:lnTo>
                  <a:lnTo>
                    <a:pt x="48" y="106"/>
                  </a:lnTo>
                  <a:lnTo>
                    <a:pt x="48" y="103"/>
                  </a:lnTo>
                  <a:lnTo>
                    <a:pt x="48" y="102"/>
                  </a:lnTo>
                  <a:lnTo>
                    <a:pt x="48" y="100"/>
                  </a:lnTo>
                  <a:lnTo>
                    <a:pt x="48" y="97"/>
                  </a:lnTo>
                  <a:lnTo>
                    <a:pt x="49" y="91"/>
                  </a:lnTo>
                  <a:lnTo>
                    <a:pt x="49" y="89"/>
                  </a:lnTo>
                  <a:lnTo>
                    <a:pt x="49" y="87"/>
                  </a:lnTo>
                  <a:lnTo>
                    <a:pt x="49" y="84"/>
                  </a:lnTo>
                  <a:lnTo>
                    <a:pt x="49" y="76"/>
                  </a:lnTo>
                  <a:lnTo>
                    <a:pt x="50" y="74"/>
                  </a:lnTo>
                  <a:lnTo>
                    <a:pt x="50" y="72"/>
                  </a:lnTo>
                  <a:lnTo>
                    <a:pt x="50" y="68"/>
                  </a:lnTo>
                  <a:lnTo>
                    <a:pt x="50" y="59"/>
                  </a:lnTo>
                  <a:lnTo>
                    <a:pt x="51" y="42"/>
                  </a:lnTo>
                  <a:lnTo>
                    <a:pt x="51" y="40"/>
                  </a:lnTo>
                  <a:lnTo>
                    <a:pt x="51" y="38"/>
                  </a:lnTo>
                  <a:lnTo>
                    <a:pt x="51" y="34"/>
                  </a:lnTo>
                  <a:lnTo>
                    <a:pt x="52" y="27"/>
                  </a:lnTo>
                  <a:lnTo>
                    <a:pt x="52" y="25"/>
                  </a:lnTo>
                  <a:lnTo>
                    <a:pt x="52" y="23"/>
                  </a:lnTo>
                  <a:lnTo>
                    <a:pt x="52" y="20"/>
                  </a:lnTo>
                  <a:lnTo>
                    <a:pt x="52" y="14"/>
                  </a:lnTo>
                  <a:lnTo>
                    <a:pt x="53" y="12"/>
                  </a:lnTo>
                  <a:lnTo>
                    <a:pt x="53" y="11"/>
                  </a:lnTo>
                  <a:lnTo>
                    <a:pt x="53" y="10"/>
                  </a:lnTo>
                  <a:lnTo>
                    <a:pt x="53" y="9"/>
                  </a:lnTo>
                  <a:lnTo>
                    <a:pt x="53" y="8"/>
                  </a:lnTo>
                  <a:lnTo>
                    <a:pt x="53" y="6"/>
                  </a:lnTo>
                  <a:lnTo>
                    <a:pt x="53" y="5"/>
                  </a:lnTo>
                  <a:lnTo>
                    <a:pt x="53" y="4"/>
                  </a:lnTo>
                  <a:lnTo>
                    <a:pt x="53" y="3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1"/>
                  </a:lnTo>
                  <a:lnTo>
                    <a:pt x="54" y="1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3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5" y="6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4280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43F67DB-BED8-754F-A533-912AEC1A83A8}" type="slidenum">
              <a:rPr lang="en-US" sz="1600">
                <a:latin typeface="Arial"/>
                <a:cs typeface="Arial"/>
              </a:rPr>
              <a:pPr>
                <a:defRPr/>
              </a:pPr>
              <a:t>11</a:t>
            </a:fld>
            <a:endParaRPr lang="en-US" sz="1600">
              <a:latin typeface="Arial"/>
              <a:cs typeface="Arial"/>
            </a:endParaRPr>
          </a:p>
        </p:txBody>
      </p:sp>
      <p:sp>
        <p:nvSpPr>
          <p:cNvPr id="333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1600">
                <a:latin typeface="Arial"/>
                <a:cs typeface="Arial"/>
              </a:rPr>
              <a:t>Ground-based</a:t>
            </a:r>
          </a:p>
        </p:txBody>
      </p:sp>
      <p:sp>
        <p:nvSpPr>
          <p:cNvPr id="333827" name="Rectangle 3"/>
          <p:cNvSpPr>
            <a:spLocks noGrp="1" noChangeArrowheads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sz="1600">
              <a:latin typeface="Arial"/>
              <a:cs typeface="Arial"/>
            </a:endParaRPr>
          </a:p>
        </p:txBody>
      </p:sp>
      <p:sp>
        <p:nvSpPr>
          <p:cNvPr id="33382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1600" b="0">
              <a:latin typeface="Arial"/>
              <a:cs typeface="Arial"/>
            </a:endParaRPr>
          </a:p>
        </p:txBody>
      </p:sp>
      <p:sp>
        <p:nvSpPr>
          <p:cNvPr id="333829" name="Rectangle 5"/>
          <p:cNvSpPr>
            <a:spLocks noChangeArrowheads="1"/>
          </p:cNvSpPr>
          <p:nvPr/>
        </p:nvSpPr>
        <p:spPr bwMode="auto">
          <a:xfrm>
            <a:off x="1454150" y="0"/>
            <a:ext cx="7239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/>
          <a:p>
            <a:pPr algn="ctr">
              <a:defRPr/>
            </a:pPr>
            <a:r>
              <a:rPr lang="en-US" b="0" dirty="0">
                <a:solidFill>
                  <a:schemeClr val="bg1"/>
                </a:solidFill>
                <a:latin typeface="Arial"/>
                <a:cs typeface="Arial"/>
              </a:rPr>
              <a:t>Astrophysical </a:t>
            </a:r>
            <a:r>
              <a:rPr lang="en-US" b="0" dirty="0" smtClean="0">
                <a:solidFill>
                  <a:schemeClr val="bg1"/>
                </a:solidFill>
                <a:latin typeface="Arial"/>
                <a:cs typeface="Arial"/>
              </a:rPr>
              <a:t>Targets </a:t>
            </a:r>
            <a:r>
              <a:rPr lang="en-US" b="0" dirty="0">
                <a:solidFill>
                  <a:schemeClr val="bg1"/>
                </a:solidFill>
                <a:latin typeface="Arial"/>
                <a:cs typeface="Arial"/>
              </a:rPr>
              <a:t/>
            </a:r>
            <a:br>
              <a:rPr lang="en-US" b="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b="0" dirty="0">
                <a:solidFill>
                  <a:schemeClr val="bg1"/>
                </a:solidFill>
                <a:latin typeface="Arial"/>
                <a:cs typeface="Arial"/>
              </a:rPr>
              <a:t>for </a:t>
            </a:r>
            <a:r>
              <a:rPr lang="en-US" b="0" dirty="0" smtClean="0">
                <a:solidFill>
                  <a:schemeClr val="bg1"/>
                </a:solidFill>
                <a:latin typeface="Arial"/>
                <a:cs typeface="Arial"/>
              </a:rPr>
              <a:t>Ground</a:t>
            </a:r>
            <a:r>
              <a:rPr lang="en-US" b="0" dirty="0">
                <a:solidFill>
                  <a:schemeClr val="bg1"/>
                </a:solidFill>
                <a:latin typeface="Arial"/>
                <a:cs typeface="Arial"/>
              </a:rPr>
              <a:t>-based </a:t>
            </a:r>
            <a:r>
              <a:rPr lang="en-US" b="0" dirty="0" smtClean="0">
                <a:solidFill>
                  <a:schemeClr val="bg1"/>
                </a:solidFill>
                <a:latin typeface="Arial"/>
                <a:cs typeface="Arial"/>
              </a:rPr>
              <a:t>Detectors</a:t>
            </a:r>
            <a:endParaRPr lang="en-US" b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67590" name="Group 6"/>
          <p:cNvGrpSpPr>
            <a:grpSpLocks/>
          </p:cNvGrpSpPr>
          <p:nvPr/>
        </p:nvGrpSpPr>
        <p:grpSpPr bwMode="auto">
          <a:xfrm>
            <a:off x="5132388" y="3935413"/>
            <a:ext cx="2089150" cy="2616199"/>
            <a:chOff x="3662" y="886"/>
            <a:chExt cx="1316" cy="1648"/>
          </a:xfrm>
        </p:grpSpPr>
        <p:pic>
          <p:nvPicPr>
            <p:cNvPr id="333831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2" y="886"/>
              <a:ext cx="1316" cy="15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33832" name="Rectangle 8"/>
            <p:cNvSpPr>
              <a:spLocks noChangeArrowheads="1"/>
            </p:cNvSpPr>
            <p:nvPr/>
          </p:nvSpPr>
          <p:spPr bwMode="auto">
            <a:xfrm>
              <a:off x="3666" y="2360"/>
              <a:ext cx="1183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en-US" sz="1200" b="0" dirty="0">
                  <a:solidFill>
                    <a:schemeClr val="bg1"/>
                  </a:solidFill>
                  <a:latin typeface="Arial"/>
                  <a:cs typeface="Arial"/>
                </a:rPr>
                <a:t>Casey Reed, Penn State </a:t>
              </a:r>
            </a:p>
          </p:txBody>
        </p:sp>
      </p:grpSp>
      <p:grpSp>
        <p:nvGrpSpPr>
          <p:cNvPr id="67591" name="Group 9"/>
          <p:cNvGrpSpPr>
            <a:grpSpLocks/>
          </p:cNvGrpSpPr>
          <p:nvPr/>
        </p:nvGrpSpPr>
        <p:grpSpPr bwMode="auto">
          <a:xfrm>
            <a:off x="185739" y="1330325"/>
            <a:ext cx="4371976" cy="2730500"/>
            <a:chOff x="273" y="922"/>
            <a:chExt cx="2754" cy="1720"/>
          </a:xfrm>
        </p:grpSpPr>
        <p:grpSp>
          <p:nvGrpSpPr>
            <p:cNvPr id="67604" name="Group 10"/>
            <p:cNvGrpSpPr>
              <a:grpSpLocks/>
            </p:cNvGrpSpPr>
            <p:nvPr/>
          </p:nvGrpSpPr>
          <p:grpSpPr bwMode="auto">
            <a:xfrm>
              <a:off x="273" y="922"/>
              <a:ext cx="1619" cy="1720"/>
              <a:chOff x="519" y="933"/>
              <a:chExt cx="1619" cy="1720"/>
            </a:xfrm>
          </p:grpSpPr>
          <p:pic>
            <p:nvPicPr>
              <p:cNvPr id="333835" name="Picture 1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" y="933"/>
                <a:ext cx="1514" cy="15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333836" name="Text Box 12"/>
              <p:cNvSpPr txBox="1">
                <a:spLocks noChangeArrowheads="1"/>
              </p:cNvSpPr>
              <p:nvPr/>
            </p:nvSpPr>
            <p:spPr bwMode="auto">
              <a:xfrm>
                <a:off x="519" y="2479"/>
                <a:ext cx="1064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200" b="0" dirty="0">
                    <a:solidFill>
                      <a:schemeClr val="bg1"/>
                    </a:solidFill>
                    <a:latin typeface="Arial"/>
                    <a:cs typeface="Arial"/>
                  </a:rPr>
                  <a:t>Credit: AEI, CCT, LSU</a:t>
                </a:r>
              </a:p>
            </p:txBody>
          </p:sp>
        </p:grpSp>
        <p:sp>
          <p:nvSpPr>
            <p:cNvPr id="333837" name="Text Box 13"/>
            <p:cNvSpPr txBox="1">
              <a:spLocks noChangeArrowheads="1"/>
            </p:cNvSpPr>
            <p:nvPr/>
          </p:nvSpPr>
          <p:spPr bwMode="auto">
            <a:xfrm>
              <a:off x="1896" y="945"/>
              <a:ext cx="1131" cy="10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600" b="0" i="1" dirty="0">
                  <a:solidFill>
                    <a:schemeClr val="bg1"/>
                  </a:solidFill>
                  <a:latin typeface="Arial"/>
                  <a:cs typeface="Arial"/>
                </a:rPr>
                <a:t>Coalescing Binary Systems</a:t>
              </a:r>
            </a:p>
            <a:p>
              <a:pPr>
                <a:lnSpc>
                  <a:spcPct val="70000"/>
                </a:lnSpc>
                <a:spcBef>
                  <a:spcPct val="50000"/>
                </a:spcBef>
                <a:buFontTx/>
                <a:buChar char="•"/>
                <a:defRPr/>
              </a:pPr>
              <a:r>
                <a:rPr lang="en-US" sz="1600" b="0" dirty="0" smtClean="0">
                  <a:solidFill>
                    <a:schemeClr val="bg1"/>
                  </a:solidFill>
                  <a:latin typeface="Arial"/>
                  <a:cs typeface="Arial"/>
                </a:rPr>
                <a:t> Well-</a:t>
              </a:r>
              <a:r>
                <a:rPr lang="en-US" sz="1600" b="0" dirty="0" err="1" smtClean="0">
                  <a:solidFill>
                    <a:schemeClr val="bg1"/>
                  </a:solidFill>
                  <a:latin typeface="Arial"/>
                  <a:cs typeface="Arial"/>
                </a:rPr>
                <a:t>modelled</a:t>
              </a:r>
              <a:r>
                <a:rPr lang="en-US" sz="1600" b="0" dirty="0" smtClean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</a:p>
            <a:p>
              <a:pPr>
                <a:lnSpc>
                  <a:spcPct val="70000"/>
                </a:lnSpc>
                <a:spcBef>
                  <a:spcPct val="50000"/>
                </a:spcBef>
                <a:buFontTx/>
                <a:buChar char="•"/>
                <a:defRPr/>
              </a:pPr>
              <a:r>
                <a:rPr lang="en-US" sz="1600" b="0" dirty="0" smtClean="0">
                  <a:solidFill>
                    <a:schemeClr val="bg1"/>
                  </a:solidFill>
                  <a:latin typeface="Arial"/>
                  <a:cs typeface="Arial"/>
                </a:rPr>
                <a:t>Neutron </a:t>
              </a:r>
              <a:r>
                <a:rPr lang="en-US" sz="1600" b="0" dirty="0">
                  <a:solidFill>
                    <a:schemeClr val="bg1"/>
                  </a:solidFill>
                  <a:latin typeface="Arial"/>
                  <a:cs typeface="Arial"/>
                </a:rPr>
                <a:t>stars, low mass black holes, and NS/BS systems</a:t>
              </a:r>
            </a:p>
          </p:txBody>
        </p:sp>
      </p:grpSp>
      <p:pic>
        <p:nvPicPr>
          <p:cNvPr id="333839" name="Picture 1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3638" y="1398588"/>
            <a:ext cx="238125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33841" name="Text Box 17"/>
          <p:cNvSpPr txBox="1">
            <a:spLocks noChangeArrowheads="1"/>
          </p:cNvSpPr>
          <p:nvPr/>
        </p:nvSpPr>
        <p:spPr bwMode="auto">
          <a:xfrm>
            <a:off x="7115175" y="1412875"/>
            <a:ext cx="1901825" cy="2218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 sz="1600" b="0" i="1" dirty="0">
                <a:solidFill>
                  <a:schemeClr val="bg1"/>
                </a:solidFill>
                <a:latin typeface="Arial"/>
                <a:cs typeface="Arial"/>
              </a:rPr>
              <a:t>‘</a:t>
            </a:r>
            <a:r>
              <a:rPr lang="en-US" sz="1600" b="0" i="1" dirty="0">
                <a:solidFill>
                  <a:schemeClr val="bg1"/>
                </a:solidFill>
                <a:latin typeface="Arial"/>
                <a:cs typeface="Arial"/>
              </a:rPr>
              <a:t>Bursts</a:t>
            </a:r>
            <a:r>
              <a:rPr lang="ja-JP" altLang="en-US" sz="1600" b="0" i="1" dirty="0">
                <a:solidFill>
                  <a:schemeClr val="bg1"/>
                </a:solidFill>
                <a:latin typeface="Arial"/>
                <a:cs typeface="Arial"/>
              </a:rPr>
              <a:t>’</a:t>
            </a:r>
            <a:endParaRPr lang="en-US" sz="1600" b="0" i="1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sz="1600" b="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600" b="0" dirty="0" err="1" smtClean="0">
                <a:solidFill>
                  <a:schemeClr val="bg1"/>
                </a:solidFill>
                <a:latin typeface="Arial"/>
                <a:cs typeface="Arial"/>
              </a:rPr>
              <a:t>Unmodelled</a:t>
            </a:r>
            <a:r>
              <a:rPr lang="en-US" sz="1600" b="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sz="1600" b="0" dirty="0" smtClean="0">
                <a:solidFill>
                  <a:schemeClr val="bg1"/>
                </a:solidFill>
                <a:latin typeface="Arial"/>
                <a:cs typeface="Arial"/>
              </a:rPr>
              <a:t>galactic </a:t>
            </a:r>
            <a:r>
              <a:rPr lang="en-US" sz="1600" b="0" dirty="0">
                <a:solidFill>
                  <a:schemeClr val="bg1"/>
                </a:solidFill>
                <a:latin typeface="Arial"/>
                <a:cs typeface="Arial"/>
              </a:rPr>
              <a:t>asymmetric core collapse supernovae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sz="1600" b="0" dirty="0">
                <a:solidFill>
                  <a:schemeClr val="bg1"/>
                </a:solidFill>
                <a:latin typeface="Arial"/>
                <a:cs typeface="Arial"/>
              </a:rPr>
              <a:t> cosmic strings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sz="1600" b="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??? </a:t>
            </a:r>
          </a:p>
        </p:txBody>
      </p:sp>
      <p:grpSp>
        <p:nvGrpSpPr>
          <p:cNvPr id="67594" name="Group 19"/>
          <p:cNvGrpSpPr>
            <a:grpSpLocks/>
          </p:cNvGrpSpPr>
          <p:nvPr/>
        </p:nvGrpSpPr>
        <p:grpSpPr bwMode="auto">
          <a:xfrm>
            <a:off x="384175" y="4202112"/>
            <a:ext cx="2425700" cy="1844674"/>
            <a:chOff x="753" y="2880"/>
            <a:chExt cx="1528" cy="1162"/>
          </a:xfrm>
        </p:grpSpPr>
        <p:pic>
          <p:nvPicPr>
            <p:cNvPr id="333844" name="Picture 20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" y="2880"/>
              <a:ext cx="1484" cy="1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33845" name="Rectangle 21"/>
            <p:cNvSpPr>
              <a:spLocks noChangeArrowheads="1"/>
            </p:cNvSpPr>
            <p:nvPr/>
          </p:nvSpPr>
          <p:spPr bwMode="auto">
            <a:xfrm>
              <a:off x="753" y="3868"/>
              <a:ext cx="1344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en-US" sz="1200" b="0" dirty="0">
                  <a:solidFill>
                    <a:schemeClr val="bg1"/>
                  </a:solidFill>
                  <a:latin typeface="Arial"/>
                  <a:cs typeface="Arial"/>
                </a:rPr>
                <a:t>NASA/WMAP Science Team </a:t>
              </a:r>
            </a:p>
          </p:txBody>
        </p:sp>
      </p:grpSp>
      <p:sp>
        <p:nvSpPr>
          <p:cNvPr id="333846" name="Text Box 22"/>
          <p:cNvSpPr txBox="1">
            <a:spLocks noChangeArrowheads="1"/>
          </p:cNvSpPr>
          <p:nvPr/>
        </p:nvSpPr>
        <p:spPr bwMode="auto">
          <a:xfrm>
            <a:off x="2860675" y="3854450"/>
            <a:ext cx="1993900" cy="3202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0" i="1" dirty="0">
                <a:solidFill>
                  <a:schemeClr val="bg1"/>
                </a:solidFill>
                <a:latin typeface="Arial"/>
                <a:cs typeface="Arial"/>
              </a:rPr>
              <a:t>Stochastic GWs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sz="1600" b="0" dirty="0" smtClean="0">
                <a:solidFill>
                  <a:schemeClr val="bg1"/>
                </a:solidFill>
                <a:latin typeface="Arial"/>
                <a:cs typeface="Arial"/>
              </a:rPr>
              <a:t>Noise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sz="1600" b="0" dirty="0">
                <a:solidFill>
                  <a:schemeClr val="bg1"/>
                </a:solidFill>
                <a:latin typeface="Arial"/>
                <a:cs typeface="Arial"/>
              </a:rPr>
              <a:t>I</a:t>
            </a:r>
            <a:r>
              <a:rPr lang="en-US" sz="1600" b="0" dirty="0" smtClean="0">
                <a:solidFill>
                  <a:schemeClr val="bg1"/>
                </a:solidFill>
                <a:latin typeface="Arial"/>
                <a:cs typeface="Arial"/>
              </a:rPr>
              <a:t>ncoherent </a:t>
            </a:r>
            <a:r>
              <a:rPr lang="en-US" sz="1600" b="0" dirty="0">
                <a:solidFill>
                  <a:schemeClr val="bg1"/>
                </a:solidFill>
                <a:latin typeface="Arial"/>
                <a:cs typeface="Arial"/>
              </a:rPr>
              <a:t>background from primordial GWs or an ensemble of </a:t>
            </a:r>
            <a:r>
              <a:rPr lang="en-US" sz="1600" b="0" dirty="0" err="1">
                <a:solidFill>
                  <a:schemeClr val="bg1"/>
                </a:solidFill>
                <a:latin typeface="Arial"/>
                <a:cs typeface="Arial"/>
              </a:rPr>
              <a:t>unphased</a:t>
            </a:r>
            <a:r>
              <a:rPr lang="en-US" sz="1600" b="0" dirty="0">
                <a:solidFill>
                  <a:schemeClr val="bg1"/>
                </a:solidFill>
                <a:latin typeface="Arial"/>
                <a:cs typeface="Arial"/>
              </a:rPr>
              <a:t> sources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sz="1600" b="0" dirty="0">
                <a:solidFill>
                  <a:schemeClr val="bg1"/>
                </a:solidFill>
                <a:latin typeface="Arial"/>
                <a:cs typeface="Arial"/>
              </a:rPr>
              <a:t> primordial GWs unlikely to detect, but can bound in the 10-10000 Hz range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  <a:defRPr/>
            </a:pPr>
            <a:endParaRPr lang="en-US" sz="1600" b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33847" name="Text Box 23"/>
          <p:cNvSpPr txBox="1">
            <a:spLocks noChangeArrowheads="1"/>
          </p:cNvSpPr>
          <p:nvPr/>
        </p:nvSpPr>
        <p:spPr bwMode="auto">
          <a:xfrm>
            <a:off x="7231063" y="3919538"/>
            <a:ext cx="1912937" cy="2345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0" i="1" dirty="0">
                <a:solidFill>
                  <a:schemeClr val="bg1"/>
                </a:solidFill>
                <a:latin typeface="Arial"/>
                <a:cs typeface="Arial"/>
              </a:rPr>
              <a:t>Continuous Sources</a:t>
            </a:r>
          </a:p>
          <a:p>
            <a:pPr>
              <a:lnSpc>
                <a:spcPct val="7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sz="1600" b="0" dirty="0" smtClean="0">
                <a:solidFill>
                  <a:schemeClr val="bg1"/>
                </a:solidFill>
                <a:latin typeface="Arial"/>
                <a:cs typeface="Arial"/>
              </a:rPr>
              <a:t> Essentially Monotone </a:t>
            </a:r>
          </a:p>
          <a:p>
            <a:pPr>
              <a:lnSpc>
                <a:spcPct val="7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sz="1600" b="0" dirty="0" smtClean="0">
                <a:solidFill>
                  <a:schemeClr val="bg1"/>
                </a:solidFill>
                <a:latin typeface="Arial"/>
                <a:cs typeface="Arial"/>
              </a:rPr>
              <a:t>Spinning </a:t>
            </a:r>
            <a:r>
              <a:rPr lang="en-US" sz="1600" b="0" dirty="0">
                <a:solidFill>
                  <a:schemeClr val="bg1"/>
                </a:solidFill>
                <a:latin typeface="Arial"/>
                <a:cs typeface="Arial"/>
              </a:rPr>
              <a:t>neutron stars</a:t>
            </a:r>
          </a:p>
          <a:p>
            <a:pPr>
              <a:lnSpc>
                <a:spcPct val="7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sz="1600" b="0" dirty="0">
                <a:solidFill>
                  <a:schemeClr val="bg1"/>
                </a:solidFill>
                <a:latin typeface="Arial"/>
                <a:cs typeface="Arial"/>
              </a:rPr>
              <a:t> probe crustal deformations, </a:t>
            </a:r>
            <a:r>
              <a:rPr lang="en-US" sz="1600" b="0" dirty="0" smtClean="0">
                <a:solidFill>
                  <a:schemeClr val="bg1"/>
                </a:solidFill>
                <a:latin typeface="Arial"/>
                <a:cs typeface="Arial"/>
              </a:rPr>
              <a:t>equation of state</a:t>
            </a:r>
            <a:r>
              <a:rPr lang="en-US" altLang="ja-JP" sz="1600" b="0" dirty="0" smtClean="0">
                <a:solidFill>
                  <a:schemeClr val="bg1"/>
                </a:solidFill>
                <a:latin typeface="Arial"/>
                <a:cs typeface="Arial"/>
              </a:rPr>
              <a:t>, ‘</a:t>
            </a:r>
            <a:r>
              <a:rPr lang="en-US" sz="1600" b="0" dirty="0" err="1" smtClean="0">
                <a:solidFill>
                  <a:schemeClr val="bg1"/>
                </a:solidFill>
                <a:latin typeface="Arial"/>
                <a:cs typeface="Arial"/>
              </a:rPr>
              <a:t>quarki</a:t>
            </a:r>
            <a:r>
              <a:rPr lang="en-US" sz="1600" b="0" dirty="0">
                <a:solidFill>
                  <a:schemeClr val="bg1"/>
                </a:solidFill>
                <a:latin typeface="Arial"/>
                <a:cs typeface="Arial"/>
              </a:rPr>
              <a:t>-ness</a:t>
            </a:r>
            <a:r>
              <a:rPr lang="ja-JP" altLang="en-US" sz="1600" b="0" dirty="0">
                <a:solidFill>
                  <a:schemeClr val="bg1"/>
                </a:solidFill>
                <a:latin typeface="Arial"/>
                <a:cs typeface="Arial"/>
              </a:rPr>
              <a:t>’</a:t>
            </a:r>
            <a:endParaRPr lang="en-US" sz="1600" b="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1503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Helvetica" charset="0"/>
              </a:rPr>
              <a:t>First generation detectors</a:t>
            </a:r>
            <a:endParaRPr lang="en-US" sz="2800" dirty="0">
              <a:latin typeface="Helvetica" charset="0"/>
            </a:endParaRPr>
          </a:p>
        </p:txBody>
      </p:sp>
      <p:sp>
        <p:nvSpPr>
          <p:cNvPr id="71682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354013" y="6356350"/>
            <a:ext cx="2895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 dirty="0"/>
              <a:t>M. Evans</a:t>
            </a:r>
          </a:p>
        </p:txBody>
      </p:sp>
      <p:sp>
        <p:nvSpPr>
          <p:cNvPr id="71683" name="Content Placeholder 7"/>
          <p:cNvSpPr>
            <a:spLocks noGrp="1"/>
          </p:cNvSpPr>
          <p:nvPr>
            <p:ph idx="1"/>
          </p:nvPr>
        </p:nvSpPr>
        <p:spPr>
          <a:xfrm>
            <a:off x="134938" y="1174952"/>
            <a:ext cx="8891413" cy="2455862"/>
          </a:xfrm>
        </p:spPr>
        <p:txBody>
          <a:bodyPr/>
          <a:lstStyle/>
          <a:p>
            <a:r>
              <a:rPr lang="en-US" dirty="0">
                <a:latin typeface="Helvetica" charset="0"/>
              </a:rPr>
              <a:t>First generation detectors </a:t>
            </a:r>
            <a:r>
              <a:rPr lang="en-US" dirty="0" smtClean="0">
                <a:latin typeface="Helvetica" charset="0"/>
              </a:rPr>
              <a:t>and infrastructure built from mid-’90s to mid-2000; commissioned to design sensitivity; and observed for several years</a:t>
            </a:r>
          </a:p>
          <a:p>
            <a:r>
              <a:rPr lang="en-US" dirty="0" smtClean="0">
                <a:latin typeface="Helvetica" charset="0"/>
              </a:rPr>
              <a:t>Sensitivity sufficient to reach </a:t>
            </a:r>
            <a:r>
              <a:rPr lang="en-US" dirty="0">
                <a:latin typeface="Helvetica" charset="0"/>
              </a:rPr>
              <a:t>about 100 </a:t>
            </a:r>
            <a:r>
              <a:rPr lang="en-US" dirty="0" smtClean="0">
                <a:latin typeface="Helvetica" charset="0"/>
              </a:rPr>
              <a:t>galaxies; however…</a:t>
            </a:r>
          </a:p>
          <a:p>
            <a:r>
              <a:rPr lang="en-US" dirty="0" smtClean="0">
                <a:latin typeface="Helvetica" charset="0"/>
              </a:rPr>
              <a:t>NS-NS coalescence events </a:t>
            </a:r>
            <a:r>
              <a:rPr lang="en-US" dirty="0">
                <a:latin typeface="Helvetica" charset="0"/>
              </a:rPr>
              <a:t>happen once every 10,000 years per galaxy…</a:t>
            </a:r>
          </a:p>
          <a:p>
            <a:pPr>
              <a:spcBef>
                <a:spcPts val="1000"/>
              </a:spcBef>
            </a:pPr>
            <a:r>
              <a:rPr lang="en-US" dirty="0">
                <a:latin typeface="Helvetica" charset="0"/>
              </a:rPr>
              <a:t>Need to reach more </a:t>
            </a:r>
            <a:r>
              <a:rPr lang="en-US" dirty="0" smtClean="0">
                <a:latin typeface="Helvetica" charset="0"/>
              </a:rPr>
              <a:t>galaxies to </a:t>
            </a:r>
            <a:r>
              <a:rPr lang="en-US" dirty="0">
                <a:latin typeface="Helvetica" charset="0"/>
              </a:rPr>
              <a:t>see </a:t>
            </a:r>
            <a:br>
              <a:rPr lang="en-US" dirty="0">
                <a:latin typeface="Helvetica" charset="0"/>
              </a:rPr>
            </a:br>
            <a:r>
              <a:rPr lang="en-US" dirty="0" smtClean="0">
                <a:latin typeface="Helvetica" charset="0"/>
              </a:rPr>
              <a:t>at least one </a:t>
            </a:r>
            <a:r>
              <a:rPr lang="en-US" dirty="0">
                <a:latin typeface="Helvetica" charset="0"/>
              </a:rPr>
              <a:t>signal per lifetime</a:t>
            </a:r>
          </a:p>
        </p:txBody>
      </p:sp>
      <p:grpSp>
        <p:nvGrpSpPr>
          <p:cNvPr id="71684" name="Group 25"/>
          <p:cNvGrpSpPr>
            <a:grpSpLocks/>
          </p:cNvGrpSpPr>
          <p:nvPr/>
        </p:nvGrpSpPr>
        <p:grpSpPr bwMode="auto">
          <a:xfrm>
            <a:off x="587375" y="2690813"/>
            <a:ext cx="8270875" cy="3716337"/>
            <a:chOff x="469955" y="2565265"/>
            <a:chExt cx="8271411" cy="3717675"/>
          </a:xfrm>
        </p:grpSpPr>
        <p:pic>
          <p:nvPicPr>
            <p:cNvPr id="71686" name="Content Placeholder 6" descr="Local_Universe_cut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7541" y="3883199"/>
              <a:ext cx="2547104" cy="2399741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687" name="Content Placeholder 6" descr="Local_Universe_cut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5396" y="2565265"/>
              <a:ext cx="3945970" cy="3717675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688" name="Picture 44" descr="EarthBlueMarbleWestTerr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955" y="4939915"/>
              <a:ext cx="1343025" cy="1343025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" name="Straight Connector 11"/>
            <p:cNvCxnSpPr/>
            <p:nvPr/>
          </p:nvCxnSpPr>
          <p:spPr>
            <a:xfrm flipH="1" flipV="1">
              <a:off x="1812981" y="4939915"/>
              <a:ext cx="1497762" cy="653655"/>
            </a:xfrm>
            <a:prstGeom prst="line">
              <a:avLst/>
            </a:prstGeom>
            <a:ln w="12700" cmpd="sng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69000">
                    <a:srgbClr val="FFFFFF"/>
                  </a:gs>
                </a:gsLst>
                <a:lin ang="0" scaled="1"/>
                <a:tileRect/>
              </a:gra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1812981" y="5593570"/>
              <a:ext cx="1497762" cy="689370"/>
            </a:xfrm>
            <a:prstGeom prst="line">
              <a:avLst/>
            </a:prstGeom>
            <a:ln w="12700" cmpd="sng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69000">
                    <a:srgbClr val="FFFFFF"/>
                  </a:gs>
                </a:gsLst>
                <a:lin ang="0" scaled="1"/>
                <a:tileRect/>
              </a:gra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4574645" y="4419070"/>
              <a:ext cx="2193658" cy="1863870"/>
            </a:xfrm>
            <a:prstGeom prst="line">
              <a:avLst/>
            </a:prstGeom>
            <a:ln w="12700" cmpd="sng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69000">
                    <a:srgbClr val="FFFFFF"/>
                  </a:gs>
                </a:gsLst>
                <a:lin ang="0" scaled="1"/>
                <a:tileRect/>
              </a:gra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 flipV="1">
              <a:off x="4574645" y="3883200"/>
              <a:ext cx="2077167" cy="535870"/>
            </a:xfrm>
            <a:prstGeom prst="line">
              <a:avLst/>
            </a:prstGeom>
            <a:ln w="12700" cmpd="sng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69000">
                    <a:srgbClr val="FFFFFF"/>
                  </a:gs>
                </a:gsLst>
                <a:lin ang="0" scaled="1"/>
                <a:tileRect/>
              </a:gra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/>
            <p:cNvSpPr/>
            <p:nvPr/>
          </p:nvSpPr>
          <p:spPr>
            <a:xfrm>
              <a:off x="5517645" y="3347331"/>
              <a:ext cx="2371108" cy="2371029"/>
            </a:xfrm>
            <a:prstGeom prst="ellipse">
              <a:avLst/>
            </a:prstGeom>
            <a:gradFill flip="none" rotWithShape="1">
              <a:gsLst>
                <a:gs pos="8000">
                  <a:schemeClr val="accent4">
                    <a:lumMod val="60000"/>
                    <a:lumOff val="40000"/>
                    <a:alpha val="0"/>
                  </a:schemeClr>
                </a:gs>
                <a:gs pos="100000">
                  <a:schemeClr val="accent4">
                    <a:lumMod val="60000"/>
                    <a:lumOff val="40000"/>
                    <a:alpha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0951" y="0"/>
            <a:ext cx="7708462" cy="451340"/>
          </a:xfrm>
        </p:spPr>
        <p:txBody>
          <a:bodyPr/>
          <a:lstStyle/>
          <a:p>
            <a:r>
              <a:rPr lang="en-US" sz="2800" dirty="0" smtClean="0"/>
              <a:t>Results from 2005-2010 Initial LIGO Data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18852" y="6581160"/>
            <a:ext cx="625147" cy="276839"/>
          </a:xfrm>
          <a:prstGeom prst="rect">
            <a:avLst/>
          </a:prstGeom>
        </p:spPr>
        <p:txBody>
          <a:bodyPr/>
          <a:lstStyle/>
          <a:p>
            <a:fld id="{C582E414-0DDA-9F4D-A88C-45BC487B2254}" type="slidenum">
              <a:rPr lang="en-US" sz="1200" smtClean="0">
                <a:latin typeface="Arial"/>
                <a:cs typeface="Arial"/>
              </a:rPr>
              <a:pPr/>
              <a:t>13</a:t>
            </a:fld>
            <a:endParaRPr lang="en-US" sz="1200" dirty="0">
              <a:latin typeface="Arial"/>
              <a:cs typeface="Arial"/>
            </a:endParaRPr>
          </a:p>
        </p:txBody>
      </p:sp>
      <p:grpSp>
        <p:nvGrpSpPr>
          <p:cNvPr id="11" name="Group 24"/>
          <p:cNvGrpSpPr/>
          <p:nvPr/>
        </p:nvGrpSpPr>
        <p:grpSpPr>
          <a:xfrm>
            <a:off x="0" y="520397"/>
            <a:ext cx="4810481" cy="3184653"/>
            <a:chOff x="-153266" y="664303"/>
            <a:chExt cx="4810481" cy="3184653"/>
          </a:xfrm>
        </p:grpSpPr>
        <p:grpSp>
          <p:nvGrpSpPr>
            <p:cNvPr id="12" name="Group 23"/>
            <p:cNvGrpSpPr/>
            <p:nvPr/>
          </p:nvGrpSpPr>
          <p:grpSpPr>
            <a:xfrm>
              <a:off x="-153266" y="664303"/>
              <a:ext cx="4810481" cy="3184653"/>
              <a:chOff x="-153266" y="664303"/>
              <a:chExt cx="4810481" cy="3184653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2152" y="1111553"/>
                <a:ext cx="3401891" cy="2737403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-153266" y="664303"/>
                <a:ext cx="4810481" cy="830997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Arial"/>
                    <a:cs typeface="Arial"/>
                  </a:rPr>
                  <a:t>Upper limit  </a:t>
                </a:r>
                <a:r>
                  <a:rPr lang="en-US" sz="1600" dirty="0">
                    <a:latin typeface="Arial"/>
                    <a:cs typeface="Arial"/>
                  </a:rPr>
                  <a:t>of &lt;6.7 x 10</a:t>
                </a:r>
                <a:r>
                  <a:rPr lang="en-US" sz="1600" baseline="30000" dirty="0">
                    <a:latin typeface="Arial"/>
                    <a:cs typeface="Arial"/>
                  </a:rPr>
                  <a:t>-</a:t>
                </a:r>
                <a:r>
                  <a:rPr lang="en-US" sz="1600" baseline="30000" dirty="0" smtClean="0">
                    <a:latin typeface="Arial"/>
                    <a:cs typeface="Arial"/>
                  </a:rPr>
                  <a:t>6</a:t>
                </a:r>
                <a:r>
                  <a:rPr lang="en-US" sz="1600" dirty="0" smtClean="0">
                    <a:latin typeface="Arial"/>
                    <a:cs typeface="Arial"/>
                  </a:rPr>
                  <a:t> </a:t>
                </a:r>
                <a:r>
                  <a:rPr lang="en-US" sz="1600" dirty="0" smtClean="0">
                    <a:latin typeface="Arial"/>
                    <a:cs typeface="Arial"/>
                  </a:rPr>
                  <a:t>energy </a:t>
                </a:r>
                <a:r>
                  <a:rPr lang="en-US" sz="1600" dirty="0">
                    <a:latin typeface="Arial"/>
                    <a:cs typeface="Arial"/>
                  </a:rPr>
                  <a:t>density in GW </a:t>
                </a:r>
                <a:r>
                  <a:rPr lang="en-US" sz="1600" dirty="0" smtClean="0">
                    <a:latin typeface="Arial"/>
                    <a:cs typeface="Arial"/>
                  </a:rPr>
                  <a:t/>
                </a:r>
                <a:br>
                  <a:rPr lang="en-US" sz="1600" dirty="0" smtClean="0">
                    <a:latin typeface="Arial"/>
                    <a:cs typeface="Arial"/>
                  </a:rPr>
                </a:br>
                <a:r>
                  <a:rPr lang="en-US" sz="1600" dirty="0" smtClean="0">
                    <a:latin typeface="Arial"/>
                    <a:cs typeface="Arial"/>
                  </a:rPr>
                  <a:t>on </a:t>
                </a:r>
                <a:r>
                  <a:rPr lang="en-US" sz="1600" dirty="0">
                    <a:latin typeface="Arial"/>
                    <a:cs typeface="Arial"/>
                  </a:rPr>
                  <a:t>stochastic background (</a:t>
                </a:r>
                <a:r>
                  <a:rPr lang="en-US" sz="1600" dirty="0" smtClean="0">
                    <a:latin typeface="Arial"/>
                    <a:cs typeface="Arial"/>
                  </a:rPr>
                  <a:t>below </a:t>
                </a:r>
                <a:r>
                  <a:rPr lang="en-US" sz="1600" dirty="0" smtClean="0">
                    <a:latin typeface="Arial"/>
                    <a:cs typeface="Arial"/>
                  </a:rPr>
                  <a:t>nucleosynthesis)</a:t>
                </a:r>
                <a:endParaRPr lang="en-US" sz="1600" dirty="0">
                  <a:latin typeface="Arial"/>
                  <a:cs typeface="Arial"/>
                </a:endParaRPr>
              </a:p>
              <a:p>
                <a:pPr algn="l"/>
                <a:endParaRPr lang="en-US" sz="16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 rot="5400000">
              <a:off x="2781080" y="2386387"/>
              <a:ext cx="18777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hlinkClick r:id="rId3"/>
                </a:rPr>
                <a:t>Nature </a:t>
              </a:r>
              <a:r>
                <a:rPr lang="en-US" sz="1600" b="1" dirty="0" smtClean="0">
                  <a:hlinkClick r:id="rId3"/>
                </a:rPr>
                <a:t>460</a:t>
              </a:r>
              <a:r>
                <a:rPr lang="en-US" sz="1600" dirty="0" smtClean="0">
                  <a:hlinkClick r:id="rId3"/>
                </a:rPr>
                <a:t> (2009) 990</a:t>
              </a:r>
              <a:endParaRPr lang="en-US" sz="1600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94639" y="3762966"/>
            <a:ext cx="4054740" cy="3167566"/>
            <a:chOff x="-1" y="3872456"/>
            <a:chExt cx="4054740" cy="3167566"/>
          </a:xfrm>
        </p:grpSpPr>
        <p:grpSp>
          <p:nvGrpSpPr>
            <p:cNvPr id="10" name="Group 20"/>
            <p:cNvGrpSpPr/>
            <p:nvPr/>
          </p:nvGrpSpPr>
          <p:grpSpPr>
            <a:xfrm>
              <a:off x="-1" y="3872456"/>
              <a:ext cx="4054740" cy="3167566"/>
              <a:chOff x="-1" y="3997196"/>
              <a:chExt cx="4054740" cy="31675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" y="4509185"/>
                <a:ext cx="3468909" cy="2655577"/>
              </a:xfrm>
              <a:prstGeom prst="rect">
                <a:avLst/>
              </a:prstGeom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121282" y="3997196"/>
                <a:ext cx="393345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Arial"/>
                    <a:cs typeface="Arial"/>
                  </a:rPr>
                  <a:t>Upper limit on GW energy emitted </a:t>
                </a:r>
              </a:p>
              <a:p>
                <a:r>
                  <a:rPr lang="en-US" sz="1600" dirty="0" smtClean="0">
                    <a:latin typeface="Arial"/>
                    <a:cs typeface="Arial"/>
                  </a:rPr>
                  <a:t>by generic sources at 10 </a:t>
                </a:r>
                <a:r>
                  <a:rPr lang="en-US" sz="1600" dirty="0" err="1" smtClean="0">
                    <a:latin typeface="Arial"/>
                    <a:cs typeface="Arial"/>
                  </a:rPr>
                  <a:t>kpc</a:t>
                </a:r>
                <a:endParaRPr lang="en-US" sz="1600" dirty="0" smtClean="0">
                  <a:latin typeface="Arial"/>
                  <a:cs typeface="Arial"/>
                </a:endParaRPr>
              </a:p>
              <a:p>
                <a:endParaRPr lang="en-US" sz="1200" dirty="0"/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 rot="5400000">
              <a:off x="2349483" y="5428096"/>
              <a:ext cx="24521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hlinkClick r:id="rId5"/>
                </a:rPr>
                <a:t>Phys. Rev. D </a:t>
              </a:r>
              <a:r>
                <a:rPr lang="en-US" sz="1400" b="1" dirty="0" smtClean="0">
                  <a:hlinkClick r:id="rId5"/>
                </a:rPr>
                <a:t>81</a:t>
              </a:r>
              <a:r>
                <a:rPr lang="en-US" sz="1400" dirty="0" smtClean="0">
                  <a:hlinkClick r:id="rId5"/>
                </a:rPr>
                <a:t> (2010) 102001</a:t>
              </a:r>
              <a:endParaRPr lang="en-US" sz="1400" dirty="0"/>
            </a:p>
          </p:txBody>
        </p:sp>
      </p:grpSp>
      <p:grpSp>
        <p:nvGrpSpPr>
          <p:cNvPr id="13" name="Group 30"/>
          <p:cNvGrpSpPr/>
          <p:nvPr/>
        </p:nvGrpSpPr>
        <p:grpSpPr>
          <a:xfrm>
            <a:off x="5214526" y="3989229"/>
            <a:ext cx="3929474" cy="3000553"/>
            <a:chOff x="5407300" y="3831648"/>
            <a:chExt cx="3929474" cy="3000553"/>
          </a:xfrm>
        </p:grpSpPr>
        <p:sp>
          <p:nvSpPr>
            <p:cNvPr id="8" name="TextBox 7"/>
            <p:cNvSpPr txBox="1"/>
            <p:nvPr/>
          </p:nvSpPr>
          <p:spPr>
            <a:xfrm>
              <a:off x="5407300" y="3831648"/>
              <a:ext cx="352812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Upper limits on GW emissions from </a:t>
              </a:r>
            </a:p>
            <a:p>
              <a:r>
                <a:rPr lang="en-US" sz="1600" dirty="0" smtClean="0">
                  <a:latin typeface="Arial"/>
                  <a:cs typeface="Arial"/>
                </a:rPr>
                <a:t>Crab and Vela pulsars - </a:t>
              </a:r>
              <a:r>
                <a:rPr lang="el-GR" sz="1600" dirty="0"/>
                <a:t>ε &lt; 1.8 x 10</a:t>
              </a:r>
              <a:r>
                <a:rPr lang="el-GR" sz="1600" baseline="30000" dirty="0"/>
                <a:t>-4 </a:t>
              </a:r>
            </a:p>
            <a:p>
              <a:r>
                <a:rPr lang="en-US" sz="1600" dirty="0" smtClean="0">
                  <a:latin typeface="Arial"/>
                  <a:cs typeface="Arial"/>
                </a:rPr>
                <a:t> </a:t>
              </a:r>
              <a:endParaRPr lang="en-US" sz="1600" dirty="0">
                <a:latin typeface="Arial"/>
                <a:cs typeface="Arial"/>
              </a:endParaRPr>
            </a:p>
          </p:txBody>
        </p:sp>
        <p:grpSp>
          <p:nvGrpSpPr>
            <p:cNvPr id="19" name="Group 29"/>
            <p:cNvGrpSpPr/>
            <p:nvPr/>
          </p:nvGrpSpPr>
          <p:grpSpPr>
            <a:xfrm>
              <a:off x="5482350" y="4415695"/>
              <a:ext cx="3854424" cy="2416506"/>
              <a:chOff x="5482350" y="4415695"/>
              <a:chExt cx="3854424" cy="2416506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24406" y="4415695"/>
                <a:ext cx="1296907" cy="1296907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16165" y="4474745"/>
                <a:ext cx="1512295" cy="1137567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7521957" y="5653691"/>
                <a:ext cx="1814817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/>
                  <a:t>(X-ray: NASA/CXC/</a:t>
                </a:r>
                <a:r>
                  <a:rPr lang="en-US" sz="1000" dirty="0" err="1" smtClean="0"/>
                  <a:t>Univ</a:t>
                </a:r>
                <a:r>
                  <a:rPr lang="en-US" sz="1000" dirty="0" smtClean="0"/>
                  <a:t> of Toronto/</a:t>
                </a:r>
                <a:r>
                  <a:rPr lang="en-US" sz="1000" dirty="0" err="1" smtClean="0"/>
                  <a:t>M.Durant</a:t>
                </a:r>
                <a:r>
                  <a:rPr lang="en-US" sz="1000" dirty="0" smtClean="0"/>
                  <a:t> et al; </a:t>
                </a:r>
              </a:p>
              <a:p>
                <a:r>
                  <a:rPr lang="en-US" sz="1000" dirty="0" smtClean="0"/>
                  <a:t>Optical: DSS/</a:t>
                </a:r>
                <a:r>
                  <a:rPr lang="en-US" sz="1000" dirty="0" err="1" smtClean="0"/>
                  <a:t>Davide</a:t>
                </a:r>
                <a:r>
                  <a:rPr lang="en-US" sz="1000" dirty="0" smtClean="0"/>
                  <a:t> De Martin)</a:t>
                </a:r>
                <a:endParaRPr lang="en-US" sz="1000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5518044" y="5827322"/>
                <a:ext cx="221835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NASA/CXC/ASU/J Hester </a:t>
                </a:r>
                <a:r>
                  <a:rPr lang="en-US" sz="1000" i="1" dirty="0" smtClean="0"/>
                  <a:t>et al.</a:t>
                </a:r>
                <a:r>
                  <a:rPr lang="en-US" sz="1000" dirty="0" smtClean="0"/>
                  <a:t> (Chandra); </a:t>
                </a:r>
              </a:p>
              <a:p>
                <a:r>
                  <a:rPr lang="en-US" sz="1000" dirty="0" smtClean="0"/>
                  <a:t>NASA/HST/ASU/J Hester </a:t>
                </a:r>
                <a:r>
                  <a:rPr lang="en-US" sz="1000" i="1" dirty="0" smtClean="0"/>
                  <a:t>et al.</a:t>
                </a:r>
                <a:r>
                  <a:rPr lang="en-US" sz="1000" dirty="0" smtClean="0"/>
                  <a:t> (Hubble)</a:t>
                </a:r>
                <a:endParaRPr lang="en-US" sz="1000" dirty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5482350" y="6278203"/>
                <a:ext cx="3487178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hlinkClick r:id="rId8"/>
                  </a:rPr>
                  <a:t>Astrophys. J. </a:t>
                </a:r>
                <a:r>
                  <a:rPr lang="en-US" sz="1400" b="1" dirty="0" smtClean="0">
                    <a:hlinkClick r:id="rId8"/>
                  </a:rPr>
                  <a:t>722</a:t>
                </a:r>
                <a:r>
                  <a:rPr lang="en-US" sz="1400" dirty="0" smtClean="0">
                    <a:hlinkClick r:id="rId8"/>
                  </a:rPr>
                  <a:t> (2010) 1504</a:t>
                </a:r>
                <a:r>
                  <a:rPr lang="en-US" sz="1400" dirty="0" smtClean="0"/>
                  <a:t>; </a:t>
                </a:r>
                <a:r>
                  <a:rPr lang="en-US" sz="1400" b="1" dirty="0">
                    <a:hlinkClick r:id="rId9"/>
                  </a:rPr>
                  <a:t>737</a:t>
                </a:r>
                <a:r>
                  <a:rPr lang="en-US" sz="1400" dirty="0">
                    <a:hlinkClick r:id="rId9"/>
                  </a:rPr>
                  <a:t> (2011) 93</a:t>
                </a:r>
                <a:endParaRPr lang="en-US" sz="1400" dirty="0"/>
              </a:p>
              <a:p>
                <a:endParaRPr lang="en-US" sz="1600" dirty="0"/>
              </a:p>
            </p:txBody>
          </p:sp>
        </p:grpSp>
      </p:grpSp>
      <p:grpSp>
        <p:nvGrpSpPr>
          <p:cNvPr id="32" name="Group 22"/>
          <p:cNvGrpSpPr/>
          <p:nvPr/>
        </p:nvGrpSpPr>
        <p:grpSpPr>
          <a:xfrm>
            <a:off x="4806005" y="528358"/>
            <a:ext cx="4337995" cy="3413721"/>
            <a:chOff x="775822" y="1315579"/>
            <a:chExt cx="4337995" cy="3424214"/>
          </a:xfrm>
        </p:grpSpPr>
        <p:grpSp>
          <p:nvGrpSpPr>
            <p:cNvPr id="33" name="Group 12"/>
            <p:cNvGrpSpPr/>
            <p:nvPr/>
          </p:nvGrpSpPr>
          <p:grpSpPr>
            <a:xfrm>
              <a:off x="775822" y="1315579"/>
              <a:ext cx="4337995" cy="3424214"/>
              <a:chOff x="735718" y="1882590"/>
              <a:chExt cx="4337995" cy="3424214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10"/>
              <a:srcRect b="14196"/>
              <a:stretch/>
            </p:blipFill>
            <p:spPr>
              <a:xfrm>
                <a:off x="1874562" y="2619915"/>
                <a:ext cx="2145600" cy="2686889"/>
              </a:xfrm>
              <a:prstGeom prst="rect">
                <a:avLst/>
              </a:prstGeom>
            </p:spPr>
          </p:pic>
          <p:sp>
            <p:nvSpPr>
              <p:cNvPr id="37" name="TextBox 36"/>
              <p:cNvSpPr txBox="1"/>
              <p:nvPr/>
            </p:nvSpPr>
            <p:spPr>
              <a:xfrm>
                <a:off x="735718" y="1882590"/>
                <a:ext cx="4337995" cy="83355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Arial"/>
                    <a:cs typeface="Arial"/>
                  </a:rPr>
                  <a:t>Exclusion of GRB070201 from Andromeda</a:t>
                </a:r>
                <a:br>
                  <a:rPr lang="en-US" sz="1600" dirty="0" smtClean="0">
                    <a:latin typeface="Arial"/>
                    <a:cs typeface="Arial"/>
                  </a:rPr>
                </a:br>
                <a:r>
                  <a:rPr lang="en-US" sz="1600" dirty="0" smtClean="0">
                    <a:latin typeface="Arial"/>
                    <a:cs typeface="Arial"/>
                  </a:rPr>
                  <a:t> if GRB due to inspiral </a:t>
                </a:r>
                <a:r>
                  <a:rPr lang="en-US" sz="1600" dirty="0" smtClean="0">
                    <a:latin typeface="Arial"/>
                    <a:cs typeface="Arial"/>
                  </a:rPr>
                  <a:t>coalescence</a:t>
                </a:r>
              </a:p>
              <a:p>
                <a:endParaRPr lang="en-US" sz="1600" dirty="0">
                  <a:latin typeface="Arial"/>
                  <a:cs typeface="Arial"/>
                </a:endParaRP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3278843" y="1360826"/>
              <a:ext cx="1846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600" dirty="0"/>
            </a:p>
          </p:txBody>
        </p:sp>
      </p:grpSp>
      <p:sp>
        <p:nvSpPr>
          <p:cNvPr id="38" name="TextBox 37"/>
          <p:cNvSpPr txBox="1"/>
          <p:nvPr/>
        </p:nvSpPr>
        <p:spPr>
          <a:xfrm rot="5400000">
            <a:off x="7142392" y="2501116"/>
            <a:ext cx="2381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hlinkClick r:id="rId11"/>
              </a:rPr>
              <a:t>Astrophys. J. </a:t>
            </a:r>
            <a:r>
              <a:rPr lang="en-US" sz="1400" b="1" dirty="0" smtClean="0">
                <a:hlinkClick r:id="rId11"/>
              </a:rPr>
              <a:t>681</a:t>
            </a:r>
            <a:r>
              <a:rPr lang="en-US" sz="1400" dirty="0" smtClean="0">
                <a:hlinkClick r:id="rId11"/>
              </a:rPr>
              <a:t> (2008) 1419</a:t>
            </a:r>
            <a:endParaRPr lang="en-US" sz="1400" dirty="0"/>
          </a:p>
        </p:txBody>
      </p:sp>
      <p:sp>
        <p:nvSpPr>
          <p:cNvPr id="16" name="Rectangle 15"/>
          <p:cNvSpPr/>
          <p:nvPr/>
        </p:nvSpPr>
        <p:spPr bwMode="auto">
          <a:xfrm>
            <a:off x="0" y="0"/>
            <a:ext cx="1717040" cy="57912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06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6" descr="Local_Supercluste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313" y="2727325"/>
            <a:ext cx="3944937" cy="367982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1658939" y="227013"/>
            <a:ext cx="6408102" cy="700087"/>
          </a:xfrm>
        </p:spPr>
        <p:txBody>
          <a:bodyPr/>
          <a:lstStyle/>
          <a:p>
            <a:r>
              <a:rPr lang="en-US" dirty="0">
                <a:latin typeface="Helvetica" charset="0"/>
              </a:rPr>
              <a:t>Advanced </a:t>
            </a:r>
            <a:r>
              <a:rPr lang="en-US" dirty="0" smtClean="0">
                <a:latin typeface="Helvetica" charset="0"/>
              </a:rPr>
              <a:t>LIGO Sensitivity:</a:t>
            </a:r>
            <a:r>
              <a:rPr lang="en-US" dirty="0">
                <a:latin typeface="Helvetica" charset="0"/>
              </a:rPr>
              <a:t> </a:t>
            </a:r>
            <a:r>
              <a:rPr lang="en-US" dirty="0" smtClean="0">
                <a:latin typeface="Helvetica" charset="0"/>
              </a:rPr>
              <a:t/>
            </a:r>
            <a:br>
              <a:rPr lang="en-US" dirty="0" smtClean="0">
                <a:latin typeface="Helvetica" charset="0"/>
              </a:rPr>
            </a:br>
            <a:r>
              <a:rPr lang="en-US" dirty="0" smtClean="0">
                <a:latin typeface="Helvetica" charset="0"/>
              </a:rPr>
              <a:t>a </a:t>
            </a:r>
            <a:r>
              <a:rPr lang="en-US" i="1" dirty="0">
                <a:latin typeface="Helvetica" charset="0"/>
              </a:rPr>
              <a:t>q</a:t>
            </a:r>
            <a:r>
              <a:rPr lang="en-US" i="1" dirty="0" smtClean="0">
                <a:latin typeface="Helvetica" charset="0"/>
              </a:rPr>
              <a:t>ualitative</a:t>
            </a:r>
            <a:r>
              <a:rPr lang="en-US" dirty="0" smtClean="0">
                <a:latin typeface="Helvetica" charset="0"/>
              </a:rPr>
              <a:t> </a:t>
            </a:r>
            <a:r>
              <a:rPr lang="en-US" dirty="0">
                <a:latin typeface="Helvetica" charset="0"/>
              </a:rPr>
              <a:t>difference</a:t>
            </a:r>
          </a:p>
        </p:txBody>
      </p:sp>
      <p:sp>
        <p:nvSpPr>
          <p:cNvPr id="72707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354013" y="6356350"/>
            <a:ext cx="2895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 dirty="0"/>
              <a:t>M. Evans</a:t>
            </a:r>
          </a:p>
        </p:txBody>
      </p:sp>
      <p:sp>
        <p:nvSpPr>
          <p:cNvPr id="72708" name="Content Placeholder 7"/>
          <p:cNvSpPr>
            <a:spLocks noGrp="1"/>
          </p:cNvSpPr>
          <p:nvPr>
            <p:ph idx="1"/>
          </p:nvPr>
        </p:nvSpPr>
        <p:spPr>
          <a:xfrm>
            <a:off x="121547" y="1208972"/>
            <a:ext cx="4335463" cy="2455862"/>
          </a:xfrm>
        </p:spPr>
        <p:txBody>
          <a:bodyPr/>
          <a:lstStyle/>
          <a:p>
            <a:r>
              <a:rPr lang="en-US" dirty="0" smtClean="0">
                <a:latin typeface="Helvetica" charset="0"/>
              </a:rPr>
              <a:t>While observing with initial detectors, parallel R&amp;D led to better concepts</a:t>
            </a:r>
          </a:p>
          <a:p>
            <a:r>
              <a:rPr lang="en-US" dirty="0" smtClean="0">
                <a:latin typeface="Helvetica" charset="0"/>
              </a:rPr>
              <a:t>‘Advanced detectors’ now coming on line are ~10x more sensitive,  </a:t>
            </a:r>
            <a:r>
              <a:rPr lang="en-US" dirty="0">
                <a:latin typeface="Helvetica" charset="0"/>
              </a:rPr>
              <a:t>will reach about 100,000 galaxies</a:t>
            </a:r>
          </a:p>
          <a:p>
            <a:pPr>
              <a:spcBef>
                <a:spcPts val="1000"/>
              </a:spcBef>
            </a:pPr>
            <a:r>
              <a:rPr lang="en-US" dirty="0">
                <a:latin typeface="Helvetica" charset="0"/>
              </a:rPr>
              <a:t>Events happen once every 10,000 years per galaxy…</a:t>
            </a:r>
          </a:p>
          <a:p>
            <a:pPr>
              <a:spcBef>
                <a:spcPts val="1000"/>
              </a:spcBef>
            </a:pPr>
            <a:r>
              <a:rPr lang="en-US" dirty="0" smtClean="0">
                <a:latin typeface="Helvetica" charset="0"/>
              </a:rPr>
              <a:t>NS-NS detection rate order </a:t>
            </a:r>
            <a:r>
              <a:rPr lang="en-US" dirty="0">
                <a:latin typeface="Helvetica" charset="0"/>
              </a:rPr>
              <a:t>of 1 per </a:t>
            </a:r>
            <a:r>
              <a:rPr lang="en-US" dirty="0" smtClean="0">
                <a:latin typeface="Helvetica" charset="0"/>
              </a:rPr>
              <a:t>month</a:t>
            </a:r>
            <a:endParaRPr lang="en-US" dirty="0">
              <a:latin typeface="Helvetica" charset="0"/>
            </a:endParaRPr>
          </a:p>
        </p:txBody>
      </p:sp>
      <p:pic>
        <p:nvPicPr>
          <p:cNvPr id="72709" name="Content Placeholder 6" descr="Local_Universe_cu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5064125"/>
            <a:ext cx="1425575" cy="134302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Connector 19"/>
          <p:cNvCxnSpPr>
            <a:stCxn id="21" idx="4"/>
          </p:cNvCxnSpPr>
          <p:nvPr/>
        </p:nvCxnSpPr>
        <p:spPr>
          <a:xfrm flipH="1">
            <a:off x="4692101" y="4860297"/>
            <a:ext cx="2194935" cy="1547440"/>
          </a:xfrm>
          <a:prstGeom prst="line">
            <a:avLst/>
          </a:prstGeom>
          <a:ln w="12700" cmpd="sng">
            <a:gradFill flip="none" rotWithShape="1">
              <a:gsLst>
                <a:gs pos="0">
                  <a:schemeClr val="bg1">
                    <a:alpha val="0"/>
                  </a:schemeClr>
                </a:gs>
                <a:gs pos="69000">
                  <a:srgbClr val="FFFFFF"/>
                </a:gs>
              </a:gsLst>
              <a:lin ang="0" scaled="1"/>
              <a:tileRect/>
            </a:gra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21" idx="0"/>
          </p:cNvCxnSpPr>
          <p:nvPr/>
        </p:nvCxnSpPr>
        <p:spPr>
          <a:xfrm flipH="1" flipV="1">
            <a:off x="4692102" y="4007997"/>
            <a:ext cx="2194934" cy="618451"/>
          </a:xfrm>
          <a:prstGeom prst="line">
            <a:avLst/>
          </a:prstGeom>
          <a:ln w="12700" cmpd="sng">
            <a:gradFill flip="none" rotWithShape="1">
              <a:gsLst>
                <a:gs pos="0">
                  <a:schemeClr val="bg1">
                    <a:alpha val="0"/>
                  </a:schemeClr>
                </a:gs>
                <a:gs pos="69000">
                  <a:srgbClr val="FFFFFF"/>
                </a:gs>
              </a:gsLst>
              <a:lin ang="0" scaled="1"/>
              <a:tileRect/>
            </a:gra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2712" name="Group 2"/>
          <p:cNvGrpSpPr>
            <a:grpSpLocks/>
          </p:cNvGrpSpPr>
          <p:nvPr/>
        </p:nvGrpSpPr>
        <p:grpSpPr bwMode="auto">
          <a:xfrm>
            <a:off x="2144713" y="4008438"/>
            <a:ext cx="2547937" cy="2398712"/>
            <a:chOff x="4912852" y="2690062"/>
            <a:chExt cx="3945970" cy="3717675"/>
          </a:xfrm>
        </p:grpSpPr>
        <p:pic>
          <p:nvPicPr>
            <p:cNvPr id="72724" name="Content Placeholder 6" descr="Local_Universe_cut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2852" y="2690062"/>
              <a:ext cx="3945970" cy="3717675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Oval 24"/>
            <p:cNvSpPr/>
            <p:nvPr/>
          </p:nvSpPr>
          <p:spPr>
            <a:xfrm>
              <a:off x="5635101" y="3472128"/>
              <a:ext cx="2371108" cy="2371029"/>
            </a:xfrm>
            <a:prstGeom prst="ellipse">
              <a:avLst/>
            </a:prstGeom>
            <a:gradFill flip="none" rotWithShape="1">
              <a:gsLst>
                <a:gs pos="8000">
                  <a:schemeClr val="accent4">
                    <a:lumMod val="60000"/>
                    <a:lumOff val="40000"/>
                    <a:alpha val="0"/>
                  </a:schemeClr>
                </a:gs>
                <a:gs pos="100000">
                  <a:schemeClr val="accent4">
                    <a:lumMod val="60000"/>
                    <a:lumOff val="40000"/>
                    <a:alpha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9" name="Oval 18"/>
          <p:cNvSpPr/>
          <p:nvPr/>
        </p:nvSpPr>
        <p:spPr>
          <a:xfrm>
            <a:off x="5700205" y="3558725"/>
            <a:ext cx="2371108" cy="2371029"/>
          </a:xfrm>
          <a:prstGeom prst="ellipse">
            <a:avLst/>
          </a:prstGeom>
          <a:gradFill flip="none" rotWithShape="1">
            <a:gsLst>
              <a:gs pos="20000">
                <a:schemeClr val="accent6">
                  <a:lumMod val="75000"/>
                  <a:alpha val="0"/>
                </a:schemeClr>
              </a:gs>
              <a:gs pos="100000">
                <a:schemeClr val="accent6">
                  <a:lumMod val="60000"/>
                  <a:lumOff val="40000"/>
                  <a:alpha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769268" y="4626448"/>
            <a:ext cx="235536" cy="233849"/>
          </a:xfrm>
          <a:prstGeom prst="ellipse">
            <a:avLst/>
          </a:prstGeom>
          <a:gradFill flip="none" rotWithShape="1">
            <a:gsLst>
              <a:gs pos="15000">
                <a:schemeClr val="accent4">
                  <a:lumMod val="60000"/>
                  <a:lumOff val="40000"/>
                  <a:alpha val="30000"/>
                </a:schemeClr>
              </a:gs>
              <a:gs pos="90000">
                <a:schemeClr val="accent4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H="1" flipV="1">
            <a:off x="2002791" y="5064712"/>
            <a:ext cx="1425408" cy="150351"/>
          </a:xfrm>
          <a:prstGeom prst="line">
            <a:avLst/>
          </a:prstGeom>
          <a:ln w="12700" cmpd="sng">
            <a:gradFill flip="none" rotWithShape="1">
              <a:gsLst>
                <a:gs pos="0">
                  <a:schemeClr val="bg1">
                    <a:alpha val="0"/>
                  </a:schemeClr>
                </a:gs>
                <a:gs pos="69000">
                  <a:srgbClr val="FFFFFF"/>
                </a:gs>
              </a:gsLst>
              <a:lin ang="0" scaled="1"/>
              <a:tileRect/>
            </a:gra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002791" y="5215063"/>
            <a:ext cx="1425408" cy="1192675"/>
          </a:xfrm>
          <a:prstGeom prst="line">
            <a:avLst/>
          </a:prstGeom>
          <a:ln w="12700" cmpd="sng">
            <a:gradFill flip="none" rotWithShape="1">
              <a:gsLst>
                <a:gs pos="0">
                  <a:schemeClr val="bg1">
                    <a:alpha val="0"/>
                  </a:schemeClr>
                </a:gs>
                <a:gs pos="69000">
                  <a:srgbClr val="FFFFFF"/>
                </a:gs>
              </a:gsLst>
              <a:lin ang="0" scaled="1"/>
              <a:tileRect/>
            </a:gra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721" name="TextBox 28"/>
          <p:cNvSpPr txBox="1">
            <a:spLocks noChangeArrowheads="1"/>
          </p:cNvSpPr>
          <p:nvPr/>
        </p:nvSpPr>
        <p:spPr bwMode="auto">
          <a:xfrm>
            <a:off x="2534380" y="6396335"/>
            <a:ext cx="18697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Initial</a:t>
            </a:r>
            <a:r>
              <a:rPr lang="en-US" dirty="0"/>
              <a:t> </a:t>
            </a:r>
            <a:r>
              <a:rPr lang="en-US" dirty="0" smtClean="0">
                <a:latin typeface="Arial"/>
                <a:cs typeface="Arial"/>
              </a:rPr>
              <a:t>Reach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2722" name="TextBox 29"/>
          <p:cNvSpPr txBox="1">
            <a:spLocks noChangeArrowheads="1"/>
          </p:cNvSpPr>
          <p:nvPr/>
        </p:nvSpPr>
        <p:spPr bwMode="auto">
          <a:xfrm>
            <a:off x="5652647" y="6387638"/>
            <a:ext cx="25415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Advanced </a:t>
            </a:r>
            <a:r>
              <a:rPr lang="en-US" dirty="0" smtClean="0">
                <a:latin typeface="Arial"/>
                <a:cs typeface="Arial"/>
              </a:rPr>
              <a:t>Reach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2723" name="Content Placeholder 7"/>
          <p:cNvSpPr txBox="1">
            <a:spLocks/>
          </p:cNvSpPr>
          <p:nvPr/>
        </p:nvSpPr>
        <p:spPr bwMode="auto">
          <a:xfrm>
            <a:off x="4663686" y="1209675"/>
            <a:ext cx="4480314" cy="245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2075" tIns="46038" rIns="92075" bIns="46038"/>
          <a:lstStyle>
            <a:lvl1pPr marL="342900" indent="-3429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>
              <a:spcBef>
                <a:spcPct val="20000"/>
              </a:spcBef>
              <a:buClr>
                <a:srgbClr val="CC0099"/>
              </a:buClr>
              <a:buSzPct val="85000"/>
              <a:buFont typeface="Monotype Sorts" charset="0"/>
              <a:buChar char="l"/>
            </a:pPr>
            <a:r>
              <a:rPr lang="en-US" sz="2000" dirty="0">
                <a:solidFill>
                  <a:schemeClr val="tx2"/>
                </a:solidFill>
                <a:latin typeface="Helvetica" charset="0"/>
              </a:rPr>
              <a:t>Advanced LIGO concept ~1999</a:t>
            </a:r>
          </a:p>
          <a:p>
            <a:pPr algn="l">
              <a:spcBef>
                <a:spcPts val="1000"/>
              </a:spcBef>
              <a:buClr>
                <a:srgbClr val="CC0099"/>
              </a:buClr>
              <a:buSzPct val="85000"/>
              <a:buFont typeface="Monotype Sorts" charset="0"/>
              <a:buChar char="l"/>
            </a:pPr>
            <a:r>
              <a:rPr lang="en-US" sz="2000" dirty="0">
                <a:solidFill>
                  <a:schemeClr val="tx2"/>
                </a:solidFill>
                <a:latin typeface="Helvetica" charset="0"/>
              </a:rPr>
              <a:t>Project start 2008, $205M NSF</a:t>
            </a:r>
          </a:p>
          <a:p>
            <a:pPr algn="l">
              <a:spcBef>
                <a:spcPts val="1000"/>
              </a:spcBef>
              <a:buClr>
                <a:srgbClr val="CC0099"/>
              </a:buClr>
              <a:buSzPct val="85000"/>
              <a:buFont typeface="Monotype Sorts" charset="0"/>
              <a:buChar char="l"/>
            </a:pPr>
            <a:r>
              <a:rPr lang="en-US" sz="2000" dirty="0" smtClean="0">
                <a:solidFill>
                  <a:schemeClr val="tx2"/>
                </a:solidFill>
                <a:latin typeface="Helvetica" charset="0"/>
              </a:rPr>
              <a:t>Completed </a:t>
            </a:r>
            <a:r>
              <a:rPr lang="en-US" sz="2000" dirty="0">
                <a:solidFill>
                  <a:schemeClr val="tx2"/>
                </a:solidFill>
                <a:latin typeface="Helvetica" charset="0"/>
              </a:rPr>
              <a:t>2015, tuning </a:t>
            </a:r>
            <a:r>
              <a:rPr lang="en-US" sz="2000" dirty="0" smtClean="0">
                <a:solidFill>
                  <a:schemeClr val="tx2"/>
                </a:solidFill>
                <a:latin typeface="Helvetica" charset="0"/>
              </a:rPr>
              <a:t>underway</a:t>
            </a:r>
            <a:endParaRPr lang="en-US" sz="2000" dirty="0">
              <a:solidFill>
                <a:schemeClr val="tx2"/>
              </a:solidFill>
              <a:latin typeface="Helvetic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</a:rPr>
              <a:t>How to get there:</a:t>
            </a:r>
            <a:br>
              <a:rPr lang="en-US">
                <a:latin typeface="Helvetica" charset="0"/>
              </a:rPr>
            </a:br>
            <a:r>
              <a:rPr lang="en-US">
                <a:latin typeface="Helvetica" charset="0"/>
              </a:rPr>
              <a:t>Addressing limits to performance</a:t>
            </a:r>
          </a:p>
        </p:txBody>
      </p:sp>
      <p:sp>
        <p:nvSpPr>
          <p:cNvPr id="36866" name="Content Placeholder 2"/>
          <p:cNvSpPr>
            <a:spLocks noGrp="1"/>
          </p:cNvSpPr>
          <p:nvPr>
            <p:ph idx="1"/>
          </p:nvPr>
        </p:nvSpPr>
        <p:spPr>
          <a:xfrm>
            <a:off x="0" y="1355725"/>
            <a:ext cx="3835400" cy="464185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Helvetica" charset="0"/>
              </a:rPr>
              <a:t>Shot </a:t>
            </a:r>
            <a:r>
              <a:rPr lang="en-US" b="1" dirty="0">
                <a:solidFill>
                  <a:schemeClr val="tx1"/>
                </a:solidFill>
                <a:latin typeface="Helvetica" charset="0"/>
              </a:rPr>
              <a:t>noise</a:t>
            </a:r>
            <a:r>
              <a:rPr lang="en-US" b="1" dirty="0">
                <a:latin typeface="Helvetica" charset="0"/>
              </a:rPr>
              <a:t> </a:t>
            </a:r>
            <a:r>
              <a:rPr lang="en-US" dirty="0">
                <a:latin typeface="Helvetica" charset="0"/>
              </a:rPr>
              <a:t>– ability to resolve a fringe shift due to a GW (counting statistics)</a:t>
            </a:r>
          </a:p>
          <a:p>
            <a:r>
              <a:rPr lang="en-US" i="1" dirty="0" err="1"/>
              <a:t>Zum</a:t>
            </a:r>
            <a:r>
              <a:rPr lang="en-US" i="1" dirty="0"/>
              <a:t> </a:t>
            </a:r>
            <a:r>
              <a:rPr lang="en-US" i="1" dirty="0" err="1"/>
              <a:t>gegenwärtigen</a:t>
            </a:r>
            <a:r>
              <a:rPr lang="en-US" i="1" dirty="0"/>
              <a:t> Stand des </a:t>
            </a:r>
            <a:r>
              <a:rPr lang="en-US" i="1" dirty="0" err="1"/>
              <a:t>Strahlungsproblems</a:t>
            </a:r>
            <a:r>
              <a:rPr lang="en-US" dirty="0"/>
              <a:t>, A. Einstein, 1909</a:t>
            </a:r>
            <a:endParaRPr lang="en-US" b="1" dirty="0">
              <a:solidFill>
                <a:schemeClr val="tx1"/>
              </a:solidFill>
              <a:latin typeface="Helvetica" charset="0"/>
            </a:endParaRPr>
          </a:p>
          <a:p>
            <a:r>
              <a:rPr lang="en-US" dirty="0" smtClean="0">
                <a:latin typeface="Helvetica" charset="0"/>
              </a:rPr>
              <a:t>Fringe </a:t>
            </a:r>
            <a:r>
              <a:rPr lang="en-US" dirty="0">
                <a:latin typeface="Helvetica" charset="0"/>
              </a:rPr>
              <a:t>Resolution at high frequencies improves as as </a:t>
            </a:r>
            <a:br>
              <a:rPr lang="en-US" dirty="0">
                <a:latin typeface="Helvetica" charset="0"/>
              </a:rPr>
            </a:br>
            <a:r>
              <a:rPr lang="en-US" dirty="0">
                <a:latin typeface="Helvetica" charset="0"/>
              </a:rPr>
              <a:t>       (laser power)</a:t>
            </a:r>
            <a:r>
              <a:rPr lang="en-US" baseline="30000" dirty="0">
                <a:latin typeface="Helvetica" charset="0"/>
              </a:rPr>
              <a:t>1/2</a:t>
            </a:r>
            <a:endParaRPr lang="en-US" dirty="0">
              <a:latin typeface="Helvetica" charset="0"/>
            </a:endParaRPr>
          </a:p>
          <a:p>
            <a:r>
              <a:rPr lang="en-US" dirty="0">
                <a:latin typeface="Helvetica" charset="0"/>
              </a:rPr>
              <a:t>Point of diminishing returns when buffeting of test mass </a:t>
            </a:r>
            <a:br>
              <a:rPr lang="en-US" dirty="0">
                <a:latin typeface="Helvetica" charset="0"/>
              </a:rPr>
            </a:br>
            <a:r>
              <a:rPr lang="en-US" dirty="0">
                <a:latin typeface="Helvetica" charset="0"/>
              </a:rPr>
              <a:t>by photons increases </a:t>
            </a:r>
            <a:br>
              <a:rPr lang="en-US" dirty="0">
                <a:latin typeface="Helvetica" charset="0"/>
              </a:rPr>
            </a:br>
            <a:r>
              <a:rPr lang="en-US" dirty="0">
                <a:latin typeface="Helvetica" charset="0"/>
              </a:rPr>
              <a:t>low-frequency noise – </a:t>
            </a:r>
            <a:br>
              <a:rPr lang="en-US" dirty="0">
                <a:latin typeface="Helvetica" charset="0"/>
              </a:rPr>
            </a:br>
            <a:r>
              <a:rPr lang="en-US" dirty="0">
                <a:latin typeface="Helvetica" charset="0"/>
              </a:rPr>
              <a:t>use heavy test masses!</a:t>
            </a:r>
          </a:p>
          <a:p>
            <a:r>
              <a:rPr lang="ja-JP" altLang="en-US" dirty="0">
                <a:latin typeface="Helvetica" charset="0"/>
              </a:rPr>
              <a:t>‘</a:t>
            </a:r>
            <a:r>
              <a:rPr lang="en-US" altLang="ja-JP" dirty="0">
                <a:latin typeface="Helvetica" charset="0"/>
              </a:rPr>
              <a:t>Standard Quantum Limit</a:t>
            </a:r>
            <a:r>
              <a:rPr lang="ja-JP" altLang="en-US" dirty="0">
                <a:latin typeface="Helvetica" charset="0"/>
              </a:rPr>
              <a:t>’</a:t>
            </a:r>
            <a:endParaRPr lang="en-US" altLang="ja-JP" dirty="0">
              <a:latin typeface="Helvetica" charset="0"/>
            </a:endParaRPr>
          </a:p>
          <a:p>
            <a:r>
              <a:rPr lang="en-US" dirty="0">
                <a:latin typeface="Helvetica" charset="0"/>
              </a:rPr>
              <a:t>Advanced LIGO reaches this limit with its </a:t>
            </a:r>
            <a:r>
              <a:rPr lang="en-US" b="1" dirty="0">
                <a:solidFill>
                  <a:srgbClr val="114FFB"/>
                </a:solidFill>
                <a:latin typeface="Helvetica" charset="0"/>
              </a:rPr>
              <a:t>200W laser,</a:t>
            </a:r>
            <a:br>
              <a:rPr lang="en-US" b="1" dirty="0">
                <a:solidFill>
                  <a:srgbClr val="114FFB"/>
                </a:solidFill>
                <a:latin typeface="Helvetica" charset="0"/>
              </a:rPr>
            </a:br>
            <a:r>
              <a:rPr lang="en-US" b="1" dirty="0">
                <a:solidFill>
                  <a:srgbClr val="114FFB"/>
                </a:solidFill>
                <a:latin typeface="Helvetica" charset="0"/>
              </a:rPr>
              <a:t>40 kg test masses</a:t>
            </a: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AB85E0A-803F-BC45-B9E6-011A1468E78A}" type="slidenum">
              <a:rPr lang="en-US" sz="1200">
                <a:latin typeface="Helvetica" charset="0"/>
              </a:rPr>
              <a:pPr/>
              <a:t>15</a:t>
            </a:fld>
            <a:endParaRPr lang="en-US" sz="1200">
              <a:latin typeface="Helvetica" charset="0"/>
            </a:endParaRPr>
          </a:p>
        </p:txBody>
      </p:sp>
      <p:pic>
        <p:nvPicPr>
          <p:cNvPr id="36868" name="Picture 4" descr="Sen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9" t="9740" r="10306" b="4039"/>
          <a:stretch>
            <a:fillRect/>
          </a:stretch>
        </p:blipFill>
        <p:spPr bwMode="auto">
          <a:xfrm>
            <a:off x="3479800" y="1830388"/>
            <a:ext cx="5508625" cy="435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6869" name="Straight Arrow Connector 6"/>
          <p:cNvCxnSpPr>
            <a:cxnSpLocks noChangeShapeType="1"/>
          </p:cNvCxnSpPr>
          <p:nvPr/>
        </p:nvCxnSpPr>
        <p:spPr bwMode="auto">
          <a:xfrm flipH="1">
            <a:off x="8574088" y="3033713"/>
            <a:ext cx="0" cy="974725"/>
          </a:xfrm>
          <a:prstGeom prst="straightConnector1">
            <a:avLst/>
          </a:prstGeom>
          <a:noFill/>
          <a:ln w="1270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870" name="Straight Arrow Connector 8"/>
          <p:cNvCxnSpPr>
            <a:cxnSpLocks noChangeShapeType="1"/>
          </p:cNvCxnSpPr>
          <p:nvPr/>
        </p:nvCxnSpPr>
        <p:spPr bwMode="auto">
          <a:xfrm flipH="1">
            <a:off x="7812088" y="3630613"/>
            <a:ext cx="0" cy="973137"/>
          </a:xfrm>
          <a:prstGeom prst="straightConnector1">
            <a:avLst/>
          </a:prstGeom>
          <a:noFill/>
          <a:ln w="1270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871" name="Straight Arrow Connector 9"/>
          <p:cNvCxnSpPr>
            <a:cxnSpLocks noChangeShapeType="1"/>
          </p:cNvCxnSpPr>
          <p:nvPr/>
        </p:nvCxnSpPr>
        <p:spPr bwMode="auto">
          <a:xfrm flipH="1">
            <a:off x="7027863" y="4105275"/>
            <a:ext cx="0" cy="973138"/>
          </a:xfrm>
          <a:prstGeom prst="straightConnector1">
            <a:avLst/>
          </a:prstGeom>
          <a:noFill/>
          <a:ln w="1270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872" name="Straight Arrow Connector 10"/>
          <p:cNvCxnSpPr>
            <a:cxnSpLocks noChangeShapeType="1"/>
          </p:cNvCxnSpPr>
          <p:nvPr/>
        </p:nvCxnSpPr>
        <p:spPr bwMode="auto">
          <a:xfrm flipV="1">
            <a:off x="4257675" y="3935413"/>
            <a:ext cx="376238" cy="244475"/>
          </a:xfrm>
          <a:prstGeom prst="straightConnector1">
            <a:avLst/>
          </a:prstGeom>
          <a:noFill/>
          <a:ln w="635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873" name="Straight Arrow Connector 13"/>
          <p:cNvCxnSpPr>
            <a:cxnSpLocks noChangeShapeType="1"/>
          </p:cNvCxnSpPr>
          <p:nvPr/>
        </p:nvCxnSpPr>
        <p:spPr bwMode="auto">
          <a:xfrm flipV="1">
            <a:off x="4424363" y="4208463"/>
            <a:ext cx="374650" cy="242887"/>
          </a:xfrm>
          <a:prstGeom prst="straightConnector1">
            <a:avLst/>
          </a:prstGeom>
          <a:noFill/>
          <a:ln w="635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874" name="Straight Arrow Connector 14"/>
          <p:cNvCxnSpPr>
            <a:cxnSpLocks noChangeShapeType="1"/>
          </p:cNvCxnSpPr>
          <p:nvPr/>
        </p:nvCxnSpPr>
        <p:spPr bwMode="auto">
          <a:xfrm flipV="1">
            <a:off x="4633913" y="4484688"/>
            <a:ext cx="376237" cy="242887"/>
          </a:xfrm>
          <a:prstGeom prst="straightConnector1">
            <a:avLst/>
          </a:prstGeom>
          <a:noFill/>
          <a:ln w="635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6875" name="Group 11"/>
          <p:cNvGrpSpPr>
            <a:grpSpLocks/>
          </p:cNvGrpSpPr>
          <p:nvPr/>
        </p:nvGrpSpPr>
        <p:grpSpPr bwMode="auto">
          <a:xfrm>
            <a:off x="7489825" y="31750"/>
            <a:ext cx="1509713" cy="1431925"/>
            <a:chOff x="5467407" y="1751992"/>
            <a:chExt cx="3371793" cy="3241590"/>
          </a:xfrm>
        </p:grpSpPr>
        <p:sp>
          <p:nvSpPr>
            <p:cNvPr id="13" name="Right Arrow 12"/>
            <p:cNvSpPr/>
            <p:nvPr/>
          </p:nvSpPr>
          <p:spPr>
            <a:xfrm rot="5400000">
              <a:off x="6790477" y="4077061"/>
              <a:ext cx="533838" cy="121453"/>
            </a:xfrm>
            <a:prstGeom prst="rightArrow">
              <a:avLst/>
            </a:prstGeom>
            <a:gradFill flip="none" rotWithShape="1">
              <a:gsLst>
                <a:gs pos="19000">
                  <a:schemeClr val="accent4">
                    <a:lumMod val="75000"/>
                    <a:alpha val="80000"/>
                  </a:schemeClr>
                </a:gs>
                <a:gs pos="100000">
                  <a:srgbClr val="FF0000">
                    <a:alpha val="20000"/>
                  </a:srgbClr>
                </a:gs>
              </a:gsLst>
              <a:path path="rect">
                <a:fillToRect l="50000" t="50000" r="50000" b="50000"/>
              </a:path>
              <a:tileRect/>
            </a:gradFill>
            <a:ln>
              <a:solidFill>
                <a:schemeClr val="accent4">
                  <a:lumMod val="75000"/>
                </a:schemeClr>
              </a:solidFill>
            </a:ln>
            <a:effectLst>
              <a:glow>
                <a:srgbClr val="FF0000"/>
              </a:glow>
              <a:outerShdw blurRad="228600" dist="38100" dir="5400000" sx="104000" sy="104000" algn="ctr" rotWithShape="0">
                <a:srgbClr val="000000">
                  <a:alpha val="8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Right Arrow 13"/>
            <p:cNvSpPr/>
            <p:nvPr/>
          </p:nvSpPr>
          <p:spPr>
            <a:xfrm>
              <a:off x="6174248" y="3711928"/>
              <a:ext cx="785352" cy="194928"/>
            </a:xfrm>
            <a:prstGeom prst="rightArrow">
              <a:avLst/>
            </a:prstGeom>
            <a:gradFill flip="none" rotWithShape="1">
              <a:gsLst>
                <a:gs pos="19000">
                  <a:srgbClr val="FF0000"/>
                </a:gs>
                <a:gs pos="100000">
                  <a:srgbClr val="FF0000">
                    <a:alpha val="2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Right Arrow 14"/>
            <p:cNvSpPr/>
            <p:nvPr/>
          </p:nvSpPr>
          <p:spPr>
            <a:xfrm>
              <a:off x="7052825" y="3781778"/>
              <a:ext cx="571414" cy="194928"/>
            </a:xfrm>
            <a:prstGeom prst="rightArrow">
              <a:avLst/>
            </a:prstGeom>
            <a:gradFill flip="none" rotWithShape="1">
              <a:gsLst>
                <a:gs pos="19000">
                  <a:srgbClr val="FF0000"/>
                </a:gs>
                <a:gs pos="100000">
                  <a:srgbClr val="FF0000">
                    <a:alpha val="2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Right Arrow 15"/>
            <p:cNvSpPr/>
            <p:nvPr/>
          </p:nvSpPr>
          <p:spPr>
            <a:xfrm>
              <a:off x="7715293" y="3711928"/>
              <a:ext cx="893720" cy="326064"/>
            </a:xfrm>
            <a:prstGeom prst="rightArrow">
              <a:avLst/>
            </a:prstGeom>
            <a:gradFill flip="none" rotWithShape="1">
              <a:gsLst>
                <a:gs pos="19000">
                  <a:srgbClr val="FF0000"/>
                </a:gs>
                <a:gs pos="100000">
                  <a:srgbClr val="FF0000">
                    <a:alpha val="2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Right Arrow 16"/>
            <p:cNvSpPr/>
            <p:nvPr/>
          </p:nvSpPr>
          <p:spPr>
            <a:xfrm rot="16200000">
              <a:off x="6457971" y="2390669"/>
              <a:ext cx="1104858" cy="326064"/>
            </a:xfrm>
            <a:prstGeom prst="rightArrow">
              <a:avLst/>
            </a:prstGeom>
            <a:gradFill flip="none" rotWithShape="1">
              <a:gsLst>
                <a:gs pos="19000">
                  <a:srgbClr val="FF0000"/>
                </a:gs>
                <a:gs pos="100000">
                  <a:srgbClr val="FF0000">
                    <a:alpha val="2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Right Arrow 17"/>
            <p:cNvSpPr/>
            <p:nvPr/>
          </p:nvSpPr>
          <p:spPr>
            <a:xfrm rot="16200000">
              <a:off x="6652906" y="3468649"/>
              <a:ext cx="714987" cy="194928"/>
            </a:xfrm>
            <a:prstGeom prst="rightArrow">
              <a:avLst/>
            </a:prstGeom>
            <a:gradFill flip="none" rotWithShape="1">
              <a:gsLst>
                <a:gs pos="19000">
                  <a:srgbClr val="FF0000"/>
                </a:gs>
                <a:gs pos="100000">
                  <a:srgbClr val="FF0000">
                    <a:alpha val="2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Rectangle 116"/>
            <p:cNvSpPr>
              <a:spLocks noChangeArrowheads="1"/>
            </p:cNvSpPr>
            <p:nvPr/>
          </p:nvSpPr>
          <p:spPr bwMode="auto">
            <a:xfrm rot="18900000">
              <a:off x="6835979" y="3789667"/>
              <a:ext cx="457374" cy="150939"/>
            </a:xfrm>
            <a:prstGeom prst="rect">
              <a:avLst/>
            </a:prstGeom>
            <a:gradFill rotWithShape="1">
              <a:gsLst>
                <a:gs pos="0">
                  <a:srgbClr val="25D990"/>
                </a:gs>
                <a:gs pos="50000">
                  <a:srgbClr val="25D990">
                    <a:gamma/>
                    <a:tint val="40000"/>
                    <a:invGamma/>
                  </a:srgbClr>
                </a:gs>
                <a:gs pos="100000">
                  <a:srgbClr val="25D99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  <a:cs typeface="+mn-cs"/>
              </a:endParaRPr>
            </a:p>
          </p:txBody>
        </p:sp>
        <p:sp>
          <p:nvSpPr>
            <p:cNvPr id="20" name="Line 117"/>
            <p:cNvSpPr>
              <a:spLocks noChangeShapeType="1"/>
            </p:cNvSpPr>
            <p:nvPr/>
          </p:nvSpPr>
          <p:spPr bwMode="auto">
            <a:xfrm flipV="1">
              <a:off x="6857252" y="3656696"/>
              <a:ext cx="304915" cy="305472"/>
            </a:xfrm>
            <a:prstGeom prst="line">
              <a:avLst/>
            </a:prstGeom>
            <a:noFill/>
            <a:ln w="38100">
              <a:solidFill>
                <a:srgbClr val="FF99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  <a:cs typeface="+mn-cs"/>
              </a:endParaRPr>
            </a:p>
          </p:txBody>
        </p:sp>
        <p:grpSp>
          <p:nvGrpSpPr>
            <p:cNvPr id="36896" name="Group 118"/>
            <p:cNvGrpSpPr>
              <a:grpSpLocks/>
            </p:cNvGrpSpPr>
            <p:nvPr/>
          </p:nvGrpSpPr>
          <p:grpSpPr bwMode="auto">
            <a:xfrm>
              <a:off x="6781800" y="1751992"/>
              <a:ext cx="457200" cy="228600"/>
              <a:chOff x="4272" y="1392"/>
              <a:chExt cx="288" cy="144"/>
            </a:xfrm>
          </p:grpSpPr>
          <p:sp>
            <p:nvSpPr>
              <p:cNvPr id="38" name="Rectangle 119"/>
              <p:cNvSpPr>
                <a:spLocks noChangeArrowheads="1"/>
              </p:cNvSpPr>
              <p:nvPr/>
            </p:nvSpPr>
            <p:spPr bwMode="auto">
              <a:xfrm>
                <a:off x="4273" y="1392"/>
                <a:ext cx="288" cy="145"/>
              </a:xfrm>
              <a:prstGeom prst="rect">
                <a:avLst/>
              </a:prstGeom>
              <a:gradFill rotWithShape="1">
                <a:gsLst>
                  <a:gs pos="0">
                    <a:srgbClr val="25D990"/>
                  </a:gs>
                  <a:gs pos="50000">
                    <a:srgbClr val="25D990">
                      <a:gamma/>
                      <a:tint val="40000"/>
                      <a:invGamma/>
                    </a:srgbClr>
                  </a:gs>
                  <a:gs pos="100000">
                    <a:srgbClr val="25D99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cs typeface="+mn-cs"/>
                </a:endParaRPr>
              </a:p>
            </p:txBody>
          </p:sp>
          <p:sp>
            <p:nvSpPr>
              <p:cNvPr id="39" name="Line 120"/>
              <p:cNvSpPr>
                <a:spLocks noChangeShapeType="1"/>
              </p:cNvSpPr>
              <p:nvPr/>
            </p:nvSpPr>
            <p:spPr bwMode="auto">
              <a:xfrm>
                <a:off x="4273" y="1537"/>
                <a:ext cx="288" cy="0"/>
              </a:xfrm>
              <a:prstGeom prst="line">
                <a:avLst/>
              </a:prstGeom>
              <a:noFill/>
              <a:ln w="38100">
                <a:solidFill>
                  <a:srgbClr val="FF99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cs typeface="+mn-cs"/>
                </a:endParaRPr>
              </a:p>
            </p:txBody>
          </p:sp>
        </p:grpSp>
        <p:grpSp>
          <p:nvGrpSpPr>
            <p:cNvPr id="36897" name="Group 121"/>
            <p:cNvGrpSpPr>
              <a:grpSpLocks/>
            </p:cNvGrpSpPr>
            <p:nvPr/>
          </p:nvGrpSpPr>
          <p:grpSpPr bwMode="auto">
            <a:xfrm rot="5400000">
              <a:off x="8496300" y="3771292"/>
              <a:ext cx="457200" cy="228600"/>
              <a:chOff x="4272" y="1392"/>
              <a:chExt cx="288" cy="144"/>
            </a:xfrm>
          </p:grpSpPr>
          <p:sp>
            <p:nvSpPr>
              <p:cNvPr id="36" name="Rectangle 122"/>
              <p:cNvSpPr>
                <a:spLocks noChangeArrowheads="1"/>
              </p:cNvSpPr>
              <p:nvPr/>
            </p:nvSpPr>
            <p:spPr bwMode="auto">
              <a:xfrm>
                <a:off x="4272" y="1392"/>
                <a:ext cx="288" cy="143"/>
              </a:xfrm>
              <a:prstGeom prst="rect">
                <a:avLst/>
              </a:prstGeom>
              <a:gradFill rotWithShape="1">
                <a:gsLst>
                  <a:gs pos="0">
                    <a:srgbClr val="25D990"/>
                  </a:gs>
                  <a:gs pos="50000">
                    <a:srgbClr val="25D990">
                      <a:gamma/>
                      <a:tint val="40000"/>
                      <a:invGamma/>
                    </a:srgbClr>
                  </a:gs>
                  <a:gs pos="100000">
                    <a:srgbClr val="25D99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cs typeface="+mn-cs"/>
                </a:endParaRPr>
              </a:p>
            </p:txBody>
          </p:sp>
          <p:sp>
            <p:nvSpPr>
              <p:cNvPr id="37" name="Line 123"/>
              <p:cNvSpPr>
                <a:spLocks noChangeShapeType="1"/>
              </p:cNvSpPr>
              <p:nvPr/>
            </p:nvSpPr>
            <p:spPr bwMode="auto">
              <a:xfrm>
                <a:off x="4270" y="1537"/>
                <a:ext cx="288" cy="0"/>
              </a:xfrm>
              <a:prstGeom prst="line">
                <a:avLst/>
              </a:prstGeom>
              <a:noFill/>
              <a:ln w="38100">
                <a:solidFill>
                  <a:srgbClr val="FF99CC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cs typeface="+mn-cs"/>
                </a:endParaRPr>
              </a:p>
            </p:txBody>
          </p:sp>
        </p:grpSp>
        <p:grpSp>
          <p:nvGrpSpPr>
            <p:cNvPr id="36898" name="Group 124"/>
            <p:cNvGrpSpPr>
              <a:grpSpLocks/>
            </p:cNvGrpSpPr>
            <p:nvPr/>
          </p:nvGrpSpPr>
          <p:grpSpPr bwMode="auto">
            <a:xfrm rot="-5400000">
              <a:off x="7353300" y="3771292"/>
              <a:ext cx="457200" cy="228600"/>
              <a:chOff x="4272" y="1392"/>
              <a:chExt cx="288" cy="144"/>
            </a:xfrm>
          </p:grpSpPr>
          <p:sp>
            <p:nvSpPr>
              <p:cNvPr id="34" name="Rectangle 125"/>
              <p:cNvSpPr>
                <a:spLocks noChangeArrowheads="1"/>
              </p:cNvSpPr>
              <p:nvPr/>
            </p:nvSpPr>
            <p:spPr bwMode="auto">
              <a:xfrm>
                <a:off x="4273" y="1392"/>
                <a:ext cx="288" cy="145"/>
              </a:xfrm>
              <a:prstGeom prst="rect">
                <a:avLst/>
              </a:prstGeom>
              <a:gradFill rotWithShape="1">
                <a:gsLst>
                  <a:gs pos="0">
                    <a:srgbClr val="25D990"/>
                  </a:gs>
                  <a:gs pos="50000">
                    <a:srgbClr val="25D990">
                      <a:gamma/>
                      <a:tint val="40000"/>
                      <a:invGamma/>
                    </a:srgbClr>
                  </a:gs>
                  <a:gs pos="100000">
                    <a:srgbClr val="25D99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cs typeface="+mn-cs"/>
                </a:endParaRPr>
              </a:p>
            </p:txBody>
          </p:sp>
          <p:sp>
            <p:nvSpPr>
              <p:cNvPr id="35" name="Line 126"/>
              <p:cNvSpPr>
                <a:spLocks noChangeShapeType="1"/>
              </p:cNvSpPr>
              <p:nvPr/>
            </p:nvSpPr>
            <p:spPr bwMode="auto">
              <a:xfrm>
                <a:off x="4273" y="1537"/>
                <a:ext cx="288" cy="0"/>
              </a:xfrm>
              <a:prstGeom prst="line">
                <a:avLst/>
              </a:prstGeom>
              <a:noFill/>
              <a:ln w="38100">
                <a:solidFill>
                  <a:srgbClr val="FF99CC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cs typeface="+mn-cs"/>
                </a:endParaRPr>
              </a:p>
            </p:txBody>
          </p:sp>
        </p:grpSp>
        <p:grpSp>
          <p:nvGrpSpPr>
            <p:cNvPr id="36899" name="Group 127"/>
            <p:cNvGrpSpPr>
              <a:grpSpLocks/>
            </p:cNvGrpSpPr>
            <p:nvPr/>
          </p:nvGrpSpPr>
          <p:grpSpPr bwMode="auto">
            <a:xfrm rot="10800000">
              <a:off x="6781800" y="3123592"/>
              <a:ext cx="457200" cy="228600"/>
              <a:chOff x="4272" y="1392"/>
              <a:chExt cx="288" cy="144"/>
            </a:xfrm>
          </p:grpSpPr>
          <p:sp>
            <p:nvSpPr>
              <p:cNvPr id="32" name="Rectangle 128"/>
              <p:cNvSpPr>
                <a:spLocks noChangeArrowheads="1"/>
              </p:cNvSpPr>
              <p:nvPr/>
            </p:nvSpPr>
            <p:spPr bwMode="auto">
              <a:xfrm>
                <a:off x="4271" y="1393"/>
                <a:ext cx="288" cy="143"/>
              </a:xfrm>
              <a:prstGeom prst="rect">
                <a:avLst/>
              </a:prstGeom>
              <a:gradFill rotWithShape="1">
                <a:gsLst>
                  <a:gs pos="0">
                    <a:srgbClr val="25D990"/>
                  </a:gs>
                  <a:gs pos="50000">
                    <a:srgbClr val="25D990">
                      <a:gamma/>
                      <a:tint val="40000"/>
                      <a:invGamma/>
                    </a:srgbClr>
                  </a:gs>
                  <a:gs pos="100000">
                    <a:srgbClr val="25D99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cs typeface="+mn-cs"/>
                </a:endParaRPr>
              </a:p>
            </p:txBody>
          </p:sp>
          <p:sp>
            <p:nvSpPr>
              <p:cNvPr id="33" name="Line 129"/>
              <p:cNvSpPr>
                <a:spLocks noChangeShapeType="1"/>
              </p:cNvSpPr>
              <p:nvPr/>
            </p:nvSpPr>
            <p:spPr bwMode="auto">
              <a:xfrm>
                <a:off x="4273" y="1535"/>
                <a:ext cx="288" cy="0"/>
              </a:xfrm>
              <a:prstGeom prst="line">
                <a:avLst/>
              </a:prstGeom>
              <a:noFill/>
              <a:ln w="38100">
                <a:solidFill>
                  <a:srgbClr val="FF99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cs typeface="+mn-cs"/>
                </a:endParaRPr>
              </a:p>
            </p:txBody>
          </p:sp>
        </p:grpSp>
        <p:sp>
          <p:nvSpPr>
            <p:cNvPr id="25" name="Delay 24"/>
            <p:cNvSpPr/>
            <p:nvPr/>
          </p:nvSpPr>
          <p:spPr>
            <a:xfrm rot="5400000">
              <a:off x="6901294" y="4441901"/>
              <a:ext cx="305472" cy="258822"/>
            </a:xfrm>
            <a:prstGeom prst="flowChartDelay">
              <a:avLst/>
            </a:prstGeom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36901" name="Group 25"/>
            <p:cNvGrpSpPr>
              <a:grpSpLocks/>
            </p:cNvGrpSpPr>
            <p:nvPr/>
          </p:nvGrpSpPr>
          <p:grpSpPr bwMode="auto">
            <a:xfrm rot="-5400000">
              <a:off x="5614612" y="3412522"/>
              <a:ext cx="512382" cy="806792"/>
              <a:chOff x="1624641" y="3813174"/>
              <a:chExt cx="666574" cy="1082888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1622734" y="3884560"/>
                <a:ext cx="668562" cy="10136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" name="Snip Same Side Corner Rectangle 28"/>
              <p:cNvSpPr/>
              <p:nvPr/>
            </p:nvSpPr>
            <p:spPr>
              <a:xfrm>
                <a:off x="1761730" y="3931130"/>
                <a:ext cx="390081" cy="945167"/>
              </a:xfrm>
              <a:prstGeom prst="snip2SameRect">
                <a:avLst/>
              </a:prstGeom>
              <a:gradFill flip="none" rotWithShape="1">
                <a:gsLst>
                  <a:gs pos="15000">
                    <a:schemeClr val="bg1">
                      <a:lumMod val="50000"/>
                      <a:lumOff val="50000"/>
                    </a:schemeClr>
                  </a:gs>
                  <a:gs pos="85000">
                    <a:schemeClr val="tx1">
                      <a:lumMod val="9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  <a:effectLst>
                <a:glow rad="50800">
                  <a:srgbClr val="FF0000">
                    <a:alpha val="5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1774430" y="4489399"/>
                <a:ext cx="362593" cy="375634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70000">
                    <a:schemeClr val="tx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glow>
                  <a:schemeClr val="bg1"/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1730261" y="3808415"/>
                <a:ext cx="462853" cy="71381"/>
              </a:xfrm>
              <a:prstGeom prst="rect">
                <a:avLst/>
              </a:prstGeom>
              <a:solidFill>
                <a:schemeClr val="bg1">
                  <a:lumMod val="85000"/>
                  <a:lumOff val="15000"/>
                </a:schemeClr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27" name="Text Box 115"/>
            <p:cNvSpPr txBox="1">
              <a:spLocks noChangeArrowheads="1"/>
            </p:cNvSpPr>
            <p:nvPr/>
          </p:nvSpPr>
          <p:spPr bwMode="auto">
            <a:xfrm>
              <a:off x="6492064" y="4688112"/>
              <a:ext cx="1060110" cy="30547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>
                  <a:latin typeface="Helvetica" charset="0"/>
                  <a:cs typeface="+mn-cs"/>
                </a:rPr>
                <a:t>photodiode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>
          <a:xfrm>
            <a:off x="1899921" y="216853"/>
            <a:ext cx="4856480" cy="700087"/>
          </a:xfrm>
        </p:spPr>
        <p:txBody>
          <a:bodyPr/>
          <a:lstStyle/>
          <a:p>
            <a:r>
              <a:rPr lang="en-US" dirty="0">
                <a:latin typeface="Helvetica" charset="0"/>
              </a:rPr>
              <a:t>Addressing limits to performance</a:t>
            </a:r>
          </a:p>
        </p:txBody>
      </p:sp>
      <p:sp>
        <p:nvSpPr>
          <p:cNvPr id="37890" name="Content Placeholder 2"/>
          <p:cNvSpPr>
            <a:spLocks noGrp="1"/>
          </p:cNvSpPr>
          <p:nvPr>
            <p:ph idx="1"/>
          </p:nvPr>
        </p:nvSpPr>
        <p:spPr>
          <a:xfrm>
            <a:off x="0" y="1187784"/>
            <a:ext cx="4082658" cy="5670215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Helvetica" charset="0"/>
              </a:rPr>
              <a:t>Thermal </a:t>
            </a:r>
            <a:r>
              <a:rPr lang="en-US" b="1" dirty="0">
                <a:solidFill>
                  <a:schemeClr val="tx1"/>
                </a:solidFill>
                <a:latin typeface="Helvetica" charset="0"/>
              </a:rPr>
              <a:t>noise</a:t>
            </a:r>
            <a:r>
              <a:rPr lang="en-US" dirty="0">
                <a:latin typeface="Helvetica" charset="0"/>
              </a:rPr>
              <a:t> – </a:t>
            </a:r>
            <a:r>
              <a:rPr lang="en-US" sz="2000" dirty="0" err="1">
                <a:latin typeface="Times" charset="0"/>
                <a:cs typeface="Times" charset="0"/>
              </a:rPr>
              <a:t>kT</a:t>
            </a:r>
            <a:r>
              <a:rPr lang="en-US" dirty="0">
                <a:latin typeface="Times" charset="0"/>
                <a:cs typeface="Times" charset="0"/>
              </a:rPr>
              <a:t> </a:t>
            </a:r>
            <a:r>
              <a:rPr lang="en-US" dirty="0">
                <a:latin typeface="Helvetica" charset="0"/>
              </a:rPr>
              <a:t>of energy </a:t>
            </a:r>
            <a:br>
              <a:rPr lang="en-US" dirty="0">
                <a:latin typeface="Helvetica" charset="0"/>
              </a:rPr>
            </a:br>
            <a:r>
              <a:rPr lang="en-US" dirty="0">
                <a:latin typeface="Helvetica" charset="0"/>
              </a:rPr>
              <a:t>per mechanical mode</a:t>
            </a:r>
          </a:p>
          <a:p>
            <a:r>
              <a:rPr lang="de-DE" i="1" dirty="0"/>
              <a:t>Über die von der molekularkinetischen Theorie </a:t>
            </a:r>
            <a:r>
              <a:rPr lang="de-DE" i="1" dirty="0" smtClean="0"/>
              <a:t/>
            </a:r>
            <a:br>
              <a:rPr lang="de-DE" i="1" dirty="0" smtClean="0"/>
            </a:br>
            <a:r>
              <a:rPr lang="de-DE" i="1" dirty="0" smtClean="0"/>
              <a:t>der </a:t>
            </a:r>
            <a:r>
              <a:rPr lang="de-DE" i="1" dirty="0"/>
              <a:t>Wärmegeforderte Bewegung von in ruhenden Flüssigkeiten suspendierten </a:t>
            </a:r>
            <a:r>
              <a:rPr lang="de-DE" i="1" dirty="0" smtClean="0"/>
              <a:t>Teilchen</a:t>
            </a:r>
            <a:r>
              <a:rPr lang="en-US" dirty="0" smtClean="0"/>
              <a:t>, A. Einstein, 1905</a:t>
            </a:r>
            <a:endParaRPr lang="en-US" dirty="0" smtClean="0">
              <a:latin typeface="Helvetica" charset="0"/>
            </a:endParaRPr>
          </a:p>
          <a:p>
            <a:r>
              <a:rPr lang="en-US" dirty="0">
                <a:latin typeface="Helvetica" charset="0"/>
              </a:rPr>
              <a:t>M</a:t>
            </a:r>
            <a:r>
              <a:rPr lang="en-US" dirty="0" smtClean="0">
                <a:latin typeface="Helvetica" charset="0"/>
              </a:rPr>
              <a:t>otion </a:t>
            </a:r>
            <a:r>
              <a:rPr lang="en-US" dirty="0">
                <a:latin typeface="Helvetica" charset="0"/>
              </a:rPr>
              <a:t>of components due to thermal energy </a:t>
            </a:r>
            <a:r>
              <a:rPr lang="en-US" dirty="0" smtClean="0">
                <a:latin typeface="Helvetica" charset="0"/>
              </a:rPr>
              <a:t>masks </a:t>
            </a:r>
            <a:r>
              <a:rPr lang="en-US" dirty="0">
                <a:latin typeface="Helvetica" charset="0"/>
              </a:rPr>
              <a:t>GW</a:t>
            </a:r>
          </a:p>
          <a:p>
            <a:r>
              <a:rPr lang="en-US" dirty="0">
                <a:latin typeface="Helvetica" charset="0"/>
              </a:rPr>
              <a:t>Low mechanical loss materials gather this motion into a </a:t>
            </a:r>
            <a:r>
              <a:rPr lang="en-US" dirty="0" smtClean="0">
                <a:latin typeface="Helvetica" charset="0"/>
              </a:rPr>
              <a:t>narrow </a:t>
            </a:r>
            <a:r>
              <a:rPr lang="en-US" dirty="0">
                <a:latin typeface="Helvetica" charset="0"/>
              </a:rPr>
              <a:t>peak at resonant frequencies </a:t>
            </a:r>
            <a:endParaRPr lang="en-US" dirty="0" smtClean="0">
              <a:latin typeface="Helvetica" charset="0"/>
            </a:endParaRPr>
          </a:p>
          <a:p>
            <a:r>
              <a:rPr lang="en-US" dirty="0" smtClean="0">
                <a:latin typeface="Helvetica" charset="0"/>
              </a:rPr>
              <a:t>Realized in aLIGO with an all </a:t>
            </a:r>
            <a:r>
              <a:rPr lang="en-US" b="1" dirty="0" smtClean="0">
                <a:solidFill>
                  <a:srgbClr val="114FFB"/>
                </a:solidFill>
                <a:latin typeface="Helvetica" charset="0"/>
              </a:rPr>
              <a:t>fused-silica test mass </a:t>
            </a:r>
            <a:br>
              <a:rPr lang="en-US" b="1" dirty="0" smtClean="0">
                <a:solidFill>
                  <a:srgbClr val="114FFB"/>
                </a:solidFill>
                <a:latin typeface="Helvetica" charset="0"/>
              </a:rPr>
            </a:br>
            <a:r>
              <a:rPr lang="en-US" b="1" dirty="0" smtClean="0">
                <a:solidFill>
                  <a:srgbClr val="114FFB"/>
                </a:solidFill>
                <a:latin typeface="Helvetica" charset="0"/>
              </a:rPr>
              <a:t>suspension </a:t>
            </a:r>
            <a:r>
              <a:rPr lang="en-US" dirty="0" smtClean="0">
                <a:latin typeface="Helvetica" charset="0"/>
              </a:rPr>
              <a:t>– </a:t>
            </a:r>
            <a:r>
              <a:rPr lang="en-US" i="1" dirty="0" smtClean="0">
                <a:latin typeface="Helvetica" charset="0"/>
              </a:rPr>
              <a:t>Q</a:t>
            </a:r>
            <a:r>
              <a:rPr lang="en-US" dirty="0" smtClean="0">
                <a:latin typeface="Helvetica" charset="0"/>
              </a:rPr>
              <a:t> of order 10</a:t>
            </a:r>
            <a:r>
              <a:rPr lang="en-US" baseline="30000" dirty="0" smtClean="0">
                <a:latin typeface="Helvetica" charset="0"/>
              </a:rPr>
              <a:t>9</a:t>
            </a:r>
          </a:p>
          <a:p>
            <a:r>
              <a:rPr lang="en-US" b="1" dirty="0" smtClean="0">
                <a:solidFill>
                  <a:srgbClr val="114FFB"/>
                </a:solidFill>
                <a:latin typeface="Helvetica" charset="0"/>
              </a:rPr>
              <a:t>Test </a:t>
            </a:r>
            <a:r>
              <a:rPr lang="en-US" b="1" dirty="0">
                <a:solidFill>
                  <a:srgbClr val="114FFB"/>
                </a:solidFill>
                <a:latin typeface="Helvetica" charset="0"/>
              </a:rPr>
              <a:t>mass internal modes, </a:t>
            </a:r>
            <a:br>
              <a:rPr lang="en-US" b="1" dirty="0">
                <a:solidFill>
                  <a:srgbClr val="114FFB"/>
                </a:solidFill>
                <a:latin typeface="Helvetica" charset="0"/>
              </a:rPr>
            </a:br>
            <a:r>
              <a:rPr lang="en-US" b="1" dirty="0">
                <a:solidFill>
                  <a:srgbClr val="114FFB"/>
                </a:solidFill>
                <a:latin typeface="Helvetica" charset="0"/>
              </a:rPr>
              <a:t>Mirror coatings engineered for </a:t>
            </a:r>
            <a:br>
              <a:rPr lang="en-US" b="1" dirty="0">
                <a:solidFill>
                  <a:srgbClr val="114FFB"/>
                </a:solidFill>
                <a:latin typeface="Helvetica" charset="0"/>
              </a:rPr>
            </a:br>
            <a:r>
              <a:rPr lang="en-US" b="1" dirty="0">
                <a:solidFill>
                  <a:srgbClr val="114FFB"/>
                </a:solidFill>
                <a:latin typeface="Helvetica" charset="0"/>
              </a:rPr>
              <a:t>low mechanical loss</a:t>
            </a: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164B4A8-3FF3-6A4A-A5FF-B429BCD8B52F}" type="slidenum">
              <a:rPr lang="en-US" sz="1200">
                <a:latin typeface="Helvetica" charset="0"/>
              </a:rPr>
              <a:pPr/>
              <a:t>16</a:t>
            </a:fld>
            <a:endParaRPr lang="en-US" sz="1200">
              <a:latin typeface="Helvetica" charset="0"/>
            </a:endParaRPr>
          </a:p>
        </p:txBody>
      </p:sp>
      <p:pic>
        <p:nvPicPr>
          <p:cNvPr id="37892" name="Picture 4" descr="Sen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9" t="9740" r="10306" b="4039"/>
          <a:stretch>
            <a:fillRect/>
          </a:stretch>
        </p:blipFill>
        <p:spPr bwMode="auto">
          <a:xfrm>
            <a:off x="3479800" y="1830388"/>
            <a:ext cx="5508625" cy="435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7893" name="Straight Arrow Connector 8"/>
          <p:cNvCxnSpPr>
            <a:cxnSpLocks noChangeShapeType="1"/>
          </p:cNvCxnSpPr>
          <p:nvPr/>
        </p:nvCxnSpPr>
        <p:spPr bwMode="auto">
          <a:xfrm flipH="1">
            <a:off x="6234113" y="4402138"/>
            <a:ext cx="0" cy="752475"/>
          </a:xfrm>
          <a:prstGeom prst="straightConnector1">
            <a:avLst/>
          </a:prstGeom>
          <a:noFill/>
          <a:ln w="1270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894" name="Straight Arrow Connector 9"/>
          <p:cNvCxnSpPr>
            <a:cxnSpLocks noChangeShapeType="1"/>
          </p:cNvCxnSpPr>
          <p:nvPr/>
        </p:nvCxnSpPr>
        <p:spPr bwMode="auto">
          <a:xfrm flipH="1">
            <a:off x="4667250" y="3562350"/>
            <a:ext cx="781050" cy="487363"/>
          </a:xfrm>
          <a:prstGeom prst="straightConnector1">
            <a:avLst/>
          </a:prstGeom>
          <a:noFill/>
          <a:ln w="1270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895" name="Straight Arrow Connector 10"/>
          <p:cNvCxnSpPr>
            <a:cxnSpLocks noChangeShapeType="1"/>
          </p:cNvCxnSpPr>
          <p:nvPr/>
        </p:nvCxnSpPr>
        <p:spPr bwMode="auto">
          <a:xfrm flipH="1">
            <a:off x="5057775" y="4157663"/>
            <a:ext cx="782638" cy="487362"/>
          </a:xfrm>
          <a:prstGeom prst="straightConnector1">
            <a:avLst/>
          </a:prstGeom>
          <a:noFill/>
          <a:ln w="1270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000" y="0"/>
            <a:ext cx="2032000" cy="1729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1991360" y="237173"/>
            <a:ext cx="5114925" cy="700087"/>
          </a:xfrm>
        </p:spPr>
        <p:txBody>
          <a:bodyPr/>
          <a:lstStyle/>
          <a:p>
            <a:r>
              <a:rPr lang="en-US" dirty="0">
                <a:latin typeface="Helvetica" charset="0"/>
              </a:rPr>
              <a:t>Addressing limits to performance</a:t>
            </a:r>
          </a:p>
        </p:txBody>
      </p:sp>
      <p:sp>
        <p:nvSpPr>
          <p:cNvPr id="38914" name="Content Placeholder 2"/>
          <p:cNvSpPr>
            <a:spLocks noGrp="1"/>
          </p:cNvSpPr>
          <p:nvPr>
            <p:ph idx="1"/>
          </p:nvPr>
        </p:nvSpPr>
        <p:spPr>
          <a:xfrm>
            <a:off x="0" y="1176338"/>
            <a:ext cx="3835400" cy="4641850"/>
          </a:xfrm>
        </p:spPr>
        <p:txBody>
          <a:bodyPr/>
          <a:lstStyle/>
          <a:p>
            <a:endParaRPr lang="en-US" b="1">
              <a:solidFill>
                <a:schemeClr val="tx1"/>
              </a:solidFill>
              <a:latin typeface="Helvetica" charset="0"/>
            </a:endParaRPr>
          </a:p>
          <a:p>
            <a:r>
              <a:rPr lang="en-US" b="1">
                <a:solidFill>
                  <a:schemeClr val="tx1"/>
                </a:solidFill>
                <a:latin typeface="Helvetica" charset="0"/>
              </a:rPr>
              <a:t>Seismic noise </a:t>
            </a:r>
            <a:r>
              <a:rPr lang="en-US">
                <a:latin typeface="Helvetica" charset="0"/>
              </a:rPr>
              <a:t>– must prevent masking of GWs, enable practical control systems</a:t>
            </a:r>
          </a:p>
          <a:p>
            <a:r>
              <a:rPr lang="en-US">
                <a:latin typeface="Helvetica" charset="0"/>
              </a:rPr>
              <a:t>Motion from waves on coasts…and people moving around</a:t>
            </a:r>
          </a:p>
          <a:p>
            <a:r>
              <a:rPr lang="en-US">
                <a:latin typeface="Helvetica" charset="0"/>
              </a:rPr>
              <a:t>GW band: 10 Hz and above – direct effect of masking</a:t>
            </a:r>
          </a:p>
          <a:p>
            <a:r>
              <a:rPr lang="en-US">
                <a:latin typeface="Helvetica" charset="0"/>
              </a:rPr>
              <a:t>Control Band: below 10 Hz – forces needed to hold optics </a:t>
            </a:r>
            <a:br>
              <a:rPr lang="en-US">
                <a:latin typeface="Helvetica" charset="0"/>
              </a:rPr>
            </a:br>
            <a:r>
              <a:rPr lang="en-US">
                <a:latin typeface="Helvetica" charset="0"/>
              </a:rPr>
              <a:t>on resonance and aligned</a:t>
            </a:r>
          </a:p>
          <a:p>
            <a:r>
              <a:rPr lang="en-US">
                <a:latin typeface="Helvetica" charset="0"/>
              </a:rPr>
              <a:t>aLIGO uses </a:t>
            </a:r>
            <a:r>
              <a:rPr lang="en-US" b="1">
                <a:solidFill>
                  <a:srgbClr val="114FFB"/>
                </a:solidFill>
                <a:latin typeface="Helvetica" charset="0"/>
              </a:rPr>
              <a:t>active servo-controlled platforms, multiple pendulums</a:t>
            </a:r>
          </a:p>
          <a:p>
            <a:r>
              <a:rPr lang="en-US">
                <a:latin typeface="Helvetica" charset="0"/>
              </a:rPr>
              <a:t>Ultimate limit on the ground: Newtownian background – wandering net gravity vector; a limit in the 10-20 Hz band</a:t>
            </a: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46B7CCA-824E-AA4C-937E-B064C7B10DC8}" type="slidenum">
              <a:rPr lang="en-US" sz="1200">
                <a:latin typeface="Helvetica" charset="0"/>
              </a:rPr>
              <a:pPr/>
              <a:t>17</a:t>
            </a:fld>
            <a:endParaRPr lang="en-US" sz="1200">
              <a:latin typeface="Helvetica" charset="0"/>
            </a:endParaRPr>
          </a:p>
        </p:txBody>
      </p:sp>
      <p:pic>
        <p:nvPicPr>
          <p:cNvPr id="38916" name="Picture 4" descr="Sen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9" t="9740" r="10306" b="4039"/>
          <a:stretch>
            <a:fillRect/>
          </a:stretch>
        </p:blipFill>
        <p:spPr bwMode="auto">
          <a:xfrm>
            <a:off x="3484563" y="1830388"/>
            <a:ext cx="5508625" cy="435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8917" name="Straight Arrow Connector 9"/>
          <p:cNvCxnSpPr>
            <a:cxnSpLocks noChangeShapeType="1"/>
          </p:cNvCxnSpPr>
          <p:nvPr/>
        </p:nvCxnSpPr>
        <p:spPr bwMode="auto">
          <a:xfrm flipH="1">
            <a:off x="4097338" y="2125663"/>
            <a:ext cx="982662" cy="0"/>
          </a:xfrm>
          <a:prstGeom prst="straightConnector1">
            <a:avLst/>
          </a:prstGeom>
          <a:noFill/>
          <a:ln w="1270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918" name="Straight Arrow Connector 13"/>
          <p:cNvCxnSpPr>
            <a:cxnSpLocks noChangeShapeType="1"/>
          </p:cNvCxnSpPr>
          <p:nvPr/>
        </p:nvCxnSpPr>
        <p:spPr bwMode="auto">
          <a:xfrm flipH="1">
            <a:off x="4168775" y="2730500"/>
            <a:ext cx="982663" cy="0"/>
          </a:xfrm>
          <a:prstGeom prst="straightConnector1">
            <a:avLst/>
          </a:prstGeom>
          <a:noFill/>
          <a:ln w="1270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919" name="Straight Arrow Connector 14"/>
          <p:cNvCxnSpPr>
            <a:cxnSpLocks noChangeShapeType="1"/>
          </p:cNvCxnSpPr>
          <p:nvPr/>
        </p:nvCxnSpPr>
        <p:spPr bwMode="auto">
          <a:xfrm flipH="1">
            <a:off x="4321175" y="3309938"/>
            <a:ext cx="982663" cy="0"/>
          </a:xfrm>
          <a:prstGeom prst="straightConnector1">
            <a:avLst/>
          </a:prstGeom>
          <a:noFill/>
          <a:ln w="1270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Content Placeholder 4" descr="bsc structure ass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141" y="-44559"/>
            <a:ext cx="1778000" cy="1837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D757FB-3FE4-594E-BCA3-AD06917CC2A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49154" name="Picture 35" descr="aLIGO_lisa_layou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"/>
          <a:stretch>
            <a:fillRect/>
          </a:stretch>
        </p:blipFill>
        <p:spPr bwMode="auto">
          <a:xfrm>
            <a:off x="2660285" y="1176401"/>
            <a:ext cx="4798410" cy="3212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itle 1"/>
          <p:cNvSpPr>
            <a:spLocks noGrp="1"/>
          </p:cNvSpPr>
          <p:nvPr>
            <p:ph type="title"/>
          </p:nvPr>
        </p:nvSpPr>
        <p:spPr>
          <a:xfrm>
            <a:off x="4973638" y="5886450"/>
            <a:ext cx="5114925" cy="700088"/>
          </a:xfrm>
        </p:spPr>
        <p:txBody>
          <a:bodyPr/>
          <a:lstStyle/>
          <a:p>
            <a:r>
              <a:rPr lang="en-US">
                <a:latin typeface="Helvetica" charset="0"/>
              </a:rPr>
              <a:t>The real instrument is </a:t>
            </a:r>
            <a:br>
              <a:rPr lang="en-US">
                <a:latin typeface="Helvetica" charset="0"/>
              </a:rPr>
            </a:br>
            <a:r>
              <a:rPr lang="en-US">
                <a:latin typeface="Helvetica" charset="0"/>
              </a:rPr>
              <a:t>far more complex…</a:t>
            </a:r>
          </a:p>
        </p:txBody>
      </p:sp>
      <p:pic>
        <p:nvPicPr>
          <p:cNvPr id="49156" name="Picture 1028" descr="IFO_SYS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67" y="3053865"/>
            <a:ext cx="4175125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9157" name="Group 34"/>
          <p:cNvGrpSpPr>
            <a:grpSpLocks/>
          </p:cNvGrpSpPr>
          <p:nvPr/>
        </p:nvGrpSpPr>
        <p:grpSpPr bwMode="auto">
          <a:xfrm>
            <a:off x="357188" y="5095875"/>
            <a:ext cx="1509712" cy="1431925"/>
            <a:chOff x="5467407" y="1751992"/>
            <a:chExt cx="3371793" cy="3241590"/>
          </a:xfrm>
        </p:grpSpPr>
        <p:sp>
          <p:nvSpPr>
            <p:cNvPr id="6" name="Right Arrow 5"/>
            <p:cNvSpPr/>
            <p:nvPr/>
          </p:nvSpPr>
          <p:spPr>
            <a:xfrm rot="5400000">
              <a:off x="6790477" y="4077061"/>
              <a:ext cx="533838" cy="121453"/>
            </a:xfrm>
            <a:prstGeom prst="rightArrow">
              <a:avLst/>
            </a:prstGeom>
            <a:gradFill flip="none" rotWithShape="1">
              <a:gsLst>
                <a:gs pos="19000">
                  <a:schemeClr val="accent4">
                    <a:lumMod val="75000"/>
                    <a:alpha val="80000"/>
                  </a:schemeClr>
                </a:gs>
                <a:gs pos="100000">
                  <a:srgbClr val="FF0000">
                    <a:alpha val="20000"/>
                  </a:srgbClr>
                </a:gs>
              </a:gsLst>
              <a:path path="rect">
                <a:fillToRect l="50000" t="50000" r="50000" b="50000"/>
              </a:path>
              <a:tileRect/>
            </a:gradFill>
            <a:ln>
              <a:solidFill>
                <a:schemeClr val="accent4">
                  <a:lumMod val="75000"/>
                </a:schemeClr>
              </a:solidFill>
            </a:ln>
            <a:effectLst>
              <a:glow>
                <a:srgbClr val="FF0000"/>
              </a:glow>
              <a:outerShdw blurRad="228600" dist="38100" dir="5400000" sx="104000" sy="104000" algn="ctr" rotWithShape="0">
                <a:srgbClr val="000000">
                  <a:alpha val="8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Right Arrow 6"/>
            <p:cNvSpPr/>
            <p:nvPr/>
          </p:nvSpPr>
          <p:spPr>
            <a:xfrm>
              <a:off x="6174248" y="3711928"/>
              <a:ext cx="785352" cy="194928"/>
            </a:xfrm>
            <a:prstGeom prst="rightArrow">
              <a:avLst/>
            </a:prstGeom>
            <a:gradFill flip="none" rotWithShape="1">
              <a:gsLst>
                <a:gs pos="19000">
                  <a:srgbClr val="FF0000"/>
                </a:gs>
                <a:gs pos="100000">
                  <a:srgbClr val="FF0000">
                    <a:alpha val="2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Right Arrow 7"/>
            <p:cNvSpPr/>
            <p:nvPr/>
          </p:nvSpPr>
          <p:spPr>
            <a:xfrm>
              <a:off x="7052825" y="3781778"/>
              <a:ext cx="571414" cy="194928"/>
            </a:xfrm>
            <a:prstGeom prst="rightArrow">
              <a:avLst/>
            </a:prstGeom>
            <a:gradFill flip="none" rotWithShape="1">
              <a:gsLst>
                <a:gs pos="19000">
                  <a:srgbClr val="FF0000"/>
                </a:gs>
                <a:gs pos="100000">
                  <a:srgbClr val="FF0000">
                    <a:alpha val="2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Right Arrow 8"/>
            <p:cNvSpPr/>
            <p:nvPr/>
          </p:nvSpPr>
          <p:spPr>
            <a:xfrm>
              <a:off x="7715293" y="3711928"/>
              <a:ext cx="893720" cy="326064"/>
            </a:xfrm>
            <a:prstGeom prst="rightArrow">
              <a:avLst/>
            </a:prstGeom>
            <a:gradFill flip="none" rotWithShape="1">
              <a:gsLst>
                <a:gs pos="19000">
                  <a:srgbClr val="FF0000"/>
                </a:gs>
                <a:gs pos="100000">
                  <a:srgbClr val="FF0000">
                    <a:alpha val="2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Right Arrow 9"/>
            <p:cNvSpPr/>
            <p:nvPr/>
          </p:nvSpPr>
          <p:spPr>
            <a:xfrm rot="16200000">
              <a:off x="6457971" y="2390669"/>
              <a:ext cx="1104858" cy="326064"/>
            </a:xfrm>
            <a:prstGeom prst="rightArrow">
              <a:avLst/>
            </a:prstGeom>
            <a:gradFill flip="none" rotWithShape="1">
              <a:gsLst>
                <a:gs pos="19000">
                  <a:srgbClr val="FF0000"/>
                </a:gs>
                <a:gs pos="100000">
                  <a:srgbClr val="FF0000">
                    <a:alpha val="2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Right Arrow 10"/>
            <p:cNvSpPr/>
            <p:nvPr/>
          </p:nvSpPr>
          <p:spPr>
            <a:xfrm rot="16200000">
              <a:off x="6652906" y="3468649"/>
              <a:ext cx="714987" cy="194928"/>
            </a:xfrm>
            <a:prstGeom prst="rightArrow">
              <a:avLst/>
            </a:prstGeom>
            <a:gradFill flip="none" rotWithShape="1">
              <a:gsLst>
                <a:gs pos="19000">
                  <a:srgbClr val="FF0000"/>
                </a:gs>
                <a:gs pos="100000">
                  <a:srgbClr val="FF0000">
                    <a:alpha val="2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Rectangle 116"/>
            <p:cNvSpPr>
              <a:spLocks noChangeArrowheads="1"/>
            </p:cNvSpPr>
            <p:nvPr/>
          </p:nvSpPr>
          <p:spPr bwMode="auto">
            <a:xfrm rot="18900000">
              <a:off x="6835980" y="3789667"/>
              <a:ext cx="457372" cy="150939"/>
            </a:xfrm>
            <a:prstGeom prst="rect">
              <a:avLst/>
            </a:prstGeom>
            <a:gradFill rotWithShape="1">
              <a:gsLst>
                <a:gs pos="0">
                  <a:srgbClr val="25D990"/>
                </a:gs>
                <a:gs pos="50000">
                  <a:srgbClr val="25D990">
                    <a:gamma/>
                    <a:tint val="40000"/>
                    <a:invGamma/>
                  </a:srgbClr>
                </a:gs>
                <a:gs pos="100000">
                  <a:srgbClr val="25D99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  <a:cs typeface="+mn-cs"/>
              </a:endParaRPr>
            </a:p>
          </p:txBody>
        </p:sp>
        <p:sp>
          <p:nvSpPr>
            <p:cNvPr id="14" name="Line 117"/>
            <p:cNvSpPr>
              <a:spLocks noChangeShapeType="1"/>
            </p:cNvSpPr>
            <p:nvPr/>
          </p:nvSpPr>
          <p:spPr bwMode="auto">
            <a:xfrm flipV="1">
              <a:off x="6857253" y="3656696"/>
              <a:ext cx="304915" cy="305472"/>
            </a:xfrm>
            <a:prstGeom prst="line">
              <a:avLst/>
            </a:prstGeom>
            <a:noFill/>
            <a:ln w="38100">
              <a:solidFill>
                <a:srgbClr val="FF99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  <a:cs typeface="+mn-cs"/>
              </a:endParaRPr>
            </a:p>
          </p:txBody>
        </p:sp>
        <p:grpSp>
          <p:nvGrpSpPr>
            <p:cNvPr id="49180" name="Group 118"/>
            <p:cNvGrpSpPr>
              <a:grpSpLocks/>
            </p:cNvGrpSpPr>
            <p:nvPr/>
          </p:nvGrpSpPr>
          <p:grpSpPr bwMode="auto">
            <a:xfrm>
              <a:off x="6781800" y="1751992"/>
              <a:ext cx="457200" cy="228600"/>
              <a:chOff x="4272" y="1392"/>
              <a:chExt cx="288" cy="144"/>
            </a:xfrm>
          </p:grpSpPr>
          <p:sp>
            <p:nvSpPr>
              <p:cNvPr id="16" name="Rectangle 119"/>
              <p:cNvSpPr>
                <a:spLocks noChangeArrowheads="1"/>
              </p:cNvSpPr>
              <p:nvPr/>
            </p:nvSpPr>
            <p:spPr bwMode="auto">
              <a:xfrm>
                <a:off x="4273" y="1392"/>
                <a:ext cx="288" cy="145"/>
              </a:xfrm>
              <a:prstGeom prst="rect">
                <a:avLst/>
              </a:prstGeom>
              <a:gradFill rotWithShape="1">
                <a:gsLst>
                  <a:gs pos="0">
                    <a:srgbClr val="25D990"/>
                  </a:gs>
                  <a:gs pos="50000">
                    <a:srgbClr val="25D990">
                      <a:gamma/>
                      <a:tint val="40000"/>
                      <a:invGamma/>
                    </a:srgbClr>
                  </a:gs>
                  <a:gs pos="100000">
                    <a:srgbClr val="25D99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cs typeface="+mn-cs"/>
                </a:endParaRPr>
              </a:p>
            </p:txBody>
          </p:sp>
          <p:sp>
            <p:nvSpPr>
              <p:cNvPr id="17" name="Line 120"/>
              <p:cNvSpPr>
                <a:spLocks noChangeShapeType="1"/>
              </p:cNvSpPr>
              <p:nvPr/>
            </p:nvSpPr>
            <p:spPr bwMode="auto">
              <a:xfrm>
                <a:off x="4273" y="1537"/>
                <a:ext cx="288" cy="0"/>
              </a:xfrm>
              <a:prstGeom prst="line">
                <a:avLst/>
              </a:prstGeom>
              <a:noFill/>
              <a:ln w="38100">
                <a:solidFill>
                  <a:srgbClr val="FF99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cs typeface="+mn-cs"/>
                </a:endParaRPr>
              </a:p>
            </p:txBody>
          </p:sp>
        </p:grpSp>
        <p:grpSp>
          <p:nvGrpSpPr>
            <p:cNvPr id="49181" name="Group 121"/>
            <p:cNvGrpSpPr>
              <a:grpSpLocks/>
            </p:cNvGrpSpPr>
            <p:nvPr/>
          </p:nvGrpSpPr>
          <p:grpSpPr bwMode="auto">
            <a:xfrm rot="5400000">
              <a:off x="8496300" y="3771292"/>
              <a:ext cx="457200" cy="228600"/>
              <a:chOff x="4272" y="1392"/>
              <a:chExt cx="288" cy="144"/>
            </a:xfrm>
          </p:grpSpPr>
          <p:sp>
            <p:nvSpPr>
              <p:cNvPr id="19" name="Rectangle 122"/>
              <p:cNvSpPr>
                <a:spLocks noChangeArrowheads="1"/>
              </p:cNvSpPr>
              <p:nvPr/>
            </p:nvSpPr>
            <p:spPr bwMode="auto">
              <a:xfrm>
                <a:off x="4272" y="1392"/>
                <a:ext cx="288" cy="143"/>
              </a:xfrm>
              <a:prstGeom prst="rect">
                <a:avLst/>
              </a:prstGeom>
              <a:gradFill rotWithShape="1">
                <a:gsLst>
                  <a:gs pos="0">
                    <a:srgbClr val="25D990"/>
                  </a:gs>
                  <a:gs pos="50000">
                    <a:srgbClr val="25D990">
                      <a:gamma/>
                      <a:tint val="40000"/>
                      <a:invGamma/>
                    </a:srgbClr>
                  </a:gs>
                  <a:gs pos="100000">
                    <a:srgbClr val="25D99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cs typeface="+mn-cs"/>
                </a:endParaRPr>
              </a:p>
            </p:txBody>
          </p:sp>
          <p:sp>
            <p:nvSpPr>
              <p:cNvPr id="20" name="Line 123"/>
              <p:cNvSpPr>
                <a:spLocks noChangeShapeType="1"/>
              </p:cNvSpPr>
              <p:nvPr/>
            </p:nvSpPr>
            <p:spPr bwMode="auto">
              <a:xfrm>
                <a:off x="4270" y="1537"/>
                <a:ext cx="288" cy="0"/>
              </a:xfrm>
              <a:prstGeom prst="line">
                <a:avLst/>
              </a:prstGeom>
              <a:noFill/>
              <a:ln w="38100">
                <a:solidFill>
                  <a:srgbClr val="FF99CC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cs typeface="+mn-cs"/>
                </a:endParaRPr>
              </a:p>
            </p:txBody>
          </p:sp>
        </p:grpSp>
        <p:grpSp>
          <p:nvGrpSpPr>
            <p:cNvPr id="49182" name="Group 124"/>
            <p:cNvGrpSpPr>
              <a:grpSpLocks/>
            </p:cNvGrpSpPr>
            <p:nvPr/>
          </p:nvGrpSpPr>
          <p:grpSpPr bwMode="auto">
            <a:xfrm rot="-5400000">
              <a:off x="7353300" y="3771292"/>
              <a:ext cx="457200" cy="228600"/>
              <a:chOff x="4272" y="1392"/>
              <a:chExt cx="288" cy="144"/>
            </a:xfrm>
          </p:grpSpPr>
          <p:sp>
            <p:nvSpPr>
              <p:cNvPr id="22" name="Rectangle 125"/>
              <p:cNvSpPr>
                <a:spLocks noChangeArrowheads="1"/>
              </p:cNvSpPr>
              <p:nvPr/>
            </p:nvSpPr>
            <p:spPr bwMode="auto">
              <a:xfrm>
                <a:off x="4273" y="1392"/>
                <a:ext cx="288" cy="145"/>
              </a:xfrm>
              <a:prstGeom prst="rect">
                <a:avLst/>
              </a:prstGeom>
              <a:gradFill rotWithShape="1">
                <a:gsLst>
                  <a:gs pos="0">
                    <a:srgbClr val="25D990"/>
                  </a:gs>
                  <a:gs pos="50000">
                    <a:srgbClr val="25D990">
                      <a:gamma/>
                      <a:tint val="40000"/>
                      <a:invGamma/>
                    </a:srgbClr>
                  </a:gs>
                  <a:gs pos="100000">
                    <a:srgbClr val="25D99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cs typeface="+mn-cs"/>
                </a:endParaRPr>
              </a:p>
            </p:txBody>
          </p:sp>
          <p:sp>
            <p:nvSpPr>
              <p:cNvPr id="23" name="Line 126"/>
              <p:cNvSpPr>
                <a:spLocks noChangeShapeType="1"/>
              </p:cNvSpPr>
              <p:nvPr/>
            </p:nvSpPr>
            <p:spPr bwMode="auto">
              <a:xfrm>
                <a:off x="4273" y="1537"/>
                <a:ext cx="288" cy="0"/>
              </a:xfrm>
              <a:prstGeom prst="line">
                <a:avLst/>
              </a:prstGeom>
              <a:noFill/>
              <a:ln w="38100">
                <a:solidFill>
                  <a:srgbClr val="FF99CC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cs typeface="+mn-cs"/>
                </a:endParaRPr>
              </a:p>
            </p:txBody>
          </p:sp>
        </p:grpSp>
        <p:grpSp>
          <p:nvGrpSpPr>
            <p:cNvPr id="49183" name="Group 127"/>
            <p:cNvGrpSpPr>
              <a:grpSpLocks/>
            </p:cNvGrpSpPr>
            <p:nvPr/>
          </p:nvGrpSpPr>
          <p:grpSpPr bwMode="auto">
            <a:xfrm rot="10800000">
              <a:off x="6781800" y="3123592"/>
              <a:ext cx="457200" cy="228600"/>
              <a:chOff x="4272" y="1392"/>
              <a:chExt cx="288" cy="144"/>
            </a:xfrm>
          </p:grpSpPr>
          <p:sp>
            <p:nvSpPr>
              <p:cNvPr id="25" name="Rectangle 128"/>
              <p:cNvSpPr>
                <a:spLocks noChangeArrowheads="1"/>
              </p:cNvSpPr>
              <p:nvPr/>
            </p:nvSpPr>
            <p:spPr bwMode="auto">
              <a:xfrm>
                <a:off x="4271" y="1393"/>
                <a:ext cx="288" cy="143"/>
              </a:xfrm>
              <a:prstGeom prst="rect">
                <a:avLst/>
              </a:prstGeom>
              <a:gradFill rotWithShape="1">
                <a:gsLst>
                  <a:gs pos="0">
                    <a:srgbClr val="25D990"/>
                  </a:gs>
                  <a:gs pos="50000">
                    <a:srgbClr val="25D990">
                      <a:gamma/>
                      <a:tint val="40000"/>
                      <a:invGamma/>
                    </a:srgbClr>
                  </a:gs>
                  <a:gs pos="100000">
                    <a:srgbClr val="25D99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cs typeface="+mn-cs"/>
                </a:endParaRPr>
              </a:p>
            </p:txBody>
          </p:sp>
          <p:sp>
            <p:nvSpPr>
              <p:cNvPr id="26" name="Line 129"/>
              <p:cNvSpPr>
                <a:spLocks noChangeShapeType="1"/>
              </p:cNvSpPr>
              <p:nvPr/>
            </p:nvSpPr>
            <p:spPr bwMode="auto">
              <a:xfrm>
                <a:off x="4273" y="1535"/>
                <a:ext cx="288" cy="0"/>
              </a:xfrm>
              <a:prstGeom prst="line">
                <a:avLst/>
              </a:prstGeom>
              <a:noFill/>
              <a:ln w="38100">
                <a:solidFill>
                  <a:srgbClr val="FF99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>
                  <a:solidFill>
                    <a:sysClr val="windowText" lastClr="000000"/>
                  </a:solidFill>
                  <a:cs typeface="+mn-cs"/>
                </a:endParaRPr>
              </a:p>
            </p:txBody>
          </p:sp>
        </p:grpSp>
        <p:sp>
          <p:nvSpPr>
            <p:cNvPr id="27" name="Delay 26"/>
            <p:cNvSpPr/>
            <p:nvPr/>
          </p:nvSpPr>
          <p:spPr>
            <a:xfrm rot="5400000">
              <a:off x="6901293" y="4441901"/>
              <a:ext cx="305472" cy="258824"/>
            </a:xfrm>
            <a:prstGeom prst="flowChartDelay">
              <a:avLst/>
            </a:prstGeom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49185" name="Group 27"/>
            <p:cNvGrpSpPr>
              <a:grpSpLocks/>
            </p:cNvGrpSpPr>
            <p:nvPr/>
          </p:nvGrpSpPr>
          <p:grpSpPr bwMode="auto">
            <a:xfrm rot="-5400000">
              <a:off x="5614612" y="3412522"/>
              <a:ext cx="512382" cy="806792"/>
              <a:chOff x="1624641" y="3813174"/>
              <a:chExt cx="666574" cy="1082888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1622736" y="3884555"/>
                <a:ext cx="668562" cy="1013638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" name="Snip Same Side Corner Rectangle 29"/>
              <p:cNvSpPr/>
              <p:nvPr/>
            </p:nvSpPr>
            <p:spPr>
              <a:xfrm>
                <a:off x="1761730" y="3931130"/>
                <a:ext cx="390081" cy="945167"/>
              </a:xfrm>
              <a:prstGeom prst="snip2SameRect">
                <a:avLst/>
              </a:prstGeom>
              <a:gradFill flip="none" rotWithShape="1">
                <a:gsLst>
                  <a:gs pos="15000">
                    <a:schemeClr val="bg1">
                      <a:lumMod val="50000"/>
                      <a:lumOff val="50000"/>
                    </a:schemeClr>
                  </a:gs>
                  <a:gs pos="85000">
                    <a:schemeClr val="tx1">
                      <a:lumMod val="9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  <a:effectLst>
                <a:glow rad="50800">
                  <a:srgbClr val="FF0000">
                    <a:alpha val="50000"/>
                  </a:srgbClr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1774430" y="4489399"/>
                <a:ext cx="362593" cy="375634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/>
                  </a:gs>
                  <a:gs pos="70000">
                    <a:schemeClr val="tx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glow>
                  <a:schemeClr val="bg1"/>
                </a:glo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1730265" y="3808414"/>
                <a:ext cx="462853" cy="71384"/>
              </a:xfrm>
              <a:prstGeom prst="rect">
                <a:avLst/>
              </a:prstGeom>
              <a:solidFill>
                <a:schemeClr val="bg1">
                  <a:lumMod val="85000"/>
                  <a:lumOff val="15000"/>
                </a:schemeClr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34" name="Text Box 115"/>
            <p:cNvSpPr txBox="1">
              <a:spLocks noChangeArrowheads="1"/>
            </p:cNvSpPr>
            <p:nvPr/>
          </p:nvSpPr>
          <p:spPr bwMode="auto">
            <a:xfrm>
              <a:off x="6492063" y="4688112"/>
              <a:ext cx="1060113" cy="30547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>
                  <a:latin typeface="Helvetica" charset="0"/>
                  <a:cs typeface="+mn-cs"/>
                </a:rPr>
                <a:t>photodiode</a:t>
              </a:r>
            </a:p>
          </p:txBody>
        </p:sp>
      </p:grpSp>
      <p:cxnSp>
        <p:nvCxnSpPr>
          <p:cNvPr id="49158" name="Straight Arrow Connector 37"/>
          <p:cNvCxnSpPr>
            <a:cxnSpLocks noChangeShapeType="1"/>
          </p:cNvCxnSpPr>
          <p:nvPr/>
        </p:nvCxnSpPr>
        <p:spPr bwMode="auto">
          <a:xfrm flipV="1">
            <a:off x="4498975" y="3873500"/>
            <a:ext cx="3167063" cy="2179638"/>
          </a:xfrm>
          <a:prstGeom prst="straightConnector1">
            <a:avLst/>
          </a:prstGeom>
          <a:noFill/>
          <a:ln w="127000">
            <a:solidFill>
              <a:schemeClr val="tx1"/>
            </a:solidFill>
            <a:round/>
            <a:headEnd type="none" w="sm" len="sm"/>
            <a:tailEnd type="arrow" w="med" len="med"/>
          </a:ln>
        </p:spPr>
      </p:cxnSp>
      <p:sp>
        <p:nvSpPr>
          <p:cNvPr id="49159" name="Title 1"/>
          <p:cNvSpPr txBox="1">
            <a:spLocks/>
          </p:cNvSpPr>
          <p:nvPr/>
        </p:nvSpPr>
        <p:spPr bwMode="auto">
          <a:xfrm rot="-2094844">
            <a:off x="5332413" y="4657725"/>
            <a:ext cx="1776412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2075" tIns="46038" rIns="92075" bIns="46038"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latin typeface="Helvetica" charset="0"/>
              </a:rPr>
              <a:t>Reality axis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6377" y="-1"/>
            <a:ext cx="3687624" cy="22174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>
          <a:xfrm>
            <a:off x="2127937" y="227013"/>
            <a:ext cx="5607219" cy="700087"/>
          </a:xfrm>
        </p:spPr>
        <p:txBody>
          <a:bodyPr/>
          <a:lstStyle/>
          <a:p>
            <a:r>
              <a:rPr lang="en-US" sz="2800" dirty="0">
                <a:latin typeface="Helvetica" charset="0"/>
              </a:rPr>
              <a:t>The Design: Optical Configuration</a:t>
            </a:r>
          </a:p>
        </p:txBody>
      </p:sp>
      <p:sp>
        <p:nvSpPr>
          <p:cNvPr id="409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Helvetica" charset="0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9BFAFAF-6FCB-D04B-A44A-DE30D235BFEA}" type="slidenum">
              <a:rPr lang="en-US" sz="1200">
                <a:latin typeface="Helvetica" charset="0"/>
              </a:rPr>
              <a:pPr/>
              <a:t>19</a:t>
            </a:fld>
            <a:endParaRPr lang="en-US" sz="1200">
              <a:latin typeface="Helvetica" charset="0"/>
            </a:endParaRPr>
          </a:p>
        </p:txBody>
      </p:sp>
      <p:pic>
        <p:nvPicPr>
          <p:cNvPr id="40964" name="Picture 1028" descr="IFO_SYS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22353"/>
            <a:ext cx="8229600" cy="630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1548604" y="227013"/>
            <a:ext cx="4696736" cy="700087"/>
          </a:xfrm>
        </p:spPr>
        <p:txBody>
          <a:bodyPr/>
          <a:lstStyle/>
          <a:p>
            <a:r>
              <a:rPr lang="en-US" sz="2800" dirty="0" smtClean="0">
                <a:latin typeface="Helvetica" charset="0"/>
              </a:rPr>
              <a:t>The starting point for GW detection via Interferometry</a:t>
            </a:r>
            <a:endParaRPr lang="en-US" sz="2800" dirty="0">
              <a:latin typeface="Helvetica" charset="0"/>
            </a:endParaRPr>
          </a:p>
        </p:txBody>
      </p:sp>
      <p:sp>
        <p:nvSpPr>
          <p:cNvPr id="27650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077200" cy="4953000"/>
          </a:xfrm>
        </p:spPr>
        <p:txBody>
          <a:bodyPr/>
          <a:lstStyle/>
          <a:p>
            <a:r>
              <a:rPr lang="en-US" dirty="0" err="1">
                <a:latin typeface="Helvetica" charset="0"/>
              </a:rPr>
              <a:t>Rai</a:t>
            </a:r>
            <a:r>
              <a:rPr lang="en-US" dirty="0">
                <a:latin typeface="Helvetica" charset="0"/>
              </a:rPr>
              <a:t> Weiss of MIT was teaching a course on GR</a:t>
            </a:r>
            <a:br>
              <a:rPr lang="en-US" dirty="0">
                <a:latin typeface="Helvetica" charset="0"/>
              </a:rPr>
            </a:br>
            <a:r>
              <a:rPr lang="en-US" dirty="0">
                <a:latin typeface="Helvetica" charset="0"/>
              </a:rPr>
              <a:t>in the late </a:t>
            </a:r>
            <a:r>
              <a:rPr lang="ja-JP" altLang="en-US" dirty="0">
                <a:latin typeface="Helvetica" charset="0"/>
              </a:rPr>
              <a:t>‘</a:t>
            </a:r>
            <a:r>
              <a:rPr lang="en-US" altLang="ja-JP" dirty="0">
                <a:latin typeface="Helvetica" charset="0"/>
              </a:rPr>
              <a:t>60s</a:t>
            </a:r>
          </a:p>
          <a:p>
            <a:r>
              <a:rPr lang="en-US" dirty="0">
                <a:latin typeface="Helvetica" charset="0"/>
              </a:rPr>
              <a:t>Wanted a good homework problem for the students</a:t>
            </a:r>
          </a:p>
          <a:p>
            <a:r>
              <a:rPr lang="en-US" dirty="0">
                <a:latin typeface="Helvetica" charset="0"/>
              </a:rPr>
              <a:t>Why not ask them to work out how to use </a:t>
            </a:r>
            <a:br>
              <a:rPr lang="en-US" dirty="0">
                <a:latin typeface="Helvetica" charset="0"/>
              </a:rPr>
            </a:br>
            <a:r>
              <a:rPr lang="en-US" dirty="0">
                <a:latin typeface="Helvetica" charset="0"/>
              </a:rPr>
              <a:t>laser interferometry to detect gravitational waves?</a:t>
            </a:r>
          </a:p>
          <a:p>
            <a:r>
              <a:rPr lang="en-US" dirty="0">
                <a:latin typeface="Helvetica" charset="0"/>
              </a:rPr>
              <a:t>Weiss wrote the instruction book we have been following</a:t>
            </a:r>
            <a:br>
              <a:rPr lang="en-US" dirty="0">
                <a:latin typeface="Helvetica" charset="0"/>
              </a:rPr>
            </a:br>
            <a:r>
              <a:rPr lang="en-US" dirty="0">
                <a:latin typeface="Helvetica" charset="0"/>
              </a:rPr>
              <a:t>ever since</a:t>
            </a: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fld id="{8B907C5B-6DAA-3C40-9CD4-318EC196725D}" type="slidenum">
              <a:rPr lang="en-US" sz="800"/>
              <a:pPr>
                <a:defRPr/>
              </a:pPr>
              <a:t>2</a:t>
            </a:fld>
            <a:endParaRPr lang="en-US" sz="800"/>
          </a:p>
        </p:txBody>
      </p:sp>
      <p:pic>
        <p:nvPicPr>
          <p:cNvPr id="2765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0"/>
            <a:ext cx="2286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609975"/>
            <a:ext cx="4929188" cy="86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27654" name="Group 1"/>
          <p:cNvGrpSpPr>
            <a:grpSpLocks/>
          </p:cNvGrpSpPr>
          <p:nvPr/>
        </p:nvGrpSpPr>
        <p:grpSpPr bwMode="auto">
          <a:xfrm>
            <a:off x="76200" y="4470400"/>
            <a:ext cx="5086350" cy="2209800"/>
            <a:chOff x="749256" y="4725627"/>
            <a:chExt cx="4061030" cy="1679936"/>
          </a:xfrm>
        </p:grpSpPr>
        <p:pic>
          <p:nvPicPr>
            <p:cNvPr id="410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0118" y="4725627"/>
              <a:ext cx="1399306" cy="1991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4106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6687" y="4924758"/>
              <a:ext cx="3346167" cy="5117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4107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256" y="5431635"/>
              <a:ext cx="4061030" cy="9739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pic>
        <p:nvPicPr>
          <p:cNvPr id="410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3549650"/>
            <a:ext cx="4057650" cy="31559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>
          <a:xfrm>
            <a:off x="2058153" y="65695"/>
            <a:ext cx="5780343" cy="927100"/>
          </a:xfrm>
        </p:spPr>
        <p:txBody>
          <a:bodyPr/>
          <a:lstStyle/>
          <a:p>
            <a:r>
              <a:rPr lang="en-US" sz="2800" dirty="0" smtClean="0">
                <a:latin typeface="Helvetica" charset="0"/>
              </a:rPr>
              <a:t>Infrastructure: </a:t>
            </a:r>
            <a:br>
              <a:rPr lang="en-US" sz="2800" dirty="0" smtClean="0">
                <a:latin typeface="Helvetica" charset="0"/>
              </a:rPr>
            </a:br>
            <a:r>
              <a:rPr lang="en-US" sz="2800" dirty="0" smtClean="0">
                <a:latin typeface="Helvetica" charset="0"/>
              </a:rPr>
              <a:t>4km </a:t>
            </a:r>
            <a:r>
              <a:rPr lang="en-US" sz="2800" dirty="0">
                <a:latin typeface="Helvetica" charset="0"/>
              </a:rPr>
              <a:t>Beam Tubes</a:t>
            </a:r>
          </a:p>
        </p:txBody>
      </p:sp>
      <p:pic>
        <p:nvPicPr>
          <p:cNvPr id="50178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233488"/>
            <a:ext cx="4937125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3"/>
          <p:cNvSpPr txBox="1">
            <a:spLocks noChangeArrowheads="1"/>
          </p:cNvSpPr>
          <p:nvPr/>
        </p:nvSpPr>
        <p:spPr bwMode="auto">
          <a:xfrm>
            <a:off x="717550" y="4691063"/>
            <a:ext cx="8193088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2075" tIns="46038" rIns="92075" bIns="46038"/>
          <a:lstStyle>
            <a:lvl1pPr marL="342900" indent="-3429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>
              <a:spcBef>
                <a:spcPct val="20000"/>
              </a:spcBef>
              <a:buClr>
                <a:srgbClr val="CC0099"/>
              </a:buClr>
              <a:buSzPct val="85000"/>
              <a:buFont typeface="Monotype Sorts" charset="0"/>
              <a:buChar char="l"/>
            </a:pPr>
            <a:r>
              <a:rPr lang="en-US" sz="1800" dirty="0">
                <a:solidFill>
                  <a:schemeClr val="tx2"/>
                </a:solidFill>
                <a:latin typeface="Helvetica" charset="0"/>
              </a:rPr>
              <a:t>Light must travel in an excellent vacuum</a:t>
            </a:r>
          </a:p>
          <a:p>
            <a:pPr lvl="1" algn="l">
              <a:spcBef>
                <a:spcPct val="20000"/>
              </a:spcBef>
              <a:buClr>
                <a:srgbClr val="CC0099"/>
              </a:buClr>
              <a:buFont typeface="Times New Roman" charset="0"/>
              <a:buChar char="»"/>
            </a:pPr>
            <a:r>
              <a:rPr lang="en-US" sz="1800" dirty="0">
                <a:solidFill>
                  <a:schemeClr val="tx2"/>
                </a:solidFill>
                <a:latin typeface="Helvetica" charset="0"/>
              </a:rPr>
              <a:t>Just a few molecules traversing the optical path makes a detectable change in path length, masking GWs!</a:t>
            </a:r>
          </a:p>
          <a:p>
            <a:pPr lvl="1" algn="l">
              <a:spcBef>
                <a:spcPct val="20000"/>
              </a:spcBef>
              <a:buClr>
                <a:srgbClr val="CC0099"/>
              </a:buClr>
              <a:buFont typeface="Times New Roman" charset="0"/>
              <a:buChar char="»"/>
            </a:pPr>
            <a:r>
              <a:rPr lang="en-US" sz="1800" dirty="0">
                <a:solidFill>
                  <a:schemeClr val="tx2"/>
                </a:solidFill>
                <a:latin typeface="Helvetica" charset="0"/>
              </a:rPr>
              <a:t>1.2 m diameter – avoid scattering against walls</a:t>
            </a:r>
          </a:p>
          <a:p>
            <a:pPr algn="l">
              <a:spcBef>
                <a:spcPct val="20000"/>
              </a:spcBef>
              <a:buClr>
                <a:srgbClr val="CC0099"/>
              </a:buClr>
              <a:buSzPct val="85000"/>
              <a:buFont typeface="Monotype Sorts" charset="0"/>
              <a:buChar char="l"/>
            </a:pPr>
            <a:r>
              <a:rPr lang="en-US" sz="1800" dirty="0">
                <a:solidFill>
                  <a:schemeClr val="tx2"/>
                </a:solidFill>
                <a:latin typeface="Helvetica" charset="0"/>
              </a:rPr>
              <a:t>Cover over the tube – </a:t>
            </a:r>
            <a:r>
              <a:rPr lang="en-US" sz="1800" dirty="0" smtClean="0">
                <a:solidFill>
                  <a:schemeClr val="tx2"/>
                </a:solidFill>
                <a:latin typeface="Helvetica" charset="0"/>
              </a:rPr>
              <a:t>stops hunters</a:t>
            </a:r>
            <a:r>
              <a:rPr lang="en-US" sz="1800" dirty="0">
                <a:solidFill>
                  <a:schemeClr val="tx2"/>
                </a:solidFill>
                <a:latin typeface="Helvetica" charset="0"/>
              </a:rPr>
              <a:t>’ bullets and the stray car</a:t>
            </a:r>
          </a:p>
          <a:p>
            <a:pPr algn="l">
              <a:spcBef>
                <a:spcPct val="20000"/>
              </a:spcBef>
              <a:buClr>
                <a:srgbClr val="CC0099"/>
              </a:buClr>
              <a:buSzPct val="85000"/>
              <a:buFont typeface="Monotype Sorts" charset="0"/>
              <a:buChar char="l"/>
            </a:pPr>
            <a:r>
              <a:rPr lang="en-US" sz="1800" dirty="0">
                <a:solidFill>
                  <a:schemeClr val="tx2"/>
                </a:solidFill>
                <a:latin typeface="Helvetica" charset="0"/>
              </a:rPr>
              <a:t>Tube is straight to a fraction of a cm…not like the earth’s curved surface</a:t>
            </a:r>
          </a:p>
          <a:p>
            <a:pPr lvl="1" algn="l">
              <a:spcBef>
                <a:spcPct val="20000"/>
              </a:spcBef>
              <a:buClr>
                <a:srgbClr val="CC0099"/>
              </a:buClr>
              <a:buFont typeface="Times New Roman" charset="0"/>
              <a:buChar char="»"/>
            </a:pPr>
            <a:endParaRPr lang="en-US" sz="1800" dirty="0">
              <a:solidFill>
                <a:schemeClr val="tx2"/>
              </a:solidFill>
              <a:latin typeface="Helvetica" charset="0"/>
            </a:endParaRPr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1500188"/>
            <a:ext cx="3271837" cy="217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fld id="{1DD34A69-39B8-E14C-BB43-347C50A1E6F9}" type="slidenum">
              <a:rPr lang="en-US" sz="800"/>
              <a:pPr>
                <a:defRPr/>
              </a:pPr>
              <a:t>21</a:t>
            </a:fld>
            <a:endParaRPr lang="en-US" sz="800"/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411288" y="455613"/>
            <a:ext cx="6781800" cy="498475"/>
          </a:xfrm>
          <a:extLst>
            <a:ext uri="{909E8E84-426E-40dd-AFC4-6F175D3DCCD1}">
              <a14:hiddenFill xmlns:a14="http://schemas.microsoft.com/office/drawing/2010/main">
                <a:solidFill>
                  <a:srgbClr val="90F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2800" dirty="0">
                <a:latin typeface="Helvetica" charset="0"/>
              </a:rPr>
              <a:t>LIGO Vacuum Equipment </a:t>
            </a:r>
            <a:r>
              <a:rPr lang="en-US" dirty="0">
                <a:latin typeface="Helvetica" charset="0"/>
              </a:rPr>
              <a:t>– </a:t>
            </a:r>
            <a:br>
              <a:rPr lang="en-US" dirty="0">
                <a:latin typeface="Helvetica" charset="0"/>
              </a:rPr>
            </a:br>
            <a:r>
              <a:rPr lang="en-US" dirty="0">
                <a:latin typeface="Helvetica" charset="0"/>
              </a:rPr>
              <a:t>designed for several generations of instruments</a:t>
            </a:r>
            <a:r>
              <a:rPr lang="en-US" b="1" i="1" dirty="0">
                <a:solidFill>
                  <a:srgbClr val="EB5621"/>
                </a:solidFill>
                <a:latin typeface="Helvetica" charset="0"/>
              </a:rPr>
              <a:t> </a:t>
            </a:r>
            <a:endParaRPr lang="en-US" dirty="0">
              <a:latin typeface="Helvetica" charset="0"/>
            </a:endParaRPr>
          </a:p>
        </p:txBody>
      </p:sp>
      <p:pic>
        <p:nvPicPr>
          <p:cNvPr id="52227" name="Picture 3" descr="vacequip-liv pic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1905000"/>
            <a:ext cx="6705600" cy="4953000"/>
          </a:xfrm>
          <a:noFill/>
        </p:spPr>
      </p:pic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293052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>
          <a:xfrm>
            <a:off x="1403771" y="294826"/>
            <a:ext cx="7497912" cy="700088"/>
          </a:xfrm>
        </p:spPr>
        <p:txBody>
          <a:bodyPr/>
          <a:lstStyle/>
          <a:p>
            <a:r>
              <a:rPr lang="en-US" sz="2800" dirty="0">
                <a:latin typeface="Helvetica" charset="0"/>
              </a:rPr>
              <a:t>200W </a:t>
            </a:r>
            <a:r>
              <a:rPr lang="en-US" sz="2800" dirty="0" err="1">
                <a:latin typeface="Helvetica" charset="0"/>
              </a:rPr>
              <a:t>Nd:YAG</a:t>
            </a:r>
            <a:r>
              <a:rPr lang="en-US" sz="2800" dirty="0">
                <a:latin typeface="Helvetica" charset="0"/>
              </a:rPr>
              <a:t> </a:t>
            </a:r>
            <a:r>
              <a:rPr lang="en-US" sz="2800" dirty="0" smtClean="0">
                <a:latin typeface="Helvetica" charset="0"/>
              </a:rPr>
              <a:t>laser</a:t>
            </a:r>
            <a:r>
              <a:rPr lang="en-US" sz="2800" dirty="0">
                <a:latin typeface="Helvetica" charset="0"/>
              </a:rPr>
              <a:t/>
            </a:r>
            <a:br>
              <a:rPr lang="en-US" sz="2800" dirty="0">
                <a:latin typeface="Helvetica" charset="0"/>
              </a:rPr>
            </a:br>
            <a:r>
              <a:rPr lang="en-US" sz="1800" dirty="0" smtClean="0">
                <a:latin typeface="Helvetica" charset="0"/>
                <a:cs typeface="Helvetica" charset="0"/>
              </a:rPr>
              <a:t>Designed and contributed by </a:t>
            </a:r>
            <a:r>
              <a:rPr lang="en-US" sz="1800" dirty="0">
                <a:latin typeface="Helvetica" charset="0"/>
                <a:cs typeface="Helvetica" charset="0"/>
              </a:rPr>
              <a:t>M</a:t>
            </a:r>
            <a:r>
              <a:rPr lang="en-US" sz="1800" dirty="0" smtClean="0">
                <a:latin typeface="Helvetica" charset="0"/>
                <a:cs typeface="Helvetica" charset="0"/>
              </a:rPr>
              <a:t>ax Planck Albert Einstein Institute</a:t>
            </a:r>
            <a:endParaRPr lang="en-US" sz="1800" dirty="0">
              <a:latin typeface="Helvetica" charset="0"/>
              <a:cs typeface="Helvetica" charset="0"/>
            </a:endParaRPr>
          </a:p>
        </p:txBody>
      </p:sp>
      <p:sp>
        <p:nvSpPr>
          <p:cNvPr id="5427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0A8B3EC-B71D-D74A-A166-311FBC24FD49}" type="slidenum">
              <a:rPr lang="en-US" sz="1200">
                <a:latin typeface="Helvetica" charset="0"/>
              </a:rPr>
              <a:pPr/>
              <a:t>22</a:t>
            </a:fld>
            <a:endParaRPr lang="en-US" sz="1200">
              <a:latin typeface="Helvetica" charset="0"/>
            </a:endParaRPr>
          </a:p>
        </p:txBody>
      </p:sp>
      <p:sp>
        <p:nvSpPr>
          <p:cNvPr id="54275" name="TextBox 14"/>
          <p:cNvSpPr txBox="1">
            <a:spLocks noChangeArrowheads="1"/>
          </p:cNvSpPr>
          <p:nvPr/>
        </p:nvSpPr>
        <p:spPr bwMode="auto">
          <a:xfrm>
            <a:off x="4381500" y="5183188"/>
            <a:ext cx="46132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>
              <a:buFont typeface="Arial" charset="0"/>
              <a:buChar char="•"/>
            </a:pPr>
            <a:r>
              <a:rPr lang="en-US" sz="1800" dirty="0" smtClean="0">
                <a:solidFill>
                  <a:schemeClr val="tx2"/>
                </a:solidFill>
                <a:latin typeface="Helvetica" charset="0"/>
                <a:cs typeface="Helvetica" charset="0"/>
              </a:rPr>
              <a:t>Stabilized in power and frequency</a:t>
            </a:r>
            <a:endParaRPr lang="en-US" sz="1800" dirty="0">
              <a:solidFill>
                <a:schemeClr val="tx2"/>
              </a:solidFill>
              <a:latin typeface="Helvetica" charset="0"/>
              <a:cs typeface="Helvetica" charset="0"/>
            </a:endParaRPr>
          </a:p>
          <a:p>
            <a:pPr algn="l">
              <a:buFont typeface="Arial" charset="0"/>
              <a:buChar char="•"/>
            </a:pPr>
            <a:r>
              <a:rPr lang="en-US" sz="1800" dirty="0">
                <a:solidFill>
                  <a:schemeClr val="tx2"/>
                </a:solidFill>
                <a:latin typeface="Helvetica" charset="0"/>
                <a:cs typeface="Helvetica" charset="0"/>
              </a:rPr>
              <a:t>Uses a monolithic master oscillator followed by injection-locked rod amplifier </a:t>
            </a:r>
          </a:p>
        </p:txBody>
      </p:sp>
      <p:pic>
        <p:nvPicPr>
          <p:cNvPr id="54276" name="Picture 9" descr="PSl_after_cable_cleanu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038" y="1179513"/>
            <a:ext cx="5265737" cy="351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1460500"/>
            <a:ext cx="3503612" cy="513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Content Placeholder 1"/>
          <p:cNvSpPr>
            <a:spLocks noGrp="1"/>
          </p:cNvSpPr>
          <p:nvPr>
            <p:ph idx="1"/>
          </p:nvPr>
        </p:nvSpPr>
        <p:spPr>
          <a:xfrm>
            <a:off x="3965575" y="4775200"/>
            <a:ext cx="5140325" cy="2005013"/>
          </a:xfrm>
        </p:spPr>
        <p:txBody>
          <a:bodyPr/>
          <a:lstStyle/>
          <a:p>
            <a:r>
              <a:rPr lang="en-US" dirty="0">
                <a:latin typeface="Helvetica" charset="0"/>
              </a:rPr>
              <a:t>Both the physical test </a:t>
            </a:r>
            <a:r>
              <a:rPr lang="en-US" dirty="0" smtClean="0">
                <a:latin typeface="Helvetica" charset="0"/>
              </a:rPr>
              <a:t>mass</a:t>
            </a:r>
            <a:r>
              <a:rPr lang="en-US" dirty="0">
                <a:latin typeface="Helvetica" charset="0"/>
              </a:rPr>
              <a:t> </a:t>
            </a:r>
            <a:r>
              <a:rPr lang="en-US" dirty="0" smtClean="0">
                <a:latin typeface="Helvetica" charset="0"/>
              </a:rPr>
              <a:t>– a </a:t>
            </a:r>
            <a:r>
              <a:rPr lang="en-US" dirty="0">
                <a:latin typeface="Helvetica" charset="0"/>
              </a:rPr>
              <a:t>free point in space-</a:t>
            </a:r>
            <a:r>
              <a:rPr lang="en-US" dirty="0" smtClean="0">
                <a:latin typeface="Helvetica" charset="0"/>
              </a:rPr>
              <a:t>time</a:t>
            </a:r>
            <a:r>
              <a:rPr lang="en-US" dirty="0">
                <a:latin typeface="Helvetica" charset="0"/>
              </a:rPr>
              <a:t> </a:t>
            </a:r>
            <a:r>
              <a:rPr lang="en-US" dirty="0" smtClean="0">
                <a:latin typeface="Helvetica" charset="0"/>
              </a:rPr>
              <a:t>– and </a:t>
            </a:r>
            <a:r>
              <a:rPr lang="en-US" dirty="0">
                <a:latin typeface="Helvetica" charset="0"/>
              </a:rPr>
              <a:t>a crucial optical element</a:t>
            </a:r>
          </a:p>
          <a:p>
            <a:r>
              <a:rPr lang="en-US" dirty="0">
                <a:latin typeface="Helvetica" charset="0"/>
              </a:rPr>
              <a:t>Mechanical requirements: bulk and coating thermal noise, high resonant frequency</a:t>
            </a:r>
          </a:p>
          <a:p>
            <a:r>
              <a:rPr lang="en-US" dirty="0">
                <a:latin typeface="Helvetica" charset="0"/>
              </a:rPr>
              <a:t>Optical requirements: figure, scatter, homogeneity, bulk and coating absorption</a:t>
            </a:r>
          </a:p>
        </p:txBody>
      </p:sp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1317625" y="1588"/>
            <a:ext cx="2405063" cy="541337"/>
          </a:xfrm>
        </p:spPr>
        <p:txBody>
          <a:bodyPr/>
          <a:lstStyle/>
          <a:p>
            <a:r>
              <a:rPr lang="en-US" sz="2800" dirty="0">
                <a:latin typeface="Helvetica" charset="0"/>
              </a:rPr>
              <a:t>Test Masses</a:t>
            </a:r>
          </a:p>
        </p:txBody>
      </p:sp>
      <p:sp>
        <p:nvSpPr>
          <p:cNvPr id="55299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666163" y="6486525"/>
            <a:ext cx="490537" cy="431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0220223-50BC-E640-A366-C85EBAFD74C1}" type="slidenum">
              <a:rPr lang="en-US" sz="1200">
                <a:latin typeface="Helvetica" charset="0"/>
              </a:rPr>
              <a:pPr/>
              <a:t>23</a:t>
            </a:fld>
            <a:endParaRPr lang="en-US" sz="1200">
              <a:latin typeface="Helvetica" charset="0"/>
            </a:endParaRPr>
          </a:p>
        </p:txBody>
      </p:sp>
      <p:pic>
        <p:nvPicPr>
          <p:cNvPr id="5530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r="17625"/>
          <a:stretch>
            <a:fillRect/>
          </a:stretch>
        </p:blipFill>
        <p:spPr bwMode="auto">
          <a:xfrm>
            <a:off x="3872384" y="1589"/>
            <a:ext cx="5273204" cy="4580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ttangolo 6"/>
          <p:cNvSpPr>
            <a:spLocks noChangeArrowheads="1"/>
          </p:cNvSpPr>
          <p:nvPr/>
        </p:nvSpPr>
        <p:spPr bwMode="auto">
          <a:xfrm>
            <a:off x="0" y="1198563"/>
            <a:ext cx="385670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 algn="l">
              <a:buFont typeface="Arial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j-lt"/>
                <a:ea typeface="+mn-ea"/>
                <a:cs typeface="Calibri" pitchFamily="34" charset="0"/>
              </a:rPr>
              <a:t>Requires the state of the art in substrates and polishing</a:t>
            </a:r>
          </a:p>
          <a:p>
            <a:pPr marL="285750" indent="-285750" algn="l">
              <a:buFont typeface="Arial" charset="0"/>
              <a:buChar char="•"/>
              <a:defRPr/>
            </a:pPr>
            <a:r>
              <a:rPr lang="en-US" sz="2000" dirty="0">
                <a:solidFill>
                  <a:schemeClr val="tx2"/>
                </a:solidFill>
                <a:latin typeface="+mj-lt"/>
                <a:ea typeface="+mn-ea"/>
                <a:cs typeface="Calibri" pitchFamily="34" charset="0"/>
              </a:rPr>
              <a:t>Pushes the art for coating</a:t>
            </a:r>
            <a:r>
              <a:rPr lang="en-US" sz="2000" dirty="0" smtClean="0">
                <a:solidFill>
                  <a:schemeClr val="tx2"/>
                </a:solidFill>
                <a:latin typeface="+mj-lt"/>
                <a:ea typeface="+mn-ea"/>
                <a:cs typeface="Calibri" pitchFamily="34" charset="0"/>
              </a:rPr>
              <a:t>!</a:t>
            </a:r>
          </a:p>
          <a:p>
            <a:pPr marL="285750" indent="-285750" algn="l">
              <a:buFont typeface="Arial" charset="0"/>
              <a:buChar char="•"/>
              <a:defRPr/>
            </a:pPr>
            <a:r>
              <a:rPr lang="en-US" sz="2000" dirty="0" smtClean="0">
                <a:solidFill>
                  <a:schemeClr val="tx2"/>
                </a:solidFill>
                <a:latin typeface="+mj-lt"/>
                <a:ea typeface="+mn-ea"/>
                <a:cs typeface="Calibri" pitchFamily="34" charset="0"/>
              </a:rPr>
              <a:t>Sum-nm flatness over 300mm</a:t>
            </a:r>
            <a:endParaRPr lang="en-US" sz="2000" dirty="0">
              <a:solidFill>
                <a:schemeClr val="tx2"/>
              </a:solidFill>
              <a:latin typeface="+mj-lt"/>
              <a:ea typeface="+mn-ea"/>
              <a:cs typeface="Calibri" pitchFamily="34" charset="0"/>
            </a:endParaRPr>
          </a:p>
        </p:txBody>
      </p:sp>
      <p:grpSp>
        <p:nvGrpSpPr>
          <p:cNvPr id="55302" name="Group 2"/>
          <p:cNvGrpSpPr>
            <a:grpSpLocks/>
          </p:cNvGrpSpPr>
          <p:nvPr/>
        </p:nvGrpSpPr>
        <p:grpSpPr bwMode="auto">
          <a:xfrm>
            <a:off x="-39688" y="2673350"/>
            <a:ext cx="3732213" cy="4002088"/>
            <a:chOff x="1019587" y="26987"/>
            <a:chExt cx="4720813" cy="4106863"/>
          </a:xfrm>
        </p:grpSpPr>
        <p:grpSp>
          <p:nvGrpSpPr>
            <p:cNvPr id="55303" name="Group 7"/>
            <p:cNvGrpSpPr>
              <a:grpSpLocks/>
            </p:cNvGrpSpPr>
            <p:nvPr/>
          </p:nvGrpSpPr>
          <p:grpSpPr bwMode="auto">
            <a:xfrm>
              <a:off x="1189038" y="26987"/>
              <a:ext cx="4551362" cy="4106863"/>
              <a:chOff x="4262438" y="1312863"/>
              <a:chExt cx="4551362" cy="4106863"/>
            </a:xfrm>
          </p:grpSpPr>
          <p:sp>
            <p:nvSpPr>
              <p:cNvPr id="55305" name="Line 26"/>
              <p:cNvSpPr>
                <a:spLocks noChangeShapeType="1"/>
              </p:cNvSpPr>
              <p:nvPr/>
            </p:nvSpPr>
            <p:spPr bwMode="auto">
              <a:xfrm>
                <a:off x="5527674" y="4633914"/>
                <a:ext cx="23813" cy="785812"/>
              </a:xfrm>
              <a:prstGeom prst="line">
                <a:avLst/>
              </a:prstGeom>
              <a:noFill/>
              <a:ln w="57150">
                <a:solidFill>
                  <a:srgbClr val="FF6743"/>
                </a:solidFill>
                <a:prstDash val="sysDot"/>
                <a:round/>
                <a:headEnd type="none" w="sm" len="sm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06" name="Line 25"/>
              <p:cNvSpPr>
                <a:spLocks noChangeShapeType="1"/>
              </p:cNvSpPr>
              <p:nvPr/>
            </p:nvSpPr>
            <p:spPr bwMode="auto">
              <a:xfrm>
                <a:off x="5470525" y="3552825"/>
                <a:ext cx="0" cy="984250"/>
              </a:xfrm>
              <a:prstGeom prst="line">
                <a:avLst/>
              </a:prstGeom>
              <a:noFill/>
              <a:ln w="57150">
                <a:solidFill>
                  <a:srgbClr val="FF674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07" name="Line 24"/>
              <p:cNvSpPr>
                <a:spLocks noChangeShapeType="1"/>
              </p:cNvSpPr>
              <p:nvPr/>
            </p:nvSpPr>
            <p:spPr bwMode="auto">
              <a:xfrm>
                <a:off x="4847431" y="4487068"/>
                <a:ext cx="1691482" cy="7145"/>
              </a:xfrm>
              <a:prstGeom prst="line">
                <a:avLst/>
              </a:prstGeom>
              <a:noFill/>
              <a:ln w="57150">
                <a:solidFill>
                  <a:srgbClr val="FF6743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08" name="Rectangle 20"/>
              <p:cNvSpPr>
                <a:spLocks noChangeArrowheads="1"/>
              </p:cNvSpPr>
              <p:nvPr/>
            </p:nvSpPr>
            <p:spPr bwMode="auto">
              <a:xfrm rot="5400000">
                <a:off x="7466013" y="3589337"/>
                <a:ext cx="374650" cy="1812925"/>
              </a:xfrm>
              <a:prstGeom prst="rect">
                <a:avLst/>
              </a:prstGeom>
              <a:gradFill rotWithShape="1">
                <a:gsLst>
                  <a:gs pos="0">
                    <a:srgbClr val="FFD0C5"/>
                  </a:gs>
                  <a:gs pos="50000">
                    <a:srgbClr val="FF3300"/>
                  </a:gs>
                  <a:gs pos="100000">
                    <a:srgbClr val="FFD0C5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09" name="Rectangle 19"/>
              <p:cNvSpPr>
                <a:spLocks noChangeArrowheads="1"/>
              </p:cNvSpPr>
              <p:nvPr/>
            </p:nvSpPr>
            <p:spPr bwMode="auto">
              <a:xfrm>
                <a:off x="5276850" y="1662113"/>
                <a:ext cx="374650" cy="1698625"/>
              </a:xfrm>
              <a:prstGeom prst="rect">
                <a:avLst/>
              </a:prstGeom>
              <a:gradFill rotWithShape="1">
                <a:gsLst>
                  <a:gs pos="0">
                    <a:srgbClr val="FFD0C5"/>
                  </a:gs>
                  <a:gs pos="50000">
                    <a:srgbClr val="FF3300"/>
                  </a:gs>
                  <a:gs pos="100000">
                    <a:srgbClr val="FFD0C5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10" name="Rectangle 4"/>
              <p:cNvSpPr>
                <a:spLocks noChangeArrowheads="1"/>
              </p:cNvSpPr>
              <p:nvPr/>
            </p:nvSpPr>
            <p:spPr bwMode="auto">
              <a:xfrm>
                <a:off x="5111750" y="1447800"/>
                <a:ext cx="687388" cy="244475"/>
              </a:xfrm>
              <a:prstGeom prst="rect">
                <a:avLst/>
              </a:prstGeom>
              <a:solidFill>
                <a:schemeClr val="accent1"/>
              </a:solidFill>
              <a:ln w="19050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11" name="Text Box 5"/>
              <p:cNvSpPr txBox="1">
                <a:spLocks noChangeArrowheads="1"/>
              </p:cNvSpPr>
              <p:nvPr/>
            </p:nvSpPr>
            <p:spPr bwMode="auto">
              <a:xfrm>
                <a:off x="5996783" y="1312863"/>
                <a:ext cx="1254124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200" b="1">
                    <a:solidFill>
                      <a:srgbClr val="9900CC"/>
                    </a:solidFill>
                    <a:latin typeface="Helvetica" charset="0"/>
                  </a:rPr>
                  <a:t>Test Masses:</a:t>
                </a:r>
              </a:p>
              <a:p>
                <a:r>
                  <a:rPr lang="en-US" sz="1200" b="1">
                    <a:solidFill>
                      <a:srgbClr val="9900CC"/>
                    </a:solidFill>
                    <a:latin typeface="Helvetica" charset="0"/>
                  </a:rPr>
                  <a:t>34cm </a:t>
                </a:r>
                <a:r>
                  <a:rPr lang="en-US" sz="1200" b="1">
                    <a:solidFill>
                      <a:srgbClr val="9900CC"/>
                    </a:solidFill>
                    <a:latin typeface="Helvetica" charset="0"/>
                    <a:sym typeface="Symbol" charset="0"/>
                  </a:rPr>
                  <a:t> x 20cm</a:t>
                </a:r>
              </a:p>
            </p:txBody>
          </p:sp>
          <p:sp>
            <p:nvSpPr>
              <p:cNvPr id="55312" name="Text Box 6"/>
              <p:cNvSpPr txBox="1">
                <a:spLocks noChangeArrowheads="1"/>
              </p:cNvSpPr>
              <p:nvPr/>
            </p:nvSpPr>
            <p:spPr bwMode="auto">
              <a:xfrm>
                <a:off x="4546600" y="1457325"/>
                <a:ext cx="573088" cy="274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200" b="1">
                    <a:solidFill>
                      <a:schemeClr val="tx2"/>
                    </a:solidFill>
                    <a:latin typeface="Helvetica" charset="0"/>
                  </a:rPr>
                  <a:t>40 kg</a:t>
                </a:r>
                <a:endParaRPr lang="en-US" sz="1200" b="1">
                  <a:solidFill>
                    <a:schemeClr val="tx2"/>
                  </a:solidFill>
                  <a:latin typeface="Helvetica" charset="0"/>
                  <a:sym typeface="Symbol" charset="0"/>
                </a:endParaRPr>
              </a:p>
            </p:txBody>
          </p:sp>
          <p:sp>
            <p:nvSpPr>
              <p:cNvPr id="55313" name="Rectangle 7"/>
              <p:cNvSpPr>
                <a:spLocks noChangeArrowheads="1"/>
              </p:cNvSpPr>
              <p:nvPr/>
            </p:nvSpPr>
            <p:spPr bwMode="auto">
              <a:xfrm>
                <a:off x="5113338" y="3360738"/>
                <a:ext cx="687387" cy="244475"/>
              </a:xfrm>
              <a:prstGeom prst="rect">
                <a:avLst/>
              </a:prstGeom>
              <a:solidFill>
                <a:schemeClr val="accent1"/>
              </a:solidFill>
              <a:ln w="19050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14" name="Text Box 9"/>
              <p:cNvSpPr txBox="1">
                <a:spLocks noChangeArrowheads="1"/>
              </p:cNvSpPr>
              <p:nvPr/>
            </p:nvSpPr>
            <p:spPr bwMode="auto">
              <a:xfrm>
                <a:off x="4548188" y="3362325"/>
                <a:ext cx="573087" cy="274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200" b="1">
                    <a:solidFill>
                      <a:schemeClr val="tx2"/>
                    </a:solidFill>
                    <a:latin typeface="Helvetica" charset="0"/>
                  </a:rPr>
                  <a:t>40 kg</a:t>
                </a:r>
                <a:endParaRPr lang="en-US" sz="1200" b="1">
                  <a:solidFill>
                    <a:schemeClr val="tx2"/>
                  </a:solidFill>
                  <a:latin typeface="Helvetica" charset="0"/>
                  <a:sym typeface="Symbol" charset="0"/>
                </a:endParaRPr>
              </a:p>
            </p:txBody>
          </p:sp>
          <p:sp>
            <p:nvSpPr>
              <p:cNvPr id="55315" name="Rectangle 10"/>
              <p:cNvSpPr>
                <a:spLocks noChangeArrowheads="1"/>
              </p:cNvSpPr>
              <p:nvPr/>
            </p:nvSpPr>
            <p:spPr bwMode="auto">
              <a:xfrm rot="-5400000">
                <a:off x="6274594" y="4377531"/>
                <a:ext cx="687388" cy="244475"/>
              </a:xfrm>
              <a:prstGeom prst="rect">
                <a:avLst/>
              </a:prstGeom>
              <a:solidFill>
                <a:schemeClr val="accent1"/>
              </a:solidFill>
              <a:ln w="19050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16" name="Rectangle 11"/>
              <p:cNvSpPr>
                <a:spLocks noChangeArrowheads="1"/>
              </p:cNvSpPr>
              <p:nvPr/>
            </p:nvSpPr>
            <p:spPr bwMode="auto">
              <a:xfrm rot="-5400000">
                <a:off x="8347869" y="4379119"/>
                <a:ext cx="687387" cy="244475"/>
              </a:xfrm>
              <a:prstGeom prst="rect">
                <a:avLst/>
              </a:prstGeom>
              <a:solidFill>
                <a:schemeClr val="accent1"/>
              </a:solidFill>
              <a:ln w="19050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17" name="Rectangle 12"/>
              <p:cNvSpPr>
                <a:spLocks noChangeArrowheads="1"/>
              </p:cNvSpPr>
              <p:nvPr/>
            </p:nvSpPr>
            <p:spPr bwMode="auto">
              <a:xfrm rot="2700000">
                <a:off x="5442744" y="4112419"/>
                <a:ext cx="217488" cy="819150"/>
              </a:xfrm>
              <a:prstGeom prst="rect">
                <a:avLst/>
              </a:prstGeom>
              <a:solidFill>
                <a:srgbClr val="FFCC00"/>
              </a:solidFill>
              <a:ln w="19050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18" name="Text Box 13"/>
              <p:cNvSpPr txBox="1">
                <a:spLocks noChangeArrowheads="1"/>
              </p:cNvSpPr>
              <p:nvPr/>
            </p:nvSpPr>
            <p:spPr bwMode="auto">
              <a:xfrm>
                <a:off x="4262438" y="4645025"/>
                <a:ext cx="1169987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200" b="1">
                    <a:solidFill>
                      <a:srgbClr val="FF9900"/>
                    </a:solidFill>
                    <a:latin typeface="Helvetica" charset="0"/>
                  </a:rPr>
                  <a:t>BS: </a:t>
                </a:r>
              </a:p>
              <a:p>
                <a:r>
                  <a:rPr lang="en-US" sz="1200" b="1">
                    <a:solidFill>
                      <a:srgbClr val="FF9900"/>
                    </a:solidFill>
                    <a:latin typeface="Helvetica" charset="0"/>
                  </a:rPr>
                  <a:t>37cm </a:t>
                </a:r>
                <a:r>
                  <a:rPr lang="en-US" sz="1200" b="1">
                    <a:solidFill>
                      <a:srgbClr val="FF9900"/>
                    </a:solidFill>
                    <a:latin typeface="Helvetica" charset="0"/>
                    <a:sym typeface="Symbol" charset="0"/>
                  </a:rPr>
                  <a:t> x 6cm</a:t>
                </a:r>
              </a:p>
            </p:txBody>
          </p:sp>
          <p:sp>
            <p:nvSpPr>
              <p:cNvPr id="55319" name="Text Box 21"/>
              <p:cNvSpPr txBox="1">
                <a:spLocks noChangeArrowheads="1"/>
              </p:cNvSpPr>
              <p:nvPr/>
            </p:nvSpPr>
            <p:spPr bwMode="auto">
              <a:xfrm>
                <a:off x="6224588" y="4857750"/>
                <a:ext cx="798512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200" b="1">
                    <a:solidFill>
                      <a:schemeClr val="tx2"/>
                    </a:solidFill>
                    <a:latin typeface="Helvetica" charset="0"/>
                  </a:rPr>
                  <a:t>ITM</a:t>
                </a:r>
              </a:p>
              <a:p>
                <a:r>
                  <a:rPr lang="en-US" sz="1200" b="1">
                    <a:solidFill>
                      <a:schemeClr val="tx2"/>
                    </a:solidFill>
                    <a:latin typeface="Helvetica" charset="0"/>
                  </a:rPr>
                  <a:t>T = 1.4%</a:t>
                </a:r>
                <a:endParaRPr lang="en-US" sz="1200" b="1">
                  <a:solidFill>
                    <a:schemeClr val="tx2"/>
                  </a:solidFill>
                  <a:latin typeface="Helvetica" charset="0"/>
                  <a:sym typeface="Symbol" charset="0"/>
                </a:endParaRPr>
              </a:p>
            </p:txBody>
          </p:sp>
          <p:sp>
            <p:nvSpPr>
              <p:cNvPr id="55320" name="AutoShape 31"/>
              <p:cNvSpPr>
                <a:spLocks noChangeArrowheads="1"/>
              </p:cNvSpPr>
              <p:nvPr/>
            </p:nvSpPr>
            <p:spPr bwMode="auto">
              <a:xfrm>
                <a:off x="6777038" y="4262438"/>
                <a:ext cx="1741487" cy="541337"/>
              </a:xfrm>
              <a:prstGeom prst="curvedRightArrow">
                <a:avLst>
                  <a:gd name="adj1" fmla="val 6981"/>
                  <a:gd name="adj2" fmla="val 26981"/>
                  <a:gd name="adj3" fmla="val 51025"/>
                </a:avLst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21" name="Text Box 32"/>
              <p:cNvSpPr txBox="1">
                <a:spLocks noChangeArrowheads="1"/>
              </p:cNvSpPr>
              <p:nvPr/>
            </p:nvSpPr>
            <p:spPr bwMode="auto">
              <a:xfrm>
                <a:off x="5789613" y="2487470"/>
                <a:ext cx="1768475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200" i="1">
                    <a:latin typeface="Helvetica" charset="0"/>
                  </a:rPr>
                  <a:t>Round-trip optical loss: 75 ppm max</a:t>
                </a:r>
              </a:p>
            </p:txBody>
          </p:sp>
          <p:sp>
            <p:nvSpPr>
              <p:cNvPr id="55322" name="Rectangle 34"/>
              <p:cNvSpPr>
                <a:spLocks noChangeArrowheads="1"/>
              </p:cNvSpPr>
              <p:nvPr/>
            </p:nvSpPr>
            <p:spPr bwMode="auto">
              <a:xfrm>
                <a:off x="5122863" y="3786188"/>
                <a:ext cx="687387" cy="114300"/>
              </a:xfrm>
              <a:prstGeom prst="rect">
                <a:avLst/>
              </a:prstGeom>
              <a:solidFill>
                <a:srgbClr val="99FF33"/>
              </a:solidFill>
              <a:ln w="19050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23" name="Rectangle 35"/>
              <p:cNvSpPr>
                <a:spLocks noChangeArrowheads="1"/>
              </p:cNvSpPr>
              <p:nvPr/>
            </p:nvSpPr>
            <p:spPr bwMode="auto">
              <a:xfrm rot="-5400000">
                <a:off x="5874544" y="4429919"/>
                <a:ext cx="687388" cy="114300"/>
              </a:xfrm>
              <a:prstGeom prst="rect">
                <a:avLst/>
              </a:prstGeom>
              <a:solidFill>
                <a:srgbClr val="99FF33"/>
              </a:solidFill>
              <a:ln w="19050">
                <a:solidFill>
                  <a:schemeClr val="tx2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24" name="Text Box 36"/>
              <p:cNvSpPr txBox="1">
                <a:spLocks noChangeArrowheads="1"/>
              </p:cNvSpPr>
              <p:nvPr/>
            </p:nvSpPr>
            <p:spPr bwMode="auto">
              <a:xfrm>
                <a:off x="5996783" y="3587749"/>
                <a:ext cx="1776413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200" b="1">
                    <a:solidFill>
                      <a:srgbClr val="33CC33"/>
                    </a:solidFill>
                    <a:latin typeface="Helvetica" charset="0"/>
                  </a:rPr>
                  <a:t>Compensation plates:</a:t>
                </a:r>
              </a:p>
              <a:p>
                <a:r>
                  <a:rPr lang="en-US" sz="1200" b="1">
                    <a:solidFill>
                      <a:srgbClr val="33CC33"/>
                    </a:solidFill>
                    <a:latin typeface="Helvetica" charset="0"/>
                  </a:rPr>
                  <a:t>34cm </a:t>
                </a:r>
                <a:r>
                  <a:rPr lang="en-US" sz="1200" b="1">
                    <a:solidFill>
                      <a:srgbClr val="33CC33"/>
                    </a:solidFill>
                    <a:latin typeface="Helvetica" charset="0"/>
                    <a:sym typeface="Symbol" charset="0"/>
                  </a:rPr>
                  <a:t> x 10cm</a:t>
                </a:r>
              </a:p>
            </p:txBody>
          </p:sp>
        </p:grpSp>
        <p:sp>
          <p:nvSpPr>
            <p:cNvPr id="55304" name="Line 24"/>
            <p:cNvSpPr>
              <a:spLocks noChangeShapeType="1"/>
            </p:cNvSpPr>
            <p:nvPr/>
          </p:nvSpPr>
          <p:spPr bwMode="auto">
            <a:xfrm>
              <a:off x="1019587" y="3205559"/>
              <a:ext cx="917576" cy="0"/>
            </a:xfrm>
            <a:prstGeom prst="line">
              <a:avLst/>
            </a:prstGeom>
            <a:noFill/>
            <a:ln w="57150">
              <a:solidFill>
                <a:srgbClr val="FF6743"/>
              </a:solidFill>
              <a:round/>
              <a:headEnd type="none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65" name="Group 210"/>
          <p:cNvGrpSpPr>
            <a:grpSpLocks/>
          </p:cNvGrpSpPr>
          <p:nvPr/>
        </p:nvGrpSpPr>
        <p:grpSpPr bwMode="auto">
          <a:xfrm>
            <a:off x="7938" y="3275013"/>
            <a:ext cx="3502025" cy="3519487"/>
            <a:chOff x="101" y="2002"/>
            <a:chExt cx="2182" cy="2174"/>
          </a:xfrm>
        </p:grpSpPr>
        <p:pic>
          <p:nvPicPr>
            <p:cNvPr id="62476" name="Picture 211" descr="d040402_assembly_etm_suspension_&amp;_structure_-_silic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01" t="5714" r="37701" b="8002"/>
            <a:stretch>
              <a:fillRect/>
            </a:stretch>
          </p:blipFill>
          <p:spPr bwMode="auto">
            <a:xfrm>
              <a:off x="1437" y="2002"/>
              <a:ext cx="846" cy="2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477" name="Rectangle 212"/>
            <p:cNvSpPr>
              <a:spLocks noChangeArrowheads="1"/>
            </p:cNvSpPr>
            <p:nvPr/>
          </p:nvSpPr>
          <p:spPr bwMode="auto">
            <a:xfrm>
              <a:off x="101" y="2116"/>
              <a:ext cx="1396" cy="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GB" sz="1200" b="1">
                  <a:latin typeface="Tahoma" charset="0"/>
                </a:rPr>
                <a:t>Optics Table Interface</a:t>
              </a:r>
            </a:p>
            <a:p>
              <a:pPr algn="l"/>
              <a:r>
                <a:rPr lang="en-GB" sz="1200" b="1">
                  <a:latin typeface="Tahoma" charset="0"/>
                </a:rPr>
                <a:t>(Seismic Isolation System)</a:t>
              </a:r>
              <a:endParaRPr lang="en-US" sz="1200" b="1">
                <a:latin typeface="Tahoma" charset="0"/>
              </a:endParaRPr>
            </a:p>
          </p:txBody>
        </p:sp>
        <p:sp>
          <p:nvSpPr>
            <p:cNvPr id="62478" name="Rectangle 213"/>
            <p:cNvSpPr>
              <a:spLocks noChangeArrowheads="1"/>
            </p:cNvSpPr>
            <p:nvPr/>
          </p:nvSpPr>
          <p:spPr bwMode="auto">
            <a:xfrm>
              <a:off x="118" y="2671"/>
              <a:ext cx="968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GB" sz="1200" b="1">
                  <a:latin typeface="Tahoma" charset="0"/>
                </a:rPr>
                <a:t>Damping Controls</a:t>
              </a:r>
              <a:endParaRPr lang="en-US" sz="1200" b="1">
                <a:latin typeface="Tahoma" charset="0"/>
              </a:endParaRPr>
            </a:p>
          </p:txBody>
        </p:sp>
        <p:sp>
          <p:nvSpPr>
            <p:cNvPr id="62479" name="Rectangle 214"/>
            <p:cNvSpPr>
              <a:spLocks noChangeArrowheads="1"/>
            </p:cNvSpPr>
            <p:nvPr/>
          </p:nvSpPr>
          <p:spPr bwMode="auto">
            <a:xfrm>
              <a:off x="123" y="3594"/>
              <a:ext cx="711" cy="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GB" sz="1200" b="1">
                  <a:latin typeface="Tahoma" charset="0"/>
                </a:rPr>
                <a:t>Electrostatic</a:t>
              </a:r>
            </a:p>
            <a:p>
              <a:pPr algn="l"/>
              <a:r>
                <a:rPr lang="en-GB" sz="1200" b="1">
                  <a:latin typeface="Tahoma" charset="0"/>
                </a:rPr>
                <a:t>Actuation</a:t>
              </a:r>
              <a:endParaRPr lang="en-US" sz="1200" b="1">
                <a:latin typeface="Tahoma" charset="0"/>
              </a:endParaRPr>
            </a:p>
          </p:txBody>
        </p:sp>
        <p:sp>
          <p:nvSpPr>
            <p:cNvPr id="62480" name="Rectangle 215"/>
            <p:cNvSpPr>
              <a:spLocks noChangeArrowheads="1"/>
            </p:cNvSpPr>
            <p:nvPr/>
          </p:nvSpPr>
          <p:spPr bwMode="auto">
            <a:xfrm>
              <a:off x="118" y="3103"/>
              <a:ext cx="1018" cy="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GB" sz="1200" b="1">
                  <a:latin typeface="Tahoma" charset="0"/>
                </a:rPr>
                <a:t>Hierarchical Global</a:t>
              </a:r>
            </a:p>
            <a:p>
              <a:pPr algn="l"/>
              <a:r>
                <a:rPr lang="en-GB" sz="1200" b="1">
                  <a:latin typeface="Tahoma" charset="0"/>
                </a:rPr>
                <a:t>Controls</a:t>
              </a:r>
              <a:endParaRPr lang="en-US" sz="1200" b="1">
                <a:latin typeface="Tahoma" charset="0"/>
              </a:endParaRPr>
            </a:p>
          </p:txBody>
        </p:sp>
        <p:sp>
          <p:nvSpPr>
            <p:cNvPr id="62481" name="Line 216"/>
            <p:cNvSpPr>
              <a:spLocks noChangeShapeType="1"/>
            </p:cNvSpPr>
            <p:nvPr/>
          </p:nvSpPr>
          <p:spPr bwMode="auto">
            <a:xfrm flipV="1">
              <a:off x="1020" y="2060"/>
              <a:ext cx="583" cy="91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2" name="Line 217"/>
            <p:cNvSpPr>
              <a:spLocks noChangeShapeType="1"/>
            </p:cNvSpPr>
            <p:nvPr/>
          </p:nvSpPr>
          <p:spPr bwMode="auto">
            <a:xfrm flipV="1">
              <a:off x="1084" y="2567"/>
              <a:ext cx="444" cy="144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3" name="Line 218"/>
            <p:cNvSpPr>
              <a:spLocks noChangeShapeType="1"/>
            </p:cNvSpPr>
            <p:nvPr/>
          </p:nvSpPr>
          <p:spPr bwMode="auto">
            <a:xfrm flipV="1">
              <a:off x="1106" y="2935"/>
              <a:ext cx="423" cy="262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4" name="Line 219"/>
            <p:cNvSpPr>
              <a:spLocks noChangeShapeType="1"/>
            </p:cNvSpPr>
            <p:nvPr/>
          </p:nvSpPr>
          <p:spPr bwMode="auto">
            <a:xfrm>
              <a:off x="1110" y="3191"/>
              <a:ext cx="434" cy="87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5" name="Line 220"/>
            <p:cNvSpPr>
              <a:spLocks noChangeShapeType="1"/>
            </p:cNvSpPr>
            <p:nvPr/>
          </p:nvSpPr>
          <p:spPr bwMode="auto">
            <a:xfrm>
              <a:off x="988" y="3724"/>
              <a:ext cx="540" cy="101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6" name="Line 221"/>
            <p:cNvSpPr>
              <a:spLocks noChangeShapeType="1"/>
            </p:cNvSpPr>
            <p:nvPr/>
          </p:nvSpPr>
          <p:spPr bwMode="auto">
            <a:xfrm>
              <a:off x="1110" y="3182"/>
              <a:ext cx="427" cy="575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76489" y="229511"/>
            <a:ext cx="7508875" cy="763588"/>
          </a:xfrm>
        </p:spPr>
        <p:txBody>
          <a:bodyPr/>
          <a:lstStyle/>
          <a:p>
            <a:r>
              <a:rPr lang="en-US" sz="2800" dirty="0">
                <a:latin typeface="Helvetica" charset="0"/>
              </a:rPr>
              <a:t>Test Mass Quadruple Pendulum suspension</a:t>
            </a:r>
            <a:r>
              <a:rPr lang="en-US" dirty="0">
                <a:latin typeface="Helvetica" charset="0"/>
              </a:rPr>
              <a:t/>
            </a:r>
            <a:br>
              <a:rPr lang="en-US" dirty="0">
                <a:latin typeface="Helvetica" charset="0"/>
              </a:rPr>
            </a:br>
            <a:r>
              <a:rPr lang="en-US" sz="1600" dirty="0"/>
              <a:t>designed jointly by the UK (led by Glasgow) and </a:t>
            </a:r>
            <a:r>
              <a:rPr lang="en-US" sz="1600" dirty="0" smtClean="0"/>
              <a:t>LIGO </a:t>
            </a:r>
            <a:r>
              <a:rPr lang="en-US" sz="1600" dirty="0"/>
              <a:t>lab,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with </a:t>
            </a:r>
            <a:r>
              <a:rPr lang="en-US" sz="1600" dirty="0"/>
              <a:t>capital contribution funded by PPARC/STFC</a:t>
            </a:r>
            <a:endParaRPr lang="en-US" sz="1600" dirty="0">
              <a:solidFill>
                <a:schemeClr val="tx2"/>
              </a:solidFill>
              <a:latin typeface="Helvetica" charset="0"/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>
          <a:xfrm>
            <a:off x="0" y="1122363"/>
            <a:ext cx="6021388" cy="1987550"/>
          </a:xfrm>
        </p:spPr>
        <p:txBody>
          <a:bodyPr/>
          <a:lstStyle/>
          <a:p>
            <a:r>
              <a:rPr lang="en-GB" dirty="0" smtClean="0">
                <a:latin typeface="Helvetica" charset="0"/>
              </a:rPr>
              <a:t>Quadruple </a:t>
            </a:r>
            <a:r>
              <a:rPr lang="en-GB" dirty="0">
                <a:latin typeface="Helvetica" charset="0"/>
              </a:rPr>
              <a:t>pendulum suspensions for the main optics; second ‘reaction’ mass to give quiet point from which to push</a:t>
            </a:r>
          </a:p>
          <a:p>
            <a:r>
              <a:rPr lang="en-GB" dirty="0">
                <a:latin typeface="Helvetica" charset="0"/>
              </a:rPr>
              <a:t>Create quasi-monolithic pendulums using </a:t>
            </a:r>
            <a:br>
              <a:rPr lang="en-GB" dirty="0">
                <a:latin typeface="Helvetica" charset="0"/>
              </a:rPr>
            </a:br>
            <a:r>
              <a:rPr lang="en-GB" dirty="0">
                <a:latin typeface="Helvetica" charset="0"/>
              </a:rPr>
              <a:t>fused silica </a:t>
            </a:r>
            <a:r>
              <a:rPr lang="en-GB" dirty="0" err="1">
                <a:latin typeface="Helvetica" charset="0"/>
              </a:rPr>
              <a:t>fibers</a:t>
            </a:r>
            <a:r>
              <a:rPr lang="en-GB" dirty="0">
                <a:latin typeface="Helvetica" charset="0"/>
              </a:rPr>
              <a:t> to suspend 40 kg test mass</a:t>
            </a:r>
          </a:p>
          <a:p>
            <a:pPr lvl="1"/>
            <a:r>
              <a:rPr lang="en-GB" dirty="0">
                <a:latin typeface="Helvetica" charset="0"/>
              </a:rPr>
              <a:t>VERY Low thermal noise!</a:t>
            </a:r>
          </a:p>
          <a:p>
            <a:r>
              <a:rPr lang="en-GB" dirty="0">
                <a:latin typeface="Helvetica" charset="0"/>
              </a:rPr>
              <a:t>Another element in hierarchical control system</a:t>
            </a:r>
          </a:p>
          <a:p>
            <a:pPr>
              <a:spcBef>
                <a:spcPct val="0"/>
              </a:spcBef>
              <a:buClrTx/>
              <a:buSzPct val="100000"/>
              <a:buFontTx/>
              <a:buChar char="•"/>
            </a:pPr>
            <a:endParaRPr lang="en-US" dirty="0">
              <a:latin typeface="Helvetica" charset="0"/>
            </a:endParaRPr>
          </a:p>
        </p:txBody>
      </p:sp>
      <p:sp>
        <p:nvSpPr>
          <p:cNvPr id="62468" name="Text Box 5"/>
          <p:cNvSpPr txBox="1">
            <a:spLocks noChangeArrowheads="1"/>
          </p:cNvSpPr>
          <p:nvPr/>
        </p:nvSpPr>
        <p:spPr bwMode="auto">
          <a:xfrm flipH="1">
            <a:off x="6456363" y="3368675"/>
            <a:ext cx="1825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sz="1800">
              <a:latin typeface="Tahoma" charset="0"/>
            </a:endParaRPr>
          </a:p>
        </p:txBody>
      </p:sp>
      <p:sp>
        <p:nvSpPr>
          <p:cNvPr id="62469" name="Rectangle 6"/>
          <p:cNvSpPr>
            <a:spLocks noChangeArrowheads="1"/>
          </p:cNvSpPr>
          <p:nvPr/>
        </p:nvSpPr>
        <p:spPr bwMode="auto">
          <a:xfrm>
            <a:off x="6654800" y="2292350"/>
            <a:ext cx="1444625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70" name="Slide Number Placeholder 22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F78486C-91C7-EA4C-BFA0-644855742D9F}" type="slidenum">
              <a:rPr lang="en-US" sz="1200">
                <a:latin typeface="Helvetica" charset="0"/>
              </a:rPr>
              <a:pPr/>
              <a:t>24</a:t>
            </a:fld>
            <a:endParaRPr lang="en-US" sz="1200">
              <a:latin typeface="Helvetica" charset="0"/>
            </a:endParaRPr>
          </a:p>
        </p:txBody>
      </p:sp>
      <p:sp>
        <p:nvSpPr>
          <p:cNvPr id="62471" name="Rectangle 215"/>
          <p:cNvSpPr>
            <a:spLocks noChangeArrowheads="1"/>
          </p:cNvSpPr>
          <p:nvPr/>
        </p:nvSpPr>
        <p:spPr bwMode="auto">
          <a:xfrm>
            <a:off x="3709988" y="5503863"/>
            <a:ext cx="1362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1200" b="1">
                <a:latin typeface="Tahoma" charset="0"/>
              </a:rPr>
              <a:t>Final elements</a:t>
            </a:r>
          </a:p>
          <a:p>
            <a:pPr algn="l"/>
            <a:r>
              <a:rPr lang="en-GB" sz="1200" b="1">
                <a:latin typeface="Tahoma" charset="0"/>
              </a:rPr>
              <a:t>All Fused silica </a:t>
            </a:r>
          </a:p>
        </p:txBody>
      </p:sp>
      <p:sp>
        <p:nvSpPr>
          <p:cNvPr id="62472" name="Line 218"/>
          <p:cNvSpPr>
            <a:spLocks noChangeShapeType="1"/>
          </p:cNvSpPr>
          <p:nvPr/>
        </p:nvSpPr>
        <p:spPr bwMode="auto">
          <a:xfrm flipH="1" flipV="1">
            <a:off x="3330575" y="5364163"/>
            <a:ext cx="373063" cy="3302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73" name="Line 219"/>
          <p:cNvSpPr>
            <a:spLocks noChangeShapeType="1"/>
          </p:cNvSpPr>
          <p:nvPr/>
        </p:nvSpPr>
        <p:spPr bwMode="auto">
          <a:xfrm flipH="1">
            <a:off x="3221038" y="5684838"/>
            <a:ext cx="488950" cy="952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74" name="Line 221"/>
          <p:cNvSpPr>
            <a:spLocks noChangeShapeType="1"/>
          </p:cNvSpPr>
          <p:nvPr/>
        </p:nvSpPr>
        <p:spPr bwMode="auto">
          <a:xfrm flipH="1">
            <a:off x="3330575" y="5670550"/>
            <a:ext cx="379413" cy="32385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2475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388" y="1185863"/>
            <a:ext cx="3122612" cy="567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6"/>
          <p:cNvSpPr>
            <a:spLocks noGrp="1" noChangeArrowheads="1"/>
          </p:cNvSpPr>
          <p:nvPr>
            <p:ph type="title"/>
          </p:nvPr>
        </p:nvSpPr>
        <p:spPr>
          <a:xfrm>
            <a:off x="1153853" y="360637"/>
            <a:ext cx="4411719" cy="675374"/>
          </a:xfrm>
        </p:spPr>
        <p:txBody>
          <a:bodyPr/>
          <a:lstStyle/>
          <a:p>
            <a:r>
              <a:rPr lang="en-US" sz="2800" dirty="0">
                <a:latin typeface="Helvetica" charset="0"/>
              </a:rPr>
              <a:t>Seismic Isolation: </a:t>
            </a:r>
            <a:r>
              <a:rPr lang="en-US" sz="2800" dirty="0" smtClean="0">
                <a:latin typeface="Helvetica" charset="0"/>
              </a:rPr>
              <a:t/>
            </a:r>
            <a:br>
              <a:rPr lang="en-US" sz="2800" dirty="0" smtClean="0">
                <a:latin typeface="Helvetica" charset="0"/>
              </a:rPr>
            </a:br>
            <a:r>
              <a:rPr lang="en-US" sz="2800" dirty="0" smtClean="0">
                <a:latin typeface="Helvetica" charset="0"/>
              </a:rPr>
              <a:t>Multi</a:t>
            </a:r>
            <a:r>
              <a:rPr lang="en-US" sz="2800" dirty="0">
                <a:latin typeface="Helvetica" charset="0"/>
              </a:rPr>
              <a:t>-Stage Solution</a:t>
            </a:r>
          </a:p>
        </p:txBody>
      </p:sp>
      <p:sp>
        <p:nvSpPr>
          <p:cNvPr id="59394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95250" y="1270000"/>
            <a:ext cx="5527675" cy="6907213"/>
          </a:xfrm>
        </p:spPr>
        <p:txBody>
          <a:bodyPr/>
          <a:lstStyle/>
          <a:p>
            <a:r>
              <a:rPr lang="en-US" dirty="0">
                <a:latin typeface="Helvetica" charset="0"/>
              </a:rPr>
              <a:t>Objectives:</a:t>
            </a:r>
          </a:p>
          <a:p>
            <a:pPr lvl="1"/>
            <a:r>
              <a:rPr lang="en-US" dirty="0">
                <a:latin typeface="Helvetica" charset="0"/>
              </a:rPr>
              <a:t>Render seismic noise a negligible limitation to GW searches</a:t>
            </a:r>
          </a:p>
          <a:p>
            <a:pPr lvl="1"/>
            <a:r>
              <a:rPr lang="en-US" dirty="0">
                <a:latin typeface="Helvetica" charset="0"/>
              </a:rPr>
              <a:t>Reduce actuation forces on test masses</a:t>
            </a:r>
          </a:p>
          <a:p>
            <a:r>
              <a:rPr lang="en-US" dirty="0">
                <a:latin typeface="Helvetica" charset="0"/>
              </a:rPr>
              <a:t>Both suspension and seismic isolation  systems contribute to attenuation</a:t>
            </a:r>
          </a:p>
          <a:p>
            <a:r>
              <a:rPr lang="en-US" dirty="0">
                <a:latin typeface="Helvetica" charset="0"/>
              </a:rPr>
              <a:t>Choose an active isolation approach, 3 stages of 6 degrees-of-freedom :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rgbClr val="FF0000"/>
                </a:solidFill>
                <a:latin typeface="Helvetica" charset="0"/>
              </a:rPr>
              <a:t>1) </a:t>
            </a:r>
            <a:r>
              <a:rPr lang="en-US" dirty="0">
                <a:latin typeface="Helvetica" charset="0"/>
              </a:rPr>
              <a:t>Two Active Stages of Internal </a:t>
            </a:r>
            <a:br>
              <a:rPr lang="en-US" dirty="0">
                <a:latin typeface="Helvetica" charset="0"/>
              </a:rPr>
            </a:br>
            <a:r>
              <a:rPr lang="en-US" dirty="0">
                <a:latin typeface="Helvetica" charset="0"/>
              </a:rPr>
              <a:t>     Seismic Isolation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FF0000"/>
                </a:solidFill>
                <a:latin typeface="Helvetica" charset="0"/>
              </a:rPr>
              <a:t>2</a:t>
            </a:r>
            <a:r>
              <a:rPr lang="en-US" dirty="0" smtClean="0">
                <a:solidFill>
                  <a:srgbClr val="FF0000"/>
                </a:solidFill>
                <a:latin typeface="Helvetica" charset="0"/>
              </a:rPr>
              <a:t>)</a:t>
            </a:r>
            <a:r>
              <a:rPr lang="en-US" dirty="0" smtClean="0">
                <a:latin typeface="Helvetica" charset="0"/>
              </a:rPr>
              <a:t> </a:t>
            </a:r>
            <a:r>
              <a:rPr lang="en-US" dirty="0">
                <a:latin typeface="Helvetica" charset="0"/>
              </a:rPr>
              <a:t>Hydraulic External Pre-Isolation</a:t>
            </a:r>
          </a:p>
          <a:p>
            <a:r>
              <a:rPr lang="en-US" dirty="0" smtClean="0">
                <a:solidFill>
                  <a:srgbClr val="114FFB"/>
                </a:solidFill>
                <a:latin typeface="Helvetica" charset="0"/>
              </a:rPr>
              <a:t>Low </a:t>
            </a:r>
            <a:r>
              <a:rPr lang="en-US" dirty="0">
                <a:solidFill>
                  <a:srgbClr val="114FFB"/>
                </a:solidFill>
                <a:latin typeface="Helvetica" charset="0"/>
              </a:rPr>
              <a:t>noise sensors (position, velocity, acceleration) are combined, passed </a:t>
            </a:r>
            <a:r>
              <a:rPr lang="en-US" dirty="0" smtClean="0">
                <a:solidFill>
                  <a:srgbClr val="114FFB"/>
                </a:solidFill>
                <a:latin typeface="Helvetica" charset="0"/>
              </a:rPr>
              <a:t/>
            </a:r>
            <a:br>
              <a:rPr lang="en-US" dirty="0" smtClean="0">
                <a:solidFill>
                  <a:srgbClr val="114FFB"/>
                </a:solidFill>
                <a:latin typeface="Helvetica" charset="0"/>
              </a:rPr>
            </a:br>
            <a:r>
              <a:rPr lang="en-US" dirty="0" smtClean="0">
                <a:solidFill>
                  <a:srgbClr val="114FFB"/>
                </a:solidFill>
                <a:latin typeface="Helvetica" charset="0"/>
              </a:rPr>
              <a:t>through </a:t>
            </a:r>
            <a:r>
              <a:rPr lang="en-US" dirty="0">
                <a:solidFill>
                  <a:srgbClr val="114FFB"/>
                </a:solidFill>
                <a:latin typeface="Helvetica" charset="0"/>
              </a:rPr>
              <a:t>a servo amplifier, and delivered </a:t>
            </a:r>
            <a:r>
              <a:rPr lang="en-US" dirty="0" smtClean="0">
                <a:solidFill>
                  <a:srgbClr val="114FFB"/>
                </a:solidFill>
                <a:latin typeface="Helvetica" charset="0"/>
              </a:rPr>
              <a:t/>
            </a:r>
            <a:br>
              <a:rPr lang="en-US" dirty="0" smtClean="0">
                <a:solidFill>
                  <a:srgbClr val="114FFB"/>
                </a:solidFill>
                <a:latin typeface="Helvetica" charset="0"/>
              </a:rPr>
            </a:br>
            <a:r>
              <a:rPr lang="en-US" dirty="0" smtClean="0">
                <a:solidFill>
                  <a:srgbClr val="114FFB"/>
                </a:solidFill>
                <a:latin typeface="Helvetica" charset="0"/>
              </a:rPr>
              <a:t>to </a:t>
            </a:r>
            <a:r>
              <a:rPr lang="en-US" dirty="0">
                <a:solidFill>
                  <a:srgbClr val="114FFB"/>
                </a:solidFill>
                <a:latin typeface="Helvetica" charset="0"/>
              </a:rPr>
              <a:t>the optimal actuator as a function of </a:t>
            </a:r>
            <a:r>
              <a:rPr lang="en-US" dirty="0" smtClean="0">
                <a:solidFill>
                  <a:srgbClr val="114FFB"/>
                </a:solidFill>
                <a:latin typeface="Helvetica" charset="0"/>
              </a:rPr>
              <a:t/>
            </a:r>
            <a:br>
              <a:rPr lang="en-US" dirty="0" smtClean="0">
                <a:solidFill>
                  <a:srgbClr val="114FFB"/>
                </a:solidFill>
                <a:latin typeface="Helvetica" charset="0"/>
              </a:rPr>
            </a:br>
            <a:r>
              <a:rPr lang="en-US" dirty="0" smtClean="0">
                <a:solidFill>
                  <a:srgbClr val="114FFB"/>
                </a:solidFill>
                <a:latin typeface="Helvetica" charset="0"/>
              </a:rPr>
              <a:t>frequency </a:t>
            </a:r>
            <a:r>
              <a:rPr lang="en-US" dirty="0">
                <a:solidFill>
                  <a:srgbClr val="114FFB"/>
                </a:solidFill>
                <a:latin typeface="Helvetica" charset="0"/>
              </a:rPr>
              <a:t>to hold platform still in inertial </a:t>
            </a:r>
            <a:r>
              <a:rPr lang="en-US" dirty="0" smtClean="0">
                <a:solidFill>
                  <a:srgbClr val="114FFB"/>
                </a:solidFill>
                <a:latin typeface="Helvetica" charset="0"/>
              </a:rPr>
              <a:t/>
            </a:r>
            <a:br>
              <a:rPr lang="en-US" dirty="0" smtClean="0">
                <a:solidFill>
                  <a:srgbClr val="114FFB"/>
                </a:solidFill>
                <a:latin typeface="Helvetica" charset="0"/>
              </a:rPr>
            </a:br>
            <a:r>
              <a:rPr lang="en-US" dirty="0" smtClean="0">
                <a:solidFill>
                  <a:srgbClr val="114FFB"/>
                </a:solidFill>
                <a:latin typeface="Helvetica" charset="0"/>
              </a:rPr>
              <a:t>space </a:t>
            </a:r>
            <a:endParaRPr lang="en-US" dirty="0">
              <a:solidFill>
                <a:srgbClr val="114FFB"/>
              </a:solidFill>
              <a:latin typeface="Helvetica" charset="0"/>
            </a:endParaRPr>
          </a:p>
          <a:p>
            <a:pPr>
              <a:buFont typeface="Monotype Sorts" charset="0"/>
              <a:buNone/>
            </a:pPr>
            <a:endParaRPr lang="en-US" sz="2000" dirty="0">
              <a:latin typeface="Helvetica" charset="0"/>
            </a:endParaRPr>
          </a:p>
        </p:txBody>
      </p:sp>
      <p:graphicFrame>
        <p:nvGraphicFramePr>
          <p:cNvPr id="59395" name="Object 3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3311578084"/>
              </p:ext>
            </p:extLst>
          </p:nvPr>
        </p:nvGraphicFramePr>
        <p:xfrm>
          <a:off x="5792788" y="0"/>
          <a:ext cx="3351212" cy="369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71" name="Document" r:id="rId3" imgW="3541776" imgH="3901440" progId="Word.Document.8">
                  <p:embed/>
                </p:oleObj>
              </mc:Choice>
              <mc:Fallback>
                <p:oleObj name="Document" r:id="rId3" imgW="3541776" imgH="3901440" progId="Word.Document.8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2788" y="0"/>
                        <a:ext cx="3351212" cy="3692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396" name="Slide Number Placeholder 10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E739AC0-BDD9-7E4F-A428-89929799BF18}" type="slidenum">
              <a:rPr lang="en-US" sz="1200">
                <a:latin typeface="Helvetica" charset="0"/>
              </a:rPr>
              <a:pPr/>
              <a:t>25</a:t>
            </a:fld>
            <a:endParaRPr lang="en-US" sz="1200">
              <a:latin typeface="Helvetic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7110" y="3680333"/>
            <a:ext cx="4236889" cy="317766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Where are we?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5180" y="1355725"/>
            <a:ext cx="6238977" cy="4641850"/>
          </a:xfrm>
        </p:spPr>
        <p:txBody>
          <a:bodyPr/>
          <a:lstStyle/>
          <a:p>
            <a:r>
              <a:rPr lang="en-US" dirty="0" smtClean="0"/>
              <a:t>What astrophysics can be accomplished with Advanced LIGO once commissioned?</a:t>
            </a:r>
          </a:p>
          <a:p>
            <a:r>
              <a:rPr lang="en-US" dirty="0" smtClean="0"/>
              <a:t>What is the status of the instrument?</a:t>
            </a:r>
          </a:p>
          <a:p>
            <a:r>
              <a:rPr lang="en-US" dirty="0" smtClean="0"/>
              <a:t>When do we have a chance of making a detection?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004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r="50638" b="3508"/>
          <a:stretch/>
        </p:blipFill>
        <p:spPr>
          <a:xfrm>
            <a:off x="30523" y="3137404"/>
            <a:ext cx="4554805" cy="3712360"/>
          </a:xfrm>
          <a:prstGeom prst="rect">
            <a:avLst/>
          </a:prstGeom>
        </p:spPr>
      </p:pic>
      <p:sp>
        <p:nvSpPr>
          <p:cNvPr id="20" name="Slide Number Placeholder 6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8B7254-8BB7-644C-A757-37435CCFA7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141260"/>
            <a:ext cx="7772400" cy="762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100" dirty="0" smtClean="0"/>
              <a:t>Observing Scenario, focus on NS-NS Binaries </a:t>
            </a:r>
            <a:br>
              <a:rPr lang="en-US" sz="3100" dirty="0" smtClean="0"/>
            </a:br>
            <a:r>
              <a:rPr lang="en-US" sz="2000" dirty="0" smtClean="0"/>
              <a:t>http</a:t>
            </a:r>
            <a:r>
              <a:rPr lang="en-US" sz="2000" dirty="0"/>
              <a:t>://</a:t>
            </a:r>
            <a:r>
              <a:rPr lang="en-US" sz="2000" dirty="0" err="1"/>
              <a:t>arxiv.org</a:t>
            </a:r>
            <a:r>
              <a:rPr lang="en-US" sz="2000" dirty="0"/>
              <a:t>/abs/1304.0670</a:t>
            </a:r>
          </a:p>
        </p:txBody>
      </p:sp>
      <p:pic>
        <p:nvPicPr>
          <p:cNvPr id="12" name="Picture 11" descr="Screen Shot 2013-04-11 at 12.24.06 PM.png"/>
          <p:cNvPicPr>
            <a:picLocks noChangeAspect="1"/>
          </p:cNvPicPr>
          <p:nvPr/>
        </p:nvPicPr>
        <p:blipFill>
          <a:blip r:embed="rId4"/>
          <a:srcRect l="3050" r="2422" b="52811"/>
          <a:stretch>
            <a:fillRect/>
          </a:stretch>
        </p:blipFill>
        <p:spPr>
          <a:xfrm>
            <a:off x="91483" y="997790"/>
            <a:ext cx="8938965" cy="2180254"/>
          </a:xfrm>
          <a:prstGeom prst="rect">
            <a:avLst/>
          </a:prstGeom>
          <a:effectLst>
            <a:glow rad="63500">
              <a:schemeClr val="accent6">
                <a:alpha val="75000"/>
              </a:schemeClr>
            </a:glow>
          </a:effectLst>
        </p:spPr>
      </p:pic>
      <p:sp>
        <p:nvSpPr>
          <p:cNvPr id="14" name="Rectangle 13"/>
          <p:cNvSpPr/>
          <p:nvPr/>
        </p:nvSpPr>
        <p:spPr>
          <a:xfrm>
            <a:off x="182785" y="1095680"/>
            <a:ext cx="8741180" cy="100976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/>
          <p:cNvCxnSpPr/>
          <p:nvPr/>
        </p:nvCxnSpPr>
        <p:spPr bwMode="auto">
          <a:xfrm flipH="1">
            <a:off x="1314641" y="2127721"/>
            <a:ext cx="713026" cy="2216839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</p:spPr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1255" y="3586475"/>
            <a:ext cx="4757065" cy="21611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56964" y="3405053"/>
            <a:ext cx="293632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chemeClr val="tx2"/>
                </a:solidFill>
                <a:latin typeface="Arial"/>
                <a:cs typeface="Arial"/>
              </a:rPr>
              <a:t>Localization of source, H-L 2015</a:t>
            </a:r>
            <a:endParaRPr lang="en-US" sz="1500" dirty="0">
              <a:solidFill>
                <a:schemeClr val="tx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8070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r="50638" b="3508"/>
          <a:stretch/>
        </p:blipFill>
        <p:spPr>
          <a:xfrm>
            <a:off x="30523" y="3137404"/>
            <a:ext cx="4554805" cy="3712360"/>
          </a:xfrm>
          <a:prstGeom prst="rect">
            <a:avLst/>
          </a:prstGeom>
        </p:spPr>
      </p:pic>
      <p:sp>
        <p:nvSpPr>
          <p:cNvPr id="20" name="Slide Number Placeholder 6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8B7254-8BB7-644C-A757-37435CCFA7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141260"/>
            <a:ext cx="7772400" cy="762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100" dirty="0" smtClean="0"/>
              <a:t>Observing Scenario, focus on NS-NS Binaries </a:t>
            </a:r>
            <a:br>
              <a:rPr lang="en-US" sz="3100" dirty="0" smtClean="0"/>
            </a:br>
            <a:r>
              <a:rPr lang="en-US" sz="2000" dirty="0" smtClean="0"/>
              <a:t>http</a:t>
            </a:r>
            <a:r>
              <a:rPr lang="en-US" sz="2000" dirty="0"/>
              <a:t>://</a:t>
            </a:r>
            <a:r>
              <a:rPr lang="en-US" sz="2000" dirty="0" err="1"/>
              <a:t>arxiv.org</a:t>
            </a:r>
            <a:r>
              <a:rPr lang="en-US" sz="2000" dirty="0"/>
              <a:t>/abs/1304.0670</a:t>
            </a:r>
          </a:p>
        </p:txBody>
      </p:sp>
      <p:pic>
        <p:nvPicPr>
          <p:cNvPr id="12" name="Picture 11" descr="Screen Shot 2013-04-11 at 12.24.06 PM.png"/>
          <p:cNvPicPr>
            <a:picLocks noChangeAspect="1"/>
          </p:cNvPicPr>
          <p:nvPr/>
        </p:nvPicPr>
        <p:blipFill>
          <a:blip r:embed="rId4"/>
          <a:srcRect l="3050" r="2422" b="52811"/>
          <a:stretch>
            <a:fillRect/>
          </a:stretch>
        </p:blipFill>
        <p:spPr>
          <a:xfrm>
            <a:off x="91483" y="997790"/>
            <a:ext cx="8938965" cy="2180254"/>
          </a:xfrm>
          <a:prstGeom prst="rect">
            <a:avLst/>
          </a:prstGeom>
          <a:effectLst>
            <a:glow rad="63500">
              <a:schemeClr val="accent6">
                <a:alpha val="75000"/>
              </a:schemeClr>
            </a:glow>
          </a:effectLst>
        </p:spPr>
      </p:pic>
      <p:sp>
        <p:nvSpPr>
          <p:cNvPr id="14" name="Rectangle 13"/>
          <p:cNvSpPr/>
          <p:nvPr/>
        </p:nvSpPr>
        <p:spPr>
          <a:xfrm>
            <a:off x="182785" y="2094301"/>
            <a:ext cx="8741180" cy="25621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/>
          <p:cNvCxnSpPr/>
          <p:nvPr/>
        </p:nvCxnSpPr>
        <p:spPr bwMode="auto">
          <a:xfrm flipH="1">
            <a:off x="1258936" y="2372799"/>
            <a:ext cx="791014" cy="2439637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</p:spPr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7343" y="3419947"/>
            <a:ext cx="4369542" cy="234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693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r="50638" b="3508"/>
          <a:stretch/>
        </p:blipFill>
        <p:spPr>
          <a:xfrm>
            <a:off x="30523" y="3137404"/>
            <a:ext cx="4554805" cy="3712360"/>
          </a:xfrm>
          <a:prstGeom prst="rect">
            <a:avLst/>
          </a:prstGeom>
        </p:spPr>
      </p:pic>
      <p:sp>
        <p:nvSpPr>
          <p:cNvPr id="20" name="Slide Number Placeholder 6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8B7254-8BB7-644C-A757-37435CCFA7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141260"/>
            <a:ext cx="7772400" cy="762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100" dirty="0" smtClean="0"/>
              <a:t>Observing Scenario, focus on NS-NS Binaries </a:t>
            </a:r>
            <a:br>
              <a:rPr lang="en-US" sz="3100" dirty="0" smtClean="0"/>
            </a:br>
            <a:r>
              <a:rPr lang="en-US" sz="2000" dirty="0" smtClean="0"/>
              <a:t>http</a:t>
            </a:r>
            <a:r>
              <a:rPr lang="en-US" sz="2000" dirty="0"/>
              <a:t>://</a:t>
            </a:r>
            <a:r>
              <a:rPr lang="en-US" sz="2000" dirty="0" err="1"/>
              <a:t>arxiv.org</a:t>
            </a:r>
            <a:r>
              <a:rPr lang="en-US" sz="2000" dirty="0"/>
              <a:t>/abs/1304.0670</a:t>
            </a:r>
          </a:p>
        </p:txBody>
      </p:sp>
      <p:pic>
        <p:nvPicPr>
          <p:cNvPr id="12" name="Picture 11" descr="Screen Shot 2013-04-11 at 12.24.06 PM.png"/>
          <p:cNvPicPr>
            <a:picLocks noChangeAspect="1"/>
          </p:cNvPicPr>
          <p:nvPr/>
        </p:nvPicPr>
        <p:blipFill>
          <a:blip r:embed="rId4"/>
          <a:srcRect l="3050" r="2422" b="52811"/>
          <a:stretch>
            <a:fillRect/>
          </a:stretch>
        </p:blipFill>
        <p:spPr>
          <a:xfrm>
            <a:off x="91483" y="997790"/>
            <a:ext cx="8938965" cy="2180254"/>
          </a:xfrm>
          <a:prstGeom prst="rect">
            <a:avLst/>
          </a:prstGeom>
          <a:effectLst>
            <a:glow rad="63500">
              <a:schemeClr val="accent6">
                <a:alpha val="75000"/>
              </a:schemeClr>
            </a:glow>
          </a:effectLst>
        </p:spPr>
      </p:pic>
      <p:sp>
        <p:nvSpPr>
          <p:cNvPr id="14" name="Rectangle 13"/>
          <p:cNvSpPr/>
          <p:nvPr/>
        </p:nvSpPr>
        <p:spPr>
          <a:xfrm>
            <a:off x="182785" y="2305959"/>
            <a:ext cx="8741180" cy="25621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/>
          <p:cNvCxnSpPr/>
          <p:nvPr/>
        </p:nvCxnSpPr>
        <p:spPr bwMode="auto">
          <a:xfrm flipH="1">
            <a:off x="1214372" y="2551037"/>
            <a:ext cx="835577" cy="2506476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</p:spPr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4567" y="3464508"/>
            <a:ext cx="4475741" cy="230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673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reitze_fig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112" y="1130216"/>
            <a:ext cx="5830888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itle 1"/>
          <p:cNvSpPr>
            <a:spLocks noGrp="1"/>
          </p:cNvSpPr>
          <p:nvPr>
            <p:ph type="title"/>
          </p:nvPr>
        </p:nvSpPr>
        <p:spPr>
          <a:xfrm>
            <a:off x="1770063" y="274638"/>
            <a:ext cx="6492875" cy="700087"/>
          </a:xfrm>
        </p:spPr>
        <p:txBody>
          <a:bodyPr/>
          <a:lstStyle/>
          <a:p>
            <a:r>
              <a:rPr lang="en-US">
                <a:latin typeface="Helvetica" charset="0"/>
              </a:rPr>
              <a:t>Interferometric Gravitational-wave Detectors</a:t>
            </a:r>
          </a:p>
        </p:txBody>
      </p:sp>
      <p:sp>
        <p:nvSpPr>
          <p:cNvPr id="34820" name="Content Placeholder 2"/>
          <p:cNvSpPr>
            <a:spLocks noGrp="1"/>
          </p:cNvSpPr>
          <p:nvPr>
            <p:ph idx="1"/>
          </p:nvPr>
        </p:nvSpPr>
        <p:spPr>
          <a:xfrm>
            <a:off x="0" y="1258670"/>
            <a:ext cx="3570288" cy="4525963"/>
          </a:xfrm>
        </p:spPr>
        <p:txBody>
          <a:bodyPr lIns="91440" tIns="45720" rIns="91440" bIns="45720"/>
          <a:lstStyle/>
          <a:p>
            <a:r>
              <a:rPr lang="en-US" dirty="0">
                <a:latin typeface="Helvetica" charset="0"/>
              </a:rPr>
              <a:t>Enhanced </a:t>
            </a:r>
            <a:r>
              <a:rPr lang="en-US" b="1" dirty="0">
                <a:solidFill>
                  <a:schemeClr val="tx1"/>
                </a:solidFill>
                <a:latin typeface="Helvetica" charset="0"/>
              </a:rPr>
              <a:t>Michelson interferometers</a:t>
            </a:r>
          </a:p>
          <a:p>
            <a:pPr lvl="1"/>
            <a:r>
              <a:rPr lang="en-US" dirty="0">
                <a:latin typeface="Helvetica" charset="0"/>
              </a:rPr>
              <a:t>LIGO, Virgo, and GEO600 use variations </a:t>
            </a:r>
          </a:p>
          <a:p>
            <a:r>
              <a:rPr lang="en-US" dirty="0">
                <a:latin typeface="Helvetica" charset="0"/>
              </a:rPr>
              <a:t>Passing GWs modulate the distance between the end test mass and the beam splitter</a:t>
            </a:r>
          </a:p>
          <a:p>
            <a:r>
              <a:rPr lang="en-US" dirty="0">
                <a:latin typeface="Helvetica" charset="0"/>
              </a:rPr>
              <a:t>The interferometer acts as a transducer, turning GWs into photocurrent proportional to the strain amplitude </a:t>
            </a:r>
            <a:endParaRPr lang="en-US" b="1" dirty="0">
              <a:latin typeface="Helvetica" charset="0"/>
            </a:endParaRPr>
          </a:p>
          <a:p>
            <a:r>
              <a:rPr lang="en-US" b="1" dirty="0">
                <a:solidFill>
                  <a:srgbClr val="114FFB"/>
                </a:solidFill>
                <a:latin typeface="Helvetica" charset="0"/>
              </a:rPr>
              <a:t>Arms are short compared to </a:t>
            </a:r>
            <a:r>
              <a:rPr lang="en-US" b="1" dirty="0" smtClean="0">
                <a:solidFill>
                  <a:srgbClr val="114FFB"/>
                </a:solidFill>
                <a:latin typeface="Helvetica" charset="0"/>
              </a:rPr>
              <a:t>our GW </a:t>
            </a:r>
            <a:r>
              <a:rPr lang="en-US" b="1" dirty="0">
                <a:solidFill>
                  <a:srgbClr val="114FFB"/>
                </a:solidFill>
                <a:latin typeface="Helvetica" charset="0"/>
              </a:rPr>
              <a:t>wavelengths, so longer arms make bigger signals </a:t>
            </a:r>
            <a:br>
              <a:rPr lang="en-US" b="1" dirty="0">
                <a:solidFill>
                  <a:srgbClr val="114FFB"/>
                </a:solidFill>
                <a:latin typeface="Helvetica" charset="0"/>
              </a:rPr>
            </a:br>
            <a:r>
              <a:rPr lang="en-US" b="1" dirty="0">
                <a:solidFill>
                  <a:srgbClr val="114FFB"/>
                </a:solidFill>
                <a:latin typeface="Helvetica" charset="0"/>
                <a:sym typeface="Wingdings" charset="0"/>
              </a:rPr>
              <a:t> multi-km installations</a:t>
            </a:r>
          </a:p>
          <a:p>
            <a:r>
              <a:rPr lang="en-US" dirty="0" smtClean="0">
                <a:latin typeface="Helvetica" charset="0"/>
                <a:sym typeface="Wingdings" charset="0"/>
              </a:rPr>
              <a:t>Arm length </a:t>
            </a:r>
            <a:r>
              <a:rPr lang="en-US" dirty="0">
                <a:latin typeface="Helvetica" charset="0"/>
                <a:sym typeface="Wingdings" charset="0"/>
              </a:rPr>
              <a:t>limited by </a:t>
            </a:r>
            <a:br>
              <a:rPr lang="en-US" dirty="0">
                <a:latin typeface="Helvetica" charset="0"/>
                <a:sym typeface="Wingdings" charset="0"/>
              </a:rPr>
            </a:br>
            <a:r>
              <a:rPr lang="en-US" dirty="0">
                <a:latin typeface="Helvetica" charset="0"/>
                <a:sym typeface="Wingdings" charset="0"/>
              </a:rPr>
              <a:t>taxpayer noise….</a:t>
            </a:r>
            <a:endParaRPr lang="en-US" dirty="0">
              <a:latin typeface="Helvetica" charset="0"/>
            </a:endParaRPr>
          </a:p>
          <a:p>
            <a:endParaRPr lang="en-US" sz="1400" dirty="0">
              <a:latin typeface="Helvetica" charset="0"/>
            </a:endParaRPr>
          </a:p>
          <a:p>
            <a:endParaRPr lang="en-US" sz="1400" dirty="0">
              <a:solidFill>
                <a:srgbClr val="114FFB"/>
              </a:solidFill>
              <a:latin typeface="Helvetica" charset="0"/>
            </a:endParaRPr>
          </a:p>
        </p:txBody>
      </p:sp>
      <p:sp>
        <p:nvSpPr>
          <p:cNvPr id="34821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942263" y="615315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6667298-823D-CD4B-AED2-52AB7E6F6C34}" type="slidenum">
              <a:rPr lang="en-US" sz="1400" b="0">
                <a:latin typeface="Helvetica" charset="0"/>
              </a:rPr>
              <a:pPr/>
              <a:t>3</a:t>
            </a:fld>
            <a:endParaRPr lang="en-US" sz="1400" b="0">
              <a:latin typeface="Helvetica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348038" y="3064911"/>
            <a:ext cx="5865812" cy="3761217"/>
            <a:chOff x="3348038" y="1235075"/>
            <a:chExt cx="5865812" cy="3935413"/>
          </a:xfrm>
        </p:grpSpPr>
        <p:grpSp>
          <p:nvGrpSpPr>
            <p:cNvPr id="34817" name="Group 4"/>
            <p:cNvGrpSpPr>
              <a:grpSpLocks/>
            </p:cNvGrpSpPr>
            <p:nvPr/>
          </p:nvGrpSpPr>
          <p:grpSpPr bwMode="auto">
            <a:xfrm>
              <a:off x="3348038" y="1235075"/>
              <a:ext cx="5865812" cy="3935413"/>
              <a:chOff x="3318541" y="1234904"/>
              <a:chExt cx="5865812" cy="3935413"/>
            </a:xfrm>
          </p:grpSpPr>
          <p:grpSp>
            <p:nvGrpSpPr>
              <p:cNvPr id="34835" name="Group 38"/>
              <p:cNvGrpSpPr>
                <a:grpSpLocks/>
              </p:cNvGrpSpPr>
              <p:nvPr/>
            </p:nvGrpSpPr>
            <p:grpSpPr bwMode="auto">
              <a:xfrm>
                <a:off x="3318541" y="1234904"/>
                <a:ext cx="5865812" cy="3935413"/>
                <a:chOff x="1567" y="1536"/>
                <a:chExt cx="3695" cy="2479"/>
              </a:xfrm>
            </p:grpSpPr>
            <p:grpSp>
              <p:nvGrpSpPr>
                <p:cNvPr id="34837" name="Group 14"/>
                <p:cNvGrpSpPr>
                  <a:grpSpLocks/>
                </p:cNvGrpSpPr>
                <p:nvPr/>
              </p:nvGrpSpPr>
              <p:grpSpPr bwMode="auto">
                <a:xfrm>
                  <a:off x="1728" y="1536"/>
                  <a:ext cx="3534" cy="2479"/>
                  <a:chOff x="616" y="864"/>
                  <a:chExt cx="4527" cy="3088"/>
                </a:xfrm>
              </p:grpSpPr>
              <p:graphicFrame>
                <p:nvGraphicFramePr>
                  <p:cNvPr id="34839" name="Object 15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1102576244"/>
                      </p:ext>
                    </p:extLst>
                  </p:nvPr>
                </p:nvGraphicFramePr>
                <p:xfrm>
                  <a:off x="616" y="864"/>
                  <a:ext cx="4527" cy="3088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99406" name="Image" r:id="rId4" imgW="7187302" imgH="4901587" progId="Photoshop.Image.7">
                          <p:embed/>
                        </p:oleObj>
                      </mc:Choice>
                      <mc:Fallback>
                        <p:oleObj name="Image" r:id="rId4" imgW="7187302" imgH="4901587" progId="Photoshop.Image.7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5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616" y="864"/>
                                <a:ext cx="4527" cy="3088"/>
                              </a:xfrm>
                              <a:prstGeom prst="rect">
                                <a:avLst/>
                              </a:prstGeom>
                              <a:solidFill>
                                <a:srgbClr val="FFFFFF"/>
                              </a:solidFill>
                              <a:ln>
                                <a:noFill/>
                              </a:ln>
                              <a:effectLst/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blurRad="63500" dist="38099" dir="2700000" algn="ctr" rotWithShape="0">
                                        <a:schemeClr val="bg2">
                                          <a:alpha val="74997"/>
                                        </a:schemeClr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sp>
                <p:nvSpPr>
                  <p:cNvPr id="8209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616" y="864"/>
                    <a:ext cx="584" cy="19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8210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1680"/>
                    <a:ext cx="584" cy="19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8211" name="Rectangle 18"/>
                  <p:cNvSpPr>
                    <a:spLocks noChangeArrowheads="1"/>
                  </p:cNvSpPr>
                  <p:nvPr/>
                </p:nvSpPr>
                <p:spPr bwMode="auto">
                  <a:xfrm>
                    <a:off x="2160" y="1872"/>
                    <a:ext cx="584" cy="19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8212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1776"/>
                    <a:ext cx="584" cy="19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8213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4523" y="1488"/>
                    <a:ext cx="584" cy="19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8214" name="Rectangle 21"/>
                  <p:cNvSpPr>
                    <a:spLocks noChangeArrowheads="1"/>
                  </p:cNvSpPr>
                  <p:nvPr/>
                </p:nvSpPr>
                <p:spPr bwMode="auto">
                  <a:xfrm>
                    <a:off x="3840" y="2928"/>
                    <a:ext cx="584" cy="19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8215" name="Rectangle 22"/>
                  <p:cNvSpPr>
                    <a:spLocks noChangeArrowheads="1"/>
                  </p:cNvSpPr>
                  <p:nvPr/>
                </p:nvSpPr>
                <p:spPr bwMode="auto">
                  <a:xfrm>
                    <a:off x="2832" y="3408"/>
                    <a:ext cx="584" cy="19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8216" name="Rectangle 23"/>
                  <p:cNvSpPr>
                    <a:spLocks noChangeArrowheads="1"/>
                  </p:cNvSpPr>
                  <p:nvPr/>
                </p:nvSpPr>
                <p:spPr bwMode="auto">
                  <a:xfrm>
                    <a:off x="2072" y="3599"/>
                    <a:ext cx="584" cy="193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8217" name="Rectangle 24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3760"/>
                    <a:ext cx="584" cy="19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8218" name="Rectangle 25"/>
                  <p:cNvSpPr>
                    <a:spLocks noChangeArrowheads="1"/>
                  </p:cNvSpPr>
                  <p:nvPr/>
                </p:nvSpPr>
                <p:spPr bwMode="auto">
                  <a:xfrm>
                    <a:off x="616" y="1938"/>
                    <a:ext cx="584" cy="19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8219" name="Rectangle 26"/>
                  <p:cNvSpPr>
                    <a:spLocks noChangeArrowheads="1"/>
                  </p:cNvSpPr>
                  <p:nvPr/>
                </p:nvSpPr>
                <p:spPr bwMode="auto">
                  <a:xfrm>
                    <a:off x="712" y="2400"/>
                    <a:ext cx="584" cy="19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8220" name="Rectangle 27"/>
                  <p:cNvSpPr>
                    <a:spLocks noChangeArrowheads="1"/>
                  </p:cNvSpPr>
                  <p:nvPr/>
                </p:nvSpPr>
                <p:spPr bwMode="auto">
                  <a:xfrm rot="3243870">
                    <a:off x="667" y="3305"/>
                    <a:ext cx="852" cy="19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8221" name="Rectangle 28"/>
                  <p:cNvSpPr>
                    <a:spLocks noChangeArrowheads="1"/>
                  </p:cNvSpPr>
                  <p:nvPr/>
                </p:nvSpPr>
                <p:spPr bwMode="auto">
                  <a:xfrm rot="2811916">
                    <a:off x="1488" y="3198"/>
                    <a:ext cx="852" cy="192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8222" name="Rectangle 29"/>
                  <p:cNvSpPr>
                    <a:spLocks noChangeArrowheads="1"/>
                  </p:cNvSpPr>
                  <p:nvPr/>
                </p:nvSpPr>
                <p:spPr bwMode="auto">
                  <a:xfrm rot="2415626">
                    <a:off x="2304" y="3073"/>
                    <a:ext cx="852" cy="96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8223" name="Rectangle 30"/>
                  <p:cNvSpPr>
                    <a:spLocks noChangeArrowheads="1"/>
                  </p:cNvSpPr>
                  <p:nvPr/>
                </p:nvSpPr>
                <p:spPr bwMode="auto">
                  <a:xfrm rot="-491007">
                    <a:off x="1344" y="2870"/>
                    <a:ext cx="3715" cy="421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8224" name="Rectangle 31"/>
                  <p:cNvSpPr>
                    <a:spLocks noChangeArrowheads="1"/>
                  </p:cNvSpPr>
                  <p:nvPr/>
                </p:nvSpPr>
                <p:spPr bwMode="auto">
                  <a:xfrm rot="-538358">
                    <a:off x="1624" y="2879"/>
                    <a:ext cx="584" cy="193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  <p:sp>
              <p:nvSpPr>
                <p:cNvPr id="8207" name="Rectangle 37"/>
                <p:cNvSpPr>
                  <a:spLocks noChangeArrowheads="1"/>
                </p:cNvSpPr>
                <p:nvPr/>
              </p:nvSpPr>
              <p:spPr bwMode="auto">
                <a:xfrm rot="2641849">
                  <a:off x="1567" y="2545"/>
                  <a:ext cx="1457" cy="4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34836" name="Rectangle 2"/>
              <p:cNvSpPr>
                <a:spLocks noChangeArrowheads="1"/>
              </p:cNvSpPr>
              <p:nvPr/>
            </p:nvSpPr>
            <p:spPr bwMode="auto">
              <a:xfrm>
                <a:off x="3574128" y="2873998"/>
                <a:ext cx="1085610" cy="13327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199" name="Line 32"/>
            <p:cNvSpPr>
              <a:spLocks noChangeShapeType="1"/>
            </p:cNvSpPr>
            <p:nvPr/>
          </p:nvSpPr>
          <p:spPr bwMode="auto">
            <a:xfrm>
              <a:off x="5695950" y="3684588"/>
              <a:ext cx="544513" cy="522287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 type="none" w="sm" len="sm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 rot="21148955">
              <a:off x="3443069" y="3720524"/>
              <a:ext cx="1148071" cy="400110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  <a:effectLst>
              <a:glow rad="63500">
                <a:srgbClr val="C00000">
                  <a:alpha val="40000"/>
                </a:srgbClr>
              </a:glo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rgbClr val="FF0000"/>
                  </a:solidFill>
                  <a:latin typeface="+mj-lt"/>
                  <a:ea typeface="+mn-ea"/>
                  <a:cs typeface="+mn-cs"/>
                </a:rPr>
                <a:t>Laser </a:t>
              </a:r>
              <a:r>
                <a:rPr lang="en-US" sz="2000" dirty="0">
                  <a:solidFill>
                    <a:srgbClr val="FF0000"/>
                  </a:solidFill>
                  <a:latin typeface="+mj-lt"/>
                  <a:ea typeface="+mn-ea"/>
                  <a:cs typeface="+mn-cs"/>
                  <a:sym typeface="Wingdings" pitchFamily="2" charset="2"/>
                </a:rPr>
                <a:t></a:t>
              </a:r>
              <a:endParaRPr lang="en-US" sz="2000" dirty="0">
                <a:solidFill>
                  <a:srgbClr val="FF0000"/>
                </a:solidFill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 rot="18791315">
              <a:off x="6192395" y="4202143"/>
              <a:ext cx="854922" cy="707886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  <a:effectLst>
              <a:glow rad="63500">
                <a:srgbClr val="C00000">
                  <a:alpha val="40000"/>
                </a:srgbClr>
              </a:glo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rgbClr val="FF0000"/>
                  </a:solidFill>
                  <a:latin typeface="+mj-lt"/>
                  <a:ea typeface="+mn-ea"/>
                  <a:cs typeface="+mn-cs"/>
                </a:rPr>
                <a:t>Photo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0000"/>
                  </a:solidFill>
                  <a:latin typeface="+mj-lt"/>
                  <a:ea typeface="+mn-ea"/>
                  <a:cs typeface="+mn-cs"/>
                </a:rPr>
                <a:t>diode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 rot="21216387">
              <a:off x="6975330" y="2850112"/>
              <a:ext cx="1171640" cy="400110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  <a:effectLst>
              <a:glow rad="63500">
                <a:srgbClr val="C00000">
                  <a:alpha val="40000"/>
                </a:srgbClr>
              </a:glo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rgbClr val="FF0000"/>
                  </a:solidFill>
                  <a:latin typeface="+mj-lt"/>
                  <a:ea typeface="+mn-ea"/>
                  <a:cs typeface="+mn-cs"/>
                  <a:sym typeface="Wingdings"/>
                </a:rPr>
                <a:t>4km</a:t>
              </a:r>
              <a:endParaRPr lang="en-US" sz="2000" dirty="0">
                <a:solidFill>
                  <a:srgbClr val="FF0000"/>
                </a:solidFill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rot="2566844">
              <a:off x="3644682" y="2622835"/>
              <a:ext cx="1171640" cy="400110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  <a:effectLst>
              <a:glow rad="63500">
                <a:srgbClr val="C00000">
                  <a:alpha val="40000"/>
                </a:srgbClr>
              </a:glo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rgbClr val="FF0000"/>
                  </a:solidFill>
                  <a:latin typeface="+mj-lt"/>
                  <a:ea typeface="+mn-ea"/>
                  <a:cs typeface="+mn-cs"/>
                  <a:sym typeface="Wingdings"/>
                </a:rPr>
                <a:t>4km</a:t>
              </a:r>
              <a:endParaRPr lang="en-US" sz="2000" dirty="0">
                <a:solidFill>
                  <a:srgbClr val="FF0000"/>
                </a:solidFill>
                <a:latin typeface="+mj-lt"/>
                <a:ea typeface="+mn-ea"/>
                <a:cs typeface="+mn-cs"/>
              </a:endParaRPr>
            </a:p>
          </p:txBody>
        </p:sp>
      </p:grpSp>
      <p:graphicFrame>
        <p:nvGraphicFramePr>
          <p:cNvPr id="3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9008715"/>
              </p:ext>
            </p:extLst>
          </p:nvPr>
        </p:nvGraphicFramePr>
        <p:xfrm>
          <a:off x="4335111" y="3013215"/>
          <a:ext cx="990600" cy="80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407" name="Equation" r:id="rId6" imgW="482391" imgH="393529" progId="Equation.3">
                  <p:embed/>
                </p:oleObj>
              </mc:Choice>
              <mc:Fallback>
                <p:oleObj name="Equation" r:id="rId6" imgW="482391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5111" y="3013215"/>
                        <a:ext cx="990600" cy="80803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CC0099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537365" y="2907514"/>
            <a:ext cx="29944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latin typeface="Helvetica" charset="0"/>
              </a:rPr>
              <a:t>Magnitude of h at </a:t>
            </a:r>
            <a:r>
              <a:rPr lang="en-GB" sz="1800" dirty="0" smtClean="0">
                <a:latin typeface="Helvetica" charset="0"/>
              </a:rPr>
              <a:t>Earth:</a:t>
            </a:r>
            <a:endParaRPr lang="en-GB" sz="1800" dirty="0">
              <a:latin typeface="Helvetica" charset="0"/>
            </a:endParaRPr>
          </a:p>
          <a:p>
            <a:pPr lvl="1"/>
            <a:r>
              <a:rPr lang="en-GB" sz="1800" dirty="0">
                <a:latin typeface="Helvetica" charset="0"/>
              </a:rPr>
              <a:t>Largest </a:t>
            </a:r>
            <a:r>
              <a:rPr lang="en-GB" sz="1800" dirty="0" smtClean="0">
                <a:latin typeface="Helvetica" charset="0"/>
              </a:rPr>
              <a:t>signals </a:t>
            </a:r>
            <a:r>
              <a:rPr lang="en-GB" sz="1800" dirty="0">
                <a:latin typeface="Helvetica" charset="0"/>
              </a:rPr>
              <a:t>h ~ 10</a:t>
            </a:r>
            <a:r>
              <a:rPr lang="en-GB" sz="1800" baseline="30000" dirty="0" smtClean="0">
                <a:latin typeface="Helvetica" charset="0"/>
              </a:rPr>
              <a:t>-20</a:t>
            </a:r>
          </a:p>
          <a:p>
            <a:pPr lvl="1"/>
            <a:r>
              <a:rPr lang="en-GB" sz="1800" dirty="0">
                <a:latin typeface="Helvetica" charset="0"/>
              </a:rPr>
              <a:t>For </a:t>
            </a:r>
            <a:r>
              <a:rPr lang="en-GB" sz="1800" i="1" dirty="0">
                <a:latin typeface="Helvetica" charset="0"/>
              </a:rPr>
              <a:t>L </a:t>
            </a:r>
            <a:r>
              <a:rPr lang="en-GB" sz="1800" dirty="0">
                <a:latin typeface="Helvetica" charset="0"/>
              </a:rPr>
              <a:t>= </a:t>
            </a:r>
            <a:r>
              <a:rPr lang="en-GB" sz="1800" dirty="0" smtClean="0">
                <a:latin typeface="Helvetica" charset="0"/>
              </a:rPr>
              <a:t>1 m</a:t>
            </a:r>
            <a:r>
              <a:rPr lang="en-GB" sz="1800" dirty="0">
                <a:latin typeface="Helvetica" charset="0"/>
              </a:rPr>
              <a:t>, Δ</a:t>
            </a:r>
            <a:r>
              <a:rPr lang="en-GB" sz="1800" i="1" dirty="0">
                <a:latin typeface="Helvetica" charset="0"/>
              </a:rPr>
              <a:t>L</a:t>
            </a:r>
            <a:r>
              <a:rPr lang="en-GB" sz="1800" dirty="0">
                <a:latin typeface="Helvetica" charset="0"/>
              </a:rPr>
              <a:t>= </a:t>
            </a:r>
            <a:r>
              <a:rPr lang="en-GB" sz="1800" dirty="0" smtClean="0">
                <a:latin typeface="Helvetica" charset="0"/>
              </a:rPr>
              <a:t>10</a:t>
            </a:r>
            <a:r>
              <a:rPr lang="en-GB" sz="1800" baseline="30000" dirty="0" smtClean="0">
                <a:latin typeface="Helvetica" charset="0"/>
              </a:rPr>
              <a:t>-20 </a:t>
            </a:r>
            <a:r>
              <a:rPr lang="en-GB" sz="1800" dirty="0">
                <a:latin typeface="Helvetica" charset="0"/>
              </a:rPr>
              <a:t>m</a:t>
            </a:r>
          </a:p>
          <a:p>
            <a:pPr marL="0" lvl="1"/>
            <a:r>
              <a:rPr lang="en-GB" sz="1800" dirty="0">
                <a:latin typeface="Helvetica" charset="0"/>
              </a:rPr>
              <a:t>For </a:t>
            </a:r>
            <a:r>
              <a:rPr lang="en-GB" sz="1800" i="1" dirty="0">
                <a:latin typeface="Helvetica" charset="0"/>
              </a:rPr>
              <a:t>L </a:t>
            </a:r>
            <a:r>
              <a:rPr lang="en-GB" sz="1800" dirty="0">
                <a:latin typeface="Helvetica" charset="0"/>
              </a:rPr>
              <a:t>= 4km, </a:t>
            </a:r>
            <a:r>
              <a:rPr lang="en-GB" sz="1800" b="1" dirty="0">
                <a:latin typeface="Helvetica" charset="0"/>
              </a:rPr>
              <a:t>Δ</a:t>
            </a:r>
            <a:r>
              <a:rPr lang="en-GB" sz="1800" b="1" i="1" dirty="0">
                <a:latin typeface="Helvetica" charset="0"/>
              </a:rPr>
              <a:t>L</a:t>
            </a:r>
            <a:r>
              <a:rPr lang="en-GB" sz="1800" b="1" dirty="0">
                <a:latin typeface="Helvetica" charset="0"/>
              </a:rPr>
              <a:t>= 4*10</a:t>
            </a:r>
            <a:r>
              <a:rPr lang="en-GB" sz="1800" b="1" baseline="30000" dirty="0">
                <a:latin typeface="Helvetica" charset="0"/>
              </a:rPr>
              <a:t>-16 </a:t>
            </a:r>
            <a:r>
              <a:rPr lang="en-GB" sz="1800" b="1" dirty="0" smtClean="0">
                <a:latin typeface="Helvetica" charset="0"/>
              </a:rPr>
              <a:t>m</a:t>
            </a:r>
            <a:endParaRPr lang="en-GB" sz="1800" b="1" dirty="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739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r="50638" b="3508"/>
          <a:stretch/>
        </p:blipFill>
        <p:spPr>
          <a:xfrm>
            <a:off x="30523" y="3137404"/>
            <a:ext cx="4554805" cy="3712360"/>
          </a:xfrm>
          <a:prstGeom prst="rect">
            <a:avLst/>
          </a:prstGeom>
        </p:spPr>
      </p:pic>
      <p:sp>
        <p:nvSpPr>
          <p:cNvPr id="20" name="Slide Number Placeholder 6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8B7254-8BB7-644C-A757-37435CCFA7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141260"/>
            <a:ext cx="7772400" cy="762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100" dirty="0" smtClean="0"/>
              <a:t>Observing Scenario, focus on NS-NS Binaries </a:t>
            </a:r>
            <a:br>
              <a:rPr lang="en-US" sz="3100" dirty="0" smtClean="0"/>
            </a:br>
            <a:r>
              <a:rPr lang="en-US" sz="2000" dirty="0" smtClean="0"/>
              <a:t>http</a:t>
            </a:r>
            <a:r>
              <a:rPr lang="en-US" sz="2000" dirty="0"/>
              <a:t>://</a:t>
            </a:r>
            <a:r>
              <a:rPr lang="en-US" sz="2000" dirty="0" err="1"/>
              <a:t>arxiv.org</a:t>
            </a:r>
            <a:r>
              <a:rPr lang="en-US" sz="2000" dirty="0"/>
              <a:t>/abs/1304.0670</a:t>
            </a:r>
          </a:p>
        </p:txBody>
      </p:sp>
      <p:pic>
        <p:nvPicPr>
          <p:cNvPr id="12" name="Picture 11" descr="Screen Shot 2013-04-11 at 12.24.06 PM.png"/>
          <p:cNvPicPr>
            <a:picLocks noChangeAspect="1"/>
          </p:cNvPicPr>
          <p:nvPr/>
        </p:nvPicPr>
        <p:blipFill>
          <a:blip r:embed="rId4"/>
          <a:srcRect l="3050" r="2422" b="52811"/>
          <a:stretch>
            <a:fillRect/>
          </a:stretch>
        </p:blipFill>
        <p:spPr>
          <a:xfrm>
            <a:off x="91483" y="997790"/>
            <a:ext cx="8938965" cy="2180254"/>
          </a:xfrm>
          <a:prstGeom prst="rect">
            <a:avLst/>
          </a:prstGeom>
          <a:effectLst>
            <a:glow rad="63500">
              <a:schemeClr val="accent6">
                <a:alpha val="75000"/>
              </a:schemeClr>
            </a:glow>
          </a:effectLst>
        </p:spPr>
      </p:pic>
      <p:sp>
        <p:nvSpPr>
          <p:cNvPr id="14" name="Rectangle 13"/>
          <p:cNvSpPr/>
          <p:nvPr/>
        </p:nvSpPr>
        <p:spPr>
          <a:xfrm>
            <a:off x="160503" y="2539897"/>
            <a:ext cx="8741180" cy="25621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3520566" y="2784974"/>
            <a:ext cx="545910" cy="2706996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</p:spPr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5810" y="3442228"/>
            <a:ext cx="4350673" cy="228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052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r="50638" b="3508"/>
          <a:stretch/>
        </p:blipFill>
        <p:spPr>
          <a:xfrm>
            <a:off x="30523" y="3137404"/>
            <a:ext cx="4554805" cy="3712360"/>
          </a:xfrm>
          <a:prstGeom prst="rect">
            <a:avLst/>
          </a:prstGeom>
        </p:spPr>
      </p:pic>
      <p:sp>
        <p:nvSpPr>
          <p:cNvPr id="20" name="Slide Number Placeholder 6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8B7254-8BB7-644C-A757-37435CCFA7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141260"/>
            <a:ext cx="7772400" cy="762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100" dirty="0" smtClean="0"/>
              <a:t>Observing Scenario, focus on NS-NS Binaries </a:t>
            </a:r>
            <a:br>
              <a:rPr lang="en-US" sz="3100" dirty="0" smtClean="0"/>
            </a:br>
            <a:r>
              <a:rPr lang="en-US" sz="2000" dirty="0" smtClean="0"/>
              <a:t>http</a:t>
            </a:r>
            <a:r>
              <a:rPr lang="en-US" sz="2000" dirty="0"/>
              <a:t>://</a:t>
            </a:r>
            <a:r>
              <a:rPr lang="en-US" sz="2000" dirty="0" err="1"/>
              <a:t>arxiv.org</a:t>
            </a:r>
            <a:r>
              <a:rPr lang="en-US" sz="2000" dirty="0"/>
              <a:t>/abs/1304.0670</a:t>
            </a:r>
          </a:p>
        </p:txBody>
      </p:sp>
      <p:pic>
        <p:nvPicPr>
          <p:cNvPr id="12" name="Picture 11" descr="Screen Shot 2013-04-11 at 12.24.06 PM.png"/>
          <p:cNvPicPr>
            <a:picLocks noChangeAspect="1"/>
          </p:cNvPicPr>
          <p:nvPr/>
        </p:nvPicPr>
        <p:blipFill>
          <a:blip r:embed="rId4"/>
          <a:srcRect l="3050" r="2422" b="52811"/>
          <a:stretch>
            <a:fillRect/>
          </a:stretch>
        </p:blipFill>
        <p:spPr>
          <a:xfrm>
            <a:off x="91483" y="997790"/>
            <a:ext cx="8938965" cy="2180254"/>
          </a:xfrm>
          <a:prstGeom prst="rect">
            <a:avLst/>
          </a:prstGeom>
          <a:effectLst>
            <a:glow rad="63500">
              <a:schemeClr val="accent6">
                <a:alpha val="75000"/>
              </a:schemeClr>
            </a:glow>
          </a:effectLst>
        </p:spPr>
      </p:pic>
      <p:sp>
        <p:nvSpPr>
          <p:cNvPr id="14" name="Rectangle 13"/>
          <p:cNvSpPr/>
          <p:nvPr/>
        </p:nvSpPr>
        <p:spPr>
          <a:xfrm>
            <a:off x="160503" y="2751555"/>
            <a:ext cx="8741180" cy="25621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3565129" y="2985493"/>
            <a:ext cx="501347" cy="2506477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</p:spPr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2386" y="3464506"/>
            <a:ext cx="4379722" cy="223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97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462" y="821222"/>
            <a:ext cx="7333568" cy="60367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533" y="111399"/>
            <a:ext cx="8229600" cy="855812"/>
          </a:xfrm>
        </p:spPr>
        <p:txBody>
          <a:bodyPr>
            <a:noAutofit/>
          </a:bodyPr>
          <a:lstStyle/>
          <a:p>
            <a:r>
              <a:rPr lang="en-US" sz="2800" dirty="0" smtClean="0"/>
              <a:t>Very rapid </a:t>
            </a:r>
            <a:r>
              <a:rPr lang="en-US" sz="2800" dirty="0" smtClean="0"/>
              <a:t>commissioning progress </a:t>
            </a:r>
            <a:r>
              <a:rPr lang="en-US" sz="2800" dirty="0" smtClean="0"/>
              <a:t>– </a:t>
            </a:r>
            <a:br>
              <a:rPr lang="en-US" sz="2800" dirty="0" smtClean="0"/>
            </a:br>
            <a:r>
              <a:rPr lang="en-US" sz="2800" dirty="0" smtClean="0"/>
              <a:t>Current sensitivity acceptable for Fall run!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0409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150" y="0"/>
            <a:ext cx="7239000" cy="1040128"/>
          </a:xfrm>
        </p:spPr>
        <p:txBody>
          <a:bodyPr/>
          <a:lstStyle/>
          <a:p>
            <a:pPr>
              <a:defRPr/>
            </a:pPr>
            <a:r>
              <a:rPr lang="en-US" sz="2800" dirty="0" smtClean="0"/>
              <a:t>Enabling multi-messenger astronomy </a:t>
            </a:r>
            <a:br>
              <a:rPr lang="en-US" sz="2800" dirty="0" smtClean="0"/>
            </a:br>
            <a:r>
              <a:rPr lang="en-US" sz="2800" dirty="0" smtClean="0"/>
              <a:t>with gravitational waves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239000" y="6400800"/>
            <a:ext cx="1905000" cy="457200"/>
          </a:xfrm>
        </p:spPr>
        <p:txBody>
          <a:bodyPr/>
          <a:lstStyle/>
          <a:p>
            <a:pPr>
              <a:defRPr/>
            </a:pPr>
            <a:fld id="{D6C3978E-66EC-064F-B7D0-E57D63D89FA7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6283541" y="1231738"/>
            <a:ext cx="655638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cs typeface="+mn-cs"/>
              </a:rPr>
              <a:t>Swift</a:t>
            </a:r>
          </a:p>
        </p:txBody>
      </p:sp>
      <p:pic>
        <p:nvPicPr>
          <p:cNvPr id="56325" name="Picture 1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8479" y="2681125"/>
            <a:ext cx="3706812" cy="370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Connector 19"/>
          <p:cNvCxnSpPr/>
          <p:nvPr/>
        </p:nvCxnSpPr>
        <p:spPr bwMode="auto">
          <a:xfrm>
            <a:off x="2862479" y="3733638"/>
            <a:ext cx="146050" cy="16668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CFFCC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 flipV="1">
            <a:off x="2805329" y="3892388"/>
            <a:ext cx="211137" cy="12065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CFFCC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7" name="Straight Connector 26"/>
          <p:cNvCxnSpPr/>
          <p:nvPr/>
        </p:nvCxnSpPr>
        <p:spPr bwMode="auto">
          <a:xfrm rot="5983116" flipH="1" flipV="1">
            <a:off x="3052979" y="4335300"/>
            <a:ext cx="161925" cy="18732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CFFCC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8" name="Straight Connector 27"/>
          <p:cNvCxnSpPr/>
          <p:nvPr/>
        </p:nvCxnSpPr>
        <p:spPr bwMode="auto">
          <a:xfrm rot="5983116" flipH="1">
            <a:off x="3162517" y="4413087"/>
            <a:ext cx="234950" cy="13652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CFFCC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2" name="Straight Connector 31"/>
          <p:cNvCxnSpPr/>
          <p:nvPr/>
        </p:nvCxnSpPr>
        <p:spPr bwMode="auto">
          <a:xfrm rot="13628580" flipH="1" flipV="1">
            <a:off x="5488204" y="3960650"/>
            <a:ext cx="112712" cy="1539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" name="Straight Connector 32"/>
          <p:cNvCxnSpPr/>
          <p:nvPr/>
        </p:nvCxnSpPr>
        <p:spPr bwMode="auto">
          <a:xfrm rot="13628580" flipH="1">
            <a:off x="5368347" y="4053520"/>
            <a:ext cx="161925" cy="1127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6331" name="TextBox 34"/>
          <p:cNvSpPr txBox="1">
            <a:spLocks noChangeArrowheads="1"/>
          </p:cNvSpPr>
          <p:nvPr/>
        </p:nvSpPr>
        <p:spPr bwMode="auto">
          <a:xfrm>
            <a:off x="3159400" y="4608107"/>
            <a:ext cx="76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 b="0" dirty="0">
                <a:solidFill>
                  <a:srgbClr val="FFC6E3"/>
                </a:solidFill>
              </a:rPr>
              <a:t>LIGO </a:t>
            </a:r>
          </a:p>
          <a:p>
            <a:r>
              <a:rPr lang="en-US" sz="1000" b="0" dirty="0">
                <a:solidFill>
                  <a:srgbClr val="FFC6E3"/>
                </a:solidFill>
              </a:rPr>
              <a:t>Livingston</a:t>
            </a:r>
          </a:p>
        </p:txBody>
      </p:sp>
      <p:sp>
        <p:nvSpPr>
          <p:cNvPr id="56332" name="TextBox 35"/>
          <p:cNvSpPr txBox="1">
            <a:spLocks noChangeArrowheads="1"/>
          </p:cNvSpPr>
          <p:nvPr/>
        </p:nvSpPr>
        <p:spPr bwMode="auto">
          <a:xfrm>
            <a:off x="5192929" y="4260688"/>
            <a:ext cx="4826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 b="0">
                <a:solidFill>
                  <a:srgbClr val="FFFF00"/>
                </a:solidFill>
              </a:rPr>
              <a:t>Virgo</a:t>
            </a:r>
          </a:p>
        </p:txBody>
      </p:sp>
      <p:pic>
        <p:nvPicPr>
          <p:cNvPr id="3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0456" y="1357642"/>
            <a:ext cx="1458912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8" name="Text Box 12"/>
          <p:cNvSpPr txBox="1">
            <a:spLocks noChangeArrowheads="1"/>
          </p:cNvSpPr>
          <p:nvPr/>
        </p:nvSpPr>
        <p:spPr bwMode="auto">
          <a:xfrm>
            <a:off x="2612478" y="4076702"/>
            <a:ext cx="373063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800" i="1" dirty="0">
                <a:solidFill>
                  <a:schemeClr val="tx2"/>
                </a:solidFill>
                <a:cs typeface="+mn-cs"/>
              </a:rPr>
              <a:t>t</a:t>
            </a:r>
            <a:r>
              <a:rPr lang="en-US" sz="1800" i="1" baseline="-25000" dirty="0">
                <a:solidFill>
                  <a:schemeClr val="tx2"/>
                </a:solidFill>
                <a:cs typeface="+mn-cs"/>
              </a:rPr>
              <a:t>1</a:t>
            </a:r>
            <a:endParaRPr lang="en-US" sz="1800" i="1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39" name="Text Box 13"/>
          <p:cNvSpPr txBox="1">
            <a:spLocks noChangeArrowheads="1"/>
          </p:cNvSpPr>
          <p:nvPr/>
        </p:nvSpPr>
        <p:spPr bwMode="auto">
          <a:xfrm>
            <a:off x="3395091" y="4274932"/>
            <a:ext cx="373062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800" i="1" dirty="0">
                <a:solidFill>
                  <a:schemeClr val="tx2"/>
                </a:solidFill>
                <a:cs typeface="+mn-cs"/>
              </a:rPr>
              <a:t>t</a:t>
            </a:r>
            <a:r>
              <a:rPr lang="en-US" sz="1800" i="1" baseline="-25000" dirty="0">
                <a:solidFill>
                  <a:schemeClr val="tx2"/>
                </a:solidFill>
                <a:cs typeface="+mn-cs"/>
              </a:rPr>
              <a:t>2</a:t>
            </a:r>
            <a:endParaRPr lang="en-US" sz="1800" i="1" dirty="0">
              <a:solidFill>
                <a:schemeClr val="tx2"/>
              </a:solidFill>
              <a:cs typeface="+mn-cs"/>
            </a:endParaRPr>
          </a:p>
        </p:txBody>
      </p:sp>
      <p:sp>
        <p:nvSpPr>
          <p:cNvPr id="40" name="Text Box 14"/>
          <p:cNvSpPr txBox="1">
            <a:spLocks noChangeArrowheads="1"/>
          </p:cNvSpPr>
          <p:nvPr/>
        </p:nvSpPr>
        <p:spPr bwMode="auto">
          <a:xfrm>
            <a:off x="5689816" y="4348000"/>
            <a:ext cx="373063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800" i="1" dirty="0">
                <a:solidFill>
                  <a:schemeClr val="tx2"/>
                </a:solidFill>
                <a:cs typeface="+mn-cs"/>
              </a:rPr>
              <a:t>t</a:t>
            </a:r>
            <a:r>
              <a:rPr lang="en-US" sz="1800" i="1" baseline="-25000" dirty="0">
                <a:solidFill>
                  <a:schemeClr val="tx2"/>
                </a:solidFill>
                <a:cs typeface="+mn-cs"/>
              </a:rPr>
              <a:t>3</a:t>
            </a:r>
            <a:endParaRPr lang="en-US" sz="1800" i="1" dirty="0">
              <a:solidFill>
                <a:schemeClr val="tx2"/>
              </a:solidFill>
              <a:cs typeface="+mn-cs"/>
            </a:endParaRPr>
          </a:p>
        </p:txBody>
      </p:sp>
      <p:cxnSp>
        <p:nvCxnSpPr>
          <p:cNvPr id="41" name="Straight Arrow Connector 40"/>
          <p:cNvCxnSpPr>
            <a:stCxn id="37" idx="2"/>
          </p:cNvCxnSpPr>
          <p:nvPr/>
        </p:nvCxnSpPr>
        <p:spPr bwMode="auto">
          <a:xfrm flipH="1">
            <a:off x="2999648" y="2451429"/>
            <a:ext cx="630264" cy="132587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4" name="Straight Arrow Connector 43"/>
          <p:cNvCxnSpPr>
            <a:stCxn id="37" idx="2"/>
          </p:cNvCxnSpPr>
          <p:nvPr/>
        </p:nvCxnSpPr>
        <p:spPr bwMode="auto">
          <a:xfrm flipH="1">
            <a:off x="3295234" y="2451429"/>
            <a:ext cx="334678" cy="182951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7" name="Straight Arrow Connector 46"/>
          <p:cNvCxnSpPr>
            <a:stCxn id="37" idx="2"/>
          </p:cNvCxnSpPr>
          <p:nvPr/>
        </p:nvCxnSpPr>
        <p:spPr bwMode="auto">
          <a:xfrm>
            <a:off x="3629912" y="2451429"/>
            <a:ext cx="1898636" cy="158864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2691" y="1226975"/>
            <a:ext cx="1216025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5" name="Oval 9"/>
          <p:cNvSpPr>
            <a:spLocks noChangeArrowheads="1"/>
          </p:cNvSpPr>
          <p:nvPr/>
        </p:nvSpPr>
        <p:spPr bwMode="auto">
          <a:xfrm>
            <a:off x="2381466" y="3325650"/>
            <a:ext cx="4029075" cy="181133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5053229" y="2450778"/>
            <a:ext cx="706683" cy="90821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/>
          <p:nvPr/>
        </p:nvCxnSpPr>
        <p:spPr bwMode="auto">
          <a:xfrm flipV="1">
            <a:off x="6355030" y="4313793"/>
            <a:ext cx="782819" cy="11152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5840629" y="2517613"/>
            <a:ext cx="126047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tx2"/>
                </a:solidFill>
                <a:latin typeface="+mn-lt"/>
              </a:rPr>
              <a:t>X-ray, </a:t>
            </a:r>
            <a:r>
              <a:rPr lang="en-US" sz="1600" dirty="0">
                <a:solidFill>
                  <a:schemeClr val="tx2"/>
                </a:solidFill>
                <a:latin typeface="Symbol" charset="2"/>
                <a:cs typeface="Symbol" charset="2"/>
              </a:rPr>
              <a:t>g</a:t>
            </a:r>
            <a:r>
              <a:rPr lang="en-US" sz="1600" dirty="0">
                <a:solidFill>
                  <a:schemeClr val="tx2"/>
                </a:solidFill>
                <a:latin typeface="+mn-lt"/>
              </a:rPr>
              <a:t>-ray </a:t>
            </a:r>
          </a:p>
          <a:p>
            <a:pPr>
              <a:defRPr/>
            </a:pPr>
            <a:r>
              <a:rPr lang="en-US" sz="1600" dirty="0">
                <a:solidFill>
                  <a:schemeClr val="tx2"/>
                </a:solidFill>
                <a:latin typeface="+mn-lt"/>
              </a:rPr>
              <a:t>follow-up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47866" y="3342194"/>
            <a:ext cx="1005804" cy="58477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tx2"/>
                </a:solidFill>
                <a:latin typeface="+mn-lt"/>
              </a:rPr>
              <a:t>Optical</a:t>
            </a:r>
            <a:r>
              <a:rPr lang="en-US" sz="1600" dirty="0">
                <a:solidFill>
                  <a:schemeClr val="bg1"/>
                </a:solidFill>
                <a:latin typeface="+mn-lt"/>
              </a:rPr>
              <a:t> </a:t>
            </a:r>
          </a:p>
          <a:p>
            <a:pPr>
              <a:defRPr/>
            </a:pPr>
            <a:r>
              <a:rPr lang="en-US" sz="1600" dirty="0">
                <a:solidFill>
                  <a:srgbClr val="000000"/>
                </a:solidFill>
                <a:latin typeface="+mn-lt"/>
              </a:rPr>
              <a:t>follow-up</a:t>
            </a: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3903651" y="3589229"/>
            <a:ext cx="97948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Coherent </a:t>
            </a:r>
          </a:p>
          <a:p>
            <a:r>
              <a:rPr lang="en-US" dirty="0">
                <a:solidFill>
                  <a:schemeClr val="bg1"/>
                </a:solidFill>
              </a:rPr>
              <a:t>Detector</a:t>
            </a:r>
          </a:p>
          <a:p>
            <a:r>
              <a:rPr lang="en-US" dirty="0">
                <a:solidFill>
                  <a:schemeClr val="bg1"/>
                </a:solidFill>
              </a:rPr>
              <a:t>Network</a:t>
            </a:r>
          </a:p>
        </p:txBody>
      </p:sp>
      <p:sp>
        <p:nvSpPr>
          <p:cNvPr id="56350" name="Rectangle 63"/>
          <p:cNvSpPr>
            <a:spLocks noChangeArrowheads="1"/>
          </p:cNvSpPr>
          <p:nvPr/>
        </p:nvSpPr>
        <p:spPr bwMode="auto">
          <a:xfrm>
            <a:off x="3489840" y="6488113"/>
            <a:ext cx="1863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900" b="0" dirty="0">
                <a:solidFill>
                  <a:schemeClr val="tx2"/>
                </a:solidFill>
              </a:rPr>
              <a:t>Image:</a:t>
            </a:r>
          </a:p>
          <a:p>
            <a:r>
              <a:rPr lang="en-US" sz="900" b="0" dirty="0">
                <a:solidFill>
                  <a:schemeClr val="tx2"/>
                </a:solidFill>
              </a:rPr>
              <a:t>http://</a:t>
            </a:r>
            <a:r>
              <a:rPr lang="en-US" sz="900" b="0" dirty="0" err="1">
                <a:solidFill>
                  <a:schemeClr val="tx2"/>
                </a:solidFill>
              </a:rPr>
              <a:t>earthobservatory.nasa.gov</a:t>
            </a:r>
            <a:r>
              <a:rPr lang="en-US" sz="900" b="0" dirty="0">
                <a:solidFill>
                  <a:schemeClr val="tx2"/>
                </a:solidFill>
              </a:rPr>
              <a:t>/</a:t>
            </a:r>
          </a:p>
        </p:txBody>
      </p:sp>
      <p:sp>
        <p:nvSpPr>
          <p:cNvPr id="56351" name="TextBox 64"/>
          <p:cNvSpPr txBox="1">
            <a:spLocks noChangeArrowheads="1"/>
          </p:cNvSpPr>
          <p:nvPr/>
        </p:nvSpPr>
        <p:spPr bwMode="auto">
          <a:xfrm>
            <a:off x="6453404" y="1196813"/>
            <a:ext cx="5730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0">
                <a:solidFill>
                  <a:schemeClr val="bg1"/>
                </a:solidFill>
              </a:rPr>
              <a:t>Swift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75592" y="3919394"/>
            <a:ext cx="1749197" cy="1107926"/>
            <a:chOff x="4111284" y="4740041"/>
            <a:chExt cx="1749197" cy="1107926"/>
          </a:xfrm>
        </p:grpSpPr>
        <p:pic>
          <p:nvPicPr>
            <p:cNvPr id="35" name="Picture 34" descr="48q2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39450" y="4779322"/>
              <a:ext cx="1659858" cy="1068645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4111284" y="4740041"/>
              <a:ext cx="174919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 smtClean="0">
                  <a:solidFill>
                    <a:schemeClr val="bg1"/>
                  </a:solidFill>
                  <a:latin typeface="Arial"/>
                  <a:cs typeface="Arial"/>
                </a:rPr>
                <a:t>Palomar Transient </a:t>
              </a:r>
            </a:p>
            <a:p>
              <a:r>
                <a:rPr lang="en-US" sz="1500" dirty="0" smtClean="0">
                  <a:solidFill>
                    <a:schemeClr val="bg1"/>
                  </a:solidFill>
                  <a:latin typeface="Arial"/>
                  <a:cs typeface="Arial"/>
                </a:rPr>
                <a:t>Factory</a:t>
              </a:r>
              <a:endParaRPr lang="en-US" sz="15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42" name="Content Placeholder 2"/>
          <p:cNvSpPr>
            <a:spLocks noGrp="1"/>
          </p:cNvSpPr>
          <p:nvPr>
            <p:ph idx="1"/>
          </p:nvPr>
        </p:nvSpPr>
        <p:spPr>
          <a:xfrm>
            <a:off x="1" y="1313846"/>
            <a:ext cx="2550795" cy="4913652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About 60 Partners from </a:t>
            </a:r>
            <a:r>
              <a:rPr lang="en-US" dirty="0"/>
              <a:t>19 </a:t>
            </a:r>
            <a:r>
              <a:rPr lang="en-US" dirty="0" smtClean="0"/>
              <a:t>countries</a:t>
            </a:r>
            <a:endParaRPr lang="en-US" dirty="0"/>
          </a:p>
          <a:p>
            <a:r>
              <a:rPr lang="en-US" dirty="0"/>
              <a:t>A</a:t>
            </a:r>
            <a:r>
              <a:rPr lang="en-US" dirty="0" smtClean="0"/>
              <a:t>bout </a:t>
            </a:r>
            <a:r>
              <a:rPr lang="en-US" dirty="0"/>
              <a:t>150 instruments covering the full spectrum </a:t>
            </a:r>
            <a:r>
              <a:rPr lang="en-US" dirty="0" smtClean="0"/>
              <a:t>from </a:t>
            </a:r>
            <a:r>
              <a:rPr lang="en-US" dirty="0"/>
              <a:t>radio </a:t>
            </a:r>
            <a:r>
              <a:rPr lang="en-US" dirty="0" smtClean="0"/>
              <a:t>to</a:t>
            </a:r>
            <a:r>
              <a:rPr lang="en-US" dirty="0"/>
              <a:t> </a:t>
            </a:r>
            <a:r>
              <a:rPr lang="en-US" dirty="0" smtClean="0"/>
              <a:t>very </a:t>
            </a:r>
            <a:r>
              <a:rPr lang="en-US" dirty="0"/>
              <a:t>high-energy gamma-</a:t>
            </a:r>
            <a:r>
              <a:rPr lang="en-US" dirty="0" smtClean="0"/>
              <a:t>rays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81" y="1200514"/>
            <a:ext cx="2715010" cy="1668141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6129161" y="5806271"/>
            <a:ext cx="2612792" cy="92333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900" b="0" dirty="0" err="1">
                <a:solidFill>
                  <a:schemeClr val="tx2"/>
                </a:solidFill>
              </a:rPr>
              <a:t>Abadie</a:t>
            </a:r>
            <a:r>
              <a:rPr lang="en-US" sz="900" b="0" dirty="0">
                <a:solidFill>
                  <a:schemeClr val="tx2"/>
                </a:solidFill>
              </a:rPr>
              <a:t>, et al, (LSC &amp; Virgo Collaborations) </a:t>
            </a:r>
            <a:endParaRPr lang="en-US" sz="900" b="0" dirty="0" smtClean="0">
              <a:solidFill>
                <a:schemeClr val="tx2"/>
              </a:solidFill>
            </a:endParaRPr>
          </a:p>
          <a:p>
            <a:r>
              <a:rPr lang="en-US" sz="900" b="0" dirty="0" smtClean="0">
                <a:solidFill>
                  <a:schemeClr val="tx2"/>
                </a:solidFill>
              </a:rPr>
              <a:t>Astron. </a:t>
            </a:r>
            <a:r>
              <a:rPr lang="en-US" sz="900" b="0" dirty="0" err="1" smtClean="0">
                <a:solidFill>
                  <a:schemeClr val="tx2"/>
                </a:solidFill>
              </a:rPr>
              <a:t>Astrophys</a:t>
            </a:r>
            <a:r>
              <a:rPr lang="en-US" sz="900" b="0" dirty="0" smtClean="0">
                <a:solidFill>
                  <a:schemeClr val="tx2"/>
                </a:solidFill>
              </a:rPr>
              <a:t>.</a:t>
            </a:r>
            <a:r>
              <a:rPr lang="en-US" sz="900" dirty="0" smtClean="0">
                <a:solidFill>
                  <a:schemeClr val="tx2"/>
                </a:solidFill>
              </a:rPr>
              <a:t> </a:t>
            </a:r>
            <a:r>
              <a:rPr lang="en-US" sz="900" dirty="0">
                <a:solidFill>
                  <a:schemeClr val="tx2"/>
                </a:solidFill>
              </a:rPr>
              <a:t>541 </a:t>
            </a:r>
            <a:r>
              <a:rPr lang="en-US" sz="900" b="0" dirty="0">
                <a:solidFill>
                  <a:schemeClr val="tx2"/>
                </a:solidFill>
              </a:rPr>
              <a:t>(2012) A155</a:t>
            </a:r>
            <a:r>
              <a:rPr lang="en-US" sz="900" b="0" dirty="0" smtClean="0">
                <a:solidFill>
                  <a:schemeClr val="tx2"/>
                </a:solidFill>
              </a:rPr>
              <a:t>.</a:t>
            </a:r>
          </a:p>
          <a:p>
            <a:r>
              <a:rPr lang="en-US" sz="900" b="0" dirty="0" err="1" smtClean="0">
                <a:solidFill>
                  <a:schemeClr val="tx2"/>
                </a:solidFill>
              </a:rPr>
              <a:t>Nissanke</a:t>
            </a:r>
            <a:r>
              <a:rPr lang="en-US" sz="900" b="0" dirty="0" smtClean="0">
                <a:solidFill>
                  <a:schemeClr val="tx2"/>
                </a:solidFill>
              </a:rPr>
              <a:t>, </a:t>
            </a:r>
            <a:r>
              <a:rPr lang="en-US" sz="900" b="0" dirty="0" err="1" smtClean="0">
                <a:solidFill>
                  <a:schemeClr val="tx2"/>
                </a:solidFill>
              </a:rPr>
              <a:t>Kalsiwal</a:t>
            </a:r>
            <a:r>
              <a:rPr lang="en-US" sz="900" b="0" dirty="0">
                <a:solidFill>
                  <a:schemeClr val="tx2"/>
                </a:solidFill>
              </a:rPr>
              <a:t>, </a:t>
            </a:r>
            <a:r>
              <a:rPr lang="en-US" sz="900" b="0" dirty="0" err="1" smtClean="0">
                <a:solidFill>
                  <a:schemeClr val="tx2"/>
                </a:solidFill>
              </a:rPr>
              <a:t>Georgieva</a:t>
            </a:r>
            <a:r>
              <a:rPr lang="en-US" sz="900" b="0" dirty="0" smtClean="0">
                <a:solidFill>
                  <a:schemeClr val="tx2"/>
                </a:solidFill>
              </a:rPr>
              <a:t>, </a:t>
            </a:r>
            <a:endParaRPr lang="en-US" sz="900" b="0" dirty="0">
              <a:solidFill>
                <a:schemeClr val="tx2"/>
              </a:solidFill>
            </a:endParaRPr>
          </a:p>
          <a:p>
            <a:r>
              <a:rPr lang="en-US" sz="900" b="0" dirty="0" smtClean="0">
                <a:solidFill>
                  <a:schemeClr val="tx2"/>
                </a:solidFill>
              </a:rPr>
              <a:t>Astrophysical J. </a:t>
            </a:r>
            <a:r>
              <a:rPr lang="en-US" sz="900" dirty="0" smtClean="0">
                <a:solidFill>
                  <a:schemeClr val="tx2"/>
                </a:solidFill>
              </a:rPr>
              <a:t>767</a:t>
            </a:r>
            <a:r>
              <a:rPr lang="en-US" sz="900" b="0" dirty="0" smtClean="0">
                <a:solidFill>
                  <a:schemeClr val="tx2"/>
                </a:solidFill>
              </a:rPr>
              <a:t> </a:t>
            </a:r>
            <a:r>
              <a:rPr lang="en-US" sz="900" b="0" dirty="0">
                <a:solidFill>
                  <a:schemeClr val="tx2"/>
                </a:solidFill>
              </a:rPr>
              <a:t>(2013) </a:t>
            </a:r>
            <a:r>
              <a:rPr lang="en-US" sz="900" b="0" dirty="0" smtClean="0">
                <a:solidFill>
                  <a:schemeClr val="tx2"/>
                </a:solidFill>
              </a:rPr>
              <a:t>124.</a:t>
            </a:r>
          </a:p>
          <a:p>
            <a:r>
              <a:rPr lang="en-US" sz="900" b="0" dirty="0">
                <a:solidFill>
                  <a:schemeClr val="tx2"/>
                </a:solidFill>
              </a:rPr>
              <a:t>Singer, Price, et al., Astrophysical J., 795 (2014) 105. </a:t>
            </a:r>
          </a:p>
        </p:txBody>
      </p:sp>
      <p:sp>
        <p:nvSpPr>
          <p:cNvPr id="56340" name="TextBox 33"/>
          <p:cNvSpPr txBox="1">
            <a:spLocks noChangeArrowheads="1"/>
          </p:cNvSpPr>
          <p:nvPr/>
        </p:nvSpPr>
        <p:spPr bwMode="auto">
          <a:xfrm>
            <a:off x="2513484" y="4429650"/>
            <a:ext cx="641350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 b="0" dirty="0">
                <a:solidFill>
                  <a:srgbClr val="CCFFCC"/>
                </a:solidFill>
              </a:rPr>
              <a:t>LIGO </a:t>
            </a:r>
          </a:p>
          <a:p>
            <a:r>
              <a:rPr lang="en-US" sz="1000" b="0" dirty="0">
                <a:solidFill>
                  <a:srgbClr val="CCFFCC"/>
                </a:solidFill>
              </a:rPr>
              <a:t>Hanford</a:t>
            </a:r>
          </a:p>
        </p:txBody>
      </p:sp>
    </p:spTree>
    <p:extLst>
      <p:ext uri="{BB962C8B-B14F-4D97-AF65-F5344CB8AC3E}">
        <p14:creationId xmlns:p14="http://schemas.microsoft.com/office/powerpoint/2010/main" val="95524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9920" y="0"/>
            <a:ext cx="3484079" cy="2822718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19500" t="30222" r="54000" b="25333"/>
          <a:stretch>
            <a:fillRect/>
          </a:stretch>
        </p:blipFill>
        <p:spPr bwMode="auto">
          <a:xfrm>
            <a:off x="5736552" y="3643426"/>
            <a:ext cx="3407447" cy="3214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1463" y="194167"/>
            <a:ext cx="3658558" cy="700087"/>
          </a:xfrm>
        </p:spPr>
        <p:txBody>
          <a:bodyPr/>
          <a:lstStyle/>
          <a:p>
            <a:r>
              <a:rPr lang="en-US" sz="2800" dirty="0" smtClean="0"/>
              <a:t>Future Improvements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214" y="1355725"/>
            <a:ext cx="8141586" cy="4641850"/>
          </a:xfrm>
        </p:spPr>
        <p:txBody>
          <a:bodyPr/>
          <a:lstStyle/>
          <a:p>
            <a:r>
              <a:rPr lang="en-US" dirty="0" smtClean="0"/>
              <a:t>Need to have some detections – both to convince </a:t>
            </a:r>
            <a:br>
              <a:rPr lang="en-US" dirty="0" smtClean="0"/>
            </a:br>
            <a:r>
              <a:rPr lang="en-US" dirty="0" smtClean="0"/>
              <a:t>ourselves and others that it is worthwhile, and to </a:t>
            </a:r>
            <a:br>
              <a:rPr lang="en-US" dirty="0" smtClean="0"/>
            </a:br>
            <a:r>
              <a:rPr lang="en-US" dirty="0" smtClean="0"/>
              <a:t>help focus future astrophysics goals</a:t>
            </a:r>
          </a:p>
          <a:p>
            <a:r>
              <a:rPr lang="en-US" dirty="0" smtClean="0"/>
              <a:t>R&amp;D continuing; see sensible paths in near and </a:t>
            </a:r>
            <a:br>
              <a:rPr lang="en-US" dirty="0" smtClean="0"/>
            </a:br>
            <a:r>
              <a:rPr lang="en-US" dirty="0" smtClean="0"/>
              <a:t>far time scales</a:t>
            </a:r>
          </a:p>
          <a:p>
            <a:r>
              <a:rPr lang="en-US" dirty="0" smtClean="0"/>
              <a:t>Factor ~1.7 in sensitivity: </a:t>
            </a:r>
            <a:r>
              <a:rPr lang="en-US" dirty="0" smtClean="0">
                <a:solidFill>
                  <a:schemeClr val="tx1"/>
                </a:solidFill>
              </a:rPr>
              <a:t>possible as early as 2018</a:t>
            </a:r>
          </a:p>
          <a:p>
            <a:pPr lvl="1"/>
            <a:r>
              <a:rPr lang="en-US" dirty="0" smtClean="0"/>
              <a:t>Would give increase in event rate of ~5</a:t>
            </a:r>
          </a:p>
          <a:p>
            <a:r>
              <a:rPr lang="en-US" dirty="0" smtClean="0"/>
              <a:t>Use of squeezed light expected (and demonstrated)</a:t>
            </a:r>
          </a:p>
          <a:p>
            <a:r>
              <a:rPr lang="en-US" dirty="0" smtClean="0"/>
              <a:t>Larger test masses to control radiation pressure noise,</a:t>
            </a:r>
            <a:br>
              <a:rPr lang="en-US" dirty="0" smtClean="0"/>
            </a:br>
            <a:r>
              <a:rPr lang="en-US" dirty="0" smtClean="0"/>
              <a:t>and for lower thermal noise</a:t>
            </a:r>
          </a:p>
          <a:p>
            <a:endParaRPr lang="en-US" dirty="0" smtClean="0"/>
          </a:p>
          <a:p>
            <a:r>
              <a:rPr lang="en-US" dirty="0" smtClean="0"/>
              <a:t>Factor 10: </a:t>
            </a:r>
            <a:r>
              <a:rPr lang="en-US" dirty="0" smtClean="0">
                <a:solidFill>
                  <a:srgbClr val="114FFB"/>
                </a:solidFill>
              </a:rPr>
              <a:t>perhaps by 2035</a:t>
            </a:r>
          </a:p>
          <a:p>
            <a:pPr lvl="1"/>
            <a:r>
              <a:rPr lang="en-US" dirty="0" smtClean="0"/>
              <a:t>Maybe a longer baseline –</a:t>
            </a:r>
            <a:br>
              <a:rPr lang="en-US" dirty="0" smtClean="0"/>
            </a:br>
            <a:r>
              <a:rPr lang="en-US" dirty="0" smtClean="0"/>
              <a:t>40km instead of 4km</a:t>
            </a:r>
          </a:p>
          <a:p>
            <a:pPr lvl="1"/>
            <a:r>
              <a:rPr lang="en-US" dirty="0" smtClean="0"/>
              <a:t>Almost all noise sources stay constant –</a:t>
            </a:r>
            <a:br>
              <a:rPr lang="en-US" dirty="0" smtClean="0"/>
            </a:br>
            <a:r>
              <a:rPr lang="en-US" dirty="0" smtClean="0"/>
              <a:t>but signal grows a factor of 10</a:t>
            </a:r>
          </a:p>
          <a:p>
            <a:pPr lvl="1"/>
            <a:r>
              <a:rPr lang="en-US" dirty="0" smtClean="0"/>
              <a:t>Models indicate feasibility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843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2026" y="227013"/>
            <a:ext cx="6272400" cy="700087"/>
          </a:xfrm>
        </p:spPr>
        <p:txBody>
          <a:bodyPr/>
          <a:lstStyle/>
          <a:p>
            <a:pPr>
              <a:defRPr/>
            </a:pPr>
            <a:r>
              <a:rPr lang="en-US" sz="2800" dirty="0" smtClean="0"/>
              <a:t>Next-to-last page Acknowledgments</a:t>
            </a:r>
            <a:endParaRPr lang="en-US" sz="2800" dirty="0"/>
          </a:p>
        </p:txBody>
      </p:sp>
      <p:sp>
        <p:nvSpPr>
          <p:cNvPr id="62466" name="Content Placeholder 2"/>
          <p:cNvSpPr>
            <a:spLocks noGrp="1"/>
          </p:cNvSpPr>
          <p:nvPr>
            <p:ph idx="1"/>
          </p:nvPr>
        </p:nvSpPr>
        <p:spPr bwMode="auto">
          <a:xfrm>
            <a:off x="484188" y="1312863"/>
            <a:ext cx="8229600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Monotype Sorts" charset="0"/>
              <a:buNone/>
            </a:pPr>
            <a:r>
              <a:rPr lang="en-US" dirty="0">
                <a:solidFill>
                  <a:schemeClr val="tx2"/>
                </a:solidFill>
                <a:latin typeface="Helvetica" charset="0"/>
                <a:ea typeface="ＭＳ Ｐゴシック" charset="0"/>
              </a:rPr>
              <a:t>Thanks to:</a:t>
            </a:r>
          </a:p>
          <a:p>
            <a:pPr marL="0" indent="0">
              <a:buFont typeface="Monotype Sorts" charset="0"/>
              <a:buNone/>
            </a:pPr>
            <a:endParaRPr lang="en-US" dirty="0">
              <a:solidFill>
                <a:schemeClr val="tx2"/>
              </a:solidFill>
              <a:latin typeface="Helvetica" charset="0"/>
              <a:ea typeface="ＭＳ Ｐゴシック" charset="0"/>
            </a:endParaRPr>
          </a:p>
          <a:p>
            <a:pPr marL="0" indent="0">
              <a:buFont typeface="Monotype Sorts" charset="0"/>
              <a:buNone/>
            </a:pPr>
            <a:endParaRPr lang="en-US" dirty="0">
              <a:solidFill>
                <a:schemeClr val="tx2"/>
              </a:solidFill>
              <a:latin typeface="Helvetica" charset="0"/>
              <a:ea typeface="ＭＳ Ｐゴシック" charset="0"/>
            </a:endParaRPr>
          </a:p>
          <a:p>
            <a:pPr marL="0" indent="0">
              <a:buFont typeface="Monotype Sorts" charset="0"/>
              <a:buNone/>
            </a:pPr>
            <a:endParaRPr lang="en-US" dirty="0">
              <a:solidFill>
                <a:schemeClr val="tx2"/>
              </a:solidFill>
              <a:latin typeface="Helvetica" charset="0"/>
              <a:ea typeface="ＭＳ Ｐゴシック" charset="0"/>
            </a:endParaRPr>
          </a:p>
          <a:p>
            <a:pPr marL="0" indent="0">
              <a:buFont typeface="Monotype Sorts" charset="0"/>
              <a:buNone/>
            </a:pPr>
            <a:r>
              <a:rPr lang="en-US" dirty="0">
                <a:solidFill>
                  <a:schemeClr val="tx2"/>
                </a:solidFill>
                <a:latin typeface="Helvetica" charset="0"/>
                <a:ea typeface="ＭＳ Ｐゴシック" charset="0"/>
              </a:rPr>
              <a:t>					</a:t>
            </a:r>
            <a:endParaRPr lang="en-US" dirty="0" smtClean="0">
              <a:solidFill>
                <a:schemeClr val="tx2"/>
              </a:solidFill>
              <a:latin typeface="Helvetica" charset="0"/>
              <a:ea typeface="ＭＳ Ｐゴシック" charset="0"/>
            </a:endParaRPr>
          </a:p>
          <a:p>
            <a:pPr marL="0" indent="0">
              <a:buFont typeface="Monotype Sorts" charset="0"/>
              <a:buNone/>
            </a:pPr>
            <a:r>
              <a:rPr lang="en-US" dirty="0" smtClean="0">
                <a:solidFill>
                  <a:schemeClr val="tx2"/>
                </a:solidFill>
                <a:latin typeface="Helvetica" charset="0"/>
                <a:ea typeface="ＭＳ Ｐゴシック" charset="0"/>
                <a:hlinkClick r:id="rId2"/>
              </a:rPr>
              <a:t>www.ligo.org</a:t>
            </a:r>
            <a:endParaRPr lang="en-US" dirty="0" smtClean="0">
              <a:solidFill>
                <a:schemeClr val="tx2"/>
              </a:solidFill>
              <a:latin typeface="Helvetica" charset="0"/>
              <a:ea typeface="ＭＳ Ｐゴシック" charset="0"/>
            </a:endParaRPr>
          </a:p>
          <a:p>
            <a:pPr marL="0" indent="0">
              <a:buFont typeface="Monotype Sorts" charset="0"/>
              <a:buNone/>
            </a:pPr>
            <a:endParaRPr lang="en-US" dirty="0">
              <a:solidFill>
                <a:schemeClr val="tx2"/>
              </a:solidFill>
              <a:latin typeface="Helvetica" charset="0"/>
              <a:ea typeface="ＭＳ Ｐゴシック" charset="0"/>
            </a:endParaRPr>
          </a:p>
          <a:p>
            <a:pPr marL="0" indent="0">
              <a:buFont typeface="Monotype Sorts" charset="0"/>
              <a:buNone/>
            </a:pPr>
            <a:endParaRPr lang="en-US" dirty="0" smtClean="0">
              <a:solidFill>
                <a:schemeClr val="tx2"/>
              </a:solidFill>
              <a:latin typeface="Helvetica" charset="0"/>
              <a:ea typeface="ＭＳ Ｐゴシック" charset="0"/>
            </a:endParaRPr>
          </a:p>
          <a:p>
            <a:pPr marL="0" indent="0">
              <a:buFont typeface="Monotype Sorts" charset="0"/>
              <a:buNone/>
            </a:pPr>
            <a:endParaRPr lang="en-US" dirty="0">
              <a:latin typeface="Helvetica" charset="0"/>
            </a:endParaRPr>
          </a:p>
          <a:p>
            <a:pPr marL="0" indent="0">
              <a:buFont typeface="Monotype Sorts" charset="0"/>
              <a:buNone/>
            </a:pPr>
            <a:endParaRPr lang="en-US" dirty="0" smtClean="0">
              <a:solidFill>
                <a:schemeClr val="tx2"/>
              </a:solidFill>
              <a:latin typeface="Helvetica" charset="0"/>
              <a:ea typeface="ＭＳ Ｐゴシック" charset="0"/>
            </a:endParaRPr>
          </a:p>
          <a:p>
            <a:pPr marL="0" indent="0">
              <a:buFont typeface="Monotype Sorts" charset="0"/>
              <a:buNone/>
            </a:pPr>
            <a:endParaRPr lang="en-US" dirty="0" smtClean="0">
              <a:solidFill>
                <a:schemeClr val="tx2"/>
              </a:solidFill>
              <a:latin typeface="Helvetica" charset="0"/>
              <a:ea typeface="ＭＳ Ｐゴシック" charset="0"/>
            </a:endParaRPr>
          </a:p>
          <a:p>
            <a:pPr marL="0" indent="0">
              <a:buFont typeface="Monotype Sorts" charset="0"/>
              <a:buNone/>
            </a:pPr>
            <a:endParaRPr lang="en-US" dirty="0">
              <a:latin typeface="Helvetica" charset="0"/>
            </a:endParaRPr>
          </a:p>
          <a:p>
            <a:pPr marL="0" indent="0">
              <a:buFont typeface="Monotype Sorts" charset="0"/>
              <a:buNone/>
            </a:pPr>
            <a:endParaRPr lang="en-US" dirty="0" smtClean="0">
              <a:solidFill>
                <a:schemeClr val="tx2"/>
              </a:solidFill>
              <a:latin typeface="Helvetica" charset="0"/>
              <a:ea typeface="ＭＳ Ｐゴシック" charset="0"/>
            </a:endParaRPr>
          </a:p>
          <a:p>
            <a:pPr marL="0" indent="0">
              <a:buFont typeface="Monotype Sorts" charset="0"/>
              <a:buNone/>
            </a:pPr>
            <a:r>
              <a:rPr lang="en-US" dirty="0" smtClean="0">
                <a:solidFill>
                  <a:schemeClr val="tx2"/>
                </a:solidFill>
                <a:latin typeface="Helvetica" charset="0"/>
                <a:ea typeface="ＭＳ Ｐゴシック" charset="0"/>
              </a:rPr>
              <a:t>Support</a:t>
            </a:r>
            <a:r>
              <a:rPr lang="en-US" dirty="0">
                <a:solidFill>
                  <a:schemeClr val="tx2"/>
                </a:solidFill>
                <a:latin typeface="Helvetica" charset="0"/>
                <a:ea typeface="ＭＳ Ｐゴシック" charset="0"/>
              </a:rPr>
              <a:t>: National Science Foundation</a:t>
            </a:r>
          </a:p>
        </p:txBody>
      </p:sp>
      <p:pic>
        <p:nvPicPr>
          <p:cNvPr id="62468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7499" y="5209437"/>
            <a:ext cx="1154113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813" y="1758950"/>
            <a:ext cx="7853362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078" y="3254381"/>
            <a:ext cx="1714500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1522" y="1212841"/>
            <a:ext cx="2540114" cy="12778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6989" y="1220128"/>
            <a:ext cx="1804248" cy="12526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8709" y="2937613"/>
            <a:ext cx="4098850" cy="195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3497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The last page: A Familiar Story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115" y="1160564"/>
            <a:ext cx="8790273" cy="4837011"/>
          </a:xfrm>
        </p:spPr>
        <p:txBody>
          <a:bodyPr/>
          <a:lstStyle/>
          <a:p>
            <a:r>
              <a:rPr lang="en-US" dirty="0" smtClean="0"/>
              <a:t>Often experimentalists find that they prove some even very fine theorists wrong</a:t>
            </a:r>
          </a:p>
          <a:p>
            <a:r>
              <a:rPr lang="en-US" dirty="0" smtClean="0"/>
              <a:t>In this case, it is a theorist – </a:t>
            </a:r>
            <a:r>
              <a:rPr lang="en-US" dirty="0"/>
              <a:t>one A. </a:t>
            </a:r>
            <a:r>
              <a:rPr lang="en-US" dirty="0" smtClean="0"/>
              <a:t>Einstein – who helped enormously with the fundamentals of the experimental technique we use</a:t>
            </a:r>
          </a:p>
          <a:p>
            <a:r>
              <a:rPr lang="en-US" dirty="0" smtClean="0"/>
              <a:t>We are seeking to show that a paper published in 1916 was in error – </a:t>
            </a:r>
          </a:p>
          <a:p>
            <a:pPr lvl="1"/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Einstein</a:t>
            </a:r>
            <a:r>
              <a:rPr lang="en-US" dirty="0">
                <a:solidFill>
                  <a:srgbClr val="FF0000"/>
                </a:solidFill>
              </a:rPr>
              <a:t>, A.: </a:t>
            </a:r>
            <a:r>
              <a:rPr lang="en-US" i="1" dirty="0" err="1">
                <a:solidFill>
                  <a:srgbClr val="FF0000"/>
                </a:solidFill>
              </a:rPr>
              <a:t>Näherungsweise</a:t>
            </a:r>
            <a:r>
              <a:rPr lang="en-US" i="1" dirty="0">
                <a:solidFill>
                  <a:srgbClr val="FF0000"/>
                </a:solidFill>
              </a:rPr>
              <a:t> Integration der </a:t>
            </a:r>
            <a:r>
              <a:rPr lang="en-US" i="1" dirty="0" smtClean="0">
                <a:solidFill>
                  <a:srgbClr val="FF0000"/>
                </a:solidFill>
              </a:rPr>
              <a:t/>
            </a:r>
            <a:br>
              <a:rPr lang="en-US" i="1" dirty="0" smtClean="0">
                <a:solidFill>
                  <a:srgbClr val="FF0000"/>
                </a:solidFill>
              </a:rPr>
            </a:br>
            <a:r>
              <a:rPr lang="en-US" i="1" dirty="0" err="1" smtClean="0">
                <a:solidFill>
                  <a:srgbClr val="FF0000"/>
                </a:solidFill>
              </a:rPr>
              <a:t>Feldgleichungen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i="1" dirty="0">
                <a:solidFill>
                  <a:srgbClr val="FF0000"/>
                </a:solidFill>
              </a:rPr>
              <a:t>der </a:t>
            </a:r>
            <a:r>
              <a:rPr lang="en-US" i="1" dirty="0" smtClean="0">
                <a:solidFill>
                  <a:srgbClr val="FF0000"/>
                </a:solidFill>
              </a:rPr>
              <a:t>Gravitation, </a:t>
            </a:r>
            <a:r>
              <a:rPr lang="en-US" dirty="0" smtClean="0">
                <a:solidFill>
                  <a:srgbClr val="FF0000"/>
                </a:solidFill>
              </a:rPr>
              <a:t>1916 – 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in </a:t>
            </a:r>
            <a:r>
              <a:rPr lang="en-US" dirty="0" smtClean="0">
                <a:solidFill>
                  <a:srgbClr val="FF0000"/>
                </a:solidFill>
              </a:rPr>
              <a:t>which he stated that gravitational waves 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do </a:t>
            </a:r>
            <a:r>
              <a:rPr lang="en-US" dirty="0" smtClean="0">
                <a:solidFill>
                  <a:srgbClr val="FF0000"/>
                </a:solidFill>
              </a:rPr>
              <a:t>not exist</a:t>
            </a:r>
            <a:r>
              <a:rPr lang="en-US" dirty="0" smtClean="0">
                <a:solidFill>
                  <a:srgbClr val="FF0000"/>
                </a:solidFill>
              </a:rPr>
              <a:t>!</a:t>
            </a:r>
            <a:endParaRPr lang="en-US" b="1" dirty="0" smtClean="0"/>
          </a:p>
          <a:p>
            <a:pPr marL="0" indent="0">
              <a:buNone/>
            </a:pPr>
            <a:endParaRPr lang="en-US" b="1" dirty="0" smtClean="0">
              <a:solidFill>
                <a:srgbClr val="008000"/>
              </a:solidFill>
            </a:endParaRPr>
          </a:p>
          <a:p>
            <a:r>
              <a:rPr lang="en-US" b="1" dirty="0" smtClean="0">
                <a:solidFill>
                  <a:srgbClr val="008000"/>
                </a:solidFill>
              </a:rPr>
              <a:t>Believe we have a good chance to make a direct detection of Gravitational Waves 100 years after the publication of this paper</a:t>
            </a:r>
            <a:endParaRPr lang="en-US" dirty="0" smtClean="0"/>
          </a:p>
          <a:p>
            <a:pPr lvl="1"/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smtClean="0">
                <a:solidFill>
                  <a:schemeClr val="tx1"/>
                </a:solidFill>
              </a:rPr>
              <a:t>and 98 years after the author’s own correction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of the error, in </a:t>
            </a:r>
            <a:r>
              <a:rPr lang="en-US" i="1" dirty="0" err="1" smtClean="0">
                <a:solidFill>
                  <a:schemeClr val="tx1"/>
                </a:solidFill>
              </a:rPr>
              <a:t>Über</a:t>
            </a:r>
            <a:r>
              <a:rPr lang="en-US" i="1" dirty="0" smtClean="0">
                <a:solidFill>
                  <a:schemeClr val="tx1"/>
                </a:solidFill>
              </a:rPr>
              <a:t> </a:t>
            </a:r>
            <a:r>
              <a:rPr lang="en-US" i="1" dirty="0" err="1" smtClean="0">
                <a:solidFill>
                  <a:schemeClr val="tx1"/>
                </a:solidFill>
              </a:rPr>
              <a:t>Gravitationswellen</a:t>
            </a:r>
            <a:r>
              <a:rPr lang="en-US" i="1" dirty="0" smtClean="0">
                <a:solidFill>
                  <a:schemeClr val="tx1"/>
                </a:solidFill>
              </a:rPr>
              <a:t>, </a:t>
            </a:r>
            <a:r>
              <a:rPr lang="en-US" dirty="0" smtClean="0">
                <a:solidFill>
                  <a:schemeClr val="tx1"/>
                </a:solidFill>
              </a:rPr>
              <a:t>1918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  <a:endParaRPr lang="en-US" dirty="0">
              <a:solidFill>
                <a:schemeClr val="tx1"/>
              </a:solidFill>
            </a:endParaRPr>
          </a:p>
          <a:p>
            <a:pPr marL="457200" lvl="1" indent="0" algn="ctr">
              <a:buNone/>
            </a:pPr>
            <a:endParaRPr lang="en-US" sz="2000" b="1" dirty="0" smtClean="0">
              <a:solidFill>
                <a:schemeClr val="tx1"/>
              </a:solidFill>
            </a:endParaRPr>
          </a:p>
          <a:p>
            <a:pPr marL="457200" lvl="1" indent="0" algn="ctr">
              <a:buNone/>
            </a:pPr>
            <a:r>
              <a:rPr lang="en-US" sz="2000" b="1" dirty="0" smtClean="0">
                <a:solidFill>
                  <a:schemeClr val="tx1"/>
                </a:solidFill>
              </a:rPr>
              <a:t>Here’s hoping for a first detection in 2016!</a:t>
            </a:r>
            <a:endParaRPr lang="en-US" sz="2000" b="1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6A23E-AE89-A345-B002-CD5B78E017F7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4906" y="5080770"/>
            <a:ext cx="2400300" cy="749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8247" y="2475214"/>
            <a:ext cx="2706799" cy="179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241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fld id="{4E18055B-A140-744D-9B07-A7E1E51F4077}" type="slidenum">
              <a:rPr lang="en-US" sz="800"/>
              <a:pPr>
                <a:defRPr/>
              </a:pPr>
              <a:t>4</a:t>
            </a:fld>
            <a:endParaRPr lang="en-US" sz="800"/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80311" y="187319"/>
            <a:ext cx="7082785" cy="800100"/>
          </a:xfrm>
        </p:spPr>
        <p:txBody>
          <a:bodyPr/>
          <a:lstStyle/>
          <a:p>
            <a:r>
              <a:rPr lang="en-US" dirty="0" smtClean="0">
                <a:latin typeface="Helvetica" charset="0"/>
              </a:rPr>
              <a:t>A </a:t>
            </a:r>
            <a:r>
              <a:rPr lang="en-US" dirty="0" smtClean="0">
                <a:latin typeface="Helvetica" charset="0"/>
              </a:rPr>
              <a:t>worldwide development effort led </a:t>
            </a:r>
            <a:r>
              <a:rPr lang="en-US" dirty="0" smtClean="0">
                <a:latin typeface="Helvetica" charset="0"/>
              </a:rPr>
              <a:t>to </a:t>
            </a:r>
            <a:br>
              <a:rPr lang="en-US" dirty="0" smtClean="0">
                <a:latin typeface="Helvetica" charset="0"/>
              </a:rPr>
            </a:br>
            <a:r>
              <a:rPr lang="en-US" dirty="0" smtClean="0">
                <a:latin typeface="Helvetica" charset="0"/>
              </a:rPr>
              <a:t>1989 </a:t>
            </a:r>
            <a:r>
              <a:rPr lang="en-US" dirty="0">
                <a:latin typeface="Helvetica" charset="0"/>
              </a:rPr>
              <a:t>Proposal to the US NSF</a:t>
            </a:r>
          </a:p>
        </p:txBody>
      </p:sp>
      <p:pic>
        <p:nvPicPr>
          <p:cNvPr id="28675" name="Picture 7" descr="frontispiec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306763"/>
            <a:ext cx="5499100" cy="355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8" descr="preface-cropp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1219200"/>
            <a:ext cx="72866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fld id="{0E8C2DBE-4213-0942-9B50-CD37CE51524F}" type="slidenum">
              <a:rPr lang="en-US" sz="800"/>
              <a:pPr>
                <a:defRPr/>
              </a:pPr>
              <a:t>5</a:t>
            </a:fld>
            <a:endParaRPr lang="en-US" sz="800"/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266700"/>
            <a:ext cx="6172200" cy="800100"/>
          </a:xfrm>
        </p:spPr>
        <p:txBody>
          <a:bodyPr/>
          <a:lstStyle/>
          <a:p>
            <a:r>
              <a:rPr lang="en-US" sz="2800" dirty="0">
                <a:latin typeface="Helvetica" charset="0"/>
              </a:rPr>
              <a:t>LIGO:</a:t>
            </a:r>
            <a:br>
              <a:rPr lang="en-US" sz="2800" dirty="0">
                <a:latin typeface="Helvetica" charset="0"/>
              </a:rPr>
            </a:br>
            <a:r>
              <a:rPr lang="en-US" sz="2800" dirty="0">
                <a:latin typeface="Helvetica" charset="0"/>
              </a:rPr>
              <a:t>Today, Washington state…</a:t>
            </a:r>
          </a:p>
        </p:txBody>
      </p:sp>
      <p:pic>
        <p:nvPicPr>
          <p:cNvPr id="614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3" b="40785"/>
          <a:stretch>
            <a:fillRect/>
          </a:stretch>
        </p:blipFill>
        <p:spPr bwMode="auto">
          <a:xfrm>
            <a:off x="577850" y="1660525"/>
            <a:ext cx="7804150" cy="474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fld id="{66F75E7B-4BE1-C646-9ED7-04C7364BAA75}" type="slidenum">
              <a:rPr lang="en-US" sz="800"/>
              <a:pPr>
                <a:defRPr/>
              </a:pPr>
              <a:t>6</a:t>
            </a:fld>
            <a:endParaRPr lang="en-US" sz="800"/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6700"/>
            <a:ext cx="7467600" cy="533400"/>
          </a:xfrm>
        </p:spPr>
        <p:txBody>
          <a:bodyPr/>
          <a:lstStyle/>
          <a:p>
            <a:r>
              <a:rPr lang="en-US" sz="2800" dirty="0">
                <a:latin typeface="Helvetica" charset="0"/>
              </a:rPr>
              <a:t>…LIGO in Louisiana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Helvetica" charset="0"/>
            </a:endParaRPr>
          </a:p>
        </p:txBody>
      </p:sp>
      <p:pic>
        <p:nvPicPr>
          <p:cNvPr id="32772" name="Picture 4" descr="low8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780" y="1207860"/>
            <a:ext cx="7157921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7" name="Group 4"/>
          <p:cNvGrpSpPr>
            <a:grpSpLocks/>
          </p:cNvGrpSpPr>
          <p:nvPr/>
        </p:nvGrpSpPr>
        <p:grpSpPr bwMode="auto">
          <a:xfrm>
            <a:off x="0" y="1090613"/>
            <a:ext cx="9196388" cy="5813425"/>
            <a:chOff x="1109671" y="385567"/>
            <a:chExt cx="9196444" cy="5812370"/>
          </a:xfrm>
        </p:grpSpPr>
        <p:pic>
          <p:nvPicPr>
            <p:cNvPr id="5530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8937" y="2221971"/>
              <a:ext cx="6211925" cy="3975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9465" name="TextBox 5"/>
            <p:cNvSpPr txBox="1">
              <a:spLocks noChangeArrowheads="1"/>
            </p:cNvSpPr>
            <p:nvPr/>
          </p:nvSpPr>
          <p:spPr bwMode="auto">
            <a:xfrm>
              <a:off x="1109671" y="4536883"/>
              <a:ext cx="1018503" cy="369332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800" b="1">
                  <a:latin typeface="Arial" charset="0"/>
                  <a:cs typeface="Arial" charset="0"/>
                </a:rPr>
                <a:t>Caltech</a:t>
              </a:r>
            </a:p>
          </p:txBody>
        </p:sp>
        <p:sp>
          <p:nvSpPr>
            <p:cNvPr id="19466" name="TextBox 22"/>
            <p:cNvSpPr txBox="1">
              <a:spLocks noChangeArrowheads="1"/>
            </p:cNvSpPr>
            <p:nvPr/>
          </p:nvSpPr>
          <p:spPr bwMode="auto">
            <a:xfrm>
              <a:off x="7562538" y="3407068"/>
              <a:ext cx="582211" cy="369332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800" b="1">
                  <a:solidFill>
                    <a:srgbClr val="114FFB"/>
                  </a:solidFill>
                  <a:latin typeface="Arial" charset="0"/>
                  <a:cs typeface="Arial" charset="0"/>
                </a:rPr>
                <a:t>MIT</a:t>
              </a:r>
            </a:p>
          </p:txBody>
        </p:sp>
        <p:sp>
          <p:nvSpPr>
            <p:cNvPr id="19467" name="Oval 1"/>
            <p:cNvSpPr>
              <a:spLocks noChangeArrowheads="1"/>
            </p:cNvSpPr>
            <p:nvPr/>
          </p:nvSpPr>
          <p:spPr bwMode="auto">
            <a:xfrm>
              <a:off x="2173004" y="2651426"/>
              <a:ext cx="295325" cy="2953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l"/>
              <a:endParaRPr lang="en-US" sz="1400" b="1">
                <a:latin typeface="Arial" charset="0"/>
              </a:endParaRPr>
            </a:p>
          </p:txBody>
        </p:sp>
        <p:sp>
          <p:nvSpPr>
            <p:cNvPr id="19468" name="Oval 17"/>
            <p:cNvSpPr>
              <a:spLocks noChangeArrowheads="1"/>
            </p:cNvSpPr>
            <p:nvPr/>
          </p:nvSpPr>
          <p:spPr bwMode="auto">
            <a:xfrm>
              <a:off x="4976477" y="4997436"/>
              <a:ext cx="295325" cy="2953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l"/>
              <a:endParaRPr lang="en-US" sz="1400" b="1">
                <a:latin typeface="Arial" charset="0"/>
              </a:endParaRPr>
            </a:p>
          </p:txBody>
        </p:sp>
        <p:sp>
          <p:nvSpPr>
            <p:cNvPr id="19469" name="Oval 19"/>
            <p:cNvSpPr>
              <a:spLocks noChangeArrowheads="1"/>
            </p:cNvSpPr>
            <p:nvPr/>
          </p:nvSpPr>
          <p:spPr bwMode="auto">
            <a:xfrm>
              <a:off x="7051368" y="3319713"/>
              <a:ext cx="295325" cy="2953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l"/>
              <a:endParaRPr lang="en-US" sz="1400" b="1">
                <a:latin typeface="Arial" charset="0"/>
              </a:endParaRPr>
            </a:p>
          </p:txBody>
        </p:sp>
        <p:sp>
          <p:nvSpPr>
            <p:cNvPr id="19470" name="Oval 23"/>
            <p:cNvSpPr>
              <a:spLocks noChangeArrowheads="1"/>
            </p:cNvSpPr>
            <p:nvPr/>
          </p:nvSpPr>
          <p:spPr bwMode="auto">
            <a:xfrm>
              <a:off x="2258682" y="4474160"/>
              <a:ext cx="295325" cy="2953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l"/>
              <a:endParaRPr lang="en-US" sz="1400" b="1">
                <a:latin typeface="Arial" charset="0"/>
              </a:endParaRPr>
            </a:p>
          </p:txBody>
        </p:sp>
        <p:sp>
          <p:nvSpPr>
            <p:cNvPr id="19471" name="Rectangle 3"/>
            <p:cNvSpPr txBox="1">
              <a:spLocks noChangeArrowheads="1"/>
            </p:cNvSpPr>
            <p:nvPr/>
          </p:nvSpPr>
          <p:spPr bwMode="auto">
            <a:xfrm>
              <a:off x="5335058" y="385567"/>
              <a:ext cx="4971057" cy="4174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lIns="92075" tIns="46038" rIns="92075" bIns="46038"/>
            <a:lstStyle>
              <a:lvl1pPr marL="342900" indent="-3429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>
                <a:spcBef>
                  <a:spcPct val="20000"/>
                </a:spcBef>
                <a:buClr>
                  <a:srgbClr val="CC0099"/>
                </a:buClr>
                <a:buSzPct val="85000"/>
                <a:buFont typeface="Monotype Sorts" charset="0"/>
                <a:buChar char="l"/>
              </a:pPr>
              <a:r>
                <a:rPr lang="en-US" sz="1800" dirty="0">
                  <a:solidFill>
                    <a:schemeClr val="tx2"/>
                  </a:solidFill>
                  <a:latin typeface="Helvetica" charset="0"/>
                </a:rPr>
                <a:t>Mission: to develop gravitational-wave detectors, and to operate them as astrophysical observatories</a:t>
              </a:r>
            </a:p>
            <a:p>
              <a:pPr algn="l">
                <a:spcBef>
                  <a:spcPct val="20000"/>
                </a:spcBef>
                <a:buClr>
                  <a:srgbClr val="CC0099"/>
                </a:buClr>
                <a:buSzPct val="85000"/>
                <a:buFont typeface="Monotype Sorts" charset="0"/>
                <a:buChar char="l"/>
              </a:pPr>
              <a:r>
                <a:rPr lang="en-US" sz="1800" dirty="0">
                  <a:solidFill>
                    <a:srgbClr val="000000"/>
                  </a:solidFill>
                  <a:latin typeface="Helvetica" charset="0"/>
                </a:rPr>
                <a:t>Jointly managed by Caltech and MIT; </a:t>
              </a:r>
              <a:r>
                <a:rPr lang="en-US" sz="1800" dirty="0" smtClean="0">
                  <a:solidFill>
                    <a:srgbClr val="000000"/>
                  </a:solidFill>
                  <a:latin typeface="Helvetica" charset="0"/>
                </a:rPr>
                <a:t/>
              </a:r>
              <a:br>
                <a:rPr lang="en-US" sz="1800" dirty="0" smtClean="0">
                  <a:solidFill>
                    <a:srgbClr val="000000"/>
                  </a:solidFill>
                  <a:latin typeface="Helvetica" charset="0"/>
                </a:rPr>
              </a:br>
              <a:r>
                <a:rPr lang="en-US" sz="1800" dirty="0" smtClean="0">
                  <a:solidFill>
                    <a:srgbClr val="000000"/>
                  </a:solidFill>
                  <a:latin typeface="Helvetica" charset="0"/>
                </a:rPr>
                <a:t>LIGO </a:t>
              </a:r>
              <a:r>
                <a:rPr lang="en-US" sz="1800" dirty="0">
                  <a:solidFill>
                    <a:srgbClr val="000000"/>
                  </a:solidFill>
                  <a:latin typeface="Helvetica" charset="0"/>
                </a:rPr>
                <a:t>Hanford a</a:t>
              </a:r>
              <a:r>
                <a:rPr lang="en-US" sz="1800" dirty="0" smtClean="0">
                  <a:solidFill>
                    <a:srgbClr val="000000"/>
                  </a:solidFill>
                  <a:latin typeface="Helvetica" charset="0"/>
                </a:rPr>
                <a:t>nd </a:t>
              </a:r>
              <a:r>
                <a:rPr lang="en-US" sz="1800" dirty="0">
                  <a:solidFill>
                    <a:srgbClr val="000000"/>
                  </a:solidFill>
                  <a:latin typeface="Helvetica" charset="0"/>
                </a:rPr>
                <a:t>Livingston Observatories </a:t>
              </a:r>
            </a:p>
            <a:p>
              <a:pPr algn="l">
                <a:spcBef>
                  <a:spcPct val="20000"/>
                </a:spcBef>
                <a:buClr>
                  <a:srgbClr val="CC0099"/>
                </a:buClr>
                <a:buSzPct val="85000"/>
                <a:buFont typeface="Monotype Sorts" charset="0"/>
                <a:buChar char="l"/>
              </a:pPr>
              <a:r>
                <a:rPr lang="en-US" sz="1800" dirty="0">
                  <a:solidFill>
                    <a:srgbClr val="114FFB"/>
                  </a:solidFill>
                  <a:latin typeface="Helvetica" charset="0"/>
                </a:rPr>
                <a:t>Requires instrument science at the frontiers of physics fundamental limits</a:t>
              </a:r>
            </a:p>
            <a:p>
              <a:pPr algn="l">
                <a:spcBef>
                  <a:spcPct val="20000"/>
                </a:spcBef>
                <a:buClr>
                  <a:srgbClr val="CC0099"/>
                </a:buClr>
                <a:buSzPct val="85000"/>
                <a:buFont typeface="Monotype Sorts" charset="0"/>
                <a:buChar char="l"/>
              </a:pPr>
              <a:endParaRPr lang="en-US" sz="1800" dirty="0">
                <a:solidFill>
                  <a:schemeClr val="tx2"/>
                </a:solidFill>
                <a:latin typeface="Helvetica" charset="0"/>
              </a:endParaRPr>
            </a:p>
          </p:txBody>
        </p:sp>
      </p:grpSp>
      <p:sp>
        <p:nvSpPr>
          <p:cNvPr id="14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553200" y="5829300"/>
            <a:ext cx="1905000" cy="457200"/>
          </a:xfrm>
        </p:spPr>
        <p:txBody>
          <a:bodyPr/>
          <a:lstStyle/>
          <a:p>
            <a:pPr>
              <a:defRPr/>
            </a:pPr>
            <a:fld id="{5600DBBE-AD0C-CB46-8D79-DC4971592A62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209888" y="226557"/>
            <a:ext cx="7283450" cy="700087"/>
          </a:xfrm>
        </p:spPr>
        <p:txBody>
          <a:bodyPr/>
          <a:lstStyle/>
          <a:p>
            <a:r>
              <a:rPr lang="en-US" sz="2800" dirty="0">
                <a:latin typeface="Helvetica" charset="0"/>
              </a:rPr>
              <a:t>LIGO Laboratory: </a:t>
            </a:r>
            <a:br>
              <a:rPr lang="en-US" sz="2800" dirty="0">
                <a:latin typeface="Helvetica" charset="0"/>
              </a:rPr>
            </a:br>
            <a:r>
              <a:rPr lang="en-US" dirty="0">
                <a:latin typeface="Helvetica" charset="0"/>
              </a:rPr>
              <a:t>two Observatories and Caltech, MIT campuses</a:t>
            </a:r>
          </a:p>
        </p:txBody>
      </p:sp>
      <p:grpSp>
        <p:nvGrpSpPr>
          <p:cNvPr id="19460" name="Group 2"/>
          <p:cNvGrpSpPr>
            <a:grpSpLocks/>
          </p:cNvGrpSpPr>
          <p:nvPr/>
        </p:nvGrpSpPr>
        <p:grpSpPr bwMode="auto">
          <a:xfrm>
            <a:off x="5513388" y="5594350"/>
            <a:ext cx="2073275" cy="1109663"/>
            <a:chOff x="5146069" y="4502068"/>
            <a:chExt cx="3675630" cy="2231189"/>
          </a:xfrm>
        </p:grpSpPr>
        <p:sp>
          <p:nvSpPr>
            <p:cNvPr id="55320" name="Text Box 24"/>
            <p:cNvSpPr txBox="1">
              <a:spLocks noChangeArrowheads="1"/>
            </p:cNvSpPr>
            <p:nvPr/>
          </p:nvSpPr>
          <p:spPr bwMode="auto">
            <a:xfrm>
              <a:off x="5635778" y="4632940"/>
              <a:ext cx="3185921" cy="539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99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schemeClr val="bg1"/>
                  </a:solidFill>
                </a:rPr>
                <a:t>LIGO Livingston</a:t>
              </a:r>
            </a:p>
          </p:txBody>
        </p:sp>
        <p:pic>
          <p:nvPicPr>
            <p:cNvPr id="19463" name="Picture 22" descr="llo_aeria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6069" y="4502068"/>
              <a:ext cx="3646402" cy="223118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461" name="Picture 23" descr="lho_aerial_mo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1216025"/>
            <a:ext cx="2703513" cy="155733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LIGO Scientific Collaboration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072974"/>
            <a:ext cx="9144001" cy="4975611"/>
          </a:xfrm>
          <a:noFill/>
        </p:spPr>
        <p:txBody>
          <a:bodyPr/>
          <a:lstStyle/>
          <a:p>
            <a:pPr marL="0" indent="0" algn="ctr">
              <a:buNone/>
            </a:pPr>
            <a:r>
              <a:rPr lang="en-US" b="1" dirty="0" smtClean="0"/>
              <a:t>The LSC is the organization the conducts the science of LIGO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18852" y="6394432"/>
            <a:ext cx="625147" cy="463568"/>
          </a:xfrm>
          <a:prstGeom prst="rect">
            <a:avLst/>
          </a:prstGeom>
        </p:spPr>
        <p:txBody>
          <a:bodyPr/>
          <a:lstStyle/>
          <a:p>
            <a:fld id="{C582E414-0DDA-9F4D-A88C-45BC487B2254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 descr="Screen Shot 2014-08-17 at 6.59.15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855" y="1450457"/>
            <a:ext cx="8578850" cy="48332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3420" y="6317859"/>
            <a:ext cx="1418368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www.ligo.org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72713" y="6293544"/>
            <a:ext cx="4791058" cy="553998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sz="1800" dirty="0">
                <a:latin typeface="Arial"/>
                <a:cs typeface="Arial"/>
              </a:rPr>
              <a:t>900+ members, 80+ institutions, 16 </a:t>
            </a:r>
            <a:r>
              <a:rPr lang="en-US" sz="1800" dirty="0" smtClean="0">
                <a:latin typeface="Arial"/>
                <a:cs typeface="Arial"/>
              </a:rPr>
              <a:t>countries</a:t>
            </a:r>
          </a:p>
          <a:p>
            <a:pPr marL="0" indent="0">
              <a:buNone/>
            </a:pPr>
            <a:r>
              <a:rPr lang="en-US" sz="1200" dirty="0" smtClean="0">
                <a:latin typeface="Arial"/>
                <a:cs typeface="Arial"/>
              </a:rPr>
              <a:t>Slide: Gabriela González</a:t>
            </a:r>
            <a:endParaRPr lang="en-US" sz="1200" dirty="0">
              <a:latin typeface="Arial"/>
              <a:cs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1168" y="3164977"/>
            <a:ext cx="184019" cy="31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84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618FFD"/>
              </a:solidFill>
            </a:endParaRPr>
          </a:p>
        </p:txBody>
      </p:sp>
      <p:sp>
        <p:nvSpPr>
          <p:cNvPr id="83970" name="Text Placeholder 2"/>
          <p:cNvSpPr>
            <a:spLocks noGrp="1"/>
          </p:cNvSpPr>
          <p:nvPr>
            <p:ph type="body" sz="half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18FFD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83971" name="Content Placeholder 3"/>
          <p:cNvSpPr>
            <a:spLocks noGrp="1"/>
          </p:cNvSpPr>
          <p:nvPr>
            <p:ph sz="half" idx="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618FFD"/>
              </a:solidFill>
              <a:latin typeface="Helvetica" charset="0"/>
              <a:ea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C7896A3-A501-6540-AB3E-F27447F32A80}" type="slidenum">
              <a:rPr lang="en-US" smtClean="0">
                <a:solidFill>
                  <a:srgbClr val="618FFD"/>
                </a:solidFill>
              </a:rPr>
              <a:pPr>
                <a:defRPr/>
              </a:pPr>
              <a:t>9</a:t>
            </a:fld>
            <a:endParaRPr lang="en-US">
              <a:solidFill>
                <a:srgbClr val="618FFD"/>
              </a:solidFill>
            </a:endParaRP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lIns="92075" tIns="46038" rIns="92075" bIns="46038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defRPr/>
            </a:pPr>
            <a:fld id="{CDF3D73F-9B3A-F34C-BA29-D0629D59E2E4}" type="slidenum">
              <a:rPr lang="en-US" smtClean="0">
                <a:solidFill>
                  <a:srgbClr val="618FFD"/>
                </a:solidFill>
              </a:rPr>
              <a:pPr>
                <a:defRPr/>
              </a:pPr>
              <a:t>9</a:t>
            </a:fld>
            <a:endParaRPr lang="en-US">
              <a:solidFill>
                <a:srgbClr val="618FFD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618FFD"/>
              </a:solidFill>
              <a:cs typeface="+mn-cs"/>
            </a:endParaRPr>
          </a:p>
        </p:txBody>
      </p:sp>
      <p:pic>
        <p:nvPicPr>
          <p:cNvPr id="83975" name="Picture 6" descr="WorldMapX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650" y="1293813"/>
            <a:ext cx="8648700" cy="520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2588" y="1876425"/>
            <a:ext cx="871537" cy="64452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7550" y="2641600"/>
            <a:ext cx="882650" cy="5588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2475" y="2790825"/>
            <a:ext cx="941388" cy="78581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7888" y="1990725"/>
            <a:ext cx="984250" cy="66992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" name="Slide Number Placeholder 4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lIns="92075" tIns="46038" rIns="92075" bIns="46038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defRPr/>
            </a:pPr>
            <a:fld id="{3064FF2D-1599-5A45-98B6-1AE5E888D3A2}" type="slidenum">
              <a:rPr lang="en-US" smtClean="0">
                <a:solidFill>
                  <a:srgbClr val="618FFD"/>
                </a:solidFill>
              </a:rPr>
              <a:pPr>
                <a:defRPr/>
              </a:pPr>
              <a:t>9</a:t>
            </a:fld>
            <a:endParaRPr lang="en-US">
              <a:solidFill>
                <a:srgbClr val="618FFD"/>
              </a:solidFill>
            </a:endParaRPr>
          </a:p>
        </p:txBody>
      </p:sp>
      <p:pic>
        <p:nvPicPr>
          <p:cNvPr id="83981" name="図 10" descr="LCGTPosterSimpleEn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6963" y="2552700"/>
            <a:ext cx="1222375" cy="8255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3982" name="Object 14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89" name="Photo Editor Photo" r:id="rId9" imgW="4409524" imgH="3219899" progId="MSPhotoEd.3">
                  <p:embed/>
                </p:oleObj>
              </mc:Choice>
              <mc:Fallback>
                <p:oleObj name="Photo Editor Photo" r:id="rId9" imgW="4409524" imgH="3219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6925" y="3241675"/>
            <a:ext cx="904875" cy="75406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693863" y="455613"/>
            <a:ext cx="6840537" cy="5857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0" dirty="0">
                <a:solidFill>
                  <a:srgbClr val="618FFD"/>
                </a:solidFill>
                <a:latin typeface="+mn-lt"/>
              </a:rPr>
              <a:t>The advanced GW detector network</a:t>
            </a:r>
          </a:p>
        </p:txBody>
      </p:sp>
      <p:sp>
        <p:nvSpPr>
          <p:cNvPr id="83985" name="TextBox 19"/>
          <p:cNvSpPr txBox="1">
            <a:spLocks noChangeArrowheads="1"/>
          </p:cNvSpPr>
          <p:nvPr/>
        </p:nvSpPr>
        <p:spPr bwMode="auto">
          <a:xfrm>
            <a:off x="3942252" y="1260661"/>
            <a:ext cx="13414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618FFD"/>
                </a:solidFill>
              </a:rPr>
              <a:t>GEO600 (HF)</a:t>
            </a:r>
          </a:p>
          <a:p>
            <a:r>
              <a:rPr lang="en-US" dirty="0">
                <a:solidFill>
                  <a:srgbClr val="618FFD"/>
                </a:solidFill>
              </a:rPr>
              <a:t>2011 </a:t>
            </a:r>
          </a:p>
        </p:txBody>
      </p:sp>
      <p:sp>
        <p:nvSpPr>
          <p:cNvPr id="83986" name="TextBox 20"/>
          <p:cNvSpPr txBox="1">
            <a:spLocks noChangeArrowheads="1"/>
          </p:cNvSpPr>
          <p:nvPr/>
        </p:nvSpPr>
        <p:spPr bwMode="auto">
          <a:xfrm>
            <a:off x="248498" y="2824843"/>
            <a:ext cx="153145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618FFD"/>
                </a:solidFill>
              </a:rPr>
              <a:t>Advanced LIGO </a:t>
            </a:r>
          </a:p>
          <a:p>
            <a:r>
              <a:rPr lang="en-US" dirty="0" smtClean="0">
                <a:solidFill>
                  <a:srgbClr val="618FFD"/>
                </a:solidFill>
              </a:rPr>
              <a:t>Hanford,</a:t>
            </a:r>
          </a:p>
          <a:p>
            <a:r>
              <a:rPr lang="en-US" dirty="0" smtClean="0">
                <a:solidFill>
                  <a:srgbClr val="618FFD"/>
                </a:solidFill>
              </a:rPr>
              <a:t>Livingston </a:t>
            </a:r>
            <a:endParaRPr lang="en-US" dirty="0">
              <a:solidFill>
                <a:srgbClr val="618FFD"/>
              </a:solidFill>
            </a:endParaRPr>
          </a:p>
          <a:p>
            <a:r>
              <a:rPr lang="en-US" dirty="0">
                <a:solidFill>
                  <a:srgbClr val="618FFD"/>
                </a:solidFill>
              </a:rPr>
              <a:t>2015 </a:t>
            </a:r>
          </a:p>
        </p:txBody>
      </p:sp>
      <p:sp>
        <p:nvSpPr>
          <p:cNvPr id="83988" name="TextBox 22"/>
          <p:cNvSpPr txBox="1">
            <a:spLocks noChangeArrowheads="1"/>
          </p:cNvSpPr>
          <p:nvPr/>
        </p:nvSpPr>
        <p:spPr bwMode="auto">
          <a:xfrm>
            <a:off x="4095285" y="3289720"/>
            <a:ext cx="1041400" cy="738188"/>
          </a:xfrm>
          <a:prstGeom prst="rect">
            <a:avLst/>
          </a:prstGeom>
          <a:solidFill>
            <a:schemeClr val="tx2">
              <a:alpha val="42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618FFD"/>
                </a:solidFill>
              </a:rPr>
              <a:t>Advanced </a:t>
            </a:r>
          </a:p>
          <a:p>
            <a:r>
              <a:rPr lang="en-US" dirty="0">
                <a:solidFill>
                  <a:srgbClr val="618FFD"/>
                </a:solidFill>
              </a:rPr>
              <a:t>Virgo</a:t>
            </a:r>
          </a:p>
          <a:p>
            <a:r>
              <a:rPr lang="en-US" dirty="0">
                <a:solidFill>
                  <a:srgbClr val="618FFD"/>
                </a:solidFill>
              </a:rPr>
              <a:t>2016</a:t>
            </a:r>
          </a:p>
        </p:txBody>
      </p:sp>
      <p:sp>
        <p:nvSpPr>
          <p:cNvPr id="83989" name="TextBox 23"/>
          <p:cNvSpPr txBox="1">
            <a:spLocks noChangeArrowheads="1"/>
          </p:cNvSpPr>
          <p:nvPr/>
        </p:nvSpPr>
        <p:spPr bwMode="auto">
          <a:xfrm>
            <a:off x="5813425" y="4141788"/>
            <a:ext cx="1107996" cy="738664"/>
          </a:xfrm>
          <a:prstGeom prst="rect">
            <a:avLst/>
          </a:prstGeom>
          <a:noFill/>
          <a:ln w="38100" cmpd="sng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618FFD"/>
                </a:solidFill>
              </a:rPr>
              <a:t>LIGO-India</a:t>
            </a:r>
          </a:p>
          <a:p>
            <a:r>
              <a:rPr lang="en-US" dirty="0" smtClean="0">
                <a:solidFill>
                  <a:srgbClr val="618FFD"/>
                </a:solidFill>
              </a:rPr>
              <a:t>2022</a:t>
            </a:r>
          </a:p>
          <a:p>
            <a:r>
              <a:rPr lang="en-US" dirty="0" smtClean="0">
                <a:solidFill>
                  <a:srgbClr val="618FFD"/>
                </a:solidFill>
              </a:rPr>
              <a:t>(Planned)</a:t>
            </a:r>
          </a:p>
        </p:txBody>
      </p:sp>
      <p:sp>
        <p:nvSpPr>
          <p:cNvPr id="83990" name="TextBox 24"/>
          <p:cNvSpPr txBox="1">
            <a:spLocks noChangeArrowheads="1"/>
          </p:cNvSpPr>
          <p:nvPr/>
        </p:nvSpPr>
        <p:spPr bwMode="auto">
          <a:xfrm>
            <a:off x="8245475" y="3417888"/>
            <a:ext cx="8366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618FFD"/>
                </a:solidFill>
              </a:rPr>
              <a:t>KAGRA</a:t>
            </a:r>
          </a:p>
          <a:p>
            <a:r>
              <a:rPr lang="en-US">
                <a:solidFill>
                  <a:srgbClr val="618FFD"/>
                </a:solidFill>
              </a:rPr>
              <a:t>2018</a:t>
            </a:r>
          </a:p>
        </p:txBody>
      </p:sp>
      <p:graphicFrame>
        <p:nvGraphicFramePr>
          <p:cNvPr id="83991" name="Object 639"/>
          <p:cNvGraphicFramePr>
            <a:graphicFrameLocks noChangeAspect="1"/>
          </p:cNvGraphicFramePr>
          <p:nvPr/>
        </p:nvGraphicFramePr>
        <p:xfrm>
          <a:off x="0" y="0"/>
          <a:ext cx="1430338" cy="1049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90" name="Image" r:id="rId11" imgW="1766325" imgH="1296152" progId="Photoshop.Image.5">
                  <p:embed/>
                </p:oleObj>
              </mc:Choice>
              <mc:Fallback>
                <p:oleObj name="Image" r:id="rId11" imgW="1766325" imgH="1296152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30338" cy="1049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74941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LIGO_lab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LIGO_lab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LIGO_lab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lab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O_lab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lab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lab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lab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lab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Settings\ljones\My Documents\Power Point\LIGO_lab.pot</Template>
  <TotalTime>102385</TotalTime>
  <Words>1557</Words>
  <Application>Microsoft Macintosh PowerPoint</Application>
  <PresentationFormat>On-screen Show (4:3)</PresentationFormat>
  <Paragraphs>357</Paragraphs>
  <Slides>36</Slides>
  <Notes>15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LIGO_lab</vt:lpstr>
      <vt:lpstr>Photo Editor Photo</vt:lpstr>
      <vt:lpstr>Image</vt:lpstr>
      <vt:lpstr>Equation</vt:lpstr>
      <vt:lpstr>Document</vt:lpstr>
      <vt:lpstr>LIGO and the network of terrestrial gravitational wave detectors</vt:lpstr>
      <vt:lpstr>The starting point for GW detection via Interferometry</vt:lpstr>
      <vt:lpstr>Interferometric Gravitational-wave Detectors</vt:lpstr>
      <vt:lpstr>A worldwide development effort led to  1989 Proposal to the US NSF</vt:lpstr>
      <vt:lpstr>LIGO: Today, Washington state…</vt:lpstr>
      <vt:lpstr>…LIGO in Louisiana</vt:lpstr>
      <vt:lpstr>LIGO Laboratory:  two Observatories and Caltech, MIT campuses</vt:lpstr>
      <vt:lpstr>LIGO Scientific Collaboration</vt:lpstr>
      <vt:lpstr>PowerPoint Presentation</vt:lpstr>
      <vt:lpstr>The Gravitational Wave Spectrum</vt:lpstr>
      <vt:lpstr>Ground-based</vt:lpstr>
      <vt:lpstr>First generation detectors</vt:lpstr>
      <vt:lpstr>Results from 2005-2010 Initial LIGO Data</vt:lpstr>
      <vt:lpstr>Advanced LIGO Sensitivity:  a qualitative difference</vt:lpstr>
      <vt:lpstr>How to get there: Addressing limits to performance</vt:lpstr>
      <vt:lpstr>Addressing limits to performance</vt:lpstr>
      <vt:lpstr>Addressing limits to performance</vt:lpstr>
      <vt:lpstr>The real instrument is  far more complex…</vt:lpstr>
      <vt:lpstr>The Design: Optical Configuration</vt:lpstr>
      <vt:lpstr>Infrastructure:  4km Beam Tubes</vt:lpstr>
      <vt:lpstr>LIGO Vacuum Equipment –  designed for several generations of instruments </vt:lpstr>
      <vt:lpstr>200W Nd:YAG laser Designed and contributed by Max Planck Albert Einstein Institute</vt:lpstr>
      <vt:lpstr>Test Masses</vt:lpstr>
      <vt:lpstr>Test Mass Quadruple Pendulum suspension designed jointly by the UK (led by Glasgow) and LIGO lab,  with capital contribution funded by PPARC/STFC</vt:lpstr>
      <vt:lpstr>Seismic Isolation:  Multi-Stage Solution</vt:lpstr>
      <vt:lpstr>Where are we?</vt:lpstr>
      <vt:lpstr>Observing Scenario, focus on NS-NS Binaries  http://arxiv.org/abs/1304.0670</vt:lpstr>
      <vt:lpstr>Observing Scenario, focus on NS-NS Binaries  http://arxiv.org/abs/1304.0670</vt:lpstr>
      <vt:lpstr>Observing Scenario, focus on NS-NS Binaries  http://arxiv.org/abs/1304.0670</vt:lpstr>
      <vt:lpstr>Observing Scenario, focus on NS-NS Binaries  http://arxiv.org/abs/1304.0670</vt:lpstr>
      <vt:lpstr>Observing Scenario, focus on NS-NS Binaries  http://arxiv.org/abs/1304.0670</vt:lpstr>
      <vt:lpstr>Very rapid commissioning progress –  Current sensitivity acceptable for Fall run!</vt:lpstr>
      <vt:lpstr>Enabling multi-messenger astronomy  with gravitational waves</vt:lpstr>
      <vt:lpstr>Future Improvements</vt:lpstr>
      <vt:lpstr>Next-to-last page Acknowledgments</vt:lpstr>
      <vt:lpstr>The last page: A Familiar Story</vt:lpstr>
    </vt:vector>
  </TitlesOfParts>
  <Company>CALTECH.EDU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SEI Structure Development</dc:title>
  <dc:creator>LIGO</dc:creator>
  <cp:lastModifiedBy>David Shoemaker</cp:lastModifiedBy>
  <cp:revision>873</cp:revision>
  <cp:lastPrinted>2015-04-10T21:46:43Z</cp:lastPrinted>
  <dcterms:created xsi:type="dcterms:W3CDTF">2003-06-05T14:38:00Z</dcterms:created>
  <dcterms:modified xsi:type="dcterms:W3CDTF">2015-04-13T09:52:21Z</dcterms:modified>
</cp:coreProperties>
</file>