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6" r:id="rId3"/>
    <p:sldId id="260" r:id="rId4"/>
    <p:sldId id="267" r:id="rId5"/>
    <p:sldId id="268" r:id="rId6"/>
    <p:sldId id="274" r:id="rId7"/>
    <p:sldId id="258" r:id="rId8"/>
    <p:sldId id="279" r:id="rId9"/>
    <p:sldId id="280" r:id="rId10"/>
    <p:sldId id="275" r:id="rId11"/>
    <p:sldId id="273" r:id="rId12"/>
    <p:sldId id="272" r:id="rId13"/>
    <p:sldId id="259" r:id="rId14"/>
    <p:sldId id="269" r:id="rId15"/>
    <p:sldId id="270" r:id="rId16"/>
    <p:sldId id="276" r:id="rId17"/>
    <p:sldId id="277" r:id="rId18"/>
    <p:sldId id="271" r:id="rId19"/>
    <p:sldId id="263" r:id="rId20"/>
    <p:sldId id="264" r:id="rId21"/>
    <p:sldId id="265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89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57FC-CDE9-4CA4-8D80-6B443AFD498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69BD-79EE-4913-93F7-AB09B1F49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6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57FC-CDE9-4CA4-8D80-6B443AFD498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69BD-79EE-4913-93F7-AB09B1F49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3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57FC-CDE9-4CA4-8D80-6B443AFD498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69BD-79EE-4913-93F7-AB09B1F49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0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57FC-CDE9-4CA4-8D80-6B443AFD498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69BD-79EE-4913-93F7-AB09B1F49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5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57FC-CDE9-4CA4-8D80-6B443AFD498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69BD-79EE-4913-93F7-AB09B1F49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3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57FC-CDE9-4CA4-8D80-6B443AFD498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69BD-79EE-4913-93F7-AB09B1F49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4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57FC-CDE9-4CA4-8D80-6B443AFD498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69BD-79EE-4913-93F7-AB09B1F49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5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57FC-CDE9-4CA4-8D80-6B443AFD498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69BD-79EE-4913-93F7-AB09B1F49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3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57FC-CDE9-4CA4-8D80-6B443AFD498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69BD-79EE-4913-93F7-AB09B1F49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5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57FC-CDE9-4CA4-8D80-6B443AFD498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69BD-79EE-4913-93F7-AB09B1F49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6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57FC-CDE9-4CA4-8D80-6B443AFD498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69BD-79EE-4913-93F7-AB09B1F49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9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457FC-CDE9-4CA4-8D80-6B443AFD498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169BD-79EE-4913-93F7-AB09B1F49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4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cc.ligo.org/LIGO-G150068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cc.ligo.org/LIGO-G150068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cc.ligo.org/LIGO-T140030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cc.ligo.org/LIGO-G150062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cc.ligo.org/LIGO-G150062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cc.ligo.org/LIGO-G15006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61937"/>
            <a:ext cx="7410450" cy="623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2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5760"/>
              </p:ext>
            </p:extLst>
          </p:nvPr>
        </p:nvGraphicFramePr>
        <p:xfrm>
          <a:off x="419100" y="720724"/>
          <a:ext cx="8248650" cy="1317625"/>
        </p:xfrm>
        <a:graphic>
          <a:graphicData uri="http://schemas.openxmlformats.org/drawingml/2006/table">
            <a:tbl>
              <a:tblPr/>
              <a:tblGrid>
                <a:gridCol w="6115050"/>
                <a:gridCol w="2133600"/>
              </a:tblGrid>
              <a:tr h="1317625">
                <a:tc>
                  <a:txBody>
                    <a:bodyPr/>
                    <a:lstStyle/>
                    <a:p>
                      <a:pPr rtl="0" fontAlgn="ctr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Kalman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 filtering for vibration isolation</a:t>
                      </a:r>
                    </a:p>
                  </a:txBody>
                  <a:tcPr marL="21757" marR="21757" marT="14504" marB="1450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Jo van den Brand</a:t>
                      </a:r>
                    </a:p>
                  </a:txBody>
                  <a:tcPr marL="21757" marR="21757" marT="14504" marB="1450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61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988987"/>
              </p:ext>
            </p:extLst>
          </p:nvPr>
        </p:nvGraphicFramePr>
        <p:xfrm>
          <a:off x="591072" y="861120"/>
          <a:ext cx="7600950" cy="1017783"/>
        </p:xfrm>
        <a:graphic>
          <a:graphicData uri="http://schemas.openxmlformats.org/drawingml/2006/table">
            <a:tbl>
              <a:tblPr/>
              <a:tblGrid>
                <a:gridCol w="5733528"/>
                <a:gridCol w="1867422"/>
              </a:tblGrid>
              <a:tr h="1017783">
                <a:tc>
                  <a:txBody>
                    <a:bodyPr/>
                    <a:lstStyle/>
                    <a:p>
                      <a:pPr rtl="0" fontAlgn="ctr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Discussion and comparison of classical and modern control techniques</a:t>
                      </a:r>
                    </a:p>
                  </a:txBody>
                  <a:tcPr marL="21757" marR="21757" marT="14504" marB="1450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Christophe Collette</a:t>
                      </a:r>
                    </a:p>
                  </a:txBody>
                  <a:tcPr marL="21757" marR="21757" marT="14504" marB="1450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52450" y="2477185"/>
            <a:ext cx="6381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LIGO-G1500689: </a:t>
            </a:r>
            <a:r>
              <a:rPr lang="en-US" dirty="0">
                <a:hlinkClick r:id="rId2" tooltip="LIGO-G1500689-v1"/>
              </a:rPr>
              <a:t>Discussion and comparison of classical and modern control techniques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8347" y="1792620"/>
            <a:ext cx="3013389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Understanding the tools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Their pros and cons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It’s not a magic solution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But we can see the potentials: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Filter blends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Handling cross couplings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Keeping the momentum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4028" y="920234"/>
            <a:ext cx="4562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Modern control, general outcome: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0797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418" y="556038"/>
            <a:ext cx="71130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Session C:  Feedforward and noise subtraction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Already made the step…</a:t>
            </a:r>
          </a:p>
          <a:p>
            <a:endParaRPr lang="en-US" b="1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The standard way (rely on intuition, identify the sensor path,  identify the correction path, implement)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 optimal way (array of sensors, linear regression, least square minimization, Wiener…)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Results already obtained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r>
              <a:rPr lang="en-US" b="1" dirty="0"/>
              <a:t>Goals: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Where do we stand (Past results, current work)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Prospects, applications </a:t>
            </a:r>
          </a:p>
          <a:p>
            <a:pPr marL="285750" indent="-285750">
              <a:buFontTx/>
              <a:buChar char="-"/>
            </a:pPr>
            <a:r>
              <a:rPr lang="en-US" dirty="0"/>
              <a:t>Instrumentalist and </a:t>
            </a:r>
            <a:r>
              <a:rPr lang="en-US" dirty="0" err="1" smtClean="0"/>
              <a:t>DetChar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Automating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Adaptive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7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3310" y="1455837"/>
            <a:ext cx="51873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Some questions:</a:t>
            </a:r>
          </a:p>
          <a:p>
            <a:endParaRPr lang="en-US" b="1" dirty="0"/>
          </a:p>
          <a:p>
            <a:r>
              <a:rPr lang="en-US" b="1" dirty="0" smtClean="0"/>
              <a:t>1) How to make the best use of our array of sensors? </a:t>
            </a:r>
          </a:p>
          <a:p>
            <a:endParaRPr lang="en-US" b="1" dirty="0" smtClean="0"/>
          </a:p>
          <a:p>
            <a:r>
              <a:rPr lang="en-US" b="1" dirty="0" smtClean="0"/>
              <a:t>2</a:t>
            </a:r>
            <a:r>
              <a:rPr lang="en-US" b="1" dirty="0" smtClean="0"/>
              <a:t>) How do make used of our array of witness sensors, vertical </a:t>
            </a:r>
            <a:r>
              <a:rPr lang="en-US" b="1" dirty="0"/>
              <a:t>axis as rotation </a:t>
            </a:r>
            <a:r>
              <a:rPr lang="en-US" b="1" dirty="0" smtClean="0"/>
              <a:t>sensors, tilt sensors?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3) Are we using the good target sensors?</a:t>
            </a:r>
          </a:p>
          <a:p>
            <a:endParaRPr lang="en-US" b="1" dirty="0" smtClean="0"/>
          </a:p>
          <a:p>
            <a:r>
              <a:rPr lang="en-US" b="1" dirty="0" smtClean="0"/>
              <a:t>4) How do we search for coherence?</a:t>
            </a:r>
          </a:p>
          <a:p>
            <a:endParaRPr lang="en-US" b="1" dirty="0"/>
          </a:p>
          <a:p>
            <a:r>
              <a:rPr lang="en-US" b="1" dirty="0" smtClean="0"/>
              <a:t>5</a:t>
            </a:r>
            <a:r>
              <a:rPr lang="en-US" b="1" dirty="0" smtClean="0"/>
              <a:t>) Toolbox for the linear regression, Wiener implementation?</a:t>
            </a:r>
          </a:p>
          <a:p>
            <a:endParaRPr lang="en-US" b="1" dirty="0"/>
          </a:p>
          <a:p>
            <a:r>
              <a:rPr lang="en-US" b="1" dirty="0" smtClean="0"/>
              <a:t>6</a:t>
            </a:r>
            <a:r>
              <a:rPr lang="en-US" b="1" dirty="0" smtClean="0"/>
              <a:t>) Going adaptive </a:t>
            </a:r>
            <a:r>
              <a:rPr lang="en-US" b="1" dirty="0"/>
              <a:t> </a:t>
            </a:r>
            <a:r>
              <a:rPr lang="en-US" b="1" dirty="0" smtClean="0"/>
              <a:t>for non stationary processes?</a:t>
            </a:r>
          </a:p>
          <a:p>
            <a:endParaRPr lang="en-US" b="1" dirty="0"/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721350"/>
              </p:ext>
            </p:extLst>
          </p:nvPr>
        </p:nvGraphicFramePr>
        <p:xfrm>
          <a:off x="311846" y="164924"/>
          <a:ext cx="7727254" cy="882825"/>
        </p:xfrm>
        <a:graphic>
          <a:graphicData uri="http://schemas.openxmlformats.org/drawingml/2006/table">
            <a:tbl>
              <a:tblPr/>
              <a:tblGrid>
                <a:gridCol w="6018099"/>
                <a:gridCol w="1709155"/>
              </a:tblGrid>
              <a:tr h="882825">
                <a:tc>
                  <a:txBody>
                    <a:bodyPr/>
                    <a:lstStyle/>
                    <a:p>
                      <a:pPr rtl="0" fontAlgn="ctr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Sensor correction in seismic and suspensions</a:t>
                      </a:r>
                    </a:p>
                  </a:txBody>
                  <a:tcPr marL="19731" marR="19731" marT="13154" marB="1315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Fabrice</a:t>
                      </a:r>
                    </a:p>
                  </a:txBody>
                  <a:tcPr marL="19731" marR="19731" marT="13154" marB="1315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499"/>
            <a:ext cx="3585514" cy="2412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375"/>
          <a:stretch/>
        </p:blipFill>
        <p:spPr>
          <a:xfrm>
            <a:off x="172790" y="3943350"/>
            <a:ext cx="345641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188411"/>
              </p:ext>
            </p:extLst>
          </p:nvPr>
        </p:nvGraphicFramePr>
        <p:xfrm>
          <a:off x="329852" y="260133"/>
          <a:ext cx="8242648" cy="1489348"/>
        </p:xfrm>
        <a:graphic>
          <a:graphicData uri="http://schemas.openxmlformats.org/drawingml/2006/table">
            <a:tbl>
              <a:tblPr/>
              <a:tblGrid>
                <a:gridCol w="6562467"/>
                <a:gridCol w="1680181"/>
              </a:tblGrid>
              <a:tr h="107336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</a:rPr>
                        <a:t>Data mining tools: hot to find channels that can be used for subtraction; how to tackle non stationary noises and couplings?</a:t>
                      </a:r>
                    </a:p>
                    <a:p>
                      <a:pPr rtl="0" fontAlgn="ctr"/>
                      <a:endParaRPr lang="en-US" sz="2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9731" marR="19731" marT="13154" marB="1315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Gabriele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Vajente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/>
                      </a:r>
                      <a:b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en-US" sz="2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9731" marR="19731" marT="13154" marB="1315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612600"/>
              </p:ext>
            </p:extLst>
          </p:nvPr>
        </p:nvGraphicFramePr>
        <p:xfrm>
          <a:off x="304800" y="1852454"/>
          <a:ext cx="7886700" cy="365760"/>
        </p:xfrm>
        <a:graphic>
          <a:graphicData uri="http://schemas.openxmlformats.org/drawingml/2006/table">
            <a:tbl>
              <a:tblPr/>
              <a:tblGrid>
                <a:gridCol w="2095500"/>
                <a:gridCol w="57912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 tooltip="LIGO-G1500682-v1"/>
                        </a:rPr>
                        <a:t>G1500682-v1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 tooltip="LIGO-G1500682-v1"/>
                        </a:rPr>
                        <a:t>Data mining: how to find channels to feed-forward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600200" y="6325285"/>
            <a:ext cx="4838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BruCo</a:t>
            </a:r>
            <a:r>
              <a:rPr lang="en-GB" dirty="0"/>
              <a:t>: Brute Force Coherence (</a:t>
            </a:r>
            <a:r>
              <a:rPr lang="en-GB" b="1" dirty="0"/>
              <a:t>LIGO-G1500230</a:t>
            </a:r>
            <a:r>
              <a:rPr lang="en-GB" dirty="0"/>
              <a:t>)</a:t>
            </a:r>
          </a:p>
        </p:txBody>
      </p:sp>
      <p:pic>
        <p:nvPicPr>
          <p:cNvPr id="6" name="Picture 5" descr="Screen Shot 2015-02-27 at 5.24.31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1"/>
          <a:stretch/>
        </p:blipFill>
        <p:spPr>
          <a:xfrm>
            <a:off x="552450" y="2382464"/>
            <a:ext cx="6610350" cy="379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495342"/>
              </p:ext>
            </p:extLst>
          </p:nvPr>
        </p:nvGraphicFramePr>
        <p:xfrm>
          <a:off x="476250" y="568324"/>
          <a:ext cx="8172450" cy="784226"/>
        </p:xfrm>
        <a:graphic>
          <a:graphicData uri="http://schemas.openxmlformats.org/drawingml/2006/table">
            <a:tbl>
              <a:tblPr/>
              <a:tblGrid>
                <a:gridCol w="6218168"/>
                <a:gridCol w="1954282"/>
              </a:tblGrid>
              <a:tr h="784226">
                <a:tc>
                  <a:txBody>
                    <a:bodyPr/>
                    <a:lstStyle/>
                    <a:p>
                      <a:pPr rtl="0" fontAlgn="ctr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Feed forward of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auxilairy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 degrees of freedom</a:t>
                      </a:r>
                    </a:p>
                  </a:txBody>
                  <a:tcPr marL="19731" marR="19731" marT="13154" marB="1315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Bas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Swinkels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9731" marR="19731" marT="13154" marB="1315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8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676515"/>
              </p:ext>
            </p:extLst>
          </p:nvPr>
        </p:nvGraphicFramePr>
        <p:xfrm>
          <a:off x="304800" y="682624"/>
          <a:ext cx="8267700" cy="803276"/>
        </p:xfrm>
        <a:graphic>
          <a:graphicData uri="http://schemas.openxmlformats.org/drawingml/2006/table">
            <a:tbl>
              <a:tblPr/>
              <a:tblGrid>
                <a:gridCol w="6267450"/>
                <a:gridCol w="2000250"/>
              </a:tblGrid>
              <a:tr h="803276">
                <a:tc>
                  <a:txBody>
                    <a:bodyPr/>
                    <a:lstStyle/>
                    <a:p>
                      <a:pPr rtl="0"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Online subtraction pipeline, and bilinear noise coupling</a:t>
                      </a:r>
                    </a:p>
                  </a:txBody>
                  <a:tcPr marL="19731" marR="19731" marT="13154" marB="1315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Keita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Kawabe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731" marR="19731" marT="13154" marB="1315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11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039657"/>
              </p:ext>
            </p:extLst>
          </p:nvPr>
        </p:nvGraphicFramePr>
        <p:xfrm>
          <a:off x="485384" y="552450"/>
          <a:ext cx="8010916" cy="812847"/>
        </p:xfrm>
        <a:graphic>
          <a:graphicData uri="http://schemas.openxmlformats.org/drawingml/2006/table">
            <a:tbl>
              <a:tblPr/>
              <a:tblGrid>
                <a:gridCol w="6280456"/>
                <a:gridCol w="1730460"/>
              </a:tblGrid>
              <a:tr h="812847">
                <a:tc>
                  <a:txBody>
                    <a:bodyPr/>
                    <a:lstStyle/>
                    <a:p>
                      <a:pPr rtl="0" fontAlgn="ctr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Feedforward at LLO and 40m, adaptive feed forward</a:t>
                      </a:r>
                    </a:p>
                  </a:txBody>
                  <a:tcPr marL="19731" marR="19731" marT="13154" marB="1315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Denis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Martynov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9731" marR="19731" marT="13154" marB="1315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1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898526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DetChar</a:t>
            </a:r>
            <a:r>
              <a:rPr lang="en-US" sz="2800" b="1" dirty="0"/>
              <a:t> </a:t>
            </a:r>
            <a:r>
              <a:rPr lang="en-US" sz="2800" b="1" dirty="0"/>
              <a:t>&amp; Commissioning Tools	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44725"/>
            <a:ext cx="7886700" cy="4351338"/>
          </a:xfrm>
        </p:spPr>
        <p:txBody>
          <a:bodyPr/>
          <a:lstStyle/>
          <a:p>
            <a:r>
              <a:rPr lang="en-US" dirty="0" smtClean="0"/>
              <a:t>Goal:  Collect a set of vetted tools in one place so they get used</a:t>
            </a:r>
          </a:p>
          <a:p>
            <a:r>
              <a:rPr lang="en-US" dirty="0" smtClean="0"/>
              <a:t>Plan:  Create an Approved/Complete Tools wiki</a:t>
            </a:r>
          </a:p>
          <a:p>
            <a:r>
              <a:rPr lang="en-US" dirty="0" smtClean="0"/>
              <a:t>Organized by Category</a:t>
            </a:r>
          </a:p>
          <a:p>
            <a:r>
              <a:rPr lang="en-US" dirty="0" smtClean="0"/>
              <a:t>Organizers:  Ryan Fisher, </a:t>
            </a:r>
            <a:r>
              <a:rPr lang="en-US" dirty="0" err="1" smtClean="0"/>
              <a:t>Fabrice</a:t>
            </a:r>
            <a:r>
              <a:rPr lang="en-US" dirty="0"/>
              <a:t> </a:t>
            </a:r>
            <a:r>
              <a:rPr lang="en-US" dirty="0" err="1" smtClean="0"/>
              <a:t>Matichard</a:t>
            </a:r>
            <a:r>
              <a:rPr lang="en-US" dirty="0" smtClean="0"/>
              <a:t>, Gabriele </a:t>
            </a:r>
            <a:r>
              <a:rPr lang="en-US" dirty="0" err="1" smtClean="0"/>
              <a:t>Vajented</a:t>
            </a:r>
            <a:r>
              <a:rPr lang="en-US" dirty="0" smtClean="0"/>
              <a:t>, Dennis Coyne, Bas </a:t>
            </a:r>
            <a:r>
              <a:rPr lang="en-US" dirty="0" err="1" smtClean="0"/>
              <a:t>Swinkels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24955" y="348734"/>
            <a:ext cx="1614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Ryan Fisher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214973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46"/>
          <a:stretch/>
        </p:blipFill>
        <p:spPr>
          <a:xfrm>
            <a:off x="281573" y="964505"/>
            <a:ext cx="8679950" cy="47348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2576" y="5912285"/>
            <a:ext cx="4947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Tags:  Sys IS, Optimal, Subtraction, Adaptive….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0833" y="425886"/>
            <a:ext cx="303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 of useful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98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746126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“Vetting” Requirements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1825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SVN </a:t>
            </a:r>
            <a:r>
              <a:rPr lang="en-US" dirty="0"/>
              <a:t>or GIT checkout of code available</a:t>
            </a:r>
          </a:p>
          <a:p>
            <a:r>
              <a:rPr lang="en-US" dirty="0" smtClean="0"/>
              <a:t>A </a:t>
            </a:r>
            <a:r>
              <a:rPr lang="en-US" dirty="0"/>
              <a:t>set of instructions that allows a user to start from nothing and end up with an expected output</a:t>
            </a:r>
          </a:p>
          <a:p>
            <a:r>
              <a:rPr lang="en-US" dirty="0" smtClean="0"/>
              <a:t>A </a:t>
            </a:r>
            <a:r>
              <a:rPr lang="en-US" dirty="0"/>
              <a:t>set of instructions on how to change the inputs or configurations to get different desired outputs</a:t>
            </a:r>
          </a:p>
          <a:p>
            <a:r>
              <a:rPr lang="en-US" dirty="0" smtClean="0"/>
              <a:t>Description </a:t>
            </a:r>
            <a:r>
              <a:rPr lang="en-US" dirty="0"/>
              <a:t>of what the tool is useful for and what you get out of it</a:t>
            </a:r>
          </a:p>
          <a:p>
            <a:r>
              <a:rPr lang="en-US" dirty="0" smtClean="0"/>
              <a:t>Any </a:t>
            </a:r>
            <a:r>
              <a:rPr lang="en-US" dirty="0"/>
              <a:t>limitations (location, software) or package requirements on running it</a:t>
            </a:r>
          </a:p>
          <a:p>
            <a:r>
              <a:rPr lang="en-US" dirty="0" smtClean="0"/>
              <a:t>The </a:t>
            </a:r>
            <a:r>
              <a:rPr lang="en-US" dirty="0"/>
              <a:t>tool should be vetted by a </a:t>
            </a:r>
            <a:r>
              <a:rPr lang="en-US" dirty="0" smtClean="0"/>
              <a:t>volunteer from </a:t>
            </a:r>
            <a:r>
              <a:rPr lang="en-US" dirty="0" err="1"/>
              <a:t>DetChar</a:t>
            </a:r>
            <a:r>
              <a:rPr lang="en-US" dirty="0"/>
              <a:t> or </a:t>
            </a:r>
            <a:r>
              <a:rPr lang="en-US" dirty="0" smtClean="0"/>
              <a:t>elsewhere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020" y="348734"/>
            <a:ext cx="1254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Ryan Fisher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55586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1031877"/>
            <a:ext cx="7886700" cy="85407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What Kinds of Tools?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20161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First set:</a:t>
            </a:r>
          </a:p>
          <a:p>
            <a:pPr lvl="1"/>
            <a:r>
              <a:rPr lang="en-US" dirty="0" err="1"/>
              <a:t>BruCo</a:t>
            </a:r>
            <a:r>
              <a:rPr lang="en-US" dirty="0"/>
              <a:t>  - Brute force correlation code</a:t>
            </a:r>
          </a:p>
          <a:p>
            <a:pPr lvl="1"/>
            <a:r>
              <a:rPr lang="en-US" dirty="0"/>
              <a:t>Excavator - </a:t>
            </a:r>
            <a:r>
              <a:rPr lang="en-US" dirty="0" smtClean="0"/>
              <a:t>correlate auxiliary </a:t>
            </a:r>
            <a:r>
              <a:rPr lang="en-US" dirty="0"/>
              <a:t>channels </a:t>
            </a:r>
            <a:r>
              <a:rPr lang="en-US" dirty="0" smtClean="0"/>
              <a:t>with </a:t>
            </a:r>
            <a:r>
              <a:rPr lang="en-US" dirty="0"/>
              <a:t>glitches </a:t>
            </a:r>
          </a:p>
          <a:p>
            <a:pPr lvl="1"/>
            <a:r>
              <a:rPr lang="en-US" dirty="0" err="1"/>
              <a:t>wDQ</a:t>
            </a:r>
            <a:r>
              <a:rPr lang="en-US" dirty="0"/>
              <a:t> - used to </a:t>
            </a:r>
            <a:r>
              <a:rPr lang="en-US" dirty="0" smtClean="0"/>
              <a:t>simplify </a:t>
            </a:r>
            <a:r>
              <a:rPr lang="en-US" dirty="0"/>
              <a:t>generating Omega Scans for glitch follow-</a:t>
            </a:r>
            <a:r>
              <a:rPr lang="en-US" dirty="0" smtClean="0"/>
              <a:t>up</a:t>
            </a:r>
          </a:p>
          <a:p>
            <a:r>
              <a:rPr lang="en-US" dirty="0" smtClean="0"/>
              <a:t>Desired:</a:t>
            </a:r>
          </a:p>
          <a:p>
            <a:pPr lvl="1"/>
            <a:r>
              <a:rPr lang="en-US" dirty="0" smtClean="0"/>
              <a:t>Non-stationary noise</a:t>
            </a:r>
          </a:p>
          <a:p>
            <a:pPr lvl="1"/>
            <a:r>
              <a:rPr lang="en-US" dirty="0" smtClean="0"/>
              <a:t>Bi-Linear and Non-Linear coupling analysis</a:t>
            </a:r>
          </a:p>
          <a:p>
            <a:pPr lvl="1"/>
            <a:r>
              <a:rPr lang="en-US" dirty="0" smtClean="0"/>
              <a:t>Weiner statistic/adaptive analysis calculation</a:t>
            </a:r>
          </a:p>
          <a:p>
            <a:pPr lvl="1"/>
            <a:r>
              <a:rPr lang="en-US" dirty="0" smtClean="0"/>
              <a:t>Spectral tools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7870" y="405884"/>
            <a:ext cx="1254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Ryan Fisher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99343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1628" y="463034"/>
            <a:ext cx="5645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Feedforward/</a:t>
            </a:r>
            <a:r>
              <a:rPr lang="en-US" sz="2400" b="1" dirty="0" err="1" smtClean="0"/>
              <a:t>Subtration</a:t>
            </a:r>
            <a:r>
              <a:rPr lang="en-US" sz="2400" b="1" dirty="0" smtClean="0"/>
              <a:t>, general outcome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000250" y="1266736"/>
            <a:ext cx="54483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Need to generalize the search for coherence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Auxiliary degrees of </a:t>
            </a:r>
            <a:r>
              <a:rPr lang="en-US" dirty="0" err="1" smtClean="0"/>
              <a:t>feedom</a:t>
            </a:r>
            <a:r>
              <a:rPr lang="en-US" dirty="0" smtClean="0"/>
              <a:t>  (using similar tools…)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Solving non stationarity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Search for non linearity, bi-linear couplings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Adaptive tools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Making the tools available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Wonderful collaborative effort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To do list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Things are in motion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4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459" y="1088460"/>
            <a:ext cx="71130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Session B:  Optimal Control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SISO filtering versus Optimal Control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Optimal controllers (ii) Observers, SNR  (iii) Modal control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LQR: Cost function, weight…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Kalman</a:t>
            </a:r>
            <a:r>
              <a:rPr lang="en-US" dirty="0" smtClean="0"/>
              <a:t> filter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 smtClean="0"/>
              <a:t>Goals: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Already investigated, good outcome, still not used, why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Prospects, application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Working groups, collaboration</a:t>
            </a:r>
          </a:p>
          <a:p>
            <a:r>
              <a:rPr lang="en-US" dirty="0" smtClean="0"/>
              <a:t>  </a:t>
            </a:r>
          </a:p>
          <a:p>
            <a:pPr algn="ctr"/>
            <a:r>
              <a:rPr lang="en-US" b="1" dirty="0" smtClean="0"/>
              <a:t>Half step done…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94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245488"/>
              </p:ext>
            </p:extLst>
          </p:nvPr>
        </p:nvGraphicFramePr>
        <p:xfrm>
          <a:off x="315498" y="447761"/>
          <a:ext cx="8202199" cy="1126288"/>
        </p:xfrm>
        <a:graphic>
          <a:graphicData uri="http://schemas.openxmlformats.org/drawingml/2006/table">
            <a:tbl>
              <a:tblPr/>
              <a:tblGrid>
                <a:gridCol w="5913852"/>
                <a:gridCol w="2288347"/>
              </a:tblGrid>
              <a:tr h="1105465">
                <a:tc>
                  <a:txBody>
                    <a:bodyPr/>
                    <a:lstStyle/>
                    <a:p>
                      <a:pPr rtl="0" fontAlgn="ctr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Introduction talk (review of modern control tools, state space methods, their pros and cons)</a:t>
                      </a:r>
                    </a:p>
                  </a:txBody>
                  <a:tcPr marL="21757" marR="21757" marT="14504" marB="1450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Den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Martynov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1757" marR="21757" marT="14504" marB="1450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81644" y="3244333"/>
            <a:ext cx="3945054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Very detailed introduction: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State Space methods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Linear quadratic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Weighting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Augmenting the state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Kalman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H Infinity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 smtClean="0"/>
              <a:t>Went other one hour, great interaction.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247" y="2530257"/>
            <a:ext cx="4421330" cy="1806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363" y="4578261"/>
            <a:ext cx="4164905" cy="11453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4570" y="1928388"/>
            <a:ext cx="6807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G1400557-v1 	State-Space Methods for Feedback Control</a:t>
            </a:r>
          </a:p>
        </p:txBody>
      </p:sp>
    </p:spTree>
    <p:extLst>
      <p:ext uri="{BB962C8B-B14F-4D97-AF65-F5344CB8AC3E}">
        <p14:creationId xmlns:p14="http://schemas.microsoft.com/office/powerpoint/2010/main" val="16902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792520"/>
              </p:ext>
            </p:extLst>
          </p:nvPr>
        </p:nvGraphicFramePr>
        <p:xfrm>
          <a:off x="849812" y="1080668"/>
          <a:ext cx="7303588" cy="640080"/>
        </p:xfrm>
        <a:graphic>
          <a:graphicData uri="http://schemas.openxmlformats.org/drawingml/2006/table">
            <a:tbl>
              <a:tblPr/>
              <a:tblGrid>
                <a:gridCol w="2291089"/>
                <a:gridCol w="5012499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 tooltip="LIGO-T1400302-v3"/>
                        </a:rPr>
                        <a:t>T1400302-v3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 tooltip="LIGO-T1400302-v3"/>
                        </a:rPr>
                        <a:t>Report from the Commissioning Workshop of Winter 2014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282766"/>
              </p:ext>
            </p:extLst>
          </p:nvPr>
        </p:nvGraphicFramePr>
        <p:xfrm>
          <a:off x="804014" y="472814"/>
          <a:ext cx="5408895" cy="446737"/>
        </p:xfrm>
        <a:graphic>
          <a:graphicData uri="http://schemas.openxmlformats.org/drawingml/2006/table">
            <a:tbl>
              <a:tblPr/>
              <a:tblGrid>
                <a:gridCol w="2855703"/>
                <a:gridCol w="2553192"/>
              </a:tblGrid>
              <a:tr h="446737"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Summary of the Caltech Workshop</a:t>
                      </a:r>
                    </a:p>
                  </a:txBody>
                  <a:tcPr marL="21757" marR="21757" marT="14504" marB="1450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Gabriele</a:t>
                      </a:r>
                    </a:p>
                  </a:txBody>
                  <a:tcPr marL="21757" marR="21757" marT="14504" marB="1450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2095500"/>
            <a:ext cx="6877050" cy="3200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00761" y="5377934"/>
            <a:ext cx="6600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G1500679 A summary of the Modern Controls workshop @ Caltech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433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7863"/>
              </p:ext>
            </p:extLst>
          </p:nvPr>
        </p:nvGraphicFramePr>
        <p:xfrm>
          <a:off x="289664" y="282314"/>
          <a:ext cx="8111386" cy="517786"/>
        </p:xfrm>
        <a:graphic>
          <a:graphicData uri="http://schemas.openxmlformats.org/drawingml/2006/table">
            <a:tbl>
              <a:tblPr/>
              <a:tblGrid>
                <a:gridCol w="5768236"/>
                <a:gridCol w="2343150"/>
              </a:tblGrid>
              <a:tr h="517786">
                <a:tc>
                  <a:txBody>
                    <a:bodyPr/>
                    <a:lstStyle/>
                    <a:p>
                      <a:pPr rtl="0" fontAlgn="ctr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Summary of the Caltech Workshop</a:t>
                      </a:r>
                    </a:p>
                  </a:txBody>
                  <a:tcPr marL="21757" marR="21757" marT="14504" marB="1450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Gabriele</a:t>
                      </a:r>
                    </a:p>
                  </a:txBody>
                  <a:tcPr marL="21757" marR="21757" marT="14504" marB="1450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06610" y="5676721"/>
            <a:ext cx="71147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Time domain versus frequency domain tools</a:t>
            </a:r>
          </a:p>
          <a:p>
            <a:endParaRPr lang="en-US" sz="2000" b="1" dirty="0" smtClean="0">
              <a:solidFill>
                <a:srgbClr val="000000"/>
              </a:solidFill>
            </a:endParaRPr>
          </a:p>
          <a:p>
            <a:r>
              <a:rPr lang="en-US" sz="2000" b="1" dirty="0" smtClean="0">
                <a:solidFill>
                  <a:srgbClr val="000000"/>
                </a:solidFill>
              </a:rPr>
              <a:t>Open question on minimizing signals with optimal feedback tools</a:t>
            </a:r>
            <a:endParaRPr lang="en-US" sz="2000" b="1" dirty="0">
              <a:solidFill>
                <a:srgbClr val="000000"/>
              </a:solidFill>
            </a:endParaRPr>
          </a:p>
          <a:p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18" y="1181100"/>
            <a:ext cx="6402819" cy="429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65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325281"/>
              </p:ext>
            </p:extLst>
          </p:nvPr>
        </p:nvGraphicFramePr>
        <p:xfrm>
          <a:off x="400050" y="285749"/>
          <a:ext cx="8286750" cy="1504951"/>
        </p:xfrm>
        <a:graphic>
          <a:graphicData uri="http://schemas.openxmlformats.org/drawingml/2006/table">
            <a:tbl>
              <a:tblPr/>
              <a:tblGrid>
                <a:gridCol w="5989007"/>
                <a:gridCol w="2297743"/>
              </a:tblGrid>
              <a:tr h="1504951">
                <a:tc>
                  <a:txBody>
                    <a:bodyPr/>
                    <a:lstStyle/>
                    <a:p>
                      <a:pPr rtl="0" fontAlgn="ctr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Suspension Controls, including thoughts on applicability of modern controls</a:t>
                      </a:r>
                    </a:p>
                  </a:txBody>
                  <a:tcPr marL="21757" marR="21757" marT="14504" marB="1450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Brett Shapiro</a:t>
                      </a:r>
                    </a:p>
                  </a:txBody>
                  <a:tcPr marL="21757" marR="21757" marT="14504" marB="1450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690191"/>
              </p:ext>
            </p:extLst>
          </p:nvPr>
        </p:nvGraphicFramePr>
        <p:xfrm>
          <a:off x="628650" y="2004854"/>
          <a:ext cx="7886700" cy="365760"/>
        </p:xfrm>
        <a:graphic>
          <a:graphicData uri="http://schemas.openxmlformats.org/drawingml/2006/table">
            <a:tbl>
              <a:tblPr/>
              <a:tblGrid>
                <a:gridCol w="2495550"/>
                <a:gridCol w="539115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 tooltip="LIGO-G1500626-v2"/>
                        </a:rPr>
                        <a:t>G1500626-v2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 tooltip="LIGO-G1500626-v2"/>
                        </a:rPr>
                        <a:t>Suspension Control with Thoughts on Modern Control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016880"/>
            <a:ext cx="4057649" cy="2870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56" y="2990850"/>
            <a:ext cx="3993644" cy="299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59" y="647700"/>
            <a:ext cx="7292419" cy="489585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753655"/>
              </p:ext>
            </p:extLst>
          </p:nvPr>
        </p:nvGraphicFramePr>
        <p:xfrm>
          <a:off x="514350" y="6038850"/>
          <a:ext cx="7886700" cy="365760"/>
        </p:xfrm>
        <a:graphic>
          <a:graphicData uri="http://schemas.openxmlformats.org/drawingml/2006/table">
            <a:tbl>
              <a:tblPr/>
              <a:tblGrid>
                <a:gridCol w="2495550"/>
                <a:gridCol w="5391150"/>
              </a:tblGrid>
              <a:tr h="332264"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 tooltip="LIGO-G1500626-v2"/>
                        </a:rPr>
                        <a:t>G1500626-v2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 tooltip="LIGO-G1500626-v2"/>
                        </a:rPr>
                        <a:t>Suspension Control with Thoughts on Modern Control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170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504825"/>
            <a:ext cx="7962900" cy="2914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683197"/>
            <a:ext cx="7005637" cy="225087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758518"/>
              </p:ext>
            </p:extLst>
          </p:nvPr>
        </p:nvGraphicFramePr>
        <p:xfrm>
          <a:off x="704850" y="6134100"/>
          <a:ext cx="7886700" cy="365760"/>
        </p:xfrm>
        <a:graphic>
          <a:graphicData uri="http://schemas.openxmlformats.org/drawingml/2006/table">
            <a:tbl>
              <a:tblPr/>
              <a:tblGrid>
                <a:gridCol w="2495550"/>
                <a:gridCol w="5391150"/>
              </a:tblGrid>
              <a:tr h="332264"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 tooltip="LIGO-G1500626-v2"/>
                        </a:rPr>
                        <a:t>G1500626-v2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 tooltip="LIGO-G1500626-v2"/>
                        </a:rPr>
                        <a:t>Suspension Control with Thoughts on Modern Control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827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1620</TotalTime>
  <Words>691</Words>
  <Application>Microsoft Office PowerPoint</Application>
  <PresentationFormat>On-screen Show (4:3)</PresentationFormat>
  <Paragraphs>147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DetChar &amp; Commissioning Tools </vt:lpstr>
      <vt:lpstr>“Vetting” Requirements</vt:lpstr>
      <vt:lpstr>What Kinds of Tools?</vt:lpstr>
      <vt:lpstr>PowerPoint Presentation</vt:lpstr>
    </vt:vector>
  </TitlesOfParts>
  <Company>Massachusetts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Fabrice</dc:creator>
  <cp:lastModifiedBy>Fabrice</cp:lastModifiedBy>
  <cp:revision>40</cp:revision>
  <dcterms:created xsi:type="dcterms:W3CDTF">2015-05-16T20:07:20Z</dcterms:created>
  <dcterms:modified xsi:type="dcterms:W3CDTF">2015-05-21T08:42:44Z</dcterms:modified>
</cp:coreProperties>
</file>