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Microsoft_Equation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handoutMasterIdLst>
    <p:handoutMasterId r:id="rId79"/>
  </p:handoutMasterIdLst>
  <p:sldIdLst>
    <p:sldId id="256" r:id="rId2"/>
    <p:sldId id="326" r:id="rId3"/>
    <p:sldId id="327" r:id="rId4"/>
    <p:sldId id="329" r:id="rId5"/>
    <p:sldId id="260" r:id="rId6"/>
    <p:sldId id="328" r:id="rId7"/>
    <p:sldId id="331" r:id="rId8"/>
    <p:sldId id="330" r:id="rId9"/>
    <p:sldId id="307" r:id="rId10"/>
    <p:sldId id="311" r:id="rId11"/>
    <p:sldId id="340" r:id="rId12"/>
    <p:sldId id="339" r:id="rId13"/>
    <p:sldId id="324" r:id="rId14"/>
    <p:sldId id="325" r:id="rId15"/>
    <p:sldId id="308" r:id="rId16"/>
    <p:sldId id="309" r:id="rId17"/>
    <p:sldId id="310" r:id="rId18"/>
    <p:sldId id="273" r:id="rId19"/>
    <p:sldId id="279" r:id="rId20"/>
    <p:sldId id="323" r:id="rId21"/>
    <p:sldId id="318" r:id="rId22"/>
    <p:sldId id="314" r:id="rId23"/>
    <p:sldId id="280" r:id="rId24"/>
    <p:sldId id="341" r:id="rId25"/>
    <p:sldId id="343" r:id="rId26"/>
    <p:sldId id="344" r:id="rId27"/>
    <p:sldId id="345" r:id="rId28"/>
    <p:sldId id="346" r:id="rId29"/>
    <p:sldId id="342" r:id="rId30"/>
    <p:sldId id="315" r:id="rId31"/>
    <p:sldId id="332" r:id="rId32"/>
    <p:sldId id="334" r:id="rId33"/>
    <p:sldId id="335" r:id="rId34"/>
    <p:sldId id="336" r:id="rId35"/>
    <p:sldId id="337" r:id="rId36"/>
    <p:sldId id="338" r:id="rId37"/>
    <p:sldId id="333" r:id="rId38"/>
    <p:sldId id="296" r:id="rId39"/>
    <p:sldId id="319" r:id="rId40"/>
    <p:sldId id="320" r:id="rId41"/>
    <p:sldId id="266" r:id="rId42"/>
    <p:sldId id="267" r:id="rId43"/>
    <p:sldId id="264" r:id="rId44"/>
    <p:sldId id="263" r:id="rId45"/>
    <p:sldId id="299" r:id="rId46"/>
    <p:sldId id="300" r:id="rId47"/>
    <p:sldId id="298" r:id="rId48"/>
    <p:sldId id="268" r:id="rId49"/>
    <p:sldId id="259" r:id="rId50"/>
    <p:sldId id="281" r:id="rId51"/>
    <p:sldId id="313" r:id="rId52"/>
    <p:sldId id="297" r:id="rId53"/>
    <p:sldId id="295" r:id="rId54"/>
    <p:sldId id="353" r:id="rId55"/>
    <p:sldId id="354" r:id="rId56"/>
    <p:sldId id="355" r:id="rId57"/>
    <p:sldId id="356" r:id="rId58"/>
    <p:sldId id="357" r:id="rId59"/>
    <p:sldId id="291" r:id="rId60"/>
    <p:sldId id="292" r:id="rId61"/>
    <p:sldId id="349" r:id="rId62"/>
    <p:sldId id="350" r:id="rId63"/>
    <p:sldId id="351" r:id="rId64"/>
    <p:sldId id="352" r:id="rId65"/>
    <p:sldId id="316" r:id="rId66"/>
    <p:sldId id="287" r:id="rId67"/>
    <p:sldId id="262" r:id="rId68"/>
    <p:sldId id="282" r:id="rId69"/>
    <p:sldId id="283" r:id="rId70"/>
    <p:sldId id="289" r:id="rId71"/>
    <p:sldId id="257" r:id="rId72"/>
    <p:sldId id="270" r:id="rId73"/>
    <p:sldId id="269" r:id="rId74"/>
    <p:sldId id="285" r:id="rId75"/>
    <p:sldId id="322" r:id="rId76"/>
    <p:sldId id="347"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1" d="100"/>
          <a:sy n="111" d="100"/>
        </p:scale>
        <p:origin x="-1496" y="-112"/>
      </p:cViewPr>
      <p:guideLst>
        <p:guide orient="horz"/>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4E5A88-8265-9A4E-8A37-5455EB664F63}" type="datetimeFigureOut">
              <a:rPr lang="en-US" smtClean="0"/>
              <a:t>3/14/15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DB1E7E-CD08-914E-923E-335A9A38880C}" type="slidenum">
              <a:rPr lang="en-US" smtClean="0"/>
              <a:t>‹#›</a:t>
            </a:fld>
            <a:endParaRPr lang="en-US"/>
          </a:p>
        </p:txBody>
      </p:sp>
    </p:spTree>
    <p:extLst>
      <p:ext uri="{BB962C8B-B14F-4D97-AF65-F5344CB8AC3E}">
        <p14:creationId xmlns:p14="http://schemas.microsoft.com/office/powerpoint/2010/main" val="290134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058D5-32CE-C54D-A337-5CFD8B27A850}" type="datetimeFigureOut">
              <a:rPr lang="en-US" smtClean="0"/>
              <a:t>3/14/15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E0996-B193-4443-9577-F039213F6621}" type="slidenum">
              <a:rPr lang="en-US" smtClean="0"/>
              <a:t>‹#›</a:t>
            </a:fld>
            <a:endParaRPr lang="en-US"/>
          </a:p>
        </p:txBody>
      </p:sp>
    </p:spTree>
    <p:extLst>
      <p:ext uri="{BB962C8B-B14F-4D97-AF65-F5344CB8AC3E}">
        <p14:creationId xmlns:p14="http://schemas.microsoft.com/office/powerpoint/2010/main" val="33628905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a:t>
            </a:r>
            <a:r>
              <a:rPr lang="en-US" baseline="0" dirty="0" smtClean="0"/>
              <a:t> </a:t>
            </a:r>
            <a:r>
              <a:rPr lang="en-US" baseline="0" dirty="0" smtClean="0"/>
              <a:t>talk to </a:t>
            </a:r>
            <a:r>
              <a:rPr lang="en-US" baseline="0" dirty="0" smtClean="0"/>
              <a:t>you about </a:t>
            </a:r>
            <a:r>
              <a:rPr lang="en-US" baseline="0" dirty="0" smtClean="0"/>
              <a:t>some</a:t>
            </a:r>
            <a:r>
              <a:rPr lang="en-US" dirty="0" smtClean="0"/>
              <a:t> </a:t>
            </a:r>
            <a:r>
              <a:rPr lang="en-US" dirty="0" smtClean="0"/>
              <a:t>new </a:t>
            </a:r>
            <a:r>
              <a:rPr lang="en-US" dirty="0" smtClean="0"/>
              <a:t>directions</a:t>
            </a:r>
            <a:r>
              <a:rPr lang="en-US" baseline="0" dirty="0" smtClean="0"/>
              <a:t> </a:t>
            </a:r>
            <a:r>
              <a:rPr lang="en-US" baseline="0" dirty="0" smtClean="0"/>
              <a:t>for the cryogenics that we’ve been discussing recently at Stanford.</a:t>
            </a:r>
          </a:p>
          <a:p>
            <a:r>
              <a:rPr lang="en-US" baseline="0" dirty="0" smtClean="0"/>
              <a:t>So I am going to propose a number of changes, and not just from a cryogenics point of view. </a:t>
            </a:r>
          </a:p>
          <a:p>
            <a:r>
              <a:rPr lang="en-US" baseline="0" dirty="0" smtClean="0"/>
              <a:t>So I really want to encourage you to interrupt me with questions, comments, throughout the talk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1</a:t>
            </a:fld>
            <a:endParaRPr lang="en-US"/>
          </a:p>
        </p:txBody>
      </p:sp>
    </p:spTree>
    <p:extLst>
      <p:ext uri="{BB962C8B-B14F-4D97-AF65-F5344CB8AC3E}">
        <p14:creationId xmlns:p14="http://schemas.microsoft.com/office/powerpoint/2010/main" val="97194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s the heat shield surrounding the lower suspension as before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10</a:t>
            </a:fld>
            <a:endParaRPr lang="en-US"/>
          </a:p>
        </p:txBody>
      </p:sp>
    </p:spTree>
    <p:extLst>
      <p:ext uri="{BB962C8B-B14F-4D97-AF65-F5344CB8AC3E}">
        <p14:creationId xmlns:p14="http://schemas.microsoft.com/office/powerpoint/2010/main" val="71862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a:t>
            </a:r>
            <a:r>
              <a:rPr lang="en-US" baseline="0" dirty="0" smtClean="0"/>
              <a:t>, you’ll note that the shield is attached to stage 0, rather than stage 2, and it is suspended from springs.</a:t>
            </a:r>
          </a:p>
          <a:p>
            <a:r>
              <a:rPr lang="en-US" baseline="0" dirty="0" smtClean="0"/>
              <a:t>This means the issue of integrating the </a:t>
            </a:r>
            <a:r>
              <a:rPr lang="en-US" baseline="0" dirty="0" err="1" smtClean="0"/>
              <a:t>cryo</a:t>
            </a:r>
            <a:r>
              <a:rPr lang="en-US" baseline="0" dirty="0" smtClean="0"/>
              <a:t> and seismic systems is solved by physically decoupling </a:t>
            </a:r>
            <a:r>
              <a:rPr lang="en-US" baseline="0" dirty="0" smtClean="0"/>
              <a:t>them.</a:t>
            </a:r>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11</a:t>
            </a:fld>
            <a:endParaRPr lang="en-US"/>
          </a:p>
        </p:txBody>
      </p:sp>
    </p:spTree>
    <p:extLst>
      <p:ext uri="{BB962C8B-B14F-4D97-AF65-F5344CB8AC3E}">
        <p14:creationId xmlns:p14="http://schemas.microsoft.com/office/powerpoint/2010/main" val="718625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a:t>
            </a:r>
            <a:r>
              <a:rPr lang="en-US" baseline="0" dirty="0" smtClean="0"/>
              <a:t>immediate benefit of this, the heat transfer can be done with a short and simple cold link that goes right to the vacuum wall.</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12</a:t>
            </a:fld>
            <a:endParaRPr lang="en-US"/>
          </a:p>
        </p:txBody>
      </p:sp>
    </p:spTree>
    <p:extLst>
      <p:ext uri="{BB962C8B-B14F-4D97-AF65-F5344CB8AC3E}">
        <p14:creationId xmlns:p14="http://schemas.microsoft.com/office/powerpoint/2010/main" val="71862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 complication of</a:t>
            </a:r>
            <a:r>
              <a:rPr lang="en-US" baseline="0" dirty="0" smtClean="0"/>
              <a:t> hanging the heat shield from stage 0, is that it may not be isolated enough for scattered light. So it will need active control.</a:t>
            </a:r>
          </a:p>
          <a:p>
            <a:r>
              <a:rPr lang="en-US" baseline="0" dirty="0" smtClean="0"/>
              <a:t>To do this, you would put sensors between the shield and stage 2, which is well isolated.</a:t>
            </a:r>
          </a:p>
        </p:txBody>
      </p:sp>
      <p:sp>
        <p:nvSpPr>
          <p:cNvPr id="4" name="Slide Number Placeholder 3"/>
          <p:cNvSpPr>
            <a:spLocks noGrp="1"/>
          </p:cNvSpPr>
          <p:nvPr>
            <p:ph type="sldNum" sz="quarter" idx="10"/>
          </p:nvPr>
        </p:nvSpPr>
        <p:spPr/>
        <p:txBody>
          <a:bodyPr/>
          <a:lstStyle/>
          <a:p>
            <a:fld id="{528E0996-B193-4443-9577-F039213F6621}" type="slidenum">
              <a:rPr lang="en-US" smtClean="0"/>
              <a:t>13</a:t>
            </a:fld>
            <a:endParaRPr lang="en-US"/>
          </a:p>
        </p:txBody>
      </p:sp>
    </p:spTree>
    <p:extLst>
      <p:ext uri="{BB962C8B-B14F-4D97-AF65-F5344CB8AC3E}">
        <p14:creationId xmlns:p14="http://schemas.microsoft.com/office/powerpoint/2010/main" val="3081740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You’d then have actuators</a:t>
            </a:r>
            <a:r>
              <a:rPr lang="en-US" baseline="0" dirty="0" smtClean="0"/>
              <a:t> between stage 0 and the heat shield.</a:t>
            </a:r>
          </a:p>
          <a:p>
            <a:r>
              <a:rPr lang="en-US" baseline="0" dirty="0" smtClean="0"/>
              <a:t>The control would then lock the heat shield to stage 2, without actually touching it.</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14</a:t>
            </a:fld>
            <a:endParaRPr lang="en-US"/>
          </a:p>
        </p:txBody>
      </p:sp>
    </p:spTree>
    <p:extLst>
      <p:ext uri="{BB962C8B-B14F-4D97-AF65-F5344CB8AC3E}">
        <p14:creationId xmlns:p14="http://schemas.microsoft.com/office/powerpoint/2010/main" val="318145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feature of this approach is that the issue of balancing</a:t>
            </a:r>
            <a:r>
              <a:rPr lang="en-US" baseline="0" dirty="0" smtClean="0"/>
              <a:t> a long beam tube shield from a suspended platform, is avoided again, by physical decoupling.</a:t>
            </a:r>
          </a:p>
          <a:p>
            <a:r>
              <a:rPr lang="en-US" baseline="0" dirty="0" smtClean="0"/>
              <a:t>Here the beam tube shield is not connected to the main shield at all, it’s physically separated with some gap and </a:t>
            </a:r>
            <a:r>
              <a:rPr lang="en-US" baseline="0" dirty="0" smtClean="0"/>
              <a:t>supported by the </a:t>
            </a:r>
            <a:r>
              <a:rPr lang="en-US" baseline="0" dirty="0" smtClean="0"/>
              <a:t>beam tube instead</a:t>
            </a:r>
            <a:r>
              <a:rPr lang="en-US" baseline="0" dirty="0" smtClean="0"/>
              <a:t>.</a:t>
            </a:r>
          </a:p>
          <a:p>
            <a:r>
              <a:rPr lang="en-US" baseline="0" dirty="0" smtClean="0"/>
              <a:t>We can get away with this by maximizing the its diameter and length. Here it is basically making use of all the available space.</a:t>
            </a:r>
            <a:endParaRPr lang="en-US" baseline="0" dirty="0" smtClean="0"/>
          </a:p>
          <a:p>
            <a:r>
              <a:rPr lang="en-US" baseline="0" dirty="0" smtClean="0"/>
              <a:t>You’ll </a:t>
            </a:r>
            <a:r>
              <a:rPr lang="en-US" baseline="0" dirty="0" smtClean="0"/>
              <a:t>also note</a:t>
            </a:r>
            <a:r>
              <a:rPr lang="en-US" baseline="0" dirty="0" smtClean="0"/>
              <a:t>, that this beam tube shield incorporated angled baffles along its length. These serve both to block scattered laser light, as well as scattered warm radiation leaking through the opening.</a:t>
            </a:r>
          </a:p>
          <a:p>
            <a:r>
              <a:rPr lang="en-US" baseline="0" dirty="0" smtClean="0"/>
              <a:t>These baffles by the way, are very similar to those used by KAGRA, which is not a coincidence.</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15</a:t>
            </a:fld>
            <a:endParaRPr lang="en-US"/>
          </a:p>
        </p:txBody>
      </p:sp>
    </p:spTree>
    <p:extLst>
      <p:ext uri="{BB962C8B-B14F-4D97-AF65-F5344CB8AC3E}">
        <p14:creationId xmlns:p14="http://schemas.microsoft.com/office/powerpoint/2010/main" val="355302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a:t>
            </a:r>
            <a:r>
              <a:rPr lang="en-US" baseline="0" dirty="0" smtClean="0"/>
              <a:t> of baffles, thing we can actually simplify from aLIGO is the removal of the ACB suspension. Here the ACB is simply integrated into the suspended heat shield.</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16</a:t>
            </a:fld>
            <a:endParaRPr lang="en-US"/>
          </a:p>
        </p:txBody>
      </p:sp>
    </p:spTree>
    <p:extLst>
      <p:ext uri="{BB962C8B-B14F-4D97-AF65-F5344CB8AC3E}">
        <p14:creationId xmlns:p14="http://schemas.microsoft.com/office/powerpoint/2010/main" val="178644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feature in this figure is the warm upper structure of the quad, which is physically</a:t>
            </a:r>
            <a:r>
              <a:rPr lang="en-US" baseline="0" dirty="0" smtClean="0"/>
              <a:t> disconnected from the lower structure. It’s not clear here, but the lower quad structure is meant to be a part of the heat shield.</a:t>
            </a:r>
          </a:p>
          <a:p>
            <a:r>
              <a:rPr lang="en-US" baseline="0" dirty="0" smtClean="0"/>
              <a:t>Now, it may seem scary at first to suspend the lower structure. But keep in mind that the aLIGO structure is also suspended because its on the ISI. If you ever get the chance to work on a suspension when the ISI is free this immediately becomes obvious as soon as you touch it.</a:t>
            </a:r>
          </a:p>
          <a:p>
            <a:r>
              <a:rPr lang="en-US" baseline="0" dirty="0" smtClean="0"/>
              <a:t>The only difference here is that the 2 structures are suspended from different places.</a:t>
            </a:r>
          </a:p>
          <a:p>
            <a:r>
              <a:rPr lang="en-US" baseline="0" dirty="0" smtClean="0"/>
              <a:t>I’ll speak about a bit more about this later.</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17</a:t>
            </a:fld>
            <a:endParaRPr lang="en-US"/>
          </a:p>
        </p:txBody>
      </p:sp>
    </p:spTree>
    <p:extLst>
      <p:ext uri="{BB962C8B-B14F-4D97-AF65-F5344CB8AC3E}">
        <p14:creationId xmlns:p14="http://schemas.microsoft.com/office/powerpoint/2010/main" val="1811615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We can put more mass into our suspensions.</a:t>
            </a:r>
          </a:p>
          <a:p>
            <a:r>
              <a:rPr lang="en-US" dirty="0" smtClean="0"/>
              <a:t>Because the ISI has a finite payload, and because</a:t>
            </a:r>
            <a:r>
              <a:rPr lang="en-US" baseline="0" dirty="0" smtClean="0"/>
              <a:t> it no longer has to support the cryogenics, more payload is available for the suspension system.</a:t>
            </a:r>
          </a:p>
          <a:p>
            <a:r>
              <a:rPr lang="en-US" baseline="0" dirty="0" smtClean="0"/>
              <a:t>Of course we do pay for all this by having yet another active control system with a full compliment of sensors and actuators.</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18</a:t>
            </a:fld>
            <a:endParaRPr lang="en-US"/>
          </a:p>
        </p:txBody>
      </p:sp>
    </p:spTree>
    <p:extLst>
      <p:ext uri="{BB962C8B-B14F-4D97-AF65-F5344CB8AC3E}">
        <p14:creationId xmlns:p14="http://schemas.microsoft.com/office/powerpoint/2010/main" val="3778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I’d like to address the question of separating the</a:t>
            </a:r>
            <a:r>
              <a:rPr lang="en-US" baseline="0" dirty="0" smtClean="0"/>
              <a:t> cold lower structure from the upper.</a:t>
            </a:r>
          </a:p>
          <a:p>
            <a:r>
              <a:rPr lang="en-US" baseline="0" dirty="0" smtClean="0"/>
              <a:t>…</a:t>
            </a:r>
          </a:p>
          <a:p>
            <a:r>
              <a:rPr lang="en-US" baseline="0" dirty="0" smtClean="0"/>
              <a:t>So what you see is that in the first case, these challenges become difficult because they are all competing with each other.</a:t>
            </a:r>
          </a:p>
          <a:p>
            <a:r>
              <a:rPr lang="en-US" baseline="0" dirty="0" smtClean="0"/>
              <a:t>As has become the theme of this talk, the second case simplifies these challenges by physically decoupling them.</a:t>
            </a:r>
          </a:p>
        </p:txBody>
      </p:sp>
      <p:sp>
        <p:nvSpPr>
          <p:cNvPr id="4" name="Slide Number Placeholder 3"/>
          <p:cNvSpPr>
            <a:spLocks noGrp="1"/>
          </p:cNvSpPr>
          <p:nvPr>
            <p:ph type="sldNum" sz="quarter" idx="10"/>
          </p:nvPr>
        </p:nvSpPr>
        <p:spPr/>
        <p:txBody>
          <a:bodyPr/>
          <a:lstStyle/>
          <a:p>
            <a:fld id="{528E0996-B193-4443-9577-F039213F6621}" type="slidenum">
              <a:rPr lang="en-US" smtClean="0"/>
              <a:t>19</a:t>
            </a:fld>
            <a:endParaRPr lang="en-US"/>
          </a:p>
        </p:txBody>
      </p:sp>
    </p:spTree>
    <p:extLst>
      <p:ext uri="{BB962C8B-B14F-4D97-AF65-F5344CB8AC3E}">
        <p14:creationId xmlns:p14="http://schemas.microsoft.com/office/powerpoint/2010/main" val="278562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here is the way we have been thinking about the cryogenics for the passed</a:t>
            </a:r>
            <a:r>
              <a:rPr lang="en-US" baseline="0" dirty="0" smtClean="0"/>
              <a:t> couple of </a:t>
            </a:r>
            <a:r>
              <a:rPr lang="en-US" baseline="0" dirty="0" smtClean="0"/>
              <a:t>years with the 124 K test mass</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2</a:t>
            </a:fld>
            <a:endParaRPr lang="en-US"/>
          </a:p>
        </p:txBody>
      </p:sp>
    </p:spTree>
    <p:extLst>
      <p:ext uri="{BB962C8B-B14F-4D97-AF65-F5344CB8AC3E}">
        <p14:creationId xmlns:p14="http://schemas.microsoft.com/office/powerpoint/2010/main" val="2731091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31</a:t>
            </a:fld>
            <a:endParaRPr lang="en-US"/>
          </a:p>
        </p:txBody>
      </p:sp>
    </p:spTree>
    <p:extLst>
      <p:ext uri="{BB962C8B-B14F-4D97-AF65-F5344CB8AC3E}">
        <p14:creationId xmlns:p14="http://schemas.microsoft.com/office/powerpoint/2010/main" val="151400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32</a:t>
            </a:fld>
            <a:endParaRPr lang="en-US"/>
          </a:p>
        </p:txBody>
      </p:sp>
    </p:spTree>
    <p:extLst>
      <p:ext uri="{BB962C8B-B14F-4D97-AF65-F5344CB8AC3E}">
        <p14:creationId xmlns:p14="http://schemas.microsoft.com/office/powerpoint/2010/main" val="151400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33</a:t>
            </a:fld>
            <a:endParaRPr lang="en-US"/>
          </a:p>
        </p:txBody>
      </p:sp>
    </p:spTree>
    <p:extLst>
      <p:ext uri="{BB962C8B-B14F-4D97-AF65-F5344CB8AC3E}">
        <p14:creationId xmlns:p14="http://schemas.microsoft.com/office/powerpoint/2010/main" val="151400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34</a:t>
            </a:fld>
            <a:endParaRPr lang="en-US"/>
          </a:p>
        </p:txBody>
      </p:sp>
    </p:spTree>
    <p:extLst>
      <p:ext uri="{BB962C8B-B14F-4D97-AF65-F5344CB8AC3E}">
        <p14:creationId xmlns:p14="http://schemas.microsoft.com/office/powerpoint/2010/main" val="151400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35</a:t>
            </a:fld>
            <a:endParaRPr lang="en-US"/>
          </a:p>
        </p:txBody>
      </p:sp>
    </p:spTree>
    <p:extLst>
      <p:ext uri="{BB962C8B-B14F-4D97-AF65-F5344CB8AC3E}">
        <p14:creationId xmlns:p14="http://schemas.microsoft.com/office/powerpoint/2010/main" val="1514001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36</a:t>
            </a:fld>
            <a:endParaRPr lang="en-US"/>
          </a:p>
        </p:txBody>
      </p:sp>
    </p:spTree>
    <p:extLst>
      <p:ext uri="{BB962C8B-B14F-4D97-AF65-F5344CB8AC3E}">
        <p14:creationId xmlns:p14="http://schemas.microsoft.com/office/powerpoint/2010/main" val="1514001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37</a:t>
            </a:fld>
            <a:endParaRPr lang="en-US"/>
          </a:p>
        </p:txBody>
      </p:sp>
    </p:spTree>
    <p:extLst>
      <p:ext uri="{BB962C8B-B14F-4D97-AF65-F5344CB8AC3E}">
        <p14:creationId xmlns:p14="http://schemas.microsoft.com/office/powerpoint/2010/main" val="151400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cooled with a </a:t>
            </a:r>
            <a:r>
              <a:rPr lang="en-US" baseline="0" dirty="0" err="1" smtClean="0"/>
              <a:t>radiative</a:t>
            </a:r>
            <a:r>
              <a:rPr lang="en-US" baseline="0" dirty="0" smtClean="0"/>
              <a:t> heat shield mounted </a:t>
            </a:r>
            <a:r>
              <a:rPr lang="en-US" baseline="0" dirty="0" smtClean="0"/>
              <a:t>to </a:t>
            </a:r>
            <a:r>
              <a:rPr lang="en-US" baseline="0" dirty="0" smtClean="0"/>
              <a:t>ISI</a:t>
            </a:r>
            <a:endParaRPr lang="en-US" baseline="0" dirty="0" smtClean="0"/>
          </a:p>
        </p:txBody>
      </p:sp>
      <p:sp>
        <p:nvSpPr>
          <p:cNvPr id="4" name="Slide Number Placeholder 3"/>
          <p:cNvSpPr>
            <a:spLocks noGrp="1"/>
          </p:cNvSpPr>
          <p:nvPr>
            <p:ph type="sldNum" sz="quarter" idx="10"/>
          </p:nvPr>
        </p:nvSpPr>
        <p:spPr/>
        <p:txBody>
          <a:bodyPr/>
          <a:lstStyle/>
          <a:p>
            <a:fld id="{528E0996-B193-4443-9577-F039213F6621}" type="slidenum">
              <a:rPr lang="en-US" smtClean="0"/>
              <a:t>3</a:t>
            </a:fld>
            <a:endParaRPr lang="en-US"/>
          </a:p>
        </p:txBody>
      </p:sp>
    </p:spTree>
    <p:extLst>
      <p:ext uri="{BB962C8B-B14F-4D97-AF65-F5344CB8AC3E}">
        <p14:creationId xmlns:p14="http://schemas.microsoft.com/office/powerpoint/2010/main" val="273109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a:t>
            </a:r>
            <a:r>
              <a:rPr lang="en-US" baseline="0" dirty="0" smtClean="0"/>
              <a:t> else is kept at room temperature</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4</a:t>
            </a:fld>
            <a:endParaRPr lang="en-US"/>
          </a:p>
        </p:txBody>
      </p:sp>
    </p:spTree>
    <p:extLst>
      <p:ext uri="{BB962C8B-B14F-4D97-AF65-F5344CB8AC3E}">
        <p14:creationId xmlns:p14="http://schemas.microsoft.com/office/powerpoint/2010/main" val="273109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shield is cooled with</a:t>
            </a:r>
            <a:r>
              <a:rPr lang="en-US" baseline="0" dirty="0" smtClean="0"/>
              <a:t> a long cold link that weaves through the stages of the ISI on its way to the vacuum flange</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5</a:t>
            </a:fld>
            <a:endParaRPr lang="en-US"/>
          </a:p>
        </p:txBody>
      </p:sp>
    </p:spTree>
    <p:extLst>
      <p:ext uri="{BB962C8B-B14F-4D97-AF65-F5344CB8AC3E}">
        <p14:creationId xmlns:p14="http://schemas.microsoft.com/office/powerpoint/2010/main" val="273109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laser beam passes through a </a:t>
            </a:r>
            <a:r>
              <a:rPr lang="en-US" baseline="0" dirty="0" smtClean="0"/>
              <a:t>10 m long beam tube heat </a:t>
            </a:r>
            <a:r>
              <a:rPr lang="en-US" baseline="0" dirty="0" smtClean="0"/>
              <a:t>shield that </a:t>
            </a:r>
            <a:r>
              <a:rPr lang="en-US" baseline="0" dirty="0" smtClean="0"/>
              <a:t>is rigidly attached to the main </a:t>
            </a:r>
            <a:r>
              <a:rPr lang="en-US" baseline="0" dirty="0" smtClean="0"/>
              <a:t>shield.</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6</a:t>
            </a:fld>
            <a:endParaRPr lang="en-US"/>
          </a:p>
        </p:txBody>
      </p:sp>
    </p:spTree>
    <p:extLst>
      <p:ext uri="{BB962C8B-B14F-4D97-AF65-F5344CB8AC3E}">
        <p14:creationId xmlns:p14="http://schemas.microsoft.com/office/powerpoint/2010/main" val="273109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challenges to overcome to make this work.</a:t>
            </a:r>
          </a:p>
          <a:p>
            <a:r>
              <a:rPr lang="en-US" dirty="0" smtClean="0"/>
              <a:t>Such as integrating</a:t>
            </a:r>
            <a:r>
              <a:rPr lang="en-US" baseline="0" dirty="0" smtClean="0"/>
              <a:t> the cryogenic and seismic systems. For example the cold link will introduce seismic shorts and vibrational modes….</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7</a:t>
            </a:fld>
            <a:endParaRPr lang="en-US"/>
          </a:p>
        </p:txBody>
      </p:sp>
    </p:spTree>
    <p:extLst>
      <p:ext uri="{BB962C8B-B14F-4D97-AF65-F5344CB8AC3E}">
        <p14:creationId xmlns:p14="http://schemas.microsoft.com/office/powerpoint/2010/main" val="273109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there is the</a:t>
            </a:r>
            <a:r>
              <a:rPr lang="en-US" baseline="0" dirty="0" smtClean="0"/>
              <a:t> challenge of balancing a 10 m beam tube shield from a suspended platform.</a:t>
            </a:r>
          </a:p>
          <a:p>
            <a:endParaRPr lang="en-US" baseline="0" dirty="0" smtClean="0"/>
          </a:p>
          <a:p>
            <a:r>
              <a:rPr lang="en-US" baseline="0" dirty="0" smtClean="0"/>
              <a:t>So I am going to propose a different approach, where we solve these issues by separating the overall system into dedicated pieces.</a:t>
            </a:r>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8</a:t>
            </a:fld>
            <a:endParaRPr lang="en-US"/>
          </a:p>
        </p:txBody>
      </p:sp>
    </p:spTree>
    <p:extLst>
      <p:ext uri="{BB962C8B-B14F-4D97-AF65-F5344CB8AC3E}">
        <p14:creationId xmlns:p14="http://schemas.microsoft.com/office/powerpoint/2010/main" val="273109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 is a sketch of that approach showing the End station vacuum envelope.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Here’s the test mass inside the BSC.</a:t>
            </a:r>
          </a:p>
          <a:p>
            <a:r>
              <a:rPr lang="en-US" baseline="0" dirty="0" smtClean="0"/>
              <a:t>By the way, I plan to spend at least half this talk on just this figure. I’ll point out the various features 1 by 1.</a:t>
            </a:r>
          </a:p>
        </p:txBody>
      </p:sp>
      <p:sp>
        <p:nvSpPr>
          <p:cNvPr id="4" name="Slide Number Placeholder 3"/>
          <p:cNvSpPr>
            <a:spLocks noGrp="1"/>
          </p:cNvSpPr>
          <p:nvPr>
            <p:ph type="sldNum" sz="quarter" idx="10"/>
          </p:nvPr>
        </p:nvSpPr>
        <p:spPr/>
        <p:txBody>
          <a:bodyPr/>
          <a:lstStyle/>
          <a:p>
            <a:fld id="{528E0996-B193-4443-9577-F039213F6621}" type="slidenum">
              <a:rPr lang="en-US" smtClean="0"/>
              <a:t>9</a:t>
            </a:fld>
            <a:endParaRPr lang="en-US"/>
          </a:p>
        </p:txBody>
      </p:sp>
    </p:spTree>
    <p:extLst>
      <p:ext uri="{BB962C8B-B14F-4D97-AF65-F5344CB8AC3E}">
        <p14:creationId xmlns:p14="http://schemas.microsoft.com/office/powerpoint/2010/main" val="151400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AD5A5-B930-2C41-B78F-BA661E9C8DDA}" type="datetime1">
              <a:rPr lang="en-US" smtClean="0"/>
              <a:t>3/14/15</a:t>
            </a:fld>
            <a:endParaRPr lang="en-US"/>
          </a:p>
        </p:txBody>
      </p:sp>
      <p:sp>
        <p:nvSpPr>
          <p:cNvPr id="5" name="Footer Placeholder 4"/>
          <p:cNvSpPr>
            <a:spLocks noGrp="1"/>
          </p:cNvSpPr>
          <p:nvPr>
            <p:ph type="ftr" sz="quarter" idx="11"/>
          </p:nvPr>
        </p:nvSpPr>
        <p:spPr/>
        <p:txBody>
          <a:bodyPr/>
          <a:lstStyle/>
          <a:p>
            <a:r>
              <a:rPr lang="en-US" smtClean="0"/>
              <a:t>G1500246 - Pasadena - 17 March 2015</a:t>
            </a:r>
            <a:endParaRPr lang="en-US"/>
          </a:p>
        </p:txBody>
      </p:sp>
      <p:sp>
        <p:nvSpPr>
          <p:cNvPr id="6" name="Slide Number Placeholder 5"/>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16582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E50CB-4510-BE49-8FB3-812E0E1CC457}" type="datetime1">
              <a:rPr lang="en-US" smtClean="0"/>
              <a:t>3/14/15</a:t>
            </a:fld>
            <a:endParaRPr lang="en-US"/>
          </a:p>
        </p:txBody>
      </p:sp>
      <p:sp>
        <p:nvSpPr>
          <p:cNvPr id="5" name="Footer Placeholder 4"/>
          <p:cNvSpPr>
            <a:spLocks noGrp="1"/>
          </p:cNvSpPr>
          <p:nvPr>
            <p:ph type="ftr" sz="quarter" idx="11"/>
          </p:nvPr>
        </p:nvSpPr>
        <p:spPr/>
        <p:txBody>
          <a:bodyPr/>
          <a:lstStyle/>
          <a:p>
            <a:r>
              <a:rPr lang="en-US" smtClean="0"/>
              <a:t>G1500246 - Pasadena - 17 March 2015</a:t>
            </a:r>
            <a:endParaRPr lang="en-US"/>
          </a:p>
        </p:txBody>
      </p:sp>
      <p:sp>
        <p:nvSpPr>
          <p:cNvPr id="6" name="Slide Number Placeholder 5"/>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25589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5CB9E-7314-7E42-9A8A-D4443E6E5C26}" type="datetime1">
              <a:rPr lang="en-US" smtClean="0"/>
              <a:t>3/14/15</a:t>
            </a:fld>
            <a:endParaRPr lang="en-US"/>
          </a:p>
        </p:txBody>
      </p:sp>
      <p:sp>
        <p:nvSpPr>
          <p:cNvPr id="5" name="Footer Placeholder 4"/>
          <p:cNvSpPr>
            <a:spLocks noGrp="1"/>
          </p:cNvSpPr>
          <p:nvPr>
            <p:ph type="ftr" sz="quarter" idx="11"/>
          </p:nvPr>
        </p:nvSpPr>
        <p:spPr/>
        <p:txBody>
          <a:bodyPr/>
          <a:lstStyle/>
          <a:p>
            <a:r>
              <a:rPr lang="en-US" smtClean="0"/>
              <a:t>G1500246 - Pasadena - 17 March 2015</a:t>
            </a:r>
            <a:endParaRPr lang="en-US"/>
          </a:p>
        </p:txBody>
      </p:sp>
      <p:sp>
        <p:nvSpPr>
          <p:cNvPr id="6" name="Slide Number Placeholder 5"/>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355455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6ADD9-18A6-B84F-AE92-3CCE54A5A7B1}" type="datetime1">
              <a:rPr lang="en-US" smtClean="0"/>
              <a:t>3/14/15</a:t>
            </a:fld>
            <a:endParaRPr lang="en-US"/>
          </a:p>
        </p:txBody>
      </p:sp>
      <p:sp>
        <p:nvSpPr>
          <p:cNvPr id="5" name="Footer Placeholder 4"/>
          <p:cNvSpPr>
            <a:spLocks noGrp="1"/>
          </p:cNvSpPr>
          <p:nvPr>
            <p:ph type="ftr" sz="quarter" idx="11"/>
          </p:nvPr>
        </p:nvSpPr>
        <p:spPr/>
        <p:txBody>
          <a:bodyPr/>
          <a:lstStyle/>
          <a:p>
            <a:r>
              <a:rPr lang="en-US" smtClean="0"/>
              <a:t>G1500246 - Pasadena - 17 March 2015</a:t>
            </a:r>
            <a:endParaRPr lang="en-US"/>
          </a:p>
        </p:txBody>
      </p:sp>
      <p:sp>
        <p:nvSpPr>
          <p:cNvPr id="6" name="Slide Number Placeholder 5"/>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48676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B3217-19F2-7849-B92F-C04C6B6C5370}" type="datetime1">
              <a:rPr lang="en-US" smtClean="0"/>
              <a:t>3/14/15</a:t>
            </a:fld>
            <a:endParaRPr lang="en-US"/>
          </a:p>
        </p:txBody>
      </p:sp>
      <p:sp>
        <p:nvSpPr>
          <p:cNvPr id="5" name="Footer Placeholder 4"/>
          <p:cNvSpPr>
            <a:spLocks noGrp="1"/>
          </p:cNvSpPr>
          <p:nvPr>
            <p:ph type="ftr" sz="quarter" idx="11"/>
          </p:nvPr>
        </p:nvSpPr>
        <p:spPr/>
        <p:txBody>
          <a:bodyPr/>
          <a:lstStyle/>
          <a:p>
            <a:r>
              <a:rPr lang="en-US" smtClean="0"/>
              <a:t>G1500246 - Pasadena - 17 March 2015</a:t>
            </a:r>
            <a:endParaRPr lang="en-US"/>
          </a:p>
        </p:txBody>
      </p:sp>
      <p:sp>
        <p:nvSpPr>
          <p:cNvPr id="6" name="Slide Number Placeholder 5"/>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368528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61713-DFCE-E646-A9B9-90CF23D1CA5F}" type="datetime1">
              <a:rPr lang="en-US" smtClean="0"/>
              <a:t>3/14/15</a:t>
            </a:fld>
            <a:endParaRPr lang="en-US"/>
          </a:p>
        </p:txBody>
      </p:sp>
      <p:sp>
        <p:nvSpPr>
          <p:cNvPr id="6" name="Footer Placeholder 5"/>
          <p:cNvSpPr>
            <a:spLocks noGrp="1"/>
          </p:cNvSpPr>
          <p:nvPr>
            <p:ph type="ftr" sz="quarter" idx="11"/>
          </p:nvPr>
        </p:nvSpPr>
        <p:spPr/>
        <p:txBody>
          <a:bodyPr/>
          <a:lstStyle/>
          <a:p>
            <a:r>
              <a:rPr lang="en-US" smtClean="0"/>
              <a:t>G1500246 - Pasadena - 17 March 2015</a:t>
            </a:r>
            <a:endParaRPr lang="en-US"/>
          </a:p>
        </p:txBody>
      </p:sp>
      <p:sp>
        <p:nvSpPr>
          <p:cNvPr id="7" name="Slide Number Placeholder 6"/>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64583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B05402-89DF-C046-8CBE-3D9706CB0637}" type="datetime1">
              <a:rPr lang="en-US" smtClean="0"/>
              <a:t>3/14/15</a:t>
            </a:fld>
            <a:endParaRPr lang="en-US"/>
          </a:p>
        </p:txBody>
      </p:sp>
      <p:sp>
        <p:nvSpPr>
          <p:cNvPr id="8" name="Footer Placeholder 7"/>
          <p:cNvSpPr>
            <a:spLocks noGrp="1"/>
          </p:cNvSpPr>
          <p:nvPr>
            <p:ph type="ftr" sz="quarter" idx="11"/>
          </p:nvPr>
        </p:nvSpPr>
        <p:spPr/>
        <p:txBody>
          <a:bodyPr/>
          <a:lstStyle/>
          <a:p>
            <a:r>
              <a:rPr lang="en-US" smtClean="0"/>
              <a:t>G1500246 - Pasadena - 17 March 2015</a:t>
            </a:r>
            <a:endParaRPr lang="en-US"/>
          </a:p>
        </p:txBody>
      </p:sp>
      <p:sp>
        <p:nvSpPr>
          <p:cNvPr id="9" name="Slide Number Placeholder 8"/>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230740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0F4A8-8055-8043-99D6-737E3E9AFC41}" type="datetime1">
              <a:rPr lang="en-US" smtClean="0"/>
              <a:t>3/14/15</a:t>
            </a:fld>
            <a:endParaRPr lang="en-US"/>
          </a:p>
        </p:txBody>
      </p:sp>
      <p:sp>
        <p:nvSpPr>
          <p:cNvPr id="4" name="Footer Placeholder 3"/>
          <p:cNvSpPr>
            <a:spLocks noGrp="1"/>
          </p:cNvSpPr>
          <p:nvPr>
            <p:ph type="ftr" sz="quarter" idx="11"/>
          </p:nvPr>
        </p:nvSpPr>
        <p:spPr/>
        <p:txBody>
          <a:bodyPr/>
          <a:lstStyle/>
          <a:p>
            <a:r>
              <a:rPr lang="en-US" smtClean="0"/>
              <a:t>G1500246 - Pasadena - 17 March 2015</a:t>
            </a:r>
            <a:endParaRPr lang="en-US"/>
          </a:p>
        </p:txBody>
      </p:sp>
      <p:sp>
        <p:nvSpPr>
          <p:cNvPr id="5" name="Slide Number Placeholder 4"/>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418561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094FE-2009-6640-A5F7-303CE5531696}" type="datetime1">
              <a:rPr lang="en-US" smtClean="0"/>
              <a:t>3/14/15</a:t>
            </a:fld>
            <a:endParaRPr lang="en-US"/>
          </a:p>
        </p:txBody>
      </p:sp>
      <p:sp>
        <p:nvSpPr>
          <p:cNvPr id="3" name="Footer Placeholder 2"/>
          <p:cNvSpPr>
            <a:spLocks noGrp="1"/>
          </p:cNvSpPr>
          <p:nvPr>
            <p:ph type="ftr" sz="quarter" idx="11"/>
          </p:nvPr>
        </p:nvSpPr>
        <p:spPr/>
        <p:txBody>
          <a:bodyPr/>
          <a:lstStyle/>
          <a:p>
            <a:r>
              <a:rPr lang="en-US" smtClean="0"/>
              <a:t>G1500246 - Pasadena - 17 March 2015</a:t>
            </a:r>
            <a:endParaRPr lang="en-US"/>
          </a:p>
        </p:txBody>
      </p:sp>
      <p:sp>
        <p:nvSpPr>
          <p:cNvPr id="4" name="Slide Number Placeholder 3"/>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269062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40CBC-B60C-B046-9309-03803FD180C7}" type="datetime1">
              <a:rPr lang="en-US" smtClean="0"/>
              <a:t>3/14/15</a:t>
            </a:fld>
            <a:endParaRPr lang="en-US"/>
          </a:p>
        </p:txBody>
      </p:sp>
      <p:sp>
        <p:nvSpPr>
          <p:cNvPr id="6" name="Footer Placeholder 5"/>
          <p:cNvSpPr>
            <a:spLocks noGrp="1"/>
          </p:cNvSpPr>
          <p:nvPr>
            <p:ph type="ftr" sz="quarter" idx="11"/>
          </p:nvPr>
        </p:nvSpPr>
        <p:spPr/>
        <p:txBody>
          <a:bodyPr/>
          <a:lstStyle/>
          <a:p>
            <a:r>
              <a:rPr lang="en-US" smtClean="0"/>
              <a:t>G1500246 - Pasadena - 17 March 2015</a:t>
            </a:r>
            <a:endParaRPr lang="en-US"/>
          </a:p>
        </p:txBody>
      </p:sp>
      <p:sp>
        <p:nvSpPr>
          <p:cNvPr id="7" name="Slide Number Placeholder 6"/>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386078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B70CD-38F1-FD40-BEA3-707D7D2729EE}" type="datetime1">
              <a:rPr lang="en-US" smtClean="0"/>
              <a:t>3/14/15</a:t>
            </a:fld>
            <a:endParaRPr lang="en-US"/>
          </a:p>
        </p:txBody>
      </p:sp>
      <p:sp>
        <p:nvSpPr>
          <p:cNvPr id="6" name="Footer Placeholder 5"/>
          <p:cNvSpPr>
            <a:spLocks noGrp="1"/>
          </p:cNvSpPr>
          <p:nvPr>
            <p:ph type="ftr" sz="quarter" idx="11"/>
          </p:nvPr>
        </p:nvSpPr>
        <p:spPr/>
        <p:txBody>
          <a:bodyPr/>
          <a:lstStyle/>
          <a:p>
            <a:r>
              <a:rPr lang="en-US" smtClean="0"/>
              <a:t>G1500246 - Pasadena - 17 March 2015</a:t>
            </a:r>
            <a:endParaRPr lang="en-US"/>
          </a:p>
        </p:txBody>
      </p:sp>
      <p:sp>
        <p:nvSpPr>
          <p:cNvPr id="7" name="Slide Number Placeholder 6"/>
          <p:cNvSpPr>
            <a:spLocks noGrp="1"/>
          </p:cNvSpPr>
          <p:nvPr>
            <p:ph type="sldNum" sz="quarter" idx="12"/>
          </p:nvPr>
        </p:nvSpPr>
        <p:spPr/>
        <p:txBody>
          <a:bodyPr/>
          <a:lstStyle/>
          <a:p>
            <a:fld id="{B7B3A00D-A687-6248-9660-38F845FB283B}" type="slidenum">
              <a:rPr lang="en-US" smtClean="0"/>
              <a:t>‹#›</a:t>
            </a:fld>
            <a:endParaRPr lang="en-US"/>
          </a:p>
        </p:txBody>
      </p:sp>
    </p:spTree>
    <p:extLst>
      <p:ext uri="{BB962C8B-B14F-4D97-AF65-F5344CB8AC3E}">
        <p14:creationId xmlns:p14="http://schemas.microsoft.com/office/powerpoint/2010/main" val="38839883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D2173-6DA8-F24A-9179-FCFF16040B94}" type="datetime1">
              <a:rPr lang="en-US" smtClean="0"/>
              <a:t>3/14/15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G1500246 - Pasadena - 17 March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3A00D-A687-6248-9660-38F845FB283B}" type="slidenum">
              <a:rPr lang="en-US" smtClean="0"/>
              <a:t>‹#›</a:t>
            </a:fld>
            <a:endParaRPr lang="en-US"/>
          </a:p>
        </p:txBody>
      </p:sp>
    </p:spTree>
    <p:extLst>
      <p:ext uri="{BB962C8B-B14F-4D97-AF65-F5344CB8AC3E}">
        <p14:creationId xmlns:p14="http://schemas.microsoft.com/office/powerpoint/2010/main" val="212479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oleObject" Target="../embeddings/oleObject1.bin"/><Relationship Id="rId7" Type="http://schemas.openxmlformats.org/officeDocument/2006/relationships/image" Target="../media/image19.emf"/><Relationship Id="rId8" Type="http://schemas.openxmlformats.org/officeDocument/2006/relationships/oleObject" Target="../embeddings/oleObject2.bin"/><Relationship Id="rId9"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oleObject" Target="../embeddings/oleObject3.bin"/><Relationship Id="rId7" Type="http://schemas.openxmlformats.org/officeDocument/2006/relationships/image" Target="../media/image21.emf"/><Relationship Id="rId8" Type="http://schemas.openxmlformats.org/officeDocument/2006/relationships/oleObject" Target="../embeddings/oleObject4.bin"/><Relationship Id="rId9"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kMD0GUZmoy0"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tif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oleObject" Target="../embeddings/Microsoft_Equation1.bin"/><Relationship Id="rId5" Type="http://schemas.openxmlformats.org/officeDocument/2006/relationships/image" Target="../media/image31.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Low </a:t>
            </a:r>
            <a:r>
              <a:rPr lang="en-US" dirty="0"/>
              <a:t>V</a:t>
            </a:r>
            <a:r>
              <a:rPr lang="en-US" dirty="0" smtClean="0"/>
              <a:t>ibration </a:t>
            </a:r>
            <a:r>
              <a:rPr lang="en-US" dirty="0"/>
              <a:t>C</a:t>
            </a:r>
            <a:r>
              <a:rPr lang="en-US" dirty="0" smtClean="0"/>
              <a:t>ryogenics for LIGO </a:t>
            </a:r>
            <a:r>
              <a:rPr lang="en-US" dirty="0" smtClean="0"/>
              <a:t>Voyager</a:t>
            </a:r>
            <a:endParaRPr lang="en-US" dirty="0"/>
          </a:p>
        </p:txBody>
      </p:sp>
      <p:sp>
        <p:nvSpPr>
          <p:cNvPr id="3" name="Subtitle 2"/>
          <p:cNvSpPr>
            <a:spLocks noGrp="1"/>
          </p:cNvSpPr>
          <p:nvPr>
            <p:ph type="subTitle" idx="1"/>
          </p:nvPr>
        </p:nvSpPr>
        <p:spPr/>
        <p:txBody>
          <a:bodyPr/>
          <a:lstStyle/>
          <a:p>
            <a:r>
              <a:rPr lang="en-US" dirty="0"/>
              <a:t>Brett </a:t>
            </a:r>
            <a:r>
              <a:rPr lang="en-US" dirty="0" smtClean="0"/>
              <a:t>Shapiro</a:t>
            </a:r>
          </a:p>
          <a:p>
            <a:r>
              <a:rPr lang="en-US" dirty="0" smtClean="0"/>
              <a:t>Stanford University</a:t>
            </a:r>
            <a:endParaRPr lang="en-US" dirty="0"/>
          </a:p>
          <a:p>
            <a:endParaRPr lang="en-US" dirty="0"/>
          </a:p>
        </p:txBody>
      </p:sp>
      <p:pic>
        <p:nvPicPr>
          <p:cNvPr id="5" name="Picture 4" descr="New_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35" y="0"/>
            <a:ext cx="1874913" cy="1600200"/>
          </a:xfrm>
          <a:prstGeom prst="rect">
            <a:avLst/>
          </a:prstGeom>
        </p:spPr>
      </p:pic>
      <p:pic>
        <p:nvPicPr>
          <p:cNvPr id="6" name="Picture 5" descr="Stanford_University_seal_200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43800" y="0"/>
            <a:ext cx="1600200" cy="1600200"/>
          </a:xfrm>
          <a:prstGeom prst="rect">
            <a:avLst/>
          </a:prstGeom>
        </p:spPr>
      </p:pic>
      <p:sp>
        <p:nvSpPr>
          <p:cNvPr id="9" name="Footer Placeholder 8"/>
          <p:cNvSpPr>
            <a:spLocks noGrp="1"/>
          </p:cNvSpPr>
          <p:nvPr>
            <p:ph type="ftr" sz="quarter" idx="11"/>
          </p:nvPr>
        </p:nvSpPr>
        <p:spPr/>
        <p:txBody>
          <a:bodyPr/>
          <a:lstStyle/>
          <a:p>
            <a:r>
              <a:rPr lang="en-US" dirty="0" smtClean="0"/>
              <a:t>G1500246-</a:t>
            </a:r>
            <a:r>
              <a:rPr lang="en-US" dirty="0" smtClean="0"/>
              <a:t>v2 </a:t>
            </a:r>
            <a:r>
              <a:rPr lang="en-US" dirty="0" smtClean="0"/>
              <a:t>- Pasadena - 17 March 2015</a:t>
            </a:r>
            <a:endParaRPr lang="en-US" dirty="0"/>
          </a:p>
        </p:txBody>
      </p:sp>
      <p:sp>
        <p:nvSpPr>
          <p:cNvPr id="10" name="Slide Number Placeholder 9"/>
          <p:cNvSpPr>
            <a:spLocks noGrp="1"/>
          </p:cNvSpPr>
          <p:nvPr>
            <p:ph type="sldNum" sz="quarter" idx="12"/>
          </p:nvPr>
        </p:nvSpPr>
        <p:spPr/>
        <p:txBody>
          <a:bodyPr/>
          <a:lstStyle/>
          <a:p>
            <a:fld id="{B7B3A00D-A687-6248-9660-38F845FB283B}" type="slidenum">
              <a:rPr lang="en-US" smtClean="0"/>
              <a:t>1</a:t>
            </a:fld>
            <a:endParaRPr lang="en-US"/>
          </a:p>
        </p:txBody>
      </p:sp>
    </p:spTree>
    <p:extLst>
      <p:ext uri="{BB962C8B-B14F-4D97-AF65-F5344CB8AC3E}">
        <p14:creationId xmlns:p14="http://schemas.microsoft.com/office/powerpoint/2010/main" val="16378429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lstStyle/>
          <a:p>
            <a:r>
              <a:rPr lang="en-US" dirty="0" smtClean="0"/>
              <a:t>Actively controlled shield (ETM)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902560" y="6264111"/>
            <a:ext cx="1241447" cy="369332"/>
          </a:xfrm>
          <a:prstGeom prst="rect">
            <a:avLst/>
          </a:prstGeom>
          <a:noFill/>
          <a:ln>
            <a:solidFill>
              <a:schemeClr val="tx1"/>
            </a:solidFill>
          </a:ln>
        </p:spPr>
        <p:txBody>
          <a:bodyPr wrap="square" rtlCol="0">
            <a:spAutoFit/>
          </a:bodyPr>
          <a:lstStyle/>
          <a:p>
            <a:r>
              <a:rPr lang="en-US" dirty="0" err="1" smtClean="0"/>
              <a:t>Cryo</a:t>
            </a:r>
            <a:r>
              <a:rPr lang="en-US" dirty="0" smtClean="0"/>
              <a:t> pump</a:t>
            </a:r>
            <a:endParaRPr lang="en-US" dirty="0"/>
          </a:p>
        </p:txBody>
      </p:sp>
      <p:sp>
        <p:nvSpPr>
          <p:cNvPr id="85" name="TextBox 84"/>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87" name="Straight Arrow Connector 86"/>
          <p:cNvCxnSpPr>
            <a:stCxn id="85" idx="0"/>
          </p:cNvCxnSpPr>
          <p:nvPr/>
        </p:nvCxnSpPr>
        <p:spPr>
          <a:xfrm flipV="1">
            <a:off x="6687746" y="5681045"/>
            <a:ext cx="247152" cy="5953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94" idx="1"/>
          </p:cNvCxnSpPr>
          <p:nvPr/>
        </p:nvCxnSpPr>
        <p:spPr>
          <a:xfrm flipH="1" flipV="1">
            <a:off x="7729140" y="5819299"/>
            <a:ext cx="204685" cy="3417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933825" y="5560920"/>
            <a:ext cx="1140105" cy="1200329"/>
          </a:xfrm>
          <a:prstGeom prst="rect">
            <a:avLst/>
          </a:prstGeom>
          <a:solidFill>
            <a:schemeClr val="bg1"/>
          </a:solidFill>
          <a:ln>
            <a:solidFill>
              <a:schemeClr val="tx1"/>
            </a:solidFill>
          </a:ln>
        </p:spPr>
        <p:txBody>
          <a:bodyPr wrap="square" rtlCol="0">
            <a:spAutoFit/>
          </a:bodyPr>
          <a:lstStyle/>
          <a:p>
            <a:pPr algn="ctr"/>
            <a:r>
              <a:rPr lang="en-US" dirty="0" smtClean="0"/>
              <a:t>80 K heat shield and lower structure</a:t>
            </a:r>
            <a:endParaRPr lang="en-US" dirty="0"/>
          </a:p>
        </p:txBody>
      </p:sp>
      <p:sp>
        <p:nvSpPr>
          <p:cNvPr id="98" name="Rectangle 97"/>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8676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lstStyle/>
          <a:p>
            <a:r>
              <a:rPr lang="en-US" dirty="0" smtClean="0"/>
              <a:t>Actively controlled shield (ETM)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902560" y="6264111"/>
            <a:ext cx="1241447" cy="369332"/>
          </a:xfrm>
          <a:prstGeom prst="rect">
            <a:avLst/>
          </a:prstGeom>
          <a:noFill/>
          <a:ln>
            <a:solidFill>
              <a:schemeClr val="tx1"/>
            </a:solidFill>
          </a:ln>
        </p:spPr>
        <p:txBody>
          <a:bodyPr wrap="square" rtlCol="0">
            <a:spAutoFit/>
          </a:bodyPr>
          <a:lstStyle/>
          <a:p>
            <a:r>
              <a:rPr lang="en-US" dirty="0" err="1" smtClean="0"/>
              <a:t>Cryo</a:t>
            </a:r>
            <a:r>
              <a:rPr lang="en-US" dirty="0" smtClean="0"/>
              <a:t> pump</a:t>
            </a:r>
            <a:endParaRPr lang="en-US" dirty="0"/>
          </a:p>
        </p:txBody>
      </p:sp>
      <p:sp>
        <p:nvSpPr>
          <p:cNvPr id="85" name="TextBox 84"/>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87" name="Straight Arrow Connector 86"/>
          <p:cNvCxnSpPr>
            <a:stCxn id="85" idx="0"/>
          </p:cNvCxnSpPr>
          <p:nvPr/>
        </p:nvCxnSpPr>
        <p:spPr>
          <a:xfrm flipV="1">
            <a:off x="6687746" y="5681045"/>
            <a:ext cx="247152" cy="5953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94" idx="1"/>
          </p:cNvCxnSpPr>
          <p:nvPr/>
        </p:nvCxnSpPr>
        <p:spPr>
          <a:xfrm flipH="1" flipV="1">
            <a:off x="7729140" y="5819299"/>
            <a:ext cx="204685" cy="3417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933825" y="5560920"/>
            <a:ext cx="1140105" cy="1200329"/>
          </a:xfrm>
          <a:prstGeom prst="rect">
            <a:avLst/>
          </a:prstGeom>
          <a:solidFill>
            <a:schemeClr val="bg1"/>
          </a:solidFill>
          <a:ln>
            <a:solidFill>
              <a:schemeClr val="tx1"/>
            </a:solidFill>
          </a:ln>
        </p:spPr>
        <p:txBody>
          <a:bodyPr wrap="square" rtlCol="0">
            <a:spAutoFit/>
          </a:bodyPr>
          <a:lstStyle/>
          <a:p>
            <a:pPr algn="ctr"/>
            <a:r>
              <a:rPr lang="en-US" dirty="0" smtClean="0"/>
              <a:t>80 K heat shield and lower structure</a:t>
            </a:r>
            <a:endParaRPr lang="en-US" dirty="0"/>
          </a:p>
        </p:txBody>
      </p:sp>
      <p:sp>
        <p:nvSpPr>
          <p:cNvPr id="98" name="Rectangle 97"/>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4388177" y="2543461"/>
            <a:ext cx="1140105" cy="646331"/>
          </a:xfrm>
          <a:prstGeom prst="rect">
            <a:avLst/>
          </a:prstGeom>
          <a:solidFill>
            <a:schemeClr val="bg1"/>
          </a:solidFill>
          <a:ln>
            <a:solidFill>
              <a:schemeClr val="tx1"/>
            </a:solidFill>
          </a:ln>
        </p:spPr>
        <p:txBody>
          <a:bodyPr wrap="square" rtlCol="0">
            <a:spAutoFit/>
          </a:bodyPr>
          <a:lstStyle/>
          <a:p>
            <a:pPr algn="ctr"/>
            <a:r>
              <a:rPr lang="en-US" dirty="0" smtClean="0"/>
              <a:t>Blade springs</a:t>
            </a:r>
            <a:endParaRPr lang="en-US" dirty="0"/>
          </a:p>
        </p:txBody>
      </p:sp>
      <p:cxnSp>
        <p:nvCxnSpPr>
          <p:cNvPr id="84" name="Straight Arrow Connector 83"/>
          <p:cNvCxnSpPr>
            <a:endCxn id="69" idx="0"/>
          </p:cNvCxnSpPr>
          <p:nvPr/>
        </p:nvCxnSpPr>
        <p:spPr>
          <a:xfrm>
            <a:off x="5400592" y="3189792"/>
            <a:ext cx="822788" cy="9171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271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lstStyle/>
          <a:p>
            <a:r>
              <a:rPr lang="en-US" dirty="0" smtClean="0"/>
              <a:t>Actively controlled shield (ETM)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902560" y="6264111"/>
            <a:ext cx="1241447" cy="369332"/>
          </a:xfrm>
          <a:prstGeom prst="rect">
            <a:avLst/>
          </a:prstGeom>
          <a:noFill/>
          <a:ln>
            <a:solidFill>
              <a:schemeClr val="tx1"/>
            </a:solidFill>
          </a:ln>
        </p:spPr>
        <p:txBody>
          <a:bodyPr wrap="square" rtlCol="0">
            <a:spAutoFit/>
          </a:bodyPr>
          <a:lstStyle/>
          <a:p>
            <a:r>
              <a:rPr lang="en-US" dirty="0" err="1" smtClean="0"/>
              <a:t>Cryo</a:t>
            </a:r>
            <a:r>
              <a:rPr lang="en-US" dirty="0" smtClean="0"/>
              <a:t> pump</a:t>
            </a:r>
            <a:endParaRPr lang="en-US" dirty="0"/>
          </a:p>
        </p:txBody>
      </p:sp>
      <p:sp>
        <p:nvSpPr>
          <p:cNvPr id="85" name="TextBox 84"/>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87" name="Straight Arrow Connector 86"/>
          <p:cNvCxnSpPr>
            <a:stCxn id="85" idx="0"/>
          </p:cNvCxnSpPr>
          <p:nvPr/>
        </p:nvCxnSpPr>
        <p:spPr>
          <a:xfrm flipV="1">
            <a:off x="6687746" y="5681045"/>
            <a:ext cx="247152" cy="5953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8003895" y="2714086"/>
            <a:ext cx="1140105" cy="369332"/>
          </a:xfrm>
          <a:prstGeom prst="rect">
            <a:avLst/>
          </a:prstGeom>
          <a:solidFill>
            <a:schemeClr val="bg1"/>
          </a:solidFill>
          <a:ln>
            <a:solidFill>
              <a:schemeClr val="tx1"/>
            </a:solidFill>
          </a:ln>
        </p:spPr>
        <p:txBody>
          <a:bodyPr wrap="square" rtlCol="0">
            <a:spAutoFit/>
          </a:bodyPr>
          <a:lstStyle/>
          <a:p>
            <a:pPr algn="ctr"/>
            <a:r>
              <a:rPr lang="en-US" dirty="0"/>
              <a:t>C</a:t>
            </a:r>
            <a:r>
              <a:rPr lang="en-US" dirty="0" smtClean="0"/>
              <a:t>old link</a:t>
            </a:r>
            <a:endParaRPr lang="en-US" dirty="0"/>
          </a:p>
        </p:txBody>
      </p:sp>
      <p:cxnSp>
        <p:nvCxnSpPr>
          <p:cNvPr id="88" name="Straight Arrow Connector 87"/>
          <p:cNvCxnSpPr>
            <a:stCxn id="86" idx="2"/>
          </p:cNvCxnSpPr>
          <p:nvPr/>
        </p:nvCxnSpPr>
        <p:spPr>
          <a:xfrm>
            <a:off x="8573948" y="3083418"/>
            <a:ext cx="70871" cy="129194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94" idx="1"/>
          </p:cNvCxnSpPr>
          <p:nvPr/>
        </p:nvCxnSpPr>
        <p:spPr>
          <a:xfrm flipH="1" flipV="1">
            <a:off x="7729140" y="5819299"/>
            <a:ext cx="204685" cy="3417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933825" y="5560920"/>
            <a:ext cx="1140105" cy="1200329"/>
          </a:xfrm>
          <a:prstGeom prst="rect">
            <a:avLst/>
          </a:prstGeom>
          <a:solidFill>
            <a:schemeClr val="bg1"/>
          </a:solidFill>
          <a:ln>
            <a:solidFill>
              <a:schemeClr val="tx1"/>
            </a:solidFill>
          </a:ln>
        </p:spPr>
        <p:txBody>
          <a:bodyPr wrap="square" rtlCol="0">
            <a:spAutoFit/>
          </a:bodyPr>
          <a:lstStyle/>
          <a:p>
            <a:pPr algn="ctr"/>
            <a:r>
              <a:rPr lang="en-US" dirty="0" smtClean="0"/>
              <a:t>80 K heat shield and lower structure</a:t>
            </a:r>
            <a:endParaRPr lang="en-US" dirty="0"/>
          </a:p>
        </p:txBody>
      </p:sp>
      <p:sp>
        <p:nvSpPr>
          <p:cNvPr id="98" name="Rectangle 97"/>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4388177" y="2543461"/>
            <a:ext cx="1140105" cy="646331"/>
          </a:xfrm>
          <a:prstGeom prst="rect">
            <a:avLst/>
          </a:prstGeom>
          <a:solidFill>
            <a:schemeClr val="bg1"/>
          </a:solidFill>
          <a:ln>
            <a:solidFill>
              <a:schemeClr val="tx1"/>
            </a:solidFill>
          </a:ln>
        </p:spPr>
        <p:txBody>
          <a:bodyPr wrap="square" rtlCol="0">
            <a:spAutoFit/>
          </a:bodyPr>
          <a:lstStyle/>
          <a:p>
            <a:pPr algn="ctr"/>
            <a:r>
              <a:rPr lang="en-US" dirty="0" smtClean="0"/>
              <a:t>Blade springs</a:t>
            </a:r>
            <a:endParaRPr lang="en-US" dirty="0"/>
          </a:p>
        </p:txBody>
      </p:sp>
      <p:cxnSp>
        <p:nvCxnSpPr>
          <p:cNvPr id="99" name="Straight Arrow Connector 98"/>
          <p:cNvCxnSpPr/>
          <p:nvPr/>
        </p:nvCxnSpPr>
        <p:spPr>
          <a:xfrm>
            <a:off x="5400592" y="3189792"/>
            <a:ext cx="822788" cy="9171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7088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lstStyle/>
          <a:p>
            <a:r>
              <a:rPr lang="en-US" dirty="0" smtClean="0"/>
              <a:t>Actively controlled shield (ETM)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6777205" y="4234104"/>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7" name="Straight Arrow Connector 106"/>
          <p:cNvCxnSpPr>
            <a:stCxn id="106" idx="1"/>
          </p:cNvCxnSpPr>
          <p:nvPr/>
        </p:nvCxnSpPr>
        <p:spPr>
          <a:xfrm flipH="1" flipV="1">
            <a:off x="7729140" y="5819299"/>
            <a:ext cx="204685" cy="3417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115" name="Straight Arrow Connector 114"/>
          <p:cNvCxnSpPr>
            <a:stCxn id="114" idx="0"/>
            <a:endCxn id="25" idx="2"/>
          </p:cNvCxnSpPr>
          <p:nvPr/>
        </p:nvCxnSpPr>
        <p:spPr>
          <a:xfrm flipV="1">
            <a:off x="6687746" y="5681045"/>
            <a:ext cx="247152" cy="5953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8003895" y="2714086"/>
            <a:ext cx="1140105" cy="369332"/>
          </a:xfrm>
          <a:prstGeom prst="rect">
            <a:avLst/>
          </a:prstGeom>
          <a:solidFill>
            <a:schemeClr val="bg1"/>
          </a:solidFill>
          <a:ln>
            <a:solidFill>
              <a:schemeClr val="tx1"/>
            </a:solidFill>
          </a:ln>
        </p:spPr>
        <p:txBody>
          <a:bodyPr wrap="square" rtlCol="0">
            <a:spAutoFit/>
          </a:bodyPr>
          <a:lstStyle/>
          <a:p>
            <a:pPr algn="ctr"/>
            <a:r>
              <a:rPr lang="en-US" dirty="0"/>
              <a:t>C</a:t>
            </a:r>
            <a:r>
              <a:rPr lang="en-US" dirty="0" smtClean="0"/>
              <a:t>old link</a:t>
            </a:r>
            <a:endParaRPr lang="en-US" dirty="0"/>
          </a:p>
        </p:txBody>
      </p:sp>
      <p:cxnSp>
        <p:nvCxnSpPr>
          <p:cNvPr id="130" name="Straight Arrow Connector 129"/>
          <p:cNvCxnSpPr>
            <a:stCxn id="129" idx="2"/>
          </p:cNvCxnSpPr>
          <p:nvPr/>
        </p:nvCxnSpPr>
        <p:spPr>
          <a:xfrm>
            <a:off x="8573948" y="3083418"/>
            <a:ext cx="70871" cy="129194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p:nvPr/>
        </p:nvCxnSpPr>
        <p:spPr>
          <a:xfrm>
            <a:off x="7353569" y="4225369"/>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7933825" y="5560920"/>
            <a:ext cx="1140105" cy="1200329"/>
          </a:xfrm>
          <a:prstGeom prst="rect">
            <a:avLst/>
          </a:prstGeom>
          <a:solidFill>
            <a:schemeClr val="bg1"/>
          </a:solidFill>
          <a:ln>
            <a:solidFill>
              <a:schemeClr val="tx1"/>
            </a:solidFill>
          </a:ln>
        </p:spPr>
        <p:txBody>
          <a:bodyPr wrap="square" rtlCol="0">
            <a:spAutoFit/>
          </a:bodyPr>
          <a:lstStyle/>
          <a:p>
            <a:pPr algn="ctr"/>
            <a:r>
              <a:rPr lang="en-US" dirty="0" smtClean="0"/>
              <a:t>80 K heat shield and lower structure</a:t>
            </a:r>
            <a:endParaRPr lang="en-US" dirty="0"/>
          </a:p>
        </p:txBody>
      </p: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902560" y="6264111"/>
            <a:ext cx="1241447" cy="369332"/>
          </a:xfrm>
          <a:prstGeom prst="rect">
            <a:avLst/>
          </a:prstGeom>
          <a:noFill/>
          <a:ln>
            <a:solidFill>
              <a:schemeClr val="tx1"/>
            </a:solidFill>
          </a:ln>
        </p:spPr>
        <p:txBody>
          <a:bodyPr wrap="square" rtlCol="0">
            <a:spAutoFit/>
          </a:bodyPr>
          <a:lstStyle/>
          <a:p>
            <a:r>
              <a:rPr lang="en-US" dirty="0" err="1" smtClean="0"/>
              <a:t>Cryo</a:t>
            </a:r>
            <a:r>
              <a:rPr lang="en-US" dirty="0" smtClean="0"/>
              <a:t> pump</a:t>
            </a:r>
            <a:endParaRPr lang="en-US" dirty="0"/>
          </a:p>
        </p:txBody>
      </p:sp>
      <p:grpSp>
        <p:nvGrpSpPr>
          <p:cNvPr id="109" name="Group 108"/>
          <p:cNvGrpSpPr/>
          <p:nvPr/>
        </p:nvGrpSpPr>
        <p:grpSpPr>
          <a:xfrm>
            <a:off x="97945" y="1212608"/>
            <a:ext cx="3707986" cy="727338"/>
            <a:chOff x="1224045" y="1813968"/>
            <a:chExt cx="3707986" cy="727338"/>
          </a:xfrm>
        </p:grpSpPr>
        <p:sp>
          <p:nvSpPr>
            <p:cNvPr id="119" name="TextBox 118"/>
            <p:cNvSpPr txBox="1"/>
            <p:nvPr/>
          </p:nvSpPr>
          <p:spPr>
            <a:xfrm>
              <a:off x="1874674" y="1822796"/>
              <a:ext cx="2980852" cy="646331"/>
            </a:xfrm>
            <a:prstGeom prst="rect">
              <a:avLst/>
            </a:prstGeom>
            <a:noFill/>
          </p:spPr>
          <p:txBody>
            <a:bodyPr wrap="square" rtlCol="0">
              <a:spAutoFit/>
            </a:bodyPr>
            <a:lstStyle/>
            <a:p>
              <a:pPr algn="ctr"/>
              <a:r>
                <a:rPr lang="en-US" dirty="0" smtClean="0"/>
                <a:t>Sensors between heat shield and stage 2</a:t>
              </a:r>
              <a:endParaRPr lang="en-US" dirty="0"/>
            </a:p>
          </p:txBody>
        </p:sp>
        <p:cxnSp>
          <p:nvCxnSpPr>
            <p:cNvPr id="141" name="Straight Arrow Connector 140"/>
            <p:cNvCxnSpPr/>
            <p:nvPr/>
          </p:nvCxnSpPr>
          <p:spPr>
            <a:xfrm>
              <a:off x="1320474" y="2081553"/>
              <a:ext cx="454392" cy="1112"/>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1224045" y="1813968"/>
              <a:ext cx="3707986" cy="7273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Rectangle 116"/>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4388177" y="2543461"/>
            <a:ext cx="1140105" cy="646331"/>
          </a:xfrm>
          <a:prstGeom prst="rect">
            <a:avLst/>
          </a:prstGeom>
          <a:solidFill>
            <a:schemeClr val="bg1"/>
          </a:solidFill>
          <a:ln>
            <a:solidFill>
              <a:schemeClr val="tx1"/>
            </a:solidFill>
          </a:ln>
        </p:spPr>
        <p:txBody>
          <a:bodyPr wrap="square" rtlCol="0">
            <a:spAutoFit/>
          </a:bodyPr>
          <a:lstStyle/>
          <a:p>
            <a:pPr algn="ctr"/>
            <a:r>
              <a:rPr lang="en-US" dirty="0" smtClean="0"/>
              <a:t>Blade springs</a:t>
            </a:r>
            <a:endParaRPr lang="en-US" dirty="0"/>
          </a:p>
        </p:txBody>
      </p:sp>
      <p:cxnSp>
        <p:nvCxnSpPr>
          <p:cNvPr id="98" name="Straight Arrow Connector 97"/>
          <p:cNvCxnSpPr/>
          <p:nvPr/>
        </p:nvCxnSpPr>
        <p:spPr>
          <a:xfrm>
            <a:off x="5400592" y="3189792"/>
            <a:ext cx="822788" cy="9171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9566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lstStyle/>
          <a:p>
            <a:r>
              <a:rPr lang="en-US" dirty="0" smtClean="0"/>
              <a:t>Actively controlled shield (ETM)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5876300" y="4631270"/>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6777205" y="4234104"/>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7" name="Straight Arrow Connector 106"/>
          <p:cNvCxnSpPr>
            <a:stCxn id="106" idx="1"/>
          </p:cNvCxnSpPr>
          <p:nvPr/>
        </p:nvCxnSpPr>
        <p:spPr>
          <a:xfrm flipH="1" flipV="1">
            <a:off x="7729140" y="5819299"/>
            <a:ext cx="204685" cy="3417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115" name="Straight Arrow Connector 114"/>
          <p:cNvCxnSpPr>
            <a:stCxn id="114" idx="0"/>
            <a:endCxn id="25" idx="2"/>
          </p:cNvCxnSpPr>
          <p:nvPr/>
        </p:nvCxnSpPr>
        <p:spPr>
          <a:xfrm flipV="1">
            <a:off x="6687746" y="5681045"/>
            <a:ext cx="247152" cy="5953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8003895" y="2714086"/>
            <a:ext cx="1140105" cy="369332"/>
          </a:xfrm>
          <a:prstGeom prst="rect">
            <a:avLst/>
          </a:prstGeom>
          <a:solidFill>
            <a:schemeClr val="bg1"/>
          </a:solidFill>
          <a:ln>
            <a:solidFill>
              <a:schemeClr val="tx1"/>
            </a:solidFill>
          </a:ln>
        </p:spPr>
        <p:txBody>
          <a:bodyPr wrap="square" rtlCol="0">
            <a:spAutoFit/>
          </a:bodyPr>
          <a:lstStyle/>
          <a:p>
            <a:pPr algn="ctr"/>
            <a:r>
              <a:rPr lang="en-US" dirty="0"/>
              <a:t>C</a:t>
            </a:r>
            <a:r>
              <a:rPr lang="en-US" dirty="0" smtClean="0"/>
              <a:t>old link</a:t>
            </a:r>
            <a:endParaRPr lang="en-US" dirty="0"/>
          </a:p>
        </p:txBody>
      </p:sp>
      <p:cxnSp>
        <p:nvCxnSpPr>
          <p:cNvPr id="130" name="Straight Arrow Connector 129"/>
          <p:cNvCxnSpPr>
            <a:stCxn id="129" idx="2"/>
          </p:cNvCxnSpPr>
          <p:nvPr/>
        </p:nvCxnSpPr>
        <p:spPr>
          <a:xfrm>
            <a:off x="8573948" y="3083418"/>
            <a:ext cx="70871" cy="129194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46" name="Group 145"/>
          <p:cNvGrpSpPr/>
          <p:nvPr/>
        </p:nvGrpSpPr>
        <p:grpSpPr>
          <a:xfrm>
            <a:off x="97945" y="1212608"/>
            <a:ext cx="3707986" cy="1263176"/>
            <a:chOff x="1224045" y="1813968"/>
            <a:chExt cx="3707986" cy="1263176"/>
          </a:xfrm>
        </p:grpSpPr>
        <p:sp>
          <p:nvSpPr>
            <p:cNvPr id="134" name="TextBox 133"/>
            <p:cNvSpPr txBox="1"/>
            <p:nvPr/>
          </p:nvSpPr>
          <p:spPr>
            <a:xfrm>
              <a:off x="1778227" y="2413625"/>
              <a:ext cx="2979643" cy="646331"/>
            </a:xfrm>
            <a:prstGeom prst="rect">
              <a:avLst/>
            </a:prstGeom>
            <a:noFill/>
          </p:spPr>
          <p:txBody>
            <a:bodyPr wrap="square" rtlCol="0">
              <a:spAutoFit/>
            </a:bodyPr>
            <a:lstStyle/>
            <a:p>
              <a:pPr algn="ctr"/>
              <a:r>
                <a:rPr lang="en-US" dirty="0" smtClean="0"/>
                <a:t>Actuators between stage 0 and heat shield </a:t>
              </a:r>
              <a:endParaRPr lang="en-US" dirty="0"/>
            </a:p>
          </p:txBody>
        </p:sp>
        <p:sp>
          <p:nvSpPr>
            <p:cNvPr id="135" name="TextBox 134"/>
            <p:cNvSpPr txBox="1"/>
            <p:nvPr/>
          </p:nvSpPr>
          <p:spPr>
            <a:xfrm>
              <a:off x="1874674" y="1822796"/>
              <a:ext cx="2980852" cy="646331"/>
            </a:xfrm>
            <a:prstGeom prst="rect">
              <a:avLst/>
            </a:prstGeom>
            <a:noFill/>
          </p:spPr>
          <p:txBody>
            <a:bodyPr wrap="square" rtlCol="0">
              <a:spAutoFit/>
            </a:bodyPr>
            <a:lstStyle/>
            <a:p>
              <a:pPr algn="ctr"/>
              <a:r>
                <a:rPr lang="en-US" dirty="0" smtClean="0"/>
                <a:t>Sensors between heat shield and stage 2</a:t>
              </a:r>
              <a:endParaRPr lang="en-US" dirty="0"/>
            </a:p>
          </p:txBody>
        </p:sp>
        <p:cxnSp>
          <p:nvCxnSpPr>
            <p:cNvPr id="142" name="Straight Arrow Connector 141"/>
            <p:cNvCxnSpPr/>
            <p:nvPr/>
          </p:nvCxnSpPr>
          <p:spPr>
            <a:xfrm>
              <a:off x="1320474" y="2657749"/>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1320474" y="2081553"/>
              <a:ext cx="454392" cy="1112"/>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1224045" y="1813968"/>
              <a:ext cx="3707986" cy="126317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p:nvPr/>
        </p:nvCxnSpPr>
        <p:spPr>
          <a:xfrm>
            <a:off x="7353569" y="4225369"/>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7933825" y="5560920"/>
            <a:ext cx="1140105" cy="1200329"/>
          </a:xfrm>
          <a:prstGeom prst="rect">
            <a:avLst/>
          </a:prstGeom>
          <a:solidFill>
            <a:schemeClr val="bg1"/>
          </a:solidFill>
          <a:ln>
            <a:solidFill>
              <a:schemeClr val="tx1"/>
            </a:solidFill>
          </a:ln>
        </p:spPr>
        <p:txBody>
          <a:bodyPr wrap="square" rtlCol="0">
            <a:spAutoFit/>
          </a:bodyPr>
          <a:lstStyle/>
          <a:p>
            <a:pPr algn="ctr"/>
            <a:r>
              <a:rPr lang="en-US" dirty="0" smtClean="0"/>
              <a:t>80 K heat shield and lower structure</a:t>
            </a:r>
            <a:endParaRPr lang="en-US" dirty="0"/>
          </a:p>
        </p:txBody>
      </p: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902560" y="6264111"/>
            <a:ext cx="1241447" cy="369332"/>
          </a:xfrm>
          <a:prstGeom prst="rect">
            <a:avLst/>
          </a:prstGeom>
          <a:noFill/>
          <a:ln>
            <a:solidFill>
              <a:schemeClr val="tx1"/>
            </a:solidFill>
          </a:ln>
        </p:spPr>
        <p:txBody>
          <a:bodyPr wrap="square" rtlCol="0">
            <a:spAutoFit/>
          </a:bodyPr>
          <a:lstStyle/>
          <a:p>
            <a:r>
              <a:rPr lang="en-US" dirty="0" err="1" smtClean="0"/>
              <a:t>Cryo</a:t>
            </a:r>
            <a:r>
              <a:rPr lang="en-US" dirty="0" smtClean="0"/>
              <a:t> pump</a:t>
            </a:r>
            <a:endParaRPr lang="en-US" dirty="0"/>
          </a:p>
        </p:txBody>
      </p:sp>
      <p:sp>
        <p:nvSpPr>
          <p:cNvPr id="98" name="TextBox 97"/>
          <p:cNvSpPr txBox="1"/>
          <p:nvPr/>
        </p:nvSpPr>
        <p:spPr>
          <a:xfrm>
            <a:off x="4388177" y="2543461"/>
            <a:ext cx="1140105" cy="646331"/>
          </a:xfrm>
          <a:prstGeom prst="rect">
            <a:avLst/>
          </a:prstGeom>
          <a:solidFill>
            <a:schemeClr val="bg1"/>
          </a:solidFill>
          <a:ln>
            <a:solidFill>
              <a:schemeClr val="tx1"/>
            </a:solidFill>
          </a:ln>
        </p:spPr>
        <p:txBody>
          <a:bodyPr wrap="square" rtlCol="0">
            <a:spAutoFit/>
          </a:bodyPr>
          <a:lstStyle/>
          <a:p>
            <a:pPr algn="ctr"/>
            <a:r>
              <a:rPr lang="en-US" dirty="0" smtClean="0"/>
              <a:t>Blade springs</a:t>
            </a:r>
            <a:endParaRPr lang="en-US" dirty="0"/>
          </a:p>
        </p:txBody>
      </p:sp>
      <p:cxnSp>
        <p:nvCxnSpPr>
          <p:cNvPr id="100" name="Straight Arrow Connector 99"/>
          <p:cNvCxnSpPr/>
          <p:nvPr/>
        </p:nvCxnSpPr>
        <p:spPr>
          <a:xfrm>
            <a:off x="5400592" y="3189792"/>
            <a:ext cx="822788" cy="9171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9099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lstStyle/>
          <a:p>
            <a:r>
              <a:rPr lang="en-US" dirty="0" smtClean="0"/>
              <a:t>Actively controlled shield (ETM)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902560" y="6264111"/>
            <a:ext cx="1241447" cy="369332"/>
          </a:xfrm>
          <a:prstGeom prst="rect">
            <a:avLst/>
          </a:prstGeom>
          <a:noFill/>
          <a:ln>
            <a:solidFill>
              <a:schemeClr val="tx1"/>
            </a:solidFill>
          </a:ln>
        </p:spPr>
        <p:txBody>
          <a:bodyPr wrap="square" rtlCol="0">
            <a:spAutoFit/>
          </a:bodyPr>
          <a:lstStyle/>
          <a:p>
            <a:r>
              <a:rPr lang="en-US" dirty="0" err="1" smtClean="0"/>
              <a:t>Cryo</a:t>
            </a:r>
            <a:r>
              <a:rPr lang="en-US" dirty="0" smtClean="0"/>
              <a:t> pump</a:t>
            </a:r>
            <a:endParaRPr lang="en-US" dirty="0"/>
          </a:p>
        </p:txBody>
      </p:sp>
      <p:sp>
        <p:nvSpPr>
          <p:cNvPr id="85" name="TextBox 84"/>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87" name="Straight Arrow Connector 86"/>
          <p:cNvCxnSpPr>
            <a:stCxn id="85" idx="0"/>
          </p:cNvCxnSpPr>
          <p:nvPr/>
        </p:nvCxnSpPr>
        <p:spPr>
          <a:xfrm flipV="1">
            <a:off x="6687746" y="5681045"/>
            <a:ext cx="247152" cy="5953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8003895" y="2714086"/>
            <a:ext cx="1140105" cy="369332"/>
          </a:xfrm>
          <a:prstGeom prst="rect">
            <a:avLst/>
          </a:prstGeom>
          <a:solidFill>
            <a:schemeClr val="bg1"/>
          </a:solidFill>
          <a:ln>
            <a:solidFill>
              <a:schemeClr val="tx1"/>
            </a:solidFill>
          </a:ln>
        </p:spPr>
        <p:txBody>
          <a:bodyPr wrap="square" rtlCol="0">
            <a:spAutoFit/>
          </a:bodyPr>
          <a:lstStyle/>
          <a:p>
            <a:pPr algn="ctr"/>
            <a:r>
              <a:rPr lang="en-US" dirty="0"/>
              <a:t>C</a:t>
            </a:r>
            <a:r>
              <a:rPr lang="en-US" dirty="0" smtClean="0"/>
              <a:t>old link</a:t>
            </a:r>
            <a:endParaRPr lang="en-US" dirty="0"/>
          </a:p>
        </p:txBody>
      </p:sp>
      <p:cxnSp>
        <p:nvCxnSpPr>
          <p:cNvPr id="88" name="Straight Arrow Connector 87"/>
          <p:cNvCxnSpPr>
            <a:stCxn id="86" idx="2"/>
          </p:cNvCxnSpPr>
          <p:nvPr/>
        </p:nvCxnSpPr>
        <p:spPr>
          <a:xfrm>
            <a:off x="8573948" y="3083418"/>
            <a:ext cx="70871" cy="129194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94" idx="1"/>
          </p:cNvCxnSpPr>
          <p:nvPr/>
        </p:nvCxnSpPr>
        <p:spPr>
          <a:xfrm flipH="1" flipV="1">
            <a:off x="7729140" y="5819299"/>
            <a:ext cx="204685" cy="3417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933825" y="5560920"/>
            <a:ext cx="1140105" cy="1200329"/>
          </a:xfrm>
          <a:prstGeom prst="rect">
            <a:avLst/>
          </a:prstGeom>
          <a:solidFill>
            <a:schemeClr val="bg1"/>
          </a:solidFill>
          <a:ln>
            <a:solidFill>
              <a:schemeClr val="tx1"/>
            </a:solidFill>
          </a:ln>
        </p:spPr>
        <p:txBody>
          <a:bodyPr wrap="square" rtlCol="0">
            <a:spAutoFit/>
          </a:bodyPr>
          <a:lstStyle/>
          <a:p>
            <a:pPr algn="ctr"/>
            <a:r>
              <a:rPr lang="en-US" dirty="0" smtClean="0"/>
              <a:t>80 K heat shield and lower structure</a:t>
            </a:r>
            <a:endParaRPr lang="en-US" dirty="0"/>
          </a:p>
        </p:txBody>
      </p:sp>
      <p:sp>
        <p:nvSpPr>
          <p:cNvPr id="100" name="Rectangle 99"/>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p:cNvSpPr txBox="1"/>
          <p:nvPr/>
        </p:nvSpPr>
        <p:spPr>
          <a:xfrm>
            <a:off x="2911184" y="3712941"/>
            <a:ext cx="2558297" cy="646331"/>
          </a:xfrm>
          <a:prstGeom prst="rect">
            <a:avLst/>
          </a:prstGeom>
          <a:noFill/>
          <a:ln>
            <a:solidFill>
              <a:schemeClr val="tx1"/>
            </a:solidFill>
          </a:ln>
        </p:spPr>
        <p:txBody>
          <a:bodyPr wrap="square" rtlCol="0">
            <a:spAutoFit/>
          </a:bodyPr>
          <a:lstStyle/>
          <a:p>
            <a:r>
              <a:rPr lang="en-US" dirty="0" smtClean="0"/>
              <a:t>80 </a:t>
            </a:r>
            <a:r>
              <a:rPr lang="en-US" dirty="0" smtClean="0"/>
              <a:t>K baffled </a:t>
            </a:r>
            <a:r>
              <a:rPr lang="en-US" dirty="0" smtClean="0"/>
              <a:t>beam tube shield</a:t>
            </a:r>
            <a:endParaRPr lang="en-US" dirty="0"/>
          </a:p>
        </p:txBody>
      </p:sp>
      <p:cxnSp>
        <p:nvCxnSpPr>
          <p:cNvPr id="106" name="Straight Arrow Connector 105"/>
          <p:cNvCxnSpPr>
            <a:stCxn id="101" idx="2"/>
          </p:cNvCxnSpPr>
          <p:nvPr/>
        </p:nvCxnSpPr>
        <p:spPr>
          <a:xfrm flipH="1">
            <a:off x="1589438" y="4359272"/>
            <a:ext cx="2600895" cy="48131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101" idx="2"/>
          </p:cNvCxnSpPr>
          <p:nvPr/>
        </p:nvCxnSpPr>
        <p:spPr>
          <a:xfrm>
            <a:off x="4190333" y="4359272"/>
            <a:ext cx="386783" cy="62051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3776486" y="5225524"/>
            <a:ext cx="707520" cy="400110"/>
          </a:xfrm>
          <a:prstGeom prst="rect">
            <a:avLst/>
          </a:prstGeom>
          <a:noFill/>
        </p:spPr>
        <p:txBody>
          <a:bodyPr wrap="none" rtlCol="0">
            <a:spAutoFit/>
          </a:bodyPr>
          <a:lstStyle/>
          <a:p>
            <a:r>
              <a:rPr lang="en-US" sz="2000" b="1" dirty="0" smtClean="0"/>
              <a:t>10 m</a:t>
            </a:r>
            <a:endParaRPr lang="en-US" sz="2000" b="1" dirty="0"/>
          </a:p>
        </p:txBody>
      </p:sp>
      <p:cxnSp>
        <p:nvCxnSpPr>
          <p:cNvPr id="114" name="Straight Arrow Connector 113"/>
          <p:cNvCxnSpPr>
            <a:stCxn id="109" idx="3"/>
          </p:cNvCxnSpPr>
          <p:nvPr/>
        </p:nvCxnSpPr>
        <p:spPr>
          <a:xfrm>
            <a:off x="4484006" y="5425579"/>
            <a:ext cx="2342513" cy="192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H="1" flipV="1">
            <a:off x="305690" y="5401635"/>
            <a:ext cx="3500241" cy="33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5876300" y="4631270"/>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6777205" y="4234104"/>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23" name="Group 122"/>
          <p:cNvGrpSpPr/>
          <p:nvPr/>
        </p:nvGrpSpPr>
        <p:grpSpPr>
          <a:xfrm>
            <a:off x="97945" y="1212608"/>
            <a:ext cx="3707986" cy="1263176"/>
            <a:chOff x="1224045" y="1813968"/>
            <a:chExt cx="3707986" cy="1263176"/>
          </a:xfrm>
        </p:grpSpPr>
        <p:sp>
          <p:nvSpPr>
            <p:cNvPr id="126" name="TextBox 125"/>
            <p:cNvSpPr txBox="1"/>
            <p:nvPr/>
          </p:nvSpPr>
          <p:spPr>
            <a:xfrm>
              <a:off x="1778227" y="2413625"/>
              <a:ext cx="2979643" cy="646331"/>
            </a:xfrm>
            <a:prstGeom prst="rect">
              <a:avLst/>
            </a:prstGeom>
            <a:noFill/>
          </p:spPr>
          <p:txBody>
            <a:bodyPr wrap="square" rtlCol="0">
              <a:spAutoFit/>
            </a:bodyPr>
            <a:lstStyle/>
            <a:p>
              <a:pPr algn="ctr"/>
              <a:r>
                <a:rPr lang="en-US" dirty="0" smtClean="0"/>
                <a:t>Actuators between stage 0 and heat shield </a:t>
              </a:r>
              <a:endParaRPr lang="en-US" dirty="0"/>
            </a:p>
          </p:txBody>
        </p:sp>
        <p:sp>
          <p:nvSpPr>
            <p:cNvPr id="127" name="TextBox 126"/>
            <p:cNvSpPr txBox="1"/>
            <p:nvPr/>
          </p:nvSpPr>
          <p:spPr>
            <a:xfrm>
              <a:off x="1874674" y="1822796"/>
              <a:ext cx="2980852" cy="646331"/>
            </a:xfrm>
            <a:prstGeom prst="rect">
              <a:avLst/>
            </a:prstGeom>
            <a:noFill/>
          </p:spPr>
          <p:txBody>
            <a:bodyPr wrap="square" rtlCol="0">
              <a:spAutoFit/>
            </a:bodyPr>
            <a:lstStyle/>
            <a:p>
              <a:pPr algn="ctr"/>
              <a:r>
                <a:rPr lang="en-US" dirty="0" smtClean="0"/>
                <a:t>Sensors between heat shield and stage 2</a:t>
              </a:r>
              <a:endParaRPr lang="en-US" dirty="0"/>
            </a:p>
          </p:txBody>
        </p:sp>
        <p:cxnSp>
          <p:nvCxnSpPr>
            <p:cNvPr id="128" name="Straight Arrow Connector 127"/>
            <p:cNvCxnSpPr/>
            <p:nvPr/>
          </p:nvCxnSpPr>
          <p:spPr>
            <a:xfrm>
              <a:off x="1320474" y="2657749"/>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1320474" y="2081553"/>
              <a:ext cx="454392" cy="1112"/>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1224045" y="1813968"/>
              <a:ext cx="3707986" cy="126317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2" name="Straight Arrow Connector 131"/>
          <p:cNvCxnSpPr/>
          <p:nvPr/>
        </p:nvCxnSpPr>
        <p:spPr>
          <a:xfrm>
            <a:off x="7353569" y="4225369"/>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518508" y="3995429"/>
            <a:ext cx="1550225" cy="369332"/>
          </a:xfrm>
          <a:prstGeom prst="rect">
            <a:avLst/>
          </a:prstGeom>
          <a:noFill/>
          <a:ln>
            <a:solidFill>
              <a:schemeClr val="tx1"/>
            </a:solidFill>
          </a:ln>
        </p:spPr>
        <p:txBody>
          <a:bodyPr wrap="square" rtlCol="0">
            <a:spAutoFit/>
          </a:bodyPr>
          <a:lstStyle/>
          <a:p>
            <a:r>
              <a:rPr lang="en-US" dirty="0" smtClean="0"/>
              <a:t>≈ 900 mm </a:t>
            </a:r>
            <a:r>
              <a:rPr lang="en-US" dirty="0" err="1" smtClean="0"/>
              <a:t>dia</a:t>
            </a:r>
            <a:endParaRPr lang="en-US" dirty="0"/>
          </a:p>
        </p:txBody>
      </p:sp>
      <p:cxnSp>
        <p:nvCxnSpPr>
          <p:cNvPr id="134" name="Straight Arrow Connector 133"/>
          <p:cNvCxnSpPr/>
          <p:nvPr/>
        </p:nvCxnSpPr>
        <p:spPr>
          <a:xfrm flipH="1">
            <a:off x="602143" y="4364761"/>
            <a:ext cx="227216" cy="54637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4388177" y="2543461"/>
            <a:ext cx="1140105" cy="646331"/>
          </a:xfrm>
          <a:prstGeom prst="rect">
            <a:avLst/>
          </a:prstGeom>
          <a:solidFill>
            <a:schemeClr val="bg1"/>
          </a:solidFill>
          <a:ln>
            <a:solidFill>
              <a:schemeClr val="tx1"/>
            </a:solidFill>
          </a:ln>
        </p:spPr>
        <p:txBody>
          <a:bodyPr wrap="square" rtlCol="0">
            <a:spAutoFit/>
          </a:bodyPr>
          <a:lstStyle/>
          <a:p>
            <a:pPr algn="ctr"/>
            <a:r>
              <a:rPr lang="en-US" dirty="0" smtClean="0"/>
              <a:t>Blade springs</a:t>
            </a:r>
            <a:endParaRPr lang="en-US" dirty="0"/>
          </a:p>
        </p:txBody>
      </p:sp>
      <p:cxnSp>
        <p:nvCxnSpPr>
          <p:cNvPr id="138" name="Straight Arrow Connector 137"/>
          <p:cNvCxnSpPr/>
          <p:nvPr/>
        </p:nvCxnSpPr>
        <p:spPr>
          <a:xfrm>
            <a:off x="5400592" y="3189792"/>
            <a:ext cx="822788" cy="9171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1223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lstStyle/>
          <a:p>
            <a:r>
              <a:rPr lang="en-US" dirty="0" smtClean="0"/>
              <a:t>Actively controlled shield (ETM)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776486" y="5225524"/>
            <a:ext cx="707520" cy="400110"/>
          </a:xfrm>
          <a:prstGeom prst="rect">
            <a:avLst/>
          </a:prstGeom>
          <a:noFill/>
        </p:spPr>
        <p:txBody>
          <a:bodyPr wrap="none" rtlCol="0">
            <a:spAutoFit/>
          </a:bodyPr>
          <a:lstStyle/>
          <a:p>
            <a:r>
              <a:rPr lang="en-US" sz="2000" b="1" dirty="0" smtClean="0"/>
              <a:t>10 m</a:t>
            </a:r>
            <a:endParaRPr lang="en-US" sz="2000" b="1" dirty="0"/>
          </a:p>
        </p:txBody>
      </p:sp>
      <p:cxnSp>
        <p:nvCxnSpPr>
          <p:cNvPr id="42" name="Straight Arrow Connector 41"/>
          <p:cNvCxnSpPr>
            <a:stCxn id="39" idx="3"/>
            <a:endCxn id="25" idx="1"/>
          </p:cNvCxnSpPr>
          <p:nvPr/>
        </p:nvCxnSpPr>
        <p:spPr>
          <a:xfrm>
            <a:off x="4484006" y="5425579"/>
            <a:ext cx="2342513" cy="192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a:endCxn id="121" idx="1"/>
          </p:cNvCxnSpPr>
          <p:nvPr/>
        </p:nvCxnSpPr>
        <p:spPr>
          <a:xfrm flipH="1" flipV="1">
            <a:off x="305690" y="5401635"/>
            <a:ext cx="3500241" cy="33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902560" y="6264111"/>
            <a:ext cx="1241447" cy="369332"/>
          </a:xfrm>
          <a:prstGeom prst="rect">
            <a:avLst/>
          </a:prstGeom>
          <a:noFill/>
          <a:ln>
            <a:solidFill>
              <a:schemeClr val="tx1"/>
            </a:solidFill>
          </a:ln>
        </p:spPr>
        <p:txBody>
          <a:bodyPr wrap="square" rtlCol="0">
            <a:spAutoFit/>
          </a:bodyPr>
          <a:lstStyle/>
          <a:p>
            <a:r>
              <a:rPr lang="en-US" dirty="0" err="1" smtClean="0"/>
              <a:t>Cryo</a:t>
            </a:r>
            <a:r>
              <a:rPr lang="en-US" dirty="0" smtClean="0"/>
              <a:t> pump</a:t>
            </a:r>
            <a:endParaRPr lang="en-US" dirty="0"/>
          </a:p>
        </p:txBody>
      </p:sp>
      <p:sp>
        <p:nvSpPr>
          <p:cNvPr id="85" name="TextBox 84"/>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87" name="Straight Arrow Connector 86"/>
          <p:cNvCxnSpPr>
            <a:stCxn id="85" idx="0"/>
          </p:cNvCxnSpPr>
          <p:nvPr/>
        </p:nvCxnSpPr>
        <p:spPr>
          <a:xfrm flipV="1">
            <a:off x="6687746" y="5681045"/>
            <a:ext cx="247152" cy="5953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8003895" y="2714086"/>
            <a:ext cx="1140105" cy="369332"/>
          </a:xfrm>
          <a:prstGeom prst="rect">
            <a:avLst/>
          </a:prstGeom>
          <a:solidFill>
            <a:schemeClr val="bg1"/>
          </a:solidFill>
          <a:ln>
            <a:solidFill>
              <a:schemeClr val="tx1"/>
            </a:solidFill>
          </a:ln>
        </p:spPr>
        <p:txBody>
          <a:bodyPr wrap="square" rtlCol="0">
            <a:spAutoFit/>
          </a:bodyPr>
          <a:lstStyle/>
          <a:p>
            <a:pPr algn="ctr"/>
            <a:r>
              <a:rPr lang="en-US" dirty="0"/>
              <a:t>C</a:t>
            </a:r>
            <a:r>
              <a:rPr lang="en-US" dirty="0" smtClean="0"/>
              <a:t>old link</a:t>
            </a:r>
            <a:endParaRPr lang="en-US" dirty="0"/>
          </a:p>
        </p:txBody>
      </p:sp>
      <p:cxnSp>
        <p:nvCxnSpPr>
          <p:cNvPr id="88" name="Straight Arrow Connector 87"/>
          <p:cNvCxnSpPr>
            <a:stCxn id="86" idx="2"/>
          </p:cNvCxnSpPr>
          <p:nvPr/>
        </p:nvCxnSpPr>
        <p:spPr>
          <a:xfrm>
            <a:off x="8573948" y="3083418"/>
            <a:ext cx="70871" cy="129194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94" idx="1"/>
          </p:cNvCxnSpPr>
          <p:nvPr/>
        </p:nvCxnSpPr>
        <p:spPr>
          <a:xfrm flipH="1" flipV="1">
            <a:off x="7729140" y="5819299"/>
            <a:ext cx="204685" cy="3417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933825" y="5560920"/>
            <a:ext cx="1140105" cy="1200329"/>
          </a:xfrm>
          <a:prstGeom prst="rect">
            <a:avLst/>
          </a:prstGeom>
          <a:solidFill>
            <a:schemeClr val="bg1"/>
          </a:solidFill>
          <a:ln>
            <a:solidFill>
              <a:schemeClr val="tx1"/>
            </a:solidFill>
          </a:ln>
        </p:spPr>
        <p:txBody>
          <a:bodyPr wrap="square" rtlCol="0">
            <a:spAutoFit/>
          </a:bodyPr>
          <a:lstStyle/>
          <a:p>
            <a:pPr algn="ctr"/>
            <a:r>
              <a:rPr lang="en-US" dirty="0" smtClean="0"/>
              <a:t>80 K heat shield and lower structure</a:t>
            </a:r>
            <a:endParaRPr lang="en-US" dirty="0"/>
          </a:p>
        </p:txBody>
      </p:sp>
      <p:cxnSp>
        <p:nvCxnSpPr>
          <p:cNvPr id="99" name="Straight Arrow Connector 98"/>
          <p:cNvCxnSpPr/>
          <p:nvPr/>
        </p:nvCxnSpPr>
        <p:spPr>
          <a:xfrm flipH="1">
            <a:off x="1589438" y="4359272"/>
            <a:ext cx="2600895" cy="48131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4190333" y="4359272"/>
            <a:ext cx="386783" cy="62051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3207671" y="6377172"/>
            <a:ext cx="2190806" cy="369332"/>
          </a:xfrm>
          <a:prstGeom prst="rect">
            <a:avLst/>
          </a:prstGeom>
          <a:solidFill>
            <a:schemeClr val="bg1"/>
          </a:solidFill>
          <a:ln>
            <a:solidFill>
              <a:schemeClr val="tx1"/>
            </a:solidFill>
          </a:ln>
        </p:spPr>
        <p:txBody>
          <a:bodyPr wrap="square" rtlCol="0">
            <a:spAutoFit/>
          </a:bodyPr>
          <a:lstStyle/>
          <a:p>
            <a:pPr algn="ctr"/>
            <a:r>
              <a:rPr lang="en-US" dirty="0" smtClean="0"/>
              <a:t>ACB in suspended HS</a:t>
            </a:r>
            <a:endParaRPr lang="en-US" dirty="0"/>
          </a:p>
        </p:txBody>
      </p:sp>
      <p:cxnSp>
        <p:nvCxnSpPr>
          <p:cNvPr id="106" name="Straight Arrow Connector 105"/>
          <p:cNvCxnSpPr>
            <a:stCxn id="101" idx="3"/>
          </p:cNvCxnSpPr>
          <p:nvPr/>
        </p:nvCxnSpPr>
        <p:spPr>
          <a:xfrm flipV="1">
            <a:off x="5398477" y="5560920"/>
            <a:ext cx="984986" cy="100091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p:nvPr/>
        </p:nvCxnSpPr>
        <p:spPr>
          <a:xfrm>
            <a:off x="5876300" y="4631270"/>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6777205" y="4234104"/>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15" name="Group 114"/>
          <p:cNvGrpSpPr/>
          <p:nvPr/>
        </p:nvGrpSpPr>
        <p:grpSpPr>
          <a:xfrm>
            <a:off x="97945" y="1212608"/>
            <a:ext cx="3707986" cy="1263176"/>
            <a:chOff x="1224045" y="1813968"/>
            <a:chExt cx="3707986" cy="1263176"/>
          </a:xfrm>
        </p:grpSpPr>
        <p:sp>
          <p:nvSpPr>
            <p:cNvPr id="117" name="TextBox 116"/>
            <p:cNvSpPr txBox="1"/>
            <p:nvPr/>
          </p:nvSpPr>
          <p:spPr>
            <a:xfrm>
              <a:off x="1778227" y="2413625"/>
              <a:ext cx="2979643" cy="646331"/>
            </a:xfrm>
            <a:prstGeom prst="rect">
              <a:avLst/>
            </a:prstGeom>
            <a:noFill/>
          </p:spPr>
          <p:txBody>
            <a:bodyPr wrap="square" rtlCol="0">
              <a:spAutoFit/>
            </a:bodyPr>
            <a:lstStyle/>
            <a:p>
              <a:pPr algn="ctr"/>
              <a:r>
                <a:rPr lang="en-US" dirty="0" smtClean="0"/>
                <a:t>Actuators between stage 0 and heat shield </a:t>
              </a:r>
              <a:endParaRPr lang="en-US" dirty="0"/>
            </a:p>
          </p:txBody>
        </p:sp>
        <p:sp>
          <p:nvSpPr>
            <p:cNvPr id="119" name="TextBox 118"/>
            <p:cNvSpPr txBox="1"/>
            <p:nvPr/>
          </p:nvSpPr>
          <p:spPr>
            <a:xfrm>
              <a:off x="1874674" y="1822796"/>
              <a:ext cx="2980852" cy="646331"/>
            </a:xfrm>
            <a:prstGeom prst="rect">
              <a:avLst/>
            </a:prstGeom>
            <a:noFill/>
          </p:spPr>
          <p:txBody>
            <a:bodyPr wrap="square" rtlCol="0">
              <a:spAutoFit/>
            </a:bodyPr>
            <a:lstStyle/>
            <a:p>
              <a:pPr algn="ctr"/>
              <a:r>
                <a:rPr lang="en-US" dirty="0" smtClean="0"/>
                <a:t>Sensors between heat shield and stage 2</a:t>
              </a:r>
              <a:endParaRPr lang="en-US" dirty="0"/>
            </a:p>
          </p:txBody>
        </p:sp>
        <p:cxnSp>
          <p:nvCxnSpPr>
            <p:cNvPr id="123" name="Straight Arrow Connector 122"/>
            <p:cNvCxnSpPr/>
            <p:nvPr/>
          </p:nvCxnSpPr>
          <p:spPr>
            <a:xfrm>
              <a:off x="1320474" y="2657749"/>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1320474" y="2081553"/>
              <a:ext cx="454392" cy="1112"/>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7" name="Rectangle 126"/>
            <p:cNvSpPr/>
            <p:nvPr/>
          </p:nvSpPr>
          <p:spPr>
            <a:xfrm>
              <a:off x="1224045" y="1813968"/>
              <a:ext cx="3707986" cy="126317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8" name="Straight Arrow Connector 127"/>
          <p:cNvCxnSpPr/>
          <p:nvPr/>
        </p:nvCxnSpPr>
        <p:spPr>
          <a:xfrm>
            <a:off x="7353569" y="4225369"/>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518508" y="3995429"/>
            <a:ext cx="1550225" cy="369332"/>
          </a:xfrm>
          <a:prstGeom prst="rect">
            <a:avLst/>
          </a:prstGeom>
          <a:noFill/>
          <a:ln>
            <a:solidFill>
              <a:schemeClr val="tx1"/>
            </a:solidFill>
          </a:ln>
        </p:spPr>
        <p:txBody>
          <a:bodyPr wrap="square" rtlCol="0">
            <a:spAutoFit/>
          </a:bodyPr>
          <a:lstStyle/>
          <a:p>
            <a:r>
              <a:rPr lang="en-US" dirty="0" smtClean="0"/>
              <a:t>≈ 900 mm </a:t>
            </a:r>
            <a:r>
              <a:rPr lang="en-US" dirty="0" err="1" smtClean="0"/>
              <a:t>dia</a:t>
            </a:r>
            <a:endParaRPr lang="en-US" dirty="0"/>
          </a:p>
        </p:txBody>
      </p:sp>
      <p:cxnSp>
        <p:nvCxnSpPr>
          <p:cNvPr id="130" name="Straight Arrow Connector 129"/>
          <p:cNvCxnSpPr/>
          <p:nvPr/>
        </p:nvCxnSpPr>
        <p:spPr>
          <a:xfrm flipH="1">
            <a:off x="602143" y="4364761"/>
            <a:ext cx="227216" cy="54637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2911184" y="3712941"/>
            <a:ext cx="2558297" cy="646331"/>
          </a:xfrm>
          <a:prstGeom prst="rect">
            <a:avLst/>
          </a:prstGeom>
          <a:noFill/>
          <a:ln>
            <a:solidFill>
              <a:schemeClr val="tx1"/>
            </a:solidFill>
          </a:ln>
        </p:spPr>
        <p:txBody>
          <a:bodyPr wrap="square" rtlCol="0">
            <a:spAutoFit/>
          </a:bodyPr>
          <a:lstStyle/>
          <a:p>
            <a:r>
              <a:rPr lang="en-US" dirty="0" smtClean="0"/>
              <a:t>80 </a:t>
            </a:r>
            <a:r>
              <a:rPr lang="en-US" dirty="0" smtClean="0"/>
              <a:t>K baffled </a:t>
            </a:r>
            <a:r>
              <a:rPr lang="en-US" dirty="0" smtClean="0"/>
              <a:t>beam tube shield</a:t>
            </a:r>
            <a:endParaRPr lang="en-US" dirty="0"/>
          </a:p>
        </p:txBody>
      </p:sp>
      <p:sp>
        <p:nvSpPr>
          <p:cNvPr id="134" name="TextBox 133"/>
          <p:cNvSpPr txBox="1"/>
          <p:nvPr/>
        </p:nvSpPr>
        <p:spPr>
          <a:xfrm>
            <a:off x="4388177" y="2543461"/>
            <a:ext cx="1140105" cy="646331"/>
          </a:xfrm>
          <a:prstGeom prst="rect">
            <a:avLst/>
          </a:prstGeom>
          <a:solidFill>
            <a:schemeClr val="bg1"/>
          </a:solidFill>
          <a:ln>
            <a:solidFill>
              <a:schemeClr val="tx1"/>
            </a:solidFill>
          </a:ln>
        </p:spPr>
        <p:txBody>
          <a:bodyPr wrap="square" rtlCol="0">
            <a:spAutoFit/>
          </a:bodyPr>
          <a:lstStyle/>
          <a:p>
            <a:pPr algn="ctr"/>
            <a:r>
              <a:rPr lang="en-US" dirty="0" smtClean="0"/>
              <a:t>Blade springs</a:t>
            </a:r>
            <a:endParaRPr lang="en-US" dirty="0"/>
          </a:p>
        </p:txBody>
      </p:sp>
      <p:cxnSp>
        <p:nvCxnSpPr>
          <p:cNvPr id="135" name="Straight Arrow Connector 134"/>
          <p:cNvCxnSpPr/>
          <p:nvPr/>
        </p:nvCxnSpPr>
        <p:spPr>
          <a:xfrm>
            <a:off x="5400592" y="3189792"/>
            <a:ext cx="822788" cy="9171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507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lstStyle/>
          <a:p>
            <a:r>
              <a:rPr lang="en-US" dirty="0" smtClean="0"/>
              <a:t>Actively controlled shield (ETM)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776486" y="5225524"/>
            <a:ext cx="707520" cy="400110"/>
          </a:xfrm>
          <a:prstGeom prst="rect">
            <a:avLst/>
          </a:prstGeom>
          <a:noFill/>
        </p:spPr>
        <p:txBody>
          <a:bodyPr wrap="none" rtlCol="0">
            <a:spAutoFit/>
          </a:bodyPr>
          <a:lstStyle/>
          <a:p>
            <a:r>
              <a:rPr lang="en-US" sz="2000" b="1" dirty="0" smtClean="0"/>
              <a:t>10 m</a:t>
            </a:r>
            <a:endParaRPr lang="en-US" sz="2000" b="1" dirty="0"/>
          </a:p>
        </p:txBody>
      </p:sp>
      <p:cxnSp>
        <p:nvCxnSpPr>
          <p:cNvPr id="42" name="Straight Arrow Connector 41"/>
          <p:cNvCxnSpPr>
            <a:stCxn id="39" idx="3"/>
            <a:endCxn id="25" idx="1"/>
          </p:cNvCxnSpPr>
          <p:nvPr/>
        </p:nvCxnSpPr>
        <p:spPr>
          <a:xfrm>
            <a:off x="4484006" y="5425579"/>
            <a:ext cx="2342513" cy="192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a:endCxn id="121" idx="1"/>
          </p:cNvCxnSpPr>
          <p:nvPr/>
        </p:nvCxnSpPr>
        <p:spPr>
          <a:xfrm flipH="1" flipV="1">
            <a:off x="305690" y="5401635"/>
            <a:ext cx="3500241" cy="33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902560" y="6264111"/>
            <a:ext cx="1241447" cy="369332"/>
          </a:xfrm>
          <a:prstGeom prst="rect">
            <a:avLst/>
          </a:prstGeom>
          <a:noFill/>
          <a:ln>
            <a:solidFill>
              <a:schemeClr val="tx1"/>
            </a:solidFill>
          </a:ln>
        </p:spPr>
        <p:txBody>
          <a:bodyPr wrap="square" rtlCol="0">
            <a:spAutoFit/>
          </a:bodyPr>
          <a:lstStyle/>
          <a:p>
            <a:r>
              <a:rPr lang="en-US" dirty="0" err="1" smtClean="0"/>
              <a:t>Cryo</a:t>
            </a:r>
            <a:r>
              <a:rPr lang="en-US" dirty="0" smtClean="0"/>
              <a:t> pump</a:t>
            </a:r>
            <a:endParaRPr lang="en-US" dirty="0"/>
          </a:p>
        </p:txBody>
      </p:sp>
      <p:sp>
        <p:nvSpPr>
          <p:cNvPr id="85" name="TextBox 84"/>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87" name="Straight Arrow Connector 86"/>
          <p:cNvCxnSpPr>
            <a:stCxn id="85" idx="0"/>
          </p:cNvCxnSpPr>
          <p:nvPr/>
        </p:nvCxnSpPr>
        <p:spPr>
          <a:xfrm flipV="1">
            <a:off x="6687746" y="5681045"/>
            <a:ext cx="247152" cy="5953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8003895" y="2714086"/>
            <a:ext cx="1140105" cy="369332"/>
          </a:xfrm>
          <a:prstGeom prst="rect">
            <a:avLst/>
          </a:prstGeom>
          <a:solidFill>
            <a:schemeClr val="bg1"/>
          </a:solidFill>
          <a:ln>
            <a:solidFill>
              <a:schemeClr val="tx1"/>
            </a:solidFill>
          </a:ln>
        </p:spPr>
        <p:txBody>
          <a:bodyPr wrap="square" rtlCol="0">
            <a:spAutoFit/>
          </a:bodyPr>
          <a:lstStyle/>
          <a:p>
            <a:pPr algn="ctr"/>
            <a:r>
              <a:rPr lang="en-US" dirty="0"/>
              <a:t>C</a:t>
            </a:r>
            <a:r>
              <a:rPr lang="en-US" dirty="0" smtClean="0"/>
              <a:t>old link</a:t>
            </a:r>
            <a:endParaRPr lang="en-US" dirty="0"/>
          </a:p>
        </p:txBody>
      </p:sp>
      <p:cxnSp>
        <p:nvCxnSpPr>
          <p:cNvPr id="88" name="Straight Arrow Connector 87"/>
          <p:cNvCxnSpPr>
            <a:stCxn id="86" idx="2"/>
          </p:cNvCxnSpPr>
          <p:nvPr/>
        </p:nvCxnSpPr>
        <p:spPr>
          <a:xfrm>
            <a:off x="8573948" y="3083418"/>
            <a:ext cx="70871" cy="129194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94" idx="1"/>
          </p:cNvCxnSpPr>
          <p:nvPr/>
        </p:nvCxnSpPr>
        <p:spPr>
          <a:xfrm flipH="1" flipV="1">
            <a:off x="7729140" y="5819299"/>
            <a:ext cx="204685" cy="3417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933825" y="5560920"/>
            <a:ext cx="1140105" cy="1200329"/>
          </a:xfrm>
          <a:prstGeom prst="rect">
            <a:avLst/>
          </a:prstGeom>
          <a:solidFill>
            <a:schemeClr val="bg1"/>
          </a:solidFill>
          <a:ln>
            <a:solidFill>
              <a:schemeClr val="tx1"/>
            </a:solidFill>
          </a:ln>
        </p:spPr>
        <p:txBody>
          <a:bodyPr wrap="square" rtlCol="0">
            <a:spAutoFit/>
          </a:bodyPr>
          <a:lstStyle/>
          <a:p>
            <a:pPr algn="ctr"/>
            <a:r>
              <a:rPr lang="en-US" dirty="0" smtClean="0"/>
              <a:t>80 K heat shield and lower structure</a:t>
            </a:r>
            <a:endParaRPr lang="en-US" dirty="0"/>
          </a:p>
        </p:txBody>
      </p:sp>
      <p:cxnSp>
        <p:nvCxnSpPr>
          <p:cNvPr id="99" name="Straight Arrow Connector 98"/>
          <p:cNvCxnSpPr/>
          <p:nvPr/>
        </p:nvCxnSpPr>
        <p:spPr>
          <a:xfrm flipH="1">
            <a:off x="1589438" y="4359272"/>
            <a:ext cx="2600895" cy="48131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4190333" y="4359272"/>
            <a:ext cx="386783" cy="62051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3207671" y="6377172"/>
            <a:ext cx="2190806" cy="369332"/>
          </a:xfrm>
          <a:prstGeom prst="rect">
            <a:avLst/>
          </a:prstGeom>
          <a:solidFill>
            <a:schemeClr val="bg1"/>
          </a:solidFill>
          <a:ln>
            <a:solidFill>
              <a:schemeClr val="tx1"/>
            </a:solidFill>
          </a:ln>
        </p:spPr>
        <p:txBody>
          <a:bodyPr wrap="square" rtlCol="0">
            <a:spAutoFit/>
          </a:bodyPr>
          <a:lstStyle/>
          <a:p>
            <a:pPr algn="ctr"/>
            <a:r>
              <a:rPr lang="en-US" dirty="0" smtClean="0"/>
              <a:t>ACB in suspended HS</a:t>
            </a:r>
            <a:endParaRPr lang="en-US" dirty="0"/>
          </a:p>
        </p:txBody>
      </p:sp>
      <p:cxnSp>
        <p:nvCxnSpPr>
          <p:cNvPr id="106" name="Straight Arrow Connector 105"/>
          <p:cNvCxnSpPr>
            <a:stCxn id="101" idx="3"/>
          </p:cNvCxnSpPr>
          <p:nvPr/>
        </p:nvCxnSpPr>
        <p:spPr>
          <a:xfrm flipV="1">
            <a:off x="5398477" y="5560920"/>
            <a:ext cx="984986" cy="100091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109" idx="2"/>
          </p:cNvCxnSpPr>
          <p:nvPr/>
        </p:nvCxnSpPr>
        <p:spPr>
          <a:xfrm flipH="1">
            <a:off x="7454900" y="2435954"/>
            <a:ext cx="526640" cy="107820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962991" y="1235625"/>
            <a:ext cx="2037097" cy="1200329"/>
          </a:xfrm>
          <a:prstGeom prst="rect">
            <a:avLst/>
          </a:prstGeom>
          <a:solidFill>
            <a:schemeClr val="bg1"/>
          </a:solidFill>
          <a:ln>
            <a:solidFill>
              <a:schemeClr val="tx1"/>
            </a:solidFill>
          </a:ln>
        </p:spPr>
        <p:txBody>
          <a:bodyPr wrap="square" rtlCol="0">
            <a:spAutoFit/>
          </a:bodyPr>
          <a:lstStyle/>
          <a:p>
            <a:pPr algn="ctr"/>
            <a:r>
              <a:rPr lang="en-US" dirty="0" smtClean="0"/>
              <a:t>Room temp upper structure, disconnected from cold lower</a:t>
            </a:r>
            <a:endParaRPr lang="en-US" dirty="0"/>
          </a:p>
        </p:txBody>
      </p:sp>
      <p:sp>
        <p:nvSpPr>
          <p:cNvPr id="114" name="Rectangle 113"/>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a:off x="5876300" y="4631270"/>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6777205" y="4234104"/>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97945" y="1212608"/>
            <a:ext cx="3707986" cy="1263176"/>
            <a:chOff x="1224045" y="1813968"/>
            <a:chExt cx="3707986" cy="1263176"/>
          </a:xfrm>
        </p:grpSpPr>
        <p:sp>
          <p:nvSpPr>
            <p:cNvPr id="123" name="TextBox 122"/>
            <p:cNvSpPr txBox="1"/>
            <p:nvPr/>
          </p:nvSpPr>
          <p:spPr>
            <a:xfrm>
              <a:off x="1778227" y="2413625"/>
              <a:ext cx="2979643" cy="646331"/>
            </a:xfrm>
            <a:prstGeom prst="rect">
              <a:avLst/>
            </a:prstGeom>
            <a:noFill/>
          </p:spPr>
          <p:txBody>
            <a:bodyPr wrap="square" rtlCol="0">
              <a:spAutoFit/>
            </a:bodyPr>
            <a:lstStyle/>
            <a:p>
              <a:pPr algn="ctr"/>
              <a:r>
                <a:rPr lang="en-US" dirty="0" smtClean="0"/>
                <a:t>Actuators between stage 0 and heat shield </a:t>
              </a:r>
              <a:endParaRPr lang="en-US" dirty="0"/>
            </a:p>
          </p:txBody>
        </p:sp>
        <p:sp>
          <p:nvSpPr>
            <p:cNvPr id="126" name="TextBox 125"/>
            <p:cNvSpPr txBox="1"/>
            <p:nvPr/>
          </p:nvSpPr>
          <p:spPr>
            <a:xfrm>
              <a:off x="1874674" y="1822796"/>
              <a:ext cx="2980852" cy="646331"/>
            </a:xfrm>
            <a:prstGeom prst="rect">
              <a:avLst/>
            </a:prstGeom>
            <a:noFill/>
          </p:spPr>
          <p:txBody>
            <a:bodyPr wrap="square" rtlCol="0">
              <a:spAutoFit/>
            </a:bodyPr>
            <a:lstStyle/>
            <a:p>
              <a:pPr algn="ctr"/>
              <a:r>
                <a:rPr lang="en-US" dirty="0" smtClean="0"/>
                <a:t>Sensors between heat shield and stage 2</a:t>
              </a:r>
              <a:endParaRPr lang="en-US" dirty="0"/>
            </a:p>
          </p:txBody>
        </p:sp>
        <p:cxnSp>
          <p:nvCxnSpPr>
            <p:cNvPr id="127" name="Straight Arrow Connector 126"/>
            <p:cNvCxnSpPr/>
            <p:nvPr/>
          </p:nvCxnSpPr>
          <p:spPr>
            <a:xfrm>
              <a:off x="1320474" y="2657749"/>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1320474" y="2081553"/>
              <a:ext cx="454392" cy="1112"/>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a:xfrm>
              <a:off x="1224045" y="1813968"/>
              <a:ext cx="3707986" cy="126317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0" name="Straight Arrow Connector 129"/>
          <p:cNvCxnSpPr/>
          <p:nvPr/>
        </p:nvCxnSpPr>
        <p:spPr>
          <a:xfrm>
            <a:off x="7353569" y="4225369"/>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518508" y="3995429"/>
            <a:ext cx="1550225" cy="369332"/>
          </a:xfrm>
          <a:prstGeom prst="rect">
            <a:avLst/>
          </a:prstGeom>
          <a:noFill/>
          <a:ln>
            <a:solidFill>
              <a:schemeClr val="tx1"/>
            </a:solidFill>
          </a:ln>
        </p:spPr>
        <p:txBody>
          <a:bodyPr wrap="square" rtlCol="0">
            <a:spAutoFit/>
          </a:bodyPr>
          <a:lstStyle/>
          <a:p>
            <a:r>
              <a:rPr lang="en-US" dirty="0" smtClean="0"/>
              <a:t>≈ 900 mm </a:t>
            </a:r>
            <a:r>
              <a:rPr lang="en-US" dirty="0" err="1" smtClean="0"/>
              <a:t>dia</a:t>
            </a:r>
            <a:endParaRPr lang="en-US" dirty="0"/>
          </a:p>
        </p:txBody>
      </p:sp>
      <p:cxnSp>
        <p:nvCxnSpPr>
          <p:cNvPr id="134" name="Straight Arrow Connector 133"/>
          <p:cNvCxnSpPr/>
          <p:nvPr/>
        </p:nvCxnSpPr>
        <p:spPr>
          <a:xfrm flipH="1">
            <a:off x="602143" y="4364761"/>
            <a:ext cx="227216" cy="54637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2911184" y="3712941"/>
            <a:ext cx="2558297" cy="646331"/>
          </a:xfrm>
          <a:prstGeom prst="rect">
            <a:avLst/>
          </a:prstGeom>
          <a:noFill/>
          <a:ln>
            <a:solidFill>
              <a:schemeClr val="tx1"/>
            </a:solidFill>
          </a:ln>
        </p:spPr>
        <p:txBody>
          <a:bodyPr wrap="square" rtlCol="0">
            <a:spAutoFit/>
          </a:bodyPr>
          <a:lstStyle/>
          <a:p>
            <a:r>
              <a:rPr lang="en-US" dirty="0" smtClean="0"/>
              <a:t>80 </a:t>
            </a:r>
            <a:r>
              <a:rPr lang="en-US" dirty="0" smtClean="0"/>
              <a:t>K baffled </a:t>
            </a:r>
            <a:r>
              <a:rPr lang="en-US" dirty="0" smtClean="0"/>
              <a:t>beam tube shield</a:t>
            </a:r>
            <a:endParaRPr lang="en-US" dirty="0"/>
          </a:p>
        </p:txBody>
      </p:sp>
      <p:sp>
        <p:nvSpPr>
          <p:cNvPr id="139" name="TextBox 138"/>
          <p:cNvSpPr txBox="1"/>
          <p:nvPr/>
        </p:nvSpPr>
        <p:spPr>
          <a:xfrm>
            <a:off x="4388177" y="2543461"/>
            <a:ext cx="1140105" cy="646331"/>
          </a:xfrm>
          <a:prstGeom prst="rect">
            <a:avLst/>
          </a:prstGeom>
          <a:solidFill>
            <a:schemeClr val="bg1"/>
          </a:solidFill>
          <a:ln>
            <a:solidFill>
              <a:schemeClr val="tx1"/>
            </a:solidFill>
          </a:ln>
        </p:spPr>
        <p:txBody>
          <a:bodyPr wrap="square" rtlCol="0">
            <a:spAutoFit/>
          </a:bodyPr>
          <a:lstStyle/>
          <a:p>
            <a:pPr algn="ctr"/>
            <a:r>
              <a:rPr lang="en-US" dirty="0" smtClean="0"/>
              <a:t>Blade springs</a:t>
            </a:r>
            <a:endParaRPr lang="en-US" dirty="0"/>
          </a:p>
        </p:txBody>
      </p:sp>
      <p:cxnSp>
        <p:nvCxnSpPr>
          <p:cNvPr id="140" name="Straight Arrow Connector 139"/>
          <p:cNvCxnSpPr/>
          <p:nvPr/>
        </p:nvCxnSpPr>
        <p:spPr>
          <a:xfrm>
            <a:off x="5400592" y="3189792"/>
            <a:ext cx="822788" cy="9171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4003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284"/>
            <a:ext cx="8229600" cy="4525963"/>
          </a:xfrm>
        </p:spPr>
        <p:txBody>
          <a:bodyPr>
            <a:normAutofit lnSpcReduction="10000"/>
          </a:bodyPr>
          <a:lstStyle/>
          <a:p>
            <a:r>
              <a:rPr lang="en-US" dirty="0" smtClean="0"/>
              <a:t>Pros</a:t>
            </a:r>
          </a:p>
          <a:p>
            <a:pPr lvl="1"/>
            <a:r>
              <a:rPr lang="en-US" dirty="0" smtClean="0"/>
              <a:t>No </a:t>
            </a:r>
            <a:r>
              <a:rPr lang="en-US" dirty="0" smtClean="0"/>
              <a:t>seismic isolation impact</a:t>
            </a:r>
          </a:p>
          <a:p>
            <a:pPr lvl="1"/>
            <a:r>
              <a:rPr lang="en-US" dirty="0" smtClean="0"/>
              <a:t>Shorter heat transfer path</a:t>
            </a:r>
          </a:p>
          <a:p>
            <a:pPr lvl="1"/>
            <a:r>
              <a:rPr lang="en-US" dirty="0" smtClean="0"/>
              <a:t>Much </a:t>
            </a:r>
            <a:r>
              <a:rPr lang="en-US" dirty="0" smtClean="0"/>
              <a:t>greater choice </a:t>
            </a:r>
            <a:r>
              <a:rPr lang="en-US" dirty="0" smtClean="0"/>
              <a:t>of</a:t>
            </a:r>
            <a:r>
              <a:rPr lang="en-US" dirty="0" smtClean="0"/>
              <a:t> </a:t>
            </a:r>
            <a:r>
              <a:rPr lang="en-US" dirty="0" smtClean="0"/>
              <a:t>heat transfer methods</a:t>
            </a:r>
          </a:p>
          <a:p>
            <a:pPr lvl="1"/>
            <a:r>
              <a:rPr lang="en-US" dirty="0" smtClean="0"/>
              <a:t>Allows more science payload (bigger test masses</a:t>
            </a:r>
            <a:r>
              <a:rPr lang="en-US" dirty="0" smtClean="0"/>
              <a:t>)</a:t>
            </a:r>
          </a:p>
          <a:p>
            <a:pPr lvl="1"/>
            <a:endParaRPr lang="en-US" dirty="0" smtClean="0"/>
          </a:p>
          <a:p>
            <a:r>
              <a:rPr lang="en-US" dirty="0" smtClean="0"/>
              <a:t>Cons</a:t>
            </a:r>
          </a:p>
          <a:p>
            <a:pPr lvl="1"/>
            <a:r>
              <a:rPr lang="en-US" dirty="0" smtClean="0"/>
              <a:t>Requires another active control system with many additional sensors and actuators per BSC</a:t>
            </a:r>
          </a:p>
        </p:txBody>
      </p:sp>
      <p:grpSp>
        <p:nvGrpSpPr>
          <p:cNvPr id="5" name="Group 4"/>
          <p:cNvGrpSpPr/>
          <p:nvPr/>
        </p:nvGrpSpPr>
        <p:grpSpPr>
          <a:xfrm>
            <a:off x="0" y="0"/>
            <a:ext cx="9144000" cy="1135339"/>
            <a:chOff x="0" y="0"/>
            <a:chExt cx="9144000" cy="1135339"/>
          </a:xfrm>
        </p:grpSpPr>
        <p:pic>
          <p:nvPicPr>
            <p:cNvPr id="6"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7" name="Picture 6"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8" name="Picture 7"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9" name="Footer Placeholder 8"/>
          <p:cNvSpPr>
            <a:spLocks noGrp="1"/>
          </p:cNvSpPr>
          <p:nvPr>
            <p:ph type="ftr" sz="quarter" idx="11"/>
          </p:nvPr>
        </p:nvSpPr>
        <p:spPr/>
        <p:txBody>
          <a:bodyPr/>
          <a:lstStyle/>
          <a:p>
            <a:r>
              <a:rPr lang="en-US" smtClean="0"/>
              <a:t>G1500246 - Pasadena - 17 March 2015</a:t>
            </a:r>
            <a:endParaRPr lang="en-US"/>
          </a:p>
        </p:txBody>
      </p:sp>
      <p:sp>
        <p:nvSpPr>
          <p:cNvPr id="10" name="Slide Number Placeholder 9"/>
          <p:cNvSpPr>
            <a:spLocks noGrp="1"/>
          </p:cNvSpPr>
          <p:nvPr>
            <p:ph type="sldNum" sz="quarter" idx="12"/>
          </p:nvPr>
        </p:nvSpPr>
        <p:spPr/>
        <p:txBody>
          <a:bodyPr/>
          <a:lstStyle/>
          <a:p>
            <a:fld id="{B7B3A00D-A687-6248-9660-38F845FB283B}" type="slidenum">
              <a:rPr lang="en-US" smtClean="0"/>
              <a:t>18</a:t>
            </a:fld>
            <a:endParaRPr lang="en-US"/>
          </a:p>
        </p:txBody>
      </p:sp>
      <p:sp>
        <p:nvSpPr>
          <p:cNvPr id="2" name="Title 1"/>
          <p:cNvSpPr>
            <a:spLocks noGrp="1"/>
          </p:cNvSpPr>
          <p:nvPr>
            <p:ph type="title"/>
          </p:nvPr>
        </p:nvSpPr>
        <p:spPr>
          <a:xfrm>
            <a:off x="457200" y="145058"/>
            <a:ext cx="8229600" cy="1143000"/>
          </a:xfrm>
        </p:spPr>
        <p:txBody>
          <a:bodyPr>
            <a:normAutofit fontScale="90000"/>
          </a:bodyPr>
          <a:lstStyle/>
          <a:p>
            <a:r>
              <a:rPr lang="en-US" dirty="0" smtClean="0"/>
              <a:t>Pros/cons of </a:t>
            </a:r>
            <a:r>
              <a:rPr lang="en-US" dirty="0" smtClean="0"/>
              <a:t>separate </a:t>
            </a:r>
            <a:r>
              <a:rPr lang="en-US" dirty="0" err="1" smtClean="0"/>
              <a:t>cryo</a:t>
            </a:r>
            <a:r>
              <a:rPr lang="en-US" dirty="0" smtClean="0"/>
              <a:t> and seismic</a:t>
            </a:r>
            <a:endParaRPr lang="en-US" dirty="0"/>
          </a:p>
        </p:txBody>
      </p:sp>
    </p:spTree>
    <p:extLst>
      <p:ext uri="{BB962C8B-B14F-4D97-AF65-F5344CB8AC3E}">
        <p14:creationId xmlns:p14="http://schemas.microsoft.com/office/powerpoint/2010/main" val="27004924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19312" y="6413560"/>
            <a:ext cx="2133600" cy="365125"/>
          </a:xfrm>
        </p:spPr>
        <p:txBody>
          <a:bodyPr/>
          <a:lstStyle/>
          <a:p>
            <a:fld id="{15B93A97-B61A-7C45-878D-96B03E23EA64}" type="slidenum">
              <a:rPr lang="en-US" smtClean="0"/>
              <a:t>19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306712535"/>
              </p:ext>
            </p:extLst>
          </p:nvPr>
        </p:nvGraphicFramePr>
        <p:xfrm>
          <a:off x="116629" y="1673383"/>
          <a:ext cx="9001452" cy="2962087"/>
        </p:xfrm>
        <a:graphic>
          <a:graphicData uri="http://schemas.openxmlformats.org/drawingml/2006/table">
            <a:tbl>
              <a:tblPr firstRow="1" bandRow="1">
                <a:tableStyleId>{5C22544A-7EE6-4342-B048-85BDC9FD1C3A}</a:tableStyleId>
              </a:tblPr>
              <a:tblGrid>
                <a:gridCol w="1500242"/>
                <a:gridCol w="1500242"/>
                <a:gridCol w="1500242"/>
                <a:gridCol w="1500242"/>
                <a:gridCol w="1616334"/>
                <a:gridCol w="1384150"/>
              </a:tblGrid>
              <a:tr h="1293699">
                <a:tc>
                  <a:txBody>
                    <a:bodyPr/>
                    <a:lstStyle/>
                    <a:p>
                      <a:pPr algn="ctr"/>
                      <a:endParaRPr lang="en-US" dirty="0"/>
                    </a:p>
                  </a:txBody>
                  <a:tcPr/>
                </a:tc>
                <a:tc>
                  <a:txBody>
                    <a:bodyPr/>
                    <a:lstStyle/>
                    <a:p>
                      <a:pPr algn="ctr"/>
                      <a:r>
                        <a:rPr lang="en-US" dirty="0" smtClean="0"/>
                        <a:t>Temperature of cold part</a:t>
                      </a:r>
                      <a:endParaRPr lang="en-US" dirty="0"/>
                    </a:p>
                  </a:txBody>
                  <a:tcPr/>
                </a:tc>
                <a:tc>
                  <a:txBody>
                    <a:bodyPr/>
                    <a:lstStyle/>
                    <a:p>
                      <a:pPr algn="ctr"/>
                      <a:r>
                        <a:rPr lang="en-US" dirty="0" smtClean="0"/>
                        <a:t>Thermal stress + alignment of warm part</a:t>
                      </a:r>
                      <a:endParaRPr lang="en-US" dirty="0"/>
                    </a:p>
                  </a:txBody>
                  <a:tcPr/>
                </a:tc>
                <a:tc>
                  <a:txBody>
                    <a:bodyPr/>
                    <a:lstStyle/>
                    <a:p>
                      <a:pPr algn="ctr"/>
                      <a:r>
                        <a:rPr lang="en-US" dirty="0" smtClean="0"/>
                        <a:t>Vibrational</a:t>
                      </a:r>
                      <a:r>
                        <a:rPr lang="en-US" baseline="0" dirty="0" smtClean="0"/>
                        <a:t> mode frequencies</a:t>
                      </a:r>
                      <a:endParaRPr lang="en-US" dirty="0"/>
                    </a:p>
                  </a:txBody>
                  <a:tcPr/>
                </a:tc>
                <a:tc>
                  <a:txBody>
                    <a:bodyPr/>
                    <a:lstStyle/>
                    <a:p>
                      <a:pPr algn="ctr"/>
                      <a:r>
                        <a:rPr lang="en-US" dirty="0" smtClean="0"/>
                        <a:t>Damping of vibrational modes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Relative</a:t>
                      </a:r>
                      <a:r>
                        <a:rPr lang="en-US" baseline="0" dirty="0" smtClean="0"/>
                        <a:t> complexity </a:t>
                      </a:r>
                      <a:r>
                        <a:rPr lang="en-US" dirty="0" smtClean="0"/>
                        <a:t>of construction</a:t>
                      </a:r>
                    </a:p>
                    <a:p>
                      <a:pPr algn="ctr"/>
                      <a:endParaRPr lang="en-US" dirty="0"/>
                    </a:p>
                  </a:txBody>
                  <a:tcPr/>
                </a:tc>
              </a:tr>
              <a:tr h="749524">
                <a:tc>
                  <a:txBody>
                    <a:bodyPr/>
                    <a:lstStyle/>
                    <a:p>
                      <a:pPr algn="ctr"/>
                      <a:r>
                        <a:rPr lang="en-US" dirty="0" smtClean="0"/>
                        <a:t>1 structure</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749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 structures: warm &amp; cold</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sp>
        <p:nvSpPr>
          <p:cNvPr id="8" name="Rectangle 7"/>
          <p:cNvSpPr/>
          <p:nvPr/>
        </p:nvSpPr>
        <p:spPr>
          <a:xfrm>
            <a:off x="1697592" y="3962420"/>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10969" y="3217697"/>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17611" y="3217697"/>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220930" y="3217697"/>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771585" y="3989733"/>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accent6"/>
              </a:solidFill>
            </a:endParaRPr>
          </a:p>
        </p:txBody>
      </p:sp>
      <p:sp>
        <p:nvSpPr>
          <p:cNvPr id="17" name="Rectangle 16"/>
          <p:cNvSpPr/>
          <p:nvPr/>
        </p:nvSpPr>
        <p:spPr>
          <a:xfrm>
            <a:off x="1697592" y="3217697"/>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14304" y="6108903"/>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Good</a:t>
            </a:r>
            <a:endParaRPr lang="en-US" dirty="0"/>
          </a:p>
        </p:txBody>
      </p:sp>
      <p:sp>
        <p:nvSpPr>
          <p:cNvPr id="20" name="Rectangle 19"/>
          <p:cNvSpPr/>
          <p:nvPr/>
        </p:nvSpPr>
        <p:spPr>
          <a:xfrm>
            <a:off x="2775324" y="6108903"/>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Fair</a:t>
            </a:r>
            <a:endParaRPr lang="en-US" dirty="0">
              <a:solidFill>
                <a:srgbClr val="000000"/>
              </a:solidFill>
            </a:endParaRPr>
          </a:p>
        </p:txBody>
      </p:sp>
      <p:sp>
        <p:nvSpPr>
          <p:cNvPr id="21" name="Rectangle 20"/>
          <p:cNvSpPr/>
          <p:nvPr/>
        </p:nvSpPr>
        <p:spPr>
          <a:xfrm>
            <a:off x="5095636" y="6108903"/>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Risky</a:t>
            </a:r>
            <a:endParaRPr lang="en-US" dirty="0"/>
          </a:p>
        </p:txBody>
      </p:sp>
      <p:sp>
        <p:nvSpPr>
          <p:cNvPr id="22" name="Rectangle 21"/>
          <p:cNvSpPr/>
          <p:nvPr/>
        </p:nvSpPr>
        <p:spPr>
          <a:xfrm>
            <a:off x="7252545" y="6108903"/>
            <a:ext cx="1308831" cy="5831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Show stopper</a:t>
            </a:r>
            <a:endParaRPr lang="en-US" dirty="0"/>
          </a:p>
        </p:txBody>
      </p:sp>
      <p:grpSp>
        <p:nvGrpSpPr>
          <p:cNvPr id="23" name="Group 22"/>
          <p:cNvGrpSpPr/>
          <p:nvPr/>
        </p:nvGrpSpPr>
        <p:grpSpPr>
          <a:xfrm>
            <a:off x="0" y="0"/>
            <a:ext cx="9144000" cy="1135339"/>
            <a:chOff x="0" y="0"/>
            <a:chExt cx="9144000" cy="1135339"/>
          </a:xfrm>
        </p:grpSpPr>
        <p:pic>
          <p:nvPicPr>
            <p:cNvPr id="24"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25" name="Picture 24"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6" name="Picture 25"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 name="Title 1"/>
          <p:cNvSpPr>
            <a:spLocks noGrp="1"/>
          </p:cNvSpPr>
          <p:nvPr>
            <p:ph type="title"/>
          </p:nvPr>
        </p:nvSpPr>
        <p:spPr>
          <a:xfrm>
            <a:off x="457200" y="93226"/>
            <a:ext cx="8229600" cy="1143000"/>
          </a:xfrm>
        </p:spPr>
        <p:txBody>
          <a:bodyPr>
            <a:normAutofit/>
          </a:bodyPr>
          <a:lstStyle/>
          <a:p>
            <a:r>
              <a:rPr lang="en-US" dirty="0" smtClean="0"/>
              <a:t>To make 1 structure or 2?</a:t>
            </a:r>
            <a:endParaRPr lang="en-US" dirty="0"/>
          </a:p>
        </p:txBody>
      </p:sp>
      <p:sp>
        <p:nvSpPr>
          <p:cNvPr id="39" name="Rectangle 38"/>
          <p:cNvSpPr/>
          <p:nvPr/>
        </p:nvSpPr>
        <p:spPr>
          <a:xfrm>
            <a:off x="3228846" y="3978291"/>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724400" y="3989733"/>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224036" y="3989733"/>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697592" y="3217697"/>
            <a:ext cx="658368"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6629" y="4752092"/>
            <a:ext cx="9001452" cy="1200329"/>
          </a:xfrm>
          <a:prstGeom prst="rect">
            <a:avLst/>
          </a:prstGeom>
          <a:noFill/>
        </p:spPr>
        <p:txBody>
          <a:bodyPr wrap="square" rtlCol="0">
            <a:spAutoFit/>
          </a:bodyPr>
          <a:lstStyle/>
          <a:p>
            <a:r>
              <a:rPr lang="en-US" dirty="0" smtClean="0"/>
              <a:t>Note:</a:t>
            </a:r>
          </a:p>
          <a:p>
            <a:pPr marL="285750" indent="-285750">
              <a:buFont typeface="Arial"/>
              <a:buChar char="•"/>
            </a:pPr>
            <a:r>
              <a:rPr lang="en-US" dirty="0" smtClean="0"/>
              <a:t>For 1 structure, the heat shield is not integrated. It cools the lower structure </a:t>
            </a:r>
            <a:r>
              <a:rPr lang="en-US" dirty="0" err="1" smtClean="0"/>
              <a:t>radiatively</a:t>
            </a:r>
            <a:r>
              <a:rPr lang="en-US" dirty="0" smtClean="0"/>
              <a:t>, along with the suspension.</a:t>
            </a:r>
          </a:p>
          <a:p>
            <a:pPr marL="285750" indent="-285750">
              <a:buFont typeface="Arial"/>
              <a:buChar char="•"/>
            </a:pPr>
            <a:r>
              <a:rPr lang="en-US" dirty="0" smtClean="0"/>
              <a:t>For 2 structures, the heat shield is fully integrated into the lower structure as 1 unit.</a:t>
            </a:r>
          </a:p>
        </p:txBody>
      </p:sp>
      <p:sp>
        <p:nvSpPr>
          <p:cNvPr id="4" name="TextBox 3"/>
          <p:cNvSpPr txBox="1"/>
          <p:nvPr/>
        </p:nvSpPr>
        <p:spPr>
          <a:xfrm>
            <a:off x="3397894" y="1090070"/>
            <a:ext cx="5434345" cy="369332"/>
          </a:xfrm>
          <a:prstGeom prst="rect">
            <a:avLst/>
          </a:prstGeom>
          <a:noFill/>
        </p:spPr>
        <p:txBody>
          <a:bodyPr wrap="square" rtlCol="0">
            <a:spAutoFit/>
          </a:bodyPr>
          <a:lstStyle/>
          <a:p>
            <a:r>
              <a:rPr lang="en-US" dirty="0" smtClean="0"/>
              <a:t>- in the case of a suspended heat shield</a:t>
            </a:r>
            <a:endParaRPr lang="en-US" dirty="0"/>
          </a:p>
        </p:txBody>
      </p:sp>
      <p:sp>
        <p:nvSpPr>
          <p:cNvPr id="29" name="Rectangle 28"/>
          <p:cNvSpPr/>
          <p:nvPr/>
        </p:nvSpPr>
        <p:spPr>
          <a:xfrm>
            <a:off x="7771585" y="3217697"/>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accent6"/>
              </a:solidFill>
            </a:endParaRPr>
          </a:p>
        </p:txBody>
      </p:sp>
    </p:spTree>
    <p:extLst>
      <p:ext uri="{BB962C8B-B14F-4D97-AF65-F5344CB8AC3E}">
        <p14:creationId xmlns:p14="http://schemas.microsoft.com/office/powerpoint/2010/main" val="11775447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00"/>
            <a:ext cx="8229600" cy="1143000"/>
          </a:xfrm>
        </p:spPr>
        <p:txBody>
          <a:bodyPr>
            <a:normAutofit/>
          </a:bodyPr>
          <a:lstStyle/>
          <a:p>
            <a:r>
              <a:rPr lang="en-US" dirty="0" smtClean="0"/>
              <a:t>LIGO III </a:t>
            </a:r>
            <a:r>
              <a:rPr lang="en-US" dirty="0" err="1" smtClean="0"/>
              <a:t>Cryosystem</a:t>
            </a:r>
            <a:endParaRPr lang="en-US" dirty="0"/>
          </a:p>
        </p:txBody>
      </p:sp>
      <p:grpSp>
        <p:nvGrpSpPr>
          <p:cNvPr id="39" name="Group 38"/>
          <p:cNvGrpSpPr/>
          <p:nvPr/>
        </p:nvGrpSpPr>
        <p:grpSpPr>
          <a:xfrm>
            <a:off x="520390" y="1463535"/>
            <a:ext cx="6808582" cy="5057325"/>
            <a:chOff x="520390" y="1463535"/>
            <a:chExt cx="6808582" cy="5057325"/>
          </a:xfrm>
        </p:grpSpPr>
        <p:sp>
          <p:nvSpPr>
            <p:cNvPr id="80" name="Rectangle 79"/>
            <p:cNvSpPr/>
            <p:nvPr/>
          </p:nvSpPr>
          <p:spPr>
            <a:xfrm>
              <a:off x="5327253" y="179558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61" name="Group 60"/>
            <p:cNvGrpSpPr/>
            <p:nvPr/>
          </p:nvGrpSpPr>
          <p:grpSpPr>
            <a:xfrm>
              <a:off x="4632238" y="5380210"/>
              <a:ext cx="1828800" cy="2622"/>
              <a:chOff x="429981" y="3527476"/>
              <a:chExt cx="2560319" cy="2622"/>
            </a:xfrm>
            <a:scene3d>
              <a:camera prst="orthographicFront">
                <a:rot lat="0" lon="0" rev="10800000"/>
              </a:camera>
              <a:lightRig rig="threePt" dir="t"/>
            </a:scene3d>
          </p:grpSpPr>
          <p:cxnSp>
            <p:nvCxnSpPr>
              <p:cNvPr id="62" name="Straight Connector 61"/>
              <p:cNvCxnSpPr/>
              <p:nvPr/>
            </p:nvCxnSpPr>
            <p:spPr>
              <a:xfrm>
                <a:off x="42998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20080"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128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0430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9574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87181" y="3527476"/>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97862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0700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161500" y="3530098"/>
                <a:ext cx="1828800"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1435991" y="5362918"/>
              <a:ext cx="2560319" cy="2622"/>
              <a:chOff x="429981" y="3527476"/>
              <a:chExt cx="2560319" cy="2622"/>
            </a:xfrm>
          </p:grpSpPr>
          <p:cxnSp>
            <p:nvCxnSpPr>
              <p:cNvPr id="51" name="Straight Connector 50"/>
              <p:cNvCxnSpPr/>
              <p:nvPr/>
            </p:nvCxnSpPr>
            <p:spPr>
              <a:xfrm>
                <a:off x="42998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0080"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128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0430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9574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87181" y="3527476"/>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862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0700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61500" y="3530098"/>
                <a:ext cx="1828800" cy="0"/>
              </a:xfrm>
              <a:prstGeom prst="line">
                <a:avLst/>
              </a:prstGeom>
              <a:ln w="317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a:xfrm>
              <a:off x="4006706" y="4851154"/>
              <a:ext cx="610823"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Rectangle 6"/>
            <p:cNvSpPr/>
            <p:nvPr/>
          </p:nvSpPr>
          <p:spPr>
            <a:xfrm>
              <a:off x="4825986" y="4982591"/>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4130417" y="3550993"/>
              <a:ext cx="360994"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4825679" y="3674700"/>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4129950" y="2880317"/>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ectangle 11"/>
            <p:cNvSpPr/>
            <p:nvPr/>
          </p:nvSpPr>
          <p:spPr>
            <a:xfrm>
              <a:off x="4134515" y="2292404"/>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ctangle 12"/>
            <p:cNvSpPr/>
            <p:nvPr/>
          </p:nvSpPr>
          <p:spPr>
            <a:xfrm>
              <a:off x="4825679" y="2879863"/>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Rectangle 13"/>
            <p:cNvSpPr/>
            <p:nvPr/>
          </p:nvSpPr>
          <p:spPr>
            <a:xfrm>
              <a:off x="4830244" y="2291950"/>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7" name="Straight Connector 16"/>
            <p:cNvCxnSpPr/>
            <p:nvPr/>
          </p:nvCxnSpPr>
          <p:spPr>
            <a:xfrm>
              <a:off x="4233197" y="4080113"/>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5597"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26511"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78911" y="4079205"/>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33197" y="3115936"/>
              <a:ext cx="0" cy="66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85597" y="3115936"/>
              <a:ext cx="0" cy="669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233197" y="251581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385597" y="251581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926511" y="249184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78911" y="249184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9138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662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22192" y="3421651"/>
              <a:ext cx="1610968" cy="2610331"/>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Rectangle 40"/>
            <p:cNvSpPr/>
            <p:nvPr/>
          </p:nvSpPr>
          <p:spPr>
            <a:xfrm>
              <a:off x="1984631" y="5029623"/>
              <a:ext cx="1837005"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 name="Rectangle 59"/>
            <p:cNvSpPr/>
            <p:nvPr/>
          </p:nvSpPr>
          <p:spPr>
            <a:xfrm>
              <a:off x="5432604" y="5029623"/>
              <a:ext cx="457200"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6" name="Rectangle 45"/>
            <p:cNvSpPr/>
            <p:nvPr/>
          </p:nvSpPr>
          <p:spPr>
            <a:xfrm>
              <a:off x="1954395" y="1463535"/>
              <a:ext cx="5374577"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ISI Stage 2</a:t>
              </a:r>
              <a:endParaRPr lang="en-US" sz="1600" dirty="0"/>
            </a:p>
          </p:txBody>
        </p:sp>
        <p:cxnSp>
          <p:nvCxnSpPr>
            <p:cNvPr id="78" name="Straight Connector 77"/>
            <p:cNvCxnSpPr/>
            <p:nvPr/>
          </p:nvCxnSpPr>
          <p:spPr>
            <a:xfrm>
              <a:off x="4309092" y="179617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97027" y="179558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828365" y="179617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1" name="Freeform 90"/>
            <p:cNvSpPr/>
            <p:nvPr/>
          </p:nvSpPr>
          <p:spPr>
            <a:xfrm>
              <a:off x="1071040" y="1835940"/>
              <a:ext cx="2723500" cy="1637046"/>
            </a:xfrm>
            <a:custGeom>
              <a:avLst/>
              <a:gdLst>
                <a:gd name="connsiteX0" fmla="*/ 0 w 2723500"/>
                <a:gd name="connsiteY0" fmla="*/ 458985 h 1637046"/>
                <a:gd name="connsiteX1" fmla="*/ 504918 w 2723500"/>
                <a:gd name="connsiteY1" fmla="*/ 443685 h 1637046"/>
                <a:gd name="connsiteX2" fmla="*/ 581421 w 2723500"/>
                <a:gd name="connsiteY2" fmla="*/ 428386 h 1637046"/>
                <a:gd name="connsiteX3" fmla="*/ 688525 w 2723500"/>
                <a:gd name="connsiteY3" fmla="*/ 397787 h 1637046"/>
                <a:gd name="connsiteX4" fmla="*/ 749727 w 2723500"/>
                <a:gd name="connsiteY4" fmla="*/ 367188 h 1637046"/>
                <a:gd name="connsiteX5" fmla="*/ 841531 w 2723500"/>
                <a:gd name="connsiteY5" fmla="*/ 305990 h 1637046"/>
                <a:gd name="connsiteX6" fmla="*/ 887432 w 2723500"/>
                <a:gd name="connsiteY6" fmla="*/ 275391 h 1637046"/>
                <a:gd name="connsiteX7" fmla="*/ 948635 w 2723500"/>
                <a:gd name="connsiteY7" fmla="*/ 244792 h 1637046"/>
                <a:gd name="connsiteX8" fmla="*/ 963935 w 2723500"/>
                <a:gd name="connsiteY8" fmla="*/ 198893 h 1637046"/>
                <a:gd name="connsiteX9" fmla="*/ 1025137 w 2723500"/>
                <a:gd name="connsiteY9" fmla="*/ 183594 h 1637046"/>
                <a:gd name="connsiteX10" fmla="*/ 1071039 w 2723500"/>
                <a:gd name="connsiteY10" fmla="*/ 168294 h 1637046"/>
                <a:gd name="connsiteX11" fmla="*/ 1116941 w 2723500"/>
                <a:gd name="connsiteY11" fmla="*/ 137695 h 1637046"/>
                <a:gd name="connsiteX12" fmla="*/ 1178143 w 2723500"/>
                <a:gd name="connsiteY12" fmla="*/ 122396 h 1637046"/>
                <a:gd name="connsiteX13" fmla="*/ 1269946 w 2723500"/>
                <a:gd name="connsiteY13" fmla="*/ 91797 h 1637046"/>
                <a:gd name="connsiteX14" fmla="*/ 1315848 w 2723500"/>
                <a:gd name="connsiteY14" fmla="*/ 76497 h 1637046"/>
                <a:gd name="connsiteX15" fmla="*/ 1453553 w 2723500"/>
                <a:gd name="connsiteY15" fmla="*/ 15299 h 1637046"/>
                <a:gd name="connsiteX16" fmla="*/ 1667761 w 2723500"/>
                <a:gd name="connsiteY16" fmla="*/ 0 h 1637046"/>
                <a:gd name="connsiteX17" fmla="*/ 1989073 w 2723500"/>
                <a:gd name="connsiteY17" fmla="*/ 15299 h 1637046"/>
                <a:gd name="connsiteX18" fmla="*/ 2325685 w 2723500"/>
                <a:gd name="connsiteY18" fmla="*/ 45898 h 1637046"/>
                <a:gd name="connsiteX19" fmla="*/ 2371587 w 2723500"/>
                <a:gd name="connsiteY19" fmla="*/ 76497 h 1637046"/>
                <a:gd name="connsiteX20" fmla="*/ 2463390 w 2723500"/>
                <a:gd name="connsiteY20" fmla="*/ 107096 h 1637046"/>
                <a:gd name="connsiteX21" fmla="*/ 2493992 w 2723500"/>
                <a:gd name="connsiteY21" fmla="*/ 152995 h 1637046"/>
                <a:gd name="connsiteX22" fmla="*/ 2524593 w 2723500"/>
                <a:gd name="connsiteY22" fmla="*/ 244792 h 1637046"/>
                <a:gd name="connsiteX23" fmla="*/ 2555194 w 2723500"/>
                <a:gd name="connsiteY23" fmla="*/ 474284 h 1637046"/>
                <a:gd name="connsiteX24" fmla="*/ 2585795 w 2723500"/>
                <a:gd name="connsiteY24" fmla="*/ 1254559 h 1637046"/>
                <a:gd name="connsiteX25" fmla="*/ 2631697 w 2723500"/>
                <a:gd name="connsiteY25" fmla="*/ 1545249 h 1637046"/>
                <a:gd name="connsiteX26" fmla="*/ 2662298 w 2723500"/>
                <a:gd name="connsiteY26" fmla="*/ 1591148 h 1637046"/>
                <a:gd name="connsiteX27" fmla="*/ 2708199 w 2723500"/>
                <a:gd name="connsiteY27" fmla="*/ 1621747 h 1637046"/>
                <a:gd name="connsiteX28" fmla="*/ 2723500 w 2723500"/>
                <a:gd name="connsiteY28" fmla="*/ 1637046 h 16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3500" h="1637046">
                  <a:moveTo>
                    <a:pt x="0" y="458985"/>
                  </a:moveTo>
                  <a:cubicBezTo>
                    <a:pt x="168306" y="453885"/>
                    <a:pt x="336767" y="452534"/>
                    <a:pt x="504918" y="443685"/>
                  </a:cubicBezTo>
                  <a:cubicBezTo>
                    <a:pt x="530888" y="442318"/>
                    <a:pt x="556034" y="434027"/>
                    <a:pt x="581421" y="428386"/>
                  </a:cubicBezTo>
                  <a:cubicBezTo>
                    <a:pt x="608289" y="422416"/>
                    <a:pt x="661007" y="409580"/>
                    <a:pt x="688525" y="397787"/>
                  </a:cubicBezTo>
                  <a:cubicBezTo>
                    <a:pt x="709489" y="388803"/>
                    <a:pt x="730169" y="378922"/>
                    <a:pt x="749727" y="367188"/>
                  </a:cubicBezTo>
                  <a:cubicBezTo>
                    <a:pt x="781264" y="348267"/>
                    <a:pt x="810930" y="326389"/>
                    <a:pt x="841531" y="305990"/>
                  </a:cubicBezTo>
                  <a:cubicBezTo>
                    <a:pt x="856831" y="295790"/>
                    <a:pt x="870985" y="283614"/>
                    <a:pt x="887432" y="275391"/>
                  </a:cubicBezTo>
                  <a:lnTo>
                    <a:pt x="948635" y="244792"/>
                  </a:lnTo>
                  <a:cubicBezTo>
                    <a:pt x="953735" y="229492"/>
                    <a:pt x="951341" y="208967"/>
                    <a:pt x="963935" y="198893"/>
                  </a:cubicBezTo>
                  <a:cubicBezTo>
                    <a:pt x="980356" y="185757"/>
                    <a:pt x="1004918" y="189371"/>
                    <a:pt x="1025137" y="183594"/>
                  </a:cubicBezTo>
                  <a:cubicBezTo>
                    <a:pt x="1040645" y="179164"/>
                    <a:pt x="1056613" y="175506"/>
                    <a:pt x="1071039" y="168294"/>
                  </a:cubicBezTo>
                  <a:cubicBezTo>
                    <a:pt x="1087487" y="160071"/>
                    <a:pt x="1100039" y="144938"/>
                    <a:pt x="1116941" y="137695"/>
                  </a:cubicBezTo>
                  <a:cubicBezTo>
                    <a:pt x="1136269" y="129412"/>
                    <a:pt x="1158001" y="128438"/>
                    <a:pt x="1178143" y="122396"/>
                  </a:cubicBezTo>
                  <a:cubicBezTo>
                    <a:pt x="1209039" y="113128"/>
                    <a:pt x="1239345" y="101997"/>
                    <a:pt x="1269946" y="91797"/>
                  </a:cubicBezTo>
                  <a:cubicBezTo>
                    <a:pt x="1285247" y="86697"/>
                    <a:pt x="1302428" y="85443"/>
                    <a:pt x="1315848" y="76497"/>
                  </a:cubicBezTo>
                  <a:cubicBezTo>
                    <a:pt x="1361185" y="46274"/>
                    <a:pt x="1392375" y="19668"/>
                    <a:pt x="1453553" y="15299"/>
                  </a:cubicBezTo>
                  <a:lnTo>
                    <a:pt x="1667761" y="0"/>
                  </a:lnTo>
                  <a:lnTo>
                    <a:pt x="1989073" y="15299"/>
                  </a:lnTo>
                  <a:cubicBezTo>
                    <a:pt x="2279102" y="30171"/>
                    <a:pt x="2176741" y="8666"/>
                    <a:pt x="2325685" y="45898"/>
                  </a:cubicBezTo>
                  <a:cubicBezTo>
                    <a:pt x="2340986" y="56098"/>
                    <a:pt x="2354783" y="69029"/>
                    <a:pt x="2371587" y="76497"/>
                  </a:cubicBezTo>
                  <a:cubicBezTo>
                    <a:pt x="2401063" y="89597"/>
                    <a:pt x="2463390" y="107096"/>
                    <a:pt x="2463390" y="107096"/>
                  </a:cubicBezTo>
                  <a:cubicBezTo>
                    <a:pt x="2473591" y="122396"/>
                    <a:pt x="2486523" y="136192"/>
                    <a:pt x="2493992" y="152995"/>
                  </a:cubicBezTo>
                  <a:cubicBezTo>
                    <a:pt x="2507093" y="182469"/>
                    <a:pt x="2524593" y="244792"/>
                    <a:pt x="2524593" y="244792"/>
                  </a:cubicBezTo>
                  <a:cubicBezTo>
                    <a:pt x="2529190" y="276972"/>
                    <a:pt x="2554253" y="447932"/>
                    <a:pt x="2555194" y="474284"/>
                  </a:cubicBezTo>
                  <a:cubicBezTo>
                    <a:pt x="2583340" y="1262310"/>
                    <a:pt x="2492237" y="973910"/>
                    <a:pt x="2585795" y="1254559"/>
                  </a:cubicBezTo>
                  <a:cubicBezTo>
                    <a:pt x="2589687" y="1305146"/>
                    <a:pt x="2586802" y="1477910"/>
                    <a:pt x="2631697" y="1545249"/>
                  </a:cubicBezTo>
                  <a:cubicBezTo>
                    <a:pt x="2641897" y="1560549"/>
                    <a:pt x="2649295" y="1578146"/>
                    <a:pt x="2662298" y="1591148"/>
                  </a:cubicBezTo>
                  <a:cubicBezTo>
                    <a:pt x="2675301" y="1604150"/>
                    <a:pt x="2693488" y="1610714"/>
                    <a:pt x="2708199" y="1621747"/>
                  </a:cubicBezTo>
                  <a:cubicBezTo>
                    <a:pt x="2713969" y="1626074"/>
                    <a:pt x="2718400" y="1631946"/>
                    <a:pt x="2723500" y="1637046"/>
                  </a:cubicBezTo>
                </a:path>
              </a:pathLst>
            </a:custGeom>
            <a:ln w="635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87" name="TextBox 86"/>
            <p:cNvSpPr txBox="1"/>
            <p:nvPr/>
          </p:nvSpPr>
          <p:spPr>
            <a:xfrm>
              <a:off x="2629134" y="6151528"/>
              <a:ext cx="2525618" cy="369332"/>
            </a:xfrm>
            <a:prstGeom prst="rect">
              <a:avLst/>
            </a:prstGeom>
            <a:noFill/>
          </p:spPr>
          <p:txBody>
            <a:bodyPr wrap="square" rtlCol="0">
              <a:spAutoFit/>
            </a:bodyPr>
            <a:lstStyle/>
            <a:p>
              <a:r>
                <a:rPr lang="en-US" dirty="0" smtClean="0"/>
                <a:t>124 K Silicon </a:t>
              </a:r>
              <a:r>
                <a:rPr lang="en-US" dirty="0" smtClean="0"/>
                <a:t>test mass</a:t>
              </a:r>
              <a:endParaRPr lang="en-US" dirty="0"/>
            </a:p>
          </p:txBody>
        </p:sp>
        <p:cxnSp>
          <p:nvCxnSpPr>
            <p:cNvPr id="89" name="Straight Arrow Connector 88"/>
            <p:cNvCxnSpPr>
              <a:stCxn id="87" idx="0"/>
            </p:cNvCxnSpPr>
            <p:nvPr/>
          </p:nvCxnSpPr>
          <p:spPr>
            <a:xfrm flipV="1">
              <a:off x="3891943" y="5596838"/>
              <a:ext cx="417149" cy="5546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251967" y="1916964"/>
              <a:ext cx="445644" cy="461665"/>
            </a:xfrm>
            <a:prstGeom prst="rect">
              <a:avLst/>
            </a:prstGeom>
            <a:solidFill>
              <a:schemeClr val="bg1"/>
            </a:solidFill>
          </p:spPr>
          <p:txBody>
            <a:bodyPr wrap="square" rtlCol="0" anchor="t">
              <a:spAutoFit/>
            </a:bodyPr>
            <a:lstStyle/>
            <a:p>
              <a:pPr algn="ctr"/>
              <a:r>
                <a:rPr lang="en-US" sz="2400" dirty="0" smtClean="0"/>
                <a:t>…</a:t>
              </a:r>
              <a:endParaRPr lang="en-US" sz="2400" dirty="0"/>
            </a:p>
          </p:txBody>
        </p:sp>
        <p:sp>
          <p:nvSpPr>
            <p:cNvPr id="96" name="Rectangle 95"/>
            <p:cNvSpPr/>
            <p:nvPr/>
          </p:nvSpPr>
          <p:spPr>
            <a:xfrm>
              <a:off x="2770754" y="1787090"/>
              <a:ext cx="337526" cy="17855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33" name="Straight Connector 32"/>
            <p:cNvCxnSpPr>
              <a:stCxn id="92" idx="1"/>
            </p:cNvCxnSpPr>
            <p:nvPr/>
          </p:nvCxnSpPr>
          <p:spPr>
            <a:xfrm flipH="1" flipV="1">
              <a:off x="520390" y="2141931"/>
              <a:ext cx="550650" cy="118516"/>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1071040" y="1835940"/>
              <a:ext cx="45719" cy="849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104" name="Group 103"/>
          <p:cNvGrpSpPr/>
          <p:nvPr/>
        </p:nvGrpSpPr>
        <p:grpSpPr>
          <a:xfrm>
            <a:off x="0" y="0"/>
            <a:ext cx="9144000" cy="1264919"/>
            <a:chOff x="0" y="0"/>
            <a:chExt cx="9144000" cy="1264919"/>
          </a:xfrm>
        </p:grpSpPr>
        <p:pic>
          <p:nvPicPr>
            <p:cNvPr id="105"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06" name="Picture 105"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09" name="Picture 108"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3" name="Footer Placeholder 22"/>
          <p:cNvSpPr>
            <a:spLocks noGrp="1"/>
          </p:cNvSpPr>
          <p:nvPr>
            <p:ph type="ftr" sz="quarter" idx="11"/>
          </p:nvPr>
        </p:nvSpPr>
        <p:spPr>
          <a:xfrm>
            <a:off x="3124200" y="6447886"/>
            <a:ext cx="2895600" cy="365125"/>
          </a:xfrm>
        </p:spPr>
        <p:txBody>
          <a:bodyPr/>
          <a:lstStyle/>
          <a:p>
            <a:r>
              <a:rPr lang="en-US" smtClean="0"/>
              <a:t>G1500246 - Pasadena - 17 March 2015</a:t>
            </a:r>
            <a:endParaRPr lang="en-US"/>
          </a:p>
        </p:txBody>
      </p:sp>
      <p:sp>
        <p:nvSpPr>
          <p:cNvPr id="25" name="Slide Number Placeholder 24"/>
          <p:cNvSpPr>
            <a:spLocks noGrp="1"/>
          </p:cNvSpPr>
          <p:nvPr>
            <p:ph type="sldNum" sz="quarter" idx="12"/>
          </p:nvPr>
        </p:nvSpPr>
        <p:spPr>
          <a:xfrm>
            <a:off x="6942194" y="6436444"/>
            <a:ext cx="2133600" cy="365125"/>
          </a:xfrm>
        </p:spPr>
        <p:txBody>
          <a:bodyPr/>
          <a:lstStyle/>
          <a:p>
            <a:fld id="{B7B3A00D-A687-6248-9660-38F845FB283B}" type="slidenum">
              <a:rPr lang="en-US" smtClean="0"/>
              <a:t>2</a:t>
            </a:fld>
            <a:endParaRPr lang="en-US"/>
          </a:p>
        </p:txBody>
      </p:sp>
    </p:spTree>
    <p:extLst>
      <p:ext uri="{BB962C8B-B14F-4D97-AF65-F5344CB8AC3E}">
        <p14:creationId xmlns:p14="http://schemas.microsoft.com/office/powerpoint/2010/main" val="11683094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19312" y="6413560"/>
            <a:ext cx="2133600" cy="365125"/>
          </a:xfrm>
        </p:spPr>
        <p:txBody>
          <a:bodyPr/>
          <a:lstStyle/>
          <a:p>
            <a:fld id="{15B93A97-B61A-7C45-878D-96B03E23EA64}" type="slidenum">
              <a:rPr lang="en-US" smtClean="0"/>
              <a:t>20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864992922"/>
              </p:ext>
            </p:extLst>
          </p:nvPr>
        </p:nvGraphicFramePr>
        <p:xfrm>
          <a:off x="116629" y="1673383"/>
          <a:ext cx="9001452" cy="2962087"/>
        </p:xfrm>
        <a:graphic>
          <a:graphicData uri="http://schemas.openxmlformats.org/drawingml/2006/table">
            <a:tbl>
              <a:tblPr firstRow="1" bandRow="1">
                <a:tableStyleId>{5C22544A-7EE6-4342-B048-85BDC9FD1C3A}</a:tableStyleId>
              </a:tblPr>
              <a:tblGrid>
                <a:gridCol w="1500242"/>
                <a:gridCol w="1500242"/>
                <a:gridCol w="1500242"/>
                <a:gridCol w="1500242"/>
                <a:gridCol w="1616334"/>
                <a:gridCol w="1384150"/>
              </a:tblGrid>
              <a:tr h="1293699">
                <a:tc>
                  <a:txBody>
                    <a:bodyPr/>
                    <a:lstStyle/>
                    <a:p>
                      <a:pPr algn="ctr"/>
                      <a:endParaRPr lang="en-US" dirty="0"/>
                    </a:p>
                  </a:txBody>
                  <a:tcPr/>
                </a:tc>
                <a:tc>
                  <a:txBody>
                    <a:bodyPr/>
                    <a:lstStyle/>
                    <a:p>
                      <a:pPr algn="ctr"/>
                      <a:r>
                        <a:rPr lang="en-US" dirty="0" smtClean="0"/>
                        <a:t>Temperature of cold part</a:t>
                      </a:r>
                      <a:endParaRPr lang="en-US" dirty="0"/>
                    </a:p>
                  </a:txBody>
                  <a:tcPr/>
                </a:tc>
                <a:tc>
                  <a:txBody>
                    <a:bodyPr/>
                    <a:lstStyle/>
                    <a:p>
                      <a:pPr algn="ctr"/>
                      <a:r>
                        <a:rPr lang="en-US" dirty="0" smtClean="0"/>
                        <a:t>Thermal stress + alignment of warm part</a:t>
                      </a:r>
                      <a:endParaRPr lang="en-US" dirty="0"/>
                    </a:p>
                  </a:txBody>
                  <a:tcPr/>
                </a:tc>
                <a:tc>
                  <a:txBody>
                    <a:bodyPr/>
                    <a:lstStyle/>
                    <a:p>
                      <a:pPr algn="ctr"/>
                      <a:r>
                        <a:rPr lang="en-US" dirty="0" smtClean="0"/>
                        <a:t>Vibrational</a:t>
                      </a:r>
                      <a:r>
                        <a:rPr lang="en-US" baseline="0" dirty="0" smtClean="0"/>
                        <a:t> mode frequencies</a:t>
                      </a:r>
                      <a:endParaRPr lang="en-US" dirty="0"/>
                    </a:p>
                  </a:txBody>
                  <a:tcPr/>
                </a:tc>
                <a:tc>
                  <a:txBody>
                    <a:bodyPr/>
                    <a:lstStyle/>
                    <a:p>
                      <a:pPr algn="ctr"/>
                      <a:r>
                        <a:rPr lang="en-US" dirty="0" smtClean="0"/>
                        <a:t>Damping of vibrational modes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Relative</a:t>
                      </a:r>
                      <a:r>
                        <a:rPr lang="en-US" baseline="0" dirty="0" smtClean="0"/>
                        <a:t> complexity </a:t>
                      </a:r>
                      <a:r>
                        <a:rPr lang="en-US" dirty="0" smtClean="0"/>
                        <a:t>of construction</a:t>
                      </a:r>
                    </a:p>
                    <a:p>
                      <a:pPr algn="ctr"/>
                      <a:endParaRPr lang="en-US" dirty="0"/>
                    </a:p>
                  </a:txBody>
                  <a:tcPr/>
                </a:tc>
              </a:tr>
              <a:tr h="749524">
                <a:tc>
                  <a:txBody>
                    <a:bodyPr/>
                    <a:lstStyle/>
                    <a:p>
                      <a:pPr algn="ctr"/>
                      <a:r>
                        <a:rPr lang="en-US" dirty="0" smtClean="0"/>
                        <a:t>1 structure</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749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 structures: warm &amp; cold</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sp>
        <p:nvSpPr>
          <p:cNvPr id="8" name="Rectangle 7"/>
          <p:cNvSpPr/>
          <p:nvPr/>
        </p:nvSpPr>
        <p:spPr>
          <a:xfrm>
            <a:off x="1697592" y="3962420"/>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10969" y="3217697"/>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17611" y="3217697"/>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220930" y="3217697"/>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771585" y="3989733"/>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accent6"/>
                </a:solidFill>
              </a:rPr>
              <a:t>?</a:t>
            </a:r>
          </a:p>
        </p:txBody>
      </p:sp>
      <p:sp>
        <p:nvSpPr>
          <p:cNvPr id="17" name="Rectangle 16"/>
          <p:cNvSpPr/>
          <p:nvPr/>
        </p:nvSpPr>
        <p:spPr>
          <a:xfrm>
            <a:off x="1697592" y="3217697"/>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14304" y="6108903"/>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Good</a:t>
            </a:r>
            <a:endParaRPr lang="en-US" dirty="0"/>
          </a:p>
        </p:txBody>
      </p:sp>
      <p:sp>
        <p:nvSpPr>
          <p:cNvPr id="20" name="Rectangle 19"/>
          <p:cNvSpPr/>
          <p:nvPr/>
        </p:nvSpPr>
        <p:spPr>
          <a:xfrm>
            <a:off x="2775324" y="6108903"/>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Fair</a:t>
            </a:r>
            <a:endParaRPr lang="en-US" dirty="0">
              <a:solidFill>
                <a:srgbClr val="000000"/>
              </a:solidFill>
            </a:endParaRPr>
          </a:p>
        </p:txBody>
      </p:sp>
      <p:sp>
        <p:nvSpPr>
          <p:cNvPr id="21" name="Rectangle 20"/>
          <p:cNvSpPr/>
          <p:nvPr/>
        </p:nvSpPr>
        <p:spPr>
          <a:xfrm>
            <a:off x="5095636" y="6108903"/>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Risky</a:t>
            </a:r>
            <a:endParaRPr lang="en-US" dirty="0"/>
          </a:p>
        </p:txBody>
      </p:sp>
      <p:sp>
        <p:nvSpPr>
          <p:cNvPr id="22" name="Rectangle 21"/>
          <p:cNvSpPr/>
          <p:nvPr/>
        </p:nvSpPr>
        <p:spPr>
          <a:xfrm>
            <a:off x="7252545" y="6108903"/>
            <a:ext cx="1308831" cy="5831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Show stopper</a:t>
            </a:r>
            <a:endParaRPr lang="en-US" dirty="0"/>
          </a:p>
        </p:txBody>
      </p:sp>
      <p:grpSp>
        <p:nvGrpSpPr>
          <p:cNvPr id="23" name="Group 22"/>
          <p:cNvGrpSpPr/>
          <p:nvPr/>
        </p:nvGrpSpPr>
        <p:grpSpPr>
          <a:xfrm>
            <a:off x="0" y="0"/>
            <a:ext cx="9144000" cy="1135339"/>
            <a:chOff x="0" y="0"/>
            <a:chExt cx="9144000" cy="1135339"/>
          </a:xfrm>
        </p:grpSpPr>
        <p:pic>
          <p:nvPicPr>
            <p:cNvPr id="24" name="Picture 3" descr="C:\Users\Brett\Documents\Lab\LSC - LIGO Lab\Logos and Figures\LIGO Logo Extension.bmp"/>
            <p:cNvPicPr>
              <a:picLocks noChangeAspect="1" noChangeArrowheads="1"/>
            </p:cNvPicPr>
            <p:nvPr/>
          </p:nvPicPr>
          <p:blipFill>
            <a:blip r:embed="rId2"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25" name="Picture 24" descr="New_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6" name="Picture 25" descr="Stanford_University_seal_200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 name="Title 1"/>
          <p:cNvSpPr>
            <a:spLocks noGrp="1"/>
          </p:cNvSpPr>
          <p:nvPr>
            <p:ph type="title"/>
          </p:nvPr>
        </p:nvSpPr>
        <p:spPr>
          <a:xfrm>
            <a:off x="457200" y="93226"/>
            <a:ext cx="8229600" cy="1143000"/>
          </a:xfrm>
        </p:spPr>
        <p:txBody>
          <a:bodyPr>
            <a:normAutofit/>
          </a:bodyPr>
          <a:lstStyle/>
          <a:p>
            <a:r>
              <a:rPr lang="en-US" dirty="0" smtClean="0"/>
              <a:t>To make 1 structure or 2?</a:t>
            </a:r>
            <a:endParaRPr lang="en-US" dirty="0"/>
          </a:p>
        </p:txBody>
      </p:sp>
      <p:sp>
        <p:nvSpPr>
          <p:cNvPr id="39" name="Rectangle 38"/>
          <p:cNvSpPr/>
          <p:nvPr/>
        </p:nvSpPr>
        <p:spPr>
          <a:xfrm>
            <a:off x="3228846" y="3978291"/>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724400" y="3989733"/>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224036" y="3989733"/>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697592" y="3217697"/>
            <a:ext cx="658368"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6629" y="4752092"/>
            <a:ext cx="9001452" cy="1200329"/>
          </a:xfrm>
          <a:prstGeom prst="rect">
            <a:avLst/>
          </a:prstGeom>
          <a:noFill/>
        </p:spPr>
        <p:txBody>
          <a:bodyPr wrap="square" rtlCol="0">
            <a:spAutoFit/>
          </a:bodyPr>
          <a:lstStyle/>
          <a:p>
            <a:r>
              <a:rPr lang="en-US" dirty="0" smtClean="0"/>
              <a:t>Note:</a:t>
            </a:r>
          </a:p>
          <a:p>
            <a:pPr marL="285750" indent="-285750">
              <a:buFont typeface="Arial"/>
              <a:buChar char="•"/>
            </a:pPr>
            <a:r>
              <a:rPr lang="en-US" dirty="0" smtClean="0"/>
              <a:t>For 1 structure, the heat shield is not integrated. It cools the lower structure </a:t>
            </a:r>
            <a:r>
              <a:rPr lang="en-US" dirty="0" err="1" smtClean="0"/>
              <a:t>radiatively</a:t>
            </a:r>
            <a:r>
              <a:rPr lang="en-US" dirty="0" smtClean="0"/>
              <a:t>, along with the suspension.</a:t>
            </a:r>
          </a:p>
          <a:p>
            <a:pPr marL="285750" indent="-285750">
              <a:buFont typeface="Arial"/>
              <a:buChar char="•"/>
            </a:pPr>
            <a:r>
              <a:rPr lang="en-US" dirty="0" smtClean="0"/>
              <a:t>For 2 structures, the heat shield is fully integrated into the lower structure as 1 unit.</a:t>
            </a:r>
          </a:p>
        </p:txBody>
      </p:sp>
      <p:sp>
        <p:nvSpPr>
          <p:cNvPr id="4" name="TextBox 3"/>
          <p:cNvSpPr txBox="1"/>
          <p:nvPr/>
        </p:nvSpPr>
        <p:spPr>
          <a:xfrm>
            <a:off x="3397894" y="1090070"/>
            <a:ext cx="5434345" cy="369332"/>
          </a:xfrm>
          <a:prstGeom prst="rect">
            <a:avLst/>
          </a:prstGeom>
          <a:noFill/>
        </p:spPr>
        <p:txBody>
          <a:bodyPr wrap="square" rtlCol="0">
            <a:spAutoFit/>
          </a:bodyPr>
          <a:lstStyle/>
          <a:p>
            <a:r>
              <a:rPr lang="en-US" dirty="0" smtClean="0"/>
              <a:t>- in the case of a suspended heat shield</a:t>
            </a:r>
            <a:endParaRPr lang="en-US" dirty="0"/>
          </a:p>
        </p:txBody>
      </p:sp>
      <p:sp>
        <p:nvSpPr>
          <p:cNvPr id="29" name="Rectangle 28"/>
          <p:cNvSpPr/>
          <p:nvPr/>
        </p:nvSpPr>
        <p:spPr>
          <a:xfrm>
            <a:off x="7771585" y="3217697"/>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accent6"/>
                </a:solidFill>
              </a:rPr>
              <a:t>?</a:t>
            </a:r>
            <a:endParaRPr lang="en-US" sz="2800" b="1" dirty="0">
              <a:solidFill>
                <a:schemeClr val="accent6"/>
              </a:solidFill>
            </a:endParaRPr>
          </a:p>
        </p:txBody>
      </p:sp>
    </p:spTree>
    <p:extLst>
      <p:ext uri="{BB962C8B-B14F-4D97-AF65-F5344CB8AC3E}">
        <p14:creationId xmlns:p14="http://schemas.microsoft.com/office/powerpoint/2010/main" val="1952004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Conceptual LIGO III </a:t>
            </a:r>
            <a:r>
              <a:rPr lang="en-US" dirty="0" err="1" smtClean="0"/>
              <a:t>SolidWorks</a:t>
            </a:r>
            <a:r>
              <a:rPr lang="en-US" dirty="0" smtClean="0"/>
              <a:t> Sketches</a:t>
            </a:r>
            <a:endParaRPr lang="en-US"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G1500246 - Pasadena - 17 March 2015</a:t>
            </a:r>
            <a:endParaRPr lang="en-US"/>
          </a:p>
        </p:txBody>
      </p:sp>
      <p:sp>
        <p:nvSpPr>
          <p:cNvPr id="5" name="Slide Number Placeholder 4"/>
          <p:cNvSpPr>
            <a:spLocks noGrp="1"/>
          </p:cNvSpPr>
          <p:nvPr>
            <p:ph type="sldNum" sz="quarter" idx="12"/>
          </p:nvPr>
        </p:nvSpPr>
        <p:spPr/>
        <p:txBody>
          <a:bodyPr/>
          <a:lstStyle/>
          <a:p>
            <a:fld id="{B7B3A00D-A687-6248-9660-38F845FB283B}" type="slidenum">
              <a:rPr lang="en-US" smtClean="0"/>
              <a:t>21</a:t>
            </a:fld>
            <a:endParaRPr lang="en-US"/>
          </a:p>
        </p:txBody>
      </p:sp>
    </p:spTree>
    <p:extLst>
      <p:ext uri="{BB962C8B-B14F-4D97-AF65-F5344CB8AC3E}">
        <p14:creationId xmlns:p14="http://schemas.microsoft.com/office/powerpoint/2010/main" val="36364660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G1500246 - Pasadena - 17 March 2015</a:t>
            </a:r>
            <a:endParaRPr lang="en-US"/>
          </a:p>
        </p:txBody>
      </p:sp>
      <p:sp>
        <p:nvSpPr>
          <p:cNvPr id="3" name="Slide Number Placeholder 2"/>
          <p:cNvSpPr>
            <a:spLocks noGrp="1"/>
          </p:cNvSpPr>
          <p:nvPr>
            <p:ph type="sldNum" sz="quarter" idx="12"/>
          </p:nvPr>
        </p:nvSpPr>
        <p:spPr/>
        <p:txBody>
          <a:bodyPr/>
          <a:lstStyle/>
          <a:p>
            <a:fld id="{B7B3A00D-A687-6248-9660-38F845FB283B}" type="slidenum">
              <a:rPr lang="en-US" smtClean="0"/>
              <a:t>22</a:t>
            </a:fld>
            <a:endParaRPr lang="en-US"/>
          </a:p>
        </p:txBody>
      </p:sp>
      <p:pic>
        <p:nvPicPr>
          <p:cNvPr id="4" name="Picture 3" descr="D0901464 AdvLIGO Systems Layout LLO Y-End Station.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8875059" cy="6858000"/>
          </a:xfrm>
          <a:prstGeom prst="rect">
            <a:avLst/>
          </a:prstGeom>
        </p:spPr>
      </p:pic>
      <p:grpSp>
        <p:nvGrpSpPr>
          <p:cNvPr id="5" name="Group 4"/>
          <p:cNvGrpSpPr/>
          <p:nvPr/>
        </p:nvGrpSpPr>
        <p:grpSpPr>
          <a:xfrm>
            <a:off x="0" y="0"/>
            <a:ext cx="9144000" cy="1135339"/>
            <a:chOff x="0" y="0"/>
            <a:chExt cx="9144000" cy="1135339"/>
          </a:xfrm>
        </p:grpSpPr>
        <p:pic>
          <p:nvPicPr>
            <p:cNvPr id="6"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7" name="Picture 6"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8" name="Picture 7"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9" name="TextBox 8"/>
          <p:cNvSpPr txBox="1"/>
          <p:nvPr/>
        </p:nvSpPr>
        <p:spPr>
          <a:xfrm>
            <a:off x="949580" y="171629"/>
            <a:ext cx="7139013" cy="646331"/>
          </a:xfrm>
          <a:prstGeom prst="rect">
            <a:avLst/>
          </a:prstGeom>
          <a:noFill/>
        </p:spPr>
        <p:txBody>
          <a:bodyPr wrap="square" rtlCol="0">
            <a:spAutoFit/>
          </a:bodyPr>
          <a:lstStyle/>
          <a:p>
            <a:pPr algn="ctr"/>
            <a:r>
              <a:rPr lang="en-US" sz="3600" dirty="0" smtClean="0"/>
              <a:t>aLIGO LLO Y End </a:t>
            </a:r>
            <a:r>
              <a:rPr lang="en-US" sz="3600" dirty="0" err="1" smtClean="0"/>
              <a:t>SolidWorks</a:t>
            </a:r>
            <a:r>
              <a:rPr lang="en-US" sz="3600" dirty="0" smtClean="0"/>
              <a:t> Model</a:t>
            </a:r>
            <a:endParaRPr lang="en-US" sz="3600" dirty="0"/>
          </a:p>
        </p:txBody>
      </p:sp>
      <p:cxnSp>
        <p:nvCxnSpPr>
          <p:cNvPr id="11" name="Straight Connector 10"/>
          <p:cNvCxnSpPr/>
          <p:nvPr/>
        </p:nvCxnSpPr>
        <p:spPr>
          <a:xfrm flipH="1">
            <a:off x="4427561" y="4874257"/>
            <a:ext cx="11441" cy="823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7348616" y="4874257"/>
            <a:ext cx="11442" cy="13844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548169" y="4874257"/>
            <a:ext cx="1" cy="1224286"/>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308497" y="5148863"/>
            <a:ext cx="538241" cy="369332"/>
          </a:xfrm>
          <a:prstGeom prst="rect">
            <a:avLst/>
          </a:prstGeom>
          <a:noFill/>
        </p:spPr>
        <p:txBody>
          <a:bodyPr wrap="none" rtlCol="0">
            <a:spAutoFit/>
          </a:bodyPr>
          <a:lstStyle/>
          <a:p>
            <a:r>
              <a:rPr lang="en-US" dirty="0" smtClean="0"/>
              <a:t>5 m</a:t>
            </a:r>
            <a:endParaRPr lang="en-US" dirty="0"/>
          </a:p>
        </p:txBody>
      </p:sp>
      <p:sp>
        <p:nvSpPr>
          <p:cNvPr id="23" name="TextBox 22"/>
          <p:cNvSpPr txBox="1"/>
          <p:nvPr/>
        </p:nvSpPr>
        <p:spPr>
          <a:xfrm>
            <a:off x="4124117" y="5889398"/>
            <a:ext cx="655235" cy="369332"/>
          </a:xfrm>
          <a:prstGeom prst="rect">
            <a:avLst/>
          </a:prstGeom>
          <a:noFill/>
        </p:spPr>
        <p:txBody>
          <a:bodyPr wrap="none" rtlCol="0">
            <a:spAutoFit/>
          </a:bodyPr>
          <a:lstStyle/>
          <a:p>
            <a:r>
              <a:rPr lang="en-US" dirty="0" smtClean="0"/>
              <a:t>10 m</a:t>
            </a:r>
            <a:endParaRPr lang="en-US" dirty="0"/>
          </a:p>
        </p:txBody>
      </p:sp>
      <p:cxnSp>
        <p:nvCxnSpPr>
          <p:cNvPr id="25" name="Straight Arrow Connector 24"/>
          <p:cNvCxnSpPr/>
          <p:nvPr/>
        </p:nvCxnSpPr>
        <p:spPr>
          <a:xfrm>
            <a:off x="4439002" y="5148863"/>
            <a:ext cx="290961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548170" y="5889398"/>
            <a:ext cx="580044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529388" y="5149328"/>
            <a:ext cx="290961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617612" y="5149328"/>
            <a:ext cx="538241" cy="369332"/>
          </a:xfrm>
          <a:prstGeom prst="rect">
            <a:avLst/>
          </a:prstGeom>
          <a:noFill/>
        </p:spPr>
        <p:txBody>
          <a:bodyPr wrap="none" rtlCol="0">
            <a:spAutoFit/>
          </a:bodyPr>
          <a:lstStyle/>
          <a:p>
            <a:r>
              <a:rPr lang="en-US" dirty="0" smtClean="0"/>
              <a:t>5 m</a:t>
            </a:r>
            <a:endParaRPr lang="en-US" dirty="0"/>
          </a:p>
        </p:txBody>
      </p:sp>
    </p:spTree>
    <p:extLst>
      <p:ext uri="{BB962C8B-B14F-4D97-AF65-F5344CB8AC3E}">
        <p14:creationId xmlns:p14="http://schemas.microsoft.com/office/powerpoint/2010/main" val="11403072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900506 AdvLIGO Systems BSC5-L1, Top Level Chamber Assembly - LIGOIII - side 13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292" y="0"/>
            <a:ext cx="8875059" cy="6858000"/>
          </a:xfrm>
          <a:prstGeom prst="rect">
            <a:avLst/>
          </a:prstGeom>
        </p:spPr>
      </p:pic>
      <p:sp>
        <p:nvSpPr>
          <p:cNvPr id="4" name="Slide Number Placeholder 3"/>
          <p:cNvSpPr>
            <a:spLocks noGrp="1"/>
          </p:cNvSpPr>
          <p:nvPr>
            <p:ph type="sldNum" sz="quarter" idx="12"/>
          </p:nvPr>
        </p:nvSpPr>
        <p:spPr/>
        <p:txBody>
          <a:bodyPr/>
          <a:lstStyle/>
          <a:p>
            <a:fld id="{B7B3A00D-A687-6248-9660-38F845FB283B}" type="slidenum">
              <a:rPr lang="en-US" smtClean="0"/>
              <a:t>23</a:t>
            </a:fld>
            <a:endParaRPr lang="en-US"/>
          </a:p>
        </p:txBody>
      </p:sp>
      <p:sp>
        <p:nvSpPr>
          <p:cNvPr id="6" name="TextBox 5"/>
          <p:cNvSpPr txBox="1"/>
          <p:nvPr/>
        </p:nvSpPr>
        <p:spPr>
          <a:xfrm>
            <a:off x="7299579" y="1661873"/>
            <a:ext cx="407045" cy="369332"/>
          </a:xfrm>
          <a:prstGeom prst="rect">
            <a:avLst/>
          </a:prstGeom>
          <a:noFill/>
        </p:spPr>
        <p:txBody>
          <a:bodyPr wrap="none" rtlCol="0">
            <a:spAutoFit/>
          </a:bodyPr>
          <a:lstStyle/>
          <a:p>
            <a:r>
              <a:rPr lang="en-US" dirty="0" smtClean="0"/>
              <a:t>ISI</a:t>
            </a:r>
            <a:endParaRPr lang="en-US" dirty="0"/>
          </a:p>
        </p:txBody>
      </p:sp>
      <p:sp>
        <p:nvSpPr>
          <p:cNvPr id="27" name="Footer Placeholder 26"/>
          <p:cNvSpPr>
            <a:spLocks noGrp="1"/>
          </p:cNvSpPr>
          <p:nvPr>
            <p:ph type="ftr" sz="quarter" idx="11"/>
          </p:nvPr>
        </p:nvSpPr>
        <p:spPr/>
        <p:txBody>
          <a:bodyPr/>
          <a:lstStyle/>
          <a:p>
            <a:r>
              <a:rPr lang="en-US" smtClean="0"/>
              <a:t>G1500246 - Pasadena - 17 March 2015</a:t>
            </a:r>
            <a:endParaRPr lang="en-US"/>
          </a:p>
        </p:txBody>
      </p:sp>
      <p:grpSp>
        <p:nvGrpSpPr>
          <p:cNvPr id="16" name="Group 15"/>
          <p:cNvGrpSpPr/>
          <p:nvPr/>
        </p:nvGrpSpPr>
        <p:grpSpPr>
          <a:xfrm>
            <a:off x="0" y="0"/>
            <a:ext cx="9144000" cy="1135339"/>
            <a:chOff x="0" y="0"/>
            <a:chExt cx="9144000" cy="1135339"/>
          </a:xfrm>
        </p:grpSpPr>
        <p:pic>
          <p:nvPicPr>
            <p:cNvPr id="17"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18" name="Picture 17"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0" name="Picture 19"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2" name="TextBox 21"/>
          <p:cNvSpPr txBox="1"/>
          <p:nvPr/>
        </p:nvSpPr>
        <p:spPr>
          <a:xfrm>
            <a:off x="829358" y="171629"/>
            <a:ext cx="7362202" cy="646331"/>
          </a:xfrm>
          <a:prstGeom prst="rect">
            <a:avLst/>
          </a:prstGeom>
          <a:noFill/>
        </p:spPr>
        <p:txBody>
          <a:bodyPr wrap="square" rtlCol="0">
            <a:spAutoFit/>
          </a:bodyPr>
          <a:lstStyle/>
          <a:p>
            <a:pPr algn="ctr"/>
            <a:r>
              <a:rPr lang="en-US" sz="3600" dirty="0" smtClean="0"/>
              <a:t>LIGO III </a:t>
            </a:r>
            <a:r>
              <a:rPr lang="en-US" sz="3600" dirty="0"/>
              <a:t>End Station </a:t>
            </a:r>
            <a:r>
              <a:rPr lang="en-US" sz="3600" dirty="0" smtClean="0"/>
              <a:t>Conceptual Model</a:t>
            </a:r>
            <a:endParaRPr lang="en-US" sz="3600" dirty="0"/>
          </a:p>
        </p:txBody>
      </p:sp>
      <p:sp>
        <p:nvSpPr>
          <p:cNvPr id="36" name="TextBox 35"/>
          <p:cNvSpPr txBox="1"/>
          <p:nvPr/>
        </p:nvSpPr>
        <p:spPr>
          <a:xfrm>
            <a:off x="137292" y="1477207"/>
            <a:ext cx="1172128" cy="369332"/>
          </a:xfrm>
          <a:prstGeom prst="rect">
            <a:avLst/>
          </a:prstGeom>
          <a:noFill/>
        </p:spPr>
        <p:txBody>
          <a:bodyPr wrap="none" rtlCol="0">
            <a:spAutoFit/>
          </a:bodyPr>
          <a:lstStyle/>
          <a:p>
            <a:r>
              <a:rPr lang="en-US" dirty="0" smtClean="0"/>
              <a:t>Gate valve</a:t>
            </a:r>
            <a:endParaRPr lang="en-US" dirty="0"/>
          </a:p>
        </p:txBody>
      </p:sp>
      <p:sp>
        <p:nvSpPr>
          <p:cNvPr id="37" name="TextBox 36"/>
          <p:cNvSpPr txBox="1"/>
          <p:nvPr/>
        </p:nvSpPr>
        <p:spPr>
          <a:xfrm>
            <a:off x="2475747" y="1629607"/>
            <a:ext cx="1172128" cy="369332"/>
          </a:xfrm>
          <a:prstGeom prst="rect">
            <a:avLst/>
          </a:prstGeom>
          <a:noFill/>
        </p:spPr>
        <p:txBody>
          <a:bodyPr wrap="none" rtlCol="0">
            <a:spAutoFit/>
          </a:bodyPr>
          <a:lstStyle/>
          <a:p>
            <a:r>
              <a:rPr lang="en-US" dirty="0" smtClean="0"/>
              <a:t>Gate valve</a:t>
            </a:r>
            <a:endParaRPr lang="en-US" dirty="0"/>
          </a:p>
        </p:txBody>
      </p:sp>
    </p:spTree>
    <p:extLst>
      <p:ext uri="{BB962C8B-B14F-4D97-AF65-F5344CB8AC3E}">
        <p14:creationId xmlns:p14="http://schemas.microsoft.com/office/powerpoint/2010/main" val="29572118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900506 AdvLIGO Systems BSC5-L1, Top Level Chamber Assembly - LIGOIII - side 13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292" y="0"/>
            <a:ext cx="8875059" cy="6858000"/>
          </a:xfrm>
          <a:prstGeom prst="rect">
            <a:avLst/>
          </a:prstGeom>
        </p:spPr>
      </p:pic>
      <p:sp>
        <p:nvSpPr>
          <p:cNvPr id="4" name="Slide Number Placeholder 3"/>
          <p:cNvSpPr>
            <a:spLocks noGrp="1"/>
          </p:cNvSpPr>
          <p:nvPr>
            <p:ph type="sldNum" sz="quarter" idx="12"/>
          </p:nvPr>
        </p:nvSpPr>
        <p:spPr/>
        <p:txBody>
          <a:bodyPr/>
          <a:lstStyle/>
          <a:p>
            <a:fld id="{B7B3A00D-A687-6248-9660-38F845FB283B}" type="slidenum">
              <a:rPr lang="en-US" smtClean="0"/>
              <a:t>24</a:t>
            </a:fld>
            <a:endParaRPr lang="en-US"/>
          </a:p>
        </p:txBody>
      </p:sp>
      <p:sp>
        <p:nvSpPr>
          <p:cNvPr id="6" name="TextBox 5"/>
          <p:cNvSpPr txBox="1"/>
          <p:nvPr/>
        </p:nvSpPr>
        <p:spPr>
          <a:xfrm>
            <a:off x="7299579" y="1661873"/>
            <a:ext cx="407045" cy="369332"/>
          </a:xfrm>
          <a:prstGeom prst="rect">
            <a:avLst/>
          </a:prstGeom>
          <a:noFill/>
        </p:spPr>
        <p:txBody>
          <a:bodyPr wrap="none" rtlCol="0">
            <a:spAutoFit/>
          </a:bodyPr>
          <a:lstStyle/>
          <a:p>
            <a:r>
              <a:rPr lang="en-US" dirty="0" smtClean="0"/>
              <a:t>ISI</a:t>
            </a:r>
            <a:endParaRPr lang="en-US" dirty="0"/>
          </a:p>
        </p:txBody>
      </p:sp>
      <p:sp>
        <p:nvSpPr>
          <p:cNvPr id="7" name="TextBox 6"/>
          <p:cNvSpPr txBox="1"/>
          <p:nvPr/>
        </p:nvSpPr>
        <p:spPr>
          <a:xfrm>
            <a:off x="5351953" y="2025748"/>
            <a:ext cx="871302" cy="369332"/>
          </a:xfrm>
          <a:prstGeom prst="rect">
            <a:avLst/>
          </a:prstGeom>
          <a:noFill/>
        </p:spPr>
        <p:txBody>
          <a:bodyPr wrap="none" rtlCol="0">
            <a:spAutoFit/>
          </a:bodyPr>
          <a:lstStyle/>
          <a:p>
            <a:r>
              <a:rPr lang="en-US" dirty="0" smtClean="0"/>
              <a:t>Stage 0</a:t>
            </a:r>
            <a:endParaRPr lang="en-US" dirty="0"/>
          </a:p>
        </p:txBody>
      </p:sp>
      <p:cxnSp>
        <p:nvCxnSpPr>
          <p:cNvPr id="9" name="Straight Arrow Connector 8"/>
          <p:cNvCxnSpPr>
            <a:stCxn id="7" idx="3"/>
          </p:cNvCxnSpPr>
          <p:nvPr/>
        </p:nvCxnSpPr>
        <p:spPr>
          <a:xfrm>
            <a:off x="6223255" y="2210414"/>
            <a:ext cx="503892" cy="47843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Footer Placeholder 26"/>
          <p:cNvSpPr>
            <a:spLocks noGrp="1"/>
          </p:cNvSpPr>
          <p:nvPr>
            <p:ph type="ftr" sz="quarter" idx="11"/>
          </p:nvPr>
        </p:nvSpPr>
        <p:spPr/>
        <p:txBody>
          <a:bodyPr/>
          <a:lstStyle/>
          <a:p>
            <a:r>
              <a:rPr lang="en-US" smtClean="0"/>
              <a:t>G1500246 - Pasadena - 17 March 2015</a:t>
            </a:r>
            <a:endParaRPr lang="en-US"/>
          </a:p>
        </p:txBody>
      </p:sp>
      <p:grpSp>
        <p:nvGrpSpPr>
          <p:cNvPr id="16" name="Group 15"/>
          <p:cNvGrpSpPr/>
          <p:nvPr/>
        </p:nvGrpSpPr>
        <p:grpSpPr>
          <a:xfrm>
            <a:off x="0" y="0"/>
            <a:ext cx="9144000" cy="1135339"/>
            <a:chOff x="0" y="0"/>
            <a:chExt cx="9144000" cy="1135339"/>
          </a:xfrm>
        </p:grpSpPr>
        <p:pic>
          <p:nvPicPr>
            <p:cNvPr id="17"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18" name="Picture 17"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0" name="Picture 19"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2" name="TextBox 21"/>
          <p:cNvSpPr txBox="1"/>
          <p:nvPr/>
        </p:nvSpPr>
        <p:spPr>
          <a:xfrm>
            <a:off x="829358" y="171629"/>
            <a:ext cx="7362202" cy="646331"/>
          </a:xfrm>
          <a:prstGeom prst="rect">
            <a:avLst/>
          </a:prstGeom>
          <a:noFill/>
        </p:spPr>
        <p:txBody>
          <a:bodyPr wrap="square" rtlCol="0">
            <a:spAutoFit/>
          </a:bodyPr>
          <a:lstStyle/>
          <a:p>
            <a:pPr algn="ctr"/>
            <a:r>
              <a:rPr lang="en-US" sz="3600" dirty="0" smtClean="0"/>
              <a:t>LIGO III </a:t>
            </a:r>
            <a:r>
              <a:rPr lang="en-US" sz="3600" dirty="0"/>
              <a:t>End Station </a:t>
            </a:r>
            <a:r>
              <a:rPr lang="en-US" sz="3600" dirty="0" smtClean="0"/>
              <a:t>Conceptual Model</a:t>
            </a:r>
            <a:endParaRPr lang="en-US" sz="3600" dirty="0"/>
          </a:p>
        </p:txBody>
      </p:sp>
      <p:cxnSp>
        <p:nvCxnSpPr>
          <p:cNvPr id="33" name="Straight Arrow Connector 32"/>
          <p:cNvCxnSpPr>
            <a:stCxn id="7" idx="3"/>
          </p:cNvCxnSpPr>
          <p:nvPr/>
        </p:nvCxnSpPr>
        <p:spPr>
          <a:xfrm>
            <a:off x="6223255" y="2210414"/>
            <a:ext cx="503892" cy="10085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37292" y="1477207"/>
            <a:ext cx="1172128" cy="369332"/>
          </a:xfrm>
          <a:prstGeom prst="rect">
            <a:avLst/>
          </a:prstGeom>
          <a:noFill/>
        </p:spPr>
        <p:txBody>
          <a:bodyPr wrap="none" rtlCol="0">
            <a:spAutoFit/>
          </a:bodyPr>
          <a:lstStyle/>
          <a:p>
            <a:r>
              <a:rPr lang="en-US" dirty="0" smtClean="0"/>
              <a:t>Gate valve</a:t>
            </a:r>
            <a:endParaRPr lang="en-US" dirty="0"/>
          </a:p>
        </p:txBody>
      </p:sp>
      <p:sp>
        <p:nvSpPr>
          <p:cNvPr id="37" name="TextBox 36"/>
          <p:cNvSpPr txBox="1"/>
          <p:nvPr/>
        </p:nvSpPr>
        <p:spPr>
          <a:xfrm>
            <a:off x="2475747" y="1629607"/>
            <a:ext cx="1172128" cy="369332"/>
          </a:xfrm>
          <a:prstGeom prst="rect">
            <a:avLst/>
          </a:prstGeom>
          <a:noFill/>
        </p:spPr>
        <p:txBody>
          <a:bodyPr wrap="none" rtlCol="0">
            <a:spAutoFit/>
          </a:bodyPr>
          <a:lstStyle/>
          <a:p>
            <a:r>
              <a:rPr lang="en-US" dirty="0" smtClean="0"/>
              <a:t>Gate valve</a:t>
            </a:r>
            <a:endParaRPr lang="en-US" dirty="0"/>
          </a:p>
        </p:txBody>
      </p:sp>
    </p:spTree>
    <p:extLst>
      <p:ext uri="{BB962C8B-B14F-4D97-AF65-F5344CB8AC3E}">
        <p14:creationId xmlns:p14="http://schemas.microsoft.com/office/powerpoint/2010/main" val="1574521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900506 AdvLIGO Systems BSC5-L1, Top Level Chamber Assembly - LIGOIII - side 13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292" y="0"/>
            <a:ext cx="8875059" cy="6858000"/>
          </a:xfrm>
          <a:prstGeom prst="rect">
            <a:avLst/>
          </a:prstGeom>
        </p:spPr>
      </p:pic>
      <p:sp>
        <p:nvSpPr>
          <p:cNvPr id="4" name="Slide Number Placeholder 3"/>
          <p:cNvSpPr>
            <a:spLocks noGrp="1"/>
          </p:cNvSpPr>
          <p:nvPr>
            <p:ph type="sldNum" sz="quarter" idx="12"/>
          </p:nvPr>
        </p:nvSpPr>
        <p:spPr/>
        <p:txBody>
          <a:bodyPr/>
          <a:lstStyle/>
          <a:p>
            <a:fld id="{B7B3A00D-A687-6248-9660-38F845FB283B}" type="slidenum">
              <a:rPr lang="en-US" smtClean="0"/>
              <a:t>25</a:t>
            </a:fld>
            <a:endParaRPr lang="en-US"/>
          </a:p>
        </p:txBody>
      </p:sp>
      <p:sp>
        <p:nvSpPr>
          <p:cNvPr id="6" name="TextBox 5"/>
          <p:cNvSpPr txBox="1"/>
          <p:nvPr/>
        </p:nvSpPr>
        <p:spPr>
          <a:xfrm>
            <a:off x="7299579" y="1661873"/>
            <a:ext cx="407045" cy="369332"/>
          </a:xfrm>
          <a:prstGeom prst="rect">
            <a:avLst/>
          </a:prstGeom>
          <a:noFill/>
        </p:spPr>
        <p:txBody>
          <a:bodyPr wrap="none" rtlCol="0">
            <a:spAutoFit/>
          </a:bodyPr>
          <a:lstStyle/>
          <a:p>
            <a:r>
              <a:rPr lang="en-US" dirty="0" smtClean="0"/>
              <a:t>ISI</a:t>
            </a:r>
            <a:endParaRPr lang="en-US" dirty="0"/>
          </a:p>
        </p:txBody>
      </p:sp>
      <p:sp>
        <p:nvSpPr>
          <p:cNvPr id="7" name="TextBox 6"/>
          <p:cNvSpPr txBox="1"/>
          <p:nvPr/>
        </p:nvSpPr>
        <p:spPr>
          <a:xfrm>
            <a:off x="5351953" y="2025748"/>
            <a:ext cx="871302" cy="369332"/>
          </a:xfrm>
          <a:prstGeom prst="rect">
            <a:avLst/>
          </a:prstGeom>
          <a:noFill/>
        </p:spPr>
        <p:txBody>
          <a:bodyPr wrap="none" rtlCol="0">
            <a:spAutoFit/>
          </a:bodyPr>
          <a:lstStyle/>
          <a:p>
            <a:r>
              <a:rPr lang="en-US" dirty="0" smtClean="0"/>
              <a:t>Stage 0</a:t>
            </a:r>
            <a:endParaRPr lang="en-US" dirty="0"/>
          </a:p>
        </p:txBody>
      </p:sp>
      <p:cxnSp>
        <p:nvCxnSpPr>
          <p:cNvPr id="9" name="Straight Arrow Connector 8"/>
          <p:cNvCxnSpPr>
            <a:stCxn id="7" idx="3"/>
          </p:cNvCxnSpPr>
          <p:nvPr/>
        </p:nvCxnSpPr>
        <p:spPr>
          <a:xfrm>
            <a:off x="6223255" y="2210414"/>
            <a:ext cx="503892" cy="47843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Footer Placeholder 26"/>
          <p:cNvSpPr>
            <a:spLocks noGrp="1"/>
          </p:cNvSpPr>
          <p:nvPr>
            <p:ph type="ftr" sz="quarter" idx="11"/>
          </p:nvPr>
        </p:nvSpPr>
        <p:spPr/>
        <p:txBody>
          <a:bodyPr/>
          <a:lstStyle/>
          <a:p>
            <a:r>
              <a:rPr lang="en-US" smtClean="0"/>
              <a:t>G1500246 - Pasadena - 17 March 2015</a:t>
            </a:r>
            <a:endParaRPr lang="en-US"/>
          </a:p>
        </p:txBody>
      </p:sp>
      <p:grpSp>
        <p:nvGrpSpPr>
          <p:cNvPr id="16" name="Group 15"/>
          <p:cNvGrpSpPr/>
          <p:nvPr/>
        </p:nvGrpSpPr>
        <p:grpSpPr>
          <a:xfrm>
            <a:off x="0" y="0"/>
            <a:ext cx="9144000" cy="1135339"/>
            <a:chOff x="0" y="0"/>
            <a:chExt cx="9144000" cy="1135339"/>
          </a:xfrm>
        </p:grpSpPr>
        <p:pic>
          <p:nvPicPr>
            <p:cNvPr id="17"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18" name="Picture 17"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0" name="Picture 19"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2" name="TextBox 21"/>
          <p:cNvSpPr txBox="1"/>
          <p:nvPr/>
        </p:nvSpPr>
        <p:spPr>
          <a:xfrm>
            <a:off x="829358" y="171629"/>
            <a:ext cx="7362202" cy="646331"/>
          </a:xfrm>
          <a:prstGeom prst="rect">
            <a:avLst/>
          </a:prstGeom>
          <a:noFill/>
        </p:spPr>
        <p:txBody>
          <a:bodyPr wrap="square" rtlCol="0">
            <a:spAutoFit/>
          </a:bodyPr>
          <a:lstStyle/>
          <a:p>
            <a:pPr algn="ctr"/>
            <a:r>
              <a:rPr lang="en-US" sz="3600" dirty="0" smtClean="0"/>
              <a:t>LIGO III </a:t>
            </a:r>
            <a:r>
              <a:rPr lang="en-US" sz="3600" dirty="0"/>
              <a:t>End Station </a:t>
            </a:r>
            <a:r>
              <a:rPr lang="en-US" sz="3600" dirty="0" smtClean="0"/>
              <a:t>Conceptual Model</a:t>
            </a:r>
            <a:endParaRPr lang="en-US" sz="3600" dirty="0"/>
          </a:p>
        </p:txBody>
      </p:sp>
      <p:cxnSp>
        <p:nvCxnSpPr>
          <p:cNvPr id="33" name="Straight Arrow Connector 32"/>
          <p:cNvCxnSpPr>
            <a:stCxn id="7" idx="3"/>
          </p:cNvCxnSpPr>
          <p:nvPr/>
        </p:nvCxnSpPr>
        <p:spPr>
          <a:xfrm>
            <a:off x="6223255" y="2210414"/>
            <a:ext cx="503892" cy="10085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37292" y="1477207"/>
            <a:ext cx="1172128" cy="369332"/>
          </a:xfrm>
          <a:prstGeom prst="rect">
            <a:avLst/>
          </a:prstGeom>
          <a:noFill/>
        </p:spPr>
        <p:txBody>
          <a:bodyPr wrap="none" rtlCol="0">
            <a:spAutoFit/>
          </a:bodyPr>
          <a:lstStyle/>
          <a:p>
            <a:r>
              <a:rPr lang="en-US" dirty="0" smtClean="0"/>
              <a:t>Gate valve</a:t>
            </a:r>
            <a:endParaRPr lang="en-US" dirty="0"/>
          </a:p>
        </p:txBody>
      </p:sp>
      <p:sp>
        <p:nvSpPr>
          <p:cNvPr id="37" name="TextBox 36"/>
          <p:cNvSpPr txBox="1"/>
          <p:nvPr/>
        </p:nvSpPr>
        <p:spPr>
          <a:xfrm>
            <a:off x="2475747" y="1629607"/>
            <a:ext cx="1172128" cy="369332"/>
          </a:xfrm>
          <a:prstGeom prst="rect">
            <a:avLst/>
          </a:prstGeom>
          <a:noFill/>
        </p:spPr>
        <p:txBody>
          <a:bodyPr wrap="none" rtlCol="0">
            <a:spAutoFit/>
          </a:bodyPr>
          <a:lstStyle/>
          <a:p>
            <a:r>
              <a:rPr lang="en-US" dirty="0" smtClean="0"/>
              <a:t>Gate valve</a:t>
            </a:r>
            <a:endParaRPr lang="en-US" dirty="0"/>
          </a:p>
        </p:txBody>
      </p:sp>
      <p:sp>
        <p:nvSpPr>
          <p:cNvPr id="19" name="TextBox 18"/>
          <p:cNvSpPr txBox="1"/>
          <p:nvPr/>
        </p:nvSpPr>
        <p:spPr>
          <a:xfrm>
            <a:off x="7204415" y="5370357"/>
            <a:ext cx="1805581" cy="1200329"/>
          </a:xfrm>
          <a:prstGeom prst="rect">
            <a:avLst/>
          </a:prstGeom>
          <a:noFill/>
        </p:spPr>
        <p:txBody>
          <a:bodyPr wrap="square" rtlCol="0">
            <a:spAutoFit/>
          </a:bodyPr>
          <a:lstStyle/>
          <a:p>
            <a:r>
              <a:rPr lang="en-US" dirty="0" smtClean="0"/>
              <a:t>Suspended heat shield / lower quad structure 80 K</a:t>
            </a:r>
            <a:endParaRPr lang="en-US" dirty="0"/>
          </a:p>
        </p:txBody>
      </p:sp>
      <p:cxnSp>
        <p:nvCxnSpPr>
          <p:cNvPr id="21" name="Straight Arrow Connector 20"/>
          <p:cNvCxnSpPr>
            <a:stCxn id="19" idx="0"/>
          </p:cNvCxnSpPr>
          <p:nvPr/>
        </p:nvCxnSpPr>
        <p:spPr>
          <a:xfrm flipH="1" flipV="1">
            <a:off x="7287739" y="3859583"/>
            <a:ext cx="819467" cy="151077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9484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900506 AdvLIGO Systems BSC5-L1, Top Level Chamber Assembly - LIGOIII - side 13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292" y="0"/>
            <a:ext cx="8875059" cy="6858000"/>
          </a:xfrm>
          <a:prstGeom prst="rect">
            <a:avLst/>
          </a:prstGeom>
        </p:spPr>
      </p:pic>
      <p:sp>
        <p:nvSpPr>
          <p:cNvPr id="4" name="Slide Number Placeholder 3"/>
          <p:cNvSpPr>
            <a:spLocks noGrp="1"/>
          </p:cNvSpPr>
          <p:nvPr>
            <p:ph type="sldNum" sz="quarter" idx="12"/>
          </p:nvPr>
        </p:nvSpPr>
        <p:spPr/>
        <p:txBody>
          <a:bodyPr/>
          <a:lstStyle/>
          <a:p>
            <a:fld id="{B7B3A00D-A687-6248-9660-38F845FB283B}" type="slidenum">
              <a:rPr lang="en-US" smtClean="0"/>
              <a:t>26</a:t>
            </a:fld>
            <a:endParaRPr lang="en-US"/>
          </a:p>
        </p:txBody>
      </p:sp>
      <p:sp>
        <p:nvSpPr>
          <p:cNvPr id="6" name="TextBox 5"/>
          <p:cNvSpPr txBox="1"/>
          <p:nvPr/>
        </p:nvSpPr>
        <p:spPr>
          <a:xfrm>
            <a:off x="7299579" y="1661873"/>
            <a:ext cx="407045" cy="369332"/>
          </a:xfrm>
          <a:prstGeom prst="rect">
            <a:avLst/>
          </a:prstGeom>
          <a:noFill/>
        </p:spPr>
        <p:txBody>
          <a:bodyPr wrap="none" rtlCol="0">
            <a:spAutoFit/>
          </a:bodyPr>
          <a:lstStyle/>
          <a:p>
            <a:r>
              <a:rPr lang="en-US" dirty="0" smtClean="0"/>
              <a:t>ISI</a:t>
            </a:r>
            <a:endParaRPr lang="en-US" dirty="0"/>
          </a:p>
        </p:txBody>
      </p:sp>
      <p:sp>
        <p:nvSpPr>
          <p:cNvPr id="7" name="TextBox 6"/>
          <p:cNvSpPr txBox="1"/>
          <p:nvPr/>
        </p:nvSpPr>
        <p:spPr>
          <a:xfrm>
            <a:off x="5351953" y="2025748"/>
            <a:ext cx="871302" cy="369332"/>
          </a:xfrm>
          <a:prstGeom prst="rect">
            <a:avLst/>
          </a:prstGeom>
          <a:noFill/>
        </p:spPr>
        <p:txBody>
          <a:bodyPr wrap="none" rtlCol="0">
            <a:spAutoFit/>
          </a:bodyPr>
          <a:lstStyle/>
          <a:p>
            <a:r>
              <a:rPr lang="en-US" dirty="0" smtClean="0"/>
              <a:t>Stage 0</a:t>
            </a:r>
            <a:endParaRPr lang="en-US" dirty="0"/>
          </a:p>
        </p:txBody>
      </p:sp>
      <p:cxnSp>
        <p:nvCxnSpPr>
          <p:cNvPr id="9" name="Straight Arrow Connector 8"/>
          <p:cNvCxnSpPr>
            <a:stCxn id="7" idx="3"/>
          </p:cNvCxnSpPr>
          <p:nvPr/>
        </p:nvCxnSpPr>
        <p:spPr>
          <a:xfrm>
            <a:off x="6223255" y="2210414"/>
            <a:ext cx="503892" cy="47843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Footer Placeholder 26"/>
          <p:cNvSpPr>
            <a:spLocks noGrp="1"/>
          </p:cNvSpPr>
          <p:nvPr>
            <p:ph type="ftr" sz="quarter" idx="11"/>
          </p:nvPr>
        </p:nvSpPr>
        <p:spPr/>
        <p:txBody>
          <a:bodyPr/>
          <a:lstStyle/>
          <a:p>
            <a:r>
              <a:rPr lang="en-US" smtClean="0"/>
              <a:t>G1500246 - Pasadena - 17 March 2015</a:t>
            </a:r>
            <a:endParaRPr lang="en-US"/>
          </a:p>
        </p:txBody>
      </p:sp>
      <p:grpSp>
        <p:nvGrpSpPr>
          <p:cNvPr id="16" name="Group 15"/>
          <p:cNvGrpSpPr/>
          <p:nvPr/>
        </p:nvGrpSpPr>
        <p:grpSpPr>
          <a:xfrm>
            <a:off x="0" y="0"/>
            <a:ext cx="9144000" cy="1135339"/>
            <a:chOff x="0" y="0"/>
            <a:chExt cx="9144000" cy="1135339"/>
          </a:xfrm>
        </p:grpSpPr>
        <p:pic>
          <p:nvPicPr>
            <p:cNvPr id="17"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18" name="Picture 17"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0" name="Picture 19"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2" name="TextBox 21"/>
          <p:cNvSpPr txBox="1"/>
          <p:nvPr/>
        </p:nvSpPr>
        <p:spPr>
          <a:xfrm>
            <a:off x="829358" y="171629"/>
            <a:ext cx="7362202" cy="646331"/>
          </a:xfrm>
          <a:prstGeom prst="rect">
            <a:avLst/>
          </a:prstGeom>
          <a:noFill/>
        </p:spPr>
        <p:txBody>
          <a:bodyPr wrap="square" rtlCol="0">
            <a:spAutoFit/>
          </a:bodyPr>
          <a:lstStyle/>
          <a:p>
            <a:pPr algn="ctr"/>
            <a:r>
              <a:rPr lang="en-US" sz="3600" dirty="0" smtClean="0"/>
              <a:t>LIGO III </a:t>
            </a:r>
            <a:r>
              <a:rPr lang="en-US" sz="3600" dirty="0"/>
              <a:t>End Station </a:t>
            </a:r>
            <a:r>
              <a:rPr lang="en-US" sz="3600" dirty="0" smtClean="0"/>
              <a:t>Conceptual Model</a:t>
            </a:r>
            <a:endParaRPr lang="en-US" sz="3600" dirty="0"/>
          </a:p>
        </p:txBody>
      </p:sp>
      <p:cxnSp>
        <p:nvCxnSpPr>
          <p:cNvPr id="33" name="Straight Arrow Connector 32"/>
          <p:cNvCxnSpPr>
            <a:stCxn id="7" idx="3"/>
          </p:cNvCxnSpPr>
          <p:nvPr/>
        </p:nvCxnSpPr>
        <p:spPr>
          <a:xfrm>
            <a:off x="6223255" y="2210414"/>
            <a:ext cx="503892" cy="10085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37292" y="1477207"/>
            <a:ext cx="1172128" cy="369332"/>
          </a:xfrm>
          <a:prstGeom prst="rect">
            <a:avLst/>
          </a:prstGeom>
          <a:noFill/>
        </p:spPr>
        <p:txBody>
          <a:bodyPr wrap="none" rtlCol="0">
            <a:spAutoFit/>
          </a:bodyPr>
          <a:lstStyle/>
          <a:p>
            <a:r>
              <a:rPr lang="en-US" dirty="0" smtClean="0"/>
              <a:t>Gate valve</a:t>
            </a:r>
            <a:endParaRPr lang="en-US" dirty="0"/>
          </a:p>
        </p:txBody>
      </p:sp>
      <p:sp>
        <p:nvSpPr>
          <p:cNvPr id="37" name="TextBox 36"/>
          <p:cNvSpPr txBox="1"/>
          <p:nvPr/>
        </p:nvSpPr>
        <p:spPr>
          <a:xfrm>
            <a:off x="2475747" y="1629607"/>
            <a:ext cx="1172128" cy="369332"/>
          </a:xfrm>
          <a:prstGeom prst="rect">
            <a:avLst/>
          </a:prstGeom>
          <a:noFill/>
        </p:spPr>
        <p:txBody>
          <a:bodyPr wrap="none" rtlCol="0">
            <a:spAutoFit/>
          </a:bodyPr>
          <a:lstStyle/>
          <a:p>
            <a:r>
              <a:rPr lang="en-US" dirty="0" smtClean="0"/>
              <a:t>Gate valve</a:t>
            </a:r>
            <a:endParaRPr lang="en-US" dirty="0"/>
          </a:p>
        </p:txBody>
      </p:sp>
      <p:sp>
        <p:nvSpPr>
          <p:cNvPr id="19" name="TextBox 18"/>
          <p:cNvSpPr txBox="1"/>
          <p:nvPr/>
        </p:nvSpPr>
        <p:spPr>
          <a:xfrm>
            <a:off x="7204415" y="5370357"/>
            <a:ext cx="1805581" cy="1200329"/>
          </a:xfrm>
          <a:prstGeom prst="rect">
            <a:avLst/>
          </a:prstGeom>
          <a:noFill/>
        </p:spPr>
        <p:txBody>
          <a:bodyPr wrap="square" rtlCol="0">
            <a:spAutoFit/>
          </a:bodyPr>
          <a:lstStyle/>
          <a:p>
            <a:r>
              <a:rPr lang="en-US" dirty="0" smtClean="0"/>
              <a:t>Suspended heat shield / lower quad structure 80 K</a:t>
            </a:r>
            <a:endParaRPr lang="en-US" dirty="0"/>
          </a:p>
        </p:txBody>
      </p:sp>
      <p:cxnSp>
        <p:nvCxnSpPr>
          <p:cNvPr id="21" name="Straight Arrow Connector 20"/>
          <p:cNvCxnSpPr>
            <a:stCxn id="19" idx="0"/>
          </p:cNvCxnSpPr>
          <p:nvPr/>
        </p:nvCxnSpPr>
        <p:spPr>
          <a:xfrm flipH="1" flipV="1">
            <a:off x="7287739" y="3859583"/>
            <a:ext cx="819467" cy="151077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4" idx="0"/>
          </p:cNvCxnSpPr>
          <p:nvPr/>
        </p:nvCxnSpPr>
        <p:spPr>
          <a:xfrm flipH="1" flipV="1">
            <a:off x="7820830" y="3615646"/>
            <a:ext cx="660792" cy="51854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820830" y="4134191"/>
            <a:ext cx="1321583" cy="646331"/>
          </a:xfrm>
          <a:prstGeom prst="rect">
            <a:avLst/>
          </a:prstGeom>
          <a:noFill/>
        </p:spPr>
        <p:txBody>
          <a:bodyPr wrap="none" rtlCol="0">
            <a:spAutoFit/>
          </a:bodyPr>
          <a:lstStyle/>
          <a:p>
            <a:r>
              <a:rPr lang="en-US" dirty="0" smtClean="0"/>
              <a:t>Transmitted </a:t>
            </a:r>
          </a:p>
          <a:p>
            <a:r>
              <a:rPr lang="en-US" dirty="0" smtClean="0"/>
              <a:t>beam shield</a:t>
            </a:r>
            <a:endParaRPr lang="en-US" dirty="0"/>
          </a:p>
        </p:txBody>
      </p:sp>
    </p:spTree>
    <p:extLst>
      <p:ext uri="{BB962C8B-B14F-4D97-AF65-F5344CB8AC3E}">
        <p14:creationId xmlns:p14="http://schemas.microsoft.com/office/powerpoint/2010/main" val="24076234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900506 AdvLIGO Systems BSC5-L1, Top Level Chamber Assembly - LIGOIII - side 13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292" y="0"/>
            <a:ext cx="8875059" cy="6858000"/>
          </a:xfrm>
          <a:prstGeom prst="rect">
            <a:avLst/>
          </a:prstGeom>
        </p:spPr>
      </p:pic>
      <p:sp>
        <p:nvSpPr>
          <p:cNvPr id="4" name="Slide Number Placeholder 3"/>
          <p:cNvSpPr>
            <a:spLocks noGrp="1"/>
          </p:cNvSpPr>
          <p:nvPr>
            <p:ph type="sldNum" sz="quarter" idx="12"/>
          </p:nvPr>
        </p:nvSpPr>
        <p:spPr/>
        <p:txBody>
          <a:bodyPr/>
          <a:lstStyle/>
          <a:p>
            <a:fld id="{B7B3A00D-A687-6248-9660-38F845FB283B}" type="slidenum">
              <a:rPr lang="en-US" smtClean="0"/>
              <a:t>27</a:t>
            </a:fld>
            <a:endParaRPr lang="en-US"/>
          </a:p>
        </p:txBody>
      </p:sp>
      <p:sp>
        <p:nvSpPr>
          <p:cNvPr id="6" name="TextBox 5"/>
          <p:cNvSpPr txBox="1"/>
          <p:nvPr/>
        </p:nvSpPr>
        <p:spPr>
          <a:xfrm>
            <a:off x="7299579" y="1661873"/>
            <a:ext cx="407045" cy="369332"/>
          </a:xfrm>
          <a:prstGeom prst="rect">
            <a:avLst/>
          </a:prstGeom>
          <a:noFill/>
        </p:spPr>
        <p:txBody>
          <a:bodyPr wrap="none" rtlCol="0">
            <a:spAutoFit/>
          </a:bodyPr>
          <a:lstStyle/>
          <a:p>
            <a:r>
              <a:rPr lang="en-US" dirty="0" smtClean="0"/>
              <a:t>ISI</a:t>
            </a:r>
            <a:endParaRPr lang="en-US" dirty="0"/>
          </a:p>
        </p:txBody>
      </p:sp>
      <p:sp>
        <p:nvSpPr>
          <p:cNvPr id="7" name="TextBox 6"/>
          <p:cNvSpPr txBox="1"/>
          <p:nvPr/>
        </p:nvSpPr>
        <p:spPr>
          <a:xfrm>
            <a:off x="5351953" y="2025748"/>
            <a:ext cx="871302" cy="369332"/>
          </a:xfrm>
          <a:prstGeom prst="rect">
            <a:avLst/>
          </a:prstGeom>
          <a:noFill/>
        </p:spPr>
        <p:txBody>
          <a:bodyPr wrap="none" rtlCol="0">
            <a:spAutoFit/>
          </a:bodyPr>
          <a:lstStyle/>
          <a:p>
            <a:r>
              <a:rPr lang="en-US" dirty="0" smtClean="0"/>
              <a:t>Stage 0</a:t>
            </a:r>
            <a:endParaRPr lang="en-US" dirty="0"/>
          </a:p>
        </p:txBody>
      </p:sp>
      <p:cxnSp>
        <p:nvCxnSpPr>
          <p:cNvPr id="9" name="Straight Arrow Connector 8"/>
          <p:cNvCxnSpPr>
            <a:stCxn id="7" idx="3"/>
          </p:cNvCxnSpPr>
          <p:nvPr/>
        </p:nvCxnSpPr>
        <p:spPr>
          <a:xfrm>
            <a:off x="6223255" y="2210414"/>
            <a:ext cx="503892" cy="47843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Footer Placeholder 26"/>
          <p:cNvSpPr>
            <a:spLocks noGrp="1"/>
          </p:cNvSpPr>
          <p:nvPr>
            <p:ph type="ftr" sz="quarter" idx="11"/>
          </p:nvPr>
        </p:nvSpPr>
        <p:spPr/>
        <p:txBody>
          <a:bodyPr/>
          <a:lstStyle/>
          <a:p>
            <a:r>
              <a:rPr lang="en-US" smtClean="0"/>
              <a:t>G1500246 - Pasadena - 17 March 2015</a:t>
            </a:r>
            <a:endParaRPr lang="en-US"/>
          </a:p>
        </p:txBody>
      </p:sp>
      <p:grpSp>
        <p:nvGrpSpPr>
          <p:cNvPr id="16" name="Group 15"/>
          <p:cNvGrpSpPr/>
          <p:nvPr/>
        </p:nvGrpSpPr>
        <p:grpSpPr>
          <a:xfrm>
            <a:off x="0" y="0"/>
            <a:ext cx="9144000" cy="1135339"/>
            <a:chOff x="0" y="0"/>
            <a:chExt cx="9144000" cy="1135339"/>
          </a:xfrm>
        </p:grpSpPr>
        <p:pic>
          <p:nvPicPr>
            <p:cNvPr id="17"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18" name="Picture 17"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0" name="Picture 19"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2" name="TextBox 21"/>
          <p:cNvSpPr txBox="1"/>
          <p:nvPr/>
        </p:nvSpPr>
        <p:spPr>
          <a:xfrm>
            <a:off x="829358" y="171629"/>
            <a:ext cx="7362202" cy="646331"/>
          </a:xfrm>
          <a:prstGeom prst="rect">
            <a:avLst/>
          </a:prstGeom>
          <a:noFill/>
        </p:spPr>
        <p:txBody>
          <a:bodyPr wrap="square" rtlCol="0">
            <a:spAutoFit/>
          </a:bodyPr>
          <a:lstStyle/>
          <a:p>
            <a:pPr algn="ctr"/>
            <a:r>
              <a:rPr lang="en-US" sz="3600" dirty="0" smtClean="0"/>
              <a:t>LIGO III </a:t>
            </a:r>
            <a:r>
              <a:rPr lang="en-US" sz="3600" dirty="0"/>
              <a:t>End Station </a:t>
            </a:r>
            <a:r>
              <a:rPr lang="en-US" sz="3600" dirty="0" smtClean="0"/>
              <a:t>Conceptual Model</a:t>
            </a:r>
            <a:endParaRPr lang="en-US" sz="3600" dirty="0"/>
          </a:p>
        </p:txBody>
      </p:sp>
      <p:cxnSp>
        <p:nvCxnSpPr>
          <p:cNvPr id="33" name="Straight Arrow Connector 32"/>
          <p:cNvCxnSpPr>
            <a:stCxn id="7" idx="3"/>
          </p:cNvCxnSpPr>
          <p:nvPr/>
        </p:nvCxnSpPr>
        <p:spPr>
          <a:xfrm>
            <a:off x="6223255" y="2210414"/>
            <a:ext cx="503892" cy="10085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37292" y="1477207"/>
            <a:ext cx="1172128" cy="369332"/>
          </a:xfrm>
          <a:prstGeom prst="rect">
            <a:avLst/>
          </a:prstGeom>
          <a:noFill/>
        </p:spPr>
        <p:txBody>
          <a:bodyPr wrap="none" rtlCol="0">
            <a:spAutoFit/>
          </a:bodyPr>
          <a:lstStyle/>
          <a:p>
            <a:r>
              <a:rPr lang="en-US" dirty="0" smtClean="0"/>
              <a:t>Gate valve</a:t>
            </a:r>
            <a:endParaRPr lang="en-US" dirty="0"/>
          </a:p>
        </p:txBody>
      </p:sp>
      <p:sp>
        <p:nvSpPr>
          <p:cNvPr id="37" name="TextBox 36"/>
          <p:cNvSpPr txBox="1"/>
          <p:nvPr/>
        </p:nvSpPr>
        <p:spPr>
          <a:xfrm>
            <a:off x="2475747" y="1629607"/>
            <a:ext cx="1172128" cy="369332"/>
          </a:xfrm>
          <a:prstGeom prst="rect">
            <a:avLst/>
          </a:prstGeom>
          <a:noFill/>
        </p:spPr>
        <p:txBody>
          <a:bodyPr wrap="none" rtlCol="0">
            <a:spAutoFit/>
          </a:bodyPr>
          <a:lstStyle/>
          <a:p>
            <a:r>
              <a:rPr lang="en-US" dirty="0" smtClean="0"/>
              <a:t>Gate valve</a:t>
            </a:r>
            <a:endParaRPr lang="en-US" dirty="0"/>
          </a:p>
        </p:txBody>
      </p:sp>
      <p:sp>
        <p:nvSpPr>
          <p:cNvPr id="19" name="TextBox 18"/>
          <p:cNvSpPr txBox="1"/>
          <p:nvPr/>
        </p:nvSpPr>
        <p:spPr>
          <a:xfrm>
            <a:off x="7204415" y="5370357"/>
            <a:ext cx="1805581" cy="1200329"/>
          </a:xfrm>
          <a:prstGeom prst="rect">
            <a:avLst/>
          </a:prstGeom>
          <a:noFill/>
        </p:spPr>
        <p:txBody>
          <a:bodyPr wrap="square" rtlCol="0">
            <a:spAutoFit/>
          </a:bodyPr>
          <a:lstStyle/>
          <a:p>
            <a:r>
              <a:rPr lang="en-US" dirty="0" smtClean="0"/>
              <a:t>Suspended heat shield / lower quad structure 80 K</a:t>
            </a:r>
            <a:endParaRPr lang="en-US" dirty="0"/>
          </a:p>
        </p:txBody>
      </p:sp>
      <p:cxnSp>
        <p:nvCxnSpPr>
          <p:cNvPr id="21" name="Straight Arrow Connector 20"/>
          <p:cNvCxnSpPr>
            <a:stCxn id="19" idx="0"/>
          </p:cNvCxnSpPr>
          <p:nvPr/>
        </p:nvCxnSpPr>
        <p:spPr>
          <a:xfrm flipH="1" flipV="1">
            <a:off x="7287739" y="3859583"/>
            <a:ext cx="819467" cy="151077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4" idx="0"/>
          </p:cNvCxnSpPr>
          <p:nvPr/>
        </p:nvCxnSpPr>
        <p:spPr>
          <a:xfrm flipH="1" flipV="1">
            <a:off x="7820830" y="3615646"/>
            <a:ext cx="660792" cy="51854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820830" y="4134191"/>
            <a:ext cx="1321583" cy="646331"/>
          </a:xfrm>
          <a:prstGeom prst="rect">
            <a:avLst/>
          </a:prstGeom>
          <a:noFill/>
        </p:spPr>
        <p:txBody>
          <a:bodyPr wrap="none" rtlCol="0">
            <a:spAutoFit/>
          </a:bodyPr>
          <a:lstStyle/>
          <a:p>
            <a:r>
              <a:rPr lang="en-US" dirty="0" smtClean="0"/>
              <a:t>Transmitted </a:t>
            </a:r>
          </a:p>
          <a:p>
            <a:r>
              <a:rPr lang="en-US" dirty="0" smtClean="0"/>
              <a:t>beam shield</a:t>
            </a:r>
            <a:endParaRPr lang="en-US" dirty="0"/>
          </a:p>
        </p:txBody>
      </p:sp>
      <p:sp>
        <p:nvSpPr>
          <p:cNvPr id="25" name="TextBox 24"/>
          <p:cNvSpPr txBox="1"/>
          <p:nvPr/>
        </p:nvSpPr>
        <p:spPr>
          <a:xfrm>
            <a:off x="4404872" y="4574516"/>
            <a:ext cx="3331010" cy="646331"/>
          </a:xfrm>
          <a:prstGeom prst="rect">
            <a:avLst/>
          </a:prstGeom>
          <a:noFill/>
        </p:spPr>
        <p:txBody>
          <a:bodyPr wrap="square" rtlCol="0">
            <a:spAutoFit/>
          </a:bodyPr>
          <a:lstStyle/>
          <a:p>
            <a:r>
              <a:rPr lang="en-US" dirty="0" smtClean="0"/>
              <a:t>Arm Cavity Baffle integrated</a:t>
            </a:r>
          </a:p>
          <a:p>
            <a:r>
              <a:rPr lang="en-US" dirty="0" smtClean="0"/>
              <a:t> with suspended heat shield, 80 K</a:t>
            </a:r>
            <a:endParaRPr lang="en-US" dirty="0"/>
          </a:p>
        </p:txBody>
      </p:sp>
      <p:cxnSp>
        <p:nvCxnSpPr>
          <p:cNvPr id="26" name="Straight Arrow Connector 25"/>
          <p:cNvCxnSpPr>
            <a:stCxn id="25" idx="0"/>
          </p:cNvCxnSpPr>
          <p:nvPr/>
        </p:nvCxnSpPr>
        <p:spPr>
          <a:xfrm flipV="1">
            <a:off x="6070377" y="3830022"/>
            <a:ext cx="647289" cy="74449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2720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900506 AdvLIGO Systems BSC5-L1, Top Level Chamber Assembly - LIGOIII - side 13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292" y="0"/>
            <a:ext cx="8875059" cy="6858000"/>
          </a:xfrm>
          <a:prstGeom prst="rect">
            <a:avLst/>
          </a:prstGeom>
        </p:spPr>
      </p:pic>
      <p:sp>
        <p:nvSpPr>
          <p:cNvPr id="4" name="Slide Number Placeholder 3"/>
          <p:cNvSpPr>
            <a:spLocks noGrp="1"/>
          </p:cNvSpPr>
          <p:nvPr>
            <p:ph type="sldNum" sz="quarter" idx="12"/>
          </p:nvPr>
        </p:nvSpPr>
        <p:spPr/>
        <p:txBody>
          <a:bodyPr/>
          <a:lstStyle/>
          <a:p>
            <a:fld id="{B7B3A00D-A687-6248-9660-38F845FB283B}" type="slidenum">
              <a:rPr lang="en-US" smtClean="0"/>
              <a:t>28</a:t>
            </a:fld>
            <a:endParaRPr lang="en-US"/>
          </a:p>
        </p:txBody>
      </p:sp>
      <p:sp>
        <p:nvSpPr>
          <p:cNvPr id="6" name="TextBox 5"/>
          <p:cNvSpPr txBox="1"/>
          <p:nvPr/>
        </p:nvSpPr>
        <p:spPr>
          <a:xfrm>
            <a:off x="7299579" y="1661873"/>
            <a:ext cx="407045" cy="369332"/>
          </a:xfrm>
          <a:prstGeom prst="rect">
            <a:avLst/>
          </a:prstGeom>
          <a:noFill/>
        </p:spPr>
        <p:txBody>
          <a:bodyPr wrap="none" rtlCol="0">
            <a:spAutoFit/>
          </a:bodyPr>
          <a:lstStyle/>
          <a:p>
            <a:r>
              <a:rPr lang="en-US" dirty="0" smtClean="0"/>
              <a:t>ISI</a:t>
            </a:r>
            <a:endParaRPr lang="en-US" dirty="0"/>
          </a:p>
        </p:txBody>
      </p:sp>
      <p:sp>
        <p:nvSpPr>
          <p:cNvPr id="7" name="TextBox 6"/>
          <p:cNvSpPr txBox="1"/>
          <p:nvPr/>
        </p:nvSpPr>
        <p:spPr>
          <a:xfrm>
            <a:off x="5351953" y="2025748"/>
            <a:ext cx="871302" cy="369332"/>
          </a:xfrm>
          <a:prstGeom prst="rect">
            <a:avLst/>
          </a:prstGeom>
          <a:noFill/>
        </p:spPr>
        <p:txBody>
          <a:bodyPr wrap="none" rtlCol="0">
            <a:spAutoFit/>
          </a:bodyPr>
          <a:lstStyle/>
          <a:p>
            <a:r>
              <a:rPr lang="en-US" dirty="0" smtClean="0"/>
              <a:t>Stage 0</a:t>
            </a:r>
            <a:endParaRPr lang="en-US" dirty="0"/>
          </a:p>
        </p:txBody>
      </p:sp>
      <p:cxnSp>
        <p:nvCxnSpPr>
          <p:cNvPr id="9" name="Straight Arrow Connector 8"/>
          <p:cNvCxnSpPr>
            <a:stCxn id="7" idx="3"/>
          </p:cNvCxnSpPr>
          <p:nvPr/>
        </p:nvCxnSpPr>
        <p:spPr>
          <a:xfrm>
            <a:off x="6223255" y="2210414"/>
            <a:ext cx="503892" cy="47843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Footer Placeholder 26"/>
          <p:cNvSpPr>
            <a:spLocks noGrp="1"/>
          </p:cNvSpPr>
          <p:nvPr>
            <p:ph type="ftr" sz="quarter" idx="11"/>
          </p:nvPr>
        </p:nvSpPr>
        <p:spPr/>
        <p:txBody>
          <a:bodyPr/>
          <a:lstStyle/>
          <a:p>
            <a:r>
              <a:rPr lang="en-US" smtClean="0"/>
              <a:t>G1500246 - Pasadena - 17 March 2015</a:t>
            </a:r>
            <a:endParaRPr lang="en-US"/>
          </a:p>
        </p:txBody>
      </p:sp>
      <p:grpSp>
        <p:nvGrpSpPr>
          <p:cNvPr id="16" name="Group 15"/>
          <p:cNvGrpSpPr/>
          <p:nvPr/>
        </p:nvGrpSpPr>
        <p:grpSpPr>
          <a:xfrm>
            <a:off x="0" y="0"/>
            <a:ext cx="9144000" cy="1135339"/>
            <a:chOff x="0" y="0"/>
            <a:chExt cx="9144000" cy="1135339"/>
          </a:xfrm>
        </p:grpSpPr>
        <p:pic>
          <p:nvPicPr>
            <p:cNvPr id="17"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18" name="Picture 17"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0" name="Picture 19"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2" name="TextBox 21"/>
          <p:cNvSpPr txBox="1"/>
          <p:nvPr/>
        </p:nvSpPr>
        <p:spPr>
          <a:xfrm>
            <a:off x="829358" y="171629"/>
            <a:ext cx="7362202" cy="646331"/>
          </a:xfrm>
          <a:prstGeom prst="rect">
            <a:avLst/>
          </a:prstGeom>
          <a:noFill/>
        </p:spPr>
        <p:txBody>
          <a:bodyPr wrap="square" rtlCol="0">
            <a:spAutoFit/>
          </a:bodyPr>
          <a:lstStyle/>
          <a:p>
            <a:pPr algn="ctr"/>
            <a:r>
              <a:rPr lang="en-US" sz="3600" dirty="0" smtClean="0"/>
              <a:t>LIGO III </a:t>
            </a:r>
            <a:r>
              <a:rPr lang="en-US" sz="3600" dirty="0"/>
              <a:t>End Station </a:t>
            </a:r>
            <a:r>
              <a:rPr lang="en-US" sz="3600" dirty="0" smtClean="0"/>
              <a:t>Conceptual Model</a:t>
            </a:r>
            <a:endParaRPr lang="en-US" sz="3600" dirty="0"/>
          </a:p>
        </p:txBody>
      </p:sp>
      <p:cxnSp>
        <p:nvCxnSpPr>
          <p:cNvPr id="33" name="Straight Arrow Connector 32"/>
          <p:cNvCxnSpPr>
            <a:stCxn id="7" idx="3"/>
          </p:cNvCxnSpPr>
          <p:nvPr/>
        </p:nvCxnSpPr>
        <p:spPr>
          <a:xfrm>
            <a:off x="6223255" y="2210414"/>
            <a:ext cx="503892" cy="10085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37292" y="1477207"/>
            <a:ext cx="1172128" cy="369332"/>
          </a:xfrm>
          <a:prstGeom prst="rect">
            <a:avLst/>
          </a:prstGeom>
          <a:noFill/>
        </p:spPr>
        <p:txBody>
          <a:bodyPr wrap="none" rtlCol="0">
            <a:spAutoFit/>
          </a:bodyPr>
          <a:lstStyle/>
          <a:p>
            <a:r>
              <a:rPr lang="en-US" dirty="0" smtClean="0"/>
              <a:t>Gate valve</a:t>
            </a:r>
            <a:endParaRPr lang="en-US" dirty="0"/>
          </a:p>
        </p:txBody>
      </p:sp>
      <p:sp>
        <p:nvSpPr>
          <p:cNvPr id="37" name="TextBox 36"/>
          <p:cNvSpPr txBox="1"/>
          <p:nvPr/>
        </p:nvSpPr>
        <p:spPr>
          <a:xfrm>
            <a:off x="2475747" y="1629607"/>
            <a:ext cx="1172128" cy="369332"/>
          </a:xfrm>
          <a:prstGeom prst="rect">
            <a:avLst/>
          </a:prstGeom>
          <a:noFill/>
        </p:spPr>
        <p:txBody>
          <a:bodyPr wrap="none" rtlCol="0">
            <a:spAutoFit/>
          </a:bodyPr>
          <a:lstStyle/>
          <a:p>
            <a:r>
              <a:rPr lang="en-US" dirty="0" smtClean="0"/>
              <a:t>Gate valve</a:t>
            </a:r>
            <a:endParaRPr lang="en-US" dirty="0"/>
          </a:p>
        </p:txBody>
      </p:sp>
      <p:sp>
        <p:nvSpPr>
          <p:cNvPr id="19" name="TextBox 18"/>
          <p:cNvSpPr txBox="1"/>
          <p:nvPr/>
        </p:nvSpPr>
        <p:spPr>
          <a:xfrm>
            <a:off x="7204415" y="5370357"/>
            <a:ext cx="1805581" cy="1200329"/>
          </a:xfrm>
          <a:prstGeom prst="rect">
            <a:avLst/>
          </a:prstGeom>
          <a:noFill/>
        </p:spPr>
        <p:txBody>
          <a:bodyPr wrap="square" rtlCol="0">
            <a:spAutoFit/>
          </a:bodyPr>
          <a:lstStyle/>
          <a:p>
            <a:r>
              <a:rPr lang="en-US" dirty="0" smtClean="0"/>
              <a:t>Suspended heat shield / lower quad structure 80 K</a:t>
            </a:r>
            <a:endParaRPr lang="en-US" dirty="0"/>
          </a:p>
        </p:txBody>
      </p:sp>
      <p:cxnSp>
        <p:nvCxnSpPr>
          <p:cNvPr id="21" name="Straight Arrow Connector 20"/>
          <p:cNvCxnSpPr>
            <a:stCxn id="19" idx="0"/>
          </p:cNvCxnSpPr>
          <p:nvPr/>
        </p:nvCxnSpPr>
        <p:spPr>
          <a:xfrm flipH="1" flipV="1">
            <a:off x="7287739" y="3859583"/>
            <a:ext cx="819467" cy="151077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4" idx="0"/>
          </p:cNvCxnSpPr>
          <p:nvPr/>
        </p:nvCxnSpPr>
        <p:spPr>
          <a:xfrm flipH="1" flipV="1">
            <a:off x="7820830" y="3615646"/>
            <a:ext cx="660792" cy="51854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820830" y="4134191"/>
            <a:ext cx="1321583" cy="646331"/>
          </a:xfrm>
          <a:prstGeom prst="rect">
            <a:avLst/>
          </a:prstGeom>
          <a:noFill/>
        </p:spPr>
        <p:txBody>
          <a:bodyPr wrap="none" rtlCol="0">
            <a:spAutoFit/>
          </a:bodyPr>
          <a:lstStyle/>
          <a:p>
            <a:r>
              <a:rPr lang="en-US" dirty="0" smtClean="0"/>
              <a:t>Transmitted </a:t>
            </a:r>
          </a:p>
          <a:p>
            <a:r>
              <a:rPr lang="en-US" dirty="0" smtClean="0"/>
              <a:t>beam shield</a:t>
            </a:r>
            <a:endParaRPr lang="en-US" dirty="0"/>
          </a:p>
        </p:txBody>
      </p:sp>
      <p:sp>
        <p:nvSpPr>
          <p:cNvPr id="25" name="TextBox 24"/>
          <p:cNvSpPr txBox="1"/>
          <p:nvPr/>
        </p:nvSpPr>
        <p:spPr>
          <a:xfrm>
            <a:off x="4404872" y="4574516"/>
            <a:ext cx="3331010" cy="646331"/>
          </a:xfrm>
          <a:prstGeom prst="rect">
            <a:avLst/>
          </a:prstGeom>
          <a:noFill/>
        </p:spPr>
        <p:txBody>
          <a:bodyPr wrap="square" rtlCol="0">
            <a:spAutoFit/>
          </a:bodyPr>
          <a:lstStyle/>
          <a:p>
            <a:r>
              <a:rPr lang="en-US" dirty="0" smtClean="0"/>
              <a:t>Arm Cavity Baffle integrated</a:t>
            </a:r>
          </a:p>
          <a:p>
            <a:r>
              <a:rPr lang="en-US" dirty="0" smtClean="0"/>
              <a:t> with suspended heat shield, 80 K</a:t>
            </a:r>
            <a:endParaRPr lang="en-US" dirty="0"/>
          </a:p>
        </p:txBody>
      </p:sp>
      <p:cxnSp>
        <p:nvCxnSpPr>
          <p:cNvPr id="26" name="Straight Arrow Connector 25"/>
          <p:cNvCxnSpPr>
            <a:stCxn id="25" idx="0"/>
          </p:cNvCxnSpPr>
          <p:nvPr/>
        </p:nvCxnSpPr>
        <p:spPr>
          <a:xfrm flipV="1">
            <a:off x="6070377" y="3830022"/>
            <a:ext cx="647289" cy="74449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299586" y="5457049"/>
            <a:ext cx="2809318" cy="646331"/>
          </a:xfrm>
          <a:prstGeom prst="rect">
            <a:avLst/>
          </a:prstGeom>
          <a:noFill/>
        </p:spPr>
        <p:txBody>
          <a:bodyPr wrap="square" rtlCol="0">
            <a:spAutoFit/>
          </a:bodyPr>
          <a:lstStyle/>
          <a:p>
            <a:r>
              <a:rPr lang="en-US" dirty="0" smtClean="0"/>
              <a:t>Beam tube shield mounted to beam tube, 80 K</a:t>
            </a:r>
            <a:endParaRPr lang="en-US" dirty="0"/>
          </a:p>
        </p:txBody>
      </p:sp>
      <p:cxnSp>
        <p:nvCxnSpPr>
          <p:cNvPr id="29" name="Straight Arrow Connector 28"/>
          <p:cNvCxnSpPr>
            <a:stCxn id="28" idx="0"/>
          </p:cNvCxnSpPr>
          <p:nvPr/>
        </p:nvCxnSpPr>
        <p:spPr>
          <a:xfrm flipV="1">
            <a:off x="3704245" y="3789225"/>
            <a:ext cx="940690" cy="166782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0"/>
          </p:cNvCxnSpPr>
          <p:nvPr/>
        </p:nvCxnSpPr>
        <p:spPr>
          <a:xfrm flipH="1" flipV="1">
            <a:off x="2116534" y="3707182"/>
            <a:ext cx="1587711" cy="174986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0638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900506 AdvLIGO Systems BSC5-L1, Top Level Chamber Assembly - LIGOIII - side 13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292" y="0"/>
            <a:ext cx="8875059" cy="6858000"/>
          </a:xfrm>
          <a:prstGeom prst="rect">
            <a:avLst/>
          </a:prstGeom>
        </p:spPr>
      </p:pic>
      <p:sp>
        <p:nvSpPr>
          <p:cNvPr id="4" name="Slide Number Placeholder 3"/>
          <p:cNvSpPr>
            <a:spLocks noGrp="1"/>
          </p:cNvSpPr>
          <p:nvPr>
            <p:ph type="sldNum" sz="quarter" idx="12"/>
          </p:nvPr>
        </p:nvSpPr>
        <p:spPr/>
        <p:txBody>
          <a:bodyPr/>
          <a:lstStyle/>
          <a:p>
            <a:fld id="{B7B3A00D-A687-6248-9660-38F845FB283B}" type="slidenum">
              <a:rPr lang="en-US" smtClean="0"/>
              <a:t>29</a:t>
            </a:fld>
            <a:endParaRPr lang="en-US"/>
          </a:p>
        </p:txBody>
      </p:sp>
      <p:sp>
        <p:nvSpPr>
          <p:cNvPr id="6" name="TextBox 5"/>
          <p:cNvSpPr txBox="1"/>
          <p:nvPr/>
        </p:nvSpPr>
        <p:spPr>
          <a:xfrm>
            <a:off x="7299579" y="1661873"/>
            <a:ext cx="407045" cy="369332"/>
          </a:xfrm>
          <a:prstGeom prst="rect">
            <a:avLst/>
          </a:prstGeom>
          <a:noFill/>
        </p:spPr>
        <p:txBody>
          <a:bodyPr wrap="none" rtlCol="0">
            <a:spAutoFit/>
          </a:bodyPr>
          <a:lstStyle/>
          <a:p>
            <a:r>
              <a:rPr lang="en-US" dirty="0" smtClean="0"/>
              <a:t>ISI</a:t>
            </a:r>
            <a:endParaRPr lang="en-US" dirty="0"/>
          </a:p>
        </p:txBody>
      </p:sp>
      <p:sp>
        <p:nvSpPr>
          <p:cNvPr id="7" name="TextBox 6"/>
          <p:cNvSpPr txBox="1"/>
          <p:nvPr/>
        </p:nvSpPr>
        <p:spPr>
          <a:xfrm>
            <a:off x="5351953" y="2025748"/>
            <a:ext cx="871302" cy="369332"/>
          </a:xfrm>
          <a:prstGeom prst="rect">
            <a:avLst/>
          </a:prstGeom>
          <a:noFill/>
        </p:spPr>
        <p:txBody>
          <a:bodyPr wrap="none" rtlCol="0">
            <a:spAutoFit/>
          </a:bodyPr>
          <a:lstStyle/>
          <a:p>
            <a:r>
              <a:rPr lang="en-US" dirty="0" smtClean="0"/>
              <a:t>Stage 0</a:t>
            </a:r>
            <a:endParaRPr lang="en-US" dirty="0"/>
          </a:p>
        </p:txBody>
      </p:sp>
      <p:cxnSp>
        <p:nvCxnSpPr>
          <p:cNvPr id="9" name="Straight Arrow Connector 8"/>
          <p:cNvCxnSpPr>
            <a:stCxn id="7" idx="3"/>
          </p:cNvCxnSpPr>
          <p:nvPr/>
        </p:nvCxnSpPr>
        <p:spPr>
          <a:xfrm>
            <a:off x="6223255" y="2210414"/>
            <a:ext cx="503892" cy="47843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04872" y="4574516"/>
            <a:ext cx="3331010" cy="646331"/>
          </a:xfrm>
          <a:prstGeom prst="rect">
            <a:avLst/>
          </a:prstGeom>
          <a:noFill/>
        </p:spPr>
        <p:txBody>
          <a:bodyPr wrap="square" rtlCol="0">
            <a:spAutoFit/>
          </a:bodyPr>
          <a:lstStyle/>
          <a:p>
            <a:r>
              <a:rPr lang="en-US" dirty="0" smtClean="0"/>
              <a:t>Arm Cavity Baffle integrated</a:t>
            </a:r>
          </a:p>
          <a:p>
            <a:r>
              <a:rPr lang="en-US" dirty="0" smtClean="0"/>
              <a:t> with suspended heat shield, 80 K</a:t>
            </a:r>
            <a:endParaRPr lang="en-US" dirty="0"/>
          </a:p>
        </p:txBody>
      </p:sp>
      <p:cxnSp>
        <p:nvCxnSpPr>
          <p:cNvPr id="11" name="Straight Arrow Connector 10"/>
          <p:cNvCxnSpPr>
            <a:stCxn id="10" idx="0"/>
          </p:cNvCxnSpPr>
          <p:nvPr/>
        </p:nvCxnSpPr>
        <p:spPr>
          <a:xfrm flipV="1">
            <a:off x="6070377" y="3830022"/>
            <a:ext cx="647289" cy="74449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204415" y="5370357"/>
            <a:ext cx="1805581" cy="1200329"/>
          </a:xfrm>
          <a:prstGeom prst="rect">
            <a:avLst/>
          </a:prstGeom>
          <a:noFill/>
        </p:spPr>
        <p:txBody>
          <a:bodyPr wrap="square" rtlCol="0">
            <a:spAutoFit/>
          </a:bodyPr>
          <a:lstStyle/>
          <a:p>
            <a:r>
              <a:rPr lang="en-US" dirty="0" smtClean="0"/>
              <a:t>Suspended heat shield / lower quad structure 80 K</a:t>
            </a:r>
            <a:endParaRPr lang="en-US" dirty="0"/>
          </a:p>
        </p:txBody>
      </p:sp>
      <p:cxnSp>
        <p:nvCxnSpPr>
          <p:cNvPr id="15" name="Straight Arrow Connector 14"/>
          <p:cNvCxnSpPr>
            <a:stCxn id="14" idx="0"/>
          </p:cNvCxnSpPr>
          <p:nvPr/>
        </p:nvCxnSpPr>
        <p:spPr>
          <a:xfrm flipH="1" flipV="1">
            <a:off x="7287739" y="3859583"/>
            <a:ext cx="819467" cy="151077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99586" y="5457049"/>
            <a:ext cx="2809318" cy="646331"/>
          </a:xfrm>
          <a:prstGeom prst="rect">
            <a:avLst/>
          </a:prstGeom>
          <a:noFill/>
        </p:spPr>
        <p:txBody>
          <a:bodyPr wrap="square" rtlCol="0">
            <a:spAutoFit/>
          </a:bodyPr>
          <a:lstStyle/>
          <a:p>
            <a:r>
              <a:rPr lang="en-US" dirty="0" smtClean="0"/>
              <a:t>Beam tube shield mounted to beam tube, 80 K</a:t>
            </a:r>
            <a:endParaRPr lang="en-US" dirty="0"/>
          </a:p>
        </p:txBody>
      </p:sp>
      <p:cxnSp>
        <p:nvCxnSpPr>
          <p:cNvPr id="21" name="Straight Arrow Connector 20"/>
          <p:cNvCxnSpPr>
            <a:stCxn id="19" idx="0"/>
          </p:cNvCxnSpPr>
          <p:nvPr/>
        </p:nvCxnSpPr>
        <p:spPr>
          <a:xfrm flipV="1">
            <a:off x="3704245" y="3789225"/>
            <a:ext cx="940690" cy="166782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7" name="Footer Placeholder 26"/>
          <p:cNvSpPr>
            <a:spLocks noGrp="1"/>
          </p:cNvSpPr>
          <p:nvPr>
            <p:ph type="ftr" sz="quarter" idx="11"/>
          </p:nvPr>
        </p:nvSpPr>
        <p:spPr/>
        <p:txBody>
          <a:bodyPr/>
          <a:lstStyle/>
          <a:p>
            <a:r>
              <a:rPr lang="en-US" smtClean="0"/>
              <a:t>G1500246 - Pasadena - 17 March 2015</a:t>
            </a:r>
            <a:endParaRPr lang="en-US"/>
          </a:p>
        </p:txBody>
      </p:sp>
      <p:grpSp>
        <p:nvGrpSpPr>
          <p:cNvPr id="16" name="Group 15"/>
          <p:cNvGrpSpPr/>
          <p:nvPr/>
        </p:nvGrpSpPr>
        <p:grpSpPr>
          <a:xfrm>
            <a:off x="0" y="0"/>
            <a:ext cx="9144000" cy="1135339"/>
            <a:chOff x="0" y="0"/>
            <a:chExt cx="9144000" cy="1135339"/>
          </a:xfrm>
        </p:grpSpPr>
        <p:pic>
          <p:nvPicPr>
            <p:cNvPr id="17"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18" name="Picture 17"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0" name="Picture 19"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2" name="TextBox 21"/>
          <p:cNvSpPr txBox="1"/>
          <p:nvPr/>
        </p:nvSpPr>
        <p:spPr>
          <a:xfrm>
            <a:off x="829358" y="171629"/>
            <a:ext cx="7362202" cy="646331"/>
          </a:xfrm>
          <a:prstGeom prst="rect">
            <a:avLst/>
          </a:prstGeom>
          <a:noFill/>
        </p:spPr>
        <p:txBody>
          <a:bodyPr wrap="square" rtlCol="0">
            <a:spAutoFit/>
          </a:bodyPr>
          <a:lstStyle/>
          <a:p>
            <a:pPr algn="ctr"/>
            <a:r>
              <a:rPr lang="en-US" sz="3600" dirty="0" smtClean="0"/>
              <a:t>LIGO III </a:t>
            </a:r>
            <a:r>
              <a:rPr lang="en-US" sz="3600" dirty="0"/>
              <a:t>End Station </a:t>
            </a:r>
            <a:r>
              <a:rPr lang="en-US" sz="3600" dirty="0" smtClean="0"/>
              <a:t>Conceptual Model</a:t>
            </a:r>
            <a:endParaRPr lang="en-US" sz="3600" dirty="0"/>
          </a:p>
        </p:txBody>
      </p:sp>
      <p:cxnSp>
        <p:nvCxnSpPr>
          <p:cNvPr id="25" name="Straight Arrow Connector 24"/>
          <p:cNvCxnSpPr>
            <a:stCxn id="19" idx="0"/>
          </p:cNvCxnSpPr>
          <p:nvPr/>
        </p:nvCxnSpPr>
        <p:spPr>
          <a:xfrm flipH="1" flipV="1">
            <a:off x="2116534" y="3707182"/>
            <a:ext cx="1587711" cy="174986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81235" y="4533719"/>
            <a:ext cx="2703309" cy="923330"/>
          </a:xfrm>
          <a:prstGeom prst="rect">
            <a:avLst/>
          </a:prstGeom>
          <a:noFill/>
        </p:spPr>
        <p:txBody>
          <a:bodyPr wrap="none" rtlCol="0">
            <a:spAutoFit/>
          </a:bodyPr>
          <a:lstStyle/>
          <a:p>
            <a:r>
              <a:rPr lang="en-US" dirty="0" err="1" smtClean="0"/>
              <a:t>Cryo</a:t>
            </a:r>
            <a:r>
              <a:rPr lang="en-US" dirty="0" smtClean="0"/>
              <a:t> pump, cools this </a:t>
            </a:r>
          </a:p>
          <a:p>
            <a:r>
              <a:rPr lang="en-US" dirty="0" smtClean="0"/>
              <a:t>section of shield, </a:t>
            </a:r>
          </a:p>
          <a:p>
            <a:r>
              <a:rPr lang="en-US" dirty="0" smtClean="0"/>
              <a:t>and maybe </a:t>
            </a:r>
            <a:r>
              <a:rPr lang="en-US" dirty="0" smtClean="0"/>
              <a:t>everything else</a:t>
            </a:r>
            <a:endParaRPr lang="en-US" dirty="0"/>
          </a:p>
        </p:txBody>
      </p:sp>
      <p:cxnSp>
        <p:nvCxnSpPr>
          <p:cNvPr id="33" name="Straight Arrow Connector 32"/>
          <p:cNvCxnSpPr>
            <a:stCxn id="7" idx="3"/>
          </p:cNvCxnSpPr>
          <p:nvPr/>
        </p:nvCxnSpPr>
        <p:spPr>
          <a:xfrm>
            <a:off x="6223255" y="2210414"/>
            <a:ext cx="503892" cy="10085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37292" y="1477207"/>
            <a:ext cx="1172128" cy="369332"/>
          </a:xfrm>
          <a:prstGeom prst="rect">
            <a:avLst/>
          </a:prstGeom>
          <a:noFill/>
        </p:spPr>
        <p:txBody>
          <a:bodyPr wrap="none" rtlCol="0">
            <a:spAutoFit/>
          </a:bodyPr>
          <a:lstStyle/>
          <a:p>
            <a:r>
              <a:rPr lang="en-US" dirty="0" smtClean="0"/>
              <a:t>Gate valve</a:t>
            </a:r>
            <a:endParaRPr lang="en-US" dirty="0"/>
          </a:p>
        </p:txBody>
      </p:sp>
      <p:sp>
        <p:nvSpPr>
          <p:cNvPr id="37" name="TextBox 36"/>
          <p:cNvSpPr txBox="1"/>
          <p:nvPr/>
        </p:nvSpPr>
        <p:spPr>
          <a:xfrm>
            <a:off x="2475747" y="1629607"/>
            <a:ext cx="1172128" cy="369332"/>
          </a:xfrm>
          <a:prstGeom prst="rect">
            <a:avLst/>
          </a:prstGeom>
          <a:noFill/>
        </p:spPr>
        <p:txBody>
          <a:bodyPr wrap="none" rtlCol="0">
            <a:spAutoFit/>
          </a:bodyPr>
          <a:lstStyle/>
          <a:p>
            <a:r>
              <a:rPr lang="en-US" dirty="0" smtClean="0"/>
              <a:t>Gate valve</a:t>
            </a:r>
            <a:endParaRPr lang="en-US" dirty="0"/>
          </a:p>
        </p:txBody>
      </p:sp>
      <p:cxnSp>
        <p:nvCxnSpPr>
          <p:cNvPr id="40" name="Straight Arrow Connector 39"/>
          <p:cNvCxnSpPr/>
          <p:nvPr/>
        </p:nvCxnSpPr>
        <p:spPr>
          <a:xfrm flipV="1">
            <a:off x="1407209" y="3859583"/>
            <a:ext cx="514833" cy="67413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55" idx="0"/>
          </p:cNvCxnSpPr>
          <p:nvPr/>
        </p:nvCxnSpPr>
        <p:spPr>
          <a:xfrm flipH="1" flipV="1">
            <a:off x="7820830" y="3615646"/>
            <a:ext cx="660792" cy="51854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820830" y="4134191"/>
            <a:ext cx="1321583" cy="646331"/>
          </a:xfrm>
          <a:prstGeom prst="rect">
            <a:avLst/>
          </a:prstGeom>
          <a:noFill/>
        </p:spPr>
        <p:txBody>
          <a:bodyPr wrap="none" rtlCol="0">
            <a:spAutoFit/>
          </a:bodyPr>
          <a:lstStyle/>
          <a:p>
            <a:r>
              <a:rPr lang="en-US" dirty="0" smtClean="0"/>
              <a:t>Transmitted </a:t>
            </a:r>
          </a:p>
          <a:p>
            <a:r>
              <a:rPr lang="en-US" dirty="0" smtClean="0"/>
              <a:t>beam shield</a:t>
            </a:r>
            <a:endParaRPr lang="en-US" dirty="0"/>
          </a:p>
        </p:txBody>
      </p:sp>
    </p:spTree>
    <p:extLst>
      <p:ext uri="{BB962C8B-B14F-4D97-AF65-F5344CB8AC3E}">
        <p14:creationId xmlns:p14="http://schemas.microsoft.com/office/powerpoint/2010/main" val="1574521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00"/>
            <a:ext cx="8229600" cy="1143000"/>
          </a:xfrm>
        </p:spPr>
        <p:txBody>
          <a:bodyPr>
            <a:normAutofit/>
          </a:bodyPr>
          <a:lstStyle/>
          <a:p>
            <a:r>
              <a:rPr lang="en-US" dirty="0" smtClean="0"/>
              <a:t>LIGO III </a:t>
            </a:r>
            <a:r>
              <a:rPr lang="en-US" dirty="0" err="1" smtClean="0"/>
              <a:t>Cryosystem</a:t>
            </a:r>
            <a:endParaRPr lang="en-US" dirty="0"/>
          </a:p>
        </p:txBody>
      </p:sp>
      <p:grpSp>
        <p:nvGrpSpPr>
          <p:cNvPr id="39" name="Group 38"/>
          <p:cNvGrpSpPr/>
          <p:nvPr/>
        </p:nvGrpSpPr>
        <p:grpSpPr>
          <a:xfrm>
            <a:off x="520390" y="1463535"/>
            <a:ext cx="6808582" cy="5057325"/>
            <a:chOff x="520390" y="1463535"/>
            <a:chExt cx="6808582" cy="5057325"/>
          </a:xfrm>
        </p:grpSpPr>
        <p:sp>
          <p:nvSpPr>
            <p:cNvPr id="80" name="Rectangle 79"/>
            <p:cNvSpPr/>
            <p:nvPr/>
          </p:nvSpPr>
          <p:spPr>
            <a:xfrm>
              <a:off x="5327253" y="179558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61" name="Group 60"/>
            <p:cNvGrpSpPr/>
            <p:nvPr/>
          </p:nvGrpSpPr>
          <p:grpSpPr>
            <a:xfrm>
              <a:off x="4632238" y="5380210"/>
              <a:ext cx="1828800" cy="2622"/>
              <a:chOff x="429981" y="3527476"/>
              <a:chExt cx="2560319" cy="2622"/>
            </a:xfrm>
            <a:scene3d>
              <a:camera prst="orthographicFront">
                <a:rot lat="0" lon="0" rev="10800000"/>
              </a:camera>
              <a:lightRig rig="threePt" dir="t"/>
            </a:scene3d>
          </p:grpSpPr>
          <p:cxnSp>
            <p:nvCxnSpPr>
              <p:cNvPr id="62" name="Straight Connector 61"/>
              <p:cNvCxnSpPr/>
              <p:nvPr/>
            </p:nvCxnSpPr>
            <p:spPr>
              <a:xfrm>
                <a:off x="42998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20080"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128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0430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9574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87181" y="3527476"/>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97862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0700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161500" y="3530098"/>
                <a:ext cx="1828800"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1435991" y="5362918"/>
              <a:ext cx="2560319" cy="2622"/>
              <a:chOff x="429981" y="3527476"/>
              <a:chExt cx="2560319" cy="2622"/>
            </a:xfrm>
          </p:grpSpPr>
          <p:cxnSp>
            <p:nvCxnSpPr>
              <p:cNvPr id="51" name="Straight Connector 50"/>
              <p:cNvCxnSpPr/>
              <p:nvPr/>
            </p:nvCxnSpPr>
            <p:spPr>
              <a:xfrm>
                <a:off x="42998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0080"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128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0430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9574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87181" y="3527476"/>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862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0700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61500" y="3530098"/>
                <a:ext cx="1828800" cy="0"/>
              </a:xfrm>
              <a:prstGeom prst="line">
                <a:avLst/>
              </a:prstGeom>
              <a:ln w="317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a:xfrm>
              <a:off x="4006706" y="4851154"/>
              <a:ext cx="610823"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Rectangle 6"/>
            <p:cNvSpPr/>
            <p:nvPr/>
          </p:nvSpPr>
          <p:spPr>
            <a:xfrm>
              <a:off x="4825986" y="4982591"/>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4130417" y="3550993"/>
              <a:ext cx="360994"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4825679" y="3674700"/>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4129950" y="2880317"/>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ectangle 11"/>
            <p:cNvSpPr/>
            <p:nvPr/>
          </p:nvSpPr>
          <p:spPr>
            <a:xfrm>
              <a:off x="4134515" y="2292404"/>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ctangle 12"/>
            <p:cNvSpPr/>
            <p:nvPr/>
          </p:nvSpPr>
          <p:spPr>
            <a:xfrm>
              <a:off x="4825679" y="2879863"/>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Rectangle 13"/>
            <p:cNvSpPr/>
            <p:nvPr/>
          </p:nvSpPr>
          <p:spPr>
            <a:xfrm>
              <a:off x="4830244" y="2291950"/>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7" name="Straight Connector 16"/>
            <p:cNvCxnSpPr/>
            <p:nvPr/>
          </p:nvCxnSpPr>
          <p:spPr>
            <a:xfrm>
              <a:off x="4233197" y="4080113"/>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5597"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26511"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78911" y="4079205"/>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33197" y="3115936"/>
              <a:ext cx="0" cy="66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85597" y="3115936"/>
              <a:ext cx="0" cy="669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233197" y="251581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385597" y="251581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926511" y="249184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78911" y="249184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9138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662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22192" y="3421651"/>
              <a:ext cx="1610968" cy="2610331"/>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Rectangle 40"/>
            <p:cNvSpPr/>
            <p:nvPr/>
          </p:nvSpPr>
          <p:spPr>
            <a:xfrm>
              <a:off x="1984631" y="5029623"/>
              <a:ext cx="1837005"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 name="Rectangle 59"/>
            <p:cNvSpPr/>
            <p:nvPr/>
          </p:nvSpPr>
          <p:spPr>
            <a:xfrm>
              <a:off x="5432604" y="5029623"/>
              <a:ext cx="457200"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6" name="Rectangle 45"/>
            <p:cNvSpPr/>
            <p:nvPr/>
          </p:nvSpPr>
          <p:spPr>
            <a:xfrm>
              <a:off x="1954395" y="1463535"/>
              <a:ext cx="5374577"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ISI Stage 2</a:t>
              </a:r>
              <a:endParaRPr lang="en-US" sz="1600" dirty="0"/>
            </a:p>
          </p:txBody>
        </p:sp>
        <p:cxnSp>
          <p:nvCxnSpPr>
            <p:cNvPr id="78" name="Straight Connector 77"/>
            <p:cNvCxnSpPr/>
            <p:nvPr/>
          </p:nvCxnSpPr>
          <p:spPr>
            <a:xfrm>
              <a:off x="4309092" y="179617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97027" y="179558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828365" y="179617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1" name="Freeform 90"/>
            <p:cNvSpPr/>
            <p:nvPr/>
          </p:nvSpPr>
          <p:spPr>
            <a:xfrm>
              <a:off x="1071040" y="1835940"/>
              <a:ext cx="2723500" cy="1637046"/>
            </a:xfrm>
            <a:custGeom>
              <a:avLst/>
              <a:gdLst>
                <a:gd name="connsiteX0" fmla="*/ 0 w 2723500"/>
                <a:gd name="connsiteY0" fmla="*/ 458985 h 1637046"/>
                <a:gd name="connsiteX1" fmla="*/ 504918 w 2723500"/>
                <a:gd name="connsiteY1" fmla="*/ 443685 h 1637046"/>
                <a:gd name="connsiteX2" fmla="*/ 581421 w 2723500"/>
                <a:gd name="connsiteY2" fmla="*/ 428386 h 1637046"/>
                <a:gd name="connsiteX3" fmla="*/ 688525 w 2723500"/>
                <a:gd name="connsiteY3" fmla="*/ 397787 h 1637046"/>
                <a:gd name="connsiteX4" fmla="*/ 749727 w 2723500"/>
                <a:gd name="connsiteY4" fmla="*/ 367188 h 1637046"/>
                <a:gd name="connsiteX5" fmla="*/ 841531 w 2723500"/>
                <a:gd name="connsiteY5" fmla="*/ 305990 h 1637046"/>
                <a:gd name="connsiteX6" fmla="*/ 887432 w 2723500"/>
                <a:gd name="connsiteY6" fmla="*/ 275391 h 1637046"/>
                <a:gd name="connsiteX7" fmla="*/ 948635 w 2723500"/>
                <a:gd name="connsiteY7" fmla="*/ 244792 h 1637046"/>
                <a:gd name="connsiteX8" fmla="*/ 963935 w 2723500"/>
                <a:gd name="connsiteY8" fmla="*/ 198893 h 1637046"/>
                <a:gd name="connsiteX9" fmla="*/ 1025137 w 2723500"/>
                <a:gd name="connsiteY9" fmla="*/ 183594 h 1637046"/>
                <a:gd name="connsiteX10" fmla="*/ 1071039 w 2723500"/>
                <a:gd name="connsiteY10" fmla="*/ 168294 h 1637046"/>
                <a:gd name="connsiteX11" fmla="*/ 1116941 w 2723500"/>
                <a:gd name="connsiteY11" fmla="*/ 137695 h 1637046"/>
                <a:gd name="connsiteX12" fmla="*/ 1178143 w 2723500"/>
                <a:gd name="connsiteY12" fmla="*/ 122396 h 1637046"/>
                <a:gd name="connsiteX13" fmla="*/ 1269946 w 2723500"/>
                <a:gd name="connsiteY13" fmla="*/ 91797 h 1637046"/>
                <a:gd name="connsiteX14" fmla="*/ 1315848 w 2723500"/>
                <a:gd name="connsiteY14" fmla="*/ 76497 h 1637046"/>
                <a:gd name="connsiteX15" fmla="*/ 1453553 w 2723500"/>
                <a:gd name="connsiteY15" fmla="*/ 15299 h 1637046"/>
                <a:gd name="connsiteX16" fmla="*/ 1667761 w 2723500"/>
                <a:gd name="connsiteY16" fmla="*/ 0 h 1637046"/>
                <a:gd name="connsiteX17" fmla="*/ 1989073 w 2723500"/>
                <a:gd name="connsiteY17" fmla="*/ 15299 h 1637046"/>
                <a:gd name="connsiteX18" fmla="*/ 2325685 w 2723500"/>
                <a:gd name="connsiteY18" fmla="*/ 45898 h 1637046"/>
                <a:gd name="connsiteX19" fmla="*/ 2371587 w 2723500"/>
                <a:gd name="connsiteY19" fmla="*/ 76497 h 1637046"/>
                <a:gd name="connsiteX20" fmla="*/ 2463390 w 2723500"/>
                <a:gd name="connsiteY20" fmla="*/ 107096 h 1637046"/>
                <a:gd name="connsiteX21" fmla="*/ 2493992 w 2723500"/>
                <a:gd name="connsiteY21" fmla="*/ 152995 h 1637046"/>
                <a:gd name="connsiteX22" fmla="*/ 2524593 w 2723500"/>
                <a:gd name="connsiteY22" fmla="*/ 244792 h 1637046"/>
                <a:gd name="connsiteX23" fmla="*/ 2555194 w 2723500"/>
                <a:gd name="connsiteY23" fmla="*/ 474284 h 1637046"/>
                <a:gd name="connsiteX24" fmla="*/ 2585795 w 2723500"/>
                <a:gd name="connsiteY24" fmla="*/ 1254559 h 1637046"/>
                <a:gd name="connsiteX25" fmla="*/ 2631697 w 2723500"/>
                <a:gd name="connsiteY25" fmla="*/ 1545249 h 1637046"/>
                <a:gd name="connsiteX26" fmla="*/ 2662298 w 2723500"/>
                <a:gd name="connsiteY26" fmla="*/ 1591148 h 1637046"/>
                <a:gd name="connsiteX27" fmla="*/ 2708199 w 2723500"/>
                <a:gd name="connsiteY27" fmla="*/ 1621747 h 1637046"/>
                <a:gd name="connsiteX28" fmla="*/ 2723500 w 2723500"/>
                <a:gd name="connsiteY28" fmla="*/ 1637046 h 16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3500" h="1637046">
                  <a:moveTo>
                    <a:pt x="0" y="458985"/>
                  </a:moveTo>
                  <a:cubicBezTo>
                    <a:pt x="168306" y="453885"/>
                    <a:pt x="336767" y="452534"/>
                    <a:pt x="504918" y="443685"/>
                  </a:cubicBezTo>
                  <a:cubicBezTo>
                    <a:pt x="530888" y="442318"/>
                    <a:pt x="556034" y="434027"/>
                    <a:pt x="581421" y="428386"/>
                  </a:cubicBezTo>
                  <a:cubicBezTo>
                    <a:pt x="608289" y="422416"/>
                    <a:pt x="661007" y="409580"/>
                    <a:pt x="688525" y="397787"/>
                  </a:cubicBezTo>
                  <a:cubicBezTo>
                    <a:pt x="709489" y="388803"/>
                    <a:pt x="730169" y="378922"/>
                    <a:pt x="749727" y="367188"/>
                  </a:cubicBezTo>
                  <a:cubicBezTo>
                    <a:pt x="781264" y="348267"/>
                    <a:pt x="810930" y="326389"/>
                    <a:pt x="841531" y="305990"/>
                  </a:cubicBezTo>
                  <a:cubicBezTo>
                    <a:pt x="856831" y="295790"/>
                    <a:pt x="870985" y="283614"/>
                    <a:pt x="887432" y="275391"/>
                  </a:cubicBezTo>
                  <a:lnTo>
                    <a:pt x="948635" y="244792"/>
                  </a:lnTo>
                  <a:cubicBezTo>
                    <a:pt x="953735" y="229492"/>
                    <a:pt x="951341" y="208967"/>
                    <a:pt x="963935" y="198893"/>
                  </a:cubicBezTo>
                  <a:cubicBezTo>
                    <a:pt x="980356" y="185757"/>
                    <a:pt x="1004918" y="189371"/>
                    <a:pt x="1025137" y="183594"/>
                  </a:cubicBezTo>
                  <a:cubicBezTo>
                    <a:pt x="1040645" y="179164"/>
                    <a:pt x="1056613" y="175506"/>
                    <a:pt x="1071039" y="168294"/>
                  </a:cubicBezTo>
                  <a:cubicBezTo>
                    <a:pt x="1087487" y="160071"/>
                    <a:pt x="1100039" y="144938"/>
                    <a:pt x="1116941" y="137695"/>
                  </a:cubicBezTo>
                  <a:cubicBezTo>
                    <a:pt x="1136269" y="129412"/>
                    <a:pt x="1158001" y="128438"/>
                    <a:pt x="1178143" y="122396"/>
                  </a:cubicBezTo>
                  <a:cubicBezTo>
                    <a:pt x="1209039" y="113128"/>
                    <a:pt x="1239345" y="101997"/>
                    <a:pt x="1269946" y="91797"/>
                  </a:cubicBezTo>
                  <a:cubicBezTo>
                    <a:pt x="1285247" y="86697"/>
                    <a:pt x="1302428" y="85443"/>
                    <a:pt x="1315848" y="76497"/>
                  </a:cubicBezTo>
                  <a:cubicBezTo>
                    <a:pt x="1361185" y="46274"/>
                    <a:pt x="1392375" y="19668"/>
                    <a:pt x="1453553" y="15299"/>
                  </a:cubicBezTo>
                  <a:lnTo>
                    <a:pt x="1667761" y="0"/>
                  </a:lnTo>
                  <a:lnTo>
                    <a:pt x="1989073" y="15299"/>
                  </a:lnTo>
                  <a:cubicBezTo>
                    <a:pt x="2279102" y="30171"/>
                    <a:pt x="2176741" y="8666"/>
                    <a:pt x="2325685" y="45898"/>
                  </a:cubicBezTo>
                  <a:cubicBezTo>
                    <a:pt x="2340986" y="56098"/>
                    <a:pt x="2354783" y="69029"/>
                    <a:pt x="2371587" y="76497"/>
                  </a:cubicBezTo>
                  <a:cubicBezTo>
                    <a:pt x="2401063" y="89597"/>
                    <a:pt x="2463390" y="107096"/>
                    <a:pt x="2463390" y="107096"/>
                  </a:cubicBezTo>
                  <a:cubicBezTo>
                    <a:pt x="2473591" y="122396"/>
                    <a:pt x="2486523" y="136192"/>
                    <a:pt x="2493992" y="152995"/>
                  </a:cubicBezTo>
                  <a:cubicBezTo>
                    <a:pt x="2507093" y="182469"/>
                    <a:pt x="2524593" y="244792"/>
                    <a:pt x="2524593" y="244792"/>
                  </a:cubicBezTo>
                  <a:cubicBezTo>
                    <a:pt x="2529190" y="276972"/>
                    <a:pt x="2554253" y="447932"/>
                    <a:pt x="2555194" y="474284"/>
                  </a:cubicBezTo>
                  <a:cubicBezTo>
                    <a:pt x="2583340" y="1262310"/>
                    <a:pt x="2492237" y="973910"/>
                    <a:pt x="2585795" y="1254559"/>
                  </a:cubicBezTo>
                  <a:cubicBezTo>
                    <a:pt x="2589687" y="1305146"/>
                    <a:pt x="2586802" y="1477910"/>
                    <a:pt x="2631697" y="1545249"/>
                  </a:cubicBezTo>
                  <a:cubicBezTo>
                    <a:pt x="2641897" y="1560549"/>
                    <a:pt x="2649295" y="1578146"/>
                    <a:pt x="2662298" y="1591148"/>
                  </a:cubicBezTo>
                  <a:cubicBezTo>
                    <a:pt x="2675301" y="1604150"/>
                    <a:pt x="2693488" y="1610714"/>
                    <a:pt x="2708199" y="1621747"/>
                  </a:cubicBezTo>
                  <a:cubicBezTo>
                    <a:pt x="2713969" y="1626074"/>
                    <a:pt x="2718400" y="1631946"/>
                    <a:pt x="2723500" y="1637046"/>
                  </a:cubicBezTo>
                </a:path>
              </a:pathLst>
            </a:custGeom>
            <a:ln w="635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87" name="TextBox 86"/>
            <p:cNvSpPr txBox="1"/>
            <p:nvPr/>
          </p:nvSpPr>
          <p:spPr>
            <a:xfrm>
              <a:off x="2629134" y="6151528"/>
              <a:ext cx="2525618" cy="369332"/>
            </a:xfrm>
            <a:prstGeom prst="rect">
              <a:avLst/>
            </a:prstGeom>
            <a:noFill/>
          </p:spPr>
          <p:txBody>
            <a:bodyPr wrap="square" rtlCol="0">
              <a:spAutoFit/>
            </a:bodyPr>
            <a:lstStyle/>
            <a:p>
              <a:r>
                <a:rPr lang="en-US" dirty="0" smtClean="0"/>
                <a:t>124 K Silicon </a:t>
              </a:r>
              <a:r>
                <a:rPr lang="en-US" dirty="0" smtClean="0"/>
                <a:t>test mass</a:t>
              </a:r>
              <a:endParaRPr lang="en-US" dirty="0"/>
            </a:p>
          </p:txBody>
        </p:sp>
        <p:cxnSp>
          <p:nvCxnSpPr>
            <p:cNvPr id="89" name="Straight Arrow Connector 88"/>
            <p:cNvCxnSpPr>
              <a:stCxn id="87" idx="0"/>
            </p:cNvCxnSpPr>
            <p:nvPr/>
          </p:nvCxnSpPr>
          <p:spPr>
            <a:xfrm flipV="1">
              <a:off x="3891943" y="5596838"/>
              <a:ext cx="417149" cy="5546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251967" y="1916964"/>
              <a:ext cx="445644" cy="461665"/>
            </a:xfrm>
            <a:prstGeom prst="rect">
              <a:avLst/>
            </a:prstGeom>
            <a:solidFill>
              <a:schemeClr val="bg1"/>
            </a:solidFill>
          </p:spPr>
          <p:txBody>
            <a:bodyPr wrap="square" rtlCol="0" anchor="t">
              <a:spAutoFit/>
            </a:bodyPr>
            <a:lstStyle/>
            <a:p>
              <a:pPr algn="ctr"/>
              <a:r>
                <a:rPr lang="en-US" sz="2400" dirty="0" smtClean="0"/>
                <a:t>…</a:t>
              </a:r>
              <a:endParaRPr lang="en-US" sz="2400" dirty="0"/>
            </a:p>
          </p:txBody>
        </p:sp>
        <p:sp>
          <p:nvSpPr>
            <p:cNvPr id="96" name="Rectangle 95"/>
            <p:cNvSpPr/>
            <p:nvPr/>
          </p:nvSpPr>
          <p:spPr>
            <a:xfrm>
              <a:off x="2770754" y="1787090"/>
              <a:ext cx="337526" cy="17855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33" name="Straight Connector 32"/>
            <p:cNvCxnSpPr>
              <a:stCxn id="92" idx="1"/>
            </p:cNvCxnSpPr>
            <p:nvPr/>
          </p:nvCxnSpPr>
          <p:spPr>
            <a:xfrm flipH="1" flipV="1">
              <a:off x="520390" y="2141931"/>
              <a:ext cx="550650" cy="118516"/>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1071040" y="1835940"/>
              <a:ext cx="45719" cy="849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104" name="Group 103"/>
          <p:cNvGrpSpPr/>
          <p:nvPr/>
        </p:nvGrpSpPr>
        <p:grpSpPr>
          <a:xfrm>
            <a:off x="0" y="0"/>
            <a:ext cx="9144000" cy="1264919"/>
            <a:chOff x="0" y="0"/>
            <a:chExt cx="9144000" cy="1264919"/>
          </a:xfrm>
        </p:grpSpPr>
        <p:pic>
          <p:nvPicPr>
            <p:cNvPr id="105"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06" name="Picture 105"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09" name="Picture 108"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3" name="Footer Placeholder 22"/>
          <p:cNvSpPr>
            <a:spLocks noGrp="1"/>
          </p:cNvSpPr>
          <p:nvPr>
            <p:ph type="ftr" sz="quarter" idx="11"/>
          </p:nvPr>
        </p:nvSpPr>
        <p:spPr>
          <a:xfrm>
            <a:off x="3124200" y="6447886"/>
            <a:ext cx="2895600" cy="365125"/>
          </a:xfrm>
        </p:spPr>
        <p:txBody>
          <a:bodyPr/>
          <a:lstStyle/>
          <a:p>
            <a:r>
              <a:rPr lang="en-US" smtClean="0"/>
              <a:t>G1500246 - Pasadena - 17 March 2015</a:t>
            </a:r>
            <a:endParaRPr lang="en-US"/>
          </a:p>
        </p:txBody>
      </p:sp>
      <p:sp>
        <p:nvSpPr>
          <p:cNvPr id="25" name="Slide Number Placeholder 24"/>
          <p:cNvSpPr>
            <a:spLocks noGrp="1"/>
          </p:cNvSpPr>
          <p:nvPr>
            <p:ph type="sldNum" sz="quarter" idx="12"/>
          </p:nvPr>
        </p:nvSpPr>
        <p:spPr>
          <a:xfrm>
            <a:off x="6942194" y="6436444"/>
            <a:ext cx="2133600" cy="365125"/>
          </a:xfrm>
        </p:spPr>
        <p:txBody>
          <a:bodyPr/>
          <a:lstStyle/>
          <a:p>
            <a:fld id="{B7B3A00D-A687-6248-9660-38F845FB283B}" type="slidenum">
              <a:rPr lang="en-US" smtClean="0"/>
              <a:t>3</a:t>
            </a:fld>
            <a:endParaRPr lang="en-US"/>
          </a:p>
        </p:txBody>
      </p:sp>
      <p:sp>
        <p:nvSpPr>
          <p:cNvPr id="102" name="TextBox 101"/>
          <p:cNvSpPr txBox="1"/>
          <p:nvPr/>
        </p:nvSpPr>
        <p:spPr>
          <a:xfrm>
            <a:off x="6121069" y="3467033"/>
            <a:ext cx="2164103" cy="369332"/>
          </a:xfrm>
          <a:prstGeom prst="rect">
            <a:avLst/>
          </a:prstGeom>
          <a:noFill/>
        </p:spPr>
        <p:txBody>
          <a:bodyPr wrap="square" rtlCol="0">
            <a:spAutoFit/>
          </a:bodyPr>
          <a:lstStyle/>
          <a:p>
            <a:pPr algn="ctr"/>
            <a:r>
              <a:rPr lang="en-US" dirty="0" smtClean="0"/>
              <a:t>Heat shield </a:t>
            </a:r>
            <a:r>
              <a:rPr lang="en-US" dirty="0" smtClean="0"/>
              <a:t>at 80 K</a:t>
            </a:r>
            <a:endParaRPr lang="en-US" dirty="0"/>
          </a:p>
        </p:txBody>
      </p:sp>
      <p:cxnSp>
        <p:nvCxnSpPr>
          <p:cNvPr id="103" name="Straight Arrow Connector 102"/>
          <p:cNvCxnSpPr>
            <a:stCxn id="102" idx="1"/>
          </p:cNvCxnSpPr>
          <p:nvPr/>
        </p:nvCxnSpPr>
        <p:spPr>
          <a:xfrm flipH="1">
            <a:off x="5502134" y="3651699"/>
            <a:ext cx="618935" cy="119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3094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G1500246 - Pasadena - 17 March 2015</a:t>
            </a:r>
            <a:endParaRPr lang="en-US"/>
          </a:p>
        </p:txBody>
      </p:sp>
      <p:sp>
        <p:nvSpPr>
          <p:cNvPr id="3" name="Slide Number Placeholder 2"/>
          <p:cNvSpPr>
            <a:spLocks noGrp="1"/>
          </p:cNvSpPr>
          <p:nvPr>
            <p:ph type="sldNum" sz="quarter" idx="12"/>
          </p:nvPr>
        </p:nvSpPr>
        <p:spPr/>
        <p:txBody>
          <a:bodyPr/>
          <a:lstStyle/>
          <a:p>
            <a:fld id="{B7B3A00D-A687-6248-9660-38F845FB283B}" type="slidenum">
              <a:rPr lang="en-US" smtClean="0"/>
              <a:t>30</a:t>
            </a:fld>
            <a:endParaRPr lang="en-US"/>
          </a:p>
        </p:txBody>
      </p:sp>
      <p:pic>
        <p:nvPicPr>
          <p:cNvPr id="4" name="Picture 3" descr="D0901466 AdvLIGO Systems Layout LLO Corner Station.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5928" y="0"/>
            <a:ext cx="7470794" cy="6858000"/>
          </a:xfrm>
          <a:prstGeom prst="rect">
            <a:avLst/>
          </a:prstGeom>
        </p:spPr>
      </p:pic>
      <p:cxnSp>
        <p:nvCxnSpPr>
          <p:cNvPr id="6" name="Straight Arrow Connector 5"/>
          <p:cNvCxnSpPr/>
          <p:nvPr/>
        </p:nvCxnSpPr>
        <p:spPr>
          <a:xfrm flipH="1">
            <a:off x="2905934" y="1201401"/>
            <a:ext cx="11442" cy="250578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104201" y="2209886"/>
            <a:ext cx="801733" cy="369332"/>
          </a:xfrm>
          <a:prstGeom prst="rect">
            <a:avLst/>
          </a:prstGeom>
          <a:noFill/>
        </p:spPr>
        <p:txBody>
          <a:bodyPr wrap="square" rtlCol="0">
            <a:spAutoFit/>
          </a:bodyPr>
          <a:lstStyle/>
          <a:p>
            <a:pPr algn="r"/>
            <a:r>
              <a:rPr lang="en-US" dirty="0" smtClean="0"/>
              <a:t>34 m</a:t>
            </a:r>
            <a:endParaRPr lang="en-US" dirty="0"/>
          </a:p>
        </p:txBody>
      </p:sp>
      <p:cxnSp>
        <p:nvCxnSpPr>
          <p:cNvPr id="12" name="Straight Connector 11"/>
          <p:cNvCxnSpPr/>
          <p:nvPr/>
        </p:nvCxnSpPr>
        <p:spPr>
          <a:xfrm>
            <a:off x="3615263" y="3569879"/>
            <a:ext cx="3432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615263" y="3722279"/>
            <a:ext cx="3432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775433" y="3306714"/>
            <a:ext cx="0" cy="263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775433" y="3707183"/>
            <a:ext cx="0" cy="228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041355" y="3408096"/>
            <a:ext cx="801733" cy="369332"/>
          </a:xfrm>
          <a:prstGeom prst="rect">
            <a:avLst/>
          </a:prstGeom>
          <a:noFill/>
        </p:spPr>
        <p:txBody>
          <a:bodyPr wrap="square" rtlCol="0">
            <a:spAutoFit/>
          </a:bodyPr>
          <a:lstStyle/>
          <a:p>
            <a:r>
              <a:rPr lang="en-US" dirty="0" smtClean="0"/>
              <a:t>2 m</a:t>
            </a:r>
            <a:endParaRPr lang="en-US" dirty="0"/>
          </a:p>
        </p:txBody>
      </p:sp>
      <p:sp>
        <p:nvSpPr>
          <p:cNvPr id="20" name="TextBox 19"/>
          <p:cNvSpPr txBox="1"/>
          <p:nvPr/>
        </p:nvSpPr>
        <p:spPr>
          <a:xfrm>
            <a:off x="4965275" y="251722"/>
            <a:ext cx="3909784" cy="954107"/>
          </a:xfrm>
          <a:prstGeom prst="rect">
            <a:avLst/>
          </a:prstGeom>
          <a:noFill/>
          <a:ln w="25400">
            <a:solidFill>
              <a:schemeClr val="tx1"/>
            </a:solidFill>
          </a:ln>
        </p:spPr>
        <p:txBody>
          <a:bodyPr wrap="square" rtlCol="0">
            <a:spAutoFit/>
          </a:bodyPr>
          <a:lstStyle/>
          <a:p>
            <a:pPr algn="ctr"/>
            <a:r>
              <a:rPr lang="en-US" sz="2800" dirty="0" smtClean="0"/>
              <a:t>aLIGO LLO corner station </a:t>
            </a:r>
            <a:r>
              <a:rPr lang="en-US" sz="2800" dirty="0" err="1" smtClean="0"/>
              <a:t>SolidWorks</a:t>
            </a:r>
            <a:r>
              <a:rPr lang="en-US" sz="2800" dirty="0" smtClean="0"/>
              <a:t> model</a:t>
            </a:r>
            <a:endParaRPr lang="en-US" sz="2800" dirty="0"/>
          </a:p>
        </p:txBody>
      </p:sp>
      <p:cxnSp>
        <p:nvCxnSpPr>
          <p:cNvPr id="14" name="Straight Connector 13"/>
          <p:cNvCxnSpPr/>
          <p:nvPr/>
        </p:nvCxnSpPr>
        <p:spPr>
          <a:xfrm>
            <a:off x="2726526" y="3722279"/>
            <a:ext cx="3432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34327" y="1201401"/>
            <a:ext cx="34322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970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normAutofit fontScale="90000"/>
          </a:bodyPr>
          <a:lstStyle/>
          <a:p>
            <a:r>
              <a:rPr lang="en-US" dirty="0"/>
              <a:t>Conclusions: Work/info needed for a low vibration </a:t>
            </a:r>
            <a:r>
              <a:rPr lang="en-US" dirty="0" err="1"/>
              <a:t>cryo</a:t>
            </a:r>
            <a:r>
              <a:rPr lang="en-US" dirty="0"/>
              <a:t> system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a:xfrm>
            <a:off x="6894211" y="6356350"/>
            <a:ext cx="2133600" cy="365125"/>
          </a:xfrm>
        </p:spPr>
        <p:txBody>
          <a:bodyPr/>
          <a:lstStyle/>
          <a:p>
            <a:fld id="{B7B3A00D-A687-6248-9660-38F845FB283B}" type="slidenum">
              <a:rPr lang="en-US" smtClean="0"/>
              <a:t>31</a:t>
            </a:fld>
            <a:endParaRPr lang="en-US"/>
          </a:p>
        </p:txBody>
      </p:sp>
      <p:sp>
        <p:nvSpPr>
          <p:cNvPr id="82" name="Rectangle 81"/>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2980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normAutofit fontScale="90000"/>
          </a:bodyPr>
          <a:lstStyle/>
          <a:p>
            <a:r>
              <a:rPr lang="en-US" dirty="0"/>
              <a:t>Conclusions: Work/info needed for a low vibration </a:t>
            </a:r>
            <a:r>
              <a:rPr lang="en-US" dirty="0" err="1"/>
              <a:t>cryo</a:t>
            </a:r>
            <a:r>
              <a:rPr lang="en-US" dirty="0"/>
              <a:t> system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a:xfrm>
            <a:off x="6894211" y="6356350"/>
            <a:ext cx="2133600" cy="365125"/>
          </a:xfrm>
        </p:spPr>
        <p:txBody>
          <a:bodyPr/>
          <a:lstStyle/>
          <a:p>
            <a:fld id="{B7B3A00D-A687-6248-9660-38F845FB283B}" type="slidenum">
              <a:rPr lang="en-US" smtClean="0"/>
              <a:t>32</a:t>
            </a:fld>
            <a:endParaRPr lang="en-US"/>
          </a:p>
        </p:txBody>
      </p:sp>
      <p:sp>
        <p:nvSpPr>
          <p:cNvPr id="82" name="Rectangle 81"/>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7200" y="1904881"/>
            <a:ext cx="1976399" cy="2339102"/>
          </a:xfrm>
          <a:prstGeom prst="rect">
            <a:avLst/>
          </a:prstGeom>
          <a:noFill/>
          <a:ln w="25400">
            <a:solidFill>
              <a:schemeClr val="tx1"/>
            </a:solidFill>
          </a:ln>
        </p:spPr>
        <p:txBody>
          <a:bodyPr wrap="square" rtlCol="0">
            <a:spAutoFit/>
          </a:bodyPr>
          <a:lstStyle/>
          <a:p>
            <a:pPr algn="ctr"/>
            <a:r>
              <a:rPr lang="en-US" sz="2000" dirty="0" smtClean="0"/>
              <a:t>Beam tube shield</a:t>
            </a:r>
          </a:p>
          <a:p>
            <a:endParaRPr lang="en-US" dirty="0" smtClean="0"/>
          </a:p>
          <a:p>
            <a:pPr marL="285750" indent="-285750">
              <a:buFont typeface="Arial"/>
              <a:buChar char="•"/>
            </a:pPr>
            <a:r>
              <a:rPr lang="en-US" dirty="0" smtClean="0"/>
              <a:t>Backscatter of coatings (BRDF)</a:t>
            </a:r>
          </a:p>
          <a:p>
            <a:endParaRPr lang="en-US" dirty="0" smtClean="0"/>
          </a:p>
          <a:p>
            <a:pPr marL="285750" indent="-285750">
              <a:buFont typeface="Arial"/>
              <a:buChar char="•"/>
            </a:pPr>
            <a:r>
              <a:rPr lang="en-US" dirty="0" smtClean="0"/>
              <a:t>Heat leak simulation with ray tracing.</a:t>
            </a:r>
            <a:endParaRPr lang="en-US" dirty="0"/>
          </a:p>
        </p:txBody>
      </p:sp>
      <p:cxnSp>
        <p:nvCxnSpPr>
          <p:cNvPr id="14" name="Straight Arrow Connector 13"/>
          <p:cNvCxnSpPr>
            <a:stCxn id="3" idx="2"/>
          </p:cNvCxnSpPr>
          <p:nvPr/>
        </p:nvCxnSpPr>
        <p:spPr>
          <a:xfrm>
            <a:off x="1445400" y="4243983"/>
            <a:ext cx="104313" cy="572516"/>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5637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normAutofit fontScale="90000"/>
          </a:bodyPr>
          <a:lstStyle/>
          <a:p>
            <a:r>
              <a:rPr lang="en-US" dirty="0"/>
              <a:t>Conclusions: Work/info needed for a low vibration </a:t>
            </a:r>
            <a:r>
              <a:rPr lang="en-US" dirty="0" err="1"/>
              <a:t>cryo</a:t>
            </a:r>
            <a:r>
              <a:rPr lang="en-US" dirty="0"/>
              <a:t> system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a:xfrm>
            <a:off x="6894211" y="6356350"/>
            <a:ext cx="2133600" cy="365125"/>
          </a:xfrm>
        </p:spPr>
        <p:txBody>
          <a:bodyPr/>
          <a:lstStyle/>
          <a:p>
            <a:fld id="{B7B3A00D-A687-6248-9660-38F845FB283B}" type="slidenum">
              <a:rPr lang="en-US" smtClean="0"/>
              <a:t>33</a:t>
            </a:fld>
            <a:endParaRPr lang="en-US"/>
          </a:p>
        </p:txBody>
      </p:sp>
      <p:sp>
        <p:nvSpPr>
          <p:cNvPr id="82" name="Rectangle 81"/>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7200" y="1904881"/>
            <a:ext cx="1976399" cy="2339102"/>
          </a:xfrm>
          <a:prstGeom prst="rect">
            <a:avLst/>
          </a:prstGeom>
          <a:noFill/>
          <a:ln w="25400">
            <a:solidFill>
              <a:schemeClr val="tx1"/>
            </a:solidFill>
          </a:ln>
        </p:spPr>
        <p:txBody>
          <a:bodyPr wrap="square" rtlCol="0">
            <a:spAutoFit/>
          </a:bodyPr>
          <a:lstStyle/>
          <a:p>
            <a:pPr algn="ctr"/>
            <a:r>
              <a:rPr lang="en-US" sz="2000" dirty="0" smtClean="0"/>
              <a:t>Beam tube shield</a:t>
            </a:r>
          </a:p>
          <a:p>
            <a:endParaRPr lang="en-US" dirty="0" smtClean="0"/>
          </a:p>
          <a:p>
            <a:pPr marL="285750" indent="-285750">
              <a:buFont typeface="Arial"/>
              <a:buChar char="•"/>
            </a:pPr>
            <a:r>
              <a:rPr lang="en-US" dirty="0" smtClean="0"/>
              <a:t>Backscatter of coatings (BRDF)</a:t>
            </a:r>
          </a:p>
          <a:p>
            <a:endParaRPr lang="en-US" dirty="0" smtClean="0"/>
          </a:p>
          <a:p>
            <a:pPr marL="285750" indent="-285750">
              <a:buFont typeface="Arial"/>
              <a:buChar char="•"/>
            </a:pPr>
            <a:r>
              <a:rPr lang="en-US" dirty="0" smtClean="0"/>
              <a:t>Heat leak simulation with ray tracing.</a:t>
            </a:r>
            <a:endParaRPr lang="en-US" dirty="0"/>
          </a:p>
        </p:txBody>
      </p:sp>
      <p:cxnSp>
        <p:nvCxnSpPr>
          <p:cNvPr id="14" name="Straight Arrow Connector 13"/>
          <p:cNvCxnSpPr>
            <a:stCxn id="3" idx="2"/>
          </p:cNvCxnSpPr>
          <p:nvPr/>
        </p:nvCxnSpPr>
        <p:spPr>
          <a:xfrm>
            <a:off x="1445400" y="4243983"/>
            <a:ext cx="104313" cy="572516"/>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5625008" y="6036678"/>
            <a:ext cx="1976399" cy="707886"/>
          </a:xfrm>
          <a:prstGeom prst="rect">
            <a:avLst/>
          </a:prstGeom>
          <a:noFill/>
          <a:ln w="25400">
            <a:solidFill>
              <a:schemeClr val="tx1"/>
            </a:solidFill>
          </a:ln>
        </p:spPr>
        <p:txBody>
          <a:bodyPr wrap="square" rtlCol="0">
            <a:spAutoFit/>
          </a:bodyPr>
          <a:lstStyle/>
          <a:p>
            <a:pPr algn="ctr"/>
            <a:r>
              <a:rPr lang="en-US" sz="2000" dirty="0" smtClean="0"/>
              <a:t>Optical coating emissivity</a:t>
            </a:r>
            <a:endParaRPr lang="en-US" dirty="0"/>
          </a:p>
        </p:txBody>
      </p:sp>
      <p:cxnSp>
        <p:nvCxnSpPr>
          <p:cNvPr id="84" name="Straight Arrow Connector 83"/>
          <p:cNvCxnSpPr/>
          <p:nvPr/>
        </p:nvCxnSpPr>
        <p:spPr>
          <a:xfrm flipV="1">
            <a:off x="6001522" y="5501434"/>
            <a:ext cx="824997" cy="53524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3053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normAutofit fontScale="90000"/>
          </a:bodyPr>
          <a:lstStyle/>
          <a:p>
            <a:r>
              <a:rPr lang="en-US" dirty="0"/>
              <a:t>Conclusions: Work/info needed for a low vibration </a:t>
            </a:r>
            <a:r>
              <a:rPr lang="en-US" dirty="0" err="1"/>
              <a:t>cryo</a:t>
            </a:r>
            <a:r>
              <a:rPr lang="en-US" dirty="0"/>
              <a:t> system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a:xfrm>
            <a:off x="6894211" y="6356350"/>
            <a:ext cx="2133600" cy="365125"/>
          </a:xfrm>
        </p:spPr>
        <p:txBody>
          <a:bodyPr/>
          <a:lstStyle/>
          <a:p>
            <a:fld id="{B7B3A00D-A687-6248-9660-38F845FB283B}" type="slidenum">
              <a:rPr lang="en-US" smtClean="0"/>
              <a:t>34</a:t>
            </a:fld>
            <a:endParaRPr lang="en-US"/>
          </a:p>
        </p:txBody>
      </p:sp>
      <p:sp>
        <p:nvSpPr>
          <p:cNvPr id="82" name="Rectangle 81"/>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7200" y="1904881"/>
            <a:ext cx="1976399" cy="2339102"/>
          </a:xfrm>
          <a:prstGeom prst="rect">
            <a:avLst/>
          </a:prstGeom>
          <a:noFill/>
          <a:ln w="25400">
            <a:solidFill>
              <a:schemeClr val="tx1"/>
            </a:solidFill>
          </a:ln>
        </p:spPr>
        <p:txBody>
          <a:bodyPr wrap="square" rtlCol="0">
            <a:spAutoFit/>
          </a:bodyPr>
          <a:lstStyle/>
          <a:p>
            <a:pPr algn="ctr"/>
            <a:r>
              <a:rPr lang="en-US" sz="2000" dirty="0" smtClean="0"/>
              <a:t>Beam tube shield</a:t>
            </a:r>
          </a:p>
          <a:p>
            <a:endParaRPr lang="en-US" dirty="0" smtClean="0"/>
          </a:p>
          <a:p>
            <a:pPr marL="285750" indent="-285750">
              <a:buFont typeface="Arial"/>
              <a:buChar char="•"/>
            </a:pPr>
            <a:r>
              <a:rPr lang="en-US" dirty="0" smtClean="0"/>
              <a:t>Backscatter of coatings (BRDF)</a:t>
            </a:r>
          </a:p>
          <a:p>
            <a:endParaRPr lang="en-US" dirty="0" smtClean="0"/>
          </a:p>
          <a:p>
            <a:pPr marL="285750" indent="-285750">
              <a:buFont typeface="Arial"/>
              <a:buChar char="•"/>
            </a:pPr>
            <a:r>
              <a:rPr lang="en-US" dirty="0" smtClean="0"/>
              <a:t>Heat leak simulation with ray tracing.</a:t>
            </a:r>
            <a:endParaRPr lang="en-US" dirty="0"/>
          </a:p>
        </p:txBody>
      </p:sp>
      <p:cxnSp>
        <p:nvCxnSpPr>
          <p:cNvPr id="14" name="Straight Arrow Connector 13"/>
          <p:cNvCxnSpPr>
            <a:stCxn id="3" idx="2"/>
          </p:cNvCxnSpPr>
          <p:nvPr/>
        </p:nvCxnSpPr>
        <p:spPr>
          <a:xfrm>
            <a:off x="1445400" y="4243983"/>
            <a:ext cx="104313" cy="572516"/>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5625008" y="6036678"/>
            <a:ext cx="1976399" cy="707886"/>
          </a:xfrm>
          <a:prstGeom prst="rect">
            <a:avLst/>
          </a:prstGeom>
          <a:noFill/>
          <a:ln w="25400">
            <a:solidFill>
              <a:schemeClr val="tx1"/>
            </a:solidFill>
          </a:ln>
        </p:spPr>
        <p:txBody>
          <a:bodyPr wrap="square" rtlCol="0">
            <a:spAutoFit/>
          </a:bodyPr>
          <a:lstStyle/>
          <a:p>
            <a:pPr algn="ctr"/>
            <a:r>
              <a:rPr lang="en-US" sz="2000" dirty="0" smtClean="0"/>
              <a:t>Optical coating emissivity</a:t>
            </a:r>
            <a:endParaRPr lang="en-US" dirty="0"/>
          </a:p>
        </p:txBody>
      </p:sp>
      <p:cxnSp>
        <p:nvCxnSpPr>
          <p:cNvPr id="84" name="Straight Arrow Connector 83"/>
          <p:cNvCxnSpPr/>
          <p:nvPr/>
        </p:nvCxnSpPr>
        <p:spPr>
          <a:xfrm flipV="1">
            <a:off x="6001522" y="5501434"/>
            <a:ext cx="824997" cy="53524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86" idx="2"/>
          </p:cNvCxnSpPr>
          <p:nvPr/>
        </p:nvCxnSpPr>
        <p:spPr>
          <a:xfrm>
            <a:off x="8155801" y="2101317"/>
            <a:ext cx="0" cy="3322362"/>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7167601" y="1393431"/>
            <a:ext cx="1976399" cy="707886"/>
          </a:xfrm>
          <a:prstGeom prst="rect">
            <a:avLst/>
          </a:prstGeom>
          <a:solidFill>
            <a:schemeClr val="bg1"/>
          </a:solidFill>
          <a:ln w="25400">
            <a:solidFill>
              <a:schemeClr val="tx1"/>
            </a:solidFill>
          </a:ln>
        </p:spPr>
        <p:txBody>
          <a:bodyPr wrap="square" rtlCol="0">
            <a:spAutoFit/>
          </a:bodyPr>
          <a:lstStyle/>
          <a:p>
            <a:pPr algn="ctr"/>
            <a:r>
              <a:rPr lang="en-US" sz="2000" dirty="0" smtClean="0"/>
              <a:t>Transmitted beam?</a:t>
            </a:r>
            <a:endParaRPr lang="en-US" dirty="0"/>
          </a:p>
        </p:txBody>
      </p:sp>
    </p:spTree>
    <p:extLst>
      <p:ext uri="{BB962C8B-B14F-4D97-AF65-F5344CB8AC3E}">
        <p14:creationId xmlns:p14="http://schemas.microsoft.com/office/powerpoint/2010/main" val="23838014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normAutofit fontScale="90000"/>
          </a:bodyPr>
          <a:lstStyle/>
          <a:p>
            <a:r>
              <a:rPr lang="en-US" dirty="0"/>
              <a:t>Conclusions: Work/info needed for a low vibration </a:t>
            </a:r>
            <a:r>
              <a:rPr lang="en-US" dirty="0" err="1"/>
              <a:t>cryo</a:t>
            </a:r>
            <a:r>
              <a:rPr lang="en-US" dirty="0"/>
              <a:t> system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a:xfrm>
            <a:off x="6894211" y="6356350"/>
            <a:ext cx="2133600" cy="365125"/>
          </a:xfrm>
        </p:spPr>
        <p:txBody>
          <a:bodyPr/>
          <a:lstStyle/>
          <a:p>
            <a:fld id="{B7B3A00D-A687-6248-9660-38F845FB283B}" type="slidenum">
              <a:rPr lang="en-US" smtClean="0"/>
              <a:t>35</a:t>
            </a:fld>
            <a:endParaRPr lang="en-US"/>
          </a:p>
        </p:txBody>
      </p:sp>
      <p:sp>
        <p:nvSpPr>
          <p:cNvPr id="82" name="Rectangle 81"/>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7200" y="1904881"/>
            <a:ext cx="1976399" cy="2339102"/>
          </a:xfrm>
          <a:prstGeom prst="rect">
            <a:avLst/>
          </a:prstGeom>
          <a:noFill/>
          <a:ln w="25400">
            <a:solidFill>
              <a:schemeClr val="tx1"/>
            </a:solidFill>
          </a:ln>
        </p:spPr>
        <p:txBody>
          <a:bodyPr wrap="square" rtlCol="0">
            <a:spAutoFit/>
          </a:bodyPr>
          <a:lstStyle/>
          <a:p>
            <a:pPr algn="ctr"/>
            <a:r>
              <a:rPr lang="en-US" sz="2000" dirty="0" smtClean="0"/>
              <a:t>Beam tube shield</a:t>
            </a:r>
          </a:p>
          <a:p>
            <a:endParaRPr lang="en-US" dirty="0" smtClean="0"/>
          </a:p>
          <a:p>
            <a:pPr marL="285750" indent="-285750">
              <a:buFont typeface="Arial"/>
              <a:buChar char="•"/>
            </a:pPr>
            <a:r>
              <a:rPr lang="en-US" dirty="0" smtClean="0"/>
              <a:t>Backscatter of coatings (BRDF)</a:t>
            </a:r>
          </a:p>
          <a:p>
            <a:endParaRPr lang="en-US" dirty="0" smtClean="0"/>
          </a:p>
          <a:p>
            <a:pPr marL="285750" indent="-285750">
              <a:buFont typeface="Arial"/>
              <a:buChar char="•"/>
            </a:pPr>
            <a:r>
              <a:rPr lang="en-US" dirty="0" smtClean="0"/>
              <a:t>Heat leak simulation with ray tracing.</a:t>
            </a:r>
            <a:endParaRPr lang="en-US" dirty="0"/>
          </a:p>
        </p:txBody>
      </p:sp>
      <p:cxnSp>
        <p:nvCxnSpPr>
          <p:cNvPr id="14" name="Straight Arrow Connector 13"/>
          <p:cNvCxnSpPr>
            <a:stCxn id="3" idx="2"/>
          </p:cNvCxnSpPr>
          <p:nvPr/>
        </p:nvCxnSpPr>
        <p:spPr>
          <a:xfrm>
            <a:off x="1445400" y="4243983"/>
            <a:ext cx="104313" cy="572516"/>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5625008" y="6036678"/>
            <a:ext cx="1976399" cy="707886"/>
          </a:xfrm>
          <a:prstGeom prst="rect">
            <a:avLst/>
          </a:prstGeom>
          <a:noFill/>
          <a:ln w="25400">
            <a:solidFill>
              <a:schemeClr val="tx1"/>
            </a:solidFill>
          </a:ln>
        </p:spPr>
        <p:txBody>
          <a:bodyPr wrap="square" rtlCol="0">
            <a:spAutoFit/>
          </a:bodyPr>
          <a:lstStyle/>
          <a:p>
            <a:pPr algn="ctr"/>
            <a:r>
              <a:rPr lang="en-US" sz="2000" dirty="0" smtClean="0"/>
              <a:t>Optical coating emissivity</a:t>
            </a:r>
            <a:endParaRPr lang="en-US" dirty="0"/>
          </a:p>
        </p:txBody>
      </p:sp>
      <p:cxnSp>
        <p:nvCxnSpPr>
          <p:cNvPr id="84" name="Straight Arrow Connector 83"/>
          <p:cNvCxnSpPr/>
          <p:nvPr/>
        </p:nvCxnSpPr>
        <p:spPr>
          <a:xfrm flipV="1">
            <a:off x="6001522" y="5501434"/>
            <a:ext cx="824997" cy="53524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86" idx="2"/>
          </p:cNvCxnSpPr>
          <p:nvPr/>
        </p:nvCxnSpPr>
        <p:spPr>
          <a:xfrm>
            <a:off x="8155801" y="2101317"/>
            <a:ext cx="0" cy="3322362"/>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7167601" y="1393431"/>
            <a:ext cx="1976399" cy="707886"/>
          </a:xfrm>
          <a:prstGeom prst="rect">
            <a:avLst/>
          </a:prstGeom>
          <a:solidFill>
            <a:schemeClr val="bg1"/>
          </a:solidFill>
          <a:ln w="25400">
            <a:solidFill>
              <a:schemeClr val="tx1"/>
            </a:solidFill>
          </a:ln>
        </p:spPr>
        <p:txBody>
          <a:bodyPr wrap="square" rtlCol="0">
            <a:spAutoFit/>
          </a:bodyPr>
          <a:lstStyle/>
          <a:p>
            <a:pPr algn="ctr"/>
            <a:r>
              <a:rPr lang="en-US" sz="2000" dirty="0" smtClean="0"/>
              <a:t>Transmitted beam?</a:t>
            </a:r>
            <a:endParaRPr lang="en-US" dirty="0"/>
          </a:p>
        </p:txBody>
      </p:sp>
      <p:sp>
        <p:nvSpPr>
          <p:cNvPr id="87" name="TextBox 86"/>
          <p:cNvSpPr txBox="1"/>
          <p:nvPr/>
        </p:nvSpPr>
        <p:spPr>
          <a:xfrm>
            <a:off x="3185890" y="3305769"/>
            <a:ext cx="1976399" cy="1015663"/>
          </a:xfrm>
          <a:prstGeom prst="rect">
            <a:avLst/>
          </a:prstGeom>
          <a:noFill/>
          <a:ln w="25400">
            <a:solidFill>
              <a:schemeClr val="tx1"/>
            </a:solidFill>
          </a:ln>
        </p:spPr>
        <p:txBody>
          <a:bodyPr wrap="square" rtlCol="0">
            <a:spAutoFit/>
          </a:bodyPr>
          <a:lstStyle/>
          <a:p>
            <a:pPr algn="ctr"/>
            <a:r>
              <a:rPr lang="en-US" sz="2000" dirty="0" smtClean="0"/>
              <a:t>Getting optical levers through shield?</a:t>
            </a:r>
            <a:endParaRPr lang="en-US" dirty="0"/>
          </a:p>
        </p:txBody>
      </p:sp>
      <p:cxnSp>
        <p:nvCxnSpPr>
          <p:cNvPr id="88" name="Straight Arrow Connector 87"/>
          <p:cNvCxnSpPr/>
          <p:nvPr/>
        </p:nvCxnSpPr>
        <p:spPr>
          <a:xfrm>
            <a:off x="3185890" y="4688527"/>
            <a:ext cx="3640854" cy="663883"/>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3185890" y="4321432"/>
            <a:ext cx="187216" cy="355652"/>
          </a:xfrm>
          <a:prstGeom prst="line">
            <a:avLst/>
          </a:prstGeom>
          <a:ln w="38100">
            <a:solidFill>
              <a:schemeClr val="tx1"/>
            </a:solidFill>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3809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normAutofit fontScale="90000"/>
          </a:bodyPr>
          <a:lstStyle/>
          <a:p>
            <a:r>
              <a:rPr lang="en-US" dirty="0"/>
              <a:t>Conclusions: Work/info needed for a low vibration </a:t>
            </a:r>
            <a:r>
              <a:rPr lang="en-US" dirty="0" err="1"/>
              <a:t>cryo</a:t>
            </a:r>
            <a:r>
              <a:rPr lang="en-US" dirty="0"/>
              <a:t> system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a:xfrm>
            <a:off x="6894211" y="6356350"/>
            <a:ext cx="2133600" cy="365125"/>
          </a:xfrm>
        </p:spPr>
        <p:txBody>
          <a:bodyPr/>
          <a:lstStyle/>
          <a:p>
            <a:fld id="{B7B3A00D-A687-6248-9660-38F845FB283B}" type="slidenum">
              <a:rPr lang="en-US" smtClean="0"/>
              <a:t>36</a:t>
            </a:fld>
            <a:endParaRPr lang="en-US"/>
          </a:p>
        </p:txBody>
      </p:sp>
      <p:sp>
        <p:nvSpPr>
          <p:cNvPr id="82" name="Rectangle 81"/>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7200" y="1904881"/>
            <a:ext cx="1976399" cy="2339102"/>
          </a:xfrm>
          <a:prstGeom prst="rect">
            <a:avLst/>
          </a:prstGeom>
          <a:noFill/>
          <a:ln w="25400">
            <a:solidFill>
              <a:schemeClr val="tx1"/>
            </a:solidFill>
          </a:ln>
        </p:spPr>
        <p:txBody>
          <a:bodyPr wrap="square" rtlCol="0">
            <a:spAutoFit/>
          </a:bodyPr>
          <a:lstStyle/>
          <a:p>
            <a:pPr algn="ctr"/>
            <a:r>
              <a:rPr lang="en-US" sz="2000" dirty="0" smtClean="0"/>
              <a:t>Beam tube shield</a:t>
            </a:r>
          </a:p>
          <a:p>
            <a:endParaRPr lang="en-US" dirty="0" smtClean="0"/>
          </a:p>
          <a:p>
            <a:pPr marL="285750" indent="-285750">
              <a:buFont typeface="Arial"/>
              <a:buChar char="•"/>
            </a:pPr>
            <a:r>
              <a:rPr lang="en-US" dirty="0" smtClean="0"/>
              <a:t>Backscatter of coatings (BRDF)</a:t>
            </a:r>
          </a:p>
          <a:p>
            <a:endParaRPr lang="en-US" dirty="0" smtClean="0"/>
          </a:p>
          <a:p>
            <a:pPr marL="285750" indent="-285750">
              <a:buFont typeface="Arial"/>
              <a:buChar char="•"/>
            </a:pPr>
            <a:r>
              <a:rPr lang="en-US" dirty="0" smtClean="0"/>
              <a:t>Heat leak simulation with ray tracing.</a:t>
            </a:r>
            <a:endParaRPr lang="en-US" dirty="0"/>
          </a:p>
        </p:txBody>
      </p:sp>
      <p:cxnSp>
        <p:nvCxnSpPr>
          <p:cNvPr id="14" name="Straight Arrow Connector 13"/>
          <p:cNvCxnSpPr>
            <a:stCxn id="3" idx="2"/>
          </p:cNvCxnSpPr>
          <p:nvPr/>
        </p:nvCxnSpPr>
        <p:spPr>
          <a:xfrm>
            <a:off x="1445400" y="4243983"/>
            <a:ext cx="104313" cy="572516"/>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5625008" y="6036678"/>
            <a:ext cx="1976399" cy="707886"/>
          </a:xfrm>
          <a:prstGeom prst="rect">
            <a:avLst/>
          </a:prstGeom>
          <a:noFill/>
          <a:ln w="25400">
            <a:solidFill>
              <a:schemeClr val="tx1"/>
            </a:solidFill>
          </a:ln>
        </p:spPr>
        <p:txBody>
          <a:bodyPr wrap="square" rtlCol="0">
            <a:spAutoFit/>
          </a:bodyPr>
          <a:lstStyle/>
          <a:p>
            <a:pPr algn="ctr"/>
            <a:r>
              <a:rPr lang="en-US" sz="2000" dirty="0" smtClean="0"/>
              <a:t>Optical coating emissivity</a:t>
            </a:r>
            <a:endParaRPr lang="en-US" dirty="0"/>
          </a:p>
        </p:txBody>
      </p:sp>
      <p:cxnSp>
        <p:nvCxnSpPr>
          <p:cNvPr id="84" name="Straight Arrow Connector 83"/>
          <p:cNvCxnSpPr/>
          <p:nvPr/>
        </p:nvCxnSpPr>
        <p:spPr>
          <a:xfrm flipV="1">
            <a:off x="6001522" y="5501434"/>
            <a:ext cx="824997" cy="53524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86" idx="2"/>
          </p:cNvCxnSpPr>
          <p:nvPr/>
        </p:nvCxnSpPr>
        <p:spPr>
          <a:xfrm>
            <a:off x="8155801" y="2101317"/>
            <a:ext cx="0" cy="3322362"/>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7167601" y="1393431"/>
            <a:ext cx="1976399" cy="707886"/>
          </a:xfrm>
          <a:prstGeom prst="rect">
            <a:avLst/>
          </a:prstGeom>
          <a:solidFill>
            <a:schemeClr val="bg1"/>
          </a:solidFill>
          <a:ln w="25400">
            <a:solidFill>
              <a:schemeClr val="tx1"/>
            </a:solidFill>
          </a:ln>
        </p:spPr>
        <p:txBody>
          <a:bodyPr wrap="square" rtlCol="0">
            <a:spAutoFit/>
          </a:bodyPr>
          <a:lstStyle/>
          <a:p>
            <a:pPr algn="ctr"/>
            <a:r>
              <a:rPr lang="en-US" sz="2000" dirty="0" smtClean="0"/>
              <a:t>Transmitted beam?</a:t>
            </a:r>
            <a:endParaRPr lang="en-US" dirty="0"/>
          </a:p>
        </p:txBody>
      </p:sp>
      <p:sp>
        <p:nvSpPr>
          <p:cNvPr id="87" name="TextBox 86"/>
          <p:cNvSpPr txBox="1"/>
          <p:nvPr/>
        </p:nvSpPr>
        <p:spPr>
          <a:xfrm>
            <a:off x="3185890" y="3305769"/>
            <a:ext cx="1976399" cy="1015663"/>
          </a:xfrm>
          <a:prstGeom prst="rect">
            <a:avLst/>
          </a:prstGeom>
          <a:noFill/>
          <a:ln w="25400">
            <a:solidFill>
              <a:schemeClr val="tx1"/>
            </a:solidFill>
          </a:ln>
        </p:spPr>
        <p:txBody>
          <a:bodyPr wrap="square" rtlCol="0">
            <a:spAutoFit/>
          </a:bodyPr>
          <a:lstStyle/>
          <a:p>
            <a:pPr algn="ctr"/>
            <a:r>
              <a:rPr lang="en-US" sz="2000" dirty="0" smtClean="0"/>
              <a:t>Getting optical levers through shield?</a:t>
            </a:r>
            <a:endParaRPr lang="en-US" dirty="0"/>
          </a:p>
        </p:txBody>
      </p:sp>
      <p:cxnSp>
        <p:nvCxnSpPr>
          <p:cNvPr id="88" name="Straight Arrow Connector 87"/>
          <p:cNvCxnSpPr/>
          <p:nvPr/>
        </p:nvCxnSpPr>
        <p:spPr>
          <a:xfrm>
            <a:off x="3185890" y="4688527"/>
            <a:ext cx="3640854" cy="663883"/>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3185890" y="4321432"/>
            <a:ext cx="187216" cy="355652"/>
          </a:xfrm>
          <a:prstGeom prst="line">
            <a:avLst/>
          </a:prstGeom>
          <a:ln w="38100">
            <a:solidFill>
              <a:schemeClr val="tx1"/>
            </a:solidFill>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2962469" y="1522769"/>
            <a:ext cx="1976399" cy="1631216"/>
          </a:xfrm>
          <a:prstGeom prst="rect">
            <a:avLst/>
          </a:prstGeom>
          <a:noFill/>
          <a:ln w="25400">
            <a:solidFill>
              <a:schemeClr val="tx1"/>
            </a:solidFill>
          </a:ln>
        </p:spPr>
        <p:txBody>
          <a:bodyPr wrap="square" rtlCol="0">
            <a:spAutoFit/>
          </a:bodyPr>
          <a:lstStyle/>
          <a:p>
            <a:pPr algn="ctr"/>
            <a:r>
              <a:rPr lang="en-US" sz="2000" dirty="0" smtClean="0"/>
              <a:t>How to handle thermal drifts of</a:t>
            </a:r>
          </a:p>
          <a:p>
            <a:pPr marL="342900" indent="-342900" algn="just">
              <a:buFont typeface="Arial"/>
              <a:buChar char="•"/>
            </a:pPr>
            <a:r>
              <a:rPr lang="en-US" sz="2000" dirty="0" smtClean="0"/>
              <a:t>Stops</a:t>
            </a:r>
          </a:p>
          <a:p>
            <a:pPr marL="342900" indent="-342900" algn="just">
              <a:buFont typeface="Arial"/>
              <a:buChar char="•"/>
            </a:pPr>
            <a:r>
              <a:rPr lang="en-US" sz="2000" dirty="0" smtClean="0"/>
              <a:t>Sensors</a:t>
            </a:r>
          </a:p>
          <a:p>
            <a:pPr marL="342900" indent="-342900" algn="just">
              <a:buFont typeface="Arial"/>
              <a:buChar char="•"/>
            </a:pPr>
            <a:r>
              <a:rPr lang="en-US" sz="2000" dirty="0" smtClean="0"/>
              <a:t>fibers </a:t>
            </a:r>
            <a:endParaRPr lang="en-US" dirty="0"/>
          </a:p>
        </p:txBody>
      </p:sp>
      <p:cxnSp>
        <p:nvCxnSpPr>
          <p:cNvPr id="91" name="Straight Arrow Connector 90"/>
          <p:cNvCxnSpPr/>
          <p:nvPr/>
        </p:nvCxnSpPr>
        <p:spPr>
          <a:xfrm>
            <a:off x="4968633" y="2793313"/>
            <a:ext cx="1584567" cy="2025575"/>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5842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normAutofit fontScale="90000"/>
          </a:bodyPr>
          <a:lstStyle/>
          <a:p>
            <a:r>
              <a:rPr lang="en-US" dirty="0"/>
              <a:t>Conclusions: Work/info needed for a low vibration </a:t>
            </a:r>
            <a:r>
              <a:rPr lang="en-US" dirty="0" err="1"/>
              <a:t>cryo</a:t>
            </a:r>
            <a:r>
              <a:rPr lang="en-US" dirty="0"/>
              <a:t> system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a:xfrm>
            <a:off x="6894211" y="6356350"/>
            <a:ext cx="2133600" cy="365125"/>
          </a:xfrm>
        </p:spPr>
        <p:txBody>
          <a:bodyPr/>
          <a:lstStyle/>
          <a:p>
            <a:fld id="{B7B3A00D-A687-6248-9660-38F845FB283B}" type="slidenum">
              <a:rPr lang="en-US" smtClean="0"/>
              <a:t>37</a:t>
            </a:fld>
            <a:endParaRPr lang="en-US"/>
          </a:p>
        </p:txBody>
      </p:sp>
      <p:sp>
        <p:nvSpPr>
          <p:cNvPr id="82" name="Rectangle 81"/>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7200" y="1904881"/>
            <a:ext cx="1976399" cy="2339102"/>
          </a:xfrm>
          <a:prstGeom prst="rect">
            <a:avLst/>
          </a:prstGeom>
          <a:noFill/>
          <a:ln w="25400">
            <a:solidFill>
              <a:schemeClr val="tx1"/>
            </a:solidFill>
          </a:ln>
        </p:spPr>
        <p:txBody>
          <a:bodyPr wrap="square" rtlCol="0">
            <a:spAutoFit/>
          </a:bodyPr>
          <a:lstStyle/>
          <a:p>
            <a:pPr algn="ctr"/>
            <a:r>
              <a:rPr lang="en-US" sz="2000" dirty="0" smtClean="0"/>
              <a:t>Beam tube shield</a:t>
            </a:r>
          </a:p>
          <a:p>
            <a:endParaRPr lang="en-US" dirty="0" smtClean="0"/>
          </a:p>
          <a:p>
            <a:pPr marL="285750" indent="-285750">
              <a:buFont typeface="Arial"/>
              <a:buChar char="•"/>
            </a:pPr>
            <a:r>
              <a:rPr lang="en-US" dirty="0" smtClean="0"/>
              <a:t>Backscatter of coatings (BRDF)</a:t>
            </a:r>
          </a:p>
          <a:p>
            <a:endParaRPr lang="en-US" dirty="0" smtClean="0"/>
          </a:p>
          <a:p>
            <a:pPr marL="285750" indent="-285750">
              <a:buFont typeface="Arial"/>
              <a:buChar char="•"/>
            </a:pPr>
            <a:r>
              <a:rPr lang="en-US" dirty="0" smtClean="0"/>
              <a:t>Heat leak simulation with ray tracing.</a:t>
            </a:r>
            <a:endParaRPr lang="en-US" dirty="0"/>
          </a:p>
        </p:txBody>
      </p:sp>
      <p:cxnSp>
        <p:nvCxnSpPr>
          <p:cNvPr id="14" name="Straight Arrow Connector 13"/>
          <p:cNvCxnSpPr>
            <a:stCxn id="3" idx="2"/>
          </p:cNvCxnSpPr>
          <p:nvPr/>
        </p:nvCxnSpPr>
        <p:spPr>
          <a:xfrm>
            <a:off x="1445400" y="4243983"/>
            <a:ext cx="104313" cy="572516"/>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5625008" y="6036678"/>
            <a:ext cx="1976399" cy="707886"/>
          </a:xfrm>
          <a:prstGeom prst="rect">
            <a:avLst/>
          </a:prstGeom>
          <a:noFill/>
          <a:ln w="25400">
            <a:solidFill>
              <a:schemeClr val="tx1"/>
            </a:solidFill>
          </a:ln>
        </p:spPr>
        <p:txBody>
          <a:bodyPr wrap="square" rtlCol="0">
            <a:spAutoFit/>
          </a:bodyPr>
          <a:lstStyle/>
          <a:p>
            <a:pPr algn="ctr"/>
            <a:r>
              <a:rPr lang="en-US" sz="2000" dirty="0" smtClean="0"/>
              <a:t>Optical coating emissivity</a:t>
            </a:r>
            <a:endParaRPr lang="en-US" dirty="0"/>
          </a:p>
        </p:txBody>
      </p:sp>
      <p:cxnSp>
        <p:nvCxnSpPr>
          <p:cNvPr id="84" name="Straight Arrow Connector 83"/>
          <p:cNvCxnSpPr/>
          <p:nvPr/>
        </p:nvCxnSpPr>
        <p:spPr>
          <a:xfrm flipV="1">
            <a:off x="6001522" y="5501434"/>
            <a:ext cx="824997" cy="53524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88" idx="2"/>
          </p:cNvCxnSpPr>
          <p:nvPr/>
        </p:nvCxnSpPr>
        <p:spPr>
          <a:xfrm>
            <a:off x="8155801" y="2101317"/>
            <a:ext cx="0" cy="3322362"/>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7167601" y="1393431"/>
            <a:ext cx="1976399" cy="707886"/>
          </a:xfrm>
          <a:prstGeom prst="rect">
            <a:avLst/>
          </a:prstGeom>
          <a:solidFill>
            <a:schemeClr val="bg1"/>
          </a:solidFill>
          <a:ln w="25400">
            <a:solidFill>
              <a:schemeClr val="tx1"/>
            </a:solidFill>
          </a:ln>
        </p:spPr>
        <p:txBody>
          <a:bodyPr wrap="square" rtlCol="0">
            <a:spAutoFit/>
          </a:bodyPr>
          <a:lstStyle/>
          <a:p>
            <a:pPr algn="ctr"/>
            <a:r>
              <a:rPr lang="en-US" sz="2000" dirty="0" smtClean="0"/>
              <a:t>Transmitted beam?</a:t>
            </a:r>
            <a:endParaRPr lang="en-US" dirty="0"/>
          </a:p>
        </p:txBody>
      </p:sp>
      <p:sp>
        <p:nvSpPr>
          <p:cNvPr id="89" name="TextBox 88"/>
          <p:cNvSpPr txBox="1"/>
          <p:nvPr/>
        </p:nvSpPr>
        <p:spPr>
          <a:xfrm>
            <a:off x="3185890" y="3305769"/>
            <a:ext cx="1976399" cy="1015663"/>
          </a:xfrm>
          <a:prstGeom prst="rect">
            <a:avLst/>
          </a:prstGeom>
          <a:noFill/>
          <a:ln w="25400">
            <a:solidFill>
              <a:schemeClr val="tx1"/>
            </a:solidFill>
          </a:ln>
        </p:spPr>
        <p:txBody>
          <a:bodyPr wrap="square" rtlCol="0">
            <a:spAutoFit/>
          </a:bodyPr>
          <a:lstStyle/>
          <a:p>
            <a:pPr algn="ctr"/>
            <a:r>
              <a:rPr lang="en-US" sz="2000" dirty="0" smtClean="0"/>
              <a:t>Getting optical levers through shield?</a:t>
            </a:r>
            <a:endParaRPr lang="en-US" dirty="0"/>
          </a:p>
        </p:txBody>
      </p:sp>
      <p:cxnSp>
        <p:nvCxnSpPr>
          <p:cNvPr id="109" name="Straight Arrow Connector 108"/>
          <p:cNvCxnSpPr/>
          <p:nvPr/>
        </p:nvCxnSpPr>
        <p:spPr>
          <a:xfrm>
            <a:off x="3185890" y="4688527"/>
            <a:ext cx="3640854" cy="663883"/>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3185890" y="4321432"/>
            <a:ext cx="187216" cy="355652"/>
          </a:xfrm>
          <a:prstGeom prst="line">
            <a:avLst/>
          </a:prstGeom>
          <a:ln w="38100">
            <a:solidFill>
              <a:schemeClr val="tx1"/>
            </a:solidFill>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2962469" y="1522769"/>
            <a:ext cx="1976399" cy="1631216"/>
          </a:xfrm>
          <a:prstGeom prst="rect">
            <a:avLst/>
          </a:prstGeom>
          <a:noFill/>
          <a:ln w="25400">
            <a:solidFill>
              <a:schemeClr val="tx1"/>
            </a:solidFill>
          </a:ln>
        </p:spPr>
        <p:txBody>
          <a:bodyPr wrap="square" rtlCol="0">
            <a:spAutoFit/>
          </a:bodyPr>
          <a:lstStyle/>
          <a:p>
            <a:pPr algn="ctr"/>
            <a:r>
              <a:rPr lang="en-US" sz="2000" dirty="0" smtClean="0"/>
              <a:t>How to handle thermal drifts of</a:t>
            </a:r>
          </a:p>
          <a:p>
            <a:pPr marL="342900" indent="-342900" algn="just">
              <a:buFont typeface="Arial"/>
              <a:buChar char="•"/>
            </a:pPr>
            <a:r>
              <a:rPr lang="en-US" sz="2000" dirty="0" smtClean="0"/>
              <a:t>Stops</a:t>
            </a:r>
          </a:p>
          <a:p>
            <a:pPr marL="342900" indent="-342900" algn="just">
              <a:buFont typeface="Arial"/>
              <a:buChar char="•"/>
            </a:pPr>
            <a:r>
              <a:rPr lang="en-US" sz="2000" dirty="0" smtClean="0"/>
              <a:t>Sensors</a:t>
            </a:r>
          </a:p>
          <a:p>
            <a:pPr marL="342900" indent="-342900" algn="just">
              <a:buFont typeface="Arial"/>
              <a:buChar char="•"/>
            </a:pPr>
            <a:r>
              <a:rPr lang="en-US" sz="2000" dirty="0" smtClean="0"/>
              <a:t>fibers </a:t>
            </a:r>
            <a:endParaRPr lang="en-US" dirty="0"/>
          </a:p>
        </p:txBody>
      </p:sp>
      <p:sp>
        <p:nvSpPr>
          <p:cNvPr id="119" name="TextBox 118"/>
          <p:cNvSpPr txBox="1"/>
          <p:nvPr/>
        </p:nvSpPr>
        <p:spPr>
          <a:xfrm>
            <a:off x="5095112" y="1495210"/>
            <a:ext cx="1976399" cy="1015663"/>
          </a:xfrm>
          <a:prstGeom prst="rect">
            <a:avLst/>
          </a:prstGeom>
          <a:solidFill>
            <a:schemeClr val="bg1"/>
          </a:solidFill>
          <a:ln w="25400">
            <a:solidFill>
              <a:schemeClr val="tx1"/>
            </a:solidFill>
          </a:ln>
        </p:spPr>
        <p:txBody>
          <a:bodyPr wrap="square" rtlCol="0">
            <a:spAutoFit/>
          </a:bodyPr>
          <a:lstStyle/>
          <a:p>
            <a:pPr algn="ctr"/>
            <a:r>
              <a:rPr lang="en-US" sz="2000" dirty="0" smtClean="0"/>
              <a:t>Demonstrate an active </a:t>
            </a:r>
            <a:r>
              <a:rPr lang="en-US" sz="2000" dirty="0" err="1" smtClean="0"/>
              <a:t>cryo</a:t>
            </a:r>
            <a:r>
              <a:rPr lang="en-US" sz="2000" dirty="0" smtClean="0"/>
              <a:t> shield will work</a:t>
            </a:r>
            <a:endParaRPr lang="en-US" dirty="0"/>
          </a:p>
        </p:txBody>
      </p:sp>
      <p:cxnSp>
        <p:nvCxnSpPr>
          <p:cNvPr id="123" name="Straight Arrow Connector 122"/>
          <p:cNvCxnSpPr/>
          <p:nvPr/>
        </p:nvCxnSpPr>
        <p:spPr>
          <a:xfrm>
            <a:off x="6097512" y="2510873"/>
            <a:ext cx="590234" cy="2023141"/>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4968633" y="2793313"/>
            <a:ext cx="1584567" cy="2025575"/>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3917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Stanford Active Heat Shield Experiment</a:t>
            </a:r>
            <a:endParaRPr lang="en-US" dirty="0"/>
          </a:p>
        </p:txBody>
      </p:sp>
      <p:sp>
        <p:nvSpPr>
          <p:cNvPr id="4" name="Subtitle 3"/>
          <p:cNvSpPr>
            <a:spLocks noGrp="1"/>
          </p:cNvSpPr>
          <p:nvPr>
            <p:ph type="subTitle"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G1500246 - Pasadena - 17 March 2015</a:t>
            </a:r>
            <a:endParaRPr lang="en-US"/>
          </a:p>
        </p:txBody>
      </p:sp>
      <p:sp>
        <p:nvSpPr>
          <p:cNvPr id="7" name="Slide Number Placeholder 6"/>
          <p:cNvSpPr>
            <a:spLocks noGrp="1"/>
          </p:cNvSpPr>
          <p:nvPr>
            <p:ph type="sldNum" sz="quarter" idx="12"/>
          </p:nvPr>
        </p:nvSpPr>
        <p:spPr/>
        <p:txBody>
          <a:bodyPr/>
          <a:lstStyle/>
          <a:p>
            <a:fld id="{B7B3A00D-A687-6248-9660-38F845FB283B}" type="slidenum">
              <a:rPr lang="en-US" smtClean="0"/>
              <a:t>38</a:t>
            </a:fld>
            <a:endParaRPr lang="en-US"/>
          </a:p>
        </p:txBody>
      </p:sp>
    </p:spTree>
    <p:extLst>
      <p:ext uri="{BB962C8B-B14F-4D97-AF65-F5344CB8AC3E}">
        <p14:creationId xmlns:p14="http://schemas.microsoft.com/office/powerpoint/2010/main" val="37793900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2014-04-22 14.45.4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63786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00"/>
            <a:ext cx="8229600" cy="1143000"/>
          </a:xfrm>
        </p:spPr>
        <p:txBody>
          <a:bodyPr>
            <a:normAutofit/>
          </a:bodyPr>
          <a:lstStyle/>
          <a:p>
            <a:r>
              <a:rPr lang="en-US" dirty="0" smtClean="0"/>
              <a:t>LIGO III </a:t>
            </a:r>
            <a:r>
              <a:rPr lang="en-US" dirty="0" err="1" smtClean="0"/>
              <a:t>Cryosystem</a:t>
            </a:r>
            <a:endParaRPr lang="en-US" dirty="0"/>
          </a:p>
        </p:txBody>
      </p:sp>
      <p:grpSp>
        <p:nvGrpSpPr>
          <p:cNvPr id="39" name="Group 38"/>
          <p:cNvGrpSpPr/>
          <p:nvPr/>
        </p:nvGrpSpPr>
        <p:grpSpPr>
          <a:xfrm>
            <a:off x="520390" y="1463535"/>
            <a:ext cx="7499558" cy="5057325"/>
            <a:chOff x="520390" y="1463535"/>
            <a:chExt cx="7499558" cy="5057325"/>
          </a:xfrm>
        </p:grpSpPr>
        <p:sp>
          <p:nvSpPr>
            <p:cNvPr id="80" name="Rectangle 79"/>
            <p:cNvSpPr/>
            <p:nvPr/>
          </p:nvSpPr>
          <p:spPr>
            <a:xfrm>
              <a:off x="5327253" y="179558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61" name="Group 60"/>
            <p:cNvGrpSpPr/>
            <p:nvPr/>
          </p:nvGrpSpPr>
          <p:grpSpPr>
            <a:xfrm>
              <a:off x="4632238" y="5380210"/>
              <a:ext cx="1828800" cy="2622"/>
              <a:chOff x="429981" y="3527476"/>
              <a:chExt cx="2560319" cy="2622"/>
            </a:xfrm>
            <a:scene3d>
              <a:camera prst="orthographicFront">
                <a:rot lat="0" lon="0" rev="10800000"/>
              </a:camera>
              <a:lightRig rig="threePt" dir="t"/>
            </a:scene3d>
          </p:grpSpPr>
          <p:cxnSp>
            <p:nvCxnSpPr>
              <p:cNvPr id="62" name="Straight Connector 61"/>
              <p:cNvCxnSpPr/>
              <p:nvPr/>
            </p:nvCxnSpPr>
            <p:spPr>
              <a:xfrm>
                <a:off x="42998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20080"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128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0430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9574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87181" y="3527476"/>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97862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0700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161500" y="3530098"/>
                <a:ext cx="1828800"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1435991" y="5362918"/>
              <a:ext cx="2560319" cy="2622"/>
              <a:chOff x="429981" y="3527476"/>
              <a:chExt cx="2560319" cy="2622"/>
            </a:xfrm>
          </p:grpSpPr>
          <p:cxnSp>
            <p:nvCxnSpPr>
              <p:cNvPr id="51" name="Straight Connector 50"/>
              <p:cNvCxnSpPr/>
              <p:nvPr/>
            </p:nvCxnSpPr>
            <p:spPr>
              <a:xfrm>
                <a:off x="42998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0080"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128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0430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9574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87181" y="3527476"/>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862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0700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61500" y="3530098"/>
                <a:ext cx="1828800" cy="0"/>
              </a:xfrm>
              <a:prstGeom prst="line">
                <a:avLst/>
              </a:prstGeom>
              <a:ln w="317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a:xfrm>
              <a:off x="4006706" y="4851154"/>
              <a:ext cx="610823"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Rectangle 6"/>
            <p:cNvSpPr/>
            <p:nvPr/>
          </p:nvSpPr>
          <p:spPr>
            <a:xfrm>
              <a:off x="4825986" y="4982591"/>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4130417" y="3550993"/>
              <a:ext cx="360994"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4825679" y="3674700"/>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4129950" y="2880317"/>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ectangle 11"/>
            <p:cNvSpPr/>
            <p:nvPr/>
          </p:nvSpPr>
          <p:spPr>
            <a:xfrm>
              <a:off x="4134515" y="2292404"/>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ctangle 12"/>
            <p:cNvSpPr/>
            <p:nvPr/>
          </p:nvSpPr>
          <p:spPr>
            <a:xfrm>
              <a:off x="4825679" y="2879863"/>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Rectangle 13"/>
            <p:cNvSpPr/>
            <p:nvPr/>
          </p:nvSpPr>
          <p:spPr>
            <a:xfrm>
              <a:off x="4830244" y="2291950"/>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7" name="Straight Connector 16"/>
            <p:cNvCxnSpPr/>
            <p:nvPr/>
          </p:nvCxnSpPr>
          <p:spPr>
            <a:xfrm>
              <a:off x="4233197" y="4080113"/>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5597"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26511"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78911" y="4079205"/>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33197" y="3115936"/>
              <a:ext cx="0" cy="66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85597" y="3115936"/>
              <a:ext cx="0" cy="669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233197" y="251581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385597" y="251581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926511" y="249184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78911" y="249184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9138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662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22192" y="3421651"/>
              <a:ext cx="1610968" cy="2610331"/>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Rectangle 40"/>
            <p:cNvSpPr/>
            <p:nvPr/>
          </p:nvSpPr>
          <p:spPr>
            <a:xfrm>
              <a:off x="1984631" y="5029623"/>
              <a:ext cx="1837005"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 name="Rectangle 59"/>
            <p:cNvSpPr/>
            <p:nvPr/>
          </p:nvSpPr>
          <p:spPr>
            <a:xfrm>
              <a:off x="5432604" y="5029623"/>
              <a:ext cx="457200"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8" name="TextBox 57"/>
            <p:cNvSpPr txBox="1"/>
            <p:nvPr/>
          </p:nvSpPr>
          <p:spPr>
            <a:xfrm>
              <a:off x="5889803" y="2484899"/>
              <a:ext cx="2130145" cy="369332"/>
            </a:xfrm>
            <a:prstGeom prst="rect">
              <a:avLst/>
            </a:prstGeom>
            <a:noFill/>
          </p:spPr>
          <p:txBody>
            <a:bodyPr wrap="square" rtlCol="0">
              <a:spAutoFit/>
            </a:bodyPr>
            <a:lstStyle/>
            <a:p>
              <a:r>
                <a:rPr lang="en-US" dirty="0" smtClean="0"/>
                <a:t>Room temperature</a:t>
              </a:r>
              <a:endParaRPr lang="en-US" dirty="0"/>
            </a:p>
          </p:txBody>
        </p:sp>
        <p:cxnSp>
          <p:nvCxnSpPr>
            <p:cNvPr id="71" name="Straight Arrow Connector 70"/>
            <p:cNvCxnSpPr>
              <a:stCxn id="58" idx="1"/>
              <a:endCxn id="12" idx="3"/>
            </p:cNvCxnSpPr>
            <p:nvPr/>
          </p:nvCxnSpPr>
          <p:spPr>
            <a:xfrm flipH="1" flipV="1">
              <a:off x="4495509" y="2486644"/>
              <a:ext cx="1394294" cy="1829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8" idx="1"/>
              <a:endCxn id="11" idx="3"/>
            </p:cNvCxnSpPr>
            <p:nvPr/>
          </p:nvCxnSpPr>
          <p:spPr>
            <a:xfrm flipH="1">
              <a:off x="4490944" y="2669565"/>
              <a:ext cx="1398859" cy="4049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58" idx="1"/>
            </p:cNvCxnSpPr>
            <p:nvPr/>
          </p:nvCxnSpPr>
          <p:spPr>
            <a:xfrm flipH="1" flipV="1">
              <a:off x="5197427" y="2318275"/>
              <a:ext cx="692376" cy="3512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8" idx="1"/>
              <a:endCxn id="13" idx="3"/>
            </p:cNvCxnSpPr>
            <p:nvPr/>
          </p:nvCxnSpPr>
          <p:spPr>
            <a:xfrm flipH="1">
              <a:off x="5186673" y="2669565"/>
              <a:ext cx="703130" cy="4045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1954395" y="1463535"/>
              <a:ext cx="5374577"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ISI Stage 2</a:t>
              </a:r>
              <a:endParaRPr lang="en-US" sz="1600" dirty="0"/>
            </a:p>
          </p:txBody>
        </p:sp>
        <p:cxnSp>
          <p:nvCxnSpPr>
            <p:cNvPr id="78" name="Straight Connector 77"/>
            <p:cNvCxnSpPr/>
            <p:nvPr/>
          </p:nvCxnSpPr>
          <p:spPr>
            <a:xfrm>
              <a:off x="4309092" y="179617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97027" y="179558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828365" y="179617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1" name="Freeform 90"/>
            <p:cNvSpPr/>
            <p:nvPr/>
          </p:nvSpPr>
          <p:spPr>
            <a:xfrm>
              <a:off x="1071040" y="1835940"/>
              <a:ext cx="2723500" cy="1637046"/>
            </a:xfrm>
            <a:custGeom>
              <a:avLst/>
              <a:gdLst>
                <a:gd name="connsiteX0" fmla="*/ 0 w 2723500"/>
                <a:gd name="connsiteY0" fmla="*/ 458985 h 1637046"/>
                <a:gd name="connsiteX1" fmla="*/ 504918 w 2723500"/>
                <a:gd name="connsiteY1" fmla="*/ 443685 h 1637046"/>
                <a:gd name="connsiteX2" fmla="*/ 581421 w 2723500"/>
                <a:gd name="connsiteY2" fmla="*/ 428386 h 1637046"/>
                <a:gd name="connsiteX3" fmla="*/ 688525 w 2723500"/>
                <a:gd name="connsiteY3" fmla="*/ 397787 h 1637046"/>
                <a:gd name="connsiteX4" fmla="*/ 749727 w 2723500"/>
                <a:gd name="connsiteY4" fmla="*/ 367188 h 1637046"/>
                <a:gd name="connsiteX5" fmla="*/ 841531 w 2723500"/>
                <a:gd name="connsiteY5" fmla="*/ 305990 h 1637046"/>
                <a:gd name="connsiteX6" fmla="*/ 887432 w 2723500"/>
                <a:gd name="connsiteY6" fmla="*/ 275391 h 1637046"/>
                <a:gd name="connsiteX7" fmla="*/ 948635 w 2723500"/>
                <a:gd name="connsiteY7" fmla="*/ 244792 h 1637046"/>
                <a:gd name="connsiteX8" fmla="*/ 963935 w 2723500"/>
                <a:gd name="connsiteY8" fmla="*/ 198893 h 1637046"/>
                <a:gd name="connsiteX9" fmla="*/ 1025137 w 2723500"/>
                <a:gd name="connsiteY9" fmla="*/ 183594 h 1637046"/>
                <a:gd name="connsiteX10" fmla="*/ 1071039 w 2723500"/>
                <a:gd name="connsiteY10" fmla="*/ 168294 h 1637046"/>
                <a:gd name="connsiteX11" fmla="*/ 1116941 w 2723500"/>
                <a:gd name="connsiteY11" fmla="*/ 137695 h 1637046"/>
                <a:gd name="connsiteX12" fmla="*/ 1178143 w 2723500"/>
                <a:gd name="connsiteY12" fmla="*/ 122396 h 1637046"/>
                <a:gd name="connsiteX13" fmla="*/ 1269946 w 2723500"/>
                <a:gd name="connsiteY13" fmla="*/ 91797 h 1637046"/>
                <a:gd name="connsiteX14" fmla="*/ 1315848 w 2723500"/>
                <a:gd name="connsiteY14" fmla="*/ 76497 h 1637046"/>
                <a:gd name="connsiteX15" fmla="*/ 1453553 w 2723500"/>
                <a:gd name="connsiteY15" fmla="*/ 15299 h 1637046"/>
                <a:gd name="connsiteX16" fmla="*/ 1667761 w 2723500"/>
                <a:gd name="connsiteY16" fmla="*/ 0 h 1637046"/>
                <a:gd name="connsiteX17" fmla="*/ 1989073 w 2723500"/>
                <a:gd name="connsiteY17" fmla="*/ 15299 h 1637046"/>
                <a:gd name="connsiteX18" fmla="*/ 2325685 w 2723500"/>
                <a:gd name="connsiteY18" fmla="*/ 45898 h 1637046"/>
                <a:gd name="connsiteX19" fmla="*/ 2371587 w 2723500"/>
                <a:gd name="connsiteY19" fmla="*/ 76497 h 1637046"/>
                <a:gd name="connsiteX20" fmla="*/ 2463390 w 2723500"/>
                <a:gd name="connsiteY20" fmla="*/ 107096 h 1637046"/>
                <a:gd name="connsiteX21" fmla="*/ 2493992 w 2723500"/>
                <a:gd name="connsiteY21" fmla="*/ 152995 h 1637046"/>
                <a:gd name="connsiteX22" fmla="*/ 2524593 w 2723500"/>
                <a:gd name="connsiteY22" fmla="*/ 244792 h 1637046"/>
                <a:gd name="connsiteX23" fmla="*/ 2555194 w 2723500"/>
                <a:gd name="connsiteY23" fmla="*/ 474284 h 1637046"/>
                <a:gd name="connsiteX24" fmla="*/ 2585795 w 2723500"/>
                <a:gd name="connsiteY24" fmla="*/ 1254559 h 1637046"/>
                <a:gd name="connsiteX25" fmla="*/ 2631697 w 2723500"/>
                <a:gd name="connsiteY25" fmla="*/ 1545249 h 1637046"/>
                <a:gd name="connsiteX26" fmla="*/ 2662298 w 2723500"/>
                <a:gd name="connsiteY26" fmla="*/ 1591148 h 1637046"/>
                <a:gd name="connsiteX27" fmla="*/ 2708199 w 2723500"/>
                <a:gd name="connsiteY27" fmla="*/ 1621747 h 1637046"/>
                <a:gd name="connsiteX28" fmla="*/ 2723500 w 2723500"/>
                <a:gd name="connsiteY28" fmla="*/ 1637046 h 16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3500" h="1637046">
                  <a:moveTo>
                    <a:pt x="0" y="458985"/>
                  </a:moveTo>
                  <a:cubicBezTo>
                    <a:pt x="168306" y="453885"/>
                    <a:pt x="336767" y="452534"/>
                    <a:pt x="504918" y="443685"/>
                  </a:cubicBezTo>
                  <a:cubicBezTo>
                    <a:pt x="530888" y="442318"/>
                    <a:pt x="556034" y="434027"/>
                    <a:pt x="581421" y="428386"/>
                  </a:cubicBezTo>
                  <a:cubicBezTo>
                    <a:pt x="608289" y="422416"/>
                    <a:pt x="661007" y="409580"/>
                    <a:pt x="688525" y="397787"/>
                  </a:cubicBezTo>
                  <a:cubicBezTo>
                    <a:pt x="709489" y="388803"/>
                    <a:pt x="730169" y="378922"/>
                    <a:pt x="749727" y="367188"/>
                  </a:cubicBezTo>
                  <a:cubicBezTo>
                    <a:pt x="781264" y="348267"/>
                    <a:pt x="810930" y="326389"/>
                    <a:pt x="841531" y="305990"/>
                  </a:cubicBezTo>
                  <a:cubicBezTo>
                    <a:pt x="856831" y="295790"/>
                    <a:pt x="870985" y="283614"/>
                    <a:pt x="887432" y="275391"/>
                  </a:cubicBezTo>
                  <a:lnTo>
                    <a:pt x="948635" y="244792"/>
                  </a:lnTo>
                  <a:cubicBezTo>
                    <a:pt x="953735" y="229492"/>
                    <a:pt x="951341" y="208967"/>
                    <a:pt x="963935" y="198893"/>
                  </a:cubicBezTo>
                  <a:cubicBezTo>
                    <a:pt x="980356" y="185757"/>
                    <a:pt x="1004918" y="189371"/>
                    <a:pt x="1025137" y="183594"/>
                  </a:cubicBezTo>
                  <a:cubicBezTo>
                    <a:pt x="1040645" y="179164"/>
                    <a:pt x="1056613" y="175506"/>
                    <a:pt x="1071039" y="168294"/>
                  </a:cubicBezTo>
                  <a:cubicBezTo>
                    <a:pt x="1087487" y="160071"/>
                    <a:pt x="1100039" y="144938"/>
                    <a:pt x="1116941" y="137695"/>
                  </a:cubicBezTo>
                  <a:cubicBezTo>
                    <a:pt x="1136269" y="129412"/>
                    <a:pt x="1158001" y="128438"/>
                    <a:pt x="1178143" y="122396"/>
                  </a:cubicBezTo>
                  <a:cubicBezTo>
                    <a:pt x="1209039" y="113128"/>
                    <a:pt x="1239345" y="101997"/>
                    <a:pt x="1269946" y="91797"/>
                  </a:cubicBezTo>
                  <a:cubicBezTo>
                    <a:pt x="1285247" y="86697"/>
                    <a:pt x="1302428" y="85443"/>
                    <a:pt x="1315848" y="76497"/>
                  </a:cubicBezTo>
                  <a:cubicBezTo>
                    <a:pt x="1361185" y="46274"/>
                    <a:pt x="1392375" y="19668"/>
                    <a:pt x="1453553" y="15299"/>
                  </a:cubicBezTo>
                  <a:lnTo>
                    <a:pt x="1667761" y="0"/>
                  </a:lnTo>
                  <a:lnTo>
                    <a:pt x="1989073" y="15299"/>
                  </a:lnTo>
                  <a:cubicBezTo>
                    <a:pt x="2279102" y="30171"/>
                    <a:pt x="2176741" y="8666"/>
                    <a:pt x="2325685" y="45898"/>
                  </a:cubicBezTo>
                  <a:cubicBezTo>
                    <a:pt x="2340986" y="56098"/>
                    <a:pt x="2354783" y="69029"/>
                    <a:pt x="2371587" y="76497"/>
                  </a:cubicBezTo>
                  <a:cubicBezTo>
                    <a:pt x="2401063" y="89597"/>
                    <a:pt x="2463390" y="107096"/>
                    <a:pt x="2463390" y="107096"/>
                  </a:cubicBezTo>
                  <a:cubicBezTo>
                    <a:pt x="2473591" y="122396"/>
                    <a:pt x="2486523" y="136192"/>
                    <a:pt x="2493992" y="152995"/>
                  </a:cubicBezTo>
                  <a:cubicBezTo>
                    <a:pt x="2507093" y="182469"/>
                    <a:pt x="2524593" y="244792"/>
                    <a:pt x="2524593" y="244792"/>
                  </a:cubicBezTo>
                  <a:cubicBezTo>
                    <a:pt x="2529190" y="276972"/>
                    <a:pt x="2554253" y="447932"/>
                    <a:pt x="2555194" y="474284"/>
                  </a:cubicBezTo>
                  <a:cubicBezTo>
                    <a:pt x="2583340" y="1262310"/>
                    <a:pt x="2492237" y="973910"/>
                    <a:pt x="2585795" y="1254559"/>
                  </a:cubicBezTo>
                  <a:cubicBezTo>
                    <a:pt x="2589687" y="1305146"/>
                    <a:pt x="2586802" y="1477910"/>
                    <a:pt x="2631697" y="1545249"/>
                  </a:cubicBezTo>
                  <a:cubicBezTo>
                    <a:pt x="2641897" y="1560549"/>
                    <a:pt x="2649295" y="1578146"/>
                    <a:pt x="2662298" y="1591148"/>
                  </a:cubicBezTo>
                  <a:cubicBezTo>
                    <a:pt x="2675301" y="1604150"/>
                    <a:pt x="2693488" y="1610714"/>
                    <a:pt x="2708199" y="1621747"/>
                  </a:cubicBezTo>
                  <a:cubicBezTo>
                    <a:pt x="2713969" y="1626074"/>
                    <a:pt x="2718400" y="1631946"/>
                    <a:pt x="2723500" y="1637046"/>
                  </a:cubicBezTo>
                </a:path>
              </a:pathLst>
            </a:custGeom>
            <a:ln w="635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87" name="TextBox 86"/>
            <p:cNvSpPr txBox="1"/>
            <p:nvPr/>
          </p:nvSpPr>
          <p:spPr>
            <a:xfrm>
              <a:off x="2629134" y="6151528"/>
              <a:ext cx="2525618" cy="369332"/>
            </a:xfrm>
            <a:prstGeom prst="rect">
              <a:avLst/>
            </a:prstGeom>
            <a:noFill/>
          </p:spPr>
          <p:txBody>
            <a:bodyPr wrap="square" rtlCol="0">
              <a:spAutoFit/>
            </a:bodyPr>
            <a:lstStyle/>
            <a:p>
              <a:r>
                <a:rPr lang="en-US" dirty="0" smtClean="0"/>
                <a:t>124 K Silicon </a:t>
              </a:r>
              <a:r>
                <a:rPr lang="en-US" dirty="0" smtClean="0"/>
                <a:t>test mass</a:t>
              </a:r>
              <a:endParaRPr lang="en-US" dirty="0"/>
            </a:p>
          </p:txBody>
        </p:sp>
        <p:cxnSp>
          <p:nvCxnSpPr>
            <p:cNvPr id="89" name="Straight Arrow Connector 88"/>
            <p:cNvCxnSpPr>
              <a:stCxn id="87" idx="0"/>
            </p:cNvCxnSpPr>
            <p:nvPr/>
          </p:nvCxnSpPr>
          <p:spPr>
            <a:xfrm flipV="1">
              <a:off x="3891943" y="5596838"/>
              <a:ext cx="417149" cy="5546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251967" y="1916964"/>
              <a:ext cx="445644" cy="461665"/>
            </a:xfrm>
            <a:prstGeom prst="rect">
              <a:avLst/>
            </a:prstGeom>
            <a:solidFill>
              <a:schemeClr val="bg1"/>
            </a:solidFill>
          </p:spPr>
          <p:txBody>
            <a:bodyPr wrap="square" rtlCol="0" anchor="t">
              <a:spAutoFit/>
            </a:bodyPr>
            <a:lstStyle/>
            <a:p>
              <a:pPr algn="ctr"/>
              <a:r>
                <a:rPr lang="en-US" sz="2400" dirty="0" smtClean="0"/>
                <a:t>…</a:t>
              </a:r>
              <a:endParaRPr lang="en-US" sz="2400" dirty="0"/>
            </a:p>
          </p:txBody>
        </p:sp>
        <p:sp>
          <p:nvSpPr>
            <p:cNvPr id="96" name="Rectangle 95"/>
            <p:cNvSpPr/>
            <p:nvPr/>
          </p:nvSpPr>
          <p:spPr>
            <a:xfrm>
              <a:off x="2770754" y="1787090"/>
              <a:ext cx="337526" cy="17855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33" name="Straight Connector 32"/>
            <p:cNvCxnSpPr>
              <a:stCxn id="92" idx="1"/>
            </p:cNvCxnSpPr>
            <p:nvPr/>
          </p:nvCxnSpPr>
          <p:spPr>
            <a:xfrm flipH="1" flipV="1">
              <a:off x="520390" y="2141931"/>
              <a:ext cx="550650" cy="118516"/>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1071040" y="1835940"/>
              <a:ext cx="45719" cy="849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104" name="Group 103"/>
          <p:cNvGrpSpPr/>
          <p:nvPr/>
        </p:nvGrpSpPr>
        <p:grpSpPr>
          <a:xfrm>
            <a:off x="0" y="0"/>
            <a:ext cx="9144000" cy="1264919"/>
            <a:chOff x="0" y="0"/>
            <a:chExt cx="9144000" cy="1264919"/>
          </a:xfrm>
        </p:grpSpPr>
        <p:pic>
          <p:nvPicPr>
            <p:cNvPr id="105"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06" name="Picture 105"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09" name="Picture 108"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3" name="Footer Placeholder 22"/>
          <p:cNvSpPr>
            <a:spLocks noGrp="1"/>
          </p:cNvSpPr>
          <p:nvPr>
            <p:ph type="ftr" sz="quarter" idx="11"/>
          </p:nvPr>
        </p:nvSpPr>
        <p:spPr>
          <a:xfrm>
            <a:off x="3124200" y="6447886"/>
            <a:ext cx="2895600" cy="365125"/>
          </a:xfrm>
        </p:spPr>
        <p:txBody>
          <a:bodyPr/>
          <a:lstStyle/>
          <a:p>
            <a:r>
              <a:rPr lang="en-US" smtClean="0"/>
              <a:t>G1500246 - Pasadena - 17 March 2015</a:t>
            </a:r>
            <a:endParaRPr lang="en-US"/>
          </a:p>
        </p:txBody>
      </p:sp>
      <p:sp>
        <p:nvSpPr>
          <p:cNvPr id="25" name="Slide Number Placeholder 24"/>
          <p:cNvSpPr>
            <a:spLocks noGrp="1"/>
          </p:cNvSpPr>
          <p:nvPr>
            <p:ph type="sldNum" sz="quarter" idx="12"/>
          </p:nvPr>
        </p:nvSpPr>
        <p:spPr>
          <a:xfrm>
            <a:off x="6942194" y="6436444"/>
            <a:ext cx="2133600" cy="365125"/>
          </a:xfrm>
        </p:spPr>
        <p:txBody>
          <a:bodyPr/>
          <a:lstStyle/>
          <a:p>
            <a:fld id="{B7B3A00D-A687-6248-9660-38F845FB283B}" type="slidenum">
              <a:rPr lang="en-US" smtClean="0"/>
              <a:t>4</a:t>
            </a:fld>
            <a:endParaRPr lang="en-US"/>
          </a:p>
        </p:txBody>
      </p:sp>
      <p:cxnSp>
        <p:nvCxnSpPr>
          <p:cNvPr id="90" name="Straight Arrow Connector 89"/>
          <p:cNvCxnSpPr/>
          <p:nvPr/>
        </p:nvCxnSpPr>
        <p:spPr>
          <a:xfrm flipH="1" flipV="1">
            <a:off x="5627985" y="1796172"/>
            <a:ext cx="261818" cy="8733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6121069" y="3467033"/>
            <a:ext cx="2164103" cy="369332"/>
          </a:xfrm>
          <a:prstGeom prst="rect">
            <a:avLst/>
          </a:prstGeom>
          <a:noFill/>
        </p:spPr>
        <p:txBody>
          <a:bodyPr wrap="square" rtlCol="0">
            <a:spAutoFit/>
          </a:bodyPr>
          <a:lstStyle/>
          <a:p>
            <a:pPr algn="ctr"/>
            <a:r>
              <a:rPr lang="en-US" dirty="0" smtClean="0"/>
              <a:t>Heat shield </a:t>
            </a:r>
            <a:r>
              <a:rPr lang="en-US" dirty="0" smtClean="0"/>
              <a:t>at 80 K</a:t>
            </a:r>
            <a:endParaRPr lang="en-US" dirty="0"/>
          </a:p>
        </p:txBody>
      </p:sp>
      <p:cxnSp>
        <p:nvCxnSpPr>
          <p:cNvPr id="93" name="Straight Arrow Connector 92"/>
          <p:cNvCxnSpPr>
            <a:stCxn id="85" idx="1"/>
          </p:cNvCxnSpPr>
          <p:nvPr/>
        </p:nvCxnSpPr>
        <p:spPr>
          <a:xfrm flipH="1">
            <a:off x="5502134" y="3651699"/>
            <a:ext cx="618935" cy="119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32499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2014-04-22 14.45.4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3237726" y="4199184"/>
            <a:ext cx="2230942" cy="1716288"/>
          </a:xfrm>
          <a:prstGeom prst="rect">
            <a:avLst/>
          </a:prstGeom>
          <a:noFill/>
          <a:ln w="63500">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255950" y="5274725"/>
            <a:ext cx="1100181" cy="461665"/>
          </a:xfrm>
          <a:prstGeom prst="rect">
            <a:avLst/>
          </a:prstGeom>
          <a:noFill/>
        </p:spPr>
        <p:txBody>
          <a:bodyPr wrap="none" rtlCol="0">
            <a:spAutoFit/>
          </a:bodyPr>
          <a:lstStyle/>
          <a:p>
            <a:r>
              <a:rPr lang="en-US" sz="2400" dirty="0" smtClean="0">
                <a:solidFill>
                  <a:srgbClr val="FFFF00"/>
                </a:solidFill>
              </a:rPr>
              <a:t>Stage 1</a:t>
            </a:r>
            <a:endParaRPr lang="en-US" sz="2400" dirty="0">
              <a:solidFill>
                <a:srgbClr val="FFFF00"/>
              </a:solidFill>
            </a:endParaRPr>
          </a:p>
        </p:txBody>
      </p:sp>
      <p:sp>
        <p:nvSpPr>
          <p:cNvPr id="6" name="TextBox 5"/>
          <p:cNvSpPr txBox="1"/>
          <p:nvPr/>
        </p:nvSpPr>
        <p:spPr>
          <a:xfrm>
            <a:off x="4684983" y="3613655"/>
            <a:ext cx="1132630" cy="461665"/>
          </a:xfrm>
          <a:prstGeom prst="rect">
            <a:avLst/>
          </a:prstGeom>
          <a:noFill/>
        </p:spPr>
        <p:txBody>
          <a:bodyPr wrap="square" rtlCol="0">
            <a:spAutoFit/>
          </a:bodyPr>
          <a:lstStyle/>
          <a:p>
            <a:r>
              <a:rPr lang="en-US" sz="2400" dirty="0" smtClean="0">
                <a:solidFill>
                  <a:srgbClr val="FF6600"/>
                </a:solidFill>
              </a:rPr>
              <a:t>Stage 2</a:t>
            </a:r>
            <a:endParaRPr lang="en-US" sz="2400" dirty="0">
              <a:solidFill>
                <a:srgbClr val="FF6600"/>
              </a:solidFill>
            </a:endParaRPr>
          </a:p>
        </p:txBody>
      </p:sp>
      <p:sp>
        <p:nvSpPr>
          <p:cNvPr id="7" name="TextBox 6"/>
          <p:cNvSpPr txBox="1"/>
          <p:nvPr/>
        </p:nvSpPr>
        <p:spPr>
          <a:xfrm>
            <a:off x="684396" y="2852108"/>
            <a:ext cx="1132630" cy="1200328"/>
          </a:xfrm>
          <a:prstGeom prst="rect">
            <a:avLst/>
          </a:prstGeom>
          <a:noFill/>
        </p:spPr>
        <p:txBody>
          <a:bodyPr wrap="square" rtlCol="0">
            <a:spAutoFit/>
          </a:bodyPr>
          <a:lstStyle/>
          <a:p>
            <a:r>
              <a:rPr lang="en-US" sz="2400" dirty="0" smtClean="0">
                <a:solidFill>
                  <a:schemeClr val="bg1"/>
                </a:solidFill>
              </a:rPr>
              <a:t>Stage 0 spring post</a:t>
            </a:r>
            <a:endParaRPr lang="en-US" sz="2400" dirty="0">
              <a:solidFill>
                <a:schemeClr val="bg1"/>
              </a:solidFill>
            </a:endParaRPr>
          </a:p>
        </p:txBody>
      </p:sp>
      <p:cxnSp>
        <p:nvCxnSpPr>
          <p:cNvPr id="9" name="Straight Arrow Connector 8"/>
          <p:cNvCxnSpPr/>
          <p:nvPr/>
        </p:nvCxnSpPr>
        <p:spPr>
          <a:xfrm>
            <a:off x="1132631" y="4052436"/>
            <a:ext cx="684395" cy="869586"/>
          </a:xfrm>
          <a:prstGeom prst="straightConnector1">
            <a:avLst/>
          </a:prstGeom>
          <a:ln w="63500">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562634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41</a:t>
            </a:fld>
            <a:endParaRPr lang="en-US"/>
          </a:p>
        </p:txBody>
      </p:sp>
      <p:pic>
        <p:nvPicPr>
          <p:cNvPr id="3" name="Picture 2" descr="p00067-701 TLA Main Assembly, Li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4192236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42</a:t>
            </a:fld>
            <a:endParaRPr lang="en-US"/>
          </a:p>
        </p:txBody>
      </p:sp>
      <p:pic>
        <p:nvPicPr>
          <p:cNvPr id="2" name="Picture 1" descr="HeatShieldSupportStructure_with_stages_8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4192236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43</a:t>
            </a:fld>
            <a:endParaRPr lang="en-US"/>
          </a:p>
        </p:txBody>
      </p:sp>
      <p:pic>
        <p:nvPicPr>
          <p:cNvPr id="5" name="Picture 4" descr="HeatShield_on_Table_8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28875578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B3A00D-A687-6248-9660-38F845FB283B}" type="slidenum">
              <a:rPr lang="en-US" smtClean="0"/>
              <a:t>44</a:t>
            </a:fld>
            <a:endParaRPr lang="en-US"/>
          </a:p>
        </p:txBody>
      </p:sp>
      <p:pic>
        <p:nvPicPr>
          <p:cNvPr id="6" name="Picture 5" descr="HeatShield_on_Table_with_TestMass_8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5179281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B3A00D-A687-6248-9660-38F845FB283B}" type="slidenum">
              <a:rPr lang="en-US" smtClean="0"/>
              <a:t>45</a:t>
            </a:fld>
            <a:endParaRPr lang="en-US"/>
          </a:p>
        </p:txBody>
      </p:sp>
      <p:pic>
        <p:nvPicPr>
          <p:cNvPr id="6" name="Picture 5" descr="HeatShield_on_Table_with_TestMass_8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8875059" cy="6858000"/>
          </a:xfrm>
          <a:prstGeom prst="rect">
            <a:avLst/>
          </a:prstGeom>
        </p:spPr>
      </p:pic>
      <p:sp>
        <p:nvSpPr>
          <p:cNvPr id="8" name="TextBox 7"/>
          <p:cNvSpPr txBox="1"/>
          <p:nvPr/>
        </p:nvSpPr>
        <p:spPr>
          <a:xfrm>
            <a:off x="6358094" y="2596983"/>
            <a:ext cx="2288145" cy="646331"/>
          </a:xfrm>
          <a:prstGeom prst="rect">
            <a:avLst/>
          </a:prstGeom>
          <a:solidFill>
            <a:schemeClr val="bg1"/>
          </a:solidFill>
          <a:ln>
            <a:solidFill>
              <a:schemeClr val="tx1"/>
            </a:solidFill>
          </a:ln>
        </p:spPr>
        <p:txBody>
          <a:bodyPr wrap="square" rtlCol="0">
            <a:spAutoFit/>
          </a:bodyPr>
          <a:lstStyle/>
          <a:p>
            <a:r>
              <a:rPr lang="en-US" dirty="0" smtClean="0"/>
              <a:t>6 OSEMs between shield and table</a:t>
            </a:r>
            <a:endParaRPr lang="en-US" dirty="0"/>
          </a:p>
        </p:txBody>
      </p:sp>
      <p:cxnSp>
        <p:nvCxnSpPr>
          <p:cNvPr id="9" name="Straight Arrow Connector 8"/>
          <p:cNvCxnSpPr/>
          <p:nvPr/>
        </p:nvCxnSpPr>
        <p:spPr>
          <a:xfrm flipH="1" flipV="1">
            <a:off x="5491547" y="1887917"/>
            <a:ext cx="1845628" cy="69762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8236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B3A00D-A687-6248-9660-38F845FB283B}" type="slidenum">
              <a:rPr lang="en-US" smtClean="0"/>
              <a:t>46</a:t>
            </a:fld>
            <a:endParaRPr lang="en-US"/>
          </a:p>
        </p:txBody>
      </p:sp>
      <p:pic>
        <p:nvPicPr>
          <p:cNvPr id="6" name="Picture 5" descr="HeatShield_on_Table_with_TestMass_8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8875059" cy="6858000"/>
          </a:xfrm>
          <a:prstGeom prst="rect">
            <a:avLst/>
          </a:prstGeom>
        </p:spPr>
      </p:pic>
      <p:sp>
        <p:nvSpPr>
          <p:cNvPr id="3" name="TextBox 2"/>
          <p:cNvSpPr txBox="1"/>
          <p:nvPr/>
        </p:nvSpPr>
        <p:spPr>
          <a:xfrm>
            <a:off x="3203402" y="3833042"/>
            <a:ext cx="2288145" cy="923330"/>
          </a:xfrm>
          <a:prstGeom prst="rect">
            <a:avLst/>
          </a:prstGeom>
          <a:solidFill>
            <a:schemeClr val="bg1"/>
          </a:solidFill>
          <a:ln>
            <a:solidFill>
              <a:schemeClr val="tx1"/>
            </a:solidFill>
          </a:ln>
        </p:spPr>
        <p:txBody>
          <a:bodyPr wrap="square" rtlCol="0">
            <a:spAutoFit/>
          </a:bodyPr>
          <a:lstStyle/>
          <a:p>
            <a:r>
              <a:rPr lang="en-US" dirty="0" smtClean="0"/>
              <a:t>2 coil actuators and 2 witness geophones in each of the 3 corners</a:t>
            </a:r>
            <a:endParaRPr lang="en-US" dirty="0"/>
          </a:p>
        </p:txBody>
      </p:sp>
      <p:cxnSp>
        <p:nvCxnSpPr>
          <p:cNvPr id="7" name="Straight Arrow Connector 6"/>
          <p:cNvCxnSpPr>
            <a:stCxn id="3" idx="0"/>
          </p:cNvCxnSpPr>
          <p:nvPr/>
        </p:nvCxnSpPr>
        <p:spPr>
          <a:xfrm flipV="1">
            <a:off x="4347475" y="2894806"/>
            <a:ext cx="228815" cy="938236"/>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58094" y="2596983"/>
            <a:ext cx="2288145" cy="646331"/>
          </a:xfrm>
          <a:prstGeom prst="rect">
            <a:avLst/>
          </a:prstGeom>
          <a:solidFill>
            <a:schemeClr val="bg1"/>
          </a:solidFill>
          <a:ln>
            <a:solidFill>
              <a:schemeClr val="tx1"/>
            </a:solidFill>
          </a:ln>
        </p:spPr>
        <p:txBody>
          <a:bodyPr wrap="square" rtlCol="0">
            <a:spAutoFit/>
          </a:bodyPr>
          <a:lstStyle/>
          <a:p>
            <a:r>
              <a:rPr lang="en-US" dirty="0" smtClean="0"/>
              <a:t>6 OSEMs between shield and table</a:t>
            </a:r>
            <a:endParaRPr lang="en-US" dirty="0"/>
          </a:p>
        </p:txBody>
      </p:sp>
      <p:cxnSp>
        <p:nvCxnSpPr>
          <p:cNvPr id="9" name="Straight Arrow Connector 8"/>
          <p:cNvCxnSpPr/>
          <p:nvPr/>
        </p:nvCxnSpPr>
        <p:spPr>
          <a:xfrm flipH="1" flipV="1">
            <a:off x="5491547" y="1887917"/>
            <a:ext cx="1845628" cy="69762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82362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B3A00D-A687-6248-9660-38F845FB283B}" type="slidenum">
              <a:rPr lang="en-US" smtClean="0"/>
              <a:t>47</a:t>
            </a:fld>
            <a:endParaRPr lang="en-US"/>
          </a:p>
        </p:txBody>
      </p:sp>
      <p:pic>
        <p:nvPicPr>
          <p:cNvPr id="6" name="Picture 5" descr="HeatShield_on_Table_with_TestMass_8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8875059" cy="6858000"/>
          </a:xfrm>
          <a:prstGeom prst="rect">
            <a:avLst/>
          </a:prstGeom>
        </p:spPr>
      </p:pic>
      <p:sp>
        <p:nvSpPr>
          <p:cNvPr id="3" name="TextBox 2"/>
          <p:cNvSpPr txBox="1"/>
          <p:nvPr/>
        </p:nvSpPr>
        <p:spPr>
          <a:xfrm>
            <a:off x="3203402" y="3833042"/>
            <a:ext cx="2288145" cy="923330"/>
          </a:xfrm>
          <a:prstGeom prst="rect">
            <a:avLst/>
          </a:prstGeom>
          <a:solidFill>
            <a:schemeClr val="bg1"/>
          </a:solidFill>
          <a:ln>
            <a:solidFill>
              <a:schemeClr val="tx1"/>
            </a:solidFill>
          </a:ln>
        </p:spPr>
        <p:txBody>
          <a:bodyPr wrap="square" rtlCol="0">
            <a:spAutoFit/>
          </a:bodyPr>
          <a:lstStyle/>
          <a:p>
            <a:r>
              <a:rPr lang="en-US" dirty="0" smtClean="0"/>
              <a:t>2 coil actuators and 2 witness geophones in each of the 3 corners</a:t>
            </a:r>
            <a:endParaRPr lang="en-US" dirty="0"/>
          </a:p>
        </p:txBody>
      </p:sp>
      <p:cxnSp>
        <p:nvCxnSpPr>
          <p:cNvPr id="7" name="Straight Arrow Connector 6"/>
          <p:cNvCxnSpPr>
            <a:stCxn id="3" idx="0"/>
          </p:cNvCxnSpPr>
          <p:nvPr/>
        </p:nvCxnSpPr>
        <p:spPr>
          <a:xfrm flipV="1">
            <a:off x="4347475" y="2894806"/>
            <a:ext cx="228815" cy="938236"/>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58094" y="2596983"/>
            <a:ext cx="2288145" cy="646331"/>
          </a:xfrm>
          <a:prstGeom prst="rect">
            <a:avLst/>
          </a:prstGeom>
          <a:solidFill>
            <a:schemeClr val="bg1"/>
          </a:solidFill>
          <a:ln>
            <a:solidFill>
              <a:schemeClr val="tx1"/>
            </a:solidFill>
          </a:ln>
        </p:spPr>
        <p:txBody>
          <a:bodyPr wrap="square" rtlCol="0">
            <a:spAutoFit/>
          </a:bodyPr>
          <a:lstStyle/>
          <a:p>
            <a:r>
              <a:rPr lang="en-US" dirty="0" smtClean="0"/>
              <a:t>6 OSEMs between shield and table</a:t>
            </a:r>
            <a:endParaRPr lang="en-US" dirty="0"/>
          </a:p>
        </p:txBody>
      </p:sp>
      <p:cxnSp>
        <p:nvCxnSpPr>
          <p:cNvPr id="9" name="Straight Arrow Connector 8"/>
          <p:cNvCxnSpPr/>
          <p:nvPr/>
        </p:nvCxnSpPr>
        <p:spPr>
          <a:xfrm flipH="1" flipV="1">
            <a:off x="5491547" y="1887917"/>
            <a:ext cx="1845628" cy="69762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808504" y="174952"/>
            <a:ext cx="2288145" cy="923330"/>
          </a:xfrm>
          <a:prstGeom prst="rect">
            <a:avLst/>
          </a:prstGeom>
          <a:solidFill>
            <a:schemeClr val="bg1"/>
          </a:solidFill>
          <a:ln>
            <a:solidFill>
              <a:schemeClr val="tx1"/>
            </a:solidFill>
          </a:ln>
        </p:spPr>
        <p:txBody>
          <a:bodyPr wrap="square" rtlCol="0">
            <a:spAutoFit/>
          </a:bodyPr>
          <a:lstStyle/>
          <a:p>
            <a:r>
              <a:rPr lang="en-US" dirty="0" smtClean="0"/>
              <a:t>Optic suspended from stage 2 with a warm blade spring</a:t>
            </a:r>
            <a:endParaRPr lang="en-US" dirty="0"/>
          </a:p>
        </p:txBody>
      </p:sp>
      <p:cxnSp>
        <p:nvCxnSpPr>
          <p:cNvPr id="13" name="Straight Arrow Connector 12"/>
          <p:cNvCxnSpPr>
            <a:stCxn id="12" idx="1"/>
          </p:cNvCxnSpPr>
          <p:nvPr/>
        </p:nvCxnSpPr>
        <p:spPr>
          <a:xfrm flipH="1">
            <a:off x="5342820" y="636617"/>
            <a:ext cx="1465684" cy="553343"/>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62196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48</a:t>
            </a:fld>
            <a:endParaRPr lang="en-US"/>
          </a:p>
        </p:txBody>
      </p:sp>
      <p:sp>
        <p:nvSpPr>
          <p:cNvPr id="2" name="Footer Placeholder 1"/>
          <p:cNvSpPr>
            <a:spLocks noGrp="1"/>
          </p:cNvSpPr>
          <p:nvPr>
            <p:ph type="ftr" sz="quarter" idx="11"/>
          </p:nvPr>
        </p:nvSpPr>
        <p:spPr/>
        <p:txBody>
          <a:bodyPr/>
          <a:lstStyle/>
          <a:p>
            <a:r>
              <a:rPr lang="en-US" smtClean="0"/>
              <a:t>G1500246 - Pasadena - 17 March 2015</a:t>
            </a:r>
            <a:endParaRPr lang="en-US"/>
          </a:p>
        </p:txBody>
      </p:sp>
      <p:pic>
        <p:nvPicPr>
          <p:cNvPr id="3" name="Picture 2" descr="2015-03-12 18.13.44.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6019800" y="125861"/>
            <a:ext cx="2938288" cy="646331"/>
          </a:xfrm>
          <a:prstGeom prst="rect">
            <a:avLst/>
          </a:prstGeom>
          <a:solidFill>
            <a:schemeClr val="bg1"/>
          </a:solidFill>
        </p:spPr>
        <p:txBody>
          <a:bodyPr wrap="square" rtlCol="0">
            <a:spAutoFit/>
          </a:bodyPr>
          <a:lstStyle/>
          <a:p>
            <a:r>
              <a:rPr lang="en-US" dirty="0" smtClean="0"/>
              <a:t>Construction well underway!</a:t>
            </a:r>
          </a:p>
          <a:p>
            <a:r>
              <a:rPr lang="en-US" dirty="0" smtClean="0"/>
              <a:t>Photo taken 12 March 2015</a:t>
            </a:r>
            <a:endParaRPr lang="en-US" dirty="0"/>
          </a:p>
        </p:txBody>
      </p:sp>
    </p:spTree>
    <p:extLst>
      <p:ext uri="{BB962C8B-B14F-4D97-AF65-F5344CB8AC3E}">
        <p14:creationId xmlns:p14="http://schemas.microsoft.com/office/powerpoint/2010/main" val="156861332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BackUps</a:t>
            </a:r>
            <a:endParaRPr lang="en-US" dirty="0"/>
          </a:p>
        </p:txBody>
      </p:sp>
      <p:sp>
        <p:nvSpPr>
          <p:cNvPr id="5" name="Subtitle 4"/>
          <p:cNvSpPr>
            <a:spLocks noGrp="1"/>
          </p:cNvSpPr>
          <p:nvPr>
            <p:ph type="subTitle"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G1500246 - Pasadena - 17 March 2015</a:t>
            </a:r>
            <a:endParaRPr lang="en-US"/>
          </a:p>
        </p:txBody>
      </p:sp>
      <p:sp>
        <p:nvSpPr>
          <p:cNvPr id="7" name="Slide Number Placeholder 6"/>
          <p:cNvSpPr>
            <a:spLocks noGrp="1"/>
          </p:cNvSpPr>
          <p:nvPr>
            <p:ph type="sldNum" sz="quarter" idx="12"/>
          </p:nvPr>
        </p:nvSpPr>
        <p:spPr/>
        <p:txBody>
          <a:bodyPr/>
          <a:lstStyle/>
          <a:p>
            <a:fld id="{B7B3A00D-A687-6248-9660-38F845FB283B}" type="slidenum">
              <a:rPr lang="en-US" smtClean="0"/>
              <a:t>49</a:t>
            </a:fld>
            <a:endParaRPr lang="en-US"/>
          </a:p>
        </p:txBody>
      </p:sp>
    </p:spTree>
    <p:extLst>
      <p:ext uri="{BB962C8B-B14F-4D97-AF65-F5344CB8AC3E}">
        <p14:creationId xmlns:p14="http://schemas.microsoft.com/office/powerpoint/2010/main" val="15906409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00"/>
            <a:ext cx="8229600" cy="1143000"/>
          </a:xfrm>
        </p:spPr>
        <p:txBody>
          <a:bodyPr>
            <a:normAutofit/>
          </a:bodyPr>
          <a:lstStyle/>
          <a:p>
            <a:r>
              <a:rPr lang="en-US" dirty="0" smtClean="0"/>
              <a:t>LIGO III </a:t>
            </a:r>
            <a:r>
              <a:rPr lang="en-US" dirty="0" err="1" smtClean="0"/>
              <a:t>Cryosystem</a:t>
            </a:r>
            <a:endParaRPr lang="en-US" dirty="0"/>
          </a:p>
        </p:txBody>
      </p:sp>
      <p:grpSp>
        <p:nvGrpSpPr>
          <p:cNvPr id="39" name="Group 38"/>
          <p:cNvGrpSpPr/>
          <p:nvPr/>
        </p:nvGrpSpPr>
        <p:grpSpPr>
          <a:xfrm>
            <a:off x="151003" y="1463535"/>
            <a:ext cx="7868945" cy="5057325"/>
            <a:chOff x="151003" y="1463535"/>
            <a:chExt cx="7868945" cy="5057325"/>
          </a:xfrm>
        </p:grpSpPr>
        <p:sp>
          <p:nvSpPr>
            <p:cNvPr id="80" name="Rectangle 79"/>
            <p:cNvSpPr/>
            <p:nvPr/>
          </p:nvSpPr>
          <p:spPr>
            <a:xfrm>
              <a:off x="5327253" y="179558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61" name="Group 60"/>
            <p:cNvGrpSpPr/>
            <p:nvPr/>
          </p:nvGrpSpPr>
          <p:grpSpPr>
            <a:xfrm>
              <a:off x="4632238" y="5380210"/>
              <a:ext cx="1828800" cy="2622"/>
              <a:chOff x="429981" y="3527476"/>
              <a:chExt cx="2560319" cy="2622"/>
            </a:xfrm>
            <a:scene3d>
              <a:camera prst="orthographicFront">
                <a:rot lat="0" lon="0" rev="10800000"/>
              </a:camera>
              <a:lightRig rig="threePt" dir="t"/>
            </a:scene3d>
          </p:grpSpPr>
          <p:cxnSp>
            <p:nvCxnSpPr>
              <p:cNvPr id="62" name="Straight Connector 61"/>
              <p:cNvCxnSpPr/>
              <p:nvPr/>
            </p:nvCxnSpPr>
            <p:spPr>
              <a:xfrm>
                <a:off x="42998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20080"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128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0430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9574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87181" y="3527476"/>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97862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0700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161500" y="3530098"/>
                <a:ext cx="1828800"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1435991" y="5362918"/>
              <a:ext cx="2560319" cy="2622"/>
              <a:chOff x="429981" y="3527476"/>
              <a:chExt cx="2560319" cy="2622"/>
            </a:xfrm>
          </p:grpSpPr>
          <p:cxnSp>
            <p:nvCxnSpPr>
              <p:cNvPr id="51" name="Straight Connector 50"/>
              <p:cNvCxnSpPr/>
              <p:nvPr/>
            </p:nvCxnSpPr>
            <p:spPr>
              <a:xfrm>
                <a:off x="42998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0080"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128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0430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9574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87181" y="3527476"/>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862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0700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61500" y="3530098"/>
                <a:ext cx="1828800" cy="0"/>
              </a:xfrm>
              <a:prstGeom prst="line">
                <a:avLst/>
              </a:prstGeom>
              <a:ln w="317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a:xfrm>
              <a:off x="4006706" y="4851154"/>
              <a:ext cx="610823"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Rectangle 6"/>
            <p:cNvSpPr/>
            <p:nvPr/>
          </p:nvSpPr>
          <p:spPr>
            <a:xfrm>
              <a:off x="4825986" y="4982591"/>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4130417" y="3550993"/>
              <a:ext cx="360994"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4825679" y="3674700"/>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4129950" y="2880317"/>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ectangle 11"/>
            <p:cNvSpPr/>
            <p:nvPr/>
          </p:nvSpPr>
          <p:spPr>
            <a:xfrm>
              <a:off x="4134515" y="2292404"/>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ctangle 12"/>
            <p:cNvSpPr/>
            <p:nvPr/>
          </p:nvSpPr>
          <p:spPr>
            <a:xfrm>
              <a:off x="4825679" y="2879863"/>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Rectangle 13"/>
            <p:cNvSpPr/>
            <p:nvPr/>
          </p:nvSpPr>
          <p:spPr>
            <a:xfrm>
              <a:off x="4830244" y="2291950"/>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7" name="Straight Connector 16"/>
            <p:cNvCxnSpPr/>
            <p:nvPr/>
          </p:nvCxnSpPr>
          <p:spPr>
            <a:xfrm>
              <a:off x="4233197" y="4080113"/>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5597"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26511"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78911" y="4079205"/>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33197" y="3115936"/>
              <a:ext cx="0" cy="66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85597" y="3115936"/>
              <a:ext cx="0" cy="669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233197" y="251581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385597" y="251581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926511" y="249184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78911" y="249184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9138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662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22192" y="3421651"/>
              <a:ext cx="1610968" cy="2610331"/>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Rectangle 40"/>
            <p:cNvSpPr/>
            <p:nvPr/>
          </p:nvSpPr>
          <p:spPr>
            <a:xfrm>
              <a:off x="1984631" y="5029623"/>
              <a:ext cx="1837005"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 name="Rectangle 59"/>
            <p:cNvSpPr/>
            <p:nvPr/>
          </p:nvSpPr>
          <p:spPr>
            <a:xfrm>
              <a:off x="5432604" y="5029623"/>
              <a:ext cx="457200"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8" name="TextBox 57"/>
            <p:cNvSpPr txBox="1"/>
            <p:nvPr/>
          </p:nvSpPr>
          <p:spPr>
            <a:xfrm>
              <a:off x="5889803" y="2484899"/>
              <a:ext cx="2130145" cy="369332"/>
            </a:xfrm>
            <a:prstGeom prst="rect">
              <a:avLst/>
            </a:prstGeom>
            <a:noFill/>
          </p:spPr>
          <p:txBody>
            <a:bodyPr wrap="square" rtlCol="0">
              <a:spAutoFit/>
            </a:bodyPr>
            <a:lstStyle/>
            <a:p>
              <a:r>
                <a:rPr lang="en-US" dirty="0" smtClean="0"/>
                <a:t>Room temperature</a:t>
              </a:r>
              <a:endParaRPr lang="en-US" dirty="0"/>
            </a:p>
          </p:txBody>
        </p:sp>
        <p:cxnSp>
          <p:nvCxnSpPr>
            <p:cNvPr id="71" name="Straight Arrow Connector 70"/>
            <p:cNvCxnSpPr>
              <a:stCxn id="58" idx="1"/>
              <a:endCxn id="12" idx="3"/>
            </p:cNvCxnSpPr>
            <p:nvPr/>
          </p:nvCxnSpPr>
          <p:spPr>
            <a:xfrm flipH="1" flipV="1">
              <a:off x="4495509" y="2486644"/>
              <a:ext cx="1394294" cy="1829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8" idx="1"/>
              <a:endCxn id="11" idx="3"/>
            </p:cNvCxnSpPr>
            <p:nvPr/>
          </p:nvCxnSpPr>
          <p:spPr>
            <a:xfrm flipH="1">
              <a:off x="4490944" y="2669565"/>
              <a:ext cx="1398859" cy="4049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58" idx="1"/>
            </p:cNvCxnSpPr>
            <p:nvPr/>
          </p:nvCxnSpPr>
          <p:spPr>
            <a:xfrm flipH="1" flipV="1">
              <a:off x="5197427" y="2318275"/>
              <a:ext cx="692376" cy="3512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8" idx="1"/>
              <a:endCxn id="13" idx="3"/>
            </p:cNvCxnSpPr>
            <p:nvPr/>
          </p:nvCxnSpPr>
          <p:spPr>
            <a:xfrm flipH="1">
              <a:off x="5186673" y="2669565"/>
              <a:ext cx="703130" cy="4045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1954395" y="1463535"/>
              <a:ext cx="5374577"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ISI Stage 2</a:t>
              </a:r>
              <a:endParaRPr lang="en-US" sz="1600" dirty="0"/>
            </a:p>
          </p:txBody>
        </p:sp>
        <p:cxnSp>
          <p:nvCxnSpPr>
            <p:cNvPr id="78" name="Straight Connector 77"/>
            <p:cNvCxnSpPr/>
            <p:nvPr/>
          </p:nvCxnSpPr>
          <p:spPr>
            <a:xfrm>
              <a:off x="4309092" y="179617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97027" y="179558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828365" y="179617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1" name="Freeform 90"/>
            <p:cNvSpPr/>
            <p:nvPr/>
          </p:nvSpPr>
          <p:spPr>
            <a:xfrm>
              <a:off x="1071040" y="1835940"/>
              <a:ext cx="2723500" cy="1637046"/>
            </a:xfrm>
            <a:custGeom>
              <a:avLst/>
              <a:gdLst>
                <a:gd name="connsiteX0" fmla="*/ 0 w 2723500"/>
                <a:gd name="connsiteY0" fmla="*/ 458985 h 1637046"/>
                <a:gd name="connsiteX1" fmla="*/ 504918 w 2723500"/>
                <a:gd name="connsiteY1" fmla="*/ 443685 h 1637046"/>
                <a:gd name="connsiteX2" fmla="*/ 581421 w 2723500"/>
                <a:gd name="connsiteY2" fmla="*/ 428386 h 1637046"/>
                <a:gd name="connsiteX3" fmla="*/ 688525 w 2723500"/>
                <a:gd name="connsiteY3" fmla="*/ 397787 h 1637046"/>
                <a:gd name="connsiteX4" fmla="*/ 749727 w 2723500"/>
                <a:gd name="connsiteY4" fmla="*/ 367188 h 1637046"/>
                <a:gd name="connsiteX5" fmla="*/ 841531 w 2723500"/>
                <a:gd name="connsiteY5" fmla="*/ 305990 h 1637046"/>
                <a:gd name="connsiteX6" fmla="*/ 887432 w 2723500"/>
                <a:gd name="connsiteY6" fmla="*/ 275391 h 1637046"/>
                <a:gd name="connsiteX7" fmla="*/ 948635 w 2723500"/>
                <a:gd name="connsiteY7" fmla="*/ 244792 h 1637046"/>
                <a:gd name="connsiteX8" fmla="*/ 963935 w 2723500"/>
                <a:gd name="connsiteY8" fmla="*/ 198893 h 1637046"/>
                <a:gd name="connsiteX9" fmla="*/ 1025137 w 2723500"/>
                <a:gd name="connsiteY9" fmla="*/ 183594 h 1637046"/>
                <a:gd name="connsiteX10" fmla="*/ 1071039 w 2723500"/>
                <a:gd name="connsiteY10" fmla="*/ 168294 h 1637046"/>
                <a:gd name="connsiteX11" fmla="*/ 1116941 w 2723500"/>
                <a:gd name="connsiteY11" fmla="*/ 137695 h 1637046"/>
                <a:gd name="connsiteX12" fmla="*/ 1178143 w 2723500"/>
                <a:gd name="connsiteY12" fmla="*/ 122396 h 1637046"/>
                <a:gd name="connsiteX13" fmla="*/ 1269946 w 2723500"/>
                <a:gd name="connsiteY13" fmla="*/ 91797 h 1637046"/>
                <a:gd name="connsiteX14" fmla="*/ 1315848 w 2723500"/>
                <a:gd name="connsiteY14" fmla="*/ 76497 h 1637046"/>
                <a:gd name="connsiteX15" fmla="*/ 1453553 w 2723500"/>
                <a:gd name="connsiteY15" fmla="*/ 15299 h 1637046"/>
                <a:gd name="connsiteX16" fmla="*/ 1667761 w 2723500"/>
                <a:gd name="connsiteY16" fmla="*/ 0 h 1637046"/>
                <a:gd name="connsiteX17" fmla="*/ 1989073 w 2723500"/>
                <a:gd name="connsiteY17" fmla="*/ 15299 h 1637046"/>
                <a:gd name="connsiteX18" fmla="*/ 2325685 w 2723500"/>
                <a:gd name="connsiteY18" fmla="*/ 45898 h 1637046"/>
                <a:gd name="connsiteX19" fmla="*/ 2371587 w 2723500"/>
                <a:gd name="connsiteY19" fmla="*/ 76497 h 1637046"/>
                <a:gd name="connsiteX20" fmla="*/ 2463390 w 2723500"/>
                <a:gd name="connsiteY20" fmla="*/ 107096 h 1637046"/>
                <a:gd name="connsiteX21" fmla="*/ 2493992 w 2723500"/>
                <a:gd name="connsiteY21" fmla="*/ 152995 h 1637046"/>
                <a:gd name="connsiteX22" fmla="*/ 2524593 w 2723500"/>
                <a:gd name="connsiteY22" fmla="*/ 244792 h 1637046"/>
                <a:gd name="connsiteX23" fmla="*/ 2555194 w 2723500"/>
                <a:gd name="connsiteY23" fmla="*/ 474284 h 1637046"/>
                <a:gd name="connsiteX24" fmla="*/ 2585795 w 2723500"/>
                <a:gd name="connsiteY24" fmla="*/ 1254559 h 1637046"/>
                <a:gd name="connsiteX25" fmla="*/ 2631697 w 2723500"/>
                <a:gd name="connsiteY25" fmla="*/ 1545249 h 1637046"/>
                <a:gd name="connsiteX26" fmla="*/ 2662298 w 2723500"/>
                <a:gd name="connsiteY26" fmla="*/ 1591148 h 1637046"/>
                <a:gd name="connsiteX27" fmla="*/ 2708199 w 2723500"/>
                <a:gd name="connsiteY27" fmla="*/ 1621747 h 1637046"/>
                <a:gd name="connsiteX28" fmla="*/ 2723500 w 2723500"/>
                <a:gd name="connsiteY28" fmla="*/ 1637046 h 16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3500" h="1637046">
                  <a:moveTo>
                    <a:pt x="0" y="458985"/>
                  </a:moveTo>
                  <a:cubicBezTo>
                    <a:pt x="168306" y="453885"/>
                    <a:pt x="336767" y="452534"/>
                    <a:pt x="504918" y="443685"/>
                  </a:cubicBezTo>
                  <a:cubicBezTo>
                    <a:pt x="530888" y="442318"/>
                    <a:pt x="556034" y="434027"/>
                    <a:pt x="581421" y="428386"/>
                  </a:cubicBezTo>
                  <a:cubicBezTo>
                    <a:pt x="608289" y="422416"/>
                    <a:pt x="661007" y="409580"/>
                    <a:pt x="688525" y="397787"/>
                  </a:cubicBezTo>
                  <a:cubicBezTo>
                    <a:pt x="709489" y="388803"/>
                    <a:pt x="730169" y="378922"/>
                    <a:pt x="749727" y="367188"/>
                  </a:cubicBezTo>
                  <a:cubicBezTo>
                    <a:pt x="781264" y="348267"/>
                    <a:pt x="810930" y="326389"/>
                    <a:pt x="841531" y="305990"/>
                  </a:cubicBezTo>
                  <a:cubicBezTo>
                    <a:pt x="856831" y="295790"/>
                    <a:pt x="870985" y="283614"/>
                    <a:pt x="887432" y="275391"/>
                  </a:cubicBezTo>
                  <a:lnTo>
                    <a:pt x="948635" y="244792"/>
                  </a:lnTo>
                  <a:cubicBezTo>
                    <a:pt x="953735" y="229492"/>
                    <a:pt x="951341" y="208967"/>
                    <a:pt x="963935" y="198893"/>
                  </a:cubicBezTo>
                  <a:cubicBezTo>
                    <a:pt x="980356" y="185757"/>
                    <a:pt x="1004918" y="189371"/>
                    <a:pt x="1025137" y="183594"/>
                  </a:cubicBezTo>
                  <a:cubicBezTo>
                    <a:pt x="1040645" y="179164"/>
                    <a:pt x="1056613" y="175506"/>
                    <a:pt x="1071039" y="168294"/>
                  </a:cubicBezTo>
                  <a:cubicBezTo>
                    <a:pt x="1087487" y="160071"/>
                    <a:pt x="1100039" y="144938"/>
                    <a:pt x="1116941" y="137695"/>
                  </a:cubicBezTo>
                  <a:cubicBezTo>
                    <a:pt x="1136269" y="129412"/>
                    <a:pt x="1158001" y="128438"/>
                    <a:pt x="1178143" y="122396"/>
                  </a:cubicBezTo>
                  <a:cubicBezTo>
                    <a:pt x="1209039" y="113128"/>
                    <a:pt x="1239345" y="101997"/>
                    <a:pt x="1269946" y="91797"/>
                  </a:cubicBezTo>
                  <a:cubicBezTo>
                    <a:pt x="1285247" y="86697"/>
                    <a:pt x="1302428" y="85443"/>
                    <a:pt x="1315848" y="76497"/>
                  </a:cubicBezTo>
                  <a:cubicBezTo>
                    <a:pt x="1361185" y="46274"/>
                    <a:pt x="1392375" y="19668"/>
                    <a:pt x="1453553" y="15299"/>
                  </a:cubicBezTo>
                  <a:lnTo>
                    <a:pt x="1667761" y="0"/>
                  </a:lnTo>
                  <a:lnTo>
                    <a:pt x="1989073" y="15299"/>
                  </a:lnTo>
                  <a:cubicBezTo>
                    <a:pt x="2279102" y="30171"/>
                    <a:pt x="2176741" y="8666"/>
                    <a:pt x="2325685" y="45898"/>
                  </a:cubicBezTo>
                  <a:cubicBezTo>
                    <a:pt x="2340986" y="56098"/>
                    <a:pt x="2354783" y="69029"/>
                    <a:pt x="2371587" y="76497"/>
                  </a:cubicBezTo>
                  <a:cubicBezTo>
                    <a:pt x="2401063" y="89597"/>
                    <a:pt x="2463390" y="107096"/>
                    <a:pt x="2463390" y="107096"/>
                  </a:cubicBezTo>
                  <a:cubicBezTo>
                    <a:pt x="2473591" y="122396"/>
                    <a:pt x="2486523" y="136192"/>
                    <a:pt x="2493992" y="152995"/>
                  </a:cubicBezTo>
                  <a:cubicBezTo>
                    <a:pt x="2507093" y="182469"/>
                    <a:pt x="2524593" y="244792"/>
                    <a:pt x="2524593" y="244792"/>
                  </a:cubicBezTo>
                  <a:cubicBezTo>
                    <a:pt x="2529190" y="276972"/>
                    <a:pt x="2554253" y="447932"/>
                    <a:pt x="2555194" y="474284"/>
                  </a:cubicBezTo>
                  <a:cubicBezTo>
                    <a:pt x="2583340" y="1262310"/>
                    <a:pt x="2492237" y="973910"/>
                    <a:pt x="2585795" y="1254559"/>
                  </a:cubicBezTo>
                  <a:cubicBezTo>
                    <a:pt x="2589687" y="1305146"/>
                    <a:pt x="2586802" y="1477910"/>
                    <a:pt x="2631697" y="1545249"/>
                  </a:cubicBezTo>
                  <a:cubicBezTo>
                    <a:pt x="2641897" y="1560549"/>
                    <a:pt x="2649295" y="1578146"/>
                    <a:pt x="2662298" y="1591148"/>
                  </a:cubicBezTo>
                  <a:cubicBezTo>
                    <a:pt x="2675301" y="1604150"/>
                    <a:pt x="2693488" y="1610714"/>
                    <a:pt x="2708199" y="1621747"/>
                  </a:cubicBezTo>
                  <a:cubicBezTo>
                    <a:pt x="2713969" y="1626074"/>
                    <a:pt x="2718400" y="1631946"/>
                    <a:pt x="2723500" y="1637046"/>
                  </a:cubicBezTo>
                </a:path>
              </a:pathLst>
            </a:custGeom>
            <a:ln w="635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93" name="TextBox 92"/>
            <p:cNvSpPr txBox="1"/>
            <p:nvPr/>
          </p:nvSpPr>
          <p:spPr>
            <a:xfrm>
              <a:off x="151003" y="3094859"/>
              <a:ext cx="1241401" cy="646331"/>
            </a:xfrm>
            <a:prstGeom prst="rect">
              <a:avLst/>
            </a:prstGeom>
            <a:noFill/>
          </p:spPr>
          <p:txBody>
            <a:bodyPr wrap="square" rtlCol="0">
              <a:spAutoFit/>
            </a:bodyPr>
            <a:lstStyle/>
            <a:p>
              <a:r>
                <a:rPr lang="en-US" dirty="0" smtClean="0"/>
                <a:t>Vacuum flange</a:t>
              </a:r>
              <a:endParaRPr lang="en-US" dirty="0"/>
            </a:p>
          </p:txBody>
        </p:sp>
        <p:cxnSp>
          <p:nvCxnSpPr>
            <p:cNvPr id="94" name="Straight Arrow Connector 93"/>
            <p:cNvCxnSpPr>
              <a:stCxn id="93" idx="0"/>
              <a:endCxn id="92" idx="2"/>
            </p:cNvCxnSpPr>
            <p:nvPr/>
          </p:nvCxnSpPr>
          <p:spPr>
            <a:xfrm flipV="1">
              <a:off x="771704" y="2684954"/>
              <a:ext cx="322196" cy="409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983232" y="3149820"/>
              <a:ext cx="1230969" cy="369332"/>
            </a:xfrm>
            <a:prstGeom prst="rect">
              <a:avLst/>
            </a:prstGeom>
            <a:noFill/>
          </p:spPr>
          <p:txBody>
            <a:bodyPr wrap="square" rtlCol="0">
              <a:spAutoFit/>
            </a:bodyPr>
            <a:lstStyle/>
            <a:p>
              <a:pPr algn="ctr"/>
              <a:r>
                <a:rPr lang="en-US" dirty="0" smtClean="0"/>
                <a:t>Cold link</a:t>
              </a:r>
            </a:p>
          </p:txBody>
        </p:sp>
        <p:cxnSp>
          <p:nvCxnSpPr>
            <p:cNvPr id="98" name="Straight Arrow Connector 97"/>
            <p:cNvCxnSpPr>
              <a:stCxn id="97" idx="0"/>
            </p:cNvCxnSpPr>
            <p:nvPr/>
          </p:nvCxnSpPr>
          <p:spPr>
            <a:xfrm flipH="1" flipV="1">
              <a:off x="1912676" y="2304947"/>
              <a:ext cx="686041" cy="8448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2629134" y="6151528"/>
              <a:ext cx="2525618" cy="369332"/>
            </a:xfrm>
            <a:prstGeom prst="rect">
              <a:avLst/>
            </a:prstGeom>
            <a:noFill/>
          </p:spPr>
          <p:txBody>
            <a:bodyPr wrap="square" rtlCol="0">
              <a:spAutoFit/>
            </a:bodyPr>
            <a:lstStyle/>
            <a:p>
              <a:r>
                <a:rPr lang="en-US" dirty="0" smtClean="0"/>
                <a:t>124 K Silicon </a:t>
              </a:r>
              <a:r>
                <a:rPr lang="en-US" dirty="0" smtClean="0"/>
                <a:t>test mass</a:t>
              </a:r>
              <a:endParaRPr lang="en-US" dirty="0"/>
            </a:p>
          </p:txBody>
        </p:sp>
        <p:cxnSp>
          <p:nvCxnSpPr>
            <p:cNvPr id="89" name="Straight Arrow Connector 88"/>
            <p:cNvCxnSpPr>
              <a:stCxn id="87" idx="0"/>
            </p:cNvCxnSpPr>
            <p:nvPr/>
          </p:nvCxnSpPr>
          <p:spPr>
            <a:xfrm flipV="1">
              <a:off x="3891943" y="5596838"/>
              <a:ext cx="417149" cy="5546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251967" y="1916964"/>
              <a:ext cx="445644" cy="461665"/>
            </a:xfrm>
            <a:prstGeom prst="rect">
              <a:avLst/>
            </a:prstGeom>
            <a:solidFill>
              <a:schemeClr val="bg1"/>
            </a:solidFill>
          </p:spPr>
          <p:txBody>
            <a:bodyPr wrap="square" rtlCol="0" anchor="t">
              <a:spAutoFit/>
            </a:bodyPr>
            <a:lstStyle/>
            <a:p>
              <a:pPr algn="ctr"/>
              <a:r>
                <a:rPr lang="en-US" sz="2400" dirty="0" smtClean="0"/>
                <a:t>…</a:t>
              </a:r>
              <a:endParaRPr lang="en-US" sz="2400" dirty="0"/>
            </a:p>
          </p:txBody>
        </p:sp>
        <p:sp>
          <p:nvSpPr>
            <p:cNvPr id="96" name="Rectangle 95"/>
            <p:cNvSpPr/>
            <p:nvPr/>
          </p:nvSpPr>
          <p:spPr>
            <a:xfrm>
              <a:off x="2770754" y="1787090"/>
              <a:ext cx="337526" cy="17855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33" name="Straight Connector 32"/>
            <p:cNvCxnSpPr>
              <a:stCxn id="92" idx="1"/>
            </p:cNvCxnSpPr>
            <p:nvPr/>
          </p:nvCxnSpPr>
          <p:spPr>
            <a:xfrm flipH="1" flipV="1">
              <a:off x="520390" y="2141931"/>
              <a:ext cx="550650" cy="118516"/>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1071040" y="1835940"/>
              <a:ext cx="45719" cy="849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104" name="Group 103"/>
          <p:cNvGrpSpPr/>
          <p:nvPr/>
        </p:nvGrpSpPr>
        <p:grpSpPr>
          <a:xfrm>
            <a:off x="0" y="0"/>
            <a:ext cx="9144000" cy="1264919"/>
            <a:chOff x="0" y="0"/>
            <a:chExt cx="9144000" cy="1264919"/>
          </a:xfrm>
        </p:grpSpPr>
        <p:pic>
          <p:nvPicPr>
            <p:cNvPr id="105"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06" name="Picture 105"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09" name="Picture 108"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3" name="Footer Placeholder 22"/>
          <p:cNvSpPr>
            <a:spLocks noGrp="1"/>
          </p:cNvSpPr>
          <p:nvPr>
            <p:ph type="ftr" sz="quarter" idx="11"/>
          </p:nvPr>
        </p:nvSpPr>
        <p:spPr>
          <a:xfrm>
            <a:off x="3124200" y="6447886"/>
            <a:ext cx="2895600" cy="365125"/>
          </a:xfrm>
        </p:spPr>
        <p:txBody>
          <a:bodyPr/>
          <a:lstStyle/>
          <a:p>
            <a:r>
              <a:rPr lang="en-US" smtClean="0"/>
              <a:t>G1500246 - Pasadena - 17 March 2015</a:t>
            </a:r>
            <a:endParaRPr lang="en-US"/>
          </a:p>
        </p:txBody>
      </p:sp>
      <p:sp>
        <p:nvSpPr>
          <p:cNvPr id="25" name="Slide Number Placeholder 24"/>
          <p:cNvSpPr>
            <a:spLocks noGrp="1"/>
          </p:cNvSpPr>
          <p:nvPr>
            <p:ph type="sldNum" sz="quarter" idx="12"/>
          </p:nvPr>
        </p:nvSpPr>
        <p:spPr>
          <a:xfrm>
            <a:off x="6942194" y="6436444"/>
            <a:ext cx="2133600" cy="365125"/>
          </a:xfrm>
        </p:spPr>
        <p:txBody>
          <a:bodyPr/>
          <a:lstStyle/>
          <a:p>
            <a:fld id="{B7B3A00D-A687-6248-9660-38F845FB283B}" type="slidenum">
              <a:rPr lang="en-US" smtClean="0"/>
              <a:t>5</a:t>
            </a:fld>
            <a:endParaRPr lang="en-US"/>
          </a:p>
        </p:txBody>
      </p:sp>
      <p:cxnSp>
        <p:nvCxnSpPr>
          <p:cNvPr id="120" name="Straight Arrow Connector 119"/>
          <p:cNvCxnSpPr/>
          <p:nvPr/>
        </p:nvCxnSpPr>
        <p:spPr>
          <a:xfrm flipH="1" flipV="1">
            <a:off x="5627985" y="1796172"/>
            <a:ext cx="261818" cy="8733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6121069" y="3467033"/>
            <a:ext cx="2164103" cy="369332"/>
          </a:xfrm>
          <a:prstGeom prst="rect">
            <a:avLst/>
          </a:prstGeom>
          <a:noFill/>
        </p:spPr>
        <p:txBody>
          <a:bodyPr wrap="square" rtlCol="0">
            <a:spAutoFit/>
          </a:bodyPr>
          <a:lstStyle/>
          <a:p>
            <a:pPr algn="ctr"/>
            <a:r>
              <a:rPr lang="en-US" dirty="0" smtClean="0"/>
              <a:t>Heat shield </a:t>
            </a:r>
            <a:r>
              <a:rPr lang="en-US" dirty="0" smtClean="0"/>
              <a:t>at 80 K</a:t>
            </a:r>
            <a:endParaRPr lang="en-US" dirty="0"/>
          </a:p>
        </p:txBody>
      </p:sp>
      <p:cxnSp>
        <p:nvCxnSpPr>
          <p:cNvPr id="127" name="Straight Arrow Connector 126"/>
          <p:cNvCxnSpPr>
            <a:stCxn id="122" idx="1"/>
          </p:cNvCxnSpPr>
          <p:nvPr/>
        </p:nvCxnSpPr>
        <p:spPr>
          <a:xfrm flipH="1">
            <a:off x="5502134" y="3651699"/>
            <a:ext cx="618935" cy="119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1946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50</a:t>
            </a:fld>
            <a:endParaRPr lang="en-US"/>
          </a:p>
        </p:txBody>
      </p:sp>
      <p:pic>
        <p:nvPicPr>
          <p:cNvPr id="5" name="Picture 4" descr="D0900506 AdvLIGO Systems BSC5-L1, Top Level Chamber Assembly - LIGOIII - back 13Mar2015.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88152" y="0"/>
            <a:ext cx="2597045" cy="6858000"/>
          </a:xfrm>
          <a:prstGeom prst="rect">
            <a:avLst/>
          </a:prstGeom>
        </p:spPr>
      </p:pic>
      <p:sp>
        <p:nvSpPr>
          <p:cNvPr id="11" name="TextBox 10"/>
          <p:cNvSpPr txBox="1"/>
          <p:nvPr/>
        </p:nvSpPr>
        <p:spPr>
          <a:xfrm>
            <a:off x="5574921" y="240280"/>
            <a:ext cx="3111879" cy="954107"/>
          </a:xfrm>
          <a:prstGeom prst="rect">
            <a:avLst/>
          </a:prstGeom>
          <a:noFill/>
          <a:ln w="25400">
            <a:solidFill>
              <a:schemeClr val="tx1"/>
            </a:solidFill>
          </a:ln>
        </p:spPr>
        <p:txBody>
          <a:bodyPr wrap="square" rtlCol="0">
            <a:spAutoFit/>
          </a:bodyPr>
          <a:lstStyle/>
          <a:p>
            <a:r>
              <a:rPr lang="en-US" sz="2800" dirty="0" smtClean="0"/>
              <a:t>LIGO III end station back view model</a:t>
            </a:r>
            <a:endParaRPr lang="en-US" sz="2800" dirty="0"/>
          </a:p>
        </p:txBody>
      </p:sp>
      <p:sp>
        <p:nvSpPr>
          <p:cNvPr id="12" name="TextBox 11"/>
          <p:cNvSpPr txBox="1"/>
          <p:nvPr/>
        </p:nvSpPr>
        <p:spPr>
          <a:xfrm>
            <a:off x="6133252" y="2215744"/>
            <a:ext cx="2126952" cy="923330"/>
          </a:xfrm>
          <a:prstGeom prst="rect">
            <a:avLst/>
          </a:prstGeom>
          <a:noFill/>
        </p:spPr>
        <p:txBody>
          <a:bodyPr wrap="square" rtlCol="0">
            <a:spAutoFit/>
          </a:bodyPr>
          <a:lstStyle/>
          <a:p>
            <a:r>
              <a:rPr lang="en-US" dirty="0" smtClean="0"/>
              <a:t>Suspended heat shield / lower quad structure, 80 k</a:t>
            </a:r>
            <a:endParaRPr lang="en-US" dirty="0"/>
          </a:p>
        </p:txBody>
      </p:sp>
      <p:cxnSp>
        <p:nvCxnSpPr>
          <p:cNvPr id="13" name="Straight Arrow Connector 12"/>
          <p:cNvCxnSpPr>
            <a:stCxn id="12" idx="1"/>
          </p:cNvCxnSpPr>
          <p:nvPr/>
        </p:nvCxnSpPr>
        <p:spPr>
          <a:xfrm flipH="1">
            <a:off x="3798322" y="2677409"/>
            <a:ext cx="2334930"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793701" y="3554640"/>
            <a:ext cx="1665652" cy="646331"/>
          </a:xfrm>
          <a:prstGeom prst="rect">
            <a:avLst/>
          </a:prstGeom>
          <a:noFill/>
        </p:spPr>
        <p:txBody>
          <a:bodyPr wrap="square" rtlCol="0">
            <a:spAutoFit/>
          </a:bodyPr>
          <a:lstStyle/>
          <a:p>
            <a:r>
              <a:rPr lang="en-US" dirty="0" smtClean="0"/>
              <a:t>BSC floor, room temp</a:t>
            </a:r>
            <a:endParaRPr lang="en-US" dirty="0"/>
          </a:p>
        </p:txBody>
      </p:sp>
      <p:cxnSp>
        <p:nvCxnSpPr>
          <p:cNvPr id="18" name="Straight Arrow Connector 17"/>
          <p:cNvCxnSpPr>
            <a:stCxn id="17" idx="1"/>
          </p:cNvCxnSpPr>
          <p:nvPr/>
        </p:nvCxnSpPr>
        <p:spPr>
          <a:xfrm flipH="1" flipV="1">
            <a:off x="4725021" y="3739306"/>
            <a:ext cx="1068680" cy="1385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0" y="972230"/>
            <a:ext cx="2126952" cy="923330"/>
          </a:xfrm>
          <a:prstGeom prst="rect">
            <a:avLst/>
          </a:prstGeom>
          <a:noFill/>
        </p:spPr>
        <p:txBody>
          <a:bodyPr wrap="square" rtlCol="0">
            <a:spAutoFit/>
          </a:bodyPr>
          <a:lstStyle/>
          <a:p>
            <a:r>
              <a:rPr lang="en-US" dirty="0" smtClean="0"/>
              <a:t>Upper quad structure, room temp</a:t>
            </a:r>
            <a:endParaRPr lang="en-US" dirty="0"/>
          </a:p>
        </p:txBody>
      </p:sp>
      <p:cxnSp>
        <p:nvCxnSpPr>
          <p:cNvPr id="25" name="Straight Arrow Connector 24"/>
          <p:cNvCxnSpPr/>
          <p:nvPr/>
        </p:nvCxnSpPr>
        <p:spPr>
          <a:xfrm>
            <a:off x="1693227" y="1521775"/>
            <a:ext cx="1624583"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133252" y="1477080"/>
            <a:ext cx="2412970" cy="369332"/>
          </a:xfrm>
          <a:prstGeom prst="rect">
            <a:avLst/>
          </a:prstGeom>
          <a:noFill/>
        </p:spPr>
        <p:txBody>
          <a:bodyPr wrap="square" rtlCol="0">
            <a:spAutoFit/>
          </a:bodyPr>
          <a:lstStyle/>
          <a:p>
            <a:r>
              <a:rPr lang="en-US" dirty="0" smtClean="0"/>
              <a:t>Stage 0, room temp</a:t>
            </a:r>
            <a:endParaRPr lang="en-US" dirty="0"/>
          </a:p>
        </p:txBody>
      </p:sp>
      <p:cxnSp>
        <p:nvCxnSpPr>
          <p:cNvPr id="32" name="Straight Arrow Connector 31"/>
          <p:cNvCxnSpPr>
            <a:stCxn id="31" idx="1"/>
          </p:cNvCxnSpPr>
          <p:nvPr/>
        </p:nvCxnSpPr>
        <p:spPr>
          <a:xfrm flipH="1">
            <a:off x="4644936" y="1661746"/>
            <a:ext cx="1488316" cy="23381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1" idx="1"/>
          </p:cNvCxnSpPr>
          <p:nvPr/>
        </p:nvCxnSpPr>
        <p:spPr>
          <a:xfrm flipH="1" flipV="1">
            <a:off x="4644936" y="1521776"/>
            <a:ext cx="1488316" cy="1399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36266" y="4528798"/>
            <a:ext cx="1990686" cy="923330"/>
          </a:xfrm>
          <a:prstGeom prst="rect">
            <a:avLst/>
          </a:prstGeom>
          <a:noFill/>
        </p:spPr>
        <p:txBody>
          <a:bodyPr wrap="square" rtlCol="0">
            <a:spAutoFit/>
          </a:bodyPr>
          <a:lstStyle/>
          <a:p>
            <a:r>
              <a:rPr lang="en-US" dirty="0" smtClean="0"/>
              <a:t>Beam tube shield mounted to beam tube, 80 K</a:t>
            </a:r>
            <a:endParaRPr lang="en-US" dirty="0"/>
          </a:p>
        </p:txBody>
      </p:sp>
      <p:cxnSp>
        <p:nvCxnSpPr>
          <p:cNvPr id="39" name="Straight Arrow Connector 38"/>
          <p:cNvCxnSpPr/>
          <p:nvPr/>
        </p:nvCxnSpPr>
        <p:spPr>
          <a:xfrm flipV="1">
            <a:off x="1982916" y="4302161"/>
            <a:ext cx="1243369" cy="57209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17374" y="3141137"/>
            <a:ext cx="1993235" cy="646331"/>
          </a:xfrm>
          <a:prstGeom prst="rect">
            <a:avLst/>
          </a:prstGeom>
          <a:noFill/>
        </p:spPr>
        <p:txBody>
          <a:bodyPr wrap="square" rtlCol="0">
            <a:spAutoFit/>
          </a:bodyPr>
          <a:lstStyle/>
          <a:p>
            <a:r>
              <a:rPr lang="en-US" dirty="0" smtClean="0"/>
              <a:t>Transmitted </a:t>
            </a:r>
          </a:p>
          <a:p>
            <a:r>
              <a:rPr lang="en-US" dirty="0" smtClean="0"/>
              <a:t>beam shield, 80 K</a:t>
            </a:r>
            <a:endParaRPr lang="en-US" dirty="0"/>
          </a:p>
        </p:txBody>
      </p:sp>
      <p:cxnSp>
        <p:nvCxnSpPr>
          <p:cNvPr id="42" name="Straight Arrow Connector 41"/>
          <p:cNvCxnSpPr>
            <a:stCxn id="41" idx="3"/>
          </p:cNvCxnSpPr>
          <p:nvPr/>
        </p:nvCxnSpPr>
        <p:spPr>
          <a:xfrm flipV="1">
            <a:off x="2210609" y="3043551"/>
            <a:ext cx="1301694" cy="42075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334470" y="494797"/>
            <a:ext cx="407045" cy="369332"/>
          </a:xfrm>
          <a:prstGeom prst="rect">
            <a:avLst/>
          </a:prstGeom>
          <a:noFill/>
        </p:spPr>
        <p:txBody>
          <a:bodyPr wrap="none" rtlCol="0">
            <a:spAutoFit/>
          </a:bodyPr>
          <a:lstStyle/>
          <a:p>
            <a:r>
              <a:rPr lang="en-US" dirty="0" smtClean="0"/>
              <a:t>ISI</a:t>
            </a:r>
            <a:endParaRPr lang="en-US" dirty="0"/>
          </a:p>
        </p:txBody>
      </p:sp>
      <p:sp>
        <p:nvSpPr>
          <p:cNvPr id="45" name="TextBox 44"/>
          <p:cNvSpPr txBox="1"/>
          <p:nvPr/>
        </p:nvSpPr>
        <p:spPr>
          <a:xfrm>
            <a:off x="136266" y="2215744"/>
            <a:ext cx="2126952" cy="646331"/>
          </a:xfrm>
          <a:prstGeom prst="rect">
            <a:avLst/>
          </a:prstGeom>
          <a:noFill/>
        </p:spPr>
        <p:txBody>
          <a:bodyPr wrap="square" rtlCol="0">
            <a:spAutoFit/>
          </a:bodyPr>
          <a:lstStyle/>
          <a:p>
            <a:r>
              <a:rPr lang="en-US" dirty="0" smtClean="0"/>
              <a:t>Heat shield blade springs, room temp</a:t>
            </a:r>
            <a:endParaRPr lang="en-US" dirty="0"/>
          </a:p>
        </p:txBody>
      </p:sp>
      <p:cxnSp>
        <p:nvCxnSpPr>
          <p:cNvPr id="49" name="Straight Arrow Connector 48"/>
          <p:cNvCxnSpPr/>
          <p:nvPr/>
        </p:nvCxnSpPr>
        <p:spPr>
          <a:xfrm flipV="1">
            <a:off x="1982916" y="2070987"/>
            <a:ext cx="1060317" cy="56551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9957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B3A00D-A687-6248-9660-38F845FB283B}" type="slidenum">
              <a:rPr lang="en-US" smtClean="0"/>
              <a:t>51</a:t>
            </a:fld>
            <a:endParaRPr lang="en-US"/>
          </a:p>
        </p:txBody>
      </p:sp>
      <p:pic>
        <p:nvPicPr>
          <p:cNvPr id="5" name="Picture 4" descr="HeatShield_Structure_Modes_19Feb201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832032"/>
            <a:ext cx="9144000" cy="4207977"/>
          </a:xfrm>
          <a:prstGeom prst="rect">
            <a:avLst/>
          </a:prstGeom>
        </p:spPr>
      </p:pic>
      <p:sp>
        <p:nvSpPr>
          <p:cNvPr id="6" name="TextBox 5"/>
          <p:cNvSpPr txBox="1"/>
          <p:nvPr/>
        </p:nvSpPr>
        <p:spPr>
          <a:xfrm>
            <a:off x="829358" y="400467"/>
            <a:ext cx="7636779" cy="646331"/>
          </a:xfrm>
          <a:prstGeom prst="rect">
            <a:avLst/>
          </a:prstGeom>
          <a:noFill/>
        </p:spPr>
        <p:txBody>
          <a:bodyPr wrap="square" rtlCol="0">
            <a:spAutoFit/>
          </a:bodyPr>
          <a:lstStyle/>
          <a:p>
            <a:pPr algn="ctr"/>
            <a:r>
              <a:rPr lang="en-US" sz="3600" dirty="0" smtClean="0"/>
              <a:t>Vibrational modes of support structure</a:t>
            </a:r>
            <a:endParaRPr lang="en-US" sz="3600" dirty="0"/>
          </a:p>
        </p:txBody>
      </p:sp>
      <p:grpSp>
        <p:nvGrpSpPr>
          <p:cNvPr id="7" name="Group 6"/>
          <p:cNvGrpSpPr/>
          <p:nvPr/>
        </p:nvGrpSpPr>
        <p:grpSpPr>
          <a:xfrm>
            <a:off x="0" y="0"/>
            <a:ext cx="9144000" cy="1264919"/>
            <a:chOff x="0" y="0"/>
            <a:chExt cx="9144000" cy="1264919"/>
          </a:xfrm>
        </p:grpSpPr>
        <p:pic>
          <p:nvPicPr>
            <p:cNvPr id="8"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9" name="Picture 8"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0" name="Picture 9"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11" name="Footer Placeholder 10"/>
          <p:cNvSpPr>
            <a:spLocks noGrp="1"/>
          </p:cNvSpPr>
          <p:nvPr>
            <p:ph type="ftr" sz="quarter" idx="11"/>
          </p:nvPr>
        </p:nvSpPr>
        <p:spPr/>
        <p:txBody>
          <a:bodyPr/>
          <a:lstStyle/>
          <a:p>
            <a:r>
              <a:rPr lang="en-US" smtClean="0"/>
              <a:t>G1500246 - Pasadena - 17 March 2015</a:t>
            </a:r>
            <a:endParaRPr lang="en-US"/>
          </a:p>
        </p:txBody>
      </p:sp>
    </p:spTree>
    <p:extLst>
      <p:ext uri="{BB962C8B-B14F-4D97-AF65-F5344CB8AC3E}">
        <p14:creationId xmlns:p14="http://schemas.microsoft.com/office/powerpoint/2010/main" val="324118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Heat Shield Requirements</a:t>
            </a:r>
            <a:endParaRPr lang="en-US" dirty="0"/>
          </a:p>
        </p:txBody>
      </p:sp>
      <p:sp>
        <p:nvSpPr>
          <p:cNvPr id="4" name="Subtitle 3"/>
          <p:cNvSpPr>
            <a:spLocks noGrp="1"/>
          </p:cNvSpPr>
          <p:nvPr>
            <p:ph type="subTitle" idx="1"/>
          </p:nvPr>
        </p:nvSpPr>
        <p:spPr/>
        <p:txBody>
          <a:bodyPr/>
          <a:lstStyle/>
          <a:p>
            <a:pPr marL="514350" indent="-514350">
              <a:buAutoNum type="arabicParenR"/>
            </a:pPr>
            <a:r>
              <a:rPr lang="en-US" dirty="0" smtClean="0"/>
              <a:t>Beam tube length</a:t>
            </a:r>
          </a:p>
          <a:p>
            <a:pPr marL="514350" indent="-514350">
              <a:buAutoNum type="arabicParenR"/>
            </a:pPr>
            <a:r>
              <a:rPr lang="en-US" dirty="0" smtClean="0"/>
              <a:t>Scattered light (much uncertainty to overcome)</a:t>
            </a:r>
            <a:endParaRPr lang="en-US" dirty="0"/>
          </a:p>
        </p:txBody>
      </p:sp>
      <p:sp>
        <p:nvSpPr>
          <p:cNvPr id="6" name="Footer Placeholder 5"/>
          <p:cNvSpPr>
            <a:spLocks noGrp="1"/>
          </p:cNvSpPr>
          <p:nvPr>
            <p:ph type="ftr" sz="quarter" idx="11"/>
          </p:nvPr>
        </p:nvSpPr>
        <p:spPr/>
        <p:txBody>
          <a:bodyPr/>
          <a:lstStyle/>
          <a:p>
            <a:r>
              <a:rPr lang="en-US" smtClean="0"/>
              <a:t>G1500246 - Pasadena - 17 March 2015</a:t>
            </a:r>
            <a:endParaRPr lang="en-US"/>
          </a:p>
        </p:txBody>
      </p:sp>
      <p:sp>
        <p:nvSpPr>
          <p:cNvPr id="7" name="Slide Number Placeholder 6"/>
          <p:cNvSpPr>
            <a:spLocks noGrp="1"/>
          </p:cNvSpPr>
          <p:nvPr>
            <p:ph type="sldNum" sz="quarter" idx="12"/>
          </p:nvPr>
        </p:nvSpPr>
        <p:spPr/>
        <p:txBody>
          <a:bodyPr/>
          <a:lstStyle/>
          <a:p>
            <a:fld id="{B7B3A00D-A687-6248-9660-38F845FB283B}" type="slidenum">
              <a:rPr lang="en-US" smtClean="0"/>
              <a:t>52</a:t>
            </a:fld>
            <a:endParaRPr lang="en-US"/>
          </a:p>
        </p:txBody>
      </p:sp>
    </p:spTree>
    <p:extLst>
      <p:ext uri="{BB962C8B-B14F-4D97-AF65-F5344CB8AC3E}">
        <p14:creationId xmlns:p14="http://schemas.microsoft.com/office/powerpoint/2010/main" val="64111509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 through beam tube shiel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41" y="1475149"/>
            <a:ext cx="9144000" cy="5104815"/>
          </a:xfrm>
          <a:prstGeom prst="rect">
            <a:avLst/>
          </a:prstGeom>
        </p:spPr>
      </p:pic>
      <p:sp>
        <p:nvSpPr>
          <p:cNvPr id="2" name="Title 1"/>
          <p:cNvSpPr>
            <a:spLocks noGrp="1"/>
          </p:cNvSpPr>
          <p:nvPr>
            <p:ph type="title"/>
          </p:nvPr>
        </p:nvSpPr>
        <p:spPr>
          <a:xfrm>
            <a:off x="457200" y="57240"/>
            <a:ext cx="8229600" cy="1143000"/>
          </a:xfrm>
        </p:spPr>
        <p:txBody>
          <a:bodyPr/>
          <a:lstStyle/>
          <a:p>
            <a:r>
              <a:rPr lang="en-US" dirty="0"/>
              <a:t>Radiation leak from Beam Tube</a:t>
            </a:r>
          </a:p>
        </p:txBody>
      </p:sp>
      <p:sp>
        <p:nvSpPr>
          <p:cNvPr id="4" name="Slide Number Placeholder 3"/>
          <p:cNvSpPr>
            <a:spLocks noGrp="1"/>
          </p:cNvSpPr>
          <p:nvPr>
            <p:ph type="sldNum" sz="quarter" idx="12"/>
          </p:nvPr>
        </p:nvSpPr>
        <p:spPr/>
        <p:txBody>
          <a:bodyPr/>
          <a:lstStyle/>
          <a:p>
            <a:fld id="{B7B3A00D-A687-6248-9660-38F845FB283B}" type="slidenum">
              <a:rPr lang="en-US" smtClean="0"/>
              <a:t>53</a:t>
            </a:fld>
            <a:endParaRPr lang="en-US"/>
          </a:p>
        </p:txBody>
      </p:sp>
      <p:grpSp>
        <p:nvGrpSpPr>
          <p:cNvPr id="9" name="Group 8"/>
          <p:cNvGrpSpPr/>
          <p:nvPr/>
        </p:nvGrpSpPr>
        <p:grpSpPr>
          <a:xfrm>
            <a:off x="0" y="0"/>
            <a:ext cx="9144000" cy="1264919"/>
            <a:chOff x="0" y="0"/>
            <a:chExt cx="9144000" cy="1264919"/>
          </a:xfrm>
        </p:grpSpPr>
        <p:pic>
          <p:nvPicPr>
            <p:cNvPr id="1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1" name="Picture 1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2" name="Picture 11"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3" name="Footer Placeholder 2"/>
          <p:cNvSpPr>
            <a:spLocks noGrp="1"/>
          </p:cNvSpPr>
          <p:nvPr>
            <p:ph type="ftr" sz="quarter" idx="11"/>
          </p:nvPr>
        </p:nvSpPr>
        <p:spPr/>
        <p:txBody>
          <a:bodyPr/>
          <a:lstStyle/>
          <a:p>
            <a:r>
              <a:rPr lang="en-US" smtClean="0"/>
              <a:t>G1500246 - Pasadena - 17 March 2015</a:t>
            </a:r>
            <a:endParaRPr lang="en-US"/>
          </a:p>
        </p:txBody>
      </p:sp>
    </p:spTree>
    <p:extLst>
      <p:ext uri="{BB962C8B-B14F-4D97-AF65-F5344CB8AC3E}">
        <p14:creationId xmlns:p14="http://schemas.microsoft.com/office/powerpoint/2010/main" val="250887444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Light scattering noise estimates</a:t>
            </a:r>
            <a:endParaRPr lang="en-US"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G1500246 - Pasadena - 17 March 2015</a:t>
            </a:r>
            <a:endParaRPr lang="en-US"/>
          </a:p>
        </p:txBody>
      </p:sp>
      <p:sp>
        <p:nvSpPr>
          <p:cNvPr id="5" name="Slide Number Placeholder 4"/>
          <p:cNvSpPr>
            <a:spLocks noGrp="1"/>
          </p:cNvSpPr>
          <p:nvPr>
            <p:ph type="sldNum" sz="quarter" idx="12"/>
          </p:nvPr>
        </p:nvSpPr>
        <p:spPr/>
        <p:txBody>
          <a:bodyPr/>
          <a:lstStyle/>
          <a:p>
            <a:fld id="{B7B3A00D-A687-6248-9660-38F845FB283B}" type="slidenum">
              <a:rPr lang="en-US" smtClean="0"/>
              <a:t>54</a:t>
            </a:fld>
            <a:endParaRPr lang="en-US"/>
          </a:p>
        </p:txBody>
      </p:sp>
    </p:spTree>
    <p:extLst>
      <p:ext uri="{BB962C8B-B14F-4D97-AF65-F5344CB8AC3E}">
        <p14:creationId xmlns:p14="http://schemas.microsoft.com/office/powerpoint/2010/main" val="1819138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Scattered light modeling for shield</a:t>
            </a:r>
            <a:endParaRPr lang="en-US" dirty="0"/>
          </a:p>
        </p:txBody>
      </p:sp>
      <p:sp>
        <p:nvSpPr>
          <p:cNvPr id="3" name="Content Placeholder 2"/>
          <p:cNvSpPr>
            <a:spLocks noGrp="1"/>
          </p:cNvSpPr>
          <p:nvPr>
            <p:ph idx="1"/>
          </p:nvPr>
        </p:nvSpPr>
        <p:spPr/>
        <p:txBody>
          <a:bodyPr/>
          <a:lstStyle/>
          <a:p>
            <a:r>
              <a:rPr lang="en-US" dirty="0" smtClean="0"/>
              <a:t>Linear regime – differential displacement between cavity and scattering surface much less than light wavelength. Only worry about &gt; 10 Hz</a:t>
            </a:r>
          </a:p>
          <a:p>
            <a:r>
              <a:rPr lang="en-US" dirty="0" smtClean="0"/>
              <a:t>Nonlinear regime – differential displacement comparable to or greater than a wavelength. </a:t>
            </a:r>
            <a:r>
              <a:rPr lang="en-US" dirty="0" err="1" smtClean="0"/>
              <a:t>Upconversion</a:t>
            </a:r>
            <a:r>
              <a:rPr lang="en-US" dirty="0" smtClean="0"/>
              <a:t> is an issue, must worry about large amplitude low frequency motion.</a:t>
            </a:r>
            <a:endParaRPr lang="en-US" dirty="0"/>
          </a:p>
        </p:txBody>
      </p:sp>
      <p:sp>
        <p:nvSpPr>
          <p:cNvPr id="5" name="Footer Placeholder 4"/>
          <p:cNvSpPr>
            <a:spLocks noGrp="1"/>
          </p:cNvSpPr>
          <p:nvPr>
            <p:ph type="ftr" sz="quarter" idx="11"/>
          </p:nvPr>
        </p:nvSpPr>
        <p:spPr/>
        <p:txBody>
          <a:bodyPr/>
          <a:lstStyle/>
          <a:p>
            <a:r>
              <a:rPr lang="en-US" smtClean="0"/>
              <a:t>G1500246 - Pasadena - 17 March 2015</a:t>
            </a:r>
            <a:endParaRPr lang="en-US"/>
          </a:p>
        </p:txBody>
      </p:sp>
      <p:sp>
        <p:nvSpPr>
          <p:cNvPr id="6" name="Slide Number Placeholder 5"/>
          <p:cNvSpPr>
            <a:spLocks noGrp="1"/>
          </p:cNvSpPr>
          <p:nvPr>
            <p:ph type="sldNum" sz="quarter" idx="12"/>
          </p:nvPr>
        </p:nvSpPr>
        <p:spPr/>
        <p:txBody>
          <a:bodyPr/>
          <a:lstStyle/>
          <a:p>
            <a:fld id="{B7B3A00D-A687-6248-9660-38F845FB283B}" type="slidenum">
              <a:rPr lang="en-US" smtClean="0"/>
              <a:t>55</a:t>
            </a:fld>
            <a:endParaRPr lang="en-US"/>
          </a:p>
        </p:txBody>
      </p:sp>
    </p:spTree>
    <p:extLst>
      <p:ext uri="{BB962C8B-B14F-4D97-AF65-F5344CB8AC3E}">
        <p14:creationId xmlns:p14="http://schemas.microsoft.com/office/powerpoint/2010/main" val="1654700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regime scattered light 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T940063 - Noise due to backscatter off baffles, the nearby wall, and objects at the far end of the beam tube; and recommended actions – Flanagan and Thorne. </a:t>
            </a:r>
          </a:p>
          <a:p>
            <a:pPr lvl="1"/>
            <a:r>
              <a:rPr lang="en-US" dirty="0" smtClean="0"/>
              <a:t>This is a useful reference for the basic theory and derivations.</a:t>
            </a:r>
          </a:p>
          <a:p>
            <a:r>
              <a:rPr lang="en-US" dirty="0" smtClean="0"/>
              <a:t>T1300354 - </a:t>
            </a:r>
            <a:r>
              <a:rPr lang="en-US" dirty="0"/>
              <a:t>Scattered light noise due </a:t>
            </a:r>
            <a:r>
              <a:rPr lang="en-US" dirty="0" smtClean="0"/>
              <a:t>to the </a:t>
            </a:r>
            <a:r>
              <a:rPr lang="en-US" dirty="0"/>
              <a:t>ETM coating </a:t>
            </a:r>
            <a:r>
              <a:rPr lang="en-US" dirty="0" smtClean="0"/>
              <a:t>ripple – </a:t>
            </a:r>
            <a:r>
              <a:rPr lang="en-US" dirty="0" err="1" smtClean="0"/>
              <a:t>Fritschel</a:t>
            </a:r>
            <a:r>
              <a:rPr lang="en-US" dirty="0" smtClean="0"/>
              <a:t> and Yamamoto</a:t>
            </a:r>
          </a:p>
          <a:p>
            <a:pPr lvl="1"/>
            <a:r>
              <a:rPr lang="en-US" dirty="0" smtClean="0"/>
              <a:t>Good example of applying the equations in </a:t>
            </a:r>
            <a:r>
              <a:rPr lang="en-US" dirty="0"/>
              <a:t>T940063 </a:t>
            </a:r>
            <a:endParaRPr lang="en-US" dirty="0" smtClean="0"/>
          </a:p>
          <a:p>
            <a:r>
              <a:rPr lang="en-US" dirty="0" smtClean="0"/>
              <a:t>T1300332 - Noise from baffle motion with the current ETM coating – </a:t>
            </a:r>
            <a:r>
              <a:rPr lang="en-US" dirty="0" err="1" smtClean="0"/>
              <a:t>Rai</a:t>
            </a:r>
            <a:endParaRPr lang="en-US" dirty="0" smtClean="0"/>
          </a:p>
          <a:p>
            <a:pPr lvl="1"/>
            <a:r>
              <a:rPr lang="en-US" dirty="0" smtClean="0"/>
              <a:t>Complements the example of </a:t>
            </a:r>
            <a:r>
              <a:rPr lang="en-US" dirty="0"/>
              <a:t>T1300354 </a:t>
            </a:r>
          </a:p>
        </p:txBody>
      </p:sp>
      <p:sp>
        <p:nvSpPr>
          <p:cNvPr id="5" name="Footer Placeholder 4"/>
          <p:cNvSpPr>
            <a:spLocks noGrp="1"/>
          </p:cNvSpPr>
          <p:nvPr>
            <p:ph type="ftr" sz="quarter" idx="11"/>
          </p:nvPr>
        </p:nvSpPr>
        <p:spPr/>
        <p:txBody>
          <a:bodyPr/>
          <a:lstStyle/>
          <a:p>
            <a:r>
              <a:rPr lang="en-US" smtClean="0"/>
              <a:t>G1500246 - Pasadena - 17 March 2015</a:t>
            </a:r>
            <a:endParaRPr lang="en-US"/>
          </a:p>
        </p:txBody>
      </p:sp>
      <p:sp>
        <p:nvSpPr>
          <p:cNvPr id="6" name="Slide Number Placeholder 5"/>
          <p:cNvSpPr>
            <a:spLocks noGrp="1"/>
          </p:cNvSpPr>
          <p:nvPr>
            <p:ph type="sldNum" sz="quarter" idx="12"/>
          </p:nvPr>
        </p:nvSpPr>
        <p:spPr/>
        <p:txBody>
          <a:bodyPr/>
          <a:lstStyle/>
          <a:p>
            <a:fld id="{B7B3A00D-A687-6248-9660-38F845FB283B}" type="slidenum">
              <a:rPr lang="en-US" smtClean="0"/>
              <a:t>56</a:t>
            </a:fld>
            <a:endParaRPr lang="en-US"/>
          </a:p>
        </p:txBody>
      </p:sp>
    </p:spTree>
    <p:extLst>
      <p:ext uri="{BB962C8B-B14F-4D97-AF65-F5344CB8AC3E}">
        <p14:creationId xmlns:p14="http://schemas.microsoft.com/office/powerpoint/2010/main" val="271559389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Nonlinear regime scattered light References</a:t>
            </a:r>
            <a:endParaRPr lang="en-US" dirty="0"/>
          </a:p>
        </p:txBody>
      </p:sp>
      <p:sp>
        <p:nvSpPr>
          <p:cNvPr id="3" name="Content Placeholder 2"/>
          <p:cNvSpPr>
            <a:spLocks noGrp="1"/>
          </p:cNvSpPr>
          <p:nvPr>
            <p:ph idx="1"/>
          </p:nvPr>
        </p:nvSpPr>
        <p:spPr/>
        <p:txBody>
          <a:bodyPr>
            <a:normAutofit/>
          </a:bodyPr>
          <a:lstStyle/>
          <a:p>
            <a:r>
              <a:rPr lang="en-US" dirty="0"/>
              <a:t>P1100117 - The impact of </a:t>
            </a:r>
            <a:r>
              <a:rPr lang="en-US" dirty="0" err="1"/>
              <a:t>upconverted</a:t>
            </a:r>
            <a:r>
              <a:rPr lang="en-US" dirty="0"/>
              <a:t> scattered light on </a:t>
            </a:r>
            <a:r>
              <a:rPr lang="en-US" dirty="0" smtClean="0"/>
              <a:t>aLIGO – </a:t>
            </a:r>
            <a:r>
              <a:rPr lang="en-US" dirty="0" err="1" smtClean="0"/>
              <a:t>Ottaway</a:t>
            </a:r>
            <a:r>
              <a:rPr lang="en-US" dirty="0" smtClean="0"/>
              <a:t>, </a:t>
            </a:r>
            <a:r>
              <a:rPr lang="en-US" dirty="0" err="1" smtClean="0"/>
              <a:t>Fritschel</a:t>
            </a:r>
            <a:r>
              <a:rPr lang="en-US" dirty="0" smtClean="0"/>
              <a:t>, and Waldman</a:t>
            </a:r>
          </a:p>
        </p:txBody>
      </p:sp>
      <p:sp>
        <p:nvSpPr>
          <p:cNvPr id="5" name="Footer Placeholder 4"/>
          <p:cNvSpPr>
            <a:spLocks noGrp="1"/>
          </p:cNvSpPr>
          <p:nvPr>
            <p:ph type="ftr" sz="quarter" idx="11"/>
          </p:nvPr>
        </p:nvSpPr>
        <p:spPr/>
        <p:txBody>
          <a:bodyPr/>
          <a:lstStyle/>
          <a:p>
            <a:r>
              <a:rPr lang="en-US" smtClean="0"/>
              <a:t>G1500246 - Pasadena - 17 March 2015</a:t>
            </a:r>
            <a:endParaRPr lang="en-US"/>
          </a:p>
        </p:txBody>
      </p:sp>
      <p:sp>
        <p:nvSpPr>
          <p:cNvPr id="6" name="Slide Number Placeholder 5"/>
          <p:cNvSpPr>
            <a:spLocks noGrp="1"/>
          </p:cNvSpPr>
          <p:nvPr>
            <p:ph type="sldNum" sz="quarter" idx="12"/>
          </p:nvPr>
        </p:nvSpPr>
        <p:spPr/>
        <p:txBody>
          <a:bodyPr/>
          <a:lstStyle/>
          <a:p>
            <a:fld id="{B7B3A00D-A687-6248-9660-38F845FB283B}" type="slidenum">
              <a:rPr lang="en-US" smtClean="0"/>
              <a:t>57</a:t>
            </a:fld>
            <a:endParaRPr lang="en-US"/>
          </a:p>
        </p:txBody>
      </p:sp>
    </p:spTree>
    <p:extLst>
      <p:ext uri="{BB962C8B-B14F-4D97-AF65-F5344CB8AC3E}">
        <p14:creationId xmlns:p14="http://schemas.microsoft.com/office/powerpoint/2010/main" val="378923993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58</a:t>
            </a:fld>
            <a:endParaRPr lang="en-US"/>
          </a:p>
        </p:txBody>
      </p:sp>
      <p:pic>
        <p:nvPicPr>
          <p:cNvPr id="5" name="Picture 4"/>
          <p:cNvPicPr>
            <a:picLocks noChangeAspect="1"/>
          </p:cNvPicPr>
          <p:nvPr/>
        </p:nvPicPr>
        <p:blipFill>
          <a:blip r:embed="rId2"/>
          <a:stretch>
            <a:fillRect/>
          </a:stretch>
        </p:blipFill>
        <p:spPr>
          <a:xfrm>
            <a:off x="515573" y="1"/>
            <a:ext cx="8076414" cy="6388124"/>
          </a:xfrm>
          <a:prstGeom prst="rect">
            <a:avLst/>
          </a:prstGeom>
        </p:spPr>
      </p:pic>
      <p:sp>
        <p:nvSpPr>
          <p:cNvPr id="6" name="TextBox 5"/>
          <p:cNvSpPr txBox="1"/>
          <p:nvPr/>
        </p:nvSpPr>
        <p:spPr>
          <a:xfrm>
            <a:off x="160170" y="6329260"/>
            <a:ext cx="4782224" cy="369332"/>
          </a:xfrm>
          <a:prstGeom prst="rect">
            <a:avLst/>
          </a:prstGeom>
          <a:noFill/>
        </p:spPr>
        <p:txBody>
          <a:bodyPr wrap="square" rtlCol="0">
            <a:spAutoFit/>
          </a:bodyPr>
          <a:lstStyle/>
          <a:p>
            <a:r>
              <a:rPr lang="en-US" dirty="0" smtClean="0"/>
              <a:t>Ref T1000747-v4, </a:t>
            </a:r>
            <a:r>
              <a:rPr lang="en-US" dirty="0" err="1" smtClean="0"/>
              <a:t>pg</a:t>
            </a:r>
            <a:r>
              <a:rPr lang="en-US" dirty="0" smtClean="0"/>
              <a:t> 41</a:t>
            </a:r>
            <a:endParaRPr lang="en-US" dirty="0"/>
          </a:p>
        </p:txBody>
      </p:sp>
      <p:sp>
        <p:nvSpPr>
          <p:cNvPr id="7" name="Footer Placeholder 6"/>
          <p:cNvSpPr>
            <a:spLocks noGrp="1"/>
          </p:cNvSpPr>
          <p:nvPr>
            <p:ph type="ftr" sz="quarter" idx="11"/>
          </p:nvPr>
        </p:nvSpPr>
        <p:spPr/>
        <p:txBody>
          <a:bodyPr/>
          <a:lstStyle/>
          <a:p>
            <a:r>
              <a:rPr lang="en-US" smtClean="0"/>
              <a:t>G1500246 - Pasadena - 17 March 2015</a:t>
            </a:r>
            <a:endParaRPr lang="en-US"/>
          </a:p>
        </p:txBody>
      </p:sp>
      <p:sp>
        <p:nvSpPr>
          <p:cNvPr id="2" name="TextBox 1"/>
          <p:cNvSpPr txBox="1"/>
          <p:nvPr/>
        </p:nvSpPr>
        <p:spPr>
          <a:xfrm>
            <a:off x="5880534" y="789491"/>
            <a:ext cx="2185178" cy="369332"/>
          </a:xfrm>
          <a:prstGeom prst="rect">
            <a:avLst/>
          </a:prstGeom>
          <a:solidFill>
            <a:schemeClr val="bg1"/>
          </a:solidFill>
          <a:ln>
            <a:solidFill>
              <a:schemeClr val="tx1"/>
            </a:solidFill>
          </a:ln>
        </p:spPr>
        <p:txBody>
          <a:bodyPr wrap="square" rtlCol="0">
            <a:spAutoFit/>
          </a:bodyPr>
          <a:lstStyle/>
          <a:p>
            <a:r>
              <a:rPr lang="en-US" dirty="0"/>
              <a:t>i</a:t>
            </a:r>
            <a:r>
              <a:rPr lang="en-US" dirty="0" smtClean="0"/>
              <a:t>n aLIGO</a:t>
            </a:r>
            <a:endParaRPr lang="en-US" dirty="0"/>
          </a:p>
        </p:txBody>
      </p:sp>
    </p:spTree>
    <p:extLst>
      <p:ext uri="{BB962C8B-B14F-4D97-AF65-F5344CB8AC3E}">
        <p14:creationId xmlns:p14="http://schemas.microsoft.com/office/powerpoint/2010/main" val="193439993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1264919"/>
            <a:chOff x="0" y="0"/>
            <a:chExt cx="9144000" cy="1264919"/>
          </a:xfrm>
        </p:grpSpPr>
        <p:pic>
          <p:nvPicPr>
            <p:cNvPr id="12"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3" name="Picture 12"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4" name="Picture 13"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 name="Title 1"/>
          <p:cNvSpPr>
            <a:spLocks noGrp="1"/>
          </p:cNvSpPr>
          <p:nvPr>
            <p:ph type="title"/>
          </p:nvPr>
        </p:nvSpPr>
        <p:spPr>
          <a:xfrm>
            <a:off x="457200" y="160218"/>
            <a:ext cx="8229600" cy="1143000"/>
          </a:xfrm>
        </p:spPr>
        <p:txBody>
          <a:bodyPr>
            <a:normAutofit fontScale="90000"/>
          </a:bodyPr>
          <a:lstStyle/>
          <a:p>
            <a:r>
              <a:rPr lang="en-US" dirty="0" smtClean="0"/>
              <a:t>Linear scattered light noise estimates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183846695"/>
              </p:ext>
            </p:extLst>
          </p:nvPr>
        </p:nvGraphicFramePr>
        <p:xfrm>
          <a:off x="457200" y="2553718"/>
          <a:ext cx="8522359" cy="2434960"/>
        </p:xfrm>
        <a:graphic>
          <a:graphicData uri="http://schemas.openxmlformats.org/presentationml/2006/ole">
            <mc:AlternateContent xmlns:mc="http://schemas.openxmlformats.org/markup-compatibility/2006">
              <mc:Choice xmlns:v="urn:schemas-microsoft-com:vml" Requires="v">
                <p:oleObj spid="_x0000_s1806" name="Equation" r:id="rId6" imgW="7912100" imgH="2260600" progId="Equation.3">
                  <p:embed/>
                </p:oleObj>
              </mc:Choice>
              <mc:Fallback>
                <p:oleObj name="Equation" r:id="rId6" imgW="7912100" imgH="2260600" progId="Equation.3">
                  <p:embed/>
                  <p:pic>
                    <p:nvPicPr>
                      <p:cNvPr id="0" name=""/>
                      <p:cNvPicPr/>
                      <p:nvPr/>
                    </p:nvPicPr>
                    <p:blipFill>
                      <a:blip r:embed="rId7"/>
                      <a:stretch>
                        <a:fillRect/>
                      </a:stretch>
                    </p:blipFill>
                    <p:spPr>
                      <a:xfrm>
                        <a:off x="457200" y="2553718"/>
                        <a:ext cx="8522359" cy="2434960"/>
                      </a:xfrm>
                      <a:prstGeom prst="rect">
                        <a:avLst/>
                      </a:prstGeom>
                    </p:spPr>
                  </p:pic>
                </p:oleObj>
              </mc:Fallback>
            </mc:AlternateContent>
          </a:graphicData>
        </a:graphic>
      </p:graphicFrame>
      <p:sp>
        <p:nvSpPr>
          <p:cNvPr id="5" name="TextBox 4"/>
          <p:cNvSpPr txBox="1"/>
          <p:nvPr/>
        </p:nvSpPr>
        <p:spPr>
          <a:xfrm>
            <a:off x="297030" y="1326103"/>
            <a:ext cx="7505545" cy="646331"/>
          </a:xfrm>
          <a:prstGeom prst="rect">
            <a:avLst/>
          </a:prstGeom>
          <a:noFill/>
        </p:spPr>
        <p:txBody>
          <a:bodyPr wrap="square" rtlCol="0">
            <a:spAutoFit/>
          </a:bodyPr>
          <a:lstStyle/>
          <a:p>
            <a:pPr marL="285750" indent="-285750">
              <a:buFont typeface="Arial"/>
              <a:buChar char="•"/>
            </a:pPr>
            <a:r>
              <a:rPr lang="en-US" b="1" dirty="0" smtClean="0"/>
              <a:t>Small angle scatter </a:t>
            </a:r>
            <a:r>
              <a:rPr lang="en-US" dirty="0" smtClean="0"/>
              <a:t>across beam tube length – beam tube </a:t>
            </a:r>
            <a:r>
              <a:rPr lang="en-US" dirty="0"/>
              <a:t>parameters in E940002 and P990007</a:t>
            </a:r>
          </a:p>
        </p:txBody>
      </p:sp>
      <p:graphicFrame>
        <p:nvGraphicFramePr>
          <p:cNvPr id="6" name="Content Placeholder 3"/>
          <p:cNvGraphicFramePr>
            <a:graphicFrameLocks noChangeAspect="1"/>
          </p:cNvGraphicFramePr>
          <p:nvPr>
            <p:extLst>
              <p:ext uri="{D42A27DB-BD31-4B8C-83A1-F6EECF244321}">
                <p14:modId xmlns:p14="http://schemas.microsoft.com/office/powerpoint/2010/main" val="2375581035"/>
              </p:ext>
            </p:extLst>
          </p:nvPr>
        </p:nvGraphicFramePr>
        <p:xfrm>
          <a:off x="370806" y="5719509"/>
          <a:ext cx="7278687" cy="919162"/>
        </p:xfrm>
        <a:graphic>
          <a:graphicData uri="http://schemas.openxmlformats.org/presentationml/2006/ole">
            <mc:AlternateContent xmlns:mc="http://schemas.openxmlformats.org/markup-compatibility/2006">
              <mc:Choice xmlns:v="urn:schemas-microsoft-com:vml" Requires="v">
                <p:oleObj spid="_x0000_s1807" name="Equation" r:id="rId8" imgW="5829300" imgH="736600" progId="Equation.3">
                  <p:embed/>
                </p:oleObj>
              </mc:Choice>
              <mc:Fallback>
                <p:oleObj name="Equation" r:id="rId8" imgW="5829300" imgH="736600" progId="Equation.3">
                  <p:embed/>
                  <p:pic>
                    <p:nvPicPr>
                      <p:cNvPr id="0" name=""/>
                      <p:cNvPicPr/>
                      <p:nvPr/>
                    </p:nvPicPr>
                    <p:blipFill>
                      <a:blip r:embed="rId9"/>
                      <a:stretch>
                        <a:fillRect/>
                      </a:stretch>
                    </p:blipFill>
                    <p:spPr>
                      <a:xfrm>
                        <a:off x="370806" y="5719509"/>
                        <a:ext cx="7278687" cy="919162"/>
                      </a:xfrm>
                      <a:prstGeom prst="rect">
                        <a:avLst/>
                      </a:prstGeom>
                    </p:spPr>
                  </p:pic>
                </p:oleObj>
              </mc:Fallback>
            </mc:AlternateContent>
          </a:graphicData>
        </a:graphic>
      </p:graphicFrame>
      <p:sp>
        <p:nvSpPr>
          <p:cNvPr id="7" name="Rectangle 6"/>
          <p:cNvSpPr/>
          <p:nvPr/>
        </p:nvSpPr>
        <p:spPr>
          <a:xfrm>
            <a:off x="297026" y="5560776"/>
            <a:ext cx="7471223" cy="1224285"/>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7200" y="2157100"/>
            <a:ext cx="6613168" cy="369332"/>
          </a:xfrm>
          <a:prstGeom prst="rect">
            <a:avLst/>
          </a:prstGeom>
          <a:noFill/>
        </p:spPr>
        <p:txBody>
          <a:bodyPr wrap="square" rtlCol="0">
            <a:spAutoFit/>
          </a:bodyPr>
          <a:lstStyle/>
          <a:p>
            <a:r>
              <a:rPr lang="en-US" dirty="0" smtClean="0"/>
              <a:t>Parameters of calculation following notation in T1300354</a:t>
            </a:r>
            <a:endParaRPr lang="en-US" dirty="0"/>
          </a:p>
        </p:txBody>
      </p:sp>
      <p:sp>
        <p:nvSpPr>
          <p:cNvPr id="9" name="TextBox 8"/>
          <p:cNvSpPr txBox="1"/>
          <p:nvPr/>
        </p:nvSpPr>
        <p:spPr>
          <a:xfrm>
            <a:off x="457200" y="5160308"/>
            <a:ext cx="7837326" cy="369332"/>
          </a:xfrm>
          <a:prstGeom prst="rect">
            <a:avLst/>
          </a:prstGeom>
          <a:noFill/>
        </p:spPr>
        <p:txBody>
          <a:bodyPr wrap="square" rtlCol="0">
            <a:spAutoFit/>
          </a:bodyPr>
          <a:lstStyle/>
          <a:p>
            <a:r>
              <a:rPr lang="en-US" dirty="0" smtClean="0"/>
              <a:t>Calculated heat shield displacement requirement from small angle scatter</a:t>
            </a:r>
            <a:endParaRPr lang="en-US" dirty="0"/>
          </a:p>
        </p:txBody>
      </p:sp>
      <p:sp>
        <p:nvSpPr>
          <p:cNvPr id="3" name="Footer Placeholder 2"/>
          <p:cNvSpPr>
            <a:spLocks noGrp="1"/>
          </p:cNvSpPr>
          <p:nvPr>
            <p:ph type="ftr" sz="quarter" idx="11"/>
          </p:nvPr>
        </p:nvSpPr>
        <p:spPr/>
        <p:txBody>
          <a:bodyPr/>
          <a:lstStyle/>
          <a:p>
            <a:r>
              <a:rPr lang="en-US" smtClean="0"/>
              <a:t>G1500246 - Pasadena - 17 March 2015</a:t>
            </a:r>
            <a:endParaRPr lang="en-US"/>
          </a:p>
        </p:txBody>
      </p:sp>
      <p:sp>
        <p:nvSpPr>
          <p:cNvPr id="15" name="Slide Number Placeholder 14"/>
          <p:cNvSpPr>
            <a:spLocks noGrp="1"/>
          </p:cNvSpPr>
          <p:nvPr>
            <p:ph type="sldNum" sz="quarter" idx="12"/>
          </p:nvPr>
        </p:nvSpPr>
        <p:spPr/>
        <p:txBody>
          <a:bodyPr/>
          <a:lstStyle/>
          <a:p>
            <a:fld id="{B7B3A00D-A687-6248-9660-38F845FB283B}" type="slidenum">
              <a:rPr lang="en-US" smtClean="0"/>
              <a:t>59</a:t>
            </a:fld>
            <a:endParaRPr lang="en-US"/>
          </a:p>
        </p:txBody>
      </p:sp>
    </p:spTree>
    <p:extLst>
      <p:ext uri="{BB962C8B-B14F-4D97-AF65-F5344CB8AC3E}">
        <p14:creationId xmlns:p14="http://schemas.microsoft.com/office/powerpoint/2010/main" val="20765468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00"/>
            <a:ext cx="8229600" cy="1143000"/>
          </a:xfrm>
        </p:spPr>
        <p:txBody>
          <a:bodyPr>
            <a:normAutofit/>
          </a:bodyPr>
          <a:lstStyle/>
          <a:p>
            <a:r>
              <a:rPr lang="en-US" dirty="0" smtClean="0"/>
              <a:t>LIGO III </a:t>
            </a:r>
            <a:r>
              <a:rPr lang="en-US" dirty="0" err="1" smtClean="0"/>
              <a:t>Cryosystem</a:t>
            </a:r>
            <a:endParaRPr lang="en-US" dirty="0"/>
          </a:p>
        </p:txBody>
      </p:sp>
      <p:grpSp>
        <p:nvGrpSpPr>
          <p:cNvPr id="39" name="Group 38"/>
          <p:cNvGrpSpPr/>
          <p:nvPr/>
        </p:nvGrpSpPr>
        <p:grpSpPr>
          <a:xfrm>
            <a:off x="151003" y="1463535"/>
            <a:ext cx="8134169" cy="5057325"/>
            <a:chOff x="151003" y="1463535"/>
            <a:chExt cx="8134169" cy="5057325"/>
          </a:xfrm>
        </p:grpSpPr>
        <p:sp>
          <p:nvSpPr>
            <p:cNvPr id="80" name="Rectangle 79"/>
            <p:cNvSpPr/>
            <p:nvPr/>
          </p:nvSpPr>
          <p:spPr>
            <a:xfrm>
              <a:off x="5327253" y="179558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61" name="Group 60"/>
            <p:cNvGrpSpPr/>
            <p:nvPr/>
          </p:nvGrpSpPr>
          <p:grpSpPr>
            <a:xfrm>
              <a:off x="4632238" y="5380210"/>
              <a:ext cx="1828800" cy="2622"/>
              <a:chOff x="429981" y="3527476"/>
              <a:chExt cx="2560319" cy="2622"/>
            </a:xfrm>
            <a:scene3d>
              <a:camera prst="orthographicFront">
                <a:rot lat="0" lon="0" rev="10800000"/>
              </a:camera>
              <a:lightRig rig="threePt" dir="t"/>
            </a:scene3d>
          </p:grpSpPr>
          <p:cxnSp>
            <p:nvCxnSpPr>
              <p:cNvPr id="62" name="Straight Connector 61"/>
              <p:cNvCxnSpPr/>
              <p:nvPr/>
            </p:nvCxnSpPr>
            <p:spPr>
              <a:xfrm>
                <a:off x="42998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20080"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128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0430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9574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87181" y="3527476"/>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97862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0700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161500" y="3530098"/>
                <a:ext cx="1828800"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1435991" y="5362918"/>
              <a:ext cx="2560319" cy="2622"/>
              <a:chOff x="429981" y="3527476"/>
              <a:chExt cx="2560319" cy="2622"/>
            </a:xfrm>
          </p:grpSpPr>
          <p:cxnSp>
            <p:nvCxnSpPr>
              <p:cNvPr id="51" name="Straight Connector 50"/>
              <p:cNvCxnSpPr/>
              <p:nvPr/>
            </p:nvCxnSpPr>
            <p:spPr>
              <a:xfrm>
                <a:off x="42998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0080"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128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0430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9574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87181" y="3527476"/>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862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0700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61500" y="3530098"/>
                <a:ext cx="1828800" cy="0"/>
              </a:xfrm>
              <a:prstGeom prst="line">
                <a:avLst/>
              </a:prstGeom>
              <a:ln w="317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a:xfrm>
              <a:off x="4006706" y="4851154"/>
              <a:ext cx="610823"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Rectangle 6"/>
            <p:cNvSpPr/>
            <p:nvPr/>
          </p:nvSpPr>
          <p:spPr>
            <a:xfrm>
              <a:off x="4825986" y="4982591"/>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4130417" y="3550993"/>
              <a:ext cx="360994"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4825679" y="3674700"/>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4129950" y="2880317"/>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ectangle 11"/>
            <p:cNvSpPr/>
            <p:nvPr/>
          </p:nvSpPr>
          <p:spPr>
            <a:xfrm>
              <a:off x="4134515" y="2292404"/>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ctangle 12"/>
            <p:cNvSpPr/>
            <p:nvPr/>
          </p:nvSpPr>
          <p:spPr>
            <a:xfrm>
              <a:off x="4825679" y="2879863"/>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Rectangle 13"/>
            <p:cNvSpPr/>
            <p:nvPr/>
          </p:nvSpPr>
          <p:spPr>
            <a:xfrm>
              <a:off x="4830244" y="2291950"/>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7" name="Straight Connector 16"/>
            <p:cNvCxnSpPr/>
            <p:nvPr/>
          </p:nvCxnSpPr>
          <p:spPr>
            <a:xfrm>
              <a:off x="4233197" y="4080113"/>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5597"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26511"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78911" y="4079205"/>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33197" y="3115936"/>
              <a:ext cx="0" cy="66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85597" y="3115936"/>
              <a:ext cx="0" cy="669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233197" y="251581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385597" y="251581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926511" y="249184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78911" y="249184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9138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662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22192" y="3421651"/>
              <a:ext cx="1610968" cy="2610331"/>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Rectangle 40"/>
            <p:cNvSpPr/>
            <p:nvPr/>
          </p:nvSpPr>
          <p:spPr>
            <a:xfrm>
              <a:off x="1984631" y="5029623"/>
              <a:ext cx="1837005"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 name="Rectangle 59"/>
            <p:cNvSpPr/>
            <p:nvPr/>
          </p:nvSpPr>
          <p:spPr>
            <a:xfrm>
              <a:off x="5432604" y="5029623"/>
              <a:ext cx="457200"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8" name="TextBox 57"/>
            <p:cNvSpPr txBox="1"/>
            <p:nvPr/>
          </p:nvSpPr>
          <p:spPr>
            <a:xfrm>
              <a:off x="5889803" y="2484899"/>
              <a:ext cx="2130145" cy="369332"/>
            </a:xfrm>
            <a:prstGeom prst="rect">
              <a:avLst/>
            </a:prstGeom>
            <a:noFill/>
          </p:spPr>
          <p:txBody>
            <a:bodyPr wrap="square" rtlCol="0">
              <a:spAutoFit/>
            </a:bodyPr>
            <a:lstStyle/>
            <a:p>
              <a:r>
                <a:rPr lang="en-US" dirty="0" smtClean="0"/>
                <a:t>Room temperature</a:t>
              </a:r>
              <a:endParaRPr lang="en-US" dirty="0"/>
            </a:p>
          </p:txBody>
        </p:sp>
        <p:cxnSp>
          <p:nvCxnSpPr>
            <p:cNvPr id="71" name="Straight Arrow Connector 70"/>
            <p:cNvCxnSpPr>
              <a:stCxn id="58" idx="1"/>
              <a:endCxn id="12" idx="3"/>
            </p:cNvCxnSpPr>
            <p:nvPr/>
          </p:nvCxnSpPr>
          <p:spPr>
            <a:xfrm flipH="1" flipV="1">
              <a:off x="4495509" y="2486644"/>
              <a:ext cx="1394294" cy="1829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8" idx="1"/>
              <a:endCxn id="11" idx="3"/>
            </p:cNvCxnSpPr>
            <p:nvPr/>
          </p:nvCxnSpPr>
          <p:spPr>
            <a:xfrm flipH="1">
              <a:off x="4490944" y="2669565"/>
              <a:ext cx="1398859" cy="4049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58" idx="1"/>
            </p:cNvCxnSpPr>
            <p:nvPr/>
          </p:nvCxnSpPr>
          <p:spPr>
            <a:xfrm flipH="1" flipV="1">
              <a:off x="5197427" y="2318275"/>
              <a:ext cx="692376" cy="3512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8" idx="1"/>
              <a:endCxn id="13" idx="3"/>
            </p:cNvCxnSpPr>
            <p:nvPr/>
          </p:nvCxnSpPr>
          <p:spPr>
            <a:xfrm flipH="1">
              <a:off x="5186673" y="2669565"/>
              <a:ext cx="703130" cy="4045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6121069" y="3467033"/>
              <a:ext cx="2164103" cy="369332"/>
            </a:xfrm>
            <a:prstGeom prst="rect">
              <a:avLst/>
            </a:prstGeom>
            <a:noFill/>
          </p:spPr>
          <p:txBody>
            <a:bodyPr wrap="square" rtlCol="0">
              <a:spAutoFit/>
            </a:bodyPr>
            <a:lstStyle/>
            <a:p>
              <a:pPr algn="ctr"/>
              <a:r>
                <a:rPr lang="en-US" dirty="0" smtClean="0"/>
                <a:t>Heat shield </a:t>
              </a:r>
              <a:r>
                <a:rPr lang="en-US" dirty="0" smtClean="0"/>
                <a:t>at 80 K</a:t>
              </a:r>
              <a:endParaRPr lang="en-US" dirty="0"/>
            </a:p>
          </p:txBody>
        </p:sp>
        <p:cxnSp>
          <p:nvCxnSpPr>
            <p:cNvPr id="77" name="Straight Arrow Connector 76"/>
            <p:cNvCxnSpPr>
              <a:stCxn id="75" idx="1"/>
            </p:cNvCxnSpPr>
            <p:nvPr/>
          </p:nvCxnSpPr>
          <p:spPr>
            <a:xfrm flipH="1">
              <a:off x="5502134" y="3651699"/>
              <a:ext cx="618935" cy="119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1954395" y="1463535"/>
              <a:ext cx="5374577"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ISI Stage 2</a:t>
              </a:r>
              <a:endParaRPr lang="en-US" sz="1600" dirty="0"/>
            </a:p>
          </p:txBody>
        </p:sp>
        <p:cxnSp>
          <p:nvCxnSpPr>
            <p:cNvPr id="78" name="Straight Connector 77"/>
            <p:cNvCxnSpPr/>
            <p:nvPr/>
          </p:nvCxnSpPr>
          <p:spPr>
            <a:xfrm>
              <a:off x="4309092" y="179617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97027" y="179558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828365" y="179617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1" name="Freeform 90"/>
            <p:cNvSpPr/>
            <p:nvPr/>
          </p:nvSpPr>
          <p:spPr>
            <a:xfrm>
              <a:off x="1071040" y="1835940"/>
              <a:ext cx="2723500" cy="1637046"/>
            </a:xfrm>
            <a:custGeom>
              <a:avLst/>
              <a:gdLst>
                <a:gd name="connsiteX0" fmla="*/ 0 w 2723500"/>
                <a:gd name="connsiteY0" fmla="*/ 458985 h 1637046"/>
                <a:gd name="connsiteX1" fmla="*/ 504918 w 2723500"/>
                <a:gd name="connsiteY1" fmla="*/ 443685 h 1637046"/>
                <a:gd name="connsiteX2" fmla="*/ 581421 w 2723500"/>
                <a:gd name="connsiteY2" fmla="*/ 428386 h 1637046"/>
                <a:gd name="connsiteX3" fmla="*/ 688525 w 2723500"/>
                <a:gd name="connsiteY3" fmla="*/ 397787 h 1637046"/>
                <a:gd name="connsiteX4" fmla="*/ 749727 w 2723500"/>
                <a:gd name="connsiteY4" fmla="*/ 367188 h 1637046"/>
                <a:gd name="connsiteX5" fmla="*/ 841531 w 2723500"/>
                <a:gd name="connsiteY5" fmla="*/ 305990 h 1637046"/>
                <a:gd name="connsiteX6" fmla="*/ 887432 w 2723500"/>
                <a:gd name="connsiteY6" fmla="*/ 275391 h 1637046"/>
                <a:gd name="connsiteX7" fmla="*/ 948635 w 2723500"/>
                <a:gd name="connsiteY7" fmla="*/ 244792 h 1637046"/>
                <a:gd name="connsiteX8" fmla="*/ 963935 w 2723500"/>
                <a:gd name="connsiteY8" fmla="*/ 198893 h 1637046"/>
                <a:gd name="connsiteX9" fmla="*/ 1025137 w 2723500"/>
                <a:gd name="connsiteY9" fmla="*/ 183594 h 1637046"/>
                <a:gd name="connsiteX10" fmla="*/ 1071039 w 2723500"/>
                <a:gd name="connsiteY10" fmla="*/ 168294 h 1637046"/>
                <a:gd name="connsiteX11" fmla="*/ 1116941 w 2723500"/>
                <a:gd name="connsiteY11" fmla="*/ 137695 h 1637046"/>
                <a:gd name="connsiteX12" fmla="*/ 1178143 w 2723500"/>
                <a:gd name="connsiteY12" fmla="*/ 122396 h 1637046"/>
                <a:gd name="connsiteX13" fmla="*/ 1269946 w 2723500"/>
                <a:gd name="connsiteY13" fmla="*/ 91797 h 1637046"/>
                <a:gd name="connsiteX14" fmla="*/ 1315848 w 2723500"/>
                <a:gd name="connsiteY14" fmla="*/ 76497 h 1637046"/>
                <a:gd name="connsiteX15" fmla="*/ 1453553 w 2723500"/>
                <a:gd name="connsiteY15" fmla="*/ 15299 h 1637046"/>
                <a:gd name="connsiteX16" fmla="*/ 1667761 w 2723500"/>
                <a:gd name="connsiteY16" fmla="*/ 0 h 1637046"/>
                <a:gd name="connsiteX17" fmla="*/ 1989073 w 2723500"/>
                <a:gd name="connsiteY17" fmla="*/ 15299 h 1637046"/>
                <a:gd name="connsiteX18" fmla="*/ 2325685 w 2723500"/>
                <a:gd name="connsiteY18" fmla="*/ 45898 h 1637046"/>
                <a:gd name="connsiteX19" fmla="*/ 2371587 w 2723500"/>
                <a:gd name="connsiteY19" fmla="*/ 76497 h 1637046"/>
                <a:gd name="connsiteX20" fmla="*/ 2463390 w 2723500"/>
                <a:gd name="connsiteY20" fmla="*/ 107096 h 1637046"/>
                <a:gd name="connsiteX21" fmla="*/ 2493992 w 2723500"/>
                <a:gd name="connsiteY21" fmla="*/ 152995 h 1637046"/>
                <a:gd name="connsiteX22" fmla="*/ 2524593 w 2723500"/>
                <a:gd name="connsiteY22" fmla="*/ 244792 h 1637046"/>
                <a:gd name="connsiteX23" fmla="*/ 2555194 w 2723500"/>
                <a:gd name="connsiteY23" fmla="*/ 474284 h 1637046"/>
                <a:gd name="connsiteX24" fmla="*/ 2585795 w 2723500"/>
                <a:gd name="connsiteY24" fmla="*/ 1254559 h 1637046"/>
                <a:gd name="connsiteX25" fmla="*/ 2631697 w 2723500"/>
                <a:gd name="connsiteY25" fmla="*/ 1545249 h 1637046"/>
                <a:gd name="connsiteX26" fmla="*/ 2662298 w 2723500"/>
                <a:gd name="connsiteY26" fmla="*/ 1591148 h 1637046"/>
                <a:gd name="connsiteX27" fmla="*/ 2708199 w 2723500"/>
                <a:gd name="connsiteY27" fmla="*/ 1621747 h 1637046"/>
                <a:gd name="connsiteX28" fmla="*/ 2723500 w 2723500"/>
                <a:gd name="connsiteY28" fmla="*/ 1637046 h 16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3500" h="1637046">
                  <a:moveTo>
                    <a:pt x="0" y="458985"/>
                  </a:moveTo>
                  <a:cubicBezTo>
                    <a:pt x="168306" y="453885"/>
                    <a:pt x="336767" y="452534"/>
                    <a:pt x="504918" y="443685"/>
                  </a:cubicBezTo>
                  <a:cubicBezTo>
                    <a:pt x="530888" y="442318"/>
                    <a:pt x="556034" y="434027"/>
                    <a:pt x="581421" y="428386"/>
                  </a:cubicBezTo>
                  <a:cubicBezTo>
                    <a:pt x="608289" y="422416"/>
                    <a:pt x="661007" y="409580"/>
                    <a:pt x="688525" y="397787"/>
                  </a:cubicBezTo>
                  <a:cubicBezTo>
                    <a:pt x="709489" y="388803"/>
                    <a:pt x="730169" y="378922"/>
                    <a:pt x="749727" y="367188"/>
                  </a:cubicBezTo>
                  <a:cubicBezTo>
                    <a:pt x="781264" y="348267"/>
                    <a:pt x="810930" y="326389"/>
                    <a:pt x="841531" y="305990"/>
                  </a:cubicBezTo>
                  <a:cubicBezTo>
                    <a:pt x="856831" y="295790"/>
                    <a:pt x="870985" y="283614"/>
                    <a:pt x="887432" y="275391"/>
                  </a:cubicBezTo>
                  <a:lnTo>
                    <a:pt x="948635" y="244792"/>
                  </a:lnTo>
                  <a:cubicBezTo>
                    <a:pt x="953735" y="229492"/>
                    <a:pt x="951341" y="208967"/>
                    <a:pt x="963935" y="198893"/>
                  </a:cubicBezTo>
                  <a:cubicBezTo>
                    <a:pt x="980356" y="185757"/>
                    <a:pt x="1004918" y="189371"/>
                    <a:pt x="1025137" y="183594"/>
                  </a:cubicBezTo>
                  <a:cubicBezTo>
                    <a:pt x="1040645" y="179164"/>
                    <a:pt x="1056613" y="175506"/>
                    <a:pt x="1071039" y="168294"/>
                  </a:cubicBezTo>
                  <a:cubicBezTo>
                    <a:pt x="1087487" y="160071"/>
                    <a:pt x="1100039" y="144938"/>
                    <a:pt x="1116941" y="137695"/>
                  </a:cubicBezTo>
                  <a:cubicBezTo>
                    <a:pt x="1136269" y="129412"/>
                    <a:pt x="1158001" y="128438"/>
                    <a:pt x="1178143" y="122396"/>
                  </a:cubicBezTo>
                  <a:cubicBezTo>
                    <a:pt x="1209039" y="113128"/>
                    <a:pt x="1239345" y="101997"/>
                    <a:pt x="1269946" y="91797"/>
                  </a:cubicBezTo>
                  <a:cubicBezTo>
                    <a:pt x="1285247" y="86697"/>
                    <a:pt x="1302428" y="85443"/>
                    <a:pt x="1315848" y="76497"/>
                  </a:cubicBezTo>
                  <a:cubicBezTo>
                    <a:pt x="1361185" y="46274"/>
                    <a:pt x="1392375" y="19668"/>
                    <a:pt x="1453553" y="15299"/>
                  </a:cubicBezTo>
                  <a:lnTo>
                    <a:pt x="1667761" y="0"/>
                  </a:lnTo>
                  <a:lnTo>
                    <a:pt x="1989073" y="15299"/>
                  </a:lnTo>
                  <a:cubicBezTo>
                    <a:pt x="2279102" y="30171"/>
                    <a:pt x="2176741" y="8666"/>
                    <a:pt x="2325685" y="45898"/>
                  </a:cubicBezTo>
                  <a:cubicBezTo>
                    <a:pt x="2340986" y="56098"/>
                    <a:pt x="2354783" y="69029"/>
                    <a:pt x="2371587" y="76497"/>
                  </a:cubicBezTo>
                  <a:cubicBezTo>
                    <a:pt x="2401063" y="89597"/>
                    <a:pt x="2463390" y="107096"/>
                    <a:pt x="2463390" y="107096"/>
                  </a:cubicBezTo>
                  <a:cubicBezTo>
                    <a:pt x="2473591" y="122396"/>
                    <a:pt x="2486523" y="136192"/>
                    <a:pt x="2493992" y="152995"/>
                  </a:cubicBezTo>
                  <a:cubicBezTo>
                    <a:pt x="2507093" y="182469"/>
                    <a:pt x="2524593" y="244792"/>
                    <a:pt x="2524593" y="244792"/>
                  </a:cubicBezTo>
                  <a:cubicBezTo>
                    <a:pt x="2529190" y="276972"/>
                    <a:pt x="2554253" y="447932"/>
                    <a:pt x="2555194" y="474284"/>
                  </a:cubicBezTo>
                  <a:cubicBezTo>
                    <a:pt x="2583340" y="1262310"/>
                    <a:pt x="2492237" y="973910"/>
                    <a:pt x="2585795" y="1254559"/>
                  </a:cubicBezTo>
                  <a:cubicBezTo>
                    <a:pt x="2589687" y="1305146"/>
                    <a:pt x="2586802" y="1477910"/>
                    <a:pt x="2631697" y="1545249"/>
                  </a:cubicBezTo>
                  <a:cubicBezTo>
                    <a:pt x="2641897" y="1560549"/>
                    <a:pt x="2649295" y="1578146"/>
                    <a:pt x="2662298" y="1591148"/>
                  </a:cubicBezTo>
                  <a:cubicBezTo>
                    <a:pt x="2675301" y="1604150"/>
                    <a:pt x="2693488" y="1610714"/>
                    <a:pt x="2708199" y="1621747"/>
                  </a:cubicBezTo>
                  <a:cubicBezTo>
                    <a:pt x="2713969" y="1626074"/>
                    <a:pt x="2718400" y="1631946"/>
                    <a:pt x="2723500" y="1637046"/>
                  </a:cubicBezTo>
                </a:path>
              </a:pathLst>
            </a:custGeom>
            <a:ln w="635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93" name="TextBox 92"/>
            <p:cNvSpPr txBox="1"/>
            <p:nvPr/>
          </p:nvSpPr>
          <p:spPr>
            <a:xfrm>
              <a:off x="151003" y="3094859"/>
              <a:ext cx="1241401" cy="646331"/>
            </a:xfrm>
            <a:prstGeom prst="rect">
              <a:avLst/>
            </a:prstGeom>
            <a:noFill/>
          </p:spPr>
          <p:txBody>
            <a:bodyPr wrap="square" rtlCol="0">
              <a:spAutoFit/>
            </a:bodyPr>
            <a:lstStyle/>
            <a:p>
              <a:r>
                <a:rPr lang="en-US" dirty="0" smtClean="0"/>
                <a:t>Vacuum flange</a:t>
              </a:r>
              <a:endParaRPr lang="en-US" dirty="0"/>
            </a:p>
          </p:txBody>
        </p:sp>
        <p:cxnSp>
          <p:nvCxnSpPr>
            <p:cNvPr id="94" name="Straight Arrow Connector 93"/>
            <p:cNvCxnSpPr>
              <a:stCxn id="93" idx="0"/>
              <a:endCxn id="92" idx="2"/>
            </p:cNvCxnSpPr>
            <p:nvPr/>
          </p:nvCxnSpPr>
          <p:spPr>
            <a:xfrm flipV="1">
              <a:off x="771704" y="2684954"/>
              <a:ext cx="322196" cy="409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983232" y="3149820"/>
              <a:ext cx="1230969" cy="369332"/>
            </a:xfrm>
            <a:prstGeom prst="rect">
              <a:avLst/>
            </a:prstGeom>
            <a:noFill/>
          </p:spPr>
          <p:txBody>
            <a:bodyPr wrap="square" rtlCol="0">
              <a:spAutoFit/>
            </a:bodyPr>
            <a:lstStyle/>
            <a:p>
              <a:pPr algn="ctr"/>
              <a:r>
                <a:rPr lang="en-US" dirty="0" smtClean="0"/>
                <a:t>Cold link</a:t>
              </a:r>
            </a:p>
          </p:txBody>
        </p:sp>
        <p:cxnSp>
          <p:nvCxnSpPr>
            <p:cNvPr id="98" name="Straight Arrow Connector 97"/>
            <p:cNvCxnSpPr>
              <a:stCxn id="97" idx="0"/>
            </p:cNvCxnSpPr>
            <p:nvPr/>
          </p:nvCxnSpPr>
          <p:spPr>
            <a:xfrm flipH="1" flipV="1">
              <a:off x="1912676" y="2304947"/>
              <a:ext cx="686041" cy="8448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240421" y="4511083"/>
              <a:ext cx="1304560" cy="369332"/>
            </a:xfrm>
            <a:prstGeom prst="rect">
              <a:avLst/>
            </a:prstGeom>
            <a:noFill/>
          </p:spPr>
          <p:txBody>
            <a:bodyPr wrap="square" rtlCol="0">
              <a:spAutoFit/>
            </a:bodyPr>
            <a:lstStyle/>
            <a:p>
              <a:pPr algn="ctr"/>
              <a:r>
                <a:rPr lang="en-US" dirty="0" smtClean="0"/>
                <a:t> </a:t>
              </a:r>
              <a:r>
                <a:rPr lang="en-US" dirty="0" smtClean="0"/>
                <a:t>10 </a:t>
              </a:r>
              <a:r>
                <a:rPr lang="en-US" dirty="0"/>
                <a:t>m</a:t>
              </a:r>
              <a:endParaRPr lang="en-US" dirty="0" smtClean="0"/>
            </a:p>
          </p:txBody>
        </p:sp>
        <p:cxnSp>
          <p:nvCxnSpPr>
            <p:cNvPr id="84" name="Straight Arrow Connector 83"/>
            <p:cNvCxnSpPr/>
            <p:nvPr/>
          </p:nvCxnSpPr>
          <p:spPr>
            <a:xfrm flipH="1" flipV="1">
              <a:off x="2004730" y="4458720"/>
              <a:ext cx="0" cy="537646"/>
            </a:xfrm>
            <a:prstGeom prst="straightConnector1">
              <a:avLst/>
            </a:prstGeom>
            <a:ln>
              <a:solidFill>
                <a:schemeClr val="tx1"/>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3305729" y="4702408"/>
              <a:ext cx="443067"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2074760" y="4702409"/>
              <a:ext cx="443067" cy="1"/>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2629134" y="6151528"/>
              <a:ext cx="2525618" cy="369332"/>
            </a:xfrm>
            <a:prstGeom prst="rect">
              <a:avLst/>
            </a:prstGeom>
            <a:noFill/>
          </p:spPr>
          <p:txBody>
            <a:bodyPr wrap="square" rtlCol="0">
              <a:spAutoFit/>
            </a:bodyPr>
            <a:lstStyle/>
            <a:p>
              <a:r>
                <a:rPr lang="en-US" dirty="0" smtClean="0"/>
                <a:t>124 K Silicon </a:t>
              </a:r>
              <a:r>
                <a:rPr lang="en-US" dirty="0" smtClean="0"/>
                <a:t>test mass</a:t>
              </a:r>
              <a:endParaRPr lang="en-US" dirty="0"/>
            </a:p>
          </p:txBody>
        </p:sp>
        <p:cxnSp>
          <p:nvCxnSpPr>
            <p:cNvPr id="89" name="Straight Arrow Connector 88"/>
            <p:cNvCxnSpPr>
              <a:stCxn id="87" idx="0"/>
            </p:cNvCxnSpPr>
            <p:nvPr/>
          </p:nvCxnSpPr>
          <p:spPr>
            <a:xfrm flipV="1">
              <a:off x="3891943" y="5596838"/>
              <a:ext cx="417149" cy="5546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251967" y="1916964"/>
              <a:ext cx="445644" cy="461665"/>
            </a:xfrm>
            <a:prstGeom prst="rect">
              <a:avLst/>
            </a:prstGeom>
            <a:solidFill>
              <a:schemeClr val="bg1"/>
            </a:solidFill>
          </p:spPr>
          <p:txBody>
            <a:bodyPr wrap="square" rtlCol="0" anchor="t">
              <a:spAutoFit/>
            </a:bodyPr>
            <a:lstStyle/>
            <a:p>
              <a:pPr algn="ctr"/>
              <a:r>
                <a:rPr lang="en-US" sz="2400" dirty="0" smtClean="0"/>
                <a:t>…</a:t>
              </a:r>
              <a:endParaRPr lang="en-US" sz="2400" dirty="0"/>
            </a:p>
          </p:txBody>
        </p:sp>
        <p:sp>
          <p:nvSpPr>
            <p:cNvPr id="96" name="Rectangle 95"/>
            <p:cNvSpPr/>
            <p:nvPr/>
          </p:nvSpPr>
          <p:spPr>
            <a:xfrm>
              <a:off x="2770754" y="1787090"/>
              <a:ext cx="337526" cy="17855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33" name="Straight Connector 32"/>
            <p:cNvCxnSpPr>
              <a:stCxn id="92" idx="1"/>
            </p:cNvCxnSpPr>
            <p:nvPr/>
          </p:nvCxnSpPr>
          <p:spPr>
            <a:xfrm flipH="1" flipV="1">
              <a:off x="520390" y="2141931"/>
              <a:ext cx="550650" cy="118516"/>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1071040" y="1835940"/>
              <a:ext cx="45719" cy="849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104" name="Group 103"/>
          <p:cNvGrpSpPr/>
          <p:nvPr/>
        </p:nvGrpSpPr>
        <p:grpSpPr>
          <a:xfrm>
            <a:off x="0" y="0"/>
            <a:ext cx="9144000" cy="1264919"/>
            <a:chOff x="0" y="0"/>
            <a:chExt cx="9144000" cy="1264919"/>
          </a:xfrm>
        </p:grpSpPr>
        <p:pic>
          <p:nvPicPr>
            <p:cNvPr id="105"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06" name="Picture 105"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09" name="Picture 108"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3" name="Footer Placeholder 22"/>
          <p:cNvSpPr>
            <a:spLocks noGrp="1"/>
          </p:cNvSpPr>
          <p:nvPr>
            <p:ph type="ftr" sz="quarter" idx="11"/>
          </p:nvPr>
        </p:nvSpPr>
        <p:spPr>
          <a:xfrm>
            <a:off x="3124200" y="6447886"/>
            <a:ext cx="2895600" cy="365125"/>
          </a:xfrm>
        </p:spPr>
        <p:txBody>
          <a:bodyPr/>
          <a:lstStyle/>
          <a:p>
            <a:r>
              <a:rPr lang="en-US" smtClean="0"/>
              <a:t>G1500246 - Pasadena - 17 March 2015</a:t>
            </a:r>
            <a:endParaRPr lang="en-US"/>
          </a:p>
        </p:txBody>
      </p:sp>
      <p:sp>
        <p:nvSpPr>
          <p:cNvPr id="25" name="Slide Number Placeholder 24"/>
          <p:cNvSpPr>
            <a:spLocks noGrp="1"/>
          </p:cNvSpPr>
          <p:nvPr>
            <p:ph type="sldNum" sz="quarter" idx="12"/>
          </p:nvPr>
        </p:nvSpPr>
        <p:spPr>
          <a:xfrm>
            <a:off x="6942194" y="6436444"/>
            <a:ext cx="2133600" cy="365125"/>
          </a:xfrm>
        </p:spPr>
        <p:txBody>
          <a:bodyPr/>
          <a:lstStyle/>
          <a:p>
            <a:fld id="{B7B3A00D-A687-6248-9660-38F845FB283B}" type="slidenum">
              <a:rPr lang="en-US" smtClean="0"/>
              <a:t>6</a:t>
            </a:fld>
            <a:endParaRPr lang="en-US"/>
          </a:p>
        </p:txBody>
      </p:sp>
      <p:sp>
        <p:nvSpPr>
          <p:cNvPr id="116" name="TextBox 115"/>
          <p:cNvSpPr txBox="1"/>
          <p:nvPr/>
        </p:nvSpPr>
        <p:spPr>
          <a:xfrm>
            <a:off x="13514" y="3903918"/>
            <a:ext cx="2164103" cy="646331"/>
          </a:xfrm>
          <a:prstGeom prst="rect">
            <a:avLst/>
          </a:prstGeom>
          <a:noFill/>
        </p:spPr>
        <p:txBody>
          <a:bodyPr wrap="square" rtlCol="0">
            <a:spAutoFit/>
          </a:bodyPr>
          <a:lstStyle/>
          <a:p>
            <a:pPr algn="ctr"/>
            <a:r>
              <a:rPr lang="en-US" dirty="0" smtClean="0"/>
              <a:t>Beam tube shield at 80 K</a:t>
            </a:r>
            <a:endParaRPr lang="en-US" dirty="0"/>
          </a:p>
        </p:txBody>
      </p:sp>
      <p:cxnSp>
        <p:nvCxnSpPr>
          <p:cNvPr id="119" name="Straight Arrow Connector 118"/>
          <p:cNvCxnSpPr>
            <a:stCxn id="116" idx="2"/>
          </p:cNvCxnSpPr>
          <p:nvPr/>
        </p:nvCxnSpPr>
        <p:spPr>
          <a:xfrm>
            <a:off x="1095566" y="4550249"/>
            <a:ext cx="909164" cy="4323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5627985" y="1796172"/>
            <a:ext cx="261818" cy="8733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75713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1264919"/>
            <a:chOff x="0" y="0"/>
            <a:chExt cx="9144000" cy="1264919"/>
          </a:xfrm>
        </p:grpSpPr>
        <p:pic>
          <p:nvPicPr>
            <p:cNvPr id="12"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3" name="Picture 12"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4" name="Picture 13"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 name="Title 1"/>
          <p:cNvSpPr>
            <a:spLocks noGrp="1"/>
          </p:cNvSpPr>
          <p:nvPr>
            <p:ph type="title"/>
          </p:nvPr>
        </p:nvSpPr>
        <p:spPr>
          <a:xfrm>
            <a:off x="457200" y="160218"/>
            <a:ext cx="8229600" cy="1143000"/>
          </a:xfrm>
        </p:spPr>
        <p:txBody>
          <a:bodyPr>
            <a:normAutofit fontScale="90000"/>
          </a:bodyPr>
          <a:lstStyle/>
          <a:p>
            <a:r>
              <a:rPr lang="en-US" dirty="0" smtClean="0"/>
              <a:t>Linear scattered light noise estimates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723990457"/>
              </p:ext>
            </p:extLst>
          </p:nvPr>
        </p:nvGraphicFramePr>
        <p:xfrm>
          <a:off x="649368" y="2233847"/>
          <a:ext cx="6100660" cy="2864837"/>
        </p:xfrm>
        <a:graphic>
          <a:graphicData uri="http://schemas.openxmlformats.org/presentationml/2006/ole">
            <mc:AlternateContent xmlns:mc="http://schemas.openxmlformats.org/markup-compatibility/2006">
              <mc:Choice xmlns:v="urn:schemas-microsoft-com:vml" Requires="v">
                <p:oleObj spid="_x0000_s5902" name="Equation" r:id="rId6" imgW="4813300" imgH="2260600" progId="Equation.3">
                  <p:embed/>
                </p:oleObj>
              </mc:Choice>
              <mc:Fallback>
                <p:oleObj name="Equation" r:id="rId6" imgW="4813300" imgH="2260600" progId="Equation.3">
                  <p:embed/>
                  <p:pic>
                    <p:nvPicPr>
                      <p:cNvPr id="0" name=""/>
                      <p:cNvPicPr/>
                      <p:nvPr/>
                    </p:nvPicPr>
                    <p:blipFill>
                      <a:blip r:embed="rId7"/>
                      <a:stretch>
                        <a:fillRect/>
                      </a:stretch>
                    </p:blipFill>
                    <p:spPr>
                      <a:xfrm>
                        <a:off x="649368" y="2233847"/>
                        <a:ext cx="6100660" cy="2864837"/>
                      </a:xfrm>
                      <a:prstGeom prst="rect">
                        <a:avLst/>
                      </a:prstGeom>
                    </p:spPr>
                  </p:pic>
                </p:oleObj>
              </mc:Fallback>
            </mc:AlternateContent>
          </a:graphicData>
        </a:graphic>
      </p:graphicFrame>
      <p:sp>
        <p:nvSpPr>
          <p:cNvPr id="5" name="TextBox 4"/>
          <p:cNvSpPr txBox="1"/>
          <p:nvPr/>
        </p:nvSpPr>
        <p:spPr>
          <a:xfrm>
            <a:off x="0" y="1326103"/>
            <a:ext cx="9144000" cy="369332"/>
          </a:xfrm>
          <a:prstGeom prst="rect">
            <a:avLst/>
          </a:prstGeom>
          <a:noFill/>
        </p:spPr>
        <p:txBody>
          <a:bodyPr wrap="square" rtlCol="0">
            <a:spAutoFit/>
          </a:bodyPr>
          <a:lstStyle/>
          <a:p>
            <a:pPr marL="285750" indent="-285750">
              <a:buFont typeface="Arial"/>
              <a:buChar char="•"/>
            </a:pPr>
            <a:r>
              <a:rPr lang="en-US" b="1" dirty="0" smtClean="0"/>
              <a:t>Large angle scatter </a:t>
            </a:r>
            <a:r>
              <a:rPr lang="en-US" dirty="0" smtClean="0"/>
              <a:t>in local heat shield – assuming 150 W of local scatter out of 3 MW cavity</a:t>
            </a:r>
            <a:endParaRPr lang="en-US" dirty="0"/>
          </a:p>
        </p:txBody>
      </p:sp>
      <p:graphicFrame>
        <p:nvGraphicFramePr>
          <p:cNvPr id="6" name="Content Placeholder 3"/>
          <p:cNvGraphicFramePr>
            <a:graphicFrameLocks noChangeAspect="1"/>
          </p:cNvGraphicFramePr>
          <p:nvPr>
            <p:extLst>
              <p:ext uri="{D42A27DB-BD31-4B8C-83A1-F6EECF244321}">
                <p14:modId xmlns:p14="http://schemas.microsoft.com/office/powerpoint/2010/main" val="4267534710"/>
              </p:ext>
            </p:extLst>
          </p:nvPr>
        </p:nvGraphicFramePr>
        <p:xfrm>
          <a:off x="412750" y="5641975"/>
          <a:ext cx="7612063" cy="919163"/>
        </p:xfrm>
        <a:graphic>
          <a:graphicData uri="http://schemas.openxmlformats.org/presentationml/2006/ole">
            <mc:AlternateContent xmlns:mc="http://schemas.openxmlformats.org/markup-compatibility/2006">
              <mc:Choice xmlns:v="urn:schemas-microsoft-com:vml" Requires="v">
                <p:oleObj spid="_x0000_s5903" name="Equation" r:id="rId8" imgW="6096000" imgH="736600" progId="Equation.3">
                  <p:embed/>
                </p:oleObj>
              </mc:Choice>
              <mc:Fallback>
                <p:oleObj name="Equation" r:id="rId8" imgW="6096000" imgH="736600" progId="Equation.3">
                  <p:embed/>
                  <p:pic>
                    <p:nvPicPr>
                      <p:cNvPr id="0" name=""/>
                      <p:cNvPicPr/>
                      <p:nvPr/>
                    </p:nvPicPr>
                    <p:blipFill>
                      <a:blip r:embed="rId9"/>
                      <a:stretch>
                        <a:fillRect/>
                      </a:stretch>
                    </p:blipFill>
                    <p:spPr>
                      <a:xfrm>
                        <a:off x="412750" y="5641975"/>
                        <a:ext cx="7612063" cy="919163"/>
                      </a:xfrm>
                      <a:prstGeom prst="rect">
                        <a:avLst/>
                      </a:prstGeom>
                    </p:spPr>
                  </p:pic>
                </p:oleObj>
              </mc:Fallback>
            </mc:AlternateContent>
          </a:graphicData>
        </a:graphic>
      </p:graphicFrame>
      <p:sp>
        <p:nvSpPr>
          <p:cNvPr id="7" name="TextBox 6"/>
          <p:cNvSpPr txBox="1"/>
          <p:nvPr/>
        </p:nvSpPr>
        <p:spPr>
          <a:xfrm>
            <a:off x="420688" y="1678570"/>
            <a:ext cx="6613168" cy="369332"/>
          </a:xfrm>
          <a:prstGeom prst="rect">
            <a:avLst/>
          </a:prstGeom>
          <a:noFill/>
        </p:spPr>
        <p:txBody>
          <a:bodyPr wrap="square" rtlCol="0">
            <a:spAutoFit/>
          </a:bodyPr>
          <a:lstStyle/>
          <a:p>
            <a:r>
              <a:rPr lang="en-US" dirty="0" smtClean="0"/>
              <a:t>Parameters of calculation following notation in T1300354</a:t>
            </a:r>
            <a:endParaRPr lang="en-US" dirty="0"/>
          </a:p>
        </p:txBody>
      </p:sp>
      <p:sp>
        <p:nvSpPr>
          <p:cNvPr id="8" name="Rectangle 7"/>
          <p:cNvSpPr/>
          <p:nvPr/>
        </p:nvSpPr>
        <p:spPr>
          <a:xfrm>
            <a:off x="297026" y="5560776"/>
            <a:ext cx="7860211" cy="1224285"/>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7200" y="5160308"/>
            <a:ext cx="7837326" cy="369332"/>
          </a:xfrm>
          <a:prstGeom prst="rect">
            <a:avLst/>
          </a:prstGeom>
          <a:noFill/>
        </p:spPr>
        <p:txBody>
          <a:bodyPr wrap="square" rtlCol="0">
            <a:spAutoFit/>
          </a:bodyPr>
          <a:lstStyle/>
          <a:p>
            <a:r>
              <a:rPr lang="en-US" dirty="0" smtClean="0"/>
              <a:t>Calculated heat shield displacement requirement from large angle scatter</a:t>
            </a:r>
            <a:endParaRPr lang="en-US" dirty="0"/>
          </a:p>
        </p:txBody>
      </p:sp>
      <p:sp>
        <p:nvSpPr>
          <p:cNvPr id="3" name="Footer Placeholder 2"/>
          <p:cNvSpPr>
            <a:spLocks noGrp="1"/>
          </p:cNvSpPr>
          <p:nvPr>
            <p:ph type="ftr" sz="quarter" idx="11"/>
          </p:nvPr>
        </p:nvSpPr>
        <p:spPr/>
        <p:txBody>
          <a:bodyPr/>
          <a:lstStyle/>
          <a:p>
            <a:r>
              <a:rPr lang="en-US" smtClean="0"/>
              <a:t>G1500246 - Pasadena - 17 March 2015</a:t>
            </a:r>
            <a:endParaRPr lang="en-US"/>
          </a:p>
        </p:txBody>
      </p:sp>
      <p:sp>
        <p:nvSpPr>
          <p:cNvPr id="15" name="Slide Number Placeholder 14"/>
          <p:cNvSpPr>
            <a:spLocks noGrp="1"/>
          </p:cNvSpPr>
          <p:nvPr>
            <p:ph type="sldNum" sz="quarter" idx="12"/>
          </p:nvPr>
        </p:nvSpPr>
        <p:spPr/>
        <p:txBody>
          <a:bodyPr/>
          <a:lstStyle/>
          <a:p>
            <a:fld id="{B7B3A00D-A687-6248-9660-38F845FB283B}" type="slidenum">
              <a:rPr lang="en-US" smtClean="0"/>
              <a:t>60</a:t>
            </a:fld>
            <a:endParaRPr lang="en-US"/>
          </a:p>
        </p:txBody>
      </p:sp>
    </p:spTree>
    <p:extLst>
      <p:ext uri="{BB962C8B-B14F-4D97-AF65-F5344CB8AC3E}">
        <p14:creationId xmlns:p14="http://schemas.microsoft.com/office/powerpoint/2010/main" val="83343887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96430" y="6367792"/>
            <a:ext cx="2133600" cy="365125"/>
          </a:xfrm>
        </p:spPr>
        <p:txBody>
          <a:bodyPr/>
          <a:lstStyle/>
          <a:p>
            <a:fld id="{B7B3A00D-A687-6248-9660-38F845FB283B}" type="slidenum">
              <a:rPr lang="en-US" smtClean="0"/>
              <a:t>61</a:t>
            </a:fld>
            <a:endParaRPr lang="en-US" dirty="0"/>
          </a:p>
        </p:txBody>
      </p:sp>
      <p:pic>
        <p:nvPicPr>
          <p:cNvPr id="5" name="Picture 4"/>
          <p:cNvPicPr>
            <a:picLocks noChangeAspect="1"/>
          </p:cNvPicPr>
          <p:nvPr/>
        </p:nvPicPr>
        <p:blipFill>
          <a:blip r:embed="rId2"/>
          <a:stretch>
            <a:fillRect/>
          </a:stretch>
        </p:blipFill>
        <p:spPr>
          <a:xfrm>
            <a:off x="584200" y="0"/>
            <a:ext cx="7961695" cy="6858000"/>
          </a:xfrm>
          <a:prstGeom prst="rect">
            <a:avLst/>
          </a:prstGeom>
        </p:spPr>
      </p:pic>
      <p:sp>
        <p:nvSpPr>
          <p:cNvPr id="6" name="TextBox 5"/>
          <p:cNvSpPr txBox="1"/>
          <p:nvPr/>
        </p:nvSpPr>
        <p:spPr>
          <a:xfrm>
            <a:off x="796577" y="5935186"/>
            <a:ext cx="1471199" cy="400110"/>
          </a:xfrm>
          <a:prstGeom prst="rect">
            <a:avLst/>
          </a:prstGeom>
          <a:noFill/>
        </p:spPr>
        <p:txBody>
          <a:bodyPr wrap="square" rtlCol="0">
            <a:spAutoFit/>
          </a:bodyPr>
          <a:lstStyle/>
          <a:p>
            <a:r>
              <a:rPr lang="en-US" sz="2000" dirty="0" smtClean="0"/>
              <a:t>T0900312</a:t>
            </a:r>
            <a:endParaRPr lang="en-US" sz="2000" dirty="0"/>
          </a:p>
        </p:txBody>
      </p:sp>
    </p:spTree>
    <p:extLst>
      <p:ext uri="{BB962C8B-B14F-4D97-AF65-F5344CB8AC3E}">
        <p14:creationId xmlns:p14="http://schemas.microsoft.com/office/powerpoint/2010/main" val="26267219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96430" y="6367792"/>
            <a:ext cx="2133600" cy="365125"/>
          </a:xfrm>
        </p:spPr>
        <p:txBody>
          <a:bodyPr/>
          <a:lstStyle/>
          <a:p>
            <a:fld id="{B7B3A00D-A687-6248-9660-38F845FB283B}" type="slidenum">
              <a:rPr lang="en-US" smtClean="0"/>
              <a:t>62</a:t>
            </a:fld>
            <a:endParaRPr lang="en-US" dirty="0"/>
          </a:p>
        </p:txBody>
      </p:sp>
      <p:pic>
        <p:nvPicPr>
          <p:cNvPr id="5" name="Picture 4"/>
          <p:cNvPicPr>
            <a:picLocks noChangeAspect="1"/>
          </p:cNvPicPr>
          <p:nvPr/>
        </p:nvPicPr>
        <p:blipFill>
          <a:blip r:embed="rId2"/>
          <a:stretch>
            <a:fillRect/>
          </a:stretch>
        </p:blipFill>
        <p:spPr>
          <a:xfrm>
            <a:off x="584200" y="0"/>
            <a:ext cx="7961695" cy="6858000"/>
          </a:xfrm>
          <a:prstGeom prst="rect">
            <a:avLst/>
          </a:prstGeom>
        </p:spPr>
      </p:pic>
      <p:sp>
        <p:nvSpPr>
          <p:cNvPr id="6" name="TextBox 5"/>
          <p:cNvSpPr txBox="1"/>
          <p:nvPr/>
        </p:nvSpPr>
        <p:spPr>
          <a:xfrm>
            <a:off x="796577" y="5935186"/>
            <a:ext cx="1471199" cy="400110"/>
          </a:xfrm>
          <a:prstGeom prst="rect">
            <a:avLst/>
          </a:prstGeom>
          <a:noFill/>
        </p:spPr>
        <p:txBody>
          <a:bodyPr wrap="square" rtlCol="0">
            <a:spAutoFit/>
          </a:bodyPr>
          <a:lstStyle/>
          <a:p>
            <a:r>
              <a:rPr lang="en-US" sz="2000" dirty="0" smtClean="0"/>
              <a:t>T0900312</a:t>
            </a:r>
            <a:endParaRPr lang="en-US" sz="2000" dirty="0"/>
          </a:p>
        </p:txBody>
      </p:sp>
      <p:cxnSp>
        <p:nvCxnSpPr>
          <p:cNvPr id="10" name="Straight Connector 9"/>
          <p:cNvCxnSpPr/>
          <p:nvPr/>
        </p:nvCxnSpPr>
        <p:spPr>
          <a:xfrm>
            <a:off x="6115285" y="3810159"/>
            <a:ext cx="14192" cy="851610"/>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17396" y="2337194"/>
            <a:ext cx="2093651" cy="923330"/>
          </a:xfrm>
          <a:prstGeom prst="rect">
            <a:avLst/>
          </a:prstGeom>
          <a:solidFill>
            <a:schemeClr val="bg1"/>
          </a:solidFill>
          <a:ln>
            <a:solidFill>
              <a:schemeClr val="tx1"/>
            </a:solidFill>
          </a:ln>
        </p:spPr>
        <p:txBody>
          <a:bodyPr wrap="square" rtlCol="0">
            <a:spAutoFit/>
          </a:bodyPr>
          <a:lstStyle/>
          <a:p>
            <a:r>
              <a:rPr lang="en-US" dirty="0" smtClean="0"/>
              <a:t>10 Hz heat shield scattered light requirement</a:t>
            </a:r>
            <a:endParaRPr lang="en-US" dirty="0"/>
          </a:p>
        </p:txBody>
      </p:sp>
      <p:cxnSp>
        <p:nvCxnSpPr>
          <p:cNvPr id="14" name="Straight Arrow Connector 13"/>
          <p:cNvCxnSpPr>
            <a:stCxn id="12" idx="2"/>
          </p:cNvCxnSpPr>
          <p:nvPr/>
        </p:nvCxnSpPr>
        <p:spPr>
          <a:xfrm flipH="1">
            <a:off x="6300128" y="3260524"/>
            <a:ext cx="364094" cy="5496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05231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96430" y="6367792"/>
            <a:ext cx="2133600" cy="365125"/>
          </a:xfrm>
        </p:spPr>
        <p:txBody>
          <a:bodyPr/>
          <a:lstStyle/>
          <a:p>
            <a:fld id="{B7B3A00D-A687-6248-9660-38F845FB283B}" type="slidenum">
              <a:rPr lang="en-US" smtClean="0"/>
              <a:t>63</a:t>
            </a:fld>
            <a:endParaRPr lang="en-US"/>
          </a:p>
        </p:txBody>
      </p:sp>
      <p:pic>
        <p:nvPicPr>
          <p:cNvPr id="5" name="Picture 4"/>
          <p:cNvPicPr>
            <a:picLocks noChangeAspect="1"/>
          </p:cNvPicPr>
          <p:nvPr/>
        </p:nvPicPr>
        <p:blipFill>
          <a:blip r:embed="rId2"/>
          <a:stretch>
            <a:fillRect/>
          </a:stretch>
        </p:blipFill>
        <p:spPr>
          <a:xfrm>
            <a:off x="584200" y="0"/>
            <a:ext cx="7961695" cy="6858000"/>
          </a:xfrm>
          <a:prstGeom prst="rect">
            <a:avLst/>
          </a:prstGeom>
        </p:spPr>
      </p:pic>
      <p:sp>
        <p:nvSpPr>
          <p:cNvPr id="6" name="TextBox 5"/>
          <p:cNvSpPr txBox="1"/>
          <p:nvPr/>
        </p:nvSpPr>
        <p:spPr>
          <a:xfrm>
            <a:off x="796577" y="5935186"/>
            <a:ext cx="1471199" cy="400110"/>
          </a:xfrm>
          <a:prstGeom prst="rect">
            <a:avLst/>
          </a:prstGeom>
          <a:noFill/>
        </p:spPr>
        <p:txBody>
          <a:bodyPr wrap="square" rtlCol="0">
            <a:spAutoFit/>
          </a:bodyPr>
          <a:lstStyle/>
          <a:p>
            <a:r>
              <a:rPr lang="en-US" sz="2000" dirty="0" smtClean="0"/>
              <a:t>T0900312</a:t>
            </a:r>
            <a:endParaRPr lang="en-US" sz="2000" dirty="0"/>
          </a:p>
        </p:txBody>
      </p:sp>
      <p:cxnSp>
        <p:nvCxnSpPr>
          <p:cNvPr id="13" name="Straight Connector 12"/>
          <p:cNvCxnSpPr/>
          <p:nvPr/>
        </p:nvCxnSpPr>
        <p:spPr>
          <a:xfrm>
            <a:off x="6115285" y="5027910"/>
            <a:ext cx="0" cy="475652"/>
          </a:xfrm>
          <a:prstGeom prst="line">
            <a:avLst/>
          </a:prstGeom>
          <a:ln w="76200">
            <a:gradFill flip="none" rotWithShape="1">
              <a:gsLst>
                <a:gs pos="0">
                  <a:srgbClr val="0000FF"/>
                </a:gs>
                <a:gs pos="100000">
                  <a:srgbClr val="FFFFFF"/>
                </a:gs>
              </a:gsLst>
              <a:path path="rect">
                <a:fillToRect l="100000" t="100000"/>
              </a:path>
              <a:tileRect r="-100000" b="-100000"/>
            </a:gra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958492" y="4868672"/>
            <a:ext cx="2059330" cy="646331"/>
          </a:xfrm>
          <a:prstGeom prst="rect">
            <a:avLst/>
          </a:prstGeom>
          <a:solidFill>
            <a:schemeClr val="bg1"/>
          </a:solidFill>
          <a:ln w="25400">
            <a:solidFill>
              <a:schemeClr val="tx1"/>
            </a:solidFill>
          </a:ln>
        </p:spPr>
        <p:txBody>
          <a:bodyPr wrap="square" rtlCol="0">
            <a:spAutoFit/>
          </a:bodyPr>
          <a:lstStyle/>
          <a:p>
            <a:r>
              <a:rPr lang="en-US" dirty="0" smtClean="0"/>
              <a:t>10 Hz motion with 3 Hz suspension</a:t>
            </a:r>
            <a:endParaRPr lang="en-US" dirty="0"/>
          </a:p>
        </p:txBody>
      </p:sp>
      <p:cxnSp>
        <p:nvCxnSpPr>
          <p:cNvPr id="18" name="Straight Connector 17"/>
          <p:cNvCxnSpPr/>
          <p:nvPr/>
        </p:nvCxnSpPr>
        <p:spPr>
          <a:xfrm>
            <a:off x="6115285" y="3810159"/>
            <a:ext cx="14192" cy="851610"/>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7396" y="2337194"/>
            <a:ext cx="2093651" cy="923330"/>
          </a:xfrm>
          <a:prstGeom prst="rect">
            <a:avLst/>
          </a:prstGeom>
          <a:solidFill>
            <a:schemeClr val="bg1"/>
          </a:solidFill>
          <a:ln>
            <a:solidFill>
              <a:schemeClr val="tx1"/>
            </a:solidFill>
          </a:ln>
        </p:spPr>
        <p:txBody>
          <a:bodyPr wrap="square" rtlCol="0">
            <a:spAutoFit/>
          </a:bodyPr>
          <a:lstStyle/>
          <a:p>
            <a:r>
              <a:rPr lang="en-US" dirty="0" smtClean="0"/>
              <a:t>10 Hz heat shield scattered light requirement</a:t>
            </a:r>
            <a:endParaRPr lang="en-US" dirty="0"/>
          </a:p>
        </p:txBody>
      </p:sp>
      <p:cxnSp>
        <p:nvCxnSpPr>
          <p:cNvPr id="20" name="Straight Arrow Connector 19"/>
          <p:cNvCxnSpPr>
            <a:stCxn id="19" idx="2"/>
          </p:cNvCxnSpPr>
          <p:nvPr/>
        </p:nvCxnSpPr>
        <p:spPr>
          <a:xfrm flipH="1">
            <a:off x="6300128" y="3260524"/>
            <a:ext cx="364094" cy="5496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33238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96430" y="6367792"/>
            <a:ext cx="2133600" cy="365125"/>
          </a:xfrm>
        </p:spPr>
        <p:txBody>
          <a:bodyPr/>
          <a:lstStyle/>
          <a:p>
            <a:fld id="{B7B3A00D-A687-6248-9660-38F845FB283B}" type="slidenum">
              <a:rPr lang="en-US" smtClean="0"/>
              <a:t>64</a:t>
            </a:fld>
            <a:endParaRPr lang="en-US"/>
          </a:p>
        </p:txBody>
      </p:sp>
      <p:pic>
        <p:nvPicPr>
          <p:cNvPr id="5" name="Picture 4"/>
          <p:cNvPicPr>
            <a:picLocks noChangeAspect="1"/>
          </p:cNvPicPr>
          <p:nvPr/>
        </p:nvPicPr>
        <p:blipFill>
          <a:blip r:embed="rId2"/>
          <a:stretch>
            <a:fillRect/>
          </a:stretch>
        </p:blipFill>
        <p:spPr>
          <a:xfrm>
            <a:off x="584200" y="0"/>
            <a:ext cx="7961695" cy="6858000"/>
          </a:xfrm>
          <a:prstGeom prst="rect">
            <a:avLst/>
          </a:prstGeom>
        </p:spPr>
      </p:pic>
      <p:sp>
        <p:nvSpPr>
          <p:cNvPr id="6" name="TextBox 5"/>
          <p:cNvSpPr txBox="1"/>
          <p:nvPr/>
        </p:nvSpPr>
        <p:spPr>
          <a:xfrm>
            <a:off x="796577" y="5935186"/>
            <a:ext cx="1471199" cy="400110"/>
          </a:xfrm>
          <a:prstGeom prst="rect">
            <a:avLst/>
          </a:prstGeom>
          <a:noFill/>
        </p:spPr>
        <p:txBody>
          <a:bodyPr wrap="square" rtlCol="0">
            <a:spAutoFit/>
          </a:bodyPr>
          <a:lstStyle/>
          <a:p>
            <a:r>
              <a:rPr lang="en-US" sz="2000" dirty="0" smtClean="0"/>
              <a:t>T0900312</a:t>
            </a:r>
            <a:endParaRPr lang="en-US" sz="2000" dirty="0"/>
          </a:p>
        </p:txBody>
      </p:sp>
      <p:cxnSp>
        <p:nvCxnSpPr>
          <p:cNvPr id="8" name="Straight Connector 7"/>
          <p:cNvCxnSpPr/>
          <p:nvPr/>
        </p:nvCxnSpPr>
        <p:spPr>
          <a:xfrm>
            <a:off x="6129477" y="4664865"/>
            <a:ext cx="1671675" cy="0"/>
          </a:xfrm>
          <a:prstGeom prst="line">
            <a:avLst/>
          </a:prstGeom>
          <a:ln w="635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321790" y="3537523"/>
            <a:ext cx="4807687" cy="1124246"/>
          </a:xfrm>
          <a:prstGeom prst="line">
            <a:avLst/>
          </a:prstGeom>
          <a:ln w="635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21790" y="3148724"/>
            <a:ext cx="1370633" cy="369332"/>
          </a:xfrm>
          <a:prstGeom prst="rect">
            <a:avLst/>
          </a:prstGeom>
          <a:solidFill>
            <a:schemeClr val="bg1"/>
          </a:solidFill>
          <a:ln w="25400">
            <a:solidFill>
              <a:schemeClr val="tx1"/>
            </a:solidFill>
          </a:ln>
        </p:spPr>
        <p:txBody>
          <a:bodyPr wrap="square" rtlCol="0">
            <a:spAutoFit/>
          </a:bodyPr>
          <a:lstStyle/>
          <a:p>
            <a:pPr algn="ctr"/>
            <a:r>
              <a:rPr lang="en-US" dirty="0" smtClean="0"/>
              <a:t>OSEM noise</a:t>
            </a:r>
            <a:endParaRPr lang="en-US" dirty="0"/>
          </a:p>
        </p:txBody>
      </p:sp>
      <p:cxnSp>
        <p:nvCxnSpPr>
          <p:cNvPr id="13" name="Straight Connector 12"/>
          <p:cNvCxnSpPr/>
          <p:nvPr/>
        </p:nvCxnSpPr>
        <p:spPr>
          <a:xfrm>
            <a:off x="6115285" y="5027910"/>
            <a:ext cx="0" cy="475652"/>
          </a:xfrm>
          <a:prstGeom prst="line">
            <a:avLst/>
          </a:prstGeom>
          <a:ln w="76200">
            <a:gradFill flip="none" rotWithShape="1">
              <a:gsLst>
                <a:gs pos="0">
                  <a:srgbClr val="0000FF"/>
                </a:gs>
                <a:gs pos="100000">
                  <a:srgbClr val="FFFFFF"/>
                </a:gs>
              </a:gsLst>
              <a:path path="rect">
                <a:fillToRect l="100000" t="100000"/>
              </a:path>
              <a:tileRect r="-100000" b="-100000"/>
            </a:gra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958492" y="4868672"/>
            <a:ext cx="2059330" cy="646331"/>
          </a:xfrm>
          <a:prstGeom prst="rect">
            <a:avLst/>
          </a:prstGeom>
          <a:solidFill>
            <a:schemeClr val="bg1"/>
          </a:solidFill>
          <a:ln w="25400">
            <a:solidFill>
              <a:schemeClr val="tx1"/>
            </a:solidFill>
          </a:ln>
        </p:spPr>
        <p:txBody>
          <a:bodyPr wrap="square" rtlCol="0">
            <a:spAutoFit/>
          </a:bodyPr>
          <a:lstStyle/>
          <a:p>
            <a:r>
              <a:rPr lang="en-US" dirty="0" smtClean="0"/>
              <a:t>10 Hz motion with 3 Hz suspension</a:t>
            </a:r>
            <a:endParaRPr lang="en-US" dirty="0"/>
          </a:p>
        </p:txBody>
      </p:sp>
      <p:cxnSp>
        <p:nvCxnSpPr>
          <p:cNvPr id="3" name="Straight Connector 2"/>
          <p:cNvCxnSpPr/>
          <p:nvPr/>
        </p:nvCxnSpPr>
        <p:spPr>
          <a:xfrm>
            <a:off x="6115285" y="3810159"/>
            <a:ext cx="14192" cy="851610"/>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17396" y="2337194"/>
            <a:ext cx="2093651" cy="923330"/>
          </a:xfrm>
          <a:prstGeom prst="rect">
            <a:avLst/>
          </a:prstGeom>
          <a:solidFill>
            <a:schemeClr val="bg1"/>
          </a:solidFill>
          <a:ln>
            <a:solidFill>
              <a:schemeClr val="tx1"/>
            </a:solidFill>
          </a:ln>
        </p:spPr>
        <p:txBody>
          <a:bodyPr wrap="square" rtlCol="0">
            <a:spAutoFit/>
          </a:bodyPr>
          <a:lstStyle/>
          <a:p>
            <a:r>
              <a:rPr lang="en-US" dirty="0" smtClean="0"/>
              <a:t>10 Hz heat shield scattered light requirement</a:t>
            </a:r>
            <a:endParaRPr lang="en-US" dirty="0"/>
          </a:p>
        </p:txBody>
      </p:sp>
      <p:cxnSp>
        <p:nvCxnSpPr>
          <p:cNvPr id="12" name="Straight Arrow Connector 11"/>
          <p:cNvCxnSpPr>
            <a:stCxn id="7" idx="2"/>
          </p:cNvCxnSpPr>
          <p:nvPr/>
        </p:nvCxnSpPr>
        <p:spPr>
          <a:xfrm flipH="1">
            <a:off x="6300128" y="3260524"/>
            <a:ext cx="364094" cy="5496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25394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KAGRA </a:t>
            </a:r>
            <a:r>
              <a:rPr lang="en-US" dirty="0" err="1" smtClean="0"/>
              <a:t>Cryo</a:t>
            </a:r>
            <a:r>
              <a:rPr lang="en-US" dirty="0" smtClean="0"/>
              <a:t> System</a:t>
            </a:r>
            <a:endParaRPr lang="en-US"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G1500246 - Pasadena - 17 March 2015</a:t>
            </a:r>
            <a:endParaRPr lang="en-US"/>
          </a:p>
        </p:txBody>
      </p:sp>
      <p:sp>
        <p:nvSpPr>
          <p:cNvPr id="5" name="Slide Number Placeholder 4"/>
          <p:cNvSpPr>
            <a:spLocks noGrp="1"/>
          </p:cNvSpPr>
          <p:nvPr>
            <p:ph type="sldNum" sz="quarter" idx="12"/>
          </p:nvPr>
        </p:nvSpPr>
        <p:spPr/>
        <p:txBody>
          <a:bodyPr/>
          <a:lstStyle/>
          <a:p>
            <a:fld id="{B7B3A00D-A687-6248-9660-38F845FB283B}" type="slidenum">
              <a:rPr lang="en-US" smtClean="0"/>
              <a:t>65</a:t>
            </a:fld>
            <a:endParaRPr lang="en-US"/>
          </a:p>
        </p:txBody>
      </p:sp>
    </p:spTree>
    <p:extLst>
      <p:ext uri="{BB962C8B-B14F-4D97-AF65-F5344CB8AC3E}">
        <p14:creationId xmlns:p14="http://schemas.microsoft.com/office/powerpoint/2010/main" val="1410507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66</a:t>
            </a:fld>
            <a:endParaRPr lang="en-US"/>
          </a:p>
        </p:txBody>
      </p:sp>
      <p:sp>
        <p:nvSpPr>
          <p:cNvPr id="6" name="TextBox 5"/>
          <p:cNvSpPr txBox="1"/>
          <p:nvPr/>
        </p:nvSpPr>
        <p:spPr>
          <a:xfrm>
            <a:off x="45764" y="34325"/>
            <a:ext cx="3512302" cy="369332"/>
          </a:xfrm>
          <a:prstGeom prst="rect">
            <a:avLst/>
          </a:prstGeom>
          <a:noFill/>
        </p:spPr>
        <p:txBody>
          <a:bodyPr wrap="square" rtlCol="0">
            <a:spAutoFit/>
          </a:bodyPr>
          <a:lstStyle/>
          <a:p>
            <a:r>
              <a:rPr lang="en-US" dirty="0" smtClean="0"/>
              <a:t>KAGRA’s cryogenic system</a:t>
            </a:r>
            <a:endParaRPr lang="en-US" dirty="0"/>
          </a:p>
        </p:txBody>
      </p:sp>
      <p:grpSp>
        <p:nvGrpSpPr>
          <p:cNvPr id="9" name="Group 8"/>
          <p:cNvGrpSpPr/>
          <p:nvPr/>
        </p:nvGrpSpPr>
        <p:grpSpPr>
          <a:xfrm>
            <a:off x="0" y="441864"/>
            <a:ext cx="9144000" cy="5773975"/>
            <a:chOff x="0" y="441864"/>
            <a:chExt cx="9144000" cy="5773975"/>
          </a:xfrm>
        </p:grpSpPr>
        <p:pic>
          <p:nvPicPr>
            <p:cNvPr id="5" name="Picture 4"/>
            <p:cNvPicPr>
              <a:picLocks noChangeAspect="1"/>
            </p:cNvPicPr>
            <p:nvPr/>
          </p:nvPicPr>
          <p:blipFill>
            <a:blip r:embed="rId2"/>
            <a:stretch>
              <a:fillRect/>
            </a:stretch>
          </p:blipFill>
          <p:spPr>
            <a:xfrm>
              <a:off x="0" y="441864"/>
              <a:ext cx="9144000" cy="5773975"/>
            </a:xfrm>
            <a:prstGeom prst="rect">
              <a:avLst/>
            </a:prstGeom>
          </p:spPr>
        </p:pic>
        <p:sp>
          <p:nvSpPr>
            <p:cNvPr id="7" name="TextBox 6"/>
            <p:cNvSpPr txBox="1"/>
            <p:nvPr/>
          </p:nvSpPr>
          <p:spPr>
            <a:xfrm>
              <a:off x="7036043" y="1600273"/>
              <a:ext cx="1061659" cy="307777"/>
            </a:xfrm>
            <a:prstGeom prst="rect">
              <a:avLst/>
            </a:prstGeom>
            <a:noFill/>
          </p:spPr>
          <p:txBody>
            <a:bodyPr wrap="none" rtlCol="0">
              <a:spAutoFit/>
            </a:bodyPr>
            <a:lstStyle/>
            <a:p>
              <a:r>
                <a:rPr lang="en-US" sz="1400" dirty="0" smtClean="0"/>
                <a:t>(pulse tube)</a:t>
              </a:r>
              <a:endParaRPr lang="en-US" sz="1400" dirty="0"/>
            </a:p>
          </p:txBody>
        </p:sp>
      </p:grpSp>
      <p:sp>
        <p:nvSpPr>
          <p:cNvPr id="8" name="TextBox 7"/>
          <p:cNvSpPr txBox="1"/>
          <p:nvPr/>
        </p:nvSpPr>
        <p:spPr>
          <a:xfrm>
            <a:off x="114410" y="6261131"/>
            <a:ext cx="8157236" cy="584776"/>
          </a:xfrm>
          <a:prstGeom prst="rect">
            <a:avLst/>
          </a:prstGeom>
          <a:noFill/>
        </p:spPr>
        <p:txBody>
          <a:bodyPr wrap="square" rtlCol="0">
            <a:spAutoFit/>
          </a:bodyPr>
          <a:lstStyle/>
          <a:p>
            <a:r>
              <a:rPr lang="en-US" sz="1600" dirty="0"/>
              <a:t>Yusuke </a:t>
            </a:r>
            <a:r>
              <a:rPr lang="en-US" sz="1600" dirty="0" err="1"/>
              <a:t>Sakakibara</a:t>
            </a:r>
            <a:r>
              <a:rPr lang="en-US" sz="1600" dirty="0"/>
              <a:t> </a:t>
            </a:r>
            <a:r>
              <a:rPr lang="en-US" sz="1600" i="1" dirty="0"/>
              <a:t>et al</a:t>
            </a:r>
            <a:r>
              <a:rPr lang="en-US" sz="1600" dirty="0"/>
              <a:t> 2014 </a:t>
            </a:r>
            <a:r>
              <a:rPr lang="en-US" sz="1600" i="1" dirty="0"/>
              <a:t>Class. Quantum </a:t>
            </a:r>
            <a:r>
              <a:rPr lang="en-US" sz="1600" i="1" dirty="0" err="1"/>
              <a:t>Grav</a:t>
            </a:r>
            <a:r>
              <a:rPr lang="en-US" sz="1600" i="1" dirty="0"/>
              <a:t>.</a:t>
            </a:r>
            <a:r>
              <a:rPr lang="en-US" sz="1600" dirty="0"/>
              <a:t> </a:t>
            </a:r>
            <a:r>
              <a:rPr lang="en-US" sz="1600" b="1" dirty="0"/>
              <a:t>31</a:t>
            </a:r>
            <a:r>
              <a:rPr lang="en-US" sz="1600" dirty="0"/>
              <a:t> </a:t>
            </a:r>
            <a:r>
              <a:rPr lang="en-US" sz="1600" dirty="0" smtClean="0"/>
              <a:t>224003</a:t>
            </a:r>
          </a:p>
          <a:p>
            <a:r>
              <a:rPr lang="pl-PL" sz="1600" dirty="0" smtClean="0"/>
              <a:t>http</a:t>
            </a:r>
            <a:r>
              <a:rPr lang="pl-PL" sz="1600" dirty="0"/>
              <a:t>://iopscience.iop.org/0264-9381/31/22/224003</a:t>
            </a:r>
            <a:r>
              <a:rPr lang="pl-PL" sz="1600" dirty="0" smtClean="0"/>
              <a:t>/</a:t>
            </a:r>
            <a:endParaRPr lang="en-US" sz="1600" dirty="0"/>
          </a:p>
        </p:txBody>
      </p:sp>
      <p:sp>
        <p:nvSpPr>
          <p:cNvPr id="10" name="Footer Placeholder 9"/>
          <p:cNvSpPr>
            <a:spLocks noGrp="1"/>
          </p:cNvSpPr>
          <p:nvPr>
            <p:ph type="ftr" sz="quarter" idx="11"/>
          </p:nvPr>
        </p:nvSpPr>
        <p:spPr/>
        <p:txBody>
          <a:bodyPr/>
          <a:lstStyle/>
          <a:p>
            <a:r>
              <a:rPr lang="en-US" smtClean="0"/>
              <a:t>G1500246 - Pasadena - 17 March 2015</a:t>
            </a:r>
            <a:endParaRPr lang="en-US"/>
          </a:p>
        </p:txBody>
      </p:sp>
    </p:spTree>
    <p:extLst>
      <p:ext uri="{BB962C8B-B14F-4D97-AF65-F5344CB8AC3E}">
        <p14:creationId xmlns:p14="http://schemas.microsoft.com/office/powerpoint/2010/main" val="22785005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2339" y="0"/>
            <a:ext cx="6745916" cy="5926159"/>
          </a:xfrm>
          <a:prstGeom prst="rect">
            <a:avLst/>
          </a:prstGeom>
        </p:spPr>
      </p:pic>
      <p:sp>
        <p:nvSpPr>
          <p:cNvPr id="5" name="TextBox 4"/>
          <p:cNvSpPr txBox="1"/>
          <p:nvPr/>
        </p:nvSpPr>
        <p:spPr>
          <a:xfrm>
            <a:off x="133047" y="376300"/>
            <a:ext cx="3060095" cy="369332"/>
          </a:xfrm>
          <a:prstGeom prst="rect">
            <a:avLst/>
          </a:prstGeom>
          <a:noFill/>
        </p:spPr>
        <p:txBody>
          <a:bodyPr wrap="square" rtlCol="0">
            <a:spAutoFit/>
          </a:bodyPr>
          <a:lstStyle/>
          <a:p>
            <a:r>
              <a:rPr lang="en-US" dirty="0" smtClean="0"/>
              <a:t>KAGRA beam tube heat shield</a:t>
            </a:r>
            <a:endParaRPr lang="en-US" dirty="0"/>
          </a:p>
        </p:txBody>
      </p:sp>
      <p:sp>
        <p:nvSpPr>
          <p:cNvPr id="6" name="TextBox 5"/>
          <p:cNvSpPr txBox="1"/>
          <p:nvPr/>
        </p:nvSpPr>
        <p:spPr>
          <a:xfrm>
            <a:off x="105832" y="5985675"/>
            <a:ext cx="8942387" cy="830997"/>
          </a:xfrm>
          <a:prstGeom prst="rect">
            <a:avLst/>
          </a:prstGeom>
          <a:noFill/>
        </p:spPr>
        <p:txBody>
          <a:bodyPr wrap="square" rtlCol="0">
            <a:spAutoFit/>
          </a:bodyPr>
          <a:lstStyle/>
          <a:p>
            <a:r>
              <a:rPr lang="en-US" sz="1600" dirty="0" smtClean="0"/>
              <a:t>Quote from text pages 2-3: “</a:t>
            </a:r>
            <a:r>
              <a:rPr lang="en-US" sz="1600" dirty="0"/>
              <a:t>In CLIO, thermal radiation through the duct shield (described in section 4 ) </a:t>
            </a:r>
            <a:r>
              <a:rPr lang="en-US" sz="1600" dirty="0" smtClean="0"/>
              <a:t>was 1000 </a:t>
            </a:r>
            <a:r>
              <a:rPr lang="en-US" sz="1600" dirty="0"/>
              <a:t>times larger than our expectation because we had neglected </a:t>
            </a:r>
            <a:r>
              <a:rPr lang="en-US" sz="1600" dirty="0" smtClean="0"/>
              <a:t>reflections </a:t>
            </a:r>
            <a:r>
              <a:rPr lang="en-US" sz="1600" dirty="0"/>
              <a:t>from the </a:t>
            </a:r>
            <a:r>
              <a:rPr lang="en-US" sz="1600" dirty="0" smtClean="0"/>
              <a:t>duct shield. To</a:t>
            </a:r>
          </a:p>
          <a:p>
            <a:r>
              <a:rPr lang="en-US" sz="1600" dirty="0" smtClean="0"/>
              <a:t>reduce </a:t>
            </a:r>
            <a:r>
              <a:rPr lang="en-US" sz="1600" dirty="0"/>
              <a:t>this heat load, donut-shaped structures (called </a:t>
            </a:r>
            <a:r>
              <a:rPr lang="en-US" sz="1600" dirty="0" smtClean="0"/>
              <a:t>baffles</a:t>
            </a:r>
            <a:r>
              <a:rPr lang="en-US" sz="1600" dirty="0"/>
              <a:t>) were </a:t>
            </a:r>
            <a:r>
              <a:rPr lang="en-US" sz="1600" dirty="0" smtClean="0"/>
              <a:t>introduced.”</a:t>
            </a:r>
            <a:endParaRPr lang="en-US" sz="1600" dirty="0"/>
          </a:p>
        </p:txBody>
      </p:sp>
    </p:spTree>
    <p:extLst>
      <p:ext uri="{BB962C8B-B14F-4D97-AF65-F5344CB8AC3E}">
        <p14:creationId xmlns:p14="http://schemas.microsoft.com/office/powerpoint/2010/main" val="428178563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Annealed </a:t>
            </a:r>
            <a:r>
              <a:rPr lang="en-US" dirty="0" err="1" smtClean="0"/>
              <a:t>Pyrolitic</a:t>
            </a:r>
            <a:r>
              <a:rPr lang="en-US" dirty="0" smtClean="0"/>
              <a:t> Graphite (APG)</a:t>
            </a:r>
            <a:endParaRPr lang="en-US" dirty="0"/>
          </a:p>
        </p:txBody>
      </p:sp>
      <p:sp>
        <p:nvSpPr>
          <p:cNvPr id="5" name="Subtitle 4"/>
          <p:cNvSpPr>
            <a:spLocks noGrp="1"/>
          </p:cNvSpPr>
          <p:nvPr>
            <p:ph type="subTitle" idx="1"/>
          </p:nvPr>
        </p:nvSpPr>
        <p:spPr/>
        <p:txBody>
          <a:bodyPr/>
          <a:lstStyle/>
          <a:p>
            <a:r>
              <a:rPr lang="en-US" dirty="0" smtClean="0"/>
              <a:t>K core technology from </a:t>
            </a:r>
            <a:r>
              <a:rPr lang="en-US" dirty="0" err="1" smtClean="0"/>
              <a:t>thermacore</a:t>
            </a:r>
            <a:endParaRPr lang="en-US" dirty="0" smtClean="0"/>
          </a:p>
          <a:p>
            <a:r>
              <a:rPr lang="en-US" dirty="0"/>
              <a:t>~</a:t>
            </a:r>
            <a:r>
              <a:rPr lang="en-US" dirty="0" smtClean="0"/>
              <a:t> 3 times the conductivity of copper, in plane, but magnetic</a:t>
            </a:r>
            <a:endParaRPr lang="en-US" dirty="0"/>
          </a:p>
        </p:txBody>
      </p:sp>
      <p:sp>
        <p:nvSpPr>
          <p:cNvPr id="6" name="Footer Placeholder 5"/>
          <p:cNvSpPr>
            <a:spLocks noGrp="1"/>
          </p:cNvSpPr>
          <p:nvPr>
            <p:ph type="ftr" sz="quarter" idx="11"/>
          </p:nvPr>
        </p:nvSpPr>
        <p:spPr/>
        <p:txBody>
          <a:bodyPr/>
          <a:lstStyle/>
          <a:p>
            <a:r>
              <a:rPr lang="en-US" smtClean="0"/>
              <a:t>G1500246 - Pasadena - 17 March 2015</a:t>
            </a:r>
            <a:endParaRPr lang="en-US"/>
          </a:p>
        </p:txBody>
      </p:sp>
      <p:sp>
        <p:nvSpPr>
          <p:cNvPr id="7" name="Slide Number Placeholder 6"/>
          <p:cNvSpPr>
            <a:spLocks noGrp="1"/>
          </p:cNvSpPr>
          <p:nvPr>
            <p:ph type="sldNum" sz="quarter" idx="12"/>
          </p:nvPr>
        </p:nvSpPr>
        <p:spPr/>
        <p:txBody>
          <a:bodyPr/>
          <a:lstStyle/>
          <a:p>
            <a:fld id="{B7B3A00D-A687-6248-9660-38F845FB283B}" type="slidenum">
              <a:rPr lang="en-US" smtClean="0"/>
              <a:t>68</a:t>
            </a:fld>
            <a:endParaRPr lang="en-US"/>
          </a:p>
        </p:txBody>
      </p:sp>
    </p:spTree>
    <p:extLst>
      <p:ext uri="{BB962C8B-B14F-4D97-AF65-F5344CB8AC3E}">
        <p14:creationId xmlns:p14="http://schemas.microsoft.com/office/powerpoint/2010/main" val="42468762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390" y="0"/>
            <a:ext cx="5187283" cy="6594615"/>
          </a:xfrm>
          <a:prstGeom prst="rect">
            <a:avLst/>
          </a:prstGeom>
        </p:spPr>
      </p:pic>
      <p:sp>
        <p:nvSpPr>
          <p:cNvPr id="5" name="TextBox 4"/>
          <p:cNvSpPr txBox="1"/>
          <p:nvPr/>
        </p:nvSpPr>
        <p:spPr>
          <a:xfrm>
            <a:off x="1" y="6524494"/>
            <a:ext cx="9144000" cy="338554"/>
          </a:xfrm>
          <a:prstGeom prst="rect">
            <a:avLst/>
          </a:prstGeom>
          <a:noFill/>
        </p:spPr>
        <p:txBody>
          <a:bodyPr wrap="square" rtlCol="0">
            <a:spAutoFit/>
          </a:bodyPr>
          <a:lstStyle/>
          <a:p>
            <a:pPr algn="ctr"/>
            <a:r>
              <a:rPr lang="en-US" sz="1600" dirty="0"/>
              <a:t>http://</a:t>
            </a:r>
            <a:r>
              <a:rPr lang="en-US" sz="1600" dirty="0" err="1"/>
              <a:t>www.thermacore.com</a:t>
            </a:r>
            <a:r>
              <a:rPr lang="en-US" sz="1600" dirty="0"/>
              <a:t>/thermal-basics/advanced-solid-</a:t>
            </a:r>
            <a:r>
              <a:rPr lang="en-US" sz="1600" dirty="0" err="1"/>
              <a:t>conduction.aspx</a:t>
            </a:r>
            <a:endParaRPr lang="en-US" sz="1600" dirty="0"/>
          </a:p>
        </p:txBody>
      </p:sp>
      <p:sp>
        <p:nvSpPr>
          <p:cNvPr id="6" name="Rectangle 5"/>
          <p:cNvSpPr/>
          <p:nvPr/>
        </p:nvSpPr>
        <p:spPr>
          <a:xfrm>
            <a:off x="5266757" y="3184916"/>
            <a:ext cx="3970365" cy="2585323"/>
          </a:xfrm>
          <a:prstGeom prst="rect">
            <a:avLst/>
          </a:prstGeom>
        </p:spPr>
        <p:txBody>
          <a:bodyPr wrap="square">
            <a:spAutoFit/>
          </a:bodyPr>
          <a:lstStyle/>
          <a:p>
            <a:pPr marL="285750" indent="-285750">
              <a:buFont typeface="Arial"/>
              <a:buChar char="•"/>
            </a:pPr>
            <a:r>
              <a:rPr lang="en-US" dirty="0" smtClean="0"/>
              <a:t>See a brief video </a:t>
            </a:r>
            <a:r>
              <a:rPr lang="en-US" dirty="0" err="1" smtClean="0"/>
              <a:t>intro</a:t>
            </a:r>
            <a:r>
              <a:rPr lang="en-US" dirty="0" err="1" smtClean="0">
                <a:hlinkClick r:id="rId3"/>
              </a:rPr>
              <a:t>https</a:t>
            </a:r>
            <a:r>
              <a:rPr lang="en-US" dirty="0">
                <a:hlinkClick r:id="rId3"/>
              </a:rPr>
              <a:t>://www.youtube.com/watch?v=</a:t>
            </a:r>
            <a:r>
              <a:rPr lang="en-US" dirty="0" smtClean="0">
                <a:hlinkClick r:id="rId3"/>
              </a:rPr>
              <a:t>kMD0GUZmoy0</a:t>
            </a:r>
            <a:endParaRPr lang="en-US" dirty="0" smtClean="0"/>
          </a:p>
          <a:p>
            <a:pPr marL="285750" indent="-285750">
              <a:buFont typeface="Arial"/>
              <a:buChar char="•"/>
            </a:pPr>
            <a:r>
              <a:rPr lang="en-US" dirty="0" smtClean="0"/>
              <a:t>The graphite can be made flexible by making it into thin strips</a:t>
            </a:r>
          </a:p>
          <a:p>
            <a:pPr marL="285750" indent="-285750">
              <a:buFont typeface="Arial"/>
              <a:buChar char="•"/>
            </a:pPr>
            <a:r>
              <a:rPr lang="en-US" dirty="0" smtClean="0"/>
              <a:t>Vacuum compatible, at least to NASA specs for outgassing</a:t>
            </a:r>
          </a:p>
          <a:p>
            <a:pPr marL="285750" indent="-285750">
              <a:buFont typeface="Arial"/>
              <a:buChar char="•"/>
            </a:pPr>
            <a:r>
              <a:rPr lang="en-US" dirty="0" smtClean="0"/>
              <a:t>Conductive peak around 120-150 K</a:t>
            </a:r>
          </a:p>
          <a:p>
            <a:pPr marL="285750" indent="-285750">
              <a:buFont typeface="Arial"/>
              <a:buChar char="•"/>
            </a:pPr>
            <a:r>
              <a:rPr lang="en-US" dirty="0" smtClean="0"/>
              <a:t>The graphite is highly </a:t>
            </a:r>
            <a:r>
              <a:rPr lang="en-US" b="1" dirty="0" smtClean="0"/>
              <a:t>diamagnetic</a:t>
            </a:r>
            <a:endParaRPr lang="en-US" b="1" dirty="0"/>
          </a:p>
        </p:txBody>
      </p:sp>
      <p:sp>
        <p:nvSpPr>
          <p:cNvPr id="8" name="Rectangle 7"/>
          <p:cNvSpPr/>
          <p:nvPr/>
        </p:nvSpPr>
        <p:spPr>
          <a:xfrm>
            <a:off x="5362065" y="366566"/>
            <a:ext cx="3704760" cy="400110"/>
          </a:xfrm>
          <a:prstGeom prst="rect">
            <a:avLst/>
          </a:prstGeom>
        </p:spPr>
        <p:txBody>
          <a:bodyPr wrap="none">
            <a:spAutoFit/>
          </a:bodyPr>
          <a:lstStyle/>
          <a:p>
            <a:r>
              <a:rPr lang="en-US" sz="2000" dirty="0"/>
              <a:t>Annealed </a:t>
            </a:r>
            <a:r>
              <a:rPr lang="en-US" sz="2000" dirty="0" err="1"/>
              <a:t>Pyrolitic</a:t>
            </a:r>
            <a:r>
              <a:rPr lang="en-US" sz="2000" dirty="0"/>
              <a:t> Graphite (APG)</a:t>
            </a:r>
          </a:p>
        </p:txBody>
      </p:sp>
      <p:pic>
        <p:nvPicPr>
          <p:cNvPr id="2" name="Picture 1"/>
          <p:cNvPicPr>
            <a:picLocks noChangeAspect="1"/>
          </p:cNvPicPr>
          <p:nvPr/>
        </p:nvPicPr>
        <p:blipFill>
          <a:blip r:embed="rId4"/>
          <a:stretch>
            <a:fillRect/>
          </a:stretch>
        </p:blipFill>
        <p:spPr>
          <a:xfrm>
            <a:off x="6297557" y="956032"/>
            <a:ext cx="1879397" cy="1879397"/>
          </a:xfrm>
          <a:prstGeom prst="rect">
            <a:avLst/>
          </a:prstGeom>
        </p:spPr>
      </p:pic>
      <p:sp>
        <p:nvSpPr>
          <p:cNvPr id="3" name="Oval 2"/>
          <p:cNvSpPr>
            <a:spLocks noChangeAspect="1"/>
          </p:cNvSpPr>
          <p:nvPr/>
        </p:nvSpPr>
        <p:spPr>
          <a:xfrm>
            <a:off x="4026646" y="5864412"/>
            <a:ext cx="73152" cy="7315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1966007" y="5754684"/>
            <a:ext cx="73152" cy="7315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1449172" y="5245476"/>
            <a:ext cx="73152" cy="7315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247942" y="3652601"/>
            <a:ext cx="73152" cy="7315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3589535" y="5872016"/>
            <a:ext cx="440913" cy="27432"/>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2039160" y="5791260"/>
            <a:ext cx="215707" cy="9144"/>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2"/>
            <a:endCxn id="42" idx="5"/>
          </p:cNvCxnSpPr>
          <p:nvPr/>
        </p:nvCxnSpPr>
        <p:spPr>
          <a:xfrm flipH="1" flipV="1">
            <a:off x="1787584" y="5716046"/>
            <a:ext cx="178423" cy="75214"/>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1" idx="4"/>
          </p:cNvCxnSpPr>
          <p:nvPr/>
        </p:nvCxnSpPr>
        <p:spPr>
          <a:xfrm flipH="1" flipV="1">
            <a:off x="1284518" y="3725753"/>
            <a:ext cx="201230" cy="1519723"/>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64621" y="5565628"/>
            <a:ext cx="1203458" cy="338554"/>
          </a:xfrm>
          <a:prstGeom prst="rect">
            <a:avLst/>
          </a:prstGeom>
          <a:noFill/>
        </p:spPr>
        <p:txBody>
          <a:bodyPr wrap="square" rtlCol="0">
            <a:spAutoFit/>
          </a:bodyPr>
          <a:lstStyle/>
          <a:p>
            <a:r>
              <a:rPr lang="en-US" sz="1600" dirty="0" smtClean="0"/>
              <a:t>Cu 99.999%</a:t>
            </a:r>
            <a:endParaRPr lang="en-US" sz="1600" dirty="0"/>
          </a:p>
        </p:txBody>
      </p:sp>
      <p:sp>
        <p:nvSpPr>
          <p:cNvPr id="27" name="Oval 26"/>
          <p:cNvSpPr>
            <a:spLocks noChangeAspect="1"/>
          </p:cNvSpPr>
          <p:nvPr/>
        </p:nvSpPr>
        <p:spPr>
          <a:xfrm>
            <a:off x="956333" y="3990287"/>
            <a:ext cx="73152" cy="7315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935099" y="6072752"/>
            <a:ext cx="73152" cy="7315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8" idx="0"/>
            <a:endCxn id="27" idx="4"/>
          </p:cNvCxnSpPr>
          <p:nvPr/>
        </p:nvCxnSpPr>
        <p:spPr>
          <a:xfrm flipV="1">
            <a:off x="971675" y="4063439"/>
            <a:ext cx="21234" cy="2009313"/>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27" idx="0"/>
          </p:cNvCxnSpPr>
          <p:nvPr/>
        </p:nvCxnSpPr>
        <p:spPr>
          <a:xfrm flipH="1">
            <a:off x="992909" y="3694143"/>
            <a:ext cx="15342" cy="296144"/>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1725145" y="5653607"/>
            <a:ext cx="73152" cy="7315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a:stCxn id="42" idx="1"/>
            <a:endCxn id="10" idx="5"/>
          </p:cNvCxnSpPr>
          <p:nvPr/>
        </p:nvCxnSpPr>
        <p:spPr>
          <a:xfrm flipH="1" flipV="1">
            <a:off x="1511611" y="5307915"/>
            <a:ext cx="224247" cy="356405"/>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1" name="Footer Placeholder 50"/>
          <p:cNvSpPr>
            <a:spLocks noGrp="1"/>
          </p:cNvSpPr>
          <p:nvPr>
            <p:ph type="ftr" sz="quarter" idx="11"/>
          </p:nvPr>
        </p:nvSpPr>
        <p:spPr/>
        <p:txBody>
          <a:bodyPr/>
          <a:lstStyle/>
          <a:p>
            <a:r>
              <a:rPr lang="en-US" smtClean="0"/>
              <a:t>G1500246 - Pasadena - 17 March 2015</a:t>
            </a:r>
            <a:endParaRPr lang="en-US"/>
          </a:p>
        </p:txBody>
      </p:sp>
      <p:sp>
        <p:nvSpPr>
          <p:cNvPr id="52" name="Slide Number Placeholder 51"/>
          <p:cNvSpPr>
            <a:spLocks noGrp="1"/>
          </p:cNvSpPr>
          <p:nvPr>
            <p:ph type="sldNum" sz="quarter" idx="12"/>
          </p:nvPr>
        </p:nvSpPr>
        <p:spPr/>
        <p:txBody>
          <a:bodyPr/>
          <a:lstStyle/>
          <a:p>
            <a:fld id="{B7B3A00D-A687-6248-9660-38F845FB283B}" type="slidenum">
              <a:rPr lang="en-US" smtClean="0"/>
              <a:t>69</a:t>
            </a:fld>
            <a:endParaRPr lang="en-US"/>
          </a:p>
        </p:txBody>
      </p:sp>
    </p:spTree>
    <p:extLst>
      <p:ext uri="{BB962C8B-B14F-4D97-AF65-F5344CB8AC3E}">
        <p14:creationId xmlns:p14="http://schemas.microsoft.com/office/powerpoint/2010/main" val="10518560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00"/>
            <a:ext cx="8229600" cy="1143000"/>
          </a:xfrm>
        </p:spPr>
        <p:txBody>
          <a:bodyPr>
            <a:normAutofit/>
          </a:bodyPr>
          <a:lstStyle/>
          <a:p>
            <a:r>
              <a:rPr lang="en-US" dirty="0" smtClean="0"/>
              <a:t>LIGO III </a:t>
            </a:r>
            <a:r>
              <a:rPr lang="en-US" dirty="0" err="1" smtClean="0"/>
              <a:t>Cryosystem</a:t>
            </a:r>
            <a:endParaRPr lang="en-US" dirty="0"/>
          </a:p>
        </p:txBody>
      </p:sp>
      <p:grpSp>
        <p:nvGrpSpPr>
          <p:cNvPr id="39" name="Group 38"/>
          <p:cNvGrpSpPr/>
          <p:nvPr/>
        </p:nvGrpSpPr>
        <p:grpSpPr>
          <a:xfrm>
            <a:off x="151003" y="1463535"/>
            <a:ext cx="8134169" cy="5057325"/>
            <a:chOff x="151003" y="1463535"/>
            <a:chExt cx="8134169" cy="5057325"/>
          </a:xfrm>
        </p:grpSpPr>
        <p:sp>
          <p:nvSpPr>
            <p:cNvPr id="80" name="Rectangle 79"/>
            <p:cNvSpPr/>
            <p:nvPr/>
          </p:nvSpPr>
          <p:spPr>
            <a:xfrm>
              <a:off x="5327253" y="179558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61" name="Group 60"/>
            <p:cNvGrpSpPr/>
            <p:nvPr/>
          </p:nvGrpSpPr>
          <p:grpSpPr>
            <a:xfrm>
              <a:off x="4632238" y="5380210"/>
              <a:ext cx="1828800" cy="2622"/>
              <a:chOff x="429981" y="3527476"/>
              <a:chExt cx="2560319" cy="2622"/>
            </a:xfrm>
            <a:scene3d>
              <a:camera prst="orthographicFront">
                <a:rot lat="0" lon="0" rev="10800000"/>
              </a:camera>
              <a:lightRig rig="threePt" dir="t"/>
            </a:scene3d>
          </p:grpSpPr>
          <p:cxnSp>
            <p:nvCxnSpPr>
              <p:cNvPr id="62" name="Straight Connector 61"/>
              <p:cNvCxnSpPr/>
              <p:nvPr/>
            </p:nvCxnSpPr>
            <p:spPr>
              <a:xfrm>
                <a:off x="42998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20080"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128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0430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9574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87181" y="3527476"/>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97862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0700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161500" y="3530098"/>
                <a:ext cx="1828800"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1435991" y="5362918"/>
              <a:ext cx="2560319" cy="2622"/>
              <a:chOff x="429981" y="3527476"/>
              <a:chExt cx="2560319" cy="2622"/>
            </a:xfrm>
          </p:grpSpPr>
          <p:cxnSp>
            <p:nvCxnSpPr>
              <p:cNvPr id="51" name="Straight Connector 50"/>
              <p:cNvCxnSpPr/>
              <p:nvPr/>
            </p:nvCxnSpPr>
            <p:spPr>
              <a:xfrm>
                <a:off x="42998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0080"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128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0430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9574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87181" y="3527476"/>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862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0700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61500" y="3530098"/>
                <a:ext cx="1828800" cy="0"/>
              </a:xfrm>
              <a:prstGeom prst="line">
                <a:avLst/>
              </a:prstGeom>
              <a:ln w="317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a:xfrm>
              <a:off x="4006706" y="4851154"/>
              <a:ext cx="610823"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Rectangle 6"/>
            <p:cNvSpPr/>
            <p:nvPr/>
          </p:nvSpPr>
          <p:spPr>
            <a:xfrm>
              <a:off x="4825986" y="4982591"/>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4130417" y="3550993"/>
              <a:ext cx="360994"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4825679" y="3674700"/>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4129950" y="2880317"/>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ectangle 11"/>
            <p:cNvSpPr/>
            <p:nvPr/>
          </p:nvSpPr>
          <p:spPr>
            <a:xfrm>
              <a:off x="4134515" y="2292404"/>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ctangle 12"/>
            <p:cNvSpPr/>
            <p:nvPr/>
          </p:nvSpPr>
          <p:spPr>
            <a:xfrm>
              <a:off x="4825679" y="2879863"/>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Rectangle 13"/>
            <p:cNvSpPr/>
            <p:nvPr/>
          </p:nvSpPr>
          <p:spPr>
            <a:xfrm>
              <a:off x="4830244" y="2291950"/>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7" name="Straight Connector 16"/>
            <p:cNvCxnSpPr/>
            <p:nvPr/>
          </p:nvCxnSpPr>
          <p:spPr>
            <a:xfrm>
              <a:off x="4233197" y="4080113"/>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5597"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26511"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78911" y="4079205"/>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33197" y="3115936"/>
              <a:ext cx="0" cy="66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85597" y="3115936"/>
              <a:ext cx="0" cy="669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233197" y="251581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385597" y="251581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926511" y="249184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78911" y="249184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9138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662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22192" y="3421651"/>
              <a:ext cx="1610968" cy="2610331"/>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Rectangle 40"/>
            <p:cNvSpPr/>
            <p:nvPr/>
          </p:nvSpPr>
          <p:spPr>
            <a:xfrm>
              <a:off x="1984631" y="5029623"/>
              <a:ext cx="1837005"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 name="Rectangle 59"/>
            <p:cNvSpPr/>
            <p:nvPr/>
          </p:nvSpPr>
          <p:spPr>
            <a:xfrm>
              <a:off x="5432604" y="5029623"/>
              <a:ext cx="457200"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8" name="TextBox 57"/>
            <p:cNvSpPr txBox="1"/>
            <p:nvPr/>
          </p:nvSpPr>
          <p:spPr>
            <a:xfrm>
              <a:off x="5889803" y="2484899"/>
              <a:ext cx="2130145" cy="369332"/>
            </a:xfrm>
            <a:prstGeom prst="rect">
              <a:avLst/>
            </a:prstGeom>
            <a:noFill/>
          </p:spPr>
          <p:txBody>
            <a:bodyPr wrap="square" rtlCol="0">
              <a:spAutoFit/>
            </a:bodyPr>
            <a:lstStyle/>
            <a:p>
              <a:r>
                <a:rPr lang="en-US" dirty="0" smtClean="0"/>
                <a:t>Room temperature</a:t>
              </a:r>
              <a:endParaRPr lang="en-US" dirty="0"/>
            </a:p>
          </p:txBody>
        </p:sp>
        <p:cxnSp>
          <p:nvCxnSpPr>
            <p:cNvPr id="71" name="Straight Arrow Connector 70"/>
            <p:cNvCxnSpPr>
              <a:stCxn id="58" idx="1"/>
              <a:endCxn id="12" idx="3"/>
            </p:cNvCxnSpPr>
            <p:nvPr/>
          </p:nvCxnSpPr>
          <p:spPr>
            <a:xfrm flipH="1" flipV="1">
              <a:off x="4495509" y="2486644"/>
              <a:ext cx="1394294" cy="1829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8" idx="1"/>
              <a:endCxn id="11" idx="3"/>
            </p:cNvCxnSpPr>
            <p:nvPr/>
          </p:nvCxnSpPr>
          <p:spPr>
            <a:xfrm flipH="1">
              <a:off x="4490944" y="2669565"/>
              <a:ext cx="1398859" cy="4049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58" idx="1"/>
            </p:cNvCxnSpPr>
            <p:nvPr/>
          </p:nvCxnSpPr>
          <p:spPr>
            <a:xfrm flipH="1" flipV="1">
              <a:off x="5197427" y="2318275"/>
              <a:ext cx="692376" cy="3512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8" idx="1"/>
              <a:endCxn id="13" idx="3"/>
            </p:cNvCxnSpPr>
            <p:nvPr/>
          </p:nvCxnSpPr>
          <p:spPr>
            <a:xfrm flipH="1">
              <a:off x="5186673" y="2669565"/>
              <a:ext cx="703130" cy="4045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6121069" y="3467033"/>
              <a:ext cx="2164103" cy="369332"/>
            </a:xfrm>
            <a:prstGeom prst="rect">
              <a:avLst/>
            </a:prstGeom>
            <a:noFill/>
          </p:spPr>
          <p:txBody>
            <a:bodyPr wrap="square" rtlCol="0">
              <a:spAutoFit/>
            </a:bodyPr>
            <a:lstStyle/>
            <a:p>
              <a:pPr algn="ctr"/>
              <a:r>
                <a:rPr lang="en-US" dirty="0" smtClean="0"/>
                <a:t>Heat shield </a:t>
              </a:r>
              <a:r>
                <a:rPr lang="en-US" dirty="0" smtClean="0"/>
                <a:t>at 80 K</a:t>
              </a:r>
              <a:endParaRPr lang="en-US" dirty="0"/>
            </a:p>
          </p:txBody>
        </p:sp>
        <p:cxnSp>
          <p:nvCxnSpPr>
            <p:cNvPr id="77" name="Straight Arrow Connector 76"/>
            <p:cNvCxnSpPr>
              <a:stCxn id="75" idx="1"/>
            </p:cNvCxnSpPr>
            <p:nvPr/>
          </p:nvCxnSpPr>
          <p:spPr>
            <a:xfrm flipH="1">
              <a:off x="5502134" y="3651699"/>
              <a:ext cx="618935" cy="119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1954395" y="1463535"/>
              <a:ext cx="5374577"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ISI Stage 2</a:t>
              </a:r>
              <a:endParaRPr lang="en-US" sz="1600" dirty="0"/>
            </a:p>
          </p:txBody>
        </p:sp>
        <p:cxnSp>
          <p:nvCxnSpPr>
            <p:cNvPr id="78" name="Straight Connector 77"/>
            <p:cNvCxnSpPr/>
            <p:nvPr/>
          </p:nvCxnSpPr>
          <p:spPr>
            <a:xfrm>
              <a:off x="4309092" y="179617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97027" y="179558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828365" y="179617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1" name="Freeform 90"/>
            <p:cNvSpPr/>
            <p:nvPr/>
          </p:nvSpPr>
          <p:spPr>
            <a:xfrm>
              <a:off x="1071040" y="1835940"/>
              <a:ext cx="2723500" cy="1637046"/>
            </a:xfrm>
            <a:custGeom>
              <a:avLst/>
              <a:gdLst>
                <a:gd name="connsiteX0" fmla="*/ 0 w 2723500"/>
                <a:gd name="connsiteY0" fmla="*/ 458985 h 1637046"/>
                <a:gd name="connsiteX1" fmla="*/ 504918 w 2723500"/>
                <a:gd name="connsiteY1" fmla="*/ 443685 h 1637046"/>
                <a:gd name="connsiteX2" fmla="*/ 581421 w 2723500"/>
                <a:gd name="connsiteY2" fmla="*/ 428386 h 1637046"/>
                <a:gd name="connsiteX3" fmla="*/ 688525 w 2723500"/>
                <a:gd name="connsiteY3" fmla="*/ 397787 h 1637046"/>
                <a:gd name="connsiteX4" fmla="*/ 749727 w 2723500"/>
                <a:gd name="connsiteY4" fmla="*/ 367188 h 1637046"/>
                <a:gd name="connsiteX5" fmla="*/ 841531 w 2723500"/>
                <a:gd name="connsiteY5" fmla="*/ 305990 h 1637046"/>
                <a:gd name="connsiteX6" fmla="*/ 887432 w 2723500"/>
                <a:gd name="connsiteY6" fmla="*/ 275391 h 1637046"/>
                <a:gd name="connsiteX7" fmla="*/ 948635 w 2723500"/>
                <a:gd name="connsiteY7" fmla="*/ 244792 h 1637046"/>
                <a:gd name="connsiteX8" fmla="*/ 963935 w 2723500"/>
                <a:gd name="connsiteY8" fmla="*/ 198893 h 1637046"/>
                <a:gd name="connsiteX9" fmla="*/ 1025137 w 2723500"/>
                <a:gd name="connsiteY9" fmla="*/ 183594 h 1637046"/>
                <a:gd name="connsiteX10" fmla="*/ 1071039 w 2723500"/>
                <a:gd name="connsiteY10" fmla="*/ 168294 h 1637046"/>
                <a:gd name="connsiteX11" fmla="*/ 1116941 w 2723500"/>
                <a:gd name="connsiteY11" fmla="*/ 137695 h 1637046"/>
                <a:gd name="connsiteX12" fmla="*/ 1178143 w 2723500"/>
                <a:gd name="connsiteY12" fmla="*/ 122396 h 1637046"/>
                <a:gd name="connsiteX13" fmla="*/ 1269946 w 2723500"/>
                <a:gd name="connsiteY13" fmla="*/ 91797 h 1637046"/>
                <a:gd name="connsiteX14" fmla="*/ 1315848 w 2723500"/>
                <a:gd name="connsiteY14" fmla="*/ 76497 h 1637046"/>
                <a:gd name="connsiteX15" fmla="*/ 1453553 w 2723500"/>
                <a:gd name="connsiteY15" fmla="*/ 15299 h 1637046"/>
                <a:gd name="connsiteX16" fmla="*/ 1667761 w 2723500"/>
                <a:gd name="connsiteY16" fmla="*/ 0 h 1637046"/>
                <a:gd name="connsiteX17" fmla="*/ 1989073 w 2723500"/>
                <a:gd name="connsiteY17" fmla="*/ 15299 h 1637046"/>
                <a:gd name="connsiteX18" fmla="*/ 2325685 w 2723500"/>
                <a:gd name="connsiteY18" fmla="*/ 45898 h 1637046"/>
                <a:gd name="connsiteX19" fmla="*/ 2371587 w 2723500"/>
                <a:gd name="connsiteY19" fmla="*/ 76497 h 1637046"/>
                <a:gd name="connsiteX20" fmla="*/ 2463390 w 2723500"/>
                <a:gd name="connsiteY20" fmla="*/ 107096 h 1637046"/>
                <a:gd name="connsiteX21" fmla="*/ 2493992 w 2723500"/>
                <a:gd name="connsiteY21" fmla="*/ 152995 h 1637046"/>
                <a:gd name="connsiteX22" fmla="*/ 2524593 w 2723500"/>
                <a:gd name="connsiteY22" fmla="*/ 244792 h 1637046"/>
                <a:gd name="connsiteX23" fmla="*/ 2555194 w 2723500"/>
                <a:gd name="connsiteY23" fmla="*/ 474284 h 1637046"/>
                <a:gd name="connsiteX24" fmla="*/ 2585795 w 2723500"/>
                <a:gd name="connsiteY24" fmla="*/ 1254559 h 1637046"/>
                <a:gd name="connsiteX25" fmla="*/ 2631697 w 2723500"/>
                <a:gd name="connsiteY25" fmla="*/ 1545249 h 1637046"/>
                <a:gd name="connsiteX26" fmla="*/ 2662298 w 2723500"/>
                <a:gd name="connsiteY26" fmla="*/ 1591148 h 1637046"/>
                <a:gd name="connsiteX27" fmla="*/ 2708199 w 2723500"/>
                <a:gd name="connsiteY27" fmla="*/ 1621747 h 1637046"/>
                <a:gd name="connsiteX28" fmla="*/ 2723500 w 2723500"/>
                <a:gd name="connsiteY28" fmla="*/ 1637046 h 16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3500" h="1637046">
                  <a:moveTo>
                    <a:pt x="0" y="458985"/>
                  </a:moveTo>
                  <a:cubicBezTo>
                    <a:pt x="168306" y="453885"/>
                    <a:pt x="336767" y="452534"/>
                    <a:pt x="504918" y="443685"/>
                  </a:cubicBezTo>
                  <a:cubicBezTo>
                    <a:pt x="530888" y="442318"/>
                    <a:pt x="556034" y="434027"/>
                    <a:pt x="581421" y="428386"/>
                  </a:cubicBezTo>
                  <a:cubicBezTo>
                    <a:pt x="608289" y="422416"/>
                    <a:pt x="661007" y="409580"/>
                    <a:pt x="688525" y="397787"/>
                  </a:cubicBezTo>
                  <a:cubicBezTo>
                    <a:pt x="709489" y="388803"/>
                    <a:pt x="730169" y="378922"/>
                    <a:pt x="749727" y="367188"/>
                  </a:cubicBezTo>
                  <a:cubicBezTo>
                    <a:pt x="781264" y="348267"/>
                    <a:pt x="810930" y="326389"/>
                    <a:pt x="841531" y="305990"/>
                  </a:cubicBezTo>
                  <a:cubicBezTo>
                    <a:pt x="856831" y="295790"/>
                    <a:pt x="870985" y="283614"/>
                    <a:pt x="887432" y="275391"/>
                  </a:cubicBezTo>
                  <a:lnTo>
                    <a:pt x="948635" y="244792"/>
                  </a:lnTo>
                  <a:cubicBezTo>
                    <a:pt x="953735" y="229492"/>
                    <a:pt x="951341" y="208967"/>
                    <a:pt x="963935" y="198893"/>
                  </a:cubicBezTo>
                  <a:cubicBezTo>
                    <a:pt x="980356" y="185757"/>
                    <a:pt x="1004918" y="189371"/>
                    <a:pt x="1025137" y="183594"/>
                  </a:cubicBezTo>
                  <a:cubicBezTo>
                    <a:pt x="1040645" y="179164"/>
                    <a:pt x="1056613" y="175506"/>
                    <a:pt x="1071039" y="168294"/>
                  </a:cubicBezTo>
                  <a:cubicBezTo>
                    <a:pt x="1087487" y="160071"/>
                    <a:pt x="1100039" y="144938"/>
                    <a:pt x="1116941" y="137695"/>
                  </a:cubicBezTo>
                  <a:cubicBezTo>
                    <a:pt x="1136269" y="129412"/>
                    <a:pt x="1158001" y="128438"/>
                    <a:pt x="1178143" y="122396"/>
                  </a:cubicBezTo>
                  <a:cubicBezTo>
                    <a:pt x="1209039" y="113128"/>
                    <a:pt x="1239345" y="101997"/>
                    <a:pt x="1269946" y="91797"/>
                  </a:cubicBezTo>
                  <a:cubicBezTo>
                    <a:pt x="1285247" y="86697"/>
                    <a:pt x="1302428" y="85443"/>
                    <a:pt x="1315848" y="76497"/>
                  </a:cubicBezTo>
                  <a:cubicBezTo>
                    <a:pt x="1361185" y="46274"/>
                    <a:pt x="1392375" y="19668"/>
                    <a:pt x="1453553" y="15299"/>
                  </a:cubicBezTo>
                  <a:lnTo>
                    <a:pt x="1667761" y="0"/>
                  </a:lnTo>
                  <a:lnTo>
                    <a:pt x="1989073" y="15299"/>
                  </a:lnTo>
                  <a:cubicBezTo>
                    <a:pt x="2279102" y="30171"/>
                    <a:pt x="2176741" y="8666"/>
                    <a:pt x="2325685" y="45898"/>
                  </a:cubicBezTo>
                  <a:cubicBezTo>
                    <a:pt x="2340986" y="56098"/>
                    <a:pt x="2354783" y="69029"/>
                    <a:pt x="2371587" y="76497"/>
                  </a:cubicBezTo>
                  <a:cubicBezTo>
                    <a:pt x="2401063" y="89597"/>
                    <a:pt x="2463390" y="107096"/>
                    <a:pt x="2463390" y="107096"/>
                  </a:cubicBezTo>
                  <a:cubicBezTo>
                    <a:pt x="2473591" y="122396"/>
                    <a:pt x="2486523" y="136192"/>
                    <a:pt x="2493992" y="152995"/>
                  </a:cubicBezTo>
                  <a:cubicBezTo>
                    <a:pt x="2507093" y="182469"/>
                    <a:pt x="2524593" y="244792"/>
                    <a:pt x="2524593" y="244792"/>
                  </a:cubicBezTo>
                  <a:cubicBezTo>
                    <a:pt x="2529190" y="276972"/>
                    <a:pt x="2554253" y="447932"/>
                    <a:pt x="2555194" y="474284"/>
                  </a:cubicBezTo>
                  <a:cubicBezTo>
                    <a:pt x="2583340" y="1262310"/>
                    <a:pt x="2492237" y="973910"/>
                    <a:pt x="2585795" y="1254559"/>
                  </a:cubicBezTo>
                  <a:cubicBezTo>
                    <a:pt x="2589687" y="1305146"/>
                    <a:pt x="2586802" y="1477910"/>
                    <a:pt x="2631697" y="1545249"/>
                  </a:cubicBezTo>
                  <a:cubicBezTo>
                    <a:pt x="2641897" y="1560549"/>
                    <a:pt x="2649295" y="1578146"/>
                    <a:pt x="2662298" y="1591148"/>
                  </a:cubicBezTo>
                  <a:cubicBezTo>
                    <a:pt x="2675301" y="1604150"/>
                    <a:pt x="2693488" y="1610714"/>
                    <a:pt x="2708199" y="1621747"/>
                  </a:cubicBezTo>
                  <a:cubicBezTo>
                    <a:pt x="2713969" y="1626074"/>
                    <a:pt x="2718400" y="1631946"/>
                    <a:pt x="2723500" y="1637046"/>
                  </a:cubicBezTo>
                </a:path>
              </a:pathLst>
            </a:custGeom>
            <a:ln w="635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93" name="TextBox 92"/>
            <p:cNvSpPr txBox="1"/>
            <p:nvPr/>
          </p:nvSpPr>
          <p:spPr>
            <a:xfrm>
              <a:off x="151003" y="3094859"/>
              <a:ext cx="1241401" cy="646331"/>
            </a:xfrm>
            <a:prstGeom prst="rect">
              <a:avLst/>
            </a:prstGeom>
            <a:noFill/>
          </p:spPr>
          <p:txBody>
            <a:bodyPr wrap="square" rtlCol="0">
              <a:spAutoFit/>
            </a:bodyPr>
            <a:lstStyle/>
            <a:p>
              <a:r>
                <a:rPr lang="en-US" dirty="0" smtClean="0"/>
                <a:t>Vacuum flange</a:t>
              </a:r>
              <a:endParaRPr lang="en-US" dirty="0"/>
            </a:p>
          </p:txBody>
        </p:sp>
        <p:cxnSp>
          <p:nvCxnSpPr>
            <p:cNvPr id="94" name="Straight Arrow Connector 93"/>
            <p:cNvCxnSpPr>
              <a:stCxn id="93" idx="0"/>
              <a:endCxn id="92" idx="2"/>
            </p:cNvCxnSpPr>
            <p:nvPr/>
          </p:nvCxnSpPr>
          <p:spPr>
            <a:xfrm flipV="1">
              <a:off x="771704" y="2684954"/>
              <a:ext cx="322196" cy="409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983232" y="3149820"/>
              <a:ext cx="1230969" cy="369332"/>
            </a:xfrm>
            <a:prstGeom prst="rect">
              <a:avLst/>
            </a:prstGeom>
            <a:noFill/>
          </p:spPr>
          <p:txBody>
            <a:bodyPr wrap="square" rtlCol="0">
              <a:spAutoFit/>
            </a:bodyPr>
            <a:lstStyle/>
            <a:p>
              <a:pPr algn="ctr"/>
              <a:r>
                <a:rPr lang="en-US" dirty="0" smtClean="0"/>
                <a:t>Cold link</a:t>
              </a:r>
            </a:p>
          </p:txBody>
        </p:sp>
        <p:cxnSp>
          <p:nvCxnSpPr>
            <p:cNvPr id="98" name="Straight Arrow Connector 97"/>
            <p:cNvCxnSpPr>
              <a:stCxn id="97" idx="0"/>
            </p:cNvCxnSpPr>
            <p:nvPr/>
          </p:nvCxnSpPr>
          <p:spPr>
            <a:xfrm flipH="1" flipV="1">
              <a:off x="1912676" y="2304947"/>
              <a:ext cx="686041" cy="8448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240421" y="4511083"/>
              <a:ext cx="1304560" cy="369332"/>
            </a:xfrm>
            <a:prstGeom prst="rect">
              <a:avLst/>
            </a:prstGeom>
            <a:noFill/>
          </p:spPr>
          <p:txBody>
            <a:bodyPr wrap="square" rtlCol="0">
              <a:spAutoFit/>
            </a:bodyPr>
            <a:lstStyle/>
            <a:p>
              <a:pPr algn="ctr"/>
              <a:r>
                <a:rPr lang="en-US" dirty="0" smtClean="0"/>
                <a:t> </a:t>
              </a:r>
              <a:r>
                <a:rPr lang="en-US" dirty="0" smtClean="0"/>
                <a:t>10 </a:t>
              </a:r>
              <a:r>
                <a:rPr lang="en-US" dirty="0"/>
                <a:t>m</a:t>
              </a:r>
              <a:endParaRPr lang="en-US" dirty="0" smtClean="0"/>
            </a:p>
          </p:txBody>
        </p:sp>
        <p:cxnSp>
          <p:nvCxnSpPr>
            <p:cNvPr id="84" name="Straight Arrow Connector 83"/>
            <p:cNvCxnSpPr/>
            <p:nvPr/>
          </p:nvCxnSpPr>
          <p:spPr>
            <a:xfrm flipH="1" flipV="1">
              <a:off x="2004730" y="4458720"/>
              <a:ext cx="0" cy="537646"/>
            </a:xfrm>
            <a:prstGeom prst="straightConnector1">
              <a:avLst/>
            </a:prstGeom>
            <a:ln>
              <a:solidFill>
                <a:schemeClr val="tx1"/>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3305729" y="4702408"/>
              <a:ext cx="443067"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2074760" y="4702409"/>
              <a:ext cx="443067" cy="1"/>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2629134" y="6151528"/>
              <a:ext cx="2525618" cy="369332"/>
            </a:xfrm>
            <a:prstGeom prst="rect">
              <a:avLst/>
            </a:prstGeom>
            <a:noFill/>
          </p:spPr>
          <p:txBody>
            <a:bodyPr wrap="square" rtlCol="0">
              <a:spAutoFit/>
            </a:bodyPr>
            <a:lstStyle/>
            <a:p>
              <a:r>
                <a:rPr lang="en-US" dirty="0" smtClean="0"/>
                <a:t>124 K Silicon </a:t>
              </a:r>
              <a:r>
                <a:rPr lang="en-US" dirty="0" smtClean="0"/>
                <a:t>test mass</a:t>
              </a:r>
              <a:endParaRPr lang="en-US" dirty="0"/>
            </a:p>
          </p:txBody>
        </p:sp>
        <p:cxnSp>
          <p:nvCxnSpPr>
            <p:cNvPr id="89" name="Straight Arrow Connector 88"/>
            <p:cNvCxnSpPr>
              <a:stCxn id="87" idx="0"/>
            </p:cNvCxnSpPr>
            <p:nvPr/>
          </p:nvCxnSpPr>
          <p:spPr>
            <a:xfrm flipV="1">
              <a:off x="3891943" y="5596838"/>
              <a:ext cx="417149" cy="5546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251967" y="1916964"/>
              <a:ext cx="445644" cy="461665"/>
            </a:xfrm>
            <a:prstGeom prst="rect">
              <a:avLst/>
            </a:prstGeom>
            <a:solidFill>
              <a:schemeClr val="bg1"/>
            </a:solidFill>
          </p:spPr>
          <p:txBody>
            <a:bodyPr wrap="square" rtlCol="0" anchor="t">
              <a:spAutoFit/>
            </a:bodyPr>
            <a:lstStyle/>
            <a:p>
              <a:pPr algn="ctr"/>
              <a:r>
                <a:rPr lang="en-US" sz="2400" dirty="0" smtClean="0"/>
                <a:t>…</a:t>
              </a:r>
              <a:endParaRPr lang="en-US" sz="2400" dirty="0"/>
            </a:p>
          </p:txBody>
        </p:sp>
        <p:sp>
          <p:nvSpPr>
            <p:cNvPr id="96" name="Rectangle 95"/>
            <p:cNvSpPr/>
            <p:nvPr/>
          </p:nvSpPr>
          <p:spPr>
            <a:xfrm>
              <a:off x="2770754" y="1787090"/>
              <a:ext cx="337526" cy="17855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33" name="Straight Connector 32"/>
            <p:cNvCxnSpPr>
              <a:stCxn id="92" idx="1"/>
            </p:cNvCxnSpPr>
            <p:nvPr/>
          </p:nvCxnSpPr>
          <p:spPr>
            <a:xfrm flipH="1" flipV="1">
              <a:off x="520390" y="2141931"/>
              <a:ext cx="550650" cy="118516"/>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1071040" y="1835940"/>
              <a:ext cx="45719" cy="849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104" name="Group 103"/>
          <p:cNvGrpSpPr/>
          <p:nvPr/>
        </p:nvGrpSpPr>
        <p:grpSpPr>
          <a:xfrm>
            <a:off x="0" y="0"/>
            <a:ext cx="9144000" cy="1264919"/>
            <a:chOff x="0" y="0"/>
            <a:chExt cx="9144000" cy="1264919"/>
          </a:xfrm>
        </p:grpSpPr>
        <p:pic>
          <p:nvPicPr>
            <p:cNvPr id="105"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06" name="Picture 105"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09" name="Picture 108"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3" name="Footer Placeholder 22"/>
          <p:cNvSpPr>
            <a:spLocks noGrp="1"/>
          </p:cNvSpPr>
          <p:nvPr>
            <p:ph type="ftr" sz="quarter" idx="11"/>
          </p:nvPr>
        </p:nvSpPr>
        <p:spPr>
          <a:xfrm>
            <a:off x="3124200" y="6447886"/>
            <a:ext cx="2895600" cy="365125"/>
          </a:xfrm>
        </p:spPr>
        <p:txBody>
          <a:bodyPr/>
          <a:lstStyle/>
          <a:p>
            <a:r>
              <a:rPr lang="en-US" smtClean="0"/>
              <a:t>G1500246 - Pasadena - 17 March 2015</a:t>
            </a:r>
            <a:endParaRPr lang="en-US"/>
          </a:p>
        </p:txBody>
      </p:sp>
      <p:sp>
        <p:nvSpPr>
          <p:cNvPr id="25" name="Slide Number Placeholder 24"/>
          <p:cNvSpPr>
            <a:spLocks noGrp="1"/>
          </p:cNvSpPr>
          <p:nvPr>
            <p:ph type="sldNum" sz="quarter" idx="12"/>
          </p:nvPr>
        </p:nvSpPr>
        <p:spPr>
          <a:xfrm>
            <a:off x="6942194" y="6436444"/>
            <a:ext cx="2133600" cy="365125"/>
          </a:xfrm>
        </p:spPr>
        <p:txBody>
          <a:bodyPr/>
          <a:lstStyle/>
          <a:p>
            <a:fld id="{B7B3A00D-A687-6248-9660-38F845FB283B}" type="slidenum">
              <a:rPr lang="en-US" smtClean="0"/>
              <a:t>7</a:t>
            </a:fld>
            <a:endParaRPr lang="en-US"/>
          </a:p>
        </p:txBody>
      </p:sp>
      <p:sp>
        <p:nvSpPr>
          <p:cNvPr id="116" name="TextBox 115"/>
          <p:cNvSpPr txBox="1"/>
          <p:nvPr/>
        </p:nvSpPr>
        <p:spPr>
          <a:xfrm>
            <a:off x="13514" y="3903918"/>
            <a:ext cx="2164103" cy="646331"/>
          </a:xfrm>
          <a:prstGeom prst="rect">
            <a:avLst/>
          </a:prstGeom>
          <a:noFill/>
        </p:spPr>
        <p:txBody>
          <a:bodyPr wrap="square" rtlCol="0">
            <a:spAutoFit/>
          </a:bodyPr>
          <a:lstStyle/>
          <a:p>
            <a:pPr algn="ctr"/>
            <a:r>
              <a:rPr lang="en-US" dirty="0" smtClean="0"/>
              <a:t>Beam tube shield at 80 K</a:t>
            </a:r>
            <a:endParaRPr lang="en-US" dirty="0"/>
          </a:p>
        </p:txBody>
      </p:sp>
      <p:cxnSp>
        <p:nvCxnSpPr>
          <p:cNvPr id="119" name="Straight Arrow Connector 118"/>
          <p:cNvCxnSpPr>
            <a:stCxn id="116" idx="2"/>
          </p:cNvCxnSpPr>
          <p:nvPr/>
        </p:nvCxnSpPr>
        <p:spPr>
          <a:xfrm>
            <a:off x="1095566" y="4550249"/>
            <a:ext cx="909164" cy="4323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5627985" y="1796172"/>
            <a:ext cx="261818" cy="8733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801751" y="1219200"/>
            <a:ext cx="6483421" cy="2672781"/>
          </a:xfrm>
          <a:prstGeom prst="rect">
            <a:avLst/>
          </a:prstGeom>
          <a:noFill/>
          <a:ln w="38100">
            <a:solidFill>
              <a:srgbClr val="6600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954556" y="3903918"/>
            <a:ext cx="3189444" cy="1754327"/>
          </a:xfrm>
          <a:prstGeom prst="rect">
            <a:avLst/>
          </a:prstGeom>
          <a:noFill/>
        </p:spPr>
        <p:txBody>
          <a:bodyPr wrap="square" rtlCol="0">
            <a:spAutoFit/>
          </a:bodyPr>
          <a:lstStyle/>
          <a:p>
            <a:r>
              <a:rPr lang="en-US" b="1" dirty="0" smtClean="0">
                <a:solidFill>
                  <a:srgbClr val="660066"/>
                </a:solidFill>
              </a:rPr>
              <a:t>Challenge – integrating </a:t>
            </a:r>
            <a:r>
              <a:rPr lang="en-US" b="1" dirty="0" err="1" smtClean="0">
                <a:solidFill>
                  <a:srgbClr val="660066"/>
                </a:solidFill>
              </a:rPr>
              <a:t>cryo</a:t>
            </a:r>
            <a:r>
              <a:rPr lang="en-US" b="1" dirty="0" smtClean="0">
                <a:solidFill>
                  <a:srgbClr val="660066"/>
                </a:solidFill>
              </a:rPr>
              <a:t> and seismic</a:t>
            </a:r>
          </a:p>
          <a:p>
            <a:pPr marL="742950" lvl="1" indent="-285750">
              <a:buFont typeface="Arial"/>
              <a:buChar char="•"/>
            </a:pPr>
            <a:r>
              <a:rPr lang="en-US" dirty="0" smtClean="0">
                <a:solidFill>
                  <a:srgbClr val="660066"/>
                </a:solidFill>
              </a:rPr>
              <a:t>Seismic shorts</a:t>
            </a:r>
          </a:p>
          <a:p>
            <a:pPr marL="742950" lvl="1" indent="-285750">
              <a:buFont typeface="Arial"/>
              <a:buChar char="•"/>
            </a:pPr>
            <a:r>
              <a:rPr lang="en-US" dirty="0" smtClean="0">
                <a:solidFill>
                  <a:srgbClr val="660066"/>
                </a:solidFill>
              </a:rPr>
              <a:t>cold link modes</a:t>
            </a:r>
          </a:p>
          <a:p>
            <a:pPr marL="742950" lvl="1" indent="-285750">
              <a:buFont typeface="Arial"/>
              <a:buChar char="•"/>
            </a:pPr>
            <a:r>
              <a:rPr lang="en-US" dirty="0" smtClean="0">
                <a:solidFill>
                  <a:srgbClr val="660066"/>
                </a:solidFill>
              </a:rPr>
              <a:t>Long heat path</a:t>
            </a:r>
          </a:p>
          <a:p>
            <a:pPr marL="742950" lvl="1" indent="-285750">
              <a:buFont typeface="Arial"/>
              <a:buChar char="•"/>
            </a:pPr>
            <a:r>
              <a:rPr lang="en-US" dirty="0" smtClean="0">
                <a:solidFill>
                  <a:srgbClr val="660066"/>
                </a:solidFill>
              </a:rPr>
              <a:t>Thermal drifts</a:t>
            </a:r>
          </a:p>
        </p:txBody>
      </p:sp>
    </p:spTree>
    <p:extLst>
      <p:ext uri="{BB962C8B-B14F-4D97-AF65-F5344CB8AC3E}">
        <p14:creationId xmlns:p14="http://schemas.microsoft.com/office/powerpoint/2010/main" val="83046958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2"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 name="Title 1"/>
          <p:cNvSpPr>
            <a:spLocks noGrp="1"/>
          </p:cNvSpPr>
          <p:nvPr>
            <p:ph type="title"/>
          </p:nvPr>
        </p:nvSpPr>
        <p:spPr>
          <a:xfrm>
            <a:off x="457200" y="89797"/>
            <a:ext cx="8229600" cy="1143000"/>
          </a:xfrm>
        </p:spPr>
        <p:txBody>
          <a:bodyPr>
            <a:normAutofit/>
          </a:bodyPr>
          <a:lstStyle/>
          <a:p>
            <a:r>
              <a:rPr lang="en-US" dirty="0" smtClean="0"/>
              <a:t>Shorter shield with </a:t>
            </a:r>
            <a:r>
              <a:rPr lang="en-US" dirty="0" err="1" smtClean="0"/>
              <a:t>cryo</a:t>
            </a:r>
            <a:r>
              <a:rPr lang="en-US" dirty="0" smtClean="0"/>
              <a:t> baffle</a:t>
            </a:r>
            <a:endParaRPr lang="en-US" dirty="0"/>
          </a:p>
        </p:txBody>
      </p:sp>
      <p:grpSp>
        <p:nvGrpSpPr>
          <p:cNvPr id="8" name="Group 7"/>
          <p:cNvGrpSpPr/>
          <p:nvPr/>
        </p:nvGrpSpPr>
        <p:grpSpPr>
          <a:xfrm>
            <a:off x="1427582" y="1939947"/>
            <a:ext cx="7123631" cy="4829213"/>
            <a:chOff x="2582274" y="2613985"/>
            <a:chExt cx="5184773"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582274" y="4606148"/>
              <a:ext cx="2984599"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a:stCxn id="38" idx="1"/>
          </p:cNvCxnSpPr>
          <p:nvPr/>
        </p:nvCxnSpPr>
        <p:spPr>
          <a:xfrm>
            <a:off x="2019142" y="4752080"/>
            <a:ext cx="523" cy="1078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6" name="Group 75"/>
          <p:cNvGrpSpPr/>
          <p:nvPr/>
        </p:nvGrpSpPr>
        <p:grpSpPr>
          <a:xfrm>
            <a:off x="2019142" y="4577960"/>
            <a:ext cx="446473" cy="196979"/>
            <a:chOff x="1774866" y="4424970"/>
            <a:chExt cx="446473" cy="196979"/>
          </a:xfrm>
        </p:grpSpPr>
        <p:sp>
          <p:nvSpPr>
            <p:cNvPr id="38" name="Rectangle 3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5852782" y="4631270"/>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6777205" y="4234104"/>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TextBox 97"/>
          <p:cNvSpPr txBox="1"/>
          <p:nvPr/>
        </p:nvSpPr>
        <p:spPr>
          <a:xfrm>
            <a:off x="2868981" y="3629177"/>
            <a:ext cx="1833157" cy="646331"/>
          </a:xfrm>
          <a:prstGeom prst="rect">
            <a:avLst/>
          </a:prstGeom>
          <a:noFill/>
          <a:ln>
            <a:solidFill>
              <a:schemeClr val="tx1"/>
            </a:solidFill>
          </a:ln>
        </p:spPr>
        <p:txBody>
          <a:bodyPr wrap="square" rtlCol="0">
            <a:spAutoFit/>
          </a:bodyPr>
          <a:lstStyle/>
          <a:p>
            <a:pPr algn="ctr"/>
            <a:r>
              <a:rPr lang="en-US" dirty="0" smtClean="0"/>
              <a:t>80 K suspended </a:t>
            </a:r>
            <a:r>
              <a:rPr lang="en-US" dirty="0" err="1" smtClean="0"/>
              <a:t>cryo</a:t>
            </a:r>
            <a:r>
              <a:rPr lang="en-US" dirty="0" smtClean="0"/>
              <a:t> baffle</a:t>
            </a:r>
            <a:endParaRPr lang="en-US" dirty="0"/>
          </a:p>
        </p:txBody>
      </p:sp>
      <p:cxnSp>
        <p:nvCxnSpPr>
          <p:cNvPr id="107" name="Straight Arrow Connector 106"/>
          <p:cNvCxnSpPr>
            <a:stCxn id="106" idx="1"/>
          </p:cNvCxnSpPr>
          <p:nvPr/>
        </p:nvCxnSpPr>
        <p:spPr>
          <a:xfrm flipH="1" flipV="1">
            <a:off x="7729140" y="5819299"/>
            <a:ext cx="204685" cy="3417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115" name="Straight Arrow Connector 114"/>
          <p:cNvCxnSpPr>
            <a:stCxn id="114" idx="0"/>
            <a:endCxn id="25" idx="2"/>
          </p:cNvCxnSpPr>
          <p:nvPr/>
        </p:nvCxnSpPr>
        <p:spPr>
          <a:xfrm flipV="1">
            <a:off x="6687746" y="5681045"/>
            <a:ext cx="247152" cy="5953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8003895" y="2714086"/>
            <a:ext cx="1140105" cy="369332"/>
          </a:xfrm>
          <a:prstGeom prst="rect">
            <a:avLst/>
          </a:prstGeom>
          <a:solidFill>
            <a:schemeClr val="bg1"/>
          </a:solidFill>
          <a:ln>
            <a:solidFill>
              <a:schemeClr val="tx1"/>
            </a:solidFill>
          </a:ln>
        </p:spPr>
        <p:txBody>
          <a:bodyPr wrap="square" rtlCol="0">
            <a:spAutoFit/>
          </a:bodyPr>
          <a:lstStyle/>
          <a:p>
            <a:pPr algn="ctr"/>
            <a:r>
              <a:rPr lang="en-US" dirty="0"/>
              <a:t>C</a:t>
            </a:r>
            <a:r>
              <a:rPr lang="en-US" dirty="0" smtClean="0"/>
              <a:t>old link</a:t>
            </a:r>
            <a:endParaRPr lang="en-US" dirty="0"/>
          </a:p>
        </p:txBody>
      </p:sp>
      <p:cxnSp>
        <p:nvCxnSpPr>
          <p:cNvPr id="130" name="Straight Arrow Connector 129"/>
          <p:cNvCxnSpPr>
            <a:stCxn id="129" idx="2"/>
          </p:cNvCxnSpPr>
          <p:nvPr/>
        </p:nvCxnSpPr>
        <p:spPr>
          <a:xfrm>
            <a:off x="8573948" y="3083418"/>
            <a:ext cx="70871" cy="12919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46" name="Group 145"/>
          <p:cNvGrpSpPr/>
          <p:nvPr/>
        </p:nvGrpSpPr>
        <p:grpSpPr>
          <a:xfrm>
            <a:off x="1589438" y="1347156"/>
            <a:ext cx="3707986" cy="1546451"/>
            <a:chOff x="1224045" y="1813967"/>
            <a:chExt cx="3707986" cy="1546451"/>
          </a:xfrm>
        </p:grpSpPr>
        <p:sp>
          <p:nvSpPr>
            <p:cNvPr id="134" name="TextBox 133"/>
            <p:cNvSpPr txBox="1"/>
            <p:nvPr/>
          </p:nvSpPr>
          <p:spPr>
            <a:xfrm>
              <a:off x="1778227" y="1813967"/>
              <a:ext cx="2979643" cy="646331"/>
            </a:xfrm>
            <a:prstGeom prst="rect">
              <a:avLst/>
            </a:prstGeom>
            <a:noFill/>
          </p:spPr>
          <p:txBody>
            <a:bodyPr wrap="square" rtlCol="0">
              <a:spAutoFit/>
            </a:bodyPr>
            <a:lstStyle/>
            <a:p>
              <a:pPr algn="ctr"/>
              <a:r>
                <a:rPr lang="en-US" dirty="0" smtClean="0"/>
                <a:t>Actuators between stage 0 and heat shield </a:t>
              </a:r>
              <a:endParaRPr lang="en-US" dirty="0"/>
            </a:p>
          </p:txBody>
        </p:sp>
        <p:sp>
          <p:nvSpPr>
            <p:cNvPr id="135" name="TextBox 134"/>
            <p:cNvSpPr txBox="1"/>
            <p:nvPr/>
          </p:nvSpPr>
          <p:spPr>
            <a:xfrm>
              <a:off x="1874674" y="2340148"/>
              <a:ext cx="2980852" cy="646331"/>
            </a:xfrm>
            <a:prstGeom prst="rect">
              <a:avLst/>
            </a:prstGeom>
            <a:noFill/>
          </p:spPr>
          <p:txBody>
            <a:bodyPr wrap="square" rtlCol="0">
              <a:spAutoFit/>
            </a:bodyPr>
            <a:lstStyle/>
            <a:p>
              <a:pPr algn="ctr"/>
              <a:r>
                <a:rPr lang="en-US" dirty="0" smtClean="0"/>
                <a:t>Sensors between heat shield and stage 2</a:t>
              </a:r>
              <a:endParaRPr lang="en-US" dirty="0"/>
            </a:p>
          </p:txBody>
        </p:sp>
        <p:cxnSp>
          <p:nvCxnSpPr>
            <p:cNvPr id="142" name="Straight Arrow Connector 141"/>
            <p:cNvCxnSpPr/>
            <p:nvPr/>
          </p:nvCxnSpPr>
          <p:spPr>
            <a:xfrm>
              <a:off x="1320474" y="2058091"/>
              <a:ext cx="457754"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1320474" y="2598905"/>
              <a:ext cx="454392" cy="1112"/>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1224045" y="1813967"/>
              <a:ext cx="3707986" cy="15464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2" name="Rectangle 151"/>
          <p:cNvSpPr/>
          <p:nvPr/>
        </p:nvSpPr>
        <p:spPr>
          <a:xfrm rot="16200000">
            <a:off x="-1132031" y="446175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938442" y="4793615"/>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Arrow Connector 91"/>
          <p:cNvCxnSpPr>
            <a:stCxn id="123" idx="2"/>
          </p:cNvCxnSpPr>
          <p:nvPr/>
        </p:nvCxnSpPr>
        <p:spPr>
          <a:xfrm flipH="1">
            <a:off x="7454900" y="2435954"/>
            <a:ext cx="526640" cy="10782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rot="16200000" flipH="1">
            <a:off x="741523" y="4531090"/>
            <a:ext cx="1236466" cy="535025"/>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1003839" y="3037252"/>
            <a:ext cx="1754716" cy="1200329"/>
          </a:xfrm>
          <a:prstGeom prst="rect">
            <a:avLst/>
          </a:prstGeom>
          <a:noFill/>
          <a:ln>
            <a:solidFill>
              <a:schemeClr val="tx1"/>
            </a:solidFill>
          </a:ln>
        </p:spPr>
        <p:txBody>
          <a:bodyPr wrap="square" rtlCol="0">
            <a:spAutoFit/>
          </a:bodyPr>
          <a:lstStyle/>
          <a:p>
            <a:pPr algn="ctr"/>
            <a:r>
              <a:rPr lang="en-US" dirty="0" err="1" smtClean="0"/>
              <a:t>Oplev</a:t>
            </a:r>
            <a:r>
              <a:rPr lang="en-US" dirty="0" err="1"/>
              <a:t>s</a:t>
            </a:r>
            <a:r>
              <a:rPr lang="en-US" dirty="0" smtClean="0"/>
              <a:t>: require steering mirrors or openings to enter shield</a:t>
            </a:r>
            <a:endParaRPr lang="en-US" dirty="0"/>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p:nvPr/>
        </p:nvCxnSpPr>
        <p:spPr>
          <a:xfrm>
            <a:off x="7353569" y="4225369"/>
            <a:ext cx="0" cy="302514"/>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4870944" y="4688526"/>
            <a:ext cx="161510" cy="222607"/>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2597045" y="5964376"/>
            <a:ext cx="161510" cy="18288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955485"/>
            <a:ext cx="161510" cy="18288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6"/>
            <a:ext cx="361373" cy="480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45804"/>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819299"/>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6962991" y="1235625"/>
            <a:ext cx="2037097" cy="1200329"/>
          </a:xfrm>
          <a:prstGeom prst="rect">
            <a:avLst/>
          </a:prstGeom>
          <a:solidFill>
            <a:schemeClr val="bg1"/>
          </a:solidFill>
          <a:ln>
            <a:solidFill>
              <a:schemeClr val="tx1"/>
            </a:solidFill>
          </a:ln>
        </p:spPr>
        <p:txBody>
          <a:bodyPr wrap="square" rtlCol="0">
            <a:spAutoFit/>
          </a:bodyPr>
          <a:lstStyle/>
          <a:p>
            <a:pPr algn="ctr"/>
            <a:r>
              <a:rPr lang="en-US" dirty="0" smtClean="0"/>
              <a:t>Room temp upper structure, disconnected from cold lower</a:t>
            </a:r>
            <a:endParaRPr lang="en-US" dirty="0"/>
          </a:p>
        </p:txBody>
      </p:sp>
      <p:sp>
        <p:nvSpPr>
          <p:cNvPr id="128" name="TextBox 127"/>
          <p:cNvSpPr txBox="1"/>
          <p:nvPr/>
        </p:nvSpPr>
        <p:spPr>
          <a:xfrm>
            <a:off x="1427582" y="6259592"/>
            <a:ext cx="3947377" cy="369332"/>
          </a:xfrm>
          <a:prstGeom prst="rect">
            <a:avLst/>
          </a:prstGeom>
          <a:solidFill>
            <a:schemeClr val="bg1"/>
          </a:solidFill>
          <a:ln>
            <a:solidFill>
              <a:schemeClr val="tx1"/>
            </a:solidFill>
          </a:ln>
        </p:spPr>
        <p:txBody>
          <a:bodyPr wrap="square" rtlCol="0">
            <a:spAutoFit/>
          </a:bodyPr>
          <a:lstStyle/>
          <a:p>
            <a:pPr algn="ctr"/>
            <a:r>
              <a:rPr lang="en-US" dirty="0" smtClean="0"/>
              <a:t>Arm cavity baffle part of suspended HS</a:t>
            </a:r>
            <a:endParaRPr lang="en-US" dirty="0"/>
          </a:p>
        </p:txBody>
      </p:sp>
      <p:cxnSp>
        <p:nvCxnSpPr>
          <p:cNvPr id="132" name="Straight Arrow Connector 131"/>
          <p:cNvCxnSpPr>
            <a:stCxn id="128" idx="3"/>
          </p:cNvCxnSpPr>
          <p:nvPr/>
        </p:nvCxnSpPr>
        <p:spPr>
          <a:xfrm flipV="1">
            <a:off x="5374959" y="5583656"/>
            <a:ext cx="984986" cy="8606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285831" y="4958677"/>
            <a:ext cx="350911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286000" y="5921159"/>
            <a:ext cx="350911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flipV="1">
            <a:off x="1741591" y="4867142"/>
            <a:ext cx="621055" cy="6588"/>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flipV="1">
            <a:off x="1738834" y="6003554"/>
            <a:ext cx="621055" cy="6588"/>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2"/>
          </p:cNvCxnSpPr>
          <p:nvPr/>
        </p:nvCxnSpPr>
        <p:spPr>
          <a:xfrm flipH="1">
            <a:off x="2059331" y="4275508"/>
            <a:ext cx="1726229" cy="5916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1764316" y="4848006"/>
            <a:ext cx="0" cy="36576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1770431" y="5644382"/>
            <a:ext cx="0" cy="36576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709015" y="5101079"/>
            <a:ext cx="2654248" cy="646331"/>
          </a:xfrm>
          <a:prstGeom prst="rect">
            <a:avLst/>
          </a:prstGeom>
          <a:noFill/>
        </p:spPr>
        <p:txBody>
          <a:bodyPr wrap="square" rtlCol="0">
            <a:spAutoFit/>
          </a:bodyPr>
          <a:lstStyle/>
          <a:p>
            <a:r>
              <a:rPr lang="en-US" dirty="0" smtClean="0"/>
              <a:t>80 K, non suspended beam tube shield</a:t>
            </a:r>
            <a:endParaRPr lang="en-US" dirty="0"/>
          </a:p>
        </p:txBody>
      </p:sp>
      <p:sp>
        <p:nvSpPr>
          <p:cNvPr id="161" name="Rectangle 160"/>
          <p:cNvSpPr/>
          <p:nvPr/>
        </p:nvSpPr>
        <p:spPr>
          <a:xfrm>
            <a:off x="2758555" y="4688527"/>
            <a:ext cx="161510" cy="222607"/>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Freeform 162"/>
          <p:cNvSpPr/>
          <p:nvPr/>
        </p:nvSpPr>
        <p:spPr>
          <a:xfrm>
            <a:off x="2345350" y="4782722"/>
            <a:ext cx="297458" cy="137303"/>
          </a:xfrm>
          <a:custGeom>
            <a:avLst/>
            <a:gdLst>
              <a:gd name="connsiteX0" fmla="*/ 0 w 297458"/>
              <a:gd name="connsiteY0" fmla="*/ 91535 h 137303"/>
              <a:gd name="connsiteX1" fmla="*/ 57203 w 297458"/>
              <a:gd name="connsiteY1" fmla="*/ 45768 h 137303"/>
              <a:gd name="connsiteX2" fmla="*/ 80085 w 297458"/>
              <a:gd name="connsiteY2" fmla="*/ 22884 h 137303"/>
              <a:gd name="connsiteX3" fmla="*/ 148729 w 297458"/>
              <a:gd name="connsiteY3" fmla="*/ 0 h 137303"/>
              <a:gd name="connsiteX4" fmla="*/ 148729 w 297458"/>
              <a:gd name="connsiteY4" fmla="*/ 114419 h 137303"/>
              <a:gd name="connsiteX5" fmla="*/ 114407 w 297458"/>
              <a:gd name="connsiteY5" fmla="*/ 102977 h 137303"/>
              <a:gd name="connsiteX6" fmla="*/ 102966 w 297458"/>
              <a:gd name="connsiteY6" fmla="*/ 68652 h 137303"/>
              <a:gd name="connsiteX7" fmla="*/ 137288 w 297458"/>
              <a:gd name="connsiteY7" fmla="*/ 57210 h 137303"/>
              <a:gd name="connsiteX8" fmla="*/ 171610 w 297458"/>
              <a:gd name="connsiteY8" fmla="*/ 68652 h 137303"/>
              <a:gd name="connsiteX9" fmla="*/ 251696 w 297458"/>
              <a:gd name="connsiteY9" fmla="*/ 91535 h 137303"/>
              <a:gd name="connsiteX10" fmla="*/ 297458 w 297458"/>
              <a:gd name="connsiteY10" fmla="*/ 137303 h 13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58" h="137303">
                <a:moveTo>
                  <a:pt x="0" y="91535"/>
                </a:moveTo>
                <a:cubicBezTo>
                  <a:pt x="19068" y="76279"/>
                  <a:pt x="38663" y="61661"/>
                  <a:pt x="57203" y="45768"/>
                </a:cubicBezTo>
                <a:cubicBezTo>
                  <a:pt x="65393" y="38747"/>
                  <a:pt x="70437" y="27709"/>
                  <a:pt x="80085" y="22884"/>
                </a:cubicBezTo>
                <a:cubicBezTo>
                  <a:pt x="101658" y="12097"/>
                  <a:pt x="148729" y="0"/>
                  <a:pt x="148729" y="0"/>
                </a:cubicBezTo>
                <a:cubicBezTo>
                  <a:pt x="161512" y="38352"/>
                  <a:pt x="177943" y="70594"/>
                  <a:pt x="148729" y="114419"/>
                </a:cubicBezTo>
                <a:cubicBezTo>
                  <a:pt x="142040" y="124454"/>
                  <a:pt x="125848" y="106791"/>
                  <a:pt x="114407" y="102977"/>
                </a:cubicBezTo>
                <a:cubicBezTo>
                  <a:pt x="110593" y="91535"/>
                  <a:pt x="97573" y="79439"/>
                  <a:pt x="102966" y="68652"/>
                </a:cubicBezTo>
                <a:cubicBezTo>
                  <a:pt x="108359" y="57865"/>
                  <a:pt x="125228" y="57210"/>
                  <a:pt x="137288" y="57210"/>
                </a:cubicBezTo>
                <a:cubicBezTo>
                  <a:pt x="149348" y="57210"/>
                  <a:pt x="160014" y="65339"/>
                  <a:pt x="171610" y="68652"/>
                </a:cubicBezTo>
                <a:cubicBezTo>
                  <a:pt x="272205" y="97397"/>
                  <a:pt x="169375" y="64095"/>
                  <a:pt x="251696" y="91535"/>
                </a:cubicBezTo>
                <a:cubicBezTo>
                  <a:pt x="293114" y="119150"/>
                  <a:pt x="279869" y="102120"/>
                  <a:pt x="297458" y="137303"/>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Freeform 163"/>
          <p:cNvSpPr/>
          <p:nvPr/>
        </p:nvSpPr>
        <p:spPr>
          <a:xfrm>
            <a:off x="2299586" y="5926914"/>
            <a:ext cx="240299" cy="194512"/>
          </a:xfrm>
          <a:custGeom>
            <a:avLst/>
            <a:gdLst>
              <a:gd name="connsiteX0" fmla="*/ 0 w 240299"/>
              <a:gd name="connsiteY0" fmla="*/ 91535 h 194512"/>
              <a:gd name="connsiteX1" fmla="*/ 160170 w 240299"/>
              <a:gd name="connsiteY1" fmla="*/ 102977 h 194512"/>
              <a:gd name="connsiteX2" fmla="*/ 194492 w 240299"/>
              <a:gd name="connsiteY2" fmla="*/ 137303 h 194512"/>
              <a:gd name="connsiteX3" fmla="*/ 183051 w 240299"/>
              <a:gd name="connsiteY3" fmla="*/ 194512 h 194512"/>
              <a:gd name="connsiteX4" fmla="*/ 68644 w 240299"/>
              <a:gd name="connsiteY4" fmla="*/ 183071 h 194512"/>
              <a:gd name="connsiteX5" fmla="*/ 80085 w 240299"/>
              <a:gd name="connsiteY5" fmla="*/ 137303 h 194512"/>
              <a:gd name="connsiteX6" fmla="*/ 160170 w 240299"/>
              <a:gd name="connsiteY6" fmla="*/ 102977 h 194512"/>
              <a:gd name="connsiteX7" fmla="*/ 194492 w 240299"/>
              <a:gd name="connsiteY7" fmla="*/ 91535 h 194512"/>
              <a:gd name="connsiteX8" fmla="*/ 205933 w 240299"/>
              <a:gd name="connsiteY8" fmla="*/ 125861 h 194512"/>
              <a:gd name="connsiteX9" fmla="*/ 171611 w 240299"/>
              <a:gd name="connsiteY9" fmla="*/ 114419 h 194512"/>
              <a:gd name="connsiteX10" fmla="*/ 183051 w 240299"/>
              <a:gd name="connsiteY10" fmla="*/ 57209 h 194512"/>
              <a:gd name="connsiteX11" fmla="*/ 217374 w 240299"/>
              <a:gd name="connsiteY11" fmla="*/ 45768 h 194512"/>
              <a:gd name="connsiteX12" fmla="*/ 240255 w 240299"/>
              <a:gd name="connsiteY12" fmla="*/ 0 h 19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299" h="194512">
                <a:moveTo>
                  <a:pt x="0" y="91535"/>
                </a:moveTo>
                <a:cubicBezTo>
                  <a:pt x="53390" y="95349"/>
                  <a:pt x="108067" y="90716"/>
                  <a:pt x="160170" y="102977"/>
                </a:cubicBezTo>
                <a:cubicBezTo>
                  <a:pt x="175920" y="106683"/>
                  <a:pt x="190568" y="121606"/>
                  <a:pt x="194492" y="137303"/>
                </a:cubicBezTo>
                <a:cubicBezTo>
                  <a:pt x="199208" y="156170"/>
                  <a:pt x="186865" y="175442"/>
                  <a:pt x="183051" y="194512"/>
                </a:cubicBezTo>
                <a:cubicBezTo>
                  <a:pt x="144915" y="190698"/>
                  <a:pt x="102146" y="201685"/>
                  <a:pt x="68644" y="183071"/>
                </a:cubicBezTo>
                <a:cubicBezTo>
                  <a:pt x="54898" y="175433"/>
                  <a:pt x="71363" y="150388"/>
                  <a:pt x="80085" y="137303"/>
                </a:cubicBezTo>
                <a:cubicBezTo>
                  <a:pt x="96477" y="112712"/>
                  <a:pt x="136530" y="109732"/>
                  <a:pt x="160170" y="102977"/>
                </a:cubicBezTo>
                <a:cubicBezTo>
                  <a:pt x="171766" y="99664"/>
                  <a:pt x="183051" y="95349"/>
                  <a:pt x="194492" y="91535"/>
                </a:cubicBezTo>
                <a:cubicBezTo>
                  <a:pt x="198306" y="102977"/>
                  <a:pt x="214461" y="117332"/>
                  <a:pt x="205933" y="125861"/>
                </a:cubicBezTo>
                <a:cubicBezTo>
                  <a:pt x="197406" y="134389"/>
                  <a:pt x="175424" y="125860"/>
                  <a:pt x="171611" y="114419"/>
                </a:cubicBezTo>
                <a:cubicBezTo>
                  <a:pt x="165462" y="95969"/>
                  <a:pt x="172264" y="73391"/>
                  <a:pt x="183051" y="57209"/>
                </a:cubicBezTo>
                <a:cubicBezTo>
                  <a:pt x="189740" y="47174"/>
                  <a:pt x="205933" y="49582"/>
                  <a:pt x="217374" y="45768"/>
                </a:cubicBezTo>
                <a:cubicBezTo>
                  <a:pt x="242370" y="8268"/>
                  <a:pt x="240255" y="25193"/>
                  <a:pt x="24025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7933825" y="5560920"/>
            <a:ext cx="1140105" cy="1200329"/>
          </a:xfrm>
          <a:prstGeom prst="rect">
            <a:avLst/>
          </a:prstGeom>
          <a:solidFill>
            <a:schemeClr val="bg1"/>
          </a:solidFill>
          <a:ln>
            <a:solidFill>
              <a:schemeClr val="tx1"/>
            </a:solidFill>
          </a:ln>
        </p:spPr>
        <p:txBody>
          <a:bodyPr wrap="square" rtlCol="0">
            <a:spAutoFit/>
          </a:bodyPr>
          <a:lstStyle/>
          <a:p>
            <a:pPr algn="ctr"/>
            <a:r>
              <a:rPr lang="en-US" dirty="0" smtClean="0"/>
              <a:t>80 K heat shield and lower structure</a:t>
            </a:r>
            <a:endParaRPr lang="en-US" dirty="0"/>
          </a:p>
        </p:txBody>
      </p: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65615" y="4958677"/>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373106" y="4958677"/>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318124" y="4972667"/>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4632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2481207" y="57288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388698" y="57288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333716" y="574284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71650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p:txBody>
          <a:bodyPr/>
          <a:lstStyle/>
          <a:p>
            <a:fld id="{B7B3A00D-A687-6248-9660-38F845FB283B}" type="slidenum">
              <a:rPr lang="en-US" smtClean="0"/>
              <a:t>70</a:t>
            </a:fld>
            <a:endParaRPr lang="en-US"/>
          </a:p>
        </p:txBody>
      </p:sp>
    </p:spTree>
    <p:extLst>
      <p:ext uri="{BB962C8B-B14F-4D97-AF65-F5344CB8AC3E}">
        <p14:creationId xmlns:p14="http://schemas.microsoft.com/office/powerpoint/2010/main" val="417868587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19312" y="6413560"/>
            <a:ext cx="2133600" cy="365125"/>
          </a:xfrm>
        </p:spPr>
        <p:txBody>
          <a:bodyPr/>
          <a:lstStyle/>
          <a:p>
            <a:fld id="{15B93A97-B61A-7C45-878D-96B03E23EA64}" type="slidenum">
              <a:rPr lang="en-US" smtClean="0"/>
              <a:t>71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83355345"/>
              </p:ext>
            </p:extLst>
          </p:nvPr>
        </p:nvGraphicFramePr>
        <p:xfrm>
          <a:off x="116629" y="1274248"/>
          <a:ext cx="9001452" cy="3876487"/>
        </p:xfrm>
        <a:graphic>
          <a:graphicData uri="http://schemas.openxmlformats.org/drawingml/2006/table">
            <a:tbl>
              <a:tblPr firstRow="1" bandRow="1">
                <a:tableStyleId>{5C22544A-7EE6-4342-B048-85BDC9FD1C3A}</a:tableStyleId>
              </a:tblPr>
              <a:tblGrid>
                <a:gridCol w="1500242"/>
                <a:gridCol w="1500242"/>
                <a:gridCol w="1500242"/>
                <a:gridCol w="1500242"/>
                <a:gridCol w="1616334"/>
                <a:gridCol w="1384150"/>
              </a:tblGrid>
              <a:tr h="1293699">
                <a:tc>
                  <a:txBody>
                    <a:bodyPr/>
                    <a:lstStyle/>
                    <a:p>
                      <a:pPr algn="ctr"/>
                      <a:endParaRPr lang="en-US" dirty="0"/>
                    </a:p>
                  </a:txBody>
                  <a:tcPr/>
                </a:tc>
                <a:tc>
                  <a:txBody>
                    <a:bodyPr/>
                    <a:lstStyle/>
                    <a:p>
                      <a:pPr algn="ctr"/>
                      <a:r>
                        <a:rPr lang="en-US" dirty="0" smtClean="0"/>
                        <a:t>Temperature of cold part</a:t>
                      </a:r>
                      <a:endParaRPr lang="en-US" dirty="0"/>
                    </a:p>
                  </a:txBody>
                  <a:tcPr/>
                </a:tc>
                <a:tc>
                  <a:txBody>
                    <a:bodyPr/>
                    <a:lstStyle/>
                    <a:p>
                      <a:pPr algn="ctr"/>
                      <a:r>
                        <a:rPr lang="en-US" dirty="0" smtClean="0"/>
                        <a:t>Thermal stress + alignment of warm part</a:t>
                      </a:r>
                      <a:endParaRPr lang="en-US" dirty="0"/>
                    </a:p>
                  </a:txBody>
                  <a:tcPr/>
                </a:tc>
                <a:tc>
                  <a:txBody>
                    <a:bodyPr/>
                    <a:lstStyle/>
                    <a:p>
                      <a:pPr algn="ctr"/>
                      <a:r>
                        <a:rPr lang="en-US" dirty="0" smtClean="0"/>
                        <a:t>Vibrational</a:t>
                      </a:r>
                      <a:r>
                        <a:rPr lang="en-US" baseline="0" dirty="0" smtClean="0"/>
                        <a:t> mode frequencies</a:t>
                      </a:r>
                      <a:endParaRPr lang="en-US" dirty="0"/>
                    </a:p>
                  </a:txBody>
                  <a:tcPr/>
                </a:tc>
                <a:tc>
                  <a:txBody>
                    <a:bodyPr/>
                    <a:lstStyle/>
                    <a:p>
                      <a:pPr algn="ctr"/>
                      <a:r>
                        <a:rPr lang="en-US" dirty="0" smtClean="0"/>
                        <a:t>Damping of vibrational modes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Relative</a:t>
                      </a:r>
                      <a:r>
                        <a:rPr lang="en-US" baseline="0" dirty="0" smtClean="0"/>
                        <a:t> complexity </a:t>
                      </a:r>
                      <a:r>
                        <a:rPr lang="en-US" dirty="0" smtClean="0"/>
                        <a:t>of construction</a:t>
                      </a:r>
                    </a:p>
                    <a:p>
                      <a:pPr algn="ctr"/>
                      <a:endParaRPr lang="en-US" dirty="0"/>
                    </a:p>
                  </a:txBody>
                  <a:tcPr/>
                </a:tc>
              </a:tr>
              <a:tr h="749524">
                <a:tc>
                  <a:txBody>
                    <a:bodyPr/>
                    <a:lstStyle/>
                    <a:p>
                      <a:pPr algn="ctr"/>
                      <a:r>
                        <a:rPr lang="en-US" dirty="0" smtClean="0"/>
                        <a:t>1 structure</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749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 structures: warm &amp; cold</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749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Cold suspended from warm</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
        <p:nvSpPr>
          <p:cNvPr id="8" name="Rectangle 7"/>
          <p:cNvSpPr/>
          <p:nvPr/>
        </p:nvSpPr>
        <p:spPr>
          <a:xfrm>
            <a:off x="1697592" y="3563285"/>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10969" y="2830004"/>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17611" y="2830004"/>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220930" y="2830004"/>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224036" y="4432885"/>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Low </a:t>
            </a:r>
            <a:r>
              <a:rPr lang="en-US" dirty="0" err="1" smtClean="0"/>
              <a:t>freq</a:t>
            </a:r>
            <a:r>
              <a:rPr lang="en-US" dirty="0" smtClean="0"/>
              <a:t> </a:t>
            </a:r>
            <a:r>
              <a:rPr lang="en-US" dirty="0" err="1" smtClean="0"/>
              <a:t>sus</a:t>
            </a:r>
            <a:r>
              <a:rPr lang="en-US" dirty="0" smtClean="0"/>
              <a:t> modes</a:t>
            </a:r>
            <a:endParaRPr lang="en-US" dirty="0"/>
          </a:p>
        </p:txBody>
      </p:sp>
      <p:sp>
        <p:nvSpPr>
          <p:cNvPr id="16" name="Rectangle 15"/>
          <p:cNvSpPr/>
          <p:nvPr/>
        </p:nvSpPr>
        <p:spPr>
          <a:xfrm>
            <a:off x="7771585" y="3590598"/>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697592" y="2830004"/>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14304" y="5927491"/>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Good</a:t>
            </a:r>
            <a:endParaRPr lang="en-US" dirty="0"/>
          </a:p>
        </p:txBody>
      </p:sp>
      <p:sp>
        <p:nvSpPr>
          <p:cNvPr id="20" name="Rectangle 19"/>
          <p:cNvSpPr/>
          <p:nvPr/>
        </p:nvSpPr>
        <p:spPr>
          <a:xfrm>
            <a:off x="2580827" y="5927491"/>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Fair</a:t>
            </a:r>
            <a:endParaRPr lang="en-US" dirty="0">
              <a:solidFill>
                <a:srgbClr val="000000"/>
              </a:solidFill>
            </a:endParaRPr>
          </a:p>
        </p:txBody>
      </p:sp>
      <p:sp>
        <p:nvSpPr>
          <p:cNvPr id="21" name="Rectangle 20"/>
          <p:cNvSpPr/>
          <p:nvPr/>
        </p:nvSpPr>
        <p:spPr>
          <a:xfrm>
            <a:off x="5095636" y="5927491"/>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Risky</a:t>
            </a:r>
            <a:endParaRPr lang="en-US" dirty="0"/>
          </a:p>
        </p:txBody>
      </p:sp>
      <p:sp>
        <p:nvSpPr>
          <p:cNvPr id="22" name="Rectangle 21"/>
          <p:cNvSpPr/>
          <p:nvPr/>
        </p:nvSpPr>
        <p:spPr>
          <a:xfrm>
            <a:off x="7252545" y="5927491"/>
            <a:ext cx="1308831" cy="5831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Show stopper</a:t>
            </a:r>
            <a:endParaRPr lang="en-US" dirty="0"/>
          </a:p>
        </p:txBody>
      </p:sp>
      <p:grpSp>
        <p:nvGrpSpPr>
          <p:cNvPr id="23" name="Group 22"/>
          <p:cNvGrpSpPr/>
          <p:nvPr/>
        </p:nvGrpSpPr>
        <p:grpSpPr>
          <a:xfrm>
            <a:off x="0" y="0"/>
            <a:ext cx="9144000" cy="1135339"/>
            <a:chOff x="0" y="0"/>
            <a:chExt cx="9144000" cy="1135339"/>
          </a:xfrm>
        </p:grpSpPr>
        <p:pic>
          <p:nvPicPr>
            <p:cNvPr id="24" name="Picture 3" descr="C:\Users\Brett\Documents\Lab\LSC - LIGO Lab\Logos and Figures\LIGO Logo Extension.bmp"/>
            <p:cNvPicPr>
              <a:picLocks noChangeAspect="1" noChangeArrowheads="1"/>
            </p:cNvPicPr>
            <p:nvPr/>
          </p:nvPicPr>
          <p:blipFill>
            <a:blip r:embed="rId2"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25" name="Picture 24" descr="New_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6" name="Picture 25" descr="Stanford_University_seal_200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 name="Title 1"/>
          <p:cNvSpPr>
            <a:spLocks noGrp="1"/>
          </p:cNvSpPr>
          <p:nvPr>
            <p:ph type="title"/>
          </p:nvPr>
        </p:nvSpPr>
        <p:spPr>
          <a:xfrm>
            <a:off x="457200" y="93226"/>
            <a:ext cx="8229600" cy="1143000"/>
          </a:xfrm>
        </p:spPr>
        <p:txBody>
          <a:bodyPr>
            <a:normAutofit/>
          </a:bodyPr>
          <a:lstStyle/>
          <a:p>
            <a:r>
              <a:rPr lang="en-US" dirty="0" smtClean="0"/>
              <a:t>Cold SUS structure configurations</a:t>
            </a:r>
            <a:endParaRPr lang="en-US" dirty="0"/>
          </a:p>
        </p:txBody>
      </p:sp>
      <p:sp>
        <p:nvSpPr>
          <p:cNvPr id="30" name="Rectangle 29"/>
          <p:cNvSpPr/>
          <p:nvPr/>
        </p:nvSpPr>
        <p:spPr>
          <a:xfrm>
            <a:off x="7785496" y="2830004"/>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785496" y="4448756"/>
            <a:ext cx="1308831" cy="5831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1697592" y="4448756"/>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217611" y="4448756"/>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228846" y="3579156"/>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724400" y="3590598"/>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724400" y="4448756"/>
            <a:ext cx="1308831"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224036" y="3590598"/>
            <a:ext cx="1308831" cy="58310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697592" y="2830004"/>
            <a:ext cx="658368" cy="58310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G1500246 - Pasadena - 17 March 2015</a:t>
            </a:r>
            <a:endParaRPr lang="en-US"/>
          </a:p>
        </p:txBody>
      </p:sp>
    </p:spTree>
    <p:extLst>
      <p:ext uri="{BB962C8B-B14F-4D97-AF65-F5344CB8AC3E}">
        <p14:creationId xmlns:p14="http://schemas.microsoft.com/office/powerpoint/2010/main" val="359701650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72</a:t>
            </a:fld>
            <a:endParaRPr lang="en-US"/>
          </a:p>
        </p:txBody>
      </p:sp>
      <p:pic>
        <p:nvPicPr>
          <p:cNvPr id="2" name="Picture 1" descr="2015-02-02 12.20.34.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09700" y="0"/>
            <a:ext cx="5143500" cy="6858000"/>
          </a:xfrm>
          <a:prstGeom prst="rect">
            <a:avLst/>
          </a:prstGeom>
        </p:spPr>
      </p:pic>
      <p:sp>
        <p:nvSpPr>
          <p:cNvPr id="3" name="Footer Placeholder 2"/>
          <p:cNvSpPr>
            <a:spLocks noGrp="1"/>
          </p:cNvSpPr>
          <p:nvPr>
            <p:ph type="ftr" sz="quarter" idx="11"/>
          </p:nvPr>
        </p:nvSpPr>
        <p:spPr/>
        <p:txBody>
          <a:bodyPr/>
          <a:lstStyle/>
          <a:p>
            <a:r>
              <a:rPr lang="en-US" smtClean="0"/>
              <a:t>G1500246 - Pasadena - 17 March 2015</a:t>
            </a:r>
            <a:endParaRPr lang="en-US"/>
          </a:p>
        </p:txBody>
      </p:sp>
    </p:spTree>
    <p:extLst>
      <p:ext uri="{BB962C8B-B14F-4D97-AF65-F5344CB8AC3E}">
        <p14:creationId xmlns:p14="http://schemas.microsoft.com/office/powerpoint/2010/main" val="367726570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73</a:t>
            </a:fld>
            <a:endParaRPr lang="en-US"/>
          </a:p>
        </p:txBody>
      </p:sp>
      <p:pic>
        <p:nvPicPr>
          <p:cNvPr id="3" name="Picture 2" descr="2015-03-05 15.02.49.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24158" y="0"/>
            <a:ext cx="5143500" cy="6858000"/>
          </a:xfrm>
          <a:prstGeom prst="rect">
            <a:avLst/>
          </a:prstGeom>
        </p:spPr>
      </p:pic>
      <p:sp>
        <p:nvSpPr>
          <p:cNvPr id="2" name="Footer Placeholder 1"/>
          <p:cNvSpPr>
            <a:spLocks noGrp="1"/>
          </p:cNvSpPr>
          <p:nvPr>
            <p:ph type="ftr" sz="quarter" idx="11"/>
          </p:nvPr>
        </p:nvSpPr>
        <p:spPr/>
        <p:txBody>
          <a:bodyPr/>
          <a:lstStyle/>
          <a:p>
            <a:r>
              <a:rPr lang="en-US" smtClean="0"/>
              <a:t>G1500246 - Pasadena - 17 March 2015</a:t>
            </a:r>
            <a:endParaRPr lang="en-US"/>
          </a:p>
        </p:txBody>
      </p:sp>
    </p:spTree>
    <p:extLst>
      <p:ext uri="{BB962C8B-B14F-4D97-AF65-F5344CB8AC3E}">
        <p14:creationId xmlns:p14="http://schemas.microsoft.com/office/powerpoint/2010/main" val="117972399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74</a:t>
            </a:fld>
            <a:endParaRPr lang="en-US"/>
          </a:p>
        </p:txBody>
      </p:sp>
      <p:sp>
        <p:nvSpPr>
          <p:cNvPr id="8" name="Footer Placeholder 7"/>
          <p:cNvSpPr>
            <a:spLocks noGrp="1"/>
          </p:cNvSpPr>
          <p:nvPr>
            <p:ph type="ftr" sz="quarter" idx="11"/>
          </p:nvPr>
        </p:nvSpPr>
        <p:spPr/>
        <p:txBody>
          <a:bodyPr/>
          <a:lstStyle/>
          <a:p>
            <a:r>
              <a:rPr lang="en-US" smtClean="0"/>
              <a:t>G1500246 - Pasadena - 17 March 2015</a:t>
            </a:r>
            <a:endParaRPr lang="en-US"/>
          </a:p>
        </p:txBody>
      </p:sp>
      <p:pic>
        <p:nvPicPr>
          <p:cNvPr id="5" name="Picture 4" descr="D1000854 Stage 0-1 Lockers, pic.TIF"/>
          <p:cNvPicPr/>
          <p:nvPr/>
        </p:nvPicPr>
        <p:blipFill>
          <a:blip r:embed="rId2" cstate="print">
            <a:extLst>
              <a:ext uri="{28A0092B-C50C-407E-A947-70E740481C1C}">
                <a14:useLocalDpi xmlns:a14="http://schemas.microsoft.com/office/drawing/2010/main"/>
              </a:ext>
            </a:extLst>
          </a:blip>
          <a:srcRect l="6205" t="9453" r="12932" b="10945"/>
          <a:stretch>
            <a:fillRect/>
          </a:stretch>
        </p:blipFill>
        <p:spPr>
          <a:xfrm>
            <a:off x="1416685" y="1547400"/>
            <a:ext cx="6310630" cy="4792980"/>
          </a:xfrm>
          <a:prstGeom prst="rect">
            <a:avLst/>
          </a:prstGeom>
        </p:spPr>
      </p:pic>
      <p:sp>
        <p:nvSpPr>
          <p:cNvPr id="2" name="TextBox 1"/>
          <p:cNvSpPr txBox="1"/>
          <p:nvPr/>
        </p:nvSpPr>
        <p:spPr>
          <a:xfrm>
            <a:off x="183052" y="114418"/>
            <a:ext cx="8740713" cy="1508105"/>
          </a:xfrm>
          <a:prstGeom prst="rect">
            <a:avLst/>
          </a:prstGeom>
          <a:noFill/>
        </p:spPr>
        <p:txBody>
          <a:bodyPr wrap="square" rtlCol="0">
            <a:spAutoFit/>
          </a:bodyPr>
          <a:lstStyle/>
          <a:p>
            <a:pPr algn="ctr"/>
            <a:r>
              <a:rPr lang="en-US" sz="2400" dirty="0" smtClean="0"/>
              <a:t>BSC ISI </a:t>
            </a:r>
            <a:r>
              <a:rPr lang="en-US" sz="2400" dirty="0"/>
              <a:t>Stage 0-1 lockers - </a:t>
            </a:r>
            <a:r>
              <a:rPr lang="en-US" sz="2400" dirty="0" smtClean="0"/>
              <a:t>D1000854</a:t>
            </a:r>
          </a:p>
          <a:p>
            <a:endParaRPr lang="en-US" sz="1200" dirty="0"/>
          </a:p>
          <a:p>
            <a:r>
              <a:rPr lang="en-US" dirty="0" smtClean="0"/>
              <a:t>Something like this could be used to limit the suspended heat shield / lower quad structure range of motion. The design makes it impossible for the suspension to fall in the event of a wire or spring failure.</a:t>
            </a:r>
            <a:endParaRPr lang="en-US" dirty="0"/>
          </a:p>
        </p:txBody>
      </p:sp>
      <p:sp>
        <p:nvSpPr>
          <p:cNvPr id="3" name="TextBox 2"/>
          <p:cNvSpPr txBox="1"/>
          <p:nvPr/>
        </p:nvSpPr>
        <p:spPr>
          <a:xfrm>
            <a:off x="2666571" y="3785680"/>
            <a:ext cx="915258" cy="369332"/>
          </a:xfrm>
          <a:prstGeom prst="rect">
            <a:avLst/>
          </a:prstGeom>
          <a:noFill/>
        </p:spPr>
        <p:txBody>
          <a:bodyPr wrap="square" rtlCol="0">
            <a:spAutoFit/>
          </a:bodyPr>
          <a:lstStyle/>
          <a:p>
            <a:r>
              <a:rPr lang="en-US" dirty="0" smtClean="0"/>
              <a:t>Stage 1</a:t>
            </a:r>
            <a:endParaRPr lang="en-US" dirty="0"/>
          </a:p>
        </p:txBody>
      </p:sp>
      <p:sp>
        <p:nvSpPr>
          <p:cNvPr id="9" name="TextBox 8"/>
          <p:cNvSpPr txBox="1"/>
          <p:nvPr/>
        </p:nvSpPr>
        <p:spPr>
          <a:xfrm>
            <a:off x="959056" y="4922084"/>
            <a:ext cx="915258" cy="369332"/>
          </a:xfrm>
          <a:prstGeom prst="rect">
            <a:avLst/>
          </a:prstGeom>
          <a:noFill/>
        </p:spPr>
        <p:txBody>
          <a:bodyPr wrap="square" rtlCol="0">
            <a:spAutoFit/>
          </a:bodyPr>
          <a:lstStyle/>
          <a:p>
            <a:r>
              <a:rPr lang="en-US" dirty="0" smtClean="0"/>
              <a:t>Stage 0</a:t>
            </a:r>
            <a:endParaRPr lang="en-US" dirty="0"/>
          </a:p>
        </p:txBody>
      </p:sp>
      <p:cxnSp>
        <p:nvCxnSpPr>
          <p:cNvPr id="10" name="Straight Arrow Connector 9"/>
          <p:cNvCxnSpPr/>
          <p:nvPr/>
        </p:nvCxnSpPr>
        <p:spPr>
          <a:xfrm>
            <a:off x="1874314" y="5091654"/>
            <a:ext cx="3223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963047" y="4155012"/>
            <a:ext cx="161153" cy="23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59750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447886"/>
            <a:ext cx="2895600" cy="365125"/>
          </a:xfrm>
        </p:spPr>
        <p:txBody>
          <a:bodyPr/>
          <a:lstStyle/>
          <a:p>
            <a:r>
              <a:rPr lang="en-US" dirty="0" smtClean="0"/>
              <a:t>G1500246 - Pasadena - 17 March 2015</a:t>
            </a:r>
            <a:endParaRPr lang="en-US" dirty="0"/>
          </a:p>
        </p:txBody>
      </p:sp>
      <p:sp>
        <p:nvSpPr>
          <p:cNvPr id="3" name="Slide Number Placeholder 2"/>
          <p:cNvSpPr>
            <a:spLocks noGrp="1"/>
          </p:cNvSpPr>
          <p:nvPr>
            <p:ph type="sldNum" sz="quarter" idx="12"/>
          </p:nvPr>
        </p:nvSpPr>
        <p:spPr/>
        <p:txBody>
          <a:bodyPr/>
          <a:lstStyle/>
          <a:p>
            <a:fld id="{B7B3A00D-A687-6248-9660-38F845FB283B}" type="slidenum">
              <a:rPr lang="en-US" smtClean="0"/>
              <a:t>75</a:t>
            </a:fld>
            <a:endParaRPr lang="en-US"/>
          </a:p>
        </p:txBody>
      </p:sp>
      <p:sp>
        <p:nvSpPr>
          <p:cNvPr id="4" name="TextBox 3"/>
          <p:cNvSpPr txBox="1"/>
          <p:nvPr/>
        </p:nvSpPr>
        <p:spPr>
          <a:xfrm>
            <a:off x="91526" y="80092"/>
            <a:ext cx="9050887" cy="830997"/>
          </a:xfrm>
          <a:prstGeom prst="rect">
            <a:avLst/>
          </a:prstGeom>
          <a:noFill/>
        </p:spPr>
        <p:txBody>
          <a:bodyPr wrap="square" rtlCol="0">
            <a:spAutoFit/>
          </a:bodyPr>
          <a:lstStyle/>
          <a:p>
            <a:pPr algn="ctr"/>
            <a:r>
              <a:rPr lang="en-US" sz="2400" dirty="0" smtClean="0"/>
              <a:t>Possible arrangement of lower-structure-to-upper-structure lockers considering thermal contraction</a:t>
            </a:r>
            <a:endParaRPr lang="en-US" sz="2400" dirty="0"/>
          </a:p>
        </p:txBody>
      </p:sp>
      <p:sp>
        <p:nvSpPr>
          <p:cNvPr id="6" name="TextBox 5"/>
          <p:cNvSpPr txBox="1"/>
          <p:nvPr/>
        </p:nvSpPr>
        <p:spPr>
          <a:xfrm>
            <a:off x="91526" y="5603771"/>
            <a:ext cx="9050887" cy="1200329"/>
          </a:xfrm>
          <a:prstGeom prst="rect">
            <a:avLst/>
          </a:prstGeom>
          <a:noFill/>
        </p:spPr>
        <p:txBody>
          <a:bodyPr wrap="square" rtlCol="0">
            <a:spAutoFit/>
          </a:bodyPr>
          <a:lstStyle/>
          <a:p>
            <a:r>
              <a:rPr lang="en-US" dirty="0" smtClean="0"/>
              <a:t>Top view of lower structure (square cross-section). Thermal contraction occurs along an unconstrained DOF of the lockers, for a spatially uniform lower structure temperature. The clearance in the lockers will set a requirement on the maximum thermal gradient in the structure.</a:t>
            </a:r>
            <a:endParaRPr lang="en-US" dirty="0"/>
          </a:p>
        </p:txBody>
      </p:sp>
      <p:grpSp>
        <p:nvGrpSpPr>
          <p:cNvPr id="8" name="Group 7"/>
          <p:cNvGrpSpPr/>
          <p:nvPr/>
        </p:nvGrpSpPr>
        <p:grpSpPr>
          <a:xfrm>
            <a:off x="2286000" y="959928"/>
            <a:ext cx="4572000" cy="4572000"/>
            <a:chOff x="2286000" y="1143000"/>
            <a:chExt cx="4572000" cy="4572000"/>
          </a:xfrm>
        </p:grpSpPr>
        <p:sp>
          <p:nvSpPr>
            <p:cNvPr id="5" name="Rectangle 4"/>
            <p:cNvSpPr/>
            <p:nvPr/>
          </p:nvSpPr>
          <p:spPr>
            <a:xfrm>
              <a:off x="2286000" y="1143000"/>
              <a:ext cx="4572000" cy="45720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86000" y="1143000"/>
              <a:ext cx="4572000" cy="4572000"/>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Oval 25"/>
          <p:cNvSpPr>
            <a:spLocks noChangeAspect="1"/>
          </p:cNvSpPr>
          <p:nvPr/>
        </p:nvSpPr>
        <p:spPr>
          <a:xfrm>
            <a:off x="2743200" y="1417128"/>
            <a:ext cx="3657600" cy="3657600"/>
          </a:xfrm>
          <a:prstGeom prst="ellipse">
            <a:avLst/>
          </a:prstGeom>
          <a:noFill/>
          <a:ln w="25400">
            <a:solidFill>
              <a:srgbClr val="3366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3582710" y="1532025"/>
            <a:ext cx="181289" cy="2757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6177992" y="3253159"/>
            <a:ext cx="3752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559828" y="4649110"/>
            <a:ext cx="181717" cy="270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2743200" y="1417320"/>
            <a:ext cx="3657600" cy="3657600"/>
          </a:xfrm>
          <a:prstGeom prst="rect">
            <a:avLst/>
          </a:prstGeom>
          <a:noFill/>
          <a:ln w="635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85251" y="1028580"/>
            <a:ext cx="274577" cy="503445"/>
          </a:xfrm>
          <a:prstGeom prst="rect">
            <a:avLst/>
          </a:prstGeom>
          <a:solidFill>
            <a:schemeClr val="bg1">
              <a:lumMod val="50000"/>
            </a:schemeClr>
          </a:solidFill>
          <a:ln>
            <a:solidFill>
              <a:schemeClr val="tx1"/>
            </a:solidFill>
          </a:ln>
          <a:scene3d>
            <a:camera prst="orthographicFront">
              <a:rot lat="0" lon="0" rev="1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74691" y="4919584"/>
            <a:ext cx="274577" cy="503445"/>
          </a:xfrm>
          <a:prstGeom prst="rect">
            <a:avLst/>
          </a:prstGeom>
          <a:solidFill>
            <a:schemeClr val="bg1">
              <a:lumMod val="50000"/>
            </a:schemeClr>
          </a:solidFill>
          <a:ln>
            <a:solidFill>
              <a:schemeClr val="tx1"/>
            </a:solidFill>
          </a:ln>
          <a:scene3d>
            <a:camera prst="orthographicFront">
              <a:rot lat="0" lon="0" rev="19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732156" y="2994205"/>
            <a:ext cx="274577" cy="503445"/>
          </a:xfrm>
          <a:prstGeom prst="rect">
            <a:avLst/>
          </a:prstGeom>
          <a:solidFill>
            <a:schemeClr val="bg1">
              <a:lumMod val="50000"/>
            </a:schemeClr>
          </a:solidFill>
          <a:ln>
            <a:solidFill>
              <a:schemeClr val="tx1"/>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160172" y="1061873"/>
            <a:ext cx="1741851" cy="1938992"/>
          </a:xfrm>
          <a:prstGeom prst="rect">
            <a:avLst/>
          </a:prstGeom>
          <a:noFill/>
          <a:ln>
            <a:solidFill>
              <a:schemeClr val="tx1"/>
            </a:solidFill>
          </a:ln>
        </p:spPr>
        <p:txBody>
          <a:bodyPr wrap="square" rtlCol="0">
            <a:spAutoFit/>
          </a:bodyPr>
          <a:lstStyle/>
          <a:p>
            <a:r>
              <a:rPr lang="en-US" sz="2400" dirty="0" smtClean="0">
                <a:solidFill>
                  <a:srgbClr val="FF0000"/>
                </a:solidFill>
              </a:rPr>
              <a:t>Warm dimensions</a:t>
            </a:r>
          </a:p>
          <a:p>
            <a:r>
              <a:rPr lang="en-US" sz="2400" dirty="0" smtClean="0">
                <a:solidFill>
                  <a:srgbClr val="FF0000"/>
                </a:solidFill>
              </a:rPr>
              <a:t> </a:t>
            </a:r>
          </a:p>
          <a:p>
            <a:r>
              <a:rPr lang="en-US" sz="2400" dirty="0" smtClean="0">
                <a:solidFill>
                  <a:srgbClr val="3366FF"/>
                </a:solidFill>
              </a:rPr>
              <a:t>Cold dimensions</a:t>
            </a:r>
          </a:p>
        </p:txBody>
      </p:sp>
    </p:spTree>
    <p:extLst>
      <p:ext uri="{BB962C8B-B14F-4D97-AF65-F5344CB8AC3E}">
        <p14:creationId xmlns:p14="http://schemas.microsoft.com/office/powerpoint/2010/main" val="365201690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diation_Percent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5693"/>
            <a:ext cx="9144000" cy="5104815"/>
          </a:xfrm>
          <a:prstGeom prst="rect">
            <a:avLst/>
          </a:prstGeom>
        </p:spPr>
      </p:pic>
      <p:sp>
        <p:nvSpPr>
          <p:cNvPr id="5" name="Title 4"/>
          <p:cNvSpPr>
            <a:spLocks noGrp="1"/>
          </p:cNvSpPr>
          <p:nvPr>
            <p:ph type="title"/>
          </p:nvPr>
        </p:nvSpPr>
        <p:spPr/>
        <p:txBody>
          <a:bodyPr>
            <a:normAutofit fontScale="90000"/>
          </a:bodyPr>
          <a:lstStyle/>
          <a:p>
            <a:r>
              <a:rPr lang="en-US" dirty="0" smtClean="0"/>
              <a:t>How much cooling is lost if the shield is warmer than 80 K?</a:t>
            </a:r>
            <a:endParaRPr lang="en-US" dirty="0"/>
          </a:p>
        </p:txBody>
      </p:sp>
      <p:sp>
        <p:nvSpPr>
          <p:cNvPr id="2" name="Footer Placeholder 1"/>
          <p:cNvSpPr>
            <a:spLocks noGrp="1"/>
          </p:cNvSpPr>
          <p:nvPr>
            <p:ph type="ftr" sz="quarter" idx="11"/>
          </p:nvPr>
        </p:nvSpPr>
        <p:spPr>
          <a:xfrm>
            <a:off x="3124200" y="6425002"/>
            <a:ext cx="2895600" cy="365125"/>
          </a:xfrm>
        </p:spPr>
        <p:txBody>
          <a:bodyPr/>
          <a:lstStyle/>
          <a:p>
            <a:r>
              <a:rPr lang="en-US" smtClean="0"/>
              <a:t>G1500246 - Pasadena - 17 March 2015</a:t>
            </a:r>
            <a:endParaRPr lang="en-US"/>
          </a:p>
        </p:txBody>
      </p:sp>
      <p:sp>
        <p:nvSpPr>
          <p:cNvPr id="3" name="Slide Number Placeholder 2"/>
          <p:cNvSpPr>
            <a:spLocks noGrp="1"/>
          </p:cNvSpPr>
          <p:nvPr>
            <p:ph type="sldNum" sz="quarter" idx="12"/>
          </p:nvPr>
        </p:nvSpPr>
        <p:spPr/>
        <p:txBody>
          <a:bodyPr/>
          <a:lstStyle/>
          <a:p>
            <a:fld id="{B7B3A00D-A687-6248-9660-38F845FB283B}" type="slidenum">
              <a:rPr lang="en-US" smtClean="0"/>
              <a:t>76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85207442"/>
              </p:ext>
            </p:extLst>
          </p:nvPr>
        </p:nvGraphicFramePr>
        <p:xfrm>
          <a:off x="4280972" y="2058311"/>
          <a:ext cx="3884608" cy="550033"/>
        </p:xfrm>
        <a:graphic>
          <a:graphicData uri="http://schemas.openxmlformats.org/presentationml/2006/ole">
            <mc:AlternateContent xmlns:mc="http://schemas.openxmlformats.org/markup-compatibility/2006">
              <mc:Choice xmlns:v="urn:schemas-microsoft-com:vml" Requires="v">
                <p:oleObj spid="_x0000_s6158" name="Equation" r:id="rId4" imgW="2870200" imgH="406400" progId="Equation.3">
                  <p:embed/>
                </p:oleObj>
              </mc:Choice>
              <mc:Fallback>
                <p:oleObj name="Equation" r:id="rId4" imgW="2870200" imgH="406400" progId="Equation.3">
                  <p:embed/>
                  <p:pic>
                    <p:nvPicPr>
                      <p:cNvPr id="0" name=""/>
                      <p:cNvPicPr/>
                      <p:nvPr/>
                    </p:nvPicPr>
                    <p:blipFill>
                      <a:blip r:embed="rId5"/>
                      <a:stretch>
                        <a:fillRect/>
                      </a:stretch>
                    </p:blipFill>
                    <p:spPr>
                      <a:xfrm>
                        <a:off x="4280972" y="2058311"/>
                        <a:ext cx="3884608" cy="550033"/>
                      </a:xfrm>
                      <a:prstGeom prst="rect">
                        <a:avLst/>
                      </a:prstGeom>
                    </p:spPr>
                  </p:pic>
                </p:oleObj>
              </mc:Fallback>
            </mc:AlternateContent>
          </a:graphicData>
        </a:graphic>
      </p:graphicFrame>
    </p:spTree>
    <p:extLst>
      <p:ext uri="{BB962C8B-B14F-4D97-AF65-F5344CB8AC3E}">
        <p14:creationId xmlns:p14="http://schemas.microsoft.com/office/powerpoint/2010/main" val="17299139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00"/>
            <a:ext cx="8229600" cy="1143000"/>
          </a:xfrm>
        </p:spPr>
        <p:txBody>
          <a:bodyPr>
            <a:normAutofit/>
          </a:bodyPr>
          <a:lstStyle/>
          <a:p>
            <a:r>
              <a:rPr lang="en-US" dirty="0" smtClean="0"/>
              <a:t>LIGO III </a:t>
            </a:r>
            <a:r>
              <a:rPr lang="en-US" dirty="0" err="1" smtClean="0"/>
              <a:t>Cryosystem</a:t>
            </a:r>
            <a:endParaRPr lang="en-US" dirty="0"/>
          </a:p>
        </p:txBody>
      </p:sp>
      <p:grpSp>
        <p:nvGrpSpPr>
          <p:cNvPr id="39" name="Group 38"/>
          <p:cNvGrpSpPr/>
          <p:nvPr/>
        </p:nvGrpSpPr>
        <p:grpSpPr>
          <a:xfrm>
            <a:off x="151003" y="1463535"/>
            <a:ext cx="8134169" cy="5057325"/>
            <a:chOff x="151003" y="1463535"/>
            <a:chExt cx="8134169" cy="5057325"/>
          </a:xfrm>
        </p:grpSpPr>
        <p:sp>
          <p:nvSpPr>
            <p:cNvPr id="80" name="Rectangle 79"/>
            <p:cNvSpPr/>
            <p:nvPr/>
          </p:nvSpPr>
          <p:spPr>
            <a:xfrm>
              <a:off x="5327253" y="179558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61" name="Group 60"/>
            <p:cNvGrpSpPr/>
            <p:nvPr/>
          </p:nvGrpSpPr>
          <p:grpSpPr>
            <a:xfrm>
              <a:off x="4632238" y="5380210"/>
              <a:ext cx="1828800" cy="2622"/>
              <a:chOff x="429981" y="3527476"/>
              <a:chExt cx="2560319" cy="2622"/>
            </a:xfrm>
            <a:scene3d>
              <a:camera prst="orthographicFront">
                <a:rot lat="0" lon="0" rev="10800000"/>
              </a:camera>
              <a:lightRig rig="threePt" dir="t"/>
            </a:scene3d>
          </p:grpSpPr>
          <p:cxnSp>
            <p:nvCxnSpPr>
              <p:cNvPr id="62" name="Straight Connector 61"/>
              <p:cNvCxnSpPr/>
              <p:nvPr/>
            </p:nvCxnSpPr>
            <p:spPr>
              <a:xfrm>
                <a:off x="42998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20080"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128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0430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9574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87181" y="3527476"/>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97862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0700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161500" y="3530098"/>
                <a:ext cx="1828800"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1435991" y="5362918"/>
              <a:ext cx="2560319" cy="2622"/>
              <a:chOff x="429981" y="3527476"/>
              <a:chExt cx="2560319" cy="2622"/>
            </a:xfrm>
          </p:grpSpPr>
          <p:cxnSp>
            <p:nvCxnSpPr>
              <p:cNvPr id="51" name="Straight Connector 50"/>
              <p:cNvCxnSpPr/>
              <p:nvPr/>
            </p:nvCxnSpPr>
            <p:spPr>
              <a:xfrm>
                <a:off x="42998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0080"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128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0430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9574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87181" y="3527476"/>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862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0700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61500" y="3530098"/>
                <a:ext cx="1828800" cy="0"/>
              </a:xfrm>
              <a:prstGeom prst="line">
                <a:avLst/>
              </a:prstGeom>
              <a:ln w="317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a:xfrm>
              <a:off x="4006706" y="4851154"/>
              <a:ext cx="610823"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Rectangle 6"/>
            <p:cNvSpPr/>
            <p:nvPr/>
          </p:nvSpPr>
          <p:spPr>
            <a:xfrm>
              <a:off x="4825986" y="4982591"/>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4130417" y="3550993"/>
              <a:ext cx="360994"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4825679" y="3674700"/>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4129950" y="2880317"/>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ectangle 11"/>
            <p:cNvSpPr/>
            <p:nvPr/>
          </p:nvSpPr>
          <p:spPr>
            <a:xfrm>
              <a:off x="4134515" y="2292404"/>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ctangle 12"/>
            <p:cNvSpPr/>
            <p:nvPr/>
          </p:nvSpPr>
          <p:spPr>
            <a:xfrm>
              <a:off x="4825679" y="2879863"/>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Rectangle 13"/>
            <p:cNvSpPr/>
            <p:nvPr/>
          </p:nvSpPr>
          <p:spPr>
            <a:xfrm>
              <a:off x="4830244" y="2291950"/>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7" name="Straight Connector 16"/>
            <p:cNvCxnSpPr/>
            <p:nvPr/>
          </p:nvCxnSpPr>
          <p:spPr>
            <a:xfrm>
              <a:off x="4233197" y="4080113"/>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5597"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26511"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78911" y="4079205"/>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33197" y="3115936"/>
              <a:ext cx="0" cy="66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85597" y="3115936"/>
              <a:ext cx="0" cy="669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233197" y="251581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385597" y="251581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926511" y="249184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78911" y="249184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9138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662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22192" y="3421651"/>
              <a:ext cx="1610968" cy="2610331"/>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Rectangle 40"/>
            <p:cNvSpPr/>
            <p:nvPr/>
          </p:nvSpPr>
          <p:spPr>
            <a:xfrm>
              <a:off x="1984631" y="5029623"/>
              <a:ext cx="1837005"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 name="Rectangle 59"/>
            <p:cNvSpPr/>
            <p:nvPr/>
          </p:nvSpPr>
          <p:spPr>
            <a:xfrm>
              <a:off x="5432604" y="5029623"/>
              <a:ext cx="457200"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8" name="TextBox 57"/>
            <p:cNvSpPr txBox="1"/>
            <p:nvPr/>
          </p:nvSpPr>
          <p:spPr>
            <a:xfrm>
              <a:off x="5889803" y="2484899"/>
              <a:ext cx="2130145" cy="369332"/>
            </a:xfrm>
            <a:prstGeom prst="rect">
              <a:avLst/>
            </a:prstGeom>
            <a:noFill/>
          </p:spPr>
          <p:txBody>
            <a:bodyPr wrap="square" rtlCol="0">
              <a:spAutoFit/>
            </a:bodyPr>
            <a:lstStyle/>
            <a:p>
              <a:r>
                <a:rPr lang="en-US" dirty="0" smtClean="0"/>
                <a:t>Room temperature</a:t>
              </a:r>
              <a:endParaRPr lang="en-US" dirty="0"/>
            </a:p>
          </p:txBody>
        </p:sp>
        <p:cxnSp>
          <p:nvCxnSpPr>
            <p:cNvPr id="71" name="Straight Arrow Connector 70"/>
            <p:cNvCxnSpPr>
              <a:stCxn id="58" idx="1"/>
              <a:endCxn id="12" idx="3"/>
            </p:cNvCxnSpPr>
            <p:nvPr/>
          </p:nvCxnSpPr>
          <p:spPr>
            <a:xfrm flipH="1" flipV="1">
              <a:off x="4495509" y="2486644"/>
              <a:ext cx="1394294" cy="1829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8" idx="1"/>
              <a:endCxn id="11" idx="3"/>
            </p:cNvCxnSpPr>
            <p:nvPr/>
          </p:nvCxnSpPr>
          <p:spPr>
            <a:xfrm flipH="1">
              <a:off x="4490944" y="2669565"/>
              <a:ext cx="1398859" cy="4049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58" idx="1"/>
            </p:cNvCxnSpPr>
            <p:nvPr/>
          </p:nvCxnSpPr>
          <p:spPr>
            <a:xfrm flipH="1" flipV="1">
              <a:off x="5197427" y="2318275"/>
              <a:ext cx="692376" cy="3512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8" idx="1"/>
              <a:endCxn id="13" idx="3"/>
            </p:cNvCxnSpPr>
            <p:nvPr/>
          </p:nvCxnSpPr>
          <p:spPr>
            <a:xfrm flipH="1">
              <a:off x="5186673" y="2669565"/>
              <a:ext cx="703130" cy="4045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6121069" y="3467033"/>
              <a:ext cx="2164103" cy="369332"/>
            </a:xfrm>
            <a:prstGeom prst="rect">
              <a:avLst/>
            </a:prstGeom>
            <a:noFill/>
          </p:spPr>
          <p:txBody>
            <a:bodyPr wrap="square" rtlCol="0">
              <a:spAutoFit/>
            </a:bodyPr>
            <a:lstStyle/>
            <a:p>
              <a:pPr algn="ctr"/>
              <a:r>
                <a:rPr lang="en-US" dirty="0" smtClean="0"/>
                <a:t>Heat shield </a:t>
              </a:r>
              <a:r>
                <a:rPr lang="en-US" dirty="0" smtClean="0"/>
                <a:t>at 80 K</a:t>
              </a:r>
              <a:endParaRPr lang="en-US" dirty="0"/>
            </a:p>
          </p:txBody>
        </p:sp>
        <p:cxnSp>
          <p:nvCxnSpPr>
            <p:cNvPr id="77" name="Straight Arrow Connector 76"/>
            <p:cNvCxnSpPr>
              <a:stCxn id="75" idx="1"/>
            </p:cNvCxnSpPr>
            <p:nvPr/>
          </p:nvCxnSpPr>
          <p:spPr>
            <a:xfrm flipH="1">
              <a:off x="5502134" y="3651699"/>
              <a:ext cx="618935" cy="119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1954395" y="1463535"/>
              <a:ext cx="5374577"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ISI Stage 2</a:t>
              </a:r>
              <a:endParaRPr lang="en-US" sz="1600" dirty="0"/>
            </a:p>
          </p:txBody>
        </p:sp>
        <p:cxnSp>
          <p:nvCxnSpPr>
            <p:cNvPr id="78" name="Straight Connector 77"/>
            <p:cNvCxnSpPr/>
            <p:nvPr/>
          </p:nvCxnSpPr>
          <p:spPr>
            <a:xfrm>
              <a:off x="4309092" y="179617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97027" y="179558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828365" y="179617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1" name="Freeform 90"/>
            <p:cNvSpPr/>
            <p:nvPr/>
          </p:nvSpPr>
          <p:spPr>
            <a:xfrm>
              <a:off x="1071040" y="1835940"/>
              <a:ext cx="2723500" cy="1637046"/>
            </a:xfrm>
            <a:custGeom>
              <a:avLst/>
              <a:gdLst>
                <a:gd name="connsiteX0" fmla="*/ 0 w 2723500"/>
                <a:gd name="connsiteY0" fmla="*/ 458985 h 1637046"/>
                <a:gd name="connsiteX1" fmla="*/ 504918 w 2723500"/>
                <a:gd name="connsiteY1" fmla="*/ 443685 h 1637046"/>
                <a:gd name="connsiteX2" fmla="*/ 581421 w 2723500"/>
                <a:gd name="connsiteY2" fmla="*/ 428386 h 1637046"/>
                <a:gd name="connsiteX3" fmla="*/ 688525 w 2723500"/>
                <a:gd name="connsiteY3" fmla="*/ 397787 h 1637046"/>
                <a:gd name="connsiteX4" fmla="*/ 749727 w 2723500"/>
                <a:gd name="connsiteY4" fmla="*/ 367188 h 1637046"/>
                <a:gd name="connsiteX5" fmla="*/ 841531 w 2723500"/>
                <a:gd name="connsiteY5" fmla="*/ 305990 h 1637046"/>
                <a:gd name="connsiteX6" fmla="*/ 887432 w 2723500"/>
                <a:gd name="connsiteY6" fmla="*/ 275391 h 1637046"/>
                <a:gd name="connsiteX7" fmla="*/ 948635 w 2723500"/>
                <a:gd name="connsiteY7" fmla="*/ 244792 h 1637046"/>
                <a:gd name="connsiteX8" fmla="*/ 963935 w 2723500"/>
                <a:gd name="connsiteY8" fmla="*/ 198893 h 1637046"/>
                <a:gd name="connsiteX9" fmla="*/ 1025137 w 2723500"/>
                <a:gd name="connsiteY9" fmla="*/ 183594 h 1637046"/>
                <a:gd name="connsiteX10" fmla="*/ 1071039 w 2723500"/>
                <a:gd name="connsiteY10" fmla="*/ 168294 h 1637046"/>
                <a:gd name="connsiteX11" fmla="*/ 1116941 w 2723500"/>
                <a:gd name="connsiteY11" fmla="*/ 137695 h 1637046"/>
                <a:gd name="connsiteX12" fmla="*/ 1178143 w 2723500"/>
                <a:gd name="connsiteY12" fmla="*/ 122396 h 1637046"/>
                <a:gd name="connsiteX13" fmla="*/ 1269946 w 2723500"/>
                <a:gd name="connsiteY13" fmla="*/ 91797 h 1637046"/>
                <a:gd name="connsiteX14" fmla="*/ 1315848 w 2723500"/>
                <a:gd name="connsiteY14" fmla="*/ 76497 h 1637046"/>
                <a:gd name="connsiteX15" fmla="*/ 1453553 w 2723500"/>
                <a:gd name="connsiteY15" fmla="*/ 15299 h 1637046"/>
                <a:gd name="connsiteX16" fmla="*/ 1667761 w 2723500"/>
                <a:gd name="connsiteY16" fmla="*/ 0 h 1637046"/>
                <a:gd name="connsiteX17" fmla="*/ 1989073 w 2723500"/>
                <a:gd name="connsiteY17" fmla="*/ 15299 h 1637046"/>
                <a:gd name="connsiteX18" fmla="*/ 2325685 w 2723500"/>
                <a:gd name="connsiteY18" fmla="*/ 45898 h 1637046"/>
                <a:gd name="connsiteX19" fmla="*/ 2371587 w 2723500"/>
                <a:gd name="connsiteY19" fmla="*/ 76497 h 1637046"/>
                <a:gd name="connsiteX20" fmla="*/ 2463390 w 2723500"/>
                <a:gd name="connsiteY20" fmla="*/ 107096 h 1637046"/>
                <a:gd name="connsiteX21" fmla="*/ 2493992 w 2723500"/>
                <a:gd name="connsiteY21" fmla="*/ 152995 h 1637046"/>
                <a:gd name="connsiteX22" fmla="*/ 2524593 w 2723500"/>
                <a:gd name="connsiteY22" fmla="*/ 244792 h 1637046"/>
                <a:gd name="connsiteX23" fmla="*/ 2555194 w 2723500"/>
                <a:gd name="connsiteY23" fmla="*/ 474284 h 1637046"/>
                <a:gd name="connsiteX24" fmla="*/ 2585795 w 2723500"/>
                <a:gd name="connsiteY24" fmla="*/ 1254559 h 1637046"/>
                <a:gd name="connsiteX25" fmla="*/ 2631697 w 2723500"/>
                <a:gd name="connsiteY25" fmla="*/ 1545249 h 1637046"/>
                <a:gd name="connsiteX26" fmla="*/ 2662298 w 2723500"/>
                <a:gd name="connsiteY26" fmla="*/ 1591148 h 1637046"/>
                <a:gd name="connsiteX27" fmla="*/ 2708199 w 2723500"/>
                <a:gd name="connsiteY27" fmla="*/ 1621747 h 1637046"/>
                <a:gd name="connsiteX28" fmla="*/ 2723500 w 2723500"/>
                <a:gd name="connsiteY28" fmla="*/ 1637046 h 16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3500" h="1637046">
                  <a:moveTo>
                    <a:pt x="0" y="458985"/>
                  </a:moveTo>
                  <a:cubicBezTo>
                    <a:pt x="168306" y="453885"/>
                    <a:pt x="336767" y="452534"/>
                    <a:pt x="504918" y="443685"/>
                  </a:cubicBezTo>
                  <a:cubicBezTo>
                    <a:pt x="530888" y="442318"/>
                    <a:pt x="556034" y="434027"/>
                    <a:pt x="581421" y="428386"/>
                  </a:cubicBezTo>
                  <a:cubicBezTo>
                    <a:pt x="608289" y="422416"/>
                    <a:pt x="661007" y="409580"/>
                    <a:pt x="688525" y="397787"/>
                  </a:cubicBezTo>
                  <a:cubicBezTo>
                    <a:pt x="709489" y="388803"/>
                    <a:pt x="730169" y="378922"/>
                    <a:pt x="749727" y="367188"/>
                  </a:cubicBezTo>
                  <a:cubicBezTo>
                    <a:pt x="781264" y="348267"/>
                    <a:pt x="810930" y="326389"/>
                    <a:pt x="841531" y="305990"/>
                  </a:cubicBezTo>
                  <a:cubicBezTo>
                    <a:pt x="856831" y="295790"/>
                    <a:pt x="870985" y="283614"/>
                    <a:pt x="887432" y="275391"/>
                  </a:cubicBezTo>
                  <a:lnTo>
                    <a:pt x="948635" y="244792"/>
                  </a:lnTo>
                  <a:cubicBezTo>
                    <a:pt x="953735" y="229492"/>
                    <a:pt x="951341" y="208967"/>
                    <a:pt x="963935" y="198893"/>
                  </a:cubicBezTo>
                  <a:cubicBezTo>
                    <a:pt x="980356" y="185757"/>
                    <a:pt x="1004918" y="189371"/>
                    <a:pt x="1025137" y="183594"/>
                  </a:cubicBezTo>
                  <a:cubicBezTo>
                    <a:pt x="1040645" y="179164"/>
                    <a:pt x="1056613" y="175506"/>
                    <a:pt x="1071039" y="168294"/>
                  </a:cubicBezTo>
                  <a:cubicBezTo>
                    <a:pt x="1087487" y="160071"/>
                    <a:pt x="1100039" y="144938"/>
                    <a:pt x="1116941" y="137695"/>
                  </a:cubicBezTo>
                  <a:cubicBezTo>
                    <a:pt x="1136269" y="129412"/>
                    <a:pt x="1158001" y="128438"/>
                    <a:pt x="1178143" y="122396"/>
                  </a:cubicBezTo>
                  <a:cubicBezTo>
                    <a:pt x="1209039" y="113128"/>
                    <a:pt x="1239345" y="101997"/>
                    <a:pt x="1269946" y="91797"/>
                  </a:cubicBezTo>
                  <a:cubicBezTo>
                    <a:pt x="1285247" y="86697"/>
                    <a:pt x="1302428" y="85443"/>
                    <a:pt x="1315848" y="76497"/>
                  </a:cubicBezTo>
                  <a:cubicBezTo>
                    <a:pt x="1361185" y="46274"/>
                    <a:pt x="1392375" y="19668"/>
                    <a:pt x="1453553" y="15299"/>
                  </a:cubicBezTo>
                  <a:lnTo>
                    <a:pt x="1667761" y="0"/>
                  </a:lnTo>
                  <a:lnTo>
                    <a:pt x="1989073" y="15299"/>
                  </a:lnTo>
                  <a:cubicBezTo>
                    <a:pt x="2279102" y="30171"/>
                    <a:pt x="2176741" y="8666"/>
                    <a:pt x="2325685" y="45898"/>
                  </a:cubicBezTo>
                  <a:cubicBezTo>
                    <a:pt x="2340986" y="56098"/>
                    <a:pt x="2354783" y="69029"/>
                    <a:pt x="2371587" y="76497"/>
                  </a:cubicBezTo>
                  <a:cubicBezTo>
                    <a:pt x="2401063" y="89597"/>
                    <a:pt x="2463390" y="107096"/>
                    <a:pt x="2463390" y="107096"/>
                  </a:cubicBezTo>
                  <a:cubicBezTo>
                    <a:pt x="2473591" y="122396"/>
                    <a:pt x="2486523" y="136192"/>
                    <a:pt x="2493992" y="152995"/>
                  </a:cubicBezTo>
                  <a:cubicBezTo>
                    <a:pt x="2507093" y="182469"/>
                    <a:pt x="2524593" y="244792"/>
                    <a:pt x="2524593" y="244792"/>
                  </a:cubicBezTo>
                  <a:cubicBezTo>
                    <a:pt x="2529190" y="276972"/>
                    <a:pt x="2554253" y="447932"/>
                    <a:pt x="2555194" y="474284"/>
                  </a:cubicBezTo>
                  <a:cubicBezTo>
                    <a:pt x="2583340" y="1262310"/>
                    <a:pt x="2492237" y="973910"/>
                    <a:pt x="2585795" y="1254559"/>
                  </a:cubicBezTo>
                  <a:cubicBezTo>
                    <a:pt x="2589687" y="1305146"/>
                    <a:pt x="2586802" y="1477910"/>
                    <a:pt x="2631697" y="1545249"/>
                  </a:cubicBezTo>
                  <a:cubicBezTo>
                    <a:pt x="2641897" y="1560549"/>
                    <a:pt x="2649295" y="1578146"/>
                    <a:pt x="2662298" y="1591148"/>
                  </a:cubicBezTo>
                  <a:cubicBezTo>
                    <a:pt x="2675301" y="1604150"/>
                    <a:pt x="2693488" y="1610714"/>
                    <a:pt x="2708199" y="1621747"/>
                  </a:cubicBezTo>
                  <a:cubicBezTo>
                    <a:pt x="2713969" y="1626074"/>
                    <a:pt x="2718400" y="1631946"/>
                    <a:pt x="2723500" y="1637046"/>
                  </a:cubicBezTo>
                </a:path>
              </a:pathLst>
            </a:custGeom>
            <a:ln w="635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93" name="TextBox 92"/>
            <p:cNvSpPr txBox="1"/>
            <p:nvPr/>
          </p:nvSpPr>
          <p:spPr>
            <a:xfrm>
              <a:off x="151003" y="3094859"/>
              <a:ext cx="1241401" cy="646331"/>
            </a:xfrm>
            <a:prstGeom prst="rect">
              <a:avLst/>
            </a:prstGeom>
            <a:noFill/>
          </p:spPr>
          <p:txBody>
            <a:bodyPr wrap="square" rtlCol="0">
              <a:spAutoFit/>
            </a:bodyPr>
            <a:lstStyle/>
            <a:p>
              <a:r>
                <a:rPr lang="en-US" dirty="0" smtClean="0"/>
                <a:t>Vacuum flange</a:t>
              </a:r>
              <a:endParaRPr lang="en-US" dirty="0"/>
            </a:p>
          </p:txBody>
        </p:sp>
        <p:cxnSp>
          <p:nvCxnSpPr>
            <p:cNvPr id="94" name="Straight Arrow Connector 93"/>
            <p:cNvCxnSpPr>
              <a:stCxn id="93" idx="0"/>
              <a:endCxn id="92" idx="2"/>
            </p:cNvCxnSpPr>
            <p:nvPr/>
          </p:nvCxnSpPr>
          <p:spPr>
            <a:xfrm flipV="1">
              <a:off x="771704" y="2684954"/>
              <a:ext cx="322196" cy="409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983232" y="3149820"/>
              <a:ext cx="1230969" cy="369332"/>
            </a:xfrm>
            <a:prstGeom prst="rect">
              <a:avLst/>
            </a:prstGeom>
            <a:noFill/>
          </p:spPr>
          <p:txBody>
            <a:bodyPr wrap="square" rtlCol="0">
              <a:spAutoFit/>
            </a:bodyPr>
            <a:lstStyle/>
            <a:p>
              <a:pPr algn="ctr"/>
              <a:r>
                <a:rPr lang="en-US" dirty="0" smtClean="0"/>
                <a:t>Cold link</a:t>
              </a:r>
            </a:p>
          </p:txBody>
        </p:sp>
        <p:cxnSp>
          <p:nvCxnSpPr>
            <p:cNvPr id="98" name="Straight Arrow Connector 97"/>
            <p:cNvCxnSpPr>
              <a:stCxn id="97" idx="0"/>
            </p:cNvCxnSpPr>
            <p:nvPr/>
          </p:nvCxnSpPr>
          <p:spPr>
            <a:xfrm flipH="1" flipV="1">
              <a:off x="1912676" y="2304947"/>
              <a:ext cx="686041" cy="8448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240421" y="4511083"/>
              <a:ext cx="1304560" cy="369332"/>
            </a:xfrm>
            <a:prstGeom prst="rect">
              <a:avLst/>
            </a:prstGeom>
            <a:noFill/>
          </p:spPr>
          <p:txBody>
            <a:bodyPr wrap="square" rtlCol="0">
              <a:spAutoFit/>
            </a:bodyPr>
            <a:lstStyle/>
            <a:p>
              <a:pPr algn="ctr"/>
              <a:r>
                <a:rPr lang="en-US" dirty="0" smtClean="0"/>
                <a:t> </a:t>
              </a:r>
              <a:r>
                <a:rPr lang="en-US" dirty="0" smtClean="0"/>
                <a:t>10 </a:t>
              </a:r>
              <a:r>
                <a:rPr lang="en-US" dirty="0"/>
                <a:t>m</a:t>
              </a:r>
              <a:endParaRPr lang="en-US" dirty="0" smtClean="0"/>
            </a:p>
          </p:txBody>
        </p:sp>
        <p:cxnSp>
          <p:nvCxnSpPr>
            <p:cNvPr id="84" name="Straight Arrow Connector 83"/>
            <p:cNvCxnSpPr/>
            <p:nvPr/>
          </p:nvCxnSpPr>
          <p:spPr>
            <a:xfrm flipH="1" flipV="1">
              <a:off x="2004730" y="4458720"/>
              <a:ext cx="0" cy="537646"/>
            </a:xfrm>
            <a:prstGeom prst="straightConnector1">
              <a:avLst/>
            </a:prstGeom>
            <a:ln>
              <a:solidFill>
                <a:schemeClr val="tx1"/>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3305729" y="4702408"/>
              <a:ext cx="443067"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2074760" y="4702409"/>
              <a:ext cx="443067" cy="1"/>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2629134" y="6151528"/>
              <a:ext cx="2525618" cy="369332"/>
            </a:xfrm>
            <a:prstGeom prst="rect">
              <a:avLst/>
            </a:prstGeom>
            <a:noFill/>
          </p:spPr>
          <p:txBody>
            <a:bodyPr wrap="square" rtlCol="0">
              <a:spAutoFit/>
            </a:bodyPr>
            <a:lstStyle/>
            <a:p>
              <a:r>
                <a:rPr lang="en-US" dirty="0" smtClean="0"/>
                <a:t>124 K Silicon </a:t>
              </a:r>
              <a:r>
                <a:rPr lang="en-US" dirty="0" smtClean="0"/>
                <a:t>test mass</a:t>
              </a:r>
              <a:endParaRPr lang="en-US" dirty="0"/>
            </a:p>
          </p:txBody>
        </p:sp>
        <p:cxnSp>
          <p:nvCxnSpPr>
            <p:cNvPr id="89" name="Straight Arrow Connector 88"/>
            <p:cNvCxnSpPr>
              <a:stCxn id="87" idx="0"/>
            </p:cNvCxnSpPr>
            <p:nvPr/>
          </p:nvCxnSpPr>
          <p:spPr>
            <a:xfrm flipV="1">
              <a:off x="3891943" y="5596838"/>
              <a:ext cx="417149" cy="5546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251967" y="1916964"/>
              <a:ext cx="445644" cy="461665"/>
            </a:xfrm>
            <a:prstGeom prst="rect">
              <a:avLst/>
            </a:prstGeom>
            <a:solidFill>
              <a:schemeClr val="bg1"/>
            </a:solidFill>
          </p:spPr>
          <p:txBody>
            <a:bodyPr wrap="square" rtlCol="0" anchor="t">
              <a:spAutoFit/>
            </a:bodyPr>
            <a:lstStyle/>
            <a:p>
              <a:pPr algn="ctr"/>
              <a:r>
                <a:rPr lang="en-US" sz="2400" dirty="0" smtClean="0"/>
                <a:t>…</a:t>
              </a:r>
              <a:endParaRPr lang="en-US" sz="2400" dirty="0"/>
            </a:p>
          </p:txBody>
        </p:sp>
        <p:sp>
          <p:nvSpPr>
            <p:cNvPr id="96" name="Rectangle 95"/>
            <p:cNvSpPr/>
            <p:nvPr/>
          </p:nvSpPr>
          <p:spPr>
            <a:xfrm>
              <a:off x="2770754" y="1787090"/>
              <a:ext cx="337526" cy="17855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33" name="Straight Connector 32"/>
            <p:cNvCxnSpPr>
              <a:stCxn id="92" idx="1"/>
            </p:cNvCxnSpPr>
            <p:nvPr/>
          </p:nvCxnSpPr>
          <p:spPr>
            <a:xfrm flipH="1" flipV="1">
              <a:off x="520390" y="2141931"/>
              <a:ext cx="550650" cy="118516"/>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1071040" y="1835940"/>
              <a:ext cx="45719" cy="849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104" name="Group 103"/>
          <p:cNvGrpSpPr/>
          <p:nvPr/>
        </p:nvGrpSpPr>
        <p:grpSpPr>
          <a:xfrm>
            <a:off x="0" y="0"/>
            <a:ext cx="9144000" cy="1264919"/>
            <a:chOff x="0" y="0"/>
            <a:chExt cx="9144000" cy="1264919"/>
          </a:xfrm>
        </p:grpSpPr>
        <p:pic>
          <p:nvPicPr>
            <p:cNvPr id="105"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06" name="Picture 105"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09" name="Picture 108"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23" name="Footer Placeholder 22"/>
          <p:cNvSpPr>
            <a:spLocks noGrp="1"/>
          </p:cNvSpPr>
          <p:nvPr>
            <p:ph type="ftr" sz="quarter" idx="11"/>
          </p:nvPr>
        </p:nvSpPr>
        <p:spPr>
          <a:xfrm>
            <a:off x="3124200" y="6447886"/>
            <a:ext cx="2895600" cy="365125"/>
          </a:xfrm>
        </p:spPr>
        <p:txBody>
          <a:bodyPr/>
          <a:lstStyle/>
          <a:p>
            <a:r>
              <a:rPr lang="en-US" smtClean="0"/>
              <a:t>G1500246 - Pasadena - 17 March 2015</a:t>
            </a:r>
            <a:endParaRPr lang="en-US"/>
          </a:p>
        </p:txBody>
      </p:sp>
      <p:sp>
        <p:nvSpPr>
          <p:cNvPr id="25" name="Slide Number Placeholder 24"/>
          <p:cNvSpPr>
            <a:spLocks noGrp="1"/>
          </p:cNvSpPr>
          <p:nvPr>
            <p:ph type="sldNum" sz="quarter" idx="12"/>
          </p:nvPr>
        </p:nvSpPr>
        <p:spPr>
          <a:xfrm>
            <a:off x="6942194" y="6436444"/>
            <a:ext cx="2133600" cy="365125"/>
          </a:xfrm>
        </p:spPr>
        <p:txBody>
          <a:bodyPr/>
          <a:lstStyle/>
          <a:p>
            <a:fld id="{B7B3A00D-A687-6248-9660-38F845FB283B}" type="slidenum">
              <a:rPr lang="en-US" smtClean="0"/>
              <a:t>8</a:t>
            </a:fld>
            <a:endParaRPr lang="en-US"/>
          </a:p>
        </p:txBody>
      </p:sp>
      <p:sp>
        <p:nvSpPr>
          <p:cNvPr id="116" name="TextBox 115"/>
          <p:cNvSpPr txBox="1"/>
          <p:nvPr/>
        </p:nvSpPr>
        <p:spPr>
          <a:xfrm>
            <a:off x="13514" y="3903918"/>
            <a:ext cx="2164103" cy="646331"/>
          </a:xfrm>
          <a:prstGeom prst="rect">
            <a:avLst/>
          </a:prstGeom>
          <a:noFill/>
        </p:spPr>
        <p:txBody>
          <a:bodyPr wrap="square" rtlCol="0">
            <a:spAutoFit/>
          </a:bodyPr>
          <a:lstStyle/>
          <a:p>
            <a:pPr algn="ctr"/>
            <a:r>
              <a:rPr lang="en-US" dirty="0" smtClean="0"/>
              <a:t>Beam tube shield at 80 K</a:t>
            </a:r>
            <a:endParaRPr lang="en-US" dirty="0"/>
          </a:p>
        </p:txBody>
      </p:sp>
      <p:cxnSp>
        <p:nvCxnSpPr>
          <p:cNvPr id="119" name="Straight Arrow Connector 118"/>
          <p:cNvCxnSpPr>
            <a:stCxn id="116" idx="2"/>
          </p:cNvCxnSpPr>
          <p:nvPr/>
        </p:nvCxnSpPr>
        <p:spPr>
          <a:xfrm>
            <a:off x="1095566" y="4550249"/>
            <a:ext cx="909164" cy="4323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5627985" y="1796172"/>
            <a:ext cx="261818" cy="8733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801751" y="1219200"/>
            <a:ext cx="6483421" cy="2672781"/>
          </a:xfrm>
          <a:prstGeom prst="rect">
            <a:avLst/>
          </a:prstGeom>
          <a:noFill/>
          <a:ln w="38100">
            <a:solidFill>
              <a:srgbClr val="6600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64018" y="3943132"/>
            <a:ext cx="3855787" cy="1866733"/>
          </a:xfrm>
          <a:prstGeom prst="rect">
            <a:avLst/>
          </a:prstGeom>
          <a:noFill/>
          <a:ln w="38100">
            <a:solidFill>
              <a:srgbClr val="6600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a:off x="5954556" y="3903918"/>
            <a:ext cx="3189444" cy="1754327"/>
          </a:xfrm>
          <a:prstGeom prst="rect">
            <a:avLst/>
          </a:prstGeom>
          <a:noFill/>
        </p:spPr>
        <p:txBody>
          <a:bodyPr wrap="square" rtlCol="0">
            <a:spAutoFit/>
          </a:bodyPr>
          <a:lstStyle/>
          <a:p>
            <a:r>
              <a:rPr lang="en-US" b="1" dirty="0" smtClean="0">
                <a:solidFill>
                  <a:srgbClr val="660066"/>
                </a:solidFill>
              </a:rPr>
              <a:t>Challenge – integrating </a:t>
            </a:r>
            <a:r>
              <a:rPr lang="en-US" b="1" dirty="0" err="1" smtClean="0">
                <a:solidFill>
                  <a:srgbClr val="660066"/>
                </a:solidFill>
              </a:rPr>
              <a:t>cryo</a:t>
            </a:r>
            <a:r>
              <a:rPr lang="en-US" b="1" dirty="0" smtClean="0">
                <a:solidFill>
                  <a:srgbClr val="660066"/>
                </a:solidFill>
              </a:rPr>
              <a:t> and seismic</a:t>
            </a:r>
          </a:p>
          <a:p>
            <a:pPr marL="1200150" lvl="2" indent="-285750">
              <a:buFont typeface="Arial"/>
              <a:buChar char="•"/>
            </a:pPr>
            <a:r>
              <a:rPr lang="en-US" dirty="0" smtClean="0">
                <a:solidFill>
                  <a:srgbClr val="660066"/>
                </a:solidFill>
              </a:rPr>
              <a:t>Seismic shorts</a:t>
            </a:r>
          </a:p>
          <a:p>
            <a:pPr marL="1200150" lvl="2" indent="-285750">
              <a:buFont typeface="Arial"/>
              <a:buChar char="•"/>
            </a:pPr>
            <a:r>
              <a:rPr lang="en-US" dirty="0" smtClean="0">
                <a:solidFill>
                  <a:srgbClr val="660066"/>
                </a:solidFill>
              </a:rPr>
              <a:t>cold link modes</a:t>
            </a:r>
          </a:p>
          <a:p>
            <a:pPr marL="1200150" lvl="2" indent="-285750">
              <a:buFont typeface="Arial"/>
              <a:buChar char="•"/>
            </a:pPr>
            <a:r>
              <a:rPr lang="en-US" dirty="0" smtClean="0">
                <a:solidFill>
                  <a:srgbClr val="660066"/>
                </a:solidFill>
              </a:rPr>
              <a:t>Long heat path</a:t>
            </a:r>
          </a:p>
          <a:p>
            <a:pPr marL="1200150" lvl="2" indent="-285750">
              <a:buFont typeface="Arial"/>
              <a:buChar char="•"/>
            </a:pPr>
            <a:r>
              <a:rPr lang="en-US" dirty="0" smtClean="0">
                <a:solidFill>
                  <a:srgbClr val="660066"/>
                </a:solidFill>
              </a:rPr>
              <a:t>Thermal drifts</a:t>
            </a:r>
          </a:p>
        </p:txBody>
      </p:sp>
      <p:sp>
        <p:nvSpPr>
          <p:cNvPr id="3" name="TextBox 2"/>
          <p:cNvSpPr txBox="1"/>
          <p:nvPr/>
        </p:nvSpPr>
        <p:spPr>
          <a:xfrm>
            <a:off x="13711" y="5788222"/>
            <a:ext cx="3393978" cy="646331"/>
          </a:xfrm>
          <a:prstGeom prst="rect">
            <a:avLst/>
          </a:prstGeom>
          <a:noFill/>
        </p:spPr>
        <p:txBody>
          <a:bodyPr wrap="square" rtlCol="0">
            <a:spAutoFit/>
          </a:bodyPr>
          <a:lstStyle/>
          <a:p>
            <a:r>
              <a:rPr lang="en-US" b="1" dirty="0" smtClean="0">
                <a:solidFill>
                  <a:srgbClr val="660066"/>
                </a:solidFill>
              </a:rPr>
              <a:t>Challenge – balance 10 m shield from suspended platform</a:t>
            </a:r>
            <a:endParaRPr lang="en-US" b="1" dirty="0">
              <a:solidFill>
                <a:srgbClr val="660066"/>
              </a:solidFill>
            </a:endParaRPr>
          </a:p>
        </p:txBody>
      </p:sp>
    </p:spTree>
    <p:extLst>
      <p:ext uri="{BB962C8B-B14F-4D97-AF65-F5344CB8AC3E}">
        <p14:creationId xmlns:p14="http://schemas.microsoft.com/office/powerpoint/2010/main" val="17424204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7"/>
            <a:ext cx="8229600" cy="1143000"/>
          </a:xfrm>
        </p:spPr>
        <p:txBody>
          <a:bodyPr/>
          <a:lstStyle/>
          <a:p>
            <a:r>
              <a:rPr lang="en-US" dirty="0" smtClean="0"/>
              <a:t>Actively controlled shield (ETM)</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534014"/>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091572"/>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702983"/>
            <a:ext cx="610764"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88376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88393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0" y="0"/>
            <a:ext cx="9144000" cy="1135339"/>
            <a:chOff x="0" y="0"/>
            <a:chExt cx="9144000" cy="1135339"/>
          </a:xfrm>
        </p:grpSpPr>
        <p:pic>
          <p:nvPicPr>
            <p:cNvPr id="90" name="Picture 3" descr="C:\Users\Brett\Documents\Lab\LSC - LIGO Lab\Logos and Figures\LIGO Logo Extension.bmp"/>
            <p:cNvPicPr>
              <a:picLocks noChangeAspect="1" noChangeArrowheads="1"/>
            </p:cNvPicPr>
            <p:nvPr/>
          </p:nvPicPr>
          <p:blipFill>
            <a:blip r:embed="rId3" cstate="print">
              <a:extLst>
                <a:ext uri="{28A0092B-C50C-407E-A947-70E740481C1C}">
                  <a14:useLocalDpi xmlns:a14="http://schemas.microsoft.com/office/drawing/2010/main"/>
                </a:ext>
              </a:extLst>
            </a:blip>
            <a:srcRect l="5795" r="30992" b="10002"/>
            <a:stretch>
              <a:fillRect/>
            </a:stretch>
          </p:blipFill>
          <p:spPr bwMode="auto">
            <a:xfrm>
              <a:off x="0" y="1089620"/>
              <a:ext cx="9144000" cy="45719"/>
            </a:xfrm>
            <a:prstGeom prst="rect">
              <a:avLst/>
            </a:prstGeom>
            <a:noFill/>
          </p:spPr>
        </p:pic>
        <p:pic>
          <p:nvPicPr>
            <p:cNvPr id="91" name="Picture 90" descr="New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93" name="Picture 92" descr="Stanford_University_seal_20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2405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4992091"/>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9260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60018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902560" y="6264111"/>
            <a:ext cx="1241447" cy="369332"/>
          </a:xfrm>
          <a:prstGeom prst="rect">
            <a:avLst/>
          </a:prstGeom>
          <a:noFill/>
          <a:ln>
            <a:solidFill>
              <a:schemeClr val="tx1"/>
            </a:solidFill>
          </a:ln>
        </p:spPr>
        <p:txBody>
          <a:bodyPr wrap="square" rtlCol="0">
            <a:spAutoFit/>
          </a:bodyPr>
          <a:lstStyle/>
          <a:p>
            <a:r>
              <a:rPr lang="en-US" dirty="0" err="1" smtClean="0"/>
              <a:t>Cryo</a:t>
            </a:r>
            <a:r>
              <a:rPr lang="en-US" dirty="0" smtClean="0"/>
              <a:t> pump</a:t>
            </a:r>
            <a:endParaRPr lang="en-US" dirty="0"/>
          </a:p>
        </p:txBody>
      </p:sp>
      <p:sp>
        <p:nvSpPr>
          <p:cNvPr id="85" name="TextBox 84"/>
          <p:cNvSpPr txBox="1"/>
          <p:nvPr/>
        </p:nvSpPr>
        <p:spPr>
          <a:xfrm>
            <a:off x="5799628" y="6276391"/>
            <a:ext cx="1776235" cy="369332"/>
          </a:xfrm>
          <a:prstGeom prst="rect">
            <a:avLst/>
          </a:prstGeom>
          <a:noFill/>
          <a:ln>
            <a:solidFill>
              <a:schemeClr val="tx1"/>
            </a:solidFill>
          </a:ln>
        </p:spPr>
        <p:txBody>
          <a:bodyPr wrap="square" rtlCol="0">
            <a:spAutoFit/>
          </a:bodyPr>
          <a:lstStyle/>
          <a:p>
            <a:pPr algn="ctr"/>
            <a:r>
              <a:rPr lang="en-US" dirty="0" smtClean="0"/>
              <a:t>124 K test mass</a:t>
            </a:r>
            <a:endParaRPr lang="en-US" dirty="0"/>
          </a:p>
        </p:txBody>
      </p:sp>
      <p:cxnSp>
        <p:nvCxnSpPr>
          <p:cNvPr id="87" name="Straight Arrow Connector 86"/>
          <p:cNvCxnSpPr>
            <a:stCxn id="85" idx="0"/>
          </p:cNvCxnSpPr>
          <p:nvPr/>
        </p:nvCxnSpPr>
        <p:spPr>
          <a:xfrm flipV="1">
            <a:off x="6687746" y="5681045"/>
            <a:ext cx="247152" cy="5953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a:xfrm>
            <a:off x="6894211" y="6356350"/>
            <a:ext cx="2133600" cy="365125"/>
          </a:xfrm>
        </p:spPr>
        <p:txBody>
          <a:bodyPr/>
          <a:lstStyle/>
          <a:p>
            <a:fld id="{B7B3A00D-A687-6248-9660-38F845FB283B}" type="slidenum">
              <a:rPr lang="en-US" smtClean="0"/>
              <a:t>9</a:t>
            </a:fld>
            <a:endParaRPr lang="en-US"/>
          </a:p>
        </p:txBody>
      </p:sp>
      <p:sp>
        <p:nvSpPr>
          <p:cNvPr id="82" name="Rectangle 81"/>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5311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8338</TotalTime>
  <Words>3539</Words>
  <Application>Microsoft Macintosh PowerPoint</Application>
  <PresentationFormat>On-screen Show (4:3)</PresentationFormat>
  <Paragraphs>694</Paragraphs>
  <Slides>76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79" baseType="lpstr">
      <vt:lpstr>Office Theme</vt:lpstr>
      <vt:lpstr>Equation</vt:lpstr>
      <vt:lpstr>Microsoft Equation</vt:lpstr>
      <vt:lpstr>Low Vibration Cryogenics for LIGO Voyager</vt:lpstr>
      <vt:lpstr>LIGO III Cryosystem</vt:lpstr>
      <vt:lpstr>LIGO III Cryosystem</vt:lpstr>
      <vt:lpstr>LIGO III Cryosystem</vt:lpstr>
      <vt:lpstr>LIGO III Cryosystem</vt:lpstr>
      <vt:lpstr>LIGO III Cryosystem</vt:lpstr>
      <vt:lpstr>LIGO III Cryosystem</vt:lpstr>
      <vt:lpstr>LIGO III Cryosystem</vt:lpstr>
      <vt:lpstr>Actively controlled shield (ETM)</vt:lpstr>
      <vt:lpstr>Actively controlled shield (ETM)</vt:lpstr>
      <vt:lpstr>Actively controlled shield (ETM)</vt:lpstr>
      <vt:lpstr>Actively controlled shield (ETM)</vt:lpstr>
      <vt:lpstr>Actively controlled shield (ETM)</vt:lpstr>
      <vt:lpstr>Actively controlled shield (ETM)</vt:lpstr>
      <vt:lpstr>Actively controlled shield (ETM)</vt:lpstr>
      <vt:lpstr>Actively controlled shield (ETM)</vt:lpstr>
      <vt:lpstr>Actively controlled shield (ETM)</vt:lpstr>
      <vt:lpstr>Pros/cons of separate cryo and seismic</vt:lpstr>
      <vt:lpstr>To make 1 structure or 2?</vt:lpstr>
      <vt:lpstr>To make 1 structure or 2?</vt:lpstr>
      <vt:lpstr>Conceptual LIGO III SolidWorks Sketches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Work/info needed for a low vibration cryo system</vt:lpstr>
      <vt:lpstr>Conclusions: Work/info needed for a low vibration cryo system</vt:lpstr>
      <vt:lpstr>Conclusions: Work/info needed for a low vibration cryo system</vt:lpstr>
      <vt:lpstr>Conclusions: Work/info needed for a low vibration cryo system</vt:lpstr>
      <vt:lpstr>Conclusions: Work/info needed for a low vibration cryo system</vt:lpstr>
      <vt:lpstr>Conclusions: Work/info needed for a low vibration cryo system</vt:lpstr>
      <vt:lpstr>Conclusions: Work/info needed for a low vibration cryo system</vt:lpstr>
      <vt:lpstr>Stanford Active Heat Shield Experiment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BackUps</vt:lpstr>
      <vt:lpstr>PowerPoint Presentation</vt:lpstr>
      <vt:lpstr>PowerPoint Presentation</vt:lpstr>
      <vt:lpstr>Heat Shield Requirements</vt:lpstr>
      <vt:lpstr>Radiation leak from Beam Tube</vt:lpstr>
      <vt:lpstr>Light scattering noise estimates</vt:lpstr>
      <vt:lpstr>Scattered light modeling for shield</vt:lpstr>
      <vt:lpstr>Linear regime scattered light References</vt:lpstr>
      <vt:lpstr>Nonlinear regime scattered light References</vt:lpstr>
      <vt:lpstr>PowerPoint Presentation</vt:lpstr>
      <vt:lpstr>Linear scattered light noise estimates</vt:lpstr>
      <vt:lpstr>Linear scattered light noise estimates</vt:lpstr>
      <vt:lpstr>PowerPoint Presentation</vt:lpstr>
      <vt:lpstr>PowerPoint Presentation</vt:lpstr>
      <vt:lpstr>PowerPoint Presentation</vt:lpstr>
      <vt:lpstr>PowerPoint Presentation</vt:lpstr>
      <vt:lpstr>KAGRA Cryo System</vt:lpstr>
      <vt:lpstr>PowerPoint Presentation</vt:lpstr>
      <vt:lpstr>PowerPoint Presentation</vt:lpstr>
      <vt:lpstr>Annealed Pyrolitic Graphite (APG)</vt:lpstr>
      <vt:lpstr>PowerPoint Presentation</vt:lpstr>
      <vt:lpstr>Shorter shield with cryo baffle</vt:lpstr>
      <vt:lpstr>Cold SUS structure configurations</vt:lpstr>
      <vt:lpstr>PowerPoint Presentation</vt:lpstr>
      <vt:lpstr>PowerPoint Presentation</vt:lpstr>
      <vt:lpstr>PowerPoint Presentation</vt:lpstr>
      <vt:lpstr>PowerPoint Presentation</vt:lpstr>
      <vt:lpstr>How much cooling is lost if the shield is warmer than 80 K?</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Shapiro</dc:creator>
  <cp:lastModifiedBy>Brett Shapiro</cp:lastModifiedBy>
  <cp:revision>428</cp:revision>
  <dcterms:created xsi:type="dcterms:W3CDTF">2015-03-09T21:33:28Z</dcterms:created>
  <dcterms:modified xsi:type="dcterms:W3CDTF">2015-03-16T16:46:02Z</dcterms:modified>
</cp:coreProperties>
</file>