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7"/>
  </p:notesMasterIdLst>
  <p:sldIdLst>
    <p:sldId id="256" r:id="rId2"/>
    <p:sldId id="374" r:id="rId3"/>
    <p:sldId id="372" r:id="rId4"/>
    <p:sldId id="373" r:id="rId5"/>
    <p:sldId id="378" r:id="rId6"/>
    <p:sldId id="377" r:id="rId7"/>
    <p:sldId id="379" r:id="rId8"/>
    <p:sldId id="375" r:id="rId9"/>
    <p:sldId id="380" r:id="rId10"/>
    <p:sldId id="406" r:id="rId11"/>
    <p:sldId id="407" r:id="rId12"/>
    <p:sldId id="405" r:id="rId13"/>
    <p:sldId id="408" r:id="rId14"/>
    <p:sldId id="257" r:id="rId15"/>
    <p:sldId id="411" r:id="rId16"/>
    <p:sldId id="415" r:id="rId17"/>
    <p:sldId id="451" r:id="rId18"/>
    <p:sldId id="395" r:id="rId19"/>
    <p:sldId id="396" r:id="rId20"/>
    <p:sldId id="397" r:id="rId21"/>
    <p:sldId id="398" r:id="rId22"/>
    <p:sldId id="399" r:id="rId23"/>
    <p:sldId id="400" r:id="rId24"/>
    <p:sldId id="401" r:id="rId25"/>
    <p:sldId id="501" r:id="rId26"/>
    <p:sldId id="455" r:id="rId27"/>
    <p:sldId id="502" r:id="rId28"/>
    <p:sldId id="316" r:id="rId29"/>
    <p:sldId id="452" r:id="rId30"/>
    <p:sldId id="456" r:id="rId31"/>
    <p:sldId id="457" r:id="rId32"/>
    <p:sldId id="459" r:id="rId33"/>
    <p:sldId id="460" r:id="rId34"/>
    <p:sldId id="461" r:id="rId35"/>
    <p:sldId id="496" r:id="rId36"/>
    <p:sldId id="497" r:id="rId37"/>
    <p:sldId id="463" r:id="rId38"/>
    <p:sldId id="464" r:id="rId39"/>
    <p:sldId id="503" r:id="rId40"/>
    <p:sldId id="504" r:id="rId41"/>
    <p:sldId id="475" r:id="rId42"/>
    <p:sldId id="468" r:id="rId43"/>
    <p:sldId id="476" r:id="rId44"/>
    <p:sldId id="471" r:id="rId45"/>
    <p:sldId id="472" r:id="rId46"/>
    <p:sldId id="477" r:id="rId47"/>
    <p:sldId id="484" r:id="rId48"/>
    <p:sldId id="479" r:id="rId49"/>
    <p:sldId id="480" r:id="rId50"/>
    <p:sldId id="481" r:id="rId51"/>
    <p:sldId id="482" r:id="rId52"/>
    <p:sldId id="498" r:id="rId53"/>
    <p:sldId id="499" r:id="rId54"/>
    <p:sldId id="513" r:id="rId55"/>
    <p:sldId id="492" r:id="rId56"/>
    <p:sldId id="494" r:id="rId57"/>
    <p:sldId id="489" r:id="rId58"/>
    <p:sldId id="518" r:id="rId59"/>
    <p:sldId id="519" r:id="rId60"/>
    <p:sldId id="520" r:id="rId61"/>
    <p:sldId id="522" r:id="rId62"/>
    <p:sldId id="524" r:id="rId63"/>
    <p:sldId id="526" r:id="rId64"/>
    <p:sldId id="527" r:id="rId65"/>
    <p:sldId id="528" r:id="rId66"/>
    <p:sldId id="529" r:id="rId67"/>
    <p:sldId id="530" r:id="rId68"/>
    <p:sldId id="531" r:id="rId69"/>
    <p:sldId id="532" r:id="rId70"/>
    <p:sldId id="533" r:id="rId71"/>
    <p:sldId id="534" r:id="rId72"/>
    <p:sldId id="536" r:id="rId73"/>
    <p:sldId id="537" r:id="rId74"/>
    <p:sldId id="539" r:id="rId75"/>
    <p:sldId id="540" r:id="rId76"/>
    <p:sldId id="541" r:id="rId77"/>
    <p:sldId id="543" r:id="rId78"/>
    <p:sldId id="544" r:id="rId79"/>
    <p:sldId id="546" r:id="rId80"/>
    <p:sldId id="548" r:id="rId81"/>
    <p:sldId id="549" r:id="rId82"/>
    <p:sldId id="550" r:id="rId83"/>
    <p:sldId id="551" r:id="rId84"/>
    <p:sldId id="552" r:id="rId85"/>
    <p:sldId id="553"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Gushwa" initials="KG" lastIdx="0" clrIdx="0">
    <p:extLst>
      <p:ext uri="{19B8F6BF-5375-455C-9EA6-DF929625EA0E}">
        <p15:presenceInfo xmlns:p15="http://schemas.microsoft.com/office/powerpoint/2012/main" userId="Kate Gush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BACC6"/>
    <a:srgbClr val="9BBB59"/>
    <a:srgbClr val="71893F"/>
    <a:srgbClr val="4F81BD"/>
    <a:srgbClr val="C0504D"/>
    <a:srgbClr val="F79646"/>
    <a:srgbClr val="8C3836"/>
    <a:srgbClr val="5C4776"/>
    <a:srgbClr val="8064A2"/>
    <a:srgbClr val="385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1" autoAdjust="0"/>
    <p:restoredTop sz="97181" autoAdjust="0"/>
  </p:normalViewPr>
  <p:slideViewPr>
    <p:cSldViewPr snapToGrid="0">
      <p:cViewPr>
        <p:scale>
          <a:sx n="55" d="100"/>
          <a:sy n="55" d="100"/>
        </p:scale>
        <p:origin x="3528" y="197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4AC52-2D99-4CFF-BE51-1D184BC15E8E}" type="datetimeFigureOut">
              <a:rPr lang="en-US" smtClean="0"/>
              <a:t>7/8/2015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E8EED-023E-4FB0-A4BE-E5D65B998D51}" type="slidenum">
              <a:rPr lang="en-US" smtClean="0"/>
              <a:t>‹#›</a:t>
            </a:fld>
            <a:endParaRPr lang="en-US"/>
          </a:p>
        </p:txBody>
      </p:sp>
    </p:spTree>
    <p:extLst>
      <p:ext uri="{BB962C8B-B14F-4D97-AF65-F5344CB8AC3E}">
        <p14:creationId xmlns:p14="http://schemas.microsoft.com/office/powerpoint/2010/main" val="353433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5E8EED-023E-4FB0-A4BE-E5D65B998D51}" type="slidenum">
              <a:rPr lang="en-US" smtClean="0"/>
              <a:t>3</a:t>
            </a:fld>
            <a:endParaRPr lang="en-US"/>
          </a:p>
        </p:txBody>
      </p:sp>
    </p:spTree>
    <p:extLst>
      <p:ext uri="{BB962C8B-B14F-4D97-AF65-F5344CB8AC3E}">
        <p14:creationId xmlns:p14="http://schemas.microsoft.com/office/powerpoint/2010/main" val="85362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5E8EED-023E-4FB0-A4BE-E5D65B998D51}" type="slidenum">
              <a:rPr lang="en-US" smtClean="0"/>
              <a:t>8</a:t>
            </a:fld>
            <a:endParaRPr lang="en-US"/>
          </a:p>
        </p:txBody>
      </p:sp>
    </p:spTree>
    <p:extLst>
      <p:ext uri="{BB962C8B-B14F-4D97-AF65-F5344CB8AC3E}">
        <p14:creationId xmlns:p14="http://schemas.microsoft.com/office/powerpoint/2010/main" val="202491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5E8EED-023E-4FB0-A4BE-E5D65B998D51}" type="slidenum">
              <a:rPr lang="en-US" smtClean="0"/>
              <a:t>14</a:t>
            </a:fld>
            <a:endParaRPr lang="en-US"/>
          </a:p>
        </p:txBody>
      </p:sp>
    </p:spTree>
    <p:extLst>
      <p:ext uri="{BB962C8B-B14F-4D97-AF65-F5344CB8AC3E}">
        <p14:creationId xmlns:p14="http://schemas.microsoft.com/office/powerpoint/2010/main" val="3147059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5E8EED-023E-4FB0-A4BE-E5D65B998D51}" type="slidenum">
              <a:rPr lang="en-US" smtClean="0"/>
              <a:t>26</a:t>
            </a:fld>
            <a:endParaRPr lang="en-US"/>
          </a:p>
        </p:txBody>
      </p:sp>
    </p:spTree>
    <p:extLst>
      <p:ext uri="{BB962C8B-B14F-4D97-AF65-F5344CB8AC3E}">
        <p14:creationId xmlns:p14="http://schemas.microsoft.com/office/powerpoint/2010/main" val="834496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5E8EED-023E-4FB0-A4BE-E5D65B998D51}" type="slidenum">
              <a:rPr lang="en-US" smtClean="0"/>
              <a:t>29</a:t>
            </a:fld>
            <a:endParaRPr lang="en-US"/>
          </a:p>
        </p:txBody>
      </p:sp>
    </p:spTree>
    <p:extLst>
      <p:ext uri="{BB962C8B-B14F-4D97-AF65-F5344CB8AC3E}">
        <p14:creationId xmlns:p14="http://schemas.microsoft.com/office/powerpoint/2010/main" val="1212303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5E8EED-023E-4FB0-A4BE-E5D65B998D51}" type="slidenum">
              <a:rPr lang="en-US" smtClean="0"/>
              <a:t>31</a:t>
            </a:fld>
            <a:endParaRPr lang="en-US"/>
          </a:p>
        </p:txBody>
      </p:sp>
    </p:spTree>
    <p:extLst>
      <p:ext uri="{BB962C8B-B14F-4D97-AF65-F5344CB8AC3E}">
        <p14:creationId xmlns:p14="http://schemas.microsoft.com/office/powerpoint/2010/main" val="506893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9E63B9-272F-4CF6-A74B-A12E0603B2C0}" type="datetime1">
              <a:rPr lang="en-US" smtClean="0"/>
              <a:t>7/8/2015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3947942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2AD3DA-1356-4668-AEDA-E14C0E69FBCB}" type="datetime1">
              <a:rPr lang="en-US" smtClean="0"/>
              <a:t>7/8/2015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729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A2D3A0-C4CC-4F4D-8157-5208C7D22027}" type="datetime1">
              <a:rPr lang="en-US" smtClean="0"/>
              <a:t>7/8/2015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74599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7036" y="8862"/>
            <a:ext cx="11873346" cy="1095374"/>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87036" y="1240971"/>
            <a:ext cx="11873346" cy="51846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3E77DF5-DD0F-47A7-8FF1-E4B239BA0D45}" type="datetime1">
              <a:rPr lang="en-US" smtClean="0"/>
              <a:t>7/8/2015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206474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71190A-B714-4EAB-B345-FD635029CF71}" type="datetime1">
              <a:rPr lang="en-US" smtClean="0"/>
              <a:t>7/8/2015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1819982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25A7C7-27C6-4D73-BFDD-FB0FACDA5FF7}" type="datetime1">
              <a:rPr lang="en-US" smtClean="0"/>
              <a:t>7/8/2015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2788867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470615-1BEC-419A-967D-54BC70DE1C07}" type="datetime1">
              <a:rPr lang="en-US" smtClean="0"/>
              <a:t>7/8/2015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11476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D103E5-5410-4E50-B024-74DD106FA28F}" type="datetime1">
              <a:rPr lang="en-US" smtClean="0"/>
              <a:t>7/8/2015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360588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951A0-E795-49F1-AA1F-BA8E153B1EBE}" type="datetime1">
              <a:rPr lang="en-US" smtClean="0"/>
              <a:t>7/8/2015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408492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C0F32-DC83-405B-81A6-10519A00D1DD}" type="datetime1">
              <a:rPr lang="en-US" smtClean="0"/>
              <a:t>7/8/2015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2919079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A044DA-C57B-42C0-8445-3A114D5E26A6}" type="datetime1">
              <a:rPr lang="en-US" smtClean="0"/>
              <a:t>7/8/2015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58727-98EA-4EF2-A6C5-2B1E1425E5E2}" type="slidenum">
              <a:rPr lang="en-US" smtClean="0"/>
              <a:t>‹#›</a:t>
            </a:fld>
            <a:endParaRPr lang="en-US"/>
          </a:p>
        </p:txBody>
      </p:sp>
    </p:spTree>
    <p:extLst>
      <p:ext uri="{BB962C8B-B14F-4D97-AF65-F5344CB8AC3E}">
        <p14:creationId xmlns:p14="http://schemas.microsoft.com/office/powerpoint/2010/main" val="2964333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7036" y="8861"/>
            <a:ext cx="11873346" cy="109728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87036" y="1251857"/>
            <a:ext cx="11873346" cy="504899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270" y="642562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DF524-7870-443F-843E-FC3E6D85CAFA}" type="datetime1">
              <a:rPr lang="en-US" smtClean="0"/>
              <a:t>7/8/2015</a:t>
            </a:fld>
            <a:endParaRPr lang="en-US"/>
          </a:p>
        </p:txBody>
      </p:sp>
      <p:sp>
        <p:nvSpPr>
          <p:cNvPr id="5" name="Footer Placeholder 4"/>
          <p:cNvSpPr>
            <a:spLocks noGrp="1"/>
          </p:cNvSpPr>
          <p:nvPr>
            <p:ph type="ftr" sz="quarter" idx="3"/>
          </p:nvPr>
        </p:nvSpPr>
        <p:spPr>
          <a:xfrm>
            <a:off x="4038600" y="642562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79530" y="642562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58727-98EA-4EF2-A6C5-2B1E1425E5E2}" type="slidenum">
              <a:rPr lang="en-US" smtClean="0"/>
              <a:t>‹#›</a:t>
            </a:fld>
            <a:endParaRPr lang="en-US"/>
          </a:p>
        </p:txBody>
      </p:sp>
    </p:spTree>
    <p:extLst>
      <p:ext uri="{BB962C8B-B14F-4D97-AF65-F5344CB8AC3E}">
        <p14:creationId xmlns:p14="http://schemas.microsoft.com/office/powerpoint/2010/main" val="118154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dcc.ligo.org/LIGO-L150009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dcc.ligo.org/LIGO-D1500156"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dcc.ligo.org/LIGO-D1201441"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cc.ligo.org/LIGO-D1500105"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31.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6.xml"/><Relationship Id="rId4" Type="http://schemas.openxmlformats.org/officeDocument/2006/relationships/slide" Target="slide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dcc.ligo.org/DocDB/0000/D0900295/007/HAM6%20Table%20Balance.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dcc.ligo.org/DocDB/0118/D1500156/002/D1500156-v2.PDF" TargetMode="Externa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cc.ligo.org/DocDB/0117/D1500056/001/D1500056-v1.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dcc.ligo.org/DocDB/0097/D1201441/003/D1201441%20EQ-Stops,%20OMC,%20aLIGO.PDF"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cc.ligo.org/DocDB/0097/D1201441/003/D1201441%20EQ-Stops,%20OMC,%20aLIGO.PDF" TargetMode="Externa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cc.ligo.org/DocDB/0117/D1500056/001/D1500056-v1.PDF" TargetMode="External"/><Relationship Id="rId2" Type="http://schemas.openxmlformats.org/officeDocument/2006/relationships/hyperlink" Target="https://dcc.ligo.org/DocDB/0097/D1201441/003/D1201441%20EQ-Stops,%20OMC,%20aLIGO.PDF" TargetMode="Externa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hyperlink" Target="https://dcc.ligo.org/LIGO-D1500047"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hyperlink" Target="https://dcc.ligo.org/LIGO-D1201474" TargetMode="External"/><Relationship Id="rId3" Type="http://schemas.openxmlformats.org/officeDocument/2006/relationships/hyperlink" Target="https://dcc.ligo.org/LIGO-E1500213" TargetMode="External"/><Relationship Id="rId7" Type="http://schemas.openxmlformats.org/officeDocument/2006/relationships/hyperlink" Target="https://dcc.ligo.org/LIGO-D1500156" TargetMode="External"/><Relationship Id="rId2" Type="http://schemas.openxmlformats.org/officeDocument/2006/relationships/hyperlink" Target="https://dcc.ligo.org/LIGO-D1500105" TargetMode="External"/><Relationship Id="rId1" Type="http://schemas.openxmlformats.org/officeDocument/2006/relationships/slideLayout" Target="../slideLayouts/slideLayout2.xml"/><Relationship Id="rId6" Type="http://schemas.openxmlformats.org/officeDocument/2006/relationships/hyperlink" Target="https://dcc.ligo.org/LIGO-D1201441-v5" TargetMode="External"/><Relationship Id="rId5" Type="http://schemas.openxmlformats.org/officeDocument/2006/relationships/hyperlink" Target="https://dcc.ligo.org/LIGO-D1201441-v3" TargetMode="External"/><Relationship Id="rId10" Type="http://schemas.openxmlformats.org/officeDocument/2006/relationships/image" Target="../media/image1.jpeg"/><Relationship Id="rId4" Type="http://schemas.openxmlformats.org/officeDocument/2006/relationships/hyperlink" Target="https://dcc.ligo.org/LIGO-D1201441" TargetMode="External"/><Relationship Id="rId9" Type="http://schemas.openxmlformats.org/officeDocument/2006/relationships/hyperlink" Target="https://dcc.ligo.org/LIGO-D120144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 Target="slide47.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dcc.ligo.org/DocDB/0118/D1500120/001/D1500120-v1.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dcc.ligo.org/DocDB/0097/D1201441/005/D1201441-v5.PDF" TargetMode="Externa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hyperlink" Target="https://dcc.ligo.org/LIGO-D0900295"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cc.ligo.org/DocDB/0097/D1201441/005/D1201441-v5.PDF" TargetMode="External"/><Relationship Id="rId2" Type="http://schemas.openxmlformats.org/officeDocument/2006/relationships/hyperlink" Target="https://dcc.ligo.org/DocDB/0098/D1201474/002/D1201474-v2.PDF" TargetMode="Externa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dcc.ligo.org/LIGO-D1500120" TargetMode="Externa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dcc.ligo.org/DocDB/0097/D1201441/005/D1201441-v5.PDF" TargetMode="Externa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5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24.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24.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dcc.ligo.org/DocDB/0117/D1500046/002/D1500046-v2.PDF" TargetMode="External"/><Relationship Id="rId1" Type="http://schemas.openxmlformats.org/officeDocument/2006/relationships/slideLayout" Target="../slideLayouts/slideLayout2.xml"/><Relationship Id="rId5" Type="http://schemas.openxmlformats.org/officeDocument/2006/relationships/image" Target="../media/image119.JP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b="1" dirty="0" smtClean="0"/>
              <a:t>OMC Black Glass Assembly Procedure </a:t>
            </a:r>
            <a:endParaRPr lang="en-US" sz="6600" b="1" dirty="0"/>
          </a:p>
        </p:txBody>
      </p:sp>
      <p:sp>
        <p:nvSpPr>
          <p:cNvPr id="3" name="Subtitle 2"/>
          <p:cNvSpPr>
            <a:spLocks noGrp="1"/>
          </p:cNvSpPr>
          <p:nvPr>
            <p:ph type="subTitle" idx="1"/>
          </p:nvPr>
        </p:nvSpPr>
        <p:spPr>
          <a:xfrm>
            <a:off x="1524000" y="3602038"/>
            <a:ext cx="9144000" cy="2135822"/>
          </a:xfrm>
        </p:spPr>
        <p:txBody>
          <a:bodyPr>
            <a:normAutofit/>
          </a:bodyPr>
          <a:lstStyle/>
          <a:p>
            <a:r>
              <a:rPr lang="en-US" dirty="0" smtClean="0"/>
              <a:t>Kate Gushwa</a:t>
            </a:r>
          </a:p>
          <a:p>
            <a:r>
              <a:rPr lang="en-US" dirty="0" err="1" smtClean="0"/>
              <a:t>Calum</a:t>
            </a:r>
            <a:r>
              <a:rPr lang="en-US" dirty="0" smtClean="0"/>
              <a:t> </a:t>
            </a:r>
            <a:r>
              <a:rPr lang="en-US" dirty="0" err="1" smtClean="0"/>
              <a:t>Torrie</a:t>
            </a:r>
            <a:endParaRPr lang="en-US" dirty="0" smtClean="0"/>
          </a:p>
          <a:p>
            <a:endParaRPr lang="en-US" dirty="0" smtClean="0"/>
          </a:p>
          <a:p>
            <a:r>
              <a:rPr lang="en-US" dirty="0" smtClean="0"/>
              <a:t>E15000214-v6</a:t>
            </a:r>
            <a:endParaRPr lang="en-US" dirty="0"/>
          </a:p>
          <a:p>
            <a:endParaRPr lang="en-US" dirty="0"/>
          </a:p>
        </p:txBody>
      </p:sp>
    </p:spTree>
    <p:extLst>
      <p:ext uri="{BB962C8B-B14F-4D97-AF65-F5344CB8AC3E}">
        <p14:creationId xmlns:p14="http://schemas.microsoft.com/office/powerpoint/2010/main" val="2414974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GLASS INSPECTION &amp; CLEANING</a:t>
            </a:r>
            <a:endParaRPr lang="en-US" b="1" dirty="0"/>
          </a:p>
        </p:txBody>
      </p:sp>
      <p:sp>
        <p:nvSpPr>
          <p:cNvPr id="3" name="Content Placeholder 2"/>
          <p:cNvSpPr>
            <a:spLocks noGrp="1"/>
          </p:cNvSpPr>
          <p:nvPr>
            <p:ph idx="1"/>
          </p:nvPr>
        </p:nvSpPr>
        <p:spPr>
          <a:xfrm>
            <a:off x="187036" y="1338941"/>
            <a:ext cx="6836692" cy="5349726"/>
          </a:xfrm>
        </p:spPr>
        <p:txBody>
          <a:bodyPr>
            <a:normAutofit/>
          </a:bodyPr>
          <a:lstStyle/>
          <a:p>
            <a:pPr marL="0" indent="0">
              <a:spcAft>
                <a:spcPts val="600"/>
              </a:spcAft>
              <a:buNone/>
            </a:pPr>
            <a:r>
              <a:rPr lang="en-US" sz="2000" b="1" u="sng" dirty="0" smtClean="0"/>
              <a:t>Per </a:t>
            </a:r>
            <a:r>
              <a:rPr lang="en-US" sz="2000" b="1" u="sng" dirty="0" smtClean="0">
                <a:hlinkClick r:id="rId2"/>
              </a:rPr>
              <a:t>L1500091</a:t>
            </a:r>
            <a:r>
              <a:rPr lang="en-US" sz="2000" b="1" u="sng" dirty="0" smtClean="0"/>
              <a:t>:</a:t>
            </a:r>
          </a:p>
          <a:p>
            <a:pPr marL="457200" indent="-457200">
              <a:buFont typeface="+mj-lt"/>
              <a:buAutoNum type="arabicPeriod"/>
            </a:pPr>
            <a:r>
              <a:rPr lang="en-US" sz="2000" dirty="0" smtClean="0"/>
              <a:t>Pour methanol into a clean squeeze bottle and into a small glass bottle.</a:t>
            </a:r>
          </a:p>
          <a:p>
            <a:pPr lvl="1">
              <a:spcAft>
                <a:spcPts val="600"/>
              </a:spcAft>
            </a:pPr>
            <a:r>
              <a:rPr lang="en-US" sz="1600" dirty="0" smtClean="0"/>
              <a:t>Do not use an old batch or bottle of methanol.</a:t>
            </a:r>
          </a:p>
          <a:p>
            <a:pPr marL="457200" indent="-457200">
              <a:buFont typeface="+mj-lt"/>
              <a:buAutoNum type="arabicPeriod"/>
            </a:pPr>
            <a:r>
              <a:rPr lang="en-US" sz="2000" dirty="0" smtClean="0"/>
              <a:t>Line the bottom and sides of the clean metal pans with Vectra Alpha 10 wipes.</a:t>
            </a:r>
          </a:p>
          <a:p>
            <a:pPr lvl="1">
              <a:spcAft>
                <a:spcPts val="600"/>
              </a:spcAft>
            </a:pPr>
            <a:r>
              <a:rPr lang="en-US" sz="1600" dirty="0" smtClean="0"/>
              <a:t>Panels will be rinsed in the pan, so ensure there is enough padding to protect the glass.</a:t>
            </a:r>
          </a:p>
          <a:p>
            <a:pPr marL="457200" indent="-457200">
              <a:spcAft>
                <a:spcPts val="600"/>
              </a:spcAft>
              <a:buFont typeface="+mj-lt"/>
              <a:buAutoNum type="arabicPeriod"/>
            </a:pPr>
            <a:r>
              <a:rPr lang="en-US" sz="2000" dirty="0" smtClean="0"/>
              <a:t>Carefully unpack the glass.</a:t>
            </a:r>
          </a:p>
          <a:p>
            <a:pPr marL="457200" indent="-457200">
              <a:spcAft>
                <a:spcPts val="600"/>
              </a:spcAft>
              <a:buFont typeface="+mj-lt"/>
              <a:buAutoNum type="arabicPeriod"/>
            </a:pPr>
            <a:r>
              <a:rPr lang="en-US" sz="2000" dirty="0" smtClean="0"/>
              <a:t>Immediately after unpacking, inspect 100% of panels with a high intensity white light at incident angle.</a:t>
            </a:r>
          </a:p>
          <a:p>
            <a:pPr marL="342900" indent="-342900">
              <a:spcAft>
                <a:spcPts val="600"/>
              </a:spcAft>
              <a:buFont typeface="+mj-lt"/>
              <a:buAutoNum type="arabicPeriod"/>
            </a:pPr>
            <a:endParaRPr lang="en-US" sz="1600" dirty="0" smtClean="0"/>
          </a:p>
          <a:p>
            <a:pPr marL="800100" lvl="1" indent="-342900">
              <a:spcBef>
                <a:spcPts val="1000"/>
              </a:spcBef>
              <a:spcAft>
                <a:spcPts val="600"/>
              </a:spcAft>
              <a:buFont typeface="+mj-lt"/>
              <a:buAutoNum type="arabicPeriod"/>
            </a:pPr>
            <a:endParaRPr lang="en-US" sz="16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10</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PROCEDURE</a:t>
            </a:r>
            <a:endParaRPr lang="en-US" sz="3600" b="1"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3728" y="1858492"/>
            <a:ext cx="5036654" cy="3348839"/>
          </a:xfrm>
          <a:prstGeom prst="rect">
            <a:avLst/>
          </a:prstGeom>
        </p:spPr>
      </p:pic>
    </p:spTree>
    <p:extLst>
      <p:ext uri="{BB962C8B-B14F-4D97-AF65-F5344CB8AC3E}">
        <p14:creationId xmlns:p14="http://schemas.microsoft.com/office/powerpoint/2010/main" val="238056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GLASS INSPECTION &amp; CLEANING</a:t>
            </a:r>
            <a:endParaRPr lang="en-US" b="1" dirty="0"/>
          </a:p>
        </p:txBody>
      </p:sp>
      <p:sp>
        <p:nvSpPr>
          <p:cNvPr id="3" name="Content Placeholder 2"/>
          <p:cNvSpPr>
            <a:spLocks noGrp="1"/>
          </p:cNvSpPr>
          <p:nvPr>
            <p:ph idx="1"/>
          </p:nvPr>
        </p:nvSpPr>
        <p:spPr>
          <a:xfrm>
            <a:off x="187036" y="1338941"/>
            <a:ext cx="7518098" cy="5349726"/>
          </a:xfrm>
        </p:spPr>
        <p:txBody>
          <a:bodyPr>
            <a:normAutofit/>
          </a:bodyPr>
          <a:lstStyle/>
          <a:p>
            <a:pPr marL="457200" indent="-457200">
              <a:spcAft>
                <a:spcPts val="300"/>
              </a:spcAft>
              <a:buFont typeface="+mj-lt"/>
              <a:buAutoNum type="arabicPeriod" startAt="5"/>
            </a:pPr>
            <a:r>
              <a:rPr lang="en-US" sz="2000" dirty="0" smtClean="0"/>
              <a:t>Lean panel(s) against padded wall of a metal pan or prop up with wipes. </a:t>
            </a:r>
          </a:p>
          <a:p>
            <a:pPr marL="457200" indent="-457200">
              <a:spcAft>
                <a:spcPts val="300"/>
              </a:spcAft>
              <a:buFont typeface="+mj-lt"/>
              <a:buAutoNum type="arabicPeriod" startAt="5"/>
            </a:pPr>
            <a:r>
              <a:rPr lang="en-US" sz="2000" dirty="0" smtClean="0"/>
              <a:t>Wipe edges with a methanol saturated Berkshire wipe.</a:t>
            </a:r>
          </a:p>
          <a:p>
            <a:pPr marL="457200" indent="-457200">
              <a:spcAft>
                <a:spcPts val="300"/>
              </a:spcAft>
              <a:buFont typeface="+mj-lt"/>
              <a:buAutoNum type="arabicPeriod" startAt="5"/>
            </a:pPr>
            <a:r>
              <a:rPr lang="en-US" sz="2000" dirty="0" smtClean="0"/>
              <a:t>Rinse each side 2x with methanol from the squeeze bottle. Allow to dry between rinses.</a:t>
            </a:r>
            <a:endParaRPr lang="en-US" sz="1600" dirty="0" smtClean="0"/>
          </a:p>
          <a:p>
            <a:pPr marL="0" indent="0">
              <a:spcAft>
                <a:spcPts val="300"/>
              </a:spcAft>
              <a:buNone/>
            </a:pPr>
            <a:endParaRPr lang="en-US" sz="2000" dirty="0" smtClean="0"/>
          </a:p>
          <a:p>
            <a:pPr marL="457200" indent="-457200">
              <a:spcAft>
                <a:spcPts val="300"/>
              </a:spcAft>
              <a:buFont typeface="+mj-lt"/>
              <a:buAutoNum type="arabicPeriod" startAt="5"/>
            </a:pPr>
            <a:endParaRPr lang="en-US" sz="1600" dirty="0" smtClean="0"/>
          </a:p>
          <a:p>
            <a:pPr marL="800100" lvl="1" indent="-342900">
              <a:spcBef>
                <a:spcPts val="1000"/>
              </a:spcBef>
              <a:spcAft>
                <a:spcPts val="300"/>
              </a:spcAft>
              <a:buFont typeface="+mj-lt"/>
              <a:buAutoNum type="arabicPeriod"/>
            </a:pPr>
            <a:endParaRPr lang="en-US" sz="16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11</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PROCEDURE</a:t>
            </a:r>
            <a:endParaRPr lang="en-US" sz="3600" b="1"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36309" y="1337461"/>
            <a:ext cx="4386421" cy="498608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57337" y="4132756"/>
            <a:ext cx="5194300" cy="241160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4610" y="3166267"/>
            <a:ext cx="825454" cy="719063"/>
          </a:xfrm>
          <a:prstGeom prst="rect">
            <a:avLst/>
          </a:prstGeom>
          <a:ln>
            <a:noFill/>
          </a:ln>
        </p:spPr>
      </p:pic>
      <p:sp>
        <p:nvSpPr>
          <p:cNvPr id="11" name="TextBox 10"/>
          <p:cNvSpPr txBox="1"/>
          <p:nvPr/>
        </p:nvSpPr>
        <p:spPr>
          <a:xfrm>
            <a:off x="1601238" y="3157456"/>
            <a:ext cx="5993361" cy="830997"/>
          </a:xfrm>
          <a:prstGeom prst="rect">
            <a:avLst/>
          </a:prstGeom>
          <a:noFill/>
        </p:spPr>
        <p:txBody>
          <a:bodyPr wrap="square" rtlCol="0">
            <a:spAutoFit/>
          </a:bodyPr>
          <a:lstStyle/>
          <a:p>
            <a:r>
              <a:rPr lang="en-US" sz="1600" i="1" dirty="0" smtClean="0"/>
              <a:t>Immediately replace gloves if they come into contact with methanol. Inspection revealed a blue residue on a panel that was handled with gloved hands while it was wet.</a:t>
            </a:r>
            <a:endParaRPr lang="en-US" sz="1600" i="1" dirty="0"/>
          </a:p>
        </p:txBody>
      </p:sp>
    </p:spTree>
    <p:extLst>
      <p:ext uri="{BB962C8B-B14F-4D97-AF65-F5344CB8AC3E}">
        <p14:creationId xmlns:p14="http://schemas.microsoft.com/office/powerpoint/2010/main" val="3575407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GLASS INSPECTION &amp; CLEANING</a:t>
            </a:r>
            <a:endParaRPr lang="en-US" b="1" dirty="0"/>
          </a:p>
        </p:txBody>
      </p:sp>
      <p:sp>
        <p:nvSpPr>
          <p:cNvPr id="3" name="Content Placeholder 2"/>
          <p:cNvSpPr>
            <a:spLocks noGrp="1"/>
          </p:cNvSpPr>
          <p:nvPr>
            <p:ph idx="1"/>
          </p:nvPr>
        </p:nvSpPr>
        <p:spPr>
          <a:xfrm>
            <a:off x="187036" y="1338941"/>
            <a:ext cx="11873346" cy="5349726"/>
          </a:xfrm>
        </p:spPr>
        <p:txBody>
          <a:bodyPr>
            <a:normAutofit/>
          </a:bodyPr>
          <a:lstStyle/>
          <a:p>
            <a:pPr marL="457200" indent="-457200">
              <a:buFont typeface="+mj-lt"/>
              <a:buAutoNum type="arabicPeriod" startAt="8"/>
            </a:pPr>
            <a:r>
              <a:rPr lang="en-US" sz="2000" dirty="0" smtClean="0"/>
              <a:t>Inspect both sides.</a:t>
            </a:r>
          </a:p>
          <a:p>
            <a:pPr lvl="1">
              <a:spcAft>
                <a:spcPts val="600"/>
              </a:spcAft>
            </a:pPr>
            <a:r>
              <a:rPr lang="en-US" sz="1600" dirty="0" smtClean="0"/>
              <a:t>If particles or other contaminants are still visible, repeat Step 7.</a:t>
            </a:r>
          </a:p>
          <a:p>
            <a:pPr marL="457200" indent="-457200">
              <a:spcAft>
                <a:spcPts val="300"/>
              </a:spcAft>
              <a:buFont typeface="+mj-lt"/>
              <a:buAutoNum type="arabicPeriod" startAt="8"/>
            </a:pPr>
            <a:r>
              <a:rPr lang="en-US" sz="2000" dirty="0" smtClean="0"/>
              <a:t>Lay out 2 sets of clean Vectra Alpha 10 wipes in an area away from the methanol rinsing.</a:t>
            </a:r>
            <a:endParaRPr lang="en-US" sz="2000" dirty="0"/>
          </a:p>
          <a:p>
            <a:pPr marL="457200" indent="-457200">
              <a:spcAft>
                <a:spcPts val="300"/>
              </a:spcAft>
              <a:buFont typeface="+mj-lt"/>
              <a:buAutoNum type="arabicPeriod" startAt="8"/>
            </a:pPr>
            <a:r>
              <a:rPr lang="en-US" sz="2000" dirty="0" smtClean="0"/>
              <a:t>Place the panel on the first set of clean wipes with the uncoated side facing up.</a:t>
            </a:r>
          </a:p>
          <a:p>
            <a:pPr marL="457200" indent="-457200">
              <a:spcAft>
                <a:spcPts val="300"/>
              </a:spcAft>
              <a:buFont typeface="+mj-lt"/>
              <a:buAutoNum type="arabicPeriod" startAt="8"/>
            </a:pPr>
            <a:r>
              <a:rPr lang="en-US" sz="2000" dirty="0" smtClean="0"/>
              <a:t>Drag wipe the uncoated side 2x with a methanol saturated Berkshire wipe.</a:t>
            </a:r>
          </a:p>
          <a:p>
            <a:pPr marL="457200" indent="-457200">
              <a:buFont typeface="+mj-lt"/>
              <a:buAutoNum type="arabicPeriod" startAt="8"/>
            </a:pPr>
            <a:r>
              <a:rPr lang="en-US" sz="2000" dirty="0" smtClean="0"/>
              <a:t>Inspect the uncoated side.</a:t>
            </a:r>
          </a:p>
          <a:p>
            <a:pPr lvl="1">
              <a:spcAft>
                <a:spcPts val="600"/>
              </a:spcAft>
            </a:pPr>
            <a:r>
              <a:rPr lang="en-US" sz="1600" dirty="0" smtClean="0"/>
              <a:t>If the surface does not appear clean, repeat Step 11.</a:t>
            </a:r>
          </a:p>
          <a:p>
            <a:pPr marL="457200" indent="-457200">
              <a:buFont typeface="+mj-lt"/>
              <a:buAutoNum type="arabicPeriod" startAt="8"/>
            </a:pPr>
            <a:r>
              <a:rPr lang="en-US" sz="2000" dirty="0" smtClean="0"/>
              <a:t>Turn the panel over to the coated side, and place it on the second set of clean wipes.</a:t>
            </a:r>
          </a:p>
          <a:p>
            <a:pPr lvl="1">
              <a:spcAft>
                <a:spcPts val="600"/>
              </a:spcAft>
            </a:pPr>
            <a:r>
              <a:rPr lang="en-US" sz="1600" dirty="0" smtClean="0"/>
              <a:t>Discard the first set of wipes.</a:t>
            </a:r>
          </a:p>
          <a:p>
            <a:pPr marL="457200" indent="-457200">
              <a:spcAft>
                <a:spcPts val="300"/>
              </a:spcAft>
              <a:buFont typeface="+mj-lt"/>
              <a:buAutoNum type="arabicPeriod" startAt="8"/>
            </a:pPr>
            <a:r>
              <a:rPr lang="en-US" sz="2000" dirty="0" smtClean="0"/>
              <a:t>Drag wipe the coated side 2x with a methanol saturated Berkshire wipe.</a:t>
            </a:r>
          </a:p>
          <a:p>
            <a:pPr marL="457200" indent="-457200">
              <a:buFont typeface="+mj-lt"/>
              <a:buAutoNum type="arabicPeriod" startAt="8"/>
            </a:pPr>
            <a:r>
              <a:rPr lang="en-US" sz="2000" dirty="0" smtClean="0"/>
              <a:t>Inspect the coated side.</a:t>
            </a:r>
          </a:p>
          <a:p>
            <a:pPr lvl="1">
              <a:spcAft>
                <a:spcPts val="600"/>
              </a:spcAft>
            </a:pPr>
            <a:r>
              <a:rPr lang="en-US" sz="1600" dirty="0" smtClean="0"/>
              <a:t>If the surface does not appear clean, repeat Step 14.</a:t>
            </a:r>
          </a:p>
          <a:p>
            <a:pPr marL="457200" indent="-457200">
              <a:spcAft>
                <a:spcPts val="300"/>
              </a:spcAft>
              <a:buFont typeface="+mj-lt"/>
              <a:buAutoNum type="arabicPeriod" startAt="8"/>
            </a:pPr>
            <a:r>
              <a:rPr lang="en-US" sz="2000" dirty="0" smtClean="0"/>
              <a:t>Line clean pans or aluminum foil boats (for storing glass) with Vectra Alpha 10 wipes.</a:t>
            </a:r>
          </a:p>
          <a:p>
            <a:pPr marL="457200" indent="-457200">
              <a:buFont typeface="+mj-lt"/>
              <a:buAutoNum type="arabicPeriod" startAt="8"/>
            </a:pPr>
            <a:endParaRPr lang="en-US" sz="1600" dirty="0" smtClean="0"/>
          </a:p>
          <a:p>
            <a:pPr marL="800100" lvl="1" indent="-342900">
              <a:buFont typeface="+mj-lt"/>
              <a:buAutoNum type="arabicPeriod"/>
            </a:pPr>
            <a:endParaRPr lang="en-US" sz="16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12</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PROCEDURE</a:t>
            </a:r>
            <a:endParaRPr lang="en-US" sz="3600" b="1" dirty="0"/>
          </a:p>
        </p:txBody>
      </p:sp>
    </p:spTree>
    <p:extLst>
      <p:ext uri="{BB962C8B-B14F-4D97-AF65-F5344CB8AC3E}">
        <p14:creationId xmlns:p14="http://schemas.microsoft.com/office/powerpoint/2010/main" val="2883800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GLASS INSPECTION &amp; CLEANING</a:t>
            </a:r>
            <a:endParaRPr lang="en-US" b="1" dirty="0"/>
          </a:p>
        </p:txBody>
      </p:sp>
      <p:sp>
        <p:nvSpPr>
          <p:cNvPr id="3" name="Content Placeholder 2"/>
          <p:cNvSpPr>
            <a:spLocks noGrp="1"/>
          </p:cNvSpPr>
          <p:nvPr>
            <p:ph idx="1"/>
          </p:nvPr>
        </p:nvSpPr>
        <p:spPr>
          <a:xfrm>
            <a:off x="187036" y="1338941"/>
            <a:ext cx="11873346" cy="5349726"/>
          </a:xfrm>
        </p:spPr>
        <p:txBody>
          <a:bodyPr>
            <a:normAutofit/>
          </a:bodyPr>
          <a:lstStyle/>
          <a:p>
            <a:pPr marL="457200" indent="-457200">
              <a:spcAft>
                <a:spcPts val="300"/>
              </a:spcAft>
              <a:buFont typeface="+mj-lt"/>
              <a:buAutoNum type="arabicPeriod" startAt="17"/>
            </a:pPr>
            <a:r>
              <a:rPr lang="en-US" sz="2000" dirty="0" smtClean="0"/>
              <a:t>Place the now clean panel in the pan/boat with the coated side facing up.</a:t>
            </a:r>
          </a:p>
          <a:p>
            <a:pPr marL="457200" indent="-457200">
              <a:spcAft>
                <a:spcPts val="300"/>
              </a:spcAft>
              <a:buFont typeface="+mj-lt"/>
              <a:buAutoNum type="arabicPeriod" startAt="17"/>
            </a:pPr>
            <a:r>
              <a:rPr lang="en-US" sz="2000" dirty="0" smtClean="0"/>
              <a:t>Cover class with Vectra Alpha 10 wipes to keep clean.</a:t>
            </a:r>
          </a:p>
          <a:p>
            <a:pPr marL="0" indent="0">
              <a:spcAft>
                <a:spcPts val="300"/>
              </a:spcAft>
              <a:buNone/>
            </a:pPr>
            <a:endParaRPr lang="en-US" sz="2000" dirty="0" smtClean="0"/>
          </a:p>
          <a:p>
            <a:pPr marL="457200" indent="-457200">
              <a:spcAft>
                <a:spcPts val="300"/>
              </a:spcAft>
              <a:buFont typeface="+mj-lt"/>
              <a:buAutoNum type="arabicPeriod" startAt="5"/>
            </a:pPr>
            <a:endParaRPr lang="en-US" sz="1600" dirty="0" smtClean="0"/>
          </a:p>
          <a:p>
            <a:pPr marL="800100" lvl="1" indent="-342900">
              <a:spcBef>
                <a:spcPts val="1000"/>
              </a:spcBef>
              <a:spcAft>
                <a:spcPts val="300"/>
              </a:spcAft>
              <a:buFont typeface="+mj-lt"/>
              <a:buAutoNum type="arabicPeriod"/>
            </a:pPr>
            <a:endParaRPr lang="en-US" sz="16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13</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PROCEDURE</a:t>
            </a:r>
            <a:endParaRPr lang="en-US" sz="3600" b="1" dirty="0"/>
          </a:p>
        </p:txBody>
      </p:sp>
    </p:spTree>
    <p:extLst>
      <p:ext uri="{BB962C8B-B14F-4D97-AF65-F5344CB8AC3E}">
        <p14:creationId xmlns:p14="http://schemas.microsoft.com/office/powerpoint/2010/main" val="1342945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0555" y="1599520"/>
            <a:ext cx="11670890" cy="3658961"/>
          </a:xfrm>
        </p:spPr>
        <p:txBody>
          <a:bodyPr anchor="t">
            <a:normAutofit/>
          </a:bodyPr>
          <a:lstStyle/>
          <a:p>
            <a:pPr>
              <a:lnSpc>
                <a:spcPct val="150000"/>
              </a:lnSpc>
            </a:pPr>
            <a:r>
              <a:rPr lang="en-US" sz="6600" b="1" u="sng" dirty="0" smtClean="0"/>
              <a:t>PREP – NON-GLASS PARTS</a:t>
            </a:r>
            <a:r>
              <a:rPr lang="en-US" b="1" dirty="0" smtClean="0"/>
              <a:t/>
            </a:r>
            <a:br>
              <a:rPr lang="en-US" b="1" dirty="0" smtClean="0"/>
            </a:br>
            <a:r>
              <a:rPr lang="en-US" b="1" dirty="0" smtClean="0"/>
              <a:t>Pre-Assembly</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14</a:t>
            </a:fld>
            <a:endParaRPr lang="en-US"/>
          </a:p>
        </p:txBody>
      </p:sp>
      <p:sp>
        <p:nvSpPr>
          <p:cNvPr id="6" name="Content Placeholder 2"/>
          <p:cNvSpPr txBox="1">
            <a:spLocks/>
          </p:cNvSpPr>
          <p:nvPr/>
        </p:nvSpPr>
        <p:spPr>
          <a:xfrm>
            <a:off x="1777269" y="6072439"/>
            <a:ext cx="8637463" cy="3531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400" i="1" dirty="0" smtClean="0">
                <a:solidFill>
                  <a:schemeClr val="tx1"/>
                </a:solidFill>
              </a:rPr>
              <a:t>Note – BOM quantities in this section are for prep work only, and may not reflect the top level total.</a:t>
            </a:r>
          </a:p>
          <a:p>
            <a:pPr lvl="1" algn="ctr"/>
            <a:endParaRPr lang="en-US" sz="1400" i="1" dirty="0" smtClean="0">
              <a:solidFill>
                <a:schemeClr val="tx1"/>
              </a:solidFill>
            </a:endParaRPr>
          </a:p>
        </p:txBody>
      </p:sp>
    </p:spTree>
    <p:extLst>
      <p:ext uri="{BB962C8B-B14F-4D97-AF65-F5344CB8AC3E}">
        <p14:creationId xmlns:p14="http://schemas.microsoft.com/office/powerpoint/2010/main" val="625616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a:ln>
            <a:noFill/>
          </a:ln>
        </p:spPr>
        <p:txBody>
          <a:bodyPr/>
          <a:lstStyle/>
          <a:p>
            <a:r>
              <a:rPr lang="en-US" b="1" dirty="0" smtClean="0"/>
              <a:t>PREP – TEMP STABILIZER ASSY</a:t>
            </a:r>
            <a:endParaRPr lang="en-US" b="1" dirty="0"/>
          </a:p>
        </p:txBody>
      </p:sp>
      <p:sp>
        <p:nvSpPr>
          <p:cNvPr id="3" name="Content Placeholder 2"/>
          <p:cNvSpPr>
            <a:spLocks noGrp="1"/>
          </p:cNvSpPr>
          <p:nvPr>
            <p:ph idx="1"/>
          </p:nvPr>
        </p:nvSpPr>
        <p:spPr>
          <a:xfrm>
            <a:off x="187036" y="955221"/>
            <a:ext cx="8833139" cy="5733446"/>
          </a:xfrm>
          <a:ln>
            <a:noFill/>
          </a:ln>
        </p:spPr>
        <p:txBody>
          <a:bodyPr>
            <a:normAutofit/>
          </a:bodyPr>
          <a:lstStyle/>
          <a:p>
            <a:pPr marL="0" indent="0">
              <a:buNone/>
            </a:pPr>
            <a:r>
              <a:rPr lang="en-US" sz="2000" b="1" dirty="0" smtClean="0">
                <a:hlinkClick r:id="rId2"/>
              </a:rPr>
              <a:t>D1500156</a:t>
            </a:r>
            <a:endParaRPr lang="en-US" sz="2000" b="1" dirty="0" smtClean="0"/>
          </a:p>
          <a:p>
            <a:r>
              <a:rPr lang="en-US" sz="1800" dirty="0" smtClean="0"/>
              <a:t>Have enough parts to make 2 assy but only 1 was required during practice at Caltech and install at LHO.</a:t>
            </a:r>
          </a:p>
          <a:p>
            <a:r>
              <a:rPr lang="en-US" sz="1800" dirty="0" smtClean="0"/>
              <a:t>BOM (table below)</a:t>
            </a:r>
          </a:p>
          <a:p>
            <a:pPr lvl="1"/>
            <a:r>
              <a:rPr lang="en-US" sz="1400" dirty="0" smtClean="0"/>
              <a:t>Item no. are for assy, not top level OMC</a:t>
            </a:r>
          </a:p>
          <a:p>
            <a:pPr lvl="1"/>
            <a:r>
              <a:rPr lang="en-US" sz="1400" dirty="0" smtClean="0"/>
              <a:t>Qty for 1 assy</a:t>
            </a:r>
          </a:p>
          <a:p>
            <a:r>
              <a:rPr lang="en-US" sz="1800" dirty="0" smtClean="0"/>
              <a:t>Position:</a:t>
            </a:r>
          </a:p>
          <a:p>
            <a:pPr lvl="1"/>
            <a:r>
              <a:rPr lang="en-US" sz="1400" dirty="0" smtClean="0"/>
              <a:t>EQ Stops</a:t>
            </a:r>
            <a:r>
              <a:rPr lang="en-US" sz="1400" i="1" dirty="0" smtClean="0"/>
              <a:t> (1) </a:t>
            </a:r>
            <a:r>
              <a:rPr lang="en-US" sz="1400" dirty="0" smtClean="0"/>
              <a:t>– retracted</a:t>
            </a:r>
          </a:p>
          <a:p>
            <a:pPr lvl="1"/>
            <a:r>
              <a:rPr lang="en-US" sz="1400" dirty="0" smtClean="0"/>
              <a:t>C-Clamp screws </a:t>
            </a:r>
            <a:r>
              <a:rPr lang="en-US" sz="1400" i="1" dirty="0" smtClean="0"/>
              <a:t>(2) </a:t>
            </a:r>
            <a:r>
              <a:rPr lang="en-US" sz="1400" dirty="0" smtClean="0"/>
              <a:t>– retracted</a:t>
            </a:r>
          </a:p>
          <a:p>
            <a:pPr lvl="1"/>
            <a:r>
              <a:rPr lang="en-US" sz="1400" dirty="0" smtClean="0"/>
              <a:t>U-Channel </a:t>
            </a:r>
            <a:r>
              <a:rPr lang="en-US" sz="1400" i="1" dirty="0" smtClean="0"/>
              <a:t>(4) </a:t>
            </a:r>
            <a:r>
              <a:rPr lang="en-US" sz="1400" dirty="0" smtClean="0"/>
              <a:t>– slide all the way down</a:t>
            </a:r>
          </a:p>
          <a:p>
            <a:pPr lvl="1"/>
            <a:r>
              <a:rPr lang="en-US" sz="1400" dirty="0" smtClean="0"/>
              <a:t>L-Bracket </a:t>
            </a:r>
            <a:r>
              <a:rPr lang="en-US" sz="1400" i="1" dirty="0" smtClean="0"/>
              <a:t>(5) </a:t>
            </a:r>
            <a:r>
              <a:rPr lang="en-US" sz="1400" dirty="0" smtClean="0"/>
              <a:t>– retracted</a:t>
            </a:r>
          </a:p>
          <a:p>
            <a:pPr lvl="1"/>
            <a:r>
              <a:rPr lang="en-US" sz="1400" dirty="0" smtClean="0"/>
              <a:t>C-Clamps must be aligned to U-Channel</a:t>
            </a:r>
          </a:p>
        </p:txBody>
      </p:sp>
      <p:sp>
        <p:nvSpPr>
          <p:cNvPr id="4" name="Slide Number Placeholder 3"/>
          <p:cNvSpPr>
            <a:spLocks noGrp="1"/>
          </p:cNvSpPr>
          <p:nvPr>
            <p:ph type="sldNum" sz="quarter" idx="12"/>
          </p:nvPr>
        </p:nvSpPr>
        <p:spPr/>
        <p:txBody>
          <a:bodyPr/>
          <a:lstStyle/>
          <a:p>
            <a:fld id="{E6758727-98EA-4EF2-A6C5-2B1E1425E5E2}" type="slidenum">
              <a:rPr lang="en-US" smtClean="0"/>
              <a:t>15</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862631015"/>
              </p:ext>
            </p:extLst>
          </p:nvPr>
        </p:nvGraphicFramePr>
        <p:xfrm>
          <a:off x="2966440" y="4624761"/>
          <a:ext cx="5140960" cy="2118360"/>
        </p:xfrm>
        <a:graphic>
          <a:graphicData uri="http://schemas.openxmlformats.org/drawingml/2006/table">
            <a:tbl>
              <a:tblPr/>
              <a:tblGrid>
                <a:gridCol w="457200"/>
                <a:gridCol w="1005840"/>
                <a:gridCol w="2103120"/>
                <a:gridCol w="1117600"/>
                <a:gridCol w="457200"/>
              </a:tblGrid>
              <a:tr h="365760">
                <a:tc>
                  <a:txBody>
                    <a:bodyPr/>
                    <a:lstStyle/>
                    <a:p>
                      <a:pPr algn="ctr" fontAlgn="ctr"/>
                      <a:r>
                        <a:rPr lang="en-US" sz="1100" b="1" i="0" u="none" strike="noStrike" dirty="0">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MATERIAL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QTY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Q104-222-15</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Thumbscrew, 7/16-20 X 1.0 LG.</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PEEK</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D1500144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C-Clamp Screw</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316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dirty="0">
                          <a:solidFill>
                            <a:srgbClr val="000000"/>
                          </a:solidFill>
                          <a:effectLst/>
                          <a:latin typeface="Times New Roman" panose="02020603050405020304" pitchFamily="18"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D1500150</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C-Clamp</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a:solidFill>
                            <a:srgbClr val="000000"/>
                          </a:solidFill>
                          <a:effectLst/>
                          <a:latin typeface="Times New Roman" panose="02020603050405020304" pitchFamily="18"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D1500151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U-Channel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a:solidFill>
                            <a:srgbClr val="000000"/>
                          </a:solidFill>
                          <a:effectLst/>
                          <a:latin typeface="Times New Roman" panose="02020603050405020304" pitchFamily="18"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D1500154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L-Bracket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a:solidFill>
                            <a:srgbClr val="000000"/>
                          </a:solidFill>
                          <a:effectLst/>
                          <a:latin typeface="Times New Roman" panose="02020603050405020304" pitchFamily="18"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NAS620-C416 </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Washer, Flat, 1/4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300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7</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a:solidFill>
                            <a:srgbClr val="000000"/>
                          </a:solidFill>
                          <a:effectLst/>
                          <a:latin typeface="Times New Roman" panose="02020603050405020304" pitchFamily="18"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95630A470</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Washer, Flat, 1/4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PTFE (general)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a:solidFill>
                            <a:srgbClr val="000000"/>
                          </a:solidFill>
                          <a:effectLst/>
                          <a:latin typeface="Times New Roman" panose="02020603050405020304" pitchFamily="18"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MS16995-48 </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Screw, SHC, 1/4-20 X .50 LG.</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300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a:solidFill>
                            <a:srgbClr val="000000"/>
                          </a:solidFill>
                          <a:effectLst/>
                          <a:latin typeface="Times New Roman" panose="02020603050405020304" pitchFamily="18"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MS16995-49</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Screw, SHC, 1/4-20 X .63 LG.</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300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a:solidFill>
                            <a:srgbClr val="000000"/>
                          </a:solidFill>
                          <a:effectLst/>
                          <a:latin typeface="Times New Roman" panose="02020603050405020304" pitchFamily="18"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Thread Insert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Times New Roman" panose="02020603050405020304" pitchFamily="18" charset="0"/>
                        </a:rPr>
                        <a:t>Helicoil 1/4"-20 x 1Dia </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Nitronic 60</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2" name="Picture 21" descr="DSC_023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9318858" y="3753946"/>
            <a:ext cx="2567789" cy="29152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45853" y="916030"/>
            <a:ext cx="2814530" cy="291937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l="3791" t="4398"/>
          <a:stretch/>
        </p:blipFill>
        <p:spPr>
          <a:xfrm>
            <a:off x="6981614" y="2001838"/>
            <a:ext cx="1664887" cy="1833562"/>
          </a:xfrm>
          <a:prstGeom prst="rect">
            <a:avLst/>
          </a:prstGeom>
        </p:spPr>
      </p:pic>
      <p:sp>
        <p:nvSpPr>
          <p:cNvPr id="8" name="Oval 7"/>
          <p:cNvSpPr>
            <a:spLocks noChangeAspect="1"/>
          </p:cNvSpPr>
          <p:nvPr/>
        </p:nvSpPr>
        <p:spPr>
          <a:xfrm>
            <a:off x="9712035" y="2417404"/>
            <a:ext cx="228600" cy="228600"/>
          </a:xfrm>
          <a:prstGeom prst="ellipse">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3"/>
            <a:endCxn id="7" idx="3"/>
          </p:cNvCxnSpPr>
          <p:nvPr/>
        </p:nvCxnSpPr>
        <p:spPr>
          <a:xfrm flipH="1">
            <a:off x="8646501" y="2612526"/>
            <a:ext cx="1099012" cy="306093"/>
          </a:xfrm>
          <a:prstGeom prst="line">
            <a:avLst/>
          </a:prstGeom>
          <a:ln>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408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PREP – EQ STOP ASSY</a:t>
            </a:r>
            <a:endParaRPr lang="en-US" b="1" dirty="0"/>
          </a:p>
        </p:txBody>
      </p:sp>
      <p:sp>
        <p:nvSpPr>
          <p:cNvPr id="3" name="Content Placeholder 2"/>
          <p:cNvSpPr>
            <a:spLocks noGrp="1"/>
          </p:cNvSpPr>
          <p:nvPr>
            <p:ph idx="1"/>
          </p:nvPr>
        </p:nvSpPr>
        <p:spPr>
          <a:xfrm>
            <a:off x="187036" y="1338941"/>
            <a:ext cx="11873346" cy="5349726"/>
          </a:xfrm>
        </p:spPr>
        <p:txBody>
          <a:bodyPr>
            <a:normAutofit/>
          </a:bodyPr>
          <a:lstStyle/>
          <a:p>
            <a:pPr marL="0" indent="0">
              <a:buNone/>
            </a:pPr>
            <a:r>
              <a:rPr lang="en-US" sz="2000" b="1" dirty="0" smtClean="0">
                <a:hlinkClick r:id="rId2"/>
              </a:rPr>
              <a:t>D1201441</a:t>
            </a:r>
            <a:endParaRPr lang="en-US" sz="2000" b="1" dirty="0" smtClean="0"/>
          </a:p>
          <a:p>
            <a:r>
              <a:rPr lang="en-US" sz="2000" dirty="0" smtClean="0"/>
              <a:t>Total: 2</a:t>
            </a:r>
          </a:p>
          <a:p>
            <a:r>
              <a:rPr lang="en-US" sz="2000" dirty="0" smtClean="0"/>
              <a:t>Partially assembled</a:t>
            </a:r>
          </a:p>
          <a:p>
            <a:r>
              <a:rPr lang="en-US" sz="2000" dirty="0" smtClean="0"/>
              <a:t>BOM (table below): </a:t>
            </a:r>
          </a:p>
          <a:p>
            <a:pPr lvl="1"/>
            <a:r>
              <a:rPr lang="en-US" sz="1600" dirty="0" smtClean="0"/>
              <a:t>Item no are for assy, not top level OMC</a:t>
            </a:r>
            <a:endParaRPr lang="en-US" sz="1600" dirty="0"/>
          </a:p>
          <a:p>
            <a:pPr lvl="1"/>
            <a:r>
              <a:rPr lang="en-US" sz="1600" dirty="0" smtClean="0"/>
              <a:t>Qty for 1 assy</a:t>
            </a:r>
          </a:p>
          <a:p>
            <a:r>
              <a:rPr lang="en-US" sz="2000" dirty="0" err="1" smtClean="0"/>
              <a:t>Helicoil</a:t>
            </a:r>
            <a:r>
              <a:rPr lang="en-US" sz="2000" dirty="0" smtClean="0"/>
              <a:t>:</a:t>
            </a:r>
          </a:p>
          <a:p>
            <a:pPr lvl="1"/>
            <a:r>
              <a:rPr lang="en-US" sz="1600" dirty="0" smtClean="0"/>
              <a:t>Main Bar </a:t>
            </a:r>
            <a:r>
              <a:rPr lang="en-US" sz="1600" i="1" dirty="0" smtClean="0"/>
              <a:t>(1)</a:t>
            </a:r>
          </a:p>
          <a:p>
            <a:pPr lvl="1"/>
            <a:r>
              <a:rPr lang="en-US" sz="1600" dirty="0" smtClean="0"/>
              <a:t>Left &amp; Right Supports </a:t>
            </a:r>
            <a:r>
              <a:rPr lang="en-US" sz="1600" i="1" dirty="0" smtClean="0"/>
              <a:t>(2 &amp; 3)</a:t>
            </a:r>
          </a:p>
        </p:txBody>
      </p:sp>
      <p:sp>
        <p:nvSpPr>
          <p:cNvPr id="4" name="Slide Number Placeholder 3"/>
          <p:cNvSpPr>
            <a:spLocks noGrp="1"/>
          </p:cNvSpPr>
          <p:nvPr>
            <p:ph type="sldNum" sz="quarter" idx="12"/>
          </p:nvPr>
        </p:nvSpPr>
        <p:spPr/>
        <p:txBody>
          <a:bodyPr/>
          <a:lstStyle/>
          <a:p>
            <a:fld id="{E6758727-98EA-4EF2-A6C5-2B1E1425E5E2}" type="slidenum">
              <a:rPr lang="en-US" smtClean="0"/>
              <a:t>16</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Overview</a:t>
            </a:r>
            <a:endParaRPr lang="en-US" sz="3600" b="1" dirty="0"/>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24455" y="816430"/>
            <a:ext cx="4017546" cy="414281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24455" y="4652229"/>
            <a:ext cx="1852187" cy="213851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61091" y="4992244"/>
            <a:ext cx="2151937" cy="145848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68101642"/>
              </p:ext>
            </p:extLst>
          </p:nvPr>
        </p:nvGraphicFramePr>
        <p:xfrm>
          <a:off x="637452" y="4753187"/>
          <a:ext cx="6527800" cy="1935480"/>
        </p:xfrm>
        <a:graphic>
          <a:graphicData uri="http://schemas.openxmlformats.org/drawingml/2006/table">
            <a:tbl>
              <a:tblPr/>
              <a:tblGrid>
                <a:gridCol w="457200"/>
                <a:gridCol w="1295400"/>
                <a:gridCol w="3200400"/>
                <a:gridCol w="1117600"/>
                <a:gridCol w="457200"/>
              </a:tblGrid>
              <a:tr h="358140">
                <a:tc>
                  <a:txBody>
                    <a:bodyPr/>
                    <a:lstStyle/>
                    <a:p>
                      <a:pPr algn="ctr" fontAlgn="ctr"/>
                      <a:r>
                        <a:rPr lang="en-US" sz="1100" b="1" i="0" u="none" strike="noStrike" dirty="0">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MATERIAL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QTY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D1201471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Main Bar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6061-T6 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dirty="0">
                          <a:solidFill>
                            <a:srgbClr val="000000"/>
                          </a:solidFill>
                          <a:effectLst/>
                          <a:latin typeface="Times New Roman" panose="02020603050405020304" pitchFamily="18"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Left Support (Bracket)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dirty="0">
                          <a:solidFill>
                            <a:srgbClr val="000000"/>
                          </a:solidFill>
                          <a:effectLst/>
                          <a:latin typeface="Times New Roman" panose="02020603050405020304" pitchFamily="18"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D1201473</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Right Support (Bracket)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dirty="0">
                          <a:solidFill>
                            <a:srgbClr val="000000"/>
                          </a:solidFill>
                          <a:effectLst/>
                          <a:latin typeface="Times New Roman" panose="02020603050405020304" pitchFamily="18"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D1201478-101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Horizontal Adjust (LH)</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dirty="0">
                          <a:solidFill>
                            <a:srgbClr val="000000"/>
                          </a:solidFill>
                          <a:effectLst/>
                          <a:latin typeface="Times New Roman" panose="02020603050405020304" pitchFamily="18"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D1201478-102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Horizontal Adjust (RH)</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dirty="0">
                          <a:solidFill>
                            <a:srgbClr val="000000"/>
                          </a:solidFill>
                          <a:effectLst/>
                          <a:latin typeface="Times New Roman" panose="02020603050405020304" pitchFamily="18"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Thread Insert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Times New Roman" panose="02020603050405020304" pitchFamily="18" charset="0"/>
                        </a:rPr>
                        <a:t>Helicoil 1/4"-20 x 1Dia</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Nitronic 60</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dirty="0">
                          <a:solidFill>
                            <a:srgbClr val="000000"/>
                          </a:solidFill>
                          <a:effectLst/>
                          <a:latin typeface="Times New Roman" panose="02020603050405020304" pitchFamily="18" charset="0"/>
                        </a:rPr>
                        <a:t>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WFV-25</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Vented Washer, .255 ID X .468 OD X .032 THK #1/4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18-8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dirty="0" smtClean="0">
                          <a:solidFill>
                            <a:srgbClr val="000000"/>
                          </a:solidFill>
                          <a:effectLst/>
                          <a:latin typeface="Times New Roman" panose="02020603050405020304" pitchFamily="18" charset="0"/>
                        </a:rPr>
                        <a:t>4</a:t>
                      </a:r>
                      <a:endParaRPr lang="en-US" sz="1100" b="0" i="0" u="none" strike="noStrike" dirty="0">
                        <a:solidFill>
                          <a:srgbClr val="000000"/>
                        </a:solidFill>
                        <a:effectLst/>
                        <a:latin typeface="Times New Roman" panose="02020603050405020304" pitchFamily="18" charset="0"/>
                      </a:endParaRP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dirty="0">
                          <a:solidFill>
                            <a:srgbClr val="000000"/>
                          </a:solidFill>
                          <a:effectLst/>
                          <a:latin typeface="Times New Roman" panose="02020603050405020304" pitchFamily="18" charset="0"/>
                        </a:rPr>
                        <a:t>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95966A529 </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Screw, SHC, 1/4-20 X 1.0 LG. (Captive)</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18-8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dirty="0">
                          <a:solidFill>
                            <a:srgbClr val="000000"/>
                          </a:solidFill>
                          <a:effectLst/>
                          <a:latin typeface="Times New Roman" panose="02020603050405020304" pitchFamily="18" charset="0"/>
                        </a:rPr>
                        <a:t>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93615A422 </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Screw, LSHC, 1/4"-20 x 1.25" LG.</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18-8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602148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PREP – EQ STOP ASSY</a:t>
            </a:r>
            <a:endParaRPr lang="en-US" b="1" dirty="0"/>
          </a:p>
        </p:txBody>
      </p:sp>
      <p:sp>
        <p:nvSpPr>
          <p:cNvPr id="3" name="Content Placeholder 2"/>
          <p:cNvSpPr>
            <a:spLocks noGrp="1"/>
          </p:cNvSpPr>
          <p:nvPr>
            <p:ph idx="1"/>
          </p:nvPr>
        </p:nvSpPr>
        <p:spPr>
          <a:xfrm>
            <a:off x="187036" y="1338941"/>
            <a:ext cx="11873346" cy="5349726"/>
          </a:xfrm>
        </p:spPr>
        <p:txBody>
          <a:bodyPr>
            <a:normAutofit/>
          </a:bodyPr>
          <a:lstStyle/>
          <a:p>
            <a:r>
              <a:rPr lang="en-US" sz="2000" dirty="0" smtClean="0"/>
              <a:t>EQ Stops will be taken from old EQ Assy (later step)</a:t>
            </a:r>
          </a:p>
          <a:p>
            <a:r>
              <a:rPr lang="en-US" sz="2000" dirty="0" smtClean="0"/>
              <a:t>Position:</a:t>
            </a:r>
          </a:p>
          <a:p>
            <a:pPr lvl="1"/>
            <a:r>
              <a:rPr lang="en-US" sz="1600" dirty="0" smtClean="0"/>
              <a:t>Horizontal Adjust LH </a:t>
            </a:r>
            <a:r>
              <a:rPr lang="en-US" sz="1600" i="1" dirty="0" smtClean="0"/>
              <a:t>(7) </a:t>
            </a:r>
            <a:r>
              <a:rPr lang="en-US" sz="1600" dirty="0" smtClean="0"/>
              <a:t>&amp; RH </a:t>
            </a:r>
            <a:r>
              <a:rPr lang="en-US" sz="1600" i="1" dirty="0" smtClean="0"/>
              <a:t>(8)</a:t>
            </a:r>
            <a:r>
              <a:rPr lang="en-US" sz="1600" dirty="0" smtClean="0"/>
              <a:t> – retracted (as far inward as possible) </a:t>
            </a:r>
            <a:endParaRPr lang="en-US" sz="1600" i="1" dirty="0" smtClean="0"/>
          </a:p>
          <a:p>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17</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Partially Assembled</a:t>
            </a:r>
            <a:endParaRPr lang="en-US" sz="3600"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0606" y="2687059"/>
            <a:ext cx="5507835" cy="3636483"/>
          </a:xfrm>
          <a:prstGeom prst="rect">
            <a:avLst/>
          </a:prstGeom>
        </p:spPr>
      </p:pic>
      <p:grpSp>
        <p:nvGrpSpPr>
          <p:cNvPr id="12" name="Group 11"/>
          <p:cNvGrpSpPr>
            <a:grpSpLocks noChangeAspect="1"/>
          </p:cNvGrpSpPr>
          <p:nvPr/>
        </p:nvGrpSpPr>
        <p:grpSpPr>
          <a:xfrm>
            <a:off x="1815778" y="3606388"/>
            <a:ext cx="3069772" cy="2732314"/>
            <a:chOff x="2525486" y="3829957"/>
            <a:chExt cx="3069772" cy="2732314"/>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043" t="6232" r="21728" b="6863"/>
            <a:stretch/>
          </p:blipFill>
          <p:spPr>
            <a:xfrm>
              <a:off x="2525486" y="3829957"/>
              <a:ext cx="3069772" cy="2732314"/>
            </a:xfrm>
            <a:prstGeom prst="rect">
              <a:avLst/>
            </a:prstGeom>
          </p:spPr>
        </p:pic>
        <p:cxnSp>
          <p:nvCxnSpPr>
            <p:cNvPr id="16" name="Straight Arrow Connector 15"/>
            <p:cNvCxnSpPr/>
            <p:nvPr/>
          </p:nvCxnSpPr>
          <p:spPr>
            <a:xfrm flipV="1">
              <a:off x="4343400" y="6099630"/>
              <a:ext cx="0" cy="3858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9873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7446620" y="2014973"/>
            <a:ext cx="4699660" cy="4673694"/>
            <a:chOff x="5226504" y="-1231959"/>
            <a:chExt cx="8620125" cy="8572500"/>
          </a:xfrm>
        </p:grpSpPr>
        <p:pic>
          <p:nvPicPr>
            <p:cNvPr id="17" name="Picture 16"/>
            <p:cNvPicPr>
              <a:picLocks noChangeAspect="1"/>
            </p:cNvPicPr>
            <p:nvPr/>
          </p:nvPicPr>
          <p:blipFill>
            <a:blip r:embed="rId2"/>
            <a:stretch>
              <a:fillRect/>
            </a:stretch>
          </p:blipFill>
          <p:spPr>
            <a:xfrm>
              <a:off x="5226504" y="-1231959"/>
              <a:ext cx="8620125" cy="8572500"/>
            </a:xfrm>
            <a:prstGeom prst="rect">
              <a:avLst/>
            </a:prstGeom>
            <a:noFill/>
            <a:ln>
              <a:noFill/>
            </a:ln>
          </p:spPr>
        </p:pic>
        <p:sp>
          <p:nvSpPr>
            <p:cNvPr id="18" name="Rectangle 17"/>
            <p:cNvSpPr/>
            <p:nvPr/>
          </p:nvSpPr>
          <p:spPr>
            <a:xfrm>
              <a:off x="13378543" y="2906486"/>
              <a:ext cx="468086" cy="4434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3" name="Table 12"/>
          <p:cNvGraphicFramePr>
            <a:graphicFrameLocks noGrp="1"/>
          </p:cNvGraphicFramePr>
          <p:nvPr>
            <p:extLst>
              <p:ext uri="{D42A27DB-BD31-4B8C-83A1-F6EECF244321}">
                <p14:modId xmlns:p14="http://schemas.microsoft.com/office/powerpoint/2010/main" val="1983401925"/>
              </p:ext>
            </p:extLst>
          </p:nvPr>
        </p:nvGraphicFramePr>
        <p:xfrm>
          <a:off x="138811" y="3221633"/>
          <a:ext cx="7188200" cy="3528060"/>
        </p:xfrm>
        <a:graphic>
          <a:graphicData uri="http://schemas.openxmlformats.org/drawingml/2006/table">
            <a:tbl>
              <a:tblPr/>
              <a:tblGrid>
                <a:gridCol w="457200"/>
                <a:gridCol w="914400"/>
                <a:gridCol w="2377440"/>
                <a:gridCol w="1016000"/>
                <a:gridCol w="484632"/>
                <a:gridCol w="484632"/>
                <a:gridCol w="484632"/>
                <a:gridCol w="484632"/>
                <a:gridCol w="484632"/>
              </a:tblGrid>
              <a:tr h="259080">
                <a:tc>
                  <a:txBody>
                    <a:bodyPr/>
                    <a:lstStyle/>
                    <a:p>
                      <a:pPr algn="ctr" fontAlgn="b"/>
                      <a:endParaRPr lang="en-US" sz="1100" b="0" i="0" u="none" strike="noStrike" dirty="0">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5">
                  <a:txBody>
                    <a:bodyPr/>
                    <a:lstStyle/>
                    <a:p>
                      <a:pPr algn="ctr" fontAlgn="ctr"/>
                      <a:r>
                        <a:rPr lang="en-US" sz="1100" b="1" i="0" u="none" strike="noStrike" dirty="0">
                          <a:solidFill>
                            <a:srgbClr val="000000"/>
                          </a:solidFill>
                          <a:effectLst/>
                          <a:latin typeface="Times New Roman" panose="02020603050405020304" pitchFamily="18" charset="0"/>
                        </a:rPr>
                        <a:t>QTY </a:t>
                      </a:r>
                      <a:r>
                        <a:rPr lang="en-US" sz="1100" b="1" i="0" u="none" strike="noStrike" dirty="0" smtClean="0">
                          <a:solidFill>
                            <a:srgbClr val="000000"/>
                          </a:solidFill>
                          <a:effectLst/>
                          <a:latin typeface="Times New Roman" panose="02020603050405020304" pitchFamily="18" charset="0"/>
                        </a:rPr>
                        <a:t>(EA)</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8140">
                <a:tc>
                  <a:txBody>
                    <a:bodyPr/>
                    <a:lstStyle/>
                    <a:p>
                      <a:pPr algn="ctr" fontAlgn="ctr"/>
                      <a:r>
                        <a:rPr lang="en-US" sz="1100" b="1" i="0" u="none" strike="noStrike">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MATERIAL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Basic</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(36)</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-1</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(37)</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100" b="1" i="0" u="none" strike="noStrike" dirty="0">
                          <a:solidFill>
                            <a:schemeClr val="tx1"/>
                          </a:solidFill>
                          <a:effectLst/>
                          <a:latin typeface="Times New Roman" panose="02020603050405020304" pitchFamily="18" charset="0"/>
                        </a:rPr>
                        <a:t>-2</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(38)</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1100" b="1" i="0" u="none" strike="noStrike" dirty="0">
                          <a:solidFill>
                            <a:schemeClr val="tx1"/>
                          </a:solidFill>
                          <a:effectLst/>
                          <a:latin typeface="Times New Roman" panose="02020603050405020304" pitchFamily="18" charset="0"/>
                        </a:rPr>
                        <a:t>-3</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(39)</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100" b="1" i="0" u="none" strike="noStrike" dirty="0">
                          <a:solidFill>
                            <a:schemeClr val="tx1"/>
                          </a:solidFill>
                          <a:effectLst/>
                          <a:latin typeface="Times New Roman" panose="02020603050405020304" pitchFamily="18" charset="0"/>
                        </a:rPr>
                        <a:t>-4</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(No #)</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tr>
              <a:tr h="198120">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D1500059</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C'Bore Shoulder Washer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b"/>
                      <a:r>
                        <a:rPr lang="en-US" sz="1100" b="0" i="0" u="none" strike="noStrike" dirty="0">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b"/>
                      <a:r>
                        <a:rPr lang="en-US" sz="1100" b="0" i="0" u="none" strike="noStrike" dirty="0">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r>
              <a:tr h="198120">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D1500104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1/4 Washer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D1500118</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Male/Female Standoff, 1/4-20 (Captive)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6061-T6 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2-110 Parker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pl-PL" sz="1100" b="0" i="0" u="none" strike="noStrike" dirty="0">
                          <a:solidFill>
                            <a:srgbClr val="000000"/>
                          </a:solidFill>
                          <a:effectLst/>
                          <a:latin typeface="Times New Roman" panose="02020603050405020304" pitchFamily="18" charset="0"/>
                        </a:rPr>
                        <a:t>O-Ring, 3/32 X 3/8 ID X 9/16 OD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Viton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NAS620-C416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Washer, Flat, 1/4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300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b"/>
                      <a:r>
                        <a:rPr lang="en-US" sz="1100" b="0" i="0" u="none" strike="noStrike" dirty="0">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95966A523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Screw, SHC, 1/4-20 X .88 LG. (Captive)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18-8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95966A529</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Screw, SHC, 1/4-20 X 1.0 LG. (Captive)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18-8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2-109 Parker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pl-PL" sz="1100" b="0" i="0" u="none" strike="noStrike" dirty="0">
                          <a:solidFill>
                            <a:srgbClr val="000000"/>
                          </a:solidFill>
                          <a:effectLst/>
                          <a:latin typeface="Times New Roman" panose="02020603050405020304" pitchFamily="18" charset="0"/>
                        </a:rPr>
                        <a:t>O-Ring, 3/32W X 5/16 ID X 1/2 OD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Viton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b"/>
                      <a:r>
                        <a:rPr lang="en-US" sz="1100" b="0" i="0" u="none" strike="noStrike" dirty="0">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D1500146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Screw Cap</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94355A135</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Set Screw, 4-40 X 3/16 LG.</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18-8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latin typeface="Times New Roman" panose="02020603050405020304" pitchFamily="18" charset="0"/>
                        </a:rPr>
                        <a:t>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ctr" fontAlgn="b"/>
                      <a:r>
                        <a:rPr lang="en-US" sz="1100" b="0" i="0" u="none" strike="noStrike">
                          <a:solidFill>
                            <a:srgbClr val="000000"/>
                          </a:solidFill>
                          <a:effectLst/>
                          <a:latin typeface="Times New Roman" panose="02020603050405020304" pitchFamily="18" charset="0"/>
                        </a:rPr>
                        <a:t>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D1500104-1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Larger 1/4 Washer</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r>
              <a:tr h="198120">
                <a:tc>
                  <a:txBody>
                    <a:bodyPr/>
                    <a:lstStyle/>
                    <a:p>
                      <a:pPr algn="ctr"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panose="02020603050405020304" pitchFamily="18"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panose="02020603050405020304" pitchFamily="18"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8140">
                <a:tc>
                  <a:txBody>
                    <a:bodyPr/>
                    <a:lstStyle/>
                    <a:p>
                      <a:pPr algn="ctr"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Basic</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(36)</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-1</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(37)</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100" b="1" i="0" u="none" strike="noStrike" dirty="0">
                          <a:solidFill>
                            <a:schemeClr val="tx1"/>
                          </a:solidFill>
                          <a:effectLst/>
                          <a:latin typeface="Times New Roman" panose="02020603050405020304" pitchFamily="18" charset="0"/>
                        </a:rPr>
                        <a:t>-2</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(38)</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1100" b="1" i="0" u="none" strike="noStrike" dirty="0">
                          <a:solidFill>
                            <a:schemeClr val="tx1"/>
                          </a:solidFill>
                          <a:effectLst/>
                          <a:latin typeface="Times New Roman" panose="02020603050405020304" pitchFamily="18" charset="0"/>
                        </a:rPr>
                        <a:t>-3</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(39)</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100" b="1" i="0" u="none" strike="noStrike" dirty="0">
                          <a:solidFill>
                            <a:schemeClr val="tx1"/>
                          </a:solidFill>
                          <a:effectLst/>
                          <a:latin typeface="Times New Roman" panose="02020603050405020304" pitchFamily="18" charset="0"/>
                        </a:rPr>
                        <a:t>-4</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(No #)</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tr>
              <a:tr h="198120">
                <a:tc>
                  <a:txBody>
                    <a:bodyPr/>
                    <a:lstStyle/>
                    <a:p>
                      <a:pPr algn="ctr"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7620" marR="7620" marT="762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dirty="0" smtClean="0">
                          <a:solidFill>
                            <a:srgbClr val="000000"/>
                          </a:solidFill>
                          <a:effectLst/>
                          <a:latin typeface="Times New Roman" panose="02020603050405020304" pitchFamily="18" charset="0"/>
                        </a:rPr>
                        <a:t>TOTAL</a:t>
                      </a:r>
                      <a:endParaRPr lang="en-US" sz="11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effectLst/>
                          <a:latin typeface="Times New Roman" panose="02020603050405020304" pitchFamily="18" charset="0"/>
                        </a:rPr>
                        <a:t>44</a:t>
                      </a:r>
                      <a:endParaRPr lang="en-US" sz="11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dirty="0" smtClean="0">
                          <a:solidFill>
                            <a:srgbClr val="000000"/>
                          </a:solidFill>
                          <a:effectLst/>
                          <a:latin typeface="Times New Roman" panose="02020603050405020304" pitchFamily="18" charset="0"/>
                        </a:rPr>
                        <a:t>16</a:t>
                      </a:r>
                      <a:endParaRPr lang="en-US" sz="11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n-US" sz="1100" b="0" i="0" u="none" strike="noStrike" dirty="0">
                          <a:solidFill>
                            <a:srgbClr val="000000"/>
                          </a:solidFill>
                          <a:effectLst/>
                          <a:latin typeface="Times New Roman" panose="02020603050405020304" pitchFamily="18" charset="0"/>
                        </a:rPr>
                        <a:t>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b"/>
                      <a:r>
                        <a:rPr lang="en-US" sz="1100" b="0" i="0" u="none" strike="noStrike" dirty="0">
                          <a:solidFill>
                            <a:srgbClr val="000000"/>
                          </a:solidFill>
                          <a:effectLst/>
                          <a:latin typeface="Times New Roman" panose="02020603050405020304" pitchFamily="18" charset="0"/>
                        </a:rPr>
                        <a:t>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r>
            </a:tbl>
          </a:graphicData>
        </a:graphic>
      </p:graphicFrame>
      <p:sp>
        <p:nvSpPr>
          <p:cNvPr id="2" name="Title 1"/>
          <p:cNvSpPr>
            <a:spLocks noGrp="1"/>
          </p:cNvSpPr>
          <p:nvPr>
            <p:ph type="title"/>
          </p:nvPr>
        </p:nvSpPr>
        <p:spPr>
          <a:xfrm>
            <a:off x="187036" y="74178"/>
            <a:ext cx="11873346" cy="742252"/>
          </a:xfrm>
        </p:spPr>
        <p:txBody>
          <a:bodyPr/>
          <a:lstStyle/>
          <a:p>
            <a:r>
              <a:rPr lang="en-US" b="1" dirty="0" smtClean="0"/>
              <a:t>PREP – BOLT ASSY</a:t>
            </a:r>
            <a:endParaRPr lang="en-US" b="1" dirty="0"/>
          </a:p>
        </p:txBody>
      </p:sp>
      <p:sp>
        <p:nvSpPr>
          <p:cNvPr id="3" name="Content Placeholder 2"/>
          <p:cNvSpPr>
            <a:spLocks noGrp="1"/>
          </p:cNvSpPr>
          <p:nvPr>
            <p:ph idx="1"/>
          </p:nvPr>
        </p:nvSpPr>
        <p:spPr>
          <a:xfrm>
            <a:off x="187036" y="1338941"/>
            <a:ext cx="11873346" cy="5349726"/>
          </a:xfrm>
        </p:spPr>
        <p:txBody>
          <a:bodyPr>
            <a:normAutofit/>
          </a:bodyPr>
          <a:lstStyle/>
          <a:p>
            <a:pPr marL="0" indent="0">
              <a:buNone/>
            </a:pPr>
            <a:r>
              <a:rPr lang="en-US" sz="2000" b="1" dirty="0" smtClean="0">
                <a:hlinkClick r:id="rId3"/>
              </a:rPr>
              <a:t>D1500105</a:t>
            </a:r>
            <a:endParaRPr lang="en-US" sz="2000" b="1" dirty="0" smtClean="0"/>
          </a:p>
          <a:p>
            <a:r>
              <a:rPr lang="en-US" sz="2000" dirty="0" smtClean="0"/>
              <a:t>Multiple configurations</a:t>
            </a:r>
          </a:p>
          <a:p>
            <a:r>
              <a:rPr lang="en-US" sz="2000" dirty="0" smtClean="0"/>
              <a:t>Drawing (v3) doesn’t show the -4 config.</a:t>
            </a:r>
          </a:p>
          <a:p>
            <a:r>
              <a:rPr lang="en-US" sz="2000" dirty="0" smtClean="0"/>
              <a:t>Item no. in table below are for bolt assy, not top level OMC.</a:t>
            </a:r>
          </a:p>
        </p:txBody>
      </p:sp>
      <p:sp>
        <p:nvSpPr>
          <p:cNvPr id="4" name="Slide Number Placeholder 3"/>
          <p:cNvSpPr>
            <a:spLocks noGrp="1"/>
          </p:cNvSpPr>
          <p:nvPr>
            <p:ph type="sldNum" sz="quarter" idx="12"/>
          </p:nvPr>
        </p:nvSpPr>
        <p:spPr/>
        <p:txBody>
          <a:bodyPr/>
          <a:lstStyle/>
          <a:p>
            <a:fld id="{E6758727-98EA-4EF2-A6C5-2B1E1425E5E2}" type="slidenum">
              <a:rPr lang="en-US" smtClean="0"/>
              <a:t>18</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Overview</a:t>
            </a:r>
            <a:endParaRPr lang="en-US" sz="3600" b="1" dirty="0"/>
          </a:p>
        </p:txBody>
      </p:sp>
      <p:grpSp>
        <p:nvGrpSpPr>
          <p:cNvPr id="20" name="Group 19"/>
          <p:cNvGrpSpPr>
            <a:grpSpLocks noChangeAspect="1"/>
          </p:cNvGrpSpPr>
          <p:nvPr/>
        </p:nvGrpSpPr>
        <p:grpSpPr>
          <a:xfrm>
            <a:off x="9929526" y="620817"/>
            <a:ext cx="2162030" cy="1534130"/>
            <a:chOff x="-2890838" y="359229"/>
            <a:chExt cx="5781675" cy="4102553"/>
          </a:xfrm>
        </p:grpSpPr>
        <p:pic>
          <p:nvPicPr>
            <p:cNvPr id="21" name="Picture 20"/>
            <p:cNvPicPr>
              <a:picLocks noChangeAspect="1"/>
            </p:cNvPicPr>
            <p:nvPr/>
          </p:nvPicPr>
          <p:blipFill rotWithShape="1">
            <a:blip r:embed="rId4" cstate="print">
              <a:extLst>
                <a:ext uri="{28A0092B-C50C-407E-A947-70E740481C1C}">
                  <a14:useLocalDpi xmlns:a14="http://schemas.microsoft.com/office/drawing/2010/main"/>
                </a:ext>
              </a:extLst>
            </a:blip>
            <a:srcRect t="4319"/>
            <a:stretch/>
          </p:blipFill>
          <p:spPr>
            <a:xfrm>
              <a:off x="-2890838" y="442686"/>
              <a:ext cx="5781675" cy="4019096"/>
            </a:xfrm>
            <a:prstGeom prst="rect">
              <a:avLst/>
            </a:prstGeom>
          </p:spPr>
        </p:pic>
        <p:sp>
          <p:nvSpPr>
            <p:cNvPr id="23" name="Rectangle 22"/>
            <p:cNvSpPr/>
            <p:nvPr/>
          </p:nvSpPr>
          <p:spPr>
            <a:xfrm>
              <a:off x="-705633" y="359229"/>
              <a:ext cx="3596470" cy="693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222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PREP – BOLT ASSY</a:t>
            </a:r>
            <a:endParaRPr lang="en-US" b="1" dirty="0"/>
          </a:p>
        </p:txBody>
      </p:sp>
      <p:sp>
        <p:nvSpPr>
          <p:cNvPr id="3" name="Content Placeholder 2"/>
          <p:cNvSpPr>
            <a:spLocks noGrp="1"/>
          </p:cNvSpPr>
          <p:nvPr>
            <p:ph idx="1"/>
          </p:nvPr>
        </p:nvSpPr>
        <p:spPr>
          <a:xfrm>
            <a:off x="187035" y="1338941"/>
            <a:ext cx="6283591" cy="5349726"/>
          </a:xfrm>
        </p:spPr>
        <p:txBody>
          <a:bodyPr>
            <a:normAutofit/>
          </a:bodyPr>
          <a:lstStyle/>
          <a:p>
            <a:r>
              <a:rPr lang="en-US" sz="2000" dirty="0" smtClean="0"/>
              <a:t>Save time – put together ALL the top &amp; bottom halves of the bolt assy</a:t>
            </a:r>
          </a:p>
          <a:p>
            <a:pPr marL="0" indent="0">
              <a:buNone/>
            </a:pPr>
            <a:endParaRPr lang="en-US" sz="2000" dirty="0"/>
          </a:p>
          <a:p>
            <a:pPr marL="0" indent="0">
              <a:buNone/>
            </a:pPr>
            <a:r>
              <a:rPr lang="en-US" sz="2000" b="1" u="sng" dirty="0" smtClean="0"/>
              <a:t>Bottom Half</a:t>
            </a:r>
          </a:p>
          <a:p>
            <a:r>
              <a:rPr lang="en-US" sz="2000" smtClean="0"/>
              <a:t>Same parts used for all configurations except -4 (which has a larger PEEK washer).</a:t>
            </a: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19</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Optional</a:t>
            </a:r>
            <a:endParaRPr lang="en-US" sz="3600" b="1"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70627" y="1337461"/>
            <a:ext cx="5550408" cy="2787593"/>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355531191"/>
              </p:ext>
            </p:extLst>
          </p:nvPr>
        </p:nvGraphicFramePr>
        <p:xfrm>
          <a:off x="6469380" y="4261540"/>
          <a:ext cx="5552902" cy="2164080"/>
        </p:xfrm>
        <a:graphic>
          <a:graphicData uri="http://schemas.openxmlformats.org/drawingml/2006/table">
            <a:tbl>
              <a:tblPr/>
              <a:tblGrid>
                <a:gridCol w="457200"/>
                <a:gridCol w="914400"/>
                <a:gridCol w="2103120"/>
                <a:gridCol w="833074"/>
                <a:gridCol w="824484"/>
                <a:gridCol w="420624"/>
              </a:tblGrid>
              <a:tr h="259080">
                <a:tc>
                  <a:txBody>
                    <a:bodyPr/>
                    <a:lstStyle/>
                    <a:p>
                      <a:pPr algn="ctr"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a:solidFill>
                            <a:srgbClr val="000000"/>
                          </a:solidFill>
                          <a:effectLst/>
                          <a:latin typeface="Times New Roman" panose="02020603050405020304" pitchFamily="18" charset="0"/>
                        </a:rPr>
                        <a:t>QTY (EA)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358140">
                <a:tc>
                  <a:txBody>
                    <a:bodyPr/>
                    <a:lstStyle/>
                    <a:p>
                      <a:pPr algn="ctr" fontAlgn="ctr"/>
                      <a:r>
                        <a:rPr lang="en-US" sz="1100" b="1" i="0" u="none" strike="noStrike">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MATERIAL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All Except -4</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(36-39)</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-4</a:t>
                      </a:r>
                      <a:br>
                        <a:rPr lang="en-US" sz="1100" b="1" i="0" u="none" strike="noStrike" dirty="0">
                          <a:solidFill>
                            <a:schemeClr val="tx1"/>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(No #)</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tr>
              <a:tr h="198120">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D1500059</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C'Bore Shoulder Washer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D1500104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1/4 Washer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2-109 Parker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pl-PL" sz="1100" b="0" i="0" u="none" strike="noStrike" dirty="0">
                          <a:solidFill>
                            <a:srgbClr val="000000"/>
                          </a:solidFill>
                          <a:effectLst/>
                          <a:latin typeface="Times New Roman" panose="02020603050405020304" pitchFamily="18" charset="0"/>
                        </a:rPr>
                        <a:t>O-Ring, 3/32W X 5/16 ID X 1/2 OD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Viton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D1500104-1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Larger 1/4 Washer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r>
              <a:tr h="198120">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8140">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ctr" fontAlgn="ctr"/>
                      <a:r>
                        <a:rPr lang="en-US" sz="1100" b="1" i="0" u="none" strike="noStrike">
                          <a:solidFill>
                            <a:srgbClr val="000000"/>
                          </a:solidFill>
                          <a:effectLst/>
                          <a:latin typeface="Times New Roman" panose="02020603050405020304" pitchFamily="18" charset="0"/>
                        </a:rPr>
                        <a:t> </a:t>
                      </a:r>
                    </a:p>
                  </a:txBody>
                  <a:tcPr marL="7620" marR="7620" marT="762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All Except -4</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(36-39)</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-4</a:t>
                      </a:r>
                      <a:br>
                        <a:rPr lang="en-US" sz="1100" b="1" i="0" u="none" strike="noStrike" dirty="0">
                          <a:solidFill>
                            <a:schemeClr val="tx1"/>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(No #)</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tr>
              <a:tr h="198120">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2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dirty="0" smtClean="0">
                          <a:solidFill>
                            <a:srgbClr val="000000"/>
                          </a:solidFill>
                          <a:effectLst/>
                          <a:latin typeface="Times New Roman" panose="02020603050405020304" pitchFamily="18" charset="0"/>
                        </a:rPr>
                        <a:t>TOTAL</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70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r>
            </a:tbl>
          </a:graphicData>
        </a:graphic>
      </p:graphicFrame>
      <p:grpSp>
        <p:nvGrpSpPr>
          <p:cNvPr id="26" name="Group 25"/>
          <p:cNvGrpSpPr>
            <a:grpSpLocks noChangeAspect="1"/>
          </p:cNvGrpSpPr>
          <p:nvPr/>
        </p:nvGrpSpPr>
        <p:grpSpPr>
          <a:xfrm>
            <a:off x="2016638" y="4419600"/>
            <a:ext cx="2064296" cy="1439004"/>
            <a:chOff x="1740560" y="4858387"/>
            <a:chExt cx="1629174" cy="1135684"/>
          </a:xfrm>
        </p:grpSpPr>
        <p:pic>
          <p:nvPicPr>
            <p:cNvPr id="21" name="Picture 20"/>
            <p:cNvPicPr>
              <a:picLocks noChangeAspect="1"/>
            </p:cNvPicPr>
            <p:nvPr/>
          </p:nvPicPr>
          <p:blipFill rotWithShape="1">
            <a:blip r:embed="rId3"/>
            <a:srcRect l="28016" t="39350" r="49156" b="44669"/>
            <a:stretch/>
          </p:blipFill>
          <p:spPr>
            <a:xfrm>
              <a:off x="1740560" y="4859867"/>
              <a:ext cx="1629174" cy="1134204"/>
            </a:xfrm>
            <a:prstGeom prst="rect">
              <a:avLst/>
            </a:prstGeom>
            <a:noFill/>
            <a:ln>
              <a:noFill/>
            </a:ln>
          </p:spPr>
        </p:pic>
        <p:sp>
          <p:nvSpPr>
            <p:cNvPr id="24" name="Rectangle 23"/>
            <p:cNvSpPr/>
            <p:nvPr/>
          </p:nvSpPr>
          <p:spPr>
            <a:xfrm>
              <a:off x="2289331" y="4858387"/>
              <a:ext cx="531631" cy="180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2245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DOCUMENT OUTLINE</a:t>
            </a:r>
            <a:endParaRPr lang="en-US" b="1" dirty="0"/>
          </a:p>
        </p:txBody>
      </p:sp>
      <p:sp>
        <p:nvSpPr>
          <p:cNvPr id="3" name="Content Placeholder 2"/>
          <p:cNvSpPr>
            <a:spLocks noGrp="1"/>
          </p:cNvSpPr>
          <p:nvPr>
            <p:ph idx="1"/>
          </p:nvPr>
        </p:nvSpPr>
        <p:spPr/>
        <p:txBody>
          <a:bodyPr/>
          <a:lstStyle/>
          <a:p>
            <a:r>
              <a:rPr lang="en-US" dirty="0" smtClean="0">
                <a:hlinkClick r:id="rId2" action="ppaction://hlinksldjump"/>
              </a:rPr>
              <a:t>The Basics </a:t>
            </a:r>
            <a:endParaRPr lang="en-US" dirty="0" smtClean="0"/>
          </a:p>
          <a:p>
            <a:r>
              <a:rPr lang="en-US" dirty="0" smtClean="0">
                <a:hlinkClick r:id="rId3" action="ppaction://hlinksldjump"/>
              </a:rPr>
              <a:t>Glass Inspection &amp; Cleaning</a:t>
            </a:r>
            <a:endParaRPr lang="en-US" dirty="0" smtClean="0"/>
          </a:p>
          <a:p>
            <a:r>
              <a:rPr lang="en-US" dirty="0" smtClean="0"/>
              <a:t>Prep:</a:t>
            </a:r>
          </a:p>
          <a:p>
            <a:pPr lvl="1"/>
            <a:r>
              <a:rPr lang="en-US" dirty="0" smtClean="0">
                <a:hlinkClick r:id="rId4" action="ppaction://hlinksldjump"/>
              </a:rPr>
              <a:t>Non-Glass Parts</a:t>
            </a:r>
            <a:endParaRPr lang="en-US" dirty="0" smtClean="0"/>
          </a:p>
          <a:p>
            <a:pPr lvl="1"/>
            <a:r>
              <a:rPr lang="en-US" dirty="0" smtClean="0">
                <a:hlinkClick r:id="rId5" action="ppaction://hlinksldjump"/>
              </a:rPr>
              <a:t>Glass</a:t>
            </a:r>
            <a:endParaRPr lang="en-US" dirty="0" smtClean="0"/>
          </a:p>
          <a:p>
            <a:pPr lvl="1"/>
            <a:r>
              <a:rPr lang="en-US" dirty="0" smtClean="0">
                <a:hlinkClick r:id="rId6" action="ppaction://hlinksldjump"/>
              </a:rPr>
              <a:t>In Chamber</a:t>
            </a:r>
            <a:endParaRPr lang="en-US" dirty="0" smtClean="0"/>
          </a:p>
          <a:p>
            <a:r>
              <a:rPr lang="en-US" dirty="0" smtClean="0">
                <a:hlinkClick r:id="rId7" action="ppaction://hlinksldjump"/>
              </a:rPr>
              <a:t>Assembly Procedure</a:t>
            </a:r>
            <a:endParaRPr lang="en-US" dirty="0"/>
          </a:p>
        </p:txBody>
      </p:sp>
      <p:sp>
        <p:nvSpPr>
          <p:cNvPr id="4" name="Slide Number Placeholder 3"/>
          <p:cNvSpPr>
            <a:spLocks noGrp="1"/>
          </p:cNvSpPr>
          <p:nvPr>
            <p:ph type="sldNum" sz="quarter" idx="12"/>
          </p:nvPr>
        </p:nvSpPr>
        <p:spPr/>
        <p:txBody>
          <a:bodyPr/>
          <a:lstStyle/>
          <a:p>
            <a:fld id="{E6758727-98EA-4EF2-A6C5-2B1E1425E5E2}" type="slidenum">
              <a:rPr lang="en-US" smtClean="0"/>
              <a:t>2</a:t>
            </a:fld>
            <a:endParaRPr lang="en-US"/>
          </a:p>
        </p:txBody>
      </p:sp>
    </p:spTree>
    <p:extLst>
      <p:ext uri="{BB962C8B-B14F-4D97-AF65-F5344CB8AC3E}">
        <p14:creationId xmlns:p14="http://schemas.microsoft.com/office/powerpoint/2010/main" val="3368755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PREP – BOLT ASSY</a:t>
            </a:r>
            <a:endParaRPr lang="en-US" b="1" dirty="0"/>
          </a:p>
        </p:txBody>
      </p:sp>
      <p:sp>
        <p:nvSpPr>
          <p:cNvPr id="3" name="Content Placeholder 2"/>
          <p:cNvSpPr>
            <a:spLocks noGrp="1"/>
          </p:cNvSpPr>
          <p:nvPr>
            <p:ph idx="1"/>
          </p:nvPr>
        </p:nvSpPr>
        <p:spPr>
          <a:xfrm>
            <a:off x="187035" y="1338941"/>
            <a:ext cx="6283591" cy="5349726"/>
          </a:xfrm>
        </p:spPr>
        <p:txBody>
          <a:bodyPr>
            <a:normAutofit/>
          </a:bodyPr>
          <a:lstStyle/>
          <a:p>
            <a:pPr marL="0" indent="0">
              <a:buNone/>
            </a:pPr>
            <a:r>
              <a:rPr lang="en-US" sz="2000" b="1" u="sng" dirty="0" smtClean="0"/>
              <a:t>Top Half</a:t>
            </a:r>
          </a:p>
          <a:p>
            <a:r>
              <a:rPr lang="en-US" sz="2000" dirty="0" smtClean="0"/>
              <a:t>Most commonly used configurations:</a:t>
            </a:r>
          </a:p>
          <a:p>
            <a:pPr lvl="1"/>
            <a:r>
              <a:rPr lang="en-US" sz="1600" dirty="0" smtClean="0"/>
              <a:t>Basic</a:t>
            </a:r>
          </a:p>
          <a:p>
            <a:pPr lvl="1"/>
            <a:r>
              <a:rPr lang="en-US" sz="1600" dirty="0" smtClean="0"/>
              <a:t>-2</a:t>
            </a:r>
            <a:endParaRPr lang="en-US" sz="2000" dirty="0"/>
          </a:p>
          <a:p>
            <a:r>
              <a:rPr lang="en-US" sz="2000" dirty="0" smtClean="0"/>
              <a:t>-2 is the Basic config. plus a screw cap</a:t>
            </a:r>
          </a:p>
        </p:txBody>
      </p:sp>
      <p:sp>
        <p:nvSpPr>
          <p:cNvPr id="4" name="Slide Number Placeholder 3"/>
          <p:cNvSpPr>
            <a:spLocks noGrp="1"/>
          </p:cNvSpPr>
          <p:nvPr>
            <p:ph type="sldNum" sz="quarter" idx="12"/>
          </p:nvPr>
        </p:nvSpPr>
        <p:spPr/>
        <p:txBody>
          <a:bodyPr/>
          <a:lstStyle/>
          <a:p>
            <a:fld id="{E6758727-98EA-4EF2-A6C5-2B1E1425E5E2}" type="slidenum">
              <a:rPr lang="en-US" smtClean="0"/>
              <a:t>20</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Optional</a:t>
            </a:r>
            <a:endParaRPr lang="en-US" sz="3600" b="1" dirty="0"/>
          </a:p>
        </p:txBody>
      </p:sp>
      <p:graphicFrame>
        <p:nvGraphicFramePr>
          <p:cNvPr id="6" name="Table 5"/>
          <p:cNvGraphicFramePr>
            <a:graphicFrameLocks noGrp="1"/>
          </p:cNvGraphicFramePr>
          <p:nvPr>
            <p:extLst>
              <p:ext uri="{D42A27DB-BD31-4B8C-83A1-F6EECF244321}">
                <p14:modId xmlns:p14="http://schemas.microsoft.com/office/powerpoint/2010/main" val="196364911"/>
              </p:ext>
            </p:extLst>
          </p:nvPr>
        </p:nvGraphicFramePr>
        <p:xfrm>
          <a:off x="6470626" y="3723965"/>
          <a:ext cx="5418487" cy="2560320"/>
        </p:xfrm>
        <a:graphic>
          <a:graphicData uri="http://schemas.openxmlformats.org/drawingml/2006/table">
            <a:tbl>
              <a:tblPr/>
              <a:tblGrid>
                <a:gridCol w="457200"/>
                <a:gridCol w="960120"/>
                <a:gridCol w="2382679"/>
                <a:gridCol w="832104"/>
                <a:gridCol w="393192"/>
                <a:gridCol w="393192"/>
              </a:tblGrid>
              <a:tr h="259080">
                <a:tc>
                  <a:txBody>
                    <a:bodyPr/>
                    <a:lstStyle/>
                    <a:p>
                      <a:pPr algn="ctr"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a:solidFill>
                            <a:srgbClr val="000000"/>
                          </a:solidFill>
                          <a:effectLst/>
                          <a:latin typeface="Times New Roman" panose="02020603050405020304" pitchFamily="18" charset="0"/>
                        </a:rPr>
                        <a:t>QTY (EA)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358140">
                <a:tc>
                  <a:txBody>
                    <a:bodyPr/>
                    <a:lstStyle/>
                    <a:p>
                      <a:pPr algn="ctr" fontAlgn="ctr"/>
                      <a:r>
                        <a:rPr lang="en-US" sz="1100" b="1" i="0" u="none" strike="noStrike">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MATERIAL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Basic</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(36)</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-2</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(38)</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r>
              <a:tr h="198120">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D1500104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1/4 Washer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effectLst/>
                          <a:latin typeface="Times New Roman" panose="02020603050405020304" pitchFamily="18" charset="0"/>
                        </a:rPr>
                        <a:t>1</a:t>
                      </a:r>
                      <a:endParaRPr lang="en-US" sz="11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effectLst/>
                          <a:latin typeface="Times New Roman" panose="02020603050405020304" pitchFamily="18" charset="0"/>
                        </a:rPr>
                        <a:t>1</a:t>
                      </a:r>
                      <a:endParaRPr lang="en-US" sz="11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2-110 Parker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pl-PL" sz="1100" b="0" i="0" u="none" strike="noStrike" dirty="0">
                          <a:solidFill>
                            <a:srgbClr val="000000"/>
                          </a:solidFill>
                          <a:effectLst/>
                          <a:latin typeface="Times New Roman" panose="02020603050405020304" pitchFamily="18" charset="0"/>
                        </a:rPr>
                        <a:t>O-Ring, 3/32 X 3/8 ID X 9/16 OD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Viton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NAS620-C416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Washer, Flat, 1/4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300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95966A523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Screw, SHC, 1/4-20 X .88 LG. (Captive)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18-8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D1500146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Screw Cap</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94355A135</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Set Screw, 4-40 X 3/16 LG.</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18-8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r h="198120">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8140">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r>
                        <a:rPr lang="en-US" sz="1100" b="0" i="0" u="none" strike="noStrike">
                          <a:solidFill>
                            <a:srgbClr val="000000"/>
                          </a:solidFill>
                          <a:effectLst/>
                          <a:latin typeface="Times New Roman" panose="02020603050405020304" pitchFamily="18" charset="0"/>
                        </a:rPr>
                        <a:t> </a:t>
                      </a:r>
                    </a:p>
                  </a:txBody>
                  <a:tcPr marL="7620" marR="7620" marT="762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Basic</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(36)</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-2</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(38)</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r>
              <a:tr h="198120">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Times New Roman" panose="02020603050405020304" pitchFamily="18"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smtClean="0">
                          <a:solidFill>
                            <a:srgbClr val="000000"/>
                          </a:solidFill>
                          <a:effectLst/>
                          <a:latin typeface="Times New Roman" panose="02020603050405020304" pitchFamily="18" charset="0"/>
                        </a:rPr>
                        <a:t>44</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smtClean="0">
                          <a:solidFill>
                            <a:srgbClr val="000000"/>
                          </a:solidFill>
                          <a:effectLst/>
                          <a:latin typeface="Times New Roman" panose="02020603050405020304" pitchFamily="18" charset="0"/>
                        </a:rPr>
                        <a:t>16</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bl>
          </a:graphicData>
        </a:graphic>
      </p:graphicFrame>
      <p:grpSp>
        <p:nvGrpSpPr>
          <p:cNvPr id="9" name="Group 8"/>
          <p:cNvGrpSpPr>
            <a:grpSpLocks noChangeAspect="1"/>
          </p:cNvGrpSpPr>
          <p:nvPr/>
        </p:nvGrpSpPr>
        <p:grpSpPr>
          <a:xfrm>
            <a:off x="758424" y="4106467"/>
            <a:ext cx="1719348" cy="2163958"/>
            <a:chOff x="1394311" y="3574803"/>
            <a:chExt cx="1719348" cy="2163958"/>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02672" y="5524978"/>
              <a:ext cx="539750" cy="213783"/>
            </a:xfrm>
            <a:prstGeom prst="rect">
              <a:avLst/>
            </a:prstGeom>
            <a:noFill/>
            <a:ln>
              <a:noFill/>
            </a:ln>
          </p:spPr>
        </p:pic>
        <p:grpSp>
          <p:nvGrpSpPr>
            <p:cNvPr id="7" name="Group 6"/>
            <p:cNvGrpSpPr>
              <a:grpSpLocks noChangeAspect="1"/>
            </p:cNvGrpSpPr>
            <p:nvPr/>
          </p:nvGrpSpPr>
          <p:grpSpPr>
            <a:xfrm>
              <a:off x="1394311" y="3574803"/>
              <a:ext cx="1719348" cy="1874937"/>
              <a:chOff x="945884" y="3746930"/>
              <a:chExt cx="1719348" cy="1874937"/>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5885" y="3752850"/>
                <a:ext cx="1719347" cy="1869017"/>
              </a:xfrm>
              <a:prstGeom prst="rect">
                <a:avLst/>
              </a:prstGeom>
              <a:noFill/>
              <a:ln>
                <a:noFill/>
              </a:ln>
            </p:spPr>
          </p:pic>
          <p:sp>
            <p:nvSpPr>
              <p:cNvPr id="21" name="Rectangle 20"/>
              <p:cNvSpPr/>
              <p:nvPr/>
            </p:nvSpPr>
            <p:spPr>
              <a:xfrm>
                <a:off x="945884" y="3748410"/>
                <a:ext cx="712309" cy="86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362896" y="3746930"/>
                <a:ext cx="725009" cy="288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133600" y="5454649"/>
                <a:ext cx="531631" cy="167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45884" y="5454648"/>
                <a:ext cx="531631" cy="167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a:grpSpLocks noChangeAspect="1"/>
          </p:cNvGrpSpPr>
          <p:nvPr/>
        </p:nvGrpSpPr>
        <p:grpSpPr>
          <a:xfrm>
            <a:off x="3052028" y="3411491"/>
            <a:ext cx="1719348" cy="2898770"/>
            <a:chOff x="3441699" y="2852691"/>
            <a:chExt cx="1719348" cy="2898770"/>
          </a:xfrm>
        </p:grpSpPr>
        <p:pic>
          <p:nvPicPr>
            <p:cNvPr id="22" name="Picture 2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79098" y="5510162"/>
              <a:ext cx="882650" cy="241299"/>
            </a:xfrm>
            <a:prstGeom prst="rect">
              <a:avLst/>
            </a:prstGeom>
            <a:noFill/>
            <a:ln>
              <a:noFill/>
            </a:ln>
          </p:spPr>
        </p:pic>
        <p:grpSp>
          <p:nvGrpSpPr>
            <p:cNvPr id="8" name="Group 7"/>
            <p:cNvGrpSpPr>
              <a:grpSpLocks noChangeAspect="1"/>
            </p:cNvGrpSpPr>
            <p:nvPr/>
          </p:nvGrpSpPr>
          <p:grpSpPr>
            <a:xfrm>
              <a:off x="3441699" y="2852691"/>
              <a:ext cx="1719348" cy="2597047"/>
              <a:chOff x="1281719" y="2896249"/>
              <a:chExt cx="1719348" cy="2597047"/>
            </a:xfrm>
          </p:grpSpPr>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81720" y="2896249"/>
                <a:ext cx="1719347" cy="2597047"/>
              </a:xfrm>
              <a:prstGeom prst="rect">
                <a:avLst/>
              </a:prstGeom>
              <a:noFill/>
              <a:ln>
                <a:noFill/>
              </a:ln>
            </p:spPr>
          </p:pic>
          <p:sp>
            <p:nvSpPr>
              <p:cNvPr id="27" name="Rectangle 26"/>
              <p:cNvSpPr/>
              <p:nvPr/>
            </p:nvSpPr>
            <p:spPr>
              <a:xfrm>
                <a:off x="1281719" y="5326079"/>
                <a:ext cx="531631" cy="167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469436" y="5326079"/>
                <a:ext cx="531631" cy="167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44590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648308681"/>
              </p:ext>
            </p:extLst>
          </p:nvPr>
        </p:nvGraphicFramePr>
        <p:xfrm>
          <a:off x="6073529" y="3129605"/>
          <a:ext cx="5815584" cy="3154680"/>
        </p:xfrm>
        <a:graphic>
          <a:graphicData uri="http://schemas.openxmlformats.org/drawingml/2006/table">
            <a:tbl>
              <a:tblPr/>
              <a:tblGrid>
                <a:gridCol w="457200"/>
                <a:gridCol w="960120"/>
                <a:gridCol w="2386584"/>
                <a:gridCol w="832104"/>
                <a:gridCol w="393192"/>
                <a:gridCol w="393192"/>
                <a:gridCol w="393192"/>
              </a:tblGrid>
              <a:tr h="259080">
                <a:tc>
                  <a:txBody>
                    <a:bodyPr/>
                    <a:lstStyle/>
                    <a:p>
                      <a:pPr algn="ctr"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3">
                  <a:txBody>
                    <a:bodyPr/>
                    <a:lstStyle/>
                    <a:p>
                      <a:pPr algn="ctr" fontAlgn="ctr"/>
                      <a:r>
                        <a:rPr lang="en-US" sz="1100" b="1" i="0" u="none" strike="noStrike" dirty="0">
                          <a:solidFill>
                            <a:srgbClr val="000000"/>
                          </a:solidFill>
                          <a:effectLst/>
                          <a:latin typeface="Times New Roman" panose="02020603050405020304" pitchFamily="18" charset="0"/>
                        </a:rPr>
                        <a:t>QTY EA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58140">
                <a:tc>
                  <a:txBody>
                    <a:bodyPr/>
                    <a:lstStyle/>
                    <a:p>
                      <a:pPr algn="ctr" fontAlgn="ctr"/>
                      <a:r>
                        <a:rPr lang="en-US" sz="1100" b="1" i="0" u="none" strike="noStrike">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MATERIAL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-1</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(37)</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100" b="1" i="0" u="none" strike="noStrike" dirty="0">
                          <a:solidFill>
                            <a:schemeClr val="tx1"/>
                          </a:solidFill>
                          <a:effectLst/>
                          <a:latin typeface="Times New Roman" panose="02020603050405020304" pitchFamily="18" charset="0"/>
                        </a:rPr>
                        <a:t>-3</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(39)</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100" b="1" i="0" u="none" strike="noStrike" dirty="0">
                          <a:solidFill>
                            <a:schemeClr val="tx1"/>
                          </a:solidFill>
                          <a:effectLst/>
                          <a:latin typeface="Times New Roman" panose="02020603050405020304" pitchFamily="18" charset="0"/>
                        </a:rPr>
                        <a:t>-4</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(No #)</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D1500104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1/4 Washer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D1500118</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Male/Female Standoff, 1/4-20 (Captive)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6061-T6 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2-110 Parker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pl-PL" sz="1100" b="0" i="0" u="none" strike="noStrike" dirty="0">
                          <a:solidFill>
                            <a:srgbClr val="000000"/>
                          </a:solidFill>
                          <a:effectLst/>
                          <a:latin typeface="Times New Roman" panose="02020603050405020304" pitchFamily="18" charset="0"/>
                        </a:rPr>
                        <a:t>O-Ring, 3/32 X 3/8 ID X 9/16 OD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Viton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NAS620-C416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Washer, Flat, 1/4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300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95966A523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Screw, SHC, 1/4-20 X .88 LG. (Captive)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18-8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r>
              <a:tr h="198120">
                <a:tc>
                  <a:txBody>
                    <a:bodyPr/>
                    <a:lstStyle/>
                    <a:p>
                      <a:pPr algn="ctr" fontAlgn="ctr"/>
                      <a:r>
                        <a:rPr lang="en-US" sz="1100" b="0" i="0" u="none" strike="noStrike">
                          <a:solidFill>
                            <a:srgbClr val="000000"/>
                          </a:solidFill>
                          <a:effectLst/>
                          <a:latin typeface="Times New Roman" panose="02020603050405020304" pitchFamily="18"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95966A529</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Screw, SHC, 1/4-20 X 1.0 LG. (Captive)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18-8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D1500146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Screw Cap</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94355A135</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Set Screw, 4-40 X 3/16 LG.</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18-8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D1500104-1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Larger 1/4 Washer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PEEK</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r>
              <a:tr h="198120">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8140">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r>
                        <a:rPr lang="en-US" sz="1100" b="0" i="0" u="none" strike="noStrike">
                          <a:solidFill>
                            <a:srgbClr val="000000"/>
                          </a:solidFill>
                          <a:effectLst/>
                          <a:latin typeface="Times New Roman" panose="02020603050405020304" pitchFamily="18" charset="0"/>
                        </a:rPr>
                        <a:t> </a:t>
                      </a:r>
                    </a:p>
                  </a:txBody>
                  <a:tcPr marL="7620" marR="7620" marT="762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chemeClr val="tx1"/>
                          </a:solidFill>
                          <a:effectLst/>
                          <a:latin typeface="Times New Roman" panose="02020603050405020304" pitchFamily="18" charset="0"/>
                        </a:rPr>
                        <a:t>-1</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(37)</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100" b="1" i="0" u="none" strike="noStrike" dirty="0">
                          <a:solidFill>
                            <a:schemeClr val="tx1"/>
                          </a:solidFill>
                          <a:effectLst/>
                          <a:latin typeface="Times New Roman" panose="02020603050405020304" pitchFamily="18" charset="0"/>
                        </a:rPr>
                        <a:t>-3</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(39)</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100" b="1" i="0" u="none" strike="noStrike" dirty="0">
                          <a:solidFill>
                            <a:schemeClr val="tx1"/>
                          </a:solidFill>
                          <a:effectLst/>
                          <a:latin typeface="Times New Roman" panose="02020603050405020304" pitchFamily="18" charset="0"/>
                        </a:rPr>
                        <a:t>-4</a:t>
                      </a:r>
                      <a:r>
                        <a:rPr lang="en-US" sz="1100" b="1" i="0" u="none" strike="noStrike" dirty="0">
                          <a:solidFill>
                            <a:srgbClr val="595959"/>
                          </a:solidFill>
                          <a:effectLst/>
                          <a:latin typeface="Times New Roman" panose="02020603050405020304" pitchFamily="18" charset="0"/>
                        </a:rPr>
                        <a:t/>
                      </a:r>
                      <a:br>
                        <a:rPr lang="en-US" sz="1100" b="1" i="0" u="none" strike="noStrike" dirty="0">
                          <a:solidFill>
                            <a:srgbClr val="595959"/>
                          </a:solidFill>
                          <a:effectLst/>
                          <a:latin typeface="Times New Roman" panose="02020603050405020304" pitchFamily="18" charset="0"/>
                        </a:rPr>
                      </a:br>
                      <a:r>
                        <a:rPr lang="en-US" sz="1100" b="0" i="1" u="none" strike="noStrike" dirty="0">
                          <a:solidFill>
                            <a:srgbClr val="595959"/>
                          </a:solidFill>
                          <a:effectLst/>
                          <a:latin typeface="Times New Roman" panose="02020603050405020304" pitchFamily="18" charset="0"/>
                        </a:rPr>
                        <a:t>(No #)</a:t>
                      </a:r>
                      <a:endParaRPr lang="en-US" sz="1100" b="1" i="1" u="none" strike="noStrike" dirty="0">
                        <a:solidFill>
                          <a:srgbClr val="595959"/>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tr>
              <a:tr h="198120">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dirty="0" smtClean="0">
                          <a:solidFill>
                            <a:srgbClr val="000000"/>
                          </a:solidFill>
                          <a:effectLst/>
                          <a:latin typeface="Times New Roman" panose="02020603050405020304" pitchFamily="18" charset="0"/>
                        </a:rPr>
                        <a:t>TOTAL</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smtClean="0">
                          <a:solidFill>
                            <a:srgbClr val="000000"/>
                          </a:solidFill>
                          <a:effectLst/>
                          <a:latin typeface="Times New Roman" panose="02020603050405020304" pitchFamily="18" charset="0"/>
                        </a:rPr>
                        <a:t>6</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100" b="1" i="0" u="none" strike="noStrike" dirty="0">
                          <a:solidFill>
                            <a:srgbClr val="000000"/>
                          </a:solidFill>
                          <a:effectLst/>
                          <a:latin typeface="Times New Roman" panose="02020603050405020304" pitchFamily="18" charset="0"/>
                        </a:rPr>
                        <a:t>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100" b="1" i="0" u="none" strike="noStrike" dirty="0">
                          <a:solidFill>
                            <a:srgbClr val="000000"/>
                          </a:solidFill>
                          <a:effectLst/>
                          <a:latin typeface="Times New Roman" panose="02020603050405020304" pitchFamily="18" charset="0"/>
                        </a:rPr>
                        <a:t>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r>
            </a:tbl>
          </a:graphicData>
        </a:graphic>
      </p:graphicFrame>
      <p:sp>
        <p:nvSpPr>
          <p:cNvPr id="2" name="Title 1"/>
          <p:cNvSpPr>
            <a:spLocks noGrp="1"/>
          </p:cNvSpPr>
          <p:nvPr>
            <p:ph type="title"/>
          </p:nvPr>
        </p:nvSpPr>
        <p:spPr>
          <a:xfrm>
            <a:off x="187036" y="74178"/>
            <a:ext cx="11873346" cy="742252"/>
          </a:xfrm>
        </p:spPr>
        <p:txBody>
          <a:bodyPr/>
          <a:lstStyle/>
          <a:p>
            <a:r>
              <a:rPr lang="en-US" b="1" dirty="0" smtClean="0"/>
              <a:t>PREP – BOLT ASSY</a:t>
            </a:r>
            <a:endParaRPr lang="en-US" b="1" dirty="0"/>
          </a:p>
        </p:txBody>
      </p:sp>
      <p:sp>
        <p:nvSpPr>
          <p:cNvPr id="3" name="Content Placeholder 2"/>
          <p:cNvSpPr>
            <a:spLocks noGrp="1"/>
          </p:cNvSpPr>
          <p:nvPr>
            <p:ph idx="1"/>
          </p:nvPr>
        </p:nvSpPr>
        <p:spPr>
          <a:xfrm>
            <a:off x="187035" y="1338941"/>
            <a:ext cx="6283591" cy="5349726"/>
          </a:xfrm>
        </p:spPr>
        <p:txBody>
          <a:bodyPr>
            <a:normAutofit/>
          </a:bodyPr>
          <a:lstStyle/>
          <a:p>
            <a:pPr marL="0" indent="0">
              <a:buNone/>
            </a:pPr>
            <a:r>
              <a:rPr lang="en-US" sz="2000" b="1" u="sng" dirty="0" smtClean="0"/>
              <a:t>Top Half</a:t>
            </a:r>
          </a:p>
          <a:p>
            <a:r>
              <a:rPr lang="en-US" sz="2000" dirty="0" smtClean="0"/>
              <a:t>Less commonly used configurations:</a:t>
            </a:r>
          </a:p>
          <a:p>
            <a:pPr lvl="1"/>
            <a:r>
              <a:rPr lang="en-US" sz="1600" dirty="0" smtClean="0"/>
              <a:t>-1</a:t>
            </a:r>
          </a:p>
          <a:p>
            <a:pPr lvl="1"/>
            <a:r>
              <a:rPr lang="en-US" sz="1600" dirty="0" smtClean="0"/>
              <a:t>-3</a:t>
            </a:r>
          </a:p>
          <a:p>
            <a:pPr lvl="1"/>
            <a:r>
              <a:rPr lang="en-US" sz="1600" dirty="0" smtClean="0"/>
              <a:t>-4</a:t>
            </a:r>
          </a:p>
        </p:txBody>
      </p:sp>
      <p:sp>
        <p:nvSpPr>
          <p:cNvPr id="4" name="Slide Number Placeholder 3"/>
          <p:cNvSpPr>
            <a:spLocks noGrp="1"/>
          </p:cNvSpPr>
          <p:nvPr>
            <p:ph type="sldNum" sz="quarter" idx="12"/>
          </p:nvPr>
        </p:nvSpPr>
        <p:spPr/>
        <p:txBody>
          <a:bodyPr/>
          <a:lstStyle/>
          <a:p>
            <a:fld id="{E6758727-98EA-4EF2-A6C5-2B1E1425E5E2}" type="slidenum">
              <a:rPr lang="en-US" smtClean="0"/>
              <a:t>21</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Optional</a:t>
            </a:r>
            <a:endParaRPr lang="en-US" sz="3600" b="1" dirty="0"/>
          </a:p>
        </p:txBody>
      </p:sp>
      <p:grpSp>
        <p:nvGrpSpPr>
          <p:cNvPr id="14" name="Group 13"/>
          <p:cNvGrpSpPr>
            <a:grpSpLocks noChangeAspect="1"/>
          </p:cNvGrpSpPr>
          <p:nvPr/>
        </p:nvGrpSpPr>
        <p:grpSpPr>
          <a:xfrm>
            <a:off x="1102673" y="3649297"/>
            <a:ext cx="1664138" cy="2801234"/>
            <a:chOff x="5925300" y="211091"/>
            <a:chExt cx="1664138" cy="2801234"/>
          </a:xfrm>
        </p:grpSpPr>
        <p:grpSp>
          <p:nvGrpSpPr>
            <p:cNvPr id="10" name="Group 9"/>
            <p:cNvGrpSpPr>
              <a:grpSpLocks noChangeAspect="1"/>
            </p:cNvGrpSpPr>
            <p:nvPr/>
          </p:nvGrpSpPr>
          <p:grpSpPr>
            <a:xfrm>
              <a:off x="5925300" y="211091"/>
              <a:ext cx="1664138" cy="2559935"/>
              <a:chOff x="498771" y="3742894"/>
              <a:chExt cx="1664138" cy="2559935"/>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8772" y="3742894"/>
                <a:ext cx="1664137" cy="2559935"/>
              </a:xfrm>
              <a:prstGeom prst="rect">
                <a:avLst/>
              </a:prstGeom>
              <a:noFill/>
              <a:ln>
                <a:noFill/>
              </a:ln>
            </p:spPr>
          </p:pic>
          <p:sp>
            <p:nvSpPr>
              <p:cNvPr id="25" name="Rectangle 24"/>
              <p:cNvSpPr/>
              <p:nvPr/>
            </p:nvSpPr>
            <p:spPr>
              <a:xfrm>
                <a:off x="498771" y="6053977"/>
                <a:ext cx="531631" cy="248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6044" y="2771026"/>
              <a:ext cx="882650" cy="241299"/>
            </a:xfrm>
            <a:prstGeom prst="rect">
              <a:avLst/>
            </a:prstGeom>
            <a:noFill/>
            <a:ln>
              <a:noFill/>
            </a:ln>
          </p:spPr>
        </p:pic>
      </p:grpSp>
      <p:grpSp>
        <p:nvGrpSpPr>
          <p:cNvPr id="13" name="Group 12"/>
          <p:cNvGrpSpPr>
            <a:grpSpLocks noChangeAspect="1"/>
          </p:cNvGrpSpPr>
          <p:nvPr/>
        </p:nvGrpSpPr>
        <p:grpSpPr>
          <a:xfrm>
            <a:off x="3158264" y="3937795"/>
            <a:ext cx="1655826" cy="2512736"/>
            <a:chOff x="2660142" y="2596896"/>
            <a:chExt cx="1655826" cy="2512736"/>
          </a:xfrm>
        </p:grpSpPr>
        <p:grpSp>
          <p:nvGrpSpPr>
            <p:cNvPr id="12" name="Group 11"/>
            <p:cNvGrpSpPr>
              <a:grpSpLocks noChangeAspect="1"/>
            </p:cNvGrpSpPr>
            <p:nvPr/>
          </p:nvGrpSpPr>
          <p:grpSpPr>
            <a:xfrm>
              <a:off x="2660142" y="2596896"/>
              <a:ext cx="1655826" cy="2271437"/>
              <a:chOff x="2660142" y="2596896"/>
              <a:chExt cx="1655826" cy="2271437"/>
            </a:xfrm>
          </p:grpSpPr>
          <p:pic>
            <p:nvPicPr>
              <p:cNvPr id="32" name="Picture 3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60143" y="2596896"/>
                <a:ext cx="1655825" cy="2271437"/>
              </a:xfrm>
              <a:prstGeom prst="rect">
                <a:avLst/>
              </a:prstGeom>
              <a:noFill/>
              <a:ln>
                <a:noFill/>
              </a:ln>
            </p:spPr>
          </p:pic>
          <p:sp>
            <p:nvSpPr>
              <p:cNvPr id="33" name="Rectangle 32"/>
              <p:cNvSpPr/>
              <p:nvPr/>
            </p:nvSpPr>
            <p:spPr>
              <a:xfrm>
                <a:off x="2660142" y="4619481"/>
                <a:ext cx="531631" cy="248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46730" y="4868333"/>
              <a:ext cx="882650" cy="241299"/>
            </a:xfrm>
            <a:prstGeom prst="rect">
              <a:avLst/>
            </a:prstGeom>
            <a:noFill/>
            <a:ln>
              <a:noFill/>
            </a:ln>
          </p:spPr>
        </p:pic>
      </p:grpSp>
    </p:spTree>
    <p:extLst>
      <p:ext uri="{BB962C8B-B14F-4D97-AF65-F5344CB8AC3E}">
        <p14:creationId xmlns:p14="http://schemas.microsoft.com/office/powerpoint/2010/main" val="2397460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PREP – BRACKETS</a:t>
            </a:r>
            <a:endParaRPr lang="en-US" b="1" dirty="0"/>
          </a:p>
        </p:txBody>
      </p:sp>
      <p:sp>
        <p:nvSpPr>
          <p:cNvPr id="3" name="Content Placeholder 2"/>
          <p:cNvSpPr>
            <a:spLocks noGrp="1"/>
          </p:cNvSpPr>
          <p:nvPr>
            <p:ph idx="1"/>
          </p:nvPr>
        </p:nvSpPr>
        <p:spPr>
          <a:xfrm>
            <a:off x="187036" y="1338941"/>
            <a:ext cx="8298873" cy="5349726"/>
          </a:xfrm>
        </p:spPr>
        <p:txBody>
          <a:bodyPr>
            <a:normAutofit/>
          </a:bodyPr>
          <a:lstStyle/>
          <a:p>
            <a:r>
              <a:rPr lang="en-US" sz="1800" dirty="0" smtClean="0"/>
              <a:t>Either fully assembled (2 total) or partially assembled (4 total).</a:t>
            </a:r>
          </a:p>
          <a:p>
            <a:pPr lvl="1"/>
            <a:r>
              <a:rPr lang="en-US" sz="1400" dirty="0" smtClean="0"/>
              <a:t>“Fully” = prepped with both C-Clamps &amp; Stiffener</a:t>
            </a:r>
          </a:p>
          <a:p>
            <a:pPr lvl="1"/>
            <a:r>
              <a:rPr lang="en-US" sz="1400" dirty="0" smtClean="0"/>
              <a:t>“Partially” = prepped with 1 C-Clamp &amp; Stiffener</a:t>
            </a:r>
          </a:p>
          <a:p>
            <a:pPr lvl="1"/>
            <a:r>
              <a:rPr lang="en-US" sz="1400" dirty="0" smtClean="0"/>
              <a:t> C-Clamp Jaw &amp; 2 SHCS always added after glass is positioned in chamber.</a:t>
            </a:r>
          </a:p>
          <a:p>
            <a:r>
              <a:rPr lang="en-US" sz="1800" dirty="0" smtClean="0"/>
              <a:t>Position (for all):</a:t>
            </a:r>
          </a:p>
          <a:p>
            <a:pPr lvl="1"/>
            <a:r>
              <a:rPr lang="en-US" sz="1400" dirty="0" smtClean="0"/>
              <a:t>C-Clamp Screws </a:t>
            </a:r>
            <a:r>
              <a:rPr lang="en-US" sz="1400" i="1" dirty="0" smtClean="0"/>
              <a:t>(58) </a:t>
            </a:r>
            <a:r>
              <a:rPr lang="en-US" sz="1400" dirty="0" smtClean="0"/>
              <a:t>– retracted </a:t>
            </a:r>
          </a:p>
          <a:p>
            <a:pPr lvl="1"/>
            <a:r>
              <a:rPr lang="en-US" sz="1400" dirty="0" smtClean="0"/>
              <a:t>Stiffener </a:t>
            </a:r>
            <a:r>
              <a:rPr lang="en-US" sz="1400" i="1" dirty="0" smtClean="0"/>
              <a:t>(63-64)</a:t>
            </a:r>
          </a:p>
          <a:p>
            <a:pPr lvl="2"/>
            <a:r>
              <a:rPr lang="en-US" sz="1100" dirty="0" smtClean="0"/>
              <a:t>Forward (i.e. toward glass, away from C-Clamp screws)</a:t>
            </a:r>
          </a:p>
          <a:p>
            <a:pPr lvl="2"/>
            <a:r>
              <a:rPr lang="en-US" sz="1100" dirty="0" smtClean="0"/>
              <a:t>Holes are offset on some of the parts, so note the orientation. D# should be on side near the glass panel (i.e. away from the C-Clamp screws).</a:t>
            </a:r>
          </a:p>
          <a:p>
            <a:pPr lvl="1"/>
            <a:r>
              <a:rPr lang="en-US" sz="1400" dirty="0" smtClean="0"/>
              <a:t>Align Stiffener &amp; C-Clamps (or the bracket &amp; glass won’t sit flat when installed).</a:t>
            </a:r>
          </a:p>
          <a:p>
            <a:pPr lvl="1"/>
            <a:endParaRPr lang="en-US" sz="14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22</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Overview</a:t>
            </a:r>
            <a:endParaRPr lang="en-US" sz="3600" b="1" dirty="0"/>
          </a:p>
        </p:txBody>
      </p:sp>
      <p:graphicFrame>
        <p:nvGraphicFramePr>
          <p:cNvPr id="7" name="Table 6"/>
          <p:cNvGraphicFramePr>
            <a:graphicFrameLocks noGrp="1"/>
          </p:cNvGraphicFramePr>
          <p:nvPr>
            <p:extLst>
              <p:ext uri="{D42A27DB-BD31-4B8C-83A1-F6EECF244321}">
                <p14:modId xmlns:p14="http://schemas.microsoft.com/office/powerpoint/2010/main" val="3976753899"/>
              </p:ext>
            </p:extLst>
          </p:nvPr>
        </p:nvGraphicFramePr>
        <p:xfrm>
          <a:off x="1319106" y="4374092"/>
          <a:ext cx="9281160" cy="2135505"/>
        </p:xfrm>
        <a:graphic>
          <a:graphicData uri="http://schemas.openxmlformats.org/drawingml/2006/table">
            <a:tbl>
              <a:tblPr/>
              <a:tblGrid>
                <a:gridCol w="1005840"/>
                <a:gridCol w="457200"/>
                <a:gridCol w="1005840"/>
                <a:gridCol w="1645920"/>
                <a:gridCol w="457200"/>
                <a:gridCol w="685800"/>
                <a:gridCol w="685800"/>
                <a:gridCol w="457200"/>
                <a:gridCol w="457200"/>
                <a:gridCol w="457200"/>
                <a:gridCol w="457200"/>
                <a:gridCol w="822960"/>
                <a:gridCol w="685800"/>
              </a:tblGrid>
              <a:tr h="291465">
                <a:tc>
                  <a:txBody>
                    <a:bodyPr/>
                    <a:lstStyle/>
                    <a:p>
                      <a:pPr algn="l"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a:solidFill>
                            <a:srgbClr val="000000"/>
                          </a:solidFill>
                          <a:effectLst/>
                          <a:latin typeface="Times New Roman" panose="02020603050405020304" pitchFamily="18" charset="0"/>
                        </a:rPr>
                        <a:t>C-CLAMPS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algn="ctr" fontAlgn="ctr"/>
                      <a:r>
                        <a:rPr lang="en-US" sz="1100" b="1" i="0" u="none" strike="noStrike">
                          <a:solidFill>
                            <a:srgbClr val="000000"/>
                          </a:solidFill>
                          <a:effectLst/>
                          <a:latin typeface="Times New Roman" panose="02020603050405020304" pitchFamily="18" charset="0"/>
                        </a:rPr>
                        <a:t>STIFFENERS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100" b="1" i="0" u="none" strike="noStrike" dirty="0">
                          <a:solidFill>
                            <a:srgbClr val="000000"/>
                          </a:solidFill>
                          <a:effectLst/>
                          <a:latin typeface="Times New Roman" panose="02020603050405020304" pitchFamily="18" charset="0"/>
                        </a:rPr>
                        <a:t>C-CLAMP SCREW (D1500144)</a:t>
                      </a:r>
                      <a:br>
                        <a:rPr lang="en-US" sz="1100" b="1" i="0" u="none" strike="noStrike" dirty="0">
                          <a:solidFill>
                            <a:srgbClr val="000000"/>
                          </a:solidFill>
                          <a:effectLst/>
                          <a:latin typeface="Times New Roman" panose="02020603050405020304" pitchFamily="18" charset="0"/>
                        </a:rPr>
                      </a:br>
                      <a:r>
                        <a:rPr lang="en-US" sz="1100" b="0" i="1" u="none" strike="noStrike" dirty="0">
                          <a:solidFill>
                            <a:srgbClr val="808080"/>
                          </a:solidFill>
                          <a:effectLst/>
                          <a:latin typeface="Times New Roman" panose="02020603050405020304" pitchFamily="18" charset="0"/>
                        </a:rPr>
                        <a:t>(58)</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100" b="1" i="0" u="none" strike="noStrike" dirty="0">
                          <a:solidFill>
                            <a:srgbClr val="000000"/>
                          </a:solidFill>
                          <a:effectLst/>
                          <a:latin typeface="Times New Roman" panose="02020603050405020304" pitchFamily="18" charset="0"/>
                        </a:rPr>
                        <a:t>SCREW,</a:t>
                      </a:r>
                      <a:br>
                        <a:rPr lang="en-US" sz="1100" b="1" i="0" u="none" strike="noStrike" dirty="0">
                          <a:solidFill>
                            <a:srgbClr val="000000"/>
                          </a:solidFill>
                          <a:effectLst/>
                          <a:latin typeface="Times New Roman" panose="02020603050405020304" pitchFamily="18" charset="0"/>
                        </a:rPr>
                      </a:br>
                      <a:r>
                        <a:rPr lang="en-US" sz="1100" b="1" i="0" u="none" strike="noStrike" dirty="0">
                          <a:solidFill>
                            <a:srgbClr val="000000"/>
                          </a:solidFill>
                          <a:effectLst/>
                          <a:latin typeface="Times New Roman" panose="02020603050405020304" pitchFamily="18" charset="0"/>
                        </a:rPr>
                        <a:t>SHC </a:t>
                      </a:r>
                      <a:endParaRPr lang="en-US" sz="1100" b="1" i="0" u="none" strike="noStrike" dirty="0" smtClean="0">
                        <a:solidFill>
                          <a:srgbClr val="000000"/>
                        </a:solidFill>
                        <a:effectLst/>
                        <a:latin typeface="Times New Roman" panose="02020603050405020304" pitchFamily="18" charset="0"/>
                      </a:endParaRPr>
                    </a:p>
                    <a:p>
                      <a:pPr algn="ctr" fontAlgn="ctr"/>
                      <a:r>
                        <a:rPr lang="en-US" sz="1100" b="1" i="0" u="none" strike="noStrike" dirty="0" smtClean="0">
                          <a:solidFill>
                            <a:srgbClr val="000000"/>
                          </a:solidFill>
                          <a:effectLst/>
                          <a:latin typeface="Times New Roman" panose="02020603050405020304" pitchFamily="18" charset="0"/>
                        </a:rPr>
                        <a:t>4-40 </a:t>
                      </a:r>
                      <a:r>
                        <a:rPr lang="en-US" sz="1100" b="1" i="0" u="none" strike="noStrike" dirty="0">
                          <a:solidFill>
                            <a:srgbClr val="000000"/>
                          </a:solidFill>
                          <a:effectLst/>
                          <a:latin typeface="Times New Roman" panose="02020603050405020304" pitchFamily="18" charset="0"/>
                        </a:rPr>
                        <a:t>X 0.5</a:t>
                      </a:r>
                      <a:br>
                        <a:rPr lang="en-US" sz="1100" b="1" i="0" u="none" strike="noStrike" dirty="0">
                          <a:solidFill>
                            <a:srgbClr val="000000"/>
                          </a:solidFill>
                          <a:effectLst/>
                          <a:latin typeface="Times New Roman" panose="02020603050405020304" pitchFamily="18" charset="0"/>
                        </a:rPr>
                      </a:br>
                      <a:r>
                        <a:rPr lang="en-US" sz="1100" b="0" i="1" u="none" strike="noStrike" dirty="0">
                          <a:solidFill>
                            <a:srgbClr val="808080"/>
                          </a:solidFill>
                          <a:effectLst/>
                          <a:latin typeface="Times New Roman" panose="02020603050405020304" pitchFamily="18" charset="0"/>
                        </a:rPr>
                        <a:t>(67)</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algn="ctr" fontAlgn="ctr"/>
                      <a:r>
                        <a:rPr lang="en-US" sz="1100" b="1" i="0" u="none" strike="noStrike">
                          <a:solidFill>
                            <a:srgbClr val="000000"/>
                          </a:solidFill>
                          <a:effectLst/>
                          <a:latin typeface="Times New Roman" panose="02020603050405020304" pitchFamily="18" charset="0"/>
                        </a:rPr>
                        <a:t> </a:t>
                      </a:r>
                    </a:p>
                  </a:txBody>
                  <a:tcPr marL="7620" marR="7620" marT="762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QTY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-101 (LH)</a:t>
                      </a:r>
                      <a:br>
                        <a:rPr lang="en-US" sz="1100" b="1" i="0" u="none" strike="noStrike" dirty="0">
                          <a:solidFill>
                            <a:srgbClr val="000000"/>
                          </a:solidFill>
                          <a:effectLst/>
                          <a:latin typeface="Times New Roman" panose="02020603050405020304" pitchFamily="18" charset="0"/>
                        </a:rPr>
                      </a:br>
                      <a:r>
                        <a:rPr lang="en-US" sz="1100" b="0" i="1" u="none" strike="noStrike" dirty="0">
                          <a:solidFill>
                            <a:srgbClr val="808080"/>
                          </a:solidFill>
                          <a:effectLst/>
                          <a:latin typeface="Times New Roman" panose="02020603050405020304" pitchFamily="18" charset="0"/>
                        </a:rPr>
                        <a:t>(34)</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-102 (RH)</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(35)</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-3495</a:t>
                      </a:r>
                      <a:br>
                        <a:rPr lang="en-US" sz="1100" b="1" i="0" u="none" strike="noStrike" dirty="0">
                          <a:solidFill>
                            <a:srgbClr val="000000"/>
                          </a:solidFill>
                          <a:effectLst/>
                          <a:latin typeface="Times New Roman" panose="02020603050405020304" pitchFamily="18" charset="0"/>
                        </a:rPr>
                      </a:br>
                      <a:r>
                        <a:rPr lang="en-US" sz="1100" b="0" i="1" u="none" strike="noStrike" dirty="0">
                          <a:solidFill>
                            <a:srgbClr val="808080"/>
                          </a:solidFill>
                          <a:effectLst/>
                          <a:latin typeface="Times New Roman" panose="02020603050405020304" pitchFamily="18" charset="0"/>
                        </a:rPr>
                        <a:t>(63)</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-3620</a:t>
                      </a:r>
                      <a:br>
                        <a:rPr lang="en-US" sz="1100" b="1" i="0" u="none" strike="noStrike" dirty="0">
                          <a:solidFill>
                            <a:srgbClr val="000000"/>
                          </a:solidFill>
                          <a:effectLst/>
                          <a:latin typeface="Times New Roman" panose="02020603050405020304" pitchFamily="18" charset="0"/>
                        </a:rPr>
                      </a:br>
                      <a:r>
                        <a:rPr lang="en-US" sz="1100" b="0" i="1" u="none" strike="noStrike" dirty="0">
                          <a:solidFill>
                            <a:srgbClr val="808080"/>
                          </a:solidFill>
                          <a:effectLst/>
                          <a:latin typeface="Times New Roman" panose="02020603050405020304" pitchFamily="18" charset="0"/>
                        </a:rPr>
                        <a:t>(64)</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-5370 </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(65)</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-4620</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(66)</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98120">
                <a:tc rowSpan="2">
                  <a:txBody>
                    <a:bodyPr/>
                    <a:lstStyle/>
                    <a:p>
                      <a:pPr algn="ctr" fontAlgn="ctr"/>
                      <a:r>
                        <a:rPr lang="en-US" sz="1100" b="1" i="0" u="none" strike="noStrike" dirty="0">
                          <a:solidFill>
                            <a:srgbClr val="000000"/>
                          </a:solidFill>
                          <a:effectLst/>
                          <a:latin typeface="Times New Roman" panose="02020603050405020304" pitchFamily="18" charset="0"/>
                        </a:rPr>
                        <a:t>FULLY ASSEMBLED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D1500052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Vert Panel (TRANS AIR)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vMerge="1">
                  <a:txBody>
                    <a:bodyPr/>
                    <a:lstStyle/>
                    <a:p>
                      <a:endParaRPr lang="en-US"/>
                    </a:p>
                  </a:txBody>
                  <a:tcPr/>
                </a:tc>
                <a:tc>
                  <a:txBody>
                    <a:bodyPr/>
                    <a:lstStyle/>
                    <a:p>
                      <a:pPr algn="ctr" fontAlgn="ctr"/>
                      <a:r>
                        <a:rPr lang="en-US" sz="1100" b="0" i="0" u="none" strike="noStrike" dirty="0">
                          <a:solidFill>
                            <a:srgbClr val="000000"/>
                          </a:solidFill>
                          <a:effectLst/>
                          <a:latin typeface="Times New Roman" panose="02020603050405020304" pitchFamily="18" charset="0"/>
                        </a:rPr>
                        <a:t>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D1500053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Vert Panel (-Y Side)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rowSpan="4">
                  <a:txBody>
                    <a:bodyPr/>
                    <a:lstStyle/>
                    <a:p>
                      <a:pPr algn="ctr" fontAlgn="ctr"/>
                      <a:r>
                        <a:rPr lang="en-US" sz="1100" b="1" i="0" u="none" strike="noStrike">
                          <a:solidFill>
                            <a:srgbClr val="000000"/>
                          </a:solidFill>
                          <a:effectLst/>
                          <a:latin typeface="Times New Roman" panose="02020603050405020304" pitchFamily="18" charset="0"/>
                        </a:rPr>
                        <a:t>PARTIALLY ASSEMBLED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D1500054-101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Vert Panel (REFL AIR)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effectLst/>
                          <a:latin typeface="Times New Roman" panose="02020603050405020304" pitchFamily="18" charset="0"/>
                        </a:rPr>
                        <a:t>2</a:t>
                      </a:r>
                      <a:endParaRPr lang="en-US" sz="11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effectLst/>
                          <a:latin typeface="Times New Roman" panose="02020603050405020304" pitchFamily="18" charset="0"/>
                        </a:rPr>
                        <a:t>2</a:t>
                      </a:r>
                      <a:endParaRPr lang="en-US" sz="11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vMerge="1">
                  <a:txBody>
                    <a:bodyPr/>
                    <a:lstStyle/>
                    <a:p>
                      <a:endParaRPr lang="en-US"/>
                    </a:p>
                  </a:txBody>
                  <a:tcPr/>
                </a:tc>
                <a:tc>
                  <a:txBody>
                    <a:bodyPr/>
                    <a:lstStyle/>
                    <a:p>
                      <a:pPr algn="ctr" fontAlgn="ctr"/>
                      <a:r>
                        <a:rPr lang="en-US" sz="1100" b="0" i="0" u="none" strike="noStrike" dirty="0">
                          <a:solidFill>
                            <a:srgbClr val="000000"/>
                          </a:solidFill>
                          <a:effectLst/>
                          <a:latin typeface="Times New Roman" panose="02020603050405020304" pitchFamily="18" charset="0"/>
                        </a:rPr>
                        <a:t>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D1500054-102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Vert Panel (REFL AIR)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vMerge="1">
                  <a:txBody>
                    <a:bodyPr/>
                    <a:lstStyle/>
                    <a:p>
                      <a:endParaRPr lang="en-US"/>
                    </a:p>
                  </a:txBody>
                  <a:tcPr/>
                </a:tc>
                <a:tc>
                  <a:txBody>
                    <a:bodyPr/>
                    <a:lstStyle/>
                    <a:p>
                      <a:pPr algn="ctr" fontAlgn="ctr"/>
                      <a:r>
                        <a:rPr lang="en-US" sz="1100" b="0" i="0" u="none" strike="noStrike" dirty="0">
                          <a:solidFill>
                            <a:srgbClr val="000000"/>
                          </a:solidFill>
                          <a:effectLst/>
                          <a:latin typeface="Times New Roman" panose="02020603050405020304" pitchFamily="18"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D1500055-101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Vert Panel (-X Side)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vMerge="1">
                  <a:txBody>
                    <a:bodyPr/>
                    <a:lstStyle/>
                    <a:p>
                      <a:endParaRPr lang="en-US"/>
                    </a:p>
                  </a:txBody>
                  <a:tcPr/>
                </a:tc>
                <a:tc>
                  <a:txBody>
                    <a:bodyPr/>
                    <a:lstStyle/>
                    <a:p>
                      <a:pPr algn="ctr" fontAlgn="ctr"/>
                      <a:r>
                        <a:rPr lang="en-US" sz="1100" b="0" i="0" u="none" strike="noStrike" dirty="0">
                          <a:solidFill>
                            <a:srgbClr val="000000"/>
                          </a:solidFill>
                          <a:effectLst/>
                          <a:latin typeface="Times New Roman" panose="02020603050405020304" pitchFamily="18" charset="0"/>
                        </a:rPr>
                        <a:t>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D1500055-102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Vert Panel (-X Side)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120">
                <a:tc>
                  <a:txBody>
                    <a:bodyPr/>
                    <a:lstStyle/>
                    <a:p>
                      <a:pPr algn="l"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a:solidFill>
                            <a:srgbClr val="000000"/>
                          </a:solidFill>
                          <a:effectLst/>
                          <a:latin typeface="Times New Roman" panose="02020603050405020304" pitchFamily="18"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smtClean="0">
                          <a:solidFill>
                            <a:srgbClr val="000000"/>
                          </a:solidFill>
                          <a:effectLst/>
                          <a:latin typeface="Times New Roman" panose="02020603050405020304" pitchFamily="18" charset="0"/>
                        </a:rPr>
                        <a:t>16</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smtClean="0">
                          <a:solidFill>
                            <a:srgbClr val="000000"/>
                          </a:solidFill>
                          <a:effectLst/>
                          <a:latin typeface="Times New Roman" panose="02020603050405020304" pitchFamily="18" charset="0"/>
                        </a:rPr>
                        <a:t>16</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19" name="Group 18"/>
          <p:cNvGrpSpPr/>
          <p:nvPr/>
        </p:nvGrpSpPr>
        <p:grpSpPr>
          <a:xfrm>
            <a:off x="8548257" y="1337461"/>
            <a:ext cx="3574473" cy="2479964"/>
            <a:chOff x="8485909" y="1050310"/>
            <a:chExt cx="3574473" cy="2479964"/>
          </a:xfrm>
        </p:grpSpPr>
        <p:grpSp>
          <p:nvGrpSpPr>
            <p:cNvPr id="12" name="Group 11"/>
            <p:cNvGrpSpPr/>
            <p:nvPr/>
          </p:nvGrpSpPr>
          <p:grpSpPr>
            <a:xfrm>
              <a:off x="8485909" y="1050310"/>
              <a:ext cx="3574473" cy="2479964"/>
              <a:chOff x="8485909" y="1050310"/>
              <a:chExt cx="3574473" cy="2479964"/>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85909" y="1050310"/>
                <a:ext cx="3574473" cy="2479964"/>
              </a:xfrm>
              <a:prstGeom prst="rect">
                <a:avLst/>
              </a:prstGeom>
            </p:spPr>
          </p:pic>
          <p:sp>
            <p:nvSpPr>
              <p:cNvPr id="11" name="Rectangle 10"/>
              <p:cNvSpPr/>
              <p:nvPr/>
            </p:nvSpPr>
            <p:spPr>
              <a:xfrm rot="21407563">
                <a:off x="10957422" y="1139481"/>
                <a:ext cx="112165" cy="3974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flipV="1">
              <a:off x="9906000" y="1326771"/>
              <a:ext cx="1040391" cy="7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783825" y="1184313"/>
              <a:ext cx="1203960" cy="307777"/>
            </a:xfrm>
            <a:prstGeom prst="rect">
              <a:avLst/>
            </a:prstGeom>
            <a:noFill/>
          </p:spPr>
          <p:txBody>
            <a:bodyPr wrap="square" rtlCol="0">
              <a:spAutoFit/>
            </a:bodyPr>
            <a:lstStyle/>
            <a:p>
              <a:r>
                <a:rPr lang="en-US" sz="1400" b="1" dirty="0" smtClean="0"/>
                <a:t>Scribed D#</a:t>
              </a:r>
              <a:endParaRPr lang="en-US" sz="1400" b="1" dirty="0"/>
            </a:p>
          </p:txBody>
        </p:sp>
      </p:grpSp>
    </p:spTree>
    <p:extLst>
      <p:ext uri="{BB962C8B-B14F-4D97-AF65-F5344CB8AC3E}">
        <p14:creationId xmlns:p14="http://schemas.microsoft.com/office/powerpoint/2010/main" val="1488957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Fully Assembled</a:t>
            </a:r>
            <a:endParaRPr lang="en-US" sz="3600" b="1" dirty="0"/>
          </a:p>
        </p:txBody>
      </p:sp>
      <p:sp>
        <p:nvSpPr>
          <p:cNvPr id="2" name="Title 1"/>
          <p:cNvSpPr>
            <a:spLocks noGrp="1"/>
          </p:cNvSpPr>
          <p:nvPr>
            <p:ph type="title"/>
          </p:nvPr>
        </p:nvSpPr>
        <p:spPr>
          <a:xfrm>
            <a:off x="187036" y="74178"/>
            <a:ext cx="11873346" cy="742252"/>
          </a:xfrm>
        </p:spPr>
        <p:txBody>
          <a:bodyPr/>
          <a:lstStyle/>
          <a:p>
            <a:r>
              <a:rPr lang="en-US" b="1" dirty="0" smtClean="0"/>
              <a:t>PREP – BRACKETS</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23</a:t>
            </a:fld>
            <a:endParaRPr lang="en-US"/>
          </a:p>
        </p:txBody>
      </p:sp>
      <p:grpSp>
        <p:nvGrpSpPr>
          <p:cNvPr id="47" name="Group 46"/>
          <p:cNvGrpSpPr>
            <a:grpSpLocks noChangeAspect="1"/>
          </p:cNvGrpSpPr>
          <p:nvPr/>
        </p:nvGrpSpPr>
        <p:grpSpPr>
          <a:xfrm>
            <a:off x="6706940" y="1228916"/>
            <a:ext cx="4144370" cy="4156816"/>
            <a:chOff x="4004190" y="1428934"/>
            <a:chExt cx="4186025" cy="4198596"/>
          </a:xfrm>
        </p:grpSpPr>
        <p:grpSp>
          <p:nvGrpSpPr>
            <p:cNvPr id="6" name="Group 5"/>
            <p:cNvGrpSpPr>
              <a:grpSpLocks noChangeAspect="1"/>
            </p:cNvGrpSpPr>
            <p:nvPr/>
          </p:nvGrpSpPr>
          <p:grpSpPr>
            <a:xfrm>
              <a:off x="4004190" y="1428934"/>
              <a:ext cx="4186025" cy="4198596"/>
              <a:chOff x="4004190" y="1428934"/>
              <a:chExt cx="4186025" cy="4198596"/>
            </a:xfrm>
          </p:grpSpPr>
          <p:grpSp>
            <p:nvGrpSpPr>
              <p:cNvPr id="8" name="Group 7"/>
              <p:cNvGrpSpPr>
                <a:grpSpLocks noChangeAspect="1"/>
              </p:cNvGrpSpPr>
              <p:nvPr/>
            </p:nvGrpSpPr>
            <p:grpSpPr>
              <a:xfrm>
                <a:off x="4004190" y="1428934"/>
                <a:ext cx="4186025" cy="4198596"/>
                <a:chOff x="664882" y="-493058"/>
                <a:chExt cx="6837467" cy="685800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882" y="-493058"/>
                  <a:ext cx="6837467" cy="6858000"/>
                </a:xfrm>
                <a:prstGeom prst="rect">
                  <a:avLst/>
                </a:prstGeom>
              </p:spPr>
            </p:pic>
            <p:grpSp>
              <p:nvGrpSpPr>
                <p:cNvPr id="10" name="Group 9"/>
                <p:cNvGrpSpPr/>
                <p:nvPr/>
              </p:nvGrpSpPr>
              <p:grpSpPr>
                <a:xfrm>
                  <a:off x="2540000" y="2242910"/>
                  <a:ext cx="1811714" cy="1277824"/>
                  <a:chOff x="2540000" y="2242910"/>
                  <a:chExt cx="1811714" cy="1277824"/>
                </a:xfrm>
              </p:grpSpPr>
              <p:sp>
                <p:nvSpPr>
                  <p:cNvPr id="11" name="Rectangle 10"/>
                  <p:cNvSpPr/>
                  <p:nvPr/>
                </p:nvSpPr>
                <p:spPr>
                  <a:xfrm rot="1779727">
                    <a:off x="3501808" y="2242910"/>
                    <a:ext cx="849906" cy="8564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540000" y="2554941"/>
                    <a:ext cx="1688352" cy="9657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8" name="Rectangle 17"/>
              <p:cNvSpPr/>
              <p:nvPr/>
            </p:nvSpPr>
            <p:spPr>
              <a:xfrm rot="1779727">
                <a:off x="7249589" y="2801771"/>
                <a:ext cx="520328" cy="524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rot="1779727">
                <a:off x="6236962" y="2364401"/>
                <a:ext cx="1244153" cy="6545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001173" y="1858492"/>
                <a:ext cx="506022" cy="3753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89888" y="2940886"/>
                <a:ext cx="540773" cy="652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19778025">
                <a:off x="7142355" y="3186955"/>
                <a:ext cx="297122" cy="6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TextBox 42"/>
            <p:cNvSpPr txBox="1"/>
            <p:nvPr/>
          </p:nvSpPr>
          <p:spPr>
            <a:xfrm>
              <a:off x="5700590" y="5063275"/>
              <a:ext cx="991616" cy="369332"/>
            </a:xfrm>
            <a:prstGeom prst="rect">
              <a:avLst/>
            </a:prstGeom>
            <a:solidFill>
              <a:schemeClr val="bg1"/>
            </a:solidFill>
          </p:spPr>
          <p:txBody>
            <a:bodyPr wrap="square" lIns="0" tIns="0" rIns="0" bIns="0" rtlCol="0">
              <a:spAutoFit/>
            </a:bodyPr>
            <a:lstStyle/>
            <a:p>
              <a:pPr algn="ctr"/>
              <a:r>
                <a:rPr lang="en-US" sz="1200" b="1" dirty="0" smtClean="0"/>
                <a:t>Bracket for D1500053</a:t>
              </a:r>
              <a:endParaRPr lang="en-US" sz="1200" b="1" dirty="0"/>
            </a:p>
          </p:txBody>
        </p:sp>
      </p:grpSp>
      <p:graphicFrame>
        <p:nvGraphicFramePr>
          <p:cNvPr id="33" name="Table 32"/>
          <p:cNvGraphicFramePr>
            <a:graphicFrameLocks noGrp="1"/>
          </p:cNvGraphicFramePr>
          <p:nvPr>
            <p:extLst>
              <p:ext uri="{D42A27DB-BD31-4B8C-83A1-F6EECF244321}">
                <p14:modId xmlns:p14="http://schemas.microsoft.com/office/powerpoint/2010/main" val="3164569043"/>
              </p:ext>
            </p:extLst>
          </p:nvPr>
        </p:nvGraphicFramePr>
        <p:xfrm>
          <a:off x="2506980" y="5548635"/>
          <a:ext cx="7178040" cy="1144905"/>
        </p:xfrm>
        <a:graphic>
          <a:graphicData uri="http://schemas.openxmlformats.org/drawingml/2006/table">
            <a:tbl>
              <a:tblPr/>
              <a:tblGrid>
                <a:gridCol w="457200"/>
                <a:gridCol w="822960"/>
                <a:gridCol w="1645920"/>
                <a:gridCol w="457200"/>
                <a:gridCol w="685800"/>
                <a:gridCol w="685800"/>
                <a:gridCol w="457200"/>
                <a:gridCol w="457200"/>
                <a:gridCol w="822960"/>
                <a:gridCol w="685800"/>
              </a:tblGrid>
              <a:tr h="291465">
                <a:tc>
                  <a:txBody>
                    <a:bodyPr/>
                    <a:lstStyle/>
                    <a:p>
                      <a:pPr algn="l"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a:solidFill>
                            <a:srgbClr val="000000"/>
                          </a:solidFill>
                          <a:effectLst/>
                          <a:latin typeface="Times New Roman" panose="02020603050405020304" pitchFamily="18" charset="0"/>
                        </a:rPr>
                        <a:t>C-CLAMPS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100" b="1" i="0" u="none" strike="noStrike">
                          <a:solidFill>
                            <a:srgbClr val="000000"/>
                          </a:solidFill>
                          <a:effectLst/>
                          <a:latin typeface="Times New Roman" panose="02020603050405020304" pitchFamily="18" charset="0"/>
                        </a:rPr>
                        <a:t>STIFFENERS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1100" b="1" i="0" u="none" strike="noStrike">
                          <a:solidFill>
                            <a:srgbClr val="000000"/>
                          </a:solidFill>
                          <a:effectLst/>
                          <a:latin typeface="Times New Roman" panose="02020603050405020304" pitchFamily="18" charset="0"/>
                        </a:rPr>
                        <a:t>C-CLAMP SCREW (D1500144)</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(58)</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100" b="1" i="0" u="none" strike="noStrike">
                          <a:solidFill>
                            <a:srgbClr val="000000"/>
                          </a:solidFill>
                          <a:effectLst/>
                          <a:latin typeface="Times New Roman" panose="02020603050405020304" pitchFamily="18" charset="0"/>
                        </a:rPr>
                        <a:t>SCREW,</a:t>
                      </a:r>
                      <a:br>
                        <a:rPr lang="en-US" sz="1100" b="1" i="0" u="none" strike="noStrike">
                          <a:solidFill>
                            <a:srgbClr val="000000"/>
                          </a:solidFill>
                          <a:effectLst/>
                          <a:latin typeface="Times New Roman" panose="02020603050405020304" pitchFamily="18" charset="0"/>
                        </a:rPr>
                      </a:br>
                      <a:r>
                        <a:rPr lang="en-US" sz="1100" b="1" i="0" u="none" strike="noStrike">
                          <a:solidFill>
                            <a:srgbClr val="000000"/>
                          </a:solidFill>
                          <a:effectLst/>
                          <a:latin typeface="Times New Roman" panose="02020603050405020304" pitchFamily="18" charset="0"/>
                        </a:rPr>
                        <a:t>SHC 4-40 X 0.5</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(67)</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algn="ctr" fontAlgn="ctr"/>
                      <a:r>
                        <a:rPr lang="en-US" sz="1100" b="1" i="0" u="none" strike="noStrike">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QTY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-101 (LH)</a:t>
                      </a:r>
                      <a:br>
                        <a:rPr lang="en-US" sz="1100" b="1" i="0" u="none" strike="noStrike" dirty="0">
                          <a:solidFill>
                            <a:srgbClr val="000000"/>
                          </a:solidFill>
                          <a:effectLst/>
                          <a:latin typeface="Times New Roman" panose="02020603050405020304" pitchFamily="18" charset="0"/>
                        </a:rPr>
                      </a:br>
                      <a:r>
                        <a:rPr lang="en-US" sz="1100" b="0" i="1" u="none" strike="noStrike" dirty="0">
                          <a:solidFill>
                            <a:srgbClr val="808080"/>
                          </a:solidFill>
                          <a:effectLst/>
                          <a:latin typeface="Times New Roman" panose="02020603050405020304" pitchFamily="18" charset="0"/>
                        </a:rPr>
                        <a:t>(34)</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-102 (RH)</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(35)</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-3495</a:t>
                      </a:r>
                      <a:br>
                        <a:rPr lang="en-US" sz="1100" b="1" i="0" u="none" strike="noStrike" dirty="0">
                          <a:solidFill>
                            <a:srgbClr val="000000"/>
                          </a:solidFill>
                          <a:effectLst/>
                          <a:latin typeface="Times New Roman" panose="02020603050405020304" pitchFamily="18" charset="0"/>
                        </a:rPr>
                      </a:br>
                      <a:r>
                        <a:rPr lang="en-US" sz="1100" b="0" i="1" u="none" strike="noStrike" dirty="0">
                          <a:solidFill>
                            <a:srgbClr val="808080"/>
                          </a:solidFill>
                          <a:effectLst/>
                          <a:latin typeface="Times New Roman" panose="02020603050405020304" pitchFamily="18" charset="0"/>
                        </a:rPr>
                        <a:t>(63)</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-4620</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(66)</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98120">
                <a:tc>
                  <a:txBody>
                    <a:bodyPr/>
                    <a:lstStyle/>
                    <a:p>
                      <a:pPr algn="ctr" fontAlgn="ctr"/>
                      <a:r>
                        <a:rPr lang="en-US" sz="1100" b="0" i="0" u="none" strike="noStrike" dirty="0">
                          <a:solidFill>
                            <a:srgbClr val="000000"/>
                          </a:solidFill>
                          <a:effectLst/>
                          <a:latin typeface="Times New Roman" panose="02020603050405020304" pitchFamily="18"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D1500052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Vert Panel (TRANS AIR)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effectLst/>
                          <a:latin typeface="Times New Roman" panose="02020603050405020304" pitchFamily="18" charset="0"/>
                        </a:rPr>
                        <a:t>4</a:t>
                      </a:r>
                      <a:endParaRPr lang="en-US" sz="11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D1500053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Vert Panel (-Y Side)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rgbClr val="000000"/>
                          </a:solidFill>
                          <a:effectLst/>
                          <a:latin typeface="Times New Roman" panose="02020603050405020304" pitchFamily="18" charset="0"/>
                        </a:rPr>
                        <a:t>4</a:t>
                      </a:r>
                      <a:endParaRPr lang="en-US" sz="1100" b="0"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27" name="Group 26"/>
          <p:cNvGrpSpPr>
            <a:grpSpLocks noChangeAspect="1"/>
          </p:cNvGrpSpPr>
          <p:nvPr/>
        </p:nvGrpSpPr>
        <p:grpSpPr>
          <a:xfrm>
            <a:off x="1340689" y="1325880"/>
            <a:ext cx="4025562" cy="3937540"/>
            <a:chOff x="1484409" y="1325880"/>
            <a:chExt cx="4025562" cy="3937540"/>
          </a:xfrm>
        </p:grpSpPr>
        <p:grpSp>
          <p:nvGrpSpPr>
            <p:cNvPr id="46" name="Group 45"/>
            <p:cNvGrpSpPr>
              <a:grpSpLocks noChangeAspect="1"/>
            </p:cNvGrpSpPr>
            <p:nvPr/>
          </p:nvGrpSpPr>
          <p:grpSpPr>
            <a:xfrm>
              <a:off x="1484409" y="1325880"/>
              <a:ext cx="4025562" cy="3937540"/>
              <a:chOff x="8190215" y="1539674"/>
              <a:chExt cx="4066023" cy="3977116"/>
            </a:xfrm>
          </p:grpSpPr>
          <p:grpSp>
            <p:nvGrpSpPr>
              <p:cNvPr id="41" name="Group 40"/>
              <p:cNvGrpSpPr/>
              <p:nvPr/>
            </p:nvGrpSpPr>
            <p:grpSpPr>
              <a:xfrm>
                <a:off x="8190215" y="1539674"/>
                <a:ext cx="4066023" cy="3977116"/>
                <a:chOff x="8190215" y="1539674"/>
                <a:chExt cx="4066023" cy="3977116"/>
              </a:xfrm>
            </p:grpSpPr>
            <p:grpSp>
              <p:nvGrpSpPr>
                <p:cNvPr id="13" name="Group 12"/>
                <p:cNvGrpSpPr>
                  <a:grpSpLocks noChangeAspect="1"/>
                </p:cNvGrpSpPr>
                <p:nvPr/>
              </p:nvGrpSpPr>
              <p:grpSpPr>
                <a:xfrm>
                  <a:off x="8190215" y="1539674"/>
                  <a:ext cx="4066023" cy="3977116"/>
                  <a:chOff x="2454637" y="-493952"/>
                  <a:chExt cx="7011308" cy="685800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54637" y="-493952"/>
                    <a:ext cx="7011308" cy="6858000"/>
                  </a:xfrm>
                  <a:prstGeom prst="rect">
                    <a:avLst/>
                  </a:prstGeom>
                </p:spPr>
              </p:pic>
              <p:sp>
                <p:nvSpPr>
                  <p:cNvPr id="15" name="Rectangle 14"/>
                  <p:cNvSpPr/>
                  <p:nvPr/>
                </p:nvSpPr>
                <p:spPr>
                  <a:xfrm rot="1779727">
                    <a:off x="4918016" y="2705155"/>
                    <a:ext cx="1129615" cy="133835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126303" y="3133296"/>
                    <a:ext cx="1129615" cy="4429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464155" y="3628283"/>
                    <a:ext cx="604206" cy="4429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Rectangle 38"/>
                <p:cNvSpPr/>
                <p:nvPr/>
              </p:nvSpPr>
              <p:spPr>
                <a:xfrm rot="1779727">
                  <a:off x="10191773" y="2764616"/>
                  <a:ext cx="1851953" cy="612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0110703" y="2046405"/>
                  <a:ext cx="582518" cy="417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p:cNvSpPr txBox="1"/>
              <p:nvPr/>
            </p:nvSpPr>
            <p:spPr>
              <a:xfrm>
                <a:off x="9814744" y="4982978"/>
                <a:ext cx="991616" cy="369332"/>
              </a:xfrm>
              <a:prstGeom prst="rect">
                <a:avLst/>
              </a:prstGeom>
              <a:solidFill>
                <a:schemeClr val="bg1"/>
              </a:solidFill>
            </p:spPr>
            <p:txBody>
              <a:bodyPr wrap="square" lIns="0" tIns="0" rIns="0" bIns="0" rtlCol="0">
                <a:spAutoFit/>
              </a:bodyPr>
              <a:lstStyle/>
              <a:p>
                <a:pPr algn="ctr"/>
                <a:r>
                  <a:rPr lang="en-US" sz="1200" b="1" dirty="0" smtClean="0"/>
                  <a:t>Bracket for D1500052</a:t>
                </a:r>
                <a:endParaRPr lang="en-US" sz="1200" b="1" dirty="0"/>
              </a:p>
            </p:txBody>
          </p:sp>
          <p:sp>
            <p:nvSpPr>
              <p:cNvPr id="44" name="Rectangle 43"/>
              <p:cNvSpPr/>
              <p:nvPr/>
            </p:nvSpPr>
            <p:spPr>
              <a:xfrm rot="3655171">
                <a:off x="11347157" y="2312191"/>
                <a:ext cx="178619" cy="731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TextBox 44"/>
            <p:cNvSpPr txBox="1"/>
            <p:nvPr/>
          </p:nvSpPr>
          <p:spPr>
            <a:xfrm>
              <a:off x="3660584" y="2494636"/>
              <a:ext cx="980237" cy="261610"/>
            </a:xfrm>
            <a:prstGeom prst="rect">
              <a:avLst/>
            </a:prstGeom>
            <a:noFill/>
          </p:spPr>
          <p:txBody>
            <a:bodyPr wrap="square" rtlCol="0">
              <a:spAutoFit/>
            </a:bodyPr>
            <a:lstStyle/>
            <a:p>
              <a:pPr algn="ctr"/>
              <a:r>
                <a:rPr lang="en-US" sz="1100" b="1" dirty="0" smtClean="0"/>
                <a:t>Scribed D#</a:t>
              </a:r>
              <a:endParaRPr lang="en-US" sz="1100" b="1" dirty="0"/>
            </a:p>
          </p:txBody>
        </p:sp>
        <p:sp>
          <p:nvSpPr>
            <p:cNvPr id="48" name="Rectangle 47"/>
            <p:cNvSpPr/>
            <p:nvPr/>
          </p:nvSpPr>
          <p:spPr>
            <a:xfrm rot="1779727">
              <a:off x="3521543" y="3060435"/>
              <a:ext cx="365760" cy="3657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a:endCxn id="48" idx="0"/>
            </p:cNvCxnSpPr>
            <p:nvPr/>
          </p:nvCxnSpPr>
          <p:spPr>
            <a:xfrm flipH="1">
              <a:off x="3713473" y="2725823"/>
              <a:ext cx="296191" cy="337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92308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PREP – BRACKETS</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24</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Partially Assembled</a:t>
            </a:r>
            <a:endParaRPr lang="en-US" sz="3600" b="1" dirty="0"/>
          </a:p>
        </p:txBody>
      </p:sp>
      <p:graphicFrame>
        <p:nvGraphicFramePr>
          <p:cNvPr id="79" name="Table 78"/>
          <p:cNvGraphicFramePr>
            <a:graphicFrameLocks noGrp="1"/>
          </p:cNvGraphicFramePr>
          <p:nvPr>
            <p:extLst>
              <p:ext uri="{D42A27DB-BD31-4B8C-83A1-F6EECF244321}">
                <p14:modId xmlns:p14="http://schemas.microsoft.com/office/powerpoint/2010/main" val="4226528613"/>
              </p:ext>
            </p:extLst>
          </p:nvPr>
        </p:nvGraphicFramePr>
        <p:xfrm>
          <a:off x="2151398" y="5157355"/>
          <a:ext cx="7360920" cy="1541145"/>
        </p:xfrm>
        <a:graphic>
          <a:graphicData uri="http://schemas.openxmlformats.org/drawingml/2006/table">
            <a:tbl>
              <a:tblPr/>
              <a:tblGrid>
                <a:gridCol w="457200"/>
                <a:gridCol w="1005840"/>
                <a:gridCol w="1645920"/>
                <a:gridCol w="457200"/>
                <a:gridCol w="685800"/>
                <a:gridCol w="685800"/>
                <a:gridCol w="457200"/>
                <a:gridCol w="457200"/>
                <a:gridCol w="822960"/>
                <a:gridCol w="685800"/>
              </a:tblGrid>
              <a:tr h="291465">
                <a:tc>
                  <a:txBody>
                    <a:bodyPr/>
                    <a:lstStyle/>
                    <a:p>
                      <a:pPr algn="l"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a:solidFill>
                            <a:srgbClr val="000000"/>
                          </a:solidFill>
                          <a:effectLst/>
                          <a:latin typeface="Times New Roman" panose="02020603050405020304" pitchFamily="18" charset="0"/>
                        </a:rPr>
                        <a:t>C-CLAMPS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100" b="1" i="0" u="none" strike="noStrike">
                          <a:solidFill>
                            <a:srgbClr val="000000"/>
                          </a:solidFill>
                          <a:effectLst/>
                          <a:latin typeface="Times New Roman" panose="02020603050405020304" pitchFamily="18" charset="0"/>
                        </a:rPr>
                        <a:t>STIFFENER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1100" b="1" i="0" u="none" strike="noStrike">
                          <a:solidFill>
                            <a:srgbClr val="000000"/>
                          </a:solidFill>
                          <a:effectLst/>
                          <a:latin typeface="Times New Roman" panose="02020603050405020304" pitchFamily="18" charset="0"/>
                        </a:rPr>
                        <a:t>C-CLAMP SCREW (D1500144)</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(58)</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100" b="1" i="0" u="none" strike="noStrike">
                          <a:solidFill>
                            <a:srgbClr val="000000"/>
                          </a:solidFill>
                          <a:effectLst/>
                          <a:latin typeface="Times New Roman" panose="02020603050405020304" pitchFamily="18" charset="0"/>
                        </a:rPr>
                        <a:t>SCREW,</a:t>
                      </a:r>
                      <a:br>
                        <a:rPr lang="en-US" sz="1100" b="1" i="0" u="none" strike="noStrike">
                          <a:solidFill>
                            <a:srgbClr val="000000"/>
                          </a:solidFill>
                          <a:effectLst/>
                          <a:latin typeface="Times New Roman" panose="02020603050405020304" pitchFamily="18" charset="0"/>
                        </a:rPr>
                      </a:br>
                      <a:r>
                        <a:rPr lang="en-US" sz="1100" b="1" i="0" u="none" strike="noStrike">
                          <a:solidFill>
                            <a:srgbClr val="000000"/>
                          </a:solidFill>
                          <a:effectLst/>
                          <a:latin typeface="Times New Roman" panose="02020603050405020304" pitchFamily="18" charset="0"/>
                        </a:rPr>
                        <a:t>SHC 4-40 X 0.5</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(67)</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algn="ctr" fontAlgn="ctr"/>
                      <a:r>
                        <a:rPr lang="en-US" sz="1100" b="1" i="0" u="none" strike="noStrike" dirty="0">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QTY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-101 (LH)</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(34)</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-102 (RH)</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(35)</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-3620</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(64)</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-5370 </a:t>
                      </a:r>
                      <a:br>
                        <a:rPr lang="en-US" sz="1100" b="1" i="0" u="none" strike="noStrike">
                          <a:solidFill>
                            <a:srgbClr val="000000"/>
                          </a:solidFill>
                          <a:effectLst/>
                          <a:latin typeface="Times New Roman" panose="02020603050405020304" pitchFamily="18" charset="0"/>
                        </a:rPr>
                      </a:br>
                      <a:r>
                        <a:rPr lang="en-US" sz="1100" b="0" i="1" u="none" strike="noStrike">
                          <a:solidFill>
                            <a:srgbClr val="808080"/>
                          </a:solidFill>
                          <a:effectLst/>
                          <a:latin typeface="Times New Roman" panose="02020603050405020304" pitchFamily="18" charset="0"/>
                        </a:rPr>
                        <a:t>(65)</a:t>
                      </a:r>
                      <a:endParaRPr lang="en-US"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98120">
                <a:tc>
                  <a:txBody>
                    <a:bodyPr/>
                    <a:lstStyle/>
                    <a:p>
                      <a:pPr algn="ctr" fontAlgn="ctr"/>
                      <a:r>
                        <a:rPr lang="en-US" sz="1100" b="0" i="0" u="none" strike="noStrike" dirty="0">
                          <a:solidFill>
                            <a:srgbClr val="000000"/>
                          </a:solidFill>
                          <a:effectLst/>
                          <a:latin typeface="Times New Roman" panose="02020603050405020304" pitchFamily="18"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D1500054-101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Vert Panel (REFL AIR)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D1500054-102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Vert Panel (REFL AIR)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D1500055-101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Vert Panel (-X Side)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8120">
                <a:tc>
                  <a:txBody>
                    <a:bodyPr/>
                    <a:lstStyle/>
                    <a:p>
                      <a:pPr algn="ctr" fontAlgn="ctr"/>
                      <a:r>
                        <a:rPr lang="en-US" sz="1100" b="0" i="0" u="none" strike="noStrike">
                          <a:solidFill>
                            <a:srgbClr val="000000"/>
                          </a:solidFill>
                          <a:effectLst/>
                          <a:latin typeface="Times New Roman" panose="02020603050405020304" pitchFamily="18" charset="0"/>
                        </a:rPr>
                        <a:t>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D1500055-102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Vert Panel (-X Side)</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80808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3903" y="2560479"/>
            <a:ext cx="3216564" cy="273734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64777" y="1430867"/>
            <a:ext cx="2548349" cy="27536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67436" y="2756731"/>
            <a:ext cx="2883658" cy="224961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98852" y="1430867"/>
            <a:ext cx="3023878" cy="3054361"/>
          </a:xfrm>
          <a:prstGeom prst="rect">
            <a:avLst/>
          </a:prstGeom>
        </p:spPr>
      </p:pic>
      <p:sp>
        <p:nvSpPr>
          <p:cNvPr id="117" name="TextBox 116"/>
          <p:cNvSpPr txBox="1"/>
          <p:nvPr/>
        </p:nvSpPr>
        <p:spPr>
          <a:xfrm>
            <a:off x="10372407" y="1437994"/>
            <a:ext cx="959491" cy="261610"/>
          </a:xfrm>
          <a:prstGeom prst="rect">
            <a:avLst/>
          </a:prstGeom>
          <a:noFill/>
        </p:spPr>
        <p:txBody>
          <a:bodyPr wrap="square" rtlCol="0">
            <a:spAutoFit/>
          </a:bodyPr>
          <a:lstStyle/>
          <a:p>
            <a:r>
              <a:rPr lang="en-US" sz="1100" b="1" dirty="0" smtClean="0"/>
              <a:t>Scribed D#</a:t>
            </a:r>
            <a:endParaRPr lang="en-US" sz="1100" b="1" dirty="0"/>
          </a:p>
        </p:txBody>
      </p:sp>
      <p:sp>
        <p:nvSpPr>
          <p:cNvPr id="118" name="Rectangle 117"/>
          <p:cNvSpPr/>
          <p:nvPr/>
        </p:nvSpPr>
        <p:spPr>
          <a:xfrm rot="1779727">
            <a:off x="9762587" y="1794503"/>
            <a:ext cx="365760" cy="3657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9" name="Straight Arrow Connector 118"/>
          <p:cNvCxnSpPr>
            <a:endCxn id="118" idx="0"/>
          </p:cNvCxnSpPr>
          <p:nvPr/>
        </p:nvCxnSpPr>
        <p:spPr>
          <a:xfrm flipH="1">
            <a:off x="9954517" y="1570469"/>
            <a:ext cx="462559" cy="2264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973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a:ln>
            <a:noFill/>
          </a:ln>
        </p:spPr>
        <p:txBody>
          <a:bodyPr/>
          <a:lstStyle/>
          <a:p>
            <a:r>
              <a:rPr lang="en-US" b="1" dirty="0" smtClean="0"/>
              <a:t>PREP – PEEK PARTS</a:t>
            </a:r>
            <a:endParaRPr lang="en-US" b="1" dirty="0"/>
          </a:p>
        </p:txBody>
      </p:sp>
      <p:sp>
        <p:nvSpPr>
          <p:cNvPr id="3" name="Content Placeholder 2"/>
          <p:cNvSpPr>
            <a:spLocks noGrp="1"/>
          </p:cNvSpPr>
          <p:nvPr>
            <p:ph idx="1"/>
          </p:nvPr>
        </p:nvSpPr>
        <p:spPr>
          <a:xfrm>
            <a:off x="187036" y="955221"/>
            <a:ext cx="8833139" cy="5733446"/>
          </a:xfrm>
          <a:ln>
            <a:noFill/>
          </a:ln>
        </p:spPr>
        <p:txBody>
          <a:bodyPr>
            <a:normAutofit/>
          </a:bodyPr>
          <a:lstStyle/>
          <a:p>
            <a:r>
              <a:rPr lang="en-US" sz="1800" dirty="0" smtClean="0"/>
              <a:t>Only need set screws &amp; helicoils</a:t>
            </a:r>
          </a:p>
          <a:p>
            <a:r>
              <a:rPr lang="en-US" sz="1800" dirty="0" smtClean="0"/>
              <a:t>Retract set screws</a:t>
            </a:r>
          </a:p>
        </p:txBody>
      </p:sp>
      <p:sp>
        <p:nvSpPr>
          <p:cNvPr id="4" name="Slide Number Placeholder 3"/>
          <p:cNvSpPr>
            <a:spLocks noGrp="1"/>
          </p:cNvSpPr>
          <p:nvPr>
            <p:ph type="sldNum" sz="quarter" idx="12"/>
          </p:nvPr>
        </p:nvSpPr>
        <p:spPr/>
        <p:txBody>
          <a:bodyPr/>
          <a:lstStyle/>
          <a:p>
            <a:fld id="{E6758727-98EA-4EF2-A6C5-2B1E1425E5E2}" type="slidenum">
              <a:rPr lang="en-US" smtClean="0"/>
              <a:t>25</a:t>
            </a:fld>
            <a:endParaRPr lang="en-US"/>
          </a:p>
        </p:txBody>
      </p:sp>
      <p:pic>
        <p:nvPicPr>
          <p:cNvPr id="12" name="Picture 11"/>
          <p:cNvPicPr>
            <a:picLocks noChangeAspect="1"/>
          </p:cNvPicPr>
          <p:nvPr/>
        </p:nvPicPr>
        <p:blipFill>
          <a:blip r:embed="rId2"/>
          <a:stretch>
            <a:fillRect/>
          </a:stretch>
        </p:blipFill>
        <p:spPr>
          <a:xfrm>
            <a:off x="7003701" y="1705760"/>
            <a:ext cx="4751657" cy="3602839"/>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243332734"/>
              </p:ext>
            </p:extLst>
          </p:nvPr>
        </p:nvGraphicFramePr>
        <p:xfrm>
          <a:off x="1088231" y="3520909"/>
          <a:ext cx="4847749" cy="1363980"/>
        </p:xfrm>
        <a:graphic>
          <a:graphicData uri="http://schemas.openxmlformats.org/drawingml/2006/table">
            <a:tbl>
              <a:tblPr/>
              <a:tblGrid>
                <a:gridCol w="457200"/>
                <a:gridCol w="791369"/>
                <a:gridCol w="1554480"/>
                <a:gridCol w="457200"/>
                <a:gridCol w="774700"/>
                <a:gridCol w="812800"/>
              </a:tblGrid>
              <a:tr h="251460">
                <a:tc>
                  <a:txBody>
                    <a:bodyPr/>
                    <a:lstStyle/>
                    <a:p>
                      <a:pPr algn="l"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dirty="0">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a:solidFill>
                            <a:srgbClr val="000000"/>
                          </a:solidFill>
                          <a:effectLst/>
                          <a:latin typeface="Times New Roman" panose="02020603050405020304" pitchFamily="18" charset="0"/>
                        </a:rPr>
                        <a:t>HARDWARE (TOTAL)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541020">
                <a:tc>
                  <a:txBody>
                    <a:bodyPr/>
                    <a:lstStyle/>
                    <a:p>
                      <a:pPr algn="ctr" fontAlgn="ctr"/>
                      <a:r>
                        <a:rPr lang="en-US" sz="1100" b="1" i="0" u="none" strike="noStrike" dirty="0">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QTY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Set Screw,</a:t>
                      </a:r>
                      <a:br>
                        <a:rPr lang="en-US" sz="1100" b="1" i="0" u="none" strike="noStrike" dirty="0">
                          <a:solidFill>
                            <a:srgbClr val="000000"/>
                          </a:solidFill>
                          <a:effectLst/>
                          <a:latin typeface="Times New Roman" panose="02020603050405020304" pitchFamily="18" charset="0"/>
                        </a:rPr>
                      </a:br>
                      <a:r>
                        <a:rPr lang="en-US" sz="1100" b="1" i="0" u="none" strike="noStrike" dirty="0">
                          <a:solidFill>
                            <a:srgbClr val="000000"/>
                          </a:solidFill>
                          <a:effectLst/>
                          <a:latin typeface="Times New Roman" panose="02020603050405020304" pitchFamily="18" charset="0"/>
                        </a:rPr>
                        <a:t>8-32 x .38</a:t>
                      </a:r>
                      <a:br>
                        <a:rPr lang="en-US" sz="1100" b="1" i="0" u="none" strike="noStrike" dirty="0">
                          <a:solidFill>
                            <a:srgbClr val="000000"/>
                          </a:solidFill>
                          <a:effectLst/>
                          <a:latin typeface="Times New Roman" panose="02020603050405020304" pitchFamily="18" charset="0"/>
                        </a:rPr>
                      </a:br>
                      <a:r>
                        <a:rPr lang="en-US" sz="1100" b="1" i="1" u="none" strike="noStrike" dirty="0">
                          <a:solidFill>
                            <a:srgbClr val="808080"/>
                          </a:solidFill>
                          <a:effectLst/>
                          <a:latin typeface="Times New Roman" panose="02020603050405020304" pitchFamily="18" charset="0"/>
                        </a:rPr>
                        <a:t>(50)</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100" b="1" i="0" u="none" strike="noStrike">
                          <a:solidFill>
                            <a:srgbClr val="000000"/>
                          </a:solidFill>
                          <a:effectLst/>
                          <a:latin typeface="Times New Roman" panose="02020603050405020304" pitchFamily="18" charset="0"/>
                        </a:rPr>
                        <a:t>Helicoil,</a:t>
                      </a:r>
                      <a:br>
                        <a:rPr lang="pt-BR" sz="1100" b="1" i="0" u="none" strike="noStrike">
                          <a:solidFill>
                            <a:srgbClr val="000000"/>
                          </a:solidFill>
                          <a:effectLst/>
                          <a:latin typeface="Times New Roman" panose="02020603050405020304" pitchFamily="18" charset="0"/>
                        </a:rPr>
                      </a:br>
                      <a:r>
                        <a:rPr lang="pt-BR" sz="1100" b="1" i="0" u="none" strike="noStrike">
                          <a:solidFill>
                            <a:srgbClr val="000000"/>
                          </a:solidFill>
                          <a:effectLst/>
                          <a:latin typeface="Times New Roman" panose="02020603050405020304" pitchFamily="18" charset="0"/>
                        </a:rPr>
                        <a:t>1/4-20 x .25</a:t>
                      </a:r>
                      <a:br>
                        <a:rPr lang="pt-BR" sz="1100" b="1" i="0" u="none" strike="noStrike">
                          <a:solidFill>
                            <a:srgbClr val="000000"/>
                          </a:solidFill>
                          <a:effectLst/>
                          <a:latin typeface="Times New Roman" panose="02020603050405020304" pitchFamily="18" charset="0"/>
                        </a:rPr>
                      </a:br>
                      <a:r>
                        <a:rPr lang="pt-BR" sz="1100" b="1" i="1" u="none" strike="noStrike">
                          <a:solidFill>
                            <a:srgbClr val="808080"/>
                          </a:solidFill>
                          <a:effectLst/>
                          <a:latin typeface="Times New Roman" panose="02020603050405020304" pitchFamily="18" charset="0"/>
                        </a:rPr>
                        <a:t>(52)</a:t>
                      </a:r>
                      <a:endParaRPr lang="pt-BR" sz="1100" b="1" i="0" u="none" strike="noStrike">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fontAlgn="ctr"/>
                      <a:r>
                        <a:rPr lang="en-US" sz="1100" b="0" i="0" u="none" strike="noStrike">
                          <a:solidFill>
                            <a:srgbClr val="000000"/>
                          </a:solidFill>
                          <a:effectLst/>
                          <a:latin typeface="Times New Roman" panose="02020603050405020304" pitchFamily="18" charset="0"/>
                        </a:rPr>
                        <a:t>33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D1500057</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Midspan Support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0500">
                <a:tc>
                  <a:txBody>
                    <a:bodyPr/>
                    <a:lstStyle/>
                    <a:p>
                      <a:pPr algn="ctr" fontAlgn="ctr"/>
                      <a:r>
                        <a:rPr lang="en-US" sz="1100" b="0" i="0" u="none" strike="noStrike">
                          <a:solidFill>
                            <a:srgbClr val="000000"/>
                          </a:solidFill>
                          <a:effectLst/>
                          <a:latin typeface="Times New Roman" panose="02020603050405020304" pitchFamily="18" charset="0"/>
                        </a:rPr>
                        <a:t>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D1500117</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Midspan Support (Inner)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Times New Roman" panose="02020603050405020304" pitchFamily="18"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798512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0555" y="1599520"/>
            <a:ext cx="11670890" cy="3658961"/>
          </a:xfrm>
        </p:spPr>
        <p:txBody>
          <a:bodyPr anchor="t">
            <a:normAutofit/>
          </a:bodyPr>
          <a:lstStyle/>
          <a:p>
            <a:pPr>
              <a:lnSpc>
                <a:spcPct val="150000"/>
              </a:lnSpc>
            </a:pPr>
            <a:r>
              <a:rPr lang="en-US" sz="6600" b="1" u="sng" dirty="0" smtClean="0"/>
              <a:t>PREP – GLASS</a:t>
            </a:r>
            <a:r>
              <a:rPr lang="en-US" b="1" dirty="0" smtClean="0"/>
              <a:t/>
            </a:r>
            <a:br>
              <a:rPr lang="en-US" b="1" dirty="0" smtClean="0"/>
            </a:br>
            <a:r>
              <a:rPr lang="en-US" b="1" dirty="0" smtClean="0"/>
              <a:t>Pre-Assembly</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26</a:t>
            </a:fld>
            <a:endParaRPr lang="en-US"/>
          </a:p>
        </p:txBody>
      </p:sp>
      <p:sp>
        <p:nvSpPr>
          <p:cNvPr id="6" name="Content Placeholder 2"/>
          <p:cNvSpPr txBox="1">
            <a:spLocks/>
          </p:cNvSpPr>
          <p:nvPr/>
        </p:nvSpPr>
        <p:spPr>
          <a:xfrm>
            <a:off x="1777269" y="6072439"/>
            <a:ext cx="8637463" cy="3531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400" i="1" dirty="0" smtClean="0">
                <a:solidFill>
                  <a:schemeClr val="tx1"/>
                </a:solidFill>
              </a:rPr>
              <a:t>Note – BOM quantities in this section are for prep work only, and may not reflect the top level total.</a:t>
            </a:r>
          </a:p>
          <a:p>
            <a:pPr lvl="1" algn="ctr"/>
            <a:endParaRPr lang="en-US" sz="1400" i="1" dirty="0" smtClean="0">
              <a:solidFill>
                <a:schemeClr val="tx1"/>
              </a:solidFill>
            </a:endParaRPr>
          </a:p>
        </p:txBody>
      </p:sp>
    </p:spTree>
    <p:extLst>
      <p:ext uri="{BB962C8B-B14F-4D97-AF65-F5344CB8AC3E}">
        <p14:creationId xmlns:p14="http://schemas.microsoft.com/office/powerpoint/2010/main" val="31014447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PREP – GLASS</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27</a:t>
            </a:fld>
            <a:endParaRPr lang="en-US"/>
          </a:p>
        </p:txBody>
      </p:sp>
      <p:sp>
        <p:nvSpPr>
          <p:cNvPr id="5" name="Title 1"/>
          <p:cNvSpPr txBox="1">
            <a:spLocks/>
          </p:cNvSpPr>
          <p:nvPr/>
        </p:nvSpPr>
        <p:spPr>
          <a:xfrm>
            <a:off x="187036" y="595209"/>
            <a:ext cx="11873346" cy="7422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Bolt Assy Only</a:t>
            </a:r>
            <a:endParaRPr lang="en-US" sz="3600" b="1" dirty="0"/>
          </a:p>
        </p:txBody>
      </p:sp>
      <p:grpSp>
        <p:nvGrpSpPr>
          <p:cNvPr id="9" name="Group 8"/>
          <p:cNvGrpSpPr/>
          <p:nvPr/>
        </p:nvGrpSpPr>
        <p:grpSpPr>
          <a:xfrm>
            <a:off x="7966137" y="2593391"/>
            <a:ext cx="3162300" cy="1959643"/>
            <a:chOff x="6086553" y="3321314"/>
            <a:chExt cx="3162300" cy="1959643"/>
          </a:xfrm>
        </p:grpSpPr>
        <p:sp>
          <p:nvSpPr>
            <p:cNvPr id="10" name="TextBox 9"/>
            <p:cNvSpPr txBox="1"/>
            <p:nvPr/>
          </p:nvSpPr>
          <p:spPr>
            <a:xfrm>
              <a:off x="6856756" y="5050125"/>
              <a:ext cx="1621894" cy="230832"/>
            </a:xfrm>
            <a:prstGeom prst="rect">
              <a:avLst/>
            </a:prstGeom>
            <a:noFill/>
          </p:spPr>
          <p:txBody>
            <a:bodyPr wrap="square" rtlCol="0">
              <a:spAutoFit/>
            </a:bodyPr>
            <a:lstStyle/>
            <a:p>
              <a:pPr algn="ctr"/>
              <a:r>
                <a:rPr lang="en-US" sz="900" b="1" dirty="0" smtClean="0"/>
                <a:t>D1500049</a:t>
              </a:r>
              <a:endParaRPr lang="en-US" sz="900" b="1" dirty="0"/>
            </a:p>
          </p:txBody>
        </p:sp>
        <p:pic>
          <p:nvPicPr>
            <p:cNvPr id="11" name="Picture 10"/>
            <p:cNvPicPr>
              <a:picLocks noChangeAspect="1"/>
            </p:cNvPicPr>
            <p:nvPr/>
          </p:nvPicPr>
          <p:blipFill>
            <a:blip r:embed="rId2"/>
            <a:stretch>
              <a:fillRect/>
            </a:stretch>
          </p:blipFill>
          <p:spPr>
            <a:xfrm>
              <a:off x="6086553" y="3321314"/>
              <a:ext cx="3162300" cy="1648620"/>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val="4145119509"/>
              </p:ext>
            </p:extLst>
          </p:nvPr>
        </p:nvGraphicFramePr>
        <p:xfrm>
          <a:off x="1139031" y="2162884"/>
          <a:ext cx="5041900" cy="4318635"/>
        </p:xfrm>
        <a:graphic>
          <a:graphicData uri="http://schemas.openxmlformats.org/drawingml/2006/table">
            <a:tbl>
              <a:tblPr/>
              <a:tblGrid>
                <a:gridCol w="1270000"/>
                <a:gridCol w="1143000"/>
                <a:gridCol w="469900"/>
                <a:gridCol w="685800"/>
                <a:gridCol w="736600"/>
                <a:gridCol w="736600"/>
              </a:tblGrid>
              <a:tr h="318135">
                <a:tc>
                  <a:txBody>
                    <a:bodyPr/>
                    <a:lstStyle/>
                    <a:p>
                      <a:pPr algn="l" fontAlgn="ctr"/>
                      <a:r>
                        <a:rPr lang="en-US" sz="1100" b="0" i="0" u="none" strike="noStrike" dirty="0">
                          <a:solidFill>
                            <a:srgbClr val="000000"/>
                          </a:solidFill>
                          <a:effectLst/>
                          <a:latin typeface="Times New Roman" panose="02020603050405020304" pitchFamily="18" charset="0"/>
                        </a:rPr>
                        <a:t> </a:t>
                      </a:r>
                    </a:p>
                  </a:txBody>
                  <a:tcPr marL="7620" marR="7620" marT="762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PART NUMBER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QTY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S1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smtClean="0">
                          <a:solidFill>
                            <a:srgbClr val="000000"/>
                          </a:solidFill>
                          <a:effectLst/>
                          <a:latin typeface="Times New Roman" panose="02020603050405020304" pitchFamily="18" charset="0"/>
                        </a:rPr>
                        <a:t>QTY</a:t>
                      </a:r>
                      <a:r>
                        <a:rPr lang="en-US" sz="1100" b="1" i="0" u="none" strike="noStrike" baseline="0" dirty="0" smtClean="0">
                          <a:solidFill>
                            <a:srgbClr val="000000"/>
                          </a:solidFill>
                          <a:effectLst/>
                          <a:latin typeface="Times New Roman" panose="02020603050405020304" pitchFamily="18" charset="0"/>
                        </a:rPr>
                        <a:t> - BA</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TOTAL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rowSpan="12">
                  <a:txBody>
                    <a:bodyPr/>
                    <a:lstStyle/>
                    <a:p>
                      <a:pPr algn="ctr" fontAlgn="t"/>
                      <a:r>
                        <a:rPr lang="en-US" sz="1100" b="1" i="0" u="none" strike="noStrike">
                          <a:solidFill>
                            <a:srgbClr val="000000"/>
                          </a:solidFill>
                          <a:effectLst/>
                          <a:latin typeface="Times New Roman" panose="02020603050405020304" pitchFamily="18" charset="0"/>
                        </a:rPr>
                        <a:t>BASIC CONFIG.</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D1500042-101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Shoulder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100" b="0" i="0" u="none" strike="noStrike">
                          <a:solidFill>
                            <a:srgbClr val="000000"/>
                          </a:solidFill>
                          <a:effectLst/>
                          <a:latin typeface="Times New Roman" panose="02020603050405020304" pitchFamily="18" charset="0"/>
                        </a:rPr>
                        <a:t>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rowSpan="12">
                  <a:txBody>
                    <a:bodyPr/>
                    <a:lstStyle/>
                    <a:p>
                      <a:pPr algn="ctr" fontAlgn="t"/>
                      <a:r>
                        <a:rPr lang="en-US" sz="1100" b="1" i="0" u="none" strike="noStrike" dirty="0">
                          <a:solidFill>
                            <a:srgbClr val="000000"/>
                          </a:solidFill>
                          <a:effectLst/>
                          <a:latin typeface="Times New Roman" panose="02020603050405020304" pitchFamily="18" charset="0"/>
                        </a:rPr>
                        <a:t>40</a:t>
                      </a:r>
                    </a:p>
                  </a:txBody>
                  <a:tcPr marL="7620" marR="7620" marT="7620" marB="0">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D1500042-102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Shoulder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100" b="0" i="0" u="none" strike="noStrike">
                          <a:solidFill>
                            <a:srgbClr val="000000"/>
                          </a:solidFill>
                          <a:effectLst/>
                          <a:latin typeface="Times New Roman" panose="02020603050405020304" pitchFamily="18" charset="0"/>
                        </a:rPr>
                        <a:t>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D1500043-101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Shoulder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100" b="0" i="0" u="none" strike="noStrike" dirty="0">
                          <a:solidFill>
                            <a:srgbClr val="000000"/>
                          </a:solidFill>
                          <a:effectLst/>
                          <a:latin typeface="Times New Roman" panose="02020603050405020304" pitchFamily="18" charset="0"/>
                        </a:rPr>
                        <a:t>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D1500043-102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Shoulder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100" b="0" i="0" u="none" strike="noStrike">
                          <a:solidFill>
                            <a:srgbClr val="000000"/>
                          </a:solidFill>
                          <a:effectLst/>
                          <a:latin typeface="Times New Roman" panose="02020603050405020304" pitchFamily="18" charset="0"/>
                        </a:rPr>
                        <a:t>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Shoulder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Shoulder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D1500046-101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Shoulder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D1500046-102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Shoulder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D1500046-103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Shoulder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D1500046-104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Shoulder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100" b="0" i="0" u="none" strike="noStrike">
                          <a:solidFill>
                            <a:srgbClr val="000000"/>
                          </a:solidFill>
                          <a:effectLst/>
                          <a:latin typeface="Times New Roman" panose="02020603050405020304" pitchFamily="18" charset="0"/>
                        </a:rPr>
                        <a:t>4</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6B8B7"/>
                    </a:solidFill>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Head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vMerge="1">
                  <a:txBody>
                    <a:bodyPr/>
                    <a:lstStyle/>
                    <a:p>
                      <a:endParaRPr lang="en-US"/>
                    </a:p>
                  </a:txBody>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Head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90500">
                <a:tc rowSpan="2">
                  <a:txBody>
                    <a:bodyPr/>
                    <a:lstStyle/>
                    <a:p>
                      <a:pPr algn="ctr" fontAlgn="t"/>
                      <a:r>
                        <a:rPr lang="en-US" sz="1100" b="1" i="0" u="none" strike="noStrike">
                          <a:solidFill>
                            <a:srgbClr val="000000"/>
                          </a:solidFill>
                          <a:effectLst/>
                          <a:latin typeface="Times New Roman" panose="02020603050405020304" pitchFamily="18" charset="0"/>
                        </a:rPr>
                        <a:t>-1 CONFIG.</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D1500047-101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Head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rowSpan="2">
                  <a:txBody>
                    <a:bodyPr/>
                    <a:lstStyle/>
                    <a:p>
                      <a:pPr algn="ctr" fontAlgn="t"/>
                      <a:r>
                        <a:rPr lang="en-US" sz="1100" b="1" i="0" u="none" strike="noStrike">
                          <a:solidFill>
                            <a:srgbClr val="000000"/>
                          </a:solidFill>
                          <a:effectLst/>
                          <a:latin typeface="Times New Roman" panose="02020603050405020304" pitchFamily="18" charset="0"/>
                        </a:rPr>
                        <a:t>6</a:t>
                      </a:r>
                    </a:p>
                  </a:txBody>
                  <a:tcPr marL="7620" marR="7620" marT="7620" marB="0">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D1500047-102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Head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3</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lang="en-US"/>
                    </a:p>
                  </a:txBody>
                  <a:tcPr/>
                </a:tc>
              </a:tr>
              <a:tr h="190500">
                <a:tc rowSpan="2">
                  <a:txBody>
                    <a:bodyPr/>
                    <a:lstStyle/>
                    <a:p>
                      <a:pPr algn="ctr" fontAlgn="t"/>
                      <a:r>
                        <a:rPr lang="en-US" sz="1100" b="1" i="0" u="none" strike="noStrike">
                          <a:solidFill>
                            <a:srgbClr val="000000"/>
                          </a:solidFill>
                          <a:effectLst/>
                          <a:latin typeface="Times New Roman" panose="02020603050405020304" pitchFamily="18" charset="0"/>
                        </a:rPr>
                        <a:t>-2 CONFIG.</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Head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rowSpan="2">
                  <a:txBody>
                    <a:bodyPr/>
                    <a:lstStyle/>
                    <a:p>
                      <a:pPr algn="ctr" fontAlgn="t"/>
                      <a:r>
                        <a:rPr lang="en-US" sz="1100" b="1" i="0" u="none" strike="noStrike">
                          <a:solidFill>
                            <a:srgbClr val="000000"/>
                          </a:solidFill>
                          <a:effectLst/>
                          <a:latin typeface="Times New Roman" panose="02020603050405020304" pitchFamily="18" charset="0"/>
                        </a:rPr>
                        <a:t>4</a:t>
                      </a:r>
                    </a:p>
                  </a:txBody>
                  <a:tcPr marL="7620" marR="7620" marT="7620" marB="0">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D1500051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Head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vMerge="1">
                  <a:txBody>
                    <a:bodyPr/>
                    <a:lstStyle/>
                    <a:p>
                      <a:endParaRPr lang="en-US"/>
                    </a:p>
                  </a:txBody>
                  <a:tcPr/>
                </a:tc>
              </a:tr>
              <a:tr h="190500">
                <a:tc rowSpan="2">
                  <a:txBody>
                    <a:bodyPr/>
                    <a:lstStyle/>
                    <a:p>
                      <a:pPr algn="ctr" fontAlgn="t"/>
                      <a:r>
                        <a:rPr lang="en-US" sz="1100" b="1" i="0" u="none" strike="noStrike">
                          <a:solidFill>
                            <a:srgbClr val="000000"/>
                          </a:solidFill>
                          <a:effectLst/>
                          <a:latin typeface="Times New Roman" panose="02020603050405020304" pitchFamily="18" charset="0"/>
                        </a:rPr>
                        <a:t>-3 CONFIG.</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D1500048*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6B8B7"/>
                    </a:solidFill>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Head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rowSpan="2">
                  <a:txBody>
                    <a:bodyPr/>
                    <a:lstStyle/>
                    <a:p>
                      <a:pPr algn="ctr" fontAlgn="t"/>
                      <a:r>
                        <a:rPr lang="en-US" sz="1100" b="1" i="0" u="none" strike="noStrike">
                          <a:solidFill>
                            <a:srgbClr val="000000"/>
                          </a:solidFill>
                          <a:effectLst/>
                          <a:latin typeface="Times New Roman" panose="02020603050405020304" pitchFamily="18" charset="0"/>
                        </a:rPr>
                        <a:t>4</a:t>
                      </a:r>
                    </a:p>
                  </a:txBody>
                  <a:tcPr marL="7620" marR="7620" marT="7620" marB="0">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panose="02020603050405020304" pitchFamily="18" charset="0"/>
                        </a:rPr>
                        <a:t>D1500049*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100" b="0" i="0" u="none" strike="noStrike">
                          <a:solidFill>
                            <a:srgbClr val="000000"/>
                          </a:solidFill>
                          <a:effectLst/>
                          <a:latin typeface="Times New Roman" panose="02020603050405020304" pitchFamily="18" charset="0"/>
                        </a:rPr>
                        <a:t>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Head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vMerge="1">
                  <a:txBody>
                    <a:bodyPr/>
                    <a:lstStyle/>
                    <a:p>
                      <a:endParaRPr lang="en-US"/>
                    </a:p>
                  </a:txBody>
                  <a:tcPr/>
                </a:tc>
              </a:tr>
              <a:tr h="190500">
                <a:tc>
                  <a:txBody>
                    <a:bodyPr/>
                    <a:lstStyle/>
                    <a:p>
                      <a:pPr algn="ctr" fontAlgn="t"/>
                      <a:r>
                        <a:rPr lang="en-US" sz="1100" b="1" i="0" u="none" strike="noStrike">
                          <a:solidFill>
                            <a:srgbClr val="000000"/>
                          </a:solidFill>
                          <a:effectLst/>
                          <a:latin typeface="Times New Roman" panose="02020603050405020304" pitchFamily="18" charset="0"/>
                        </a:rPr>
                        <a:t>-4 CONFIG.</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2</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Head</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6</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t"/>
                      <a:r>
                        <a:rPr lang="en-US" sz="1100" b="1" i="0" u="none" strike="noStrike" dirty="0">
                          <a:solidFill>
                            <a:srgbClr val="000000"/>
                          </a:solidFill>
                          <a:effectLst/>
                          <a:latin typeface="Times New Roman" panose="02020603050405020304" pitchFamily="18" charset="0"/>
                        </a:rPr>
                        <a:t>6</a:t>
                      </a:r>
                    </a:p>
                  </a:txBody>
                  <a:tcPr marL="7620" marR="7620" marT="7620" marB="0">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panose="02020603050405020304" pitchFamily="18"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r>
              <a:tr h="190500">
                <a:tc gridSpan="5">
                  <a:txBody>
                    <a:bodyPr/>
                    <a:lstStyle/>
                    <a:p>
                      <a:pPr algn="l" fontAlgn="ctr"/>
                      <a:r>
                        <a:rPr lang="en-US" sz="1000" b="0" i="1" u="none" strike="noStrike">
                          <a:solidFill>
                            <a:srgbClr val="000000"/>
                          </a:solidFill>
                          <a:effectLst/>
                          <a:latin typeface="Times New Roman" panose="02020603050405020304" pitchFamily="18" charset="0"/>
                        </a:rPr>
                        <a:t>* D1500048 &amp; 49: outer holes = -2/basic config., inner = -3 config.</a:t>
                      </a:r>
                    </a:p>
                  </a:txBody>
                  <a:tcPr marL="7620" marR="7620" marT="762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2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r>
            </a:tbl>
          </a:graphicData>
        </a:graphic>
      </p:graphicFrame>
    </p:spTree>
    <p:extLst>
      <p:ext uri="{BB962C8B-B14F-4D97-AF65-F5344CB8AC3E}">
        <p14:creationId xmlns:p14="http://schemas.microsoft.com/office/powerpoint/2010/main" val="4234528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PREP – GLASS</a:t>
            </a:r>
            <a:endParaRPr lang="en-US" b="1" dirty="0"/>
          </a:p>
        </p:txBody>
      </p:sp>
      <p:sp>
        <p:nvSpPr>
          <p:cNvPr id="3" name="Content Placeholder 2"/>
          <p:cNvSpPr>
            <a:spLocks noGrp="1"/>
          </p:cNvSpPr>
          <p:nvPr>
            <p:ph idx="1"/>
          </p:nvPr>
        </p:nvSpPr>
        <p:spPr>
          <a:xfrm>
            <a:off x="187036" y="1338941"/>
            <a:ext cx="11873346" cy="4999591"/>
          </a:xfrm>
          <a:ln>
            <a:noFill/>
          </a:ln>
        </p:spPr>
        <p:style>
          <a:lnRef idx="2">
            <a:schemeClr val="accent6"/>
          </a:lnRef>
          <a:fillRef idx="1">
            <a:schemeClr val="lt1"/>
          </a:fillRef>
          <a:effectRef idx="0">
            <a:schemeClr val="accent6"/>
          </a:effectRef>
          <a:fontRef idx="minor">
            <a:schemeClr val="dk1"/>
          </a:fontRef>
        </p:style>
        <p:txBody>
          <a:bodyPr>
            <a:normAutofit/>
          </a:bodyPr>
          <a:lstStyle/>
          <a:p>
            <a:pPr marL="0" indent="0">
              <a:buNone/>
            </a:pPr>
            <a:r>
              <a:rPr lang="en-US" sz="2000" b="1" u="sng" dirty="0" smtClean="0"/>
              <a:t>OVERVIEW</a:t>
            </a:r>
          </a:p>
          <a:p>
            <a:r>
              <a:rPr lang="en-US" sz="2000" dirty="0" smtClean="0"/>
              <a:t>All use Bolt Assy -2 config.</a:t>
            </a:r>
          </a:p>
        </p:txBody>
      </p:sp>
      <p:sp>
        <p:nvSpPr>
          <p:cNvPr id="4" name="Slide Number Placeholder 3"/>
          <p:cNvSpPr>
            <a:spLocks noGrp="1"/>
          </p:cNvSpPr>
          <p:nvPr>
            <p:ph type="sldNum" sz="quarter" idx="12"/>
          </p:nvPr>
        </p:nvSpPr>
        <p:spPr/>
        <p:txBody>
          <a:bodyPr/>
          <a:lstStyle/>
          <a:p>
            <a:fld id="{E6758727-98EA-4EF2-A6C5-2B1E1425E5E2}" type="slidenum">
              <a:rPr lang="en-US" smtClean="0"/>
              <a:t>28</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Assemblies with Brackets</a:t>
            </a:r>
            <a:endParaRPr lang="en-US" sz="3600" b="1" dirty="0"/>
          </a:p>
        </p:txBody>
      </p:sp>
      <p:graphicFrame>
        <p:nvGraphicFramePr>
          <p:cNvPr id="7" name="Table 6"/>
          <p:cNvGraphicFramePr>
            <a:graphicFrameLocks noGrp="1"/>
          </p:cNvGraphicFramePr>
          <p:nvPr>
            <p:extLst>
              <p:ext uri="{D42A27DB-BD31-4B8C-83A1-F6EECF244321}">
                <p14:modId xmlns:p14="http://schemas.microsoft.com/office/powerpoint/2010/main" val="983140650"/>
              </p:ext>
            </p:extLst>
          </p:nvPr>
        </p:nvGraphicFramePr>
        <p:xfrm>
          <a:off x="1713829" y="4317492"/>
          <a:ext cx="8724900" cy="2159000"/>
        </p:xfrm>
        <a:graphic>
          <a:graphicData uri="http://schemas.openxmlformats.org/drawingml/2006/table">
            <a:tbl>
              <a:tblPr/>
              <a:tblGrid>
                <a:gridCol w="1270000"/>
                <a:gridCol w="1143000"/>
                <a:gridCol w="469900"/>
                <a:gridCol w="685800"/>
                <a:gridCol w="736600"/>
                <a:gridCol w="736600"/>
                <a:gridCol w="736600"/>
                <a:gridCol w="736600"/>
                <a:gridCol w="736600"/>
                <a:gridCol w="736600"/>
                <a:gridCol w="736600"/>
              </a:tblGrid>
              <a:tr h="317500">
                <a:tc>
                  <a:txBody>
                    <a:bodyPr/>
                    <a:lstStyle/>
                    <a:p>
                      <a:pPr algn="l" fontAlgn="ctr"/>
                      <a:endParaRPr lang="en-US" sz="1100" b="0" i="0" u="none" strike="noStrike" dirty="0">
                        <a:solidFill>
                          <a:srgbClr val="000000"/>
                        </a:solidFill>
                        <a:effectLst/>
                        <a:latin typeface="Times New Roman"/>
                      </a:endParaRPr>
                    </a:p>
                  </a:txBody>
                  <a:tcPr marL="12700" marR="12700" marT="12700" marB="0" anchor="ctr">
                    <a:lnL>
                      <a:noFill/>
                    </a:lnL>
                    <a:lnR>
                      <a:noFill/>
                    </a:lnR>
                    <a:lnT>
                      <a:noFill/>
                    </a:lnT>
                    <a:lnB>
                      <a:noFill/>
                    </a:lnB>
                  </a:tcPr>
                </a:tc>
                <a:tc>
                  <a:txBody>
                    <a:bodyPr/>
                    <a:lstStyle/>
                    <a:p>
                      <a:pPr algn="l" fontAlgn="ctr"/>
                      <a:endParaRPr lang="en-US" sz="1100" b="0" i="0" u="none" strike="noStrike">
                        <a:solidFill>
                          <a:srgbClr val="000000"/>
                        </a:solidFill>
                        <a:effectLst/>
                        <a:latin typeface="Times New Roman"/>
                      </a:endParaRP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dirty="0">
                        <a:solidFill>
                          <a:srgbClr val="000000"/>
                        </a:solidFill>
                        <a:effectLst/>
                        <a:latin typeface="Times New Roman"/>
                      </a:endParaRP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100" b="0" i="0" u="none" strike="noStrike">
                        <a:solidFill>
                          <a:srgbClr val="000000"/>
                        </a:solidFill>
                        <a:effectLst/>
                        <a:latin typeface="Times New Roman"/>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QTY - BA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100" b="1" i="0" u="none" strike="noStrike">
                          <a:solidFill>
                            <a:srgbClr val="000000"/>
                          </a:solidFill>
                          <a:effectLst/>
                          <a:latin typeface="Times New Roman"/>
                        </a:rPr>
                        <a:t>QTY - C-CLAMPS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algn="ctr" fontAlgn="ctr"/>
                      <a:r>
                        <a:rPr lang="en-US" sz="1100" b="1" i="0" u="none" strike="noStrike">
                          <a:solidFill>
                            <a:srgbClr val="000000"/>
                          </a:solidFill>
                          <a:effectLst/>
                          <a:latin typeface="Times New Roman"/>
                        </a:rPr>
                        <a:t>QTY - STIFFENERS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508000">
                <a:tc>
                  <a:txBody>
                    <a:bodyPr/>
                    <a:lstStyle/>
                    <a:p>
                      <a:pPr algn="l" fontAlgn="ctr"/>
                      <a:endParaRPr lang="en-US" sz="1100" b="0" i="0" u="none" strike="noStrike">
                        <a:solidFill>
                          <a:srgbClr val="000000"/>
                        </a:solidFill>
                        <a:effectLst/>
                        <a:latin typeface="Times New Roman"/>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PART NUMBER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QTY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a:rPr>
                        <a:t>S1</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a:rPr>
                        <a:t>-2 Config.</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-101 (LH)</a:t>
                      </a:r>
                      <a:br>
                        <a:rPr lang="en-US" sz="1100" b="1" i="0" u="none" strike="noStrike">
                          <a:solidFill>
                            <a:srgbClr val="000000"/>
                          </a:solidFill>
                          <a:effectLst/>
                          <a:latin typeface="Times New Roman"/>
                        </a:rPr>
                      </a:br>
                      <a:r>
                        <a:rPr lang="en-US" sz="1100" b="0" i="0" u="none" strike="noStrike">
                          <a:solidFill>
                            <a:srgbClr val="808080"/>
                          </a:solidFill>
                          <a:effectLst/>
                          <a:latin typeface="Times New Roman"/>
                        </a:rPr>
                        <a:t>(34)</a:t>
                      </a:r>
                      <a:endParaRPr lang="en-US" sz="1100" b="1" i="0" u="none" strike="noStrike">
                        <a:solidFill>
                          <a:srgbClr val="000000"/>
                        </a:solidFill>
                        <a:effectLst/>
                        <a:latin typeface="Times New Roman"/>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-102 (RH)</a:t>
                      </a:r>
                      <a:br>
                        <a:rPr lang="en-US" sz="1100" b="1" i="0" u="none" strike="noStrike">
                          <a:solidFill>
                            <a:srgbClr val="000000"/>
                          </a:solidFill>
                          <a:effectLst/>
                          <a:latin typeface="Times New Roman"/>
                        </a:rPr>
                      </a:br>
                      <a:r>
                        <a:rPr lang="en-US" sz="1100" b="0" i="0" u="none" strike="noStrike">
                          <a:solidFill>
                            <a:srgbClr val="808080"/>
                          </a:solidFill>
                          <a:effectLst/>
                          <a:latin typeface="Times New Roman"/>
                        </a:rPr>
                        <a:t>(35)</a:t>
                      </a:r>
                      <a:endParaRPr lang="en-US" sz="1100" b="1" i="0" u="none" strike="noStrike">
                        <a:solidFill>
                          <a:srgbClr val="000000"/>
                        </a:solidFill>
                        <a:effectLst/>
                        <a:latin typeface="Times New Roman"/>
                      </a:endParaRP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-3495</a:t>
                      </a:r>
                      <a:br>
                        <a:rPr lang="en-US" sz="1100" b="1" i="0" u="none" strike="noStrike">
                          <a:solidFill>
                            <a:srgbClr val="000000"/>
                          </a:solidFill>
                          <a:effectLst/>
                          <a:latin typeface="Times New Roman"/>
                        </a:rPr>
                      </a:br>
                      <a:r>
                        <a:rPr lang="en-US" sz="1100" b="0" i="0" u="none" strike="noStrike">
                          <a:solidFill>
                            <a:srgbClr val="808080"/>
                          </a:solidFill>
                          <a:effectLst/>
                          <a:latin typeface="Times New Roman"/>
                        </a:rPr>
                        <a:t>(63)</a:t>
                      </a:r>
                      <a:endParaRPr lang="en-US" sz="1100" b="1" i="0" u="none" strike="noStrike">
                        <a:solidFill>
                          <a:srgbClr val="000000"/>
                        </a:solidFill>
                        <a:effectLst/>
                        <a:latin typeface="Times New Roman"/>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-3620</a:t>
                      </a:r>
                      <a:br>
                        <a:rPr lang="en-US" sz="1100" b="1" i="0" u="none" strike="noStrike">
                          <a:solidFill>
                            <a:srgbClr val="000000"/>
                          </a:solidFill>
                          <a:effectLst/>
                          <a:latin typeface="Times New Roman"/>
                        </a:rPr>
                      </a:br>
                      <a:r>
                        <a:rPr lang="en-US" sz="1100" b="0" i="0" u="none" strike="noStrike">
                          <a:solidFill>
                            <a:srgbClr val="808080"/>
                          </a:solidFill>
                          <a:effectLst/>
                          <a:latin typeface="Times New Roman"/>
                        </a:rPr>
                        <a:t>(64)</a:t>
                      </a:r>
                      <a:endParaRPr lang="en-US" sz="1100" b="1" i="0" u="none" strike="noStrike">
                        <a:solidFill>
                          <a:srgbClr val="000000"/>
                        </a:solidFill>
                        <a:effectLst/>
                        <a:latin typeface="Times New Roman"/>
                      </a:endParaRP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-5370 </a:t>
                      </a:r>
                      <a:br>
                        <a:rPr lang="en-US" sz="1100" b="1" i="0" u="none" strike="noStrike">
                          <a:solidFill>
                            <a:srgbClr val="000000"/>
                          </a:solidFill>
                          <a:effectLst/>
                          <a:latin typeface="Times New Roman"/>
                        </a:rPr>
                      </a:br>
                      <a:r>
                        <a:rPr lang="en-US" sz="1100" b="0" i="0" u="none" strike="noStrike">
                          <a:solidFill>
                            <a:srgbClr val="808080"/>
                          </a:solidFill>
                          <a:effectLst/>
                          <a:latin typeface="Times New Roman"/>
                        </a:rPr>
                        <a:t>(65)</a:t>
                      </a:r>
                      <a:endParaRPr lang="en-US" sz="1100" b="1" i="0" u="none" strike="noStrike">
                        <a:solidFill>
                          <a:srgbClr val="000000"/>
                        </a:solidFill>
                        <a:effectLst/>
                        <a:latin typeface="Times New Roman"/>
                      </a:endParaRP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-4620</a:t>
                      </a:r>
                      <a:br>
                        <a:rPr lang="en-US" sz="1100" b="1" i="0" u="none" strike="noStrike">
                          <a:solidFill>
                            <a:srgbClr val="000000"/>
                          </a:solidFill>
                          <a:effectLst/>
                          <a:latin typeface="Times New Roman"/>
                        </a:rPr>
                      </a:br>
                      <a:r>
                        <a:rPr lang="en-US" sz="1100" b="0" i="0" u="none" strike="noStrike">
                          <a:solidFill>
                            <a:srgbClr val="808080"/>
                          </a:solidFill>
                          <a:effectLst/>
                          <a:latin typeface="Times New Roman"/>
                        </a:rPr>
                        <a:t>(66)</a:t>
                      </a:r>
                      <a:endParaRPr lang="en-US" sz="1100" b="1" i="0" u="none" strike="noStrike">
                        <a:solidFill>
                          <a:srgbClr val="000000"/>
                        </a:solidFill>
                        <a:effectLst/>
                        <a:latin typeface="Times New Roman"/>
                      </a:endParaRP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rowSpan="2">
                  <a:txBody>
                    <a:bodyPr/>
                    <a:lstStyle/>
                    <a:p>
                      <a:pPr algn="l" fontAlgn="ctr"/>
                      <a:r>
                        <a:rPr lang="en-US" sz="1100" b="1" i="0" u="none" strike="noStrike">
                          <a:solidFill>
                            <a:srgbClr val="000000"/>
                          </a:solidFill>
                          <a:effectLst/>
                          <a:latin typeface="Times New Roman"/>
                        </a:rPr>
                        <a:t>FULLY ASSEMBLED*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a:rPr>
                        <a:t>D1500052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Head</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a:rPr>
                        <a:t>D1500053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Head</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a:rPr>
                        <a:t>1</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rowSpan="4">
                  <a:txBody>
                    <a:bodyPr/>
                    <a:lstStyle/>
                    <a:p>
                      <a:pPr algn="l" fontAlgn="ctr"/>
                      <a:r>
                        <a:rPr lang="en-US" sz="1100" b="1" i="0" u="none" strike="noStrike">
                          <a:solidFill>
                            <a:srgbClr val="000000"/>
                          </a:solidFill>
                          <a:effectLst/>
                          <a:latin typeface="Times New Roman"/>
                        </a:rPr>
                        <a:t>PARTIALLY ASSEMBLED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a:rPr>
                        <a:t>D1500054-101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Head</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a:rPr>
                        <a:t>D1500054-102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Head</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a:rPr>
                        <a:t>D1500055-101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a:rPr>
                        <a:t>Head</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90500">
                <a:tc vMerge="1">
                  <a:txBody>
                    <a:bodyPr/>
                    <a:lstStyle/>
                    <a:p>
                      <a:endParaRPr lang="en-US"/>
                    </a:p>
                  </a:txBody>
                  <a:tcPr/>
                </a:tc>
                <a:tc>
                  <a:txBody>
                    <a:bodyPr/>
                    <a:lstStyle/>
                    <a:p>
                      <a:pPr algn="l" fontAlgn="ctr"/>
                      <a:r>
                        <a:rPr lang="en-US" sz="1100" b="0" i="0" u="none" strike="noStrike">
                          <a:solidFill>
                            <a:srgbClr val="000000"/>
                          </a:solidFill>
                          <a:effectLst/>
                          <a:latin typeface="Times New Roman"/>
                        </a:rPr>
                        <a:t>D1500055-102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Head</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1</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a:rPr>
                        <a:t> </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ctr"/>
                      <a:endParaRPr lang="en-US" sz="1100" b="0" i="0" u="none" strike="noStrike">
                        <a:solidFill>
                          <a:srgbClr val="000000"/>
                        </a:solidFill>
                        <a:effectLst/>
                        <a:latin typeface="Times New Roman"/>
                      </a:endParaRP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a:endParaRP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a:endParaRP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1100" b="0" i="0" u="none" strike="noStrike">
                        <a:solidFill>
                          <a:srgbClr val="000000"/>
                        </a:solidFill>
                        <a:effectLst/>
                        <a:latin typeface="Times New Roman"/>
                      </a:endParaRP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a:solidFill>
                            <a:srgbClr val="000000"/>
                          </a:solidFill>
                          <a:effectLst/>
                          <a:latin typeface="Times New Roman"/>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3</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2</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a:rPr>
                        <a:t>2</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a:rPr>
                        <a:t>1</a:t>
                      </a:r>
                    </a:p>
                  </a:txBody>
                  <a:tcPr marL="12700" marR="12700" marT="1270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8" name="Group 7"/>
          <p:cNvGrpSpPr>
            <a:grpSpLocks noChangeAspect="1"/>
          </p:cNvGrpSpPr>
          <p:nvPr/>
        </p:nvGrpSpPr>
        <p:grpSpPr>
          <a:xfrm>
            <a:off x="8952526" y="1076295"/>
            <a:ext cx="2972406" cy="2981332"/>
            <a:chOff x="664882" y="-493058"/>
            <a:chExt cx="6837467" cy="685800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882" y="-493058"/>
              <a:ext cx="6837467" cy="6858000"/>
            </a:xfrm>
            <a:prstGeom prst="rect">
              <a:avLst/>
            </a:prstGeom>
          </p:spPr>
        </p:pic>
        <p:grpSp>
          <p:nvGrpSpPr>
            <p:cNvPr id="10" name="Group 9"/>
            <p:cNvGrpSpPr/>
            <p:nvPr/>
          </p:nvGrpSpPr>
          <p:grpSpPr>
            <a:xfrm>
              <a:off x="2540000" y="2242910"/>
              <a:ext cx="1811714" cy="1277824"/>
              <a:chOff x="2540000" y="2242910"/>
              <a:chExt cx="1811714" cy="1277824"/>
            </a:xfrm>
          </p:grpSpPr>
          <p:sp>
            <p:nvSpPr>
              <p:cNvPr id="11" name="Rectangle 10"/>
              <p:cNvSpPr/>
              <p:nvPr/>
            </p:nvSpPr>
            <p:spPr>
              <a:xfrm rot="1779727">
                <a:off x="3501808" y="2242910"/>
                <a:ext cx="849906" cy="8564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540000" y="2554941"/>
                <a:ext cx="1688352" cy="9657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50514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0555" y="1599520"/>
            <a:ext cx="11670890" cy="3658961"/>
          </a:xfrm>
        </p:spPr>
        <p:txBody>
          <a:bodyPr anchor="ctr">
            <a:normAutofit/>
          </a:bodyPr>
          <a:lstStyle/>
          <a:p>
            <a:pPr>
              <a:lnSpc>
                <a:spcPct val="150000"/>
              </a:lnSpc>
            </a:pPr>
            <a:r>
              <a:rPr lang="en-US" sz="6600" b="1" u="sng" dirty="0" smtClean="0"/>
              <a:t>PREP – IN CHAMBER</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29</a:t>
            </a:fld>
            <a:endParaRPr lang="en-US"/>
          </a:p>
        </p:txBody>
      </p:sp>
    </p:spTree>
    <p:extLst>
      <p:ext uri="{BB962C8B-B14F-4D97-AF65-F5344CB8AC3E}">
        <p14:creationId xmlns:p14="http://schemas.microsoft.com/office/powerpoint/2010/main" val="2267392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599520"/>
            <a:ext cx="10515600" cy="3658961"/>
          </a:xfrm>
        </p:spPr>
        <p:txBody>
          <a:bodyPr anchor="ctr">
            <a:normAutofit/>
          </a:bodyPr>
          <a:lstStyle/>
          <a:p>
            <a:pPr>
              <a:lnSpc>
                <a:spcPct val="150000"/>
              </a:lnSpc>
            </a:pPr>
            <a:r>
              <a:rPr lang="en-US" sz="6600" b="1" u="sng" dirty="0" smtClean="0"/>
              <a:t>THE BASICS</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3</a:t>
            </a:fld>
            <a:endParaRPr lang="en-US"/>
          </a:p>
        </p:txBody>
      </p:sp>
    </p:spTree>
    <p:extLst>
      <p:ext uri="{BB962C8B-B14F-4D97-AF65-F5344CB8AC3E}">
        <p14:creationId xmlns:p14="http://schemas.microsoft.com/office/powerpoint/2010/main" val="171248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a:ln>
            <a:noFill/>
          </a:ln>
        </p:spPr>
        <p:txBody>
          <a:bodyPr/>
          <a:lstStyle/>
          <a:p>
            <a:r>
              <a:rPr lang="en-US" b="1" dirty="0" smtClean="0"/>
              <a:t>PREP – IN CHAMBER</a:t>
            </a:r>
            <a:endParaRPr lang="en-US" b="1" dirty="0"/>
          </a:p>
        </p:txBody>
      </p:sp>
      <p:sp>
        <p:nvSpPr>
          <p:cNvPr id="3" name="Content Placeholder 2"/>
          <p:cNvSpPr>
            <a:spLocks noGrp="1"/>
          </p:cNvSpPr>
          <p:nvPr>
            <p:ph idx="1"/>
          </p:nvPr>
        </p:nvSpPr>
        <p:spPr>
          <a:xfrm>
            <a:off x="187036" y="955221"/>
            <a:ext cx="11873346" cy="5733446"/>
          </a:xfrm>
          <a:ln>
            <a:noFill/>
          </a:ln>
        </p:spPr>
        <p:txBody>
          <a:bodyPr>
            <a:normAutofit/>
          </a:bodyPr>
          <a:lstStyle/>
          <a:p>
            <a:r>
              <a:rPr lang="en-US" sz="2000" dirty="0" smtClean="0"/>
              <a:t>Count the number of EQ Stops currently installed (on old EQ Stop Assy).</a:t>
            </a:r>
          </a:p>
          <a:p>
            <a:pPr lvl="1"/>
            <a:r>
              <a:rPr lang="en-US" sz="1600" dirty="0" smtClean="0"/>
              <a:t>Total = 14: Go to next step.</a:t>
            </a:r>
          </a:p>
          <a:p>
            <a:pPr lvl="1"/>
            <a:r>
              <a:rPr lang="en-US" sz="1600" dirty="0" smtClean="0"/>
              <a:t>Total &lt;14: For every missing EQ stop on the OMC, remove 1 EQ stop from the Temp Stabilizer Assy. Replace with PEEK stops.</a:t>
            </a:r>
          </a:p>
          <a:p>
            <a:endParaRPr lang="en-US" sz="2000" dirty="0" smtClean="0"/>
          </a:p>
          <a:p>
            <a:r>
              <a:rPr lang="en-US" sz="2000" dirty="0" smtClean="0"/>
              <a:t>Lock all EQ Stops.</a:t>
            </a:r>
          </a:p>
          <a:p>
            <a:endParaRPr lang="en-US" sz="2000" dirty="0" smtClean="0"/>
          </a:p>
          <a:p>
            <a:r>
              <a:rPr lang="en-US" sz="2000" dirty="0" smtClean="0"/>
              <a:t>Pinch/lock upper and lower blade stops.</a:t>
            </a:r>
          </a:p>
          <a:p>
            <a:endParaRPr lang="en-US" sz="2000" dirty="0"/>
          </a:p>
          <a:p>
            <a:r>
              <a:rPr lang="en-US" sz="2000" dirty="0" smtClean="0"/>
              <a:t>Move/remove items per </a:t>
            </a:r>
            <a:r>
              <a:rPr lang="en-US" sz="2000" dirty="0" smtClean="0">
                <a:hlinkClick r:id="rId2"/>
              </a:rPr>
              <a:t>HAM6 Table Balance.pdf</a:t>
            </a:r>
            <a:r>
              <a:rPr lang="en-US" sz="2000" dirty="0" smtClean="0"/>
              <a:t> (D0900295 Other Files).</a:t>
            </a:r>
            <a:endParaRPr lang="en-US" sz="16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30</a:t>
            </a:fld>
            <a:endParaRPr lang="en-US"/>
          </a:p>
        </p:txBody>
      </p:sp>
    </p:spTree>
    <p:extLst>
      <p:ext uri="{BB962C8B-B14F-4D97-AF65-F5344CB8AC3E}">
        <p14:creationId xmlns:p14="http://schemas.microsoft.com/office/powerpoint/2010/main" val="23931914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0555" y="1599520"/>
            <a:ext cx="11670890" cy="3658961"/>
          </a:xfrm>
        </p:spPr>
        <p:txBody>
          <a:bodyPr anchor="ctr">
            <a:normAutofit/>
          </a:bodyPr>
          <a:lstStyle/>
          <a:p>
            <a:pPr>
              <a:lnSpc>
                <a:spcPct val="150000"/>
              </a:lnSpc>
            </a:pPr>
            <a:r>
              <a:rPr lang="en-US" sz="6600" b="1" u="sng" dirty="0" smtClean="0"/>
              <a:t>ASSEMBLY PROCEDURE</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31</a:t>
            </a:fld>
            <a:endParaRPr lang="en-US"/>
          </a:p>
        </p:txBody>
      </p:sp>
      <p:sp>
        <p:nvSpPr>
          <p:cNvPr id="7" name="Content Placeholder 2"/>
          <p:cNvSpPr txBox="1">
            <a:spLocks/>
          </p:cNvSpPr>
          <p:nvPr/>
        </p:nvSpPr>
        <p:spPr>
          <a:xfrm>
            <a:off x="1777269" y="5258481"/>
            <a:ext cx="8637463" cy="116713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i="1" dirty="0" smtClean="0">
                <a:solidFill>
                  <a:schemeClr val="tx1"/>
                </a:solidFill>
              </a:rPr>
              <a:t>Notes:</a:t>
            </a:r>
          </a:p>
          <a:p>
            <a:pPr marL="285750" indent="-285750">
              <a:buFont typeface="Arial" panose="020B0604020202020204" pitchFamily="34" charset="0"/>
              <a:buChar char="•"/>
            </a:pPr>
            <a:r>
              <a:rPr lang="en-US" sz="1400" i="1" dirty="0" smtClean="0">
                <a:solidFill>
                  <a:schemeClr val="tx1"/>
                </a:solidFill>
              </a:rPr>
              <a:t>2 person job.</a:t>
            </a:r>
          </a:p>
          <a:p>
            <a:pPr marL="285750" indent="-285750">
              <a:buFont typeface="Arial" panose="020B0604020202020204" pitchFamily="34" charset="0"/>
              <a:buChar char="•"/>
            </a:pPr>
            <a:r>
              <a:rPr lang="en-US" sz="1400" i="1" dirty="0" smtClean="0">
                <a:solidFill>
                  <a:schemeClr val="tx1"/>
                </a:solidFill>
              </a:rPr>
              <a:t>Item numbers are given per the top level OMC drawing for reference.</a:t>
            </a:r>
          </a:p>
        </p:txBody>
      </p:sp>
    </p:spTree>
    <p:extLst>
      <p:ext uri="{BB962C8B-B14F-4D97-AF65-F5344CB8AC3E}">
        <p14:creationId xmlns:p14="http://schemas.microsoft.com/office/powerpoint/2010/main" val="31244631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a:pPr>
            <a:r>
              <a:rPr lang="en-US" sz="2000" dirty="0" smtClean="0"/>
              <a:t>Install EQ Stop Temp Stabilizer Assy </a:t>
            </a:r>
            <a:r>
              <a:rPr lang="en-US" sz="2000" i="1" dirty="0" smtClean="0"/>
              <a:t>(</a:t>
            </a:r>
            <a:r>
              <a:rPr lang="en-US" sz="2000" i="1" dirty="0" smtClean="0">
                <a:hlinkClick r:id="rId2"/>
              </a:rPr>
              <a:t>69</a:t>
            </a:r>
            <a:r>
              <a:rPr lang="en-US" sz="2000" i="1" dirty="0" smtClean="0"/>
              <a:t>) </a:t>
            </a:r>
            <a:r>
              <a:rPr lang="en-US" sz="2000" dirty="0" smtClean="0"/>
              <a:t>in its retracted position.</a:t>
            </a:r>
          </a:p>
          <a:p>
            <a:pPr lvl="1">
              <a:buFont typeface="Arial"/>
              <a:buChar char="•"/>
            </a:pPr>
            <a:r>
              <a:rPr lang="en-US" sz="1600" dirty="0" smtClean="0"/>
              <a:t>Tighten C-Clamp Screws </a:t>
            </a:r>
            <a:r>
              <a:rPr lang="en-US" sz="1600" i="1" dirty="0" smtClean="0"/>
              <a:t>(69.2)</a:t>
            </a:r>
          </a:p>
          <a:p>
            <a:pPr lvl="1">
              <a:buFont typeface="Arial"/>
              <a:buChar char="•"/>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32</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104" y="1677910"/>
            <a:ext cx="983596" cy="856822"/>
          </a:xfrm>
          <a:prstGeom prst="rect">
            <a:avLst/>
          </a:prstGeom>
          <a:ln>
            <a:noFill/>
          </a:ln>
        </p:spPr>
      </p:pic>
      <p:sp>
        <p:nvSpPr>
          <p:cNvPr id="5" name="TextBox 4"/>
          <p:cNvSpPr txBox="1"/>
          <p:nvPr/>
        </p:nvSpPr>
        <p:spPr>
          <a:xfrm>
            <a:off x="1755232" y="1642206"/>
            <a:ext cx="10119748" cy="584776"/>
          </a:xfrm>
          <a:prstGeom prst="rect">
            <a:avLst/>
          </a:prstGeom>
          <a:noFill/>
        </p:spPr>
        <p:txBody>
          <a:bodyPr wrap="square" rtlCol="0">
            <a:spAutoFit/>
          </a:bodyPr>
          <a:lstStyle/>
          <a:p>
            <a:pPr marL="285750" indent="-285750">
              <a:buFont typeface="Arial"/>
              <a:buChar char="•"/>
            </a:pPr>
            <a:r>
              <a:rPr lang="en-US" sz="1600" i="1" dirty="0" smtClean="0">
                <a:solidFill>
                  <a:srgbClr val="FF0000"/>
                </a:solidFill>
              </a:rPr>
              <a:t>Mind the parts on the bottom of the bench.</a:t>
            </a:r>
          </a:p>
          <a:p>
            <a:pPr marL="285750" indent="-285750">
              <a:buFont typeface="Arial"/>
              <a:buChar char="•"/>
            </a:pPr>
            <a:r>
              <a:rPr lang="en-US" sz="1600" i="1" dirty="0" smtClean="0">
                <a:solidFill>
                  <a:srgbClr val="FF0000"/>
                </a:solidFill>
              </a:rPr>
              <a:t>The assy pitches forward when the C-Clamps Screws are retracted. Once tightened, the assy is stable.</a:t>
            </a:r>
            <a:endParaRPr lang="en-US" sz="1600" i="1" dirty="0">
              <a:solidFill>
                <a:srgbClr val="FF0000"/>
              </a:solidFill>
            </a:endParaRPr>
          </a:p>
        </p:txBody>
      </p:sp>
      <p:pic>
        <p:nvPicPr>
          <p:cNvPr id="9" name="Picture 8" descr="DSC_02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65" y="2694490"/>
            <a:ext cx="6109111" cy="4061909"/>
          </a:xfrm>
          <a:prstGeom prst="rect">
            <a:avLst/>
          </a:prstGeom>
        </p:spPr>
      </p:pic>
      <p:pic>
        <p:nvPicPr>
          <p:cNvPr id="15" name="Picture 14" descr="DSC_0271.JPG"/>
          <p:cNvPicPr>
            <a:picLocks noChangeAspect="1"/>
          </p:cNvPicPr>
          <p:nvPr/>
        </p:nvPicPr>
        <p:blipFill rotWithShape="1">
          <a:blip r:embed="rId5">
            <a:extLst>
              <a:ext uri="{28A0092B-C50C-407E-A947-70E740481C1C}">
                <a14:useLocalDpi xmlns:a14="http://schemas.microsoft.com/office/drawing/2010/main" val="0"/>
              </a:ext>
            </a:extLst>
          </a:blip>
          <a:srcRect l="10219"/>
          <a:stretch/>
        </p:blipFill>
        <p:spPr>
          <a:xfrm rot="16200000">
            <a:off x="7086495" y="3223451"/>
            <a:ext cx="4059537" cy="3006358"/>
          </a:xfrm>
          <a:prstGeom prst="rect">
            <a:avLst/>
          </a:prstGeom>
        </p:spPr>
      </p:pic>
    </p:spTree>
    <p:extLst>
      <p:ext uri="{BB962C8B-B14F-4D97-AF65-F5344CB8AC3E}">
        <p14:creationId xmlns:p14="http://schemas.microsoft.com/office/powerpoint/2010/main" val="3641722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2"/>
            </a:pPr>
            <a:r>
              <a:rPr lang="en-US" sz="2000" dirty="0" smtClean="0"/>
              <a:t>Adjust EQ </a:t>
            </a:r>
            <a:r>
              <a:rPr lang="en-US" sz="2000" dirty="0"/>
              <a:t>Stop Temp Stabilizer Assy position</a:t>
            </a:r>
            <a:r>
              <a:rPr lang="en-US" sz="2000" dirty="0" smtClean="0"/>
              <a:t>.</a:t>
            </a:r>
          </a:p>
          <a:p>
            <a:pPr lvl="1"/>
            <a:r>
              <a:rPr lang="en-US" sz="1600" dirty="0" smtClean="0"/>
              <a:t>Loosen screws </a:t>
            </a:r>
            <a:r>
              <a:rPr lang="en-US" sz="1600" i="1" dirty="0" smtClean="0"/>
              <a:t>(69.8 &amp; 69.9).</a:t>
            </a:r>
          </a:p>
          <a:p>
            <a:pPr lvl="1"/>
            <a:r>
              <a:rPr lang="en-US" sz="1600" dirty="0" smtClean="0"/>
              <a:t>Center U-Channel </a:t>
            </a:r>
            <a:r>
              <a:rPr lang="en-US" sz="1600" i="1" dirty="0" smtClean="0"/>
              <a:t>(69.4) </a:t>
            </a:r>
            <a:r>
              <a:rPr lang="en-US" sz="1600" dirty="0" smtClean="0"/>
              <a:t>wrt bench, and lock in place.</a:t>
            </a:r>
          </a:p>
          <a:p>
            <a:pPr lvl="1"/>
            <a:r>
              <a:rPr lang="en-US" sz="1600" dirty="0" smtClean="0"/>
              <a:t>Extend the L-Bracket </a:t>
            </a:r>
            <a:r>
              <a:rPr lang="en-US" sz="1600" i="1" dirty="0" smtClean="0"/>
              <a:t>(69.5) </a:t>
            </a:r>
            <a:r>
              <a:rPr lang="en-US" sz="1600" dirty="0" smtClean="0"/>
              <a:t>toward the bench as far as safely possible, and lock in place.</a:t>
            </a:r>
          </a:p>
          <a:p>
            <a:pPr marL="457200" lvl="1"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33</a:t>
            </a:fld>
            <a:endParaRPr lang="en-US"/>
          </a:p>
        </p:txBody>
      </p:sp>
      <p:pic>
        <p:nvPicPr>
          <p:cNvPr id="15" name="Picture 14"/>
          <p:cNvPicPr>
            <a:picLocks noChangeAspect="1"/>
          </p:cNvPicPr>
          <p:nvPr/>
        </p:nvPicPr>
        <p:blipFill rotWithShape="1">
          <a:blip r:embed="rId2"/>
          <a:srcRect l="9139" t="9491"/>
          <a:stretch/>
        </p:blipFill>
        <p:spPr>
          <a:xfrm>
            <a:off x="432615" y="3123879"/>
            <a:ext cx="3069757" cy="3381374"/>
          </a:xfrm>
          <a:prstGeom prst="rect">
            <a:avLst/>
          </a:prstGeom>
        </p:spPr>
      </p:pic>
      <p:pic>
        <p:nvPicPr>
          <p:cNvPr id="18" name="Picture 17" descr="DSC_02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921553" y="3699755"/>
            <a:ext cx="3409026" cy="2266639"/>
          </a:xfrm>
          <a:prstGeom prst="rect">
            <a:avLst/>
          </a:prstGeom>
        </p:spPr>
      </p:pic>
      <p:pic>
        <p:nvPicPr>
          <p:cNvPr id="19" name="Picture 18" descr="DSC_027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987" y="3137167"/>
            <a:ext cx="5125144" cy="3407676"/>
          </a:xfrm>
          <a:prstGeom prst="rect">
            <a:avLst/>
          </a:prstGeom>
        </p:spPr>
      </p:pic>
      <p:sp>
        <p:nvSpPr>
          <p:cNvPr id="2" name="Oval 1"/>
          <p:cNvSpPr>
            <a:spLocks noChangeAspect="1"/>
          </p:cNvSpPr>
          <p:nvPr/>
        </p:nvSpPr>
        <p:spPr>
          <a:xfrm>
            <a:off x="714586" y="3386273"/>
            <a:ext cx="192024" cy="192024"/>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714586" y="4063469"/>
            <a:ext cx="192024" cy="192024"/>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1020810" y="3177403"/>
            <a:ext cx="192024" cy="192024"/>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850794" y="5457520"/>
            <a:ext cx="192024" cy="192024"/>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3977820" y="79149"/>
            <a:ext cx="4143375" cy="7492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smtClean="0"/>
              <a:t>+X Side</a:t>
            </a:r>
            <a:endParaRPr lang="en-US" b="1" dirty="0"/>
          </a:p>
        </p:txBody>
      </p:sp>
    </p:spTree>
    <p:extLst>
      <p:ext uri="{BB962C8B-B14F-4D97-AF65-F5344CB8AC3E}">
        <p14:creationId xmlns:p14="http://schemas.microsoft.com/office/powerpoint/2010/main" val="3713184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spcAft>
                <a:spcPts val="1200"/>
              </a:spcAft>
              <a:buFont typeface="+mj-lt"/>
              <a:buAutoNum type="arabicPeriod" startAt="3"/>
            </a:pPr>
            <a:r>
              <a:rPr lang="en-US" sz="2000" dirty="0" smtClean="0"/>
              <a:t>Lock 4X PEEK EQ Stops </a:t>
            </a:r>
            <a:r>
              <a:rPr lang="en-US" sz="2000" i="1" dirty="0" smtClean="0"/>
              <a:t>(69.1).</a:t>
            </a:r>
          </a:p>
          <a:p>
            <a:pPr marL="457200" indent="-457200">
              <a:buFont typeface="+mj-lt"/>
              <a:buAutoNum type="arabicPeriod" startAt="3"/>
            </a:pPr>
            <a:r>
              <a:rPr lang="en-US" sz="2000" dirty="0" smtClean="0"/>
              <a:t>Install 2X </a:t>
            </a:r>
            <a:r>
              <a:rPr lang="en-US" sz="2000" dirty="0"/>
              <a:t>Panel </a:t>
            </a:r>
            <a:r>
              <a:rPr lang="en-US" sz="2000" dirty="0" smtClean="0"/>
              <a:t>Mounting Brackets </a:t>
            </a:r>
            <a:r>
              <a:rPr lang="en-US" sz="2000" i="1" dirty="0" smtClean="0"/>
              <a:t>(</a:t>
            </a:r>
            <a:r>
              <a:rPr lang="en-US" sz="2000" i="1" dirty="0" smtClean="0">
                <a:hlinkClick r:id="rId2"/>
              </a:rPr>
              <a:t>32</a:t>
            </a:r>
            <a:r>
              <a:rPr lang="en-US" sz="2000" i="1" dirty="0" smtClean="0"/>
              <a:t>)</a:t>
            </a:r>
            <a:r>
              <a:rPr lang="en-US" sz="2000" dirty="0" smtClean="0"/>
              <a:t>.</a:t>
            </a:r>
          </a:p>
          <a:p>
            <a:pPr lvl="1"/>
            <a:r>
              <a:rPr lang="en-US" sz="1600" dirty="0" smtClean="0"/>
              <a:t>Required hardware: 10X Screws, BHSC 1/4-20 x 0.5 </a:t>
            </a:r>
            <a:r>
              <a:rPr lang="en-US" sz="1600" i="1" dirty="0" smtClean="0"/>
              <a:t>(48)</a:t>
            </a:r>
            <a:endParaRPr lang="en-US" sz="1600" i="1" dirty="0"/>
          </a:p>
          <a:p>
            <a:pPr lvl="1"/>
            <a:r>
              <a:rPr lang="en-US" sz="1600" dirty="0" smtClean="0"/>
              <a:t>Leave </a:t>
            </a:r>
            <a:r>
              <a:rPr lang="en-US" sz="1600" dirty="0"/>
              <a:t>screws loose enough </a:t>
            </a:r>
            <a:r>
              <a:rPr lang="en-US" sz="1600" dirty="0" smtClean="0"/>
              <a:t>to </a:t>
            </a:r>
            <a:r>
              <a:rPr lang="en-US" sz="1600" dirty="0"/>
              <a:t>adjust the position of the </a:t>
            </a:r>
            <a:r>
              <a:rPr lang="en-US" sz="1600" dirty="0" smtClean="0"/>
              <a:t>brackets.</a:t>
            </a:r>
          </a:p>
          <a:p>
            <a:pPr lvl="1"/>
            <a:r>
              <a:rPr lang="en-US" sz="1600" i="1" dirty="0" smtClean="0"/>
              <a:t>Note – </a:t>
            </a:r>
            <a:r>
              <a:rPr lang="en-US" sz="1600" i="1" dirty="0"/>
              <a:t>at LHO, </a:t>
            </a:r>
            <a:r>
              <a:rPr lang="en-US" sz="1600" i="1" dirty="0" smtClean="0"/>
              <a:t>1X screw had to be removed from </a:t>
            </a:r>
            <a:r>
              <a:rPr lang="en-US" sz="1600" i="1" dirty="0"/>
              <a:t>each bracket </a:t>
            </a:r>
            <a:r>
              <a:rPr lang="en-US" sz="1600" i="1" dirty="0" smtClean="0"/>
              <a:t>(position circled in red) to keep it flush with the structure. </a:t>
            </a:r>
          </a:p>
        </p:txBody>
      </p:sp>
      <p:sp>
        <p:nvSpPr>
          <p:cNvPr id="4" name="Slide Number Placeholder 3"/>
          <p:cNvSpPr>
            <a:spLocks noGrp="1"/>
          </p:cNvSpPr>
          <p:nvPr>
            <p:ph type="sldNum" sz="quarter" idx="12"/>
          </p:nvPr>
        </p:nvSpPr>
        <p:spPr/>
        <p:txBody>
          <a:bodyPr/>
          <a:lstStyle/>
          <a:p>
            <a:fld id="{E6758727-98EA-4EF2-A6C5-2B1E1425E5E2}" type="slidenum">
              <a:rPr lang="en-US" smtClean="0"/>
              <a:t>34</a:t>
            </a:fld>
            <a:endParaRPr lang="en-US"/>
          </a:p>
        </p:txBody>
      </p:sp>
      <p:sp>
        <p:nvSpPr>
          <p:cNvPr id="13"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grpSp>
        <p:nvGrpSpPr>
          <p:cNvPr id="43" name="Group 42"/>
          <p:cNvGrpSpPr>
            <a:grpSpLocks noChangeAspect="1"/>
          </p:cNvGrpSpPr>
          <p:nvPr/>
        </p:nvGrpSpPr>
        <p:grpSpPr>
          <a:xfrm>
            <a:off x="2071369" y="2954770"/>
            <a:ext cx="8049263" cy="3849890"/>
            <a:chOff x="2137934" y="3008110"/>
            <a:chExt cx="8049263" cy="3849890"/>
          </a:xfrm>
        </p:grpSpPr>
        <p:pic>
          <p:nvPicPr>
            <p:cNvPr id="5" name="Picture 4" descr="DSC_0432.JPG"/>
            <p:cNvPicPr>
              <a:picLocks noChangeAspect="1"/>
            </p:cNvPicPr>
            <p:nvPr/>
          </p:nvPicPr>
          <p:blipFill rotWithShape="1">
            <a:blip r:embed="rId3">
              <a:extLst>
                <a:ext uri="{28A0092B-C50C-407E-A947-70E740481C1C}">
                  <a14:useLocalDpi xmlns:a14="http://schemas.microsoft.com/office/drawing/2010/main" val="0"/>
                </a:ext>
              </a:extLst>
            </a:blip>
            <a:srcRect b="28065"/>
            <a:stretch/>
          </p:blipFill>
          <p:spPr>
            <a:xfrm>
              <a:off x="2137934" y="3008110"/>
              <a:ext cx="8049263" cy="3849890"/>
            </a:xfrm>
            <a:prstGeom prst="rect">
              <a:avLst/>
            </a:prstGeom>
          </p:spPr>
        </p:pic>
        <p:sp>
          <p:nvSpPr>
            <p:cNvPr id="9" name="Oval 8"/>
            <p:cNvSpPr>
              <a:spLocks noChangeAspect="1"/>
            </p:cNvSpPr>
            <p:nvPr/>
          </p:nvSpPr>
          <p:spPr>
            <a:xfrm>
              <a:off x="2682146" y="4304025"/>
              <a:ext cx="250640" cy="250640"/>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a:spLocks noChangeAspect="1"/>
            </p:cNvSpPr>
            <p:nvPr/>
          </p:nvSpPr>
          <p:spPr>
            <a:xfrm>
              <a:off x="9451860" y="4365845"/>
              <a:ext cx="246888" cy="246888"/>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a:spLocks noChangeAspect="1"/>
            </p:cNvSpPr>
            <p:nvPr/>
          </p:nvSpPr>
          <p:spPr>
            <a:xfrm>
              <a:off x="3715711" y="3294621"/>
              <a:ext cx="360094" cy="292608"/>
            </a:xfrm>
            <a:prstGeom prst="rect">
              <a:avLst/>
            </a:prstGeom>
            <a:noFill/>
          </p:spPr>
          <p:txBody>
            <a:bodyPr wrap="square" lIns="0" tIns="0" rIns="0" bIns="0" rtlCol="0" anchor="ctr">
              <a:normAutofit/>
            </a:bodyPr>
            <a:lstStyle/>
            <a:p>
              <a:r>
                <a:rPr lang="en-US" sz="1200" b="1" dirty="0" smtClean="0"/>
                <a:t> 2X</a:t>
              </a:r>
              <a:endParaRPr lang="en-US" sz="1200" b="1" dirty="0"/>
            </a:p>
          </p:txBody>
        </p:sp>
        <p:cxnSp>
          <p:nvCxnSpPr>
            <p:cNvPr id="14" name="Straight Arrow Connector 13"/>
            <p:cNvCxnSpPr>
              <a:stCxn id="25" idx="4"/>
            </p:cNvCxnSpPr>
            <p:nvPr/>
          </p:nvCxnSpPr>
          <p:spPr>
            <a:xfrm flipH="1">
              <a:off x="3563815" y="3879838"/>
              <a:ext cx="2106" cy="37443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5" name="Oval 24"/>
            <p:cNvSpPr>
              <a:spLocks noChangeAspect="1"/>
            </p:cNvSpPr>
            <p:nvPr/>
          </p:nvSpPr>
          <p:spPr>
            <a:xfrm>
              <a:off x="3419617" y="3587230"/>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200" b="1" dirty="0" smtClean="0">
                  <a:solidFill>
                    <a:schemeClr val="tx1"/>
                  </a:solidFill>
                </a:rPr>
                <a:t>48</a:t>
              </a:r>
              <a:endParaRPr lang="en-US" sz="1200" b="1" dirty="0">
                <a:solidFill>
                  <a:schemeClr val="tx1"/>
                </a:solidFill>
              </a:endParaRPr>
            </a:p>
          </p:txBody>
        </p:sp>
        <p:sp>
          <p:nvSpPr>
            <p:cNvPr id="29" name="Oval 28"/>
            <p:cNvSpPr>
              <a:spLocks noChangeAspect="1"/>
            </p:cNvSpPr>
            <p:nvPr/>
          </p:nvSpPr>
          <p:spPr>
            <a:xfrm>
              <a:off x="3416097" y="3294621"/>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200" b="1" dirty="0" smtClean="0">
                  <a:solidFill>
                    <a:schemeClr val="tx1"/>
                  </a:solidFill>
                </a:rPr>
                <a:t>32</a:t>
              </a:r>
              <a:endParaRPr lang="en-US" sz="1200" b="1" dirty="0">
                <a:solidFill>
                  <a:schemeClr val="tx1"/>
                </a:solidFill>
              </a:endParaRPr>
            </a:p>
          </p:txBody>
        </p:sp>
        <p:sp>
          <p:nvSpPr>
            <p:cNvPr id="38" name="TextBox 37"/>
            <p:cNvSpPr txBox="1">
              <a:spLocks noChangeAspect="1"/>
            </p:cNvSpPr>
            <p:nvPr/>
          </p:nvSpPr>
          <p:spPr>
            <a:xfrm>
              <a:off x="3715711" y="3583289"/>
              <a:ext cx="360094" cy="292608"/>
            </a:xfrm>
            <a:prstGeom prst="rect">
              <a:avLst/>
            </a:prstGeom>
            <a:noFill/>
          </p:spPr>
          <p:txBody>
            <a:bodyPr wrap="square" lIns="0" tIns="0" rIns="0" bIns="0" rtlCol="0" anchor="ctr">
              <a:normAutofit/>
            </a:bodyPr>
            <a:lstStyle/>
            <a:p>
              <a:r>
                <a:rPr lang="en-US" sz="1200" b="1" dirty="0" smtClean="0"/>
                <a:t> 10X</a:t>
              </a:r>
              <a:endParaRPr lang="en-US" sz="1200" b="1" dirty="0"/>
            </a:p>
          </p:txBody>
        </p:sp>
      </p:grpSp>
    </p:spTree>
    <p:extLst>
      <p:ext uri="{BB962C8B-B14F-4D97-AF65-F5344CB8AC3E}">
        <p14:creationId xmlns:p14="http://schemas.microsoft.com/office/powerpoint/2010/main" val="3627225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spcAft>
                <a:spcPts val="1200"/>
              </a:spcAft>
              <a:buFont typeface="+mj-lt"/>
              <a:buAutoNum type="arabicPeriod" startAt="5"/>
            </a:pPr>
            <a:r>
              <a:rPr lang="en-US" sz="2000" dirty="0" smtClean="0"/>
              <a:t>Fully retract 7X old EQ Stop Knobs.</a:t>
            </a:r>
          </a:p>
          <a:p>
            <a:pPr marL="457200" indent="-457200">
              <a:buFont typeface="+mj-lt"/>
              <a:buAutoNum type="arabicPeriod" startAt="5"/>
            </a:pPr>
            <a:r>
              <a:rPr lang="en-US" sz="2000" dirty="0" smtClean="0"/>
              <a:t>Move old </a:t>
            </a:r>
            <a:r>
              <a:rPr lang="en-US" sz="2000" dirty="0" smtClean="0">
                <a:hlinkClick r:id="rId2"/>
              </a:rPr>
              <a:t>EQ Stop Assy </a:t>
            </a:r>
            <a:r>
              <a:rPr lang="en-US" sz="2000" dirty="0" smtClean="0"/>
              <a:t>as far back from the bench as possible.</a:t>
            </a:r>
          </a:p>
          <a:p>
            <a:pPr lvl="1"/>
            <a:r>
              <a:rPr lang="en-US" sz="1600" dirty="0" smtClean="0"/>
              <a:t>Loosen 2X screws (circled) on 2X Horizontal Adjust parts.</a:t>
            </a:r>
          </a:p>
          <a:p>
            <a:pPr lvl="1"/>
            <a:r>
              <a:rPr lang="en-US" sz="1600" dirty="0" smtClean="0"/>
              <a:t>Retract both Horiz. Adjust &amp; tighten screws.</a:t>
            </a:r>
          </a:p>
          <a:p>
            <a:pPr marL="457200" lvl="1"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35</a:t>
            </a:fld>
            <a:endParaRPr lang="en-US"/>
          </a:p>
        </p:txBody>
      </p:sp>
      <p:sp>
        <p:nvSpPr>
          <p:cNvPr id="16"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grpSp>
        <p:nvGrpSpPr>
          <p:cNvPr id="2" name="Group 1"/>
          <p:cNvGrpSpPr>
            <a:grpSpLocks noChangeAspect="1"/>
          </p:cNvGrpSpPr>
          <p:nvPr/>
        </p:nvGrpSpPr>
        <p:grpSpPr>
          <a:xfrm>
            <a:off x="5423946" y="2632056"/>
            <a:ext cx="6254668" cy="4158689"/>
            <a:chOff x="5217059" y="2209136"/>
            <a:chExt cx="6843324" cy="4550082"/>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7059" y="2209136"/>
              <a:ext cx="6843324" cy="4550082"/>
            </a:xfrm>
            <a:prstGeom prst="rect">
              <a:avLst/>
            </a:prstGeom>
          </p:spPr>
        </p:pic>
        <p:sp>
          <p:nvSpPr>
            <p:cNvPr id="19" name="Oval 18"/>
            <p:cNvSpPr>
              <a:spLocks noChangeAspect="1"/>
            </p:cNvSpPr>
            <p:nvPr/>
          </p:nvSpPr>
          <p:spPr>
            <a:xfrm>
              <a:off x="9761219" y="4191000"/>
              <a:ext cx="214223" cy="281940"/>
            </a:xfrm>
            <a:prstGeom prst="ellipse">
              <a:avLst/>
            </a:prstGeom>
            <a:solidFill>
              <a:srgbClr val="C0504D">
                <a:alpha val="50196"/>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p:cNvSpPr>
              <a:spLocks noChangeAspect="1"/>
            </p:cNvSpPr>
            <p:nvPr/>
          </p:nvSpPr>
          <p:spPr>
            <a:xfrm>
              <a:off x="9959339" y="4290060"/>
              <a:ext cx="214223" cy="281940"/>
            </a:xfrm>
            <a:prstGeom prst="ellipse">
              <a:avLst/>
            </a:prstGeom>
            <a:solidFill>
              <a:srgbClr val="C0504D">
                <a:alpha val="50196"/>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4"/>
          <a:stretch>
            <a:fillRect/>
          </a:stretch>
        </p:blipFill>
        <p:spPr>
          <a:xfrm>
            <a:off x="646437" y="2544840"/>
            <a:ext cx="983596" cy="856822"/>
          </a:xfrm>
          <a:prstGeom prst="rect">
            <a:avLst/>
          </a:prstGeom>
          <a:ln>
            <a:noFill/>
          </a:ln>
        </p:spPr>
      </p:pic>
      <p:sp>
        <p:nvSpPr>
          <p:cNvPr id="10" name="TextBox 9"/>
          <p:cNvSpPr txBox="1"/>
          <p:nvPr/>
        </p:nvSpPr>
        <p:spPr>
          <a:xfrm>
            <a:off x="1630033" y="2607826"/>
            <a:ext cx="10119748" cy="338554"/>
          </a:xfrm>
          <a:prstGeom prst="rect">
            <a:avLst/>
          </a:prstGeom>
          <a:noFill/>
        </p:spPr>
        <p:txBody>
          <a:bodyPr wrap="square" rtlCol="0">
            <a:spAutoFit/>
          </a:bodyPr>
          <a:lstStyle/>
          <a:p>
            <a:r>
              <a:rPr lang="en-US" sz="1600" i="1" dirty="0" smtClean="0">
                <a:solidFill>
                  <a:srgbClr val="FF0000"/>
                </a:solidFill>
              </a:rPr>
              <a:t>Hardware is not captive.</a:t>
            </a:r>
            <a:endParaRPr lang="en-US" sz="1600" i="1" dirty="0">
              <a:solidFill>
                <a:srgbClr val="FF0000"/>
              </a:solidFill>
            </a:endParaRPr>
          </a:p>
        </p:txBody>
      </p:sp>
      <p:grpSp>
        <p:nvGrpSpPr>
          <p:cNvPr id="12" name="Group 11"/>
          <p:cNvGrpSpPr>
            <a:grpSpLocks noChangeAspect="1"/>
          </p:cNvGrpSpPr>
          <p:nvPr/>
        </p:nvGrpSpPr>
        <p:grpSpPr>
          <a:xfrm>
            <a:off x="646437" y="3785961"/>
            <a:ext cx="3957241" cy="2822221"/>
            <a:chOff x="3108051" y="2363224"/>
            <a:chExt cx="5430734" cy="3873086"/>
          </a:xfrm>
        </p:grpSpPr>
        <p:grpSp>
          <p:nvGrpSpPr>
            <p:cNvPr id="14" name="Group 13"/>
            <p:cNvGrpSpPr>
              <a:grpSpLocks noChangeAspect="1"/>
            </p:cNvGrpSpPr>
            <p:nvPr/>
          </p:nvGrpSpPr>
          <p:grpSpPr>
            <a:xfrm>
              <a:off x="3108051" y="2363224"/>
              <a:ext cx="5430734" cy="3873086"/>
              <a:chOff x="2958430" y="1572823"/>
              <a:chExt cx="6399144" cy="4563736"/>
            </a:xfrm>
          </p:grpSpPr>
          <p:pic>
            <p:nvPicPr>
              <p:cNvPr id="17" name="Picture 16"/>
              <p:cNvPicPr>
                <a:picLocks noChangeAspect="1"/>
              </p:cNvPicPr>
              <p:nvPr/>
            </p:nvPicPr>
            <p:blipFill rotWithShape="1">
              <a:blip r:embed="rId5" cstate="print">
                <a:extLst>
                  <a:ext uri="{28A0092B-C50C-407E-A947-70E740481C1C}">
                    <a14:useLocalDpi xmlns:a14="http://schemas.microsoft.com/office/drawing/2010/main"/>
                  </a:ext>
                </a:extLst>
              </a:blip>
              <a:srcRect t="-1" b="1818"/>
              <a:stretch/>
            </p:blipFill>
            <p:spPr>
              <a:xfrm>
                <a:off x="2958430" y="1572823"/>
                <a:ext cx="6362700" cy="4563736"/>
              </a:xfrm>
              <a:prstGeom prst="rect">
                <a:avLst/>
              </a:prstGeom>
            </p:spPr>
          </p:pic>
          <p:sp>
            <p:nvSpPr>
              <p:cNvPr id="18" name="Rectangle 17"/>
              <p:cNvSpPr/>
              <p:nvPr/>
            </p:nvSpPr>
            <p:spPr>
              <a:xfrm>
                <a:off x="7318960" y="1573687"/>
                <a:ext cx="2038614" cy="11670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5" name="Straight Arrow Connector 14"/>
            <p:cNvCxnSpPr/>
            <p:nvPr/>
          </p:nvCxnSpPr>
          <p:spPr>
            <a:xfrm flipH="1">
              <a:off x="3538134" y="3743411"/>
              <a:ext cx="1128367" cy="651867"/>
            </a:xfrm>
            <a:prstGeom prst="straightConnector1">
              <a:avLst/>
            </a:prstGeom>
            <a:ln w="28575" cmpd="sng">
              <a:solidFill>
                <a:schemeClr val="accent2"/>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1" name="Oval 20"/>
          <p:cNvSpPr>
            <a:spLocks/>
          </p:cNvSpPr>
          <p:nvPr/>
        </p:nvSpPr>
        <p:spPr>
          <a:xfrm rot="1611174">
            <a:off x="1330401" y="4806856"/>
            <a:ext cx="144470" cy="160210"/>
          </a:xfrm>
          <a:prstGeom prst="ellipse">
            <a:avLst/>
          </a:prstGeom>
          <a:solidFill>
            <a:srgbClr val="C0504D">
              <a:alpha val="50196"/>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Oval 21"/>
          <p:cNvSpPr>
            <a:spLocks/>
          </p:cNvSpPr>
          <p:nvPr/>
        </p:nvSpPr>
        <p:spPr>
          <a:xfrm rot="1611174">
            <a:off x="1549570" y="4678023"/>
            <a:ext cx="144470" cy="160210"/>
          </a:xfrm>
          <a:prstGeom prst="ellipse">
            <a:avLst/>
          </a:prstGeom>
          <a:solidFill>
            <a:srgbClr val="C0504D">
              <a:alpha val="50196"/>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311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5618063" cy="5832721"/>
          </a:xfrm>
        </p:spPr>
        <p:txBody>
          <a:bodyPr>
            <a:normAutofit/>
          </a:bodyPr>
          <a:lstStyle/>
          <a:p>
            <a:pPr marL="457200" indent="-457200">
              <a:buFont typeface="+mj-lt"/>
              <a:buAutoNum type="arabicPeriod" startAt="7"/>
            </a:pPr>
            <a:r>
              <a:rPr lang="en-US" sz="2000" dirty="0" smtClean="0"/>
              <a:t>Remove </a:t>
            </a:r>
            <a:r>
              <a:rPr lang="en-US" sz="2000" dirty="0" smtClean="0">
                <a:hlinkClick r:id="rId2"/>
              </a:rPr>
              <a:t>Top Bracket</a:t>
            </a:r>
            <a:r>
              <a:rPr lang="en-US" sz="2000" dirty="0" smtClean="0"/>
              <a:t>.</a:t>
            </a:r>
          </a:p>
          <a:p>
            <a:pPr lvl="1">
              <a:spcAft>
                <a:spcPts val="1200"/>
              </a:spcAft>
            </a:pPr>
            <a:r>
              <a:rPr lang="en-US" sz="1600" dirty="0" smtClean="0"/>
              <a:t>Hardware: 2X SHCS (1/4-20), 2X washers</a:t>
            </a:r>
            <a:endParaRPr lang="en-US" sz="2000" dirty="0" smtClean="0"/>
          </a:p>
          <a:p>
            <a:pPr marL="457200" indent="-457200">
              <a:buFont typeface="+mj-lt"/>
              <a:buAutoNum type="arabicPeriod" startAt="8"/>
            </a:pPr>
            <a:r>
              <a:rPr lang="en-US" sz="2000" dirty="0" smtClean="0"/>
              <a:t>Remove 2X </a:t>
            </a:r>
            <a:r>
              <a:rPr lang="en-US" sz="2000" dirty="0">
                <a:hlinkClick r:id="rId2"/>
              </a:rPr>
              <a:t>Side Brackets</a:t>
            </a:r>
            <a:r>
              <a:rPr lang="en-US" sz="2000" dirty="0" smtClean="0"/>
              <a:t>.</a:t>
            </a:r>
          </a:p>
          <a:p>
            <a:pPr lvl="1"/>
            <a:r>
              <a:rPr lang="en-US" sz="1600" dirty="0" smtClean="0"/>
              <a:t>Hardware: 4X SHCS (1/4-20), 4X washers</a:t>
            </a:r>
            <a:endParaRPr lang="en-US" sz="1600" dirty="0"/>
          </a:p>
        </p:txBody>
      </p:sp>
      <p:sp>
        <p:nvSpPr>
          <p:cNvPr id="4" name="Slide Number Placeholder 3"/>
          <p:cNvSpPr>
            <a:spLocks noGrp="1"/>
          </p:cNvSpPr>
          <p:nvPr>
            <p:ph type="sldNum" sz="quarter" idx="12"/>
          </p:nvPr>
        </p:nvSpPr>
        <p:spPr/>
        <p:txBody>
          <a:bodyPr/>
          <a:lstStyle/>
          <a:p>
            <a:fld id="{E6758727-98EA-4EF2-A6C5-2B1E1425E5E2}" type="slidenum">
              <a:rPr lang="en-US" smtClean="0"/>
              <a:t>36</a:t>
            </a:fld>
            <a:endParaRPr lang="en-US"/>
          </a:p>
        </p:txBody>
      </p:sp>
      <p:grpSp>
        <p:nvGrpSpPr>
          <p:cNvPr id="24" name="Group 23"/>
          <p:cNvGrpSpPr>
            <a:grpSpLocks noChangeAspect="1"/>
          </p:cNvGrpSpPr>
          <p:nvPr/>
        </p:nvGrpSpPr>
        <p:grpSpPr>
          <a:xfrm>
            <a:off x="8465594" y="314535"/>
            <a:ext cx="3460974" cy="2535343"/>
            <a:chOff x="3108051" y="2178724"/>
            <a:chExt cx="5535010" cy="4054682"/>
          </a:xfrm>
        </p:grpSpPr>
        <p:grpSp>
          <p:nvGrpSpPr>
            <p:cNvPr id="14" name="Group 13"/>
            <p:cNvGrpSpPr>
              <a:grpSpLocks noChangeAspect="1"/>
            </p:cNvGrpSpPr>
            <p:nvPr/>
          </p:nvGrpSpPr>
          <p:grpSpPr>
            <a:xfrm>
              <a:off x="3108051" y="2363224"/>
              <a:ext cx="5430734" cy="3870182"/>
              <a:chOff x="2958430" y="1572823"/>
              <a:chExt cx="6399144" cy="4560314"/>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58430" y="1572823"/>
                <a:ext cx="6362700" cy="4560314"/>
              </a:xfrm>
              <a:prstGeom prst="rect">
                <a:avLst/>
              </a:prstGeom>
            </p:spPr>
          </p:pic>
          <p:sp>
            <p:nvSpPr>
              <p:cNvPr id="15" name="Rectangle 14"/>
              <p:cNvSpPr/>
              <p:nvPr/>
            </p:nvSpPr>
            <p:spPr>
              <a:xfrm>
                <a:off x="7318960" y="1573687"/>
                <a:ext cx="2038614" cy="11670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0" name="Straight Arrow Connector 19"/>
            <p:cNvCxnSpPr/>
            <p:nvPr/>
          </p:nvCxnSpPr>
          <p:spPr>
            <a:xfrm flipH="1">
              <a:off x="7926544" y="3763216"/>
              <a:ext cx="716517" cy="520054"/>
            </a:xfrm>
            <a:prstGeom prst="straightConnector1">
              <a:avLst/>
            </a:prstGeom>
            <a:ln w="76200" cmpd="sng">
              <a:solidFill>
                <a:schemeClr val="accent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5227422" y="2178724"/>
              <a:ext cx="716517" cy="520054"/>
            </a:xfrm>
            <a:prstGeom prst="straightConnector1">
              <a:avLst/>
            </a:prstGeom>
            <a:ln w="76200" cmpd="sng">
              <a:solidFill>
                <a:schemeClr val="accent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620760" y="2870913"/>
              <a:ext cx="716517" cy="520054"/>
            </a:xfrm>
            <a:prstGeom prst="straightConnector1">
              <a:avLst/>
            </a:prstGeom>
            <a:ln w="76200" cmpd="sng">
              <a:solidFill>
                <a:schemeClr val="accent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16"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grpSp>
        <p:nvGrpSpPr>
          <p:cNvPr id="7" name="Group 6"/>
          <p:cNvGrpSpPr>
            <a:grpSpLocks noChangeAspect="1"/>
          </p:cNvGrpSpPr>
          <p:nvPr/>
        </p:nvGrpSpPr>
        <p:grpSpPr>
          <a:xfrm>
            <a:off x="419439" y="2925545"/>
            <a:ext cx="11353123" cy="3758520"/>
            <a:chOff x="229954" y="2956561"/>
            <a:chExt cx="11489606" cy="3803704"/>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54" y="2956561"/>
              <a:ext cx="5720771" cy="380370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8789" y="2956561"/>
              <a:ext cx="5720771" cy="3803704"/>
            </a:xfrm>
            <a:prstGeom prst="rect">
              <a:avLst/>
            </a:prstGeom>
          </p:spPr>
        </p:pic>
      </p:grpSp>
    </p:spTree>
    <p:extLst>
      <p:ext uri="{BB962C8B-B14F-4D97-AF65-F5344CB8AC3E}">
        <p14:creationId xmlns:p14="http://schemas.microsoft.com/office/powerpoint/2010/main" val="1273105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9"/>
            </a:pPr>
            <a:r>
              <a:rPr lang="en-US" sz="2000" dirty="0" smtClean="0"/>
              <a:t>Remove 4X LSHC screws &amp; 4X washers from Main Bar.</a:t>
            </a:r>
          </a:p>
          <a:p>
            <a:pPr lvl="1">
              <a:spcAft>
                <a:spcPts val="1200"/>
              </a:spcAft>
            </a:pPr>
            <a:r>
              <a:rPr lang="en-US" sz="1600" dirty="0" smtClean="0"/>
              <a:t>Hold to prevent from dropping.</a:t>
            </a:r>
          </a:p>
          <a:p>
            <a:pPr marL="457200" indent="-457200">
              <a:buFont typeface="+mj-lt"/>
              <a:buAutoNum type="arabicPeriod" startAt="10"/>
            </a:pPr>
            <a:r>
              <a:rPr lang="en-US" sz="2000" dirty="0" smtClean="0"/>
              <a:t>Carefully lower Main Bar toward the table, and remove through the –X Side.</a:t>
            </a:r>
          </a:p>
        </p:txBody>
      </p:sp>
      <p:sp>
        <p:nvSpPr>
          <p:cNvPr id="4" name="Slide Number Placeholder 3"/>
          <p:cNvSpPr>
            <a:spLocks noGrp="1"/>
          </p:cNvSpPr>
          <p:nvPr>
            <p:ph type="sldNum" sz="quarter" idx="12"/>
          </p:nvPr>
        </p:nvSpPr>
        <p:spPr/>
        <p:txBody>
          <a:bodyPr/>
          <a:lstStyle/>
          <a:p>
            <a:fld id="{E6758727-98EA-4EF2-A6C5-2B1E1425E5E2}" type="slidenum">
              <a:rPr lang="en-US" smtClean="0"/>
              <a:t>37</a:t>
            </a:fld>
            <a:endParaRPr lang="en-US"/>
          </a:p>
        </p:txBody>
      </p:sp>
      <p:pic>
        <p:nvPicPr>
          <p:cNvPr id="37" name="Picture 36" descr="DSC_044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7280" y="2344785"/>
            <a:ext cx="5368281" cy="4156717"/>
          </a:xfrm>
          <a:prstGeom prst="rect">
            <a:avLst/>
          </a:prstGeom>
        </p:spPr>
      </p:pic>
      <p:sp>
        <p:nvSpPr>
          <p:cNvPr id="17"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pic>
        <p:nvPicPr>
          <p:cNvPr id="18" name="Picture 17" descr="DSC_044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2841" y="2338019"/>
            <a:ext cx="6261880" cy="4163483"/>
          </a:xfrm>
          <a:prstGeom prst="rect">
            <a:avLst/>
          </a:prstGeom>
        </p:spPr>
      </p:pic>
    </p:spTree>
    <p:extLst>
      <p:ext uri="{BB962C8B-B14F-4D97-AF65-F5344CB8AC3E}">
        <p14:creationId xmlns:p14="http://schemas.microsoft.com/office/powerpoint/2010/main" val="41000635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5552216" cy="5832721"/>
          </a:xfrm>
        </p:spPr>
        <p:txBody>
          <a:bodyPr>
            <a:normAutofit/>
          </a:bodyPr>
          <a:lstStyle/>
          <a:p>
            <a:pPr marL="457200" indent="-457200">
              <a:buFont typeface="+mj-lt"/>
              <a:buAutoNum type="arabicPeriod" startAt="11"/>
            </a:pPr>
            <a:r>
              <a:rPr lang="en-US" sz="2000" dirty="0" smtClean="0"/>
              <a:t>Remove </a:t>
            </a:r>
            <a:r>
              <a:rPr lang="en-US" sz="2000" dirty="0" smtClean="0">
                <a:hlinkClick r:id="rId2"/>
              </a:rPr>
              <a:t>Left &amp; Right Supports</a:t>
            </a:r>
            <a:r>
              <a:rPr lang="en-US" sz="2000" dirty="0" smtClean="0"/>
              <a:t>.</a:t>
            </a:r>
          </a:p>
          <a:p>
            <a:pPr lvl="1">
              <a:spcAft>
                <a:spcPts val="1200"/>
              </a:spcAft>
            </a:pPr>
            <a:r>
              <a:rPr lang="en-US" sz="1600" dirty="0" smtClean="0"/>
              <a:t>Hardware: 4X LSHC screws, 4X washers</a:t>
            </a:r>
          </a:p>
          <a:p>
            <a:pPr marL="457200" indent="-457200">
              <a:buFont typeface="+mj-lt"/>
              <a:buAutoNum type="arabicPeriod" startAt="12"/>
            </a:pPr>
            <a:r>
              <a:rPr lang="en-US" sz="2000" dirty="0" smtClean="0"/>
              <a:t>Install </a:t>
            </a:r>
            <a:r>
              <a:rPr lang="en-US" sz="2000" dirty="0"/>
              <a:t>2x Panel </a:t>
            </a:r>
            <a:r>
              <a:rPr lang="en-US" sz="2000" dirty="0" smtClean="0"/>
              <a:t>Mounting </a:t>
            </a:r>
            <a:r>
              <a:rPr lang="en-US" sz="2000" dirty="0"/>
              <a:t>Brackets </a:t>
            </a:r>
            <a:r>
              <a:rPr lang="en-US" sz="2000" i="1" dirty="0" smtClean="0"/>
              <a:t>(</a:t>
            </a:r>
            <a:r>
              <a:rPr lang="en-US" sz="2000" i="1" dirty="0" smtClean="0">
                <a:hlinkClick r:id="rId3"/>
              </a:rPr>
              <a:t>32</a:t>
            </a:r>
            <a:r>
              <a:rPr lang="en-US" sz="2000" i="1" dirty="0" smtClean="0"/>
              <a:t>)</a:t>
            </a:r>
            <a:r>
              <a:rPr lang="en-US" sz="2000" dirty="0" smtClean="0"/>
              <a:t>.</a:t>
            </a:r>
          </a:p>
          <a:p>
            <a:pPr lvl="1"/>
            <a:r>
              <a:rPr lang="en-US" sz="1600" dirty="0" smtClean="0"/>
              <a:t>Req. hardware: 10X BHSC, 1/4-20 x 0.5 </a:t>
            </a:r>
            <a:r>
              <a:rPr lang="en-US" sz="1600" i="1" dirty="0" smtClean="0"/>
              <a:t>(48)</a:t>
            </a:r>
          </a:p>
          <a:p>
            <a:pPr lvl="1"/>
            <a:r>
              <a:rPr lang="en-US" sz="1600" dirty="0" smtClean="0"/>
              <a:t>Leave screws loose</a:t>
            </a:r>
            <a:endParaRPr lang="en-US" sz="1600" dirty="0"/>
          </a:p>
          <a:p>
            <a:pPr marL="457200" indent="-457200">
              <a:buFont typeface="+mj-lt"/>
              <a:buAutoNum type="arabicPeriod" startAt="9"/>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38</a:t>
            </a:fld>
            <a:endParaRPr lang="en-US"/>
          </a:p>
        </p:txBody>
      </p:sp>
      <p:grpSp>
        <p:nvGrpSpPr>
          <p:cNvPr id="3" name="Group 2"/>
          <p:cNvGrpSpPr>
            <a:grpSpLocks noChangeAspect="1"/>
          </p:cNvGrpSpPr>
          <p:nvPr/>
        </p:nvGrpSpPr>
        <p:grpSpPr>
          <a:xfrm>
            <a:off x="5739252" y="1215778"/>
            <a:ext cx="6383478" cy="4730535"/>
            <a:chOff x="5676904" y="1641933"/>
            <a:chExt cx="6383478" cy="4730535"/>
          </a:xfrm>
        </p:grpSpPr>
        <p:pic>
          <p:nvPicPr>
            <p:cNvPr id="18" name="Picture 17" descr="DSC_044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4884560" y="2435090"/>
              <a:ext cx="4728910" cy="3144222"/>
            </a:xfrm>
            <a:prstGeom prst="rect">
              <a:avLst/>
            </a:prstGeom>
          </p:spPr>
        </p:pic>
        <p:pic>
          <p:nvPicPr>
            <p:cNvPr id="22" name="Picture 21" descr="DSC_0447.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8122463" y="2434549"/>
              <a:ext cx="4730535" cy="3145303"/>
            </a:xfrm>
            <a:prstGeom prst="rect">
              <a:avLst/>
            </a:prstGeom>
          </p:spPr>
        </p:pic>
      </p:grpSp>
      <p:sp>
        <p:nvSpPr>
          <p:cNvPr id="8"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spTree>
    <p:extLst>
      <p:ext uri="{BB962C8B-B14F-4D97-AF65-F5344CB8AC3E}">
        <p14:creationId xmlns:p14="http://schemas.microsoft.com/office/powerpoint/2010/main" val="7937776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13"/>
            </a:pPr>
            <a:r>
              <a:rPr lang="en-US" sz="2000" dirty="0" smtClean="0"/>
              <a:t>Carefully position bottom panel D1500047-101 </a:t>
            </a:r>
            <a:r>
              <a:rPr lang="en-US" sz="2000" i="1" dirty="0" smtClean="0"/>
              <a:t>(</a:t>
            </a:r>
            <a:r>
              <a:rPr lang="en-US" sz="2000" i="1" dirty="0" smtClean="0">
                <a:hlinkClick r:id="rId2"/>
              </a:rPr>
              <a:t>20</a:t>
            </a:r>
            <a:r>
              <a:rPr lang="en-US" sz="2000" i="1" dirty="0" smtClean="0"/>
              <a:t>) </a:t>
            </a:r>
            <a:r>
              <a:rPr lang="en-US" sz="2000" dirty="0" smtClean="0"/>
              <a:t>under the bench, and slide toward +X side.</a:t>
            </a:r>
            <a:endParaRPr lang="en-US" sz="1600" dirty="0" smtClean="0"/>
          </a:p>
          <a:p>
            <a:pPr lvl="1"/>
            <a:r>
              <a:rPr lang="en-US" sz="1400" dirty="0" smtClean="0"/>
              <a:t>Assistance from a 2</a:t>
            </a:r>
            <a:r>
              <a:rPr lang="en-US" sz="1400" baseline="30000" dirty="0" smtClean="0"/>
              <a:t>nd</a:t>
            </a:r>
            <a:r>
              <a:rPr lang="en-US" sz="1400" dirty="0" smtClean="0"/>
              <a:t> person on the –Y side may be required.</a:t>
            </a:r>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39</a:t>
            </a:fld>
            <a:endParaRPr lang="en-US"/>
          </a:p>
        </p:txBody>
      </p:sp>
      <p:pic>
        <p:nvPicPr>
          <p:cNvPr id="2" name="Picture 1" descr="DSC_044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388" y="2825489"/>
            <a:ext cx="5010991" cy="3711314"/>
          </a:xfrm>
          <a:prstGeom prst="rect">
            <a:avLst/>
          </a:prstGeom>
        </p:spPr>
      </p:pic>
      <p:grpSp>
        <p:nvGrpSpPr>
          <p:cNvPr id="7" name="Group 6"/>
          <p:cNvGrpSpPr>
            <a:grpSpLocks noChangeAspect="1"/>
          </p:cNvGrpSpPr>
          <p:nvPr/>
        </p:nvGrpSpPr>
        <p:grpSpPr>
          <a:xfrm>
            <a:off x="9934714" y="1327491"/>
            <a:ext cx="2214650" cy="1487311"/>
            <a:chOff x="12351330" y="286081"/>
            <a:chExt cx="2712025" cy="1821338"/>
          </a:xfrm>
        </p:grpSpPr>
        <p:pic>
          <p:nvPicPr>
            <p:cNvPr id="9" name="Picture 8"/>
            <p:cNvPicPr>
              <a:picLocks noChangeAspect="1"/>
            </p:cNvPicPr>
            <p:nvPr/>
          </p:nvPicPr>
          <p:blipFill rotWithShape="1">
            <a:blip r:embed="rId4"/>
            <a:srcRect l="21467" t="28074"/>
            <a:stretch/>
          </p:blipFill>
          <p:spPr>
            <a:xfrm>
              <a:off x="12377056" y="319957"/>
              <a:ext cx="2686299" cy="1787462"/>
            </a:xfrm>
            <a:prstGeom prst="rect">
              <a:avLst/>
            </a:prstGeom>
          </p:spPr>
        </p:pic>
        <p:sp>
          <p:nvSpPr>
            <p:cNvPr id="12" name="Rectangle 11"/>
            <p:cNvSpPr/>
            <p:nvPr/>
          </p:nvSpPr>
          <p:spPr>
            <a:xfrm>
              <a:off x="12351330" y="286081"/>
              <a:ext cx="673846" cy="32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5"/>
          <a:stretch>
            <a:fillRect/>
          </a:stretch>
        </p:blipFill>
        <p:spPr>
          <a:xfrm>
            <a:off x="731104" y="1650990"/>
            <a:ext cx="983596" cy="856822"/>
          </a:xfrm>
          <a:prstGeom prst="rect">
            <a:avLst/>
          </a:prstGeom>
          <a:ln>
            <a:noFill/>
          </a:ln>
        </p:spPr>
      </p:pic>
      <p:sp>
        <p:nvSpPr>
          <p:cNvPr id="16" name="TextBox 15"/>
          <p:cNvSpPr txBox="1"/>
          <p:nvPr/>
        </p:nvSpPr>
        <p:spPr>
          <a:xfrm>
            <a:off x="1755233" y="1667540"/>
            <a:ext cx="8111508" cy="954107"/>
          </a:xfrm>
          <a:prstGeom prst="rect">
            <a:avLst/>
          </a:prstGeom>
          <a:noFill/>
        </p:spPr>
        <p:txBody>
          <a:bodyPr wrap="square" rtlCol="0">
            <a:spAutoFit/>
          </a:bodyPr>
          <a:lstStyle/>
          <a:p>
            <a:pPr marL="285750" indent="-285750">
              <a:buFont typeface="Arial"/>
              <a:buChar char="•"/>
            </a:pPr>
            <a:r>
              <a:rPr lang="en-US" sz="1400" i="1" dirty="0" smtClean="0">
                <a:solidFill>
                  <a:srgbClr val="FF0000"/>
                </a:solidFill>
              </a:rPr>
              <a:t>If all the pieces of the bolt assemblies are in place (see diagram), the glass will rest stably on the shoulder washers. If not, the glass may drop/pitch suddenly when handled as the hardware moves around.</a:t>
            </a:r>
          </a:p>
          <a:p>
            <a:pPr marL="285750" indent="-285750">
              <a:buFont typeface="Arial"/>
              <a:buChar char="•"/>
            </a:pPr>
            <a:r>
              <a:rPr lang="en-US" sz="1400" i="1" dirty="0" smtClean="0">
                <a:solidFill>
                  <a:srgbClr val="FF0000"/>
                </a:solidFill>
              </a:rPr>
              <a:t>Check the bolt assemblies, and help settle the hardware in place if needed.</a:t>
            </a:r>
            <a:endParaRPr lang="en-US" sz="1400" i="1" dirty="0">
              <a:solidFill>
                <a:srgbClr val="FF0000"/>
              </a:solidFill>
            </a:endParaRPr>
          </a:p>
        </p:txBody>
      </p:sp>
      <p:sp>
        <p:nvSpPr>
          <p:cNvPr id="17" name="Title 1"/>
          <p:cNvSpPr>
            <a:spLocks noGrp="1"/>
          </p:cNvSpPr>
          <p:nvPr>
            <p:ph type="title"/>
          </p:nvPr>
        </p:nvSpPr>
        <p:spPr>
          <a:xfrm>
            <a:off x="3977820" y="79149"/>
            <a:ext cx="4143375" cy="749299"/>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b="1" dirty="0" smtClean="0"/>
              <a:t>-X Side</a:t>
            </a:r>
            <a:endParaRPr lang="en-US" b="1" dirty="0"/>
          </a:p>
        </p:txBody>
      </p:sp>
      <p:grpSp>
        <p:nvGrpSpPr>
          <p:cNvPr id="26" name="Group 25"/>
          <p:cNvGrpSpPr>
            <a:grpSpLocks noChangeAspect="1"/>
          </p:cNvGrpSpPr>
          <p:nvPr/>
        </p:nvGrpSpPr>
        <p:grpSpPr>
          <a:xfrm>
            <a:off x="8948531" y="3351701"/>
            <a:ext cx="3225259" cy="3172240"/>
            <a:chOff x="1118198" y="-5177481"/>
            <a:chExt cx="12531416" cy="12325414"/>
          </a:xfrm>
        </p:grpSpPr>
        <p:grpSp>
          <p:nvGrpSpPr>
            <p:cNvPr id="14" name="Group 13"/>
            <p:cNvGrpSpPr>
              <a:grpSpLocks noChangeAspect="1"/>
            </p:cNvGrpSpPr>
            <p:nvPr/>
          </p:nvGrpSpPr>
          <p:grpSpPr>
            <a:xfrm>
              <a:off x="1118198" y="-5177481"/>
              <a:ext cx="12531416" cy="12325414"/>
              <a:chOff x="1003609" y="-4529866"/>
              <a:chExt cx="12531416" cy="12325414"/>
            </a:xfrm>
          </p:grpSpPr>
          <p:pic>
            <p:nvPicPr>
              <p:cNvPr id="11" name="Picture 10"/>
              <p:cNvPicPr>
                <a:picLocks noChangeAspect="1"/>
              </p:cNvPicPr>
              <p:nvPr/>
            </p:nvPicPr>
            <p:blipFill rotWithShape="1">
              <a:blip r:embed="rId6"/>
              <a:srcRect l="12174" t="710" b="3650"/>
              <a:stretch/>
            </p:blipFill>
            <p:spPr>
              <a:xfrm>
                <a:off x="1003609" y="-4529866"/>
                <a:ext cx="12531416" cy="12325414"/>
              </a:xfrm>
              <a:prstGeom prst="rect">
                <a:avLst/>
              </a:prstGeom>
            </p:spPr>
          </p:pic>
          <p:pic>
            <p:nvPicPr>
              <p:cNvPr id="20" name="Picture 19"/>
              <p:cNvPicPr>
                <a:picLocks noChangeAspect="1"/>
              </p:cNvPicPr>
              <p:nvPr/>
            </p:nvPicPr>
            <p:blipFill rotWithShape="1">
              <a:blip r:embed="rId6"/>
              <a:srcRect l="80262" t="82956" r="9269" b="9265"/>
              <a:stretch/>
            </p:blipFill>
            <p:spPr>
              <a:xfrm rot="7204996">
                <a:off x="2323814" y="6000111"/>
                <a:ext cx="1501350" cy="1002550"/>
              </a:xfrm>
              <a:prstGeom prst="rect">
                <a:avLst/>
              </a:prstGeom>
            </p:spPr>
          </p:pic>
        </p:grpSp>
        <p:sp>
          <p:nvSpPr>
            <p:cNvPr id="21" name="Rectangle 20"/>
            <p:cNvSpPr/>
            <p:nvPr/>
          </p:nvSpPr>
          <p:spPr>
            <a:xfrm>
              <a:off x="3161218" y="6176648"/>
              <a:ext cx="1769057" cy="971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118199" y="4115352"/>
              <a:ext cx="855568" cy="1694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3101100">
              <a:off x="3461757" y="5746779"/>
              <a:ext cx="913334" cy="97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796274">
              <a:off x="2865726" y="4711994"/>
              <a:ext cx="585722" cy="876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796274">
              <a:off x="1682585" y="4867878"/>
              <a:ext cx="1171649" cy="1031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22717" y="2825489"/>
            <a:ext cx="3803400" cy="2528856"/>
          </a:xfrm>
          <a:prstGeom prst="rect">
            <a:avLst/>
          </a:prstGeom>
        </p:spPr>
      </p:pic>
      <p:cxnSp>
        <p:nvCxnSpPr>
          <p:cNvPr id="28" name="Straight Arrow Connector 27"/>
          <p:cNvCxnSpPr>
            <a:stCxn id="29" idx="0"/>
          </p:cNvCxnSpPr>
          <p:nvPr/>
        </p:nvCxnSpPr>
        <p:spPr>
          <a:xfrm flipV="1">
            <a:off x="6417063" y="3934005"/>
            <a:ext cx="128453" cy="1617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33049" y="5551175"/>
            <a:ext cx="1568027" cy="276999"/>
          </a:xfrm>
          <a:prstGeom prst="rect">
            <a:avLst/>
          </a:prstGeom>
          <a:noFill/>
        </p:spPr>
        <p:txBody>
          <a:bodyPr wrap="square" rtlCol="0">
            <a:spAutoFit/>
          </a:bodyPr>
          <a:lstStyle/>
          <a:p>
            <a:pPr algn="ctr"/>
            <a:r>
              <a:rPr lang="en-US" sz="1200" dirty="0" smtClean="0"/>
              <a:t>Should be -1 config.</a:t>
            </a:r>
            <a:endParaRPr lang="en-US" sz="1200" dirty="0"/>
          </a:p>
        </p:txBody>
      </p:sp>
      <p:cxnSp>
        <p:nvCxnSpPr>
          <p:cNvPr id="35" name="Straight Arrow Connector 34"/>
          <p:cNvCxnSpPr>
            <a:stCxn id="38" idx="3"/>
          </p:cNvCxnSpPr>
          <p:nvPr/>
        </p:nvCxnSpPr>
        <p:spPr>
          <a:xfrm flipV="1">
            <a:off x="8891775" y="5814638"/>
            <a:ext cx="487755" cy="262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565302" y="5939095"/>
            <a:ext cx="1326473" cy="276999"/>
          </a:xfrm>
          <a:prstGeom prst="rect">
            <a:avLst/>
          </a:prstGeom>
          <a:noFill/>
        </p:spPr>
        <p:txBody>
          <a:bodyPr wrap="square" rtlCol="0">
            <a:spAutoFit/>
          </a:bodyPr>
          <a:lstStyle/>
          <a:p>
            <a:pPr algn="r"/>
            <a:r>
              <a:rPr lang="en-US" sz="1200" dirty="0" smtClean="0"/>
              <a:t>Note orientation</a:t>
            </a:r>
            <a:endParaRPr lang="en-US" sz="1200" dirty="0"/>
          </a:p>
        </p:txBody>
      </p:sp>
    </p:spTree>
    <p:extLst>
      <p:ext uri="{BB962C8B-B14F-4D97-AF65-F5344CB8AC3E}">
        <p14:creationId xmlns:p14="http://schemas.microsoft.com/office/powerpoint/2010/main" val="643344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THE BASICS</a:t>
            </a:r>
            <a:endParaRPr lang="en-US" b="1" dirty="0"/>
          </a:p>
        </p:txBody>
      </p:sp>
      <p:sp>
        <p:nvSpPr>
          <p:cNvPr id="3" name="Content Placeholder 2"/>
          <p:cNvSpPr>
            <a:spLocks noGrp="1"/>
          </p:cNvSpPr>
          <p:nvPr>
            <p:ph idx="1"/>
          </p:nvPr>
        </p:nvSpPr>
        <p:spPr>
          <a:xfrm>
            <a:off x="187036" y="1338940"/>
            <a:ext cx="5684518" cy="5519059"/>
          </a:xfrm>
        </p:spPr>
        <p:txBody>
          <a:bodyPr>
            <a:normAutofit/>
          </a:bodyPr>
          <a:lstStyle/>
          <a:p>
            <a:pPr>
              <a:spcAft>
                <a:spcPts val="600"/>
              </a:spcAft>
            </a:pPr>
            <a:r>
              <a:rPr lang="en-US" sz="2000" dirty="0" smtClean="0"/>
              <a:t>This document summarizes the prep work and installation procedure for the OMC Black Glass Shroud.</a:t>
            </a:r>
          </a:p>
          <a:p>
            <a:r>
              <a:rPr lang="en-US" sz="2000" dirty="0" smtClean="0"/>
              <a:t>Black Glass</a:t>
            </a:r>
          </a:p>
          <a:p>
            <a:pPr lvl="1"/>
            <a:r>
              <a:rPr lang="en-US" sz="1600" dirty="0" smtClean="0"/>
              <a:t>Total panels: 26</a:t>
            </a:r>
          </a:p>
          <a:p>
            <a:pPr lvl="1"/>
            <a:r>
              <a:rPr lang="en-US" sz="1600" dirty="0" smtClean="0"/>
              <a:t>Each panel has a coated side labeled “S1”</a:t>
            </a:r>
          </a:p>
          <a:p>
            <a:pPr lvl="1"/>
            <a:r>
              <a:rPr lang="en-US" sz="1600" dirty="0" smtClean="0"/>
              <a:t>Glass Bolt Assy (</a:t>
            </a:r>
            <a:r>
              <a:rPr lang="en-US" sz="1600" dirty="0" smtClean="0">
                <a:hlinkClick r:id="rId2"/>
              </a:rPr>
              <a:t>D1500105</a:t>
            </a:r>
            <a:r>
              <a:rPr lang="en-US" sz="1600" dirty="0" smtClean="0"/>
              <a:t>) used on all panels</a:t>
            </a:r>
          </a:p>
          <a:p>
            <a:pPr lvl="1"/>
            <a:r>
              <a:rPr lang="en-US" sz="1600" dirty="0" smtClean="0"/>
              <a:t>Inner vertical panels (6 total) have C-Clamp Assy, aka brackets</a:t>
            </a:r>
          </a:p>
          <a:p>
            <a:pPr lvl="1"/>
            <a:r>
              <a:rPr lang="en-US" sz="1600" dirty="0" smtClean="0"/>
              <a:t>Refer to </a:t>
            </a:r>
            <a:r>
              <a:rPr lang="en-US" sz="1600" dirty="0" smtClean="0">
                <a:hlinkClick r:id="rId3"/>
              </a:rPr>
              <a:t>E1500213</a:t>
            </a:r>
            <a:r>
              <a:rPr lang="en-US" sz="1600" dirty="0" smtClean="0"/>
              <a:t> for a collection of associated documents</a:t>
            </a:r>
          </a:p>
          <a:p>
            <a:pPr>
              <a:spcAft>
                <a:spcPts val="600"/>
              </a:spcAft>
            </a:pPr>
            <a:r>
              <a:rPr lang="en-US" sz="2000" dirty="0" smtClean="0"/>
              <a:t>EQ Stop Assy (</a:t>
            </a:r>
            <a:r>
              <a:rPr lang="en-US" sz="2000" dirty="0" smtClean="0">
                <a:hlinkClick r:id="rId4"/>
              </a:rPr>
              <a:t>D1201441</a:t>
            </a:r>
            <a:r>
              <a:rPr lang="en-US" sz="2000" dirty="0" smtClean="0"/>
              <a:t>)</a:t>
            </a:r>
          </a:p>
          <a:p>
            <a:pPr lvl="1"/>
            <a:r>
              <a:rPr lang="en-US" sz="1600" dirty="0" smtClean="0"/>
              <a:t>Installed assy (</a:t>
            </a:r>
            <a:r>
              <a:rPr lang="en-US" sz="1600" dirty="0" smtClean="0">
                <a:hlinkClick r:id="rId5"/>
              </a:rPr>
              <a:t>v3</a:t>
            </a:r>
            <a:r>
              <a:rPr lang="en-US" sz="1600" dirty="0" smtClean="0"/>
              <a:t>) will be </a:t>
            </a:r>
            <a:r>
              <a:rPr lang="en-US" sz="1600" dirty="0"/>
              <a:t>replaced with an updated version (</a:t>
            </a:r>
            <a:r>
              <a:rPr lang="en-US" sz="1600" dirty="0">
                <a:hlinkClick r:id="rId6"/>
              </a:rPr>
              <a:t>v5</a:t>
            </a:r>
            <a:r>
              <a:rPr lang="en-US" sz="1600" dirty="0" smtClean="0"/>
              <a:t>)</a:t>
            </a:r>
          </a:p>
          <a:p>
            <a:pPr lvl="1"/>
            <a:r>
              <a:rPr lang="en-US" sz="1600" dirty="0"/>
              <a:t>EQ Stop Temporary Stabilizer Assy (</a:t>
            </a:r>
            <a:r>
              <a:rPr lang="en-US" sz="1600" dirty="0">
                <a:hlinkClick r:id="rId7"/>
              </a:rPr>
              <a:t>D1500156</a:t>
            </a:r>
            <a:r>
              <a:rPr lang="en-US" sz="1600" dirty="0"/>
              <a:t>) </a:t>
            </a:r>
            <a:r>
              <a:rPr lang="en-US" sz="1600" dirty="0" smtClean="0"/>
              <a:t>used during the replacement</a:t>
            </a:r>
            <a:endParaRPr lang="en-US" sz="1600" dirty="0"/>
          </a:p>
          <a:p>
            <a:pPr lvl="1"/>
            <a:r>
              <a:rPr lang="en-US" sz="1600" dirty="0" smtClean="0"/>
              <a:t>New, compact EQ Stop Knobs (</a:t>
            </a:r>
            <a:r>
              <a:rPr lang="en-US" sz="1600" dirty="0" smtClean="0">
                <a:hlinkClick r:id="rId8"/>
              </a:rPr>
              <a:t>D1201474</a:t>
            </a:r>
            <a:r>
              <a:rPr lang="en-US" sz="1600" dirty="0" smtClean="0"/>
              <a:t>) require threaded bumper (</a:t>
            </a:r>
            <a:r>
              <a:rPr lang="en-US" sz="1600" dirty="0" smtClean="0">
                <a:hlinkClick r:id="rId9"/>
              </a:rPr>
              <a:t>D1201440</a:t>
            </a:r>
            <a:r>
              <a:rPr lang="en-US" sz="1600" dirty="0" smtClean="0"/>
              <a:t>) from old stops</a:t>
            </a:r>
          </a:p>
        </p:txBody>
      </p:sp>
      <p:sp>
        <p:nvSpPr>
          <p:cNvPr id="4" name="Slide Number Placeholder 3"/>
          <p:cNvSpPr>
            <a:spLocks noGrp="1"/>
          </p:cNvSpPr>
          <p:nvPr>
            <p:ph type="sldNum" sz="quarter" idx="12"/>
          </p:nvPr>
        </p:nvSpPr>
        <p:spPr/>
        <p:txBody>
          <a:bodyPr/>
          <a:lstStyle/>
          <a:p>
            <a:fld id="{E6758727-98EA-4EF2-A6C5-2B1E1425E5E2}" type="slidenum">
              <a:rPr lang="en-US" smtClean="0"/>
              <a:t>4</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Overview</a:t>
            </a:r>
            <a:endParaRPr lang="en-US" sz="3600" b="1" dirty="0"/>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933902" y="1338201"/>
            <a:ext cx="6126480" cy="5086679"/>
          </a:xfrm>
          <a:prstGeom prst="rect">
            <a:avLst/>
          </a:prstGeom>
        </p:spPr>
      </p:pic>
    </p:spTree>
    <p:extLst>
      <p:ext uri="{BB962C8B-B14F-4D97-AF65-F5344CB8AC3E}">
        <p14:creationId xmlns:p14="http://schemas.microsoft.com/office/powerpoint/2010/main" val="824891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14"/>
            </a:pPr>
            <a:r>
              <a:rPr lang="en-US" sz="2000" dirty="0" smtClean="0"/>
              <a:t>Place bottom panel D1500047-102 </a:t>
            </a:r>
            <a:r>
              <a:rPr lang="en-US" sz="2000" i="1" dirty="0" smtClean="0"/>
              <a:t>(21) </a:t>
            </a:r>
            <a:r>
              <a:rPr lang="en-US" sz="2000" dirty="0" smtClean="0"/>
              <a:t>under the bench next to -101 </a:t>
            </a:r>
            <a:r>
              <a:rPr lang="en-US" sz="2000" i="1" dirty="0" smtClean="0"/>
              <a:t>(20)</a:t>
            </a:r>
            <a:r>
              <a:rPr lang="en-US" sz="2000" dirty="0" smtClean="0"/>
              <a:t>.</a:t>
            </a:r>
          </a:p>
          <a:p>
            <a:pPr lvl="1">
              <a:spcAft>
                <a:spcPts val="1200"/>
              </a:spcAft>
            </a:pPr>
            <a:r>
              <a:rPr lang="en-US" sz="1600" dirty="0" smtClean="0"/>
              <a:t>Panels should be roughly centered below the bench.</a:t>
            </a:r>
          </a:p>
          <a:p>
            <a:pPr marL="457200" indent="-457200">
              <a:buFont typeface="+mj-lt"/>
              <a:buAutoNum type="arabicPeriod" startAt="15"/>
            </a:pPr>
            <a:r>
              <a:rPr lang="en-US" sz="2000" dirty="0" smtClean="0"/>
              <a:t>Loosely bolt both panels to the table.</a:t>
            </a:r>
            <a:endParaRPr lang="en-US" sz="1200" dirty="0" smtClean="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40</a:t>
            </a:fld>
            <a:endParaRPr lang="en-US"/>
          </a:p>
        </p:txBody>
      </p:sp>
      <p:sp>
        <p:nvSpPr>
          <p:cNvPr id="7" name="Title 1"/>
          <p:cNvSpPr>
            <a:spLocks noGrp="1"/>
          </p:cNvSpPr>
          <p:nvPr>
            <p:ph type="title"/>
          </p:nvPr>
        </p:nvSpPr>
        <p:spPr>
          <a:xfrm>
            <a:off x="3977820" y="79149"/>
            <a:ext cx="4143375" cy="749299"/>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b="1" dirty="0" smtClean="0"/>
              <a:t>-X Side</a:t>
            </a:r>
            <a:endParaRPr lang="en-US"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3001" y="2365711"/>
            <a:ext cx="6380678" cy="4242472"/>
          </a:xfrm>
          <a:prstGeom prst="rect">
            <a:avLst/>
          </a:prstGeom>
        </p:spPr>
      </p:pic>
      <p:grpSp>
        <p:nvGrpSpPr>
          <p:cNvPr id="5" name="Group 4"/>
          <p:cNvGrpSpPr>
            <a:grpSpLocks noChangeAspect="1"/>
          </p:cNvGrpSpPr>
          <p:nvPr/>
        </p:nvGrpSpPr>
        <p:grpSpPr>
          <a:xfrm>
            <a:off x="478320" y="2365711"/>
            <a:ext cx="4505751" cy="4242472"/>
            <a:chOff x="612474" y="2365710"/>
            <a:chExt cx="4505751" cy="4242472"/>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4618" t="567"/>
            <a:stretch/>
          </p:blipFill>
          <p:spPr>
            <a:xfrm>
              <a:off x="612474" y="2365710"/>
              <a:ext cx="4505751" cy="4242472"/>
            </a:xfrm>
            <a:prstGeom prst="rect">
              <a:avLst/>
            </a:prstGeom>
          </p:spPr>
        </p:pic>
        <p:sp>
          <p:nvSpPr>
            <p:cNvPr id="10" name="Rectangle 9"/>
            <p:cNvSpPr/>
            <p:nvPr/>
          </p:nvSpPr>
          <p:spPr>
            <a:xfrm>
              <a:off x="2894734" y="6300628"/>
              <a:ext cx="918141" cy="238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74403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16"/>
            </a:pPr>
            <a:r>
              <a:rPr lang="en-US" sz="2000" dirty="0" smtClean="0"/>
              <a:t>With a 2</a:t>
            </a:r>
            <a:r>
              <a:rPr lang="en-US" sz="2000" baseline="30000" dirty="0" smtClean="0"/>
              <a:t>nd</a:t>
            </a:r>
            <a:r>
              <a:rPr lang="en-US" sz="2000" dirty="0" smtClean="0"/>
              <a:t> person monitoring the bottom panels, very carefully place vertical panel D1500052 </a:t>
            </a:r>
            <a:r>
              <a:rPr lang="en-US" sz="2000" i="1" dirty="0" smtClean="0"/>
              <a:t>(26)</a:t>
            </a:r>
            <a:r>
              <a:rPr lang="en-US" sz="2000" dirty="0" smtClean="0"/>
              <a:t>.</a:t>
            </a:r>
          </a:p>
          <a:p>
            <a:pPr lvl="1">
              <a:buFont typeface="Arial"/>
              <a:buChar char="•"/>
            </a:pPr>
            <a:r>
              <a:rPr lang="en-US" sz="1600" b="1" dirty="0" smtClean="0">
                <a:solidFill>
                  <a:srgbClr val="FF0000"/>
                </a:solidFill>
              </a:rPr>
              <a:t>If D1500052 touches the bottom panels (interference), remove it immediately. </a:t>
            </a:r>
          </a:p>
          <a:p>
            <a:pPr lvl="1">
              <a:buFont typeface="Arial"/>
              <a:buChar char="•"/>
            </a:pPr>
            <a:r>
              <a:rPr lang="en-US" sz="1600" dirty="0" smtClean="0">
                <a:solidFill>
                  <a:srgbClr val="000000"/>
                </a:solidFill>
              </a:rPr>
              <a:t>Continue to the next step regardless of whether or not there is interference.</a:t>
            </a:r>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41</a:t>
            </a:fld>
            <a:endParaRPr lang="en-US"/>
          </a:p>
        </p:txBody>
      </p:sp>
      <p:pic>
        <p:nvPicPr>
          <p:cNvPr id="7" name="Picture 6" descr="DSC_0457.JPG"/>
          <p:cNvPicPr>
            <a:picLocks noChangeAspect="1"/>
          </p:cNvPicPr>
          <p:nvPr/>
        </p:nvPicPr>
        <p:blipFill rotWithShape="1">
          <a:blip r:embed="rId2">
            <a:extLst>
              <a:ext uri="{28A0092B-C50C-407E-A947-70E740481C1C}">
                <a14:useLocalDpi xmlns:a14="http://schemas.microsoft.com/office/drawing/2010/main" val="0"/>
              </a:ext>
            </a:extLst>
          </a:blip>
          <a:srcRect l="9313" r="9698"/>
          <a:stretch/>
        </p:blipFill>
        <p:spPr>
          <a:xfrm>
            <a:off x="101598" y="2164559"/>
            <a:ext cx="5412698" cy="4443623"/>
          </a:xfrm>
          <a:prstGeom prst="rect">
            <a:avLst/>
          </a:prstGeom>
        </p:spPr>
      </p:pic>
      <p:sp>
        <p:nvSpPr>
          <p:cNvPr id="12" name="Title 1"/>
          <p:cNvSpPr>
            <a:spLocks noGrp="1"/>
          </p:cNvSpPr>
          <p:nvPr>
            <p:ph type="title"/>
          </p:nvPr>
        </p:nvSpPr>
        <p:spPr>
          <a:xfrm>
            <a:off x="603154" y="78640"/>
            <a:ext cx="6239164" cy="749808"/>
          </a:xfrm>
          <a:ln>
            <a:solidFill>
              <a:srgbClr val="FF0000"/>
            </a:solidFill>
          </a:ln>
        </p:spPr>
        <p:txBody>
          <a:bodyPr/>
          <a:lstStyle/>
          <a:p>
            <a:r>
              <a:rPr lang="en-US" b="1" dirty="0" smtClean="0">
                <a:solidFill>
                  <a:srgbClr val="FF0000"/>
                </a:solidFill>
              </a:rPr>
              <a:t>INTERFERENCE TEST</a:t>
            </a:r>
            <a:endParaRPr lang="en-US" b="1" dirty="0">
              <a:solidFill>
                <a:srgbClr val="FF0000"/>
              </a:solidFill>
            </a:endParaRPr>
          </a:p>
        </p:txBody>
      </p:sp>
      <p:sp>
        <p:nvSpPr>
          <p:cNvPr id="13" name="Title 1"/>
          <p:cNvSpPr txBox="1">
            <a:spLocks/>
          </p:cNvSpPr>
          <p:nvPr/>
        </p:nvSpPr>
        <p:spPr>
          <a:xfrm>
            <a:off x="7445472" y="79149"/>
            <a:ext cx="4143375" cy="7492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9734" y="2164559"/>
            <a:ext cx="3850721" cy="2560320"/>
          </a:xfrm>
          <a:prstGeom prst="rect">
            <a:avLst/>
          </a:prstGeom>
        </p:spPr>
      </p:pic>
      <p:pic>
        <p:nvPicPr>
          <p:cNvPr id="5" name="Picture 4" descr="DSC_046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20785" y="4386370"/>
            <a:ext cx="3570771" cy="2374183"/>
          </a:xfrm>
          <a:prstGeom prst="rect">
            <a:avLst/>
          </a:prstGeom>
        </p:spPr>
      </p:pic>
      <p:cxnSp>
        <p:nvCxnSpPr>
          <p:cNvPr id="11" name="Straight Arrow Connector 10"/>
          <p:cNvCxnSpPr>
            <a:stCxn id="14" idx="0"/>
          </p:cNvCxnSpPr>
          <p:nvPr/>
        </p:nvCxnSpPr>
        <p:spPr>
          <a:xfrm flipV="1">
            <a:off x="7173943" y="3779521"/>
            <a:ext cx="514637" cy="11421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77232" y="4921709"/>
            <a:ext cx="1793421" cy="276999"/>
          </a:xfrm>
          <a:prstGeom prst="rect">
            <a:avLst/>
          </a:prstGeom>
          <a:noFill/>
        </p:spPr>
        <p:txBody>
          <a:bodyPr wrap="square" rtlCol="0">
            <a:spAutoFit/>
          </a:bodyPr>
          <a:lstStyle/>
          <a:p>
            <a:pPr algn="ctr"/>
            <a:r>
              <a:rPr lang="en-US" sz="1200" b="1" dirty="0" smtClean="0"/>
              <a:t>Note orientation (D#)</a:t>
            </a:r>
            <a:endParaRPr lang="en-US" sz="1200" b="1" dirty="0"/>
          </a:p>
        </p:txBody>
      </p:sp>
    </p:spTree>
    <p:extLst>
      <p:ext uri="{BB962C8B-B14F-4D97-AF65-F5344CB8AC3E}">
        <p14:creationId xmlns:p14="http://schemas.microsoft.com/office/powerpoint/2010/main" val="2435300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17"/>
            </a:pPr>
            <a:r>
              <a:rPr lang="en-US" sz="2000" dirty="0" smtClean="0"/>
              <a:t>Using the same glass panel (D1500052), check the entire –X side for interference.</a:t>
            </a:r>
          </a:p>
          <a:p>
            <a:pPr marL="457200" indent="-457200">
              <a:buFont typeface="+mj-lt"/>
              <a:buAutoNum type="arabicPeriod" startAt="17"/>
            </a:pPr>
            <a:endParaRPr lang="en-US" sz="1600" b="1" dirty="0" smtClean="0">
              <a:solidFill>
                <a:srgbClr val="FF0000"/>
              </a:solidFill>
            </a:endParaRPr>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42</a:t>
            </a:fld>
            <a:endParaRPr lang="en-US"/>
          </a:p>
        </p:txBody>
      </p:sp>
      <p:pic>
        <p:nvPicPr>
          <p:cNvPr id="10" name="Picture 9" descr="DSC_047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033" y="2489200"/>
            <a:ext cx="5959450" cy="3962400"/>
          </a:xfrm>
          <a:prstGeom prst="rect">
            <a:avLst/>
          </a:prstGeom>
        </p:spPr>
      </p:pic>
      <p:pic>
        <p:nvPicPr>
          <p:cNvPr id="12" name="Picture 11" descr="DSC_047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41516" y="2489200"/>
            <a:ext cx="5959450" cy="3962400"/>
          </a:xfrm>
          <a:prstGeom prst="rect">
            <a:avLst/>
          </a:prstGeom>
        </p:spPr>
      </p:pic>
      <p:sp>
        <p:nvSpPr>
          <p:cNvPr id="7" name="Title 1"/>
          <p:cNvSpPr>
            <a:spLocks noGrp="1"/>
          </p:cNvSpPr>
          <p:nvPr>
            <p:ph type="title"/>
          </p:nvPr>
        </p:nvSpPr>
        <p:spPr>
          <a:xfrm>
            <a:off x="603154" y="78640"/>
            <a:ext cx="6239164" cy="749808"/>
          </a:xfrm>
          <a:ln>
            <a:solidFill>
              <a:srgbClr val="FF0000"/>
            </a:solidFill>
          </a:ln>
        </p:spPr>
        <p:txBody>
          <a:bodyPr/>
          <a:lstStyle/>
          <a:p>
            <a:r>
              <a:rPr lang="en-US" b="1" dirty="0" smtClean="0">
                <a:solidFill>
                  <a:srgbClr val="FF0000"/>
                </a:solidFill>
              </a:rPr>
              <a:t>INTERFERENCE TEST</a:t>
            </a:r>
            <a:endParaRPr lang="en-US" b="1" dirty="0">
              <a:solidFill>
                <a:srgbClr val="FF0000"/>
              </a:solidFill>
            </a:endParaRPr>
          </a:p>
        </p:txBody>
      </p:sp>
      <p:sp>
        <p:nvSpPr>
          <p:cNvPr id="8" name="Title 1"/>
          <p:cNvSpPr txBox="1">
            <a:spLocks/>
          </p:cNvSpPr>
          <p:nvPr/>
        </p:nvSpPr>
        <p:spPr>
          <a:xfrm>
            <a:off x="7445472" y="78640"/>
            <a:ext cx="4143375" cy="7492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-X Side</a:t>
            </a:r>
            <a:endParaRPr lang="en-US" b="1" dirty="0"/>
          </a:p>
        </p:txBody>
      </p:sp>
    </p:spTree>
    <p:extLst>
      <p:ext uri="{BB962C8B-B14F-4D97-AF65-F5344CB8AC3E}">
        <p14:creationId xmlns:p14="http://schemas.microsoft.com/office/powerpoint/2010/main" val="18126561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18"/>
            </a:pPr>
            <a:r>
              <a:rPr lang="en-US" sz="2000" dirty="0" smtClean="0"/>
              <a:t>Repeat for +X Side.</a:t>
            </a:r>
          </a:p>
          <a:p>
            <a:pPr lvl="1"/>
            <a:r>
              <a:rPr lang="en-US" sz="1600" dirty="0" smtClean="0"/>
              <a:t>This was possible at Caltech, but not at LHO.</a:t>
            </a:r>
          </a:p>
          <a:p>
            <a:pPr lvl="1"/>
            <a:endParaRPr lang="en-US" sz="1600" dirty="0" smtClean="0"/>
          </a:p>
          <a:p>
            <a:pPr marL="457200" indent="-457200">
              <a:buFont typeface="+mj-lt"/>
              <a:buAutoNum type="arabicPeriod" startAt="18"/>
            </a:pPr>
            <a:endParaRPr lang="en-US" sz="1600" b="1" dirty="0" smtClean="0">
              <a:solidFill>
                <a:srgbClr val="FF0000"/>
              </a:solidFill>
            </a:endParaRPr>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43</a:t>
            </a:fld>
            <a:endParaRPr lang="en-US"/>
          </a:p>
        </p:txBody>
      </p:sp>
      <p:pic>
        <p:nvPicPr>
          <p:cNvPr id="7" name="Picture 6" descr="DSC_047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19954" y="1879600"/>
            <a:ext cx="7186046" cy="4777956"/>
          </a:xfrm>
          <a:prstGeom prst="rect">
            <a:avLst/>
          </a:prstGeom>
        </p:spPr>
      </p:pic>
      <p:sp>
        <p:nvSpPr>
          <p:cNvPr id="8" name="Title 1"/>
          <p:cNvSpPr>
            <a:spLocks noGrp="1"/>
          </p:cNvSpPr>
          <p:nvPr>
            <p:ph type="title"/>
          </p:nvPr>
        </p:nvSpPr>
        <p:spPr>
          <a:xfrm>
            <a:off x="603154" y="78640"/>
            <a:ext cx="6239164" cy="749808"/>
          </a:xfrm>
          <a:ln>
            <a:solidFill>
              <a:srgbClr val="FF0000"/>
            </a:solidFill>
          </a:ln>
        </p:spPr>
        <p:txBody>
          <a:bodyPr/>
          <a:lstStyle/>
          <a:p>
            <a:r>
              <a:rPr lang="en-US" b="1" dirty="0" smtClean="0">
                <a:solidFill>
                  <a:srgbClr val="FF0000"/>
                </a:solidFill>
              </a:rPr>
              <a:t>INTERFERENCE TEST</a:t>
            </a:r>
            <a:endParaRPr lang="en-US" b="1" dirty="0">
              <a:solidFill>
                <a:srgbClr val="FF0000"/>
              </a:solidFill>
            </a:endParaRPr>
          </a:p>
        </p:txBody>
      </p:sp>
      <p:sp>
        <p:nvSpPr>
          <p:cNvPr id="9" name="Title 1"/>
          <p:cNvSpPr txBox="1">
            <a:spLocks/>
          </p:cNvSpPr>
          <p:nvPr/>
        </p:nvSpPr>
        <p:spPr>
          <a:xfrm>
            <a:off x="7445472" y="78640"/>
            <a:ext cx="4143375" cy="7492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+X Side</a:t>
            </a:r>
            <a:endParaRPr lang="en-US" b="1" dirty="0"/>
          </a:p>
        </p:txBody>
      </p:sp>
    </p:spTree>
    <p:extLst>
      <p:ext uri="{BB962C8B-B14F-4D97-AF65-F5344CB8AC3E}">
        <p14:creationId xmlns:p14="http://schemas.microsoft.com/office/powerpoint/2010/main" val="21487750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0" indent="0">
              <a:buNone/>
            </a:pPr>
            <a:r>
              <a:rPr lang="en-US" sz="2000" b="1" u="sng" dirty="0" smtClean="0"/>
              <a:t>NO INTERFERENCE: </a:t>
            </a:r>
          </a:p>
          <a:p>
            <a:pPr marL="0" indent="0">
              <a:buNone/>
            </a:pPr>
            <a:r>
              <a:rPr lang="en-US" sz="1800" dirty="0" smtClean="0"/>
              <a:t>Continue to </a:t>
            </a:r>
            <a:r>
              <a:rPr lang="en-US" sz="1800" dirty="0" smtClean="0">
                <a:hlinkClick r:id="rId2" action="ppaction://hlinksldjump"/>
              </a:rPr>
              <a:t>Step 19</a:t>
            </a:r>
            <a:r>
              <a:rPr lang="en-US" sz="1800" dirty="0" smtClean="0"/>
              <a:t>.</a:t>
            </a:r>
          </a:p>
          <a:p>
            <a:pPr marL="0" indent="0">
              <a:buNone/>
            </a:pPr>
            <a:endParaRPr lang="en-US" sz="1800" b="1" u="sng" dirty="0" smtClean="0"/>
          </a:p>
          <a:p>
            <a:pPr marL="0" indent="0">
              <a:buNone/>
            </a:pPr>
            <a:r>
              <a:rPr lang="en-US" sz="2000" b="1" u="sng" dirty="0" smtClean="0"/>
              <a:t>INTERFERENCE:</a:t>
            </a:r>
          </a:p>
          <a:p>
            <a:pPr marL="400050" indent="-400050">
              <a:spcAft>
                <a:spcPts val="600"/>
              </a:spcAft>
              <a:buFont typeface="+mj-lt"/>
              <a:buAutoNum type="romanLcPeriod"/>
            </a:pPr>
            <a:r>
              <a:rPr lang="en-US" sz="1800" dirty="0" smtClean="0"/>
              <a:t>Note the location of the 6X holes used to bolt the bottom panels to the table.</a:t>
            </a:r>
          </a:p>
          <a:p>
            <a:pPr marL="400050" indent="-400050">
              <a:spcAft>
                <a:spcPts val="600"/>
              </a:spcAft>
              <a:buFont typeface="+mj-lt"/>
              <a:buAutoNum type="romanLcPeriod"/>
            </a:pPr>
            <a:r>
              <a:rPr lang="en-US" sz="1800" dirty="0" smtClean="0"/>
              <a:t>Remove both bottom panels.</a:t>
            </a:r>
          </a:p>
          <a:p>
            <a:pPr marL="400050" indent="-400050">
              <a:spcAft>
                <a:spcPts val="600"/>
              </a:spcAft>
              <a:buFont typeface="+mj-lt"/>
              <a:buAutoNum type="romanLcPeriod"/>
            </a:pPr>
            <a:r>
              <a:rPr lang="en-US" sz="1800" dirty="0" smtClean="0"/>
              <a:t>Remove </a:t>
            </a:r>
            <a:r>
              <a:rPr lang="en-US" sz="1800" dirty="0"/>
              <a:t>the bolt assemblies from the panels</a:t>
            </a:r>
            <a:r>
              <a:rPr lang="en-US" sz="1800" dirty="0" smtClean="0"/>
              <a:t>.</a:t>
            </a:r>
            <a:endParaRPr lang="en-US" sz="2000" dirty="0" smtClean="0"/>
          </a:p>
          <a:p>
            <a:pPr marL="0" indent="0">
              <a:buNone/>
            </a:pPr>
            <a:endParaRPr lang="en-US" sz="2000" dirty="0" smtClean="0"/>
          </a:p>
          <a:p>
            <a:pPr lvl="1">
              <a:buFont typeface="Arial"/>
              <a:buChar char="•"/>
            </a:pPr>
            <a:endParaRPr lang="en-US" sz="1600" b="1" dirty="0" smtClean="0">
              <a:solidFill>
                <a:srgbClr val="FF0000"/>
              </a:solidFill>
            </a:endParaRPr>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44</a:t>
            </a:fld>
            <a:endParaRPr lang="en-US"/>
          </a:p>
        </p:txBody>
      </p:sp>
      <p:sp>
        <p:nvSpPr>
          <p:cNvPr id="9" name="Title 1"/>
          <p:cNvSpPr txBox="1">
            <a:spLocks/>
          </p:cNvSpPr>
          <p:nvPr/>
        </p:nvSpPr>
        <p:spPr>
          <a:xfrm>
            <a:off x="2976418" y="78640"/>
            <a:ext cx="6239164" cy="749808"/>
          </a:xfrm>
          <a:prstGeom prst="rect">
            <a:avLst/>
          </a:prstGeom>
          <a:ln>
            <a:solidFill>
              <a:srgbClr val="FF000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0000"/>
                </a:solidFill>
              </a:rPr>
              <a:t>INTERFERENCE TEST</a:t>
            </a:r>
            <a:endParaRPr lang="en-US" b="1" dirty="0">
              <a:solidFill>
                <a:srgbClr val="FF0000"/>
              </a:solidFill>
            </a:endParaRPr>
          </a:p>
        </p:txBody>
      </p:sp>
      <p:grpSp>
        <p:nvGrpSpPr>
          <p:cNvPr id="2" name="Group 1"/>
          <p:cNvGrpSpPr>
            <a:grpSpLocks noChangeAspect="1"/>
          </p:cNvGrpSpPr>
          <p:nvPr/>
        </p:nvGrpSpPr>
        <p:grpSpPr>
          <a:xfrm>
            <a:off x="1764977" y="3906146"/>
            <a:ext cx="8662047" cy="2841769"/>
            <a:chOff x="1693031" y="3906146"/>
            <a:chExt cx="8662047" cy="2841769"/>
          </a:xfrm>
        </p:grpSpPr>
        <p:pic>
          <p:nvPicPr>
            <p:cNvPr id="23" name="Picture 22" descr="DSC_047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3031" y="3906146"/>
              <a:ext cx="4274020" cy="2841769"/>
            </a:xfrm>
            <a:prstGeom prst="rect">
              <a:avLst/>
            </a:prstGeom>
          </p:spPr>
        </p:pic>
        <p:pic>
          <p:nvPicPr>
            <p:cNvPr id="24" name="Picture 23" descr="DSC_047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1057" y="3906146"/>
              <a:ext cx="4274021" cy="2841769"/>
            </a:xfrm>
            <a:prstGeom prst="rect">
              <a:avLst/>
            </a:prstGeom>
          </p:spPr>
        </p:pic>
      </p:grpSp>
    </p:spTree>
    <p:extLst>
      <p:ext uri="{BB962C8B-B14F-4D97-AF65-F5344CB8AC3E}">
        <p14:creationId xmlns:p14="http://schemas.microsoft.com/office/powerpoint/2010/main" val="12691806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7722688" cy="5832721"/>
          </a:xfrm>
        </p:spPr>
        <p:txBody>
          <a:bodyPr>
            <a:normAutofit/>
          </a:bodyPr>
          <a:lstStyle/>
          <a:p>
            <a:pPr marL="0" indent="0">
              <a:buNone/>
            </a:pPr>
            <a:r>
              <a:rPr lang="en-US" sz="2000" b="1" u="sng" dirty="0" smtClean="0"/>
              <a:t>INTERFERENCE (continued):</a:t>
            </a:r>
          </a:p>
          <a:p>
            <a:pPr marL="400050" indent="-400050">
              <a:spcAft>
                <a:spcPts val="1200"/>
              </a:spcAft>
              <a:buFont typeface="+mj-lt"/>
              <a:buAutoNum type="romanLcPeriod" startAt="4"/>
            </a:pPr>
            <a:r>
              <a:rPr lang="en-US" sz="1800" dirty="0" smtClean="0"/>
              <a:t>Place </a:t>
            </a:r>
            <a:r>
              <a:rPr lang="en-US" sz="1800" dirty="0"/>
              <a:t>an </a:t>
            </a:r>
            <a:r>
              <a:rPr lang="en-US" sz="1800" dirty="0" smtClean="0"/>
              <a:t>O-ring </a:t>
            </a:r>
            <a:r>
              <a:rPr lang="en-US" sz="1800" i="1" dirty="0" smtClean="0"/>
              <a:t>(</a:t>
            </a:r>
            <a:r>
              <a:rPr lang="en-US" sz="1800" b="1" i="1" dirty="0" smtClean="0">
                <a:solidFill>
                  <a:schemeClr val="accent1"/>
                </a:solidFill>
              </a:rPr>
              <a:t>37.8</a:t>
            </a:r>
            <a:r>
              <a:rPr lang="en-US" sz="1800" i="1" dirty="0" smtClean="0"/>
              <a:t>) </a:t>
            </a:r>
            <a:r>
              <a:rPr lang="en-US" sz="1800" dirty="0" smtClean="0"/>
              <a:t>on the table over each hole used to secure panel D1500047-101 </a:t>
            </a:r>
            <a:r>
              <a:rPr lang="en-US" sz="1800" i="1" dirty="0" smtClean="0"/>
              <a:t>(20).</a:t>
            </a:r>
          </a:p>
          <a:p>
            <a:pPr marL="400050" indent="-400050">
              <a:spcAft>
                <a:spcPts val="1200"/>
              </a:spcAft>
              <a:buFont typeface="+mj-lt"/>
              <a:buAutoNum type="romanLcPeriod" startAt="4"/>
            </a:pPr>
            <a:r>
              <a:rPr lang="en-US" sz="1800" dirty="0" smtClean="0"/>
              <a:t>Move panel -101 back into positon under the bench.</a:t>
            </a:r>
          </a:p>
          <a:p>
            <a:pPr marL="400050" indent="-400050">
              <a:buFont typeface="+mj-lt"/>
              <a:buAutoNum type="romanLcPeriod" startAt="4"/>
            </a:pPr>
            <a:r>
              <a:rPr lang="en-US" sz="1800" dirty="0" smtClean="0"/>
              <a:t>Loosely secure the panel using the upper </a:t>
            </a:r>
            <a:r>
              <a:rPr lang="en-US" sz="1800" dirty="0"/>
              <a:t>half of the bolt </a:t>
            </a:r>
            <a:r>
              <a:rPr lang="en-US" sz="1800" dirty="0" smtClean="0"/>
              <a:t>assy.</a:t>
            </a:r>
          </a:p>
          <a:p>
            <a:pPr lvl="1"/>
            <a:r>
              <a:rPr lang="en-US" sz="1400" dirty="0" smtClean="0"/>
              <a:t>Req. hardware circled in </a:t>
            </a:r>
            <a:r>
              <a:rPr lang="en-US" sz="1400" b="1" dirty="0" smtClean="0">
                <a:solidFill>
                  <a:schemeClr val="accent3">
                    <a:lumMod val="75000"/>
                  </a:schemeClr>
                </a:solidFill>
              </a:rPr>
              <a:t>green</a:t>
            </a:r>
            <a:r>
              <a:rPr lang="en-US" sz="1400" dirty="0" smtClean="0"/>
              <a:t>.</a:t>
            </a:r>
            <a:endParaRPr lang="en-US" sz="1400" i="1" dirty="0" smtClean="0"/>
          </a:p>
          <a:p>
            <a:pPr lvl="1">
              <a:spcAft>
                <a:spcPts val="1200"/>
              </a:spcAft>
            </a:pPr>
            <a:r>
              <a:rPr lang="en-US" sz="1400" dirty="0" smtClean="0"/>
              <a:t>Gain more play/sop and reduce the height of the panel by removing the shoulder washer and a PEEK washer (circled in </a:t>
            </a:r>
            <a:r>
              <a:rPr lang="en-US" sz="1400" b="1" dirty="0" smtClean="0">
                <a:solidFill>
                  <a:schemeClr val="accent2"/>
                </a:solidFill>
              </a:rPr>
              <a:t>red</a:t>
            </a:r>
            <a:r>
              <a:rPr lang="en-US" sz="1400" dirty="0" smtClean="0"/>
              <a:t>).</a:t>
            </a:r>
          </a:p>
          <a:p>
            <a:pPr marL="400050" indent="-400050">
              <a:spcAft>
                <a:spcPts val="1200"/>
              </a:spcAft>
              <a:buFont typeface="+mj-lt"/>
              <a:buAutoNum type="romanLcPeriod" startAt="4"/>
            </a:pPr>
            <a:r>
              <a:rPr lang="en-US" sz="1800" dirty="0" smtClean="0"/>
              <a:t>Place an O-ring over holes on the table for D1500047-102 </a:t>
            </a:r>
            <a:r>
              <a:rPr lang="en-US" sz="1800" i="1" dirty="0" smtClean="0"/>
              <a:t>(21).</a:t>
            </a:r>
          </a:p>
          <a:p>
            <a:pPr marL="400050" indent="-400050">
              <a:spcAft>
                <a:spcPts val="1200"/>
              </a:spcAft>
              <a:buFont typeface="+mj-lt"/>
              <a:buAutoNum type="romanLcPeriod" startAt="4"/>
            </a:pPr>
            <a:r>
              <a:rPr lang="en-US" sz="1800" dirty="0" smtClean="0"/>
              <a:t>Position -102 as before.</a:t>
            </a:r>
          </a:p>
          <a:p>
            <a:pPr marL="400050" indent="-400050">
              <a:spcAft>
                <a:spcPts val="1200"/>
              </a:spcAft>
              <a:buFont typeface="+mj-lt"/>
              <a:buAutoNum type="romanLcPeriod" startAt="4"/>
            </a:pPr>
            <a:r>
              <a:rPr lang="en-US" sz="1800" dirty="0" smtClean="0"/>
              <a:t>Loosely secure -102 in place with upper half of bolt assy.</a:t>
            </a:r>
          </a:p>
          <a:p>
            <a:pPr marL="400050" indent="-400050">
              <a:buFont typeface="+mj-lt"/>
              <a:buAutoNum type="romanLcPeriod" startAt="4"/>
            </a:pPr>
            <a:r>
              <a:rPr lang="en-US" sz="1800" dirty="0" smtClean="0"/>
              <a:t>For each side that can be accessed</a:t>
            </a:r>
            <a:r>
              <a:rPr lang="en-US" sz="1800" dirty="0"/>
              <a:t> (±X&amp; ±Y</a:t>
            </a:r>
            <a:r>
              <a:rPr lang="en-US" sz="1800" dirty="0" smtClean="0"/>
              <a:t>):</a:t>
            </a:r>
          </a:p>
          <a:p>
            <a:pPr lvl="1"/>
            <a:r>
              <a:rPr lang="en-US" sz="1400" dirty="0" smtClean="0"/>
              <a:t>Check for interference between vertical and bottom glass panels.</a:t>
            </a:r>
          </a:p>
          <a:p>
            <a:pPr lvl="1">
              <a:spcAft>
                <a:spcPts val="1200"/>
              </a:spcAft>
            </a:pPr>
            <a:r>
              <a:rPr lang="en-US" sz="1400" dirty="0" smtClean="0"/>
              <a:t>Try to re-position bottom panels to prevent interference.</a:t>
            </a:r>
            <a:endParaRPr lang="en-US" sz="1400" dirty="0"/>
          </a:p>
          <a:p>
            <a:pPr>
              <a:spcAft>
                <a:spcPts val="1200"/>
              </a:spcAft>
            </a:pPr>
            <a:endParaRPr lang="en-US" sz="1800" dirty="0" smtClean="0"/>
          </a:p>
          <a:p>
            <a:pPr marL="0" indent="0">
              <a:buNone/>
            </a:pPr>
            <a:endParaRPr lang="en-US" sz="2000" dirty="0" smtClean="0"/>
          </a:p>
          <a:p>
            <a:pPr marL="0" indent="0">
              <a:buNone/>
            </a:pPr>
            <a:endParaRPr lang="en-US" sz="2000" dirty="0" smtClean="0"/>
          </a:p>
          <a:p>
            <a:pPr lvl="1">
              <a:buFont typeface="Arial"/>
              <a:buChar char="•"/>
            </a:pPr>
            <a:endParaRPr lang="en-US" sz="1600" b="1" dirty="0" smtClean="0">
              <a:solidFill>
                <a:srgbClr val="FF0000"/>
              </a:solidFill>
            </a:endParaRPr>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45</a:t>
            </a:fld>
            <a:endParaRPr lang="en-US"/>
          </a:p>
        </p:txBody>
      </p:sp>
      <p:pic>
        <p:nvPicPr>
          <p:cNvPr id="5" name="Picture 4" descr="DSC_04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816" y="1025278"/>
            <a:ext cx="4095028" cy="2722758"/>
          </a:xfrm>
          <a:prstGeom prst="rect">
            <a:avLst/>
          </a:prstGeom>
        </p:spPr>
      </p:pic>
      <p:sp>
        <p:nvSpPr>
          <p:cNvPr id="13" name="Title 1"/>
          <p:cNvSpPr txBox="1">
            <a:spLocks/>
          </p:cNvSpPr>
          <p:nvPr/>
        </p:nvSpPr>
        <p:spPr>
          <a:xfrm>
            <a:off x="2976418" y="78640"/>
            <a:ext cx="6239164" cy="749808"/>
          </a:xfrm>
          <a:prstGeom prst="rect">
            <a:avLst/>
          </a:prstGeom>
          <a:ln>
            <a:solidFill>
              <a:srgbClr val="FF000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0000"/>
                </a:solidFill>
              </a:rPr>
              <a:t>INTERFERENCE TEST</a:t>
            </a:r>
            <a:endParaRPr lang="en-US" b="1" dirty="0">
              <a:solidFill>
                <a:srgbClr val="FF0000"/>
              </a:solidFill>
            </a:endParaRPr>
          </a:p>
        </p:txBody>
      </p:sp>
      <p:grpSp>
        <p:nvGrpSpPr>
          <p:cNvPr id="14" name="Group 13"/>
          <p:cNvGrpSpPr>
            <a:grpSpLocks noChangeAspect="1"/>
          </p:cNvGrpSpPr>
          <p:nvPr/>
        </p:nvGrpSpPr>
        <p:grpSpPr>
          <a:xfrm>
            <a:off x="9277076" y="3906766"/>
            <a:ext cx="1352509" cy="2864661"/>
            <a:chOff x="8971000" y="5538285"/>
            <a:chExt cx="2073730" cy="4392235"/>
          </a:xfrm>
        </p:grpSpPr>
        <p:grpSp>
          <p:nvGrpSpPr>
            <p:cNvPr id="15" name="Group 14"/>
            <p:cNvGrpSpPr>
              <a:grpSpLocks noChangeAspect="1"/>
            </p:cNvGrpSpPr>
            <p:nvPr/>
          </p:nvGrpSpPr>
          <p:grpSpPr>
            <a:xfrm>
              <a:off x="8971000" y="5538285"/>
              <a:ext cx="2073730" cy="4166434"/>
              <a:chOff x="6403333" y="719832"/>
              <a:chExt cx="4600575" cy="9243245"/>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03333" y="719832"/>
                <a:ext cx="4600575" cy="9243245"/>
              </a:xfrm>
              <a:prstGeom prst="rect">
                <a:avLst/>
              </a:prstGeom>
            </p:spPr>
          </p:pic>
          <p:sp>
            <p:nvSpPr>
              <p:cNvPr id="18" name="Oval 17"/>
              <p:cNvSpPr>
                <a:spLocks noChangeAspect="1"/>
              </p:cNvSpPr>
              <p:nvPr/>
            </p:nvSpPr>
            <p:spPr>
              <a:xfrm>
                <a:off x="6702830" y="8399111"/>
                <a:ext cx="905256" cy="905256"/>
              </a:xfrm>
              <a:prstGeom prst="ellipse">
                <a:avLst/>
              </a:prstGeom>
              <a:solidFill>
                <a:srgbClr val="C0504D">
                  <a:alpha val="8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Oval 18"/>
              <p:cNvSpPr>
                <a:spLocks noChangeAspect="1"/>
              </p:cNvSpPr>
              <p:nvPr/>
            </p:nvSpPr>
            <p:spPr>
              <a:xfrm>
                <a:off x="9802422" y="8098219"/>
                <a:ext cx="905256" cy="905256"/>
              </a:xfrm>
              <a:prstGeom prst="ellipse">
                <a:avLst/>
              </a:prstGeom>
              <a:solidFill>
                <a:srgbClr val="C0504D">
                  <a:alpha val="80000"/>
                </a:srgbClr>
              </a:solidFill>
              <a:ln>
                <a:solidFill>
                  <a:srgbClr val="8C383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Oval 19"/>
              <p:cNvSpPr>
                <a:spLocks noChangeAspect="1"/>
              </p:cNvSpPr>
              <p:nvPr/>
            </p:nvSpPr>
            <p:spPr>
              <a:xfrm>
                <a:off x="6640983" y="7243404"/>
                <a:ext cx="905256" cy="905256"/>
              </a:xfrm>
              <a:prstGeom prst="ellipse">
                <a:avLst/>
              </a:prstGeom>
              <a:solidFill>
                <a:srgbClr val="4F81BD">
                  <a:alpha val="50196"/>
                </a:srgbClr>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9990346" y="6226485"/>
                <a:ext cx="905256" cy="905256"/>
              </a:xfrm>
              <a:prstGeom prst="ellipse">
                <a:avLst/>
              </a:prstGeom>
              <a:solidFill>
                <a:srgbClr val="9BBB59">
                  <a:alpha val="5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p:cNvSpPr>
                <a:spLocks noChangeAspect="1"/>
              </p:cNvSpPr>
              <p:nvPr/>
            </p:nvSpPr>
            <p:spPr>
              <a:xfrm>
                <a:off x="6640345" y="5372533"/>
                <a:ext cx="905256" cy="905256"/>
              </a:xfrm>
              <a:prstGeom prst="ellipse">
                <a:avLst/>
              </a:prstGeom>
              <a:solidFill>
                <a:srgbClr val="9BBB59">
                  <a:alpha val="5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p:cNvSpPr>
                <a:spLocks noChangeAspect="1"/>
              </p:cNvSpPr>
              <p:nvPr/>
            </p:nvSpPr>
            <p:spPr>
              <a:xfrm>
                <a:off x="9990346" y="4772472"/>
                <a:ext cx="905256" cy="905256"/>
              </a:xfrm>
              <a:prstGeom prst="ellipse">
                <a:avLst/>
              </a:prstGeom>
              <a:solidFill>
                <a:srgbClr val="9BBB59">
                  <a:alpha val="5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p:cNvSpPr>
                <a:spLocks noChangeAspect="1"/>
              </p:cNvSpPr>
              <p:nvPr/>
            </p:nvSpPr>
            <p:spPr>
              <a:xfrm>
                <a:off x="6440926" y="3760218"/>
                <a:ext cx="905256" cy="905256"/>
              </a:xfrm>
              <a:prstGeom prst="ellipse">
                <a:avLst/>
              </a:prstGeom>
              <a:solidFill>
                <a:srgbClr val="9BBB59">
                  <a:alpha val="5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p:cNvSpPr>
                <a:spLocks noChangeAspect="1"/>
              </p:cNvSpPr>
              <p:nvPr/>
            </p:nvSpPr>
            <p:spPr>
              <a:xfrm>
                <a:off x="9990346" y="2700749"/>
                <a:ext cx="905256" cy="905256"/>
              </a:xfrm>
              <a:prstGeom prst="ellipse">
                <a:avLst/>
              </a:prstGeom>
              <a:solidFill>
                <a:srgbClr val="9BBB59">
                  <a:alpha val="50196"/>
                </a:srgbClr>
              </a:solidFill>
              <a:ln>
                <a:solidFill>
                  <a:srgbClr val="71893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p:cNvSpPr>
                <a:spLocks noChangeAspect="1"/>
              </p:cNvSpPr>
              <p:nvPr/>
            </p:nvSpPr>
            <p:spPr>
              <a:xfrm>
                <a:off x="8261296" y="781248"/>
                <a:ext cx="905256" cy="905256"/>
              </a:xfrm>
              <a:prstGeom prst="ellipse">
                <a:avLst/>
              </a:prstGeom>
              <a:solidFill>
                <a:srgbClr val="9BBB59">
                  <a:alpha val="5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54938" y="9660486"/>
              <a:ext cx="1105853" cy="270034"/>
            </a:xfrm>
            <a:prstGeom prst="rect">
              <a:avLst/>
            </a:prstGeom>
          </p:spPr>
        </p:pic>
      </p:grpSp>
      <p:sp>
        <p:nvSpPr>
          <p:cNvPr id="2" name="TextBox 1"/>
          <p:cNvSpPr txBox="1"/>
          <p:nvPr/>
        </p:nvSpPr>
        <p:spPr>
          <a:xfrm>
            <a:off x="10536844" y="6065396"/>
            <a:ext cx="1117426" cy="307777"/>
          </a:xfrm>
          <a:prstGeom prst="rect">
            <a:avLst/>
          </a:prstGeom>
          <a:noFill/>
        </p:spPr>
        <p:txBody>
          <a:bodyPr wrap="square" rtlCol="0">
            <a:spAutoFit/>
          </a:bodyPr>
          <a:lstStyle/>
          <a:p>
            <a:pPr algn="ctr"/>
            <a:r>
              <a:rPr lang="en-US" sz="1400" b="1" dirty="0">
                <a:solidFill>
                  <a:schemeClr val="accent2"/>
                </a:solidFill>
              </a:rPr>
              <a:t>R</a:t>
            </a:r>
            <a:r>
              <a:rPr lang="en-US" sz="1400" b="1" dirty="0" smtClean="0">
                <a:solidFill>
                  <a:schemeClr val="accent2"/>
                </a:solidFill>
              </a:rPr>
              <a:t>emoved</a:t>
            </a:r>
            <a:endParaRPr lang="en-US" sz="1400" b="1" dirty="0">
              <a:solidFill>
                <a:schemeClr val="accent2"/>
              </a:solidFill>
            </a:endParaRPr>
          </a:p>
        </p:txBody>
      </p:sp>
      <p:sp>
        <p:nvSpPr>
          <p:cNvPr id="27" name="TextBox 26"/>
          <p:cNvSpPr txBox="1"/>
          <p:nvPr/>
        </p:nvSpPr>
        <p:spPr>
          <a:xfrm>
            <a:off x="10591974" y="4355203"/>
            <a:ext cx="1354652" cy="523220"/>
          </a:xfrm>
          <a:prstGeom prst="rect">
            <a:avLst/>
          </a:prstGeom>
          <a:noFill/>
        </p:spPr>
        <p:txBody>
          <a:bodyPr wrap="square" rtlCol="0">
            <a:spAutoFit/>
          </a:bodyPr>
          <a:lstStyle/>
          <a:p>
            <a:pPr algn="ctr"/>
            <a:r>
              <a:rPr lang="en-US" sz="1400" b="1" dirty="0" smtClean="0">
                <a:solidFill>
                  <a:schemeClr val="accent3">
                    <a:lumMod val="75000"/>
                  </a:schemeClr>
                </a:solidFill>
              </a:rPr>
              <a:t>Top half </a:t>
            </a:r>
          </a:p>
          <a:p>
            <a:pPr algn="ctr"/>
            <a:r>
              <a:rPr lang="en-US" sz="1400" b="1" dirty="0" smtClean="0">
                <a:solidFill>
                  <a:schemeClr val="accent3">
                    <a:lumMod val="75000"/>
                  </a:schemeClr>
                </a:solidFill>
              </a:rPr>
              <a:t>(above glass)</a:t>
            </a:r>
            <a:endParaRPr lang="en-US" sz="1400" b="1" dirty="0">
              <a:solidFill>
                <a:schemeClr val="accent3">
                  <a:lumMod val="75000"/>
                </a:schemeClr>
              </a:solidFill>
            </a:endParaRPr>
          </a:p>
        </p:txBody>
      </p:sp>
      <p:sp>
        <p:nvSpPr>
          <p:cNvPr id="28" name="TextBox 27"/>
          <p:cNvSpPr txBox="1"/>
          <p:nvPr/>
        </p:nvSpPr>
        <p:spPr>
          <a:xfrm>
            <a:off x="7997943" y="5696065"/>
            <a:ext cx="1354652" cy="523220"/>
          </a:xfrm>
          <a:prstGeom prst="rect">
            <a:avLst/>
          </a:prstGeom>
          <a:noFill/>
        </p:spPr>
        <p:txBody>
          <a:bodyPr wrap="square" rtlCol="0">
            <a:spAutoFit/>
          </a:bodyPr>
          <a:lstStyle/>
          <a:p>
            <a:pPr algn="ctr"/>
            <a:r>
              <a:rPr lang="en-US" sz="1400" b="1" dirty="0" smtClean="0">
                <a:solidFill>
                  <a:schemeClr val="accent1"/>
                </a:solidFill>
              </a:rPr>
              <a:t>Bottom half </a:t>
            </a:r>
          </a:p>
          <a:p>
            <a:pPr algn="ctr"/>
            <a:r>
              <a:rPr lang="en-US" sz="1400" b="1" dirty="0" smtClean="0">
                <a:solidFill>
                  <a:schemeClr val="accent1"/>
                </a:solidFill>
              </a:rPr>
              <a:t>(below glass)</a:t>
            </a:r>
            <a:endParaRPr lang="en-US" sz="1400" b="1" dirty="0">
              <a:solidFill>
                <a:schemeClr val="accent1"/>
              </a:solidFill>
            </a:endParaRPr>
          </a:p>
        </p:txBody>
      </p:sp>
    </p:spTree>
    <p:extLst>
      <p:ext uri="{BB962C8B-B14F-4D97-AF65-F5344CB8AC3E}">
        <p14:creationId xmlns:p14="http://schemas.microsoft.com/office/powerpoint/2010/main" val="10067312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0" indent="0">
              <a:buNone/>
            </a:pPr>
            <a:r>
              <a:rPr lang="en-US" sz="1800" b="1" u="sng" dirty="0" smtClean="0"/>
              <a:t>IF THERE’S STILL INTERFERENCE:</a:t>
            </a:r>
          </a:p>
          <a:p>
            <a:pPr marL="400050" indent="-400050">
              <a:buFont typeface="+mj-lt"/>
              <a:buAutoNum type="romanLcPeriod" startAt="11"/>
            </a:pPr>
            <a:r>
              <a:rPr lang="en-US" sz="1800" dirty="0" smtClean="0"/>
              <a:t>When positioning inner vertical panels (described in upcoming steps), use </a:t>
            </a:r>
            <a:r>
              <a:rPr lang="en-US" sz="1800" dirty="0"/>
              <a:t>a </a:t>
            </a:r>
            <a:r>
              <a:rPr lang="en-US" sz="1800" dirty="0" smtClean="0"/>
              <a:t>washer(s) </a:t>
            </a:r>
            <a:r>
              <a:rPr lang="en-US" sz="1800" dirty="0"/>
              <a:t>to raise the height of the brackets for the side that has interference. Do the same for the opposite side (i.e. do same for +Y &amp; -Y or for +X &amp; -X</a:t>
            </a:r>
            <a:r>
              <a:rPr lang="en-US" sz="1800" dirty="0" smtClean="0"/>
              <a:t>).</a:t>
            </a:r>
          </a:p>
          <a:p>
            <a:pPr marL="400050" indent="-400050">
              <a:buFont typeface="+mj-lt"/>
              <a:buAutoNum type="romanLcPeriod" startAt="11"/>
            </a:pPr>
            <a:r>
              <a:rPr lang="en-US" sz="1800" dirty="0" smtClean="0"/>
              <a:t>Contact Systems (</a:t>
            </a:r>
            <a:r>
              <a:rPr lang="en-US" sz="1800" dirty="0" err="1" smtClean="0"/>
              <a:t>Calum</a:t>
            </a:r>
            <a:r>
              <a:rPr lang="en-US" sz="1800" dirty="0" smtClean="0"/>
              <a:t> </a:t>
            </a:r>
            <a:r>
              <a:rPr lang="en-US" sz="1800" dirty="0" err="1" smtClean="0"/>
              <a:t>Torrie</a:t>
            </a:r>
            <a:r>
              <a:rPr lang="en-US" sz="1800" dirty="0" smtClean="0"/>
              <a:t>).</a:t>
            </a:r>
            <a:endParaRPr lang="en-US" sz="1800" dirty="0"/>
          </a:p>
          <a:p>
            <a:pPr marL="400050" indent="-400050">
              <a:buFont typeface="+mj-lt"/>
              <a:buAutoNum type="romanLcPeriod" startAt="11"/>
            </a:pPr>
            <a:endParaRPr lang="en-US" sz="1800" dirty="0" smtClean="0"/>
          </a:p>
          <a:p>
            <a:pPr marL="400050" indent="-400050">
              <a:buFont typeface="+mj-lt"/>
              <a:buAutoNum type="romanLcPeriod" startAt="11"/>
            </a:pPr>
            <a:endParaRPr lang="en-US" sz="1800" dirty="0" smtClean="0"/>
          </a:p>
          <a:p>
            <a:pPr marL="400050" indent="-400050">
              <a:buFont typeface="+mj-lt"/>
              <a:buAutoNum type="romanLcPeriod" startAt="11"/>
            </a:pPr>
            <a:endParaRPr lang="en-US" sz="1800" dirty="0"/>
          </a:p>
          <a:p>
            <a:endParaRPr lang="en-US" sz="1800" dirty="0" smtClean="0"/>
          </a:p>
          <a:p>
            <a:pPr marL="0" indent="0">
              <a:buNone/>
            </a:pPr>
            <a:endParaRPr lang="en-US" sz="2000" dirty="0" smtClean="0"/>
          </a:p>
          <a:p>
            <a:pPr marL="0" indent="0">
              <a:buNone/>
            </a:pPr>
            <a:endParaRPr lang="en-US" sz="2000" dirty="0" smtClean="0"/>
          </a:p>
          <a:p>
            <a:pPr lvl="1">
              <a:buFont typeface="Arial"/>
              <a:buChar char="•"/>
            </a:pPr>
            <a:endParaRPr lang="en-US" sz="1600" b="1" dirty="0" smtClean="0">
              <a:solidFill>
                <a:srgbClr val="FF0000"/>
              </a:solidFill>
            </a:endParaRPr>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46</a:t>
            </a:fld>
            <a:endParaRPr lang="en-US"/>
          </a:p>
        </p:txBody>
      </p:sp>
      <p:sp>
        <p:nvSpPr>
          <p:cNvPr id="7" name="Title 1"/>
          <p:cNvSpPr txBox="1">
            <a:spLocks/>
          </p:cNvSpPr>
          <p:nvPr/>
        </p:nvSpPr>
        <p:spPr>
          <a:xfrm>
            <a:off x="2976418" y="78640"/>
            <a:ext cx="6239164" cy="749808"/>
          </a:xfrm>
          <a:prstGeom prst="rect">
            <a:avLst/>
          </a:prstGeom>
          <a:ln>
            <a:solidFill>
              <a:srgbClr val="FF000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0000"/>
                </a:solidFill>
              </a:rPr>
              <a:t>INTERFERENCE TEST</a:t>
            </a:r>
            <a:endParaRPr lang="en-US" b="1" dirty="0">
              <a:solidFill>
                <a:srgbClr val="FF0000"/>
              </a:solidFill>
            </a:endParaRPr>
          </a:p>
        </p:txBody>
      </p:sp>
    </p:spTree>
    <p:extLst>
      <p:ext uri="{BB962C8B-B14F-4D97-AF65-F5344CB8AC3E}">
        <p14:creationId xmlns:p14="http://schemas.microsoft.com/office/powerpoint/2010/main" val="17914475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spcAft>
                <a:spcPts val="1200"/>
              </a:spcAft>
              <a:buFont typeface="+mj-lt"/>
              <a:buAutoNum type="arabicPeriod" startAt="19"/>
            </a:pPr>
            <a:r>
              <a:rPr lang="en-US" sz="2000" dirty="0" smtClean="0"/>
              <a:t>Protect bottom panels with wipes.</a:t>
            </a:r>
          </a:p>
          <a:p>
            <a:pPr marL="457200" indent="-457200">
              <a:buFont typeface="+mj-lt"/>
              <a:buAutoNum type="arabicPeriod" startAt="19"/>
            </a:pPr>
            <a:r>
              <a:rPr lang="en-US" sz="2000" dirty="0" smtClean="0"/>
              <a:t>Position panel D1500052 </a:t>
            </a:r>
            <a:r>
              <a:rPr lang="en-US" sz="2000" i="1" dirty="0" smtClean="0"/>
              <a:t>(26)</a:t>
            </a:r>
            <a:r>
              <a:rPr lang="en-US" sz="2000" dirty="0" smtClean="0"/>
              <a:t> using gauge block D1500120-2140 </a:t>
            </a:r>
            <a:r>
              <a:rPr lang="en-US" sz="2000" i="1" dirty="0" smtClean="0"/>
              <a:t>(</a:t>
            </a:r>
            <a:r>
              <a:rPr lang="en-US" sz="2000" i="1" dirty="0" smtClean="0">
                <a:hlinkClick r:id="rId2"/>
              </a:rPr>
              <a:t>54</a:t>
            </a:r>
            <a:r>
              <a:rPr lang="en-US" sz="2000" i="1" dirty="0" smtClean="0"/>
              <a:t>) </a:t>
            </a:r>
            <a:r>
              <a:rPr lang="en-US" sz="2000" dirty="0" smtClean="0"/>
              <a:t>in +Y, +X corner.</a:t>
            </a:r>
          </a:p>
          <a:p>
            <a:pPr lvl="1">
              <a:spcAft>
                <a:spcPts val="1200"/>
              </a:spcAft>
            </a:pPr>
            <a:r>
              <a:rPr lang="en-US" sz="1600" dirty="0" smtClean="0"/>
              <a:t>Did not fit on OMC at LHO, so block was set on its side.</a:t>
            </a:r>
          </a:p>
          <a:p>
            <a:pPr marL="457200" indent="-457200">
              <a:buFont typeface="+mj-lt"/>
              <a:buAutoNum type="arabicPeriod" startAt="21"/>
            </a:pPr>
            <a:r>
              <a:rPr lang="en-US" sz="2000" dirty="0" smtClean="0"/>
              <a:t>Tighten D1500052’s C-Clamp screws.</a:t>
            </a:r>
          </a:p>
          <a:p>
            <a:pPr lvl="1">
              <a:spcAft>
                <a:spcPts val="1200"/>
              </a:spcAft>
            </a:pPr>
            <a:r>
              <a:rPr lang="en-US" sz="1600" dirty="0" smtClean="0"/>
              <a:t>Watch for lifting of the C-Clamps &amp; Stiffener (from over-tightening).</a:t>
            </a:r>
          </a:p>
        </p:txBody>
      </p:sp>
      <p:sp>
        <p:nvSpPr>
          <p:cNvPr id="4" name="Slide Number Placeholder 3"/>
          <p:cNvSpPr>
            <a:spLocks noGrp="1"/>
          </p:cNvSpPr>
          <p:nvPr>
            <p:ph type="sldNum" sz="quarter" idx="12"/>
          </p:nvPr>
        </p:nvSpPr>
        <p:spPr/>
        <p:txBody>
          <a:bodyPr/>
          <a:lstStyle/>
          <a:p>
            <a:fld id="{E6758727-98EA-4EF2-A6C5-2B1E1425E5E2}" type="slidenum">
              <a:rPr lang="en-US" smtClean="0"/>
              <a:t>47</a:t>
            </a:fld>
            <a:endParaRPr lang="en-US"/>
          </a:p>
        </p:txBody>
      </p:sp>
      <p:sp>
        <p:nvSpPr>
          <p:cNvPr id="8"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pic>
        <p:nvPicPr>
          <p:cNvPr id="10" name="Picture 9" descr="DSC_048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87090" y="3188471"/>
            <a:ext cx="5417820" cy="3602274"/>
          </a:xfrm>
          <a:prstGeom prst="rect">
            <a:avLst/>
          </a:prstGeom>
        </p:spPr>
      </p:pic>
      <p:sp>
        <p:nvSpPr>
          <p:cNvPr id="7" name="Oval 6"/>
          <p:cNvSpPr>
            <a:spLocks noChangeAspect="1"/>
          </p:cNvSpPr>
          <p:nvPr/>
        </p:nvSpPr>
        <p:spPr>
          <a:xfrm>
            <a:off x="4482016" y="5194004"/>
            <a:ext cx="278083" cy="278083"/>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200" b="1" dirty="0" smtClean="0">
                <a:solidFill>
                  <a:schemeClr val="tx1"/>
                </a:solidFill>
              </a:rPr>
              <a:t>54</a:t>
            </a:r>
            <a:endParaRPr lang="en-US" sz="1200" b="1" dirty="0">
              <a:solidFill>
                <a:schemeClr val="tx1"/>
              </a:solidFill>
            </a:endParaRPr>
          </a:p>
        </p:txBody>
      </p:sp>
      <p:cxnSp>
        <p:nvCxnSpPr>
          <p:cNvPr id="9" name="Straight Arrow Connector 8"/>
          <p:cNvCxnSpPr>
            <a:stCxn id="7" idx="0"/>
          </p:cNvCxnSpPr>
          <p:nvPr/>
        </p:nvCxnSpPr>
        <p:spPr>
          <a:xfrm flipV="1">
            <a:off x="4621058" y="4808220"/>
            <a:ext cx="0" cy="38578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73399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22"/>
            </a:pPr>
            <a:r>
              <a:rPr lang="en-US" sz="2000" dirty="0" smtClean="0"/>
              <a:t>Add C-Clamp Jaw </a:t>
            </a:r>
            <a:r>
              <a:rPr lang="en-US" sz="2000" i="1" dirty="0" smtClean="0"/>
              <a:t>(68) </a:t>
            </a:r>
            <a:r>
              <a:rPr lang="en-US" sz="2000" dirty="0" smtClean="0"/>
              <a:t>once panel D1500052 is in its final position.</a:t>
            </a:r>
          </a:p>
          <a:p>
            <a:pPr lvl="1">
              <a:spcAft>
                <a:spcPts val="1200"/>
              </a:spcAft>
            </a:pPr>
            <a:r>
              <a:rPr lang="en-US" sz="1600" dirty="0" smtClean="0"/>
              <a:t>Req. hardware: 2X SHCS 4-40 x 0.5 </a:t>
            </a:r>
            <a:r>
              <a:rPr lang="en-US" sz="1600" i="1" dirty="0" smtClean="0"/>
              <a:t>(67)</a:t>
            </a:r>
          </a:p>
          <a:p>
            <a:pPr marL="457200" indent="-457200">
              <a:spcAft>
                <a:spcPts val="1200"/>
              </a:spcAft>
              <a:buFont typeface="+mj-lt"/>
              <a:buAutoNum type="arabicPeriod" startAt="22"/>
            </a:pPr>
            <a:r>
              <a:rPr lang="en-US" sz="2000" dirty="0" smtClean="0"/>
              <a:t>Remove gauge block.</a:t>
            </a:r>
          </a:p>
          <a:p>
            <a:pPr marL="457200" indent="-457200">
              <a:spcAft>
                <a:spcPts val="1200"/>
              </a:spcAft>
              <a:buFont typeface="+mj-lt"/>
              <a:buAutoNum type="arabicPeriod" startAt="22"/>
            </a:pPr>
            <a:r>
              <a:rPr lang="en-US" sz="2000" dirty="0" smtClean="0"/>
              <a:t>Place wipes over vertical glass panel.</a:t>
            </a:r>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48</a:t>
            </a:fld>
            <a:endParaRPr lang="en-US"/>
          </a:p>
        </p:txBody>
      </p:sp>
      <p:sp>
        <p:nvSpPr>
          <p:cNvPr id="7"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grpSp>
        <p:nvGrpSpPr>
          <p:cNvPr id="3" name="Group 2"/>
          <p:cNvGrpSpPr/>
          <p:nvPr/>
        </p:nvGrpSpPr>
        <p:grpSpPr>
          <a:xfrm>
            <a:off x="961592" y="2853766"/>
            <a:ext cx="10268817" cy="3908846"/>
            <a:chOff x="901336" y="2853766"/>
            <a:chExt cx="10268817" cy="3908846"/>
          </a:xfrm>
        </p:grpSpPr>
        <p:pic>
          <p:nvPicPr>
            <p:cNvPr id="16" name="Picture 15" descr="DSC_048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1336" y="2853766"/>
              <a:ext cx="5878905" cy="390884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19283" y="2853766"/>
              <a:ext cx="4250870" cy="3908846"/>
            </a:xfrm>
            <a:prstGeom prst="rect">
              <a:avLst/>
            </a:prstGeom>
          </p:spPr>
        </p:pic>
        <p:cxnSp>
          <p:nvCxnSpPr>
            <p:cNvPr id="9" name="Straight Arrow Connector 8"/>
            <p:cNvCxnSpPr>
              <a:stCxn id="19" idx="7"/>
            </p:cNvCxnSpPr>
            <p:nvPr/>
          </p:nvCxnSpPr>
          <p:spPr>
            <a:xfrm flipV="1">
              <a:off x="3254082" y="4842840"/>
              <a:ext cx="252424" cy="27704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 name="Oval 13"/>
            <p:cNvSpPr>
              <a:spLocks noChangeAspect="1"/>
            </p:cNvSpPr>
            <p:nvPr/>
          </p:nvSpPr>
          <p:spPr>
            <a:xfrm>
              <a:off x="3618416" y="5371763"/>
              <a:ext cx="278083" cy="278083"/>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200" b="1" dirty="0" smtClean="0">
                  <a:solidFill>
                    <a:schemeClr val="tx1"/>
                  </a:solidFill>
                </a:rPr>
                <a:t>68</a:t>
              </a:r>
              <a:endParaRPr lang="en-US" sz="1200" b="1" dirty="0">
                <a:solidFill>
                  <a:schemeClr val="tx1"/>
                </a:solidFill>
              </a:endParaRPr>
            </a:p>
          </p:txBody>
        </p:sp>
        <p:sp>
          <p:nvSpPr>
            <p:cNvPr id="19" name="Oval 18"/>
            <p:cNvSpPr>
              <a:spLocks noChangeAspect="1"/>
            </p:cNvSpPr>
            <p:nvPr/>
          </p:nvSpPr>
          <p:spPr>
            <a:xfrm>
              <a:off x="3016723" y="5079157"/>
              <a:ext cx="278083" cy="278083"/>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200" b="1" dirty="0" smtClean="0">
                  <a:solidFill>
                    <a:schemeClr val="tx1"/>
                  </a:solidFill>
                </a:rPr>
                <a:t>67</a:t>
              </a:r>
              <a:endParaRPr lang="en-US" sz="1200" b="1" dirty="0">
                <a:solidFill>
                  <a:schemeClr val="tx1"/>
                </a:solidFill>
              </a:endParaRPr>
            </a:p>
          </p:txBody>
        </p:sp>
        <p:cxnSp>
          <p:nvCxnSpPr>
            <p:cNvPr id="23" name="Straight Arrow Connector 22"/>
            <p:cNvCxnSpPr>
              <a:stCxn id="14" idx="0"/>
            </p:cNvCxnSpPr>
            <p:nvPr/>
          </p:nvCxnSpPr>
          <p:spPr>
            <a:xfrm flipV="1">
              <a:off x="3757458" y="5103191"/>
              <a:ext cx="0" cy="26857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2949852" y="5319022"/>
              <a:ext cx="440266" cy="276999"/>
            </a:xfrm>
            <a:prstGeom prst="rect">
              <a:avLst/>
            </a:prstGeom>
            <a:noFill/>
          </p:spPr>
          <p:txBody>
            <a:bodyPr wrap="square" rtlCol="0">
              <a:spAutoFit/>
            </a:bodyPr>
            <a:lstStyle/>
            <a:p>
              <a:pPr algn="ctr"/>
              <a:r>
                <a:rPr lang="en-US" sz="1200" b="1" dirty="0" smtClean="0"/>
                <a:t>2X</a:t>
              </a:r>
              <a:endParaRPr lang="en-US" sz="1200" b="1" dirty="0"/>
            </a:p>
          </p:txBody>
        </p:sp>
      </p:grpSp>
    </p:spTree>
    <p:extLst>
      <p:ext uri="{BB962C8B-B14F-4D97-AF65-F5344CB8AC3E}">
        <p14:creationId xmlns:p14="http://schemas.microsoft.com/office/powerpoint/2010/main" val="34081035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25"/>
            </a:pPr>
            <a:r>
              <a:rPr lang="en-US" sz="2000" dirty="0" smtClean="0"/>
              <a:t>Install new Left &amp; Right Supports </a:t>
            </a:r>
            <a:r>
              <a:rPr lang="en-US" sz="2000" i="1" dirty="0" smtClean="0"/>
              <a:t>(</a:t>
            </a:r>
            <a:r>
              <a:rPr lang="en-US" sz="2000" i="1" dirty="0" smtClean="0">
                <a:hlinkClick r:id="rId2"/>
              </a:rPr>
              <a:t>7.2 &amp; 7.3</a:t>
            </a:r>
            <a:r>
              <a:rPr lang="en-US" sz="2000" i="1" dirty="0" smtClean="0"/>
              <a:t>) </a:t>
            </a:r>
            <a:r>
              <a:rPr lang="en-US" sz="2000" dirty="0" smtClean="0"/>
              <a:t>for the new EQ Stop Assy.</a:t>
            </a:r>
          </a:p>
          <a:p>
            <a:pPr lvl="1"/>
            <a:r>
              <a:rPr lang="en-US" sz="1600" dirty="0" smtClean="0"/>
              <a:t>Req. hardware (relevant item numbers on D0900295 pg 7 are incorrect):</a:t>
            </a:r>
          </a:p>
          <a:p>
            <a:pPr lvl="2"/>
            <a:r>
              <a:rPr lang="en-US" sz="1600" dirty="0" smtClean="0"/>
              <a:t>4X LSHC, 1/4-20 x 5/8 </a:t>
            </a:r>
            <a:r>
              <a:rPr lang="en-US" sz="1600" i="1" dirty="0" smtClean="0"/>
              <a:t>(51)</a:t>
            </a:r>
          </a:p>
          <a:p>
            <a:pPr lvl="2"/>
            <a:r>
              <a:rPr lang="en-US" sz="1600" dirty="0" smtClean="0"/>
              <a:t>4X Vented Washer, </a:t>
            </a:r>
            <a:r>
              <a:rPr lang="pl-PL" sz="1600" dirty="0" smtClean="0"/>
              <a:t>.</a:t>
            </a:r>
            <a:r>
              <a:rPr lang="pl-PL" sz="1600" dirty="0"/>
              <a:t>255 ID X .468 OD X .032 THK #</a:t>
            </a:r>
            <a:r>
              <a:rPr lang="pl-PL" sz="1600" dirty="0" smtClean="0"/>
              <a:t>1/4</a:t>
            </a:r>
            <a:r>
              <a:rPr lang="en-US" sz="1600" dirty="0" smtClean="0"/>
              <a:t> </a:t>
            </a:r>
            <a:r>
              <a:rPr lang="en-US" sz="1600" i="1" dirty="0" smtClean="0"/>
              <a:t>(53)</a:t>
            </a:r>
          </a:p>
          <a:p>
            <a:pPr lvl="1"/>
            <a:r>
              <a:rPr lang="en-US" sz="1600" dirty="0" smtClean="0"/>
              <a:t>Position </a:t>
            </a:r>
            <a:r>
              <a:rPr lang="en-US" sz="1600" dirty="0"/>
              <a:t>by installing screws in upper holes. </a:t>
            </a:r>
            <a:r>
              <a:rPr lang="en-US" sz="1600" dirty="0" smtClean="0"/>
              <a:t>Must </a:t>
            </a:r>
            <a:r>
              <a:rPr lang="en-US" sz="1600" dirty="0"/>
              <a:t>be </a:t>
            </a:r>
            <a:r>
              <a:rPr lang="en-US" sz="1600" dirty="0" smtClean="0"/>
              <a:t>level.</a:t>
            </a:r>
            <a:endParaRPr lang="en-US" sz="1600" dirty="0"/>
          </a:p>
          <a:p>
            <a:pPr lvl="1"/>
            <a:r>
              <a:rPr lang="en-US" sz="1600" dirty="0" smtClean="0"/>
              <a:t>Then </a:t>
            </a:r>
            <a:r>
              <a:rPr lang="en-US" sz="1600" dirty="0"/>
              <a:t>move outer screw to lower </a:t>
            </a:r>
            <a:r>
              <a:rPr lang="en-US" sz="1600" dirty="0" smtClean="0"/>
              <a:t>hole.</a:t>
            </a:r>
          </a:p>
          <a:p>
            <a:pPr>
              <a:spcBef>
                <a:spcPts val="500"/>
              </a:spcBef>
            </a:pPr>
            <a:endParaRPr lang="en-US" sz="1600" dirty="0"/>
          </a:p>
          <a:p>
            <a:pPr marL="457200" indent="-457200">
              <a:spcBef>
                <a:spcPts val="0"/>
              </a:spcBef>
              <a:buFont typeface="+mj-lt"/>
              <a:buAutoNum type="arabicPeriod" startAt="29"/>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49</a:t>
            </a:fld>
            <a:endParaRPr lang="en-US"/>
          </a:p>
        </p:txBody>
      </p:sp>
      <p:sp>
        <p:nvSpPr>
          <p:cNvPr id="7"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pic>
        <p:nvPicPr>
          <p:cNvPr id="10" name="Picture 9" descr="DSC_048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39971" y="2864254"/>
            <a:ext cx="4338660" cy="3926492"/>
          </a:xfrm>
          <a:prstGeom prst="rect">
            <a:avLst/>
          </a:prstGeom>
        </p:spPr>
      </p:pic>
      <p:pic>
        <p:nvPicPr>
          <p:cNvPr id="13" name="Picture 12" descr="DSC_049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6404014" y="3212001"/>
            <a:ext cx="3926492" cy="3230998"/>
          </a:xfrm>
          <a:prstGeom prst="rect">
            <a:avLst/>
          </a:prstGeom>
        </p:spPr>
      </p:pic>
      <p:cxnSp>
        <p:nvCxnSpPr>
          <p:cNvPr id="9" name="Straight Arrow Connector 8"/>
          <p:cNvCxnSpPr>
            <a:stCxn id="12" idx="6"/>
          </p:cNvCxnSpPr>
          <p:nvPr/>
        </p:nvCxnSpPr>
        <p:spPr>
          <a:xfrm flipV="1">
            <a:off x="2721625" y="5012871"/>
            <a:ext cx="527761" cy="25249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1" name="Oval 10"/>
          <p:cNvSpPr>
            <a:spLocks noChangeAspect="1"/>
          </p:cNvSpPr>
          <p:nvPr/>
        </p:nvSpPr>
        <p:spPr>
          <a:xfrm>
            <a:off x="2432537" y="5411670"/>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200" b="1" dirty="0" smtClean="0">
                <a:solidFill>
                  <a:schemeClr val="tx1"/>
                </a:solidFill>
              </a:rPr>
              <a:t>53</a:t>
            </a:r>
            <a:endParaRPr lang="en-US" sz="1200" b="1" dirty="0">
              <a:solidFill>
                <a:schemeClr val="tx1"/>
              </a:solidFill>
            </a:endParaRPr>
          </a:p>
        </p:txBody>
      </p:sp>
      <p:sp>
        <p:nvSpPr>
          <p:cNvPr id="12" name="Oval 11"/>
          <p:cNvSpPr>
            <a:spLocks noChangeAspect="1"/>
          </p:cNvSpPr>
          <p:nvPr/>
        </p:nvSpPr>
        <p:spPr>
          <a:xfrm>
            <a:off x="2429017" y="5119061"/>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200" b="1" dirty="0" smtClean="0">
                <a:solidFill>
                  <a:schemeClr val="tx1"/>
                </a:solidFill>
              </a:rPr>
              <a:t>51</a:t>
            </a:r>
            <a:endParaRPr lang="en-US" sz="1200" b="1" dirty="0">
              <a:solidFill>
                <a:schemeClr val="tx1"/>
              </a:solidFill>
            </a:endParaRPr>
          </a:p>
        </p:txBody>
      </p:sp>
      <p:sp>
        <p:nvSpPr>
          <p:cNvPr id="14" name="TextBox 13"/>
          <p:cNvSpPr txBox="1">
            <a:spLocks noChangeAspect="1"/>
          </p:cNvSpPr>
          <p:nvPr/>
        </p:nvSpPr>
        <p:spPr>
          <a:xfrm>
            <a:off x="2077623" y="5411670"/>
            <a:ext cx="360094" cy="292608"/>
          </a:xfrm>
          <a:prstGeom prst="rect">
            <a:avLst/>
          </a:prstGeom>
          <a:noFill/>
        </p:spPr>
        <p:txBody>
          <a:bodyPr wrap="square" lIns="0" tIns="0" rIns="0" bIns="0" rtlCol="0" anchor="ctr">
            <a:normAutofit/>
          </a:bodyPr>
          <a:lstStyle/>
          <a:p>
            <a:pPr algn="ctr"/>
            <a:r>
              <a:rPr lang="en-US" sz="1200" b="1" dirty="0" smtClean="0"/>
              <a:t> 4X</a:t>
            </a:r>
            <a:endParaRPr lang="en-US" sz="1200" b="1" dirty="0"/>
          </a:p>
        </p:txBody>
      </p:sp>
      <p:sp>
        <p:nvSpPr>
          <p:cNvPr id="22" name="TextBox 21"/>
          <p:cNvSpPr txBox="1">
            <a:spLocks noChangeAspect="1"/>
          </p:cNvSpPr>
          <p:nvPr/>
        </p:nvSpPr>
        <p:spPr>
          <a:xfrm>
            <a:off x="4187983" y="4141344"/>
            <a:ext cx="360094" cy="292608"/>
          </a:xfrm>
          <a:prstGeom prst="rect">
            <a:avLst/>
          </a:prstGeom>
          <a:noFill/>
        </p:spPr>
        <p:txBody>
          <a:bodyPr wrap="square" lIns="0" tIns="0" rIns="0" bIns="0" rtlCol="0" anchor="ctr">
            <a:normAutofit/>
          </a:bodyPr>
          <a:lstStyle/>
          <a:p>
            <a:r>
              <a:rPr lang="en-US" sz="1200" b="1" dirty="0" smtClean="0"/>
              <a:t> LH</a:t>
            </a:r>
            <a:endParaRPr lang="en-US" sz="1200" b="1" dirty="0"/>
          </a:p>
        </p:txBody>
      </p:sp>
      <p:cxnSp>
        <p:nvCxnSpPr>
          <p:cNvPr id="23" name="Straight Arrow Connector 22"/>
          <p:cNvCxnSpPr>
            <a:stCxn id="24" idx="3"/>
          </p:cNvCxnSpPr>
          <p:nvPr/>
        </p:nvCxnSpPr>
        <p:spPr>
          <a:xfrm flipH="1">
            <a:off x="3694583" y="4683710"/>
            <a:ext cx="240157" cy="23968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4" name="Oval 23"/>
          <p:cNvSpPr>
            <a:spLocks noChangeAspect="1"/>
          </p:cNvSpPr>
          <p:nvPr/>
        </p:nvSpPr>
        <p:spPr>
          <a:xfrm>
            <a:off x="3891889" y="4433953"/>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150" b="1" dirty="0" smtClean="0">
                <a:solidFill>
                  <a:schemeClr val="tx1"/>
                </a:solidFill>
              </a:rPr>
              <a:t>7.3</a:t>
            </a:r>
            <a:endParaRPr lang="en-US" sz="1150" b="1" dirty="0">
              <a:solidFill>
                <a:schemeClr val="tx1"/>
              </a:solidFill>
            </a:endParaRPr>
          </a:p>
        </p:txBody>
      </p:sp>
      <p:sp>
        <p:nvSpPr>
          <p:cNvPr id="25" name="Oval 24"/>
          <p:cNvSpPr>
            <a:spLocks noChangeAspect="1"/>
          </p:cNvSpPr>
          <p:nvPr/>
        </p:nvSpPr>
        <p:spPr>
          <a:xfrm>
            <a:off x="3888369" y="4141344"/>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150" b="1" dirty="0" smtClean="0">
                <a:solidFill>
                  <a:schemeClr val="tx1"/>
                </a:solidFill>
              </a:rPr>
              <a:t>7.2</a:t>
            </a:r>
            <a:endParaRPr lang="en-US" sz="1150" b="1" dirty="0">
              <a:solidFill>
                <a:schemeClr val="tx1"/>
              </a:solidFill>
            </a:endParaRPr>
          </a:p>
        </p:txBody>
      </p:sp>
      <p:sp>
        <p:nvSpPr>
          <p:cNvPr id="26" name="TextBox 25"/>
          <p:cNvSpPr txBox="1">
            <a:spLocks noChangeAspect="1"/>
          </p:cNvSpPr>
          <p:nvPr/>
        </p:nvSpPr>
        <p:spPr>
          <a:xfrm>
            <a:off x="4187983" y="4430012"/>
            <a:ext cx="360094" cy="292608"/>
          </a:xfrm>
          <a:prstGeom prst="rect">
            <a:avLst/>
          </a:prstGeom>
          <a:noFill/>
        </p:spPr>
        <p:txBody>
          <a:bodyPr wrap="square" lIns="0" tIns="0" rIns="0" bIns="0" rtlCol="0" anchor="ctr">
            <a:normAutofit/>
          </a:bodyPr>
          <a:lstStyle/>
          <a:p>
            <a:r>
              <a:rPr lang="en-US" sz="1200" b="1" dirty="0" smtClean="0"/>
              <a:t> RH</a:t>
            </a:r>
            <a:endParaRPr lang="en-US" sz="1200" b="1" dirty="0"/>
          </a:p>
        </p:txBody>
      </p:sp>
      <p:sp>
        <p:nvSpPr>
          <p:cNvPr id="27" name="TextBox 26"/>
          <p:cNvSpPr txBox="1">
            <a:spLocks noChangeAspect="1"/>
          </p:cNvSpPr>
          <p:nvPr/>
        </p:nvSpPr>
        <p:spPr>
          <a:xfrm>
            <a:off x="2077623" y="5117092"/>
            <a:ext cx="360094" cy="292608"/>
          </a:xfrm>
          <a:prstGeom prst="rect">
            <a:avLst/>
          </a:prstGeom>
          <a:noFill/>
        </p:spPr>
        <p:txBody>
          <a:bodyPr wrap="square" lIns="0" tIns="0" rIns="0" bIns="0" rtlCol="0" anchor="ctr">
            <a:normAutofit/>
          </a:bodyPr>
          <a:lstStyle/>
          <a:p>
            <a:pPr algn="ctr"/>
            <a:r>
              <a:rPr lang="en-US" sz="1200" b="1" dirty="0" smtClean="0"/>
              <a:t> 4X</a:t>
            </a:r>
            <a:endParaRPr lang="en-US" sz="1200" b="1" dirty="0"/>
          </a:p>
        </p:txBody>
      </p:sp>
    </p:spTree>
    <p:extLst>
      <p:ext uri="{BB962C8B-B14F-4D97-AF65-F5344CB8AC3E}">
        <p14:creationId xmlns:p14="http://schemas.microsoft.com/office/powerpoint/2010/main" val="1475941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THE BASICS</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5</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Black Glass BOM*</a:t>
            </a:r>
            <a:endParaRPr lang="en-US" sz="3600" b="1" dirty="0"/>
          </a:p>
        </p:txBody>
      </p:sp>
      <p:sp>
        <p:nvSpPr>
          <p:cNvPr id="11" name="Content Placeholder 2"/>
          <p:cNvSpPr>
            <a:spLocks noGrp="1"/>
          </p:cNvSpPr>
          <p:nvPr>
            <p:ph idx="1"/>
          </p:nvPr>
        </p:nvSpPr>
        <p:spPr>
          <a:xfrm>
            <a:off x="609600" y="6425621"/>
            <a:ext cx="11450782" cy="432380"/>
          </a:xfrm>
        </p:spPr>
        <p:txBody>
          <a:bodyPr>
            <a:normAutofit fontScale="92500" lnSpcReduction="20000"/>
          </a:bodyPr>
          <a:lstStyle/>
          <a:p>
            <a:pPr marL="0" indent="0">
              <a:lnSpc>
                <a:spcPct val="100000"/>
              </a:lnSpc>
              <a:spcBef>
                <a:spcPts val="0"/>
              </a:spcBef>
              <a:spcAft>
                <a:spcPts val="600"/>
              </a:spcAft>
              <a:buNone/>
            </a:pPr>
            <a:r>
              <a:rPr lang="en-US" sz="1200" dirty="0" smtClean="0"/>
              <a:t>* Qty for </a:t>
            </a:r>
            <a:r>
              <a:rPr lang="en-US" sz="1200" u="sng" dirty="0" smtClean="0"/>
              <a:t>final</a:t>
            </a:r>
            <a:r>
              <a:rPr lang="en-US" sz="1200" dirty="0" smtClean="0"/>
              <a:t> assy, not prep work</a:t>
            </a:r>
          </a:p>
          <a:p>
            <a:pPr marL="0" indent="0">
              <a:spcBef>
                <a:spcPts val="0"/>
              </a:spcBef>
              <a:buNone/>
            </a:pPr>
            <a:r>
              <a:rPr lang="en-US" sz="1200" dirty="0" smtClean="0"/>
              <a:t> </a:t>
            </a:r>
            <a:r>
              <a:rPr lang="en-US" sz="1200" dirty="0" smtClean="0">
                <a:solidFill>
                  <a:schemeClr val="bg1">
                    <a:lumMod val="50000"/>
                  </a:schemeClr>
                </a:solidFill>
              </a:rPr>
              <a:t>(#)</a:t>
            </a:r>
            <a:r>
              <a:rPr lang="en-US" sz="1200" dirty="0" smtClean="0"/>
              <a:t> denotes the item no. per the top level OMC assy drawing (</a:t>
            </a:r>
            <a:r>
              <a:rPr lang="en-US" sz="1200" dirty="0" smtClean="0">
                <a:hlinkClick r:id="rId2"/>
              </a:rPr>
              <a:t>D0900295</a:t>
            </a:r>
            <a:r>
              <a:rPr lang="en-US" sz="1200" dirty="0" smtClean="0"/>
              <a:t>)</a:t>
            </a:r>
          </a:p>
        </p:txBody>
      </p:sp>
      <p:graphicFrame>
        <p:nvGraphicFramePr>
          <p:cNvPr id="7" name="Table 6"/>
          <p:cNvGraphicFramePr>
            <a:graphicFrameLocks noGrp="1"/>
          </p:cNvGraphicFramePr>
          <p:nvPr>
            <p:extLst>
              <p:ext uri="{D42A27DB-BD31-4B8C-83A1-F6EECF244321}">
                <p14:modId xmlns:p14="http://schemas.microsoft.com/office/powerpoint/2010/main" val="992194761"/>
              </p:ext>
            </p:extLst>
          </p:nvPr>
        </p:nvGraphicFramePr>
        <p:xfrm>
          <a:off x="464216" y="1298746"/>
          <a:ext cx="11263569" cy="5123215"/>
        </p:xfrm>
        <a:graphic>
          <a:graphicData uri="http://schemas.openxmlformats.org/drawingml/2006/table">
            <a:tbl>
              <a:tblPr/>
              <a:tblGrid>
                <a:gridCol w="192250"/>
                <a:gridCol w="407117"/>
                <a:gridCol w="1040410"/>
                <a:gridCol w="1537997"/>
                <a:gridCol w="361882"/>
                <a:gridCol w="735072"/>
                <a:gridCol w="407117"/>
                <a:gridCol w="407117"/>
                <a:gridCol w="407117"/>
                <a:gridCol w="407117"/>
                <a:gridCol w="407117"/>
                <a:gridCol w="610675"/>
                <a:gridCol w="610675"/>
                <a:gridCol w="407117"/>
                <a:gridCol w="407117"/>
                <a:gridCol w="407117"/>
                <a:gridCol w="407117"/>
                <a:gridCol w="701146"/>
                <a:gridCol w="701146"/>
                <a:gridCol w="701146"/>
              </a:tblGrid>
              <a:tr h="264626">
                <a:tc>
                  <a:txBody>
                    <a:bodyPr/>
                    <a:lstStyle/>
                    <a:p>
                      <a:pPr algn="ctr" fontAlgn="ctr"/>
                      <a:endParaRPr lang="en-US" sz="1000" b="0" i="0" u="none" strike="noStrike" dirty="0">
                        <a:solidFill>
                          <a:srgbClr val="000000"/>
                        </a:solidFill>
                        <a:effectLst/>
                        <a:latin typeface="Times New Roman" panose="02020603050405020304" pitchFamily="18" charset="0"/>
                      </a:endParaRPr>
                    </a:p>
                  </a:txBody>
                  <a:tcPr marL="6785" marR="6785" marT="6785" marB="0" anchor="ctr">
                    <a:lnL>
                      <a:noFill/>
                    </a:lnL>
                    <a:lnR>
                      <a:noFill/>
                    </a:lnR>
                    <a:lnT>
                      <a:noFill/>
                    </a:lnT>
                    <a:lnB>
                      <a:noFill/>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a:noFill/>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a:noFill/>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a:noFill/>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9">
                  <a:txBody>
                    <a:bodyPr/>
                    <a:lstStyle/>
                    <a:p>
                      <a:pPr algn="ctr" fontAlgn="ctr"/>
                      <a:r>
                        <a:rPr lang="en-US" sz="1000" b="1" i="0" u="none" strike="noStrike">
                          <a:solidFill>
                            <a:srgbClr val="000000"/>
                          </a:solidFill>
                          <a:effectLst/>
                          <a:latin typeface="Times New Roman" panose="02020603050405020304" pitchFamily="18" charset="0"/>
                        </a:rPr>
                        <a:t>QTY - C-CLAMP ASSY (BRACKETS)</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970">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a:noFill/>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5">
                  <a:txBody>
                    <a:bodyPr/>
                    <a:lstStyle/>
                    <a:p>
                      <a:pPr algn="ctr" fontAlgn="ctr"/>
                      <a:r>
                        <a:rPr lang="en-US" sz="1000" b="1" i="0" u="none" strike="noStrike" dirty="0">
                          <a:solidFill>
                            <a:srgbClr val="000000"/>
                          </a:solidFill>
                          <a:effectLst/>
                          <a:latin typeface="Times New Roman" panose="02020603050405020304" pitchFamily="18" charset="0"/>
                        </a:rPr>
                        <a:t>QTY - BOLT ASSY </a:t>
                      </a:r>
                      <a:br>
                        <a:rPr lang="en-US" sz="1000" b="1" i="0" u="none" strike="noStrike" dirty="0">
                          <a:solidFill>
                            <a:srgbClr val="000000"/>
                          </a:solidFill>
                          <a:effectLst/>
                          <a:latin typeface="Times New Roman" panose="02020603050405020304" pitchFamily="18" charset="0"/>
                        </a:rPr>
                      </a:br>
                      <a:r>
                        <a:rPr lang="en-US" sz="1000" b="1" i="0" u="none" strike="noStrike" dirty="0">
                          <a:solidFill>
                            <a:srgbClr val="000000"/>
                          </a:solidFill>
                          <a:effectLst/>
                          <a:latin typeface="Times New Roman" panose="02020603050405020304" pitchFamily="18" charset="0"/>
                        </a:rPr>
                        <a:t>(D1500105)</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1000" b="1" i="0" u="none" strike="noStrike">
                          <a:solidFill>
                            <a:srgbClr val="000000"/>
                          </a:solidFill>
                          <a:effectLst/>
                          <a:latin typeface="Times New Roman" panose="02020603050405020304" pitchFamily="18" charset="0"/>
                        </a:rPr>
                        <a:t>C-CLAMPS (D1500058)</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algn="ctr" fontAlgn="ctr"/>
                      <a:r>
                        <a:rPr lang="en-US" sz="1000" b="1" i="0" u="none" strike="noStrike">
                          <a:solidFill>
                            <a:srgbClr val="000000"/>
                          </a:solidFill>
                          <a:effectLst/>
                          <a:latin typeface="Times New Roman" panose="02020603050405020304" pitchFamily="18" charset="0"/>
                        </a:rPr>
                        <a:t>STIFFENERS </a:t>
                      </a:r>
                      <a:br>
                        <a:rPr lang="en-US" sz="1000" b="1" i="0" u="none" strike="noStrike">
                          <a:solidFill>
                            <a:srgbClr val="000000"/>
                          </a:solidFill>
                          <a:effectLst/>
                          <a:latin typeface="Times New Roman" panose="02020603050405020304" pitchFamily="18" charset="0"/>
                        </a:rPr>
                      </a:br>
                      <a:r>
                        <a:rPr lang="en-US" sz="1000" b="1" i="0" u="none" strike="noStrike">
                          <a:solidFill>
                            <a:srgbClr val="000000"/>
                          </a:solidFill>
                          <a:effectLst/>
                          <a:latin typeface="Times New Roman" panose="02020603050405020304" pitchFamily="18" charset="0"/>
                        </a:rPr>
                        <a:t>(D1500147)</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000" b="1" i="0" u="none" strike="noStrike" dirty="0">
                          <a:solidFill>
                            <a:srgbClr val="000000"/>
                          </a:solidFill>
                          <a:effectLst/>
                          <a:latin typeface="Times New Roman" panose="02020603050405020304" pitchFamily="18" charset="0"/>
                        </a:rPr>
                        <a:t>C-Clamp Jaw (D1500148)</a:t>
                      </a:r>
                      <a:br>
                        <a:rPr lang="en-US" sz="1000" b="1" i="0" u="none" strike="noStrike" dirty="0">
                          <a:solidFill>
                            <a:srgbClr val="000000"/>
                          </a:solidFill>
                          <a:effectLst/>
                          <a:latin typeface="Times New Roman" panose="02020603050405020304" pitchFamily="18" charset="0"/>
                        </a:rPr>
                      </a:br>
                      <a:r>
                        <a:rPr lang="en-US" sz="1000" b="0" i="1" u="none" strike="noStrike" dirty="0">
                          <a:solidFill>
                            <a:srgbClr val="808080"/>
                          </a:solidFill>
                          <a:effectLst/>
                          <a:latin typeface="Times New Roman" panose="02020603050405020304" pitchFamily="18" charset="0"/>
                        </a:rPr>
                        <a:t>(68)</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000" b="1" i="0" u="none" strike="noStrike" dirty="0">
                          <a:solidFill>
                            <a:srgbClr val="000000"/>
                          </a:solidFill>
                          <a:effectLst/>
                          <a:latin typeface="Times New Roman" panose="02020603050405020304" pitchFamily="18" charset="0"/>
                        </a:rPr>
                        <a:t>C-Clamp Screw (D1500144)</a:t>
                      </a:r>
                      <a:br>
                        <a:rPr lang="en-US" sz="1000" b="1" i="0" u="none" strike="noStrike" dirty="0">
                          <a:solidFill>
                            <a:srgbClr val="000000"/>
                          </a:solidFill>
                          <a:effectLst/>
                          <a:latin typeface="Times New Roman" panose="02020603050405020304" pitchFamily="18" charset="0"/>
                        </a:rPr>
                      </a:br>
                      <a:r>
                        <a:rPr lang="en-US" sz="1000" b="0" i="1" u="none" strike="noStrike" dirty="0">
                          <a:solidFill>
                            <a:srgbClr val="808080"/>
                          </a:solidFill>
                          <a:effectLst/>
                          <a:latin typeface="Times New Roman" panose="02020603050405020304" pitchFamily="18" charset="0"/>
                        </a:rPr>
                        <a:t>(58)</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000" b="1" i="0" u="none" strike="noStrike" dirty="0">
                          <a:solidFill>
                            <a:srgbClr val="000000"/>
                          </a:solidFill>
                          <a:effectLst/>
                          <a:latin typeface="Times New Roman" panose="02020603050405020304" pitchFamily="18" charset="0"/>
                        </a:rPr>
                        <a:t>Screw,</a:t>
                      </a:r>
                      <a:br>
                        <a:rPr lang="en-US" sz="1000" b="1" i="0" u="none" strike="noStrike" dirty="0">
                          <a:solidFill>
                            <a:srgbClr val="000000"/>
                          </a:solidFill>
                          <a:effectLst/>
                          <a:latin typeface="Times New Roman" panose="02020603050405020304" pitchFamily="18" charset="0"/>
                        </a:rPr>
                      </a:br>
                      <a:r>
                        <a:rPr lang="en-US" sz="1000" b="1" i="0" u="none" strike="noStrike" dirty="0">
                          <a:solidFill>
                            <a:srgbClr val="000000"/>
                          </a:solidFill>
                          <a:effectLst/>
                          <a:latin typeface="Times New Roman" panose="02020603050405020304" pitchFamily="18" charset="0"/>
                        </a:rPr>
                        <a:t>SHC </a:t>
                      </a:r>
                      <a:br>
                        <a:rPr lang="en-US" sz="1000" b="1" i="0" u="none" strike="noStrike" dirty="0">
                          <a:solidFill>
                            <a:srgbClr val="000000"/>
                          </a:solidFill>
                          <a:effectLst/>
                          <a:latin typeface="Times New Roman" panose="02020603050405020304" pitchFamily="18" charset="0"/>
                        </a:rPr>
                      </a:br>
                      <a:r>
                        <a:rPr lang="en-US" sz="1000" b="1" i="0" u="none" strike="noStrike" dirty="0">
                          <a:solidFill>
                            <a:srgbClr val="000000"/>
                          </a:solidFill>
                          <a:effectLst/>
                          <a:latin typeface="Times New Roman" panose="02020603050405020304" pitchFamily="18" charset="0"/>
                        </a:rPr>
                        <a:t>4-40 X 0.5</a:t>
                      </a:r>
                      <a:br>
                        <a:rPr lang="en-US" sz="1000" b="1" i="0" u="none" strike="noStrike" dirty="0">
                          <a:solidFill>
                            <a:srgbClr val="000000"/>
                          </a:solidFill>
                          <a:effectLst/>
                          <a:latin typeface="Times New Roman" panose="02020603050405020304" pitchFamily="18" charset="0"/>
                        </a:rPr>
                      </a:br>
                      <a:r>
                        <a:rPr lang="en-US" sz="1000" b="0" i="1" u="none" strike="noStrike" dirty="0">
                          <a:solidFill>
                            <a:srgbClr val="808080"/>
                          </a:solidFill>
                          <a:effectLst/>
                          <a:latin typeface="Times New Roman" panose="02020603050405020304" pitchFamily="18" charset="0"/>
                        </a:rPr>
                        <a:t>(67)</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0332">
                <a:tc>
                  <a:txBody>
                    <a:bodyPr/>
                    <a:lstStyle/>
                    <a:p>
                      <a:pPr algn="ctr" fontAlgn="ctr"/>
                      <a:endParaRPr lang="en-US" sz="1000" b="1" i="0" u="none" strike="noStrike">
                        <a:solidFill>
                          <a:srgbClr val="000000"/>
                        </a:solidFill>
                        <a:effectLst/>
                        <a:latin typeface="Times New Roman" panose="02020603050405020304" pitchFamily="18" charset="0"/>
                      </a:endParaRP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1" i="0" u="none" strike="noStrike">
                          <a:solidFill>
                            <a:srgbClr val="000000"/>
                          </a:solidFill>
                          <a:effectLst/>
                          <a:latin typeface="Times New Roman" panose="02020603050405020304" pitchFamily="18" charset="0"/>
                        </a:rPr>
                        <a:t>ITEM NO.</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PART NUMBER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DESCRIPTION</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QTY</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S1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Basic</a:t>
                      </a:r>
                      <a:br>
                        <a:rPr lang="en-US" sz="1000" b="1" i="0" u="none" strike="noStrike" dirty="0">
                          <a:solidFill>
                            <a:srgbClr val="000000"/>
                          </a:solidFill>
                          <a:effectLst/>
                          <a:latin typeface="Times New Roman" panose="02020603050405020304" pitchFamily="18" charset="0"/>
                        </a:rPr>
                      </a:br>
                      <a:r>
                        <a:rPr lang="en-US" sz="1000" b="0" i="1" u="none" strike="noStrike" dirty="0" smtClean="0">
                          <a:solidFill>
                            <a:srgbClr val="808080"/>
                          </a:solidFill>
                          <a:effectLst/>
                          <a:latin typeface="Times New Roman" panose="02020603050405020304" pitchFamily="18" charset="0"/>
                        </a:rPr>
                        <a:t>(36)</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-1</a:t>
                      </a:r>
                      <a:br>
                        <a:rPr lang="en-US" sz="1000" b="1" i="0" u="none" strike="noStrike" dirty="0">
                          <a:solidFill>
                            <a:srgbClr val="000000"/>
                          </a:solidFill>
                          <a:effectLst/>
                          <a:latin typeface="Times New Roman" panose="02020603050405020304" pitchFamily="18" charset="0"/>
                        </a:rPr>
                      </a:br>
                      <a:r>
                        <a:rPr lang="en-US" sz="1000" b="0" i="1" u="none" strike="noStrike" dirty="0" smtClean="0">
                          <a:solidFill>
                            <a:srgbClr val="808080"/>
                          </a:solidFill>
                          <a:effectLst/>
                          <a:latin typeface="Times New Roman" panose="02020603050405020304" pitchFamily="18" charset="0"/>
                        </a:rPr>
                        <a:t>(37</a:t>
                      </a:r>
                      <a:r>
                        <a:rPr lang="en-US" sz="1000" b="0" i="1" u="none" strike="noStrike" dirty="0">
                          <a:solidFill>
                            <a:srgbClr val="808080"/>
                          </a:solidFill>
                          <a:effectLst/>
                          <a:latin typeface="Times New Roman" panose="02020603050405020304" pitchFamily="18" charset="0"/>
                        </a:rPr>
                        <a:t>)</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-2</a:t>
                      </a:r>
                      <a:br>
                        <a:rPr lang="en-US" sz="1000" b="1" i="0" u="none" strike="noStrike" dirty="0">
                          <a:solidFill>
                            <a:srgbClr val="000000"/>
                          </a:solidFill>
                          <a:effectLst/>
                          <a:latin typeface="Times New Roman" panose="02020603050405020304" pitchFamily="18" charset="0"/>
                        </a:rPr>
                      </a:br>
                      <a:r>
                        <a:rPr lang="en-US" sz="1000" b="0" i="1" u="none" strike="noStrike" dirty="0" smtClean="0">
                          <a:solidFill>
                            <a:srgbClr val="808080"/>
                          </a:solidFill>
                          <a:effectLst/>
                          <a:latin typeface="Times New Roman" panose="02020603050405020304" pitchFamily="18" charset="0"/>
                        </a:rPr>
                        <a:t>(38</a:t>
                      </a:r>
                      <a:r>
                        <a:rPr lang="en-US" sz="1000" b="0" i="1" u="none" strike="noStrike" dirty="0">
                          <a:solidFill>
                            <a:srgbClr val="808080"/>
                          </a:solidFill>
                          <a:effectLst/>
                          <a:latin typeface="Times New Roman" panose="02020603050405020304" pitchFamily="18" charset="0"/>
                        </a:rPr>
                        <a:t>)</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-3</a:t>
                      </a:r>
                      <a:br>
                        <a:rPr lang="en-US" sz="1000" b="1" i="0" u="none" strike="noStrike" dirty="0">
                          <a:solidFill>
                            <a:srgbClr val="000000"/>
                          </a:solidFill>
                          <a:effectLst/>
                          <a:latin typeface="Times New Roman" panose="02020603050405020304" pitchFamily="18" charset="0"/>
                        </a:rPr>
                      </a:br>
                      <a:r>
                        <a:rPr lang="en-US" sz="1000" b="0" i="1" u="none" strike="noStrike" dirty="0" smtClean="0">
                          <a:solidFill>
                            <a:srgbClr val="808080"/>
                          </a:solidFill>
                          <a:effectLst/>
                          <a:latin typeface="Times New Roman" panose="02020603050405020304" pitchFamily="18" charset="0"/>
                        </a:rPr>
                        <a:t>(39</a:t>
                      </a:r>
                      <a:r>
                        <a:rPr lang="en-US" sz="1000" b="0" i="1" u="none" strike="noStrike" dirty="0">
                          <a:solidFill>
                            <a:srgbClr val="808080"/>
                          </a:solidFill>
                          <a:effectLst/>
                          <a:latin typeface="Times New Roman" panose="02020603050405020304" pitchFamily="18" charset="0"/>
                        </a:rPr>
                        <a:t>)</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-4</a:t>
                      </a:r>
                      <a:br>
                        <a:rPr lang="en-US" sz="1000" b="1" i="0" u="none" strike="noStrike" dirty="0">
                          <a:solidFill>
                            <a:srgbClr val="000000"/>
                          </a:solidFill>
                          <a:effectLst/>
                          <a:latin typeface="Times New Roman" panose="02020603050405020304" pitchFamily="18" charset="0"/>
                        </a:rPr>
                      </a:br>
                      <a:r>
                        <a:rPr lang="en-US" sz="1000" b="0" i="1" u="none" strike="noStrike" dirty="0">
                          <a:solidFill>
                            <a:srgbClr val="808080"/>
                          </a:solidFill>
                          <a:effectLst/>
                          <a:latin typeface="Times New Roman" panose="02020603050405020304" pitchFamily="18" charset="0"/>
                        </a:rPr>
                        <a:t>(No #)</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-101 (LH)</a:t>
                      </a:r>
                      <a:br>
                        <a:rPr lang="en-US" sz="1000" b="1" i="0" u="none" strike="noStrike" dirty="0">
                          <a:solidFill>
                            <a:srgbClr val="000000"/>
                          </a:solidFill>
                          <a:effectLst/>
                          <a:latin typeface="Times New Roman" panose="02020603050405020304" pitchFamily="18" charset="0"/>
                        </a:rPr>
                      </a:br>
                      <a:r>
                        <a:rPr lang="en-US" sz="1000" b="0" i="1" u="none" strike="noStrike" dirty="0" smtClean="0">
                          <a:solidFill>
                            <a:srgbClr val="808080"/>
                          </a:solidFill>
                          <a:effectLst/>
                          <a:latin typeface="Times New Roman" panose="02020603050405020304" pitchFamily="18" charset="0"/>
                        </a:rPr>
                        <a:t>(34</a:t>
                      </a:r>
                      <a:r>
                        <a:rPr lang="en-US" sz="1000" b="0" i="1" u="none" strike="noStrike" dirty="0">
                          <a:solidFill>
                            <a:srgbClr val="808080"/>
                          </a:solidFill>
                          <a:effectLst/>
                          <a:latin typeface="Times New Roman" panose="02020603050405020304" pitchFamily="18" charset="0"/>
                        </a:rPr>
                        <a:t>)</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-102 (RH)</a:t>
                      </a:r>
                      <a:br>
                        <a:rPr lang="en-US" sz="1000" b="1" i="0" u="none" strike="noStrike" dirty="0">
                          <a:solidFill>
                            <a:srgbClr val="000000"/>
                          </a:solidFill>
                          <a:effectLst/>
                          <a:latin typeface="Times New Roman" panose="02020603050405020304" pitchFamily="18" charset="0"/>
                        </a:rPr>
                      </a:br>
                      <a:r>
                        <a:rPr lang="en-US" sz="1000" b="0" i="1" u="none" strike="noStrike" dirty="0" smtClean="0">
                          <a:solidFill>
                            <a:srgbClr val="808080"/>
                          </a:solidFill>
                          <a:effectLst/>
                          <a:latin typeface="Times New Roman" panose="02020603050405020304" pitchFamily="18" charset="0"/>
                        </a:rPr>
                        <a:t>(35</a:t>
                      </a:r>
                      <a:r>
                        <a:rPr lang="en-US" sz="1000" b="0" i="1" u="none" strike="noStrike" dirty="0">
                          <a:solidFill>
                            <a:srgbClr val="808080"/>
                          </a:solidFill>
                          <a:effectLst/>
                          <a:latin typeface="Times New Roman" panose="02020603050405020304" pitchFamily="18" charset="0"/>
                        </a:rPr>
                        <a:t>)</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-3495</a:t>
                      </a:r>
                      <a:br>
                        <a:rPr lang="en-US" sz="1000" b="1" i="0" u="none" strike="noStrike" dirty="0">
                          <a:solidFill>
                            <a:srgbClr val="000000"/>
                          </a:solidFill>
                          <a:effectLst/>
                          <a:latin typeface="Times New Roman" panose="02020603050405020304" pitchFamily="18" charset="0"/>
                        </a:rPr>
                      </a:br>
                      <a:r>
                        <a:rPr lang="en-US" sz="1000" b="0" i="1" u="none" strike="noStrike" dirty="0" smtClean="0">
                          <a:solidFill>
                            <a:srgbClr val="808080"/>
                          </a:solidFill>
                          <a:effectLst/>
                          <a:latin typeface="Times New Roman" panose="02020603050405020304" pitchFamily="18" charset="0"/>
                        </a:rPr>
                        <a:t>(63</a:t>
                      </a:r>
                      <a:r>
                        <a:rPr lang="en-US" sz="1000" b="0" i="1" u="none" strike="noStrike" dirty="0">
                          <a:solidFill>
                            <a:srgbClr val="808080"/>
                          </a:solidFill>
                          <a:effectLst/>
                          <a:latin typeface="Times New Roman" panose="02020603050405020304" pitchFamily="18" charset="0"/>
                        </a:rPr>
                        <a:t>)</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-3620</a:t>
                      </a:r>
                      <a:br>
                        <a:rPr lang="en-US" sz="1000" b="1" i="0" u="none" strike="noStrike" dirty="0">
                          <a:solidFill>
                            <a:srgbClr val="000000"/>
                          </a:solidFill>
                          <a:effectLst/>
                          <a:latin typeface="Times New Roman" panose="02020603050405020304" pitchFamily="18" charset="0"/>
                        </a:rPr>
                      </a:br>
                      <a:r>
                        <a:rPr lang="en-US" sz="1000" b="0" i="1" u="none" strike="noStrike" dirty="0" smtClean="0">
                          <a:solidFill>
                            <a:srgbClr val="808080"/>
                          </a:solidFill>
                          <a:effectLst/>
                          <a:latin typeface="Times New Roman" panose="02020603050405020304" pitchFamily="18" charset="0"/>
                        </a:rPr>
                        <a:t>(64</a:t>
                      </a:r>
                      <a:r>
                        <a:rPr lang="en-US" sz="1000" b="0" i="1" u="none" strike="noStrike" dirty="0">
                          <a:solidFill>
                            <a:srgbClr val="808080"/>
                          </a:solidFill>
                          <a:effectLst/>
                          <a:latin typeface="Times New Roman" panose="02020603050405020304" pitchFamily="18" charset="0"/>
                        </a:rPr>
                        <a:t>)</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-5370 </a:t>
                      </a:r>
                      <a:br>
                        <a:rPr lang="en-US" sz="1000" b="1" i="0" u="none" strike="noStrike" dirty="0">
                          <a:solidFill>
                            <a:srgbClr val="000000"/>
                          </a:solidFill>
                          <a:effectLst/>
                          <a:latin typeface="Times New Roman" panose="02020603050405020304" pitchFamily="18" charset="0"/>
                        </a:rPr>
                      </a:br>
                      <a:r>
                        <a:rPr lang="en-US" sz="1000" b="0" i="1" u="none" strike="noStrike" dirty="0">
                          <a:solidFill>
                            <a:srgbClr val="808080"/>
                          </a:solidFill>
                          <a:effectLst/>
                          <a:latin typeface="Times New Roman" panose="02020603050405020304" pitchFamily="18" charset="0"/>
                        </a:rPr>
                        <a:t>(65)</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-4620</a:t>
                      </a:r>
                      <a:br>
                        <a:rPr lang="en-US" sz="1000" b="1" i="0" u="none" strike="noStrike" dirty="0">
                          <a:solidFill>
                            <a:srgbClr val="000000"/>
                          </a:solidFill>
                          <a:effectLst/>
                          <a:latin typeface="Times New Roman" panose="02020603050405020304" pitchFamily="18" charset="0"/>
                        </a:rPr>
                      </a:br>
                      <a:r>
                        <a:rPr lang="en-US" sz="1000" b="0" i="1" u="none" strike="noStrike" dirty="0">
                          <a:solidFill>
                            <a:srgbClr val="808080"/>
                          </a:solidFill>
                          <a:effectLst/>
                          <a:latin typeface="Times New Roman" panose="02020603050405020304" pitchFamily="18" charset="0"/>
                        </a:rPr>
                        <a:t>(66)</a:t>
                      </a:r>
                      <a:endParaRPr lang="en-US" sz="1000" b="1" i="1"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r>
              <a:tr h="156061">
                <a:tc>
                  <a:txBody>
                    <a:bodyPr/>
                    <a:lstStyle/>
                    <a:p>
                      <a:pPr algn="ctr" fontAlgn="ctr"/>
                      <a:r>
                        <a:rPr lang="en-US" sz="1000" b="0" i="1" u="none" strike="noStrike">
                          <a:solidFill>
                            <a:srgbClr val="A6A6A6"/>
                          </a:solidFill>
                          <a:effectLst/>
                          <a:latin typeface="Times New Roman" panose="02020603050405020304" pitchFamily="18" charset="0"/>
                        </a:rPr>
                        <a:t>1</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10</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D1500042-101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Outer Panel (-X Side) RH</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000" b="0" i="0" u="none" strike="noStrike">
                          <a:solidFill>
                            <a:srgbClr val="000000"/>
                          </a:solidFill>
                          <a:effectLst/>
                          <a:latin typeface="Times New Roman" panose="02020603050405020304" pitchFamily="18" charset="0"/>
                        </a:rPr>
                        <a:t>3</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2</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11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D1500042-102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Outer Panel (-X Side) LH</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000" b="0" i="0" u="none" strike="noStrike">
                          <a:solidFill>
                            <a:srgbClr val="000000"/>
                          </a:solidFill>
                          <a:effectLst/>
                          <a:latin typeface="Times New Roman" panose="02020603050405020304" pitchFamily="18" charset="0"/>
                        </a:rPr>
                        <a:t>3</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3</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12</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D1500043-101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Outer Panel (REFL AIR) RH</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000" b="0" i="0" u="none" strike="noStrike">
                          <a:solidFill>
                            <a:srgbClr val="000000"/>
                          </a:solidFill>
                          <a:effectLst/>
                          <a:latin typeface="Times New Roman" panose="02020603050405020304" pitchFamily="18" charset="0"/>
                        </a:rPr>
                        <a:t>3</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4</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13</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D1500043-102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Outer Panel (REFL AIR) LH</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000" b="0" i="0" u="none" strike="noStrike">
                          <a:solidFill>
                            <a:srgbClr val="000000"/>
                          </a:solidFill>
                          <a:effectLst/>
                          <a:latin typeface="Times New Roman" panose="02020603050405020304" pitchFamily="18" charset="0"/>
                        </a:rPr>
                        <a:t>3</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5</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14</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Times New Roman" panose="02020603050405020304" pitchFamily="18" charset="0"/>
                        </a:rPr>
                        <a:t>D1500044</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Outer Panel (TRANS AIR)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6</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15</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Times New Roman" panose="02020603050405020304" pitchFamily="18" charset="0"/>
                        </a:rPr>
                        <a:t>D1500045</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Outer Panel (-Y Side)</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7</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16</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Times New Roman" panose="02020603050405020304" pitchFamily="18" charset="0"/>
                        </a:rPr>
                        <a:t>D1500046-101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Outer Panel (TOP)</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8</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17</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Times New Roman" panose="02020603050405020304" pitchFamily="18" charset="0"/>
                        </a:rPr>
                        <a:t>D1500046-102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Outer Panel (TOP)</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9</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18</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D1500046-103</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Outer Panel (TOP)</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10</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19</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D1500046-104</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Outer Panel (TOP)</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E4DFEC"/>
                    </a:solidFill>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11</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20</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D1500047-101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Inner Panel (BOT)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3</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12</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21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D1500047-102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Inner Panel (BOT)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3</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AEEF3"/>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13</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22</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D1500048</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Horz Panel (-X Side)</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2</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14</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23</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D1500049</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Horz Panel (REFL AIR)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92CDDC"/>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15</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24</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Times New Roman" panose="02020603050405020304" pitchFamily="18" charset="0"/>
                        </a:rPr>
                        <a:t>D1500050</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Times New Roman" panose="02020603050405020304" pitchFamily="18" charset="0"/>
                        </a:rPr>
                        <a:t>Horz Panel (-Y Side)</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smtClean="0">
                          <a:solidFill>
                            <a:srgbClr val="000000"/>
                          </a:solidFill>
                          <a:effectLst/>
                          <a:latin typeface="Times New Roman" panose="02020603050405020304" pitchFamily="18" charset="0"/>
                        </a:rPr>
                        <a:t>-</a:t>
                      </a:r>
                      <a:endParaRPr lang="en-US" sz="1000" b="0" i="0"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40000"/>
                        <a:lumOff val="60000"/>
                      </a:schemeClr>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16</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25</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D1500051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Horz Panel (TRANS AIR)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accent5">
                        <a:lumMod val="40000"/>
                        <a:lumOff val="60000"/>
                      </a:schemeClr>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56061">
                <a:tc>
                  <a:txBody>
                    <a:bodyPr/>
                    <a:lstStyle/>
                    <a:p>
                      <a:pPr algn="ctr" fontAlgn="ctr"/>
                      <a:r>
                        <a:rPr lang="en-US" sz="1000" b="0" i="1" u="none" strike="noStrike">
                          <a:solidFill>
                            <a:srgbClr val="A6A6A6"/>
                          </a:solidFill>
                          <a:effectLst/>
                          <a:latin typeface="Times New Roman" panose="02020603050405020304" pitchFamily="18" charset="0"/>
                        </a:rPr>
                        <a:t>17</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26</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D1500052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Vert Panel (TRANS AIR)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6</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56061">
                <a:tc>
                  <a:txBody>
                    <a:bodyPr/>
                    <a:lstStyle/>
                    <a:p>
                      <a:pPr algn="ctr" fontAlgn="ctr"/>
                      <a:r>
                        <a:rPr lang="en-US" sz="1000" b="0" i="1" u="none" strike="noStrike">
                          <a:solidFill>
                            <a:srgbClr val="A6A6A6"/>
                          </a:solidFill>
                          <a:effectLst/>
                          <a:latin typeface="Times New Roman" panose="02020603050405020304" pitchFamily="18" charset="0"/>
                        </a:rPr>
                        <a:t>18</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27</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Times New Roman" panose="02020603050405020304" pitchFamily="18" charset="0"/>
                        </a:rPr>
                        <a:t>D1500053</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Vert Panel (-Y Side)</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6</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56061">
                <a:tc>
                  <a:txBody>
                    <a:bodyPr/>
                    <a:lstStyle/>
                    <a:p>
                      <a:pPr algn="ctr" fontAlgn="ctr"/>
                      <a:r>
                        <a:rPr lang="en-US" sz="1000" b="0" i="1" u="none" strike="noStrike">
                          <a:solidFill>
                            <a:srgbClr val="A6A6A6"/>
                          </a:solidFill>
                          <a:effectLst/>
                          <a:latin typeface="Times New Roman" panose="02020603050405020304" pitchFamily="18" charset="0"/>
                        </a:rPr>
                        <a:t>19</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28</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D1500054-101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Vert Panel (REFL AIR)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4</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6</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56061">
                <a:tc>
                  <a:txBody>
                    <a:bodyPr/>
                    <a:lstStyle/>
                    <a:p>
                      <a:pPr algn="ctr" fontAlgn="ctr"/>
                      <a:r>
                        <a:rPr lang="en-US" sz="1000" b="0" i="1" u="none" strike="noStrike">
                          <a:solidFill>
                            <a:srgbClr val="A6A6A6"/>
                          </a:solidFill>
                          <a:effectLst/>
                          <a:latin typeface="Times New Roman" panose="02020603050405020304" pitchFamily="18" charset="0"/>
                        </a:rPr>
                        <a:t>20</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29</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D1500054-102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Vert Panel (REFL AIR)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6</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56061">
                <a:tc>
                  <a:txBody>
                    <a:bodyPr/>
                    <a:lstStyle/>
                    <a:p>
                      <a:pPr algn="ctr" fontAlgn="ctr"/>
                      <a:r>
                        <a:rPr lang="en-US" sz="1000" b="0" i="1" u="none" strike="noStrike">
                          <a:solidFill>
                            <a:srgbClr val="A6A6A6"/>
                          </a:solidFill>
                          <a:effectLst/>
                          <a:latin typeface="Times New Roman" panose="02020603050405020304" pitchFamily="18" charset="0"/>
                        </a:rPr>
                        <a:t>21</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30</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D1500055-101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Vert Panel (-X Side)</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6</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56061">
                <a:tc>
                  <a:txBody>
                    <a:bodyPr/>
                    <a:lstStyle/>
                    <a:p>
                      <a:pPr algn="ctr" fontAlgn="ctr"/>
                      <a:r>
                        <a:rPr lang="en-US" sz="1000" b="0" i="1" u="none" strike="noStrike">
                          <a:solidFill>
                            <a:srgbClr val="A6A6A6"/>
                          </a:solidFill>
                          <a:effectLst/>
                          <a:latin typeface="Times New Roman" panose="02020603050405020304" pitchFamily="18" charset="0"/>
                        </a:rPr>
                        <a:t>22</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31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D1500055-102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Vert Panel (-X Side)</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B7DEE8"/>
                    </a:solidFill>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6</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56061">
                <a:tc>
                  <a:txBody>
                    <a:bodyPr/>
                    <a:lstStyle/>
                    <a:p>
                      <a:pPr algn="ctr" fontAlgn="ctr"/>
                      <a:r>
                        <a:rPr lang="en-US" sz="1000" b="0" i="1" u="none" strike="noStrike">
                          <a:solidFill>
                            <a:srgbClr val="A6A6A6"/>
                          </a:solidFill>
                          <a:effectLst/>
                          <a:latin typeface="Times New Roman" panose="02020603050405020304" pitchFamily="18" charset="0"/>
                        </a:rPr>
                        <a:t>23</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40</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D1500116</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Top Horz Panel (Inner)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DCDB"/>
                    </a:solidFill>
                  </a:tcPr>
                </a:tc>
                <a:tc>
                  <a:txBody>
                    <a:bodyPr/>
                    <a:lstStyle/>
                    <a:p>
                      <a:pPr algn="ctr" fontAlgn="ctr"/>
                      <a:r>
                        <a:rPr lang="en-US" sz="1000" b="0" i="0" u="none" strike="noStrike">
                          <a:solidFill>
                            <a:srgbClr val="000000"/>
                          </a:solidFill>
                          <a:effectLst/>
                          <a:latin typeface="Times New Roman" panose="02020603050405020304" pitchFamily="18" charset="0"/>
                        </a:rPr>
                        <a:t>Head</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000" b="0" i="0" u="none" strike="noStrike" dirty="0" smtClean="0">
                          <a:solidFill>
                            <a:srgbClr val="000000"/>
                          </a:solidFill>
                          <a:effectLst/>
                          <a:latin typeface="Times New Roman" panose="02020603050405020304" pitchFamily="18" charset="0"/>
                        </a:rPr>
                        <a:t>6</a:t>
                      </a:r>
                      <a:endParaRPr lang="en-US" sz="1000" b="0" i="0"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4BACC6"/>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2F2F2"/>
                    </a:solidFill>
                  </a:tcPr>
                </a:tc>
              </a:tr>
              <a:tr h="162847">
                <a:tc>
                  <a:txBody>
                    <a:bodyPr/>
                    <a:lstStyle/>
                    <a:p>
                      <a:pPr algn="ctr" fontAlgn="ctr"/>
                      <a:r>
                        <a:rPr lang="en-US" sz="1000" b="0" i="1" u="none" strike="noStrike">
                          <a:solidFill>
                            <a:srgbClr val="A6A6A6"/>
                          </a:solidFill>
                          <a:effectLst/>
                          <a:latin typeface="Times New Roman" panose="02020603050405020304" pitchFamily="18" charset="0"/>
                        </a:rPr>
                        <a:t>24</a:t>
                      </a:r>
                    </a:p>
                  </a:txBody>
                  <a:tcPr marL="6785" marR="6785" marT="678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Times New Roman" panose="02020603050405020304" pitchFamily="18" charset="0"/>
                        </a:rPr>
                        <a:t>57</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D1500143</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panose="02020603050405020304" pitchFamily="18" charset="0"/>
                        </a:rPr>
                        <a:t>Top Panel Extn</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sz="1000" b="0" i="0" u="none" strike="noStrike">
                          <a:solidFill>
                            <a:srgbClr val="000000"/>
                          </a:solidFill>
                          <a:effectLst/>
                          <a:latin typeface="Times New Roman" panose="02020603050405020304" pitchFamily="18" charset="0"/>
                        </a:rPr>
                        <a:t>Shoulder</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1000" b="0" i="0" u="none" strike="noStrike" dirty="0" smtClean="0">
                          <a:solidFill>
                            <a:srgbClr val="000000"/>
                          </a:solidFill>
                          <a:effectLst/>
                          <a:latin typeface="Times New Roman" panose="02020603050405020304" pitchFamily="18" charset="0"/>
                        </a:rPr>
                        <a:t>4</a:t>
                      </a:r>
                      <a:endParaRPr lang="en-US" sz="1000" b="0" i="0"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000" b="0" i="0" u="none" strike="noStrike">
                          <a:solidFill>
                            <a:srgbClr val="000000"/>
                          </a:solidFill>
                          <a:effectLst/>
                          <a:latin typeface="Times New Roman" panose="02020603050405020304" pitchFamily="18" charset="0"/>
                        </a:rPr>
                        <a:t> </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56061">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a:noFill/>
                    </a:lnT>
                    <a:lnB>
                      <a:noFill/>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000" b="0" i="0" u="none" strike="noStrike" dirty="0">
                        <a:solidFill>
                          <a:srgbClr val="000000"/>
                        </a:solidFill>
                        <a:effectLst/>
                        <a:latin typeface="Times New Roman" panose="02020603050405020304" pitchFamily="18" charset="0"/>
                      </a:endParaRPr>
                    </a:p>
                  </a:txBody>
                  <a:tcPr marL="6785" marR="6785" marT="678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dirty="0">
                        <a:solidFill>
                          <a:srgbClr val="000000"/>
                        </a:solidFill>
                        <a:effectLst/>
                        <a:latin typeface="Times New Roman" panose="02020603050405020304" pitchFamily="18" charset="0"/>
                      </a:endParaRPr>
                    </a:p>
                  </a:txBody>
                  <a:tcPr marL="6785" marR="6785" marT="678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Times New Roman" panose="02020603050405020304" pitchFamily="18" charset="0"/>
                      </a:endParaRPr>
                    </a:p>
                  </a:txBody>
                  <a:tcPr marL="6785" marR="6785" marT="678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000" b="1" i="0" u="none" strike="noStrike" dirty="0" smtClean="0">
                          <a:solidFill>
                            <a:srgbClr val="000000"/>
                          </a:solidFill>
                          <a:effectLst/>
                          <a:latin typeface="Times New Roman" panose="02020603050405020304" pitchFamily="18" charset="0"/>
                        </a:rPr>
                        <a:t>44</a:t>
                      </a:r>
                      <a:endParaRPr lang="en-US" sz="1000" b="1" i="0"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6</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000" b="1" i="0" u="none" strike="noStrike" dirty="0" smtClean="0">
                          <a:solidFill>
                            <a:srgbClr val="000000"/>
                          </a:solidFill>
                          <a:effectLst/>
                          <a:latin typeface="Times New Roman" panose="02020603050405020304" pitchFamily="18" charset="0"/>
                        </a:rPr>
                        <a:t>16</a:t>
                      </a:r>
                      <a:endParaRPr lang="en-US" sz="1000" b="1" i="0" u="none" strike="noStrike" dirty="0">
                        <a:solidFill>
                          <a:srgbClr val="000000"/>
                        </a:solidFill>
                        <a:effectLst/>
                        <a:latin typeface="Times New Roman" panose="02020603050405020304" pitchFamily="18" charset="0"/>
                      </a:endParaRP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1000" b="1" i="0" u="none" strike="noStrike">
                          <a:solidFill>
                            <a:srgbClr val="000000"/>
                          </a:solidFill>
                          <a:effectLst/>
                          <a:latin typeface="Times New Roman" panose="02020603050405020304" pitchFamily="18" charset="0"/>
                        </a:rPr>
                        <a:t>4</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US" sz="1000" b="1" i="0" u="none" strike="noStrike">
                          <a:solidFill>
                            <a:srgbClr val="000000"/>
                          </a:solidFill>
                          <a:effectLst/>
                          <a:latin typeface="Times New Roman" panose="02020603050405020304" pitchFamily="18" charset="0"/>
                        </a:rPr>
                        <a:t>6</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en-US" sz="1000" b="1" i="0" u="none" strike="noStrike">
                          <a:solidFill>
                            <a:srgbClr val="000000"/>
                          </a:solidFill>
                          <a:effectLst/>
                          <a:latin typeface="Times New Roman" panose="02020603050405020304" pitchFamily="18" charset="0"/>
                        </a:rPr>
                        <a:t>7</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5</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2</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1</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6</a:t>
                      </a:r>
                    </a:p>
                  </a:txBody>
                  <a:tcPr marL="6785" marR="6785" marT="6785"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Times New Roman" panose="02020603050405020304" pitchFamily="18" charset="0"/>
                        </a:rPr>
                        <a:t>24</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000000"/>
                          </a:solidFill>
                          <a:effectLst/>
                          <a:latin typeface="Times New Roman" panose="02020603050405020304" pitchFamily="18" charset="0"/>
                        </a:rPr>
                        <a:t>36</a:t>
                      </a:r>
                    </a:p>
                  </a:txBody>
                  <a:tcPr marL="6785" marR="6785" marT="6785"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431180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spcAft>
                <a:spcPts val="1200"/>
              </a:spcAft>
              <a:buFont typeface="+mj-lt"/>
              <a:buAutoNum type="arabicPeriod" startAt="26"/>
            </a:pPr>
            <a:r>
              <a:rPr lang="en-US" sz="2000" dirty="0" smtClean="0"/>
              <a:t>Remove 7X EQ Stop Knobs from the old EQ Stop Assy.</a:t>
            </a:r>
          </a:p>
          <a:p>
            <a:pPr marL="457200" indent="-457200">
              <a:buFont typeface="+mj-lt"/>
              <a:buAutoNum type="arabicPeriod" startAt="26"/>
            </a:pPr>
            <a:r>
              <a:rPr lang="en-US" sz="2000" dirty="0" smtClean="0"/>
              <a:t>Add 4X new EQ Stop Knobs </a:t>
            </a:r>
            <a:r>
              <a:rPr lang="en-US" sz="2000" i="1" dirty="0" smtClean="0"/>
              <a:t>(</a:t>
            </a:r>
            <a:r>
              <a:rPr lang="en-US" sz="2000" i="1" dirty="0" smtClean="0">
                <a:hlinkClick r:id="rId2"/>
              </a:rPr>
              <a:t>7.4</a:t>
            </a:r>
            <a:r>
              <a:rPr lang="en-US" sz="2000" i="1" dirty="0" smtClean="0"/>
              <a:t>) </a:t>
            </a:r>
            <a:r>
              <a:rPr lang="en-US" sz="2000" dirty="0" smtClean="0"/>
              <a:t>to the new EQ Stop Assy Main Bar </a:t>
            </a:r>
            <a:r>
              <a:rPr lang="en-US" sz="2000" i="1" dirty="0" smtClean="0"/>
              <a:t>(</a:t>
            </a:r>
            <a:r>
              <a:rPr lang="en-US" sz="2000" i="1" dirty="0" smtClean="0">
                <a:hlinkClick r:id="rId3"/>
              </a:rPr>
              <a:t>7.1</a:t>
            </a:r>
            <a:r>
              <a:rPr lang="en-US" sz="2000" i="1" dirty="0" smtClean="0"/>
              <a:t>).</a:t>
            </a:r>
          </a:p>
          <a:p>
            <a:pPr lvl="1"/>
            <a:r>
              <a:rPr lang="en-US" sz="1600" dirty="0" smtClean="0"/>
              <a:t>See BOM &amp; diagram.</a:t>
            </a:r>
          </a:p>
          <a:p>
            <a:pPr lvl="1"/>
            <a:r>
              <a:rPr lang="en-US" sz="1600" dirty="0" smtClean="0"/>
              <a:t>Threaded bumper &amp; set screw are taken from old Stops.</a:t>
            </a:r>
          </a:p>
          <a:p>
            <a:pPr marL="0" indent="0">
              <a:spcBef>
                <a:spcPts val="500"/>
              </a:spcBef>
              <a:buNone/>
            </a:pPr>
            <a:endParaRPr lang="en-US" sz="1600" dirty="0"/>
          </a:p>
          <a:p>
            <a:pPr marL="457200" indent="-457200">
              <a:spcBef>
                <a:spcPts val="0"/>
              </a:spcBef>
              <a:buFont typeface="+mj-lt"/>
              <a:buAutoNum type="arabicPeriod" startAt="29"/>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50</a:t>
            </a:fld>
            <a:endParaRPr lang="en-US"/>
          </a:p>
        </p:txBody>
      </p:sp>
      <p:pic>
        <p:nvPicPr>
          <p:cNvPr id="2" name="Picture 1"/>
          <p:cNvPicPr>
            <a:picLocks noChangeAspect="1"/>
          </p:cNvPicPr>
          <p:nvPr/>
        </p:nvPicPr>
        <p:blipFill rotWithShape="1">
          <a:blip r:embed="rId4"/>
          <a:srcRect t="7732" r="9386" b="3751"/>
          <a:stretch/>
        </p:blipFill>
        <p:spPr>
          <a:xfrm>
            <a:off x="1621162" y="2791688"/>
            <a:ext cx="3364533" cy="230875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63418427"/>
              </p:ext>
            </p:extLst>
          </p:nvPr>
        </p:nvGraphicFramePr>
        <p:xfrm>
          <a:off x="273504" y="5403963"/>
          <a:ext cx="5849620" cy="1059180"/>
        </p:xfrm>
        <a:graphic>
          <a:graphicData uri="http://schemas.openxmlformats.org/drawingml/2006/table">
            <a:tbl>
              <a:tblPr/>
              <a:tblGrid>
                <a:gridCol w="531019"/>
                <a:gridCol w="952500"/>
                <a:gridCol w="2720181"/>
                <a:gridCol w="1188720"/>
                <a:gridCol w="457200"/>
              </a:tblGrid>
              <a:tr h="358140">
                <a:tc>
                  <a:txBody>
                    <a:bodyPr/>
                    <a:lstStyle/>
                    <a:p>
                      <a:pPr algn="ctr" fontAlgn="ctr"/>
                      <a:r>
                        <a:rPr lang="en-US" sz="1100" b="1" i="0" u="none" strike="noStrike" dirty="0">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smtClean="0">
                          <a:solidFill>
                            <a:srgbClr val="000000"/>
                          </a:solidFill>
                          <a:effectLst/>
                          <a:latin typeface="Times New Roman" panose="02020603050405020304" pitchFamily="18" charset="0"/>
                        </a:rPr>
                        <a:t>DESCRIPTION</a:t>
                      </a:r>
                      <a:endParaRPr lang="en-US" sz="1100" b="1" i="0" u="none" strike="noStrike" dirty="0">
                        <a:solidFill>
                          <a:srgbClr val="000000"/>
                        </a:solidFill>
                        <a:effectLst/>
                        <a:latin typeface="Times New Roman" panose="02020603050405020304" pitchFamily="18" charset="0"/>
                      </a:endParaRP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MATERIAL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QTY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gn="l" fontAlgn="ctr"/>
                      <a:r>
                        <a:rPr lang="en-US" sz="1100" b="0" i="1" u="none" strike="noStrike">
                          <a:solidFill>
                            <a:srgbClr val="000000"/>
                          </a:solidFill>
                          <a:effectLst/>
                          <a:latin typeface="Times New Roman" panose="02020603050405020304" pitchFamily="18" charset="0"/>
                        </a:rPr>
                        <a:t>7.4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1" u="none" strike="noStrike">
                          <a:solidFill>
                            <a:srgbClr val="000000"/>
                          </a:solidFill>
                          <a:effectLst/>
                          <a:latin typeface="Times New Roman" panose="02020603050405020304" pitchFamily="18" charset="0"/>
                        </a:rPr>
                        <a:t>D1201441</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1" u="none" strike="noStrike">
                          <a:solidFill>
                            <a:srgbClr val="000000"/>
                          </a:solidFill>
                          <a:effectLst/>
                          <a:latin typeface="Times New Roman" panose="02020603050405020304" pitchFamily="18" charset="0"/>
                        </a:rPr>
                        <a:t>EQ Stop Assy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1" u="none" strike="noStrike">
                          <a:solidFill>
                            <a:srgbClr val="000000"/>
                          </a:solidFill>
                          <a:effectLst/>
                          <a:latin typeface="Times New Roman" panose="02020603050405020304" pitchFamily="18" charset="0"/>
                        </a:rPr>
                        <a:t>-</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1" u="none" strike="noStrike">
                          <a:solidFill>
                            <a:srgbClr val="000000"/>
                          </a:solidFill>
                          <a:effectLst/>
                          <a:latin typeface="Times New Roman" panose="02020603050405020304" pitchFamily="18" charset="0"/>
                        </a:rPr>
                        <a:t>7</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ctr"/>
                      <a:r>
                        <a:rPr lang="en-US" sz="1100" b="0" i="0" u="none" strike="noStrike">
                          <a:solidFill>
                            <a:srgbClr val="000000"/>
                          </a:solidFill>
                          <a:effectLst/>
                          <a:latin typeface="Times New Roman" panose="02020603050405020304" pitchFamily="18" charset="0"/>
                        </a:rPr>
                        <a:t>7.4.1</a:t>
                      </a:r>
                    </a:p>
                  </a:txBody>
                  <a:tcPr marL="11430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D1201440</a:t>
                      </a:r>
                    </a:p>
                  </a:txBody>
                  <a:tcPr marL="11430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Threaded Bumper, EQ Stop</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err="1">
                          <a:solidFill>
                            <a:srgbClr val="000000"/>
                          </a:solidFill>
                          <a:effectLst/>
                          <a:latin typeface="Times New Roman" panose="02020603050405020304" pitchFamily="18" charset="0"/>
                        </a:rPr>
                        <a:t>Semitron</a:t>
                      </a:r>
                      <a:r>
                        <a:rPr lang="en-US" sz="1100" b="0" i="0" u="none" strike="noStrike" dirty="0">
                          <a:solidFill>
                            <a:srgbClr val="000000"/>
                          </a:solidFill>
                          <a:effectLst/>
                          <a:latin typeface="Times New Roman" panose="02020603050405020304" pitchFamily="18" charset="0"/>
                        </a:rPr>
                        <a:t> ESD 480</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7</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ctr"/>
                      <a:r>
                        <a:rPr lang="en-US" sz="1100" b="0" i="0" u="none" strike="noStrike">
                          <a:solidFill>
                            <a:srgbClr val="000000"/>
                          </a:solidFill>
                          <a:effectLst/>
                          <a:latin typeface="Times New Roman" panose="02020603050405020304" pitchFamily="18" charset="0"/>
                        </a:rPr>
                        <a:t>7.4.2</a:t>
                      </a:r>
                    </a:p>
                  </a:txBody>
                  <a:tcPr marL="11430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D1500149</a:t>
                      </a:r>
                    </a:p>
                  </a:txBody>
                  <a:tcPr marL="11430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Thumb Screw, EQ Stop</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18-8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7</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ctr"/>
                      <a:r>
                        <a:rPr lang="en-US" sz="1100" b="0" i="0" u="none" strike="noStrike">
                          <a:solidFill>
                            <a:srgbClr val="000000"/>
                          </a:solidFill>
                          <a:effectLst/>
                          <a:latin typeface="Times New Roman" panose="02020603050405020304" pitchFamily="18" charset="0"/>
                        </a:rPr>
                        <a:t>7.4.3</a:t>
                      </a:r>
                    </a:p>
                  </a:txBody>
                  <a:tcPr marL="11430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Times New Roman" panose="02020603050405020304" pitchFamily="18" charset="0"/>
                        </a:rPr>
                        <a:t>91318A410</a:t>
                      </a:r>
                    </a:p>
                  </a:txBody>
                  <a:tcPr marL="11430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Times New Roman" panose="02020603050405020304" pitchFamily="18" charset="0"/>
                        </a:rPr>
                        <a:t>Hollow-Lock Set Screw, 1/4"-20 X 1/8" LG</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18-8 SSTL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7</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8" name="Group 7"/>
          <p:cNvGrpSpPr/>
          <p:nvPr/>
        </p:nvGrpSpPr>
        <p:grpSpPr>
          <a:xfrm>
            <a:off x="6396628" y="2791688"/>
            <a:ext cx="5521869" cy="3671455"/>
            <a:chOff x="6517039" y="2796644"/>
            <a:chExt cx="5521869" cy="3671455"/>
          </a:xfrm>
        </p:grpSpPr>
        <p:pic>
          <p:nvPicPr>
            <p:cNvPr id="3" name="Picture 2" descr="DSC_049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17039" y="2796644"/>
              <a:ext cx="5521869" cy="3671455"/>
            </a:xfrm>
            <a:prstGeom prst="rect">
              <a:avLst/>
            </a:prstGeom>
          </p:spPr>
        </p:pic>
        <p:cxnSp>
          <p:nvCxnSpPr>
            <p:cNvPr id="9" name="Straight Arrow Connector 8"/>
            <p:cNvCxnSpPr/>
            <p:nvPr/>
          </p:nvCxnSpPr>
          <p:spPr>
            <a:xfrm flipH="1">
              <a:off x="9658324" y="3872366"/>
              <a:ext cx="684094" cy="53194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307784" y="3609221"/>
              <a:ext cx="1299582" cy="553998"/>
            </a:xfrm>
            <a:prstGeom prst="rect">
              <a:avLst/>
            </a:prstGeom>
            <a:noFill/>
          </p:spPr>
          <p:txBody>
            <a:bodyPr wrap="square" rtlCol="0">
              <a:spAutoFit/>
            </a:bodyPr>
            <a:lstStyle/>
            <a:p>
              <a:pPr algn="ctr"/>
              <a:r>
                <a:rPr lang="en-US" sz="1000" b="1" dirty="0" smtClean="0">
                  <a:solidFill>
                    <a:schemeClr val="bg1"/>
                  </a:solidFill>
                </a:rPr>
                <a:t>Ignore – side brackets, they get added later</a:t>
              </a:r>
              <a:endParaRPr lang="en-US" sz="1000" b="1" dirty="0">
                <a:solidFill>
                  <a:schemeClr val="bg1"/>
                </a:solidFill>
              </a:endParaRPr>
            </a:p>
          </p:txBody>
        </p:sp>
      </p:grpSp>
      <p:sp>
        <p:nvSpPr>
          <p:cNvPr id="10"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spTree>
    <p:extLst>
      <p:ext uri="{BB962C8B-B14F-4D97-AF65-F5344CB8AC3E}">
        <p14:creationId xmlns:p14="http://schemas.microsoft.com/office/powerpoint/2010/main" val="32658484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28"/>
            </a:pPr>
            <a:r>
              <a:rPr lang="en-US" sz="2000" dirty="0" smtClean="0"/>
              <a:t>Slide new EQ Stop Assy </a:t>
            </a:r>
            <a:r>
              <a:rPr lang="en-US" sz="2000" i="1" dirty="0" smtClean="0"/>
              <a:t>(7) </a:t>
            </a:r>
            <a:r>
              <a:rPr lang="en-US" sz="2000" dirty="0" smtClean="0"/>
              <a:t>under bench.</a:t>
            </a:r>
          </a:p>
          <a:p>
            <a:pPr lvl="1"/>
            <a:r>
              <a:rPr lang="en-US" sz="1600" dirty="0" smtClean="0"/>
              <a:t>In retracted position.</a:t>
            </a:r>
          </a:p>
          <a:p>
            <a:pPr lvl="1"/>
            <a:r>
              <a:rPr lang="en-US" sz="1600" dirty="0" smtClean="0"/>
              <a:t>Will have to angle to avoid hitting glass or bench.</a:t>
            </a:r>
          </a:p>
          <a:p>
            <a:pPr marL="0" indent="0">
              <a:spcBef>
                <a:spcPts val="500"/>
              </a:spcBef>
              <a:buNone/>
            </a:pPr>
            <a:endParaRPr lang="en-US" sz="1600" dirty="0"/>
          </a:p>
          <a:p>
            <a:pPr marL="457200" indent="-457200">
              <a:spcBef>
                <a:spcPts val="0"/>
              </a:spcBef>
              <a:buFont typeface="+mj-lt"/>
              <a:buAutoNum type="arabicPeriod" startAt="29"/>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51</a:t>
            </a:fld>
            <a:endParaRPr lang="en-US"/>
          </a:p>
        </p:txBody>
      </p:sp>
      <p:pic>
        <p:nvPicPr>
          <p:cNvPr id="5" name="Picture 4" descr="DSC_04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87" y="2660273"/>
            <a:ext cx="5740670" cy="3816935"/>
          </a:xfrm>
          <a:prstGeom prst="rect">
            <a:avLst/>
          </a:prstGeom>
        </p:spPr>
      </p:pic>
      <p:pic>
        <p:nvPicPr>
          <p:cNvPr id="7" name="Picture 6" descr="DSC_04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444" y="2668943"/>
            <a:ext cx="5740670" cy="3816935"/>
          </a:xfrm>
          <a:prstGeom prst="rect">
            <a:avLst/>
          </a:prstGeom>
        </p:spPr>
      </p:pic>
      <p:sp>
        <p:nvSpPr>
          <p:cNvPr id="8"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spTree>
    <p:extLst>
      <p:ext uri="{BB962C8B-B14F-4D97-AF65-F5344CB8AC3E}">
        <p14:creationId xmlns:p14="http://schemas.microsoft.com/office/powerpoint/2010/main" val="36161755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buFont typeface="+mj-lt"/>
              <a:buAutoNum type="arabicPeriod" startAt="29"/>
            </a:pPr>
            <a:r>
              <a:rPr lang="en-US" sz="2000" dirty="0" smtClean="0"/>
              <a:t>Stabilize by starting 4X captive screws </a:t>
            </a:r>
            <a:r>
              <a:rPr lang="en-US" sz="2000" i="1" dirty="0" smtClean="0"/>
              <a:t>(7.13) </a:t>
            </a:r>
            <a:r>
              <a:rPr lang="en-US" sz="2000" dirty="0" smtClean="0"/>
              <a:t>on the Horizontal Adjust parts </a:t>
            </a:r>
            <a:r>
              <a:rPr lang="en-US" sz="2000" i="1" dirty="0" smtClean="0"/>
              <a:t>(7.7 &amp; 7.8).</a:t>
            </a:r>
          </a:p>
          <a:p>
            <a:pPr lvl="1">
              <a:spcAft>
                <a:spcPts val="1200"/>
              </a:spcAft>
            </a:pPr>
            <a:r>
              <a:rPr lang="en-US" sz="1600" dirty="0" smtClean="0"/>
              <a:t>Hold Main Bar to keep it from hitting bench.</a:t>
            </a:r>
          </a:p>
          <a:p>
            <a:pPr marL="457200" indent="-457200">
              <a:spcAft>
                <a:spcPts val="1200"/>
              </a:spcAft>
              <a:buFont typeface="+mj-lt"/>
              <a:buAutoNum type="arabicPeriod" startAt="29"/>
            </a:pPr>
            <a:r>
              <a:rPr lang="en-US" sz="2000" dirty="0" smtClean="0"/>
              <a:t>Loosen 4X hidden screws </a:t>
            </a:r>
            <a:r>
              <a:rPr lang="en-US" sz="2000" i="1" dirty="0" smtClean="0"/>
              <a:t>(7.14) </a:t>
            </a:r>
            <a:r>
              <a:rPr lang="en-US" sz="2000" dirty="0" smtClean="0"/>
              <a:t>to move the Horiz. Adjusts closer to L &amp; R Supports </a:t>
            </a:r>
            <a:r>
              <a:rPr lang="en-US" sz="2000" i="1" dirty="0" smtClean="0"/>
              <a:t>(7.2 &amp; 7.3)</a:t>
            </a:r>
            <a:r>
              <a:rPr lang="en-US" sz="2000" dirty="0" smtClean="0"/>
              <a:t>.</a:t>
            </a:r>
          </a:p>
          <a:p>
            <a:pPr marL="457200" indent="-457200">
              <a:buFont typeface="+mj-lt"/>
              <a:buAutoNum type="arabicPeriod" startAt="29"/>
            </a:pPr>
            <a:r>
              <a:rPr lang="en-US" sz="2000" dirty="0" smtClean="0"/>
              <a:t>Finish locking in position with 4X captive screws </a:t>
            </a:r>
            <a:r>
              <a:rPr lang="en-US" sz="2000" i="1" dirty="0" smtClean="0"/>
              <a:t>(7.13). </a:t>
            </a:r>
          </a:p>
          <a:p>
            <a:pPr lvl="1">
              <a:spcAft>
                <a:spcPts val="1200"/>
              </a:spcAft>
            </a:pPr>
            <a:r>
              <a:rPr lang="en-US" sz="1600" dirty="0" smtClean="0"/>
              <a:t>Horiz. Adjusts must be level with L &amp; R Supports, and Main Bar should be roughly centered wrt the bench.</a:t>
            </a:r>
            <a:endParaRPr lang="en-US" sz="1200" dirty="0"/>
          </a:p>
          <a:p>
            <a:pPr marL="457200" indent="-457200">
              <a:spcBef>
                <a:spcPts val="0"/>
              </a:spcBef>
              <a:buFont typeface="+mj-lt"/>
              <a:buAutoNum type="arabicPeriod" startAt="29"/>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52</a:t>
            </a:fld>
            <a:endParaRPr lang="en-US"/>
          </a:p>
        </p:txBody>
      </p:sp>
      <p:sp>
        <p:nvSpPr>
          <p:cNvPr id="13"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grpSp>
        <p:nvGrpSpPr>
          <p:cNvPr id="11" name="Group 10"/>
          <p:cNvGrpSpPr/>
          <p:nvPr/>
        </p:nvGrpSpPr>
        <p:grpSpPr>
          <a:xfrm>
            <a:off x="552967" y="3209925"/>
            <a:ext cx="11086067" cy="3602736"/>
            <a:chOff x="603659" y="3209925"/>
            <a:chExt cx="11086067" cy="3602736"/>
          </a:xfrm>
        </p:grpSpPr>
        <p:grpSp>
          <p:nvGrpSpPr>
            <p:cNvPr id="9" name="Group 8"/>
            <p:cNvGrpSpPr/>
            <p:nvPr/>
          </p:nvGrpSpPr>
          <p:grpSpPr>
            <a:xfrm>
              <a:off x="603659" y="3209925"/>
              <a:ext cx="5415076" cy="3600450"/>
              <a:chOff x="364325" y="3209925"/>
              <a:chExt cx="5415076" cy="3600450"/>
            </a:xfrm>
          </p:grpSpPr>
          <p:pic>
            <p:nvPicPr>
              <p:cNvPr id="8" name="Picture 7" descr="DSC_049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4325" y="3209925"/>
                <a:ext cx="5415076" cy="3600450"/>
              </a:xfrm>
              <a:prstGeom prst="rect">
                <a:avLst/>
              </a:prstGeom>
            </p:spPr>
          </p:pic>
          <p:cxnSp>
            <p:nvCxnSpPr>
              <p:cNvPr id="23" name="Straight Arrow Connector 22"/>
              <p:cNvCxnSpPr>
                <a:stCxn id="27" idx="4"/>
              </p:cNvCxnSpPr>
              <p:nvPr/>
            </p:nvCxnSpPr>
            <p:spPr>
              <a:xfrm flipH="1">
                <a:off x="2076450" y="4379547"/>
                <a:ext cx="42679" cy="45915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5" name="Group 4"/>
              <p:cNvGrpSpPr/>
              <p:nvPr/>
            </p:nvGrpSpPr>
            <p:grpSpPr>
              <a:xfrm>
                <a:off x="1883549" y="3757755"/>
                <a:ext cx="750640" cy="621792"/>
                <a:chOff x="2741427" y="4422385"/>
                <a:chExt cx="750640" cy="621792"/>
              </a:xfrm>
            </p:grpSpPr>
            <p:sp>
              <p:nvSpPr>
                <p:cNvPr id="18" name="TextBox 17"/>
                <p:cNvSpPr txBox="1">
                  <a:spLocks noChangeAspect="1"/>
                </p:cNvSpPr>
                <p:nvPr/>
              </p:nvSpPr>
              <p:spPr>
                <a:xfrm>
                  <a:off x="3131973" y="4431529"/>
                  <a:ext cx="360094" cy="292608"/>
                </a:xfrm>
                <a:prstGeom prst="rect">
                  <a:avLst/>
                </a:prstGeom>
                <a:noFill/>
              </p:spPr>
              <p:txBody>
                <a:bodyPr wrap="square" lIns="0" tIns="0" rIns="0" bIns="0" rtlCol="0" anchor="ctr">
                  <a:normAutofit/>
                </a:bodyPr>
                <a:lstStyle/>
                <a:p>
                  <a:r>
                    <a:rPr lang="en-US" sz="1200" b="1" dirty="0" smtClean="0"/>
                    <a:t> LH</a:t>
                  </a:r>
                  <a:endParaRPr lang="en-US" sz="1200" b="1" dirty="0"/>
                </a:p>
              </p:txBody>
            </p:sp>
            <p:sp>
              <p:nvSpPr>
                <p:cNvPr id="22" name="TextBox 21"/>
                <p:cNvSpPr txBox="1">
                  <a:spLocks noChangeAspect="1"/>
                </p:cNvSpPr>
                <p:nvPr/>
              </p:nvSpPr>
              <p:spPr>
                <a:xfrm>
                  <a:off x="3131973" y="4742425"/>
                  <a:ext cx="360094" cy="292608"/>
                </a:xfrm>
                <a:prstGeom prst="rect">
                  <a:avLst/>
                </a:prstGeom>
                <a:noFill/>
              </p:spPr>
              <p:txBody>
                <a:bodyPr wrap="square" lIns="0" tIns="0" rIns="0" bIns="0" rtlCol="0" anchor="ctr">
                  <a:normAutofit/>
                </a:bodyPr>
                <a:lstStyle/>
                <a:p>
                  <a:r>
                    <a:rPr lang="en-US" sz="1200" b="1" dirty="0" smtClean="0"/>
                    <a:t> 4X</a:t>
                  </a:r>
                  <a:endParaRPr lang="en-US" sz="1200" b="1" dirty="0"/>
                </a:p>
              </p:txBody>
            </p:sp>
            <p:grpSp>
              <p:nvGrpSpPr>
                <p:cNvPr id="3" name="Group 2"/>
                <p:cNvGrpSpPr/>
                <p:nvPr/>
              </p:nvGrpSpPr>
              <p:grpSpPr>
                <a:xfrm>
                  <a:off x="2741427" y="4422385"/>
                  <a:ext cx="471160" cy="310896"/>
                  <a:chOff x="3481274" y="3264366"/>
                  <a:chExt cx="471160" cy="310896"/>
                </a:xfrm>
              </p:grpSpPr>
              <p:sp>
                <p:nvSpPr>
                  <p:cNvPr id="21" name="Oval 20"/>
                  <p:cNvSpPr>
                    <a:spLocks noChangeAspect="1"/>
                  </p:cNvSpPr>
                  <p:nvPr/>
                </p:nvSpPr>
                <p:spPr>
                  <a:xfrm>
                    <a:off x="3561406" y="3264366"/>
                    <a:ext cx="310896" cy="310896"/>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200" b="1" dirty="0">
                      <a:solidFill>
                        <a:schemeClr val="tx1"/>
                      </a:solidFill>
                    </a:endParaRPr>
                  </a:p>
                </p:txBody>
              </p:sp>
              <p:sp>
                <p:nvSpPr>
                  <p:cNvPr id="2" name="TextBox 1"/>
                  <p:cNvSpPr txBox="1"/>
                  <p:nvPr/>
                </p:nvSpPr>
                <p:spPr>
                  <a:xfrm>
                    <a:off x="3481274" y="3296704"/>
                    <a:ext cx="471160" cy="246221"/>
                  </a:xfrm>
                  <a:prstGeom prst="rect">
                    <a:avLst/>
                  </a:prstGeom>
                  <a:noFill/>
                </p:spPr>
                <p:txBody>
                  <a:bodyPr wrap="square" rtlCol="0">
                    <a:spAutoFit/>
                  </a:bodyPr>
                  <a:lstStyle/>
                  <a:p>
                    <a:pPr algn="ctr"/>
                    <a:r>
                      <a:rPr lang="en-US" sz="1000" b="1" dirty="0" smtClean="0"/>
                      <a:t>7.7</a:t>
                    </a:r>
                    <a:endParaRPr lang="en-US" sz="1000" b="1" dirty="0"/>
                  </a:p>
                </p:txBody>
              </p:sp>
            </p:grpSp>
            <p:grpSp>
              <p:nvGrpSpPr>
                <p:cNvPr id="25" name="Group 24"/>
                <p:cNvGrpSpPr/>
                <p:nvPr/>
              </p:nvGrpSpPr>
              <p:grpSpPr>
                <a:xfrm>
                  <a:off x="2741427" y="4733281"/>
                  <a:ext cx="471160" cy="310896"/>
                  <a:chOff x="3481274" y="3264366"/>
                  <a:chExt cx="471160" cy="310896"/>
                </a:xfrm>
              </p:grpSpPr>
              <p:sp>
                <p:nvSpPr>
                  <p:cNvPr id="27" name="Oval 26"/>
                  <p:cNvSpPr>
                    <a:spLocks noChangeAspect="1"/>
                  </p:cNvSpPr>
                  <p:nvPr/>
                </p:nvSpPr>
                <p:spPr>
                  <a:xfrm>
                    <a:off x="3561406" y="3264366"/>
                    <a:ext cx="310896" cy="310896"/>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200" b="1" dirty="0">
                      <a:solidFill>
                        <a:schemeClr val="tx1"/>
                      </a:solidFill>
                    </a:endParaRPr>
                  </a:p>
                </p:txBody>
              </p:sp>
              <p:sp>
                <p:nvSpPr>
                  <p:cNvPr id="28" name="TextBox 27"/>
                  <p:cNvSpPr txBox="1"/>
                  <p:nvPr/>
                </p:nvSpPr>
                <p:spPr>
                  <a:xfrm>
                    <a:off x="3481274" y="3296704"/>
                    <a:ext cx="471160" cy="246221"/>
                  </a:xfrm>
                  <a:prstGeom prst="rect">
                    <a:avLst/>
                  </a:prstGeom>
                  <a:noFill/>
                </p:spPr>
                <p:txBody>
                  <a:bodyPr wrap="square" rtlCol="0">
                    <a:spAutoFit/>
                  </a:bodyPr>
                  <a:lstStyle/>
                  <a:p>
                    <a:pPr algn="ctr"/>
                    <a:r>
                      <a:rPr lang="en-US" sz="1000" b="1" dirty="0" smtClean="0"/>
                      <a:t>7.13</a:t>
                    </a:r>
                    <a:endParaRPr lang="en-US" sz="1000" b="1" dirty="0"/>
                  </a:p>
                </p:txBody>
              </p:sp>
            </p:grpSp>
          </p:grpSp>
          <p:cxnSp>
            <p:nvCxnSpPr>
              <p:cNvPr id="40" name="Straight Arrow Connector 39"/>
              <p:cNvCxnSpPr>
                <a:stCxn id="36" idx="4"/>
              </p:cNvCxnSpPr>
              <p:nvPr/>
            </p:nvCxnSpPr>
            <p:spPr>
              <a:xfrm>
                <a:off x="4149443" y="4278535"/>
                <a:ext cx="235580" cy="69397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53" name="Group 52"/>
              <p:cNvGrpSpPr/>
              <p:nvPr/>
            </p:nvGrpSpPr>
            <p:grpSpPr>
              <a:xfrm>
                <a:off x="3891913" y="3967638"/>
                <a:ext cx="750640" cy="310896"/>
                <a:chOff x="2741427" y="4733281"/>
                <a:chExt cx="750640" cy="310896"/>
              </a:xfrm>
            </p:grpSpPr>
            <p:sp>
              <p:nvSpPr>
                <p:cNvPr id="55" name="TextBox 54"/>
                <p:cNvSpPr txBox="1">
                  <a:spLocks noChangeAspect="1"/>
                </p:cNvSpPr>
                <p:nvPr/>
              </p:nvSpPr>
              <p:spPr>
                <a:xfrm>
                  <a:off x="3131973" y="4742425"/>
                  <a:ext cx="360094" cy="292608"/>
                </a:xfrm>
                <a:prstGeom prst="rect">
                  <a:avLst/>
                </a:prstGeom>
                <a:noFill/>
              </p:spPr>
              <p:txBody>
                <a:bodyPr wrap="square" lIns="0" tIns="0" rIns="0" bIns="0" rtlCol="0" anchor="ctr">
                  <a:normAutofit/>
                </a:bodyPr>
                <a:lstStyle/>
                <a:p>
                  <a:r>
                    <a:rPr lang="en-US" sz="1200" b="1" dirty="0" smtClean="0"/>
                    <a:t> RH</a:t>
                  </a:r>
                  <a:endParaRPr lang="en-US" sz="1200" b="1" dirty="0"/>
                </a:p>
              </p:txBody>
            </p:sp>
            <p:grpSp>
              <p:nvGrpSpPr>
                <p:cNvPr id="57" name="Group 56"/>
                <p:cNvGrpSpPr/>
                <p:nvPr/>
              </p:nvGrpSpPr>
              <p:grpSpPr>
                <a:xfrm>
                  <a:off x="2741427" y="4733281"/>
                  <a:ext cx="471160" cy="310896"/>
                  <a:chOff x="3481274" y="3264366"/>
                  <a:chExt cx="471160" cy="310896"/>
                </a:xfrm>
              </p:grpSpPr>
              <p:sp>
                <p:nvSpPr>
                  <p:cNvPr id="58" name="Oval 57"/>
                  <p:cNvSpPr>
                    <a:spLocks noChangeAspect="1"/>
                  </p:cNvSpPr>
                  <p:nvPr/>
                </p:nvSpPr>
                <p:spPr>
                  <a:xfrm>
                    <a:off x="3561406" y="3264366"/>
                    <a:ext cx="310896" cy="310896"/>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200" b="1" dirty="0">
                      <a:solidFill>
                        <a:schemeClr val="tx1"/>
                      </a:solidFill>
                    </a:endParaRPr>
                  </a:p>
                </p:txBody>
              </p:sp>
              <p:sp>
                <p:nvSpPr>
                  <p:cNvPr id="59" name="TextBox 58"/>
                  <p:cNvSpPr txBox="1"/>
                  <p:nvPr/>
                </p:nvSpPr>
                <p:spPr>
                  <a:xfrm>
                    <a:off x="3481274" y="3296704"/>
                    <a:ext cx="471160" cy="246221"/>
                  </a:xfrm>
                  <a:prstGeom prst="rect">
                    <a:avLst/>
                  </a:prstGeom>
                  <a:noFill/>
                </p:spPr>
                <p:txBody>
                  <a:bodyPr wrap="square" rtlCol="0">
                    <a:spAutoFit/>
                  </a:bodyPr>
                  <a:lstStyle/>
                  <a:p>
                    <a:pPr algn="ctr"/>
                    <a:r>
                      <a:rPr lang="en-US" sz="1000" b="1" dirty="0" smtClean="0"/>
                      <a:t>7.8</a:t>
                    </a:r>
                    <a:endParaRPr lang="en-US" sz="1000" b="1" dirty="0"/>
                  </a:p>
                </p:txBody>
              </p:sp>
            </p:grpSp>
          </p:grpSp>
        </p:grpSp>
        <p:grpSp>
          <p:nvGrpSpPr>
            <p:cNvPr id="10" name="Group 9"/>
            <p:cNvGrpSpPr/>
            <p:nvPr/>
          </p:nvGrpSpPr>
          <p:grpSpPr>
            <a:xfrm>
              <a:off x="6271211" y="3209925"/>
              <a:ext cx="5418515" cy="3602736"/>
              <a:chOff x="6271211" y="3226109"/>
              <a:chExt cx="5418515" cy="3602736"/>
            </a:xfrm>
          </p:grpSpPr>
          <p:pic>
            <p:nvPicPr>
              <p:cNvPr id="14" name="Picture 13" descr="DSC_050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1211" y="3226109"/>
                <a:ext cx="5418515" cy="3602736"/>
              </a:xfrm>
              <a:prstGeom prst="rect">
                <a:avLst/>
              </a:prstGeom>
            </p:spPr>
          </p:pic>
          <p:cxnSp>
            <p:nvCxnSpPr>
              <p:cNvPr id="52" name="Straight Arrow Connector 51"/>
              <p:cNvCxnSpPr>
                <a:stCxn id="65" idx="0"/>
              </p:cNvCxnSpPr>
              <p:nvPr/>
            </p:nvCxnSpPr>
            <p:spPr>
              <a:xfrm flipH="1" flipV="1">
                <a:off x="7911577" y="6016360"/>
                <a:ext cx="5990" cy="28092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62" name="Group 61"/>
              <p:cNvGrpSpPr/>
              <p:nvPr/>
            </p:nvGrpSpPr>
            <p:grpSpPr>
              <a:xfrm>
                <a:off x="7681987" y="6297286"/>
                <a:ext cx="750640" cy="310896"/>
                <a:chOff x="2741427" y="4733281"/>
                <a:chExt cx="750640" cy="310896"/>
              </a:xfrm>
            </p:grpSpPr>
            <p:sp>
              <p:nvSpPr>
                <p:cNvPr id="63" name="TextBox 62"/>
                <p:cNvSpPr txBox="1">
                  <a:spLocks noChangeAspect="1"/>
                </p:cNvSpPr>
                <p:nvPr/>
              </p:nvSpPr>
              <p:spPr>
                <a:xfrm>
                  <a:off x="3131973" y="4742425"/>
                  <a:ext cx="360094" cy="292608"/>
                </a:xfrm>
                <a:prstGeom prst="rect">
                  <a:avLst/>
                </a:prstGeom>
                <a:noFill/>
              </p:spPr>
              <p:txBody>
                <a:bodyPr wrap="square" lIns="0" tIns="0" rIns="0" bIns="0" rtlCol="0" anchor="ctr">
                  <a:normAutofit/>
                </a:bodyPr>
                <a:lstStyle/>
                <a:p>
                  <a:r>
                    <a:rPr lang="en-US" sz="1200" b="1" dirty="0" smtClean="0"/>
                    <a:t> 4X</a:t>
                  </a:r>
                  <a:endParaRPr lang="en-US" sz="1200" b="1" dirty="0"/>
                </a:p>
              </p:txBody>
            </p:sp>
            <p:grpSp>
              <p:nvGrpSpPr>
                <p:cNvPr id="64" name="Group 63"/>
                <p:cNvGrpSpPr/>
                <p:nvPr/>
              </p:nvGrpSpPr>
              <p:grpSpPr>
                <a:xfrm>
                  <a:off x="2741427" y="4733281"/>
                  <a:ext cx="471160" cy="310896"/>
                  <a:chOff x="3481274" y="3264366"/>
                  <a:chExt cx="471160" cy="310896"/>
                </a:xfrm>
              </p:grpSpPr>
              <p:sp>
                <p:nvSpPr>
                  <p:cNvPr id="65" name="Oval 64"/>
                  <p:cNvSpPr>
                    <a:spLocks noChangeAspect="1"/>
                  </p:cNvSpPr>
                  <p:nvPr/>
                </p:nvSpPr>
                <p:spPr>
                  <a:xfrm>
                    <a:off x="3561406" y="3264366"/>
                    <a:ext cx="310896" cy="310896"/>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200" b="1" dirty="0">
                      <a:solidFill>
                        <a:schemeClr val="tx1"/>
                      </a:solidFill>
                    </a:endParaRPr>
                  </a:p>
                </p:txBody>
              </p:sp>
              <p:sp>
                <p:nvSpPr>
                  <p:cNvPr id="66" name="TextBox 65"/>
                  <p:cNvSpPr txBox="1"/>
                  <p:nvPr/>
                </p:nvSpPr>
                <p:spPr>
                  <a:xfrm>
                    <a:off x="3481274" y="3296704"/>
                    <a:ext cx="471160" cy="246221"/>
                  </a:xfrm>
                  <a:prstGeom prst="rect">
                    <a:avLst/>
                  </a:prstGeom>
                  <a:noFill/>
                </p:spPr>
                <p:txBody>
                  <a:bodyPr wrap="square" rtlCol="0">
                    <a:spAutoFit/>
                  </a:bodyPr>
                  <a:lstStyle/>
                  <a:p>
                    <a:pPr algn="ctr"/>
                    <a:r>
                      <a:rPr lang="en-US" sz="1000" b="1" dirty="0" smtClean="0"/>
                      <a:t>7.14</a:t>
                    </a:r>
                    <a:endParaRPr lang="en-US" sz="1000" b="1" dirty="0"/>
                  </a:p>
                </p:txBody>
              </p:sp>
            </p:grpSp>
          </p:grpSp>
        </p:grpSp>
      </p:grpSp>
    </p:spTree>
    <p:extLst>
      <p:ext uri="{BB962C8B-B14F-4D97-AF65-F5344CB8AC3E}">
        <p14:creationId xmlns:p14="http://schemas.microsoft.com/office/powerpoint/2010/main" val="24371910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7" y="1025278"/>
            <a:ext cx="5695092" cy="5832721"/>
          </a:xfrm>
        </p:spPr>
        <p:txBody>
          <a:bodyPr>
            <a:normAutofit/>
          </a:bodyPr>
          <a:lstStyle/>
          <a:p>
            <a:pPr marL="457200" indent="-457200">
              <a:spcAft>
                <a:spcPts val="1200"/>
              </a:spcAft>
              <a:buFont typeface="+mj-lt"/>
              <a:buAutoNum type="arabicPeriod" startAt="32"/>
            </a:pPr>
            <a:r>
              <a:rPr lang="en-US" sz="2000" dirty="0" smtClean="0"/>
              <a:t>Add a new EQ Stop Knob to the new Top Bracket </a:t>
            </a:r>
            <a:r>
              <a:rPr lang="en-US" sz="2000" i="1" dirty="0" smtClean="0"/>
              <a:t>(7.5) </a:t>
            </a:r>
            <a:r>
              <a:rPr lang="en-US" sz="2000" dirty="0" smtClean="0"/>
              <a:t>and both Side Brackets </a:t>
            </a:r>
            <a:r>
              <a:rPr lang="en-US" sz="2000" i="1" dirty="0" smtClean="0"/>
              <a:t>(7.6).</a:t>
            </a:r>
          </a:p>
          <a:p>
            <a:pPr marL="457200" indent="-457200">
              <a:buFont typeface="+mj-lt"/>
              <a:buAutoNum type="arabicPeriod" startAt="32"/>
            </a:pPr>
            <a:r>
              <a:rPr lang="en-US" sz="2000" dirty="0" smtClean="0"/>
              <a:t>Install 2X Side Brackets </a:t>
            </a:r>
            <a:r>
              <a:rPr lang="en-US" sz="2000" i="1" dirty="0" smtClean="0"/>
              <a:t>(7.6).</a:t>
            </a:r>
          </a:p>
          <a:p>
            <a:pPr lvl="1"/>
            <a:r>
              <a:rPr lang="en-US" sz="1600" dirty="0" smtClean="0"/>
              <a:t>Req. hardware: </a:t>
            </a:r>
          </a:p>
          <a:p>
            <a:pPr lvl="2"/>
            <a:r>
              <a:rPr lang="en-US" sz="1600" dirty="0" smtClean="0"/>
              <a:t>4X SHCS 1/4-20 x 1.0 </a:t>
            </a:r>
            <a:r>
              <a:rPr lang="en-US" sz="1600" i="1" dirty="0" smtClean="0"/>
              <a:t>(7.11)</a:t>
            </a:r>
          </a:p>
          <a:p>
            <a:pPr lvl="2"/>
            <a:r>
              <a:rPr lang="en-US" sz="1600" dirty="0" smtClean="0"/>
              <a:t>4X vented washer #1/4 </a:t>
            </a:r>
            <a:r>
              <a:rPr lang="en-US" sz="1600" i="1" dirty="0" smtClean="0"/>
              <a:t>(7.12)</a:t>
            </a:r>
          </a:p>
          <a:p>
            <a:pPr lvl="1">
              <a:spcAft>
                <a:spcPts val="1200"/>
              </a:spcAft>
            </a:pPr>
            <a:r>
              <a:rPr lang="en-US" sz="1600" dirty="0" smtClean="0"/>
              <a:t>Keep stops and the brackets themselves retracted (away from bench). Will adjust position later.</a:t>
            </a:r>
          </a:p>
          <a:p>
            <a:pPr lvl="1">
              <a:spcAft>
                <a:spcPts val="1200"/>
              </a:spcAft>
            </a:pPr>
            <a:endParaRPr lang="en-US" sz="1600" dirty="0"/>
          </a:p>
          <a:p>
            <a:pPr marL="457200" lvl="1" indent="0">
              <a:spcAft>
                <a:spcPts val="1200"/>
              </a:spcAft>
              <a:buNone/>
            </a:pPr>
            <a:endParaRPr lang="en-US" sz="2000" dirty="0" smtClean="0"/>
          </a:p>
          <a:p>
            <a:pPr marL="457200" indent="-457200">
              <a:buFont typeface="+mj-lt"/>
              <a:buAutoNum type="arabicPeriod" startAt="34"/>
            </a:pPr>
            <a:r>
              <a:rPr lang="en-US" sz="2000" dirty="0" smtClean="0"/>
              <a:t>Install Top Bracket </a:t>
            </a:r>
            <a:r>
              <a:rPr lang="en-US" sz="2000" i="1" dirty="0" smtClean="0"/>
              <a:t>(7.5).</a:t>
            </a:r>
          </a:p>
          <a:p>
            <a:pPr lvl="1"/>
            <a:r>
              <a:rPr lang="en-US" sz="1600" dirty="0" smtClean="0"/>
              <a:t>Req. hardware: </a:t>
            </a:r>
          </a:p>
          <a:p>
            <a:pPr lvl="2"/>
            <a:r>
              <a:rPr lang="en-US" sz="1600" dirty="0" smtClean="0"/>
              <a:t>2X SHCS, 1/4-20 x .875 (7.10) </a:t>
            </a:r>
          </a:p>
          <a:p>
            <a:pPr lvl="2"/>
            <a:r>
              <a:rPr lang="en-US" sz="1600" dirty="0" smtClean="0"/>
              <a:t>2X vented washer #1/4 </a:t>
            </a:r>
            <a:r>
              <a:rPr lang="en-US" sz="1600" i="1" dirty="0" smtClean="0"/>
              <a:t>(7.12)</a:t>
            </a:r>
            <a:endParaRPr lang="en-US" sz="1600" i="1" dirty="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53</a:t>
            </a:fld>
            <a:endParaRPr lang="en-US" dirty="0"/>
          </a:p>
        </p:txBody>
      </p:sp>
      <p:sp>
        <p:nvSpPr>
          <p:cNvPr id="7"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pic>
        <p:nvPicPr>
          <p:cNvPr id="5" name="Picture 4" descr="DSC_050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87902" y="1496876"/>
            <a:ext cx="6234828" cy="4145497"/>
          </a:xfrm>
          <a:prstGeom prst="rect">
            <a:avLst/>
          </a:prstGeom>
        </p:spPr>
      </p:pic>
      <p:cxnSp>
        <p:nvCxnSpPr>
          <p:cNvPr id="8" name="Straight Arrow Connector 7"/>
          <p:cNvCxnSpPr>
            <a:stCxn id="14" idx="4"/>
          </p:cNvCxnSpPr>
          <p:nvPr/>
        </p:nvCxnSpPr>
        <p:spPr>
          <a:xfrm>
            <a:off x="7314640" y="3191920"/>
            <a:ext cx="100390" cy="3459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2" name="Group 1"/>
          <p:cNvGrpSpPr/>
          <p:nvPr/>
        </p:nvGrpSpPr>
        <p:grpSpPr>
          <a:xfrm>
            <a:off x="7079060" y="2257552"/>
            <a:ext cx="750640" cy="934368"/>
            <a:chOff x="9146752" y="3495140"/>
            <a:chExt cx="750640" cy="934368"/>
          </a:xfrm>
        </p:grpSpPr>
        <p:grpSp>
          <p:nvGrpSpPr>
            <p:cNvPr id="9" name="Group 8"/>
            <p:cNvGrpSpPr/>
            <p:nvPr/>
          </p:nvGrpSpPr>
          <p:grpSpPr>
            <a:xfrm>
              <a:off x="9146752" y="3807716"/>
              <a:ext cx="750640" cy="621792"/>
              <a:chOff x="2741427" y="4422385"/>
              <a:chExt cx="750640" cy="621792"/>
            </a:xfrm>
          </p:grpSpPr>
          <p:sp>
            <p:nvSpPr>
              <p:cNvPr id="10" name="TextBox 9"/>
              <p:cNvSpPr txBox="1">
                <a:spLocks noChangeAspect="1"/>
              </p:cNvSpPr>
              <p:nvPr/>
            </p:nvSpPr>
            <p:spPr>
              <a:xfrm>
                <a:off x="3131973" y="4431529"/>
                <a:ext cx="360094" cy="292608"/>
              </a:xfrm>
              <a:prstGeom prst="rect">
                <a:avLst/>
              </a:prstGeom>
              <a:noFill/>
            </p:spPr>
            <p:txBody>
              <a:bodyPr wrap="square" lIns="0" tIns="0" rIns="0" bIns="0" rtlCol="0" anchor="ctr">
                <a:normAutofit/>
              </a:bodyPr>
              <a:lstStyle/>
              <a:p>
                <a:r>
                  <a:rPr lang="en-US" sz="1200" b="1" dirty="0" smtClean="0"/>
                  <a:t> 4X</a:t>
                </a:r>
                <a:endParaRPr lang="en-US" sz="1200" b="1" dirty="0"/>
              </a:p>
            </p:txBody>
          </p:sp>
          <p:sp>
            <p:nvSpPr>
              <p:cNvPr id="11" name="TextBox 10"/>
              <p:cNvSpPr txBox="1">
                <a:spLocks noChangeAspect="1"/>
              </p:cNvSpPr>
              <p:nvPr/>
            </p:nvSpPr>
            <p:spPr>
              <a:xfrm>
                <a:off x="3131973" y="4742425"/>
                <a:ext cx="360094" cy="292608"/>
              </a:xfrm>
              <a:prstGeom prst="rect">
                <a:avLst/>
              </a:prstGeom>
              <a:noFill/>
            </p:spPr>
            <p:txBody>
              <a:bodyPr wrap="square" lIns="0" tIns="0" rIns="0" bIns="0" rtlCol="0" anchor="ctr">
                <a:normAutofit/>
              </a:bodyPr>
              <a:lstStyle/>
              <a:p>
                <a:r>
                  <a:rPr lang="en-US" sz="1200" b="1" dirty="0" smtClean="0"/>
                  <a:t> 4X</a:t>
                </a:r>
                <a:endParaRPr lang="en-US" sz="1200" b="1" dirty="0"/>
              </a:p>
            </p:txBody>
          </p:sp>
          <p:grpSp>
            <p:nvGrpSpPr>
              <p:cNvPr id="12" name="Group 11"/>
              <p:cNvGrpSpPr/>
              <p:nvPr/>
            </p:nvGrpSpPr>
            <p:grpSpPr>
              <a:xfrm>
                <a:off x="2741427" y="4422385"/>
                <a:ext cx="471160" cy="310896"/>
                <a:chOff x="3481274" y="3264366"/>
                <a:chExt cx="471160" cy="310896"/>
              </a:xfrm>
            </p:grpSpPr>
            <p:sp>
              <p:nvSpPr>
                <p:cNvPr id="16" name="Oval 15"/>
                <p:cNvSpPr>
                  <a:spLocks noChangeAspect="1"/>
                </p:cNvSpPr>
                <p:nvPr/>
              </p:nvSpPr>
              <p:spPr>
                <a:xfrm>
                  <a:off x="3561406" y="3264366"/>
                  <a:ext cx="310896" cy="310896"/>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200" b="1" dirty="0">
                    <a:solidFill>
                      <a:schemeClr val="tx1"/>
                    </a:solidFill>
                  </a:endParaRPr>
                </a:p>
              </p:txBody>
            </p:sp>
            <p:sp>
              <p:nvSpPr>
                <p:cNvPr id="17" name="TextBox 16"/>
                <p:cNvSpPr txBox="1"/>
                <p:nvPr/>
              </p:nvSpPr>
              <p:spPr>
                <a:xfrm>
                  <a:off x="3481274" y="3296704"/>
                  <a:ext cx="471160" cy="246221"/>
                </a:xfrm>
                <a:prstGeom prst="rect">
                  <a:avLst/>
                </a:prstGeom>
                <a:noFill/>
              </p:spPr>
              <p:txBody>
                <a:bodyPr wrap="square" rtlCol="0">
                  <a:spAutoFit/>
                </a:bodyPr>
                <a:lstStyle/>
                <a:p>
                  <a:pPr algn="ctr"/>
                  <a:r>
                    <a:rPr lang="en-US" sz="1000" b="1" dirty="0" smtClean="0"/>
                    <a:t>7.11</a:t>
                  </a:r>
                  <a:endParaRPr lang="en-US" sz="1000" b="1" dirty="0"/>
                </a:p>
              </p:txBody>
            </p:sp>
          </p:grpSp>
          <p:grpSp>
            <p:nvGrpSpPr>
              <p:cNvPr id="13" name="Group 12"/>
              <p:cNvGrpSpPr/>
              <p:nvPr/>
            </p:nvGrpSpPr>
            <p:grpSpPr>
              <a:xfrm>
                <a:off x="2741427" y="4733281"/>
                <a:ext cx="471160" cy="310896"/>
                <a:chOff x="3481274" y="3264366"/>
                <a:chExt cx="471160" cy="310896"/>
              </a:xfrm>
            </p:grpSpPr>
            <p:sp>
              <p:nvSpPr>
                <p:cNvPr id="14" name="Oval 13"/>
                <p:cNvSpPr>
                  <a:spLocks noChangeAspect="1"/>
                </p:cNvSpPr>
                <p:nvPr/>
              </p:nvSpPr>
              <p:spPr>
                <a:xfrm>
                  <a:off x="3561406" y="3264366"/>
                  <a:ext cx="310896" cy="310896"/>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200" b="1" dirty="0">
                    <a:solidFill>
                      <a:schemeClr val="tx1"/>
                    </a:solidFill>
                  </a:endParaRPr>
                </a:p>
              </p:txBody>
            </p:sp>
            <p:sp>
              <p:nvSpPr>
                <p:cNvPr id="15" name="TextBox 14"/>
                <p:cNvSpPr txBox="1"/>
                <p:nvPr/>
              </p:nvSpPr>
              <p:spPr>
                <a:xfrm>
                  <a:off x="3481274" y="3296704"/>
                  <a:ext cx="471160" cy="246221"/>
                </a:xfrm>
                <a:prstGeom prst="rect">
                  <a:avLst/>
                </a:prstGeom>
                <a:noFill/>
              </p:spPr>
              <p:txBody>
                <a:bodyPr wrap="square" rtlCol="0">
                  <a:spAutoFit/>
                </a:bodyPr>
                <a:lstStyle/>
                <a:p>
                  <a:pPr algn="ctr"/>
                  <a:r>
                    <a:rPr lang="en-US" sz="1000" b="1" dirty="0" smtClean="0"/>
                    <a:t>7.12</a:t>
                  </a:r>
                  <a:endParaRPr lang="en-US" sz="1000" b="1" dirty="0"/>
                </a:p>
              </p:txBody>
            </p:sp>
          </p:grpSp>
        </p:grpSp>
        <p:sp>
          <p:nvSpPr>
            <p:cNvPr id="20" name="TextBox 19"/>
            <p:cNvSpPr txBox="1">
              <a:spLocks noChangeAspect="1"/>
            </p:cNvSpPr>
            <p:nvPr/>
          </p:nvSpPr>
          <p:spPr>
            <a:xfrm>
              <a:off x="9537298" y="3504284"/>
              <a:ext cx="360094" cy="292608"/>
            </a:xfrm>
            <a:prstGeom prst="rect">
              <a:avLst/>
            </a:prstGeom>
            <a:noFill/>
          </p:spPr>
          <p:txBody>
            <a:bodyPr wrap="square" lIns="0" tIns="0" rIns="0" bIns="0" rtlCol="0" anchor="ctr">
              <a:normAutofit/>
            </a:bodyPr>
            <a:lstStyle/>
            <a:p>
              <a:r>
                <a:rPr lang="en-US" sz="1200" b="1" dirty="0" smtClean="0"/>
                <a:t> 2X</a:t>
              </a:r>
              <a:endParaRPr lang="en-US" sz="1200" b="1" dirty="0"/>
            </a:p>
          </p:txBody>
        </p:sp>
        <p:sp>
          <p:nvSpPr>
            <p:cNvPr id="21" name="Oval 20"/>
            <p:cNvSpPr>
              <a:spLocks noChangeAspect="1"/>
            </p:cNvSpPr>
            <p:nvPr/>
          </p:nvSpPr>
          <p:spPr>
            <a:xfrm>
              <a:off x="9226884" y="3495140"/>
              <a:ext cx="310896" cy="310896"/>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200" b="1" dirty="0">
                <a:solidFill>
                  <a:schemeClr val="tx1"/>
                </a:solidFill>
              </a:endParaRPr>
            </a:p>
          </p:txBody>
        </p:sp>
        <p:sp>
          <p:nvSpPr>
            <p:cNvPr id="22" name="TextBox 21"/>
            <p:cNvSpPr txBox="1"/>
            <p:nvPr/>
          </p:nvSpPr>
          <p:spPr>
            <a:xfrm>
              <a:off x="9146752" y="3527478"/>
              <a:ext cx="471160" cy="246221"/>
            </a:xfrm>
            <a:prstGeom prst="rect">
              <a:avLst/>
            </a:prstGeom>
            <a:noFill/>
          </p:spPr>
          <p:txBody>
            <a:bodyPr wrap="square" rtlCol="0">
              <a:spAutoFit/>
            </a:bodyPr>
            <a:lstStyle/>
            <a:p>
              <a:pPr algn="ctr"/>
              <a:r>
                <a:rPr lang="en-US" sz="1000" b="1" dirty="0" smtClean="0"/>
                <a:t>7.6</a:t>
              </a:r>
              <a:endParaRPr lang="en-US" sz="1000" b="1" dirty="0"/>
            </a:p>
          </p:txBody>
        </p:sp>
      </p:grpSp>
      <p:cxnSp>
        <p:nvCxnSpPr>
          <p:cNvPr id="23" name="Straight Arrow Connector 22"/>
          <p:cNvCxnSpPr/>
          <p:nvPr/>
        </p:nvCxnSpPr>
        <p:spPr>
          <a:xfrm flipH="1">
            <a:off x="9038949" y="3117891"/>
            <a:ext cx="553206" cy="18574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9" name="TextBox 28"/>
          <p:cNvSpPr txBox="1">
            <a:spLocks noChangeAspect="1"/>
          </p:cNvSpPr>
          <p:nvPr/>
        </p:nvSpPr>
        <p:spPr>
          <a:xfrm>
            <a:off x="9908343" y="2642169"/>
            <a:ext cx="360094" cy="292608"/>
          </a:xfrm>
          <a:prstGeom prst="rect">
            <a:avLst/>
          </a:prstGeom>
          <a:noFill/>
        </p:spPr>
        <p:txBody>
          <a:bodyPr wrap="square" lIns="0" tIns="0" rIns="0" bIns="0" rtlCol="0" anchor="ctr">
            <a:normAutofit/>
          </a:bodyPr>
          <a:lstStyle/>
          <a:p>
            <a:r>
              <a:rPr lang="en-US" sz="1200" b="1" dirty="0" smtClean="0"/>
              <a:t> 2X</a:t>
            </a:r>
            <a:endParaRPr lang="en-US" sz="1200" b="1" dirty="0"/>
          </a:p>
        </p:txBody>
      </p:sp>
      <p:sp>
        <p:nvSpPr>
          <p:cNvPr id="30" name="TextBox 29"/>
          <p:cNvSpPr txBox="1">
            <a:spLocks noChangeAspect="1"/>
          </p:cNvSpPr>
          <p:nvPr/>
        </p:nvSpPr>
        <p:spPr>
          <a:xfrm>
            <a:off x="9908343" y="2953065"/>
            <a:ext cx="360094" cy="292608"/>
          </a:xfrm>
          <a:prstGeom prst="rect">
            <a:avLst/>
          </a:prstGeom>
          <a:noFill/>
        </p:spPr>
        <p:txBody>
          <a:bodyPr wrap="square" lIns="0" tIns="0" rIns="0" bIns="0" rtlCol="0" anchor="ctr">
            <a:normAutofit/>
          </a:bodyPr>
          <a:lstStyle/>
          <a:p>
            <a:r>
              <a:rPr lang="en-US" sz="1200" b="1" dirty="0" smtClean="0"/>
              <a:t> 4X</a:t>
            </a:r>
            <a:endParaRPr lang="en-US" sz="1200" b="1" dirty="0"/>
          </a:p>
        </p:txBody>
      </p:sp>
      <p:grpSp>
        <p:nvGrpSpPr>
          <p:cNvPr id="31" name="Group 30"/>
          <p:cNvGrpSpPr/>
          <p:nvPr/>
        </p:nvGrpSpPr>
        <p:grpSpPr>
          <a:xfrm>
            <a:off x="9517797" y="2633025"/>
            <a:ext cx="471160" cy="310896"/>
            <a:chOff x="3481274" y="3264366"/>
            <a:chExt cx="471160" cy="310896"/>
          </a:xfrm>
        </p:grpSpPr>
        <p:sp>
          <p:nvSpPr>
            <p:cNvPr id="35" name="Oval 34"/>
            <p:cNvSpPr>
              <a:spLocks noChangeAspect="1"/>
            </p:cNvSpPr>
            <p:nvPr/>
          </p:nvSpPr>
          <p:spPr>
            <a:xfrm>
              <a:off x="3561406" y="3264366"/>
              <a:ext cx="310896" cy="310896"/>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200" b="1" dirty="0">
                <a:solidFill>
                  <a:schemeClr val="tx1"/>
                </a:solidFill>
              </a:endParaRPr>
            </a:p>
          </p:txBody>
        </p:sp>
        <p:sp>
          <p:nvSpPr>
            <p:cNvPr id="36" name="TextBox 35"/>
            <p:cNvSpPr txBox="1"/>
            <p:nvPr/>
          </p:nvSpPr>
          <p:spPr>
            <a:xfrm>
              <a:off x="3481274" y="3296704"/>
              <a:ext cx="471160" cy="246221"/>
            </a:xfrm>
            <a:prstGeom prst="rect">
              <a:avLst/>
            </a:prstGeom>
            <a:noFill/>
          </p:spPr>
          <p:txBody>
            <a:bodyPr wrap="square" rtlCol="0">
              <a:spAutoFit/>
            </a:bodyPr>
            <a:lstStyle/>
            <a:p>
              <a:pPr algn="ctr"/>
              <a:r>
                <a:rPr lang="en-US" sz="1000" b="1" dirty="0" smtClean="0"/>
                <a:t>7.10</a:t>
              </a:r>
              <a:endParaRPr lang="en-US" sz="1000" b="1" dirty="0"/>
            </a:p>
          </p:txBody>
        </p:sp>
      </p:grpSp>
      <p:grpSp>
        <p:nvGrpSpPr>
          <p:cNvPr id="32" name="Group 31"/>
          <p:cNvGrpSpPr/>
          <p:nvPr/>
        </p:nvGrpSpPr>
        <p:grpSpPr>
          <a:xfrm>
            <a:off x="9517797" y="2943921"/>
            <a:ext cx="471160" cy="310896"/>
            <a:chOff x="3481274" y="3264366"/>
            <a:chExt cx="471160" cy="310896"/>
          </a:xfrm>
        </p:grpSpPr>
        <p:sp>
          <p:nvSpPr>
            <p:cNvPr id="33" name="Oval 32"/>
            <p:cNvSpPr>
              <a:spLocks noChangeAspect="1"/>
            </p:cNvSpPr>
            <p:nvPr/>
          </p:nvSpPr>
          <p:spPr>
            <a:xfrm>
              <a:off x="3561406" y="3264366"/>
              <a:ext cx="310896" cy="310896"/>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200" b="1" dirty="0">
                <a:solidFill>
                  <a:schemeClr val="tx1"/>
                </a:solidFill>
              </a:endParaRPr>
            </a:p>
          </p:txBody>
        </p:sp>
        <p:sp>
          <p:nvSpPr>
            <p:cNvPr id="34" name="TextBox 33"/>
            <p:cNvSpPr txBox="1"/>
            <p:nvPr/>
          </p:nvSpPr>
          <p:spPr>
            <a:xfrm>
              <a:off x="3481274" y="3296704"/>
              <a:ext cx="471160" cy="246221"/>
            </a:xfrm>
            <a:prstGeom prst="rect">
              <a:avLst/>
            </a:prstGeom>
            <a:noFill/>
          </p:spPr>
          <p:txBody>
            <a:bodyPr wrap="square" rtlCol="0">
              <a:spAutoFit/>
            </a:bodyPr>
            <a:lstStyle/>
            <a:p>
              <a:pPr algn="ctr"/>
              <a:r>
                <a:rPr lang="en-US" sz="1000" b="1" dirty="0" smtClean="0"/>
                <a:t>7.12</a:t>
              </a:r>
              <a:endParaRPr lang="en-US" sz="1000" b="1" dirty="0"/>
            </a:p>
          </p:txBody>
        </p:sp>
      </p:grpSp>
      <p:sp>
        <p:nvSpPr>
          <p:cNvPr id="27" name="Oval 26"/>
          <p:cNvSpPr>
            <a:spLocks noChangeAspect="1"/>
          </p:cNvSpPr>
          <p:nvPr/>
        </p:nvSpPr>
        <p:spPr>
          <a:xfrm>
            <a:off x="9597929" y="2320449"/>
            <a:ext cx="310896" cy="310896"/>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200" b="1" dirty="0">
              <a:solidFill>
                <a:schemeClr val="tx1"/>
              </a:solidFill>
            </a:endParaRPr>
          </a:p>
        </p:txBody>
      </p:sp>
      <p:sp>
        <p:nvSpPr>
          <p:cNvPr id="28" name="TextBox 27"/>
          <p:cNvSpPr txBox="1"/>
          <p:nvPr/>
        </p:nvSpPr>
        <p:spPr>
          <a:xfrm>
            <a:off x="9517797" y="2352787"/>
            <a:ext cx="471160" cy="246221"/>
          </a:xfrm>
          <a:prstGeom prst="rect">
            <a:avLst/>
          </a:prstGeom>
          <a:noFill/>
        </p:spPr>
        <p:txBody>
          <a:bodyPr wrap="square" rtlCol="0">
            <a:spAutoFit/>
          </a:bodyPr>
          <a:lstStyle/>
          <a:p>
            <a:pPr algn="ctr"/>
            <a:r>
              <a:rPr lang="en-US" sz="1000" b="1" dirty="0" smtClean="0"/>
              <a:t>7.5</a:t>
            </a:r>
            <a:endParaRPr lang="en-US" sz="1000" b="1" dirty="0"/>
          </a:p>
        </p:txBody>
      </p:sp>
      <p:pic>
        <p:nvPicPr>
          <p:cNvPr id="37" name="Picture 36"/>
          <p:cNvPicPr>
            <a:picLocks noChangeAspect="1"/>
          </p:cNvPicPr>
          <p:nvPr/>
        </p:nvPicPr>
        <p:blipFill>
          <a:blip r:embed="rId3"/>
          <a:stretch>
            <a:fillRect/>
          </a:stretch>
        </p:blipFill>
        <p:spPr>
          <a:xfrm>
            <a:off x="646437" y="3598940"/>
            <a:ext cx="983596" cy="856822"/>
          </a:xfrm>
          <a:prstGeom prst="rect">
            <a:avLst/>
          </a:prstGeom>
          <a:ln>
            <a:noFill/>
          </a:ln>
        </p:spPr>
      </p:pic>
      <p:sp>
        <p:nvSpPr>
          <p:cNvPr id="38" name="TextBox 37"/>
          <p:cNvSpPr txBox="1"/>
          <p:nvPr/>
        </p:nvSpPr>
        <p:spPr>
          <a:xfrm>
            <a:off x="1630033" y="3661926"/>
            <a:ext cx="10119748" cy="338554"/>
          </a:xfrm>
          <a:prstGeom prst="rect">
            <a:avLst/>
          </a:prstGeom>
          <a:noFill/>
        </p:spPr>
        <p:txBody>
          <a:bodyPr wrap="square" rtlCol="0">
            <a:spAutoFit/>
          </a:bodyPr>
          <a:lstStyle/>
          <a:p>
            <a:r>
              <a:rPr lang="en-US" sz="1600" i="1" dirty="0" smtClean="0">
                <a:solidFill>
                  <a:srgbClr val="FF0000"/>
                </a:solidFill>
              </a:rPr>
              <a:t>Hardware is not captive.</a:t>
            </a:r>
            <a:endParaRPr lang="en-US" sz="1600" i="1" dirty="0">
              <a:solidFill>
                <a:srgbClr val="FF0000"/>
              </a:solidFill>
            </a:endParaRPr>
          </a:p>
        </p:txBody>
      </p:sp>
    </p:spTree>
    <p:extLst>
      <p:ext uri="{BB962C8B-B14F-4D97-AF65-F5344CB8AC3E}">
        <p14:creationId xmlns:p14="http://schemas.microsoft.com/office/powerpoint/2010/main" val="4862856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spcAft>
                <a:spcPts val="1200"/>
              </a:spcAft>
              <a:buFont typeface="+mj-lt"/>
              <a:buAutoNum type="arabicPeriod" startAt="35"/>
            </a:pPr>
            <a:r>
              <a:rPr lang="en-US" sz="2000" dirty="0" smtClean="0"/>
              <a:t>Lock 7X EQ Stops.</a:t>
            </a:r>
          </a:p>
          <a:p>
            <a:pPr marL="457200" indent="-457200">
              <a:spcAft>
                <a:spcPts val="1200"/>
              </a:spcAft>
              <a:buFont typeface="+mj-lt"/>
              <a:buAutoNum type="arabicPeriod" startAt="35"/>
            </a:pPr>
            <a:r>
              <a:rPr lang="en-US" sz="2000" dirty="0" smtClean="0"/>
              <a:t>Remove wipes from vertical glass panel.</a:t>
            </a:r>
          </a:p>
          <a:p>
            <a:pPr marL="0" indent="0">
              <a:spcAft>
                <a:spcPts val="1200"/>
              </a:spcAft>
              <a:buNone/>
            </a:pPr>
            <a:endParaRPr lang="en-US" sz="2000" dirty="0" smtClean="0"/>
          </a:p>
          <a:p>
            <a:pPr marL="0" indent="0">
              <a:spcAft>
                <a:spcPts val="1200"/>
              </a:spcAft>
              <a:buNone/>
            </a:pPr>
            <a:endParaRPr lang="en-US" sz="2000" dirty="0"/>
          </a:p>
          <a:p>
            <a:pPr marL="457200" indent="-457200">
              <a:spcAft>
                <a:spcPts val="1200"/>
              </a:spcAft>
              <a:buFont typeface="+mj-lt"/>
              <a:buAutoNum type="arabicPeriod" startAt="35"/>
            </a:pPr>
            <a:endParaRPr lang="en-US" sz="2000" dirty="0" smtClean="0"/>
          </a:p>
          <a:p>
            <a:pPr marL="457200" indent="-457200">
              <a:spcAft>
                <a:spcPts val="1200"/>
              </a:spcAft>
              <a:buFont typeface="+mj-lt"/>
              <a:buAutoNum type="arabicPeriod" startAt="37"/>
            </a:pPr>
            <a:r>
              <a:rPr lang="en-US" sz="2000" dirty="0"/>
              <a:t>Place wipes on bottom panels for protection.</a:t>
            </a:r>
          </a:p>
          <a:p>
            <a:pPr marL="457200" indent="-457200">
              <a:spcAft>
                <a:spcPts val="1200"/>
              </a:spcAft>
              <a:buFont typeface="+mj-lt"/>
              <a:buAutoNum type="arabicPeriod" startAt="37"/>
            </a:pPr>
            <a:r>
              <a:rPr lang="en-US" sz="2000" dirty="0"/>
              <a:t>Remove old EQ Stop Assy using the same procedure as before (refer to </a:t>
            </a:r>
            <a:r>
              <a:rPr lang="en-US" sz="2000" dirty="0">
                <a:hlinkClick r:id="rId2" action="ppaction://hlinksldjump"/>
              </a:rPr>
              <a:t>Steps 5 – 11</a:t>
            </a:r>
            <a:r>
              <a:rPr lang="en-US" sz="2000" dirty="0"/>
              <a:t>).</a:t>
            </a:r>
          </a:p>
          <a:p>
            <a:pPr marL="457200" indent="-457200">
              <a:buFont typeface="+mj-lt"/>
              <a:buAutoNum type="arabicPeriod" startAt="37"/>
            </a:pPr>
            <a:r>
              <a:rPr lang="en-US" sz="2000" dirty="0"/>
              <a:t>Install 2X Panel Mounting Brackets </a:t>
            </a:r>
            <a:r>
              <a:rPr lang="en-US" sz="2000" i="1" dirty="0"/>
              <a:t>(32).</a:t>
            </a:r>
          </a:p>
          <a:p>
            <a:pPr lvl="1">
              <a:spcAft>
                <a:spcPts val="1200"/>
              </a:spcAft>
            </a:pPr>
            <a:r>
              <a:rPr lang="en-US" sz="1600" dirty="0"/>
              <a:t>Req. hardware: 10X BHSC 1/4 X 0.5 </a:t>
            </a:r>
            <a:r>
              <a:rPr lang="en-US" sz="1600" i="1" dirty="0"/>
              <a:t>(</a:t>
            </a:r>
            <a:r>
              <a:rPr lang="en-US" sz="1600" i="1" dirty="0" smtClean="0"/>
              <a:t>48), </a:t>
            </a:r>
            <a:r>
              <a:rPr lang="en-US" sz="1600" dirty="0" smtClean="0"/>
              <a:t>leave screws loose</a:t>
            </a:r>
          </a:p>
          <a:p>
            <a:pPr marL="457200" indent="-457200">
              <a:buFont typeface="+mj-lt"/>
              <a:buAutoNum type="arabicPeriod" startAt="37"/>
            </a:pPr>
            <a:r>
              <a:rPr lang="en-US" sz="2000" dirty="0" smtClean="0"/>
              <a:t>With </a:t>
            </a:r>
            <a:r>
              <a:rPr lang="en-US" sz="2000" dirty="0"/>
              <a:t>a </a:t>
            </a:r>
            <a:r>
              <a:rPr lang="en-US" sz="2000" dirty="0" smtClean="0"/>
              <a:t>2</a:t>
            </a:r>
            <a:r>
              <a:rPr lang="en-US" sz="2000" baseline="30000" dirty="0" smtClean="0"/>
              <a:t>nd</a:t>
            </a:r>
            <a:r>
              <a:rPr lang="en-US" sz="2000" dirty="0" smtClean="0"/>
              <a:t> </a:t>
            </a:r>
            <a:r>
              <a:rPr lang="en-US" sz="2000" dirty="0"/>
              <a:t>person monitoring the bottom panels, very carefully place vertical panel D1500053 </a:t>
            </a:r>
            <a:r>
              <a:rPr lang="en-US" sz="2000" i="1" dirty="0"/>
              <a:t>(27)</a:t>
            </a:r>
            <a:r>
              <a:rPr lang="en-US" sz="2000" dirty="0"/>
              <a:t>.</a:t>
            </a:r>
          </a:p>
          <a:p>
            <a:pPr lvl="1"/>
            <a:r>
              <a:rPr lang="en-US" sz="1600" b="1" dirty="0">
                <a:solidFill>
                  <a:srgbClr val="FF0000"/>
                </a:solidFill>
              </a:rPr>
              <a:t>If there’s interference, immediately remove the vertical panel and follow instructions on </a:t>
            </a:r>
            <a:r>
              <a:rPr lang="en-US" sz="1600" b="1" dirty="0" smtClean="0">
                <a:solidFill>
                  <a:srgbClr val="FF0000"/>
                </a:solidFill>
                <a:hlinkClick r:id="rId3" action="ppaction://hlinksldjump"/>
              </a:rPr>
              <a:t>page 44</a:t>
            </a:r>
            <a:r>
              <a:rPr lang="en-US" sz="1600" b="1" dirty="0" smtClean="0">
                <a:solidFill>
                  <a:srgbClr val="FF0000"/>
                </a:solidFill>
              </a:rPr>
              <a:t>.</a:t>
            </a:r>
            <a:endParaRPr lang="en-US" sz="1600" b="1" dirty="0">
              <a:solidFill>
                <a:srgbClr val="FF0000"/>
              </a:solidFill>
            </a:endParaRPr>
          </a:p>
          <a:p>
            <a:pPr lvl="1"/>
            <a:r>
              <a:rPr lang="en-US" sz="1600"/>
              <a:t>Continue </a:t>
            </a:r>
            <a:r>
              <a:rPr lang="en-US" sz="1600" smtClean="0"/>
              <a:t>to the next step if </a:t>
            </a:r>
            <a:r>
              <a:rPr lang="en-US" sz="1600" dirty="0"/>
              <a:t>there’s no interference.</a:t>
            </a:r>
          </a:p>
          <a:p>
            <a:pPr marL="457200" indent="-457200">
              <a:spcAft>
                <a:spcPts val="1200"/>
              </a:spcAft>
              <a:buFont typeface="+mj-lt"/>
              <a:buAutoNum type="arabicPeriod" startAt="37"/>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54</a:t>
            </a:fld>
            <a:endParaRPr lang="en-US" dirty="0"/>
          </a:p>
        </p:txBody>
      </p:sp>
      <p:sp>
        <p:nvSpPr>
          <p:cNvPr id="7"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sp>
        <p:nvSpPr>
          <p:cNvPr id="11" name="Title 1"/>
          <p:cNvSpPr txBox="1">
            <a:spLocks/>
          </p:cNvSpPr>
          <p:nvPr/>
        </p:nvSpPr>
        <p:spPr>
          <a:xfrm>
            <a:off x="603154" y="2871273"/>
            <a:ext cx="6239164" cy="749808"/>
          </a:xfrm>
          <a:prstGeom prst="rect">
            <a:avLst/>
          </a:prstGeom>
          <a:ln>
            <a:solidFill>
              <a:srgbClr val="FF000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0000"/>
                </a:solidFill>
              </a:rPr>
              <a:t>INTERFERENCE TEST</a:t>
            </a:r>
            <a:endParaRPr lang="en-US" b="1" dirty="0">
              <a:solidFill>
                <a:srgbClr val="FF0000"/>
              </a:solidFill>
            </a:endParaRPr>
          </a:p>
        </p:txBody>
      </p:sp>
      <p:sp>
        <p:nvSpPr>
          <p:cNvPr id="12" name="Title 1"/>
          <p:cNvSpPr txBox="1">
            <a:spLocks/>
          </p:cNvSpPr>
          <p:nvPr/>
        </p:nvSpPr>
        <p:spPr>
          <a:xfrm>
            <a:off x="7445472" y="2871782"/>
            <a:ext cx="4143375" cy="749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spTree>
    <p:extLst>
      <p:ext uri="{BB962C8B-B14F-4D97-AF65-F5344CB8AC3E}">
        <p14:creationId xmlns:p14="http://schemas.microsoft.com/office/powerpoint/2010/main" val="3435126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spcAft>
                <a:spcPts val="1200"/>
              </a:spcAft>
              <a:buFont typeface="+mj-lt"/>
              <a:buAutoNum type="arabicPeriod" startAt="41"/>
            </a:pPr>
            <a:r>
              <a:rPr lang="en-US" sz="2000" dirty="0" smtClean="0"/>
              <a:t>Position vertical panel D1500053 </a:t>
            </a:r>
            <a:r>
              <a:rPr lang="en-US" sz="2000" i="1" dirty="0" smtClean="0"/>
              <a:t>(27) </a:t>
            </a:r>
            <a:r>
              <a:rPr lang="en-US" sz="2000" dirty="0" smtClean="0"/>
              <a:t>using gauge </a:t>
            </a:r>
            <a:r>
              <a:rPr lang="en-US" sz="2000" dirty="0"/>
              <a:t>block D1500120-2140 </a:t>
            </a:r>
            <a:r>
              <a:rPr lang="en-US" sz="2000" i="1" dirty="0"/>
              <a:t>(</a:t>
            </a:r>
            <a:r>
              <a:rPr lang="en-US" sz="2000" i="1" dirty="0">
                <a:hlinkClick r:id="rId2"/>
              </a:rPr>
              <a:t>54</a:t>
            </a:r>
            <a:r>
              <a:rPr lang="en-US" sz="2000" i="1" dirty="0"/>
              <a:t>) </a:t>
            </a:r>
            <a:r>
              <a:rPr lang="en-US" sz="2000" dirty="0" smtClean="0"/>
              <a:t>in the -Y, -X corner.</a:t>
            </a:r>
          </a:p>
          <a:p>
            <a:pPr marL="457200" indent="-457200">
              <a:buFont typeface="+mj-lt"/>
              <a:buAutoNum type="arabicPeriod" startAt="41"/>
            </a:pPr>
            <a:r>
              <a:rPr lang="en-US" sz="2000" dirty="0" smtClean="0"/>
              <a:t>Add C-Clamp Jaw </a:t>
            </a:r>
            <a:r>
              <a:rPr lang="en-US" sz="2000" i="1" dirty="0" smtClean="0"/>
              <a:t>(68) </a:t>
            </a:r>
            <a:r>
              <a:rPr lang="en-US" sz="2000" dirty="0" smtClean="0"/>
              <a:t>and tighten C-Clamp Screws.</a:t>
            </a:r>
          </a:p>
          <a:p>
            <a:pPr lvl="1">
              <a:spcAft>
                <a:spcPts val="1200"/>
              </a:spcAft>
            </a:pPr>
            <a:r>
              <a:rPr lang="en-US" sz="1600" dirty="0" smtClean="0"/>
              <a:t>Req. hardware: 2X SHCS, 4-40 x 0.5 </a:t>
            </a:r>
            <a:r>
              <a:rPr lang="en-US" sz="1600" i="1" dirty="0" smtClean="0"/>
              <a:t>(67)</a:t>
            </a:r>
            <a:endParaRPr lang="en-US" sz="1600" dirty="0" smtClean="0"/>
          </a:p>
          <a:p>
            <a:pPr marL="457200" indent="-457200">
              <a:buFont typeface="+mj-lt"/>
              <a:buAutoNum type="arabicPeriod" startAt="45"/>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55</a:t>
            </a:fld>
            <a:endParaRPr lang="en-US"/>
          </a:p>
        </p:txBody>
      </p:sp>
      <p:sp>
        <p:nvSpPr>
          <p:cNvPr id="7" name="Title 1"/>
          <p:cNvSpPr>
            <a:spLocks noGrp="1"/>
          </p:cNvSpPr>
          <p:nvPr>
            <p:ph type="title"/>
          </p:nvPr>
        </p:nvSpPr>
        <p:spPr>
          <a:xfrm>
            <a:off x="3977820" y="79149"/>
            <a:ext cx="4143375" cy="749299"/>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b="1" dirty="0" smtClean="0"/>
              <a:t>-Y Side</a:t>
            </a:r>
            <a:endParaRPr lang="en-US" b="1"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595" y="2535422"/>
            <a:ext cx="5913607" cy="39319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56797" y="2535422"/>
            <a:ext cx="5913608" cy="3931920"/>
          </a:xfrm>
          <a:prstGeom prst="rect">
            <a:avLst/>
          </a:prstGeom>
        </p:spPr>
      </p:pic>
      <p:cxnSp>
        <p:nvCxnSpPr>
          <p:cNvPr id="9" name="Straight Arrow Connector 8"/>
          <p:cNvCxnSpPr>
            <a:stCxn id="10" idx="2"/>
          </p:cNvCxnSpPr>
          <p:nvPr/>
        </p:nvCxnSpPr>
        <p:spPr>
          <a:xfrm flipH="1">
            <a:off x="9144000" y="2294693"/>
            <a:ext cx="427218" cy="19353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651550" y="2017694"/>
            <a:ext cx="1839335" cy="276999"/>
          </a:xfrm>
          <a:prstGeom prst="rect">
            <a:avLst/>
          </a:prstGeom>
          <a:noFill/>
        </p:spPr>
        <p:txBody>
          <a:bodyPr wrap="square" rtlCol="0">
            <a:spAutoFit/>
          </a:bodyPr>
          <a:lstStyle/>
          <a:p>
            <a:pPr algn="ctr"/>
            <a:r>
              <a:rPr lang="en-US" sz="1200" b="1" dirty="0" smtClean="0"/>
              <a:t>Note orientation (D#)</a:t>
            </a:r>
            <a:endParaRPr lang="en-US" sz="1200" b="1" dirty="0"/>
          </a:p>
        </p:txBody>
      </p:sp>
    </p:spTree>
    <p:extLst>
      <p:ext uri="{BB962C8B-B14F-4D97-AF65-F5344CB8AC3E}">
        <p14:creationId xmlns:p14="http://schemas.microsoft.com/office/powerpoint/2010/main" val="21509692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spcAft>
                <a:spcPts val="1200"/>
              </a:spcAft>
              <a:buFont typeface="+mj-lt"/>
              <a:buAutoNum type="arabicPeriod" startAt="43"/>
            </a:pPr>
            <a:r>
              <a:rPr lang="en-US" sz="2000" dirty="0" smtClean="0"/>
              <a:t>Place wipes over vertical glass.</a:t>
            </a:r>
          </a:p>
          <a:p>
            <a:pPr marL="457200" indent="-457200">
              <a:spcAft>
                <a:spcPts val="1200"/>
              </a:spcAft>
              <a:buFont typeface="+mj-lt"/>
              <a:buAutoNum type="arabicPeriod" startAt="43"/>
            </a:pPr>
            <a:r>
              <a:rPr lang="en-US" sz="2000" dirty="0" smtClean="0"/>
              <a:t>Install new EQ Stop Assy using the same procedure as before (refer to </a:t>
            </a:r>
            <a:r>
              <a:rPr lang="en-US" sz="2000" dirty="0" smtClean="0">
                <a:hlinkClick r:id="rId2" action="ppaction://hlinksldjump"/>
              </a:rPr>
              <a:t>Steps 25 – 34</a:t>
            </a:r>
            <a:r>
              <a:rPr lang="en-US" sz="2000" dirty="0" smtClean="0"/>
              <a:t>).</a:t>
            </a:r>
          </a:p>
          <a:p>
            <a:pPr marL="457200" indent="-457200">
              <a:spcAft>
                <a:spcPts val="1200"/>
              </a:spcAft>
              <a:buFont typeface="+mj-lt"/>
              <a:buAutoNum type="arabicPeriod" startAt="43"/>
            </a:pPr>
            <a:r>
              <a:rPr lang="en-US" sz="2000" dirty="0" smtClean="0"/>
              <a:t>Lock 7X EQ Stops.</a:t>
            </a:r>
          </a:p>
          <a:p>
            <a:pPr marL="457200" indent="-457200">
              <a:spcAft>
                <a:spcPts val="1200"/>
              </a:spcAft>
              <a:buFont typeface="+mj-lt"/>
              <a:buAutoNum type="arabicPeriod" startAt="43"/>
            </a:pPr>
            <a:r>
              <a:rPr lang="en-US" sz="2000" dirty="0" smtClean="0"/>
              <a:t>Remove wipes from vertical glass.</a:t>
            </a:r>
          </a:p>
          <a:p>
            <a:pPr marL="457200" indent="-457200">
              <a:buFont typeface="+mj-lt"/>
              <a:buAutoNum type="arabicPeriod" startAt="45"/>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56</a:t>
            </a:fld>
            <a:endParaRPr lang="en-US"/>
          </a:p>
        </p:txBody>
      </p:sp>
      <p:sp>
        <p:nvSpPr>
          <p:cNvPr id="7" name="Title 1"/>
          <p:cNvSpPr>
            <a:spLocks noGrp="1"/>
          </p:cNvSpPr>
          <p:nvPr>
            <p:ph type="title"/>
          </p:nvPr>
        </p:nvSpPr>
        <p:spPr>
          <a:xfrm>
            <a:off x="3977820" y="79149"/>
            <a:ext cx="4143375" cy="749299"/>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b="1" dirty="0" smtClean="0"/>
              <a:t>-Y Side</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92559" y="3146318"/>
            <a:ext cx="5406882" cy="3595000"/>
          </a:xfrm>
          <a:prstGeom prst="rect">
            <a:avLst/>
          </a:prstGeom>
        </p:spPr>
      </p:pic>
    </p:spTree>
    <p:extLst>
      <p:ext uri="{BB962C8B-B14F-4D97-AF65-F5344CB8AC3E}">
        <p14:creationId xmlns:p14="http://schemas.microsoft.com/office/powerpoint/2010/main" val="35202199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457200" indent="-457200">
              <a:spcAft>
                <a:spcPts val="1200"/>
              </a:spcAft>
              <a:buFont typeface="+mj-lt"/>
              <a:buAutoNum type="arabicPeriod" startAt="47"/>
            </a:pPr>
            <a:r>
              <a:rPr lang="en-US" sz="2000" dirty="0" smtClean="0"/>
              <a:t>Unlock all 4X EQ Stop Knobs in the Temp Stabilizer Assy.</a:t>
            </a:r>
          </a:p>
          <a:p>
            <a:pPr marL="457200" indent="-457200">
              <a:spcAft>
                <a:spcPts val="1200"/>
              </a:spcAft>
              <a:buFont typeface="+mj-lt"/>
              <a:buAutoNum type="arabicPeriod" startAt="47"/>
            </a:pPr>
            <a:r>
              <a:rPr lang="en-US" sz="2000" dirty="0" smtClean="0"/>
              <a:t>Move the Temp Stabilizer Assy into its retracted position.</a:t>
            </a:r>
          </a:p>
          <a:p>
            <a:pPr marL="457200" indent="-457200">
              <a:spcAft>
                <a:spcPts val="1200"/>
              </a:spcAft>
              <a:buFont typeface="+mj-lt"/>
              <a:buAutoNum type="arabicPeriod" startAt="47"/>
            </a:pPr>
            <a:r>
              <a:rPr lang="en-US" sz="2000" dirty="0" smtClean="0"/>
              <a:t>Remove the Temp Stabilizer Assy.</a:t>
            </a:r>
          </a:p>
          <a:p>
            <a:pPr marL="457200" indent="-457200">
              <a:buFont typeface="+mj-lt"/>
              <a:buAutoNum type="arabicPeriod" startAt="52"/>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57</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grpSp>
        <p:nvGrpSpPr>
          <p:cNvPr id="8" name="Group 7"/>
          <p:cNvGrpSpPr/>
          <p:nvPr/>
        </p:nvGrpSpPr>
        <p:grpSpPr>
          <a:xfrm>
            <a:off x="378153" y="2678671"/>
            <a:ext cx="11435695" cy="3749040"/>
            <a:chOff x="304010" y="2641600"/>
            <a:chExt cx="11435695" cy="3749040"/>
          </a:xfrm>
        </p:grpSpPr>
        <p:pic>
          <p:nvPicPr>
            <p:cNvPr id="5" name="Picture 4" descr="DSC_051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4010" y="2641600"/>
              <a:ext cx="5638556" cy="374904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8292" y="2641600"/>
              <a:ext cx="5641413" cy="3749040"/>
            </a:xfrm>
            <a:prstGeom prst="rect">
              <a:avLst/>
            </a:prstGeom>
          </p:spPr>
        </p:pic>
      </p:grpSp>
    </p:spTree>
    <p:extLst>
      <p:ext uri="{BB962C8B-B14F-4D97-AF65-F5344CB8AC3E}">
        <p14:creationId xmlns:p14="http://schemas.microsoft.com/office/powerpoint/2010/main" val="25387091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0" indent="0">
              <a:spcAft>
                <a:spcPts val="1200"/>
              </a:spcAft>
              <a:buNone/>
            </a:pPr>
            <a:r>
              <a:rPr lang="en-US" sz="1900" i="1" dirty="0" smtClean="0"/>
              <a:t>Steps 50 &amp; 51  can be done 1 side at a time by 1 person, or simultaneously by 2 people (recommended):</a:t>
            </a:r>
          </a:p>
          <a:p>
            <a:pPr marL="457200" indent="-457200">
              <a:spcAft>
                <a:spcPts val="1200"/>
              </a:spcAft>
              <a:buFont typeface="+mj-lt"/>
              <a:buAutoNum type="arabicPeriod" startAt="50"/>
            </a:pPr>
            <a:r>
              <a:rPr lang="en-US" sz="2000" dirty="0" smtClean="0"/>
              <a:t>Fully retract all 14X EQ Stop Knobs.</a:t>
            </a:r>
          </a:p>
          <a:p>
            <a:pPr marL="457200" indent="-457200">
              <a:buFont typeface="+mj-lt"/>
              <a:buAutoNum type="arabicPeriod" startAt="50"/>
            </a:pPr>
            <a:r>
              <a:rPr lang="en-US" sz="2000" dirty="0" smtClean="0"/>
              <a:t>Make final adjustments to the position of the </a:t>
            </a:r>
            <a:r>
              <a:rPr lang="en-US" sz="2000" dirty="0" smtClean="0">
                <a:hlinkClick r:id="rId2"/>
              </a:rPr>
              <a:t>EQ Stop Assy</a:t>
            </a:r>
            <a:r>
              <a:rPr lang="en-US" sz="2000" dirty="0" smtClean="0"/>
              <a:t> (i.e. set Stop Knobs).</a:t>
            </a:r>
          </a:p>
          <a:p>
            <a:pPr marL="914400" lvl="1" indent="-457200">
              <a:buFont typeface="+mj-lt"/>
              <a:buAutoNum type="alphaLcParenR"/>
            </a:pPr>
            <a:r>
              <a:rPr lang="en-US" sz="1600" dirty="0" smtClean="0"/>
              <a:t>X-axis: Center the Main Bar </a:t>
            </a:r>
            <a:r>
              <a:rPr lang="en-US" sz="1600" i="1" dirty="0" smtClean="0"/>
              <a:t>(7.1) </a:t>
            </a:r>
            <a:r>
              <a:rPr lang="en-US" sz="1600" dirty="0" smtClean="0"/>
              <a:t>wrt the bench </a:t>
            </a:r>
          </a:p>
          <a:p>
            <a:pPr lvl="2">
              <a:spcAft>
                <a:spcPts val="1200"/>
              </a:spcAft>
            </a:pPr>
            <a:r>
              <a:rPr lang="en-US" sz="1400" dirty="0" smtClean="0"/>
              <a:t>Loosen 4X hidden screws </a:t>
            </a:r>
            <a:r>
              <a:rPr lang="en-US" sz="1400" b="1" i="1" dirty="0" smtClean="0">
                <a:solidFill>
                  <a:srgbClr val="9BBB59"/>
                </a:solidFill>
              </a:rPr>
              <a:t>(7.14) </a:t>
            </a:r>
            <a:r>
              <a:rPr lang="en-US" sz="1400" dirty="0" smtClean="0"/>
              <a:t>in the Horiz. Adjust </a:t>
            </a:r>
            <a:r>
              <a:rPr lang="en-US" sz="1400" i="1" dirty="0" smtClean="0"/>
              <a:t>(7.7 &amp; 7.8) </a:t>
            </a:r>
            <a:r>
              <a:rPr lang="en-US" sz="1400" dirty="0" smtClean="0"/>
              <a:t>to free the Main Bar only along the X-axis..</a:t>
            </a:r>
          </a:p>
          <a:p>
            <a:pPr marL="0" indent="0">
              <a:spcAft>
                <a:spcPts val="1200"/>
              </a:spcAft>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58</a:t>
            </a:fld>
            <a:endParaRPr lang="en-US"/>
          </a:p>
        </p:txBody>
      </p:sp>
      <p:grpSp>
        <p:nvGrpSpPr>
          <p:cNvPr id="8" name="Group 7"/>
          <p:cNvGrpSpPr/>
          <p:nvPr/>
        </p:nvGrpSpPr>
        <p:grpSpPr>
          <a:xfrm>
            <a:off x="1879600" y="79148"/>
            <a:ext cx="8432800" cy="749300"/>
            <a:chOff x="1301750" y="79148"/>
            <a:chExt cx="8432800" cy="749300"/>
          </a:xfrm>
        </p:grpSpPr>
        <p:sp>
          <p:nvSpPr>
            <p:cNvPr id="9" name="Title 1"/>
            <p:cNvSpPr txBox="1">
              <a:spLocks/>
            </p:cNvSpPr>
            <p:nvPr/>
          </p:nvSpPr>
          <p:spPr>
            <a:xfrm>
              <a:off x="1301750" y="79149"/>
              <a:ext cx="4143375" cy="7492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sp>
          <p:nvSpPr>
            <p:cNvPr id="10" name="Title 1"/>
            <p:cNvSpPr txBox="1">
              <a:spLocks/>
            </p:cNvSpPr>
            <p:nvPr/>
          </p:nvSpPr>
          <p:spPr>
            <a:xfrm>
              <a:off x="5591175" y="79148"/>
              <a:ext cx="4143375" cy="749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grpSp>
      <p:grpSp>
        <p:nvGrpSpPr>
          <p:cNvPr id="3" name="Group 2"/>
          <p:cNvGrpSpPr/>
          <p:nvPr/>
        </p:nvGrpSpPr>
        <p:grpSpPr>
          <a:xfrm>
            <a:off x="797208" y="3132667"/>
            <a:ext cx="10597585" cy="3683682"/>
            <a:chOff x="826842" y="3132667"/>
            <a:chExt cx="10597585" cy="368368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842" y="3268326"/>
              <a:ext cx="3240982" cy="3548023"/>
            </a:xfrm>
            <a:prstGeom prst="rect">
              <a:avLst/>
            </a:prstGeom>
          </p:spPr>
        </p:pic>
        <p:grpSp>
          <p:nvGrpSpPr>
            <p:cNvPr id="105" name="Group 104"/>
            <p:cNvGrpSpPr>
              <a:grpSpLocks noChangeAspect="1"/>
            </p:cNvGrpSpPr>
            <p:nvPr/>
          </p:nvGrpSpPr>
          <p:grpSpPr>
            <a:xfrm>
              <a:off x="4776128" y="3132667"/>
              <a:ext cx="6648299" cy="3634402"/>
              <a:chOff x="3149548" y="2338516"/>
              <a:chExt cx="7465716" cy="4081257"/>
            </a:xfrm>
          </p:grpSpPr>
          <p:grpSp>
            <p:nvGrpSpPr>
              <p:cNvPr id="106" name="Group 105"/>
              <p:cNvGrpSpPr>
                <a:grpSpLocks noChangeAspect="1"/>
              </p:cNvGrpSpPr>
              <p:nvPr/>
            </p:nvGrpSpPr>
            <p:grpSpPr>
              <a:xfrm>
                <a:off x="3149548" y="2338516"/>
                <a:ext cx="7465716" cy="4081257"/>
                <a:chOff x="1570579" y="1344204"/>
                <a:chExt cx="9016658" cy="5015098"/>
              </a:xfrm>
            </p:grpSpPr>
            <p:pic>
              <p:nvPicPr>
                <p:cNvPr id="116" name="Picture 115"/>
                <p:cNvPicPr>
                  <a:picLocks noChangeAspect="1"/>
                </p:cNvPicPr>
                <p:nvPr/>
              </p:nvPicPr>
              <p:blipFill rotWithShape="1">
                <a:blip r:embed="rId4">
                  <a:extLst>
                    <a:ext uri="{28A0092B-C50C-407E-A947-70E740481C1C}">
                      <a14:useLocalDpi xmlns:a14="http://schemas.microsoft.com/office/drawing/2010/main" val="0"/>
                    </a:ext>
                  </a:extLst>
                </a:blip>
                <a:srcRect l="-121" t="13399" r="1779" b="4333"/>
                <a:stretch/>
              </p:blipFill>
              <p:spPr>
                <a:xfrm>
                  <a:off x="1570579" y="1344204"/>
                  <a:ext cx="9016658" cy="5015098"/>
                </a:xfrm>
                <a:prstGeom prst="rect">
                  <a:avLst/>
                </a:prstGeom>
              </p:spPr>
            </p:pic>
            <p:sp>
              <p:nvSpPr>
                <p:cNvPr id="112" name="Oval 111"/>
                <p:cNvSpPr>
                  <a:spLocks noChangeAspect="1"/>
                </p:cNvSpPr>
                <p:nvPr/>
              </p:nvSpPr>
              <p:spPr>
                <a:xfrm rot="21322493">
                  <a:off x="8254697" y="4815380"/>
                  <a:ext cx="229392" cy="133226"/>
                </a:xfrm>
                <a:prstGeom prst="ellipse">
                  <a:avLst/>
                </a:prstGeom>
                <a:solidFill>
                  <a:srgbClr val="9BBB59">
                    <a:alpha val="6509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13" name="Straight Arrow Connector 112"/>
                <p:cNvCxnSpPr>
                  <a:cxnSpLocks noChangeAspect="1"/>
                </p:cNvCxnSpPr>
                <p:nvPr/>
              </p:nvCxnSpPr>
              <p:spPr>
                <a:xfrm flipH="1">
                  <a:off x="7224597" y="4037166"/>
                  <a:ext cx="1006788" cy="0"/>
                </a:xfrm>
                <a:prstGeom prst="straightConnector1">
                  <a:avLst/>
                </a:prstGeom>
                <a:ln w="57150">
                  <a:solidFill>
                    <a:srgbClr val="9BBB59"/>
                  </a:solidFill>
                  <a:headEnd type="triangle"/>
                  <a:tailEnd type="triangle"/>
                </a:ln>
              </p:spPr>
              <p:style>
                <a:lnRef idx="3">
                  <a:schemeClr val="accent5"/>
                </a:lnRef>
                <a:fillRef idx="0">
                  <a:schemeClr val="accent5"/>
                </a:fillRef>
                <a:effectRef idx="2">
                  <a:schemeClr val="accent5"/>
                </a:effectRef>
                <a:fontRef idx="minor">
                  <a:schemeClr val="tx1"/>
                </a:fontRef>
              </p:style>
            </p:cxnSp>
          </p:grpSp>
          <p:sp>
            <p:nvSpPr>
              <p:cNvPr id="107" name="Oval 106"/>
              <p:cNvSpPr>
                <a:spLocks noChangeAspect="1"/>
              </p:cNvSpPr>
              <p:nvPr/>
            </p:nvSpPr>
            <p:spPr>
              <a:xfrm rot="904951">
                <a:off x="4861153" y="5193022"/>
                <a:ext cx="183460" cy="96551"/>
              </a:xfrm>
              <a:prstGeom prst="ellipse">
                <a:avLst/>
              </a:prstGeom>
              <a:solidFill>
                <a:srgbClr val="9BBB59">
                  <a:alpha val="6509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cxnSp>
        <p:nvCxnSpPr>
          <p:cNvPr id="34" name="Straight Arrow Connector 33"/>
          <p:cNvCxnSpPr>
            <a:stCxn id="35" idx="0"/>
          </p:cNvCxnSpPr>
          <p:nvPr/>
        </p:nvCxnSpPr>
        <p:spPr>
          <a:xfrm flipH="1" flipV="1">
            <a:off x="8434602" y="5574247"/>
            <a:ext cx="8060" cy="41228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Oval 34"/>
          <p:cNvSpPr>
            <a:spLocks noChangeAspect="1"/>
          </p:cNvSpPr>
          <p:nvPr/>
        </p:nvSpPr>
        <p:spPr>
          <a:xfrm>
            <a:off x="8296358" y="5986531"/>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150" b="1" dirty="0" smtClean="0">
                <a:solidFill>
                  <a:schemeClr val="tx1"/>
                </a:solidFill>
              </a:rPr>
              <a:t>7.1</a:t>
            </a:r>
            <a:endParaRPr lang="en-US" sz="1150" b="1" dirty="0">
              <a:solidFill>
                <a:schemeClr val="tx1"/>
              </a:solidFill>
            </a:endParaRPr>
          </a:p>
        </p:txBody>
      </p:sp>
      <p:cxnSp>
        <p:nvCxnSpPr>
          <p:cNvPr id="38" name="Straight Arrow Connector 37"/>
          <p:cNvCxnSpPr>
            <a:cxnSpLocks noChangeAspect="1"/>
          </p:cNvCxnSpPr>
          <p:nvPr/>
        </p:nvCxnSpPr>
        <p:spPr>
          <a:xfrm flipH="1">
            <a:off x="6394450" y="5103285"/>
            <a:ext cx="742340" cy="0"/>
          </a:xfrm>
          <a:prstGeom prst="straightConnector1">
            <a:avLst/>
          </a:prstGeom>
          <a:ln w="57150">
            <a:solidFill>
              <a:srgbClr val="9BBB59"/>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39" name="Straight Arrow Connector 38"/>
          <p:cNvCxnSpPr>
            <a:stCxn id="40" idx="1"/>
          </p:cNvCxnSpPr>
          <p:nvPr/>
        </p:nvCxnSpPr>
        <p:spPr>
          <a:xfrm flipH="1" flipV="1">
            <a:off x="6494168" y="5741256"/>
            <a:ext cx="151630" cy="2881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0" name="Oval 39"/>
          <p:cNvSpPr>
            <a:spLocks noChangeAspect="1"/>
          </p:cNvSpPr>
          <p:nvPr/>
        </p:nvSpPr>
        <p:spPr>
          <a:xfrm>
            <a:off x="6602947" y="5986531"/>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150" b="1" dirty="0" smtClean="0">
                <a:solidFill>
                  <a:schemeClr val="tx1"/>
                </a:solidFill>
              </a:rPr>
              <a:t>7.7</a:t>
            </a:r>
            <a:endParaRPr lang="en-US" sz="1150" b="1" dirty="0">
              <a:solidFill>
                <a:schemeClr val="tx1"/>
              </a:solidFill>
            </a:endParaRPr>
          </a:p>
        </p:txBody>
      </p:sp>
      <p:sp>
        <p:nvSpPr>
          <p:cNvPr id="45" name="Oval 44"/>
          <p:cNvSpPr>
            <a:spLocks noChangeAspect="1"/>
          </p:cNvSpPr>
          <p:nvPr/>
        </p:nvSpPr>
        <p:spPr>
          <a:xfrm>
            <a:off x="9208370" y="5986531"/>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150" b="1" dirty="0" smtClean="0">
                <a:solidFill>
                  <a:schemeClr val="tx1"/>
                </a:solidFill>
              </a:rPr>
              <a:t>7.8</a:t>
            </a:r>
          </a:p>
        </p:txBody>
      </p:sp>
      <p:cxnSp>
        <p:nvCxnSpPr>
          <p:cNvPr id="46" name="Straight Arrow Connector 45"/>
          <p:cNvCxnSpPr>
            <a:stCxn id="45" idx="7"/>
          </p:cNvCxnSpPr>
          <p:nvPr/>
        </p:nvCxnSpPr>
        <p:spPr>
          <a:xfrm flipV="1">
            <a:off x="9458127" y="5740280"/>
            <a:ext cx="135288" cy="28910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184517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914400" lvl="1" indent="-457200">
              <a:buFont typeface="+mj-lt"/>
              <a:buAutoNum type="alphaLcParenR" startAt="2"/>
            </a:pPr>
            <a:r>
              <a:rPr lang="en-US" sz="1600" dirty="0" smtClean="0"/>
              <a:t>Z-axis: Center assy wrt the bench, so the distance to the Top &amp; 2X Bottom EQ Stop Knobs is roughly the same.</a:t>
            </a:r>
          </a:p>
          <a:p>
            <a:pPr lvl="2"/>
            <a:r>
              <a:rPr lang="en-US" sz="1400" dirty="0" smtClean="0"/>
              <a:t>Loosen 4X LSHC screws </a:t>
            </a:r>
            <a:r>
              <a:rPr lang="en-US" sz="1400" b="1" i="1" dirty="0" smtClean="0">
                <a:solidFill>
                  <a:schemeClr val="accent2"/>
                </a:solidFill>
              </a:rPr>
              <a:t>(51) </a:t>
            </a:r>
            <a:r>
              <a:rPr lang="en-US" sz="1400" dirty="0" smtClean="0"/>
              <a:t>in the Left &amp; Right Supports </a:t>
            </a:r>
            <a:r>
              <a:rPr lang="en-US" sz="1400" i="1" dirty="0" smtClean="0"/>
              <a:t>(7.2 &amp; 7.3)</a:t>
            </a:r>
            <a:r>
              <a:rPr lang="en-US" sz="1400" dirty="0" smtClean="0"/>
              <a:t> to slide assy up/down.</a:t>
            </a:r>
          </a:p>
          <a:p>
            <a:pPr lvl="2"/>
            <a:r>
              <a:rPr lang="en-US" sz="1400" dirty="0" smtClean="0"/>
              <a:t>Confirm the Top &amp; 2X Bottom Stops can be locked, then retract again.</a:t>
            </a:r>
          </a:p>
          <a:p>
            <a:pPr lvl="2"/>
            <a:r>
              <a:rPr lang="en-US" sz="1400" dirty="0" smtClean="0"/>
              <a:t>At LHO, had to rotate the L &amp; R Supports on the +Y Side EQ Stop Assy to get the Stops close enough to the bench.</a:t>
            </a:r>
          </a:p>
          <a:p>
            <a:pPr marL="914400" lvl="2" indent="0">
              <a:spcAft>
                <a:spcPts val="1200"/>
              </a:spcAft>
              <a:buNone/>
            </a:pPr>
            <a:endParaRPr lang="en-US" sz="1400" dirty="0" smtClean="0"/>
          </a:p>
          <a:p>
            <a:pPr marL="0" indent="0">
              <a:spcAft>
                <a:spcPts val="1200"/>
              </a:spcAft>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59</a:t>
            </a:fld>
            <a:endParaRPr lang="en-US"/>
          </a:p>
        </p:txBody>
      </p:sp>
      <p:grpSp>
        <p:nvGrpSpPr>
          <p:cNvPr id="8" name="Group 7"/>
          <p:cNvGrpSpPr/>
          <p:nvPr/>
        </p:nvGrpSpPr>
        <p:grpSpPr>
          <a:xfrm>
            <a:off x="1879600" y="79148"/>
            <a:ext cx="8432800" cy="749300"/>
            <a:chOff x="1301750" y="79148"/>
            <a:chExt cx="8432800" cy="749300"/>
          </a:xfrm>
        </p:grpSpPr>
        <p:sp>
          <p:nvSpPr>
            <p:cNvPr id="9" name="Title 1"/>
            <p:cNvSpPr txBox="1">
              <a:spLocks/>
            </p:cNvSpPr>
            <p:nvPr/>
          </p:nvSpPr>
          <p:spPr>
            <a:xfrm>
              <a:off x="1301750" y="79149"/>
              <a:ext cx="4143375" cy="7492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sp>
          <p:nvSpPr>
            <p:cNvPr id="10" name="Title 1"/>
            <p:cNvSpPr txBox="1">
              <a:spLocks/>
            </p:cNvSpPr>
            <p:nvPr/>
          </p:nvSpPr>
          <p:spPr>
            <a:xfrm>
              <a:off x="5591175" y="79148"/>
              <a:ext cx="4143375" cy="749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grpSp>
      <p:grpSp>
        <p:nvGrpSpPr>
          <p:cNvPr id="3" name="Group 2"/>
          <p:cNvGrpSpPr/>
          <p:nvPr/>
        </p:nvGrpSpPr>
        <p:grpSpPr>
          <a:xfrm>
            <a:off x="797208" y="3132667"/>
            <a:ext cx="10597585" cy="3683682"/>
            <a:chOff x="826842" y="3132667"/>
            <a:chExt cx="10597585" cy="368368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42" y="3268326"/>
              <a:ext cx="3240982" cy="3548023"/>
            </a:xfrm>
            <a:prstGeom prst="rect">
              <a:avLst/>
            </a:prstGeom>
          </p:spPr>
        </p:pic>
        <p:grpSp>
          <p:nvGrpSpPr>
            <p:cNvPr id="106" name="Group 105"/>
            <p:cNvGrpSpPr>
              <a:grpSpLocks noChangeAspect="1"/>
            </p:cNvGrpSpPr>
            <p:nvPr/>
          </p:nvGrpSpPr>
          <p:grpSpPr>
            <a:xfrm>
              <a:off x="4776128" y="3132667"/>
              <a:ext cx="6648299" cy="3634402"/>
              <a:chOff x="1570579" y="1344204"/>
              <a:chExt cx="9016658" cy="5015098"/>
            </a:xfrm>
          </p:grpSpPr>
          <p:grpSp>
            <p:nvGrpSpPr>
              <p:cNvPr id="108" name="Group 107"/>
              <p:cNvGrpSpPr>
                <a:grpSpLocks noChangeAspect="1"/>
              </p:cNvGrpSpPr>
              <p:nvPr/>
            </p:nvGrpSpPr>
            <p:grpSpPr>
              <a:xfrm>
                <a:off x="1570579" y="1344204"/>
                <a:ext cx="9016658" cy="5015098"/>
                <a:chOff x="1570579" y="1344204"/>
                <a:chExt cx="9016658" cy="5015098"/>
              </a:xfrm>
            </p:grpSpPr>
            <p:pic>
              <p:nvPicPr>
                <p:cNvPr id="116" name="Picture 115"/>
                <p:cNvPicPr>
                  <a:picLocks noChangeAspect="1"/>
                </p:cNvPicPr>
                <p:nvPr/>
              </p:nvPicPr>
              <p:blipFill rotWithShape="1">
                <a:blip r:embed="rId3">
                  <a:extLst>
                    <a:ext uri="{28A0092B-C50C-407E-A947-70E740481C1C}">
                      <a14:useLocalDpi xmlns:a14="http://schemas.microsoft.com/office/drawing/2010/main" val="0"/>
                    </a:ext>
                  </a:extLst>
                </a:blip>
                <a:srcRect l="-121" t="13399" r="1779" b="4333"/>
                <a:stretch/>
              </p:blipFill>
              <p:spPr>
                <a:xfrm>
                  <a:off x="1570579" y="1344204"/>
                  <a:ext cx="9016658" cy="5015098"/>
                </a:xfrm>
                <a:prstGeom prst="rect">
                  <a:avLst/>
                </a:prstGeom>
              </p:spPr>
            </p:pic>
            <p:sp>
              <p:nvSpPr>
                <p:cNvPr id="117" name="Oval 116"/>
                <p:cNvSpPr/>
                <p:nvPr/>
              </p:nvSpPr>
              <p:spPr>
                <a:xfrm>
                  <a:off x="2955472" y="3170464"/>
                  <a:ext cx="76200" cy="280307"/>
                </a:xfrm>
                <a:prstGeom prst="ellipse">
                  <a:avLst/>
                </a:prstGeom>
                <a:solidFill>
                  <a:srgbClr val="C0504D">
                    <a:alpha val="6509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8" name="Oval 117"/>
                <p:cNvSpPr/>
                <p:nvPr/>
              </p:nvSpPr>
              <p:spPr>
                <a:xfrm>
                  <a:off x="2789464" y="4171950"/>
                  <a:ext cx="122465" cy="280307"/>
                </a:xfrm>
                <a:prstGeom prst="ellipse">
                  <a:avLst/>
                </a:prstGeom>
                <a:solidFill>
                  <a:srgbClr val="C0504D">
                    <a:alpha val="6509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cxnSp>
            <p:nvCxnSpPr>
              <p:cNvPr id="109" name="Straight Arrow Connector 108"/>
              <p:cNvCxnSpPr>
                <a:cxnSpLocks noChangeAspect="1"/>
              </p:cNvCxnSpPr>
              <p:nvPr/>
            </p:nvCxnSpPr>
            <p:spPr>
              <a:xfrm>
                <a:off x="2187054" y="3254604"/>
                <a:ext cx="215715" cy="1645920"/>
              </a:xfrm>
              <a:prstGeom prst="straightConnector1">
                <a:avLst/>
              </a:prstGeom>
              <a:ln w="57150">
                <a:headEnd type="triangle"/>
                <a:tailEnd type="triangle"/>
              </a:ln>
            </p:spPr>
            <p:style>
              <a:lnRef idx="3">
                <a:schemeClr val="accent2"/>
              </a:lnRef>
              <a:fillRef idx="0">
                <a:schemeClr val="accent2"/>
              </a:fillRef>
              <a:effectRef idx="2">
                <a:schemeClr val="accent2"/>
              </a:effectRef>
              <a:fontRef idx="minor">
                <a:schemeClr val="tx1"/>
              </a:fontRef>
            </p:style>
          </p:cxnSp>
          <p:sp>
            <p:nvSpPr>
              <p:cNvPr id="115" name="Curved Down Arrow 114"/>
              <p:cNvSpPr>
                <a:spLocks noChangeAspect="1"/>
              </p:cNvSpPr>
              <p:nvPr/>
            </p:nvSpPr>
            <p:spPr>
              <a:xfrm>
                <a:off x="2789464" y="2567709"/>
                <a:ext cx="664936" cy="435444"/>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cxnSp>
        <p:nvCxnSpPr>
          <p:cNvPr id="34" name="Straight Arrow Connector 33"/>
          <p:cNvCxnSpPr>
            <a:stCxn id="35" idx="1"/>
          </p:cNvCxnSpPr>
          <p:nvPr/>
        </p:nvCxnSpPr>
        <p:spPr>
          <a:xfrm flipH="1" flipV="1">
            <a:off x="5659563" y="5533942"/>
            <a:ext cx="361600" cy="5267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Oval 34"/>
          <p:cNvSpPr>
            <a:spLocks noChangeAspect="1"/>
          </p:cNvSpPr>
          <p:nvPr/>
        </p:nvSpPr>
        <p:spPr>
          <a:xfrm>
            <a:off x="5978312" y="6017829"/>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150" b="1" dirty="0" smtClean="0">
                <a:solidFill>
                  <a:schemeClr val="tx1"/>
                </a:solidFill>
              </a:rPr>
              <a:t>7.2</a:t>
            </a:r>
            <a:endParaRPr lang="en-US" sz="1150" b="1" dirty="0">
              <a:solidFill>
                <a:schemeClr val="tx1"/>
              </a:solidFill>
            </a:endParaRPr>
          </a:p>
        </p:txBody>
      </p:sp>
      <p:sp>
        <p:nvSpPr>
          <p:cNvPr id="28" name="Oval 27"/>
          <p:cNvSpPr/>
          <p:nvPr/>
        </p:nvSpPr>
        <p:spPr>
          <a:xfrm>
            <a:off x="10208896" y="4452333"/>
            <a:ext cx="59054" cy="178722"/>
          </a:xfrm>
          <a:prstGeom prst="ellipse">
            <a:avLst/>
          </a:prstGeom>
          <a:solidFill>
            <a:srgbClr val="C0504D">
              <a:alpha val="6509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p:cNvSpPr/>
          <p:nvPr/>
        </p:nvSpPr>
        <p:spPr>
          <a:xfrm>
            <a:off x="10312400" y="5149527"/>
            <a:ext cx="85090" cy="203136"/>
          </a:xfrm>
          <a:prstGeom prst="ellipse">
            <a:avLst/>
          </a:prstGeom>
          <a:solidFill>
            <a:srgbClr val="C0504D">
              <a:alpha val="65098"/>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Oval 36"/>
          <p:cNvSpPr>
            <a:spLocks noChangeAspect="1"/>
          </p:cNvSpPr>
          <p:nvPr/>
        </p:nvSpPr>
        <p:spPr>
          <a:xfrm>
            <a:off x="9784137" y="6017829"/>
            <a:ext cx="292608" cy="292608"/>
          </a:xfrm>
          <a:prstGeom prst="ellipse">
            <a:avLst/>
          </a:prstGeom>
          <a:ln w="9525"/>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r>
              <a:rPr lang="en-US" sz="1150" b="1" dirty="0" smtClean="0">
                <a:solidFill>
                  <a:schemeClr val="tx1"/>
                </a:solidFill>
              </a:rPr>
              <a:t>7.3</a:t>
            </a:r>
            <a:endParaRPr lang="en-US" sz="1150" b="1" dirty="0">
              <a:solidFill>
                <a:schemeClr val="tx1"/>
              </a:solidFill>
            </a:endParaRPr>
          </a:p>
        </p:txBody>
      </p:sp>
      <p:cxnSp>
        <p:nvCxnSpPr>
          <p:cNvPr id="38" name="Straight Arrow Connector 37"/>
          <p:cNvCxnSpPr/>
          <p:nvPr/>
        </p:nvCxnSpPr>
        <p:spPr>
          <a:xfrm flipV="1">
            <a:off x="10041294" y="5533942"/>
            <a:ext cx="367082" cy="53180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7378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THE BASICS</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6</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EQ Stop Assy BOM*</a:t>
            </a:r>
            <a:endParaRPr lang="en-US" sz="3600" b="1" dirty="0"/>
          </a:p>
        </p:txBody>
      </p:sp>
      <p:sp>
        <p:nvSpPr>
          <p:cNvPr id="11" name="Content Placeholder 2"/>
          <p:cNvSpPr>
            <a:spLocks noGrp="1"/>
          </p:cNvSpPr>
          <p:nvPr>
            <p:ph idx="1"/>
          </p:nvPr>
        </p:nvSpPr>
        <p:spPr>
          <a:xfrm>
            <a:off x="4539342" y="5727998"/>
            <a:ext cx="7108372" cy="353181"/>
          </a:xfrm>
        </p:spPr>
        <p:txBody>
          <a:bodyPr>
            <a:normAutofit/>
          </a:bodyPr>
          <a:lstStyle/>
          <a:p>
            <a:pPr marL="0" indent="0">
              <a:buNone/>
            </a:pPr>
            <a:r>
              <a:rPr lang="en-US" sz="1200" dirty="0" smtClean="0"/>
              <a:t>* Qty for </a:t>
            </a:r>
            <a:r>
              <a:rPr lang="en-US" sz="1200" u="sng" dirty="0" smtClean="0"/>
              <a:t>final</a:t>
            </a:r>
            <a:r>
              <a:rPr lang="en-US" sz="1200" dirty="0" smtClean="0"/>
              <a:t> assy, not prep work </a:t>
            </a:r>
          </a:p>
          <a:p>
            <a:pPr lvl="1"/>
            <a:endParaRPr lang="en-US" sz="1200" dirty="0" smtClean="0"/>
          </a:p>
        </p:txBody>
      </p:sp>
      <p:graphicFrame>
        <p:nvGraphicFramePr>
          <p:cNvPr id="9" name="Table 8"/>
          <p:cNvGraphicFramePr>
            <a:graphicFrameLocks noGrp="1"/>
          </p:cNvGraphicFramePr>
          <p:nvPr>
            <p:extLst>
              <p:ext uri="{D42A27DB-BD31-4B8C-83A1-F6EECF244321}">
                <p14:modId xmlns:p14="http://schemas.microsoft.com/office/powerpoint/2010/main" val="1093439515"/>
              </p:ext>
            </p:extLst>
          </p:nvPr>
        </p:nvGraphicFramePr>
        <p:xfrm>
          <a:off x="4550795" y="2125130"/>
          <a:ext cx="7086600" cy="3512820"/>
        </p:xfrm>
        <a:graphic>
          <a:graphicData uri="http://schemas.openxmlformats.org/drawingml/2006/table">
            <a:tbl>
              <a:tblPr/>
              <a:tblGrid>
                <a:gridCol w="598148"/>
                <a:gridCol w="1360714"/>
                <a:gridCol w="3337038"/>
                <a:gridCol w="1117600"/>
                <a:gridCol w="673100"/>
              </a:tblGrid>
              <a:tr h="358140">
                <a:tc>
                  <a:txBody>
                    <a:bodyPr/>
                    <a:lstStyle/>
                    <a:p>
                      <a:pPr algn="ctr" fontAlgn="ctr"/>
                      <a:r>
                        <a:rPr lang="en-US" sz="1100" b="1" i="0" u="none" strike="noStrike" dirty="0">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MATERIAL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QTY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D1201441</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EQ Stop Assy</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7.1</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D1201471</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Main Bar</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7.2</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D1201472</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Left Support (Bracket)</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7.3</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D1201473</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Right Support (Bracket)</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7.4</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D1201474</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EQ Stop Knob</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7.4.1</a:t>
                      </a:r>
                    </a:p>
                  </a:txBody>
                  <a:tcPr marL="2286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D1201440</a:t>
                      </a:r>
                    </a:p>
                  </a:txBody>
                  <a:tcPr marL="2286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Threaded Bumper, EQ Stop</a:t>
                      </a:r>
                    </a:p>
                  </a:txBody>
                  <a:tcPr marL="2286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Semitron ESD 480</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7.4.2</a:t>
                      </a:r>
                    </a:p>
                  </a:txBody>
                  <a:tcPr marL="2286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D1500149</a:t>
                      </a:r>
                    </a:p>
                  </a:txBody>
                  <a:tcPr marL="2286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Thumb Screw, EQ Stop</a:t>
                      </a:r>
                    </a:p>
                  </a:txBody>
                  <a:tcPr marL="2286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18-8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7.4.3</a:t>
                      </a:r>
                    </a:p>
                  </a:txBody>
                  <a:tcPr marL="2286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91318A410</a:t>
                      </a:r>
                    </a:p>
                  </a:txBody>
                  <a:tcPr marL="2286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Hollow-Lock Set Screw, 1/4"-20 X 1/8" LG</a:t>
                      </a:r>
                    </a:p>
                  </a:txBody>
                  <a:tcPr marL="2286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18-8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7.5</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D1201475</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Top Bracket</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7.6</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D1201476</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Side Bracket</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7.7</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D1201478-101</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Horizontal Adjust (LH)</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7.8</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D1201478-102</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Horizontal Adjust (RH)</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7.9</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Thread Insert</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Times New Roman" panose="02020603050405020304" pitchFamily="18" charset="0"/>
                        </a:rPr>
                        <a:t>Helicoil 1/4"-20 x 1Dia</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Nitronic 60</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28</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7.10</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Holokrome_78060</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SHCS, 1/4-20 X .875 LG.</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18-8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7.11</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Holokrome_78062</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Screw, SHC, 1/4-20 x 1.0 LG.</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18-8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8</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7.12</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WFV-25</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Vented Washer, .255 ID X .468 OD X .032 THK #1/4</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18-8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20</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7.13</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95966A529 </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Screw, SHC, 1/4-20 X 1.0 LG. (Captive)</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18-8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8</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7.14</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93615A422 </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Screw, LSHC, 1/4"-20 x 1.25" LG.</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18-8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8</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2" name="Picture 11"/>
          <p:cNvPicPr>
            <a:picLocks noChangeAspect="1"/>
          </p:cNvPicPr>
          <p:nvPr/>
        </p:nvPicPr>
        <p:blipFill rotWithShape="1">
          <a:blip r:embed="rId2"/>
          <a:srcRect l="2068" t="6900" r="7987"/>
          <a:stretch/>
        </p:blipFill>
        <p:spPr>
          <a:xfrm>
            <a:off x="306778" y="1261259"/>
            <a:ext cx="3513665" cy="5427135"/>
          </a:xfrm>
          <a:prstGeom prst="rect">
            <a:avLst/>
          </a:prstGeom>
        </p:spPr>
      </p:pic>
    </p:spTree>
    <p:extLst>
      <p:ext uri="{BB962C8B-B14F-4D97-AF65-F5344CB8AC3E}">
        <p14:creationId xmlns:p14="http://schemas.microsoft.com/office/powerpoint/2010/main" val="23711983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914400" lvl="1" indent="-457200">
              <a:buFont typeface="+mj-lt"/>
              <a:buAutoNum type="alphaLcParenR" startAt="3"/>
            </a:pPr>
            <a:r>
              <a:rPr lang="en-US" sz="1600" dirty="0" smtClean="0"/>
              <a:t>Y-axis: Move the assy close enough to the bench to lock the 2X Middle Stops in the Main Body.</a:t>
            </a:r>
          </a:p>
          <a:p>
            <a:pPr lvl="2"/>
            <a:r>
              <a:rPr lang="en-US" sz="1400" dirty="0" smtClean="0"/>
              <a:t>Loosen 4X captive screws </a:t>
            </a:r>
            <a:r>
              <a:rPr lang="en-US" sz="1400" b="1" i="1" dirty="0" smtClean="0">
                <a:solidFill>
                  <a:schemeClr val="accent6"/>
                </a:solidFill>
              </a:rPr>
              <a:t>(7.13) </a:t>
            </a:r>
            <a:r>
              <a:rPr lang="en-US" sz="1400" dirty="0" smtClean="0"/>
              <a:t>in the Horiz. Adjusts </a:t>
            </a:r>
            <a:r>
              <a:rPr lang="en-US" sz="1400" i="1" dirty="0" smtClean="0"/>
              <a:t>(7.7 &amp; 7.8).</a:t>
            </a:r>
          </a:p>
          <a:p>
            <a:pPr lvl="2"/>
            <a:r>
              <a:rPr lang="en-US" sz="1400" dirty="0" smtClean="0"/>
              <a:t>Mind the parts on the bottom side of the bench.</a:t>
            </a:r>
          </a:p>
          <a:p>
            <a:pPr lvl="2">
              <a:spcAft>
                <a:spcPts val="1200"/>
              </a:spcAft>
            </a:pPr>
            <a:r>
              <a:rPr lang="en-US" sz="1400" dirty="0" smtClean="0"/>
              <a:t>Confirm the 2X Middle Stops can be locked, then retract again.</a:t>
            </a:r>
          </a:p>
          <a:p>
            <a:pPr marL="800100" lvl="1" indent="-342900">
              <a:buFont typeface="+mj-lt"/>
              <a:buAutoNum type="alphaLcParenR" startAt="4"/>
            </a:pPr>
            <a:r>
              <a:rPr lang="en-US" sz="1600" dirty="0" smtClean="0"/>
              <a:t>X-axis: Move the 2X Side Brackets </a:t>
            </a:r>
            <a:r>
              <a:rPr lang="en-US" sz="1600" i="1" dirty="0" smtClean="0"/>
              <a:t>(7.6) </a:t>
            </a:r>
            <a:r>
              <a:rPr lang="en-US" sz="1600" dirty="0" smtClean="0"/>
              <a:t>close enough to the bench to lock the 2X Side Stops.</a:t>
            </a:r>
          </a:p>
          <a:p>
            <a:pPr lvl="2"/>
            <a:r>
              <a:rPr lang="en-US" sz="1400" dirty="0" smtClean="0"/>
              <a:t>4X SHCS </a:t>
            </a:r>
            <a:r>
              <a:rPr lang="en-US" sz="1400" b="1" i="1" dirty="0" smtClean="0">
                <a:solidFill>
                  <a:schemeClr val="accent5"/>
                </a:solidFill>
              </a:rPr>
              <a:t>(7.11) </a:t>
            </a:r>
            <a:r>
              <a:rPr lang="en-US" sz="1400" dirty="0" smtClean="0"/>
              <a:t>in the Side Brackets.</a:t>
            </a:r>
          </a:p>
          <a:p>
            <a:pPr lvl="2"/>
            <a:r>
              <a:rPr lang="en-US" sz="1400" dirty="0" smtClean="0"/>
              <a:t>Confirm the 2X Side Stops can be locked then retract again.</a:t>
            </a:r>
          </a:p>
          <a:p>
            <a:pPr marL="0" indent="0">
              <a:spcAft>
                <a:spcPts val="1200"/>
              </a:spcAft>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60</a:t>
            </a:fld>
            <a:endParaRPr lang="en-US"/>
          </a:p>
        </p:txBody>
      </p:sp>
      <p:grpSp>
        <p:nvGrpSpPr>
          <p:cNvPr id="8" name="Group 7"/>
          <p:cNvGrpSpPr/>
          <p:nvPr/>
        </p:nvGrpSpPr>
        <p:grpSpPr>
          <a:xfrm>
            <a:off x="1879600" y="79148"/>
            <a:ext cx="8432800" cy="749300"/>
            <a:chOff x="1301750" y="79148"/>
            <a:chExt cx="8432800" cy="749300"/>
          </a:xfrm>
        </p:grpSpPr>
        <p:sp>
          <p:nvSpPr>
            <p:cNvPr id="9" name="Title 1"/>
            <p:cNvSpPr txBox="1">
              <a:spLocks/>
            </p:cNvSpPr>
            <p:nvPr/>
          </p:nvSpPr>
          <p:spPr>
            <a:xfrm>
              <a:off x="1301750" y="79149"/>
              <a:ext cx="4143375" cy="7492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sp>
          <p:nvSpPr>
            <p:cNvPr id="10" name="Title 1"/>
            <p:cNvSpPr txBox="1">
              <a:spLocks/>
            </p:cNvSpPr>
            <p:nvPr/>
          </p:nvSpPr>
          <p:spPr>
            <a:xfrm>
              <a:off x="5591175" y="79148"/>
              <a:ext cx="4143375" cy="749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grpSp>
      <p:grpSp>
        <p:nvGrpSpPr>
          <p:cNvPr id="3" name="Group 2"/>
          <p:cNvGrpSpPr/>
          <p:nvPr/>
        </p:nvGrpSpPr>
        <p:grpSpPr>
          <a:xfrm>
            <a:off x="797208" y="3132667"/>
            <a:ext cx="10597585" cy="3683682"/>
            <a:chOff x="826842" y="3132667"/>
            <a:chExt cx="10597585" cy="368368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42" y="3268326"/>
              <a:ext cx="3240982" cy="3548023"/>
            </a:xfrm>
            <a:prstGeom prst="rect">
              <a:avLst/>
            </a:prstGeom>
          </p:spPr>
        </p:pic>
        <p:grpSp>
          <p:nvGrpSpPr>
            <p:cNvPr id="106" name="Group 105"/>
            <p:cNvGrpSpPr>
              <a:grpSpLocks noChangeAspect="1"/>
            </p:cNvGrpSpPr>
            <p:nvPr/>
          </p:nvGrpSpPr>
          <p:grpSpPr>
            <a:xfrm>
              <a:off x="4776128" y="3132667"/>
              <a:ext cx="6648299" cy="3634402"/>
              <a:chOff x="1570579" y="1344204"/>
              <a:chExt cx="9016658" cy="5015098"/>
            </a:xfrm>
          </p:grpSpPr>
          <p:grpSp>
            <p:nvGrpSpPr>
              <p:cNvPr id="108" name="Group 107"/>
              <p:cNvGrpSpPr>
                <a:grpSpLocks noChangeAspect="1"/>
              </p:cNvGrpSpPr>
              <p:nvPr/>
            </p:nvGrpSpPr>
            <p:grpSpPr>
              <a:xfrm>
                <a:off x="1570579" y="1344204"/>
                <a:ext cx="9016658" cy="5015098"/>
                <a:chOff x="1570579" y="1344204"/>
                <a:chExt cx="9016658" cy="5015098"/>
              </a:xfrm>
            </p:grpSpPr>
            <p:pic>
              <p:nvPicPr>
                <p:cNvPr id="116" name="Picture 115"/>
                <p:cNvPicPr>
                  <a:picLocks noChangeAspect="1"/>
                </p:cNvPicPr>
                <p:nvPr/>
              </p:nvPicPr>
              <p:blipFill rotWithShape="1">
                <a:blip r:embed="rId3">
                  <a:extLst>
                    <a:ext uri="{28A0092B-C50C-407E-A947-70E740481C1C}">
                      <a14:useLocalDpi xmlns:a14="http://schemas.microsoft.com/office/drawing/2010/main" val="0"/>
                    </a:ext>
                  </a:extLst>
                </a:blip>
                <a:srcRect l="-121" t="13399" r="1779" b="4333"/>
                <a:stretch/>
              </p:blipFill>
              <p:spPr>
                <a:xfrm>
                  <a:off x="1570579" y="1344204"/>
                  <a:ext cx="9016658" cy="5015098"/>
                </a:xfrm>
                <a:prstGeom prst="rect">
                  <a:avLst/>
                </a:prstGeom>
              </p:spPr>
            </p:pic>
            <p:sp>
              <p:nvSpPr>
                <p:cNvPr id="119" name="Can 118"/>
                <p:cNvSpPr/>
                <p:nvPr/>
              </p:nvSpPr>
              <p:spPr>
                <a:xfrm rot="21437796">
                  <a:off x="4449827" y="3345683"/>
                  <a:ext cx="255521" cy="237538"/>
                </a:xfrm>
                <a:prstGeom prst="can">
                  <a:avLst>
                    <a:gd name="adj" fmla="val 36404"/>
                  </a:avLst>
                </a:prstGeom>
                <a:solidFill>
                  <a:srgbClr val="4BACC6">
                    <a:alpha val="65098"/>
                  </a:srgb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0" name="Can 119"/>
                <p:cNvSpPr/>
                <p:nvPr/>
              </p:nvSpPr>
              <p:spPr>
                <a:xfrm rot="21437796">
                  <a:off x="4023107" y="3332002"/>
                  <a:ext cx="255521" cy="237538"/>
                </a:xfrm>
                <a:prstGeom prst="can">
                  <a:avLst>
                    <a:gd name="adj" fmla="val 36404"/>
                  </a:avLst>
                </a:prstGeom>
                <a:solidFill>
                  <a:srgbClr val="4BACC6">
                    <a:alpha val="65098"/>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1" name="Can 120"/>
                <p:cNvSpPr/>
                <p:nvPr/>
              </p:nvSpPr>
              <p:spPr>
                <a:xfrm rot="16200000">
                  <a:off x="8240386" y="3802376"/>
                  <a:ext cx="249382" cy="236919"/>
                </a:xfrm>
                <a:prstGeom prst="can">
                  <a:avLst>
                    <a:gd name="adj" fmla="val 31878"/>
                  </a:avLst>
                </a:prstGeom>
                <a:solidFill>
                  <a:srgbClr val="F79646">
                    <a:alpha val="65098"/>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110" name="Straight Arrow Connector 109"/>
              <p:cNvCxnSpPr>
                <a:cxnSpLocks noChangeAspect="1"/>
              </p:cNvCxnSpPr>
              <p:nvPr/>
            </p:nvCxnSpPr>
            <p:spPr>
              <a:xfrm flipH="1">
                <a:off x="3963355" y="3979352"/>
                <a:ext cx="962023" cy="1905"/>
              </a:xfrm>
              <a:prstGeom prst="straightConnector1">
                <a:avLst/>
              </a:prstGeom>
              <a:ln w="57150">
                <a:solidFill>
                  <a:schemeClr val="accent5"/>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111" name="Straight Arrow Connector 110"/>
              <p:cNvCxnSpPr>
                <a:cxnSpLocks noChangeAspect="1"/>
              </p:cNvCxnSpPr>
              <p:nvPr/>
            </p:nvCxnSpPr>
            <p:spPr>
              <a:xfrm>
                <a:off x="8690714" y="3514724"/>
                <a:ext cx="498880" cy="562840"/>
              </a:xfrm>
              <a:prstGeom prst="straightConnector1">
                <a:avLst/>
              </a:prstGeom>
              <a:ln w="57150">
                <a:solidFill>
                  <a:schemeClr val="accent6"/>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114" name="Can 113"/>
              <p:cNvSpPr>
                <a:spLocks noChangeAspect="1"/>
              </p:cNvSpPr>
              <p:nvPr/>
            </p:nvSpPr>
            <p:spPr>
              <a:xfrm rot="16200000">
                <a:off x="8338819" y="3990166"/>
                <a:ext cx="284191" cy="242163"/>
              </a:xfrm>
              <a:prstGeom prst="can">
                <a:avLst>
                  <a:gd name="adj" fmla="val 31878"/>
                </a:avLst>
              </a:prstGeom>
              <a:solidFill>
                <a:srgbClr val="F79646">
                  <a:alpha val="65098"/>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sp>
        <p:nvSpPr>
          <p:cNvPr id="38" name="Can 37"/>
          <p:cNvSpPr/>
          <p:nvPr/>
        </p:nvSpPr>
        <p:spPr>
          <a:xfrm rot="5400000">
            <a:off x="6210929" y="4935805"/>
            <a:ext cx="180725" cy="174689"/>
          </a:xfrm>
          <a:prstGeom prst="can">
            <a:avLst>
              <a:gd name="adj" fmla="val 31878"/>
            </a:avLst>
          </a:prstGeom>
          <a:solidFill>
            <a:srgbClr val="F79646">
              <a:alpha val="65098"/>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0" name="Can 39"/>
          <p:cNvSpPr/>
          <p:nvPr/>
        </p:nvSpPr>
        <p:spPr>
          <a:xfrm rot="5400000">
            <a:off x="6110908" y="5073147"/>
            <a:ext cx="194913" cy="185849"/>
          </a:xfrm>
          <a:prstGeom prst="can">
            <a:avLst>
              <a:gd name="adj" fmla="val 39103"/>
            </a:avLst>
          </a:prstGeom>
          <a:solidFill>
            <a:srgbClr val="F79646">
              <a:alpha val="65098"/>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3" name="Can 42"/>
          <p:cNvSpPr/>
          <p:nvPr/>
        </p:nvSpPr>
        <p:spPr>
          <a:xfrm rot="219465">
            <a:off x="9371637" y="4576800"/>
            <a:ext cx="174310" cy="172142"/>
          </a:xfrm>
          <a:prstGeom prst="can">
            <a:avLst>
              <a:gd name="adj" fmla="val 38618"/>
            </a:avLst>
          </a:prstGeom>
          <a:solidFill>
            <a:srgbClr val="4BACC6">
              <a:alpha val="65098"/>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4" name="Can 43"/>
          <p:cNvSpPr/>
          <p:nvPr/>
        </p:nvSpPr>
        <p:spPr>
          <a:xfrm rot="219465">
            <a:off x="9062473" y="4584307"/>
            <a:ext cx="178909" cy="172142"/>
          </a:xfrm>
          <a:prstGeom prst="can">
            <a:avLst>
              <a:gd name="adj" fmla="val 38618"/>
            </a:avLst>
          </a:prstGeom>
          <a:solidFill>
            <a:srgbClr val="4BACC6">
              <a:alpha val="65098"/>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8416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914400" lvl="1" indent="-457200">
              <a:buFont typeface="+mj-lt"/>
              <a:buAutoNum type="alphaLcParenR" startAt="5"/>
            </a:pPr>
            <a:r>
              <a:rPr lang="en-US" sz="1600" dirty="0" smtClean="0"/>
              <a:t>For each assy, confirm final position by locking all 7X EQ Stop Knobs.</a:t>
            </a:r>
          </a:p>
          <a:p>
            <a:pPr lvl="2">
              <a:spcAft>
                <a:spcPts val="1200"/>
              </a:spcAft>
            </a:pPr>
            <a:r>
              <a:rPr lang="en-US" sz="1400" dirty="0" smtClean="0"/>
              <a:t>May need to repeat some of the previous steps.</a:t>
            </a:r>
          </a:p>
          <a:p>
            <a:pPr marL="457200" indent="-457200">
              <a:spcAft>
                <a:spcPts val="1200"/>
              </a:spcAft>
              <a:buFont typeface="+mj-lt"/>
              <a:buAutoNum type="arabicPeriod" startAt="52"/>
            </a:pPr>
            <a:r>
              <a:rPr lang="en-US" sz="2000" dirty="0" smtClean="0"/>
              <a:t>Once all the positions are set, re-lock all but the bottom 4X EQ Stop Knobs.</a:t>
            </a:r>
          </a:p>
          <a:p>
            <a:pPr marL="457200" indent="-457200">
              <a:spcAft>
                <a:spcPts val="1200"/>
              </a:spcAft>
              <a:buFont typeface="+mj-lt"/>
              <a:buAutoNum type="arabicPeriod" startAt="52"/>
            </a:pPr>
            <a:r>
              <a:rPr lang="en-US" sz="2000" dirty="0" smtClean="0"/>
              <a:t>Set the bottom 4X Stops 1 – 2 mm from the bench.</a:t>
            </a:r>
          </a:p>
          <a:p>
            <a:pPr marL="457200" indent="-457200">
              <a:spcAft>
                <a:spcPts val="1200"/>
              </a:spcAft>
              <a:buFont typeface="+mj-lt"/>
              <a:buAutoNum type="arabicPeriod" startAt="52"/>
            </a:pPr>
            <a:endParaRPr lang="en-US" sz="2000" dirty="0"/>
          </a:p>
          <a:p>
            <a:pPr marL="457200" indent="-457200">
              <a:spcAft>
                <a:spcPts val="1200"/>
              </a:spcAft>
              <a:buFont typeface="+mj-lt"/>
              <a:buAutoNum type="arabicPeriod" startAt="52"/>
            </a:pPr>
            <a:endParaRPr lang="en-US" sz="2000" dirty="0" smtClean="0"/>
          </a:p>
          <a:p>
            <a:pPr marL="0" indent="0">
              <a:spcAft>
                <a:spcPts val="1200"/>
              </a:spcAft>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61</a:t>
            </a:fld>
            <a:endParaRPr lang="en-US"/>
          </a:p>
        </p:txBody>
      </p:sp>
      <p:grpSp>
        <p:nvGrpSpPr>
          <p:cNvPr id="8" name="Group 7"/>
          <p:cNvGrpSpPr/>
          <p:nvPr/>
        </p:nvGrpSpPr>
        <p:grpSpPr>
          <a:xfrm>
            <a:off x="1879600" y="79148"/>
            <a:ext cx="8432800" cy="749300"/>
            <a:chOff x="1301750" y="79148"/>
            <a:chExt cx="8432800" cy="749300"/>
          </a:xfrm>
        </p:grpSpPr>
        <p:sp>
          <p:nvSpPr>
            <p:cNvPr id="9" name="Title 1"/>
            <p:cNvSpPr txBox="1">
              <a:spLocks/>
            </p:cNvSpPr>
            <p:nvPr/>
          </p:nvSpPr>
          <p:spPr>
            <a:xfrm>
              <a:off x="1301750" y="79149"/>
              <a:ext cx="4143375" cy="7492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sp>
          <p:nvSpPr>
            <p:cNvPr id="10" name="Title 1"/>
            <p:cNvSpPr txBox="1">
              <a:spLocks/>
            </p:cNvSpPr>
            <p:nvPr/>
          </p:nvSpPr>
          <p:spPr>
            <a:xfrm>
              <a:off x="5591175" y="79148"/>
              <a:ext cx="4143375" cy="749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grpSp>
    </p:spTree>
    <p:extLst>
      <p:ext uri="{BB962C8B-B14F-4D97-AF65-F5344CB8AC3E}">
        <p14:creationId xmlns:p14="http://schemas.microsoft.com/office/powerpoint/2010/main" val="32063916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buFont typeface="+mj-lt"/>
              <a:buAutoNum type="arabicPeriod" startAt="54"/>
            </a:pPr>
            <a:r>
              <a:rPr lang="en-US" sz="2000" dirty="0" smtClean="0"/>
              <a:t>Double check and prep the vertical panels D1500054-101 &amp; -102 </a:t>
            </a:r>
            <a:r>
              <a:rPr lang="en-US" sz="2000" i="1" dirty="0" smtClean="0"/>
              <a:t>(28 &amp; 29) </a:t>
            </a:r>
            <a:r>
              <a:rPr lang="en-US" sz="2000" dirty="0" smtClean="0"/>
              <a:t>that are about to be installed. Confirm:</a:t>
            </a:r>
          </a:p>
          <a:p>
            <a:pPr lvl="1"/>
            <a:r>
              <a:rPr lang="en-US" sz="1600" dirty="0" smtClean="0"/>
              <a:t>Correct type of Stiffeners &amp; C-Clamps (refer to </a:t>
            </a:r>
            <a:r>
              <a:rPr lang="en-US" sz="1600" dirty="0" smtClean="0">
                <a:hlinkClick r:id="rId2" action="ppaction://hlinksldjump"/>
              </a:rPr>
              <a:t>pg 24</a:t>
            </a:r>
            <a:r>
              <a:rPr lang="en-US" sz="1600" dirty="0" smtClean="0"/>
              <a:t>)</a:t>
            </a:r>
          </a:p>
          <a:p>
            <a:pPr lvl="1"/>
            <a:r>
              <a:rPr lang="en-US" sz="1600" dirty="0" smtClean="0"/>
              <a:t>Stiffener orientation </a:t>
            </a:r>
          </a:p>
          <a:p>
            <a:pPr lvl="1"/>
            <a:r>
              <a:rPr lang="en-US" sz="1600" dirty="0" smtClean="0"/>
              <a:t>Partially assembled bracket is on the side with the arm, and the other hole is empty.</a:t>
            </a:r>
          </a:p>
          <a:p>
            <a:pPr lvl="1"/>
            <a:r>
              <a:rPr lang="en-US" sz="1600" dirty="0" smtClean="0"/>
              <a:t>Position:</a:t>
            </a:r>
          </a:p>
          <a:p>
            <a:pPr lvl="2"/>
            <a:r>
              <a:rPr lang="en-US" sz="1400" dirty="0" smtClean="0"/>
              <a:t>C-Clamp screws – retracted</a:t>
            </a:r>
          </a:p>
          <a:p>
            <a:pPr lvl="2"/>
            <a:r>
              <a:rPr lang="en-US" sz="1400" dirty="0" smtClean="0"/>
              <a:t>Stiffener – forward (toward glass)</a:t>
            </a:r>
          </a:p>
          <a:p>
            <a:pPr lvl="1"/>
            <a:r>
              <a:rPr lang="en-US" sz="1600" dirty="0" smtClean="0"/>
              <a:t>Remaining parts are nearby (refer to </a:t>
            </a:r>
            <a:r>
              <a:rPr lang="en-US" sz="1600" dirty="0" smtClean="0">
                <a:hlinkClick r:id="rId3" action="ppaction://hlinksldjump"/>
              </a:rPr>
              <a:t>pg 5</a:t>
            </a:r>
            <a:r>
              <a:rPr lang="en-US" sz="1600" dirty="0" smtClean="0"/>
              <a:t>)</a:t>
            </a:r>
          </a:p>
          <a:p>
            <a:pPr lvl="1"/>
            <a:r>
              <a:rPr lang="en-US" sz="1600" dirty="0" smtClean="0"/>
              <a:t>Installed bolt assy is tight</a:t>
            </a:r>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62</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grpSp>
        <p:nvGrpSpPr>
          <p:cNvPr id="38" name="Group 37"/>
          <p:cNvGrpSpPr/>
          <p:nvPr/>
        </p:nvGrpSpPr>
        <p:grpSpPr>
          <a:xfrm>
            <a:off x="6515099" y="2810447"/>
            <a:ext cx="5188531" cy="3891398"/>
            <a:chOff x="6934199" y="1025278"/>
            <a:chExt cx="5188531" cy="3891398"/>
          </a:xfrm>
        </p:grpSpPr>
        <p:pic>
          <p:nvPicPr>
            <p:cNvPr id="25" name="Pictur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4199" y="1025278"/>
              <a:ext cx="5188531" cy="3891398"/>
            </a:xfrm>
            <a:prstGeom prst="rect">
              <a:avLst/>
            </a:prstGeom>
          </p:spPr>
        </p:pic>
        <p:sp>
          <p:nvSpPr>
            <p:cNvPr id="35" name="TextBox 34"/>
            <p:cNvSpPr txBox="1"/>
            <p:nvPr/>
          </p:nvSpPr>
          <p:spPr>
            <a:xfrm>
              <a:off x="10557329" y="4031357"/>
              <a:ext cx="1076874" cy="307777"/>
            </a:xfrm>
            <a:prstGeom prst="rect">
              <a:avLst/>
            </a:prstGeom>
            <a:noFill/>
          </p:spPr>
          <p:txBody>
            <a:bodyPr wrap="square" rtlCol="0">
              <a:spAutoFit/>
            </a:bodyPr>
            <a:lstStyle/>
            <a:p>
              <a:pPr algn="ctr"/>
              <a:r>
                <a:rPr lang="en-US" sz="1400" b="1" dirty="0" smtClean="0"/>
                <a:t>CORRECT</a:t>
              </a:r>
              <a:endParaRPr lang="en-US" sz="1400" b="1" dirty="0"/>
            </a:p>
          </p:txBody>
        </p:sp>
        <p:sp>
          <p:nvSpPr>
            <p:cNvPr id="36" name="TextBox 35"/>
            <p:cNvSpPr txBox="1"/>
            <p:nvPr/>
          </p:nvSpPr>
          <p:spPr>
            <a:xfrm>
              <a:off x="8116597" y="4031357"/>
              <a:ext cx="1258335" cy="307777"/>
            </a:xfrm>
            <a:prstGeom prst="rect">
              <a:avLst/>
            </a:prstGeom>
            <a:noFill/>
          </p:spPr>
          <p:txBody>
            <a:bodyPr wrap="square" rtlCol="0">
              <a:spAutoFit/>
            </a:bodyPr>
            <a:lstStyle/>
            <a:p>
              <a:pPr algn="ctr"/>
              <a:r>
                <a:rPr lang="en-US" sz="1400" b="1" dirty="0" smtClean="0"/>
                <a:t>INCORRECT</a:t>
              </a:r>
              <a:endParaRPr lang="en-US" sz="1400" b="1" dirty="0"/>
            </a:p>
          </p:txBody>
        </p:sp>
        <p:sp>
          <p:nvSpPr>
            <p:cNvPr id="37" name="Rectangle 36"/>
            <p:cNvSpPr/>
            <p:nvPr/>
          </p:nvSpPr>
          <p:spPr>
            <a:xfrm>
              <a:off x="8385048" y="3162952"/>
              <a:ext cx="557784" cy="290863"/>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39" name="TextBox 38"/>
          <p:cNvSpPr txBox="1"/>
          <p:nvPr/>
        </p:nvSpPr>
        <p:spPr>
          <a:xfrm>
            <a:off x="304801" y="5501516"/>
            <a:ext cx="6092534" cy="1200329"/>
          </a:xfrm>
          <a:prstGeom prst="rect">
            <a:avLst/>
          </a:prstGeom>
          <a:noFill/>
        </p:spPr>
        <p:txBody>
          <a:bodyPr wrap="square" rtlCol="0">
            <a:spAutoFit/>
          </a:bodyPr>
          <a:lstStyle/>
          <a:p>
            <a:r>
              <a:rPr lang="en-US" b="1" i="1" dirty="0" smtClean="0">
                <a:solidFill>
                  <a:srgbClr val="FF0000"/>
                </a:solidFill>
              </a:rPr>
              <a:t>HANDLING – Do not pick up panels using only the partial bracket. If holding partial bracket, other hand must be supporting the glass itself (main body, not the arm).</a:t>
            </a:r>
            <a:endParaRPr lang="en-US" b="1" i="1" dirty="0">
              <a:solidFill>
                <a:srgbClr val="FF0000"/>
              </a:solidFill>
            </a:endParaRPr>
          </a:p>
        </p:txBody>
      </p:sp>
    </p:spTree>
    <p:extLst>
      <p:ext uri="{BB962C8B-B14F-4D97-AF65-F5344CB8AC3E}">
        <p14:creationId xmlns:p14="http://schemas.microsoft.com/office/powerpoint/2010/main" val="26516468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0" indent="0">
              <a:spcAft>
                <a:spcPts val="1200"/>
              </a:spcAft>
              <a:buNone/>
            </a:pPr>
            <a:r>
              <a:rPr lang="en-US" sz="2000" i="1" dirty="0" smtClean="0"/>
              <a:t>Preferable to have a 2</a:t>
            </a:r>
            <a:r>
              <a:rPr lang="en-US" sz="2000" i="1" baseline="30000" dirty="0" smtClean="0"/>
              <a:t>nd</a:t>
            </a:r>
            <a:r>
              <a:rPr lang="en-US" sz="2000" i="1" dirty="0" smtClean="0"/>
              <a:t> person in chamber on the +Y side to assist with +X Side install.</a:t>
            </a:r>
          </a:p>
          <a:p>
            <a:pPr marL="457200" indent="-457200">
              <a:spcAft>
                <a:spcPts val="1200"/>
              </a:spcAft>
              <a:buFont typeface="+mj-lt"/>
              <a:buAutoNum type="arabicPeriod" startAt="55"/>
            </a:pPr>
            <a:r>
              <a:rPr lang="en-US" sz="2000" dirty="0" smtClean="0"/>
              <a:t>Lay down wipes to protect the bottom panels and to cushion the incoming vertical panels.</a:t>
            </a:r>
          </a:p>
          <a:p>
            <a:pPr marL="457200" indent="-457200">
              <a:buFont typeface="+mj-lt"/>
              <a:buAutoNum type="arabicPeriod" startAt="55"/>
            </a:pPr>
            <a:r>
              <a:rPr lang="en-US" sz="2000" dirty="0" smtClean="0"/>
              <a:t>Carefully place D1500054-102 </a:t>
            </a:r>
            <a:r>
              <a:rPr lang="en-US" sz="2000" i="1" dirty="0" smtClean="0"/>
              <a:t>(29) </a:t>
            </a:r>
            <a:r>
              <a:rPr lang="en-US" sz="2000" dirty="0" smtClean="0"/>
              <a:t>as shown below.</a:t>
            </a:r>
          </a:p>
          <a:p>
            <a:pPr lvl="1"/>
            <a:r>
              <a:rPr lang="en-US" sz="1600" dirty="0" smtClean="0"/>
              <a:t>Check for interference with bottom panels.</a:t>
            </a:r>
          </a:p>
          <a:p>
            <a:pPr lvl="1"/>
            <a:r>
              <a:rPr lang="en-US" sz="1600" dirty="0" smtClean="0"/>
              <a:t>Tightening the C-Clamp Screws a bit (not all the way) helps balance the partial assy.</a:t>
            </a:r>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63</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0335" y="3118045"/>
            <a:ext cx="2804967" cy="373995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05637" y="3118045"/>
            <a:ext cx="2804968" cy="373995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10941" y="3118386"/>
            <a:ext cx="4980723" cy="3735543"/>
          </a:xfrm>
          <a:prstGeom prst="rect">
            <a:avLst/>
          </a:prstGeom>
        </p:spPr>
      </p:pic>
    </p:spTree>
    <p:extLst>
      <p:ext uri="{BB962C8B-B14F-4D97-AF65-F5344CB8AC3E}">
        <p14:creationId xmlns:p14="http://schemas.microsoft.com/office/powerpoint/2010/main" val="33220155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buFont typeface="+mj-lt"/>
              <a:buAutoNum type="arabicPeriod" startAt="57"/>
            </a:pPr>
            <a:r>
              <a:rPr lang="en-US" sz="2000" dirty="0" smtClean="0"/>
              <a:t>Slowly &amp; gently move the -102 panel as far as it can safely go in the +Y direction.</a:t>
            </a:r>
          </a:p>
          <a:p>
            <a:pPr lvl="1"/>
            <a:r>
              <a:rPr lang="en-US" sz="1600" dirty="0" smtClean="0"/>
              <a:t>Arm </a:t>
            </a:r>
            <a:r>
              <a:rPr lang="en-US" sz="1600" dirty="0"/>
              <a:t>should stick out past the structure. </a:t>
            </a:r>
            <a:endParaRPr lang="en-US" sz="1600" dirty="0" smtClean="0"/>
          </a:p>
          <a:p>
            <a:pPr lvl="1"/>
            <a:r>
              <a:rPr lang="en-US" sz="1600" dirty="0" smtClean="0"/>
              <a:t>Possible obstructions/interference:</a:t>
            </a:r>
          </a:p>
          <a:p>
            <a:pPr lvl="2"/>
            <a:r>
              <a:rPr lang="en-US" sz="1600" dirty="0"/>
              <a:t>I</a:t>
            </a:r>
            <a:r>
              <a:rPr lang="en-US" sz="1600" dirty="0" smtClean="0"/>
              <a:t>nstalled </a:t>
            </a:r>
            <a:r>
              <a:rPr lang="en-US" sz="1600" dirty="0"/>
              <a:t>+Y vertical panel D1500052 </a:t>
            </a:r>
            <a:r>
              <a:rPr lang="en-US" sz="1600" i="1" dirty="0"/>
              <a:t>(</a:t>
            </a:r>
            <a:r>
              <a:rPr lang="en-US" sz="1600" i="1" dirty="0" smtClean="0"/>
              <a:t>26) </a:t>
            </a:r>
            <a:r>
              <a:rPr lang="en-US" sz="1600" dirty="0" smtClean="0"/>
              <a:t>– </a:t>
            </a:r>
            <a:r>
              <a:rPr lang="en-US" sz="1600" dirty="0"/>
              <a:t>If this occurs mark/scribe the </a:t>
            </a:r>
            <a:r>
              <a:rPr lang="en-US" sz="1600" dirty="0" smtClean="0"/>
              <a:t>position, loosen C-Clamp screws</a:t>
            </a:r>
            <a:r>
              <a:rPr lang="en-US" sz="1600" dirty="0"/>
              <a:t>, and slide it out of the way temporarily. Will not be able to use the gauge block once the +X </a:t>
            </a:r>
            <a:r>
              <a:rPr lang="en-US" sz="1600" dirty="0" smtClean="0"/>
              <a:t>vertical </a:t>
            </a:r>
            <a:r>
              <a:rPr lang="en-US" sz="1600" dirty="0"/>
              <a:t>panel is installed.</a:t>
            </a:r>
          </a:p>
          <a:p>
            <a:pPr lvl="2">
              <a:spcAft>
                <a:spcPts val="1200"/>
              </a:spcAft>
            </a:pPr>
            <a:r>
              <a:rPr lang="en-US" sz="1600" dirty="0" smtClean="0"/>
              <a:t>Dog Clamps – Mark</a:t>
            </a:r>
            <a:r>
              <a:rPr lang="en-US" sz="1600" dirty="0"/>
              <a:t>, note, photograph, move.</a:t>
            </a:r>
          </a:p>
          <a:p>
            <a:pPr marL="457200" indent="-457200">
              <a:spcAft>
                <a:spcPts val="1200"/>
              </a:spcAft>
              <a:buFont typeface="+mj-lt"/>
              <a:buAutoNum type="arabicPeriod" startAt="57"/>
            </a:pPr>
            <a:endParaRPr lang="en-US" sz="20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64</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grpSp>
        <p:nvGrpSpPr>
          <p:cNvPr id="3" name="Group 2"/>
          <p:cNvGrpSpPr/>
          <p:nvPr/>
        </p:nvGrpSpPr>
        <p:grpSpPr>
          <a:xfrm>
            <a:off x="1404417" y="2895600"/>
            <a:ext cx="9383166" cy="3962400"/>
            <a:chOff x="1721917" y="2895600"/>
            <a:chExt cx="9383166" cy="396240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21917" y="2895600"/>
              <a:ext cx="2971800" cy="39624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45634" y="2895600"/>
              <a:ext cx="5959449" cy="3962400"/>
            </a:xfrm>
            <a:prstGeom prst="rect">
              <a:avLst/>
            </a:prstGeom>
          </p:spPr>
        </p:pic>
      </p:grpSp>
    </p:spTree>
    <p:extLst>
      <p:ext uri="{BB962C8B-B14F-4D97-AF65-F5344CB8AC3E}">
        <p14:creationId xmlns:p14="http://schemas.microsoft.com/office/powerpoint/2010/main" val="3118448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spcAft>
                <a:spcPts val="1200"/>
              </a:spcAft>
              <a:buFont typeface="+mj-lt"/>
              <a:buAutoNum type="arabicPeriod" startAt="58"/>
            </a:pPr>
            <a:r>
              <a:rPr lang="en-US" sz="2000" dirty="0" smtClean="0"/>
              <a:t>Lay </a:t>
            </a:r>
            <a:r>
              <a:rPr lang="en-US" sz="2000" dirty="0"/>
              <a:t>a single wipe over </a:t>
            </a:r>
            <a:r>
              <a:rPr lang="en-US" sz="2000" dirty="0" smtClean="0"/>
              <a:t>-102 </a:t>
            </a:r>
            <a:r>
              <a:rPr lang="en-US" sz="2000" dirty="0"/>
              <a:t>as shown to protect it from scratches.</a:t>
            </a:r>
          </a:p>
          <a:p>
            <a:pPr marL="457200" indent="-457200">
              <a:spcAft>
                <a:spcPts val="1200"/>
              </a:spcAft>
              <a:buFont typeface="+mj-lt"/>
              <a:buAutoNum type="arabicPeriod" startAt="58"/>
            </a:pPr>
            <a:r>
              <a:rPr lang="en-US" sz="2000" dirty="0" smtClean="0"/>
              <a:t>Position vertical panel D1500054-101 </a:t>
            </a:r>
            <a:r>
              <a:rPr lang="en-US" sz="2000" i="1" dirty="0"/>
              <a:t>(28) </a:t>
            </a:r>
            <a:r>
              <a:rPr lang="en-US" sz="2000" dirty="0"/>
              <a:t>per </a:t>
            </a:r>
            <a:r>
              <a:rPr lang="en-US" sz="2000" dirty="0" smtClean="0"/>
              <a:t>photo (overlaps -102).</a:t>
            </a:r>
            <a:endParaRPr lang="en-US" sz="2000" dirty="0"/>
          </a:p>
          <a:p>
            <a:pPr marL="457200" indent="-457200">
              <a:buFont typeface="+mj-lt"/>
              <a:buAutoNum type="arabicPeriod" startAt="58"/>
            </a:pPr>
            <a:r>
              <a:rPr lang="en-US" sz="2000" dirty="0" smtClean="0"/>
              <a:t>Gently </a:t>
            </a:r>
            <a:r>
              <a:rPr lang="en-US" sz="2000" dirty="0"/>
              <a:t>slide -101 as far as safely possible in the –Y direction.</a:t>
            </a:r>
          </a:p>
          <a:p>
            <a:pPr lvl="1"/>
            <a:r>
              <a:rPr lang="en-US" sz="1600" dirty="0"/>
              <a:t>This leaves a little </a:t>
            </a:r>
            <a:r>
              <a:rPr lang="en-US" sz="1600" dirty="0" smtClean="0"/>
              <a:t>gap </a:t>
            </a:r>
            <a:r>
              <a:rPr lang="en-US" sz="1600" dirty="0"/>
              <a:t>between the 2 </a:t>
            </a:r>
            <a:r>
              <a:rPr lang="en-US" sz="1600" dirty="0" smtClean="0"/>
              <a:t>vertical panels.</a:t>
            </a:r>
          </a:p>
          <a:p>
            <a:pPr lvl="1"/>
            <a:r>
              <a:rPr lang="en-US" sz="1600" dirty="0" smtClean="0"/>
              <a:t>Potential interference with -Y panel </a:t>
            </a:r>
            <a:r>
              <a:rPr lang="en-US" sz="1600" dirty="0"/>
              <a:t>D1500053 </a:t>
            </a:r>
            <a:r>
              <a:rPr lang="en-US" sz="1600" i="1" dirty="0"/>
              <a:t>(27) </a:t>
            </a:r>
            <a:r>
              <a:rPr lang="en-US" sz="1600" dirty="0"/>
              <a:t>and dog </a:t>
            </a:r>
            <a:r>
              <a:rPr lang="en-US" sz="1600" dirty="0" smtClean="0"/>
              <a:t>clamps </a:t>
            </a:r>
            <a:r>
              <a:rPr lang="en-US" sz="1600" dirty="0"/>
              <a:t>– </a:t>
            </a:r>
            <a:r>
              <a:rPr lang="en-US" sz="1600" dirty="0" smtClean="0"/>
              <a:t>mark/scribe </a:t>
            </a:r>
            <a:r>
              <a:rPr lang="en-US" sz="1600" dirty="0"/>
              <a:t>position, </a:t>
            </a:r>
            <a:r>
              <a:rPr lang="en-US" sz="1600" dirty="0" smtClean="0"/>
              <a:t>note, </a:t>
            </a:r>
            <a:r>
              <a:rPr lang="en-US" sz="1600" dirty="0"/>
              <a:t>move.</a:t>
            </a:r>
          </a:p>
          <a:p>
            <a:pPr marL="457200" indent="-457200">
              <a:buFont typeface="+mj-lt"/>
              <a:buAutoNum type="arabicPeriod" startAt="58"/>
            </a:pPr>
            <a:endParaRPr lang="en-US" sz="1600" dirty="0"/>
          </a:p>
          <a:p>
            <a:pPr marL="457200" indent="-457200">
              <a:spcAft>
                <a:spcPts val="1200"/>
              </a:spcAft>
              <a:buFont typeface="+mj-lt"/>
              <a:buAutoNum type="arabicPeriod" startAt="58"/>
            </a:pPr>
            <a:endParaRPr lang="en-US" sz="20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65</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grpSp>
        <p:nvGrpSpPr>
          <p:cNvPr id="5" name="Group 4"/>
          <p:cNvGrpSpPr>
            <a:grpSpLocks noChangeAspect="1"/>
          </p:cNvGrpSpPr>
          <p:nvPr/>
        </p:nvGrpSpPr>
        <p:grpSpPr>
          <a:xfrm>
            <a:off x="510949" y="3107502"/>
            <a:ext cx="11170103" cy="3683243"/>
            <a:chOff x="146013" y="2933700"/>
            <a:chExt cx="11697190" cy="3857045"/>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13" y="2933700"/>
              <a:ext cx="5800996" cy="385704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2207" y="2933700"/>
              <a:ext cx="5800996" cy="3857045"/>
            </a:xfrm>
            <a:prstGeom prst="rect">
              <a:avLst/>
            </a:prstGeom>
          </p:spPr>
        </p:pic>
      </p:grpSp>
    </p:spTree>
    <p:extLst>
      <p:ext uri="{BB962C8B-B14F-4D97-AF65-F5344CB8AC3E}">
        <p14:creationId xmlns:p14="http://schemas.microsoft.com/office/powerpoint/2010/main" val="24211471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6493164" cy="5832721"/>
          </a:xfrm>
        </p:spPr>
        <p:txBody>
          <a:bodyPr>
            <a:normAutofit/>
          </a:bodyPr>
          <a:lstStyle/>
          <a:p>
            <a:pPr marL="457200" indent="-457200">
              <a:spcAft>
                <a:spcPts val="1200"/>
              </a:spcAft>
              <a:buFont typeface="+mj-lt"/>
              <a:buAutoNum type="arabicPeriod" startAt="61"/>
            </a:pPr>
            <a:r>
              <a:rPr lang="en-US" sz="2000" dirty="0"/>
              <a:t>Remove wipes. </a:t>
            </a:r>
            <a:endParaRPr lang="en-US" sz="2000" dirty="0" smtClean="0"/>
          </a:p>
          <a:p>
            <a:pPr marL="457200" indent="-457200">
              <a:spcAft>
                <a:spcPts val="1200"/>
              </a:spcAft>
              <a:buFont typeface="+mj-lt"/>
              <a:buAutoNum type="arabicPeriod" startAt="61"/>
            </a:pPr>
            <a:r>
              <a:rPr lang="en-US" sz="2000" dirty="0" smtClean="0"/>
              <a:t>Install 2X bolt assy (-2 config) in the empty holes.</a:t>
            </a:r>
            <a:endParaRPr lang="en-US" sz="2000" dirty="0"/>
          </a:p>
          <a:p>
            <a:pPr marL="457200" indent="-457200">
              <a:buFont typeface="+mj-lt"/>
              <a:buAutoNum type="arabicPeriod" startAt="61"/>
            </a:pPr>
            <a:r>
              <a:rPr lang="en-US" sz="2000" dirty="0" smtClean="0"/>
              <a:t>Add </a:t>
            </a:r>
            <a:r>
              <a:rPr lang="en-US" sz="2000" dirty="0"/>
              <a:t>missing C-Clamp to each partial </a:t>
            </a:r>
            <a:r>
              <a:rPr lang="en-US" sz="2000" dirty="0" smtClean="0"/>
              <a:t>assy.</a:t>
            </a:r>
            <a:endParaRPr lang="en-US" sz="2000" dirty="0"/>
          </a:p>
          <a:p>
            <a:pPr lvl="1">
              <a:spcAft>
                <a:spcPts val="1200"/>
              </a:spcAft>
            </a:pPr>
            <a:r>
              <a:rPr lang="en-US" sz="1600" dirty="0"/>
              <a:t>Req. </a:t>
            </a:r>
            <a:r>
              <a:rPr lang="en-US" sz="1600" dirty="0" smtClean="0"/>
              <a:t>hardware: 4X SHCS, 4-40 x .5</a:t>
            </a:r>
            <a:endParaRPr lang="en-US" sz="1600" dirty="0"/>
          </a:p>
          <a:p>
            <a:pPr marL="457200" indent="-457200">
              <a:spcAft>
                <a:spcPts val="1200"/>
              </a:spcAft>
              <a:buFont typeface="+mj-lt"/>
              <a:buAutoNum type="arabicPeriod" startAt="61"/>
            </a:pPr>
            <a:r>
              <a:rPr lang="en-US" sz="2000" dirty="0" smtClean="0"/>
              <a:t>Position vertical </a:t>
            </a:r>
            <a:r>
              <a:rPr lang="en-US" sz="2000" dirty="0"/>
              <a:t>panels using gauge blocks D1500120-3250 </a:t>
            </a:r>
            <a:r>
              <a:rPr lang="en-US" sz="2000" i="1" dirty="0"/>
              <a:t>(56) </a:t>
            </a:r>
            <a:r>
              <a:rPr lang="en-US" sz="2000" dirty="0"/>
              <a:t>in +X, +Y corner and -3545 </a:t>
            </a:r>
            <a:r>
              <a:rPr lang="en-US" sz="2000" i="1" dirty="0"/>
              <a:t>(55) </a:t>
            </a:r>
            <a:r>
              <a:rPr lang="en-US" sz="2000" dirty="0"/>
              <a:t>between the panels</a:t>
            </a:r>
            <a:r>
              <a:rPr lang="en-US" sz="2000" dirty="0" smtClean="0"/>
              <a:t>.</a:t>
            </a:r>
            <a:endParaRPr lang="en-US" sz="1600" dirty="0"/>
          </a:p>
          <a:p>
            <a:pPr marL="457200" indent="-457200">
              <a:buFont typeface="+mj-lt"/>
              <a:buAutoNum type="arabicPeriod" startAt="61"/>
            </a:pPr>
            <a:r>
              <a:rPr lang="en-US" sz="2000" dirty="0" smtClean="0"/>
              <a:t>Tighten C-Clamp Screws and add C-Clamp </a:t>
            </a:r>
            <a:r>
              <a:rPr lang="en-US" sz="2000" dirty="0"/>
              <a:t>Jaw </a:t>
            </a:r>
            <a:r>
              <a:rPr lang="en-US" sz="2000" dirty="0" smtClean="0"/>
              <a:t>(68).</a:t>
            </a:r>
          </a:p>
          <a:p>
            <a:pPr lvl="1"/>
            <a:r>
              <a:rPr lang="en-US" sz="1600" dirty="0" smtClean="0"/>
              <a:t>Req. hardware: 4X SHCS, 4-40 x .5</a:t>
            </a:r>
          </a:p>
          <a:p>
            <a:pPr lvl="1">
              <a:spcAft>
                <a:spcPts val="1200"/>
              </a:spcAft>
            </a:pPr>
            <a:r>
              <a:rPr lang="en-US" sz="1600" dirty="0" smtClean="0"/>
              <a:t>Use provided metal shim to help space glass. Want ~1/16” gap between the panels.</a:t>
            </a:r>
          </a:p>
          <a:p>
            <a:pPr marL="342900" indent="-342900">
              <a:spcAft>
                <a:spcPts val="1200"/>
              </a:spcAft>
              <a:buFont typeface="+mj-lt"/>
              <a:buAutoNum type="arabicPeriod" startAt="66"/>
            </a:pPr>
            <a:r>
              <a:rPr lang="en-US" sz="2000" dirty="0" smtClean="0"/>
              <a:t> If dog clamps were moved, put them back.</a:t>
            </a:r>
          </a:p>
          <a:p>
            <a:pPr marL="457200" indent="-457200">
              <a:buFont typeface="+mj-lt"/>
              <a:buAutoNum type="arabicPeriod" startAt="61"/>
            </a:pPr>
            <a:endParaRPr lang="en-US" sz="1600" dirty="0"/>
          </a:p>
          <a:p>
            <a:pPr marL="457200" indent="-457200">
              <a:spcAft>
                <a:spcPts val="1200"/>
              </a:spcAft>
              <a:buFont typeface="+mj-lt"/>
              <a:buAutoNum type="arabicPeriod" startAt="61"/>
            </a:pPr>
            <a:endParaRPr lang="en-US" sz="20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66</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grpSp>
        <p:nvGrpSpPr>
          <p:cNvPr id="9" name="Group 8"/>
          <p:cNvGrpSpPr/>
          <p:nvPr/>
        </p:nvGrpSpPr>
        <p:grpSpPr>
          <a:xfrm>
            <a:off x="6598920" y="1317662"/>
            <a:ext cx="5501875" cy="4727537"/>
            <a:chOff x="6598920" y="1317662"/>
            <a:chExt cx="5501875" cy="4727537"/>
          </a:xfrm>
        </p:grpSpPr>
        <p:pic>
          <p:nvPicPr>
            <p:cNvPr id="3" name="Picture 2"/>
            <p:cNvPicPr>
              <a:picLocks noChangeAspect="1"/>
            </p:cNvPicPr>
            <p:nvPr/>
          </p:nvPicPr>
          <p:blipFill>
            <a:blip r:embed="rId2"/>
            <a:stretch>
              <a:fillRect/>
            </a:stretch>
          </p:blipFill>
          <p:spPr>
            <a:xfrm>
              <a:off x="6598920" y="1317662"/>
              <a:ext cx="5501875" cy="4727537"/>
            </a:xfrm>
            <a:prstGeom prst="rect">
              <a:avLst/>
            </a:prstGeom>
          </p:spPr>
        </p:pic>
        <p:sp>
          <p:nvSpPr>
            <p:cNvPr id="8" name="Rectangle 7"/>
            <p:cNvSpPr/>
            <p:nvPr/>
          </p:nvSpPr>
          <p:spPr>
            <a:xfrm>
              <a:off x="6598920" y="1317663"/>
              <a:ext cx="2964180" cy="290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56320" y="5609963"/>
              <a:ext cx="2674620" cy="290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5842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spcAft>
                <a:spcPts val="1200"/>
              </a:spcAft>
              <a:buFont typeface="+mj-lt"/>
              <a:buAutoNum type="arabicPeriod" startAt="67"/>
            </a:pPr>
            <a:r>
              <a:rPr lang="en-US" sz="2000" dirty="0" smtClean="0"/>
              <a:t>Install horizontal panel D1500049 </a:t>
            </a:r>
            <a:r>
              <a:rPr lang="en-US" sz="2000" i="1" dirty="0" smtClean="0"/>
              <a:t>(23).</a:t>
            </a:r>
          </a:p>
          <a:p>
            <a:pPr marL="457200" indent="-457200">
              <a:buFont typeface="+mj-lt"/>
              <a:buAutoNum type="arabicPeriod" startAt="67"/>
            </a:pPr>
            <a:r>
              <a:rPr lang="en-US" sz="2000" dirty="0" smtClean="0"/>
              <a:t>Place PEEK </a:t>
            </a:r>
            <a:r>
              <a:rPr lang="en-US" sz="2000" dirty="0"/>
              <a:t>Midspan Support (Inner) </a:t>
            </a:r>
            <a:r>
              <a:rPr lang="en-US" sz="2000" i="1" dirty="0"/>
              <a:t>(41) </a:t>
            </a:r>
            <a:r>
              <a:rPr lang="en-US" sz="2000" dirty="0"/>
              <a:t>on </a:t>
            </a:r>
            <a:r>
              <a:rPr lang="en-US" sz="2000" dirty="0" smtClean="0"/>
              <a:t>vertical glass and secure on standoffs.</a:t>
            </a:r>
          </a:p>
          <a:p>
            <a:pPr lvl="1">
              <a:spcAft>
                <a:spcPts val="1200"/>
              </a:spcAft>
            </a:pPr>
            <a:r>
              <a:rPr lang="en-US" sz="1600" dirty="0" smtClean="0"/>
              <a:t>Req. hardware: 2X BHSC 1/40-20 x.5 </a:t>
            </a:r>
            <a:r>
              <a:rPr lang="en-US" sz="1600" i="1" dirty="0" smtClean="0"/>
              <a:t>(48)</a:t>
            </a:r>
          </a:p>
          <a:p>
            <a:pPr marL="457200" indent="-457200">
              <a:spcAft>
                <a:spcPts val="1200"/>
              </a:spcAft>
              <a:buFont typeface="+mj-lt"/>
              <a:buAutoNum type="arabicPeriod" startAt="67"/>
            </a:pPr>
            <a:r>
              <a:rPr lang="en-US" sz="2000" dirty="0"/>
              <a:t>Slip PEEK Shim </a:t>
            </a:r>
            <a:r>
              <a:rPr lang="en-US" sz="2000" i="1" dirty="0"/>
              <a:t>(42) </a:t>
            </a:r>
            <a:r>
              <a:rPr lang="en-US" sz="2000" dirty="0"/>
              <a:t>behind the standoffs, and slide upward to position it between the set screws and glass.</a:t>
            </a:r>
          </a:p>
          <a:p>
            <a:pPr marL="457200" indent="-457200">
              <a:spcAft>
                <a:spcPts val="1200"/>
              </a:spcAft>
              <a:buFont typeface="+mj-lt"/>
              <a:buAutoNum type="arabicPeriod" startAt="67"/>
            </a:pPr>
            <a:endParaRPr lang="en-US" sz="2000" i="1" dirty="0" smtClean="0"/>
          </a:p>
          <a:p>
            <a:pPr marL="457200" indent="-457200">
              <a:buFont typeface="+mj-lt"/>
              <a:buAutoNum type="arabicPeriod" startAt="67"/>
            </a:pPr>
            <a:endParaRPr lang="en-US" sz="1600" dirty="0"/>
          </a:p>
          <a:p>
            <a:pPr marL="457200" indent="-457200">
              <a:spcAft>
                <a:spcPts val="1200"/>
              </a:spcAft>
              <a:buFont typeface="+mj-lt"/>
              <a:buAutoNum type="arabicPeriod" startAt="67"/>
            </a:pPr>
            <a:endParaRPr lang="en-US" sz="20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67</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pic>
        <p:nvPicPr>
          <p:cNvPr id="10" name="Picture 9" descr="IMG_4714"/>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900348" y="3130062"/>
            <a:ext cx="4880911" cy="3660683"/>
          </a:xfrm>
          <a:prstGeom prst="rect">
            <a:avLst/>
          </a:prstGeom>
          <a:noFill/>
          <a:ln>
            <a:noFill/>
          </a:ln>
        </p:spPr>
      </p:pic>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6958" y="3129741"/>
            <a:ext cx="5506149" cy="3661004"/>
          </a:xfrm>
          <a:prstGeom prst="rect">
            <a:avLst/>
          </a:prstGeom>
        </p:spPr>
      </p:pic>
    </p:spTree>
    <p:extLst>
      <p:ext uri="{BB962C8B-B14F-4D97-AF65-F5344CB8AC3E}">
        <p14:creationId xmlns:p14="http://schemas.microsoft.com/office/powerpoint/2010/main" val="21973874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spcAft>
                <a:spcPts val="1200"/>
              </a:spcAft>
              <a:buFont typeface="+mj-lt"/>
              <a:buAutoNum type="arabicPeriod" startAt="69"/>
            </a:pPr>
            <a:r>
              <a:rPr lang="en-US" sz="2000" dirty="0" smtClean="0"/>
              <a:t>Tighten set screws.</a:t>
            </a:r>
          </a:p>
          <a:p>
            <a:pPr marL="457200" indent="-457200">
              <a:spcAft>
                <a:spcPts val="1200"/>
              </a:spcAft>
              <a:buFont typeface="+mj-lt"/>
              <a:buAutoNum type="arabicPeriod" startAt="69"/>
            </a:pPr>
            <a:r>
              <a:rPr lang="en-US" sz="2000" dirty="0"/>
              <a:t>Install D1500116 </a:t>
            </a:r>
            <a:r>
              <a:rPr lang="en-US" sz="2000" i="1" dirty="0" smtClean="0"/>
              <a:t>(40) </a:t>
            </a:r>
            <a:r>
              <a:rPr lang="en-US" sz="2000" dirty="0" smtClean="0"/>
              <a:t>in </a:t>
            </a:r>
            <a:r>
              <a:rPr lang="en-US" sz="2000" dirty="0"/>
              <a:t>retracted position, then slide toward bench if possible</a:t>
            </a:r>
            <a:r>
              <a:rPr lang="en-US" sz="2000" dirty="0" smtClean="0"/>
              <a:t>.</a:t>
            </a:r>
          </a:p>
          <a:p>
            <a:pPr marL="457200" indent="-457200">
              <a:spcAft>
                <a:spcPts val="1200"/>
              </a:spcAft>
              <a:buFont typeface="+mj-lt"/>
              <a:buAutoNum type="arabicPeriod" startAt="69"/>
            </a:pPr>
            <a:endParaRPr lang="en-US" sz="2000" dirty="0"/>
          </a:p>
          <a:p>
            <a:pPr marL="457200" indent="-457200">
              <a:spcAft>
                <a:spcPts val="1200"/>
              </a:spcAft>
              <a:buFont typeface="+mj-lt"/>
              <a:buAutoNum type="arabicPeriod" startAt="69"/>
            </a:pPr>
            <a:endParaRPr lang="en-US" sz="1600" dirty="0"/>
          </a:p>
          <a:p>
            <a:pPr marL="457200" indent="-457200">
              <a:spcAft>
                <a:spcPts val="1200"/>
              </a:spcAft>
              <a:buFont typeface="+mj-lt"/>
              <a:buAutoNum type="arabicPeriod" startAt="69"/>
            </a:pPr>
            <a:endParaRPr lang="en-US" sz="2000" i="1" dirty="0" smtClean="0"/>
          </a:p>
          <a:p>
            <a:pPr marL="457200" indent="-457200">
              <a:buFont typeface="+mj-lt"/>
              <a:buAutoNum type="arabicPeriod" startAt="69"/>
            </a:pPr>
            <a:endParaRPr lang="en-US" sz="1600" dirty="0"/>
          </a:p>
          <a:p>
            <a:pPr marL="457200" indent="-457200">
              <a:spcAft>
                <a:spcPts val="1200"/>
              </a:spcAft>
              <a:buFont typeface="+mj-lt"/>
              <a:buAutoNum type="arabicPeriod" startAt="69"/>
            </a:pPr>
            <a:endParaRPr lang="en-US" sz="20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68</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7687" y="2188919"/>
            <a:ext cx="2979728" cy="4481512"/>
          </a:xfrm>
          <a:prstGeom prst="rect">
            <a:avLst/>
          </a:prstGeom>
        </p:spPr>
      </p:pic>
      <p:pic>
        <p:nvPicPr>
          <p:cNvPr id="9" name="Picture 8" descr="IMG_4720"/>
          <p:cNvPicPr>
            <a:picLocks noGrp="1" noChangeAspect="1"/>
          </p:cNvPicPr>
          <p:nvPr isPhoto="1"/>
        </p:nvPicPr>
        <p:blipFill>
          <a:blip r:embed="rId3" cstate="print">
            <a:lum/>
            <a:extLst>
              <a:ext uri="{28A0092B-C50C-407E-A947-70E740481C1C}">
                <a14:useLocalDpi xmlns:a14="http://schemas.microsoft.com/office/drawing/2010/main"/>
              </a:ext>
            </a:extLst>
          </a:blip>
          <a:stretch>
            <a:fillRect/>
          </a:stretch>
        </p:blipFill>
        <p:spPr>
          <a:xfrm>
            <a:off x="1197464" y="2188919"/>
            <a:ext cx="5975350" cy="4481512"/>
          </a:xfrm>
          <a:prstGeom prst="rect">
            <a:avLst/>
          </a:prstGeom>
          <a:noFill/>
          <a:ln>
            <a:noFill/>
          </a:ln>
        </p:spPr>
      </p:pic>
    </p:spTree>
    <p:extLst>
      <p:ext uri="{BB962C8B-B14F-4D97-AF65-F5344CB8AC3E}">
        <p14:creationId xmlns:p14="http://schemas.microsoft.com/office/powerpoint/2010/main" val="3061926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3" cy="5832721"/>
          </a:xfrm>
        </p:spPr>
        <p:txBody>
          <a:bodyPr>
            <a:normAutofit/>
          </a:bodyPr>
          <a:lstStyle/>
          <a:p>
            <a:pPr marL="457200" indent="-457200">
              <a:buFont typeface="+mj-lt"/>
              <a:buAutoNum type="arabicPeriod" startAt="71"/>
            </a:pPr>
            <a:r>
              <a:rPr lang="en-US" sz="2000" dirty="0" smtClean="0"/>
              <a:t>Position </a:t>
            </a:r>
            <a:r>
              <a:rPr lang="en-US" sz="2000" dirty="0"/>
              <a:t>vertical outer panel </a:t>
            </a:r>
            <a:r>
              <a:rPr lang="en-US" sz="2000" dirty="0" smtClean="0"/>
              <a:t>D1500043-101 </a:t>
            </a:r>
            <a:r>
              <a:rPr lang="en-US" sz="2000" i="1" dirty="0" smtClean="0"/>
              <a:t>(2) </a:t>
            </a:r>
            <a:r>
              <a:rPr lang="en-US" sz="2000" dirty="0" smtClean="0"/>
              <a:t>as shown.</a:t>
            </a:r>
          </a:p>
          <a:p>
            <a:pPr lvl="1">
              <a:spcAft>
                <a:spcPts val="1200"/>
              </a:spcAft>
            </a:pPr>
            <a:r>
              <a:rPr lang="en-US" sz="1600" dirty="0" smtClean="0"/>
              <a:t>The installed inner vertical panel’s upper 2X C-Clamp screws fit through the holes in -101.</a:t>
            </a:r>
            <a:endParaRPr lang="en-US" sz="1600" dirty="0"/>
          </a:p>
          <a:p>
            <a:pPr marL="457200" indent="-457200">
              <a:spcAft>
                <a:spcPts val="1200"/>
              </a:spcAft>
              <a:buFont typeface="+mj-lt"/>
              <a:buAutoNum type="arabicPeriod" startAt="71"/>
            </a:pPr>
            <a:r>
              <a:rPr lang="en-US" sz="2000" dirty="0" smtClean="0"/>
              <a:t>Screw the upper bolt assy into the Panel Mt Bracket (32) first, but leave loose.</a:t>
            </a:r>
          </a:p>
          <a:p>
            <a:pPr marL="457200" indent="-457200">
              <a:buFont typeface="+mj-lt"/>
              <a:buAutoNum type="arabicPeriod" startAt="71"/>
            </a:pPr>
            <a:r>
              <a:rPr lang="en-US" sz="2000" dirty="0" smtClean="0"/>
              <a:t>Screw the lower 2X bolt assy into the                                                                                             installed C-Clamps, but leave loose.</a:t>
            </a:r>
          </a:p>
          <a:p>
            <a:pPr lvl="1">
              <a:spcAft>
                <a:spcPts val="1200"/>
              </a:spcAft>
            </a:pPr>
            <a:r>
              <a:rPr lang="en-US" sz="1600" dirty="0" smtClean="0"/>
              <a:t>May have to slide Panel Mt Bracket up/down                                                                                                                                            to reach holes in C-Clamps.</a:t>
            </a:r>
            <a:endParaRPr lang="en-US" sz="1600" dirty="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69</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7581" y="2565247"/>
            <a:ext cx="6355149" cy="4225498"/>
          </a:xfrm>
          <a:prstGeom prst="rect">
            <a:avLst/>
          </a:prstGeom>
        </p:spPr>
      </p:pic>
    </p:spTree>
    <p:extLst>
      <p:ext uri="{BB962C8B-B14F-4D97-AF65-F5344CB8AC3E}">
        <p14:creationId xmlns:p14="http://schemas.microsoft.com/office/powerpoint/2010/main" val="3693785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THE BASICS</a:t>
            </a:r>
            <a:endParaRPr lang="en-US" b="1" dirty="0"/>
          </a:p>
        </p:txBody>
      </p:sp>
      <p:sp>
        <p:nvSpPr>
          <p:cNvPr id="4" name="Slide Number Placeholder 3"/>
          <p:cNvSpPr>
            <a:spLocks noGrp="1"/>
          </p:cNvSpPr>
          <p:nvPr>
            <p:ph type="sldNum" sz="quarter" idx="12"/>
          </p:nvPr>
        </p:nvSpPr>
        <p:spPr/>
        <p:txBody>
          <a:bodyPr/>
          <a:lstStyle/>
          <a:p>
            <a:fld id="{E6758727-98EA-4EF2-A6C5-2B1E1425E5E2}" type="slidenum">
              <a:rPr lang="en-US" smtClean="0"/>
              <a:t>7</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Temp EQ Stop Stabilizer Assy BOM</a:t>
            </a:r>
            <a:endParaRPr lang="en-US" sz="3600" b="1" dirty="0"/>
          </a:p>
        </p:txBody>
      </p:sp>
      <p:pic>
        <p:nvPicPr>
          <p:cNvPr id="3" name="Picture 2"/>
          <p:cNvPicPr>
            <a:picLocks noChangeAspect="1"/>
          </p:cNvPicPr>
          <p:nvPr/>
        </p:nvPicPr>
        <p:blipFill rotWithShape="1">
          <a:blip r:embed="rId2"/>
          <a:srcRect t="13423"/>
          <a:stretch/>
        </p:blipFill>
        <p:spPr>
          <a:xfrm>
            <a:off x="655121" y="1624005"/>
            <a:ext cx="4809507" cy="480161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288140530"/>
              </p:ext>
            </p:extLst>
          </p:nvPr>
        </p:nvGraphicFramePr>
        <p:xfrm>
          <a:off x="5944167" y="2495136"/>
          <a:ext cx="5544616" cy="2286000"/>
        </p:xfrm>
        <a:graphic>
          <a:graphicData uri="http://schemas.openxmlformats.org/drawingml/2006/table">
            <a:tbl>
              <a:tblPr/>
              <a:tblGrid>
                <a:gridCol w="543719"/>
                <a:gridCol w="1153886"/>
                <a:gridCol w="2133600"/>
                <a:gridCol w="1164771"/>
                <a:gridCol w="548640"/>
              </a:tblGrid>
              <a:tr h="358140">
                <a:tc>
                  <a:txBody>
                    <a:bodyPr/>
                    <a:lstStyle/>
                    <a:p>
                      <a:pPr algn="ctr" fontAlgn="ctr"/>
                      <a:r>
                        <a:rPr lang="en-US" sz="1100" b="1" i="0" u="none" strike="noStrike" dirty="0">
                          <a:solidFill>
                            <a:srgbClr val="000000"/>
                          </a:solidFill>
                          <a:effectLst/>
                          <a:latin typeface="Times New Roman" panose="02020603050405020304" pitchFamily="18" charset="0"/>
                        </a:rPr>
                        <a:t>ITEM NO.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PART NUMBER</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Times New Roman" panose="02020603050405020304" pitchFamily="18" charset="0"/>
                        </a:rPr>
                        <a:t>DESCRIPTION</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MATERIAL</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Times New Roman" panose="02020603050405020304" pitchFamily="18" charset="0"/>
                        </a:rPr>
                        <a:t>QTY</a:t>
                      </a:r>
                    </a:p>
                  </a:txBody>
                  <a:tcPr marL="7620" marR="7620" marT="7620" marB="0" anchor="ctr">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69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D1500156</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EQ Stop Temp Stabilizer Assy</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69.1</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Q104-222-15</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Thumbscrew, 7/16-20 X 1.0 LG.</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PEEK</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8</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dirty="0">
                          <a:solidFill>
                            <a:srgbClr val="000000"/>
                          </a:solidFill>
                          <a:effectLst/>
                          <a:latin typeface="Times New Roman" panose="02020603050405020304" pitchFamily="18" charset="0"/>
                        </a:rPr>
                        <a:t>69.2</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D1500144</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C-Clamp Screw</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316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69.3</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D1500150</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C-Clamp</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69.4</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D1500151</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U-Channel</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69.5</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D1500154</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L-Bracket</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6061-T6 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2</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69.6</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NAS620-C416 </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Times New Roman" panose="02020603050405020304" pitchFamily="18" charset="0"/>
                        </a:rPr>
                        <a:t>Washer, Flat, 1/4</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300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14</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69.7</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95630A470</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Washer, Flat, 1/4</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PTFE (general)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8</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69.8</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MS16995-48 </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Screw, SHC, 1/4-20 X .50 LG.</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300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6</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69.9</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MS16995-49</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Screw, SHC, 1/4-20 X .63 LG.</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300 SSTL</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8</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r>
              <a:tr h="175260">
                <a:tc>
                  <a:txBody>
                    <a:bodyPr/>
                    <a:lstStyle/>
                    <a:p>
                      <a:pPr algn="l" fontAlgn="b"/>
                      <a:r>
                        <a:rPr lang="en-US" sz="1100" b="0" i="0" u="none" strike="noStrike">
                          <a:solidFill>
                            <a:srgbClr val="000000"/>
                          </a:solidFill>
                          <a:effectLst/>
                          <a:latin typeface="Times New Roman" panose="02020603050405020304" pitchFamily="18" charset="0"/>
                        </a:rPr>
                        <a:t>69.10</a:t>
                      </a:r>
                    </a:p>
                  </a:txBody>
                  <a:tcPr marL="114300" marR="7620" marT="7620" marB="0" anchor="b">
                    <a:lnL w="6350" cap="flat" cmpd="sng" algn="ctr">
                      <a:solidFill>
                        <a:srgbClr val="000000"/>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Times New Roman" panose="02020603050405020304" pitchFamily="18" charset="0"/>
                        </a:rPr>
                        <a:t>Thread Insert</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Times New Roman" panose="02020603050405020304" pitchFamily="18" charset="0"/>
                        </a:rPr>
                        <a:t>Helicoil 1/4"-20 x 1Dia </a:t>
                      </a:r>
                    </a:p>
                  </a:txBody>
                  <a:tcPr marL="11430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Nitronic 60</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8</a:t>
                      </a:r>
                    </a:p>
                  </a:txBody>
                  <a:tcPr marL="7620" marR="7620" marT="7620" marB="0" anchor="b">
                    <a:lnL w="6350" cap="flat" cmpd="sng" algn="ctr">
                      <a:solidFill>
                        <a:srgbClr val="A6A6A6"/>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227120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3" cy="5832721"/>
          </a:xfrm>
        </p:spPr>
        <p:txBody>
          <a:bodyPr>
            <a:normAutofit/>
          </a:bodyPr>
          <a:lstStyle/>
          <a:p>
            <a:pPr marL="457200" indent="-457200">
              <a:buFont typeface="+mj-lt"/>
              <a:buAutoNum type="arabicPeriod" startAt="74"/>
            </a:pPr>
            <a:r>
              <a:rPr lang="en-US" sz="2000" dirty="0" smtClean="0"/>
              <a:t>Repeat </a:t>
            </a:r>
            <a:r>
              <a:rPr lang="en-US" sz="2000" dirty="0"/>
              <a:t>Steps 71 – 73 for the other vertical outer panel, D1500043-102 </a:t>
            </a:r>
            <a:r>
              <a:rPr lang="en-US" sz="2000" i="1" dirty="0"/>
              <a:t>(13).</a:t>
            </a:r>
          </a:p>
          <a:p>
            <a:pPr marL="457200" indent="-457200">
              <a:buFont typeface="+mj-lt"/>
              <a:buAutoNum type="arabicPeriod" startAt="74"/>
            </a:pPr>
            <a:endParaRPr lang="en-US" sz="16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70</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24825" y="2160008"/>
            <a:ext cx="6205372" cy="4125912"/>
          </a:xfrm>
          <a:prstGeom prst="rect">
            <a:avLst/>
          </a:prstGeom>
        </p:spPr>
      </p:pic>
      <p:pic>
        <p:nvPicPr>
          <p:cNvPr id="8" name="Picture 7" descr="IMG_472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61804" y="2160008"/>
            <a:ext cx="5501217" cy="4125912"/>
          </a:xfrm>
          <a:prstGeom prst="rect">
            <a:avLst/>
          </a:prstGeom>
          <a:noFill/>
          <a:ln>
            <a:noFill/>
          </a:ln>
        </p:spPr>
      </p:pic>
    </p:spTree>
    <p:extLst>
      <p:ext uri="{BB962C8B-B14F-4D97-AF65-F5344CB8AC3E}">
        <p14:creationId xmlns:p14="http://schemas.microsoft.com/office/powerpoint/2010/main" val="32859462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7" y="1025278"/>
            <a:ext cx="4825048" cy="5832721"/>
          </a:xfrm>
        </p:spPr>
        <p:txBody>
          <a:bodyPr>
            <a:normAutofit/>
          </a:bodyPr>
          <a:lstStyle/>
          <a:p>
            <a:pPr marL="457200" indent="-457200">
              <a:buFont typeface="+mj-lt"/>
              <a:buAutoNum type="arabicPeriod" startAt="75"/>
            </a:pPr>
            <a:r>
              <a:rPr lang="en-US" sz="2000" dirty="0" smtClean="0"/>
              <a:t>Place PEEK Midspan </a:t>
            </a:r>
            <a:r>
              <a:rPr lang="en-US" sz="2000" dirty="0"/>
              <a:t>Support </a:t>
            </a:r>
            <a:r>
              <a:rPr lang="en-US" sz="2000" i="1" dirty="0"/>
              <a:t>(33) </a:t>
            </a:r>
            <a:r>
              <a:rPr lang="en-US" sz="2000" dirty="0" smtClean="0"/>
              <a:t>on outer </a:t>
            </a:r>
            <a:r>
              <a:rPr lang="en-US" sz="2000" dirty="0"/>
              <a:t>panels </a:t>
            </a:r>
            <a:r>
              <a:rPr lang="en-US" sz="2000" dirty="0" smtClean="0"/>
              <a:t>and loosely secure to 2X Panel Mt Brackets.</a:t>
            </a:r>
          </a:p>
          <a:p>
            <a:pPr lvl="1"/>
            <a:r>
              <a:rPr lang="en-US" sz="1600" dirty="0" smtClean="0"/>
              <a:t>Req</a:t>
            </a:r>
            <a:r>
              <a:rPr lang="en-US" sz="1600" dirty="0"/>
              <a:t>. hardware: 2X BHSC 1/40-20 </a:t>
            </a:r>
            <a:r>
              <a:rPr lang="en-US" sz="1600" dirty="0" smtClean="0"/>
              <a:t>x.5 </a:t>
            </a:r>
            <a:r>
              <a:rPr lang="en-US" sz="1600" i="1" dirty="0" smtClean="0"/>
              <a:t>(48)</a:t>
            </a:r>
          </a:p>
          <a:p>
            <a:pPr lvl="1">
              <a:spcAft>
                <a:spcPts val="1200"/>
              </a:spcAft>
            </a:pPr>
            <a:r>
              <a:rPr lang="en-US" sz="1600" dirty="0" smtClean="0"/>
              <a:t>Hardware on Panel Mt Brackets and outer vertical panels was left loose to make this step easier. Will probably have the position of the Panel Mt Brackets to screw the Midspan Support in.</a:t>
            </a:r>
            <a:endParaRPr lang="en-US" sz="2000" dirty="0" smtClean="0"/>
          </a:p>
          <a:p>
            <a:pPr marL="457200" indent="-457200">
              <a:buFont typeface="+mj-lt"/>
              <a:buAutoNum type="arabicPeriod" startAt="75"/>
            </a:pPr>
            <a:r>
              <a:rPr lang="en-US" sz="2000" dirty="0" smtClean="0"/>
              <a:t>Align outer vertical panels using the provided metal shim, then lock everything in place.</a:t>
            </a:r>
          </a:p>
          <a:p>
            <a:pPr lvl="1"/>
            <a:r>
              <a:rPr lang="en-US" sz="1600" dirty="0" smtClean="0"/>
              <a:t>1/16” gap between glass.</a:t>
            </a:r>
          </a:p>
          <a:p>
            <a:pPr lvl="1">
              <a:spcAft>
                <a:spcPts val="1200"/>
              </a:spcAft>
            </a:pPr>
            <a:r>
              <a:rPr lang="en-US" sz="1600" dirty="0" smtClean="0"/>
              <a:t>Tighten 6X glass bolt assy, 10X BHSC (8X on Panel Mt Brackets and 2X on Midspan Support).</a:t>
            </a:r>
            <a:endParaRPr lang="en-US" sz="2000" dirty="0"/>
          </a:p>
          <a:p>
            <a:pPr marL="457200" indent="-457200">
              <a:buFont typeface="+mj-lt"/>
              <a:buAutoNum type="arabicPeriod" startAt="75"/>
            </a:pPr>
            <a:r>
              <a:rPr lang="en-US" sz="2000" dirty="0" smtClean="0"/>
              <a:t>Slide </a:t>
            </a:r>
            <a:r>
              <a:rPr lang="en-US" sz="2000" dirty="0"/>
              <a:t>2X support shims </a:t>
            </a:r>
            <a:r>
              <a:rPr lang="en-US" sz="2000" i="1" dirty="0"/>
              <a:t>(42) </a:t>
            </a:r>
            <a:r>
              <a:rPr lang="en-US" sz="2000" dirty="0"/>
              <a:t>between set screws and glass, then </a:t>
            </a:r>
            <a:r>
              <a:rPr lang="en-US" sz="2000" dirty="0" smtClean="0"/>
              <a:t>tighten set screws.</a:t>
            </a:r>
            <a:endParaRPr lang="en-US" sz="2000" dirty="0"/>
          </a:p>
          <a:p>
            <a:pPr marL="457200" indent="-457200">
              <a:buFont typeface="+mj-lt"/>
              <a:buAutoNum type="arabicPeriod" startAt="75"/>
            </a:pPr>
            <a:endParaRPr lang="en-US" sz="2000" dirty="0"/>
          </a:p>
          <a:p>
            <a:pPr marL="457200" indent="-457200">
              <a:buFont typeface="+mj-lt"/>
              <a:buAutoNum type="arabicPeriod" startAt="75"/>
            </a:pPr>
            <a:endParaRPr lang="en-US" sz="16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71</a:t>
            </a:fld>
            <a:endParaRPr lang="en-US"/>
          </a:p>
        </p:txBody>
      </p:sp>
      <p:sp>
        <p:nvSpPr>
          <p:cNvPr id="7" name="Title 1"/>
          <p:cNvSpPr>
            <a:spLocks noGrp="1"/>
          </p:cNvSpPr>
          <p:nvPr>
            <p:ph type="title"/>
          </p:nvPr>
        </p:nvSpPr>
        <p:spPr>
          <a:xfrm>
            <a:off x="3977820" y="79149"/>
            <a:ext cx="4143375" cy="749299"/>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b="1" dirty="0" smtClean="0"/>
              <a:t>+X Side</a:t>
            </a:r>
            <a:endParaRPr lang="en-US"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491" y="1241179"/>
            <a:ext cx="7034239" cy="4677021"/>
          </a:xfrm>
          <a:prstGeom prst="rect">
            <a:avLst/>
          </a:prstGeom>
        </p:spPr>
      </p:pic>
    </p:spTree>
    <p:extLst>
      <p:ext uri="{BB962C8B-B14F-4D97-AF65-F5344CB8AC3E}">
        <p14:creationId xmlns:p14="http://schemas.microsoft.com/office/powerpoint/2010/main" val="21204039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buFont typeface="+mj-lt"/>
              <a:buAutoNum type="arabicPeriod" startAt="78"/>
            </a:pPr>
            <a:r>
              <a:rPr lang="en-US" sz="2000" dirty="0" smtClean="0"/>
              <a:t>Double </a:t>
            </a:r>
            <a:r>
              <a:rPr lang="en-US" sz="2000" dirty="0"/>
              <a:t>check and prep the vertical panels </a:t>
            </a:r>
            <a:r>
              <a:rPr lang="en-US" sz="2000" dirty="0" smtClean="0"/>
              <a:t>D1500055-101 </a:t>
            </a:r>
            <a:r>
              <a:rPr lang="en-US" sz="2000" dirty="0"/>
              <a:t>&amp; -102 </a:t>
            </a:r>
            <a:r>
              <a:rPr lang="en-US" sz="2000" i="1" dirty="0" smtClean="0"/>
              <a:t>(30 &amp; 31) </a:t>
            </a:r>
            <a:r>
              <a:rPr lang="en-US" sz="2000" dirty="0"/>
              <a:t>that are about to be installed. Confirm:</a:t>
            </a:r>
          </a:p>
          <a:p>
            <a:pPr lvl="1"/>
            <a:r>
              <a:rPr lang="en-US" sz="1600" dirty="0"/>
              <a:t>Correct type of Stiffeners &amp; C-Clamps (refer to </a:t>
            </a:r>
            <a:r>
              <a:rPr lang="en-US" sz="1600" dirty="0">
                <a:hlinkClick r:id="rId2" action="ppaction://hlinksldjump"/>
              </a:rPr>
              <a:t>pg 24</a:t>
            </a:r>
            <a:r>
              <a:rPr lang="en-US" sz="1600" dirty="0"/>
              <a:t>)</a:t>
            </a:r>
          </a:p>
          <a:p>
            <a:pPr lvl="1"/>
            <a:r>
              <a:rPr lang="en-US" sz="1600" dirty="0"/>
              <a:t>Stiffener orientation </a:t>
            </a:r>
          </a:p>
          <a:p>
            <a:pPr lvl="1"/>
            <a:r>
              <a:rPr lang="en-US" sz="1600" dirty="0"/>
              <a:t>Partially assembled bracket is on the side with the arm, and the other hole is empty.</a:t>
            </a:r>
          </a:p>
          <a:p>
            <a:pPr lvl="1"/>
            <a:r>
              <a:rPr lang="en-US" sz="1600" dirty="0" smtClean="0"/>
              <a:t>Position: C-Clamp </a:t>
            </a:r>
            <a:r>
              <a:rPr lang="en-US" sz="1600" dirty="0"/>
              <a:t>screws – </a:t>
            </a:r>
            <a:r>
              <a:rPr lang="en-US" sz="1600" dirty="0" smtClean="0"/>
              <a:t>retracted &amp;  Stiffener </a:t>
            </a:r>
            <a:r>
              <a:rPr lang="en-US" sz="1600" dirty="0"/>
              <a:t>– forward (toward glass)</a:t>
            </a:r>
          </a:p>
          <a:p>
            <a:pPr lvl="1"/>
            <a:r>
              <a:rPr lang="en-US" sz="1600" dirty="0"/>
              <a:t>Remaining parts are nearby (refer to </a:t>
            </a:r>
            <a:r>
              <a:rPr lang="en-US" sz="1600" dirty="0">
                <a:hlinkClick r:id="rId3" action="ppaction://hlinksldjump"/>
              </a:rPr>
              <a:t>pg 5</a:t>
            </a:r>
            <a:r>
              <a:rPr lang="en-US" sz="1600" dirty="0"/>
              <a:t>)</a:t>
            </a:r>
          </a:p>
          <a:p>
            <a:pPr lvl="1">
              <a:spcAft>
                <a:spcPts val="1200"/>
              </a:spcAft>
            </a:pPr>
            <a:r>
              <a:rPr lang="en-US" sz="1600" dirty="0"/>
              <a:t>Installed bolt assy is </a:t>
            </a:r>
            <a:r>
              <a:rPr lang="en-US" sz="1600" dirty="0" smtClean="0"/>
              <a:t>tight</a:t>
            </a:r>
            <a:endParaRPr lang="en-US" sz="2000" dirty="0" smtClean="0"/>
          </a:p>
          <a:p>
            <a:pPr marL="457200" indent="-457200">
              <a:spcAft>
                <a:spcPts val="1200"/>
              </a:spcAft>
              <a:buFont typeface="+mj-lt"/>
              <a:buAutoNum type="arabicPeriod" startAt="78"/>
            </a:pPr>
            <a:r>
              <a:rPr lang="en-US" sz="2000" dirty="0"/>
              <a:t>L</a:t>
            </a:r>
            <a:r>
              <a:rPr lang="en-US" sz="2000" dirty="0" smtClean="0"/>
              <a:t>ay down wipes to protect the bottom panels and to                                                                                    cushion the incoming vertical panels.</a:t>
            </a:r>
          </a:p>
          <a:p>
            <a:pPr marL="457200" indent="-457200">
              <a:buFont typeface="+mj-lt"/>
              <a:buAutoNum type="arabicPeriod" startAt="78"/>
            </a:pPr>
            <a:r>
              <a:rPr lang="en-US" sz="2000" dirty="0" smtClean="0"/>
              <a:t>Install 2X Panel Mt Brackets (32).</a:t>
            </a:r>
          </a:p>
          <a:p>
            <a:pPr lvl="1">
              <a:spcAft>
                <a:spcPts val="1200"/>
              </a:spcAft>
            </a:pPr>
            <a:r>
              <a:rPr lang="en-US" sz="1600" dirty="0" smtClean="0"/>
              <a:t>Required </a:t>
            </a:r>
            <a:r>
              <a:rPr lang="en-US" sz="1600" dirty="0"/>
              <a:t>hardware: 10X Screws, BHSC 1/4-20 x 0.5 (48</a:t>
            </a:r>
            <a:r>
              <a:rPr lang="en-US" sz="1600" dirty="0" smtClean="0"/>
              <a:t>), leave loose.</a:t>
            </a:r>
            <a:endParaRPr lang="en-US" sz="2000" dirty="0" smtClean="0"/>
          </a:p>
          <a:p>
            <a:pPr marL="457200" indent="-457200">
              <a:buFont typeface="+mj-lt"/>
              <a:buAutoNum type="arabicPeriod" startAt="78"/>
            </a:pPr>
            <a:r>
              <a:rPr lang="en-US" sz="2000" dirty="0" smtClean="0"/>
              <a:t>Carefully place D1500055-101 </a:t>
            </a:r>
            <a:r>
              <a:rPr lang="en-US" sz="2000" i="1" dirty="0" smtClean="0"/>
              <a:t>(30)</a:t>
            </a:r>
            <a:r>
              <a:rPr lang="en-US" sz="2000" dirty="0" smtClean="0"/>
              <a:t>.</a:t>
            </a:r>
          </a:p>
          <a:p>
            <a:pPr lvl="1">
              <a:spcAft>
                <a:spcPts val="1200"/>
              </a:spcAft>
            </a:pPr>
            <a:r>
              <a:rPr lang="en-US" sz="1600" dirty="0" smtClean="0"/>
              <a:t>Check for interference with bottom panels.</a:t>
            </a:r>
          </a:p>
          <a:p>
            <a:pPr marL="514350" indent="-514350">
              <a:buFont typeface="+mj-lt"/>
              <a:buAutoNum type="arabicPeriod" startAt="82"/>
            </a:pPr>
            <a:r>
              <a:rPr lang="en-US" sz="2000" dirty="0" smtClean="0"/>
              <a:t>Tighten 6X bolt assy on bottom panels (below bench).</a:t>
            </a:r>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72</a:t>
            </a:fld>
            <a:endParaRPr lang="en-US"/>
          </a:p>
        </p:txBody>
      </p:sp>
      <p:sp>
        <p:nvSpPr>
          <p:cNvPr id="7" name="Title 1"/>
          <p:cNvSpPr>
            <a:spLocks noGrp="1"/>
          </p:cNvSpPr>
          <p:nvPr>
            <p:ph type="title"/>
          </p:nvPr>
        </p:nvSpPr>
        <p:spPr>
          <a:xfrm>
            <a:off x="3977820" y="79149"/>
            <a:ext cx="4143375" cy="749299"/>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b="1" dirty="0"/>
              <a:t>-</a:t>
            </a:r>
            <a:r>
              <a:rPr lang="en-US" b="1" dirty="0" smtClean="0"/>
              <a:t>X Side</a:t>
            </a:r>
            <a:endParaRPr lang="en-US"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2101" y="3110394"/>
            <a:ext cx="4330629" cy="3247972"/>
          </a:xfrm>
          <a:prstGeom prst="rect">
            <a:avLst/>
          </a:prstGeom>
        </p:spPr>
      </p:pic>
    </p:spTree>
    <p:extLst>
      <p:ext uri="{BB962C8B-B14F-4D97-AF65-F5344CB8AC3E}">
        <p14:creationId xmlns:p14="http://schemas.microsoft.com/office/powerpoint/2010/main" val="16912185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buFont typeface="+mj-lt"/>
              <a:buAutoNum type="arabicPeriod" startAt="83"/>
            </a:pPr>
            <a:r>
              <a:rPr lang="en-US" sz="2000" dirty="0" smtClean="0"/>
              <a:t>Slowly &amp; gently move the -101 panel as far as it can safely go in the -Y direction.</a:t>
            </a:r>
          </a:p>
          <a:p>
            <a:pPr lvl="1">
              <a:spcAft>
                <a:spcPts val="1200"/>
              </a:spcAft>
            </a:pPr>
            <a:r>
              <a:rPr lang="en-US" sz="1600" dirty="0" smtClean="0"/>
              <a:t>Potential </a:t>
            </a:r>
            <a:r>
              <a:rPr lang="en-US" sz="1600" dirty="0"/>
              <a:t>interference with -Y panel D1500053 </a:t>
            </a:r>
            <a:r>
              <a:rPr lang="en-US" sz="1600" i="1" dirty="0"/>
              <a:t>(27) </a:t>
            </a:r>
            <a:r>
              <a:rPr lang="en-US" sz="1600" dirty="0"/>
              <a:t>and dog clamps – mark/scribe position, note, move</a:t>
            </a:r>
            <a:r>
              <a:rPr lang="en-US" sz="1600" dirty="0" smtClean="0"/>
              <a:t>.</a:t>
            </a:r>
            <a:endParaRPr lang="en-US" sz="1600" dirty="0"/>
          </a:p>
          <a:p>
            <a:pPr marL="457200" indent="-457200">
              <a:spcAft>
                <a:spcPts val="1200"/>
              </a:spcAft>
              <a:buFont typeface="+mj-lt"/>
              <a:buAutoNum type="arabicPeriod" startAt="83"/>
            </a:pPr>
            <a:r>
              <a:rPr lang="en-US" sz="2000" dirty="0" smtClean="0"/>
              <a:t>Place a </a:t>
            </a:r>
            <a:r>
              <a:rPr lang="en-US" sz="2000" dirty="0"/>
              <a:t>single wipe over -</a:t>
            </a:r>
            <a:r>
              <a:rPr lang="en-US" sz="2000" dirty="0" smtClean="0"/>
              <a:t>101 to </a:t>
            </a:r>
            <a:r>
              <a:rPr lang="en-US" sz="2000" dirty="0"/>
              <a:t>protect it from scratches.</a:t>
            </a:r>
          </a:p>
          <a:p>
            <a:pPr marL="457200" indent="-457200">
              <a:buFont typeface="+mj-lt"/>
              <a:buAutoNum type="arabicPeriod" startAt="83"/>
            </a:pPr>
            <a:r>
              <a:rPr lang="en-US" sz="2000" dirty="0"/>
              <a:t>Position vertical panel </a:t>
            </a:r>
            <a:r>
              <a:rPr lang="en-US" sz="2000" dirty="0" smtClean="0"/>
              <a:t>D1500055-102 </a:t>
            </a:r>
            <a:r>
              <a:rPr lang="en-US" sz="2000" i="1" dirty="0" smtClean="0"/>
              <a:t>(32), </a:t>
            </a:r>
            <a:r>
              <a:rPr lang="en-US" sz="2000" dirty="0" smtClean="0"/>
              <a:t>and slide over as </a:t>
            </a:r>
            <a:r>
              <a:rPr lang="en-US" sz="2000" dirty="0"/>
              <a:t>far as safely possible in </a:t>
            </a:r>
            <a:r>
              <a:rPr lang="en-US" sz="2000" dirty="0" smtClean="0"/>
              <a:t>+Y </a:t>
            </a:r>
            <a:r>
              <a:rPr lang="en-US" sz="2000" dirty="0"/>
              <a:t>direction.</a:t>
            </a:r>
          </a:p>
          <a:p>
            <a:pPr lvl="1"/>
            <a:r>
              <a:rPr lang="en-US" sz="1600" dirty="0"/>
              <a:t>This leaves a little gap between the 2 vertical panels</a:t>
            </a:r>
            <a:r>
              <a:rPr lang="en-US" sz="1600" dirty="0" smtClean="0"/>
              <a:t>.</a:t>
            </a:r>
          </a:p>
          <a:p>
            <a:pPr lvl="1"/>
            <a:r>
              <a:rPr lang="en-US" sz="1600" dirty="0"/>
              <a:t>Potential interference with </a:t>
            </a:r>
            <a:r>
              <a:rPr lang="en-US" sz="1600" dirty="0" smtClean="0"/>
              <a:t>+Y </a:t>
            </a:r>
            <a:r>
              <a:rPr lang="en-US" sz="1600" dirty="0"/>
              <a:t>panel </a:t>
            </a:r>
            <a:r>
              <a:rPr lang="en-US" sz="1600" dirty="0" smtClean="0"/>
              <a:t>D1500052 </a:t>
            </a:r>
            <a:r>
              <a:rPr lang="en-US" sz="1600" i="1" dirty="0"/>
              <a:t>(</a:t>
            </a:r>
            <a:r>
              <a:rPr lang="en-US" sz="1600" i="1" dirty="0" smtClean="0"/>
              <a:t>26) </a:t>
            </a:r>
            <a:r>
              <a:rPr lang="en-US" sz="1600" dirty="0"/>
              <a:t>and dog clamps – mark/scribe position, note, move.</a:t>
            </a:r>
          </a:p>
          <a:p>
            <a:pPr lvl="1"/>
            <a:endParaRPr lang="en-US" sz="1600" dirty="0"/>
          </a:p>
          <a:p>
            <a:endParaRPr lang="en-US" dirty="0"/>
          </a:p>
          <a:p>
            <a:pPr lvl="2"/>
            <a:endParaRPr lang="en-US" sz="1600" dirty="0"/>
          </a:p>
          <a:p>
            <a:pPr marL="457200" indent="-457200">
              <a:spcAft>
                <a:spcPts val="1200"/>
              </a:spcAft>
              <a:buFont typeface="+mj-lt"/>
              <a:buAutoNum type="arabicPeriod" startAt="81"/>
            </a:pPr>
            <a:endParaRPr lang="en-US" sz="20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73</a:t>
            </a:fld>
            <a:endParaRPr lang="en-US"/>
          </a:p>
        </p:txBody>
      </p:sp>
      <p:sp>
        <p:nvSpPr>
          <p:cNvPr id="12" name="Title 1"/>
          <p:cNvSpPr>
            <a:spLocks noGrp="1"/>
          </p:cNvSpPr>
          <p:nvPr>
            <p:ph type="title"/>
          </p:nvPr>
        </p:nvSpPr>
        <p:spPr>
          <a:xfrm>
            <a:off x="3977820" y="79149"/>
            <a:ext cx="4143375" cy="749299"/>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b="1" dirty="0"/>
              <a:t>-</a:t>
            </a:r>
            <a:r>
              <a:rPr lang="en-US" b="1" dirty="0" smtClean="0"/>
              <a:t>X Side</a:t>
            </a:r>
            <a:endParaRPr lang="en-US" b="1" dirty="0"/>
          </a:p>
        </p:txBody>
      </p:sp>
      <p:grpSp>
        <p:nvGrpSpPr>
          <p:cNvPr id="5" name="Group 4"/>
          <p:cNvGrpSpPr>
            <a:grpSpLocks noChangeAspect="1"/>
          </p:cNvGrpSpPr>
          <p:nvPr/>
        </p:nvGrpSpPr>
        <p:grpSpPr>
          <a:xfrm>
            <a:off x="1551809" y="3454400"/>
            <a:ext cx="9088382" cy="3336345"/>
            <a:chOff x="2735466" y="3674597"/>
            <a:chExt cx="8488554" cy="3116148"/>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35466" y="3674597"/>
              <a:ext cx="4154864" cy="311614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69156" y="3674597"/>
              <a:ext cx="4154864" cy="3116148"/>
            </a:xfrm>
            <a:prstGeom prst="rect">
              <a:avLst/>
            </a:prstGeom>
          </p:spPr>
        </p:pic>
      </p:grpSp>
    </p:spTree>
    <p:extLst>
      <p:ext uri="{BB962C8B-B14F-4D97-AF65-F5344CB8AC3E}">
        <p14:creationId xmlns:p14="http://schemas.microsoft.com/office/powerpoint/2010/main" val="17352421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6493164" cy="5832721"/>
          </a:xfrm>
        </p:spPr>
        <p:txBody>
          <a:bodyPr>
            <a:normAutofit/>
          </a:bodyPr>
          <a:lstStyle/>
          <a:p>
            <a:pPr marL="457200" indent="-457200">
              <a:spcAft>
                <a:spcPts val="1200"/>
              </a:spcAft>
              <a:buFont typeface="+mj-lt"/>
              <a:buAutoNum type="arabicPeriod" startAt="86"/>
            </a:pPr>
            <a:r>
              <a:rPr lang="en-US" sz="2000" dirty="0"/>
              <a:t>Remove wipes. </a:t>
            </a:r>
            <a:endParaRPr lang="en-US" sz="2000" dirty="0" smtClean="0"/>
          </a:p>
          <a:p>
            <a:pPr marL="457200" indent="-457200">
              <a:spcAft>
                <a:spcPts val="1200"/>
              </a:spcAft>
              <a:buFont typeface="+mj-lt"/>
              <a:buAutoNum type="arabicPeriod" startAt="86"/>
            </a:pPr>
            <a:r>
              <a:rPr lang="en-US" sz="2000" dirty="0" smtClean="0"/>
              <a:t>Install 2X bolt assy (-2 config) in the empty holes.</a:t>
            </a:r>
            <a:endParaRPr lang="en-US" sz="2000" dirty="0"/>
          </a:p>
          <a:p>
            <a:pPr marL="457200" indent="-457200">
              <a:buFont typeface="+mj-lt"/>
              <a:buAutoNum type="arabicPeriod" startAt="86"/>
            </a:pPr>
            <a:r>
              <a:rPr lang="en-US" sz="2000" dirty="0" smtClean="0"/>
              <a:t>Add </a:t>
            </a:r>
            <a:r>
              <a:rPr lang="en-US" sz="2000" dirty="0"/>
              <a:t>missing C-Clamp to each partial </a:t>
            </a:r>
            <a:r>
              <a:rPr lang="en-US" sz="2000" dirty="0" smtClean="0"/>
              <a:t>assy.</a:t>
            </a:r>
            <a:endParaRPr lang="en-US" sz="2000" dirty="0"/>
          </a:p>
          <a:p>
            <a:pPr lvl="1">
              <a:spcAft>
                <a:spcPts val="1200"/>
              </a:spcAft>
            </a:pPr>
            <a:r>
              <a:rPr lang="en-US" sz="1600" dirty="0"/>
              <a:t>Req. </a:t>
            </a:r>
            <a:r>
              <a:rPr lang="en-US" sz="1600" dirty="0" smtClean="0"/>
              <a:t>hardware: 4X SHCS, 4-40 x .5</a:t>
            </a:r>
            <a:endParaRPr lang="en-US" sz="1600" dirty="0"/>
          </a:p>
          <a:p>
            <a:pPr marL="457200" indent="-457200">
              <a:spcAft>
                <a:spcPts val="1200"/>
              </a:spcAft>
              <a:buFont typeface="+mj-lt"/>
              <a:buAutoNum type="arabicPeriod" startAt="86"/>
            </a:pPr>
            <a:r>
              <a:rPr lang="en-US" sz="2000" dirty="0" smtClean="0"/>
              <a:t>Position vertical </a:t>
            </a:r>
            <a:r>
              <a:rPr lang="en-US" sz="2000" dirty="0"/>
              <a:t>panels using gauge blocks D1500120-3250 </a:t>
            </a:r>
            <a:r>
              <a:rPr lang="en-US" sz="2000" i="1" dirty="0"/>
              <a:t>(56) </a:t>
            </a:r>
            <a:r>
              <a:rPr lang="en-US" sz="2000" dirty="0"/>
              <a:t>in </a:t>
            </a:r>
            <a:r>
              <a:rPr lang="en-US" sz="2000" dirty="0" smtClean="0"/>
              <a:t>-X</a:t>
            </a:r>
            <a:r>
              <a:rPr lang="en-US" sz="2000" dirty="0"/>
              <a:t>, +Y corner and -3545 </a:t>
            </a:r>
            <a:r>
              <a:rPr lang="en-US" sz="2000" i="1" dirty="0"/>
              <a:t>(55) </a:t>
            </a:r>
            <a:r>
              <a:rPr lang="en-US" sz="2000" dirty="0"/>
              <a:t>between the panels</a:t>
            </a:r>
            <a:r>
              <a:rPr lang="en-US" sz="2000" dirty="0" smtClean="0"/>
              <a:t>.</a:t>
            </a:r>
            <a:endParaRPr lang="en-US" sz="1600" dirty="0"/>
          </a:p>
          <a:p>
            <a:pPr marL="457200" indent="-457200">
              <a:buFont typeface="+mj-lt"/>
              <a:buAutoNum type="arabicPeriod" startAt="86"/>
            </a:pPr>
            <a:r>
              <a:rPr lang="en-US" sz="2000" dirty="0" smtClean="0"/>
              <a:t>Tighten C-Clamp Screws and add C-Clamp Jaw.</a:t>
            </a:r>
          </a:p>
          <a:p>
            <a:pPr lvl="1"/>
            <a:r>
              <a:rPr lang="en-US" sz="1600" dirty="0" smtClean="0"/>
              <a:t>Req. hardware: 4X SHCS, 4-40 x .5</a:t>
            </a:r>
          </a:p>
          <a:p>
            <a:pPr lvl="1">
              <a:spcAft>
                <a:spcPts val="1200"/>
              </a:spcAft>
            </a:pPr>
            <a:r>
              <a:rPr lang="en-US" sz="1600" dirty="0" smtClean="0"/>
              <a:t>Use metal shim to space panels ~1/16” apart.</a:t>
            </a:r>
          </a:p>
          <a:p>
            <a:pPr marL="457200" indent="-457200">
              <a:spcAft>
                <a:spcPts val="1200"/>
              </a:spcAft>
              <a:buFont typeface="+mj-lt"/>
              <a:buAutoNum type="arabicPeriod" startAt="91"/>
            </a:pPr>
            <a:r>
              <a:rPr lang="en-US" sz="2000" dirty="0" smtClean="0"/>
              <a:t> If dog clamps were moved, put them back.</a:t>
            </a:r>
          </a:p>
          <a:p>
            <a:pPr marL="457200" indent="-457200">
              <a:buFont typeface="+mj-lt"/>
              <a:buAutoNum type="arabicPeriod" startAt="61"/>
            </a:pPr>
            <a:endParaRPr lang="en-US" sz="1600" dirty="0"/>
          </a:p>
          <a:p>
            <a:pPr marL="457200" indent="-457200">
              <a:spcAft>
                <a:spcPts val="1200"/>
              </a:spcAft>
              <a:buFont typeface="+mj-lt"/>
              <a:buAutoNum type="arabicPeriod" startAt="61"/>
            </a:pPr>
            <a:endParaRPr lang="en-US" sz="20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74</a:t>
            </a:fld>
            <a:endParaRPr lang="en-US"/>
          </a:p>
        </p:txBody>
      </p:sp>
      <p:pic>
        <p:nvPicPr>
          <p:cNvPr id="5" name="Picture 4"/>
          <p:cNvPicPr>
            <a:picLocks noChangeAspect="1"/>
          </p:cNvPicPr>
          <p:nvPr/>
        </p:nvPicPr>
        <p:blipFill rotWithShape="1">
          <a:blip r:embed="rId2"/>
          <a:srcRect t="2307" r="3033"/>
          <a:stretch/>
        </p:blipFill>
        <p:spPr>
          <a:xfrm>
            <a:off x="6680200" y="1025278"/>
            <a:ext cx="5442530" cy="4223759"/>
          </a:xfrm>
          <a:prstGeom prst="rect">
            <a:avLst/>
          </a:prstGeom>
        </p:spPr>
      </p:pic>
      <p:sp>
        <p:nvSpPr>
          <p:cNvPr id="12" name="Title 1"/>
          <p:cNvSpPr>
            <a:spLocks noGrp="1"/>
          </p:cNvSpPr>
          <p:nvPr>
            <p:ph type="title"/>
          </p:nvPr>
        </p:nvSpPr>
        <p:spPr>
          <a:xfrm>
            <a:off x="3977820" y="79149"/>
            <a:ext cx="4143375" cy="749299"/>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b="1" dirty="0"/>
              <a:t>-</a:t>
            </a:r>
            <a:r>
              <a:rPr lang="en-US" b="1" dirty="0" smtClean="0"/>
              <a:t>X Side</a:t>
            </a:r>
            <a:endParaRPr lang="en-US" b="1" dirty="0"/>
          </a:p>
        </p:txBody>
      </p:sp>
    </p:spTree>
    <p:extLst>
      <p:ext uri="{BB962C8B-B14F-4D97-AF65-F5344CB8AC3E}">
        <p14:creationId xmlns:p14="http://schemas.microsoft.com/office/powerpoint/2010/main" val="2416795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4" cy="5832721"/>
          </a:xfrm>
        </p:spPr>
        <p:txBody>
          <a:bodyPr>
            <a:normAutofit/>
          </a:bodyPr>
          <a:lstStyle/>
          <a:p>
            <a:pPr marL="457200" indent="-457200">
              <a:spcAft>
                <a:spcPts val="1200"/>
              </a:spcAft>
              <a:buFont typeface="+mj-lt"/>
              <a:buAutoNum type="arabicPeriod" startAt="92"/>
            </a:pPr>
            <a:r>
              <a:rPr lang="en-US" sz="2000" dirty="0" smtClean="0"/>
              <a:t>Install horizontal panel D1500048 </a:t>
            </a:r>
            <a:r>
              <a:rPr lang="en-US" sz="2000" i="1" dirty="0" smtClean="0"/>
              <a:t>(22).</a:t>
            </a:r>
          </a:p>
          <a:p>
            <a:pPr marL="457200" indent="-457200">
              <a:buFont typeface="+mj-lt"/>
              <a:buAutoNum type="arabicPeriod" startAt="92"/>
            </a:pPr>
            <a:r>
              <a:rPr lang="en-US" sz="2000" dirty="0" smtClean="0"/>
              <a:t>Place PEEK </a:t>
            </a:r>
            <a:r>
              <a:rPr lang="en-US" sz="2000" dirty="0"/>
              <a:t>Midspan Support (Inner) </a:t>
            </a:r>
            <a:r>
              <a:rPr lang="en-US" sz="2000" i="1" dirty="0"/>
              <a:t>(41) </a:t>
            </a:r>
            <a:r>
              <a:rPr lang="en-US" sz="2000" dirty="0"/>
              <a:t>on </a:t>
            </a:r>
            <a:r>
              <a:rPr lang="en-US" sz="2000" dirty="0" smtClean="0"/>
              <a:t>vertical glass and secure on standoffs.</a:t>
            </a:r>
          </a:p>
          <a:p>
            <a:pPr lvl="1">
              <a:spcAft>
                <a:spcPts val="1200"/>
              </a:spcAft>
            </a:pPr>
            <a:r>
              <a:rPr lang="en-US" sz="1600" dirty="0" smtClean="0"/>
              <a:t>Req. hardware: 2X BHSC 1/40-20 x.5 </a:t>
            </a:r>
            <a:r>
              <a:rPr lang="en-US" sz="1600" i="1" dirty="0" smtClean="0"/>
              <a:t>(48)</a:t>
            </a:r>
          </a:p>
          <a:p>
            <a:pPr marL="457200" indent="-457200">
              <a:spcAft>
                <a:spcPts val="1200"/>
              </a:spcAft>
              <a:buFont typeface="+mj-lt"/>
              <a:buAutoNum type="arabicPeriod" startAt="92"/>
            </a:pPr>
            <a:r>
              <a:rPr lang="en-US" sz="2000" dirty="0"/>
              <a:t>Slip PEEK Shim </a:t>
            </a:r>
            <a:r>
              <a:rPr lang="en-US" sz="2000" i="1" dirty="0"/>
              <a:t>(42) </a:t>
            </a:r>
            <a:r>
              <a:rPr lang="en-US" sz="2000" dirty="0"/>
              <a:t>behind the standoffs, and slide upward to position it between the set screws and glass</a:t>
            </a:r>
            <a:r>
              <a:rPr lang="en-US" sz="2000" dirty="0" smtClean="0"/>
              <a:t>. Tighten set screws.</a:t>
            </a:r>
            <a:endParaRPr lang="en-US" sz="2000" dirty="0"/>
          </a:p>
          <a:p>
            <a:pPr marL="457200" indent="-457200">
              <a:spcAft>
                <a:spcPts val="1200"/>
              </a:spcAft>
              <a:buFont typeface="+mj-lt"/>
              <a:buAutoNum type="arabicPeriod" startAt="92"/>
            </a:pPr>
            <a:endParaRPr lang="en-US" sz="2000" i="1" dirty="0" smtClean="0"/>
          </a:p>
          <a:p>
            <a:pPr marL="457200" indent="-457200">
              <a:buFont typeface="+mj-lt"/>
              <a:buAutoNum type="arabicPeriod" startAt="92"/>
            </a:pPr>
            <a:endParaRPr lang="en-US" sz="1600" dirty="0"/>
          </a:p>
          <a:p>
            <a:pPr marL="457200" indent="-457200">
              <a:spcAft>
                <a:spcPts val="1200"/>
              </a:spcAft>
              <a:buFont typeface="+mj-lt"/>
              <a:buAutoNum type="arabicPeriod" startAt="92"/>
            </a:pPr>
            <a:endParaRPr lang="en-US" sz="20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75</a:t>
            </a:fld>
            <a:endParaRPr lang="en-US"/>
          </a:p>
        </p:txBody>
      </p:sp>
      <p:grpSp>
        <p:nvGrpSpPr>
          <p:cNvPr id="3" name="Group 2"/>
          <p:cNvGrpSpPr>
            <a:grpSpLocks noChangeAspect="1"/>
          </p:cNvGrpSpPr>
          <p:nvPr/>
        </p:nvGrpSpPr>
        <p:grpSpPr>
          <a:xfrm>
            <a:off x="488374" y="3123536"/>
            <a:ext cx="11215252" cy="3677060"/>
            <a:chOff x="316347" y="3060700"/>
            <a:chExt cx="11406905" cy="3739896"/>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8448" y="3060700"/>
              <a:ext cx="5624804" cy="373989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347" y="3062911"/>
              <a:ext cx="5618154" cy="3735475"/>
            </a:xfrm>
            <a:prstGeom prst="rect">
              <a:avLst/>
            </a:prstGeom>
          </p:spPr>
        </p:pic>
      </p:grpSp>
      <p:sp>
        <p:nvSpPr>
          <p:cNvPr id="11" name="Title 1"/>
          <p:cNvSpPr>
            <a:spLocks noGrp="1"/>
          </p:cNvSpPr>
          <p:nvPr>
            <p:ph type="title"/>
          </p:nvPr>
        </p:nvSpPr>
        <p:spPr>
          <a:xfrm>
            <a:off x="3977820" y="79149"/>
            <a:ext cx="4143375" cy="749299"/>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b="1" dirty="0"/>
              <a:t>-</a:t>
            </a:r>
            <a:r>
              <a:rPr lang="en-US" b="1" dirty="0" smtClean="0"/>
              <a:t>X Side</a:t>
            </a:r>
            <a:endParaRPr lang="en-US" b="1" dirty="0"/>
          </a:p>
        </p:txBody>
      </p:sp>
    </p:spTree>
    <p:extLst>
      <p:ext uri="{BB962C8B-B14F-4D97-AF65-F5344CB8AC3E}">
        <p14:creationId xmlns:p14="http://schemas.microsoft.com/office/powerpoint/2010/main" val="28591763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9192494" cy="5832721"/>
          </a:xfrm>
        </p:spPr>
        <p:txBody>
          <a:bodyPr>
            <a:normAutofit/>
          </a:bodyPr>
          <a:lstStyle/>
          <a:p>
            <a:pPr marL="457200" indent="-457200">
              <a:spcAft>
                <a:spcPts val="1200"/>
              </a:spcAft>
              <a:buFont typeface="+mj-lt"/>
              <a:buAutoNum type="arabicPeriod" startAt="95"/>
            </a:pPr>
            <a:r>
              <a:rPr lang="en-US" sz="2000" dirty="0" smtClean="0"/>
              <a:t>Install </a:t>
            </a:r>
            <a:r>
              <a:rPr lang="en-US" sz="2000" dirty="0"/>
              <a:t>D1500116 </a:t>
            </a:r>
            <a:r>
              <a:rPr lang="en-US" sz="2000" i="1" dirty="0" smtClean="0"/>
              <a:t>(40) </a:t>
            </a:r>
            <a:r>
              <a:rPr lang="en-US" sz="2000" dirty="0" smtClean="0"/>
              <a:t>in </a:t>
            </a:r>
            <a:r>
              <a:rPr lang="en-US" sz="2000" dirty="0"/>
              <a:t>retracted position, then slide toward bench if possible</a:t>
            </a:r>
            <a:r>
              <a:rPr lang="en-US" sz="2000" dirty="0" smtClean="0"/>
              <a:t>.</a:t>
            </a:r>
          </a:p>
          <a:p>
            <a:pPr marL="457200" indent="-457200">
              <a:spcAft>
                <a:spcPts val="1200"/>
              </a:spcAft>
              <a:buFont typeface="+mj-lt"/>
              <a:buAutoNum type="arabicPeriod" startAt="95"/>
            </a:pPr>
            <a:r>
              <a:rPr lang="en-US" sz="2000" dirty="0"/>
              <a:t>Position vertical outer panel </a:t>
            </a:r>
            <a:r>
              <a:rPr lang="en-US" sz="2000" dirty="0" smtClean="0"/>
              <a:t>D1500042-101 </a:t>
            </a:r>
            <a:r>
              <a:rPr lang="en-US" sz="2000" i="1" dirty="0" smtClean="0"/>
              <a:t>(10) </a:t>
            </a:r>
            <a:r>
              <a:rPr lang="en-US" sz="2000" dirty="0" smtClean="0"/>
              <a:t>&amp; -102 </a:t>
            </a:r>
            <a:r>
              <a:rPr lang="en-US" sz="2000" i="1" dirty="0" smtClean="0"/>
              <a:t>(11) </a:t>
            </a:r>
            <a:r>
              <a:rPr lang="en-US" sz="2000" dirty="0" smtClean="0"/>
              <a:t>as </a:t>
            </a:r>
            <a:r>
              <a:rPr lang="en-US" sz="2000" dirty="0"/>
              <a:t>shown.</a:t>
            </a:r>
          </a:p>
          <a:p>
            <a:pPr marL="457200" indent="-457200">
              <a:buFont typeface="+mj-lt"/>
              <a:buAutoNum type="arabicPeriod" startAt="95"/>
            </a:pPr>
            <a:r>
              <a:rPr lang="en-US" sz="2000" dirty="0" smtClean="0"/>
              <a:t>Screw </a:t>
            </a:r>
            <a:r>
              <a:rPr lang="en-US" sz="2000" dirty="0"/>
              <a:t>the upper bolt assy into the Panel </a:t>
            </a:r>
            <a:r>
              <a:rPr lang="en-US" sz="2000" dirty="0" smtClean="0"/>
              <a:t>Mt                                                                                                    Brackets </a:t>
            </a:r>
            <a:r>
              <a:rPr lang="en-US" sz="2000" i="1" dirty="0"/>
              <a:t>(32) </a:t>
            </a:r>
            <a:r>
              <a:rPr lang="en-US" sz="2000" dirty="0" smtClean="0"/>
              <a:t>first, and then the lower bolt                                                              assy into the installed C-Clamps. Leave loose.</a:t>
            </a:r>
          </a:p>
          <a:p>
            <a:pPr lvl="1">
              <a:spcAft>
                <a:spcPts val="1200"/>
              </a:spcAft>
            </a:pPr>
            <a:r>
              <a:rPr lang="en-US" sz="1600" dirty="0" smtClean="0"/>
              <a:t>May have </a:t>
            </a:r>
            <a:r>
              <a:rPr lang="en-US" sz="1600" dirty="0"/>
              <a:t>to slide Panel Mt Bracket up/down                                                                                                                                            to reach holes in C-Clamps</a:t>
            </a:r>
            <a:endParaRPr lang="en-US" sz="1600" dirty="0" smtClean="0"/>
          </a:p>
          <a:p>
            <a:pPr marL="457200" indent="-457200">
              <a:spcAft>
                <a:spcPts val="1200"/>
              </a:spcAft>
              <a:buFont typeface="+mj-lt"/>
              <a:buAutoNum type="arabicPeriod" startAt="95"/>
            </a:pPr>
            <a:endParaRPr lang="en-US" sz="2000" dirty="0"/>
          </a:p>
          <a:p>
            <a:pPr marL="457200" indent="-457200">
              <a:spcAft>
                <a:spcPts val="1200"/>
              </a:spcAft>
              <a:buFont typeface="+mj-lt"/>
              <a:buAutoNum type="arabicPeriod" startAt="95"/>
            </a:pPr>
            <a:endParaRPr lang="en-US" sz="2000" dirty="0" smtClean="0"/>
          </a:p>
          <a:p>
            <a:pPr marL="457200" indent="-457200">
              <a:spcAft>
                <a:spcPts val="1200"/>
              </a:spcAft>
              <a:buFont typeface="+mj-lt"/>
              <a:buAutoNum type="arabicPeriod" startAt="95"/>
            </a:pPr>
            <a:endParaRPr lang="en-US" sz="2000" dirty="0"/>
          </a:p>
          <a:p>
            <a:pPr marL="457200" indent="-457200">
              <a:spcAft>
                <a:spcPts val="1200"/>
              </a:spcAft>
              <a:buFont typeface="+mj-lt"/>
              <a:buAutoNum type="arabicPeriod" startAt="95"/>
            </a:pPr>
            <a:endParaRPr lang="en-US" sz="1600" dirty="0"/>
          </a:p>
          <a:p>
            <a:pPr marL="457200" indent="-457200">
              <a:spcAft>
                <a:spcPts val="1200"/>
              </a:spcAft>
              <a:buFont typeface="+mj-lt"/>
              <a:buAutoNum type="arabicPeriod" startAt="95"/>
            </a:pPr>
            <a:endParaRPr lang="en-US" sz="2000" i="1" dirty="0" smtClean="0"/>
          </a:p>
          <a:p>
            <a:pPr marL="457200" indent="-457200">
              <a:buFont typeface="+mj-lt"/>
              <a:buAutoNum type="arabicPeriod" startAt="95"/>
            </a:pPr>
            <a:endParaRPr lang="en-US" sz="1600" dirty="0"/>
          </a:p>
          <a:p>
            <a:pPr marL="457200" indent="-457200">
              <a:spcAft>
                <a:spcPts val="1200"/>
              </a:spcAft>
              <a:buFont typeface="+mj-lt"/>
              <a:buAutoNum type="arabicPeriod" startAt="95"/>
            </a:pPr>
            <a:endParaRPr lang="en-US" sz="20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76</a:t>
            </a:fld>
            <a:endParaRPr lang="en-US"/>
          </a:p>
        </p:txBody>
      </p:sp>
      <p:pic>
        <p:nvPicPr>
          <p:cNvPr id="10" name="Picture 9" descr="IMG_47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379530" y="767991"/>
            <a:ext cx="2713896" cy="2035422"/>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300" y="2870667"/>
            <a:ext cx="5404430" cy="3593371"/>
          </a:xfrm>
          <a:prstGeom prst="rect">
            <a:avLst/>
          </a:prstGeom>
        </p:spPr>
      </p:pic>
      <p:sp>
        <p:nvSpPr>
          <p:cNvPr id="11" name="Title 1"/>
          <p:cNvSpPr>
            <a:spLocks noGrp="1"/>
          </p:cNvSpPr>
          <p:nvPr>
            <p:ph type="title"/>
          </p:nvPr>
        </p:nvSpPr>
        <p:spPr>
          <a:xfrm>
            <a:off x="3977820" y="79149"/>
            <a:ext cx="4143375" cy="749299"/>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b="1" dirty="0"/>
              <a:t>-</a:t>
            </a:r>
            <a:r>
              <a:rPr lang="en-US" b="1" dirty="0" smtClean="0"/>
              <a:t>X Side</a:t>
            </a:r>
            <a:endParaRPr lang="en-US" b="1" dirty="0"/>
          </a:p>
        </p:txBody>
      </p:sp>
    </p:spTree>
    <p:extLst>
      <p:ext uri="{BB962C8B-B14F-4D97-AF65-F5344CB8AC3E}">
        <p14:creationId xmlns:p14="http://schemas.microsoft.com/office/powerpoint/2010/main" val="1915480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7" y="1025278"/>
            <a:ext cx="4825048" cy="5832721"/>
          </a:xfrm>
        </p:spPr>
        <p:txBody>
          <a:bodyPr>
            <a:normAutofit/>
          </a:bodyPr>
          <a:lstStyle/>
          <a:p>
            <a:pPr marL="457200" indent="-457200">
              <a:buFont typeface="+mj-lt"/>
              <a:buAutoNum type="arabicPeriod" startAt="98"/>
            </a:pPr>
            <a:r>
              <a:rPr lang="en-US" sz="2000" dirty="0" smtClean="0"/>
              <a:t>Place PEEK Midspan </a:t>
            </a:r>
            <a:r>
              <a:rPr lang="en-US" sz="2000" dirty="0"/>
              <a:t>Support </a:t>
            </a:r>
            <a:r>
              <a:rPr lang="en-US" sz="2000" i="1" dirty="0"/>
              <a:t>(33) </a:t>
            </a:r>
            <a:r>
              <a:rPr lang="en-US" sz="2000" dirty="0" smtClean="0"/>
              <a:t>on outer </a:t>
            </a:r>
            <a:r>
              <a:rPr lang="en-US" sz="2000" dirty="0"/>
              <a:t>panels </a:t>
            </a:r>
            <a:r>
              <a:rPr lang="en-US" sz="2000" dirty="0" smtClean="0"/>
              <a:t>and loosely secure to 2X Panel Mt Brackets.</a:t>
            </a:r>
          </a:p>
          <a:p>
            <a:pPr lvl="1"/>
            <a:r>
              <a:rPr lang="en-US" sz="1600" dirty="0" smtClean="0"/>
              <a:t>Req</a:t>
            </a:r>
            <a:r>
              <a:rPr lang="en-US" sz="1600" dirty="0"/>
              <a:t>. hardware: 2X BHSC 1/40-20 </a:t>
            </a:r>
            <a:r>
              <a:rPr lang="en-US" sz="1600" dirty="0" smtClean="0"/>
              <a:t>x.5 </a:t>
            </a:r>
            <a:r>
              <a:rPr lang="en-US" sz="1600" i="1" dirty="0" smtClean="0"/>
              <a:t>(48)</a:t>
            </a:r>
          </a:p>
          <a:p>
            <a:pPr lvl="1">
              <a:spcAft>
                <a:spcPts val="1200"/>
              </a:spcAft>
            </a:pPr>
            <a:r>
              <a:rPr lang="en-US" sz="1600" dirty="0" smtClean="0"/>
              <a:t>Hardware on Panel Mt Brackets and outer vertical panels was left loose to make this step easier. Will probably have the position of the Panel Mt Brackets to screw the Midspan Support in.</a:t>
            </a:r>
            <a:endParaRPr lang="en-US" sz="2000" dirty="0" smtClean="0"/>
          </a:p>
          <a:p>
            <a:pPr marL="457200" indent="-457200">
              <a:buFont typeface="+mj-lt"/>
              <a:buAutoNum type="arabicPeriod" startAt="98"/>
            </a:pPr>
            <a:r>
              <a:rPr lang="en-US" sz="2000" dirty="0" smtClean="0"/>
              <a:t>Align outer vertical panels using the provided metal shim, then lock everything in place.</a:t>
            </a:r>
          </a:p>
          <a:p>
            <a:pPr lvl="1"/>
            <a:r>
              <a:rPr lang="en-US" sz="1600" dirty="0" smtClean="0"/>
              <a:t>1/16” gap between glass.</a:t>
            </a:r>
          </a:p>
          <a:p>
            <a:pPr lvl="1">
              <a:spcAft>
                <a:spcPts val="1200"/>
              </a:spcAft>
            </a:pPr>
            <a:r>
              <a:rPr lang="en-US" sz="1600" dirty="0" smtClean="0"/>
              <a:t>Tighten 6X glass bolt assy, 10X BHSC (8X on Panel Mt Brackets and 2X on Midspan Support).</a:t>
            </a:r>
            <a:endParaRPr lang="en-US" sz="2000" dirty="0"/>
          </a:p>
          <a:p>
            <a:pPr marL="457200" indent="-457200">
              <a:buFont typeface="+mj-lt"/>
              <a:buAutoNum type="arabicPeriod" startAt="98"/>
            </a:pPr>
            <a:r>
              <a:rPr lang="en-US" sz="2000" dirty="0" smtClean="0"/>
              <a:t>Slide </a:t>
            </a:r>
            <a:r>
              <a:rPr lang="en-US" sz="2000" dirty="0"/>
              <a:t>2X support shims </a:t>
            </a:r>
            <a:r>
              <a:rPr lang="en-US" sz="2000" i="1" dirty="0"/>
              <a:t>(42) </a:t>
            </a:r>
            <a:r>
              <a:rPr lang="en-US" sz="2000" dirty="0"/>
              <a:t>between set screws and glass, then </a:t>
            </a:r>
            <a:r>
              <a:rPr lang="en-US" sz="2000" dirty="0" smtClean="0"/>
              <a:t>tighten set screws.</a:t>
            </a:r>
            <a:endParaRPr lang="en-US" sz="2000" dirty="0"/>
          </a:p>
          <a:p>
            <a:pPr marL="457200" indent="-457200">
              <a:buFont typeface="+mj-lt"/>
              <a:buAutoNum type="arabicPeriod" startAt="98"/>
            </a:pPr>
            <a:endParaRPr lang="en-US" sz="2000" dirty="0"/>
          </a:p>
          <a:p>
            <a:pPr marL="457200" indent="-457200">
              <a:buFont typeface="+mj-lt"/>
              <a:buAutoNum type="arabicPeriod" startAt="98"/>
            </a:pPr>
            <a:endParaRPr lang="en-US" sz="16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77</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785" y="1380878"/>
            <a:ext cx="6728628" cy="4473822"/>
          </a:xfrm>
          <a:prstGeom prst="rect">
            <a:avLst/>
          </a:prstGeom>
        </p:spPr>
      </p:pic>
      <p:sp>
        <p:nvSpPr>
          <p:cNvPr id="8" name="Title 1"/>
          <p:cNvSpPr>
            <a:spLocks noGrp="1"/>
          </p:cNvSpPr>
          <p:nvPr>
            <p:ph type="title"/>
          </p:nvPr>
        </p:nvSpPr>
        <p:spPr>
          <a:xfrm>
            <a:off x="3977820" y="79149"/>
            <a:ext cx="4143375" cy="749299"/>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b="1" dirty="0"/>
              <a:t>-</a:t>
            </a:r>
            <a:r>
              <a:rPr lang="en-US" b="1" dirty="0" smtClean="0"/>
              <a:t>X Side</a:t>
            </a:r>
            <a:endParaRPr lang="en-US" b="1" dirty="0"/>
          </a:p>
        </p:txBody>
      </p:sp>
    </p:spTree>
    <p:extLst>
      <p:ext uri="{BB962C8B-B14F-4D97-AF65-F5344CB8AC3E}">
        <p14:creationId xmlns:p14="http://schemas.microsoft.com/office/powerpoint/2010/main" val="14571400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0" indent="0">
              <a:spcAft>
                <a:spcPts val="1200"/>
              </a:spcAft>
              <a:buNone/>
            </a:pPr>
            <a:r>
              <a:rPr lang="en-US" sz="2000" i="1" dirty="0" smtClean="0"/>
              <a:t>Next steps require 2 people in </a:t>
            </a:r>
            <a:r>
              <a:rPr lang="en-US" sz="2000" i="1" dirty="0" smtClean="0"/>
              <a:t>chamber – 1 on the -X Side and the other on +/-Y Side .</a:t>
            </a:r>
            <a:endParaRPr lang="en-US" sz="2000" i="1" dirty="0" smtClean="0"/>
          </a:p>
          <a:p>
            <a:pPr marL="457200" indent="-457200">
              <a:buFont typeface="+mj-lt"/>
              <a:buAutoNum type="arabicPeriod" startAt="101"/>
            </a:pPr>
            <a:r>
              <a:rPr lang="en-US" sz="2000" dirty="0" smtClean="0"/>
              <a:t> Install top outer panel D1500046-102 </a:t>
            </a:r>
            <a:r>
              <a:rPr lang="en-US" sz="2000" i="1" dirty="0" smtClean="0"/>
              <a:t>(17) </a:t>
            </a:r>
            <a:r>
              <a:rPr lang="en-US" sz="2000" dirty="0" smtClean="0"/>
              <a:t>as shown.</a:t>
            </a:r>
          </a:p>
          <a:p>
            <a:pPr lvl="1"/>
            <a:r>
              <a:rPr lang="en-US" sz="1600" dirty="0" smtClean="0"/>
              <a:t>Position as far inward (away from wires) as possible. </a:t>
            </a:r>
          </a:p>
          <a:p>
            <a:pPr lvl="1">
              <a:spcAft>
                <a:spcPts val="1200"/>
              </a:spcAft>
            </a:pPr>
            <a:r>
              <a:rPr lang="en-US" sz="1600" dirty="0" smtClean="0"/>
              <a:t>Tighten down bolt assy to avoid pushing the panel into wires while installing the other top panels.</a:t>
            </a:r>
          </a:p>
          <a:p>
            <a:pPr marL="457200" indent="-457200">
              <a:buFont typeface="+mj-lt"/>
              <a:buAutoNum type="arabicPeriod" startAt="101"/>
            </a:pPr>
            <a:r>
              <a:rPr lang="en-US" sz="2000" dirty="0" smtClean="0"/>
              <a:t> Install top panel -103 (18).</a:t>
            </a:r>
          </a:p>
          <a:p>
            <a:pPr lvl="1">
              <a:spcAft>
                <a:spcPts val="1200"/>
              </a:spcAft>
            </a:pPr>
            <a:r>
              <a:rPr lang="en-US" sz="1600" dirty="0" smtClean="0"/>
              <a:t>Position -102 &amp; -103 as close to each other and as far away from the wires                                                                                         as possible.</a:t>
            </a:r>
            <a:endParaRPr lang="en-US" sz="1400" dirty="0" smtClean="0"/>
          </a:p>
          <a:p>
            <a:pPr marL="0" indent="0">
              <a:spcAft>
                <a:spcPts val="1200"/>
              </a:spcAft>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78</a:t>
            </a:fld>
            <a:endParaRPr lang="en-US"/>
          </a:p>
        </p:txBody>
      </p:sp>
      <p:grpSp>
        <p:nvGrpSpPr>
          <p:cNvPr id="23" name="Group 22"/>
          <p:cNvGrpSpPr/>
          <p:nvPr/>
        </p:nvGrpSpPr>
        <p:grpSpPr>
          <a:xfrm>
            <a:off x="1879600" y="79148"/>
            <a:ext cx="8432800" cy="749300"/>
            <a:chOff x="1301750" y="79148"/>
            <a:chExt cx="8432800" cy="749300"/>
          </a:xfrm>
        </p:grpSpPr>
        <p:sp>
          <p:nvSpPr>
            <p:cNvPr id="24" name="Title 1"/>
            <p:cNvSpPr txBox="1">
              <a:spLocks/>
            </p:cNvSpPr>
            <p:nvPr/>
          </p:nvSpPr>
          <p:spPr>
            <a:xfrm>
              <a:off x="1301750" y="79149"/>
              <a:ext cx="4143375" cy="7492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-X </a:t>
              </a:r>
              <a:r>
                <a:rPr lang="en-US" b="1" dirty="0" smtClean="0"/>
                <a:t>Side</a:t>
              </a:r>
              <a:endParaRPr lang="en-US" b="1" dirty="0"/>
            </a:p>
          </p:txBody>
        </p:sp>
        <p:sp>
          <p:nvSpPr>
            <p:cNvPr id="25" name="Title 1"/>
            <p:cNvSpPr txBox="1">
              <a:spLocks/>
            </p:cNvSpPr>
            <p:nvPr/>
          </p:nvSpPr>
          <p:spPr>
            <a:xfrm>
              <a:off x="5591175" y="79148"/>
              <a:ext cx="4143375" cy="749299"/>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a:t>
              </a:r>
              <a:r>
                <a:rPr lang="en-US" b="1" dirty="0" smtClean="0"/>
                <a:t>Side</a:t>
              </a:r>
              <a:endParaRPr lang="en-US" b="1" dirty="0"/>
            </a:p>
          </p:txBody>
        </p:sp>
      </p:grpSp>
      <p:pic>
        <p:nvPicPr>
          <p:cNvPr id="5" name="Picture 4"/>
          <p:cNvPicPr>
            <a:picLocks noChangeAspect="1"/>
          </p:cNvPicPr>
          <p:nvPr/>
        </p:nvPicPr>
        <p:blipFill>
          <a:blip r:embed="rId2"/>
          <a:stretch>
            <a:fillRect/>
          </a:stretch>
        </p:blipFill>
        <p:spPr>
          <a:xfrm>
            <a:off x="7927851" y="2545080"/>
            <a:ext cx="4207968" cy="4245665"/>
          </a:xfrm>
          <a:prstGeom prst="rect">
            <a:avLst/>
          </a:prstGeom>
        </p:spPr>
      </p:pic>
      <p:pic>
        <p:nvPicPr>
          <p:cNvPr id="30" name="Picture 29" descr="IMG_474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5400000">
            <a:off x="-95572" y="4015542"/>
            <a:ext cx="3248525" cy="2436394"/>
          </a:xfrm>
          <a:prstGeom prst="rect">
            <a:avLst/>
          </a:prstGeom>
          <a:noFill/>
          <a:ln>
            <a:noFill/>
          </a:ln>
        </p:spPr>
      </p:pic>
      <p:pic>
        <p:nvPicPr>
          <p:cNvPr id="31" name="Picture 30" descr="IMG_4748"/>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rot="5400000">
            <a:off x="2448729" y="4015541"/>
            <a:ext cx="3248527" cy="2436394"/>
          </a:xfrm>
          <a:prstGeom prst="rect">
            <a:avLst/>
          </a:prstGeom>
          <a:noFill/>
          <a:ln>
            <a:noFill/>
          </a:ln>
        </p:spPr>
      </p:pic>
      <p:pic>
        <p:nvPicPr>
          <p:cNvPr id="32" name="Picture 31" descr="IMG_4749"/>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rot="5400000">
            <a:off x="4993032" y="4015541"/>
            <a:ext cx="3248527" cy="2436394"/>
          </a:xfrm>
          <a:prstGeom prst="rect">
            <a:avLst/>
          </a:prstGeom>
          <a:noFill/>
          <a:ln>
            <a:noFill/>
          </a:ln>
        </p:spPr>
      </p:pic>
    </p:spTree>
    <p:extLst>
      <p:ext uri="{BB962C8B-B14F-4D97-AF65-F5344CB8AC3E}">
        <p14:creationId xmlns:p14="http://schemas.microsoft.com/office/powerpoint/2010/main" val="2336987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8932694" cy="5832721"/>
          </a:xfrm>
        </p:spPr>
        <p:txBody>
          <a:bodyPr>
            <a:normAutofit/>
          </a:bodyPr>
          <a:lstStyle/>
          <a:p>
            <a:pPr marL="457200" indent="-457200">
              <a:buFont typeface="+mj-lt"/>
              <a:buAutoNum type="arabicPeriod" startAt="103"/>
            </a:pPr>
            <a:r>
              <a:rPr lang="en-US" sz="2000" dirty="0" smtClean="0"/>
              <a:t> Install the top outer panels D1500046-101 &amp; -104 </a:t>
            </a:r>
            <a:r>
              <a:rPr lang="en-US" sz="2000" i="1" dirty="0" smtClean="0"/>
              <a:t>(</a:t>
            </a:r>
            <a:r>
              <a:rPr lang="en-US" sz="2000" i="1" dirty="0" smtClean="0">
                <a:hlinkClick r:id="rId2"/>
              </a:rPr>
              <a:t>16 &amp; 19</a:t>
            </a:r>
            <a:r>
              <a:rPr lang="en-US" sz="2000" i="1" dirty="0" smtClean="0"/>
              <a:t>).</a:t>
            </a:r>
          </a:p>
          <a:p>
            <a:pPr lvl="1"/>
            <a:r>
              <a:rPr lang="en-US" sz="1600" dirty="0" smtClean="0"/>
              <a:t>Note the asymmetry between the slots and edges of the glass. </a:t>
            </a:r>
          </a:p>
          <a:p>
            <a:pPr lvl="2"/>
            <a:r>
              <a:rPr lang="en-US" sz="1600" dirty="0" smtClean="0"/>
              <a:t>The </a:t>
            </a:r>
            <a:r>
              <a:rPr lang="en-US" sz="1600" b="1" dirty="0" smtClean="0">
                <a:solidFill>
                  <a:schemeClr val="accent5"/>
                </a:solidFill>
              </a:rPr>
              <a:t>nearer slot (shorter distance) </a:t>
            </a:r>
            <a:r>
              <a:rPr lang="en-US" sz="1600" dirty="0" smtClean="0"/>
              <a:t>is adjacent to the other glass panels. </a:t>
            </a:r>
          </a:p>
          <a:p>
            <a:pPr lvl="2"/>
            <a:r>
              <a:rPr lang="en-US" sz="1600" dirty="0" smtClean="0"/>
              <a:t>The </a:t>
            </a:r>
            <a:r>
              <a:rPr lang="en-US" sz="1600" b="1" dirty="0" smtClean="0">
                <a:solidFill>
                  <a:srgbClr val="FF0000"/>
                </a:solidFill>
              </a:rPr>
              <a:t>farther slot (longer distance) </a:t>
            </a:r>
            <a:r>
              <a:rPr lang="en-US" sz="1600" dirty="0" smtClean="0"/>
              <a:t>&amp; the </a:t>
            </a:r>
            <a:r>
              <a:rPr lang="en-US" sz="1600" b="1" dirty="0" smtClean="0">
                <a:solidFill>
                  <a:srgbClr val="FF0000"/>
                </a:solidFill>
              </a:rPr>
              <a:t>D</a:t>
            </a:r>
            <a:r>
              <a:rPr lang="en-US" sz="1600" dirty="0" smtClean="0"/>
              <a:t># are adjacent to the OMC’s legs.</a:t>
            </a:r>
          </a:p>
          <a:p>
            <a:pPr lvl="1"/>
            <a:r>
              <a:rPr lang="en-US" sz="1600" dirty="0" smtClean="0"/>
              <a:t>Position panels as close to the structure (far away from wires) as possible.</a:t>
            </a:r>
          </a:p>
          <a:p>
            <a:pPr marL="0" indent="0">
              <a:spcAft>
                <a:spcPts val="1200"/>
              </a:spcAft>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79</a:t>
            </a:fld>
            <a:endParaRPr lang="en-US"/>
          </a:p>
        </p:txBody>
      </p:sp>
      <p:grpSp>
        <p:nvGrpSpPr>
          <p:cNvPr id="23" name="Group 22"/>
          <p:cNvGrpSpPr/>
          <p:nvPr/>
        </p:nvGrpSpPr>
        <p:grpSpPr>
          <a:xfrm>
            <a:off x="1879600" y="79148"/>
            <a:ext cx="8432800" cy="749300"/>
            <a:chOff x="1301750" y="79148"/>
            <a:chExt cx="8432800" cy="749300"/>
          </a:xfrm>
        </p:grpSpPr>
        <p:sp>
          <p:nvSpPr>
            <p:cNvPr id="24" name="Title 1"/>
            <p:cNvSpPr txBox="1">
              <a:spLocks/>
            </p:cNvSpPr>
            <p:nvPr/>
          </p:nvSpPr>
          <p:spPr>
            <a:xfrm>
              <a:off x="1301750" y="79149"/>
              <a:ext cx="4143375" cy="7492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-X </a:t>
              </a:r>
              <a:r>
                <a:rPr lang="en-US" b="1" dirty="0" smtClean="0"/>
                <a:t>Side</a:t>
              </a:r>
              <a:endParaRPr lang="en-US" b="1" dirty="0"/>
            </a:p>
          </p:txBody>
        </p:sp>
        <p:sp>
          <p:nvSpPr>
            <p:cNvPr id="25" name="Title 1"/>
            <p:cNvSpPr txBox="1">
              <a:spLocks/>
            </p:cNvSpPr>
            <p:nvPr/>
          </p:nvSpPr>
          <p:spPr>
            <a:xfrm>
              <a:off x="5591175" y="79148"/>
              <a:ext cx="4143375" cy="749299"/>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a:t>
              </a:r>
              <a:r>
                <a:rPr lang="en-US" b="1" dirty="0" smtClean="0"/>
                <a:t>Side</a:t>
              </a:r>
              <a:endParaRPr lang="en-US" b="1" dirty="0"/>
            </a:p>
          </p:txBody>
        </p:sp>
      </p:grpSp>
      <p:grpSp>
        <p:nvGrpSpPr>
          <p:cNvPr id="32" name="Group 31"/>
          <p:cNvGrpSpPr/>
          <p:nvPr/>
        </p:nvGrpSpPr>
        <p:grpSpPr>
          <a:xfrm>
            <a:off x="9033669" y="909939"/>
            <a:ext cx="3307339" cy="5948060"/>
            <a:chOff x="2484207" y="2749597"/>
            <a:chExt cx="3307339" cy="5948060"/>
          </a:xfrm>
        </p:grpSpPr>
        <p:grpSp>
          <p:nvGrpSpPr>
            <p:cNvPr id="37" name="Group 36"/>
            <p:cNvGrpSpPr>
              <a:grpSpLocks noChangeAspect="1"/>
            </p:cNvGrpSpPr>
            <p:nvPr/>
          </p:nvGrpSpPr>
          <p:grpSpPr>
            <a:xfrm>
              <a:off x="2484207" y="2749597"/>
              <a:ext cx="3307339" cy="5948060"/>
              <a:chOff x="2484206" y="2749597"/>
              <a:chExt cx="3307341" cy="5948061"/>
            </a:xfrm>
          </p:grpSpPr>
          <p:grpSp>
            <p:nvGrpSpPr>
              <p:cNvPr id="35" name="Group 34"/>
              <p:cNvGrpSpPr>
                <a:grpSpLocks noChangeAspect="1"/>
              </p:cNvGrpSpPr>
              <p:nvPr/>
            </p:nvGrpSpPr>
            <p:grpSpPr>
              <a:xfrm>
                <a:off x="2484206" y="2749597"/>
                <a:ext cx="3307341" cy="5618217"/>
                <a:chOff x="2268177" y="2461260"/>
                <a:chExt cx="3307341" cy="5618217"/>
              </a:xfrm>
            </p:grpSpPr>
            <p:grpSp>
              <p:nvGrpSpPr>
                <p:cNvPr id="10" name="Group 9"/>
                <p:cNvGrpSpPr>
                  <a:grpSpLocks noChangeAspect="1"/>
                </p:cNvGrpSpPr>
                <p:nvPr/>
              </p:nvGrpSpPr>
              <p:grpSpPr>
                <a:xfrm>
                  <a:off x="2654274" y="2461260"/>
                  <a:ext cx="2676751" cy="5618217"/>
                  <a:chOff x="1988820" y="1112520"/>
                  <a:chExt cx="3319346" cy="6966957"/>
                </a:xfrm>
              </p:grpSpPr>
              <p:grpSp>
                <p:nvGrpSpPr>
                  <p:cNvPr id="9" name="Group 8"/>
                  <p:cNvGrpSpPr/>
                  <p:nvPr/>
                </p:nvGrpSpPr>
                <p:grpSpPr>
                  <a:xfrm>
                    <a:off x="1988820" y="1112520"/>
                    <a:ext cx="3319346" cy="6966957"/>
                    <a:chOff x="2872740" y="3733800"/>
                    <a:chExt cx="3319346" cy="6966957"/>
                  </a:xfrm>
                </p:grpSpPr>
                <p:pic>
                  <p:nvPicPr>
                    <p:cNvPr id="7" name="Picture 6"/>
                    <p:cNvPicPr>
                      <a:picLocks noChangeAspect="1"/>
                    </p:cNvPicPr>
                    <p:nvPr/>
                  </p:nvPicPr>
                  <p:blipFill rotWithShape="1">
                    <a:blip r:embed="rId3"/>
                    <a:srcRect l="20437" t="10908"/>
                    <a:stretch/>
                  </p:blipFill>
                  <p:spPr>
                    <a:xfrm>
                      <a:off x="2872740" y="3733800"/>
                      <a:ext cx="3319346" cy="6966957"/>
                    </a:xfrm>
                    <a:prstGeom prst="rect">
                      <a:avLst/>
                    </a:prstGeom>
                  </p:spPr>
                </p:pic>
                <p:sp>
                  <p:nvSpPr>
                    <p:cNvPr id="8" name="Rectangle 7"/>
                    <p:cNvSpPr/>
                    <p:nvPr/>
                  </p:nvSpPr>
                  <p:spPr>
                    <a:xfrm>
                      <a:off x="3989387" y="3802380"/>
                      <a:ext cx="274320" cy="67310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Rectangle 18"/>
                    <p:cNvSpPr/>
                    <p:nvPr/>
                  </p:nvSpPr>
                  <p:spPr>
                    <a:xfrm>
                      <a:off x="4832917" y="3802380"/>
                      <a:ext cx="274320" cy="673100"/>
                    </a:xfrm>
                    <a:prstGeom prst="rect">
                      <a:avLst/>
                    </a:prstGeom>
                    <a:noFill/>
                    <a:ln w="28575">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21" name="Rectangle 20"/>
                  <p:cNvSpPr/>
                  <p:nvPr/>
                </p:nvSpPr>
                <p:spPr>
                  <a:xfrm rot="5400000">
                    <a:off x="2188210" y="4416452"/>
                    <a:ext cx="274320" cy="673100"/>
                  </a:xfrm>
                  <a:prstGeom prst="rect">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cxnSp>
              <p:nvCxnSpPr>
                <p:cNvPr id="15" name="Straight Arrow Connector 14"/>
                <p:cNvCxnSpPr/>
                <p:nvPr/>
              </p:nvCxnSpPr>
              <p:spPr>
                <a:xfrm>
                  <a:off x="3385185" y="3650985"/>
                  <a:ext cx="183945" cy="0"/>
                </a:xfrm>
                <a:prstGeom prst="straightConnector1">
                  <a:avLst/>
                </a:prstGeom>
                <a:ln w="28575">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431030" y="3650985"/>
                  <a:ext cx="131445" cy="0"/>
                </a:xfrm>
                <a:prstGeom prst="straightConnector1">
                  <a:avLst/>
                </a:prstGeom>
                <a:ln w="28575">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510107" y="2536137"/>
                  <a:ext cx="1065411" cy="738664"/>
                </a:xfrm>
                <a:prstGeom prst="rect">
                  <a:avLst/>
                </a:prstGeom>
                <a:noFill/>
              </p:spPr>
              <p:txBody>
                <a:bodyPr wrap="square" rtlCol="0">
                  <a:spAutoFit/>
                </a:bodyPr>
                <a:lstStyle/>
                <a:p>
                  <a:pPr algn="ctr"/>
                  <a:r>
                    <a:rPr lang="en-US" sz="1400" b="1" dirty="0" smtClean="0">
                      <a:solidFill>
                        <a:schemeClr val="accent5"/>
                      </a:solidFill>
                    </a:rPr>
                    <a:t>Shorter distance (nearer)</a:t>
                  </a:r>
                  <a:endParaRPr lang="en-US" sz="1400" b="1" dirty="0">
                    <a:solidFill>
                      <a:schemeClr val="accent5"/>
                    </a:solidFill>
                  </a:endParaRPr>
                </a:p>
              </p:txBody>
            </p:sp>
            <p:sp>
              <p:nvSpPr>
                <p:cNvPr id="34" name="TextBox 33"/>
                <p:cNvSpPr txBox="1"/>
                <p:nvPr/>
              </p:nvSpPr>
              <p:spPr>
                <a:xfrm>
                  <a:off x="2268177" y="2536139"/>
                  <a:ext cx="1258335" cy="738664"/>
                </a:xfrm>
                <a:prstGeom prst="rect">
                  <a:avLst/>
                </a:prstGeom>
                <a:noFill/>
              </p:spPr>
              <p:txBody>
                <a:bodyPr wrap="square" rtlCol="0">
                  <a:spAutoFit/>
                </a:bodyPr>
                <a:lstStyle/>
                <a:p>
                  <a:pPr algn="ctr"/>
                  <a:r>
                    <a:rPr lang="en-US" sz="1400" b="1" dirty="0" smtClean="0">
                      <a:solidFill>
                        <a:srgbClr val="FF0000"/>
                      </a:solidFill>
                    </a:rPr>
                    <a:t>Longer distance</a:t>
                  </a:r>
                </a:p>
                <a:p>
                  <a:pPr algn="ctr"/>
                  <a:r>
                    <a:rPr lang="en-US" sz="1400" b="1" dirty="0" smtClean="0">
                      <a:solidFill>
                        <a:srgbClr val="FF0000"/>
                      </a:solidFill>
                    </a:rPr>
                    <a:t>(farther)</a:t>
                  </a:r>
                  <a:endParaRPr lang="en-US" sz="1400" b="1" dirty="0">
                    <a:solidFill>
                      <a:srgbClr val="FF0000"/>
                    </a:solidFill>
                  </a:endParaRPr>
                </a:p>
              </p:txBody>
            </p:sp>
          </p:grpSp>
          <p:pic>
            <p:nvPicPr>
              <p:cNvPr id="36" name="Picture 35"/>
              <p:cNvPicPr>
                <a:picLocks noChangeAspect="1"/>
              </p:cNvPicPr>
              <p:nvPr/>
            </p:nvPicPr>
            <p:blipFill rotWithShape="1">
              <a:blip r:embed="rId3"/>
              <a:srcRect l="42932" t="3658" r="19017" b="90643"/>
              <a:stretch/>
            </p:blipFill>
            <p:spPr>
              <a:xfrm>
                <a:off x="3509774" y="8338295"/>
                <a:ext cx="1280160" cy="359363"/>
              </a:xfrm>
              <a:prstGeom prst="rect">
                <a:avLst/>
              </a:prstGeom>
            </p:spPr>
          </p:pic>
        </p:grpSp>
        <p:sp>
          <p:nvSpPr>
            <p:cNvPr id="28" name="Rectangle 27"/>
            <p:cNvSpPr/>
            <p:nvPr/>
          </p:nvSpPr>
          <p:spPr>
            <a:xfrm>
              <a:off x="3601214" y="5547554"/>
              <a:ext cx="221214" cy="82296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20" name="Group 19"/>
          <p:cNvGrpSpPr>
            <a:grpSpLocks noChangeAspect="1"/>
          </p:cNvGrpSpPr>
          <p:nvPr/>
        </p:nvGrpSpPr>
        <p:grpSpPr>
          <a:xfrm>
            <a:off x="5254054" y="2545080"/>
            <a:ext cx="4207968" cy="4245665"/>
            <a:chOff x="7927851" y="2545080"/>
            <a:chExt cx="4207968" cy="4245665"/>
          </a:xfrm>
        </p:grpSpPr>
        <p:pic>
          <p:nvPicPr>
            <p:cNvPr id="5" name="Picture 4"/>
            <p:cNvPicPr>
              <a:picLocks noChangeAspect="1"/>
            </p:cNvPicPr>
            <p:nvPr/>
          </p:nvPicPr>
          <p:blipFill>
            <a:blip r:embed="rId4"/>
            <a:stretch>
              <a:fillRect/>
            </a:stretch>
          </p:blipFill>
          <p:spPr>
            <a:xfrm>
              <a:off x="7927851" y="2545080"/>
              <a:ext cx="4207968" cy="4245665"/>
            </a:xfrm>
            <a:prstGeom prst="rect">
              <a:avLst/>
            </a:prstGeom>
          </p:spPr>
        </p:pic>
        <p:sp>
          <p:nvSpPr>
            <p:cNvPr id="40" name="Oval 39"/>
            <p:cNvSpPr>
              <a:spLocks noChangeAspect="1"/>
            </p:cNvSpPr>
            <p:nvPr/>
          </p:nvSpPr>
          <p:spPr>
            <a:xfrm>
              <a:off x="9164169" y="4651101"/>
              <a:ext cx="91440" cy="9144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9986115" y="5123443"/>
              <a:ext cx="91440" cy="9144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9004968" y="4559661"/>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10142866" y="5214883"/>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3570535">
              <a:off x="9443213" y="4174341"/>
              <a:ext cx="73152" cy="30175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9" name="Rectangle 38"/>
            <p:cNvSpPr/>
            <p:nvPr/>
          </p:nvSpPr>
          <p:spPr>
            <a:xfrm rot="3570535">
              <a:off x="10663875" y="4883992"/>
              <a:ext cx="73152" cy="30175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51" name="Group 50"/>
          <p:cNvGrpSpPr>
            <a:grpSpLocks noChangeAspect="1"/>
          </p:cNvGrpSpPr>
          <p:nvPr/>
        </p:nvGrpSpPr>
        <p:grpSpPr>
          <a:xfrm>
            <a:off x="129360" y="2790687"/>
            <a:ext cx="5183506" cy="3887630"/>
            <a:chOff x="60085" y="2790687"/>
            <a:chExt cx="5183506" cy="3887630"/>
          </a:xfrm>
        </p:grpSpPr>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85" y="2790687"/>
              <a:ext cx="5183506" cy="3887630"/>
            </a:xfrm>
            <a:prstGeom prst="rect">
              <a:avLst/>
            </a:prstGeom>
          </p:spPr>
        </p:pic>
        <p:sp>
          <p:nvSpPr>
            <p:cNvPr id="43" name="Rectangle 42"/>
            <p:cNvSpPr/>
            <p:nvPr/>
          </p:nvSpPr>
          <p:spPr>
            <a:xfrm rot="12588982">
              <a:off x="1324070" y="3812788"/>
              <a:ext cx="73152" cy="30175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4" name="Rectangle 43"/>
            <p:cNvSpPr/>
            <p:nvPr/>
          </p:nvSpPr>
          <p:spPr>
            <a:xfrm rot="8672071">
              <a:off x="3847254" y="3862649"/>
              <a:ext cx="73152" cy="301752"/>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7" name="Oval 46"/>
            <p:cNvSpPr>
              <a:spLocks noChangeAspect="1"/>
            </p:cNvSpPr>
            <p:nvPr/>
          </p:nvSpPr>
          <p:spPr>
            <a:xfrm>
              <a:off x="1145597" y="4283711"/>
              <a:ext cx="181758" cy="181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a:spLocks noChangeAspect="1"/>
            </p:cNvSpPr>
            <p:nvPr/>
          </p:nvSpPr>
          <p:spPr>
            <a:xfrm>
              <a:off x="3988524" y="4333528"/>
              <a:ext cx="181758" cy="181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a:spLocks noChangeAspect="1"/>
            </p:cNvSpPr>
            <p:nvPr/>
          </p:nvSpPr>
          <p:spPr>
            <a:xfrm>
              <a:off x="3597609" y="4333528"/>
              <a:ext cx="181758" cy="181758"/>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a:spLocks noChangeAspect="1"/>
            </p:cNvSpPr>
            <p:nvPr/>
          </p:nvSpPr>
          <p:spPr>
            <a:xfrm>
              <a:off x="1554607" y="4283711"/>
              <a:ext cx="181758" cy="181758"/>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6420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5967" y="1599520"/>
            <a:ext cx="11540067" cy="3658961"/>
          </a:xfrm>
        </p:spPr>
        <p:txBody>
          <a:bodyPr anchor="ctr">
            <a:normAutofit/>
          </a:bodyPr>
          <a:lstStyle/>
          <a:p>
            <a:pPr>
              <a:lnSpc>
                <a:spcPct val="150000"/>
              </a:lnSpc>
            </a:pPr>
            <a:r>
              <a:rPr lang="en-US" sz="5400" b="1" u="sng" dirty="0" smtClean="0"/>
              <a:t>GLASS INSPECTION &amp; CLEANING</a:t>
            </a:r>
            <a:endParaRPr lang="en-US" sz="4800" b="1" dirty="0"/>
          </a:p>
        </p:txBody>
      </p:sp>
      <p:sp>
        <p:nvSpPr>
          <p:cNvPr id="4" name="Slide Number Placeholder 3"/>
          <p:cNvSpPr>
            <a:spLocks noGrp="1"/>
          </p:cNvSpPr>
          <p:nvPr>
            <p:ph type="sldNum" sz="quarter" idx="12"/>
          </p:nvPr>
        </p:nvSpPr>
        <p:spPr/>
        <p:txBody>
          <a:bodyPr/>
          <a:lstStyle/>
          <a:p>
            <a:fld id="{E6758727-98EA-4EF2-A6C5-2B1E1425E5E2}" type="slidenum">
              <a:rPr lang="en-US" smtClean="0"/>
              <a:t>8</a:t>
            </a:fld>
            <a:endParaRPr lang="en-US"/>
          </a:p>
        </p:txBody>
      </p:sp>
    </p:spTree>
    <p:extLst>
      <p:ext uri="{BB962C8B-B14F-4D97-AF65-F5344CB8AC3E}">
        <p14:creationId xmlns:p14="http://schemas.microsoft.com/office/powerpoint/2010/main" val="8947750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873346" cy="5832721"/>
          </a:xfrm>
        </p:spPr>
        <p:txBody>
          <a:bodyPr>
            <a:normAutofit/>
          </a:bodyPr>
          <a:lstStyle/>
          <a:p>
            <a:pPr marL="0" indent="0">
              <a:spcAft>
                <a:spcPts val="1200"/>
              </a:spcAft>
              <a:buNone/>
            </a:pPr>
            <a:r>
              <a:rPr lang="en-US" sz="1900" i="1" dirty="0" smtClean="0"/>
              <a:t>Steps </a:t>
            </a:r>
            <a:r>
              <a:rPr lang="en-US" sz="1900" i="1" dirty="0" smtClean="0"/>
              <a:t>104 – 107 can </a:t>
            </a:r>
            <a:r>
              <a:rPr lang="en-US" sz="1900" i="1" dirty="0" smtClean="0"/>
              <a:t>be done 1 side at a time by 1 person, or simultaneously by 2 people (recommended):</a:t>
            </a:r>
          </a:p>
          <a:p>
            <a:pPr marL="457200" indent="-457200">
              <a:spcAft>
                <a:spcPts val="1200"/>
              </a:spcAft>
              <a:buFont typeface="+mj-lt"/>
              <a:buAutoNum type="arabicPeriod" startAt="104"/>
            </a:pPr>
            <a:r>
              <a:rPr lang="en-US" sz="2000" dirty="0"/>
              <a:t> </a:t>
            </a:r>
            <a:r>
              <a:rPr lang="en-US" sz="2000" dirty="0" smtClean="0"/>
              <a:t>Set (release) all 14 EQ Stop Knobs. </a:t>
            </a:r>
          </a:p>
          <a:p>
            <a:pPr marL="457200" indent="-457200">
              <a:spcAft>
                <a:spcPts val="1200"/>
              </a:spcAft>
              <a:buFont typeface="+mj-lt"/>
              <a:buAutoNum type="arabicPeriod" startAt="104"/>
            </a:pPr>
            <a:r>
              <a:rPr lang="en-US" sz="2000" dirty="0" smtClean="0"/>
              <a:t> Adjust the position of the top outer panels if needed (to avoid touching wires).</a:t>
            </a:r>
          </a:p>
          <a:p>
            <a:pPr marL="457200" indent="-457200">
              <a:spcAft>
                <a:spcPts val="1200"/>
              </a:spcAft>
              <a:buFont typeface="+mj-lt"/>
              <a:buAutoNum type="arabicPeriod" startAt="104"/>
            </a:pPr>
            <a:r>
              <a:rPr lang="en-US" sz="2000" dirty="0"/>
              <a:t> </a:t>
            </a:r>
            <a:r>
              <a:rPr lang="en-US" sz="2000" dirty="0" smtClean="0"/>
              <a:t>If the inner vertical panels D1500052 &amp; 53 </a:t>
            </a:r>
            <a:r>
              <a:rPr lang="en-US" sz="2000" i="1" dirty="0" smtClean="0"/>
              <a:t>(26 &amp; 27) </a:t>
            </a:r>
            <a:r>
              <a:rPr lang="en-US" sz="2000" dirty="0" smtClean="0"/>
              <a:t>were moved due to interference, return them to their correct positions.</a:t>
            </a:r>
          </a:p>
          <a:p>
            <a:pPr marL="457200" indent="-457200">
              <a:spcAft>
                <a:spcPts val="1200"/>
              </a:spcAft>
              <a:buFont typeface="+mj-lt"/>
              <a:buAutoNum type="arabicPeriod" startAt="104"/>
            </a:pPr>
            <a:r>
              <a:rPr lang="en-US" sz="2000" dirty="0"/>
              <a:t> </a:t>
            </a:r>
            <a:r>
              <a:rPr lang="en-US" sz="2000" dirty="0" smtClean="0"/>
              <a:t>If dog clamps were moved, put them back.</a:t>
            </a:r>
            <a:endParaRPr lang="en-US" sz="1400" dirty="0" smtClean="0"/>
          </a:p>
          <a:p>
            <a:pPr marL="0" indent="0">
              <a:spcAft>
                <a:spcPts val="1200"/>
              </a:spcAft>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80</a:t>
            </a:fld>
            <a:endParaRPr lang="en-US"/>
          </a:p>
        </p:txBody>
      </p:sp>
      <p:grpSp>
        <p:nvGrpSpPr>
          <p:cNvPr id="8" name="Group 7"/>
          <p:cNvGrpSpPr/>
          <p:nvPr/>
        </p:nvGrpSpPr>
        <p:grpSpPr>
          <a:xfrm>
            <a:off x="1879600" y="79148"/>
            <a:ext cx="8432800" cy="749300"/>
            <a:chOff x="1301750" y="79148"/>
            <a:chExt cx="8432800" cy="749300"/>
          </a:xfrm>
        </p:grpSpPr>
        <p:sp>
          <p:nvSpPr>
            <p:cNvPr id="9" name="Title 1"/>
            <p:cNvSpPr txBox="1">
              <a:spLocks/>
            </p:cNvSpPr>
            <p:nvPr/>
          </p:nvSpPr>
          <p:spPr>
            <a:xfrm>
              <a:off x="1301750" y="79149"/>
              <a:ext cx="4143375" cy="7492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sp>
          <p:nvSpPr>
            <p:cNvPr id="10" name="Title 1"/>
            <p:cNvSpPr txBox="1">
              <a:spLocks/>
            </p:cNvSpPr>
            <p:nvPr/>
          </p:nvSpPr>
          <p:spPr>
            <a:xfrm>
              <a:off x="5591175" y="79148"/>
              <a:ext cx="4143375" cy="749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smtClean="0"/>
                <a:t>-Y Side</a:t>
              </a:r>
              <a:endParaRPr lang="en-US" b="1" dirty="0"/>
            </a:p>
          </p:txBody>
        </p:sp>
      </p:grpSp>
    </p:spTree>
    <p:extLst>
      <p:ext uri="{BB962C8B-B14F-4D97-AF65-F5344CB8AC3E}">
        <p14:creationId xmlns:p14="http://schemas.microsoft.com/office/powerpoint/2010/main" val="40156398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7" y="1025278"/>
            <a:ext cx="8910246" cy="5832721"/>
          </a:xfrm>
        </p:spPr>
        <p:txBody>
          <a:bodyPr>
            <a:normAutofit/>
          </a:bodyPr>
          <a:lstStyle/>
          <a:p>
            <a:pPr marL="457200" indent="-457200">
              <a:spcAft>
                <a:spcPts val="1200"/>
              </a:spcAft>
              <a:buFont typeface="+mj-lt"/>
              <a:buAutoNum type="arabicPeriod" startAt="108"/>
            </a:pPr>
            <a:r>
              <a:rPr lang="en-US" sz="2000" dirty="0" smtClean="0"/>
              <a:t> Install inner horizontal panel D1500050 </a:t>
            </a:r>
            <a:r>
              <a:rPr lang="en-US" sz="2000" i="1" dirty="0" smtClean="0"/>
              <a:t>(24).</a:t>
            </a:r>
          </a:p>
          <a:p>
            <a:pPr marL="457200" indent="-457200">
              <a:spcAft>
                <a:spcPts val="1200"/>
              </a:spcAft>
              <a:buFont typeface="+mj-lt"/>
              <a:buAutoNum type="arabicPeriod" startAt="108"/>
            </a:pPr>
            <a:r>
              <a:rPr lang="en-US" sz="2000" dirty="0" smtClean="0"/>
              <a:t> Position outer vertical panel D1500045 </a:t>
            </a:r>
            <a:r>
              <a:rPr lang="en-US" sz="2000" i="1" dirty="0" smtClean="0"/>
              <a:t>(15) </a:t>
            </a:r>
            <a:r>
              <a:rPr lang="en-US" sz="2000" dirty="0" smtClean="0"/>
              <a:t>as shown.</a:t>
            </a:r>
          </a:p>
          <a:p>
            <a:pPr marL="457200" indent="-457200">
              <a:buFont typeface="+mj-lt"/>
              <a:buAutoNum type="arabicPeriod" startAt="108"/>
            </a:pPr>
            <a:r>
              <a:rPr lang="en-US" sz="2000" dirty="0"/>
              <a:t> </a:t>
            </a:r>
            <a:r>
              <a:rPr lang="en-US" sz="2000" dirty="0" smtClean="0"/>
              <a:t>Screw the 2X upper bolt assy into the Panel Mt Brackets </a:t>
            </a:r>
            <a:r>
              <a:rPr lang="en-US" sz="2000" i="1" dirty="0" smtClean="0"/>
              <a:t>(32) </a:t>
            </a:r>
            <a:r>
              <a:rPr lang="en-US" sz="2000" dirty="0" smtClean="0"/>
              <a:t>first, and then the lower 2X bolt assy into the installed C-Clamps. Leave loose.</a:t>
            </a:r>
          </a:p>
          <a:p>
            <a:pPr lvl="1">
              <a:spcAft>
                <a:spcPts val="1200"/>
              </a:spcAft>
            </a:pPr>
            <a:r>
              <a:rPr lang="en-US" sz="1600" dirty="0" smtClean="0"/>
              <a:t>May have to slide Panel Mt Brackets up/down to reach holes in C-Clamps.</a:t>
            </a:r>
          </a:p>
          <a:p>
            <a:pPr marL="457200" indent="-457200">
              <a:buFont typeface="+mj-lt"/>
              <a:buAutoNum type="arabicPeriod" startAt="108"/>
            </a:pPr>
            <a:r>
              <a:rPr lang="en-US" sz="2000" dirty="0" smtClean="0"/>
              <a:t> Roughly align D1500045 to the other outer vertical                                               panels on the +/-X sides, then lock everything in                                                    place. </a:t>
            </a:r>
          </a:p>
          <a:p>
            <a:pPr lvl="1">
              <a:spcAft>
                <a:spcPts val="1200"/>
              </a:spcAft>
            </a:pPr>
            <a:r>
              <a:rPr lang="en-US" sz="1600" dirty="0" smtClean="0"/>
              <a:t>Tighten 4X bolt assy, 8X BHSC on Panel Mt Brackets.</a:t>
            </a:r>
          </a:p>
          <a:p>
            <a:pPr marL="457200" indent="-457200">
              <a:buFont typeface="+mj-lt"/>
              <a:buAutoNum type="arabicPeriod" startAt="108"/>
            </a:pPr>
            <a:r>
              <a:rPr lang="en-US" sz="2000" dirty="0" smtClean="0"/>
              <a:t> Remove panel D1500045.</a:t>
            </a:r>
          </a:p>
          <a:p>
            <a:pPr lvl="1"/>
            <a:r>
              <a:rPr lang="en-US" sz="1600" dirty="0" smtClean="0"/>
              <a:t>Needed the panel in place to determine the position the Mt                                               Brackets, but need it out of the way for the next step.</a:t>
            </a:r>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81</a:t>
            </a:fld>
            <a:endParaRPr lang="en-US"/>
          </a:p>
        </p:txBody>
      </p:sp>
      <p:sp>
        <p:nvSpPr>
          <p:cNvPr id="8" name="Title 1"/>
          <p:cNvSpPr>
            <a:spLocks noGrp="1"/>
          </p:cNvSpPr>
          <p:nvPr>
            <p:ph type="title"/>
          </p:nvPr>
        </p:nvSpPr>
        <p:spPr>
          <a:xfrm>
            <a:off x="3977820" y="79149"/>
            <a:ext cx="4143375" cy="749299"/>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b="1" dirty="0" smtClean="0"/>
              <a:t>-Y Side</a:t>
            </a:r>
            <a:endParaRPr lang="en-US" b="1" dirty="0"/>
          </a:p>
        </p:txBody>
      </p:sp>
      <p:pic>
        <p:nvPicPr>
          <p:cNvPr id="7" name="Picture 6" descr="IMG_476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120049" y="1025278"/>
            <a:ext cx="3002679" cy="2252010"/>
          </a:xfrm>
          <a:prstGeom prst="rect">
            <a:avLst/>
          </a:prstGeom>
          <a:noFill/>
          <a:ln>
            <a:noFill/>
          </a:ln>
        </p:spPr>
      </p:pic>
      <p:sp>
        <p:nvSpPr>
          <p:cNvPr id="9" name="TextBox 8"/>
          <p:cNvSpPr txBox="1"/>
          <p:nvPr/>
        </p:nvSpPr>
        <p:spPr>
          <a:xfrm>
            <a:off x="9632513" y="2849250"/>
            <a:ext cx="685800" cy="307777"/>
          </a:xfrm>
          <a:prstGeom prst="rect">
            <a:avLst/>
          </a:prstGeom>
          <a:noFill/>
        </p:spPr>
        <p:txBody>
          <a:bodyPr wrap="square" rtlCol="0">
            <a:spAutoFit/>
          </a:bodyPr>
          <a:lstStyle/>
          <a:p>
            <a:pPr algn="ctr"/>
            <a:r>
              <a:rPr lang="en-US" sz="1400" b="1" dirty="0" smtClean="0"/>
              <a:t>Typo</a:t>
            </a:r>
            <a:endParaRPr lang="en-US" sz="1400" b="1"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199" y="3323738"/>
            <a:ext cx="5315529" cy="3534261"/>
          </a:xfrm>
          <a:prstGeom prst="rect">
            <a:avLst/>
          </a:prstGeom>
        </p:spPr>
      </p:pic>
      <p:cxnSp>
        <p:nvCxnSpPr>
          <p:cNvPr id="13" name="Straight Arrow Connector 12"/>
          <p:cNvCxnSpPr>
            <a:stCxn id="9" idx="0"/>
          </p:cNvCxnSpPr>
          <p:nvPr/>
        </p:nvCxnSpPr>
        <p:spPr>
          <a:xfrm flipV="1">
            <a:off x="9975413" y="2373594"/>
            <a:ext cx="320133" cy="475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2468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3" cy="5832721"/>
          </a:xfrm>
        </p:spPr>
        <p:txBody>
          <a:bodyPr>
            <a:normAutofit/>
          </a:bodyPr>
          <a:lstStyle/>
          <a:p>
            <a:pPr marL="457200" indent="-457200">
              <a:buFont typeface="+mj-lt"/>
              <a:buAutoNum type="arabicPeriod" startAt="113"/>
            </a:pPr>
            <a:r>
              <a:rPr lang="en-US" sz="2000" dirty="0" smtClean="0"/>
              <a:t>Install the top panel extension D1500143 </a:t>
            </a:r>
            <a:r>
              <a:rPr lang="en-US" sz="2000" i="1" dirty="0" smtClean="0"/>
              <a:t>(57).</a:t>
            </a:r>
          </a:p>
          <a:p>
            <a:pPr lvl="1"/>
            <a:r>
              <a:rPr lang="en-US" sz="1600" dirty="0" smtClean="0"/>
              <a:t>Req. hardware: 2X bolt assy (Basic config.) </a:t>
            </a:r>
            <a:r>
              <a:rPr lang="en-US" sz="1600" b="1" dirty="0" smtClean="0">
                <a:solidFill>
                  <a:srgbClr val="FF0000"/>
                </a:solidFill>
              </a:rPr>
              <a:t>– not captive</a:t>
            </a:r>
          </a:p>
          <a:p>
            <a:pPr lvl="1">
              <a:spcAft>
                <a:spcPts val="1200"/>
              </a:spcAft>
            </a:pPr>
            <a:r>
              <a:rPr lang="en-US" sz="1600" dirty="0" smtClean="0"/>
              <a:t>2</a:t>
            </a:r>
            <a:r>
              <a:rPr lang="en-US" sz="1600" baseline="30000" dirty="0" smtClean="0"/>
              <a:t>nd</a:t>
            </a:r>
            <a:r>
              <a:rPr lang="en-US" sz="1600" dirty="0" smtClean="0"/>
              <a:t> person should hold the panel until the bolt assy are tightened down.</a:t>
            </a:r>
          </a:p>
          <a:p>
            <a:pPr marL="457200" indent="-457200">
              <a:spcAft>
                <a:spcPts val="1200"/>
              </a:spcAft>
              <a:buFont typeface="+mj-lt"/>
              <a:buAutoNum type="arabicPeriod" startAt="113"/>
            </a:pPr>
            <a:r>
              <a:rPr lang="en-US" sz="2000" dirty="0"/>
              <a:t> </a:t>
            </a:r>
            <a:r>
              <a:rPr lang="en-US" sz="2000" dirty="0" smtClean="0"/>
              <a:t>Install D1500045.</a:t>
            </a: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82</a:t>
            </a:fld>
            <a:endParaRPr lang="en-US"/>
          </a:p>
        </p:txBody>
      </p:sp>
      <p:sp>
        <p:nvSpPr>
          <p:cNvPr id="8" name="Title 1"/>
          <p:cNvSpPr>
            <a:spLocks noGrp="1"/>
          </p:cNvSpPr>
          <p:nvPr>
            <p:ph type="title"/>
          </p:nvPr>
        </p:nvSpPr>
        <p:spPr>
          <a:xfrm>
            <a:off x="3977820" y="79149"/>
            <a:ext cx="4143375" cy="749299"/>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b="1" dirty="0" smtClean="0"/>
              <a:t>-Y Side</a:t>
            </a:r>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308" y="2606206"/>
            <a:ext cx="5579385" cy="4184539"/>
          </a:xfrm>
          <a:prstGeom prst="rect">
            <a:avLst/>
          </a:prstGeom>
        </p:spPr>
      </p:pic>
    </p:spTree>
    <p:extLst>
      <p:ext uri="{BB962C8B-B14F-4D97-AF65-F5344CB8AC3E}">
        <p14:creationId xmlns:p14="http://schemas.microsoft.com/office/powerpoint/2010/main" val="31314579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7" y="1025278"/>
            <a:ext cx="6269181" cy="5832721"/>
          </a:xfrm>
        </p:spPr>
        <p:txBody>
          <a:bodyPr>
            <a:normAutofit/>
          </a:bodyPr>
          <a:lstStyle/>
          <a:p>
            <a:pPr marL="457200" indent="-457200">
              <a:spcAft>
                <a:spcPts val="1200"/>
              </a:spcAft>
              <a:buFont typeface="+mj-lt"/>
              <a:buAutoNum type="arabicPeriod" startAt="115"/>
            </a:pPr>
            <a:r>
              <a:rPr lang="en-US" sz="2000" dirty="0" smtClean="0"/>
              <a:t> Install inner horizontal panel D1500051 </a:t>
            </a:r>
            <a:r>
              <a:rPr lang="en-US" sz="2000" i="1" dirty="0" smtClean="0"/>
              <a:t>(25).</a:t>
            </a:r>
          </a:p>
          <a:p>
            <a:pPr marL="457200" indent="-457200">
              <a:spcAft>
                <a:spcPts val="1200"/>
              </a:spcAft>
              <a:buFont typeface="+mj-lt"/>
              <a:buAutoNum type="arabicPeriod" startAt="115"/>
            </a:pPr>
            <a:r>
              <a:rPr lang="en-US" sz="2000" dirty="0" smtClean="0"/>
              <a:t> Position outer vertical panel D1500044 </a:t>
            </a:r>
            <a:r>
              <a:rPr lang="en-US" sz="2000" i="1" dirty="0" smtClean="0"/>
              <a:t>(14)</a:t>
            </a:r>
            <a:r>
              <a:rPr lang="en-US" sz="2000" dirty="0" smtClean="0"/>
              <a:t>.</a:t>
            </a:r>
          </a:p>
          <a:p>
            <a:pPr marL="457200" indent="-457200">
              <a:buFont typeface="+mj-lt"/>
              <a:buAutoNum type="arabicPeriod" startAt="115"/>
            </a:pPr>
            <a:r>
              <a:rPr lang="en-US" sz="2000" dirty="0"/>
              <a:t> </a:t>
            </a:r>
            <a:r>
              <a:rPr lang="en-US" sz="2000" dirty="0" smtClean="0"/>
              <a:t>Screw the 2X upper bolt assy into the Panel Mt Brackets </a:t>
            </a:r>
            <a:r>
              <a:rPr lang="en-US" sz="2000" i="1" dirty="0" smtClean="0"/>
              <a:t>(32) </a:t>
            </a:r>
            <a:r>
              <a:rPr lang="en-US" sz="2000" dirty="0" smtClean="0"/>
              <a:t>first, and then the lower 2X bolt assy into the installed C-Clamps. Leave loose.</a:t>
            </a:r>
          </a:p>
          <a:p>
            <a:pPr lvl="1">
              <a:spcAft>
                <a:spcPts val="1200"/>
              </a:spcAft>
            </a:pPr>
            <a:r>
              <a:rPr lang="en-US" sz="1600" dirty="0" smtClean="0"/>
              <a:t>May have to slide Panel Mt Brackets up/down to reach holes in C-Clamps.</a:t>
            </a:r>
          </a:p>
          <a:p>
            <a:pPr marL="457200" indent="-457200">
              <a:buFont typeface="+mj-lt"/>
              <a:buAutoNum type="arabicPeriod" startAt="115"/>
            </a:pPr>
            <a:r>
              <a:rPr lang="en-US" sz="2000" dirty="0" smtClean="0"/>
              <a:t> Roughly align D1500044 to the other outer vertical panels on the +/-X sides, then lock everything in                                                    place. </a:t>
            </a:r>
          </a:p>
          <a:p>
            <a:pPr lvl="1">
              <a:spcAft>
                <a:spcPts val="1200"/>
              </a:spcAft>
            </a:pPr>
            <a:r>
              <a:rPr lang="en-US" sz="1600" dirty="0" smtClean="0"/>
              <a:t>Tighten 4X bolt assy, 8X BHSC on Panel Mt Brackets.</a:t>
            </a:r>
          </a:p>
          <a:p>
            <a:pPr marL="457200" indent="-457200">
              <a:buFont typeface="+mj-lt"/>
              <a:buAutoNum type="arabicPeriod" startAt="115"/>
            </a:pPr>
            <a:r>
              <a:rPr lang="en-US" sz="2000" dirty="0" smtClean="0"/>
              <a:t> Remove panel D1500044.</a:t>
            </a:r>
          </a:p>
          <a:p>
            <a:pPr lvl="1"/>
            <a:r>
              <a:rPr lang="en-US" sz="1600" dirty="0" smtClean="0"/>
              <a:t>Needed the panel in place to determine the position the Mt                                               Brackets, but need it out of the way for the next step.</a:t>
            </a:r>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83</a:t>
            </a:fld>
            <a:endParaRPr lang="en-US"/>
          </a:p>
        </p:txBody>
      </p:sp>
      <p:sp>
        <p:nvSpPr>
          <p:cNvPr id="8"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602" y="1873889"/>
            <a:ext cx="5516567" cy="3667930"/>
          </a:xfrm>
          <a:prstGeom prst="rect">
            <a:avLst/>
          </a:prstGeom>
        </p:spPr>
      </p:pic>
    </p:spTree>
    <p:extLst>
      <p:ext uri="{BB962C8B-B14F-4D97-AF65-F5344CB8AC3E}">
        <p14:creationId xmlns:p14="http://schemas.microsoft.com/office/powerpoint/2010/main" val="6521196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6" y="1025278"/>
            <a:ext cx="11935693" cy="5832721"/>
          </a:xfrm>
        </p:spPr>
        <p:txBody>
          <a:bodyPr>
            <a:normAutofit/>
          </a:bodyPr>
          <a:lstStyle/>
          <a:p>
            <a:pPr marL="457200" indent="-457200">
              <a:buFont typeface="+mj-lt"/>
              <a:buAutoNum type="arabicPeriod" startAt="120"/>
            </a:pPr>
            <a:r>
              <a:rPr lang="en-US" sz="2000" dirty="0" smtClean="0"/>
              <a:t>Install the top panel extension D1500143 </a:t>
            </a:r>
            <a:r>
              <a:rPr lang="en-US" sz="2000" i="1" dirty="0" smtClean="0"/>
              <a:t>(57).</a:t>
            </a:r>
          </a:p>
          <a:p>
            <a:pPr lvl="1"/>
            <a:r>
              <a:rPr lang="en-US" sz="1600" dirty="0" smtClean="0"/>
              <a:t>Req. hardware: 2X bolt assy (Basic config.) </a:t>
            </a:r>
            <a:r>
              <a:rPr lang="en-US" sz="1600" b="1" dirty="0" smtClean="0">
                <a:solidFill>
                  <a:srgbClr val="FF0000"/>
                </a:solidFill>
              </a:rPr>
              <a:t>– not captive</a:t>
            </a:r>
          </a:p>
          <a:p>
            <a:pPr lvl="1">
              <a:spcAft>
                <a:spcPts val="1200"/>
              </a:spcAft>
            </a:pPr>
            <a:r>
              <a:rPr lang="en-US" sz="1600" dirty="0" smtClean="0"/>
              <a:t>2</a:t>
            </a:r>
            <a:r>
              <a:rPr lang="en-US" sz="1600" baseline="30000" dirty="0" smtClean="0"/>
              <a:t>nd</a:t>
            </a:r>
            <a:r>
              <a:rPr lang="en-US" sz="1600" dirty="0" smtClean="0"/>
              <a:t> person should hold the panel until the bolt assy are tightened down.</a:t>
            </a:r>
          </a:p>
          <a:p>
            <a:pPr marL="457200" indent="-457200">
              <a:spcAft>
                <a:spcPts val="1200"/>
              </a:spcAft>
              <a:buFont typeface="+mj-lt"/>
              <a:buAutoNum type="arabicPeriod" startAt="120"/>
            </a:pPr>
            <a:r>
              <a:rPr lang="en-US" sz="2000" dirty="0"/>
              <a:t> </a:t>
            </a:r>
            <a:r>
              <a:rPr lang="en-US" sz="2000" dirty="0" smtClean="0"/>
              <a:t>Install D1500044.</a:t>
            </a: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84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696813" y="1928748"/>
            <a:ext cx="5840610" cy="3883384"/>
          </a:xfrm>
          <a:prstGeom prst="rect">
            <a:avLst/>
          </a:prstGeom>
        </p:spPr>
      </p:pic>
      <p:sp>
        <p:nvSpPr>
          <p:cNvPr id="9" name="Title 1"/>
          <p:cNvSpPr>
            <a:spLocks noGrp="1"/>
          </p:cNvSpPr>
          <p:nvPr>
            <p:ph type="title"/>
          </p:nvPr>
        </p:nvSpPr>
        <p:spPr>
          <a:xfrm>
            <a:off x="3977820" y="79149"/>
            <a:ext cx="4143375" cy="749299"/>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b="1" dirty="0" smtClean="0"/>
              <a:t>+Y Side</a:t>
            </a:r>
            <a:endParaRPr lang="en-US" b="1" dirty="0"/>
          </a:p>
        </p:txBody>
      </p:sp>
    </p:spTree>
    <p:extLst>
      <p:ext uri="{BB962C8B-B14F-4D97-AF65-F5344CB8AC3E}">
        <p14:creationId xmlns:p14="http://schemas.microsoft.com/office/powerpoint/2010/main" val="23361868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037" y="1025278"/>
            <a:ext cx="4481945" cy="5832721"/>
          </a:xfrm>
        </p:spPr>
        <p:txBody>
          <a:bodyPr>
            <a:normAutofit/>
          </a:bodyPr>
          <a:lstStyle/>
          <a:p>
            <a:pPr marL="457200" indent="-457200">
              <a:buFont typeface="+mj-lt"/>
              <a:buAutoNum type="arabicPeriod" startAt="122"/>
            </a:pPr>
            <a:r>
              <a:rPr lang="en-US" sz="2000" dirty="0" smtClean="0"/>
              <a:t> Check the top panels one last time to make sure they aren’t touching cables or wires.</a:t>
            </a:r>
          </a:p>
          <a:p>
            <a:pPr marL="457200" indent="-457200">
              <a:buFont typeface="+mj-lt"/>
              <a:buAutoNum type="arabicPeriod" startAt="122"/>
            </a:pPr>
            <a:endParaRPr lang="en-US" sz="2000" dirty="0"/>
          </a:p>
          <a:p>
            <a:pPr marL="457200" indent="-457200">
              <a:buFont typeface="+mj-lt"/>
              <a:buAutoNum type="arabicPeriod" startAt="122"/>
            </a:pPr>
            <a:r>
              <a:rPr lang="en-US" sz="2000" b="1" dirty="0" smtClean="0"/>
              <a:t>CELEBRATE! </a:t>
            </a:r>
            <a:endParaRPr lang="en-US" sz="2000" dirty="0"/>
          </a:p>
          <a:p>
            <a:pPr marL="457200" indent="-457200">
              <a:buFont typeface="+mj-lt"/>
              <a:buAutoNum type="arabicPeriod" startAt="122"/>
            </a:pPr>
            <a:endParaRPr lang="en-US" sz="1600" dirty="0" smtClean="0"/>
          </a:p>
          <a:p>
            <a:pPr marL="0" indent="0">
              <a:buNone/>
            </a:pPr>
            <a:endParaRPr lang="en-US" sz="2000" dirty="0" smtClean="0"/>
          </a:p>
          <a:p>
            <a:pPr marL="457200" lvl="1" indent="0">
              <a:buNone/>
            </a:pPr>
            <a:endParaRPr lang="en-US" sz="1600" dirty="0" smtClean="0"/>
          </a:p>
          <a:p>
            <a:pPr lvl="1"/>
            <a:endParaRPr lang="en-US" sz="1600" dirty="0" smtClean="0"/>
          </a:p>
          <a:p>
            <a:pPr marL="0" indent="0">
              <a:spcBef>
                <a:spcPts val="0"/>
              </a:spcBef>
              <a:buNone/>
            </a:pPr>
            <a:endParaRPr lang="en-US" sz="2000" dirty="0" smtClean="0"/>
          </a:p>
          <a:p>
            <a:pPr marL="0" indent="0">
              <a:buNone/>
            </a:pPr>
            <a:endParaRPr lang="en-US" sz="2000" dirty="0"/>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85</a:t>
            </a:fld>
            <a:endParaRPr lang="en-US"/>
          </a:p>
        </p:txBody>
      </p:sp>
      <p:sp>
        <p:nvSpPr>
          <p:cNvPr id="8" name="Title 1"/>
          <p:cNvSpPr>
            <a:spLocks noGrp="1"/>
          </p:cNvSpPr>
          <p:nvPr>
            <p:ph type="title"/>
          </p:nvPr>
        </p:nvSpPr>
        <p:spPr>
          <a:xfrm>
            <a:off x="3977820" y="79149"/>
            <a:ext cx="4143375" cy="749299"/>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b="1" dirty="0"/>
              <a:t>-</a:t>
            </a:r>
            <a:r>
              <a:rPr lang="en-US" b="1" dirty="0" smtClean="0"/>
              <a:t>X Side</a:t>
            </a: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017" y="1318538"/>
            <a:ext cx="7268713" cy="4832921"/>
          </a:xfrm>
          <a:prstGeom prst="rect">
            <a:avLst/>
          </a:prstGeom>
        </p:spPr>
      </p:pic>
    </p:spTree>
    <p:extLst>
      <p:ext uri="{BB962C8B-B14F-4D97-AF65-F5344CB8AC3E}">
        <p14:creationId xmlns:p14="http://schemas.microsoft.com/office/powerpoint/2010/main" val="4277182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74178"/>
            <a:ext cx="11873346" cy="742252"/>
          </a:xfrm>
        </p:spPr>
        <p:txBody>
          <a:bodyPr/>
          <a:lstStyle/>
          <a:p>
            <a:r>
              <a:rPr lang="en-US" b="1" dirty="0" smtClean="0"/>
              <a:t>GLASS INSPECTION &amp; CLEANING</a:t>
            </a:r>
            <a:endParaRPr lang="en-US" b="1" dirty="0"/>
          </a:p>
        </p:txBody>
      </p:sp>
      <p:sp>
        <p:nvSpPr>
          <p:cNvPr id="3" name="Content Placeholder 2"/>
          <p:cNvSpPr>
            <a:spLocks noGrp="1"/>
          </p:cNvSpPr>
          <p:nvPr>
            <p:ph idx="1"/>
          </p:nvPr>
        </p:nvSpPr>
        <p:spPr>
          <a:xfrm>
            <a:off x="187036" y="1338941"/>
            <a:ext cx="11873346" cy="5349726"/>
          </a:xfrm>
        </p:spPr>
        <p:txBody>
          <a:bodyPr>
            <a:normAutofit/>
          </a:bodyPr>
          <a:lstStyle/>
          <a:p>
            <a:r>
              <a:rPr lang="en-US" sz="2000" dirty="0" smtClean="0"/>
              <a:t>Safety eyewear</a:t>
            </a:r>
          </a:p>
          <a:p>
            <a:r>
              <a:rPr lang="en-US" sz="2000" dirty="0" smtClean="0"/>
              <a:t>Vectra Alpha 10 wipes</a:t>
            </a:r>
          </a:p>
          <a:p>
            <a:r>
              <a:rPr lang="en-US" sz="2000" dirty="0" smtClean="0"/>
              <a:t>Berkshire wipes</a:t>
            </a:r>
          </a:p>
          <a:p>
            <a:r>
              <a:rPr lang="en-US" sz="2000" dirty="0" smtClean="0"/>
              <a:t>Large metal pans</a:t>
            </a:r>
          </a:p>
          <a:p>
            <a:r>
              <a:rPr lang="en-US" sz="2000" dirty="0" smtClean="0"/>
              <a:t>Methanol</a:t>
            </a:r>
          </a:p>
          <a:p>
            <a:r>
              <a:rPr lang="en-US" sz="2000" dirty="0" smtClean="0"/>
              <a:t>Glass funnel</a:t>
            </a:r>
          </a:p>
          <a:p>
            <a:r>
              <a:rPr lang="en-US" sz="2000" dirty="0" smtClean="0"/>
              <a:t>Glass bottle</a:t>
            </a:r>
          </a:p>
          <a:p>
            <a:r>
              <a:rPr lang="en-US" sz="2000" dirty="0" smtClean="0"/>
              <a:t>Methanol squeeze bottle</a:t>
            </a:r>
          </a:p>
          <a:p>
            <a:r>
              <a:rPr lang="en-US" sz="2000" dirty="0" smtClean="0"/>
              <a:t>Flashlight array</a:t>
            </a:r>
          </a:p>
          <a:p>
            <a:r>
              <a:rPr lang="en-US" sz="2000" dirty="0" smtClean="0"/>
              <a:t>A lot of table space</a:t>
            </a:r>
          </a:p>
          <a:p>
            <a:pPr marL="0" indent="0">
              <a:buNone/>
            </a:pPr>
            <a:endParaRPr lang="en-US" sz="1600" dirty="0" smtClean="0"/>
          </a:p>
          <a:p>
            <a:endParaRPr lang="en-US" sz="1600" dirty="0" smtClean="0"/>
          </a:p>
          <a:p>
            <a:pPr lvl="1"/>
            <a:endParaRPr lang="en-US" sz="1600" dirty="0" smtClean="0"/>
          </a:p>
        </p:txBody>
      </p:sp>
      <p:sp>
        <p:nvSpPr>
          <p:cNvPr id="4" name="Slide Number Placeholder 3"/>
          <p:cNvSpPr>
            <a:spLocks noGrp="1"/>
          </p:cNvSpPr>
          <p:nvPr>
            <p:ph type="sldNum" sz="quarter" idx="12"/>
          </p:nvPr>
        </p:nvSpPr>
        <p:spPr/>
        <p:txBody>
          <a:bodyPr/>
          <a:lstStyle/>
          <a:p>
            <a:fld id="{E6758727-98EA-4EF2-A6C5-2B1E1425E5E2}" type="slidenum">
              <a:rPr lang="en-US" smtClean="0"/>
              <a:t>9</a:t>
            </a:fld>
            <a:endParaRPr lang="en-US"/>
          </a:p>
        </p:txBody>
      </p:sp>
      <p:sp>
        <p:nvSpPr>
          <p:cNvPr id="5" name="Title 1"/>
          <p:cNvSpPr txBox="1">
            <a:spLocks/>
          </p:cNvSpPr>
          <p:nvPr/>
        </p:nvSpPr>
        <p:spPr>
          <a:xfrm>
            <a:off x="187036" y="595209"/>
            <a:ext cx="11873346" cy="742252"/>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TOOLS &amp; MATERIALS</a:t>
            </a:r>
            <a:endParaRPr lang="en-US" sz="3600" b="1" dirty="0"/>
          </a:p>
        </p:txBody>
      </p:sp>
    </p:spTree>
    <p:extLst>
      <p:ext uri="{BB962C8B-B14F-4D97-AF65-F5344CB8AC3E}">
        <p14:creationId xmlns:p14="http://schemas.microsoft.com/office/powerpoint/2010/main" val="37025171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10066</TotalTime>
  <Words>7575</Words>
  <Application>Microsoft Office PowerPoint</Application>
  <PresentationFormat>Widescreen</PresentationFormat>
  <Paragraphs>2325</Paragraphs>
  <Slides>85</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Times New Roman</vt:lpstr>
      <vt:lpstr>Office Theme</vt:lpstr>
      <vt:lpstr>OMC Black Glass Assembly Procedure </vt:lpstr>
      <vt:lpstr>DOCUMENT OUTLINE</vt:lpstr>
      <vt:lpstr>THE BASICS</vt:lpstr>
      <vt:lpstr>THE BASICS</vt:lpstr>
      <vt:lpstr>THE BASICS</vt:lpstr>
      <vt:lpstr>THE BASICS</vt:lpstr>
      <vt:lpstr>THE BASICS</vt:lpstr>
      <vt:lpstr>GLASS INSPECTION &amp; CLEANING</vt:lpstr>
      <vt:lpstr>GLASS INSPECTION &amp; CLEANING</vt:lpstr>
      <vt:lpstr>GLASS INSPECTION &amp; CLEANING</vt:lpstr>
      <vt:lpstr>GLASS INSPECTION &amp; CLEANING</vt:lpstr>
      <vt:lpstr>GLASS INSPECTION &amp; CLEANING</vt:lpstr>
      <vt:lpstr>GLASS INSPECTION &amp; CLEANING</vt:lpstr>
      <vt:lpstr>PREP – NON-GLASS PARTS Pre-Assembly</vt:lpstr>
      <vt:lpstr>PREP – TEMP STABILIZER ASSY</vt:lpstr>
      <vt:lpstr>PREP – EQ STOP ASSY</vt:lpstr>
      <vt:lpstr>PREP – EQ STOP ASSY</vt:lpstr>
      <vt:lpstr>PREP – BOLT ASSY</vt:lpstr>
      <vt:lpstr>PREP – BOLT ASSY</vt:lpstr>
      <vt:lpstr>PREP – BOLT ASSY</vt:lpstr>
      <vt:lpstr>PREP – BOLT ASSY</vt:lpstr>
      <vt:lpstr>PREP – BRACKETS</vt:lpstr>
      <vt:lpstr>PREP – BRACKETS</vt:lpstr>
      <vt:lpstr>PREP – BRACKETS</vt:lpstr>
      <vt:lpstr>PREP – PEEK PARTS</vt:lpstr>
      <vt:lpstr>PREP – GLASS Pre-Assembly</vt:lpstr>
      <vt:lpstr>PREP – GLASS</vt:lpstr>
      <vt:lpstr>PREP – GLASS</vt:lpstr>
      <vt:lpstr>PREP – IN CHAMBER</vt:lpstr>
      <vt:lpstr>PREP – IN CHAMBER</vt:lpstr>
      <vt:lpstr>ASSEMBLY PROCEDURE</vt:lpstr>
      <vt:lpstr>+X Side</vt:lpstr>
      <vt:lpstr>PowerPoint Presentation</vt:lpstr>
      <vt:lpstr>+X Side</vt:lpstr>
      <vt:lpstr>+Y Side</vt:lpstr>
      <vt:lpstr>+Y Side</vt:lpstr>
      <vt:lpstr>+Y Side</vt:lpstr>
      <vt:lpstr>+Y Side</vt:lpstr>
      <vt:lpstr>-X Side</vt:lpstr>
      <vt:lpstr>-X Side</vt:lpstr>
      <vt:lpstr>INTERFERENCE TEST</vt:lpstr>
      <vt:lpstr>INTERFERENCE TEST</vt:lpstr>
      <vt:lpstr>INTERFERENCE TEST</vt:lpstr>
      <vt:lpstr>PowerPoint Presentation</vt:lpstr>
      <vt:lpstr>PowerPoint Presentation</vt:lpstr>
      <vt:lpstr>PowerPoint Presentation</vt:lpstr>
      <vt:lpstr>+Y Side</vt:lpstr>
      <vt:lpstr>+Y Side</vt:lpstr>
      <vt:lpstr>+Y Side</vt:lpstr>
      <vt:lpstr>+Y Side</vt:lpstr>
      <vt:lpstr>+Y Side</vt:lpstr>
      <vt:lpstr>+Y Side</vt:lpstr>
      <vt:lpstr>+Y Side</vt:lpstr>
      <vt:lpstr>+Y Side</vt:lpstr>
      <vt:lpstr>-Y Side</vt:lpstr>
      <vt:lpstr>-Y Side</vt:lpstr>
      <vt:lpstr>+X Side</vt:lpstr>
      <vt:lpstr>PowerPoint Presentation</vt:lpstr>
      <vt:lpstr>PowerPoint Presentation</vt:lpstr>
      <vt:lpstr>PowerPoint Presentation</vt:lpstr>
      <vt:lpstr>PowerPoint Presentation</vt:lpstr>
      <vt:lpstr>+X Side</vt:lpstr>
      <vt:lpstr>+X Side</vt:lpstr>
      <vt:lpstr>+X Side</vt:lpstr>
      <vt:lpstr>+X Side</vt:lpstr>
      <vt:lpstr>+X Side</vt:lpstr>
      <vt:lpstr>+X Side</vt:lpstr>
      <vt:lpstr>+X Side</vt:lpstr>
      <vt:lpstr>+X Side</vt:lpstr>
      <vt:lpstr>+X Side</vt:lpstr>
      <vt:lpstr>+X Side</vt:lpstr>
      <vt:lpstr>-X Side</vt:lpstr>
      <vt:lpstr>-X Side</vt:lpstr>
      <vt:lpstr>-X Side</vt:lpstr>
      <vt:lpstr>-X Side</vt:lpstr>
      <vt:lpstr>-X Side</vt:lpstr>
      <vt:lpstr>-X Side</vt:lpstr>
      <vt:lpstr>PowerPoint Presentation</vt:lpstr>
      <vt:lpstr>PowerPoint Presentation</vt:lpstr>
      <vt:lpstr>PowerPoint Presentation</vt:lpstr>
      <vt:lpstr>-Y Side</vt:lpstr>
      <vt:lpstr>-Y Side</vt:lpstr>
      <vt:lpstr>+Y Side</vt:lpstr>
      <vt:lpstr>+Y Side</vt:lpstr>
      <vt:lpstr>-X Side</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Kate Gushwa</dc:creator>
  <cp:keywords/>
  <dc:description/>
  <cp:lastModifiedBy>Kate Gushwa</cp:lastModifiedBy>
  <cp:revision>1237</cp:revision>
  <dcterms:created xsi:type="dcterms:W3CDTF">2015-06-12T19:22:22Z</dcterms:created>
  <dcterms:modified xsi:type="dcterms:W3CDTF">2015-07-08T20:05:11Z</dcterms:modified>
  <cp:category/>
</cp:coreProperties>
</file>