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9" r:id="rId3"/>
    <p:sldId id="257" r:id="rId4"/>
    <p:sldId id="280" r:id="rId5"/>
    <p:sldId id="281" r:id="rId6"/>
    <p:sldId id="258" r:id="rId7"/>
    <p:sldId id="282" r:id="rId8"/>
    <p:sldId id="260" r:id="rId9"/>
    <p:sldId id="301" r:id="rId10"/>
    <p:sldId id="262" r:id="rId11"/>
    <p:sldId id="283" r:id="rId12"/>
    <p:sldId id="263" r:id="rId13"/>
    <p:sldId id="284" r:id="rId14"/>
    <p:sldId id="285" r:id="rId15"/>
    <p:sldId id="265" r:id="rId16"/>
    <p:sldId id="286" r:id="rId17"/>
    <p:sldId id="287" r:id="rId18"/>
    <p:sldId id="273" r:id="rId19"/>
    <p:sldId id="304" r:id="rId20"/>
    <p:sldId id="310" r:id="rId21"/>
    <p:sldId id="311" r:id="rId22"/>
    <p:sldId id="305" r:id="rId23"/>
    <p:sldId id="306" r:id="rId24"/>
    <p:sldId id="307" r:id="rId25"/>
    <p:sldId id="308" r:id="rId26"/>
    <p:sldId id="309" r:id="rId27"/>
    <p:sldId id="312" r:id="rId28"/>
    <p:sldId id="313" r:id="rId29"/>
    <p:sldId id="314" r:id="rId30"/>
    <p:sldId id="315" r:id="rId31"/>
    <p:sldId id="316" r:id="rId32"/>
    <p:sldId id="317" r:id="rId33"/>
    <p:sldId id="267" r:id="rId34"/>
    <p:sldId id="318" r:id="rId35"/>
    <p:sldId id="268" r:id="rId36"/>
    <p:sldId id="319" r:id="rId37"/>
    <p:sldId id="320" r:id="rId38"/>
    <p:sldId id="321" r:id="rId39"/>
    <p:sldId id="272" r:id="rId40"/>
    <p:sldId id="269" r:id="rId41"/>
    <p:sldId id="271" r:id="rId42"/>
    <p:sldId id="270" r:id="rId43"/>
    <p:sldId id="27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978" y="-5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F64255-A3D4-4E2B-B42F-E404DC980393}" type="datetimeFigureOut">
              <a:rPr lang="en-GB" smtClean="0"/>
              <a:t>27/01/2015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6D417-6175-4DA9-A749-71E61576AFEA}" type="slidenum">
              <a:rPr lang="en-GB" smtClean="0"/>
              <a:t>‹#›</a:t>
            </a:fld>
            <a:endParaRPr lang="en-GB"/>
          </a:p>
        </p:txBody>
      </p:sp>
    </p:spTree>
    <p:extLst>
      <p:ext uri="{BB962C8B-B14F-4D97-AF65-F5344CB8AC3E}">
        <p14:creationId xmlns:p14="http://schemas.microsoft.com/office/powerpoint/2010/main" val="157535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BICEP2 polarisation patterns in CMB – probably not!</a:t>
            </a:r>
          </a:p>
        </p:txBody>
      </p:sp>
      <p:sp>
        <p:nvSpPr>
          <p:cNvPr id="4" name="Slide Number Placeholder 3"/>
          <p:cNvSpPr>
            <a:spLocks noGrp="1"/>
          </p:cNvSpPr>
          <p:nvPr>
            <p:ph type="sldNum" sz="quarter" idx="10"/>
          </p:nvPr>
        </p:nvSpPr>
        <p:spPr/>
        <p:txBody>
          <a:bodyPr/>
          <a:lstStyle/>
          <a:p>
            <a:fld id="{7B76D417-6175-4DA9-A749-71E61576AFEA}" type="slidenum">
              <a:rPr lang="en-GB" smtClean="0"/>
              <a:t>8</a:t>
            </a:fld>
            <a:endParaRPr lang="en-GB"/>
          </a:p>
        </p:txBody>
      </p:sp>
    </p:spTree>
    <p:extLst>
      <p:ext uri="{BB962C8B-B14F-4D97-AF65-F5344CB8AC3E}">
        <p14:creationId xmlns:p14="http://schemas.microsoft.com/office/powerpoint/2010/main" val="30390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88B3BEB-05CF-4794-9DFB-75D94A0E050A}" type="slidenum">
              <a:rPr lang="en-US" altLang="en-US"/>
              <a:pPr/>
              <a:t>14</a:t>
            </a:fld>
            <a:endParaRPr lang="en-US" altLang="en-US"/>
          </a:p>
        </p:txBody>
      </p:sp>
      <p:sp>
        <p:nvSpPr>
          <p:cNvPr id="409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accent2">
                    <a:lumMod val="75000"/>
                  </a:schemeClr>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F61F01D-3B31-482A-9E3B-6894C1CAC58D}" type="datetimeFigureOut">
              <a:rPr lang="en-GB" smtClean="0"/>
              <a:t>27/01/2015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86187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F61F01D-3B31-482A-9E3B-6894C1CAC58D}" type="datetimeFigureOut">
              <a:rPr lang="en-GB" smtClean="0"/>
              <a:t>27/01/2015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417592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F61F01D-3B31-482A-9E3B-6894C1CAC58D}" type="datetimeFigureOut">
              <a:rPr lang="en-GB" smtClean="0"/>
              <a:t>27/01/2015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298078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Date Placeholder 2"/>
          <p:cNvSpPr>
            <a:spLocks noGrp="1"/>
          </p:cNvSpPr>
          <p:nvPr>
            <p:ph type="dt" idx="10"/>
          </p:nvPr>
        </p:nvSpPr>
        <p:spPr>
          <a:xfrm>
            <a:off x="456481" y="6247376"/>
            <a:ext cx="2128320" cy="470930"/>
          </a:xfrm>
        </p:spPr>
        <p:txBody>
          <a:bodyPr/>
          <a:lstStyle>
            <a:lvl1pPr>
              <a:defRPr/>
            </a:lvl1pPr>
          </a:lstStyle>
          <a:p>
            <a:endParaRPr lang="en-US" alt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ltLang="en-US"/>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0AE41084-1AB8-45EA-875B-498BCFACE3D1}" type="slidenum">
              <a:rPr lang="en-US" altLang="en-US"/>
              <a:pPr/>
              <a:t>‹#›</a:t>
            </a:fld>
            <a:endParaRPr lang="en-US" altLang="en-US"/>
          </a:p>
        </p:txBody>
      </p:sp>
    </p:spTree>
    <p:extLst>
      <p:ext uri="{BB962C8B-B14F-4D97-AF65-F5344CB8AC3E}">
        <p14:creationId xmlns:p14="http://schemas.microsoft.com/office/powerpoint/2010/main" val="83367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lvl1pPr>
              <a:defRPr>
                <a:effectLst>
                  <a:outerShdw blurRad="50800" dist="38100" dir="2700000" algn="tl" rotWithShape="0">
                    <a:prstClr val="black">
                      <a:alpha val="40000"/>
                    </a:prst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25400" dist="12700" dir="2700000" algn="tl" rotWithShape="0">
                    <a:prstClr val="black">
                      <a:alpha val="40000"/>
                    </a:prstClr>
                  </a:outerShdw>
                </a:effectLst>
              </a:defRPr>
            </a:lvl1pPr>
            <a:lvl2pPr>
              <a:defRPr>
                <a:effectLst>
                  <a:outerShdw blurRad="25400" dist="12700" dir="2700000" algn="tl" rotWithShape="0">
                    <a:prstClr val="black">
                      <a:alpha val="40000"/>
                    </a:prstClr>
                  </a:outerShdw>
                </a:effectLst>
              </a:defRPr>
            </a:lvl2pPr>
            <a:lvl3pPr>
              <a:defRPr>
                <a:effectLst>
                  <a:outerShdw blurRad="25400" dist="12700" dir="2700000" algn="tl" rotWithShape="0">
                    <a:prstClr val="black">
                      <a:alpha val="40000"/>
                    </a:prstClr>
                  </a:outerShdw>
                </a:effectLst>
              </a:defRPr>
            </a:lvl3pPr>
            <a:lvl4pPr>
              <a:defRPr>
                <a:effectLst>
                  <a:outerShdw blurRad="25400" dist="12700" dir="2700000" algn="tl" rotWithShape="0">
                    <a:prstClr val="black">
                      <a:alpha val="40000"/>
                    </a:prstClr>
                  </a:outerShdw>
                </a:effectLst>
              </a:defRPr>
            </a:lvl4pPr>
            <a:lvl5pPr>
              <a:defRPr>
                <a:effectLst>
                  <a:outerShdw blurRad="25400" dist="12700" dir="2700000" algn="tl"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CF61F01D-3B31-482A-9E3B-6894C1CAC58D}" type="datetimeFigureOut">
              <a:rPr lang="en-GB" smtClean="0"/>
              <a:t>27/01/2015</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291808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61F01D-3B31-482A-9E3B-6894C1CAC58D}" type="datetimeFigureOut">
              <a:rPr lang="en-GB" smtClean="0"/>
              <a:t>27/01/2015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212161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F61F01D-3B31-482A-9E3B-6894C1CAC58D}" type="datetimeFigureOut">
              <a:rPr lang="en-GB" smtClean="0"/>
              <a:t>27/01/2015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156548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F61F01D-3B31-482A-9E3B-6894C1CAC58D}" type="datetimeFigureOut">
              <a:rPr lang="en-GB" smtClean="0"/>
              <a:t>27/01/2015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289372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F61F01D-3B31-482A-9E3B-6894C1CAC58D}" type="datetimeFigureOut">
              <a:rPr lang="en-GB" smtClean="0"/>
              <a:t>27/01/2015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95932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1F01D-3B31-482A-9E3B-6894C1CAC58D}" type="datetimeFigureOut">
              <a:rPr lang="en-GB" smtClean="0"/>
              <a:t>27/01/2015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402822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61F01D-3B31-482A-9E3B-6894C1CAC58D}" type="datetimeFigureOut">
              <a:rPr lang="en-GB" smtClean="0"/>
              <a:t>27/01/2015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412301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61F01D-3B31-482A-9E3B-6894C1CAC58D}" type="datetimeFigureOut">
              <a:rPr lang="en-GB" smtClean="0"/>
              <a:t>27/01/2015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F97BB9-2E5A-4769-9E13-613EE147DFAD}" type="slidenum">
              <a:rPr lang="en-GB" smtClean="0"/>
              <a:t>‹#›</a:t>
            </a:fld>
            <a:endParaRPr lang="en-GB"/>
          </a:p>
        </p:txBody>
      </p:sp>
    </p:spTree>
    <p:extLst>
      <p:ext uri="{BB962C8B-B14F-4D97-AF65-F5344CB8AC3E}">
        <p14:creationId xmlns:p14="http://schemas.microsoft.com/office/powerpoint/2010/main" val="99741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1F01D-3B31-482A-9E3B-6894C1CAC58D}" type="datetimeFigureOut">
              <a:rPr lang="en-GB" smtClean="0"/>
              <a:t>27/01/2015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97BB9-2E5A-4769-9E13-613EE147DFAD}" type="slidenum">
              <a:rPr lang="en-GB" smtClean="0"/>
              <a:t>‹#›</a:t>
            </a:fld>
            <a:endParaRPr lang="en-GB"/>
          </a:p>
        </p:txBody>
      </p:sp>
    </p:spTree>
    <p:extLst>
      <p:ext uri="{BB962C8B-B14F-4D97-AF65-F5344CB8AC3E}">
        <p14:creationId xmlns:p14="http://schemas.microsoft.com/office/powerpoint/2010/main" val="41737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png"/><Relationship Id="rId50" Type="http://schemas.openxmlformats.org/officeDocument/2006/relationships/image" Target="../media/image78.png"/><Relationship Id="rId55" Type="http://schemas.openxmlformats.org/officeDocument/2006/relationships/image" Target="../media/image83.png"/><Relationship Id="rId63" Type="http://schemas.openxmlformats.org/officeDocument/2006/relationships/image" Target="../media/image91.png"/><Relationship Id="rId68" Type="http://schemas.openxmlformats.org/officeDocument/2006/relationships/image" Target="../media/image96.png"/><Relationship Id="rId7" Type="http://schemas.openxmlformats.org/officeDocument/2006/relationships/image" Target="../media/image35.png"/><Relationship Id="rId71" Type="http://schemas.openxmlformats.org/officeDocument/2006/relationships/image" Target="../media/image99.png"/><Relationship Id="rId2" Type="http://schemas.openxmlformats.org/officeDocument/2006/relationships/notesSlide" Target="../notesSlides/notesSlide2.xml"/><Relationship Id="rId16" Type="http://schemas.openxmlformats.org/officeDocument/2006/relationships/image" Target="../media/image44.png"/><Relationship Id="rId29" Type="http://schemas.openxmlformats.org/officeDocument/2006/relationships/image" Target="../media/image57.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3" Type="http://schemas.openxmlformats.org/officeDocument/2006/relationships/image" Target="../media/image81.png"/><Relationship Id="rId58" Type="http://schemas.openxmlformats.org/officeDocument/2006/relationships/image" Target="../media/image86.png"/><Relationship Id="rId66" Type="http://schemas.openxmlformats.org/officeDocument/2006/relationships/image" Target="../media/image94.png"/><Relationship Id="rId74" Type="http://schemas.openxmlformats.org/officeDocument/2006/relationships/image" Target="../media/image10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49" Type="http://schemas.openxmlformats.org/officeDocument/2006/relationships/image" Target="../media/image77.png"/><Relationship Id="rId57" Type="http://schemas.openxmlformats.org/officeDocument/2006/relationships/image" Target="../media/image85.jpeg"/><Relationship Id="rId61" Type="http://schemas.openxmlformats.org/officeDocument/2006/relationships/image" Target="../media/image89.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52" Type="http://schemas.openxmlformats.org/officeDocument/2006/relationships/image" Target="../media/image80.png"/><Relationship Id="rId60" Type="http://schemas.openxmlformats.org/officeDocument/2006/relationships/image" Target="../media/image88.png"/><Relationship Id="rId65" Type="http://schemas.openxmlformats.org/officeDocument/2006/relationships/image" Target="../media/image93.png"/><Relationship Id="rId73" Type="http://schemas.openxmlformats.org/officeDocument/2006/relationships/image" Target="../media/image101.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png"/><Relationship Id="rId56" Type="http://schemas.openxmlformats.org/officeDocument/2006/relationships/image" Target="../media/image84.png"/><Relationship Id="rId64" Type="http://schemas.openxmlformats.org/officeDocument/2006/relationships/image" Target="../media/image92.png"/><Relationship Id="rId69" Type="http://schemas.openxmlformats.org/officeDocument/2006/relationships/image" Target="../media/image97.png"/><Relationship Id="rId8" Type="http://schemas.openxmlformats.org/officeDocument/2006/relationships/image" Target="../media/image36.png"/><Relationship Id="rId51" Type="http://schemas.openxmlformats.org/officeDocument/2006/relationships/image" Target="../media/image79.png"/><Relationship Id="rId72" Type="http://schemas.openxmlformats.org/officeDocument/2006/relationships/image" Target="../media/image100.png"/><Relationship Id="rId3" Type="http://schemas.openxmlformats.org/officeDocument/2006/relationships/image" Target="../media/image31.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jpeg"/><Relationship Id="rId46" Type="http://schemas.openxmlformats.org/officeDocument/2006/relationships/image" Target="../media/image74.png"/><Relationship Id="rId59" Type="http://schemas.openxmlformats.org/officeDocument/2006/relationships/image" Target="../media/image87.png"/><Relationship Id="rId67" Type="http://schemas.openxmlformats.org/officeDocument/2006/relationships/image" Target="../media/image95.png"/><Relationship Id="rId20" Type="http://schemas.openxmlformats.org/officeDocument/2006/relationships/image" Target="../media/image48.png"/><Relationship Id="rId41" Type="http://schemas.openxmlformats.org/officeDocument/2006/relationships/image" Target="../media/image69.png"/><Relationship Id="rId54" Type="http://schemas.openxmlformats.org/officeDocument/2006/relationships/image" Target="../media/image82.png"/><Relationship Id="rId62" Type="http://schemas.openxmlformats.org/officeDocument/2006/relationships/image" Target="../media/image90.png"/><Relationship Id="rId70" Type="http://schemas.openxmlformats.org/officeDocument/2006/relationships/image" Target="../media/image98.png"/><Relationship Id="rId75"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tsci.edu/hst/"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9721080" cy="1470025"/>
          </a:xfrm>
        </p:spPr>
        <p:txBody>
          <a:bodyPr>
            <a:noAutofit/>
          </a:bodyPr>
          <a:lstStyle/>
          <a:p>
            <a:r>
              <a:rPr lang="en-GB" sz="7200" dirty="0" smtClean="0">
                <a:ln>
                  <a:solidFill>
                    <a:schemeClr val="tx1"/>
                  </a:solidFill>
                </a:ln>
                <a:solidFill>
                  <a:srgbClr val="FFFF00"/>
                </a:solidFill>
                <a:effectLst>
                  <a:outerShdw blurRad="38100" dist="38100" dir="2700000" algn="tl">
                    <a:srgbClr val="000000">
                      <a:alpha val="43137"/>
                    </a:srgbClr>
                  </a:outerShdw>
                </a:effectLst>
              </a:rPr>
              <a:t>Gravitational wave searches: </a:t>
            </a:r>
            <a:br>
              <a:rPr lang="en-GB" sz="7200" dirty="0" smtClean="0">
                <a:ln>
                  <a:solidFill>
                    <a:schemeClr val="tx1"/>
                  </a:solidFill>
                </a:ln>
                <a:solidFill>
                  <a:srgbClr val="FFFF00"/>
                </a:solidFill>
                <a:effectLst>
                  <a:outerShdw blurRad="38100" dist="38100" dir="2700000" algn="tl">
                    <a:srgbClr val="000000">
                      <a:alpha val="43137"/>
                    </a:srgbClr>
                  </a:outerShdw>
                </a:effectLst>
              </a:rPr>
            </a:br>
            <a:r>
              <a:rPr lang="en-GB" sz="7200" dirty="0" smtClean="0">
                <a:ln>
                  <a:solidFill>
                    <a:schemeClr val="tx1"/>
                  </a:solidFill>
                </a:ln>
                <a:solidFill>
                  <a:srgbClr val="FFFF00"/>
                </a:solidFill>
                <a:effectLst>
                  <a:outerShdw blurRad="38100" dist="38100" dir="2700000" algn="tl">
                    <a:srgbClr val="000000">
                      <a:alpha val="43137"/>
                    </a:srgbClr>
                  </a:outerShdw>
                </a:effectLst>
              </a:rPr>
              <a:t>an overview</a:t>
            </a:r>
            <a:endParaRPr lang="en-GB" sz="7200" dirty="0">
              <a:ln>
                <a:solidFill>
                  <a:schemeClr val="tx1"/>
                </a:solidFill>
              </a:ln>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15616" y="3886200"/>
            <a:ext cx="6984776" cy="1752600"/>
          </a:xfrm>
        </p:spPr>
        <p:txBody>
          <a:bodyPr>
            <a:noAutofit/>
          </a:bodyPr>
          <a:lstStyle/>
          <a:p>
            <a:pPr algn="l"/>
            <a:r>
              <a:rPr lang="en-GB" sz="4800" b="1" dirty="0" smtClean="0">
                <a:ln>
                  <a:solidFill>
                    <a:schemeClr val="tx1"/>
                  </a:solidFill>
                </a:ln>
                <a:solidFill>
                  <a:srgbClr val="FFFF00"/>
                </a:solidFill>
                <a:effectLst>
                  <a:outerShdw blurRad="50800" dist="38100" dir="2700000" algn="tl" rotWithShape="0">
                    <a:prstClr val="black">
                      <a:alpha val="40000"/>
                    </a:prstClr>
                  </a:outerShdw>
                </a:effectLst>
              </a:rPr>
              <a:t>Matthew Pitkin </a:t>
            </a:r>
            <a:r>
              <a:rPr lang="en-GB" sz="4800" b="1" i="1" dirty="0" smtClean="0">
                <a:ln>
                  <a:solidFill>
                    <a:schemeClr val="tx1"/>
                  </a:solidFill>
                </a:ln>
                <a:solidFill>
                  <a:srgbClr val="FFFF00"/>
                </a:solidFill>
                <a:effectLst>
                  <a:outerShdw blurRad="50800" dist="38100" dir="2700000" algn="tl" rotWithShape="0">
                    <a:prstClr val="black">
                      <a:alpha val="40000"/>
                    </a:prstClr>
                  </a:outerShdw>
                </a:effectLst>
              </a:rPr>
              <a:t>for the LVC</a:t>
            </a:r>
          </a:p>
          <a:p>
            <a:pPr algn="l"/>
            <a:r>
              <a:rPr lang="en-GB" sz="4800" b="1" dirty="0" smtClean="0">
                <a:ln>
                  <a:solidFill>
                    <a:schemeClr val="tx1"/>
                  </a:solidFill>
                </a:ln>
                <a:solidFill>
                  <a:srgbClr val="FFFF00"/>
                </a:solidFill>
                <a:effectLst>
                  <a:outerShdw blurRad="50800" dist="38100" dir="2700000" algn="tl" rotWithShape="0">
                    <a:prstClr val="black">
                      <a:alpha val="40000"/>
                    </a:prstClr>
                  </a:outerShdw>
                </a:effectLst>
              </a:rPr>
              <a:t>University of Glasgow</a:t>
            </a:r>
            <a:endParaRPr lang="en-GB" sz="4800" b="1" dirty="0">
              <a:ln>
                <a:solidFill>
                  <a:schemeClr val="tx1"/>
                </a:solidFill>
              </a:ln>
              <a:solidFill>
                <a:srgbClr val="FFFF00"/>
              </a:solidFill>
              <a:effectLst>
                <a:outerShdw blurRad="50800" dist="38100" dir="2700000" algn="tl" rotWithShape="0">
                  <a:prstClr val="black">
                    <a:alpha val="40000"/>
                  </a:prstClr>
                </a:outerShdw>
              </a:effectLst>
            </a:endParaRPr>
          </a:p>
        </p:txBody>
      </p:sp>
      <p:pic>
        <p:nvPicPr>
          <p:cNvPr id="16386" name="Picture 2" descr="https://dcc.ligo.org/public/0038/G970307/000/G970307-00.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2172" y="116633"/>
            <a:ext cx="1249598" cy="52929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logo-virgo.png (4829×88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61908" y="116632"/>
            <a:ext cx="2345996" cy="429460"/>
          </a:xfrm>
          <a:prstGeom prst="rect">
            <a:avLst/>
          </a:prstGeom>
          <a:solidFill>
            <a:schemeClr val="bg1"/>
          </a:solidFill>
        </p:spPr>
      </p:pic>
      <p:pic>
        <p:nvPicPr>
          <p:cNvPr id="16390" name="Picture 6" descr="https://dcc.ligo.org/public/0000/F0900035/001/F0900035-v1%20(high%20resolution).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2440" y="645931"/>
            <a:ext cx="734681" cy="529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25855" y="6332606"/>
            <a:ext cx="3822809" cy="369332"/>
          </a:xfrm>
          <a:prstGeom prst="rect">
            <a:avLst/>
          </a:prstGeom>
          <a:noFill/>
        </p:spPr>
        <p:txBody>
          <a:bodyPr wrap="square" rtlCol="0">
            <a:spAutoFit/>
          </a:bodyPr>
          <a:lstStyle/>
          <a:p>
            <a:r>
              <a:rPr lang="en-GB" dirty="0" smtClean="0">
                <a:solidFill>
                  <a:schemeClr val="bg1"/>
                </a:solidFill>
              </a:rPr>
              <a:t>LIGO-DCC G1500072</a:t>
            </a:r>
            <a:endParaRPr lang="en-GB" dirty="0">
              <a:solidFill>
                <a:schemeClr val="bg1"/>
              </a:solidFill>
            </a:endParaRPr>
          </a:p>
        </p:txBody>
      </p:sp>
      <p:sp>
        <p:nvSpPr>
          <p:cNvPr id="5" name="TextBox 4"/>
          <p:cNvSpPr txBox="1"/>
          <p:nvPr/>
        </p:nvSpPr>
        <p:spPr>
          <a:xfrm>
            <a:off x="107504" y="6034062"/>
            <a:ext cx="4392488" cy="923330"/>
          </a:xfrm>
          <a:prstGeom prst="rect">
            <a:avLst/>
          </a:prstGeom>
          <a:noFill/>
        </p:spPr>
        <p:txBody>
          <a:bodyPr wrap="square" rtlCol="0">
            <a:spAutoFit/>
          </a:bodyPr>
          <a:lstStyle/>
          <a:p>
            <a:r>
              <a:rPr lang="en-GB" dirty="0" smtClean="0">
                <a:solidFill>
                  <a:schemeClr val="bg1"/>
                </a:solidFill>
              </a:rPr>
              <a:t>Astronomy group seminar,</a:t>
            </a:r>
          </a:p>
          <a:p>
            <a:r>
              <a:rPr lang="en-GB" dirty="0" smtClean="0">
                <a:solidFill>
                  <a:schemeClr val="bg1"/>
                </a:solidFill>
              </a:rPr>
              <a:t>University </a:t>
            </a:r>
            <a:r>
              <a:rPr lang="en-GB" dirty="0">
                <a:solidFill>
                  <a:schemeClr val="bg1"/>
                </a:solidFill>
              </a:rPr>
              <a:t>of Southampton, Jan 2015</a:t>
            </a:r>
          </a:p>
          <a:p>
            <a:endParaRPr lang="en-GB" dirty="0"/>
          </a:p>
        </p:txBody>
      </p:sp>
    </p:spTree>
    <p:extLst>
      <p:ext uri="{BB962C8B-B14F-4D97-AF65-F5344CB8AC3E}">
        <p14:creationId xmlns:p14="http://schemas.microsoft.com/office/powerpoint/2010/main" val="1855883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GW detection basics</a:t>
            </a:r>
            <a:endParaRPr lang="en-GB" dirty="0"/>
          </a:p>
        </p:txBody>
      </p:sp>
      <p:sp>
        <p:nvSpPr>
          <p:cNvPr id="3" name="Content Placeholder 2"/>
          <p:cNvSpPr>
            <a:spLocks noGrp="1"/>
          </p:cNvSpPr>
          <p:nvPr>
            <p:ph idx="1"/>
          </p:nvPr>
        </p:nvSpPr>
        <p:spPr>
          <a:xfrm>
            <a:off x="457200" y="1412776"/>
            <a:ext cx="4258818" cy="4525963"/>
          </a:xfrm>
        </p:spPr>
        <p:txBody>
          <a:bodyPr>
            <a:normAutofit/>
          </a:bodyPr>
          <a:lstStyle/>
          <a:p>
            <a:r>
              <a:rPr lang="en-US" altLang="en-US" sz="2400" dirty="0" smtClean="0"/>
              <a:t>Measure </a:t>
            </a:r>
            <a:r>
              <a:rPr lang="en-US" altLang="en-US" sz="2400" dirty="0"/>
              <a:t>displacement between two freely falling test masses (i.e. the suspended mirrors at the end of </a:t>
            </a:r>
            <a:r>
              <a:rPr lang="en-US" altLang="en-US" sz="2400" dirty="0" smtClean="0"/>
              <a:t>an interferometer’s </a:t>
            </a:r>
            <a:r>
              <a:rPr lang="en-US" altLang="en-US" sz="2400" dirty="0"/>
              <a:t>arms)</a:t>
            </a:r>
          </a:p>
          <a:p>
            <a:r>
              <a:rPr lang="en-US" altLang="en-US" sz="2400" dirty="0">
                <a:ea typeface="Zapf Dingbats" charset="0"/>
                <a:cs typeface="Zapf Dingbats" charset="0"/>
              </a:rPr>
              <a:t>Detectors measure strain: larger arm length ➝ more </a:t>
            </a:r>
            <a:r>
              <a:rPr lang="en-US" altLang="en-US" sz="2400" dirty="0" smtClean="0">
                <a:ea typeface="Zapf Dingbats" charset="0"/>
                <a:cs typeface="Zapf Dingbats" charset="0"/>
              </a:rPr>
              <a:t>sensitive</a:t>
            </a:r>
            <a:endParaRPr lang="en-US" altLang="en-US" sz="2400" dirty="0"/>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918" y="1664321"/>
            <a:ext cx="4368578" cy="2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0" name="Group 19"/>
          <p:cNvGrpSpPr/>
          <p:nvPr/>
        </p:nvGrpSpPr>
        <p:grpSpPr>
          <a:xfrm>
            <a:off x="827583" y="4797152"/>
            <a:ext cx="3742216" cy="1944216"/>
            <a:chOff x="5507685" y="4941014"/>
            <a:chExt cx="2004238" cy="1123950"/>
          </a:xfrm>
        </p:grpSpPr>
        <p:sp>
          <p:nvSpPr>
            <p:cNvPr id="6" name="Oval 18"/>
            <p:cNvSpPr>
              <a:spLocks noChangeArrowheads="1"/>
            </p:cNvSpPr>
            <p:nvPr/>
          </p:nvSpPr>
          <p:spPr bwMode="auto">
            <a:xfrm>
              <a:off x="5507685" y="5139452"/>
              <a:ext cx="758825" cy="757238"/>
            </a:xfrm>
            <a:prstGeom prst="ellipse">
              <a:avLst/>
            </a:prstGeom>
            <a:noFill/>
            <a:ln w="76200">
              <a:solidFill>
                <a:schemeClr val="bg1">
                  <a:lumMod val="75000"/>
                </a:schemeClr>
              </a:solidFill>
              <a:prstDash val="sysDot"/>
              <a:round/>
              <a:headEnd/>
              <a:tailEnd/>
            </a:ln>
            <a:effectLst/>
            <a:extLst>
              <a:ext uri="{909E8E84-426E-40DD-AFC4-6F175D3DCCD1}">
                <a14:hiddenFill xmlns:a14="http://schemas.microsoft.com/office/drawing/2010/main">
                  <a:solidFill>
                    <a:srgbClr val="00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Oval 19"/>
            <p:cNvSpPr>
              <a:spLocks noChangeArrowheads="1"/>
            </p:cNvSpPr>
            <p:nvPr/>
          </p:nvSpPr>
          <p:spPr bwMode="auto">
            <a:xfrm>
              <a:off x="5666435" y="4956889"/>
              <a:ext cx="477838" cy="1108075"/>
            </a:xfrm>
            <a:prstGeom prst="ellipse">
              <a:avLst/>
            </a:prstGeom>
            <a:noFill/>
            <a:ln w="76200" cap="rnd">
              <a:solidFill>
                <a:srgbClr val="FF00FF"/>
              </a:solidFill>
              <a:prstDash val="sysDot"/>
              <a:round/>
              <a:headEnd/>
              <a:tailEnd/>
            </a:ln>
            <a:effectLst/>
            <a:extLst>
              <a:ext uri="{909E8E84-426E-40DD-AFC4-6F175D3DCCD1}">
                <a14:hiddenFill xmlns:a14="http://schemas.microsoft.com/office/drawing/2010/main">
                  <a:solidFill>
                    <a:srgbClr val="00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Line 20"/>
            <p:cNvSpPr>
              <a:spLocks noChangeShapeType="1"/>
            </p:cNvSpPr>
            <p:nvPr/>
          </p:nvSpPr>
          <p:spPr bwMode="auto">
            <a:xfrm>
              <a:off x="5898210" y="4941014"/>
              <a:ext cx="954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Line 21"/>
            <p:cNvSpPr>
              <a:spLocks noChangeShapeType="1"/>
            </p:cNvSpPr>
            <p:nvPr/>
          </p:nvSpPr>
          <p:spPr bwMode="auto">
            <a:xfrm>
              <a:off x="5891860" y="5517232"/>
              <a:ext cx="955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mc:AlternateContent xmlns:mc="http://schemas.openxmlformats.org/markup-compatibility/2006" xmlns:a14="http://schemas.microsoft.com/office/drawing/2010/main">
          <mc:Choice Requires="a14">
            <p:sp>
              <p:nvSpPr>
                <p:cNvPr id="10" name="Text Box 30"/>
                <p:cNvSpPr txBox="1">
                  <a:spLocks noChangeArrowheads="1"/>
                </p:cNvSpPr>
                <p:nvPr/>
              </p:nvSpPr>
              <p:spPr bwMode="auto">
                <a:xfrm>
                  <a:off x="6818919" y="5048917"/>
                  <a:ext cx="693004" cy="33805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GB" altLang="en-US" sz="3200" b="0" i="1" smtClean="0">
                            <a:latin typeface="Cambria Math"/>
                          </a:rPr>
                          <m:t>𝑙</m:t>
                        </m:r>
                        <m:r>
                          <a:rPr lang="en-GB" altLang="en-US" sz="3200" b="0" i="1" smtClean="0">
                            <a:latin typeface="Cambria Math"/>
                          </a:rPr>
                          <m:t>+</m:t>
                        </m:r>
                        <m:r>
                          <m:rPr>
                            <m:sty m:val="p"/>
                          </m:rPr>
                          <a:rPr lang="en-GB" altLang="en-US" sz="3200" b="0" i="0" smtClean="0">
                            <a:latin typeface="Cambria Math"/>
                          </a:rPr>
                          <m:t>Δ</m:t>
                        </m:r>
                        <m:r>
                          <a:rPr lang="en-GB" altLang="en-US" sz="3200" b="0" i="1" smtClean="0">
                            <a:latin typeface="Cambria Math"/>
                          </a:rPr>
                          <m:t>𝑙</m:t>
                        </m:r>
                      </m:oMath>
                    </m:oMathPara>
                  </a14:m>
                  <a:endParaRPr lang="en-US" altLang="en-US" sz="3200" dirty="0">
                    <a:latin typeface="Monotype Corsiva" pitchFamily="66" charset="0"/>
                  </a:endParaRPr>
                </a:p>
              </p:txBody>
            </p:sp>
          </mc:Choice>
          <mc:Fallback xmlns="">
            <p:sp>
              <p:nvSpPr>
                <p:cNvPr id="10" name="Text Box 30"/>
                <p:cNvSpPr txBox="1">
                  <a:spLocks noRot="1" noChangeAspect="1" noMove="1" noResize="1" noEditPoints="1" noAdjustHandles="1" noChangeArrowheads="1" noChangeShapeType="1" noTextEdit="1"/>
                </p:cNvSpPr>
                <p:nvPr/>
              </p:nvSpPr>
              <p:spPr bwMode="auto">
                <a:xfrm>
                  <a:off x="6818919" y="5048917"/>
                  <a:ext cx="693004" cy="338058"/>
                </a:xfrm>
                <a:prstGeom prst="rect">
                  <a:avLst/>
                </a:prstGeom>
                <a:blipFill rotWithShape="1">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 Box 30"/>
                <p:cNvSpPr txBox="1">
                  <a:spLocks noChangeArrowheads="1"/>
                </p:cNvSpPr>
                <p:nvPr/>
              </p:nvSpPr>
              <p:spPr bwMode="auto">
                <a:xfrm>
                  <a:off x="6349249" y="5232408"/>
                  <a:ext cx="223492" cy="33805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GB" altLang="en-US" sz="3200" b="0" i="1" smtClean="0">
                            <a:latin typeface="Cambria Math"/>
                          </a:rPr>
                          <m:t>𝑙</m:t>
                        </m:r>
                      </m:oMath>
                    </m:oMathPara>
                  </a14:m>
                  <a:endParaRPr lang="en-US" altLang="en-US" sz="3200" dirty="0">
                    <a:latin typeface="Monotype Corsiva" pitchFamily="66" charset="0"/>
                  </a:endParaRPr>
                </a:p>
              </p:txBody>
            </p:sp>
          </mc:Choice>
          <mc:Fallback xmlns="">
            <p:sp>
              <p:nvSpPr>
                <p:cNvPr id="11" name="Text Box 30"/>
                <p:cNvSpPr txBox="1">
                  <a:spLocks noRot="1" noChangeAspect="1" noMove="1" noResize="1" noEditPoints="1" noAdjustHandles="1" noChangeArrowheads="1" noChangeShapeType="1" noTextEdit="1"/>
                </p:cNvSpPr>
                <p:nvPr/>
              </p:nvSpPr>
              <p:spPr bwMode="auto">
                <a:xfrm>
                  <a:off x="6349249" y="5232408"/>
                  <a:ext cx="223492" cy="338058"/>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2" name="AutoShape 14"/>
            <p:cNvSpPr>
              <a:spLocks noChangeArrowheads="1"/>
            </p:cNvSpPr>
            <p:nvPr/>
          </p:nvSpPr>
          <p:spPr bwMode="auto">
            <a:xfrm rot="16200000">
              <a:off x="5909433" y="5222267"/>
              <a:ext cx="260019" cy="30201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3" name="AutoShape 15"/>
            <p:cNvSpPr>
              <a:spLocks noChangeArrowheads="1"/>
            </p:cNvSpPr>
            <p:nvPr/>
          </p:nvSpPr>
          <p:spPr bwMode="auto">
            <a:xfrm rot="5400000" flipH="1">
              <a:off x="5627243" y="5222267"/>
              <a:ext cx="260019" cy="30201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4" name="AutoShape 16"/>
            <p:cNvSpPr>
              <a:spLocks noChangeArrowheads="1"/>
            </p:cNvSpPr>
            <p:nvPr/>
          </p:nvSpPr>
          <p:spPr bwMode="auto">
            <a:xfrm rot="5400000" flipV="1">
              <a:off x="5909433" y="5501998"/>
              <a:ext cx="260019" cy="30201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5" name="AutoShape 17"/>
            <p:cNvSpPr>
              <a:spLocks noChangeArrowheads="1"/>
            </p:cNvSpPr>
            <p:nvPr/>
          </p:nvSpPr>
          <p:spPr bwMode="auto">
            <a:xfrm rot="16200000" flipH="1" flipV="1">
              <a:off x="5627243" y="5501998"/>
              <a:ext cx="260019" cy="30201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6" name="Line 24"/>
            <p:cNvSpPr>
              <a:spLocks noChangeShapeType="1"/>
            </p:cNvSpPr>
            <p:nvPr/>
          </p:nvSpPr>
          <p:spPr bwMode="auto">
            <a:xfrm flipV="1">
              <a:off x="6833857" y="4941168"/>
              <a:ext cx="0" cy="576263"/>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Line 23"/>
            <p:cNvSpPr>
              <a:spLocks noChangeShapeType="1"/>
            </p:cNvSpPr>
            <p:nvPr/>
          </p:nvSpPr>
          <p:spPr bwMode="auto">
            <a:xfrm flipV="1">
              <a:off x="6375254" y="5153739"/>
              <a:ext cx="0" cy="376238"/>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9" name="Line 20"/>
            <p:cNvSpPr>
              <a:spLocks noChangeShapeType="1"/>
            </p:cNvSpPr>
            <p:nvPr/>
          </p:nvSpPr>
          <p:spPr bwMode="auto">
            <a:xfrm>
              <a:off x="5922168" y="5157192"/>
              <a:ext cx="4530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GB"/>
            </a:p>
          </p:txBody>
        </p:sp>
      </p:grpSp>
      <mc:AlternateContent xmlns:mc="http://schemas.openxmlformats.org/markup-compatibility/2006" xmlns:a14="http://schemas.microsoft.com/office/drawing/2010/main">
        <mc:Choice Requires="a14">
          <p:sp>
            <p:nvSpPr>
              <p:cNvPr id="21" name="Text Box 26"/>
              <p:cNvSpPr txBox="1">
                <a:spLocks noChangeArrowheads="1"/>
              </p:cNvSpPr>
              <p:nvPr/>
            </p:nvSpPr>
            <p:spPr bwMode="auto">
              <a:xfrm>
                <a:off x="2254211" y="5863755"/>
                <a:ext cx="2571152" cy="805605"/>
              </a:xfrm>
              <a:prstGeom prst="rect">
                <a:avLst/>
              </a:prstGeom>
              <a:noFill/>
              <a:ln>
                <a:noFill/>
              </a:ln>
              <a:effectLst/>
              <a:extLst>
                <a:ext uri="{909E8E84-426E-40DD-AFC4-6F175D3DCCD1}">
                  <a14:hiddenFill>
                    <a:solidFill>
                      <a:srgbClr val="0033CC"/>
                    </a:solidFill>
                  </a14:hiddenFill>
                </a:ext>
                <a:ext uri="{91240B29-F687-4F45-9708-019B960494DF}">
                  <a14:hiddenLine w="9525">
                    <a:solidFill>
                      <a:srgbClr val="FF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algn="ctr" eaLnBrk="0" hangingPunct="0"/>
                <a:r>
                  <a:rPr lang="en-US" altLang="en-US" sz="3200" dirty="0" smtClean="0"/>
                  <a:t>Strain: </a:t>
                </a:r>
                <a14:m>
                  <m:oMath xmlns:m="http://schemas.openxmlformats.org/officeDocument/2006/math">
                    <m:r>
                      <a:rPr lang="en-GB" altLang="en-US" sz="3200" b="0" i="1" smtClean="0">
                        <a:latin typeface="Cambria Math"/>
                      </a:rPr>
                      <m:t>h</m:t>
                    </m:r>
                    <m:r>
                      <a:rPr lang="en-GB" altLang="en-US" sz="3200" b="0" i="0" smtClean="0">
                        <a:latin typeface="Cambria Math"/>
                      </a:rPr>
                      <m:t>=</m:t>
                    </m:r>
                    <m:f>
                      <m:fPr>
                        <m:ctrlPr>
                          <a:rPr lang="en-US" altLang="en-US" sz="3200" i="1" smtClean="0">
                            <a:latin typeface="Cambria Math"/>
                          </a:rPr>
                        </m:ctrlPr>
                      </m:fPr>
                      <m:num>
                        <m:r>
                          <m:rPr>
                            <m:sty m:val="p"/>
                          </m:rPr>
                          <a:rPr lang="en-GB" altLang="en-US" sz="3200" b="0" i="0" smtClean="0">
                            <a:latin typeface="Cambria Math"/>
                          </a:rPr>
                          <m:t>Δ</m:t>
                        </m:r>
                        <m:r>
                          <a:rPr lang="en-GB" altLang="en-US" sz="3200" b="0" i="1" smtClean="0">
                            <a:latin typeface="Cambria Math"/>
                          </a:rPr>
                          <m:t>𝑙</m:t>
                        </m:r>
                      </m:num>
                      <m:den>
                        <m:r>
                          <a:rPr lang="en-GB" altLang="en-US" sz="3200" b="0" i="1" smtClean="0">
                            <a:latin typeface="Cambria Math"/>
                          </a:rPr>
                          <m:t>𝑙</m:t>
                        </m:r>
                      </m:den>
                    </m:f>
                  </m:oMath>
                </a14:m>
                <a:r>
                  <a:rPr lang="en-US" altLang="en-US" sz="3200" dirty="0" smtClean="0">
                    <a:latin typeface="Tahoma" pitchFamily="34" charset="0"/>
                  </a:rPr>
                  <a:t> </a:t>
                </a:r>
                <a:endParaRPr lang="en-US" altLang="en-US" sz="3200" dirty="0">
                  <a:latin typeface="Tahoma" pitchFamily="34" charset="0"/>
                </a:endParaRPr>
              </a:p>
            </p:txBody>
          </p:sp>
        </mc:Choice>
        <mc:Fallback xmlns="">
          <p:sp>
            <p:nvSpPr>
              <p:cNvPr id="21" name="Text Box 26"/>
              <p:cNvSpPr txBox="1">
                <a:spLocks noRot="1" noChangeAspect="1" noMove="1" noResize="1" noEditPoints="1" noAdjustHandles="1" noChangeArrowheads="1" noChangeShapeType="1" noTextEdit="1"/>
              </p:cNvSpPr>
              <p:nvPr/>
            </p:nvSpPr>
            <p:spPr bwMode="auto">
              <a:xfrm>
                <a:off x="2254211" y="5863755"/>
                <a:ext cx="2571152" cy="805605"/>
              </a:xfrm>
              <a:prstGeom prst="rect">
                <a:avLst/>
              </a:prstGeom>
              <a:blipFill rotWithShape="1">
                <a:blip r:embed="rId5"/>
                <a:stretch>
                  <a:fillRect l="-5687" b="-12879"/>
                </a:stretch>
              </a:blip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409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293096"/>
            <a:ext cx="4346803" cy="166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97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GW detection basics</a:t>
            </a:r>
            <a:endParaRPr lang="en-GB" dirty="0"/>
          </a:p>
        </p:txBody>
      </p:sp>
      <p:pic>
        <p:nvPicPr>
          <p:cNvPr id="3074" name="Picture 2" descr="http://3.bp.blogspot.com/-G3PnXz4LOsw/UY5grgh0JnI/AAAAAAAAC18/7lVL4Mp4Qvs/s1600/Fig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36849"/>
            <a:ext cx="7416824" cy="5504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3728" y="4540696"/>
            <a:ext cx="1655230" cy="1754326"/>
          </a:xfrm>
          <a:prstGeom prst="rect">
            <a:avLst/>
          </a:prstGeom>
          <a:noFill/>
        </p:spPr>
        <p:txBody>
          <a:bodyPr wrap="square" rtlCol="0">
            <a:spAutoFit/>
          </a:bodyPr>
          <a:lstStyle/>
          <a:p>
            <a:r>
              <a:rPr lang="en-GB" dirty="0" smtClean="0"/>
              <a:t>Schematic of Advanced LIGO optical layout –in reality things are even more complicated!</a:t>
            </a:r>
            <a:endParaRPr lang="en-GB" dirty="0"/>
          </a:p>
        </p:txBody>
      </p:sp>
    </p:spTree>
    <p:extLst>
      <p:ext uri="{BB962C8B-B14F-4D97-AF65-F5344CB8AC3E}">
        <p14:creationId xmlns:p14="http://schemas.microsoft.com/office/powerpoint/2010/main" val="110558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Noise sources</a:t>
            </a:r>
            <a:endParaRPr lang="en-GB" dirty="0"/>
          </a:p>
        </p:txBody>
      </p:sp>
      <p:sp>
        <p:nvSpPr>
          <p:cNvPr id="3" name="Content Placeholder 2"/>
          <p:cNvSpPr>
            <a:spLocks noGrp="1"/>
          </p:cNvSpPr>
          <p:nvPr>
            <p:ph idx="1"/>
          </p:nvPr>
        </p:nvSpPr>
        <p:spPr>
          <a:xfrm>
            <a:off x="98102" y="1600200"/>
            <a:ext cx="4833938" cy="4925144"/>
          </a:xfrm>
        </p:spPr>
        <p:txBody>
          <a:bodyPr>
            <a:normAutofit/>
          </a:bodyPr>
          <a:lstStyle/>
          <a:p>
            <a:r>
              <a:rPr lang="en-US" altLang="en-US" sz="2500" dirty="0"/>
              <a:t>Many noise sources to overcome</a:t>
            </a:r>
          </a:p>
          <a:p>
            <a:pPr marL="782638" lvl="1"/>
            <a:r>
              <a:rPr lang="en-US" altLang="en-US" sz="2100" dirty="0"/>
              <a:t>Pendulum suspension isolates masses from seismic motion (low frequency &lt;100Hz)</a:t>
            </a:r>
          </a:p>
          <a:p>
            <a:pPr marL="782638" lvl="1"/>
            <a:r>
              <a:rPr lang="en-US" altLang="en-US" sz="2100" dirty="0"/>
              <a:t>High quality factor masses, mirror coatings, suspensions reduces thermal noise in detection band (low-mid frequency 10s-100s Hz)</a:t>
            </a:r>
          </a:p>
          <a:p>
            <a:pPr marL="782638" lvl="1"/>
            <a:r>
              <a:rPr lang="en-US" altLang="en-US" sz="2100" dirty="0"/>
              <a:t>High laser power reduced laser shot noise (high frequencies &gt; 100s Hz)</a:t>
            </a:r>
          </a:p>
          <a:p>
            <a:pPr marL="1182688" lvl="2"/>
            <a:r>
              <a:rPr lang="en-US" altLang="en-US" sz="1700" dirty="0">
                <a:ea typeface="Zapf Dingbats" charset="0"/>
                <a:cs typeface="Zapf Dingbats" charset="0"/>
              </a:rPr>
              <a:t>power recycling - keep as much light in interferometer arms as possible (few W input laser ➝ few kW in arms</a:t>
            </a:r>
            <a:r>
              <a:rPr lang="en-US" altLang="en-US" sz="1700" dirty="0" smtClean="0">
                <a:ea typeface="Zapf Dingbats" charset="0"/>
                <a:cs typeface="Zapf Dingbats" charset="0"/>
              </a:rPr>
              <a:t>)</a:t>
            </a:r>
            <a:endParaRPr lang="en-US" altLang="en-US" sz="1700" dirty="0"/>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1049" y="1700808"/>
            <a:ext cx="4207455" cy="399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549686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a:ln/>
        </p:spPr>
        <p:txBody>
          <a:bodyPr rIns="132080"/>
          <a:lstStyle/>
          <a:p>
            <a:r>
              <a:rPr lang="en-US" altLang="en-US" dirty="0"/>
              <a:t>Worldwide detector network</a:t>
            </a:r>
          </a:p>
        </p:txBody>
      </p:sp>
      <p:pic>
        <p:nvPicPr>
          <p:cNvPr id="18439"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3" y="1646238"/>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0" name="Rectangle 8"/>
          <p:cNvSpPr>
            <a:spLocks/>
          </p:cNvSpPr>
          <p:nvPr/>
        </p:nvSpPr>
        <p:spPr bwMode="auto">
          <a:xfrm>
            <a:off x="7190535" y="6176337"/>
            <a:ext cx="12698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1800" dirty="0">
                <a:latin typeface="Gill Sans" charset="0"/>
                <a:ea typeface="Gill Sans" charset="0"/>
                <a:cs typeface="Gill Sans" charset="0"/>
                <a:sym typeface="Gill Sans" charset="0"/>
              </a:rPr>
              <a:t>Virgo (3km)</a:t>
            </a:r>
          </a:p>
        </p:txBody>
      </p:sp>
      <p:sp>
        <p:nvSpPr>
          <p:cNvPr id="18441" name="Line 9"/>
          <p:cNvSpPr>
            <a:spLocks noChangeShapeType="1"/>
          </p:cNvSpPr>
          <p:nvPr/>
        </p:nvSpPr>
        <p:spPr bwMode="auto">
          <a:xfrm flipH="1">
            <a:off x="4935538" y="5300663"/>
            <a:ext cx="1581150" cy="174625"/>
          </a:xfrm>
          <a:prstGeom prst="line">
            <a:avLst/>
          </a:prstGeom>
          <a:noFill/>
          <a:ln w="25400">
            <a:solidFill>
              <a:srgbClr val="FFFF00"/>
            </a:solidFill>
            <a:prstDash val="solid"/>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sp>
        <p:nvSpPr>
          <p:cNvPr id="18442" name="Rectangle 10"/>
          <p:cNvSpPr>
            <a:spLocks/>
          </p:cNvSpPr>
          <p:nvPr/>
        </p:nvSpPr>
        <p:spPr bwMode="auto">
          <a:xfrm>
            <a:off x="325208" y="2923401"/>
            <a:ext cx="19451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1800" dirty="0">
                <a:latin typeface="Gill Sans" charset="0"/>
                <a:ea typeface="Gill Sans" charset="0"/>
                <a:cs typeface="Gill Sans" charset="0"/>
                <a:sym typeface="Gill Sans" charset="0"/>
              </a:rPr>
              <a:t>LIGO Hanford WA</a:t>
            </a:r>
          </a:p>
          <a:p>
            <a:pPr algn="ctr"/>
            <a:r>
              <a:rPr lang="en-US" altLang="en-US" sz="1800" dirty="0">
                <a:latin typeface="Gill Sans" charset="0"/>
                <a:ea typeface="Gill Sans" charset="0"/>
                <a:cs typeface="Gill Sans" charset="0"/>
                <a:sym typeface="Gill Sans" charset="0"/>
              </a:rPr>
              <a:t>(</a:t>
            </a:r>
            <a:r>
              <a:rPr lang="en-US" altLang="en-US" sz="1800" dirty="0" smtClean="0">
                <a:latin typeface="Gill Sans" charset="0"/>
                <a:ea typeface="Gill Sans" charset="0"/>
                <a:cs typeface="Gill Sans" charset="0"/>
                <a:sym typeface="Gill Sans" charset="0"/>
              </a:rPr>
              <a:t>4km)</a:t>
            </a:r>
            <a:endParaRPr lang="en-US" altLang="en-US" sz="1800" dirty="0">
              <a:latin typeface="Gill Sans" charset="0"/>
              <a:ea typeface="Gill Sans" charset="0"/>
              <a:cs typeface="Gill Sans" charset="0"/>
              <a:sym typeface="Gill Sans" charset="0"/>
            </a:endParaRPr>
          </a:p>
        </p:txBody>
      </p:sp>
      <p:sp>
        <p:nvSpPr>
          <p:cNvPr id="18443" name="Line 11"/>
          <p:cNvSpPr>
            <a:spLocks noChangeShapeType="1"/>
          </p:cNvSpPr>
          <p:nvPr/>
        </p:nvSpPr>
        <p:spPr bwMode="auto">
          <a:xfrm>
            <a:off x="2673350" y="2092325"/>
            <a:ext cx="635000" cy="981075"/>
          </a:xfrm>
          <a:prstGeom prst="line">
            <a:avLst/>
          </a:prstGeom>
          <a:noFill/>
          <a:ln w="25400">
            <a:solidFill>
              <a:srgbClr val="FFFF00"/>
            </a:solidFill>
            <a:prstDash val="solid"/>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pic>
        <p:nvPicPr>
          <p:cNvPr id="18444"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403350"/>
            <a:ext cx="2514600" cy="1498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5" name="Rectangle 13"/>
          <p:cNvSpPr>
            <a:spLocks/>
          </p:cNvSpPr>
          <p:nvPr/>
        </p:nvSpPr>
        <p:spPr bwMode="auto">
          <a:xfrm>
            <a:off x="123442" y="3688576"/>
            <a:ext cx="20819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1800" dirty="0">
                <a:latin typeface="Gill Sans" charset="0"/>
                <a:ea typeface="Gill Sans" charset="0"/>
                <a:cs typeface="Gill Sans" charset="0"/>
                <a:sym typeface="Gill Sans" charset="0"/>
              </a:rPr>
              <a:t>LIGO Livingston LA</a:t>
            </a:r>
          </a:p>
          <a:p>
            <a:pPr algn="ctr"/>
            <a:r>
              <a:rPr lang="en-US" altLang="en-US" sz="1800" dirty="0">
                <a:latin typeface="Gill Sans" charset="0"/>
                <a:ea typeface="Gill Sans" charset="0"/>
                <a:cs typeface="Gill Sans" charset="0"/>
                <a:sym typeface="Gill Sans" charset="0"/>
              </a:rPr>
              <a:t>(4km)</a:t>
            </a:r>
          </a:p>
        </p:txBody>
      </p:sp>
      <p:sp>
        <p:nvSpPr>
          <p:cNvPr id="18446" name="Line 14"/>
          <p:cNvSpPr>
            <a:spLocks noChangeShapeType="1"/>
          </p:cNvSpPr>
          <p:nvPr/>
        </p:nvSpPr>
        <p:spPr bwMode="auto">
          <a:xfrm rot="10800000" flipH="1">
            <a:off x="1903413" y="3860800"/>
            <a:ext cx="855662" cy="654050"/>
          </a:xfrm>
          <a:prstGeom prst="line">
            <a:avLst/>
          </a:prstGeom>
          <a:noFill/>
          <a:ln w="25400">
            <a:solidFill>
              <a:srgbClr val="FFFF00"/>
            </a:solidFill>
            <a:prstDash val="solid"/>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pic>
        <p:nvPicPr>
          <p:cNvPr id="18447" name="Picture 1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0825" y="4292600"/>
            <a:ext cx="2486025" cy="18907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48" name="Rectangle 16"/>
          <p:cNvSpPr>
            <a:spLocks/>
          </p:cNvSpPr>
          <p:nvPr/>
        </p:nvSpPr>
        <p:spPr bwMode="auto">
          <a:xfrm>
            <a:off x="5652120" y="1157843"/>
            <a:ext cx="15306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r>
              <a:rPr lang="en-US" altLang="en-US" sz="1800" dirty="0">
                <a:latin typeface="Gill Sans" charset="0"/>
                <a:ea typeface="Gill Sans" charset="0"/>
                <a:cs typeface="Gill Sans" charset="0"/>
                <a:sym typeface="Gill Sans" charset="0"/>
              </a:rPr>
              <a:t>TAMA (</a:t>
            </a:r>
            <a:r>
              <a:rPr lang="en-US" altLang="en-US" sz="1800" dirty="0" smtClean="0">
                <a:latin typeface="Gill Sans" charset="0"/>
                <a:ea typeface="Gill Sans" charset="0"/>
                <a:cs typeface="Gill Sans" charset="0"/>
                <a:sym typeface="Gill Sans" charset="0"/>
              </a:rPr>
              <a:t>300m)</a:t>
            </a:r>
          </a:p>
          <a:p>
            <a:r>
              <a:rPr lang="en-US" altLang="en-US" sz="1800" dirty="0" smtClean="0">
                <a:latin typeface="Gill Sans" charset="0"/>
                <a:ea typeface="Gill Sans" charset="0"/>
                <a:cs typeface="Gill Sans" charset="0"/>
                <a:sym typeface="Gill Sans" charset="0"/>
              </a:rPr>
              <a:t>CLIO </a:t>
            </a:r>
            <a:r>
              <a:rPr lang="en-US" altLang="en-US" sz="1800" dirty="0">
                <a:latin typeface="Gill Sans" charset="0"/>
                <a:ea typeface="Gill Sans" charset="0"/>
                <a:cs typeface="Gill Sans" charset="0"/>
                <a:sym typeface="Gill Sans" charset="0"/>
              </a:rPr>
              <a:t>(100m</a:t>
            </a:r>
            <a:r>
              <a:rPr lang="en-US" altLang="en-US" sz="1800" dirty="0" smtClean="0">
                <a:latin typeface="Gill Sans" charset="0"/>
                <a:ea typeface="Gill Sans" charset="0"/>
                <a:cs typeface="Gill Sans" charset="0"/>
                <a:sym typeface="Gill Sans" charset="0"/>
              </a:rPr>
              <a:t>)</a:t>
            </a:r>
          </a:p>
          <a:p>
            <a:r>
              <a:rPr lang="en-US" altLang="en-US" sz="1800" dirty="0" smtClean="0">
                <a:latin typeface="Gill Sans" charset="0"/>
                <a:ea typeface="Gill Sans" charset="0"/>
                <a:cs typeface="Gill Sans" charset="0"/>
                <a:sym typeface="Gill Sans" charset="0"/>
              </a:rPr>
              <a:t>KAGRA (3km)</a:t>
            </a:r>
            <a:endParaRPr lang="en-US" altLang="en-US" sz="1800" dirty="0">
              <a:latin typeface="Gill Sans" charset="0"/>
              <a:ea typeface="Gill Sans" charset="0"/>
              <a:cs typeface="Gill Sans" charset="0"/>
              <a:sym typeface="Gill Sans" charset="0"/>
            </a:endParaRPr>
          </a:p>
        </p:txBody>
      </p:sp>
      <p:sp>
        <p:nvSpPr>
          <p:cNvPr id="18449" name="Line 17"/>
          <p:cNvSpPr>
            <a:spLocks noChangeShapeType="1"/>
          </p:cNvSpPr>
          <p:nvPr/>
        </p:nvSpPr>
        <p:spPr bwMode="auto">
          <a:xfrm>
            <a:off x="5651500" y="2276475"/>
            <a:ext cx="214313" cy="168275"/>
          </a:xfrm>
          <a:prstGeom prst="line">
            <a:avLst/>
          </a:prstGeom>
          <a:noFill/>
          <a:ln w="25400">
            <a:solidFill>
              <a:srgbClr val="FFFF00"/>
            </a:solidFill>
            <a:prstDash val="solid"/>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pic>
        <p:nvPicPr>
          <p:cNvPr id="18450" name="Picture 18"/>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92500" y="1268413"/>
            <a:ext cx="2159000" cy="1398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51" name="Rectangle 19"/>
          <p:cNvSpPr>
            <a:spLocks/>
          </p:cNvSpPr>
          <p:nvPr/>
        </p:nvSpPr>
        <p:spPr bwMode="auto">
          <a:xfrm>
            <a:off x="6804248" y="1999873"/>
            <a:ext cx="2146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1800" dirty="0" smtClean="0">
                <a:latin typeface="Gill Sans" charset="0"/>
                <a:ea typeface="Gill Sans" charset="0"/>
                <a:cs typeface="Gill Sans" charset="0"/>
                <a:sym typeface="Gill Sans" charset="0"/>
              </a:rPr>
              <a:t>GEO600/HF </a:t>
            </a:r>
            <a:r>
              <a:rPr lang="en-US" altLang="en-US" sz="1800" dirty="0">
                <a:latin typeface="Gill Sans" charset="0"/>
                <a:ea typeface="Gill Sans" charset="0"/>
                <a:cs typeface="Gill Sans" charset="0"/>
                <a:sym typeface="Gill Sans" charset="0"/>
              </a:rPr>
              <a:t>(600m)</a:t>
            </a:r>
          </a:p>
        </p:txBody>
      </p:sp>
      <p:sp>
        <p:nvSpPr>
          <p:cNvPr id="18452" name="Line 20"/>
          <p:cNvSpPr>
            <a:spLocks noChangeShapeType="1"/>
          </p:cNvSpPr>
          <p:nvPr/>
        </p:nvSpPr>
        <p:spPr bwMode="auto">
          <a:xfrm flipH="1">
            <a:off x="4902200" y="3573463"/>
            <a:ext cx="1757363" cy="1641475"/>
          </a:xfrm>
          <a:prstGeom prst="line">
            <a:avLst/>
          </a:prstGeom>
          <a:noFill/>
          <a:ln w="25400">
            <a:solidFill>
              <a:srgbClr val="FFFF00"/>
            </a:solidFill>
            <a:prstDash val="solid"/>
            <a:round/>
            <a:headEnd type="none" w="med" len="me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GB"/>
          </a:p>
        </p:txBody>
      </p:sp>
      <p:pic>
        <p:nvPicPr>
          <p:cNvPr id="18453" name="Picture 21"/>
          <p:cNvPicPr>
            <a:picLocks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16688" y="2277269"/>
            <a:ext cx="2465387" cy="18462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54"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221633"/>
            <a:ext cx="2633662" cy="18716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07736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68641" y="3152492"/>
            <a:ext cx="663840" cy="580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824480" y="1078674"/>
            <a:ext cx="1866240" cy="3139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5920" y="1983089"/>
            <a:ext cx="91296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45440" y="1571205"/>
            <a:ext cx="1193760" cy="4190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0721" y="5335760"/>
            <a:ext cx="1951200" cy="3859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617120" y="5940624"/>
            <a:ext cx="145152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2720" y="2488582"/>
            <a:ext cx="570240" cy="648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8"/>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769280" y="3765996"/>
            <a:ext cx="1278720" cy="636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1" name="Picture 9"/>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83521" y="3567255"/>
            <a:ext cx="995040" cy="8295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2" name="Picture 10"/>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990080" y="3702630"/>
            <a:ext cx="832320" cy="830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3"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2480" y="2654199"/>
            <a:ext cx="663840" cy="7834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4" name="Picture 12"/>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6801121" y="3394437"/>
            <a:ext cx="745920" cy="7344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5" name="Picture 13"/>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234241" y="4645928"/>
            <a:ext cx="776160" cy="7935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6" name="Picture 14"/>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5142240" y="6221454"/>
            <a:ext cx="1127520" cy="5558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7" name="Picture 15"/>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767521" y="4533596"/>
            <a:ext cx="1552320" cy="42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8" name="Picture 16"/>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020480" y="4231164"/>
            <a:ext cx="790560" cy="7243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9" name="Picture 17"/>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8210880" y="4022343"/>
            <a:ext cx="894240" cy="753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0" name="Picture 18"/>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8212320" y="4846109"/>
            <a:ext cx="82944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1" name="Picture 19"/>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2073600" y="6387071"/>
            <a:ext cx="19080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2"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52000" y="6304982"/>
            <a:ext cx="2518560" cy="489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3" name="Picture 21"/>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158400" y="5540263"/>
            <a:ext cx="1666080" cy="3989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4" name="Picture 22"/>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5556960" y="3483727"/>
            <a:ext cx="1179360" cy="249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5" name="Picture 23"/>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6755041" y="4231165"/>
            <a:ext cx="544320" cy="630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6" name="Picture 24"/>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4449600" y="2488581"/>
            <a:ext cx="610560" cy="7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7" name="Picture 25"/>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3296161" y="6002550"/>
            <a:ext cx="140112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8" name="Picture 26"/>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2273760" y="2405053"/>
            <a:ext cx="712800" cy="787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9" name="Picture 27"/>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1742401" y="2481381"/>
            <a:ext cx="465120" cy="587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0" name="Picture 28"/>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3068641" y="2073818"/>
            <a:ext cx="663840" cy="439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1" name="Picture 29"/>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3981600" y="1945645"/>
            <a:ext cx="580320" cy="6639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2" name="Picture 30"/>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4104000" y="5082294"/>
            <a:ext cx="790560" cy="806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3" name="Picture 31"/>
          <p:cNvPicPr>
            <a:picLocks noChangeAspect="1" noChangeArrowheads="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7381440" y="2819816"/>
            <a:ext cx="912960" cy="5746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4" name="Picture 32"/>
          <p:cNvPicPr>
            <a:picLocks noChangeAspect="1" noChangeArrowheads="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8294400" y="1327820"/>
            <a:ext cx="82944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5" name="Picture 33"/>
          <p:cNvPicPr>
            <a:picLocks noChangeAspect="1" noChangeArrowheads="1"/>
          </p:cNvPicPr>
          <p:nvPr/>
        </p:nvPicPr>
        <p:blipFill>
          <a:blip r:embed="rId34" cstate="screen">
            <a:extLst>
              <a:ext uri="{28A0092B-C50C-407E-A947-70E740481C1C}">
                <a14:useLocalDpi xmlns:a14="http://schemas.microsoft.com/office/drawing/2010/main" val="0"/>
              </a:ext>
            </a:extLst>
          </a:blip>
          <a:srcRect/>
          <a:stretch>
            <a:fillRect/>
          </a:stretch>
        </p:blipFill>
        <p:spPr bwMode="auto">
          <a:xfrm>
            <a:off x="2986561" y="1510719"/>
            <a:ext cx="995040" cy="4349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6" name="Picture 34"/>
          <p:cNvPicPr>
            <a:picLocks noChangeAspect="1" noChangeArrowheads="1"/>
          </p:cNvPicPr>
          <p:nvPr/>
        </p:nvPicPr>
        <p:blipFill>
          <a:blip r:embed="rId35" cstate="screen">
            <a:extLst>
              <a:ext uri="{28A0092B-C50C-407E-A947-70E740481C1C}">
                <a14:useLocalDpi xmlns:a14="http://schemas.microsoft.com/office/drawing/2010/main" val="0"/>
              </a:ext>
            </a:extLst>
          </a:blip>
          <a:srcRect/>
          <a:stretch>
            <a:fillRect/>
          </a:stretch>
        </p:blipFill>
        <p:spPr bwMode="auto">
          <a:xfrm>
            <a:off x="6435361" y="5839814"/>
            <a:ext cx="2604960" cy="463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7" name="Picture 35"/>
          <p:cNvPicPr>
            <a:picLocks noChangeAspect="1" noChangeArrowheads="1"/>
          </p:cNvPicPr>
          <p:nvPr/>
        </p:nvPicPr>
        <p:blipFill>
          <a:blip r:embed="rId36" cstate="screen">
            <a:extLst>
              <a:ext uri="{28A0092B-C50C-407E-A947-70E740481C1C}">
                <a14:useLocalDpi xmlns:a14="http://schemas.microsoft.com/office/drawing/2010/main" val="0"/>
              </a:ext>
            </a:extLst>
          </a:blip>
          <a:srcRect/>
          <a:stretch>
            <a:fillRect/>
          </a:stretch>
        </p:blipFill>
        <p:spPr bwMode="auto">
          <a:xfrm>
            <a:off x="1160640" y="2819817"/>
            <a:ext cx="61056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8" name="Picture 36"/>
          <p:cNvPicPr>
            <a:picLocks noChangeAspect="1" noChangeArrowheads="1"/>
          </p:cNvPicPr>
          <p:nvPr/>
        </p:nvPicPr>
        <p:blipFill>
          <a:blip r:embed="rId37" cstate="screen">
            <a:extLst>
              <a:ext uri="{28A0092B-C50C-407E-A947-70E740481C1C}">
                <a14:useLocalDpi xmlns:a14="http://schemas.microsoft.com/office/drawing/2010/main" val="0"/>
              </a:ext>
            </a:extLst>
          </a:blip>
          <a:srcRect/>
          <a:stretch>
            <a:fillRect/>
          </a:stretch>
        </p:blipFill>
        <p:spPr bwMode="auto">
          <a:xfrm>
            <a:off x="1399680" y="1659055"/>
            <a:ext cx="673920" cy="4982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9" name="Picture 37"/>
          <p:cNvPicPr>
            <a:picLocks noChangeAspect="1" noChangeArrowheads="1"/>
          </p:cNvPicPr>
          <p:nvPr/>
        </p:nvPicPr>
        <p:blipFill>
          <a:blip r:embed="rId38" cstate="screen">
            <a:extLst>
              <a:ext uri="{28A0092B-C50C-407E-A947-70E740481C1C}">
                <a14:useLocalDpi xmlns:a14="http://schemas.microsoft.com/office/drawing/2010/main" val="0"/>
              </a:ext>
            </a:extLst>
          </a:blip>
          <a:srcRect/>
          <a:stretch>
            <a:fillRect/>
          </a:stretch>
        </p:blipFill>
        <p:spPr bwMode="auto">
          <a:xfrm>
            <a:off x="4811040" y="2049336"/>
            <a:ext cx="1866240" cy="406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0" name="Picture 38"/>
          <p:cNvPicPr>
            <a:picLocks noChangeAspect="1" noChangeArrowheads="1"/>
          </p:cNvPicPr>
          <p:nvPr/>
        </p:nvPicPr>
        <p:blipFill>
          <a:blip r:embed="rId39" cstate="screen">
            <a:extLst>
              <a:ext uri="{28A0092B-C50C-407E-A947-70E740481C1C}">
                <a14:useLocalDpi xmlns:a14="http://schemas.microsoft.com/office/drawing/2010/main" val="0"/>
              </a:ext>
            </a:extLst>
          </a:blip>
          <a:srcRect/>
          <a:stretch>
            <a:fillRect/>
          </a:stretch>
        </p:blipFill>
        <p:spPr bwMode="auto">
          <a:xfrm>
            <a:off x="2488320" y="4728017"/>
            <a:ext cx="699840" cy="806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1" name="Picture 3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990080" y="3234579"/>
            <a:ext cx="82944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2" name="Picture 40"/>
          <p:cNvPicPr>
            <a:picLocks noChangeAspect="1" noChangeArrowheads="1"/>
          </p:cNvPicPr>
          <p:nvPr/>
        </p:nvPicPr>
        <p:blipFill>
          <a:blip r:embed="rId41" cstate="screen">
            <a:extLst>
              <a:ext uri="{28A0092B-C50C-407E-A947-70E740481C1C}">
                <a14:useLocalDpi xmlns:a14="http://schemas.microsoft.com/office/drawing/2010/main" val="0"/>
              </a:ext>
            </a:extLst>
          </a:blip>
          <a:srcRect/>
          <a:stretch>
            <a:fillRect/>
          </a:stretch>
        </p:blipFill>
        <p:spPr bwMode="auto">
          <a:xfrm>
            <a:off x="1729441" y="4977163"/>
            <a:ext cx="675360" cy="6639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 name="Picture 41"/>
          <p:cNvPicPr>
            <a:picLocks noChangeAspect="1" noChangeArrowheads="1"/>
          </p:cNvPicPr>
          <p:nvPr/>
        </p:nvPicPr>
        <p:blipFill>
          <a:blip r:embed="rId42" cstate="screen">
            <a:extLst>
              <a:ext uri="{28A0092B-C50C-407E-A947-70E740481C1C}">
                <a14:useLocalDpi xmlns:a14="http://schemas.microsoft.com/office/drawing/2010/main" val="0"/>
              </a:ext>
            </a:extLst>
          </a:blip>
          <a:srcRect/>
          <a:stretch>
            <a:fillRect/>
          </a:stretch>
        </p:blipFill>
        <p:spPr bwMode="auto">
          <a:xfrm>
            <a:off x="829440" y="6137925"/>
            <a:ext cx="663840" cy="6552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4" name="Picture 42"/>
          <p:cNvPicPr>
            <a:picLocks noChangeAspect="1" noChangeArrowheads="1"/>
          </p:cNvPicPr>
          <p:nvPr/>
        </p:nvPicPr>
        <p:blipFill>
          <a:blip r:embed="rId43" cstate="screen">
            <a:extLst>
              <a:ext uri="{28A0092B-C50C-407E-A947-70E740481C1C}">
                <a14:useLocalDpi xmlns:a14="http://schemas.microsoft.com/office/drawing/2010/main" val="0"/>
              </a:ext>
            </a:extLst>
          </a:blip>
          <a:srcRect/>
          <a:stretch>
            <a:fillRect/>
          </a:stretch>
        </p:blipFill>
        <p:spPr bwMode="auto">
          <a:xfrm>
            <a:off x="7299361" y="4478871"/>
            <a:ext cx="74592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5" name="Picture 43"/>
          <p:cNvPicPr>
            <a:picLocks noChangeAspect="1" noChangeArrowheads="1"/>
          </p:cNvPicPr>
          <p:nvPr/>
        </p:nvPicPr>
        <p:blipFill>
          <a:blip r:embed="rId44" cstate="screen">
            <a:extLst>
              <a:ext uri="{28A0092B-C50C-407E-A947-70E740481C1C}">
                <a14:useLocalDpi xmlns:a14="http://schemas.microsoft.com/office/drawing/2010/main" val="0"/>
              </a:ext>
            </a:extLst>
          </a:blip>
          <a:srcRect/>
          <a:stretch>
            <a:fillRect/>
          </a:stretch>
        </p:blipFill>
        <p:spPr bwMode="auto">
          <a:xfrm>
            <a:off x="4063681" y="6297782"/>
            <a:ext cx="1069920" cy="4795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6" name="Picture 44"/>
          <p:cNvPicPr>
            <a:picLocks noChangeAspect="1" noChangeArrowheads="1"/>
          </p:cNvPicPr>
          <p:nvPr/>
        </p:nvPicPr>
        <p:blipFill>
          <a:blip r:embed="rId45" cstate="screen">
            <a:extLst>
              <a:ext uri="{28A0092B-C50C-407E-A947-70E740481C1C}">
                <a14:useLocalDpi xmlns:a14="http://schemas.microsoft.com/office/drawing/2010/main" val="0"/>
              </a:ext>
            </a:extLst>
          </a:blip>
          <a:srcRect/>
          <a:stretch>
            <a:fillRect/>
          </a:stretch>
        </p:blipFill>
        <p:spPr bwMode="auto">
          <a:xfrm>
            <a:off x="334080" y="5043410"/>
            <a:ext cx="1324800" cy="432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7" name="Picture 4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57120" y="1617291"/>
            <a:ext cx="745920" cy="704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8" name="Picture 46"/>
          <p:cNvPicPr>
            <a:picLocks noChangeAspect="1" noChangeArrowheads="1"/>
          </p:cNvPicPr>
          <p:nvPr/>
        </p:nvPicPr>
        <p:blipFill>
          <a:blip r:embed="rId47" cstate="screen">
            <a:extLst>
              <a:ext uri="{28A0092B-C50C-407E-A947-70E740481C1C}">
                <a14:useLocalDpi xmlns:a14="http://schemas.microsoft.com/office/drawing/2010/main" val="0"/>
              </a:ext>
            </a:extLst>
          </a:blip>
          <a:srcRect/>
          <a:stretch>
            <a:fillRect/>
          </a:stretch>
        </p:blipFill>
        <p:spPr bwMode="auto">
          <a:xfrm>
            <a:off x="7796161" y="3483727"/>
            <a:ext cx="1294560" cy="537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9" name="Picture 47"/>
          <p:cNvPicPr>
            <a:picLocks noChangeAspect="1" noChangeArrowheads="1"/>
          </p:cNvPicPr>
          <p:nvPr/>
        </p:nvPicPr>
        <p:blipFill>
          <a:blip r:embed="rId48" cstate="screen">
            <a:extLst>
              <a:ext uri="{28A0092B-C50C-407E-A947-70E740481C1C}">
                <a14:useLocalDpi xmlns:a14="http://schemas.microsoft.com/office/drawing/2010/main" val="0"/>
              </a:ext>
            </a:extLst>
          </a:blip>
          <a:srcRect/>
          <a:stretch>
            <a:fillRect/>
          </a:stretch>
        </p:blipFill>
        <p:spPr bwMode="auto">
          <a:xfrm>
            <a:off x="8377920" y="2670040"/>
            <a:ext cx="745920" cy="731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0" name="Picture 4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147360" y="4900835"/>
            <a:ext cx="737280" cy="737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1" name="Picture 49"/>
          <p:cNvPicPr>
            <a:picLocks noChangeAspect="1" noChangeArrowheads="1"/>
          </p:cNvPicPr>
          <p:nvPr/>
        </p:nvPicPr>
        <p:blipFill>
          <a:blip r:embed="rId50" cstate="screen">
            <a:extLst>
              <a:ext uri="{28A0092B-C50C-407E-A947-70E740481C1C}">
                <a14:useLocalDpi xmlns:a14="http://schemas.microsoft.com/office/drawing/2010/main" val="0"/>
              </a:ext>
            </a:extLst>
          </a:blip>
          <a:srcRect/>
          <a:stretch>
            <a:fillRect/>
          </a:stretch>
        </p:blipFill>
        <p:spPr bwMode="auto">
          <a:xfrm>
            <a:off x="1160640" y="3649344"/>
            <a:ext cx="738720" cy="751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2" name="Picture 50"/>
          <p:cNvPicPr>
            <a:picLocks noChangeAspect="1" noChangeArrowheads="1"/>
          </p:cNvPicPr>
          <p:nvPr/>
        </p:nvPicPr>
        <p:blipFill>
          <a:blip r:embed="rId51" cstate="screen">
            <a:extLst>
              <a:ext uri="{28A0092B-C50C-407E-A947-70E740481C1C}">
                <a14:useLocalDpi xmlns:a14="http://schemas.microsoft.com/office/drawing/2010/main" val="0"/>
              </a:ext>
            </a:extLst>
          </a:blip>
          <a:srcRect/>
          <a:stretch>
            <a:fillRect/>
          </a:stretch>
        </p:blipFill>
        <p:spPr bwMode="auto">
          <a:xfrm>
            <a:off x="6677281" y="1575526"/>
            <a:ext cx="74592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3" name="Picture 51"/>
          <p:cNvPicPr>
            <a:picLocks noChangeAspect="1" noChangeArrowheads="1"/>
          </p:cNvPicPr>
          <p:nvPr/>
        </p:nvPicPr>
        <p:blipFill>
          <a:blip r:embed="rId52" cstate="screen">
            <a:extLst>
              <a:ext uri="{28A0092B-C50C-407E-A947-70E740481C1C}">
                <a14:useLocalDpi xmlns:a14="http://schemas.microsoft.com/office/drawing/2010/main" val="0"/>
              </a:ext>
            </a:extLst>
          </a:blip>
          <a:srcRect/>
          <a:stretch>
            <a:fillRect/>
          </a:stretch>
        </p:blipFill>
        <p:spPr bwMode="auto">
          <a:xfrm>
            <a:off x="7548480" y="2157346"/>
            <a:ext cx="143712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4" name="Picture 52"/>
          <p:cNvPicPr>
            <a:picLocks noChangeAspect="1" noChangeArrowheads="1"/>
          </p:cNvPicPr>
          <p:nvPr/>
        </p:nvPicPr>
        <p:blipFill>
          <a:blip r:embed="rId53" cstate="screen">
            <a:extLst>
              <a:ext uri="{28A0092B-C50C-407E-A947-70E740481C1C}">
                <a14:useLocalDpi xmlns:a14="http://schemas.microsoft.com/office/drawing/2010/main" val="0"/>
              </a:ext>
            </a:extLst>
          </a:blip>
          <a:srcRect/>
          <a:stretch>
            <a:fillRect/>
          </a:stretch>
        </p:blipFill>
        <p:spPr bwMode="auto">
          <a:xfrm>
            <a:off x="5640481" y="2572110"/>
            <a:ext cx="745920" cy="7272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5" name="Picture 53"/>
          <p:cNvPicPr>
            <a:picLocks noChangeAspect="1" noChangeArrowheads="1"/>
          </p:cNvPicPr>
          <p:nvPr/>
        </p:nvPicPr>
        <p:blipFill>
          <a:blip r:embed="rId54" cstate="screen">
            <a:extLst>
              <a:ext uri="{28A0092B-C50C-407E-A947-70E740481C1C}">
                <a14:useLocalDpi xmlns:a14="http://schemas.microsoft.com/office/drawing/2010/main" val="0"/>
              </a:ext>
            </a:extLst>
          </a:blip>
          <a:srcRect/>
          <a:stretch>
            <a:fillRect/>
          </a:stretch>
        </p:blipFill>
        <p:spPr bwMode="auto">
          <a:xfrm>
            <a:off x="109440" y="1824673"/>
            <a:ext cx="72000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6" name="Picture 54"/>
          <p:cNvPicPr>
            <a:picLocks noChangeAspect="1" noChangeArrowheads="1"/>
          </p:cNvPicPr>
          <p:nvPr/>
        </p:nvPicPr>
        <p:blipFill>
          <a:blip r:embed="rId55" cstate="screen">
            <a:extLst>
              <a:ext uri="{28A0092B-C50C-407E-A947-70E740481C1C}">
                <a14:useLocalDpi xmlns:a14="http://schemas.microsoft.com/office/drawing/2010/main" val="0"/>
              </a:ext>
            </a:extLst>
          </a:blip>
          <a:srcRect/>
          <a:stretch>
            <a:fillRect/>
          </a:stretch>
        </p:blipFill>
        <p:spPr bwMode="auto">
          <a:xfrm>
            <a:off x="2404800" y="5582027"/>
            <a:ext cx="1568160" cy="308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7" name="Picture 55"/>
          <p:cNvPicPr>
            <a:picLocks noChangeAspect="1" noChangeArrowheads="1"/>
          </p:cNvPicPr>
          <p:nvPr/>
        </p:nvPicPr>
        <p:blipFill>
          <a:blip r:embed="rId56" cstate="screen">
            <a:extLst>
              <a:ext uri="{28A0092B-C50C-407E-A947-70E740481C1C}">
                <a14:useLocalDpi xmlns:a14="http://schemas.microsoft.com/office/drawing/2010/main" val="0"/>
              </a:ext>
            </a:extLst>
          </a:blip>
          <a:srcRect/>
          <a:stretch>
            <a:fillRect/>
          </a:stretch>
        </p:blipFill>
        <p:spPr bwMode="auto">
          <a:xfrm>
            <a:off x="1067041" y="1039790"/>
            <a:ext cx="675360" cy="607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8" name="Picture 56"/>
          <p:cNvPicPr>
            <a:picLocks noChangeAspect="1" noChangeArrowheads="1"/>
          </p:cNvPicPr>
          <p:nvPr/>
        </p:nvPicPr>
        <p:blipFill>
          <a:blip r:embed="rId57" cstate="screen">
            <a:extLst>
              <a:ext uri="{28A0092B-C50C-407E-A947-70E740481C1C}">
                <a14:useLocalDpi xmlns:a14="http://schemas.microsoft.com/office/drawing/2010/main" val="0"/>
              </a:ext>
            </a:extLst>
          </a:blip>
          <a:srcRect/>
          <a:stretch>
            <a:fillRect/>
          </a:stretch>
        </p:blipFill>
        <p:spPr bwMode="auto">
          <a:xfrm>
            <a:off x="2986560" y="2572110"/>
            <a:ext cx="748800" cy="4795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9" name="Picture 57"/>
          <p:cNvPicPr>
            <a:picLocks noChangeAspect="1" noChangeArrowheads="1"/>
          </p:cNvPicPr>
          <p:nvPr/>
        </p:nvPicPr>
        <p:blipFill>
          <a:blip r:embed="rId58" cstate="screen">
            <a:extLst>
              <a:ext uri="{28A0092B-C50C-407E-A947-70E740481C1C}">
                <a14:useLocalDpi xmlns:a14="http://schemas.microsoft.com/office/drawing/2010/main" val="0"/>
              </a:ext>
            </a:extLst>
          </a:blip>
          <a:srcRect/>
          <a:stretch>
            <a:fillRect/>
          </a:stretch>
        </p:blipFill>
        <p:spPr bwMode="auto">
          <a:xfrm>
            <a:off x="2986560" y="3816401"/>
            <a:ext cx="912960" cy="7013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0" name="Picture 58"/>
          <p:cNvPicPr>
            <a:picLocks noChangeAspect="1" noChangeArrowheads="1"/>
          </p:cNvPicPr>
          <p:nvPr/>
        </p:nvPicPr>
        <p:blipFill>
          <a:blip r:embed="rId59" cstate="screen">
            <a:extLst>
              <a:ext uri="{28A0092B-C50C-407E-A947-70E740481C1C}">
                <a14:useLocalDpi xmlns:a14="http://schemas.microsoft.com/office/drawing/2010/main" val="0"/>
              </a:ext>
            </a:extLst>
          </a:blip>
          <a:srcRect/>
          <a:stretch>
            <a:fillRect/>
          </a:stretch>
        </p:blipFill>
        <p:spPr bwMode="auto">
          <a:xfrm>
            <a:off x="4122721" y="3542772"/>
            <a:ext cx="646560" cy="6048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1" name="Picture 59"/>
          <p:cNvPicPr>
            <a:picLocks noChangeAspect="1" noChangeArrowheads="1"/>
          </p:cNvPicPr>
          <p:nvPr/>
        </p:nvPicPr>
        <p:blipFill>
          <a:blip r:embed="rId60" cstate="screen">
            <a:extLst>
              <a:ext uri="{28A0092B-C50C-407E-A947-70E740481C1C}">
                <a14:useLocalDpi xmlns:a14="http://schemas.microsoft.com/office/drawing/2010/main" val="0"/>
              </a:ext>
            </a:extLst>
          </a:blip>
          <a:srcRect/>
          <a:stretch>
            <a:fillRect/>
          </a:stretch>
        </p:blipFill>
        <p:spPr bwMode="auto">
          <a:xfrm>
            <a:off x="7488001" y="3941695"/>
            <a:ext cx="557280" cy="537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2" name="Picture 60"/>
          <p:cNvPicPr>
            <a:picLocks noChangeAspect="1" noChangeArrowheads="1"/>
          </p:cNvPicPr>
          <p:nvPr/>
        </p:nvPicPr>
        <p:blipFill>
          <a:blip r:embed="rId61" cstate="screen">
            <a:extLst>
              <a:ext uri="{28A0092B-C50C-407E-A947-70E740481C1C}">
                <a14:useLocalDpi xmlns:a14="http://schemas.microsoft.com/office/drawing/2010/main" val="0"/>
              </a:ext>
            </a:extLst>
          </a:blip>
          <a:srcRect/>
          <a:stretch>
            <a:fillRect/>
          </a:stretch>
        </p:blipFill>
        <p:spPr bwMode="auto">
          <a:xfrm>
            <a:off x="7548481" y="1575526"/>
            <a:ext cx="770400" cy="4982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3" name="Picture 61"/>
          <p:cNvPicPr>
            <a:picLocks noChangeAspect="1" noChangeArrowheads="1"/>
          </p:cNvPicPr>
          <p:nvPr/>
        </p:nvPicPr>
        <p:blipFill>
          <a:blip r:embed="rId62" cstate="screen">
            <a:extLst>
              <a:ext uri="{28A0092B-C50C-407E-A947-70E740481C1C}">
                <a14:useLocalDpi xmlns:a14="http://schemas.microsoft.com/office/drawing/2010/main" val="0"/>
              </a:ext>
            </a:extLst>
          </a:blip>
          <a:srcRect/>
          <a:stretch>
            <a:fillRect/>
          </a:stretch>
        </p:blipFill>
        <p:spPr bwMode="auto">
          <a:xfrm>
            <a:off x="5060161" y="4827387"/>
            <a:ext cx="989280" cy="731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4" name="Picture 62"/>
          <p:cNvPicPr>
            <a:picLocks noChangeAspect="1" noChangeArrowheads="1"/>
          </p:cNvPicPr>
          <p:nvPr/>
        </p:nvPicPr>
        <p:blipFill>
          <a:blip r:embed="rId63" cstate="screen">
            <a:extLst>
              <a:ext uri="{28A0092B-C50C-407E-A947-70E740481C1C}">
                <a14:useLocalDpi xmlns:a14="http://schemas.microsoft.com/office/drawing/2010/main" val="0"/>
              </a:ext>
            </a:extLst>
          </a:blip>
          <a:srcRect/>
          <a:stretch>
            <a:fillRect/>
          </a:stretch>
        </p:blipFill>
        <p:spPr bwMode="auto">
          <a:xfrm>
            <a:off x="5569920" y="953381"/>
            <a:ext cx="2381760" cy="7056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5" name="Picture 63"/>
          <p:cNvPicPr>
            <a:picLocks noChangeAspect="1" noChangeArrowheads="1"/>
          </p:cNvPicPr>
          <p:nvPr/>
        </p:nvPicPr>
        <p:blipFill>
          <a:blip r:embed="rId64" cstate="screen">
            <a:extLst>
              <a:ext uri="{28A0092B-C50C-407E-A947-70E740481C1C}">
                <a14:useLocalDpi xmlns:a14="http://schemas.microsoft.com/office/drawing/2010/main" val="0"/>
              </a:ext>
            </a:extLst>
          </a:blip>
          <a:srcRect/>
          <a:stretch>
            <a:fillRect/>
          </a:stretch>
        </p:blipFill>
        <p:spPr bwMode="auto">
          <a:xfrm>
            <a:off x="4976640" y="3136649"/>
            <a:ext cx="414720" cy="622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6" name="Picture 64"/>
          <p:cNvPicPr>
            <a:picLocks noChangeAspect="1" noChangeArrowheads="1"/>
          </p:cNvPicPr>
          <p:nvPr/>
        </p:nvPicPr>
        <p:blipFill>
          <a:blip r:embed="rId65" cstate="screen">
            <a:extLst>
              <a:ext uri="{28A0092B-C50C-407E-A947-70E740481C1C}">
                <a14:useLocalDpi xmlns:a14="http://schemas.microsoft.com/office/drawing/2010/main" val="0"/>
              </a:ext>
            </a:extLst>
          </a:blip>
          <a:srcRect/>
          <a:stretch>
            <a:fillRect/>
          </a:stretch>
        </p:blipFill>
        <p:spPr bwMode="auto">
          <a:xfrm>
            <a:off x="4988160" y="4478871"/>
            <a:ext cx="1730880" cy="3269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7" name="Picture 65"/>
          <p:cNvPicPr>
            <a:picLocks noChangeAspect="1" noChangeArrowheads="1"/>
          </p:cNvPicPr>
          <p:nvPr/>
        </p:nvPicPr>
        <p:blipFill>
          <a:blip r:embed="rId66" cstate="screen">
            <a:extLst>
              <a:ext uri="{28A0092B-C50C-407E-A947-70E740481C1C}">
                <a14:useLocalDpi xmlns:a14="http://schemas.microsoft.com/office/drawing/2010/main" val="0"/>
              </a:ext>
            </a:extLst>
          </a:blip>
          <a:srcRect/>
          <a:stretch>
            <a:fillRect/>
          </a:stretch>
        </p:blipFill>
        <p:spPr bwMode="auto">
          <a:xfrm>
            <a:off x="4903201" y="5651154"/>
            <a:ext cx="1493280" cy="4982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8" name="Picture 66"/>
          <p:cNvPicPr>
            <a:picLocks noChangeAspect="1" noChangeArrowheads="1"/>
          </p:cNvPicPr>
          <p:nvPr/>
        </p:nvPicPr>
        <p:blipFill>
          <a:blip r:embed="rId67" cstate="screen">
            <a:extLst>
              <a:ext uri="{28A0092B-C50C-407E-A947-70E740481C1C}">
                <a14:useLocalDpi xmlns:a14="http://schemas.microsoft.com/office/drawing/2010/main" val="0"/>
              </a:ext>
            </a:extLst>
          </a:blip>
          <a:srcRect/>
          <a:stretch>
            <a:fillRect/>
          </a:stretch>
        </p:blipFill>
        <p:spPr bwMode="auto">
          <a:xfrm>
            <a:off x="3882240" y="1071472"/>
            <a:ext cx="1584000" cy="5011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9" name="Picture 67"/>
          <p:cNvPicPr>
            <a:picLocks noChangeAspect="1" noChangeArrowheads="1"/>
          </p:cNvPicPr>
          <p:nvPr/>
        </p:nvPicPr>
        <p:blipFill>
          <a:blip r:embed="rId68" cstate="screen">
            <a:extLst>
              <a:ext uri="{28A0092B-C50C-407E-A947-70E740481C1C}">
                <a14:useLocalDpi xmlns:a14="http://schemas.microsoft.com/office/drawing/2010/main" val="0"/>
              </a:ext>
            </a:extLst>
          </a:blip>
          <a:srcRect/>
          <a:stretch>
            <a:fillRect/>
          </a:stretch>
        </p:blipFill>
        <p:spPr bwMode="auto">
          <a:xfrm>
            <a:off x="83520" y="6148006"/>
            <a:ext cx="642240" cy="5717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0" name="Picture 68"/>
          <p:cNvPicPr>
            <a:picLocks noChangeAspect="1" noChangeArrowheads="1"/>
          </p:cNvPicPr>
          <p:nvPr/>
        </p:nvPicPr>
        <p:blipFill>
          <a:blip r:embed="rId69" cstate="screen">
            <a:extLst>
              <a:ext uri="{28A0092B-C50C-407E-A947-70E740481C1C}">
                <a14:useLocalDpi xmlns:a14="http://schemas.microsoft.com/office/drawing/2010/main" val="0"/>
              </a:ext>
            </a:extLst>
          </a:blip>
          <a:srcRect/>
          <a:stretch>
            <a:fillRect/>
          </a:stretch>
        </p:blipFill>
        <p:spPr bwMode="auto">
          <a:xfrm>
            <a:off x="83521" y="2737728"/>
            <a:ext cx="966240" cy="745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1" name="Picture 69"/>
          <p:cNvPicPr>
            <a:picLocks noChangeAspect="1" noChangeArrowheads="1"/>
          </p:cNvPicPr>
          <p:nvPr/>
        </p:nvPicPr>
        <p:blipFill>
          <a:blip r:embed="rId70" cstate="screen">
            <a:extLst>
              <a:ext uri="{28A0092B-C50C-407E-A947-70E740481C1C}">
                <a14:useLocalDpi xmlns:a14="http://schemas.microsoft.com/office/drawing/2010/main" val="0"/>
              </a:ext>
            </a:extLst>
          </a:blip>
          <a:srcRect/>
          <a:stretch>
            <a:fillRect/>
          </a:stretch>
        </p:blipFill>
        <p:spPr bwMode="auto">
          <a:xfrm>
            <a:off x="83521" y="1039789"/>
            <a:ext cx="995040" cy="6639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2" name="Picture 70"/>
          <p:cNvPicPr>
            <a:picLocks noChangeAspect="1" noChangeArrowheads="1"/>
          </p:cNvPicPr>
          <p:nvPr/>
        </p:nvPicPr>
        <p:blipFill>
          <a:blip r:embed="rId71" cstate="screen">
            <a:extLst>
              <a:ext uri="{28A0092B-C50C-407E-A947-70E740481C1C}">
                <a14:useLocalDpi xmlns:a14="http://schemas.microsoft.com/office/drawing/2010/main" val="0"/>
              </a:ext>
            </a:extLst>
          </a:blip>
          <a:srcRect/>
          <a:stretch>
            <a:fillRect/>
          </a:stretch>
        </p:blipFill>
        <p:spPr bwMode="auto">
          <a:xfrm>
            <a:off x="6488640" y="2488582"/>
            <a:ext cx="892800" cy="707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3" name="Picture 71"/>
          <p:cNvPicPr>
            <a:picLocks noChangeAspect="1" noChangeArrowheads="1"/>
          </p:cNvPicPr>
          <p:nvPr/>
        </p:nvPicPr>
        <p:blipFill>
          <a:blip r:embed="rId72" cstate="screen">
            <a:extLst>
              <a:ext uri="{28A0092B-C50C-407E-A947-70E740481C1C}">
                <a14:useLocalDpi xmlns:a14="http://schemas.microsoft.com/office/drawing/2010/main" val="0"/>
              </a:ext>
            </a:extLst>
          </a:blip>
          <a:srcRect/>
          <a:stretch>
            <a:fillRect/>
          </a:stretch>
        </p:blipFill>
        <p:spPr bwMode="auto">
          <a:xfrm>
            <a:off x="6096960" y="3765996"/>
            <a:ext cx="622080" cy="622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4" name="Picture 72"/>
          <p:cNvPicPr>
            <a:picLocks noChangeAspect="1" noChangeArrowheads="1"/>
          </p:cNvPicPr>
          <p:nvPr/>
        </p:nvPicPr>
        <p:blipFill>
          <a:blip r:embed="rId73" cstate="screen">
            <a:extLst>
              <a:ext uri="{28A0092B-C50C-407E-A947-70E740481C1C}">
                <a14:useLocalDpi xmlns:a14="http://schemas.microsoft.com/office/drawing/2010/main" val="0"/>
              </a:ext>
            </a:extLst>
          </a:blip>
          <a:srcRect/>
          <a:stretch>
            <a:fillRect/>
          </a:stretch>
        </p:blipFill>
        <p:spPr bwMode="auto">
          <a:xfrm>
            <a:off x="7624800" y="76329"/>
            <a:ext cx="1519200" cy="6135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5" name="Picture 73"/>
          <p:cNvPicPr>
            <a:picLocks noChangeAspect="1" noChangeArrowheads="1"/>
          </p:cNvPicPr>
          <p:nvPr/>
        </p:nvPicPr>
        <p:blipFill>
          <a:blip r:embed="rId74" cstate="screen">
            <a:extLst>
              <a:ext uri="{28A0092B-C50C-407E-A947-70E740481C1C}">
                <a14:useLocalDpi xmlns:a14="http://schemas.microsoft.com/office/drawing/2010/main" val="0"/>
              </a:ext>
            </a:extLst>
          </a:blip>
          <a:srcRect/>
          <a:stretch>
            <a:fillRect/>
          </a:stretch>
        </p:blipFill>
        <p:spPr bwMode="auto">
          <a:xfrm>
            <a:off x="21600" y="1"/>
            <a:ext cx="1427040" cy="1039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46" name="Text Box 74"/>
          <p:cNvSpPr txBox="1">
            <a:spLocks noChangeArrowheads="1"/>
          </p:cNvSpPr>
          <p:nvPr/>
        </p:nvSpPr>
        <p:spPr bwMode="auto">
          <a:xfrm>
            <a:off x="1448640" y="318274"/>
            <a:ext cx="6154560" cy="593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100253" rIns="81639" bIns="4082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9pPr>
          </a:lstStyle>
          <a:p>
            <a:pPr algn="ctr">
              <a:lnSpc>
                <a:spcPct val="87000"/>
              </a:lnSpc>
            </a:pPr>
            <a:r>
              <a:rPr lang="en-US" altLang="en-US" sz="3800" b="1" dirty="0">
                <a:solidFill>
                  <a:srgbClr val="0000FF"/>
                </a:solidFill>
                <a:latin typeface="+mj-lt"/>
              </a:rPr>
              <a:t>LIGO Scientific Collaboration</a:t>
            </a:r>
          </a:p>
        </p:txBody>
      </p:sp>
      <p:pic>
        <p:nvPicPr>
          <p:cNvPr id="3147" name="Picture 75"/>
          <p:cNvPicPr>
            <a:picLocks noChangeAspect="1" noChangeArrowheads="1"/>
          </p:cNvPicPr>
          <p:nvPr/>
        </p:nvPicPr>
        <p:blipFill>
          <a:blip r:embed="rId75" cstate="screen">
            <a:extLst>
              <a:ext uri="{28A0092B-C50C-407E-A947-70E740481C1C}">
                <a14:useLocalDpi xmlns:a14="http://schemas.microsoft.com/office/drawing/2010/main" val="0"/>
              </a:ext>
            </a:extLst>
          </a:blip>
          <a:srcRect/>
          <a:stretch>
            <a:fillRect/>
          </a:stretch>
        </p:blipFill>
        <p:spPr bwMode="auto">
          <a:xfrm>
            <a:off x="165601" y="4396783"/>
            <a:ext cx="485280" cy="527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219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2188"/>
            <a:ext cx="9108504" cy="3423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“Initial” and “Enhanced” detectors</a:t>
            </a:r>
            <a:endParaRPr lang="en-GB" dirty="0"/>
          </a:p>
        </p:txBody>
      </p:sp>
      <p:sp>
        <p:nvSpPr>
          <p:cNvPr id="3" name="Content Placeholder 2"/>
          <p:cNvSpPr>
            <a:spLocks noGrp="1"/>
          </p:cNvSpPr>
          <p:nvPr>
            <p:ph idx="1"/>
          </p:nvPr>
        </p:nvSpPr>
        <p:spPr>
          <a:xfrm>
            <a:off x="408620" y="1495325"/>
            <a:ext cx="8435280" cy="4525963"/>
          </a:xfrm>
        </p:spPr>
        <p:txBody>
          <a:bodyPr/>
          <a:lstStyle/>
          <a:p>
            <a:r>
              <a:rPr lang="en-US" altLang="en-US" sz="2400" dirty="0"/>
              <a:t>Since 2001 </a:t>
            </a:r>
            <a:r>
              <a:rPr lang="en-US" altLang="en-US" sz="2400" dirty="0" smtClean="0"/>
              <a:t>the initial generation of interferometric </a:t>
            </a:r>
            <a:r>
              <a:rPr lang="en-US" altLang="en-US" sz="2400" dirty="0"/>
              <a:t>detectors have been through periods of science data </a:t>
            </a:r>
            <a:r>
              <a:rPr lang="en-US" altLang="en-US" sz="2400" dirty="0" smtClean="0"/>
              <a:t>taking</a:t>
            </a:r>
          </a:p>
          <a:p>
            <a:r>
              <a:rPr lang="en-US" altLang="en-US" sz="2400" dirty="0" smtClean="0"/>
              <a:t>6 </a:t>
            </a:r>
            <a:r>
              <a:rPr lang="en-US" altLang="en-US" sz="2400" dirty="0"/>
              <a:t>major science runs producing astrophysical results up to </a:t>
            </a:r>
            <a:r>
              <a:rPr lang="en-US" altLang="en-US" sz="2400" dirty="0" smtClean="0"/>
              <a:t>2011</a:t>
            </a:r>
          </a:p>
          <a:p>
            <a:r>
              <a:rPr lang="en-GB" sz="2400" dirty="0" smtClean="0"/>
              <a:t>Enhanced LIGO/Virgo+/GEO-HF tested some “Advanced” technology</a:t>
            </a:r>
            <a:endParaRPr lang="en-GB" sz="2400" dirty="0"/>
          </a:p>
        </p:txBody>
      </p:sp>
    </p:spTree>
    <p:extLst>
      <p:ext uri="{BB962C8B-B14F-4D97-AF65-F5344CB8AC3E}">
        <p14:creationId xmlns:p14="http://schemas.microsoft.com/office/powerpoint/2010/main" val="2327088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50" y="20519"/>
            <a:ext cx="8661822" cy="67850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9912" y="476672"/>
            <a:ext cx="1656184" cy="923330"/>
          </a:xfrm>
          <a:prstGeom prst="rect">
            <a:avLst/>
          </a:prstGeom>
          <a:noFill/>
        </p:spPr>
        <p:txBody>
          <a:bodyPr wrap="square" rtlCol="0">
            <a:spAutoFit/>
          </a:bodyPr>
          <a:lstStyle/>
          <a:p>
            <a:r>
              <a:rPr lang="en-GB" sz="5400" b="1" dirty="0" smtClean="0"/>
              <a:t>LIGO</a:t>
            </a:r>
            <a:endParaRPr lang="en-GB" sz="5400" b="1" dirty="0"/>
          </a:p>
        </p:txBody>
      </p:sp>
    </p:spTree>
    <p:extLst>
      <p:ext uri="{BB962C8B-B14F-4D97-AF65-F5344CB8AC3E}">
        <p14:creationId xmlns:p14="http://schemas.microsoft.com/office/powerpoint/2010/main" val="33588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08720"/>
            <a:ext cx="90451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5369" y="15007"/>
            <a:ext cx="5300727" cy="923330"/>
          </a:xfrm>
          <a:prstGeom prst="rect">
            <a:avLst/>
          </a:prstGeom>
          <a:noFill/>
        </p:spPr>
        <p:txBody>
          <a:bodyPr wrap="square" rtlCol="0">
            <a:spAutoFit/>
          </a:bodyPr>
          <a:lstStyle/>
          <a:p>
            <a:r>
              <a:rPr lang="en-GB" sz="5400" b="1" dirty="0" smtClean="0"/>
              <a:t>Detector network</a:t>
            </a:r>
            <a:endParaRPr lang="en-GB" sz="5400" b="1" dirty="0"/>
          </a:p>
        </p:txBody>
      </p:sp>
    </p:spTree>
    <p:extLst>
      <p:ext uri="{BB962C8B-B14F-4D97-AF65-F5344CB8AC3E}">
        <p14:creationId xmlns:p14="http://schemas.microsoft.com/office/powerpoint/2010/main" val="1499033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cc.ligo.org/public/0063/T1100338/013/s6abcd_rangevti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340768"/>
            <a:ext cx="5472608"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smtClean="0"/>
              <a:t>“Horizon distance” sensitivity</a:t>
            </a:r>
            <a:endParaRPr lang="en-GB" dirty="0"/>
          </a:p>
        </p:txBody>
      </p:sp>
      <p:sp>
        <p:nvSpPr>
          <p:cNvPr id="3" name="Content Placeholder 2"/>
          <p:cNvSpPr>
            <a:spLocks noGrp="1"/>
          </p:cNvSpPr>
          <p:nvPr>
            <p:ph idx="1"/>
          </p:nvPr>
        </p:nvSpPr>
        <p:spPr>
          <a:xfrm>
            <a:off x="457200" y="1600200"/>
            <a:ext cx="3610744" cy="4525963"/>
          </a:xfrm>
        </p:spPr>
        <p:txBody>
          <a:bodyPr>
            <a:normAutofit fontScale="85000" lnSpcReduction="20000"/>
          </a:bodyPr>
          <a:lstStyle/>
          <a:p>
            <a:pPr marL="0" indent="0">
              <a:buNone/>
            </a:pPr>
            <a:r>
              <a:rPr lang="en-GB" dirty="0" smtClean="0"/>
              <a:t>Often express detector sensitivity as the maximum distance to which we could observe the coalescence of two 1.4 solar mass neutron stars optimally oriented to the detector at an SNR of 8 (an angle averaged version can be obtained by dividing by ~2.3)</a:t>
            </a:r>
            <a:endParaRPr lang="en-GB" dirty="0"/>
          </a:p>
        </p:txBody>
      </p:sp>
      <p:sp>
        <p:nvSpPr>
          <p:cNvPr id="5" name="TextBox 4"/>
          <p:cNvSpPr txBox="1"/>
          <p:nvPr/>
        </p:nvSpPr>
        <p:spPr>
          <a:xfrm>
            <a:off x="4139952" y="5517232"/>
            <a:ext cx="5184576" cy="338554"/>
          </a:xfrm>
          <a:prstGeom prst="rect">
            <a:avLst/>
          </a:prstGeom>
          <a:noFill/>
        </p:spPr>
        <p:txBody>
          <a:bodyPr wrap="square" rtlCol="0">
            <a:spAutoFit/>
          </a:bodyPr>
          <a:lstStyle/>
          <a:p>
            <a:r>
              <a:rPr lang="en-GB" sz="1600" dirty="0" smtClean="0"/>
              <a:t>Figure for  S6/VSR1,2,3 from LSC &amp; Virgo</a:t>
            </a:r>
            <a:r>
              <a:rPr lang="en-GB" sz="1600" dirty="0"/>
              <a:t>, arXiv:1203.2674 </a:t>
            </a:r>
          </a:p>
        </p:txBody>
      </p:sp>
    </p:spTree>
    <p:extLst>
      <p:ext uri="{BB962C8B-B14F-4D97-AF65-F5344CB8AC3E}">
        <p14:creationId xmlns:p14="http://schemas.microsoft.com/office/powerpoint/2010/main" val="4169532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348880"/>
            <a:ext cx="8280920" cy="923330"/>
          </a:xfrm>
          <a:prstGeom prst="rect">
            <a:avLst/>
          </a:prstGeom>
          <a:noFill/>
        </p:spPr>
        <p:txBody>
          <a:bodyPr wrap="square" rtlCol="0">
            <a:spAutoFit/>
          </a:bodyPr>
          <a:lstStyle/>
          <a:p>
            <a:pPr marL="914400" indent="-914400">
              <a:buFont typeface="+mj-lt"/>
              <a:buAutoNum type="arabicPeriod" startAt="3"/>
            </a:pPr>
            <a:r>
              <a:rPr lang="en-GB" sz="5400" dirty="0" smtClean="0">
                <a:effectLst>
                  <a:outerShdw blurRad="38100" dist="38100" dir="2700000" algn="tl">
                    <a:srgbClr val="000000">
                      <a:alpha val="43137"/>
                    </a:srgbClr>
                  </a:outerShdw>
                </a:effectLst>
              </a:rPr>
              <a:t>GW searches and science</a:t>
            </a:r>
            <a:endParaRPr lang="en-GB"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3611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348880"/>
            <a:ext cx="8280920" cy="1754326"/>
          </a:xfrm>
          <a:prstGeom prst="rect">
            <a:avLst/>
          </a:prstGeom>
          <a:noFill/>
        </p:spPr>
        <p:txBody>
          <a:bodyPr wrap="square" rtlCol="0">
            <a:spAutoFit/>
          </a:bodyPr>
          <a:lstStyle/>
          <a:p>
            <a:pPr marL="914400" indent="-914400">
              <a:buFont typeface="+mj-lt"/>
              <a:buAutoNum type="arabicPeriod"/>
            </a:pPr>
            <a:r>
              <a:rPr lang="en-GB" sz="5400" dirty="0" smtClean="0">
                <a:effectLst>
                  <a:outerShdw blurRad="38100" dist="38100" dir="2700000" algn="tl">
                    <a:srgbClr val="000000">
                      <a:alpha val="43137"/>
                    </a:srgbClr>
                  </a:outerShdw>
                </a:effectLst>
              </a:rPr>
              <a:t>Gravitational wave (GW) background</a:t>
            </a:r>
            <a:endParaRPr lang="en-GB"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4873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GW searches</a:t>
            </a:r>
            <a:endParaRPr lang="en-GB" dirty="0"/>
          </a:p>
        </p:txBody>
      </p:sp>
      <p:sp>
        <p:nvSpPr>
          <p:cNvPr id="3" name="Content Placeholder 2"/>
          <p:cNvSpPr>
            <a:spLocks noGrp="1"/>
          </p:cNvSpPr>
          <p:nvPr>
            <p:ph idx="1"/>
          </p:nvPr>
        </p:nvSpPr>
        <p:spPr>
          <a:xfrm>
            <a:off x="446856" y="1268760"/>
            <a:ext cx="8229600" cy="4525963"/>
          </a:xfrm>
        </p:spPr>
        <p:txBody>
          <a:bodyPr>
            <a:normAutofit fontScale="92500" lnSpcReduction="10000"/>
          </a:bodyPr>
          <a:lstStyle/>
          <a:p>
            <a:pPr marL="514350" indent="-514350">
              <a:buFont typeface="+mj-lt"/>
              <a:buAutoNum type="arabicPeriod"/>
            </a:pPr>
            <a:r>
              <a:rPr lang="en-GB" b="1" dirty="0" smtClean="0"/>
              <a:t>Bursts</a:t>
            </a:r>
            <a:endParaRPr lang="en-GB" b="1" dirty="0"/>
          </a:p>
          <a:p>
            <a:pPr lvl="1"/>
            <a:r>
              <a:rPr lang="en-GB" dirty="0" smtClean="0"/>
              <a:t>Any transient (e.g. &lt; 1 sec) (potentially </a:t>
            </a:r>
            <a:r>
              <a:rPr lang="en-GB" dirty="0" err="1" smtClean="0"/>
              <a:t>unmodelled</a:t>
            </a:r>
            <a:r>
              <a:rPr lang="en-GB" dirty="0" smtClean="0"/>
              <a:t>) source of excess power</a:t>
            </a:r>
            <a:endParaRPr lang="en-GB" dirty="0"/>
          </a:p>
          <a:p>
            <a:pPr marL="514350" indent="-514350">
              <a:buFont typeface="+mj-lt"/>
              <a:buAutoNum type="arabicPeriod"/>
            </a:pPr>
            <a:r>
              <a:rPr lang="en-GB" b="1" dirty="0"/>
              <a:t>Compact binary </a:t>
            </a:r>
            <a:r>
              <a:rPr lang="en-GB" b="1" dirty="0" smtClean="0"/>
              <a:t>coalescences (CBC)</a:t>
            </a:r>
            <a:endParaRPr lang="en-GB" b="1" dirty="0"/>
          </a:p>
          <a:p>
            <a:pPr lvl="1"/>
            <a:r>
              <a:rPr lang="en-GB" dirty="0"/>
              <a:t>late stage neutron star or black hole binary </a:t>
            </a:r>
            <a:r>
              <a:rPr lang="en-GB" dirty="0" err="1"/>
              <a:t>inspirals</a:t>
            </a:r>
            <a:r>
              <a:rPr lang="en-GB" dirty="0"/>
              <a:t>, mergers and </a:t>
            </a:r>
            <a:r>
              <a:rPr lang="en-GB" dirty="0" smtClean="0"/>
              <a:t>ring-downs with well-modelled signal</a:t>
            </a:r>
            <a:endParaRPr lang="en-GB" dirty="0"/>
          </a:p>
          <a:p>
            <a:pPr marL="514350" indent="-514350">
              <a:buFont typeface="+mj-lt"/>
              <a:buAutoNum type="arabicPeriod"/>
            </a:pPr>
            <a:r>
              <a:rPr lang="en-GB" b="1" dirty="0"/>
              <a:t>Continuous </a:t>
            </a:r>
            <a:r>
              <a:rPr lang="en-GB" b="1" dirty="0" smtClean="0"/>
              <a:t>[waves] (CW)</a:t>
            </a:r>
            <a:endParaRPr lang="en-GB" b="1" dirty="0"/>
          </a:p>
          <a:p>
            <a:pPr lvl="1"/>
            <a:r>
              <a:rPr lang="en-GB" dirty="0" smtClean="0"/>
              <a:t>Any long duration quasi-monochromatic signal</a:t>
            </a:r>
            <a:endParaRPr lang="en-GB" dirty="0"/>
          </a:p>
          <a:p>
            <a:pPr marL="514350" indent="-514350">
              <a:buFont typeface="+mj-lt"/>
              <a:buAutoNum type="arabicPeriod"/>
            </a:pPr>
            <a:r>
              <a:rPr lang="en-GB" b="1" dirty="0"/>
              <a:t>Stochastic background</a:t>
            </a:r>
          </a:p>
          <a:p>
            <a:pPr lvl="1"/>
            <a:r>
              <a:rPr lang="en-GB" dirty="0" smtClean="0"/>
              <a:t>Coherent stochastic signals</a:t>
            </a:r>
            <a:endParaRPr lang="en-GB" dirty="0"/>
          </a:p>
        </p:txBody>
      </p:sp>
      <p:sp>
        <p:nvSpPr>
          <p:cNvPr id="4" name="TextBox 3"/>
          <p:cNvSpPr txBox="1"/>
          <p:nvPr/>
        </p:nvSpPr>
        <p:spPr>
          <a:xfrm>
            <a:off x="5004048" y="4869160"/>
            <a:ext cx="4104456" cy="1908215"/>
          </a:xfrm>
          <a:prstGeom prst="rect">
            <a:avLst/>
          </a:prstGeom>
          <a:noFill/>
          <a:ln>
            <a:solidFill>
              <a:srgbClr val="FF0000"/>
            </a:solidFill>
          </a:ln>
        </p:spPr>
        <p:txBody>
          <a:bodyPr wrap="square" rtlCol="0">
            <a:spAutoFit/>
          </a:bodyPr>
          <a:lstStyle/>
          <a:p>
            <a:pPr algn="ctr"/>
            <a:r>
              <a:rPr lang="en-GB" sz="2000" dirty="0"/>
              <a:t>Not </a:t>
            </a:r>
            <a:r>
              <a:rPr lang="en-GB" sz="2000" dirty="0" smtClean="0"/>
              <a:t>broken </a:t>
            </a:r>
            <a:r>
              <a:rPr lang="en-GB" sz="2000" dirty="0"/>
              <a:t>down by the astrophysical source type (e.g. neutron stars can be CBC, burst, CW and stochastic emitters), but by waveform and the optimal search strategy </a:t>
            </a:r>
          </a:p>
          <a:p>
            <a:endParaRPr lang="en-GB" dirty="0"/>
          </a:p>
        </p:txBody>
      </p:sp>
    </p:spTree>
    <p:extLst>
      <p:ext uri="{BB962C8B-B14F-4D97-AF65-F5344CB8AC3E}">
        <p14:creationId xmlns:p14="http://schemas.microsoft.com/office/powerpoint/2010/main" val="3979783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GW sources</a:t>
            </a:r>
            <a:endParaRPr lang="en-GB" dirty="0"/>
          </a:p>
        </p:txBody>
      </p:sp>
      <p:sp>
        <p:nvSpPr>
          <p:cNvPr id="3" name="Content Placeholder 2"/>
          <p:cNvSpPr>
            <a:spLocks noGrp="1"/>
          </p:cNvSpPr>
          <p:nvPr>
            <p:ph idx="1"/>
          </p:nvPr>
        </p:nvSpPr>
        <p:spPr>
          <a:xfrm>
            <a:off x="446856" y="1268760"/>
            <a:ext cx="8229600" cy="5093940"/>
          </a:xfrm>
        </p:spPr>
        <p:txBody>
          <a:bodyPr>
            <a:normAutofit fontScale="92500" lnSpcReduction="20000"/>
          </a:bodyPr>
          <a:lstStyle/>
          <a:p>
            <a:pPr marL="514350" indent="-514350">
              <a:buFont typeface="+mj-lt"/>
              <a:buAutoNum type="arabicPeriod"/>
            </a:pPr>
            <a:r>
              <a:rPr lang="en-GB" b="1" dirty="0" smtClean="0"/>
              <a:t>Bursts</a:t>
            </a:r>
            <a:endParaRPr lang="en-GB" b="1" dirty="0"/>
          </a:p>
          <a:p>
            <a:pPr lvl="1"/>
            <a:r>
              <a:rPr lang="en-GB" dirty="0" smtClean="0"/>
              <a:t>Core-collapse supernova, compact object coalescence, neutron star/black-hole vibrational modes, cosmic strings, …</a:t>
            </a:r>
            <a:endParaRPr lang="en-GB" dirty="0"/>
          </a:p>
          <a:p>
            <a:pPr marL="514350" indent="-514350">
              <a:buFont typeface="+mj-lt"/>
              <a:buAutoNum type="arabicPeriod"/>
            </a:pPr>
            <a:r>
              <a:rPr lang="en-GB" b="1" dirty="0"/>
              <a:t>Compact binary </a:t>
            </a:r>
            <a:r>
              <a:rPr lang="en-GB" b="1" dirty="0" smtClean="0"/>
              <a:t>coalescences (CBC)</a:t>
            </a:r>
            <a:endParaRPr lang="en-GB" b="1" dirty="0"/>
          </a:p>
          <a:p>
            <a:pPr lvl="1"/>
            <a:r>
              <a:rPr lang="en-GB" dirty="0" smtClean="0"/>
              <a:t>final stages of coalescence, merger and ring-down of binary neutron stars, binary black holes, or neutron star-black hole binaries</a:t>
            </a:r>
          </a:p>
          <a:p>
            <a:pPr marL="514350" indent="-514350">
              <a:buFont typeface="+mj-lt"/>
              <a:buAutoNum type="arabicPeriod"/>
            </a:pPr>
            <a:r>
              <a:rPr lang="en-GB" b="1" dirty="0" smtClean="0"/>
              <a:t>Continuous [waves] (CW)</a:t>
            </a:r>
            <a:endParaRPr lang="en-GB" b="1" dirty="0"/>
          </a:p>
          <a:p>
            <a:pPr lvl="1"/>
            <a:r>
              <a:rPr lang="en-GB" dirty="0" smtClean="0"/>
              <a:t>deformed galactic neutron stars, …</a:t>
            </a:r>
            <a:endParaRPr lang="en-GB" dirty="0"/>
          </a:p>
          <a:p>
            <a:pPr marL="514350" indent="-514350">
              <a:buFont typeface="+mj-lt"/>
              <a:buAutoNum type="arabicPeriod"/>
            </a:pPr>
            <a:r>
              <a:rPr lang="en-GB" b="1" dirty="0"/>
              <a:t>Stochastic background</a:t>
            </a:r>
          </a:p>
          <a:p>
            <a:pPr lvl="1"/>
            <a:r>
              <a:rPr lang="en-GB" dirty="0" smtClean="0"/>
              <a:t>Cosmological background, astrophysical background of unresolved sources (e.g. binary systems)</a:t>
            </a:r>
            <a:endParaRPr lang="en-GB" dirty="0"/>
          </a:p>
        </p:txBody>
      </p:sp>
    </p:spTree>
    <p:extLst>
      <p:ext uri="{BB962C8B-B14F-4D97-AF65-F5344CB8AC3E}">
        <p14:creationId xmlns:p14="http://schemas.microsoft.com/office/powerpoint/2010/main" val="814028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3124200" y="63388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a:solidFill>
                  <a:srgbClr val="EAEAEA"/>
                </a:solidFill>
                <a:cs typeface="Arial" charset="0"/>
              </a:rPr>
              <a:t>Queen Mary, University of London</a:t>
            </a:r>
          </a:p>
          <a:p>
            <a:pPr algn="ctr"/>
            <a:r>
              <a:rPr lang="en-US" altLang="en-US">
                <a:solidFill>
                  <a:srgbClr val="EAEAEA"/>
                </a:solidFill>
                <a:cs typeface="Arial" charset="0"/>
              </a:rPr>
              <a:t>23rd Nov 2009</a:t>
            </a:r>
          </a:p>
        </p:txBody>
      </p:sp>
      <p:sp>
        <p:nvSpPr>
          <p:cNvPr id="12294" name="Rectangle 6"/>
          <p:cNvSpPr>
            <a:spLocks noGrp="1" noChangeArrowheads="1"/>
          </p:cNvSpPr>
          <p:nvPr>
            <p:ph type="title"/>
          </p:nvPr>
        </p:nvSpPr>
        <p:spPr>
          <a:ln/>
        </p:spPr>
        <p:txBody>
          <a:bodyPr rIns="132080"/>
          <a:lstStyle/>
          <a:p>
            <a:r>
              <a:rPr lang="en-US" altLang="en-US"/>
              <a:t>Why? Science with GWs</a:t>
            </a:r>
          </a:p>
        </p:txBody>
      </p:sp>
      <p:sp>
        <p:nvSpPr>
          <p:cNvPr id="12295" name="Rectangle 7"/>
          <p:cNvSpPr>
            <a:spLocks noGrp="1" noChangeArrowheads="1"/>
          </p:cNvSpPr>
          <p:nvPr>
            <p:ph type="body" idx="1"/>
          </p:nvPr>
        </p:nvSpPr>
        <p:spPr>
          <a:xfrm>
            <a:off x="457200" y="1412776"/>
            <a:ext cx="8229600" cy="5257800"/>
          </a:xfrm>
          <a:ln/>
        </p:spPr>
        <p:txBody>
          <a:bodyPr rIns="132080"/>
          <a:lstStyle/>
          <a:p>
            <a:r>
              <a:rPr lang="en-US" altLang="en-US" sz="3100" dirty="0"/>
              <a:t>“New window on the universe”!</a:t>
            </a:r>
          </a:p>
        </p:txBody>
      </p:sp>
      <p:pic>
        <p:nvPicPr>
          <p:cNvPr id="12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54225"/>
            <a:ext cx="64770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7" name="Rectangle 9"/>
          <p:cNvSpPr>
            <a:spLocks/>
          </p:cNvSpPr>
          <p:nvPr/>
        </p:nvSpPr>
        <p:spPr bwMode="auto">
          <a:xfrm>
            <a:off x="7162800" y="3390900"/>
            <a:ext cx="1981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4500" dirty="0">
                <a:latin typeface="+mn-lt"/>
                <a:ea typeface="Gill Sans" charset="0"/>
                <a:cs typeface="Gill Sans" charset="0"/>
                <a:sym typeface="Gill Sans" charset="0"/>
              </a:rPr>
              <a:t>GWs</a:t>
            </a:r>
            <a:r>
              <a:rPr lang="en-US" altLang="en-US" sz="1800" dirty="0">
                <a:latin typeface="+mn-lt"/>
                <a:ea typeface="Gill Sans" charset="0"/>
                <a:cs typeface="Gill Sans" charset="0"/>
                <a:sym typeface="Gill Sans" charset="0"/>
              </a:rPr>
              <a:t> </a:t>
            </a:r>
          </a:p>
          <a:p>
            <a:pPr algn="ctr"/>
            <a:r>
              <a:rPr lang="en-US" altLang="en-US" sz="1800" dirty="0">
                <a:latin typeface="+mn-lt"/>
                <a:ea typeface="Gill Sans" charset="0"/>
                <a:cs typeface="Gill Sans" charset="0"/>
                <a:sym typeface="Gill Sans" charset="0"/>
              </a:rPr>
              <a:t>spanning 20 orders of magnitude in wavelength</a:t>
            </a:r>
          </a:p>
        </p:txBody>
      </p:sp>
      <p:sp>
        <p:nvSpPr>
          <p:cNvPr id="12298" name="Rectangle 10"/>
          <p:cNvSpPr>
            <a:spLocks/>
          </p:cNvSpPr>
          <p:nvPr/>
        </p:nvSpPr>
        <p:spPr bwMode="auto">
          <a:xfrm>
            <a:off x="6692900" y="3784600"/>
            <a:ext cx="558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4500" dirty="0">
                <a:latin typeface="Gill Sans" charset="0"/>
                <a:ea typeface="Gill Sans" charset="0"/>
                <a:cs typeface="Gill Sans" charset="0"/>
                <a:sym typeface="Gill Sans" charset="0"/>
              </a:rPr>
              <a:t>+</a:t>
            </a:r>
          </a:p>
        </p:txBody>
      </p:sp>
    </p:spTree>
    <p:extLst>
      <p:ext uri="{BB962C8B-B14F-4D97-AF65-F5344CB8AC3E}">
        <p14:creationId xmlns:p14="http://schemas.microsoft.com/office/powerpoint/2010/main" val="38621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Grp="1" noChangeArrowheads="1"/>
          </p:cNvSpPr>
          <p:nvPr>
            <p:ph type="title"/>
          </p:nvPr>
        </p:nvSpPr>
        <p:spPr>
          <a:ln/>
        </p:spPr>
        <p:txBody>
          <a:bodyPr rIns="132080"/>
          <a:lstStyle/>
          <a:p>
            <a:r>
              <a:rPr lang="en-US" altLang="en-US" dirty="0"/>
              <a:t>GW spectrum</a:t>
            </a:r>
          </a:p>
        </p:txBody>
      </p:sp>
      <p:sp>
        <p:nvSpPr>
          <p:cNvPr id="13320" name="Rectangle 8"/>
          <p:cNvSpPr>
            <a:spLocks/>
          </p:cNvSpPr>
          <p:nvPr/>
        </p:nvSpPr>
        <p:spPr bwMode="auto">
          <a:xfrm>
            <a:off x="5652120" y="1340768"/>
            <a:ext cx="3240360" cy="179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r>
              <a:rPr lang="en-US" altLang="en-US" sz="2200" dirty="0">
                <a:latin typeface="+mn-lt"/>
                <a:ea typeface="Gill Sans" charset="0"/>
                <a:cs typeface="Gill Sans" charset="0"/>
                <a:sym typeface="Gill Sans" charset="0"/>
              </a:rPr>
              <a:t>Like EM astronomy we need different </a:t>
            </a:r>
            <a:r>
              <a:rPr lang="en-US" altLang="en-US" sz="2200" dirty="0" smtClean="0">
                <a:latin typeface="+mn-lt"/>
                <a:ea typeface="Gill Sans" charset="0"/>
                <a:cs typeface="Gill Sans" charset="0"/>
                <a:sym typeface="Gill Sans" charset="0"/>
              </a:rPr>
              <a:t>telescopes to </a:t>
            </a:r>
            <a:r>
              <a:rPr lang="en-US" altLang="en-US" sz="2200" dirty="0">
                <a:latin typeface="+mn-lt"/>
                <a:ea typeface="Gill Sans" charset="0"/>
                <a:cs typeface="Gill Sans" charset="0"/>
                <a:sym typeface="Gill Sans" charset="0"/>
              </a:rPr>
              <a:t>see all parts of the spectrum, which show different sources/processes</a:t>
            </a:r>
          </a:p>
        </p:txBody>
      </p:sp>
      <p:sp>
        <p:nvSpPr>
          <p:cNvPr id="2" name="AutoShape 4" descr="Sorry, this only works with modern browsers that support Javascript and HTML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Sorry, this only works with modern browsers that support Javascript and HTML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24728"/>
          </a:xfrm>
          <a:prstGeom prst="rect">
            <a:avLst/>
          </a:prstGeom>
        </p:spPr>
      </p:pic>
      <p:sp>
        <p:nvSpPr>
          <p:cNvPr id="5" name="TextBox 4"/>
          <p:cNvSpPr txBox="1"/>
          <p:nvPr/>
        </p:nvSpPr>
        <p:spPr>
          <a:xfrm>
            <a:off x="4427984" y="312738"/>
            <a:ext cx="4464496" cy="646331"/>
          </a:xfrm>
          <a:prstGeom prst="rect">
            <a:avLst/>
          </a:prstGeom>
          <a:noFill/>
        </p:spPr>
        <p:txBody>
          <a:bodyPr wrap="square" rtlCol="0">
            <a:spAutoFit/>
          </a:bodyPr>
          <a:lstStyle/>
          <a:p>
            <a:r>
              <a:rPr lang="en-GB" dirty="0" smtClean="0"/>
              <a:t>Image credit: Moore, Cole </a:t>
            </a:r>
            <a:r>
              <a:rPr lang="en-GB" dirty="0"/>
              <a:t>&amp; Berry, http://rhcole.com/apps/GWplotter/ </a:t>
            </a:r>
          </a:p>
        </p:txBody>
      </p:sp>
    </p:spTree>
    <p:extLst>
      <p:ext uri="{BB962C8B-B14F-4D97-AF65-F5344CB8AC3E}">
        <p14:creationId xmlns:p14="http://schemas.microsoft.com/office/powerpoint/2010/main" val="51560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Science with GW</a:t>
            </a:r>
            <a:endParaRPr lang="en-GB" dirty="0"/>
          </a:p>
        </p:txBody>
      </p:sp>
      <p:sp>
        <p:nvSpPr>
          <p:cNvPr id="3" name="Content Placeholder 2"/>
          <p:cNvSpPr>
            <a:spLocks noGrp="1"/>
          </p:cNvSpPr>
          <p:nvPr>
            <p:ph idx="1"/>
          </p:nvPr>
        </p:nvSpPr>
        <p:spPr>
          <a:xfrm>
            <a:off x="457200" y="1279301"/>
            <a:ext cx="4546848" cy="5174035"/>
          </a:xfrm>
        </p:spPr>
        <p:txBody>
          <a:bodyPr>
            <a:normAutofit fontScale="92500" lnSpcReduction="20000"/>
          </a:bodyPr>
          <a:lstStyle/>
          <a:p>
            <a:r>
              <a:rPr lang="en-US" altLang="en-US" sz="2500" dirty="0"/>
              <a:t>Fundamental physics:</a:t>
            </a:r>
          </a:p>
          <a:p>
            <a:pPr marL="782638" lvl="1"/>
            <a:r>
              <a:rPr lang="en-US" altLang="en-US" sz="2500" dirty="0"/>
              <a:t>What are the properties of GWs?</a:t>
            </a:r>
          </a:p>
          <a:p>
            <a:pPr marL="1182688" lvl="2"/>
            <a:r>
              <a:rPr lang="en-US" altLang="en-US" sz="2100" dirty="0"/>
              <a:t>speed of GWs (massive gravitons?)</a:t>
            </a:r>
          </a:p>
          <a:p>
            <a:pPr marL="1182688" lvl="2"/>
            <a:r>
              <a:rPr lang="en-US" altLang="en-US" sz="2100" dirty="0"/>
              <a:t>are there more than 2 </a:t>
            </a:r>
            <a:r>
              <a:rPr lang="en-US" altLang="en-US" sz="2100" dirty="0" err="1"/>
              <a:t>polarisation</a:t>
            </a:r>
            <a:r>
              <a:rPr lang="en-US" altLang="en-US" sz="2100" dirty="0"/>
              <a:t> states?</a:t>
            </a:r>
          </a:p>
          <a:p>
            <a:pPr marL="782638" lvl="1"/>
            <a:r>
              <a:rPr lang="en-US" altLang="en-US" sz="2500" dirty="0"/>
              <a:t>Is GR the correct description of gravity?</a:t>
            </a:r>
          </a:p>
          <a:p>
            <a:pPr marL="1182688" lvl="2"/>
            <a:r>
              <a:rPr lang="en-US" altLang="en-US" sz="2100" dirty="0"/>
              <a:t>precision tests of correctness of GR in strong field regime</a:t>
            </a:r>
          </a:p>
          <a:p>
            <a:pPr marL="1182688" lvl="2"/>
            <a:r>
              <a:rPr lang="en-US" altLang="en-US" sz="2100" dirty="0"/>
              <a:t>are black holes as GR predicts (“no-hair” theorem)?</a:t>
            </a:r>
          </a:p>
          <a:p>
            <a:pPr marL="782638" lvl="1"/>
            <a:r>
              <a:rPr lang="en-US" altLang="en-US" sz="2100" dirty="0"/>
              <a:t>Behavior of matter at nuclear densities and pressures</a:t>
            </a:r>
          </a:p>
          <a:p>
            <a:pPr marL="1182688" lvl="2"/>
            <a:r>
              <a:rPr lang="en-US" altLang="en-US" sz="2100" dirty="0"/>
              <a:t>what is the composition of neutron star</a:t>
            </a:r>
            <a:r>
              <a:rPr lang="en-US" altLang="en-US" sz="2100" dirty="0" smtClean="0"/>
              <a:t>?</a:t>
            </a:r>
            <a:endParaRPr lang="en-US" altLang="en-US" sz="2100" dirty="0"/>
          </a:p>
        </p:txBody>
      </p:sp>
      <p:pic>
        <p:nvPicPr>
          <p:cNvPr id="2050" name="Picture 2" descr="http://www.nature.com/nature/journal/v467/n7319/images/nature09466-f3.2.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3181159"/>
            <a:ext cx="3960440" cy="3056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2080" y="6237312"/>
            <a:ext cx="3744416" cy="646331"/>
          </a:xfrm>
          <a:prstGeom prst="rect">
            <a:avLst/>
          </a:prstGeom>
          <a:noFill/>
        </p:spPr>
        <p:txBody>
          <a:bodyPr wrap="square" rtlCol="0">
            <a:spAutoFit/>
          </a:bodyPr>
          <a:lstStyle/>
          <a:p>
            <a:pPr algn="ctr"/>
            <a:r>
              <a:rPr lang="en-GB" dirty="0" smtClean="0"/>
              <a:t>Neutron star EOS: Credit: </a:t>
            </a:r>
            <a:r>
              <a:rPr lang="en-GB" dirty="0"/>
              <a:t>Demorest </a:t>
            </a:r>
            <a:r>
              <a:rPr lang="en-GB" i="1" dirty="0"/>
              <a:t>et al</a:t>
            </a:r>
            <a:r>
              <a:rPr lang="en-GB" dirty="0"/>
              <a:t>, </a:t>
            </a:r>
            <a:r>
              <a:rPr lang="en-GB" i="1" dirty="0"/>
              <a:t>Nature </a:t>
            </a:r>
            <a:r>
              <a:rPr lang="en-GB" dirty="0"/>
              <a:t>467, </a:t>
            </a:r>
            <a:r>
              <a:rPr lang="en-GB" dirty="0" smtClean="0"/>
              <a:t>1081-1083</a:t>
            </a:r>
            <a:r>
              <a:rPr lang="en-GB" dirty="0"/>
              <a:t> </a:t>
            </a:r>
            <a:r>
              <a:rPr lang="en-GB" dirty="0" smtClean="0"/>
              <a:t>(2010</a:t>
            </a:r>
            <a:r>
              <a:rPr lang="en-GB" dirty="0"/>
              <a:t>)</a:t>
            </a:r>
          </a:p>
        </p:txBody>
      </p:sp>
      <p:pic>
        <p:nvPicPr>
          <p:cNvPr id="2052" name="Picture 4" descr="http://upload.wikimedia.org/wikipedia/commons/thumb/d/d4/BlackHole.jpg/750px-BlackHol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78350" y="116632"/>
            <a:ext cx="35718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14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6177062" y="2183979"/>
            <a:ext cx="3289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7" name="Rectangle 7"/>
          <p:cNvSpPr>
            <a:spLocks noGrp="1" noChangeArrowheads="1"/>
          </p:cNvSpPr>
          <p:nvPr>
            <p:ph type="title"/>
          </p:nvPr>
        </p:nvSpPr>
        <p:spPr>
          <a:ln/>
        </p:spPr>
        <p:txBody>
          <a:bodyPr rIns="132080"/>
          <a:lstStyle/>
          <a:p>
            <a:r>
              <a:rPr lang="en-US" altLang="en-US"/>
              <a:t>Science with GWs</a:t>
            </a:r>
          </a:p>
        </p:txBody>
      </p:sp>
      <p:sp>
        <p:nvSpPr>
          <p:cNvPr id="15368" name="Rectangle 8"/>
          <p:cNvSpPr>
            <a:spLocks noGrp="1" noChangeArrowheads="1"/>
          </p:cNvSpPr>
          <p:nvPr>
            <p:ph type="body" idx="1"/>
          </p:nvPr>
        </p:nvSpPr>
        <p:spPr>
          <a:xfrm>
            <a:off x="457200" y="1339552"/>
            <a:ext cx="6131024" cy="5257800"/>
          </a:xfrm>
          <a:ln/>
        </p:spPr>
        <p:txBody>
          <a:bodyPr rIns="132080"/>
          <a:lstStyle/>
          <a:p>
            <a:r>
              <a:rPr lang="en-US" altLang="en-US" sz="2500" dirty="0"/>
              <a:t>Astronomy and astrophysics:</a:t>
            </a:r>
          </a:p>
          <a:p>
            <a:pPr marL="782638" lvl="1"/>
            <a:r>
              <a:rPr lang="en-US" altLang="en-US" sz="2100" dirty="0"/>
              <a:t>population studies (local and high redshift):</a:t>
            </a:r>
          </a:p>
          <a:p>
            <a:pPr marL="1182688" lvl="2"/>
            <a:r>
              <a:rPr lang="en-US" altLang="en-US" sz="1800" dirty="0"/>
              <a:t>black holes (stellar mass, intermediate mass (do they exist?), supermassive) and neutron stars</a:t>
            </a:r>
          </a:p>
          <a:p>
            <a:pPr marL="1639888" lvl="3"/>
            <a:r>
              <a:rPr lang="en-US" altLang="en-US" sz="1500" dirty="0"/>
              <a:t>massive star formation history</a:t>
            </a:r>
          </a:p>
          <a:p>
            <a:pPr marL="1639888" lvl="3"/>
            <a:r>
              <a:rPr lang="en-US" altLang="en-US" sz="1500" dirty="0"/>
              <a:t>galaxy formation history</a:t>
            </a:r>
          </a:p>
          <a:p>
            <a:pPr marL="1182688" lvl="2"/>
            <a:r>
              <a:rPr lang="en-US" altLang="en-US" sz="1800" dirty="0"/>
              <a:t>galactic white dwarf and neutron star binary numbers</a:t>
            </a:r>
          </a:p>
          <a:p>
            <a:pPr marL="782638" lvl="1"/>
            <a:r>
              <a:rPr lang="en-US" altLang="en-US" sz="2100" dirty="0"/>
              <a:t>Gamma-ray burst (GRB) central engine:</a:t>
            </a:r>
          </a:p>
          <a:p>
            <a:pPr marL="1182688" lvl="2"/>
            <a:r>
              <a:rPr lang="en-US" altLang="en-US" sz="1800" dirty="0"/>
              <a:t>compact binary coalescence, </a:t>
            </a:r>
            <a:r>
              <a:rPr lang="en-US" altLang="en-US" sz="1800" dirty="0" err="1"/>
              <a:t>hypernova</a:t>
            </a:r>
            <a:r>
              <a:rPr lang="en-US" altLang="en-US" sz="1800" dirty="0"/>
              <a:t>?</a:t>
            </a:r>
          </a:p>
          <a:p>
            <a:pPr marL="782638" lvl="1"/>
            <a:r>
              <a:rPr lang="en-US" altLang="en-US" sz="2100" dirty="0"/>
              <a:t>Core collapse supernova:</a:t>
            </a:r>
          </a:p>
          <a:p>
            <a:pPr marL="1182688" lvl="2"/>
            <a:r>
              <a:rPr lang="en-US" altLang="en-US" sz="1800" dirty="0"/>
              <a:t>what exactly happens during explosion?</a:t>
            </a:r>
          </a:p>
          <a:p>
            <a:pPr marL="782638" lvl="1"/>
            <a:r>
              <a:rPr lang="en-US" altLang="en-US" sz="2100" dirty="0"/>
              <a:t>Neutron stars and </a:t>
            </a:r>
            <a:r>
              <a:rPr lang="en-US" altLang="en-US" sz="2100" dirty="0" err="1"/>
              <a:t>magnetars</a:t>
            </a:r>
            <a:r>
              <a:rPr lang="en-US" altLang="en-US" sz="2100" dirty="0"/>
              <a:t>:</a:t>
            </a:r>
          </a:p>
          <a:p>
            <a:pPr marL="1182688" lvl="2"/>
            <a:r>
              <a:rPr lang="en-US" altLang="en-US" sz="1800" dirty="0"/>
              <a:t>are they deformed?</a:t>
            </a:r>
          </a:p>
          <a:p>
            <a:pPr marL="1182688" lvl="2"/>
            <a:r>
              <a:rPr lang="en-US" altLang="en-US" sz="1800" dirty="0"/>
              <a:t>why do they glitch?</a:t>
            </a:r>
          </a:p>
        </p:txBody>
      </p:sp>
      <p:sp>
        <p:nvSpPr>
          <p:cNvPr id="15369" name="Rectangle 9"/>
          <p:cNvSpPr>
            <a:spLocks/>
          </p:cNvSpPr>
          <p:nvPr/>
        </p:nvSpPr>
        <p:spPr bwMode="auto">
          <a:xfrm>
            <a:off x="5877470" y="5661248"/>
            <a:ext cx="3060700" cy="119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nSpc>
                <a:spcPts val="1400"/>
              </a:lnSpc>
            </a:pPr>
            <a:r>
              <a:rPr lang="en-US" altLang="en-US" sz="1100" dirty="0" smtClean="0">
                <a:latin typeface="Gill Sans" charset="0"/>
                <a:ea typeface="Gill Sans" charset="0"/>
                <a:cs typeface="Gill Sans" charset="0"/>
                <a:sym typeface="Gill Sans" charset="0"/>
              </a:rPr>
              <a:t>See </a:t>
            </a:r>
            <a:r>
              <a:rPr lang="en-US" altLang="en-US" sz="1100" dirty="0">
                <a:latin typeface="Gill Sans" charset="0"/>
                <a:ea typeface="Gill Sans" charset="0"/>
                <a:cs typeface="Gill Sans" charset="0"/>
                <a:sym typeface="Gill Sans" charset="0"/>
              </a:rPr>
              <a:t>"Physics, Astrophysics and Cosmology </a:t>
            </a:r>
          </a:p>
          <a:p>
            <a:pPr>
              <a:lnSpc>
                <a:spcPts val="1400"/>
              </a:lnSpc>
            </a:pPr>
            <a:r>
              <a:rPr lang="en-US" altLang="en-US" sz="1100" dirty="0">
                <a:latin typeface="Gill Sans" charset="0"/>
                <a:ea typeface="Gill Sans" charset="0"/>
                <a:cs typeface="Gill Sans" charset="0"/>
                <a:sym typeface="Gill Sans" charset="0"/>
              </a:rPr>
              <a:t>with Gravitational Waves"</a:t>
            </a:r>
          </a:p>
          <a:p>
            <a:pPr>
              <a:lnSpc>
                <a:spcPts val="1400"/>
              </a:lnSpc>
            </a:pPr>
            <a:r>
              <a:rPr lang="en-US" altLang="en-US" sz="1100" dirty="0">
                <a:latin typeface="Gill Sans" charset="0"/>
                <a:ea typeface="Gill Sans" charset="0"/>
                <a:cs typeface="Gill Sans" charset="0"/>
                <a:sym typeface="Gill Sans" charset="0"/>
              </a:rPr>
              <a:t>B.S. </a:t>
            </a:r>
            <a:r>
              <a:rPr lang="en-US" altLang="en-US" sz="1100" dirty="0" err="1">
                <a:latin typeface="Gill Sans" charset="0"/>
                <a:ea typeface="Gill Sans" charset="0"/>
                <a:cs typeface="Gill Sans" charset="0"/>
                <a:sym typeface="Gill Sans" charset="0"/>
              </a:rPr>
              <a:t>Sathyaprakash</a:t>
            </a:r>
            <a:r>
              <a:rPr lang="en-US" altLang="en-US" sz="1100" dirty="0">
                <a:latin typeface="Gill Sans" charset="0"/>
                <a:ea typeface="Gill Sans" charset="0"/>
                <a:cs typeface="Gill Sans" charset="0"/>
                <a:sym typeface="Gill Sans" charset="0"/>
              </a:rPr>
              <a:t> and Bernard F. </a:t>
            </a:r>
            <a:r>
              <a:rPr lang="en-US" altLang="en-US" sz="1100" dirty="0" err="1">
                <a:latin typeface="Gill Sans" charset="0"/>
                <a:ea typeface="Gill Sans" charset="0"/>
                <a:cs typeface="Gill Sans" charset="0"/>
                <a:sym typeface="Gill Sans" charset="0"/>
              </a:rPr>
              <a:t>Schutz</a:t>
            </a:r>
            <a:endParaRPr lang="en-US" altLang="en-US" sz="1100" dirty="0">
              <a:latin typeface="Gill Sans" charset="0"/>
              <a:ea typeface="Gill Sans" charset="0"/>
              <a:cs typeface="Gill Sans" charset="0"/>
              <a:sym typeface="Gill Sans" charset="0"/>
            </a:endParaRPr>
          </a:p>
          <a:p>
            <a:pPr>
              <a:lnSpc>
                <a:spcPts val="1400"/>
              </a:lnSpc>
            </a:pPr>
            <a:r>
              <a:rPr lang="en-US" altLang="en-US" sz="1100" dirty="0">
                <a:latin typeface="Gill Sans" charset="0"/>
                <a:ea typeface="Gill Sans" charset="0"/>
                <a:cs typeface="Gill Sans" charset="0"/>
                <a:sym typeface="Gill Sans" charset="0"/>
              </a:rPr>
              <a:t>http://www.livingreviews.org/lrr-2009-2</a:t>
            </a:r>
          </a:p>
        </p:txBody>
      </p:sp>
      <p:sp>
        <p:nvSpPr>
          <p:cNvPr id="15370" name="Rectangle 10"/>
          <p:cNvSpPr>
            <a:spLocks/>
          </p:cNvSpPr>
          <p:nvPr/>
        </p:nvSpPr>
        <p:spPr bwMode="auto">
          <a:xfrm>
            <a:off x="6547296" y="5085184"/>
            <a:ext cx="2489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nSpc>
                <a:spcPts val="1400"/>
              </a:lnSpc>
            </a:pPr>
            <a:r>
              <a:rPr lang="en-US" altLang="en-US" sz="1100" dirty="0">
                <a:solidFill>
                  <a:srgbClr val="FFFFFF"/>
                </a:solidFill>
                <a:latin typeface="Gill Sans" charset="0"/>
                <a:ea typeface="Gill Sans" charset="0"/>
                <a:cs typeface="Gill Sans" charset="0"/>
                <a:sym typeface="Gill Sans" charset="0"/>
              </a:rPr>
              <a:t>Credit: </a:t>
            </a:r>
            <a:r>
              <a:rPr lang="en-US" altLang="en-US" dirty="0">
                <a:latin typeface="Gill Sans" charset="0"/>
                <a:ea typeface="Gill Sans" charset="0"/>
                <a:cs typeface="Gill Sans" charset="0"/>
                <a:sym typeface="Gill Sans" charset="0"/>
              </a:rPr>
              <a:t>(</a:t>
            </a:r>
            <a:r>
              <a:rPr lang="en-US" altLang="en-US" dirty="0" smtClean="0">
                <a:latin typeface="Gill Sans" charset="0"/>
                <a:ea typeface="Gill Sans" charset="0"/>
                <a:cs typeface="Gill Sans" charset="0"/>
                <a:sym typeface="Gill Sans" charset="0"/>
              </a:rPr>
              <a:t>ESA/</a:t>
            </a:r>
            <a:r>
              <a:rPr lang="en-US" altLang="en-US" dirty="0" err="1" smtClean="0">
                <a:latin typeface="Gill Sans" charset="0"/>
                <a:ea typeface="Gill Sans" charset="0"/>
                <a:cs typeface="Gill Sans" charset="0"/>
                <a:sym typeface="Gill Sans" charset="0"/>
              </a:rPr>
              <a:t>STScI</a:t>
            </a:r>
            <a:r>
              <a:rPr lang="en-US" altLang="en-US" dirty="0" smtClean="0">
                <a:latin typeface="Gill Sans" charset="0"/>
                <a:ea typeface="Gill Sans" charset="0"/>
                <a:cs typeface="Gill Sans" charset="0"/>
                <a:sym typeface="Gill Sans" charset="0"/>
              </a:rPr>
              <a:t>), </a:t>
            </a:r>
            <a:r>
              <a:rPr lang="en-US" altLang="en-US" dirty="0">
                <a:latin typeface="Gill Sans" charset="0"/>
                <a:ea typeface="Gill Sans" charset="0"/>
                <a:cs typeface="Gill Sans" charset="0"/>
                <a:sym typeface="Gill Sans" charset="0"/>
              </a:rPr>
              <a:t>HST, NASA</a:t>
            </a:r>
            <a:endParaRPr lang="en-US" altLang="en-US" dirty="0">
              <a:latin typeface="Gill Sans" charset="0"/>
              <a:ea typeface="Gill Sans" charset="0"/>
              <a:cs typeface="Gill Sans" charset="0"/>
              <a:sym typeface="Gill Sans" charset="0"/>
              <a:hlinkClick r:id="rId3"/>
            </a:endParaRPr>
          </a:p>
        </p:txBody>
      </p:sp>
    </p:spTree>
    <p:extLst>
      <p:ext uri="{BB962C8B-B14F-4D97-AF65-F5344CB8AC3E}">
        <p14:creationId xmlns:p14="http://schemas.microsoft.com/office/powerpoint/2010/main" val="419468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ln/>
        </p:spPr>
        <p:txBody>
          <a:bodyPr rIns="132080"/>
          <a:lstStyle/>
          <a:p>
            <a:r>
              <a:rPr lang="en-US" altLang="en-US"/>
              <a:t>Science with GWs</a:t>
            </a:r>
          </a:p>
        </p:txBody>
      </p:sp>
      <p:sp>
        <p:nvSpPr>
          <p:cNvPr id="16391" name="Rectangle 7"/>
          <p:cNvSpPr>
            <a:spLocks noGrp="1" noChangeArrowheads="1"/>
          </p:cNvSpPr>
          <p:nvPr>
            <p:ph type="body" idx="1"/>
          </p:nvPr>
        </p:nvSpPr>
        <p:spPr>
          <a:xfrm>
            <a:off x="466328" y="1267544"/>
            <a:ext cx="5257800" cy="5257800"/>
          </a:xfrm>
          <a:ln/>
        </p:spPr>
        <p:txBody>
          <a:bodyPr rIns="132080"/>
          <a:lstStyle/>
          <a:p>
            <a:r>
              <a:rPr lang="en-US" altLang="en-US" sz="3000" dirty="0"/>
              <a:t>Cosmology:</a:t>
            </a:r>
          </a:p>
          <a:p>
            <a:pPr marL="782638" lvl="1"/>
            <a:r>
              <a:rPr lang="en-US" altLang="en-US" sz="2600" dirty="0"/>
              <a:t>precise measurements of history of cosmic acceleration to z~10! without relying on “cosmic distance ladder” - standard sirens</a:t>
            </a:r>
          </a:p>
          <a:p>
            <a:pPr marL="782638" lvl="1"/>
            <a:r>
              <a:rPr lang="en-US" altLang="en-US" sz="2600" dirty="0"/>
              <a:t>cosmological stochastic background:</a:t>
            </a:r>
          </a:p>
          <a:p>
            <a:pPr marL="1182688" lvl="2"/>
            <a:r>
              <a:rPr lang="en-US" altLang="en-US" sz="2200" dirty="0"/>
              <a:t>probe &lt;10</a:t>
            </a:r>
            <a:r>
              <a:rPr lang="en-US" altLang="en-US" sz="2200" baseline="32000" dirty="0"/>
              <a:t>-14</a:t>
            </a:r>
            <a:r>
              <a:rPr lang="en-US" altLang="en-US" sz="2200" dirty="0"/>
              <a:t>s after big bang!</a:t>
            </a:r>
          </a:p>
          <a:p>
            <a:pPr marL="1182688" lvl="2"/>
            <a:r>
              <a:rPr lang="en-US" altLang="en-US" sz="2200" dirty="0"/>
              <a:t>inflation?</a:t>
            </a:r>
          </a:p>
          <a:p>
            <a:pPr marL="1182688" lvl="2"/>
            <a:r>
              <a:rPr lang="en-US" altLang="en-US" sz="2200" dirty="0"/>
              <a:t>cosmic strings from phase transitions?</a:t>
            </a:r>
          </a:p>
        </p:txBody>
      </p:sp>
      <p:pic>
        <p:nvPicPr>
          <p:cNvPr id="163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2" y="3361070"/>
            <a:ext cx="3653283" cy="296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96103"/>
            <a:ext cx="3312368" cy="318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94" name="Rectangle 10"/>
          <p:cNvSpPr>
            <a:spLocks/>
          </p:cNvSpPr>
          <p:nvPr/>
        </p:nvSpPr>
        <p:spPr bwMode="auto">
          <a:xfrm>
            <a:off x="6870700" y="6335713"/>
            <a:ext cx="990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nSpc>
                <a:spcPts val="1400"/>
              </a:lnSpc>
            </a:pPr>
            <a:r>
              <a:rPr lang="en-US" altLang="en-US" sz="1100" dirty="0">
                <a:latin typeface="Gill Sans" charset="0"/>
                <a:ea typeface="Gill Sans" charset="0"/>
                <a:cs typeface="Gill Sans" charset="0"/>
                <a:sym typeface="Gill Sans" charset="0"/>
              </a:rPr>
              <a:t>Credit: </a:t>
            </a:r>
            <a:r>
              <a:rPr lang="en-US" altLang="en-US" dirty="0">
                <a:latin typeface="Gill Sans" charset="0"/>
                <a:ea typeface="Gill Sans" charset="0"/>
                <a:cs typeface="Gill Sans" charset="0"/>
                <a:sym typeface="Gill Sans" charset="0"/>
              </a:rPr>
              <a:t>NASA</a:t>
            </a:r>
          </a:p>
        </p:txBody>
      </p:sp>
    </p:spTree>
    <p:extLst>
      <p:ext uri="{BB962C8B-B14F-4D97-AF65-F5344CB8AC3E}">
        <p14:creationId xmlns:p14="http://schemas.microsoft.com/office/powerpoint/2010/main" val="357797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igo.org/science/Publication-S6CBCLowMass/Images/rate_comparis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276872"/>
            <a:ext cx="5040560" cy="3780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a:xfrm>
            <a:off x="457200" y="1412776"/>
            <a:ext cx="8229600" cy="4525963"/>
          </a:xfrm>
        </p:spPr>
        <p:txBody>
          <a:bodyPr>
            <a:normAutofit/>
          </a:bodyPr>
          <a:lstStyle/>
          <a:p>
            <a:r>
              <a:rPr lang="en-GB" sz="2600" dirty="0" smtClean="0"/>
              <a:t>Low-mass (binaries with total mass between 2-25 solar masses) CBC search using LIGO S6 and Virgo VSR2 data</a:t>
            </a:r>
            <a:endParaRPr lang="en-GB" sz="2600" dirty="0"/>
          </a:p>
        </p:txBody>
      </p:sp>
      <p:sp>
        <p:nvSpPr>
          <p:cNvPr id="4" name="TextBox 3"/>
          <p:cNvSpPr txBox="1"/>
          <p:nvPr/>
        </p:nvSpPr>
        <p:spPr>
          <a:xfrm>
            <a:off x="5076056" y="116632"/>
            <a:ext cx="4248472" cy="830997"/>
          </a:xfrm>
          <a:prstGeom prst="rect">
            <a:avLst/>
          </a:prstGeom>
          <a:noFill/>
        </p:spPr>
        <p:txBody>
          <a:bodyPr wrap="square" rtlCol="0">
            <a:spAutoFit/>
          </a:bodyPr>
          <a:lstStyle/>
          <a:p>
            <a:r>
              <a:rPr lang="en-GB" sz="1600" dirty="0"/>
              <a:t>See http://</a:t>
            </a:r>
            <a:r>
              <a:rPr lang="en-GB" sz="1600" dirty="0" smtClean="0"/>
              <a:t>www.ligo.org/science/outreach.php for a selection of summaries of LIGO/Virgo results </a:t>
            </a:r>
            <a:endParaRPr lang="en-GB" sz="1600" dirty="0"/>
          </a:p>
        </p:txBody>
      </p:sp>
      <p:sp>
        <p:nvSpPr>
          <p:cNvPr id="5" name="TextBox 4"/>
          <p:cNvSpPr txBox="1"/>
          <p:nvPr/>
        </p:nvSpPr>
        <p:spPr>
          <a:xfrm>
            <a:off x="35496" y="6381328"/>
            <a:ext cx="5139933" cy="369332"/>
          </a:xfrm>
          <a:prstGeom prst="rect">
            <a:avLst/>
          </a:prstGeom>
          <a:noFill/>
        </p:spPr>
        <p:txBody>
          <a:bodyPr wrap="none" rtlCol="0">
            <a:spAutoFit/>
          </a:bodyPr>
          <a:lstStyle/>
          <a:p>
            <a:r>
              <a:rPr lang="en-GB" dirty="0" err="1" smtClean="0"/>
              <a:t>Abadie</a:t>
            </a:r>
            <a:r>
              <a:rPr lang="en-GB" dirty="0" smtClean="0"/>
              <a:t> </a:t>
            </a:r>
            <a:r>
              <a:rPr lang="en-GB" i="1" dirty="0" smtClean="0"/>
              <a:t>et al</a:t>
            </a:r>
            <a:r>
              <a:rPr lang="en-GB" dirty="0" smtClean="0"/>
              <a:t>, </a:t>
            </a:r>
            <a:r>
              <a:rPr lang="en-GB" i="1" dirty="0" smtClean="0"/>
              <a:t>PRD</a:t>
            </a:r>
            <a:r>
              <a:rPr lang="en-GB" dirty="0" smtClean="0"/>
              <a:t> </a:t>
            </a:r>
            <a:r>
              <a:rPr lang="en-GB" dirty="0"/>
              <a:t>85, 082002 (2012) </a:t>
            </a:r>
            <a:r>
              <a:rPr lang="en-GB" dirty="0" smtClean="0"/>
              <a:t>arXiv:1111.7314</a:t>
            </a:r>
            <a:endParaRPr lang="en-GB" dirty="0"/>
          </a:p>
        </p:txBody>
      </p:sp>
      <p:pic>
        <p:nvPicPr>
          <p:cNvPr id="3076" name="Picture 4" descr="http://www.ligo.org/science/Publication-S6CBCLowMass/Images/sensitivity.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705" y="2564904"/>
            <a:ext cx="4383279"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31052" y="2708920"/>
            <a:ext cx="1972796" cy="923330"/>
          </a:xfrm>
          <a:prstGeom prst="rect">
            <a:avLst/>
          </a:prstGeom>
          <a:noFill/>
        </p:spPr>
        <p:txBody>
          <a:bodyPr wrap="square" rtlCol="0">
            <a:spAutoFit/>
          </a:bodyPr>
          <a:lstStyle/>
          <a:p>
            <a:r>
              <a:rPr lang="en-GB" b="1" dirty="0" smtClean="0"/>
              <a:t>Horizon  distance as a function of mass</a:t>
            </a:r>
            <a:endParaRPr lang="en-GB" b="1" dirty="0"/>
          </a:p>
        </p:txBody>
      </p:sp>
      <p:sp>
        <p:nvSpPr>
          <p:cNvPr id="9" name="TextBox 8"/>
          <p:cNvSpPr txBox="1"/>
          <p:nvPr/>
        </p:nvSpPr>
        <p:spPr>
          <a:xfrm>
            <a:off x="5292080" y="5877272"/>
            <a:ext cx="3744416" cy="369332"/>
          </a:xfrm>
          <a:prstGeom prst="rect">
            <a:avLst/>
          </a:prstGeom>
          <a:noFill/>
        </p:spPr>
        <p:txBody>
          <a:bodyPr wrap="square" rtlCol="0">
            <a:spAutoFit/>
          </a:bodyPr>
          <a:lstStyle/>
          <a:p>
            <a:r>
              <a:rPr lang="en-GB" b="1" dirty="0" smtClean="0"/>
              <a:t>Event rate limits for different systems</a:t>
            </a:r>
            <a:endParaRPr lang="en-GB" b="1" dirty="0"/>
          </a:p>
        </p:txBody>
      </p:sp>
    </p:spTree>
    <p:extLst>
      <p:ext uri="{BB962C8B-B14F-4D97-AF65-F5344CB8AC3E}">
        <p14:creationId xmlns:p14="http://schemas.microsoft.com/office/powerpoint/2010/main" val="353668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ligo.org/science/Publication-S6VSR24KnownPulsar/Images/senscurve.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536" y="1196752"/>
            <a:ext cx="8367330"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a:xfrm>
            <a:off x="457200" y="1268760"/>
            <a:ext cx="8229600" cy="4525963"/>
          </a:xfrm>
        </p:spPr>
        <p:txBody>
          <a:bodyPr>
            <a:normAutofit/>
          </a:bodyPr>
          <a:lstStyle/>
          <a:p>
            <a:r>
              <a:rPr lang="en-GB" sz="2600" dirty="0" smtClean="0"/>
              <a:t>Searching for GWs from known pulsars</a:t>
            </a:r>
            <a:endParaRPr lang="en-GB" sz="2600" dirty="0"/>
          </a:p>
        </p:txBody>
      </p:sp>
      <p:sp>
        <p:nvSpPr>
          <p:cNvPr id="5" name="TextBox 4"/>
          <p:cNvSpPr txBox="1"/>
          <p:nvPr/>
        </p:nvSpPr>
        <p:spPr>
          <a:xfrm>
            <a:off x="5292080" y="260648"/>
            <a:ext cx="4211960" cy="646331"/>
          </a:xfrm>
          <a:prstGeom prst="rect">
            <a:avLst/>
          </a:prstGeom>
          <a:noFill/>
        </p:spPr>
        <p:txBody>
          <a:bodyPr wrap="square" rtlCol="0">
            <a:spAutoFit/>
          </a:bodyPr>
          <a:lstStyle/>
          <a:p>
            <a:r>
              <a:rPr lang="en-GB" dirty="0" err="1" smtClean="0"/>
              <a:t>Aasi</a:t>
            </a:r>
            <a:r>
              <a:rPr lang="en-GB" dirty="0" smtClean="0"/>
              <a:t> </a:t>
            </a:r>
            <a:r>
              <a:rPr lang="en-GB" i="1" dirty="0" smtClean="0"/>
              <a:t>et al</a:t>
            </a:r>
            <a:r>
              <a:rPr lang="en-GB" dirty="0" smtClean="0"/>
              <a:t>, </a:t>
            </a:r>
            <a:r>
              <a:rPr lang="en-GB" dirty="0" err="1" smtClean="0"/>
              <a:t>ApJ</a:t>
            </a:r>
            <a:r>
              <a:rPr lang="en-GB" dirty="0" smtClean="0"/>
              <a:t> 785</a:t>
            </a:r>
            <a:r>
              <a:rPr lang="en-GB" dirty="0"/>
              <a:t>, </a:t>
            </a:r>
            <a:r>
              <a:rPr lang="en-GB" dirty="0" smtClean="0"/>
              <a:t>2</a:t>
            </a:r>
            <a:r>
              <a:rPr lang="en-GB" dirty="0"/>
              <a:t>, </a:t>
            </a:r>
            <a:r>
              <a:rPr lang="en-GB" dirty="0" smtClean="0"/>
              <a:t>119 </a:t>
            </a:r>
            <a:r>
              <a:rPr lang="en-GB" dirty="0"/>
              <a:t>(2014)</a:t>
            </a:r>
            <a:r>
              <a:rPr lang="en-GB" dirty="0" smtClean="0"/>
              <a:t> arXiv:1309.4027</a:t>
            </a:r>
            <a:endParaRPr lang="en-GB" dirty="0"/>
          </a:p>
        </p:txBody>
      </p:sp>
    </p:spTree>
    <p:extLst>
      <p:ext uri="{BB962C8B-B14F-4D97-AF65-F5344CB8AC3E}">
        <p14:creationId xmlns:p14="http://schemas.microsoft.com/office/powerpoint/2010/main" val="3853692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a:xfrm>
            <a:off x="457200" y="1268760"/>
            <a:ext cx="8229600" cy="4525963"/>
          </a:xfrm>
        </p:spPr>
        <p:txBody>
          <a:bodyPr>
            <a:normAutofit/>
          </a:bodyPr>
          <a:lstStyle/>
          <a:p>
            <a:r>
              <a:rPr lang="en-GB" sz="2600" dirty="0" smtClean="0"/>
              <a:t>Searching for GWs from </a:t>
            </a:r>
            <a:r>
              <a:rPr lang="en-GB" sz="2600" i="1" dirty="0" smtClean="0"/>
              <a:t>known</a:t>
            </a:r>
            <a:r>
              <a:rPr lang="en-GB" sz="2600" dirty="0" smtClean="0"/>
              <a:t> pulsars</a:t>
            </a:r>
            <a:endParaRPr lang="en-GB" sz="2600" dirty="0"/>
          </a:p>
        </p:txBody>
      </p:sp>
      <p:pic>
        <p:nvPicPr>
          <p:cNvPr id="7170" name="Picture 2" descr="http://www.ligo.org/science/Publication-S6VSR24KnownPulsar/Images/ellhi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8088"/>
            <a:ext cx="3779912" cy="37799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drathist.png (600×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348880"/>
            <a:ext cx="3816424" cy="3816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4644008" y="2077589"/>
                <a:ext cx="4392488" cy="542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a:rPr>
                          </m:ctrlPr>
                        </m:sSubPr>
                        <m:e>
                          <m:r>
                            <a:rPr lang="en-GB" b="0" i="1" smtClean="0">
                              <a:latin typeface="Cambria Math"/>
                            </a:rPr>
                            <m:t>h</m:t>
                          </m:r>
                        </m:e>
                        <m:sub>
                          <m:r>
                            <a:rPr lang="en-GB" b="0" i="1" smtClean="0">
                              <a:latin typeface="Cambria Math"/>
                            </a:rPr>
                            <m:t>𝑠𝑑</m:t>
                          </m:r>
                        </m:sub>
                      </m:sSub>
                      <m:r>
                        <a:rPr lang="en-GB" b="0" i="1" smtClean="0">
                          <a:latin typeface="Cambria Math"/>
                        </a:rPr>
                        <m:t>=2.5</m:t>
                      </m:r>
                      <m:r>
                        <a:rPr lang="en-GB" b="0" i="1" smtClean="0">
                          <a:latin typeface="Cambria Math"/>
                          <a:ea typeface="Cambria Math"/>
                        </a:rPr>
                        <m:t>×</m:t>
                      </m:r>
                      <m:sSup>
                        <m:sSupPr>
                          <m:ctrlPr>
                            <a:rPr lang="en-GB" b="0" i="1" smtClean="0">
                              <a:latin typeface="Cambria Math"/>
                              <a:ea typeface="Cambria Math"/>
                            </a:rPr>
                          </m:ctrlPr>
                        </m:sSupPr>
                        <m:e>
                          <m:r>
                            <a:rPr lang="en-GB" b="0" i="1" smtClean="0">
                              <a:latin typeface="Cambria Math"/>
                              <a:ea typeface="Cambria Math"/>
                            </a:rPr>
                            <m:t>10</m:t>
                          </m:r>
                        </m:e>
                        <m:sup>
                          <m:r>
                            <a:rPr lang="en-GB" b="0" i="1" smtClean="0">
                              <a:latin typeface="Cambria Math"/>
                              <a:ea typeface="Cambria Math"/>
                            </a:rPr>
                            <m:t>−25</m:t>
                          </m:r>
                        </m:sup>
                      </m:sSup>
                      <m:sSub>
                        <m:sSubPr>
                          <m:ctrlPr>
                            <a:rPr lang="en-GB" b="0" i="1" smtClean="0">
                              <a:latin typeface="Cambria Math"/>
                              <a:ea typeface="Cambria Math"/>
                            </a:rPr>
                          </m:ctrlPr>
                        </m:sSubPr>
                        <m:e>
                          <m:r>
                            <a:rPr lang="en-GB" b="0" i="1" smtClean="0">
                              <a:latin typeface="Cambria Math"/>
                              <a:ea typeface="Cambria Math"/>
                            </a:rPr>
                            <m:t>𝐼</m:t>
                          </m:r>
                        </m:e>
                        <m:sub>
                          <m:r>
                            <a:rPr lang="en-GB" b="0" i="1" smtClean="0">
                              <a:latin typeface="Cambria Math"/>
                              <a:ea typeface="Cambria Math"/>
                            </a:rPr>
                            <m:t>38</m:t>
                          </m:r>
                        </m:sub>
                      </m:sSub>
                      <m:sSup>
                        <m:sSupPr>
                          <m:ctrlPr>
                            <a:rPr lang="en-GB" b="0" i="1" smtClean="0">
                              <a:latin typeface="Cambria Math"/>
                              <a:ea typeface="Cambria Math"/>
                            </a:rPr>
                          </m:ctrlPr>
                        </m:sSupPr>
                        <m:e>
                          <m:d>
                            <m:dPr>
                              <m:begChr m:val="|"/>
                              <m:endChr m:val="|"/>
                              <m:ctrlPr>
                                <a:rPr lang="en-GB" b="0" i="1" smtClean="0">
                                  <a:latin typeface="Cambria Math"/>
                                  <a:ea typeface="Cambria Math"/>
                                </a:rPr>
                              </m:ctrlPr>
                            </m:dPr>
                            <m:e>
                              <m:sSub>
                                <m:sSubPr>
                                  <m:ctrlPr>
                                    <a:rPr lang="en-GB" b="0" i="1" smtClean="0">
                                      <a:latin typeface="Cambria Math"/>
                                      <a:ea typeface="Cambria Math"/>
                                    </a:rPr>
                                  </m:ctrlPr>
                                </m:sSubPr>
                                <m:e>
                                  <m:acc>
                                    <m:accPr>
                                      <m:chr m:val="̇"/>
                                      <m:ctrlPr>
                                        <a:rPr lang="en-GB" b="0" i="1" smtClean="0">
                                          <a:latin typeface="Cambria Math"/>
                                          <a:ea typeface="Cambria Math"/>
                                        </a:rPr>
                                      </m:ctrlPr>
                                    </m:accPr>
                                    <m:e>
                                      <m:r>
                                        <a:rPr lang="en-GB" b="0" i="1" smtClean="0">
                                          <a:latin typeface="Cambria Math"/>
                                          <a:ea typeface="Cambria Math"/>
                                        </a:rPr>
                                        <m:t>𝑓</m:t>
                                      </m:r>
                                    </m:e>
                                  </m:acc>
                                </m:e>
                                <m:sub>
                                  <m:r>
                                    <a:rPr lang="en-GB" b="0" i="1" smtClean="0">
                                      <a:latin typeface="Cambria Math"/>
                                    </a:rPr>
                                    <m:t>−11</m:t>
                                  </m:r>
                                </m:sub>
                              </m:sSub>
                            </m:e>
                          </m:d>
                        </m:e>
                        <m:sup>
                          <m:r>
                            <a:rPr lang="en-GB" b="0" i="1" smtClean="0">
                              <a:latin typeface="Cambria Math"/>
                            </a:rPr>
                            <m:t>1/2</m:t>
                          </m:r>
                        </m:sup>
                      </m:sSup>
                      <m:sSubSup>
                        <m:sSubSupPr>
                          <m:ctrlPr>
                            <a:rPr lang="en-GB" b="0" i="1" smtClean="0">
                              <a:latin typeface="Cambria Math"/>
                            </a:rPr>
                          </m:ctrlPr>
                        </m:sSubSupPr>
                        <m:e>
                          <m:r>
                            <a:rPr lang="en-GB" b="0" i="1" smtClean="0">
                              <a:latin typeface="Cambria Math"/>
                            </a:rPr>
                            <m:t>𝑓</m:t>
                          </m:r>
                        </m:e>
                        <m:sub>
                          <m:r>
                            <a:rPr lang="en-GB" b="0" i="1" smtClean="0">
                              <a:latin typeface="Cambria Math"/>
                            </a:rPr>
                            <m:t>100</m:t>
                          </m:r>
                        </m:sub>
                        <m:sup>
                          <m:r>
                            <a:rPr lang="en-GB" b="0" i="1" smtClean="0">
                              <a:latin typeface="Cambria Math"/>
                            </a:rPr>
                            <m:t>−1/2</m:t>
                          </m:r>
                        </m:sup>
                      </m:sSubSup>
                      <m:sSubSup>
                        <m:sSubSupPr>
                          <m:ctrlPr>
                            <a:rPr lang="en-GB" b="0" i="1" smtClean="0">
                              <a:latin typeface="Cambria Math"/>
                            </a:rPr>
                          </m:ctrlPr>
                        </m:sSubSupPr>
                        <m:e>
                          <m:r>
                            <a:rPr lang="en-GB" b="0" i="1" smtClean="0">
                              <a:latin typeface="Cambria Math"/>
                            </a:rPr>
                            <m:t>𝑟</m:t>
                          </m:r>
                        </m:e>
                        <m:sub>
                          <m:r>
                            <m:rPr>
                              <m:nor/>
                            </m:rPr>
                            <a:rPr lang="en-GB" b="0" i="0" smtClean="0">
                              <a:latin typeface="Cambria Math"/>
                            </a:rPr>
                            <m:t>kpc</m:t>
                          </m:r>
                        </m:sub>
                        <m:sup>
                          <m:r>
                            <a:rPr lang="en-GB" b="0" i="1" smtClean="0">
                              <a:latin typeface="Cambria Math"/>
                            </a:rPr>
                            <m:t>−1</m:t>
                          </m:r>
                        </m:sup>
                      </m:sSubSup>
                      <m:r>
                        <m:rPr>
                          <m:nor/>
                        </m:rPr>
                        <a:rPr lang="en-GB" b="0" i="0" smtClean="0">
                          <a:latin typeface="Cambria Math"/>
                        </a:rPr>
                        <m:t>  </m:t>
                      </m:r>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4644008" y="2077589"/>
                <a:ext cx="4392488" cy="542071"/>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79512" y="1801293"/>
                <a:ext cx="3819059" cy="475579"/>
              </a:xfrm>
              <a:prstGeom prst="rect">
                <a:avLst/>
              </a:prstGeom>
              <a:noFill/>
            </p:spPr>
            <p:txBody>
              <a:bodyPr wrap="none" rtlCol="0">
                <a:spAutoFit/>
              </a:bodyPr>
              <a:lstStyle/>
              <a:p>
                <a:r>
                  <a:rPr lang="en-GB" b="0" dirty="0" smtClean="0"/>
                  <a:t>Strain </a:t>
                </a:r>
                <a14:m>
                  <m:oMath xmlns:m="http://schemas.openxmlformats.org/officeDocument/2006/math">
                    <m:r>
                      <a:rPr lang="en-GB" b="0" i="1" smtClean="0">
                        <a:latin typeface="Cambria Math"/>
                      </a:rPr>
                      <m:t>h</m:t>
                    </m:r>
                    <m:r>
                      <a:rPr lang="en-GB" b="0" i="1" smtClean="0">
                        <a:latin typeface="Cambria Math"/>
                      </a:rPr>
                      <m:t>=4.2×</m:t>
                    </m:r>
                    <m:sSup>
                      <m:sSupPr>
                        <m:ctrlPr>
                          <a:rPr lang="en-GB" b="0" i="1" smtClean="0">
                            <a:latin typeface="Cambria Math"/>
                            <a:ea typeface="Cambria Math"/>
                          </a:rPr>
                        </m:ctrlPr>
                      </m:sSupPr>
                      <m:e>
                        <m:r>
                          <a:rPr lang="en-GB" b="0" i="1" smtClean="0">
                            <a:latin typeface="Cambria Math"/>
                            <a:ea typeface="Cambria Math"/>
                          </a:rPr>
                          <m:t>10</m:t>
                        </m:r>
                      </m:e>
                      <m:sup>
                        <m:r>
                          <a:rPr lang="en-GB" b="0" i="1" smtClean="0">
                            <a:latin typeface="Cambria Math"/>
                            <a:ea typeface="Cambria Math"/>
                          </a:rPr>
                          <m:t>−26</m:t>
                        </m:r>
                      </m:sup>
                    </m:sSup>
                    <m:sSub>
                      <m:sSubPr>
                        <m:ctrlPr>
                          <a:rPr lang="en-GB" b="0" i="1" smtClean="0">
                            <a:latin typeface="Cambria Math"/>
                            <a:ea typeface="Cambria Math"/>
                          </a:rPr>
                        </m:ctrlPr>
                      </m:sSubPr>
                      <m:e>
                        <m:r>
                          <a:rPr lang="en-GB" b="0" i="1" smtClean="0">
                            <a:latin typeface="Cambria Math"/>
                            <a:ea typeface="Cambria Math"/>
                          </a:rPr>
                          <m:t>𝜖</m:t>
                        </m:r>
                      </m:e>
                      <m:sub>
                        <m:r>
                          <a:rPr lang="en-GB" b="0" i="1" smtClean="0">
                            <a:latin typeface="Cambria Math"/>
                            <a:ea typeface="Cambria Math"/>
                          </a:rPr>
                          <m:t>−6</m:t>
                        </m:r>
                      </m:sub>
                    </m:sSub>
                    <m:sSub>
                      <m:sSubPr>
                        <m:ctrlPr>
                          <a:rPr lang="en-GB" b="0" i="1" smtClean="0">
                            <a:latin typeface="Cambria Math"/>
                            <a:ea typeface="Cambria Math"/>
                          </a:rPr>
                        </m:ctrlPr>
                      </m:sSubPr>
                      <m:e>
                        <m:r>
                          <a:rPr lang="en-GB" b="0" i="1" smtClean="0">
                            <a:latin typeface="Cambria Math"/>
                            <a:ea typeface="Cambria Math"/>
                          </a:rPr>
                          <m:t>𝐼</m:t>
                        </m:r>
                      </m:e>
                      <m:sub>
                        <m:r>
                          <a:rPr lang="en-GB" b="0" i="1" smtClean="0">
                            <a:latin typeface="Cambria Math"/>
                            <a:ea typeface="Cambria Math"/>
                          </a:rPr>
                          <m:t>38</m:t>
                        </m:r>
                      </m:sub>
                    </m:sSub>
                    <m:sSubSup>
                      <m:sSubSupPr>
                        <m:ctrlPr>
                          <a:rPr lang="en-GB" b="0" i="1" smtClean="0">
                            <a:latin typeface="Cambria Math"/>
                            <a:ea typeface="Cambria Math"/>
                          </a:rPr>
                        </m:ctrlPr>
                      </m:sSubSupPr>
                      <m:e>
                        <m:r>
                          <a:rPr lang="en-GB" b="0" i="1" smtClean="0">
                            <a:latin typeface="Cambria Math"/>
                            <a:ea typeface="Cambria Math"/>
                          </a:rPr>
                          <m:t>𝑓</m:t>
                        </m:r>
                      </m:e>
                      <m:sub>
                        <m:r>
                          <a:rPr lang="en-GB" b="0" i="1" smtClean="0">
                            <a:latin typeface="Cambria Math"/>
                            <a:ea typeface="Cambria Math"/>
                          </a:rPr>
                          <m:t>100</m:t>
                        </m:r>
                      </m:sub>
                      <m:sup>
                        <m:r>
                          <a:rPr lang="en-GB" b="0" i="1" smtClean="0">
                            <a:latin typeface="Cambria Math"/>
                            <a:ea typeface="Cambria Math"/>
                          </a:rPr>
                          <m:t>2</m:t>
                        </m:r>
                      </m:sup>
                    </m:sSubSup>
                    <m:sSubSup>
                      <m:sSubSupPr>
                        <m:ctrlPr>
                          <a:rPr lang="en-GB" b="0" i="1" smtClean="0">
                            <a:latin typeface="Cambria Math"/>
                            <a:ea typeface="Cambria Math"/>
                          </a:rPr>
                        </m:ctrlPr>
                      </m:sSubSupPr>
                      <m:e>
                        <m:r>
                          <a:rPr lang="en-GB" b="0" i="1" smtClean="0">
                            <a:latin typeface="Cambria Math"/>
                            <a:ea typeface="Cambria Math"/>
                          </a:rPr>
                          <m:t>𝑟</m:t>
                        </m:r>
                      </m:e>
                      <m:sub>
                        <m:r>
                          <m:rPr>
                            <m:nor/>
                          </m:rPr>
                          <a:rPr lang="en-GB" b="0" i="0" smtClean="0">
                            <a:latin typeface="Cambria Math"/>
                            <a:ea typeface="Cambria Math"/>
                          </a:rPr>
                          <m:t>kpc</m:t>
                        </m:r>
                      </m:sub>
                      <m:sup>
                        <m:r>
                          <a:rPr lang="en-GB" b="0" i="1" smtClean="0">
                            <a:latin typeface="Cambria Math"/>
                            <a:ea typeface="Cambria Math"/>
                          </a:rPr>
                          <m:t>−1</m:t>
                        </m:r>
                      </m:sup>
                    </m:sSubSup>
                  </m:oMath>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179512" y="1801293"/>
                <a:ext cx="3819059" cy="475579"/>
              </a:xfrm>
              <a:prstGeom prst="rect">
                <a:avLst/>
              </a:prstGeom>
              <a:blipFill rotWithShape="1">
                <a:blip r:embed="rId5"/>
                <a:stretch>
                  <a:fillRect l="-1276" t="-1266" b="-101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67544" y="2276872"/>
                <a:ext cx="3528392" cy="1005788"/>
              </a:xfrm>
              <a:prstGeom prst="rect">
                <a:avLst/>
              </a:prstGeom>
              <a:noFill/>
            </p:spPr>
            <p:txBody>
              <a:bodyPr wrap="square" rtlCol="0">
                <a:spAutoFit/>
              </a:bodyPr>
              <a:lstStyle/>
              <a:p>
                <a14:m>
                  <m:oMath xmlns:m="http://schemas.openxmlformats.org/officeDocument/2006/math">
                    <m:sSub>
                      <m:sSubPr>
                        <m:ctrlPr>
                          <a:rPr lang="en-GB" sz="1400" b="0" i="1" smtClean="0">
                            <a:latin typeface="Cambria Math"/>
                          </a:rPr>
                        </m:ctrlPr>
                      </m:sSubPr>
                      <m:e>
                        <m:r>
                          <a:rPr lang="en-GB" sz="1400" b="0" i="1" smtClean="0">
                            <a:latin typeface="Cambria Math"/>
                          </a:rPr>
                          <m:t>𝜖</m:t>
                        </m:r>
                      </m:e>
                      <m:sub>
                        <m:r>
                          <a:rPr lang="en-GB" sz="1400" b="0" i="1" smtClean="0">
                            <a:latin typeface="Cambria Math"/>
                          </a:rPr>
                          <m:t>−6</m:t>
                        </m:r>
                      </m:sub>
                    </m:sSub>
                  </m:oMath>
                </a14:m>
                <a:r>
                  <a:rPr lang="en-GB" sz="1400" dirty="0" smtClean="0"/>
                  <a:t>: </a:t>
                </a:r>
                <a:r>
                  <a:rPr lang="en-GB" sz="1400" dirty="0" err="1"/>
                  <a:t>e</a:t>
                </a:r>
                <a:r>
                  <a:rPr lang="en-GB" sz="1400" dirty="0" smtClean="0"/>
                  <a:t>llipticity (per </a:t>
                </a:r>
                <a14:m>
                  <m:oMath xmlns:m="http://schemas.openxmlformats.org/officeDocument/2006/math">
                    <m:sSup>
                      <m:sSupPr>
                        <m:ctrlPr>
                          <a:rPr lang="en-GB" sz="1400" b="0" i="1" smtClean="0">
                            <a:latin typeface="Cambria Math"/>
                          </a:rPr>
                        </m:ctrlPr>
                      </m:sSupPr>
                      <m:e>
                        <m:r>
                          <a:rPr lang="en-GB" sz="1400" b="0" i="1" smtClean="0">
                            <a:latin typeface="Cambria Math"/>
                          </a:rPr>
                          <m:t>10</m:t>
                        </m:r>
                      </m:e>
                      <m:sup>
                        <m:r>
                          <a:rPr lang="en-GB" sz="1400" b="0" i="1" smtClean="0">
                            <a:latin typeface="Cambria Math"/>
                          </a:rPr>
                          <m:t>−6</m:t>
                        </m:r>
                      </m:sup>
                    </m:sSup>
                  </m:oMath>
                </a14:m>
                <a:r>
                  <a:rPr lang="en-GB" sz="1400" dirty="0" smtClean="0"/>
                  <a:t>)</a:t>
                </a:r>
              </a:p>
              <a:p>
                <a14:m>
                  <m:oMath xmlns:m="http://schemas.openxmlformats.org/officeDocument/2006/math">
                    <m:sSub>
                      <m:sSubPr>
                        <m:ctrlPr>
                          <a:rPr lang="en-GB" sz="1400" b="0" i="1" smtClean="0">
                            <a:latin typeface="Cambria Math"/>
                          </a:rPr>
                        </m:ctrlPr>
                      </m:sSubPr>
                      <m:e>
                        <m:r>
                          <a:rPr lang="en-GB" sz="1400" b="0" i="1" smtClean="0">
                            <a:latin typeface="Cambria Math"/>
                          </a:rPr>
                          <m:t>𝐼</m:t>
                        </m:r>
                      </m:e>
                      <m:sub>
                        <m:r>
                          <a:rPr lang="en-GB" sz="1400" b="0" i="1" smtClean="0">
                            <a:latin typeface="Cambria Math"/>
                          </a:rPr>
                          <m:t>38</m:t>
                        </m:r>
                      </m:sub>
                    </m:sSub>
                  </m:oMath>
                </a14:m>
                <a:r>
                  <a:rPr lang="en-GB" sz="1400" dirty="0" smtClean="0"/>
                  <a:t>: principle mom. </a:t>
                </a:r>
                <a:r>
                  <a:rPr lang="en-GB" sz="1400" dirty="0"/>
                  <a:t>of inertia </a:t>
                </a:r>
                <a:r>
                  <a:rPr lang="en-GB" sz="1400" dirty="0" smtClean="0"/>
                  <a:t>(per </a:t>
                </a:r>
                <a14:m>
                  <m:oMath xmlns:m="http://schemas.openxmlformats.org/officeDocument/2006/math">
                    <m:sSup>
                      <m:sSupPr>
                        <m:ctrlPr>
                          <a:rPr lang="en-GB" sz="1400" i="1">
                            <a:latin typeface="Cambria Math"/>
                          </a:rPr>
                        </m:ctrlPr>
                      </m:sSupPr>
                      <m:e>
                        <m:r>
                          <a:rPr lang="en-GB" sz="1400" i="1">
                            <a:latin typeface="Cambria Math"/>
                          </a:rPr>
                          <m:t>10</m:t>
                        </m:r>
                      </m:e>
                      <m:sup>
                        <m:r>
                          <a:rPr lang="en-GB" sz="1400" i="1">
                            <a:latin typeface="Cambria Math"/>
                          </a:rPr>
                          <m:t>38</m:t>
                        </m:r>
                      </m:sup>
                    </m:sSup>
                    <m:r>
                      <m:rPr>
                        <m:nor/>
                      </m:rPr>
                      <a:rPr lang="en-GB" sz="1400">
                        <a:latin typeface="Cambria Math"/>
                      </a:rPr>
                      <m:t>kg</m:t>
                    </m:r>
                    <m:sSup>
                      <m:sSupPr>
                        <m:ctrlPr>
                          <a:rPr lang="en-GB" sz="1400" i="1">
                            <a:latin typeface="Cambria Math"/>
                          </a:rPr>
                        </m:ctrlPr>
                      </m:sSupPr>
                      <m:e>
                        <m:r>
                          <m:rPr>
                            <m:nor/>
                          </m:rPr>
                          <a:rPr lang="en-GB" sz="1400">
                            <a:latin typeface="Cambria Math"/>
                          </a:rPr>
                          <m:t>m</m:t>
                        </m:r>
                      </m:e>
                      <m:sup>
                        <m:r>
                          <a:rPr lang="en-GB" sz="1400" i="1">
                            <a:latin typeface="Cambria Math"/>
                          </a:rPr>
                          <m:t>2</m:t>
                        </m:r>
                      </m:sup>
                    </m:sSup>
                  </m:oMath>
                </a14:m>
                <a:r>
                  <a:rPr lang="en-GB" sz="1400" dirty="0"/>
                  <a:t>)</a:t>
                </a:r>
                <a:endParaRPr lang="en-GB" sz="1400" dirty="0" smtClean="0"/>
              </a:p>
              <a:p>
                <a14:m>
                  <m:oMath xmlns:m="http://schemas.openxmlformats.org/officeDocument/2006/math">
                    <m:sSub>
                      <m:sSubPr>
                        <m:ctrlPr>
                          <a:rPr lang="en-GB" sz="1400" b="0" i="1" smtClean="0">
                            <a:latin typeface="Cambria Math"/>
                          </a:rPr>
                        </m:ctrlPr>
                      </m:sSubPr>
                      <m:e>
                        <m:r>
                          <a:rPr lang="en-GB" sz="1400" b="0" i="1" smtClean="0">
                            <a:latin typeface="Cambria Math"/>
                          </a:rPr>
                          <m:t>𝑓</m:t>
                        </m:r>
                      </m:e>
                      <m:sub>
                        <m:r>
                          <a:rPr lang="en-GB" sz="1400" b="0" i="1" smtClean="0">
                            <a:latin typeface="Cambria Math"/>
                          </a:rPr>
                          <m:t>100</m:t>
                        </m:r>
                      </m:sub>
                    </m:sSub>
                  </m:oMath>
                </a14:m>
                <a:r>
                  <a:rPr lang="en-GB" sz="1400" dirty="0" smtClean="0"/>
                  <a:t>: rotation freq. (per </a:t>
                </a:r>
                <a:r>
                  <a:rPr lang="en-GB" sz="1400" dirty="0"/>
                  <a:t>100 Hz</a:t>
                </a:r>
                <a:r>
                  <a:rPr lang="en-GB" sz="1400" dirty="0" smtClean="0"/>
                  <a:t>)</a:t>
                </a:r>
              </a:p>
              <a:p>
                <a14:m>
                  <m:oMath xmlns:m="http://schemas.openxmlformats.org/officeDocument/2006/math">
                    <m:sSub>
                      <m:sSubPr>
                        <m:ctrlPr>
                          <a:rPr lang="en-GB" sz="1400" b="0" i="1" smtClean="0">
                            <a:latin typeface="Cambria Math"/>
                          </a:rPr>
                        </m:ctrlPr>
                      </m:sSubPr>
                      <m:e>
                        <m:r>
                          <a:rPr lang="en-GB" sz="1400" b="0" i="1" smtClean="0">
                            <a:latin typeface="Cambria Math"/>
                          </a:rPr>
                          <m:t>𝑟</m:t>
                        </m:r>
                      </m:e>
                      <m:sub>
                        <m:r>
                          <m:rPr>
                            <m:nor/>
                          </m:rPr>
                          <a:rPr lang="en-GB" sz="1400" b="0" i="0" smtClean="0">
                            <a:latin typeface="Cambria Math"/>
                          </a:rPr>
                          <m:t>kpc</m:t>
                        </m:r>
                      </m:sub>
                    </m:sSub>
                  </m:oMath>
                </a14:m>
                <a:r>
                  <a:rPr lang="en-GB" sz="1400" dirty="0" smtClean="0"/>
                  <a:t>: distance (</a:t>
                </a:r>
                <a:r>
                  <a:rPr lang="en-GB" sz="1400" dirty="0" err="1" smtClean="0"/>
                  <a:t>kpc</a:t>
                </a:r>
                <a:r>
                  <a:rPr lang="en-GB" sz="1400" dirty="0" smtClean="0"/>
                  <a:t>) </a:t>
                </a:r>
                <a:endParaRPr lang="en-GB"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467544" y="2276872"/>
                <a:ext cx="3528392" cy="1005788"/>
              </a:xfrm>
              <a:prstGeom prst="rect">
                <a:avLst/>
              </a:prstGeom>
              <a:blipFill rotWithShape="1">
                <a:blip r:embed="rId6"/>
                <a:stretch>
                  <a:fillRect b="-3049"/>
                </a:stretch>
              </a:blipFill>
            </p:spPr>
            <p:txBody>
              <a:bodyPr/>
              <a:lstStyle/>
              <a:p>
                <a:r>
                  <a:rPr lang="en-GB">
                    <a:noFill/>
                  </a:rPr>
                  <a:t> </a:t>
                </a:r>
              </a:p>
            </p:txBody>
          </p:sp>
        </mc:Fallback>
      </mc:AlternateContent>
      <p:sp>
        <p:nvSpPr>
          <p:cNvPr id="12" name="TextBox 11"/>
          <p:cNvSpPr txBox="1"/>
          <p:nvPr/>
        </p:nvSpPr>
        <p:spPr>
          <a:xfrm>
            <a:off x="4355977" y="1844824"/>
            <a:ext cx="4788024" cy="338554"/>
          </a:xfrm>
          <a:prstGeom prst="rect">
            <a:avLst/>
          </a:prstGeom>
          <a:noFill/>
        </p:spPr>
        <p:txBody>
          <a:bodyPr wrap="square" rtlCol="0">
            <a:spAutoFit/>
          </a:bodyPr>
          <a:lstStyle/>
          <a:p>
            <a:r>
              <a:rPr lang="en-GB" sz="1600" dirty="0" smtClean="0"/>
              <a:t>Spin-down limit: spin-down luminosity = GW luminosity</a:t>
            </a:r>
            <a:endParaRPr lang="en-GB" sz="1600" dirty="0"/>
          </a:p>
        </p:txBody>
      </p:sp>
      <p:sp>
        <p:nvSpPr>
          <p:cNvPr id="13" name="TextBox 12"/>
          <p:cNvSpPr txBox="1"/>
          <p:nvPr/>
        </p:nvSpPr>
        <p:spPr>
          <a:xfrm>
            <a:off x="3491880" y="3068960"/>
            <a:ext cx="1872208" cy="1323439"/>
          </a:xfrm>
          <a:prstGeom prst="rect">
            <a:avLst/>
          </a:prstGeom>
          <a:no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en-GB" sz="1600" dirty="0" err="1" smtClean="0"/>
              <a:t>Ellipticity</a:t>
            </a:r>
            <a:r>
              <a:rPr lang="en-GB" sz="1600" dirty="0" smtClean="0"/>
              <a:t> and mom. </a:t>
            </a:r>
            <a:r>
              <a:rPr lang="en-GB" sz="1600" dirty="0"/>
              <a:t>o</a:t>
            </a:r>
            <a:r>
              <a:rPr lang="en-GB" sz="1600" dirty="0" smtClean="0"/>
              <a:t>f inertia (or combined as mass quadrupole) are EOS dependent</a:t>
            </a:r>
            <a:endParaRPr lang="en-GB" sz="1600" dirty="0"/>
          </a:p>
        </p:txBody>
      </p:sp>
      <mc:AlternateContent xmlns:mc="http://schemas.openxmlformats.org/markup-compatibility/2006" xmlns:a14="http://schemas.microsoft.com/office/drawing/2010/main">
        <mc:Choice Requires="a14">
          <p:sp>
            <p:nvSpPr>
              <p:cNvPr id="22" name="TextBox 21"/>
              <p:cNvSpPr txBox="1"/>
              <p:nvPr/>
            </p:nvSpPr>
            <p:spPr>
              <a:xfrm>
                <a:off x="3509048" y="4509120"/>
                <a:ext cx="1872208" cy="1572482"/>
              </a:xfrm>
              <a:prstGeom prst="rect">
                <a:avLst/>
              </a:prstGeom>
              <a:no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en-US" sz="1600" dirty="0">
                    <a:ea typeface="Gill Sans" charset="0"/>
                    <a:cs typeface="Gill Sans" charset="0"/>
                    <a:sym typeface="Gill Sans" charset="0"/>
                  </a:rPr>
                  <a:t>Currently we expect </a:t>
                </a:r>
                <a14:m>
                  <m:oMath xmlns:m="http://schemas.openxmlformats.org/officeDocument/2006/math">
                    <m:sSub>
                      <m:sSubPr>
                        <m:ctrlPr>
                          <a:rPr lang="en-GB" sz="1600" i="1">
                            <a:latin typeface="Cambria Math"/>
                            <a:ea typeface="Gill Sans" charset="0"/>
                            <a:cs typeface="Gill Sans" charset="0"/>
                            <a:sym typeface="Gill Sans" charset="0"/>
                          </a:rPr>
                        </m:ctrlPr>
                      </m:sSubPr>
                      <m:e>
                        <m:r>
                          <a:rPr lang="en-GB" sz="1600" i="1">
                            <a:latin typeface="Cambria Math"/>
                            <a:ea typeface="Gill Sans" charset="0"/>
                            <a:cs typeface="Gill Sans" charset="0"/>
                            <a:sym typeface="Gill Sans" charset="0"/>
                          </a:rPr>
                          <m:t>𝜖</m:t>
                        </m:r>
                      </m:e>
                      <m:sub>
                        <m:r>
                          <a:rPr lang="en-GB" sz="1600" i="1">
                            <a:latin typeface="Cambria Math"/>
                            <a:ea typeface="Gill Sans" charset="0"/>
                            <a:cs typeface="Gill Sans" charset="0"/>
                            <a:sym typeface="Gill Sans" charset="0"/>
                          </a:rPr>
                          <m:t>𝑚𝑎𝑥</m:t>
                        </m:r>
                      </m:sub>
                    </m:sSub>
                    <m:r>
                      <a:rPr lang="en-GB" sz="1600" i="1">
                        <a:latin typeface="Cambria Math"/>
                        <a:ea typeface="Cambria Math"/>
                        <a:cs typeface="Gill Sans" charset="0"/>
                        <a:sym typeface="Gill Sans" charset="0"/>
                      </a:rPr>
                      <m:t>~</m:t>
                    </m:r>
                    <m:sSup>
                      <m:sSupPr>
                        <m:ctrlPr>
                          <a:rPr lang="en-GB" sz="1600" i="1">
                            <a:latin typeface="Cambria Math"/>
                            <a:ea typeface="Cambria Math"/>
                            <a:cs typeface="Gill Sans" charset="0"/>
                            <a:sym typeface="Gill Sans" charset="0"/>
                          </a:rPr>
                        </m:ctrlPr>
                      </m:sSupPr>
                      <m:e>
                        <m:r>
                          <a:rPr lang="en-GB" sz="1600" i="1">
                            <a:latin typeface="Cambria Math"/>
                            <a:ea typeface="Cambria Math"/>
                            <a:cs typeface="Gill Sans" charset="0"/>
                            <a:sym typeface="Gill Sans" charset="0"/>
                          </a:rPr>
                          <m:t>10</m:t>
                        </m:r>
                      </m:e>
                      <m:sup>
                        <m:r>
                          <a:rPr lang="en-GB" sz="1600" i="1">
                            <a:latin typeface="Cambria Math"/>
                            <a:ea typeface="Cambria Math"/>
                            <a:cs typeface="Gill Sans" charset="0"/>
                            <a:sym typeface="Gill Sans" charset="0"/>
                          </a:rPr>
                          <m:t>−4</m:t>
                        </m:r>
                      </m:sup>
                    </m:sSup>
                  </m:oMath>
                </a14:m>
                <a:r>
                  <a:rPr lang="en-US" sz="1600" dirty="0">
                    <a:ea typeface="Gill Sans" charset="0"/>
                    <a:cs typeface="Gill Sans" charset="0"/>
                    <a:sym typeface="Gill Sans" charset="0"/>
                  </a:rPr>
                  <a:t> for ‘exotic’ quark stars, </a:t>
                </a:r>
                <a14:m>
                  <m:oMath xmlns:m="http://schemas.openxmlformats.org/officeDocument/2006/math">
                    <m:r>
                      <a:rPr lang="en-GB" sz="1600" i="1">
                        <a:latin typeface="Cambria Math"/>
                        <a:ea typeface="Cambria Math"/>
                        <a:cs typeface="Gill Sans" charset="0"/>
                        <a:sym typeface="Gill Sans" charset="0"/>
                      </a:rPr>
                      <m:t>~</m:t>
                    </m:r>
                    <m:sSup>
                      <m:sSupPr>
                        <m:ctrlPr>
                          <a:rPr lang="en-GB" sz="1600" i="1">
                            <a:latin typeface="Cambria Math"/>
                            <a:ea typeface="Gill Sans" charset="0"/>
                            <a:cs typeface="Gill Sans" charset="0"/>
                            <a:sym typeface="Gill Sans" charset="0"/>
                          </a:rPr>
                        </m:ctrlPr>
                      </m:sSupPr>
                      <m:e>
                        <m:r>
                          <a:rPr lang="en-GB" sz="1600" i="1">
                            <a:latin typeface="Cambria Math"/>
                            <a:ea typeface="Gill Sans" charset="0"/>
                            <a:cs typeface="Gill Sans" charset="0"/>
                            <a:sym typeface="Gill Sans" charset="0"/>
                          </a:rPr>
                          <m:t>10</m:t>
                        </m:r>
                      </m:e>
                      <m:sup>
                        <m:r>
                          <a:rPr lang="en-GB" sz="1600" i="1">
                            <a:latin typeface="Cambria Math"/>
                            <a:ea typeface="Gill Sans" charset="0"/>
                            <a:cs typeface="Gill Sans" charset="0"/>
                            <a:sym typeface="Gill Sans" charset="0"/>
                          </a:rPr>
                          <m:t>−5</m:t>
                        </m:r>
                      </m:sup>
                    </m:sSup>
                  </m:oMath>
                </a14:m>
                <a:r>
                  <a:rPr lang="en-US" sz="1600" dirty="0">
                    <a:ea typeface="Gill Sans" charset="0"/>
                    <a:cs typeface="Gill Sans" charset="0"/>
                    <a:sym typeface="Gill Sans" charset="0"/>
                  </a:rPr>
                  <a:t> for ‘normal’ NS, but more likely to be </a:t>
                </a:r>
                <a14:m>
                  <m:oMath xmlns:m="http://schemas.openxmlformats.org/officeDocument/2006/math">
                    <m:r>
                      <a:rPr lang="en-US" sz="1600" i="1">
                        <a:latin typeface="Cambria Math"/>
                        <a:ea typeface="Cambria Math"/>
                        <a:cs typeface="Gill Sans" charset="0"/>
                        <a:sym typeface="Gill Sans" charset="0"/>
                      </a:rPr>
                      <m:t>&lt;</m:t>
                    </m:r>
                    <m:sSup>
                      <m:sSupPr>
                        <m:ctrlPr>
                          <a:rPr lang="en-GB" sz="1600" i="1">
                            <a:latin typeface="Cambria Math"/>
                            <a:ea typeface="Cambria Math"/>
                            <a:cs typeface="Gill Sans" charset="0"/>
                            <a:sym typeface="Gill Sans" charset="0"/>
                          </a:rPr>
                        </m:ctrlPr>
                      </m:sSupPr>
                      <m:e>
                        <m:r>
                          <a:rPr lang="en-GB" sz="1600" i="1">
                            <a:latin typeface="Cambria Math"/>
                            <a:ea typeface="Cambria Math"/>
                            <a:cs typeface="Gill Sans" charset="0"/>
                            <a:sym typeface="Gill Sans" charset="0"/>
                          </a:rPr>
                          <m:t>10</m:t>
                        </m:r>
                      </m:e>
                      <m:sup>
                        <m:r>
                          <a:rPr lang="en-GB" sz="1600" i="1">
                            <a:latin typeface="Cambria Math"/>
                            <a:ea typeface="Cambria Math"/>
                            <a:cs typeface="Gill Sans" charset="0"/>
                            <a:sym typeface="Gill Sans" charset="0"/>
                          </a:rPr>
                          <m:t>−7</m:t>
                        </m:r>
                      </m:sup>
                    </m:sSup>
                  </m:oMath>
                </a14:m>
                <a:endParaRPr lang="en-GB"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509048" y="4509120"/>
                <a:ext cx="1872208" cy="1572482"/>
              </a:xfrm>
              <a:prstGeom prst="rect">
                <a:avLst/>
              </a:prstGeom>
              <a:blipFill rotWithShape="1">
                <a:blip r:embed="rId7"/>
                <a:stretch>
                  <a:fillRect/>
                </a:stretch>
              </a:blipFill>
              <a:ln>
                <a:solidFill>
                  <a:srgbClr val="FF0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4" name="TextBox 13"/>
          <p:cNvSpPr txBox="1"/>
          <p:nvPr/>
        </p:nvSpPr>
        <p:spPr>
          <a:xfrm>
            <a:off x="5292080" y="260648"/>
            <a:ext cx="4211960" cy="646331"/>
          </a:xfrm>
          <a:prstGeom prst="rect">
            <a:avLst/>
          </a:prstGeom>
          <a:noFill/>
        </p:spPr>
        <p:txBody>
          <a:bodyPr wrap="square" rtlCol="0">
            <a:spAutoFit/>
          </a:bodyPr>
          <a:lstStyle/>
          <a:p>
            <a:r>
              <a:rPr lang="en-GB" dirty="0" err="1" smtClean="0"/>
              <a:t>Aasi</a:t>
            </a:r>
            <a:r>
              <a:rPr lang="en-GB" dirty="0" smtClean="0"/>
              <a:t> </a:t>
            </a:r>
            <a:r>
              <a:rPr lang="en-GB" i="1" dirty="0" smtClean="0"/>
              <a:t>et al</a:t>
            </a:r>
            <a:r>
              <a:rPr lang="en-GB" dirty="0" smtClean="0"/>
              <a:t>, </a:t>
            </a:r>
            <a:r>
              <a:rPr lang="en-GB" dirty="0" err="1" smtClean="0"/>
              <a:t>ApJ</a:t>
            </a:r>
            <a:r>
              <a:rPr lang="en-GB" dirty="0" smtClean="0"/>
              <a:t> 785</a:t>
            </a:r>
            <a:r>
              <a:rPr lang="en-GB" dirty="0"/>
              <a:t>, </a:t>
            </a:r>
            <a:r>
              <a:rPr lang="en-GB" dirty="0" smtClean="0"/>
              <a:t>2</a:t>
            </a:r>
            <a:r>
              <a:rPr lang="en-GB" dirty="0"/>
              <a:t>, </a:t>
            </a:r>
            <a:r>
              <a:rPr lang="en-GB" dirty="0" smtClean="0"/>
              <a:t>119 </a:t>
            </a:r>
            <a:r>
              <a:rPr lang="en-GB" dirty="0"/>
              <a:t>(2014)</a:t>
            </a:r>
            <a:r>
              <a:rPr lang="en-GB" dirty="0" smtClean="0"/>
              <a:t> arXiv:1309.4027</a:t>
            </a:r>
            <a:endParaRPr lang="en-GB" dirty="0"/>
          </a:p>
        </p:txBody>
      </p:sp>
    </p:spTree>
    <p:extLst>
      <p:ext uri="{BB962C8B-B14F-4D97-AF65-F5344CB8AC3E}">
        <p14:creationId xmlns:p14="http://schemas.microsoft.com/office/powerpoint/2010/main" val="3560058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gravitational waves?</a:t>
            </a:r>
            <a:endParaRPr lang="en-GB" dirty="0"/>
          </a:p>
        </p:txBody>
      </p:sp>
      <p:sp>
        <p:nvSpPr>
          <p:cNvPr id="3" name="Content Placeholder 2"/>
          <p:cNvSpPr>
            <a:spLocks noGrp="1"/>
          </p:cNvSpPr>
          <p:nvPr>
            <p:ph idx="1"/>
          </p:nvPr>
        </p:nvSpPr>
        <p:spPr/>
        <p:txBody>
          <a:bodyPr/>
          <a:lstStyle/>
          <a:p>
            <a:r>
              <a:rPr lang="en-GB" dirty="0" smtClean="0"/>
              <a:t>Gravitational waves are a direct prediction of Einstein’s General Theory of Relativity</a:t>
            </a:r>
          </a:p>
          <a:p>
            <a:r>
              <a:rPr lang="en-GB" dirty="0" smtClean="0"/>
              <a:t>Solutions to (weak field) Einstein equations in vacuum are wave equations</a:t>
            </a:r>
          </a:p>
          <a:p>
            <a:endParaRPr lang="en-GB" dirty="0"/>
          </a:p>
          <a:p>
            <a:endParaRPr lang="en-GB" dirty="0" smtClean="0"/>
          </a:p>
          <a:p>
            <a:endParaRPr lang="en-GB" dirty="0"/>
          </a:p>
          <a:p>
            <a:r>
              <a:rPr lang="en-GB" dirty="0" smtClean="0"/>
              <a:t>“Ripples in space-time”</a:t>
            </a:r>
          </a:p>
        </p:txBody>
      </p:sp>
      <mc:AlternateContent xmlns:mc="http://schemas.openxmlformats.org/markup-compatibility/2006" xmlns:a14="http://schemas.microsoft.com/office/drawing/2010/main">
        <mc:Choice Requires="a14">
          <p:sp>
            <p:nvSpPr>
              <p:cNvPr id="4" name="TextBox 3"/>
              <p:cNvSpPr txBox="1"/>
              <p:nvPr/>
            </p:nvSpPr>
            <p:spPr>
              <a:xfrm>
                <a:off x="2915816" y="3716787"/>
                <a:ext cx="3202543" cy="7203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a:rPr>
                          </m:ctrlPr>
                        </m:dPr>
                        <m:e>
                          <m:r>
                            <a:rPr lang="en-GB" b="0" i="1" smtClean="0">
                              <a:latin typeface="Cambria Math"/>
                            </a:rPr>
                            <m:t>−</m:t>
                          </m:r>
                          <m:f>
                            <m:fPr>
                              <m:ctrlPr>
                                <a:rPr lang="en-GB" i="1" smtClean="0">
                                  <a:latin typeface="Cambria Math"/>
                                </a:rPr>
                              </m:ctrlPr>
                            </m:fPr>
                            <m:num>
                              <m:sSup>
                                <m:sSupPr>
                                  <m:ctrlPr>
                                    <a:rPr lang="en-GB" b="0" i="1" smtClean="0">
                                      <a:latin typeface="Cambria Math"/>
                                      <a:ea typeface="Cambria Math"/>
                                    </a:rPr>
                                  </m:ctrlPr>
                                </m:sSupPr>
                                <m:e>
                                  <m:r>
                                    <a:rPr lang="en-GB" i="1" smtClean="0">
                                      <a:latin typeface="Cambria Math"/>
                                      <a:ea typeface="Cambria Math"/>
                                    </a:rPr>
                                    <m:t>𝜕</m:t>
                                  </m:r>
                                </m:e>
                                <m:sup>
                                  <m:r>
                                    <a:rPr lang="en-GB" b="0" i="1" smtClean="0">
                                      <a:latin typeface="Cambria Math"/>
                                      <a:ea typeface="Cambria Math"/>
                                    </a:rPr>
                                    <m:t>2</m:t>
                                  </m:r>
                                </m:sup>
                              </m:sSup>
                            </m:num>
                            <m:den>
                              <m:r>
                                <a:rPr lang="en-GB" i="1" smtClean="0">
                                  <a:latin typeface="Cambria Math"/>
                                  <a:ea typeface="Cambria Math"/>
                                </a:rPr>
                                <m:t>𝜕</m:t>
                              </m:r>
                              <m:sSup>
                                <m:sSupPr>
                                  <m:ctrlPr>
                                    <a:rPr lang="en-GB" b="0" i="1" smtClean="0">
                                      <a:latin typeface="Cambria Math"/>
                                      <a:ea typeface="Cambria Math"/>
                                    </a:rPr>
                                  </m:ctrlPr>
                                </m:sSupPr>
                                <m:e>
                                  <m:r>
                                    <a:rPr lang="en-GB" b="0" i="1" smtClean="0">
                                      <a:latin typeface="Cambria Math"/>
                                      <a:ea typeface="Cambria Math"/>
                                    </a:rPr>
                                    <m:t>𝑡</m:t>
                                  </m:r>
                                </m:e>
                                <m:sup>
                                  <m:r>
                                    <a:rPr lang="en-GB" b="0" i="1" smtClean="0">
                                      <a:latin typeface="Cambria Math"/>
                                      <a:ea typeface="Cambria Math"/>
                                    </a:rPr>
                                    <m:t>2</m:t>
                                  </m:r>
                                </m:sup>
                              </m:sSup>
                            </m:den>
                          </m:f>
                          <m:r>
                            <a:rPr lang="en-GB" b="0" i="1" smtClean="0">
                              <a:latin typeface="Cambria Math"/>
                            </a:rPr>
                            <m:t>+</m:t>
                          </m:r>
                          <m:sSup>
                            <m:sSupPr>
                              <m:ctrlPr>
                                <a:rPr lang="en-GB" b="0" i="1" smtClean="0">
                                  <a:latin typeface="Cambria Math"/>
                                  <a:ea typeface="Cambria Math"/>
                                </a:rPr>
                              </m:ctrlPr>
                            </m:sSupPr>
                            <m:e>
                              <m:r>
                                <a:rPr lang="en-GB" b="0" i="1" smtClean="0">
                                  <a:latin typeface="Cambria Math"/>
                                  <a:ea typeface="Cambria Math"/>
                                </a:rPr>
                                <m:t>𝛻</m:t>
                              </m:r>
                            </m:e>
                            <m:sup>
                              <m:r>
                                <a:rPr lang="en-GB" b="0" i="1" smtClean="0">
                                  <a:latin typeface="Cambria Math"/>
                                  <a:ea typeface="Cambria Math"/>
                                </a:rPr>
                                <m:t>2</m:t>
                              </m:r>
                            </m:sup>
                          </m:sSup>
                        </m:e>
                      </m:d>
                      <m:sSup>
                        <m:sSupPr>
                          <m:ctrlPr>
                            <a:rPr lang="en-GB" b="0" i="1" smtClean="0">
                              <a:latin typeface="Cambria Math"/>
                            </a:rPr>
                          </m:ctrlPr>
                        </m:sSupPr>
                        <m:e>
                          <m:r>
                            <a:rPr lang="en-GB" b="0" i="1" smtClean="0">
                              <a:latin typeface="Cambria Math"/>
                            </a:rPr>
                            <m:t>h</m:t>
                          </m:r>
                        </m:e>
                        <m:sup>
                          <m:r>
                            <a:rPr lang="en-GB" b="0" i="1" smtClean="0">
                              <a:latin typeface="Cambria Math"/>
                            </a:rPr>
                            <m:t>𝜇𝜈</m:t>
                          </m:r>
                        </m:sup>
                      </m:sSup>
                      <m:r>
                        <a:rPr lang="en-GB" b="0" i="1" smtClean="0">
                          <a:latin typeface="Cambria Math"/>
                        </a:rPr>
                        <m:t>=−16</m:t>
                      </m:r>
                      <m:r>
                        <a:rPr lang="en-GB" b="0" i="1" smtClean="0">
                          <a:latin typeface="Cambria Math"/>
                        </a:rPr>
                        <m:t>𝜋</m:t>
                      </m:r>
                      <m:sSup>
                        <m:sSupPr>
                          <m:ctrlPr>
                            <a:rPr lang="en-GB" b="0" i="1" smtClean="0">
                              <a:latin typeface="Cambria Math"/>
                            </a:rPr>
                          </m:ctrlPr>
                        </m:sSupPr>
                        <m:e>
                          <m:r>
                            <a:rPr lang="en-GB" b="0" i="1" smtClean="0">
                              <a:latin typeface="Cambria Math"/>
                            </a:rPr>
                            <m:t>𝑇</m:t>
                          </m:r>
                        </m:e>
                        <m:sup>
                          <m:r>
                            <a:rPr lang="en-GB" b="0" i="1" smtClean="0">
                              <a:latin typeface="Cambria Math"/>
                            </a:rPr>
                            <m:t>𝜇𝜈</m:t>
                          </m:r>
                        </m:sup>
                      </m:sSup>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2915816" y="3716787"/>
                <a:ext cx="3202543" cy="720325"/>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921144" y="4437112"/>
                <a:ext cx="2400594" cy="7203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a:rPr>
                          </m:ctrlPr>
                        </m:dPr>
                        <m:e>
                          <m:r>
                            <a:rPr lang="en-GB" b="0" i="1" smtClean="0">
                              <a:latin typeface="Cambria Math"/>
                            </a:rPr>
                            <m:t>−</m:t>
                          </m:r>
                          <m:f>
                            <m:fPr>
                              <m:ctrlPr>
                                <a:rPr lang="en-GB" i="1" smtClean="0">
                                  <a:latin typeface="Cambria Math"/>
                                </a:rPr>
                              </m:ctrlPr>
                            </m:fPr>
                            <m:num>
                              <m:sSup>
                                <m:sSupPr>
                                  <m:ctrlPr>
                                    <a:rPr lang="en-GB" b="0" i="1" smtClean="0">
                                      <a:latin typeface="Cambria Math"/>
                                      <a:ea typeface="Cambria Math"/>
                                    </a:rPr>
                                  </m:ctrlPr>
                                </m:sSupPr>
                                <m:e>
                                  <m:r>
                                    <a:rPr lang="en-GB" i="1" smtClean="0">
                                      <a:latin typeface="Cambria Math"/>
                                      <a:ea typeface="Cambria Math"/>
                                    </a:rPr>
                                    <m:t>𝜕</m:t>
                                  </m:r>
                                </m:e>
                                <m:sup>
                                  <m:r>
                                    <a:rPr lang="en-GB" b="0" i="1" smtClean="0">
                                      <a:latin typeface="Cambria Math"/>
                                      <a:ea typeface="Cambria Math"/>
                                    </a:rPr>
                                    <m:t>2</m:t>
                                  </m:r>
                                </m:sup>
                              </m:sSup>
                            </m:num>
                            <m:den>
                              <m:r>
                                <a:rPr lang="en-GB" i="1" smtClean="0">
                                  <a:latin typeface="Cambria Math"/>
                                  <a:ea typeface="Cambria Math"/>
                                </a:rPr>
                                <m:t>𝜕</m:t>
                              </m:r>
                              <m:sSup>
                                <m:sSupPr>
                                  <m:ctrlPr>
                                    <a:rPr lang="en-GB" b="0" i="1" smtClean="0">
                                      <a:latin typeface="Cambria Math"/>
                                      <a:ea typeface="Cambria Math"/>
                                    </a:rPr>
                                  </m:ctrlPr>
                                </m:sSupPr>
                                <m:e>
                                  <m:r>
                                    <a:rPr lang="en-GB" b="0" i="1" smtClean="0">
                                      <a:latin typeface="Cambria Math"/>
                                      <a:ea typeface="Cambria Math"/>
                                    </a:rPr>
                                    <m:t>𝑡</m:t>
                                  </m:r>
                                </m:e>
                                <m:sup>
                                  <m:r>
                                    <a:rPr lang="en-GB" b="0" i="1" smtClean="0">
                                      <a:latin typeface="Cambria Math"/>
                                      <a:ea typeface="Cambria Math"/>
                                    </a:rPr>
                                    <m:t>2</m:t>
                                  </m:r>
                                </m:sup>
                              </m:sSup>
                            </m:den>
                          </m:f>
                          <m:r>
                            <a:rPr lang="en-GB" b="0" i="1" smtClean="0">
                              <a:latin typeface="Cambria Math"/>
                            </a:rPr>
                            <m:t>+</m:t>
                          </m:r>
                          <m:sSup>
                            <m:sSupPr>
                              <m:ctrlPr>
                                <a:rPr lang="en-GB" b="0" i="1" smtClean="0">
                                  <a:latin typeface="Cambria Math"/>
                                  <a:ea typeface="Cambria Math"/>
                                </a:rPr>
                              </m:ctrlPr>
                            </m:sSupPr>
                            <m:e>
                              <m:r>
                                <a:rPr lang="en-GB" b="0" i="1" smtClean="0">
                                  <a:latin typeface="Cambria Math"/>
                                  <a:ea typeface="Cambria Math"/>
                                </a:rPr>
                                <m:t>𝛻</m:t>
                              </m:r>
                            </m:e>
                            <m:sup>
                              <m:r>
                                <a:rPr lang="en-GB" b="0" i="1" smtClean="0">
                                  <a:latin typeface="Cambria Math"/>
                                  <a:ea typeface="Cambria Math"/>
                                </a:rPr>
                                <m:t>2</m:t>
                              </m:r>
                            </m:sup>
                          </m:sSup>
                        </m:e>
                      </m:d>
                      <m:sSup>
                        <m:sSupPr>
                          <m:ctrlPr>
                            <a:rPr lang="en-GB" b="0" i="1" smtClean="0">
                              <a:latin typeface="Cambria Math"/>
                            </a:rPr>
                          </m:ctrlPr>
                        </m:sSupPr>
                        <m:e>
                          <m:r>
                            <a:rPr lang="en-GB" b="0" i="1" smtClean="0">
                              <a:latin typeface="Cambria Math"/>
                            </a:rPr>
                            <m:t>h</m:t>
                          </m:r>
                        </m:e>
                        <m:sup>
                          <m:r>
                            <a:rPr lang="en-GB" b="0" i="1" smtClean="0">
                              <a:latin typeface="Cambria Math"/>
                            </a:rPr>
                            <m:t>𝜇𝜈</m:t>
                          </m:r>
                        </m:sup>
                      </m:sSup>
                      <m:r>
                        <a:rPr lang="en-GB" b="0" i="1" smtClean="0">
                          <a:latin typeface="Cambria Math"/>
                        </a:rPr>
                        <m:t>=0</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2921144" y="4437112"/>
                <a:ext cx="2400594" cy="720325"/>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667303" y="5157192"/>
                <a:ext cx="3451056" cy="4113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a:rPr>
                          </m:ctrlPr>
                        </m:sSupPr>
                        <m:e>
                          <m:r>
                            <a:rPr lang="en-GB" b="0" i="1" smtClean="0">
                              <a:latin typeface="Cambria Math"/>
                            </a:rPr>
                            <m:t>h</m:t>
                          </m:r>
                        </m:e>
                        <m:sup>
                          <m:r>
                            <a:rPr lang="en-GB" b="0" i="1" smtClean="0">
                              <a:latin typeface="Cambria Math"/>
                            </a:rPr>
                            <m:t>𝜇𝜈</m:t>
                          </m:r>
                        </m:sup>
                      </m:sSup>
                      <m:r>
                        <a:rPr lang="en-GB" b="0" i="1" smtClean="0">
                          <a:latin typeface="Cambria Math"/>
                        </a:rPr>
                        <m:t>=</m:t>
                      </m:r>
                      <m:sSup>
                        <m:sSupPr>
                          <m:ctrlPr>
                            <a:rPr lang="en-GB" b="0" i="1" smtClean="0">
                              <a:latin typeface="Cambria Math"/>
                            </a:rPr>
                          </m:ctrlPr>
                        </m:sSupPr>
                        <m:e>
                          <m:r>
                            <a:rPr lang="en-GB" b="0" i="1" smtClean="0">
                              <a:latin typeface="Cambria Math"/>
                            </a:rPr>
                            <m:t>𝐴</m:t>
                          </m:r>
                        </m:e>
                        <m:sup>
                          <m:r>
                            <a:rPr lang="en-GB" b="0" i="1" smtClean="0">
                              <a:latin typeface="Cambria Math"/>
                            </a:rPr>
                            <m:t>𝜇𝜈</m:t>
                          </m:r>
                        </m:sup>
                      </m:sSup>
                      <m:func>
                        <m:funcPr>
                          <m:ctrlPr>
                            <a:rPr lang="en-GB" b="0" i="1" smtClean="0">
                              <a:latin typeface="Cambria Math"/>
                            </a:rPr>
                          </m:ctrlPr>
                        </m:funcPr>
                        <m:fName>
                          <m:r>
                            <m:rPr>
                              <m:sty m:val="p"/>
                            </m:rPr>
                            <a:rPr lang="en-GB" b="0" i="0" smtClean="0">
                              <a:latin typeface="Cambria Math"/>
                            </a:rPr>
                            <m:t>exp</m:t>
                          </m:r>
                        </m:fName>
                        <m:e>
                          <m:d>
                            <m:dPr>
                              <m:ctrlPr>
                                <a:rPr lang="en-GB" b="0" i="1" smtClean="0">
                                  <a:latin typeface="Cambria Math"/>
                                </a:rPr>
                              </m:ctrlPr>
                            </m:dPr>
                            <m:e>
                              <m:r>
                                <a:rPr lang="en-GB" b="0" i="1" smtClean="0">
                                  <a:latin typeface="Cambria Math"/>
                                </a:rPr>
                                <m:t>𝑖</m:t>
                              </m:r>
                              <m:sSubSup>
                                <m:sSubSupPr>
                                  <m:ctrlPr>
                                    <a:rPr lang="en-GB" b="0" i="1" smtClean="0">
                                      <a:latin typeface="Cambria Math"/>
                                    </a:rPr>
                                  </m:ctrlPr>
                                </m:sSubSupPr>
                                <m:e>
                                  <m:r>
                                    <a:rPr lang="en-GB" b="0" i="1" smtClean="0">
                                      <a:latin typeface="Cambria Math"/>
                                    </a:rPr>
                                    <m:t>𝑘</m:t>
                                  </m:r>
                                </m:e>
                                <m:sub>
                                  <m:r>
                                    <a:rPr lang="en-GB" b="0" i="1" smtClean="0">
                                      <a:latin typeface="Cambria Math"/>
                                    </a:rPr>
                                    <m:t>𝜇</m:t>
                                  </m:r>
                                </m:sub>
                                <m:sup/>
                              </m:sSubSup>
                              <m:sSup>
                                <m:sSupPr>
                                  <m:ctrlPr>
                                    <a:rPr lang="en-GB" b="0" i="1" smtClean="0">
                                      <a:latin typeface="Cambria Math"/>
                                    </a:rPr>
                                  </m:ctrlPr>
                                </m:sSupPr>
                                <m:e>
                                  <m:r>
                                    <a:rPr lang="en-GB" b="0" i="1" smtClean="0">
                                      <a:latin typeface="Cambria Math"/>
                                    </a:rPr>
                                    <m:t>𝑥</m:t>
                                  </m:r>
                                </m:e>
                                <m:sup>
                                  <m:r>
                                    <a:rPr lang="en-GB" b="0" i="1" smtClean="0">
                                      <a:latin typeface="Cambria Math"/>
                                    </a:rPr>
                                    <m:t>𝜇</m:t>
                                  </m:r>
                                </m:sup>
                              </m:sSup>
                            </m:e>
                          </m:d>
                        </m:e>
                      </m:func>
                      <m:r>
                        <a:rPr lang="en-GB" b="0" i="1" smtClean="0">
                          <a:latin typeface="Cambria Math"/>
                        </a:rPr>
                        <m:t> </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2667303" y="5157192"/>
                <a:ext cx="3451056" cy="411395"/>
              </a:xfrm>
              <a:prstGeom prst="rect">
                <a:avLst/>
              </a:prstGeom>
              <a:blipFill rotWithShape="1">
                <a:blip r:embed="rId4"/>
                <a:stretch>
                  <a:fillRect b="-29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516216" y="3964290"/>
                <a:ext cx="2028921" cy="923330"/>
              </a:xfrm>
              <a:prstGeom prst="rect">
                <a:avLst/>
              </a:prstGeom>
              <a:noFill/>
            </p:spPr>
            <p:txBody>
              <a:bodyPr wrap="square" rtlCol="0">
                <a:spAutoFit/>
              </a:bodyPr>
              <a:lstStyle/>
              <a:p>
                <a:pPr algn="ctr"/>
                <a:r>
                  <a:rPr lang="en-GB" b="0" dirty="0" smtClean="0"/>
                  <a:t>Vacuum so stress-energy tensor  </a:t>
                </a:r>
                <a14:m>
                  <m:oMath xmlns:m="http://schemas.openxmlformats.org/officeDocument/2006/math">
                    <m:sSup>
                      <m:sSupPr>
                        <m:ctrlPr>
                          <a:rPr lang="en-GB" b="0" i="1" smtClean="0">
                            <a:latin typeface="Cambria Math"/>
                          </a:rPr>
                        </m:ctrlPr>
                      </m:sSupPr>
                      <m:e>
                        <m:r>
                          <a:rPr lang="en-GB" b="0" i="1" smtClean="0">
                            <a:latin typeface="Cambria Math"/>
                          </a:rPr>
                          <m:t>𝑇</m:t>
                        </m:r>
                      </m:e>
                      <m:sup>
                        <m:r>
                          <a:rPr lang="en-GB" b="0" i="1" smtClean="0">
                            <a:latin typeface="Cambria Math"/>
                          </a:rPr>
                          <m:t>𝜇𝜈</m:t>
                        </m:r>
                      </m:sup>
                    </m:sSup>
                    <m:r>
                      <a:rPr lang="en-GB" b="0" i="1" smtClean="0">
                        <a:latin typeface="Cambria Math"/>
                      </a:rPr>
                      <m:t>=0</m:t>
                    </m:r>
                  </m:oMath>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6516216" y="3964290"/>
                <a:ext cx="2028921" cy="923330"/>
              </a:xfrm>
              <a:prstGeom prst="rect">
                <a:avLst/>
              </a:prstGeom>
              <a:blipFill rotWithShape="1">
                <a:blip r:embed="rId5"/>
                <a:stretch>
                  <a:fillRect t="-3289"/>
                </a:stretch>
              </a:blipFill>
            </p:spPr>
            <p:txBody>
              <a:bodyPr/>
              <a:lstStyle/>
              <a:p>
                <a:r>
                  <a:rPr lang="en-GB">
                    <a:noFill/>
                  </a:rPr>
                  <a:t> </a:t>
                </a:r>
              </a:p>
            </p:txBody>
          </p:sp>
        </mc:Fallback>
      </mc:AlternateContent>
    </p:spTree>
    <p:extLst>
      <p:ext uri="{BB962C8B-B14F-4D97-AF65-F5344CB8AC3E}">
        <p14:creationId xmlns:p14="http://schemas.microsoft.com/office/powerpoint/2010/main" val="3298750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a:xfrm>
            <a:off x="457200" y="1268760"/>
            <a:ext cx="8229600" cy="4525963"/>
          </a:xfrm>
        </p:spPr>
        <p:txBody>
          <a:bodyPr>
            <a:normAutofit/>
          </a:bodyPr>
          <a:lstStyle/>
          <a:p>
            <a:r>
              <a:rPr lang="en-GB" sz="2600" dirty="0" smtClean="0"/>
              <a:t>Exclusion of compact binary mergers being sources of two short GRBs in M31 and M81 during S5</a:t>
            </a:r>
            <a:endParaRPr lang="en-GB" sz="2600" dirty="0"/>
          </a:p>
        </p:txBody>
      </p:sp>
      <p:sp>
        <p:nvSpPr>
          <p:cNvPr id="4" name="TextBox 3"/>
          <p:cNvSpPr txBox="1"/>
          <p:nvPr/>
        </p:nvSpPr>
        <p:spPr>
          <a:xfrm>
            <a:off x="5976664" y="188640"/>
            <a:ext cx="4211960" cy="1200329"/>
          </a:xfrm>
          <a:prstGeom prst="rect">
            <a:avLst/>
          </a:prstGeom>
          <a:noFill/>
        </p:spPr>
        <p:txBody>
          <a:bodyPr wrap="square" rtlCol="0">
            <a:spAutoFit/>
          </a:bodyPr>
          <a:lstStyle/>
          <a:p>
            <a:r>
              <a:rPr lang="en-GB" dirty="0" smtClean="0"/>
              <a:t>Abbott </a:t>
            </a:r>
            <a:r>
              <a:rPr lang="en-GB" i="1" dirty="0" smtClean="0"/>
              <a:t>et al</a:t>
            </a:r>
            <a:r>
              <a:rPr lang="en-GB" dirty="0" smtClean="0"/>
              <a:t>, </a:t>
            </a:r>
            <a:r>
              <a:rPr lang="en-GB" i="1" dirty="0" err="1" smtClean="0"/>
              <a:t>ApJ</a:t>
            </a:r>
            <a:r>
              <a:rPr lang="en-GB" dirty="0" smtClean="0"/>
              <a:t> 681</a:t>
            </a:r>
            <a:r>
              <a:rPr lang="en-GB" dirty="0"/>
              <a:t>, </a:t>
            </a:r>
            <a:r>
              <a:rPr lang="en-GB" dirty="0" smtClean="0"/>
              <a:t>2</a:t>
            </a:r>
            <a:r>
              <a:rPr lang="en-GB" dirty="0"/>
              <a:t>, </a:t>
            </a:r>
            <a:r>
              <a:rPr lang="en-GB" dirty="0" smtClean="0"/>
              <a:t>(2008) arXiv:0711.1163</a:t>
            </a:r>
          </a:p>
          <a:p>
            <a:r>
              <a:rPr lang="en-GB" dirty="0" err="1" smtClean="0"/>
              <a:t>Abadi</a:t>
            </a:r>
            <a:r>
              <a:rPr lang="en-GB" dirty="0" smtClean="0"/>
              <a:t> </a:t>
            </a:r>
            <a:r>
              <a:rPr lang="en-GB" i="1" dirty="0" smtClean="0"/>
              <a:t>et al</a:t>
            </a:r>
            <a:r>
              <a:rPr lang="en-GB" dirty="0" smtClean="0"/>
              <a:t>, </a:t>
            </a:r>
            <a:r>
              <a:rPr lang="en-GB" i="1" dirty="0" err="1" smtClean="0"/>
              <a:t>ApJ</a:t>
            </a:r>
            <a:r>
              <a:rPr lang="en-GB" dirty="0" smtClean="0"/>
              <a:t> 755, </a:t>
            </a:r>
            <a:r>
              <a:rPr lang="en-GB" dirty="0"/>
              <a:t>1</a:t>
            </a:r>
            <a:r>
              <a:rPr lang="en-GB" dirty="0" smtClean="0"/>
              <a:t>, 2 </a:t>
            </a:r>
            <a:r>
              <a:rPr lang="en-GB" dirty="0"/>
              <a:t>(</a:t>
            </a:r>
            <a:r>
              <a:rPr lang="en-GB" dirty="0" smtClean="0"/>
              <a:t>2012) arXiv:1201.4413</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1944216" cy="250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4653136"/>
            <a:ext cx="3546954" cy="21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www.ligo.org/science/Publication-GRB051103/Images/m81_from_Hurley10.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71611" y="2132856"/>
            <a:ext cx="2776653" cy="259228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http://www.ligo.org/science/Publication-GRB051103/Images/D90_exc_PRODUCTION.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55976" y="4797152"/>
            <a:ext cx="3240360" cy="1876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8264" y="2206605"/>
            <a:ext cx="1656184" cy="646331"/>
          </a:xfrm>
          <a:prstGeom prst="rect">
            <a:avLst/>
          </a:prstGeom>
          <a:noFill/>
        </p:spPr>
        <p:txBody>
          <a:bodyPr wrap="square" rtlCol="0">
            <a:spAutoFit/>
          </a:bodyPr>
          <a:lstStyle/>
          <a:p>
            <a:r>
              <a:rPr lang="en-GB" dirty="0" smtClean="0"/>
              <a:t>GRB </a:t>
            </a:r>
            <a:r>
              <a:rPr lang="en-GB" dirty="0"/>
              <a:t>051103</a:t>
            </a:r>
            <a:endParaRPr lang="en-GB" dirty="0" smtClean="0"/>
          </a:p>
          <a:p>
            <a:r>
              <a:rPr lang="en-GB" dirty="0" smtClean="0"/>
              <a:t>M81 (3.6 </a:t>
            </a:r>
            <a:r>
              <a:rPr lang="en-GB" dirty="0" err="1" smtClean="0"/>
              <a:t>Mpc</a:t>
            </a:r>
            <a:r>
              <a:rPr lang="en-GB" dirty="0" smtClean="0"/>
              <a:t>)</a:t>
            </a:r>
            <a:endParaRPr lang="en-GB" dirty="0"/>
          </a:p>
        </p:txBody>
      </p:sp>
      <p:sp>
        <p:nvSpPr>
          <p:cNvPr id="10" name="TextBox 9"/>
          <p:cNvSpPr txBox="1"/>
          <p:nvPr/>
        </p:nvSpPr>
        <p:spPr>
          <a:xfrm>
            <a:off x="6948264" y="2970818"/>
            <a:ext cx="1656184" cy="1754326"/>
          </a:xfrm>
          <a:prstGeom prst="rect">
            <a:avLst/>
          </a:prstGeom>
          <a:noFill/>
        </p:spPr>
        <p:txBody>
          <a:bodyPr wrap="square" rtlCol="0">
            <a:spAutoFit/>
          </a:bodyPr>
          <a:lstStyle/>
          <a:p>
            <a:r>
              <a:rPr lang="en-GB" dirty="0" smtClean="0"/>
              <a:t>90% exclusion distance for CBC signal as a function of GRB jet opening angle</a:t>
            </a:r>
            <a:endParaRPr lang="en-GB" dirty="0"/>
          </a:p>
        </p:txBody>
      </p:sp>
      <p:sp>
        <p:nvSpPr>
          <p:cNvPr id="11" name="TextBox 10"/>
          <p:cNvSpPr txBox="1"/>
          <p:nvPr/>
        </p:nvSpPr>
        <p:spPr>
          <a:xfrm>
            <a:off x="2267744" y="2226171"/>
            <a:ext cx="1759851" cy="646331"/>
          </a:xfrm>
          <a:prstGeom prst="rect">
            <a:avLst/>
          </a:prstGeom>
          <a:noFill/>
        </p:spPr>
        <p:txBody>
          <a:bodyPr wrap="square" rtlCol="0">
            <a:spAutoFit/>
          </a:bodyPr>
          <a:lstStyle/>
          <a:p>
            <a:r>
              <a:rPr lang="en-GB" dirty="0" smtClean="0"/>
              <a:t>GRB 070201</a:t>
            </a:r>
          </a:p>
          <a:p>
            <a:r>
              <a:rPr lang="en-GB" dirty="0" smtClean="0"/>
              <a:t>M31 (0.78 </a:t>
            </a:r>
            <a:r>
              <a:rPr lang="en-GB" dirty="0" err="1" smtClean="0"/>
              <a:t>Mpc</a:t>
            </a:r>
            <a:r>
              <a:rPr lang="en-GB" dirty="0" smtClean="0"/>
              <a:t>)</a:t>
            </a:r>
            <a:endParaRPr lang="en-GB" dirty="0"/>
          </a:p>
        </p:txBody>
      </p:sp>
      <p:sp>
        <p:nvSpPr>
          <p:cNvPr id="12" name="TextBox 11"/>
          <p:cNvSpPr txBox="1"/>
          <p:nvPr/>
        </p:nvSpPr>
        <p:spPr>
          <a:xfrm>
            <a:off x="2267744" y="2944548"/>
            <a:ext cx="1984565" cy="1477328"/>
          </a:xfrm>
          <a:prstGeom prst="rect">
            <a:avLst/>
          </a:prstGeom>
          <a:noFill/>
        </p:spPr>
        <p:txBody>
          <a:bodyPr wrap="square" rtlCol="0">
            <a:spAutoFit/>
          </a:bodyPr>
          <a:lstStyle/>
          <a:p>
            <a:r>
              <a:rPr lang="en-GB" dirty="0" smtClean="0"/>
              <a:t>Darkest contour: 90% exclusion distance for CBC signal as a function companion mass</a:t>
            </a:r>
            <a:endParaRPr lang="en-GB" dirty="0"/>
          </a:p>
        </p:txBody>
      </p:sp>
      <p:sp>
        <p:nvSpPr>
          <p:cNvPr id="6" name="TextBox 5"/>
          <p:cNvSpPr txBox="1"/>
          <p:nvPr/>
        </p:nvSpPr>
        <p:spPr>
          <a:xfrm>
            <a:off x="2267744" y="5728220"/>
            <a:ext cx="1368152" cy="307777"/>
          </a:xfrm>
          <a:prstGeom prst="rect">
            <a:avLst/>
          </a:prstGeom>
          <a:noFill/>
        </p:spPr>
        <p:txBody>
          <a:bodyPr wrap="square" rtlCol="0">
            <a:spAutoFit/>
          </a:bodyPr>
          <a:lstStyle/>
          <a:p>
            <a:r>
              <a:rPr lang="en-GB" sz="1400" b="1" dirty="0" smtClean="0">
                <a:solidFill>
                  <a:srgbClr val="0070C0"/>
                </a:solidFill>
              </a:rPr>
              <a:t>M31 distance</a:t>
            </a:r>
            <a:endParaRPr lang="en-GB" sz="1400" b="1" dirty="0">
              <a:solidFill>
                <a:srgbClr val="0070C0"/>
              </a:solidFill>
            </a:endParaRPr>
          </a:p>
        </p:txBody>
      </p:sp>
      <p:cxnSp>
        <p:nvCxnSpPr>
          <p:cNvPr id="8" name="Straight Arrow Connector 7"/>
          <p:cNvCxnSpPr/>
          <p:nvPr/>
        </p:nvCxnSpPr>
        <p:spPr>
          <a:xfrm flipH="1">
            <a:off x="2339752" y="6035997"/>
            <a:ext cx="144016" cy="27332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68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p:txBody>
          <a:bodyPr>
            <a:normAutofit/>
          </a:bodyPr>
          <a:lstStyle/>
          <a:p>
            <a:r>
              <a:rPr lang="en-GB" sz="2600" dirty="0" smtClean="0"/>
              <a:t>Do cosmic strings exist? Search for GW bursts from string cusps using LIGO &amp; Virgo data constrained loop size parameter, string tension and probability of loop </a:t>
            </a:r>
            <a:r>
              <a:rPr lang="en-GB" sz="2600" dirty="0" err="1" smtClean="0"/>
              <a:t>interation</a:t>
            </a:r>
            <a:endParaRPr lang="en-GB" sz="2600" dirty="0"/>
          </a:p>
        </p:txBody>
      </p:sp>
      <p:sp>
        <p:nvSpPr>
          <p:cNvPr id="4" name="TextBox 3"/>
          <p:cNvSpPr txBox="1"/>
          <p:nvPr/>
        </p:nvSpPr>
        <p:spPr>
          <a:xfrm>
            <a:off x="5652120" y="188639"/>
            <a:ext cx="4211960" cy="646331"/>
          </a:xfrm>
          <a:prstGeom prst="rect">
            <a:avLst/>
          </a:prstGeom>
          <a:noFill/>
        </p:spPr>
        <p:txBody>
          <a:bodyPr wrap="square" rtlCol="0">
            <a:spAutoFit/>
          </a:bodyPr>
          <a:lstStyle/>
          <a:p>
            <a:r>
              <a:rPr lang="en-GB" dirty="0" err="1" smtClean="0"/>
              <a:t>Aasi</a:t>
            </a:r>
            <a:r>
              <a:rPr lang="en-GB" dirty="0" smtClean="0"/>
              <a:t> </a:t>
            </a:r>
            <a:r>
              <a:rPr lang="en-GB" i="1" dirty="0" smtClean="0"/>
              <a:t>et al</a:t>
            </a:r>
            <a:r>
              <a:rPr lang="en-GB" dirty="0" smtClean="0"/>
              <a:t>, </a:t>
            </a:r>
            <a:r>
              <a:rPr lang="en-GB" i="1" dirty="0" smtClean="0"/>
              <a:t>PRL</a:t>
            </a:r>
            <a:r>
              <a:rPr lang="en-GB" dirty="0" smtClean="0"/>
              <a:t> 112, </a:t>
            </a:r>
            <a:r>
              <a:rPr lang="en-GB" dirty="0"/>
              <a:t>131101</a:t>
            </a:r>
            <a:r>
              <a:rPr lang="en-GB" dirty="0" smtClean="0"/>
              <a:t>, (2014) arXiv:1310.2384</a:t>
            </a:r>
            <a:endParaRPr lang="en-GB" dirty="0"/>
          </a:p>
        </p:txBody>
      </p:sp>
      <p:pic>
        <p:nvPicPr>
          <p:cNvPr id="9218" name="Picture 2" descr="http://www.ligo.org/science/Publication-S5S6CosmicStrings/u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004336"/>
            <a:ext cx="4192538" cy="36243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 plot of predicted gravitational waveform produced by a cosmic string cus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4238" y="4139744"/>
            <a:ext cx="4511223" cy="1017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25693" y="3770412"/>
            <a:ext cx="2808312" cy="369332"/>
          </a:xfrm>
          <a:prstGeom prst="rect">
            <a:avLst/>
          </a:prstGeom>
          <a:noFill/>
        </p:spPr>
        <p:txBody>
          <a:bodyPr wrap="square" rtlCol="0">
            <a:spAutoFit/>
          </a:bodyPr>
          <a:lstStyle/>
          <a:p>
            <a:pPr algn="ctr"/>
            <a:r>
              <a:rPr lang="en-GB" dirty="0" smtClean="0"/>
              <a:t>Cusp GW waveform</a:t>
            </a:r>
            <a:endParaRPr lang="en-GB" dirty="0"/>
          </a:p>
        </p:txBody>
      </p:sp>
      <p:sp>
        <p:nvSpPr>
          <p:cNvPr id="5" name="TextBox 4"/>
          <p:cNvSpPr txBox="1"/>
          <p:nvPr/>
        </p:nvSpPr>
        <p:spPr>
          <a:xfrm>
            <a:off x="467544" y="5013176"/>
            <a:ext cx="360040" cy="369332"/>
          </a:xfrm>
          <a:prstGeom prst="rect">
            <a:avLst/>
          </a:prstGeom>
          <a:noFill/>
        </p:spPr>
        <p:txBody>
          <a:bodyPr wrap="square" rtlCol="0">
            <a:spAutoFit/>
          </a:bodyPr>
          <a:lstStyle/>
          <a:p>
            <a:r>
              <a:rPr lang="en-GB" dirty="0"/>
              <a:t>0</a:t>
            </a:r>
          </a:p>
        </p:txBody>
      </p:sp>
      <p:sp>
        <p:nvSpPr>
          <p:cNvPr id="9" name="TextBox 8"/>
          <p:cNvSpPr txBox="1"/>
          <p:nvPr/>
        </p:nvSpPr>
        <p:spPr>
          <a:xfrm>
            <a:off x="4067944" y="5085184"/>
            <a:ext cx="432048" cy="369332"/>
          </a:xfrm>
          <a:prstGeom prst="rect">
            <a:avLst/>
          </a:prstGeom>
          <a:noFill/>
        </p:spPr>
        <p:txBody>
          <a:bodyPr wrap="square" rtlCol="0">
            <a:spAutoFit/>
          </a:bodyPr>
          <a:lstStyle/>
          <a:p>
            <a:r>
              <a:rPr lang="en-GB" dirty="0" smtClean="0"/>
              <a:t>4</a:t>
            </a:r>
            <a:endParaRPr lang="en-GB" dirty="0"/>
          </a:p>
        </p:txBody>
      </p:sp>
      <p:sp>
        <p:nvSpPr>
          <p:cNvPr id="10" name="TextBox 9"/>
          <p:cNvSpPr txBox="1"/>
          <p:nvPr/>
        </p:nvSpPr>
        <p:spPr>
          <a:xfrm>
            <a:off x="1979712" y="5013176"/>
            <a:ext cx="864096" cy="369332"/>
          </a:xfrm>
          <a:prstGeom prst="rect">
            <a:avLst/>
          </a:prstGeom>
          <a:noFill/>
        </p:spPr>
        <p:txBody>
          <a:bodyPr wrap="square" rtlCol="0">
            <a:spAutoFit/>
          </a:bodyPr>
          <a:lstStyle/>
          <a:p>
            <a:pPr algn="ctr"/>
            <a:r>
              <a:rPr lang="en-GB" dirty="0" smtClean="0"/>
              <a:t>sec</a:t>
            </a:r>
            <a:endParaRPr lang="en-GB" dirty="0"/>
          </a:p>
        </p:txBody>
      </p:sp>
    </p:spTree>
    <p:extLst>
      <p:ext uri="{BB962C8B-B14F-4D97-AF65-F5344CB8AC3E}">
        <p14:creationId xmlns:p14="http://schemas.microsoft.com/office/powerpoint/2010/main" val="1511680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igo.org/science/Publication-S6VSR23StochIso/Images/fig2.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43808" y="1556792"/>
            <a:ext cx="6192688" cy="4748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Results “highlights”</a:t>
            </a:r>
            <a:endParaRPr lang="en-GB" dirty="0"/>
          </a:p>
        </p:txBody>
      </p:sp>
      <p:sp>
        <p:nvSpPr>
          <p:cNvPr id="3" name="Content Placeholder 2"/>
          <p:cNvSpPr>
            <a:spLocks noGrp="1"/>
          </p:cNvSpPr>
          <p:nvPr>
            <p:ph idx="1"/>
          </p:nvPr>
        </p:nvSpPr>
        <p:spPr>
          <a:xfrm>
            <a:off x="457199" y="1600200"/>
            <a:ext cx="2493799" cy="4525963"/>
          </a:xfrm>
        </p:spPr>
        <p:txBody>
          <a:bodyPr>
            <a:normAutofit/>
          </a:bodyPr>
          <a:lstStyle/>
          <a:p>
            <a:r>
              <a:rPr lang="en-GB" sz="2400" dirty="0" smtClean="0"/>
              <a:t>Search for cosmological stochastic background – results beat constraints from big bang nucleosynthesis</a:t>
            </a:r>
            <a:endParaRPr lang="en-GB" sz="2400" dirty="0"/>
          </a:p>
        </p:txBody>
      </p:sp>
      <p:sp>
        <p:nvSpPr>
          <p:cNvPr id="4" name="TextBox 3"/>
          <p:cNvSpPr txBox="1"/>
          <p:nvPr/>
        </p:nvSpPr>
        <p:spPr>
          <a:xfrm>
            <a:off x="1403647" y="4869160"/>
            <a:ext cx="1763375" cy="1200329"/>
          </a:xfrm>
          <a:prstGeom prst="rect">
            <a:avLst/>
          </a:prstGeom>
          <a:noFill/>
        </p:spPr>
        <p:txBody>
          <a:bodyPr wrap="square" rtlCol="0">
            <a:spAutoFit/>
          </a:bodyPr>
          <a:lstStyle/>
          <a:p>
            <a:pPr algn="ctr"/>
            <a:r>
              <a:rPr lang="en-GB" dirty="0" smtClean="0"/>
              <a:t>GW energy density (fraction of the critical density)</a:t>
            </a:r>
            <a:endParaRPr lang="en-GB" dirty="0"/>
          </a:p>
        </p:txBody>
      </p:sp>
      <p:cxnSp>
        <p:nvCxnSpPr>
          <p:cNvPr id="6" name="Straight Arrow Connector 5"/>
          <p:cNvCxnSpPr/>
          <p:nvPr/>
        </p:nvCxnSpPr>
        <p:spPr>
          <a:xfrm flipV="1">
            <a:off x="2897541" y="3930940"/>
            <a:ext cx="216024" cy="115212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046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Some other searches…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GWs associated with 100s of long and short GRBs</a:t>
            </a:r>
          </a:p>
          <a:p>
            <a:r>
              <a:rPr lang="en-GB" dirty="0" smtClean="0"/>
              <a:t>Burst searches associated with neutrino observatories (e.g. </a:t>
            </a:r>
            <a:r>
              <a:rPr lang="en-GB" dirty="0" err="1" smtClean="0"/>
              <a:t>IceCube</a:t>
            </a:r>
            <a:r>
              <a:rPr lang="en-GB" dirty="0" smtClean="0"/>
              <a:t>)</a:t>
            </a:r>
          </a:p>
          <a:p>
            <a:r>
              <a:rPr lang="en-GB" dirty="0" smtClean="0"/>
              <a:t>Follow-up of GW triggers with optical telescopes</a:t>
            </a:r>
          </a:p>
          <a:p>
            <a:r>
              <a:rPr lang="en-GB" dirty="0" smtClean="0"/>
              <a:t>Searches for high mass (10s of solar mass) CBC signals</a:t>
            </a:r>
          </a:p>
          <a:p>
            <a:r>
              <a:rPr lang="en-GB" dirty="0" smtClean="0"/>
              <a:t>All-sky and directed (</a:t>
            </a:r>
            <a:r>
              <a:rPr lang="en-GB" dirty="0" err="1" smtClean="0"/>
              <a:t>Cas</a:t>
            </a:r>
            <a:r>
              <a:rPr lang="en-GB" dirty="0" smtClean="0"/>
              <a:t> A, galactic centre, Sco-X1) searches for CWs from neutron stars</a:t>
            </a:r>
          </a:p>
          <a:p>
            <a:r>
              <a:rPr lang="en-GB" dirty="0"/>
              <a:t>[see http://</a:t>
            </a:r>
            <a:r>
              <a:rPr lang="en-GB" dirty="0" smtClean="0"/>
              <a:t>www.ligo.org/science/outreach.php]</a:t>
            </a:r>
          </a:p>
          <a:p>
            <a:endParaRPr lang="en-GB" dirty="0"/>
          </a:p>
        </p:txBody>
      </p:sp>
    </p:spTree>
    <p:extLst>
      <p:ext uri="{BB962C8B-B14F-4D97-AF65-F5344CB8AC3E}">
        <p14:creationId xmlns:p14="http://schemas.microsoft.com/office/powerpoint/2010/main" val="3062857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348880"/>
            <a:ext cx="8280920" cy="923330"/>
          </a:xfrm>
          <a:prstGeom prst="rect">
            <a:avLst/>
          </a:prstGeom>
          <a:noFill/>
        </p:spPr>
        <p:txBody>
          <a:bodyPr wrap="square" rtlCol="0">
            <a:spAutoFit/>
          </a:bodyPr>
          <a:lstStyle/>
          <a:p>
            <a:pPr marL="914400" indent="-914400">
              <a:buFont typeface="+mj-lt"/>
              <a:buAutoNum type="arabicPeriod" startAt="4"/>
            </a:pPr>
            <a:r>
              <a:rPr lang="en-GB" sz="5400" dirty="0" smtClean="0">
                <a:effectLst>
                  <a:outerShdw blurRad="38100" dist="38100" dir="2700000" algn="tl">
                    <a:srgbClr val="000000">
                      <a:alpha val="43137"/>
                    </a:srgbClr>
                  </a:outerShdw>
                </a:effectLst>
              </a:rPr>
              <a:t>Advanced detectors</a:t>
            </a:r>
            <a:endParaRPr lang="en-GB"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4511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Advanced LIGO/Virgo</a:t>
            </a:r>
            <a:endParaRPr lang="en-GB" dirty="0"/>
          </a:p>
        </p:txBody>
      </p:sp>
      <p:sp>
        <p:nvSpPr>
          <p:cNvPr id="3" name="Content Placeholder 2"/>
          <p:cNvSpPr>
            <a:spLocks noGrp="1"/>
          </p:cNvSpPr>
          <p:nvPr>
            <p:ph idx="1"/>
          </p:nvPr>
        </p:nvSpPr>
        <p:spPr>
          <a:xfrm>
            <a:off x="457200" y="1600200"/>
            <a:ext cx="4618856" cy="4525963"/>
          </a:xfrm>
        </p:spPr>
        <p:txBody>
          <a:bodyPr>
            <a:normAutofit fontScale="70000" lnSpcReduction="20000"/>
          </a:bodyPr>
          <a:lstStyle/>
          <a:p>
            <a:r>
              <a:rPr lang="en-GB" dirty="0" smtClean="0"/>
              <a:t>LIGO -&gt; Advanced LIGO (</a:t>
            </a:r>
            <a:r>
              <a:rPr lang="en-GB" dirty="0" err="1" smtClean="0"/>
              <a:t>aLIGO</a:t>
            </a:r>
            <a:r>
              <a:rPr lang="en-GB" dirty="0" smtClean="0"/>
              <a:t>)</a:t>
            </a:r>
          </a:p>
          <a:p>
            <a:r>
              <a:rPr lang="en-GB" dirty="0" smtClean="0"/>
              <a:t>Virgo -&gt; Advanced Virgo (</a:t>
            </a:r>
            <a:r>
              <a:rPr lang="en-GB" dirty="0" err="1" smtClean="0"/>
              <a:t>AdV</a:t>
            </a:r>
            <a:r>
              <a:rPr lang="en-GB" dirty="0" smtClean="0"/>
              <a:t>)</a:t>
            </a:r>
          </a:p>
          <a:p>
            <a:r>
              <a:rPr lang="en-GB" dirty="0" smtClean="0"/>
              <a:t>Aim to achieve order of magnitude sensitivity improvements over initial detectors and push sensitive band down to 10Hz </a:t>
            </a:r>
          </a:p>
          <a:p>
            <a:r>
              <a:rPr lang="en-GB" dirty="0" smtClean="0"/>
              <a:t>Main upgrades (</a:t>
            </a:r>
            <a:r>
              <a:rPr lang="en-GB" dirty="0" err="1" smtClean="0"/>
              <a:t>aLIGO</a:t>
            </a:r>
            <a:r>
              <a:rPr lang="en-GB" dirty="0" smtClean="0"/>
              <a:t> [similar for </a:t>
            </a:r>
            <a:r>
              <a:rPr lang="en-GB" dirty="0" err="1" smtClean="0"/>
              <a:t>AdV</a:t>
            </a:r>
            <a:r>
              <a:rPr lang="en-GB" dirty="0" smtClean="0"/>
              <a:t>]):</a:t>
            </a:r>
          </a:p>
          <a:p>
            <a:pPr lvl="1"/>
            <a:r>
              <a:rPr lang="en-GB" dirty="0" smtClean="0"/>
              <a:t>Higher laser power (~10W -&gt; ~100W)</a:t>
            </a:r>
          </a:p>
          <a:p>
            <a:pPr lvl="1"/>
            <a:r>
              <a:rPr lang="en-GB" dirty="0" smtClean="0"/>
              <a:t>Larger test masses (10kg -&gt; 40 kg)</a:t>
            </a:r>
          </a:p>
          <a:p>
            <a:pPr lvl="1"/>
            <a:r>
              <a:rPr lang="en-GB" dirty="0" smtClean="0"/>
              <a:t>Monolithic fused silica suspensions</a:t>
            </a:r>
          </a:p>
          <a:p>
            <a:pPr lvl="1"/>
            <a:r>
              <a:rPr lang="en-GB" dirty="0" smtClean="0"/>
              <a:t>Active seismic isolation</a:t>
            </a:r>
          </a:p>
          <a:p>
            <a:pPr lvl="1"/>
            <a:r>
              <a:rPr lang="en-GB" dirty="0" smtClean="0"/>
              <a:t>Improved mirror coatings</a:t>
            </a:r>
            <a:endParaRPr lang="en-GB" dirty="0"/>
          </a:p>
        </p:txBody>
      </p:sp>
      <p:sp>
        <p:nvSpPr>
          <p:cNvPr id="4" name="TextBox 3"/>
          <p:cNvSpPr txBox="1"/>
          <p:nvPr/>
        </p:nvSpPr>
        <p:spPr>
          <a:xfrm>
            <a:off x="179512" y="6095618"/>
            <a:ext cx="4336262" cy="861774"/>
          </a:xfrm>
          <a:prstGeom prst="rect">
            <a:avLst/>
          </a:prstGeom>
          <a:noFill/>
        </p:spPr>
        <p:txBody>
          <a:bodyPr wrap="square" rtlCol="0">
            <a:spAutoFit/>
          </a:bodyPr>
          <a:lstStyle/>
          <a:p>
            <a:r>
              <a:rPr lang="en-GB" sz="1600" dirty="0" err="1" smtClean="0"/>
              <a:t>aLIGO</a:t>
            </a:r>
            <a:r>
              <a:rPr lang="en-GB" sz="1600" dirty="0" smtClean="0"/>
              <a:t> see e.g. LSC</a:t>
            </a:r>
            <a:r>
              <a:rPr lang="en-GB" sz="1600" dirty="0"/>
              <a:t>, </a:t>
            </a:r>
            <a:r>
              <a:rPr lang="en-GB" sz="1600" dirty="0" smtClean="0"/>
              <a:t>arXiv:1411.4547</a:t>
            </a:r>
          </a:p>
          <a:p>
            <a:r>
              <a:rPr lang="en-GB" sz="1600" dirty="0" err="1" smtClean="0"/>
              <a:t>AdV</a:t>
            </a:r>
            <a:r>
              <a:rPr lang="en-GB" sz="1600" dirty="0" smtClean="0"/>
              <a:t> see e.g. </a:t>
            </a:r>
            <a:r>
              <a:rPr lang="en-GB" sz="1600" dirty="0" err="1" smtClean="0"/>
              <a:t>Acernese</a:t>
            </a:r>
            <a:r>
              <a:rPr lang="en-GB" sz="1600" dirty="0" smtClean="0"/>
              <a:t> </a:t>
            </a:r>
            <a:r>
              <a:rPr lang="en-GB" sz="1600" i="1" dirty="0" smtClean="0"/>
              <a:t>et al</a:t>
            </a:r>
            <a:r>
              <a:rPr lang="en-GB" sz="1600" dirty="0" smtClean="0"/>
              <a:t>, arXiv:1408.3978</a:t>
            </a:r>
          </a:p>
          <a:p>
            <a:endParaRPr lang="en-GB"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669" y="3861048"/>
            <a:ext cx="4021516" cy="278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3" y="630517"/>
            <a:ext cx="3240361" cy="311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532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51925"/>
            <a:ext cx="7207349" cy="576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aLIGO</a:t>
            </a:r>
            <a:r>
              <a:rPr lang="en-GB" dirty="0" smtClean="0"/>
              <a:t> noise budget</a:t>
            </a:r>
            <a:endParaRPr lang="en-GB" dirty="0"/>
          </a:p>
        </p:txBody>
      </p:sp>
      <p:sp>
        <p:nvSpPr>
          <p:cNvPr id="6" name="TextBox 5"/>
          <p:cNvSpPr txBox="1"/>
          <p:nvPr/>
        </p:nvSpPr>
        <p:spPr>
          <a:xfrm>
            <a:off x="179512" y="5731515"/>
            <a:ext cx="1728192" cy="646331"/>
          </a:xfrm>
          <a:prstGeom prst="rect">
            <a:avLst/>
          </a:prstGeom>
          <a:noFill/>
        </p:spPr>
        <p:txBody>
          <a:bodyPr wrap="square" rtlCol="0">
            <a:spAutoFit/>
          </a:bodyPr>
          <a:lstStyle/>
          <a:p>
            <a:r>
              <a:rPr lang="en-GB" dirty="0" smtClean="0"/>
              <a:t>The LSC, arXiv:1411.4547</a:t>
            </a:r>
            <a:endParaRPr lang="en-GB" dirty="0"/>
          </a:p>
        </p:txBody>
      </p:sp>
    </p:spTree>
    <p:extLst>
      <p:ext uri="{BB962C8B-B14F-4D97-AF65-F5344CB8AC3E}">
        <p14:creationId xmlns:p14="http://schemas.microsoft.com/office/powerpoint/2010/main" val="4254701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798822"/>
            <a:ext cx="7452320" cy="584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AdV</a:t>
            </a:r>
            <a:r>
              <a:rPr lang="en-GB" dirty="0" smtClean="0"/>
              <a:t> noise budget</a:t>
            </a:r>
            <a:endParaRPr lang="en-GB" dirty="0"/>
          </a:p>
        </p:txBody>
      </p:sp>
      <p:sp>
        <p:nvSpPr>
          <p:cNvPr id="5" name="TextBox 4"/>
          <p:cNvSpPr txBox="1"/>
          <p:nvPr/>
        </p:nvSpPr>
        <p:spPr>
          <a:xfrm>
            <a:off x="179512" y="5731515"/>
            <a:ext cx="1728192" cy="646331"/>
          </a:xfrm>
          <a:prstGeom prst="rect">
            <a:avLst/>
          </a:prstGeom>
          <a:noFill/>
        </p:spPr>
        <p:txBody>
          <a:bodyPr wrap="square" rtlCol="0">
            <a:spAutoFit/>
          </a:bodyPr>
          <a:lstStyle/>
          <a:p>
            <a:r>
              <a:rPr lang="en-GB" dirty="0" err="1"/>
              <a:t>Acernese</a:t>
            </a:r>
            <a:r>
              <a:rPr lang="en-GB" dirty="0"/>
              <a:t> </a:t>
            </a:r>
            <a:r>
              <a:rPr lang="en-GB" i="1" dirty="0"/>
              <a:t>et al</a:t>
            </a:r>
            <a:r>
              <a:rPr lang="en-GB" dirty="0"/>
              <a:t>, arXiv:1408.3978</a:t>
            </a:r>
          </a:p>
        </p:txBody>
      </p:sp>
    </p:spTree>
    <p:extLst>
      <p:ext uri="{BB962C8B-B14F-4D97-AF65-F5344CB8AC3E}">
        <p14:creationId xmlns:p14="http://schemas.microsoft.com/office/powerpoint/2010/main" val="2209857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75" y="3284984"/>
            <a:ext cx="8222181" cy="355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Observing schedule (estimate)</a:t>
            </a:r>
            <a:endParaRPr lang="en-GB" dirty="0"/>
          </a:p>
        </p:txBody>
      </p:sp>
      <p:sp>
        <p:nvSpPr>
          <p:cNvPr id="3" name="Content Placeholder 2"/>
          <p:cNvSpPr>
            <a:spLocks noGrp="1"/>
          </p:cNvSpPr>
          <p:nvPr>
            <p:ph idx="1"/>
          </p:nvPr>
        </p:nvSpPr>
        <p:spPr>
          <a:xfrm>
            <a:off x="457200" y="1340768"/>
            <a:ext cx="8229600" cy="4525963"/>
          </a:xfrm>
        </p:spPr>
        <p:txBody>
          <a:bodyPr>
            <a:normAutofit/>
          </a:bodyPr>
          <a:lstStyle/>
          <a:p>
            <a:r>
              <a:rPr lang="en-GB" sz="2200" dirty="0" smtClean="0"/>
              <a:t>2015: 3 month run with two </a:t>
            </a:r>
            <a:r>
              <a:rPr lang="en-GB" sz="2200" dirty="0" err="1" smtClean="0"/>
              <a:t>aLIGO</a:t>
            </a:r>
            <a:r>
              <a:rPr lang="en-GB" sz="2200" dirty="0" smtClean="0"/>
              <a:t> detectors (potentially with </a:t>
            </a:r>
            <a:r>
              <a:rPr lang="en-GB" sz="2200" dirty="0" err="1" smtClean="0"/>
              <a:t>AdV</a:t>
            </a:r>
            <a:r>
              <a:rPr lang="en-GB" sz="2200" dirty="0" smtClean="0"/>
              <a:t>)</a:t>
            </a:r>
          </a:p>
          <a:p>
            <a:r>
              <a:rPr lang="en-GB" sz="2200" dirty="0" smtClean="0"/>
              <a:t>2016-2017: 6 month run with </a:t>
            </a:r>
            <a:r>
              <a:rPr lang="en-GB" sz="2200" dirty="0" err="1" smtClean="0"/>
              <a:t>aLIGO</a:t>
            </a:r>
            <a:r>
              <a:rPr lang="en-GB" sz="2200" dirty="0" smtClean="0"/>
              <a:t> and </a:t>
            </a:r>
            <a:r>
              <a:rPr lang="en-GB" sz="2200" dirty="0" err="1" smtClean="0"/>
              <a:t>AdV</a:t>
            </a:r>
            <a:endParaRPr lang="en-GB" sz="2200" dirty="0" smtClean="0"/>
          </a:p>
          <a:p>
            <a:r>
              <a:rPr lang="en-GB" sz="2200" dirty="0" smtClean="0"/>
              <a:t>2017-2018: 9 month run with </a:t>
            </a:r>
            <a:r>
              <a:rPr lang="en-GB" sz="2200" dirty="0" err="1" smtClean="0"/>
              <a:t>aLIGO</a:t>
            </a:r>
            <a:r>
              <a:rPr lang="en-GB" sz="2200" dirty="0" smtClean="0"/>
              <a:t> and </a:t>
            </a:r>
            <a:r>
              <a:rPr lang="en-GB" sz="2200" dirty="0" err="1" smtClean="0"/>
              <a:t>AdV</a:t>
            </a:r>
            <a:endParaRPr lang="en-GB" sz="2200" dirty="0" smtClean="0"/>
          </a:p>
          <a:p>
            <a:r>
              <a:rPr lang="en-GB" sz="2200" dirty="0" smtClean="0"/>
              <a:t>2019 onwards: 3 detector network at design sensitivity</a:t>
            </a:r>
          </a:p>
          <a:p>
            <a:r>
              <a:rPr lang="en-GB" sz="2200" dirty="0" smtClean="0"/>
              <a:t>2022: 4 detectors including LIGO India (or 5 with KAGRA)</a:t>
            </a:r>
            <a:endParaRPr lang="en-GB" sz="2200" dirty="0"/>
          </a:p>
        </p:txBody>
      </p:sp>
      <p:sp>
        <p:nvSpPr>
          <p:cNvPr id="4" name="TextBox 3"/>
          <p:cNvSpPr txBox="1"/>
          <p:nvPr/>
        </p:nvSpPr>
        <p:spPr>
          <a:xfrm>
            <a:off x="487541" y="1052736"/>
            <a:ext cx="2952328" cy="369332"/>
          </a:xfrm>
          <a:prstGeom prst="rect">
            <a:avLst/>
          </a:prstGeom>
          <a:noFill/>
        </p:spPr>
        <p:txBody>
          <a:bodyPr wrap="square" rtlCol="0">
            <a:spAutoFit/>
          </a:bodyPr>
          <a:lstStyle/>
          <a:p>
            <a:r>
              <a:rPr lang="en-GB" dirty="0" err="1" smtClean="0"/>
              <a:t>Aasi</a:t>
            </a:r>
            <a:r>
              <a:rPr lang="en-GB" dirty="0" smtClean="0"/>
              <a:t> </a:t>
            </a:r>
            <a:r>
              <a:rPr lang="en-GB" i="1" dirty="0" smtClean="0"/>
              <a:t>et al</a:t>
            </a:r>
            <a:r>
              <a:rPr lang="en-GB" dirty="0" smtClean="0"/>
              <a:t>, arXiv:1304.0670</a:t>
            </a:r>
            <a:endParaRPr lang="en-GB" dirty="0"/>
          </a:p>
        </p:txBody>
      </p:sp>
    </p:spTree>
    <p:extLst>
      <p:ext uri="{BB962C8B-B14F-4D97-AF65-F5344CB8AC3E}">
        <p14:creationId xmlns:p14="http://schemas.microsoft.com/office/powerpoint/2010/main" val="725577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2.bp.blogspot.com/-B6ygWGGdLRo/Uy83K7a_YxI/AAAAAAAAAyw/m0NvAw4Y-sM/s1600/Advanced+LIGO+range+versus+LIGO+ran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26447"/>
            <a:ext cx="7200800" cy="6486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err="1" smtClean="0"/>
              <a:t>aLIGO</a:t>
            </a:r>
            <a:r>
              <a:rPr lang="en-GB" dirty="0" smtClean="0"/>
              <a:t> search volume</a:t>
            </a:r>
            <a:endParaRPr lang="en-GB" dirty="0"/>
          </a:p>
        </p:txBody>
      </p:sp>
    </p:spTree>
    <p:extLst>
      <p:ext uri="{BB962C8B-B14F-4D97-AF65-F5344CB8AC3E}">
        <p14:creationId xmlns:p14="http://schemas.microsoft.com/office/powerpoint/2010/main" val="4144948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GWs?</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386036"/>
            <a:ext cx="357187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658350"/>
            <a:ext cx="4104456" cy="1477328"/>
          </a:xfrm>
          <a:prstGeom prst="rect">
            <a:avLst/>
          </a:prstGeom>
          <a:noFill/>
        </p:spPr>
        <p:txBody>
          <a:bodyPr wrap="square" rtlCol="0">
            <a:spAutoFit/>
          </a:bodyPr>
          <a:lstStyle/>
          <a:p>
            <a:r>
              <a:rPr lang="de-DE" dirty="0" smtClean="0"/>
              <a:t>Einstein, “Näherungsweise </a:t>
            </a:r>
            <a:r>
              <a:rPr lang="de-DE" dirty="0"/>
              <a:t>Integration der Feldgleichungen der </a:t>
            </a:r>
            <a:r>
              <a:rPr lang="de-DE" dirty="0" smtClean="0"/>
              <a:t>Gravitation“, </a:t>
            </a:r>
            <a:r>
              <a:rPr lang="de-DE" i="1" dirty="0"/>
              <a:t>Sitzungsberichte der Königlich Preußischen Akademie der </a:t>
            </a:r>
            <a:r>
              <a:rPr lang="de-DE" i="1" dirty="0" smtClean="0"/>
              <a:t>Wissenschaften, </a:t>
            </a:r>
            <a:r>
              <a:rPr lang="de-DE" dirty="0" smtClean="0"/>
              <a:t>1916</a:t>
            </a:r>
            <a:endParaRPr lang="en-GB" dirty="0"/>
          </a:p>
        </p:txBody>
      </p:sp>
      <p:sp>
        <p:nvSpPr>
          <p:cNvPr id="6" name="Content Placeholder 2"/>
          <p:cNvSpPr>
            <a:spLocks noGrp="1"/>
          </p:cNvSpPr>
          <p:nvPr>
            <p:ph idx="1"/>
          </p:nvPr>
        </p:nvSpPr>
        <p:spPr>
          <a:xfrm>
            <a:off x="457200" y="1600200"/>
            <a:ext cx="4474840" cy="4525963"/>
          </a:xfrm>
        </p:spPr>
        <p:txBody>
          <a:bodyPr/>
          <a:lstStyle/>
          <a:p>
            <a:r>
              <a:rPr lang="en-GB" dirty="0" smtClean="0"/>
              <a:t>Einstein first predicted</a:t>
            </a:r>
            <a:r>
              <a:rPr lang="en-GB" dirty="0"/>
              <a:t> </a:t>
            </a:r>
            <a:r>
              <a:rPr lang="en-GB" dirty="0" smtClean="0"/>
              <a:t>GWs in 1916 paper</a:t>
            </a:r>
          </a:p>
          <a:p>
            <a:r>
              <a:rPr lang="en-GB" dirty="0" smtClean="0"/>
              <a:t>This had a major error – the waves carried no energy!</a:t>
            </a:r>
          </a:p>
        </p:txBody>
      </p:sp>
    </p:spTree>
    <p:extLst>
      <p:ext uri="{BB962C8B-B14F-4D97-AF65-F5344CB8AC3E}">
        <p14:creationId xmlns:p14="http://schemas.microsoft.com/office/powerpoint/2010/main" val="4010170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39" y="4815582"/>
            <a:ext cx="8789479" cy="186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Rate estimates for CBCs</a:t>
            </a:r>
            <a:endParaRPr lang="en-GB" dirty="0"/>
          </a:p>
        </p:txBody>
      </p:sp>
      <p:sp>
        <p:nvSpPr>
          <p:cNvPr id="4" name="Rectangle 3"/>
          <p:cNvSpPr/>
          <p:nvPr/>
        </p:nvSpPr>
        <p:spPr>
          <a:xfrm>
            <a:off x="6300192" y="4808298"/>
            <a:ext cx="1080120" cy="18655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091252" y="260648"/>
            <a:ext cx="2952328" cy="830997"/>
          </a:xfrm>
          <a:prstGeom prst="rect">
            <a:avLst/>
          </a:prstGeom>
          <a:noFill/>
        </p:spPr>
        <p:txBody>
          <a:bodyPr wrap="square" rtlCol="0">
            <a:spAutoFit/>
          </a:bodyPr>
          <a:lstStyle/>
          <a:p>
            <a:r>
              <a:rPr lang="en-GB" sz="1600" dirty="0" smtClean="0"/>
              <a:t>See </a:t>
            </a:r>
            <a:r>
              <a:rPr lang="en-GB" sz="1600" dirty="0" err="1" smtClean="0"/>
              <a:t>Aasi</a:t>
            </a:r>
            <a:r>
              <a:rPr lang="en-GB" sz="1600" dirty="0" smtClean="0"/>
              <a:t> </a:t>
            </a:r>
            <a:r>
              <a:rPr lang="en-GB" sz="1600" i="1" dirty="0" smtClean="0"/>
              <a:t>et al</a:t>
            </a:r>
            <a:r>
              <a:rPr lang="en-GB" sz="1600" dirty="0" smtClean="0"/>
              <a:t>, arXiv:1304.0670 &amp; </a:t>
            </a:r>
            <a:r>
              <a:rPr lang="en-GB" sz="1600" dirty="0" err="1" smtClean="0"/>
              <a:t>Abadie</a:t>
            </a:r>
            <a:r>
              <a:rPr lang="en-GB" sz="1600" dirty="0" smtClean="0"/>
              <a:t> </a:t>
            </a:r>
            <a:r>
              <a:rPr lang="en-GB" sz="1600" i="1" dirty="0" smtClean="0"/>
              <a:t>et al</a:t>
            </a:r>
            <a:r>
              <a:rPr lang="en-GB" sz="1600" dirty="0" smtClean="0"/>
              <a:t>, CQG, 27, 173001 (2010) arXiv:1003.2480</a:t>
            </a:r>
            <a:endParaRPr lang="en-GB" sz="1600"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74" y="1268760"/>
            <a:ext cx="80200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51920" y="1052736"/>
            <a:ext cx="4536504" cy="338554"/>
          </a:xfrm>
          <a:prstGeom prst="rect">
            <a:avLst/>
          </a:prstGeom>
          <a:noFill/>
        </p:spPr>
        <p:txBody>
          <a:bodyPr wrap="square" rtlCol="0">
            <a:spAutoFit/>
          </a:bodyPr>
          <a:lstStyle/>
          <a:p>
            <a:r>
              <a:rPr lang="en-GB" sz="1600" dirty="0" smtClean="0"/>
              <a:t>Assuming design sensitivity and 3 </a:t>
            </a:r>
            <a:r>
              <a:rPr lang="en-GB" sz="1600" dirty="0" err="1" smtClean="0"/>
              <a:t>aLIGO</a:t>
            </a:r>
            <a:r>
              <a:rPr lang="en-GB" sz="1600" dirty="0" smtClean="0"/>
              <a:t> detectors</a:t>
            </a:r>
            <a:endParaRPr lang="en-GB" sz="1600" dirty="0"/>
          </a:p>
        </p:txBody>
      </p:sp>
      <p:sp>
        <p:nvSpPr>
          <p:cNvPr id="11" name="Rectangle 10"/>
          <p:cNvSpPr/>
          <p:nvPr/>
        </p:nvSpPr>
        <p:spPr>
          <a:xfrm>
            <a:off x="368374" y="3140967"/>
            <a:ext cx="8092058" cy="154726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95053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Sky localisation</a:t>
            </a:r>
            <a:endParaRPr lang="en-GB" dirty="0"/>
          </a:p>
        </p:txBody>
      </p:sp>
      <p:sp>
        <p:nvSpPr>
          <p:cNvPr id="3" name="Content Placeholder 2"/>
          <p:cNvSpPr>
            <a:spLocks noGrp="1"/>
          </p:cNvSpPr>
          <p:nvPr>
            <p:ph idx="1"/>
          </p:nvPr>
        </p:nvSpPr>
        <p:spPr>
          <a:xfrm>
            <a:off x="457200" y="1124744"/>
            <a:ext cx="8229600" cy="4525963"/>
          </a:xfrm>
        </p:spPr>
        <p:txBody>
          <a:bodyPr>
            <a:normAutofit/>
          </a:bodyPr>
          <a:lstStyle/>
          <a:p>
            <a:r>
              <a:rPr lang="en-GB" sz="2400" dirty="0" smtClean="0"/>
              <a:t>For CBC and burst searches sky localisation is important to do EM follow-up (multi-messenger astronomy)</a:t>
            </a:r>
            <a:endParaRPr lang="en-GB" sz="2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2" y="2148858"/>
            <a:ext cx="7427218" cy="412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496" y="6444044"/>
            <a:ext cx="2952328" cy="369332"/>
          </a:xfrm>
          <a:prstGeom prst="rect">
            <a:avLst/>
          </a:prstGeom>
          <a:noFill/>
        </p:spPr>
        <p:txBody>
          <a:bodyPr wrap="square" rtlCol="0">
            <a:spAutoFit/>
          </a:bodyPr>
          <a:lstStyle/>
          <a:p>
            <a:r>
              <a:rPr lang="en-GB" dirty="0" err="1" smtClean="0"/>
              <a:t>Aasi</a:t>
            </a:r>
            <a:r>
              <a:rPr lang="en-GB" dirty="0" smtClean="0"/>
              <a:t> </a:t>
            </a:r>
            <a:r>
              <a:rPr lang="en-GB" i="1" dirty="0" smtClean="0"/>
              <a:t>et al</a:t>
            </a:r>
            <a:r>
              <a:rPr lang="en-GB" dirty="0" smtClean="0"/>
              <a:t>, arXiv:1304.0670</a:t>
            </a:r>
            <a:endParaRPr lang="en-GB" dirty="0"/>
          </a:p>
        </p:txBody>
      </p:sp>
      <p:sp>
        <p:nvSpPr>
          <p:cNvPr id="6" name="TextBox 5"/>
          <p:cNvSpPr txBox="1"/>
          <p:nvPr/>
        </p:nvSpPr>
        <p:spPr>
          <a:xfrm>
            <a:off x="7512361" y="2341722"/>
            <a:ext cx="1609786" cy="3046988"/>
          </a:xfrm>
          <a:prstGeom prst="rect">
            <a:avLst/>
          </a:prstGeom>
          <a:noFill/>
        </p:spPr>
        <p:txBody>
          <a:bodyPr wrap="square" rtlCol="0">
            <a:spAutoFit/>
          </a:bodyPr>
          <a:lstStyle/>
          <a:p>
            <a:r>
              <a:rPr lang="en-GB" sz="1600" dirty="0" smtClean="0"/>
              <a:t>Sky localisation accuracy using triangulation (90% confidence regions) for face-on BNS – increase in sensitivity doesn’t make much difference, adding another detector does</a:t>
            </a:r>
            <a:endParaRPr lang="en-GB" sz="1600" dirty="0"/>
          </a:p>
        </p:txBody>
      </p:sp>
      <p:sp>
        <p:nvSpPr>
          <p:cNvPr id="4" name="TextBox 3"/>
          <p:cNvSpPr txBox="1"/>
          <p:nvPr/>
        </p:nvSpPr>
        <p:spPr>
          <a:xfrm>
            <a:off x="323528" y="2060848"/>
            <a:ext cx="1332148" cy="369332"/>
          </a:xfrm>
          <a:prstGeom prst="rect">
            <a:avLst/>
          </a:prstGeom>
          <a:noFill/>
        </p:spPr>
        <p:txBody>
          <a:bodyPr wrap="square" rtlCol="0">
            <a:spAutoFit/>
          </a:bodyPr>
          <a:lstStyle/>
          <a:p>
            <a:r>
              <a:rPr lang="en-GB" dirty="0" smtClean="0"/>
              <a:t>2016-17</a:t>
            </a:r>
            <a:endParaRPr lang="en-GB" dirty="0"/>
          </a:p>
        </p:txBody>
      </p:sp>
      <p:sp>
        <p:nvSpPr>
          <p:cNvPr id="8" name="TextBox 7"/>
          <p:cNvSpPr txBox="1"/>
          <p:nvPr/>
        </p:nvSpPr>
        <p:spPr>
          <a:xfrm>
            <a:off x="3779912" y="2123564"/>
            <a:ext cx="1332148" cy="369332"/>
          </a:xfrm>
          <a:prstGeom prst="rect">
            <a:avLst/>
          </a:prstGeom>
          <a:noFill/>
        </p:spPr>
        <p:txBody>
          <a:bodyPr wrap="square" rtlCol="0">
            <a:spAutoFit/>
          </a:bodyPr>
          <a:lstStyle/>
          <a:p>
            <a:r>
              <a:rPr lang="en-GB" dirty="0" smtClean="0"/>
              <a:t>2017-18</a:t>
            </a:r>
            <a:endParaRPr lang="en-GB" dirty="0"/>
          </a:p>
        </p:txBody>
      </p:sp>
      <p:sp>
        <p:nvSpPr>
          <p:cNvPr id="9" name="TextBox 8"/>
          <p:cNvSpPr txBox="1"/>
          <p:nvPr/>
        </p:nvSpPr>
        <p:spPr>
          <a:xfrm>
            <a:off x="302137" y="4211796"/>
            <a:ext cx="1332148" cy="369332"/>
          </a:xfrm>
          <a:prstGeom prst="rect">
            <a:avLst/>
          </a:prstGeom>
          <a:noFill/>
        </p:spPr>
        <p:txBody>
          <a:bodyPr wrap="square" rtlCol="0">
            <a:spAutoFit/>
          </a:bodyPr>
          <a:lstStyle/>
          <a:p>
            <a:r>
              <a:rPr lang="en-GB" dirty="0" smtClean="0"/>
              <a:t>2019+</a:t>
            </a:r>
            <a:endParaRPr lang="en-GB" dirty="0"/>
          </a:p>
        </p:txBody>
      </p:sp>
      <p:sp>
        <p:nvSpPr>
          <p:cNvPr id="10" name="TextBox 9"/>
          <p:cNvSpPr txBox="1"/>
          <p:nvPr/>
        </p:nvSpPr>
        <p:spPr>
          <a:xfrm>
            <a:off x="3959932" y="4293096"/>
            <a:ext cx="1332148" cy="369332"/>
          </a:xfrm>
          <a:prstGeom prst="rect">
            <a:avLst/>
          </a:prstGeom>
          <a:noFill/>
        </p:spPr>
        <p:txBody>
          <a:bodyPr wrap="square" rtlCol="0">
            <a:spAutoFit/>
          </a:bodyPr>
          <a:lstStyle/>
          <a:p>
            <a:r>
              <a:rPr lang="en-GB" dirty="0" smtClean="0"/>
              <a:t>2022+</a:t>
            </a:r>
            <a:endParaRPr lang="en-GB" dirty="0"/>
          </a:p>
        </p:txBody>
      </p:sp>
      <p:sp>
        <p:nvSpPr>
          <p:cNvPr id="7" name="TextBox 6"/>
          <p:cNvSpPr txBox="1"/>
          <p:nvPr/>
        </p:nvSpPr>
        <p:spPr>
          <a:xfrm>
            <a:off x="3419872" y="6275993"/>
            <a:ext cx="5472608" cy="584775"/>
          </a:xfrm>
          <a:prstGeom prst="rect">
            <a:avLst/>
          </a:prstGeom>
          <a:noFill/>
        </p:spPr>
        <p:txBody>
          <a:bodyPr wrap="square" rtlCol="0">
            <a:spAutoFit/>
          </a:bodyPr>
          <a:lstStyle/>
          <a:p>
            <a:pPr algn="ctr"/>
            <a:r>
              <a:rPr lang="en-GB" sz="1600" dirty="0" smtClean="0"/>
              <a:t>Can do a bit better with full parameter estimation (see e.g. Singer </a:t>
            </a:r>
            <a:r>
              <a:rPr lang="en-GB" sz="1600" i="1" dirty="0" smtClean="0"/>
              <a:t>et al</a:t>
            </a:r>
            <a:r>
              <a:rPr lang="en-GB" sz="1600" dirty="0" smtClean="0"/>
              <a:t>, arXiv:1404.5623)</a:t>
            </a:r>
            <a:endParaRPr lang="en-GB" sz="1600" dirty="0"/>
          </a:p>
        </p:txBody>
      </p:sp>
    </p:spTree>
    <p:extLst>
      <p:ext uri="{BB962C8B-B14F-4D97-AF65-F5344CB8AC3E}">
        <p14:creationId xmlns:p14="http://schemas.microsoft.com/office/powerpoint/2010/main" val="795929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0"/>
            <a:ext cx="6991945" cy="6858000"/>
          </a:xfrm>
          <a:prstGeom prst="rect">
            <a:avLst/>
          </a:prstGeom>
        </p:spPr>
      </p:pic>
      <p:sp>
        <p:nvSpPr>
          <p:cNvPr id="2" name="Title 1"/>
          <p:cNvSpPr>
            <a:spLocks noGrp="1"/>
          </p:cNvSpPr>
          <p:nvPr>
            <p:ph type="title"/>
          </p:nvPr>
        </p:nvSpPr>
        <p:spPr/>
        <p:txBody>
          <a:bodyPr/>
          <a:lstStyle/>
          <a:p>
            <a:r>
              <a:rPr lang="en-GB" dirty="0" err="1" smtClean="0"/>
              <a:t>aLIGO</a:t>
            </a:r>
            <a:r>
              <a:rPr lang="en-GB" dirty="0" smtClean="0"/>
              <a:t> progress</a:t>
            </a:r>
            <a:endParaRPr lang="en-GB" dirty="0"/>
          </a:p>
        </p:txBody>
      </p:sp>
      <p:sp>
        <p:nvSpPr>
          <p:cNvPr id="6" name="TextBox 5"/>
          <p:cNvSpPr txBox="1"/>
          <p:nvPr/>
        </p:nvSpPr>
        <p:spPr>
          <a:xfrm>
            <a:off x="179512" y="1844824"/>
            <a:ext cx="1368152" cy="1754326"/>
          </a:xfrm>
          <a:prstGeom prst="rect">
            <a:avLst/>
          </a:prstGeom>
          <a:noFill/>
        </p:spPr>
        <p:txBody>
          <a:bodyPr wrap="square" rtlCol="0">
            <a:spAutoFit/>
          </a:bodyPr>
          <a:lstStyle/>
          <a:p>
            <a:r>
              <a:rPr lang="en-GB" dirty="0" smtClean="0"/>
              <a:t>Looking good for observing run 1 (O1) in mid-to-late 2015</a:t>
            </a:r>
            <a:endParaRPr lang="en-GB" dirty="0"/>
          </a:p>
        </p:txBody>
      </p:sp>
    </p:spTree>
    <p:extLst>
      <p:ext uri="{BB962C8B-B14F-4D97-AF65-F5344CB8AC3E}">
        <p14:creationId xmlns:p14="http://schemas.microsoft.com/office/powerpoint/2010/main" val="4269968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457200" y="1196752"/>
            <a:ext cx="8229600" cy="4525963"/>
          </a:xfrm>
        </p:spPr>
        <p:txBody>
          <a:bodyPr/>
          <a:lstStyle/>
          <a:p>
            <a:r>
              <a:rPr lang="en-GB" dirty="0" smtClean="0"/>
              <a:t>No direct detections of GWs yet</a:t>
            </a:r>
          </a:p>
          <a:p>
            <a:r>
              <a:rPr lang="en-GB" dirty="0" smtClean="0"/>
              <a:t>Lots of exciting science can be uncovered with GWs</a:t>
            </a:r>
          </a:p>
          <a:p>
            <a:r>
              <a:rPr lang="en-GB" dirty="0" smtClean="0"/>
              <a:t>Searches for many source types are well tested on initial GW detector data</a:t>
            </a:r>
          </a:p>
          <a:p>
            <a:r>
              <a:rPr lang="en-GB" dirty="0" smtClean="0"/>
              <a:t>Advanced detectors are on schedule to begin observations this year</a:t>
            </a:r>
          </a:p>
          <a:p>
            <a:r>
              <a:rPr lang="en-GB" dirty="0" smtClean="0"/>
              <a:t>Possible first detections by end of the decade</a:t>
            </a:r>
            <a:endParaRPr lang="en-GB" dirty="0"/>
          </a:p>
        </p:txBody>
      </p:sp>
    </p:spTree>
    <p:extLst>
      <p:ext uri="{BB962C8B-B14F-4D97-AF65-F5344CB8AC3E}">
        <p14:creationId xmlns:p14="http://schemas.microsoft.com/office/powerpoint/2010/main" val="308726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GWs?</a:t>
            </a:r>
            <a:endParaRPr lang="en-GB" dirty="0"/>
          </a:p>
        </p:txBody>
      </p:sp>
      <p:sp>
        <p:nvSpPr>
          <p:cNvPr id="3" name="Content Placeholder 2"/>
          <p:cNvSpPr>
            <a:spLocks noGrp="1"/>
          </p:cNvSpPr>
          <p:nvPr>
            <p:ph idx="1"/>
          </p:nvPr>
        </p:nvSpPr>
        <p:spPr>
          <a:xfrm>
            <a:off x="457200" y="1600200"/>
            <a:ext cx="4114800" cy="4525963"/>
          </a:xfrm>
        </p:spPr>
        <p:txBody>
          <a:bodyPr/>
          <a:lstStyle/>
          <a:p>
            <a:r>
              <a:rPr lang="en-GB" dirty="0" smtClean="0"/>
              <a:t>Corrected in 1918 paper which introduced the now famous “</a:t>
            </a:r>
            <a:r>
              <a:rPr lang="en-GB" i="1" dirty="0" smtClean="0"/>
              <a:t>quadrupole formula”</a:t>
            </a:r>
            <a:endParaRPr lang="en-GB"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1" y="1246212"/>
            <a:ext cx="3456384" cy="531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7625" y="5258513"/>
            <a:ext cx="4104456" cy="1200329"/>
          </a:xfrm>
          <a:prstGeom prst="rect">
            <a:avLst/>
          </a:prstGeom>
          <a:noFill/>
        </p:spPr>
        <p:txBody>
          <a:bodyPr wrap="square" rtlCol="0">
            <a:spAutoFit/>
          </a:bodyPr>
          <a:lstStyle/>
          <a:p>
            <a:r>
              <a:rPr lang="de-DE" dirty="0" smtClean="0"/>
              <a:t>Einstein, “</a:t>
            </a:r>
            <a:r>
              <a:rPr lang="en-GB" dirty="0" err="1"/>
              <a:t>Über</a:t>
            </a:r>
            <a:r>
              <a:rPr lang="en-GB" dirty="0"/>
              <a:t> </a:t>
            </a:r>
            <a:r>
              <a:rPr lang="en-GB" dirty="0" err="1"/>
              <a:t>Gravitationswellen</a:t>
            </a:r>
            <a:r>
              <a:rPr lang="de-DE" dirty="0" smtClean="0"/>
              <a:t>“, </a:t>
            </a:r>
            <a:r>
              <a:rPr lang="de-DE" i="1" dirty="0"/>
              <a:t>Sitzungsberichte der Königlich Preußischen Akademie der </a:t>
            </a:r>
            <a:r>
              <a:rPr lang="de-DE" i="1" dirty="0" smtClean="0"/>
              <a:t>Wissenschaften, </a:t>
            </a:r>
            <a:r>
              <a:rPr lang="de-DE" dirty="0" smtClean="0"/>
              <a:t>1918</a:t>
            </a:r>
            <a:endParaRPr lang="en-GB" dirty="0"/>
          </a:p>
        </p:txBody>
      </p:sp>
    </p:spTree>
    <p:extLst>
      <p:ext uri="{BB962C8B-B14F-4D97-AF65-F5344CB8AC3E}">
        <p14:creationId xmlns:p14="http://schemas.microsoft.com/office/powerpoint/2010/main" val="4091928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GWs</a:t>
            </a:r>
            <a:endParaRPr lang="en-GB" dirty="0"/>
          </a:p>
        </p:txBody>
      </p:sp>
      <p:grpSp>
        <p:nvGrpSpPr>
          <p:cNvPr id="26" name="Group 25"/>
          <p:cNvGrpSpPr/>
          <p:nvPr/>
        </p:nvGrpSpPr>
        <p:grpSpPr>
          <a:xfrm>
            <a:off x="123126" y="1256447"/>
            <a:ext cx="8913370" cy="2792916"/>
            <a:chOff x="230630" y="1732473"/>
            <a:chExt cx="8913370" cy="2792916"/>
          </a:xfrm>
        </p:grpSpPr>
        <p:pic>
          <p:nvPicPr>
            <p:cNvPr id="4" name="Picture 5" descr="h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92555" y="2661160"/>
              <a:ext cx="6480175" cy="173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30630" y="1740410"/>
              <a:ext cx="3213100" cy="641350"/>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dirty="0">
                  <a:latin typeface="Tahoma" pitchFamily="34" charset="0"/>
                </a:rPr>
                <a:t>Source: Bulk Motion</a:t>
              </a:r>
            </a:p>
            <a:p>
              <a:pPr algn="ctr" eaLnBrk="0" hangingPunct="0"/>
              <a:r>
                <a:rPr lang="en-US" altLang="en-US" dirty="0">
                  <a:latin typeface="Tahoma" pitchFamily="34" charset="0"/>
                </a:rPr>
                <a:t>Produces Changing Tidal Field</a:t>
              </a:r>
            </a:p>
          </p:txBody>
        </p:sp>
        <p:sp>
          <p:nvSpPr>
            <p:cNvPr id="6" name="Text Box 9"/>
            <p:cNvSpPr txBox="1">
              <a:spLocks noChangeArrowheads="1"/>
            </p:cNvSpPr>
            <p:nvPr/>
          </p:nvSpPr>
          <p:spPr bwMode="auto">
            <a:xfrm>
              <a:off x="3840605" y="1740410"/>
              <a:ext cx="2898775" cy="915988"/>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dirty="0">
                  <a:latin typeface="Tahoma" pitchFamily="34" charset="0"/>
                </a:rPr>
                <a:t>Oscillating Tidal Field</a:t>
              </a:r>
            </a:p>
            <a:p>
              <a:pPr algn="ctr" eaLnBrk="0" hangingPunct="0"/>
              <a:r>
                <a:rPr lang="en-US" altLang="en-US" dirty="0">
                  <a:latin typeface="Tahoma" pitchFamily="34" charset="0"/>
                </a:rPr>
                <a:t>Propagates (Unobstructed)</a:t>
              </a:r>
            </a:p>
            <a:p>
              <a:pPr algn="ctr" eaLnBrk="0" hangingPunct="0"/>
              <a:r>
                <a:rPr lang="en-US" altLang="en-US" dirty="0">
                  <a:latin typeface="Tahoma" pitchFamily="34" charset="0"/>
                </a:rPr>
                <a:t>to Observer</a:t>
              </a:r>
            </a:p>
          </p:txBody>
        </p:sp>
        <p:sp>
          <p:nvSpPr>
            <p:cNvPr id="7" name="Text Box 10"/>
            <p:cNvSpPr txBox="1">
              <a:spLocks noChangeArrowheads="1"/>
            </p:cNvSpPr>
            <p:nvPr/>
          </p:nvSpPr>
          <p:spPr bwMode="auto">
            <a:xfrm>
              <a:off x="7210868" y="1732473"/>
              <a:ext cx="1922462" cy="641350"/>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dirty="0">
                  <a:latin typeface="Tahoma" pitchFamily="34" charset="0"/>
                </a:rPr>
                <a:t>Observer Detects</a:t>
              </a:r>
            </a:p>
            <a:p>
              <a:pPr algn="ctr" eaLnBrk="0" hangingPunct="0"/>
              <a:r>
                <a:rPr lang="en-US" altLang="en-US" dirty="0">
                  <a:latin typeface="Tahoma" pitchFamily="34" charset="0"/>
                </a:rPr>
                <a:t>Distortion Strain</a:t>
              </a:r>
            </a:p>
          </p:txBody>
        </p:sp>
        <p:grpSp>
          <p:nvGrpSpPr>
            <p:cNvPr id="8" name="Group 12"/>
            <p:cNvGrpSpPr>
              <a:grpSpLocks/>
            </p:cNvGrpSpPr>
            <p:nvPr/>
          </p:nvGrpSpPr>
          <p:grpSpPr bwMode="auto">
            <a:xfrm>
              <a:off x="6945755" y="2800860"/>
              <a:ext cx="1344613" cy="1133475"/>
              <a:chOff x="1474" y="2578"/>
              <a:chExt cx="847" cy="714"/>
            </a:xfrm>
          </p:grpSpPr>
          <p:grpSp>
            <p:nvGrpSpPr>
              <p:cNvPr id="9" name="Group 13"/>
              <p:cNvGrpSpPr>
                <a:grpSpLocks/>
              </p:cNvGrpSpPr>
              <p:nvPr/>
            </p:nvGrpSpPr>
            <p:grpSpPr bwMode="auto">
              <a:xfrm>
                <a:off x="1542" y="2768"/>
                <a:ext cx="368" cy="340"/>
                <a:chOff x="330" y="3179"/>
                <a:chExt cx="619" cy="575"/>
              </a:xfrm>
            </p:grpSpPr>
            <p:sp>
              <p:nvSpPr>
                <p:cNvPr id="17" name="AutoShape 14"/>
                <p:cNvSpPr>
                  <a:spLocks noChangeArrowheads="1"/>
                </p:cNvSpPr>
                <p:nvPr/>
              </p:nvSpPr>
              <p:spPr bwMode="auto">
                <a:xfrm rot="-5400000">
                  <a:off x="650" y="3158"/>
                  <a:ext cx="277" cy="32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5"/>
                <p:cNvSpPr>
                  <a:spLocks noChangeArrowheads="1"/>
                </p:cNvSpPr>
                <p:nvPr/>
              </p:nvSpPr>
              <p:spPr bwMode="auto">
                <a:xfrm rot="5400000" flipH="1">
                  <a:off x="351" y="3158"/>
                  <a:ext cx="277" cy="32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9" name="AutoShape 16"/>
                <p:cNvSpPr>
                  <a:spLocks noChangeArrowheads="1"/>
                </p:cNvSpPr>
                <p:nvPr/>
              </p:nvSpPr>
              <p:spPr bwMode="auto">
                <a:xfrm rot="5400000" flipV="1">
                  <a:off x="650" y="3456"/>
                  <a:ext cx="277" cy="32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0" name="AutoShape 17"/>
                <p:cNvSpPr>
                  <a:spLocks noChangeArrowheads="1"/>
                </p:cNvSpPr>
                <p:nvPr/>
              </p:nvSpPr>
              <p:spPr bwMode="auto">
                <a:xfrm rot="-5400000" flipH="1" flipV="1">
                  <a:off x="351" y="3456"/>
                  <a:ext cx="277" cy="32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CC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Oval 18"/>
              <p:cNvSpPr>
                <a:spLocks noChangeArrowheads="1"/>
              </p:cNvSpPr>
              <p:nvPr/>
            </p:nvSpPr>
            <p:spPr bwMode="auto">
              <a:xfrm>
                <a:off x="1474" y="2709"/>
                <a:ext cx="478" cy="477"/>
              </a:xfrm>
              <a:prstGeom prst="ellipse">
                <a:avLst/>
              </a:prstGeom>
              <a:noFill/>
              <a:ln w="76200">
                <a:solidFill>
                  <a:schemeClr val="bg1">
                    <a:lumMod val="75000"/>
                  </a:schemeClr>
                </a:solidFill>
                <a:prstDash val="sysDot"/>
                <a:round/>
                <a:headEnd/>
                <a:tailEnd/>
              </a:ln>
              <a:effectLst/>
              <a:extLst>
                <a:ext uri="{909E8E84-426E-40DD-AFC4-6F175D3DCCD1}">
                  <a14:hiddenFill xmlns:a14="http://schemas.microsoft.com/office/drawing/2010/main">
                    <a:solidFill>
                      <a:srgbClr val="00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Oval 19"/>
              <p:cNvSpPr>
                <a:spLocks noChangeArrowheads="1"/>
              </p:cNvSpPr>
              <p:nvPr/>
            </p:nvSpPr>
            <p:spPr bwMode="auto">
              <a:xfrm>
                <a:off x="1574" y="2594"/>
                <a:ext cx="301" cy="698"/>
              </a:xfrm>
              <a:prstGeom prst="ellipse">
                <a:avLst/>
              </a:prstGeom>
              <a:noFill/>
              <a:ln w="76200" cap="rnd">
                <a:solidFill>
                  <a:srgbClr val="FF00FF"/>
                </a:solidFill>
                <a:prstDash val="sysDot"/>
                <a:round/>
                <a:headEnd/>
                <a:tailEnd/>
              </a:ln>
              <a:effectLst/>
              <a:extLst>
                <a:ext uri="{909E8E84-426E-40DD-AFC4-6F175D3DCCD1}">
                  <a14:hiddenFill xmlns:a14="http://schemas.microsoft.com/office/drawing/2010/main">
                    <a:solidFill>
                      <a:srgbClr val="00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Line 20"/>
              <p:cNvSpPr>
                <a:spLocks noChangeShapeType="1"/>
              </p:cNvSpPr>
              <p:nvPr/>
            </p:nvSpPr>
            <p:spPr bwMode="auto">
              <a:xfrm>
                <a:off x="1720" y="2584"/>
                <a:ext cx="60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3" name="Line 21"/>
              <p:cNvSpPr>
                <a:spLocks noChangeShapeType="1"/>
              </p:cNvSpPr>
              <p:nvPr/>
            </p:nvSpPr>
            <p:spPr bwMode="auto">
              <a:xfrm>
                <a:off x="1716" y="2941"/>
                <a:ext cx="6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4" name="Line 22"/>
              <p:cNvSpPr>
                <a:spLocks noChangeShapeType="1"/>
              </p:cNvSpPr>
              <p:nvPr/>
            </p:nvSpPr>
            <p:spPr bwMode="auto">
              <a:xfrm>
                <a:off x="1720" y="2704"/>
                <a:ext cx="3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5" name="Line 23"/>
              <p:cNvSpPr>
                <a:spLocks noChangeShapeType="1"/>
              </p:cNvSpPr>
              <p:nvPr/>
            </p:nvSpPr>
            <p:spPr bwMode="auto">
              <a:xfrm flipV="1">
                <a:off x="2100" y="2704"/>
                <a:ext cx="0" cy="237"/>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6" name="Line 24"/>
              <p:cNvSpPr>
                <a:spLocks noChangeShapeType="1"/>
              </p:cNvSpPr>
              <p:nvPr/>
            </p:nvSpPr>
            <p:spPr bwMode="auto">
              <a:xfrm flipV="1">
                <a:off x="2315" y="2578"/>
                <a:ext cx="0" cy="363"/>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mc:AlternateContent xmlns:mc="http://schemas.openxmlformats.org/markup-compatibility/2006" xmlns:a14="http://schemas.microsoft.com/office/drawing/2010/main">
          <mc:Choice Requires="a14">
            <p:sp>
              <p:nvSpPr>
                <p:cNvPr id="21" name="Text Box 26"/>
                <p:cNvSpPr txBox="1">
                  <a:spLocks noChangeArrowheads="1"/>
                </p:cNvSpPr>
                <p:nvPr/>
              </p:nvSpPr>
              <p:spPr bwMode="auto">
                <a:xfrm>
                  <a:off x="6713361" y="3981458"/>
                  <a:ext cx="1757019" cy="543931"/>
                </a:xfrm>
                <a:prstGeom prst="rect">
                  <a:avLst/>
                </a:prstGeom>
                <a:noFill/>
                <a:ln>
                  <a:noFill/>
                </a:ln>
                <a:effectLst/>
                <a:extLst>
                  <a:ext uri="{909E8E84-426E-40DD-AFC4-6F175D3DCCD1}">
                    <a14:hiddenFill>
                      <a:solidFill>
                        <a:srgbClr val="0033CC"/>
                      </a:solidFill>
                    </a14:hiddenFill>
                  </a:ext>
                  <a:ext uri="{91240B29-F687-4F45-9708-019B960494DF}">
                    <a14:hiddenLine w="9525">
                      <a:solidFill>
                        <a:srgbClr val="FF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smtClean="0">
                      <a:latin typeface="Tahoma" pitchFamily="34" charset="0"/>
                    </a:rPr>
                    <a:t>Strain: </a:t>
                  </a:r>
                  <a14:m>
                    <m:oMath xmlns:m="http://schemas.openxmlformats.org/officeDocument/2006/math">
                      <m:r>
                        <a:rPr lang="en-GB" altLang="en-US" sz="2000" b="0" i="1" smtClean="0">
                          <a:latin typeface="Cambria Math"/>
                        </a:rPr>
                        <m:t>h</m:t>
                      </m:r>
                      <m:r>
                        <a:rPr lang="en-GB" altLang="en-US" sz="2000" b="0" i="0" smtClean="0">
                          <a:latin typeface="Cambria Math"/>
                        </a:rPr>
                        <m:t>=</m:t>
                      </m:r>
                      <m:f>
                        <m:fPr>
                          <m:ctrlPr>
                            <a:rPr lang="en-US" altLang="en-US" sz="2000" i="1" smtClean="0">
                              <a:latin typeface="Cambria Math"/>
                            </a:rPr>
                          </m:ctrlPr>
                        </m:fPr>
                        <m:num>
                          <m:r>
                            <m:rPr>
                              <m:sty m:val="p"/>
                            </m:rPr>
                            <a:rPr lang="en-GB" altLang="en-US" sz="2000" b="0" i="0" smtClean="0">
                              <a:latin typeface="Cambria Math"/>
                            </a:rPr>
                            <m:t>Δ</m:t>
                          </m:r>
                          <m:r>
                            <a:rPr lang="en-GB" altLang="en-US" sz="2000" b="0" i="1" smtClean="0">
                              <a:latin typeface="Cambria Math"/>
                            </a:rPr>
                            <m:t>𝑙</m:t>
                          </m:r>
                        </m:num>
                        <m:den>
                          <m:r>
                            <a:rPr lang="en-GB" altLang="en-US" sz="2000" b="0" i="1" smtClean="0">
                              <a:latin typeface="Cambria Math"/>
                            </a:rPr>
                            <m:t>𝑙</m:t>
                          </m:r>
                        </m:den>
                      </m:f>
                    </m:oMath>
                  </a14:m>
                  <a:r>
                    <a:rPr lang="en-US" altLang="en-US" sz="2000" dirty="0" smtClean="0">
                      <a:latin typeface="Tahoma" pitchFamily="34" charset="0"/>
                    </a:rPr>
                    <a:t> </a:t>
                  </a:r>
                  <a:endParaRPr lang="en-US" altLang="en-US" sz="2000" dirty="0">
                    <a:latin typeface="Tahoma" pitchFamily="34" charset="0"/>
                  </a:endParaRPr>
                </a:p>
              </p:txBody>
            </p:sp>
          </mc:Choice>
          <mc:Fallback xmlns="">
            <p:sp>
              <p:nvSpPr>
                <p:cNvPr id="21" name="Text Box 26"/>
                <p:cNvSpPr txBox="1">
                  <a:spLocks noRot="1" noChangeAspect="1" noMove="1" noResize="1" noEditPoints="1" noAdjustHandles="1" noChangeArrowheads="1" noChangeShapeType="1" noTextEdit="1"/>
                </p:cNvSpPr>
                <p:nvPr/>
              </p:nvSpPr>
              <p:spPr bwMode="auto">
                <a:xfrm>
                  <a:off x="6713361" y="3981458"/>
                  <a:ext cx="1757019" cy="543931"/>
                </a:xfrm>
                <a:prstGeom prst="rect">
                  <a:avLst/>
                </a:prstGeom>
                <a:blipFill rotWithShape="1">
                  <a:blip r:embed="rId3"/>
                  <a:stretch>
                    <a:fillRect l="-3819" b="-5618"/>
                  </a:stretch>
                </a:blip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 Box 30"/>
                <p:cNvSpPr txBox="1">
                  <a:spLocks noChangeArrowheads="1"/>
                </p:cNvSpPr>
                <p:nvPr/>
              </p:nvSpPr>
              <p:spPr bwMode="auto">
                <a:xfrm>
                  <a:off x="8335574" y="2918288"/>
                  <a:ext cx="80842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GB" altLang="en-US" b="0" i="1" smtClean="0">
                            <a:latin typeface="Cambria Math"/>
                          </a:rPr>
                          <m:t>𝑙</m:t>
                        </m:r>
                        <m:r>
                          <a:rPr lang="en-GB" altLang="en-US" b="0" i="1" smtClean="0">
                            <a:latin typeface="Cambria Math"/>
                          </a:rPr>
                          <m:t>+</m:t>
                        </m:r>
                        <m:r>
                          <m:rPr>
                            <m:sty m:val="p"/>
                          </m:rPr>
                          <a:rPr lang="en-GB" altLang="en-US" b="0" i="0" smtClean="0">
                            <a:latin typeface="Cambria Math"/>
                          </a:rPr>
                          <m:t>Δ</m:t>
                        </m:r>
                        <m:r>
                          <a:rPr lang="en-GB" altLang="en-US" b="0" i="1" smtClean="0">
                            <a:latin typeface="Cambria Math"/>
                          </a:rPr>
                          <m:t>𝑙</m:t>
                        </m:r>
                      </m:oMath>
                    </m:oMathPara>
                  </a14:m>
                  <a:endParaRPr lang="en-US" altLang="en-US" dirty="0">
                    <a:latin typeface="Monotype Corsiva" pitchFamily="66" charset="0"/>
                  </a:endParaRPr>
                </a:p>
              </p:txBody>
            </p:sp>
          </mc:Choice>
          <mc:Fallback xmlns="">
            <p:sp>
              <p:nvSpPr>
                <p:cNvPr id="22" name="Text Box 30"/>
                <p:cNvSpPr txBox="1">
                  <a:spLocks noRot="1" noChangeAspect="1" noMove="1" noResize="1" noEditPoints="1" noAdjustHandles="1" noChangeArrowheads="1" noChangeShapeType="1" noTextEdit="1"/>
                </p:cNvSpPr>
                <p:nvPr/>
              </p:nvSpPr>
              <p:spPr bwMode="auto">
                <a:xfrm>
                  <a:off x="8335574" y="2918288"/>
                  <a:ext cx="808426" cy="36933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 Box 30"/>
                <p:cNvSpPr txBox="1">
                  <a:spLocks noChangeArrowheads="1"/>
                </p:cNvSpPr>
                <p:nvPr/>
              </p:nvSpPr>
              <p:spPr bwMode="auto">
                <a:xfrm>
                  <a:off x="7991872" y="3026563"/>
                  <a:ext cx="315407"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GB" altLang="en-US" b="0" i="1" smtClean="0">
                            <a:latin typeface="Cambria Math"/>
                          </a:rPr>
                          <m:t>𝑙</m:t>
                        </m:r>
                      </m:oMath>
                    </m:oMathPara>
                  </a14:m>
                  <a:endParaRPr lang="en-US" altLang="en-US" dirty="0">
                    <a:latin typeface="Monotype Corsiva" pitchFamily="66" charset="0"/>
                  </a:endParaRPr>
                </a:p>
              </p:txBody>
            </p:sp>
          </mc:Choice>
          <mc:Fallback xmlns="">
            <p:sp>
              <p:nvSpPr>
                <p:cNvPr id="25" name="Text Box 30"/>
                <p:cNvSpPr txBox="1">
                  <a:spLocks noRot="1" noChangeAspect="1" noMove="1" noResize="1" noEditPoints="1" noAdjustHandles="1" noChangeArrowheads="1" noChangeShapeType="1" noTextEdit="1"/>
                </p:cNvSpPr>
                <p:nvPr/>
              </p:nvSpPr>
              <p:spPr bwMode="auto">
                <a:xfrm>
                  <a:off x="7991872" y="3026563"/>
                  <a:ext cx="315407" cy="369332"/>
                </a:xfrm>
                <a:prstGeom prst="rect">
                  <a:avLst/>
                </a:prstGeom>
                <a:blipFill rotWithShape="1">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sp>
        <p:nvSpPr>
          <p:cNvPr id="30" name="TextBox 29"/>
          <p:cNvSpPr txBox="1"/>
          <p:nvPr/>
        </p:nvSpPr>
        <p:spPr>
          <a:xfrm>
            <a:off x="395536" y="4223990"/>
            <a:ext cx="2232248" cy="1077218"/>
          </a:xfrm>
          <a:prstGeom prst="rect">
            <a:avLst/>
          </a:prstGeom>
          <a:noFill/>
        </p:spPr>
        <p:txBody>
          <a:bodyPr wrap="square" rtlCol="0">
            <a:spAutoFit/>
          </a:bodyPr>
          <a:lstStyle/>
          <a:p>
            <a:r>
              <a:rPr lang="en-GB" sz="3200" dirty="0" smtClean="0"/>
              <a:t>Quadrupole formula:</a:t>
            </a:r>
            <a:endParaRPr lang="en-GB" sz="3200" dirty="0"/>
          </a:p>
        </p:txBody>
      </p:sp>
      <p:grpSp>
        <p:nvGrpSpPr>
          <p:cNvPr id="39" name="Group 38"/>
          <p:cNvGrpSpPr/>
          <p:nvPr/>
        </p:nvGrpSpPr>
        <p:grpSpPr>
          <a:xfrm>
            <a:off x="1691680" y="4077816"/>
            <a:ext cx="6599188" cy="2065908"/>
            <a:chOff x="1691680" y="4077816"/>
            <a:chExt cx="6599188" cy="2065908"/>
          </a:xfrm>
        </p:grpSpPr>
        <mc:AlternateContent xmlns:mc="http://schemas.openxmlformats.org/markup-compatibility/2006" xmlns:a14="http://schemas.microsoft.com/office/drawing/2010/main">
          <mc:Choice Requires="a14">
            <p:sp>
              <p:nvSpPr>
                <p:cNvPr id="29" name="TextBox 28"/>
                <p:cNvSpPr txBox="1"/>
                <p:nvPr/>
              </p:nvSpPr>
              <p:spPr>
                <a:xfrm>
                  <a:off x="2627784" y="4139477"/>
                  <a:ext cx="3428028" cy="10177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3200" b="0" i="1" smtClean="0">
                            <a:latin typeface="Cambria Math"/>
                          </a:rPr>
                          <m:t>h</m:t>
                        </m:r>
                        <m:r>
                          <a:rPr lang="en-GB" sz="3200" b="0" i="1" smtClean="0">
                            <a:latin typeface="Cambria Math"/>
                          </a:rPr>
                          <m:t>(</m:t>
                        </m:r>
                        <m:r>
                          <a:rPr lang="en-GB" sz="3200" b="0" i="1" smtClean="0">
                            <a:latin typeface="Cambria Math"/>
                          </a:rPr>
                          <m:t>𝑡</m:t>
                        </m:r>
                        <m:r>
                          <a:rPr lang="en-GB" sz="3200" b="0" i="1" smtClean="0">
                            <a:latin typeface="Cambria Math"/>
                          </a:rPr>
                          <m:t>)= </m:t>
                        </m:r>
                        <m:f>
                          <m:fPr>
                            <m:ctrlPr>
                              <a:rPr lang="en-GB" sz="3200" b="0" i="1" smtClean="0">
                                <a:latin typeface="Cambria Math"/>
                              </a:rPr>
                            </m:ctrlPr>
                          </m:fPr>
                          <m:num>
                            <m:r>
                              <a:rPr lang="en-GB" sz="3200" b="0" i="1" smtClean="0">
                                <a:latin typeface="Cambria Math"/>
                              </a:rPr>
                              <m:t>2</m:t>
                            </m:r>
                          </m:num>
                          <m:den>
                            <m:r>
                              <a:rPr lang="en-GB" sz="3200" b="0" i="1" smtClean="0">
                                <a:latin typeface="Cambria Math"/>
                              </a:rPr>
                              <m:t>𝑟</m:t>
                            </m:r>
                          </m:den>
                        </m:f>
                        <m:f>
                          <m:fPr>
                            <m:ctrlPr>
                              <a:rPr lang="en-GB" sz="3200" b="0" i="1" smtClean="0">
                                <a:latin typeface="Cambria Math"/>
                              </a:rPr>
                            </m:ctrlPr>
                          </m:fPr>
                          <m:num>
                            <m:r>
                              <a:rPr lang="en-GB" sz="3200" b="0" i="1" smtClean="0">
                                <a:latin typeface="Cambria Math"/>
                              </a:rPr>
                              <m:t>𝐺</m:t>
                            </m:r>
                          </m:num>
                          <m:den>
                            <m:sSup>
                              <m:sSupPr>
                                <m:ctrlPr>
                                  <a:rPr lang="en-GB" sz="3200" b="0" i="1" smtClean="0">
                                    <a:latin typeface="Cambria Math"/>
                                  </a:rPr>
                                </m:ctrlPr>
                              </m:sSupPr>
                              <m:e>
                                <m:r>
                                  <a:rPr lang="en-GB" sz="3200" b="0" i="1" smtClean="0">
                                    <a:latin typeface="Cambria Math"/>
                                  </a:rPr>
                                  <m:t>𝑐</m:t>
                                </m:r>
                              </m:e>
                              <m:sup>
                                <m:r>
                                  <a:rPr lang="en-GB" sz="3200" b="0" i="1" smtClean="0">
                                    <a:latin typeface="Cambria Math"/>
                                  </a:rPr>
                                  <m:t>4</m:t>
                                </m:r>
                              </m:sup>
                            </m:sSup>
                          </m:den>
                        </m:f>
                        <m:acc>
                          <m:accPr>
                            <m:chr m:val="̈"/>
                            <m:ctrlPr>
                              <a:rPr lang="en-GB" sz="3200" b="0" i="1" smtClean="0">
                                <a:latin typeface="Cambria Math"/>
                              </a:rPr>
                            </m:ctrlPr>
                          </m:accPr>
                          <m:e>
                            <m:r>
                              <a:rPr lang="en-GB" sz="3200" b="0" i="1" smtClean="0">
                                <a:latin typeface="Cambria Math"/>
                              </a:rPr>
                              <m:t>𝐼</m:t>
                            </m:r>
                          </m:e>
                        </m:acc>
                        <m:r>
                          <a:rPr lang="en-GB" sz="3200" b="0" i="1" smtClean="0">
                            <a:latin typeface="Cambria Math"/>
                          </a:rPr>
                          <m:t>(</m:t>
                        </m:r>
                        <m:r>
                          <a:rPr lang="en-GB" sz="3200" b="0" i="1" smtClean="0">
                            <a:latin typeface="Cambria Math"/>
                          </a:rPr>
                          <m:t>𝑡</m:t>
                        </m:r>
                        <m:r>
                          <a:rPr lang="en-GB" sz="3200" b="0" i="1" smtClean="0">
                            <a:latin typeface="Cambria Math"/>
                          </a:rPr>
                          <m:t>)</m:t>
                        </m:r>
                      </m:oMath>
                    </m:oMathPara>
                  </a14:m>
                  <a:endParaRPr lang="en-GB" sz="3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627784" y="4139477"/>
                  <a:ext cx="3428028" cy="1017715"/>
                </a:xfrm>
                <a:prstGeom prst="rect">
                  <a:avLst/>
                </a:prstGeom>
                <a:blipFill rotWithShape="1">
                  <a:blip r:embed="rId6"/>
                  <a:stretch>
                    <a:fillRect/>
                  </a:stretch>
                </a:blipFill>
              </p:spPr>
              <p:txBody>
                <a:bodyPr/>
                <a:lstStyle/>
                <a:p>
                  <a:r>
                    <a:rPr lang="en-GB">
                      <a:noFill/>
                    </a:rPr>
                    <a:t> </a:t>
                  </a:r>
                </a:p>
              </p:txBody>
            </p:sp>
          </mc:Fallback>
        </mc:AlternateContent>
        <p:sp>
          <p:nvSpPr>
            <p:cNvPr id="31" name="Oval 15"/>
            <p:cNvSpPr>
              <a:spLocks/>
            </p:cNvSpPr>
            <p:nvPr/>
          </p:nvSpPr>
          <p:spPr bwMode="auto">
            <a:xfrm>
              <a:off x="4499992" y="4077816"/>
              <a:ext cx="495300" cy="1295400"/>
            </a:xfrm>
            <a:prstGeom prst="ellipse">
              <a:avLst/>
            </a:prstGeom>
            <a:noFill/>
            <a:ln w="25400">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32" name="Line 16"/>
            <p:cNvSpPr>
              <a:spLocks noChangeShapeType="1"/>
            </p:cNvSpPr>
            <p:nvPr/>
          </p:nvSpPr>
          <p:spPr bwMode="auto">
            <a:xfrm>
              <a:off x="4912742" y="5322416"/>
              <a:ext cx="406400" cy="101600"/>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33" name="Rectangle 17"/>
            <p:cNvSpPr>
              <a:spLocks/>
            </p:cNvSpPr>
            <p:nvPr/>
          </p:nvSpPr>
          <p:spPr bwMode="auto">
            <a:xfrm>
              <a:off x="4959300" y="5322416"/>
              <a:ext cx="3213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a:solidFill>
                    <a:srgbClr val="FFFFFF"/>
                  </a:solidFill>
                  <a:latin typeface="Gill Sans" charset="0"/>
                  <a:ea typeface="Gill Sans" charset="0"/>
                  <a:cs typeface="Gill Sans" charset="0"/>
                  <a:sym typeface="Gill Sans" charset="0"/>
                </a:rPr>
                <a:t>~ </a:t>
              </a:r>
              <a:r>
                <a:rPr lang="en-US" altLang="en-US" sz="2000" dirty="0">
                  <a:latin typeface="Gill Sans" charset="0"/>
                  <a:ea typeface="Gill Sans" charset="0"/>
                  <a:cs typeface="Gill Sans" charset="0"/>
                  <a:sym typeface="Gill Sans" charset="0"/>
                </a:rPr>
                <a:t>8x10</a:t>
              </a:r>
              <a:r>
                <a:rPr lang="en-US" altLang="en-US" sz="2000" baseline="32000" dirty="0">
                  <a:latin typeface="Gill Sans" charset="0"/>
                  <a:ea typeface="Gill Sans" charset="0"/>
                  <a:cs typeface="Gill Sans" charset="0"/>
                  <a:sym typeface="Gill Sans" charset="0"/>
                </a:rPr>
                <a:t>-45</a:t>
              </a:r>
              <a:r>
                <a:rPr lang="en-US" altLang="en-US" sz="2000" dirty="0">
                  <a:latin typeface="Gill Sans" charset="0"/>
                  <a:ea typeface="Gill Sans" charset="0"/>
                  <a:cs typeface="Gill Sans" charset="0"/>
                  <a:sym typeface="Gill Sans" charset="0"/>
                </a:rPr>
                <a:t> small number!</a:t>
              </a:r>
            </a:p>
          </p:txBody>
        </p:sp>
        <p:sp>
          <p:nvSpPr>
            <p:cNvPr id="34" name="Rectangle 7"/>
            <p:cNvSpPr>
              <a:spLocks/>
            </p:cNvSpPr>
            <p:nvPr/>
          </p:nvSpPr>
          <p:spPr bwMode="auto">
            <a:xfrm>
              <a:off x="1691680" y="5445224"/>
              <a:ext cx="27638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a:latin typeface="Gill Sans" charset="0"/>
                  <a:ea typeface="Gill Sans" charset="0"/>
                  <a:cs typeface="Gill Sans" charset="0"/>
                  <a:sym typeface="Gill Sans" charset="0"/>
                </a:rPr>
                <a:t>source distance (</a:t>
              </a:r>
              <a:r>
                <a:rPr lang="en-US" altLang="en-US" sz="2000" dirty="0">
                  <a:latin typeface="Times New Roman" pitchFamily="18" charset="0"/>
                  <a:cs typeface="Times New Roman" pitchFamily="18" charset="0"/>
                  <a:sym typeface="Times New Roman" pitchFamily="18" charset="0"/>
                </a:rPr>
                <a:t>1/</a:t>
              </a:r>
              <a:r>
                <a:rPr lang="en-US" altLang="en-US" sz="2000" i="1" dirty="0">
                  <a:latin typeface="Times New Roman" pitchFamily="18" charset="0"/>
                  <a:cs typeface="Times New Roman" pitchFamily="18" charset="0"/>
                  <a:sym typeface="Times New Roman" pitchFamily="18" charset="0"/>
                </a:rPr>
                <a:t>r</a:t>
              </a:r>
              <a:r>
                <a:rPr lang="en-US" altLang="en-US" sz="2000" dirty="0">
                  <a:latin typeface="Gill Sans" charset="0"/>
                  <a:ea typeface="Gill Sans" charset="0"/>
                  <a:cs typeface="Gill Sans" charset="0"/>
                  <a:sym typeface="Gill Sans" charset="0"/>
                </a:rPr>
                <a:t> - amplitude not power!)</a:t>
              </a:r>
            </a:p>
          </p:txBody>
        </p:sp>
        <p:sp>
          <p:nvSpPr>
            <p:cNvPr id="35" name="Line 8"/>
            <p:cNvSpPr>
              <a:spLocks noChangeShapeType="1"/>
            </p:cNvSpPr>
            <p:nvPr/>
          </p:nvSpPr>
          <p:spPr bwMode="auto">
            <a:xfrm flipH="1">
              <a:off x="3992641" y="5207992"/>
              <a:ext cx="203200" cy="215900"/>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36" name="Oval 12"/>
            <p:cNvSpPr>
              <a:spLocks/>
            </p:cNvSpPr>
            <p:nvPr/>
          </p:nvSpPr>
          <p:spPr bwMode="auto">
            <a:xfrm>
              <a:off x="4132341" y="4814292"/>
              <a:ext cx="495300" cy="469900"/>
            </a:xfrm>
            <a:prstGeom prst="ellipse">
              <a:avLst/>
            </a:prstGeom>
            <a:noFill/>
            <a:ln w="25400">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37" name="Rectangle 10"/>
            <p:cNvSpPr>
              <a:spLocks/>
            </p:cNvSpPr>
            <p:nvPr/>
          </p:nvSpPr>
          <p:spPr bwMode="auto">
            <a:xfrm>
              <a:off x="5796136" y="4293096"/>
              <a:ext cx="2494732" cy="54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smtClean="0">
                  <a:latin typeface="Gill Sans" charset="0"/>
                  <a:ea typeface="Gill Sans" charset="0"/>
                  <a:cs typeface="Gill Sans" charset="0"/>
                  <a:sym typeface="Gill Sans" charset="0"/>
                </a:rPr>
                <a:t>mass quadruple</a:t>
              </a:r>
              <a:endParaRPr lang="en-US" altLang="en-US" sz="2000" dirty="0">
                <a:latin typeface="Gill Sans" charset="0"/>
                <a:ea typeface="Gill Sans" charset="0"/>
                <a:cs typeface="Gill Sans" charset="0"/>
                <a:sym typeface="Gill Sans" charset="0"/>
              </a:endParaRPr>
            </a:p>
          </p:txBody>
        </p:sp>
        <p:sp>
          <p:nvSpPr>
            <p:cNvPr id="38" name="Line 11"/>
            <p:cNvSpPr>
              <a:spLocks noChangeShapeType="1"/>
            </p:cNvSpPr>
            <p:nvPr/>
          </p:nvSpPr>
          <p:spPr bwMode="auto">
            <a:xfrm rot="10800000" flipH="1">
              <a:off x="5792974" y="4471392"/>
              <a:ext cx="241300" cy="127000"/>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1364991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GWs?</a:t>
            </a:r>
            <a:endParaRPr lang="en-GB" dirty="0"/>
          </a:p>
        </p:txBody>
      </p:sp>
      <p:sp>
        <p:nvSpPr>
          <p:cNvPr id="3" name="Content Placeholder 2"/>
          <p:cNvSpPr>
            <a:spLocks noGrp="1"/>
          </p:cNvSpPr>
          <p:nvPr>
            <p:ph idx="1"/>
          </p:nvPr>
        </p:nvSpPr>
        <p:spPr>
          <a:xfrm>
            <a:off x="457200" y="4404245"/>
            <a:ext cx="8229600" cy="2049091"/>
          </a:xfrm>
        </p:spPr>
        <p:txBody>
          <a:bodyPr>
            <a:normAutofit/>
          </a:bodyPr>
          <a:lstStyle/>
          <a:p>
            <a:r>
              <a:rPr lang="en-US" altLang="en-US" sz="2800" dirty="0" smtClean="0">
                <a:effectLst>
                  <a:outerShdw blurRad="38100" dist="38100" dir="2700000" algn="tl">
                    <a:srgbClr val="000000">
                      <a:alpha val="43137"/>
                    </a:srgbClr>
                  </a:outerShdw>
                </a:effectLst>
              </a:rPr>
              <a:t>Detectable </a:t>
            </a:r>
            <a:r>
              <a:rPr lang="en-US" altLang="en-US" sz="2800" dirty="0">
                <a:effectLst>
                  <a:outerShdw blurRad="38100" dist="38100" dir="2700000" algn="tl">
                    <a:srgbClr val="000000">
                      <a:alpha val="43137"/>
                    </a:srgbClr>
                  </a:outerShdw>
                </a:effectLst>
              </a:rPr>
              <a:t>gravitational waves (GWs) will only come from the most massive and energetic systems in the universe e.g. black hole binaries, pulsars, supernova, GRBs, </a:t>
            </a:r>
            <a:r>
              <a:rPr lang="en-US" altLang="en-US" sz="2800" dirty="0" err="1">
                <a:effectLst>
                  <a:outerShdw blurRad="38100" dist="38100" dir="2700000" algn="tl">
                    <a:srgbClr val="000000">
                      <a:alpha val="43137"/>
                    </a:srgbClr>
                  </a:outerShdw>
                </a:effectLst>
              </a:rPr>
              <a:t>etc</a:t>
            </a:r>
            <a:endParaRPr lang="en-GB" sz="2800" dirty="0">
              <a:effectLst>
                <a:outerShdw blurRad="38100" dist="38100" dir="2700000" algn="tl">
                  <a:srgbClr val="000000">
                    <a:alpha val="43137"/>
                  </a:srgbClr>
                </a:outerShdw>
              </a:effectLst>
            </a:endParaRPr>
          </a:p>
        </p:txBody>
      </p:sp>
      <p:grpSp>
        <p:nvGrpSpPr>
          <p:cNvPr id="4" name="Group 3"/>
          <p:cNvGrpSpPr/>
          <p:nvPr/>
        </p:nvGrpSpPr>
        <p:grpSpPr>
          <a:xfrm>
            <a:off x="133052" y="1484784"/>
            <a:ext cx="4773440" cy="2210668"/>
            <a:chOff x="2627784" y="4077816"/>
            <a:chExt cx="4773440" cy="2210668"/>
          </a:xfrm>
        </p:grpSpPr>
        <mc:AlternateContent xmlns:mc="http://schemas.openxmlformats.org/markup-compatibility/2006" xmlns:a14="http://schemas.microsoft.com/office/drawing/2010/main">
          <mc:Choice Requires="a14">
            <p:sp>
              <p:nvSpPr>
                <p:cNvPr id="5" name="TextBox 4"/>
                <p:cNvSpPr txBox="1"/>
                <p:nvPr/>
              </p:nvSpPr>
              <p:spPr>
                <a:xfrm>
                  <a:off x="2627784" y="4139477"/>
                  <a:ext cx="3428028" cy="10177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3200" b="0" i="1" smtClean="0">
                            <a:latin typeface="Cambria Math"/>
                          </a:rPr>
                          <m:t>h</m:t>
                        </m:r>
                        <m:r>
                          <a:rPr lang="en-GB" sz="3200" b="0" i="1" smtClean="0">
                            <a:latin typeface="Cambria Math"/>
                          </a:rPr>
                          <m:t>(</m:t>
                        </m:r>
                        <m:r>
                          <a:rPr lang="en-GB" sz="3200" b="0" i="1" smtClean="0">
                            <a:latin typeface="Cambria Math"/>
                          </a:rPr>
                          <m:t>𝑡</m:t>
                        </m:r>
                        <m:r>
                          <a:rPr lang="en-GB" sz="3200" b="0" i="1" smtClean="0">
                            <a:latin typeface="Cambria Math"/>
                          </a:rPr>
                          <m:t>)= </m:t>
                        </m:r>
                        <m:f>
                          <m:fPr>
                            <m:ctrlPr>
                              <a:rPr lang="en-GB" sz="3200" b="0" i="1" smtClean="0">
                                <a:latin typeface="Cambria Math"/>
                              </a:rPr>
                            </m:ctrlPr>
                          </m:fPr>
                          <m:num>
                            <m:r>
                              <a:rPr lang="en-GB" sz="3200" b="0" i="1" smtClean="0">
                                <a:latin typeface="Cambria Math"/>
                              </a:rPr>
                              <m:t>2</m:t>
                            </m:r>
                          </m:num>
                          <m:den>
                            <m:r>
                              <a:rPr lang="en-GB" sz="3200" b="0" i="1" smtClean="0">
                                <a:latin typeface="Cambria Math"/>
                              </a:rPr>
                              <m:t>𝑟</m:t>
                            </m:r>
                          </m:den>
                        </m:f>
                        <m:f>
                          <m:fPr>
                            <m:ctrlPr>
                              <a:rPr lang="en-GB" sz="3200" b="0" i="1" smtClean="0">
                                <a:latin typeface="Cambria Math"/>
                              </a:rPr>
                            </m:ctrlPr>
                          </m:fPr>
                          <m:num>
                            <m:r>
                              <a:rPr lang="en-GB" sz="3200" b="0" i="1" smtClean="0">
                                <a:latin typeface="Cambria Math"/>
                              </a:rPr>
                              <m:t>𝐺</m:t>
                            </m:r>
                          </m:num>
                          <m:den>
                            <m:sSup>
                              <m:sSupPr>
                                <m:ctrlPr>
                                  <a:rPr lang="en-GB" sz="3200" b="0" i="1" smtClean="0">
                                    <a:latin typeface="Cambria Math"/>
                                  </a:rPr>
                                </m:ctrlPr>
                              </m:sSupPr>
                              <m:e>
                                <m:r>
                                  <a:rPr lang="en-GB" sz="3200" b="0" i="1" smtClean="0">
                                    <a:latin typeface="Cambria Math"/>
                                  </a:rPr>
                                  <m:t>𝑐</m:t>
                                </m:r>
                              </m:e>
                              <m:sup>
                                <m:r>
                                  <a:rPr lang="en-GB" sz="3200" b="0" i="1" smtClean="0">
                                    <a:latin typeface="Cambria Math"/>
                                  </a:rPr>
                                  <m:t>4</m:t>
                                </m:r>
                              </m:sup>
                            </m:sSup>
                          </m:den>
                        </m:f>
                        <m:acc>
                          <m:accPr>
                            <m:chr m:val="̈"/>
                            <m:ctrlPr>
                              <a:rPr lang="en-GB" sz="3200" b="0" i="1" smtClean="0">
                                <a:latin typeface="Cambria Math"/>
                              </a:rPr>
                            </m:ctrlPr>
                          </m:accPr>
                          <m:e>
                            <m:r>
                              <a:rPr lang="en-GB" sz="3200" b="0" i="1" smtClean="0">
                                <a:latin typeface="Cambria Math"/>
                              </a:rPr>
                              <m:t>𝐼</m:t>
                            </m:r>
                          </m:e>
                        </m:acc>
                        <m:r>
                          <a:rPr lang="en-GB" sz="3200" b="0" i="1" smtClean="0">
                            <a:latin typeface="Cambria Math"/>
                          </a:rPr>
                          <m:t>(</m:t>
                        </m:r>
                        <m:r>
                          <a:rPr lang="en-GB" sz="3200" b="0" i="1" smtClean="0">
                            <a:latin typeface="Cambria Math"/>
                          </a:rPr>
                          <m:t>𝑡</m:t>
                        </m:r>
                        <m:r>
                          <a:rPr lang="en-GB" sz="3200" b="0" i="1" smtClean="0">
                            <a:latin typeface="Cambria Math"/>
                          </a:rPr>
                          <m:t>)</m:t>
                        </m:r>
                      </m:oMath>
                    </m:oMathPara>
                  </a14:m>
                  <a:endParaRPr lang="en-GB"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2627784" y="4139477"/>
                  <a:ext cx="3428028" cy="1017715"/>
                </a:xfrm>
                <a:prstGeom prst="rect">
                  <a:avLst/>
                </a:prstGeom>
                <a:blipFill rotWithShape="1">
                  <a:blip r:embed="rId2"/>
                  <a:stretch>
                    <a:fillRect/>
                  </a:stretch>
                </a:blipFill>
              </p:spPr>
              <p:txBody>
                <a:bodyPr/>
                <a:lstStyle/>
                <a:p>
                  <a:r>
                    <a:rPr lang="en-GB">
                      <a:noFill/>
                    </a:rPr>
                    <a:t> </a:t>
                  </a:r>
                </a:p>
              </p:txBody>
            </p:sp>
          </mc:Fallback>
        </mc:AlternateContent>
        <p:sp>
          <p:nvSpPr>
            <p:cNvPr id="6" name="Oval 15"/>
            <p:cNvSpPr>
              <a:spLocks/>
            </p:cNvSpPr>
            <p:nvPr/>
          </p:nvSpPr>
          <p:spPr bwMode="auto">
            <a:xfrm>
              <a:off x="4499992" y="4077816"/>
              <a:ext cx="495300" cy="1295400"/>
            </a:xfrm>
            <a:prstGeom prst="ellipse">
              <a:avLst/>
            </a:prstGeom>
            <a:noFill/>
            <a:ln w="25400">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7" name="Line 16"/>
            <p:cNvSpPr>
              <a:spLocks noChangeShapeType="1"/>
            </p:cNvSpPr>
            <p:nvPr/>
          </p:nvSpPr>
          <p:spPr bwMode="auto">
            <a:xfrm>
              <a:off x="4912742" y="5322416"/>
              <a:ext cx="406400" cy="101600"/>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8" name="Rectangle 17"/>
            <p:cNvSpPr>
              <a:spLocks/>
            </p:cNvSpPr>
            <p:nvPr/>
          </p:nvSpPr>
          <p:spPr bwMode="auto">
            <a:xfrm>
              <a:off x="5031308" y="5322416"/>
              <a:ext cx="138735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a:solidFill>
                    <a:srgbClr val="FFFFFF"/>
                  </a:solidFill>
                  <a:latin typeface="Gill Sans" charset="0"/>
                  <a:ea typeface="Gill Sans" charset="0"/>
                  <a:cs typeface="Gill Sans" charset="0"/>
                  <a:sym typeface="Gill Sans" charset="0"/>
                </a:rPr>
                <a:t>~ </a:t>
              </a:r>
              <a:r>
                <a:rPr lang="en-US" altLang="en-US" sz="2000" dirty="0">
                  <a:latin typeface="Gill Sans" charset="0"/>
                  <a:ea typeface="Gill Sans" charset="0"/>
                  <a:cs typeface="Gill Sans" charset="0"/>
                  <a:sym typeface="Gill Sans" charset="0"/>
                </a:rPr>
                <a:t>8x10</a:t>
              </a:r>
              <a:r>
                <a:rPr lang="en-US" altLang="en-US" sz="2000" baseline="32000" dirty="0">
                  <a:latin typeface="Gill Sans" charset="0"/>
                  <a:ea typeface="Gill Sans" charset="0"/>
                  <a:cs typeface="Gill Sans" charset="0"/>
                  <a:sym typeface="Gill Sans" charset="0"/>
                </a:rPr>
                <a:t>-45</a:t>
              </a:r>
              <a:r>
                <a:rPr lang="en-US" altLang="en-US" sz="2000" dirty="0">
                  <a:latin typeface="Gill Sans" charset="0"/>
                  <a:ea typeface="Gill Sans" charset="0"/>
                  <a:cs typeface="Gill Sans" charset="0"/>
                  <a:sym typeface="Gill Sans" charset="0"/>
                </a:rPr>
                <a:t> </a:t>
              </a:r>
            </a:p>
          </p:txBody>
        </p:sp>
        <p:sp>
          <p:nvSpPr>
            <p:cNvPr id="9" name="Rectangle 7"/>
            <p:cNvSpPr>
              <a:spLocks/>
            </p:cNvSpPr>
            <p:nvPr/>
          </p:nvSpPr>
          <p:spPr bwMode="auto">
            <a:xfrm>
              <a:off x="2674244" y="5589984"/>
              <a:ext cx="27638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a:latin typeface="Gill Sans" charset="0"/>
                  <a:ea typeface="Gill Sans" charset="0"/>
                  <a:cs typeface="Gill Sans" charset="0"/>
                  <a:sym typeface="Gill Sans" charset="0"/>
                </a:rPr>
                <a:t>source distance (</a:t>
              </a:r>
              <a:r>
                <a:rPr lang="en-US" altLang="en-US" sz="2000" dirty="0">
                  <a:latin typeface="Times New Roman" pitchFamily="18" charset="0"/>
                  <a:cs typeface="Times New Roman" pitchFamily="18" charset="0"/>
                  <a:sym typeface="Times New Roman" pitchFamily="18" charset="0"/>
                </a:rPr>
                <a:t>1/</a:t>
              </a:r>
              <a:r>
                <a:rPr lang="en-US" altLang="en-US" sz="2000" i="1" dirty="0">
                  <a:latin typeface="Times New Roman" pitchFamily="18" charset="0"/>
                  <a:cs typeface="Times New Roman" pitchFamily="18" charset="0"/>
                  <a:sym typeface="Times New Roman" pitchFamily="18" charset="0"/>
                </a:rPr>
                <a:t>r</a:t>
              </a:r>
              <a:r>
                <a:rPr lang="en-US" altLang="en-US" sz="2000" dirty="0">
                  <a:latin typeface="Gill Sans" charset="0"/>
                  <a:ea typeface="Gill Sans" charset="0"/>
                  <a:cs typeface="Gill Sans" charset="0"/>
                  <a:sym typeface="Gill Sans" charset="0"/>
                </a:rPr>
                <a:t> - amplitude not power!)</a:t>
              </a:r>
            </a:p>
          </p:txBody>
        </p:sp>
        <p:sp>
          <p:nvSpPr>
            <p:cNvPr id="10" name="Line 8"/>
            <p:cNvSpPr>
              <a:spLocks noChangeShapeType="1"/>
            </p:cNvSpPr>
            <p:nvPr/>
          </p:nvSpPr>
          <p:spPr bwMode="auto">
            <a:xfrm flipH="1">
              <a:off x="4094239" y="5207992"/>
              <a:ext cx="101601" cy="311274"/>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11" name="Oval 12"/>
            <p:cNvSpPr>
              <a:spLocks/>
            </p:cNvSpPr>
            <p:nvPr/>
          </p:nvSpPr>
          <p:spPr bwMode="auto">
            <a:xfrm>
              <a:off x="4132341" y="4814292"/>
              <a:ext cx="495300" cy="469900"/>
            </a:xfrm>
            <a:prstGeom prst="ellipse">
              <a:avLst/>
            </a:prstGeom>
            <a:noFill/>
            <a:ln w="25400">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2" name="Rectangle 10"/>
            <p:cNvSpPr>
              <a:spLocks/>
            </p:cNvSpPr>
            <p:nvPr/>
          </p:nvSpPr>
          <p:spPr bwMode="auto">
            <a:xfrm>
              <a:off x="5698580" y="4221832"/>
              <a:ext cx="1702644" cy="75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000" dirty="0" smtClean="0">
                  <a:latin typeface="Gill Sans" charset="0"/>
                  <a:ea typeface="Gill Sans" charset="0"/>
                  <a:cs typeface="Gill Sans" charset="0"/>
                  <a:sym typeface="Gill Sans" charset="0"/>
                </a:rPr>
                <a:t>mass quadruple</a:t>
              </a:r>
              <a:endParaRPr lang="en-US" altLang="en-US" sz="2000" dirty="0">
                <a:latin typeface="Gill Sans" charset="0"/>
                <a:ea typeface="Gill Sans" charset="0"/>
                <a:cs typeface="Gill Sans" charset="0"/>
                <a:sym typeface="Gill Sans" charset="0"/>
              </a:endParaRPr>
            </a:p>
          </p:txBody>
        </p:sp>
        <p:sp>
          <p:nvSpPr>
            <p:cNvPr id="13" name="Line 11"/>
            <p:cNvSpPr>
              <a:spLocks noChangeShapeType="1"/>
            </p:cNvSpPr>
            <p:nvPr/>
          </p:nvSpPr>
          <p:spPr bwMode="auto">
            <a:xfrm rot="10800000" flipH="1">
              <a:off x="5792974" y="4471392"/>
              <a:ext cx="241300" cy="127000"/>
            </a:xfrm>
            <a:prstGeom prst="line">
              <a:avLst/>
            </a:prstGeom>
            <a:noFill/>
            <a:ln w="38100">
              <a:solidFill>
                <a:srgbClr val="FF0000"/>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GB"/>
            </a:p>
          </p:txBody>
        </p:sp>
      </p:grpSp>
      <mc:AlternateContent xmlns:mc="http://schemas.openxmlformats.org/markup-compatibility/2006" xmlns:a14="http://schemas.microsoft.com/office/drawing/2010/main">
        <mc:Choice Requires="a14">
          <p:sp>
            <p:nvSpPr>
              <p:cNvPr id="24" name="Rectangle 18"/>
              <p:cNvSpPr>
                <a:spLocks/>
              </p:cNvSpPr>
              <p:nvPr/>
            </p:nvSpPr>
            <p:spPr bwMode="auto">
              <a:xfrm>
                <a:off x="5220072" y="1270124"/>
                <a:ext cx="3672408" cy="1006748"/>
              </a:xfrm>
              <a:prstGeom prst="rect">
                <a:avLst/>
              </a:prstGeom>
              <a:noFill/>
              <a:ln w="25400">
                <a:solidFill>
                  <a:srgbClr val="FF0000"/>
                </a:solidFill>
                <a:prstDash val="solid"/>
                <a:miter lim="800000"/>
                <a:headEnd type="none" w="med" len="med"/>
                <a:tailEnd type="none" w="med" len="med"/>
              </a:ln>
              <a:extLst>
                <a:ext uri="{909E8E84-426E-40DD-AFC4-6F175D3DCCD1}">
                  <a14:hiddenFill>
                    <a:solidFill>
                      <a:srgbClr val="FFFFFF"/>
                    </a:solidFill>
                  </a14:hiddenFill>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100" dirty="0" smtClean="0">
                    <a:latin typeface="+mn-lt"/>
                    <a:ea typeface="Gill Sans" charset="0"/>
                    <a:cs typeface="Gill Sans" charset="0"/>
                    <a:sym typeface="Gill Sans" charset="0"/>
                  </a:rPr>
                  <a:t>For two 1.4</a:t>
                </a:r>
                <a:r>
                  <a:rPr lang="en-US" altLang="en-US" sz="2100" dirty="0">
                    <a:latin typeface="+mn-lt"/>
                    <a:ea typeface="Gill Sans" charset="0"/>
                    <a:cs typeface="Gill Sans" charset="0"/>
                    <a:sym typeface="Gill Sans" charset="0"/>
                  </a:rPr>
                  <a:t> M</a:t>
                </a:r>
                <a:r>
                  <a:rPr lang="en-US" altLang="en-US" sz="2100" baseline="-25000" dirty="0">
                    <a:latin typeface="+mn-lt"/>
                    <a:ea typeface="Lucida Sans Unicode" pitchFamily="34" charset="0"/>
                    <a:cs typeface="Lucida Sans Unicode" pitchFamily="34" charset="0"/>
                    <a:sym typeface="Lucida Sans Unicode" pitchFamily="34" charset="0"/>
                  </a:rPr>
                  <a:t>⊙</a:t>
                </a:r>
                <a:r>
                  <a:rPr lang="en-US" altLang="en-US" sz="2100" dirty="0">
                    <a:latin typeface="+mn-lt"/>
                    <a:ea typeface="Gill Sans" charset="0"/>
                    <a:cs typeface="Gill Sans" charset="0"/>
                    <a:sym typeface="Gill Sans" charset="0"/>
                  </a:rPr>
                  <a:t> neutron stars near coalescence at a distance of 10 </a:t>
                </a:r>
                <a:r>
                  <a:rPr lang="en-US" altLang="en-US" sz="2100" dirty="0" err="1">
                    <a:latin typeface="+mn-lt"/>
                    <a:ea typeface="Gill Sans" charset="0"/>
                    <a:cs typeface="Gill Sans" charset="0"/>
                    <a:sym typeface="Gill Sans" charset="0"/>
                  </a:rPr>
                  <a:t>Mpc</a:t>
                </a:r>
                <a:r>
                  <a:rPr lang="en-US" altLang="en-US" sz="2100" dirty="0">
                    <a:latin typeface="+mn-lt"/>
                    <a:ea typeface="Gill Sans" charset="0"/>
                    <a:cs typeface="Gill Sans" charset="0"/>
                    <a:sym typeface="Gill Sans" charset="0"/>
                  </a:rPr>
                  <a:t> </a:t>
                </a:r>
                <a14:m>
                  <m:oMath xmlns:m="http://schemas.openxmlformats.org/officeDocument/2006/math">
                    <m:r>
                      <a:rPr lang="en-GB" altLang="en-US" sz="2100" b="0" i="1" smtClean="0">
                        <a:latin typeface="Cambria Math"/>
                        <a:ea typeface="Gill Sans" charset="0"/>
                        <a:cs typeface="Gill Sans" charset="0"/>
                        <a:sym typeface="Gill Sans" charset="0"/>
                      </a:rPr>
                      <m:t>h</m:t>
                    </m:r>
                    <m:r>
                      <a:rPr lang="en-GB" altLang="en-US" sz="2100" b="0" i="1" smtClean="0">
                        <a:latin typeface="Cambria Math"/>
                        <a:ea typeface="Cambria Math"/>
                        <a:cs typeface="Gill Sans" charset="0"/>
                        <a:sym typeface="Gill Sans" charset="0"/>
                      </a:rPr>
                      <m:t>~1.4×</m:t>
                    </m:r>
                    <m:sSup>
                      <m:sSupPr>
                        <m:ctrlPr>
                          <a:rPr lang="en-GB" altLang="en-US" sz="2100" b="0" i="1" smtClean="0">
                            <a:latin typeface="Cambria Math"/>
                            <a:ea typeface="Cambria Math"/>
                            <a:cs typeface="Gill Sans" charset="0"/>
                            <a:sym typeface="Gill Sans" charset="0"/>
                          </a:rPr>
                        </m:ctrlPr>
                      </m:sSupPr>
                      <m:e>
                        <m:r>
                          <a:rPr lang="en-GB" altLang="en-US" sz="2100" b="0" i="1" smtClean="0">
                            <a:latin typeface="Cambria Math"/>
                            <a:ea typeface="Cambria Math"/>
                            <a:cs typeface="Gill Sans" charset="0"/>
                            <a:sym typeface="Gill Sans" charset="0"/>
                          </a:rPr>
                          <m:t>10</m:t>
                        </m:r>
                      </m:e>
                      <m:sup>
                        <m:r>
                          <a:rPr lang="en-GB" altLang="en-US" sz="2100" b="0" i="1" smtClean="0">
                            <a:latin typeface="Cambria Math"/>
                            <a:ea typeface="Cambria Math"/>
                            <a:cs typeface="Gill Sans" charset="0"/>
                            <a:sym typeface="Gill Sans" charset="0"/>
                          </a:rPr>
                          <m:t>−22</m:t>
                        </m:r>
                      </m:sup>
                    </m:sSup>
                  </m:oMath>
                </a14:m>
                <a:endParaRPr lang="en-US" altLang="en-US" sz="2100" baseline="32000" dirty="0">
                  <a:latin typeface="+mn-lt"/>
                  <a:ea typeface="Gill Sans" charset="0"/>
                  <a:cs typeface="Gill Sans" charset="0"/>
                  <a:sym typeface="Gill Sans" charset="0"/>
                </a:endParaRPr>
              </a:p>
            </p:txBody>
          </p:sp>
        </mc:Choice>
        <mc:Fallback xmlns="">
          <p:sp>
            <p:nvSpPr>
              <p:cNvPr id="24" name="Rectangle 18"/>
              <p:cNvSpPr>
                <a:spLocks noRot="1" noChangeAspect="1" noMove="1" noResize="1" noEditPoints="1" noAdjustHandles="1" noChangeArrowheads="1" noChangeShapeType="1" noTextEdit="1"/>
              </p:cNvSpPr>
              <p:nvPr/>
            </p:nvSpPr>
            <p:spPr bwMode="auto">
              <a:xfrm>
                <a:off x="5220072" y="1270124"/>
                <a:ext cx="3672408" cy="1006748"/>
              </a:xfrm>
              <a:prstGeom prst="rect">
                <a:avLst/>
              </a:prstGeom>
              <a:blipFill rotWithShape="1">
                <a:blip r:embed="rId3"/>
                <a:stretch>
                  <a:fillRect l="-2471" t="-6471" r="-4613" b="-10000"/>
                </a:stretch>
              </a:blipFill>
              <a:ln w="25400">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19"/>
              <p:cNvSpPr>
                <a:spLocks/>
              </p:cNvSpPr>
              <p:nvPr/>
            </p:nvSpPr>
            <p:spPr bwMode="auto">
              <a:xfrm>
                <a:off x="3923928" y="2528218"/>
                <a:ext cx="4968552" cy="1692870"/>
              </a:xfrm>
              <a:prstGeom prst="rect">
                <a:avLst/>
              </a:prstGeom>
              <a:noFill/>
              <a:ln w="25400">
                <a:solidFill>
                  <a:srgbClr val="FF0000"/>
                </a:solidFill>
                <a:prstDash val="solid"/>
                <a:miter lim="800000"/>
                <a:headEnd type="none" w="med" len="med"/>
                <a:tailEnd type="none" w="med" len="med"/>
              </a:ln>
              <a:extLst>
                <a:ext uri="{909E8E84-426E-40DD-AFC4-6F175D3DCCD1}">
                  <a14:hiddenFill>
                    <a:solidFill>
                      <a:srgbClr val="FFFFFF"/>
                    </a:solidFill>
                  </a14:hiddenFill>
                </a:ext>
              </a:extLst>
            </p:spPr>
            <p:txBody>
              <a:bodyPr lIns="0" tIns="0" rIns="40639" bIns="0"/>
              <a:lstStyle>
                <a:lvl1pPr marL="39688">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ctr"/>
                <a:r>
                  <a:rPr lang="en-US" altLang="en-US" sz="2100" dirty="0" smtClean="0">
                    <a:latin typeface="+mn-lt"/>
                    <a:ea typeface="Gill Sans" charset="0"/>
                    <a:cs typeface="Gill Sans" charset="0"/>
                    <a:sym typeface="Gill Sans" charset="0"/>
                  </a:rPr>
                  <a:t>Displacement measured by 4km long detector </a:t>
                </a:r>
                <a14:m>
                  <m:oMath xmlns:m="http://schemas.openxmlformats.org/officeDocument/2006/math">
                    <m:r>
                      <a:rPr lang="en-US" altLang="en-US" sz="2100" i="1" smtClean="0">
                        <a:latin typeface="Cambria Math"/>
                        <a:ea typeface="Cambria Math"/>
                        <a:cs typeface="Gill Sans" charset="0"/>
                        <a:sym typeface="Gill Sans" charset="0"/>
                      </a:rPr>
                      <m:t>~</m:t>
                    </m:r>
                    <m:r>
                      <a:rPr lang="en-GB" altLang="en-US" sz="2100" b="0" i="1" smtClean="0">
                        <a:latin typeface="Cambria Math"/>
                        <a:ea typeface="Cambria Math"/>
                        <a:cs typeface="Gill Sans" charset="0"/>
                        <a:sym typeface="Gill Sans" charset="0"/>
                      </a:rPr>
                      <m:t>5.6×</m:t>
                    </m:r>
                    <m:sSup>
                      <m:sSupPr>
                        <m:ctrlPr>
                          <a:rPr lang="en-GB" altLang="en-US" sz="2100" b="0" i="1" smtClean="0">
                            <a:latin typeface="Cambria Math"/>
                            <a:ea typeface="Cambria Math"/>
                            <a:cs typeface="Gill Sans" charset="0"/>
                            <a:sym typeface="Gill Sans" charset="0"/>
                          </a:rPr>
                        </m:ctrlPr>
                      </m:sSupPr>
                      <m:e>
                        <m:r>
                          <a:rPr lang="en-GB" altLang="en-US" sz="2100" b="0" i="1" smtClean="0">
                            <a:latin typeface="Cambria Math"/>
                            <a:ea typeface="Cambria Math"/>
                            <a:cs typeface="Gill Sans" charset="0"/>
                            <a:sym typeface="Gill Sans" charset="0"/>
                          </a:rPr>
                          <m:t>10</m:t>
                        </m:r>
                      </m:e>
                      <m:sup>
                        <m:r>
                          <a:rPr lang="en-GB" altLang="en-US" sz="2100" b="0" i="1" smtClean="0">
                            <a:latin typeface="Cambria Math"/>
                            <a:ea typeface="Cambria Math"/>
                            <a:cs typeface="Gill Sans" charset="0"/>
                            <a:sym typeface="Gill Sans" charset="0"/>
                          </a:rPr>
                          <m:t>−19</m:t>
                        </m:r>
                      </m:sup>
                    </m:sSup>
                    <m:r>
                      <m:rPr>
                        <m:nor/>
                      </m:rPr>
                      <a:rPr lang="en-GB" altLang="en-US" sz="2100" b="0" i="0" smtClean="0">
                        <a:latin typeface="+mn-lt"/>
                        <a:ea typeface="Cambria Math"/>
                        <a:cs typeface="Gill Sans" charset="0"/>
                        <a:sym typeface="Gill Sans" charset="0"/>
                      </a:rPr>
                      <m:t>m</m:t>
                    </m:r>
                  </m:oMath>
                </a14:m>
                <a:r>
                  <a:rPr lang="en-US" altLang="en-US" sz="2100" dirty="0" smtClean="0">
                    <a:latin typeface="+mn-lt"/>
                    <a:ea typeface="Lucida Grande" charset="0"/>
                    <a:cs typeface="Lucida Grande" charset="0"/>
                    <a:sym typeface="Gill Sans" charset="0"/>
                  </a:rPr>
                  <a:t> </a:t>
                </a:r>
                <a:r>
                  <a:rPr lang="en-US" altLang="en-US" sz="2100" dirty="0">
                    <a:latin typeface="+mn-lt"/>
                    <a:ea typeface="Lucida Grande" charset="0"/>
                    <a:cs typeface="Lucida Grande" charset="0"/>
                    <a:sym typeface="Gill Sans" charset="0"/>
                  </a:rPr>
                  <a:t>- about 1/10000th diameter of a proton, or measuring change in distance to α Centauri to ~1/10th diameter of a human hair!</a:t>
                </a:r>
              </a:p>
            </p:txBody>
          </p:sp>
        </mc:Choice>
        <mc:Fallback xmlns="">
          <p:sp>
            <p:nvSpPr>
              <p:cNvPr id="25" name="Rectangle 19"/>
              <p:cNvSpPr>
                <a:spLocks noRot="1" noChangeAspect="1" noMove="1" noResize="1" noEditPoints="1" noAdjustHandles="1" noChangeArrowheads="1" noChangeShapeType="1" noTextEdit="1"/>
              </p:cNvSpPr>
              <p:nvPr/>
            </p:nvSpPr>
            <p:spPr bwMode="auto">
              <a:xfrm>
                <a:off x="3923928" y="2528218"/>
                <a:ext cx="4968552" cy="1692870"/>
              </a:xfrm>
              <a:prstGeom prst="rect">
                <a:avLst/>
              </a:prstGeom>
              <a:blipFill rotWithShape="1">
                <a:blip r:embed="rId4"/>
                <a:stretch>
                  <a:fillRect l="-977" t="-4270" r="-2076" b="-5338"/>
                </a:stretch>
              </a:blipFill>
              <a:ln w="25400">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p:spTree>
    <p:extLst>
      <p:ext uri="{BB962C8B-B14F-4D97-AF65-F5344CB8AC3E}">
        <p14:creationId xmlns:p14="http://schemas.microsoft.com/office/powerpoint/2010/main" val="574468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68144" y="1102897"/>
            <a:ext cx="3332297" cy="405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Evidence for GWs</a:t>
            </a:r>
            <a:endParaRPr lang="en-GB" dirty="0"/>
          </a:p>
        </p:txBody>
      </p:sp>
      <p:sp>
        <p:nvSpPr>
          <p:cNvPr id="3" name="Content Placeholder 2"/>
          <p:cNvSpPr>
            <a:spLocks noGrp="1"/>
          </p:cNvSpPr>
          <p:nvPr>
            <p:ph idx="1"/>
          </p:nvPr>
        </p:nvSpPr>
        <p:spPr>
          <a:xfrm>
            <a:off x="457200" y="1600200"/>
            <a:ext cx="5842992" cy="4525963"/>
          </a:xfrm>
        </p:spPr>
        <p:txBody>
          <a:bodyPr>
            <a:normAutofit lnSpcReduction="10000"/>
          </a:bodyPr>
          <a:lstStyle/>
          <a:p>
            <a:r>
              <a:rPr lang="en-GB" sz="2800" dirty="0" smtClean="0"/>
              <a:t>GR works!</a:t>
            </a:r>
          </a:p>
          <a:p>
            <a:pPr lvl="1"/>
            <a:r>
              <a:rPr lang="en-GB" sz="2600" dirty="0" smtClean="0"/>
              <a:t>Gravitational lensing</a:t>
            </a:r>
          </a:p>
          <a:p>
            <a:pPr lvl="1"/>
            <a:r>
              <a:rPr lang="en-GB" sz="2600" dirty="0" smtClean="0"/>
              <a:t>Perihelion precession of Mercury</a:t>
            </a:r>
          </a:p>
          <a:p>
            <a:pPr lvl="1"/>
            <a:r>
              <a:rPr lang="en-GB" sz="2600" dirty="0" smtClean="0"/>
              <a:t>Shapiro delay</a:t>
            </a:r>
          </a:p>
          <a:p>
            <a:pPr lvl="1"/>
            <a:r>
              <a:rPr lang="en-GB" sz="2600" dirty="0" smtClean="0"/>
              <a:t>Gravitational time dilation</a:t>
            </a:r>
          </a:p>
          <a:p>
            <a:pPr lvl="1"/>
            <a:r>
              <a:rPr lang="en-GB" sz="2600" dirty="0" smtClean="0"/>
              <a:t>Frame dragging</a:t>
            </a:r>
            <a:endParaRPr lang="en-GB" sz="2600" dirty="0"/>
          </a:p>
          <a:p>
            <a:r>
              <a:rPr lang="en-GB" sz="2800" dirty="0" err="1"/>
              <a:t>Hulse</a:t>
            </a:r>
            <a:r>
              <a:rPr lang="en-GB" sz="2800" dirty="0"/>
              <a:t>-Taylor pulsar and other binary </a:t>
            </a:r>
            <a:r>
              <a:rPr lang="en-GB" sz="2800" dirty="0" smtClean="0"/>
              <a:t>neutron star systems are losing energy exactly as predicted through GW emission</a:t>
            </a:r>
            <a:endParaRPr lang="en-GB" sz="2800" dirty="0"/>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5090704"/>
            <a:ext cx="1944216" cy="17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515828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348880"/>
            <a:ext cx="8280920" cy="923330"/>
          </a:xfrm>
          <a:prstGeom prst="rect">
            <a:avLst/>
          </a:prstGeom>
          <a:noFill/>
        </p:spPr>
        <p:txBody>
          <a:bodyPr wrap="square" rtlCol="0">
            <a:spAutoFit/>
          </a:bodyPr>
          <a:lstStyle/>
          <a:p>
            <a:pPr marL="914400" indent="-914400">
              <a:buFont typeface="+mj-lt"/>
              <a:buAutoNum type="arabicPeriod" startAt="2"/>
            </a:pPr>
            <a:r>
              <a:rPr lang="en-GB" sz="5400" dirty="0" smtClean="0">
                <a:effectLst>
                  <a:outerShdw blurRad="38100" dist="38100" dir="2700000" algn="tl">
                    <a:srgbClr val="000000">
                      <a:alpha val="43137"/>
                    </a:srgbClr>
                  </a:outerShdw>
                </a:effectLst>
              </a:rPr>
              <a:t>Detection and detectors</a:t>
            </a:r>
            <a:endParaRPr lang="en-GB"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2514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1459</TotalTime>
  <Words>2126</Words>
  <Application>Microsoft Office PowerPoint</Application>
  <PresentationFormat>On-screen Show (4:3)</PresentationFormat>
  <Paragraphs>257</Paragraphs>
  <Slides>43</Slides>
  <Notes>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Gravitational wave searches:  an overview</vt:lpstr>
      <vt:lpstr>PowerPoint Presentation</vt:lpstr>
      <vt:lpstr>What are gravitational waves?</vt:lpstr>
      <vt:lpstr>What are GWs?</vt:lpstr>
      <vt:lpstr>What are GWs?</vt:lpstr>
      <vt:lpstr>What are GWs</vt:lpstr>
      <vt:lpstr>What are GWs?</vt:lpstr>
      <vt:lpstr>Evidence for GWs</vt:lpstr>
      <vt:lpstr>PowerPoint Presentation</vt:lpstr>
      <vt:lpstr>GW detection basics</vt:lpstr>
      <vt:lpstr>GW detection basics</vt:lpstr>
      <vt:lpstr>Noise sources</vt:lpstr>
      <vt:lpstr>Worldwide detector network</vt:lpstr>
      <vt:lpstr>PowerPoint Presentation</vt:lpstr>
      <vt:lpstr>“Initial” and “Enhanced” detectors</vt:lpstr>
      <vt:lpstr>PowerPoint Presentation</vt:lpstr>
      <vt:lpstr>PowerPoint Presentation</vt:lpstr>
      <vt:lpstr>“Horizon distance” sensitivity</vt:lpstr>
      <vt:lpstr>PowerPoint Presentation</vt:lpstr>
      <vt:lpstr>GW searches</vt:lpstr>
      <vt:lpstr>GW sources</vt:lpstr>
      <vt:lpstr>Why? Science with GWs</vt:lpstr>
      <vt:lpstr>GW spectrum</vt:lpstr>
      <vt:lpstr>Science with GW</vt:lpstr>
      <vt:lpstr>Science with GWs</vt:lpstr>
      <vt:lpstr>Science with GWs</vt:lpstr>
      <vt:lpstr>Results “highlights”</vt:lpstr>
      <vt:lpstr>Results “highlights”</vt:lpstr>
      <vt:lpstr>Results “highlights”</vt:lpstr>
      <vt:lpstr>Results “highlights”</vt:lpstr>
      <vt:lpstr>Results “highlights”</vt:lpstr>
      <vt:lpstr>Results “highlights”</vt:lpstr>
      <vt:lpstr>Some other searches…</vt:lpstr>
      <vt:lpstr>PowerPoint Presentation</vt:lpstr>
      <vt:lpstr>Advanced LIGO/Virgo</vt:lpstr>
      <vt:lpstr>aLIGO noise budget</vt:lpstr>
      <vt:lpstr>AdV noise budget</vt:lpstr>
      <vt:lpstr>Observing schedule (estimate)</vt:lpstr>
      <vt:lpstr>aLIGO search volume</vt:lpstr>
      <vt:lpstr>Rate estimates for CBCs</vt:lpstr>
      <vt:lpstr>Sky localisation</vt:lpstr>
      <vt:lpstr>aLIGO progress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gravitational waves</dc:title>
  <dc:creator>Matt</dc:creator>
  <cp:lastModifiedBy>Matthew Pitkin</cp:lastModifiedBy>
  <cp:revision>67</cp:revision>
  <dcterms:created xsi:type="dcterms:W3CDTF">2015-01-16T16:06:43Z</dcterms:created>
  <dcterms:modified xsi:type="dcterms:W3CDTF">2015-01-27T09:48:06Z</dcterms:modified>
</cp:coreProperties>
</file>