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256" r:id="rId2"/>
    <p:sldId id="258" r:id="rId3"/>
    <p:sldId id="259" r:id="rId4"/>
    <p:sldId id="260" r:id="rId5"/>
    <p:sldId id="261" r:id="rId6"/>
    <p:sldId id="262" r:id="rId7"/>
    <p:sldId id="263" r:id="rId8"/>
    <p:sldId id="264" r:id="rId9"/>
    <p:sldId id="265" r:id="rId10"/>
    <p:sldId id="266" r:id="rId11"/>
    <p:sldId id="267" r:id="rId12"/>
    <p:sldId id="315" r:id="rId13"/>
    <p:sldId id="269" r:id="rId14"/>
    <p:sldId id="270" r:id="rId15"/>
    <p:sldId id="277" r:id="rId16"/>
    <p:sldId id="271" r:id="rId17"/>
    <p:sldId id="272" r:id="rId18"/>
    <p:sldId id="275" r:id="rId19"/>
    <p:sldId id="276" r:id="rId20"/>
    <p:sldId id="283" r:id="rId21"/>
    <p:sldId id="291" r:id="rId22"/>
    <p:sldId id="292" r:id="rId23"/>
    <p:sldId id="293" r:id="rId24"/>
    <p:sldId id="294" r:id="rId25"/>
    <p:sldId id="295" r:id="rId26"/>
    <p:sldId id="296" r:id="rId27"/>
    <p:sldId id="297" r:id="rId28"/>
    <p:sldId id="298" r:id="rId29"/>
    <p:sldId id="290" r:id="rId30"/>
    <p:sldId id="302" r:id="rId31"/>
    <p:sldId id="299" r:id="rId32"/>
    <p:sldId id="300" r:id="rId33"/>
    <p:sldId id="301" r:id="rId34"/>
    <p:sldId id="311" r:id="rId35"/>
    <p:sldId id="312" r:id="rId36"/>
    <p:sldId id="313" r:id="rId37"/>
    <p:sldId id="314" r:id="rId38"/>
    <p:sldId id="310" r:id="rId39"/>
    <p:sldId id="303" r:id="rId40"/>
    <p:sldId id="278" r:id="rId41"/>
    <p:sldId id="279" r:id="rId42"/>
    <p:sldId id="280" r:id="rId43"/>
    <p:sldId id="281" r:id="rId44"/>
    <p:sldId id="282" r:id="rId45"/>
    <p:sldId id="286" r:id="rId46"/>
    <p:sldId id="287" r:id="rId47"/>
    <p:sldId id="288" r:id="rId48"/>
    <p:sldId id="289" r:id="rId49"/>
    <p:sldId id="304" r:id="rId50"/>
    <p:sldId id="305" r:id="rId51"/>
    <p:sldId id="306" r:id="rId52"/>
    <p:sldId id="307" r:id="rId53"/>
    <p:sldId id="308" r:id="rId54"/>
    <p:sldId id="309" r:id="rId55"/>
    <p:sldId id="28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D008"/>
    <a:srgbClr val="D2060B"/>
    <a:srgbClr val="6E03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79" autoAdjust="0"/>
  </p:normalViewPr>
  <p:slideViewPr>
    <p:cSldViewPr snapToGrid="0" snapToObjects="1">
      <p:cViewPr>
        <p:scale>
          <a:sx n="81" d="100"/>
          <a:sy n="81" d="100"/>
        </p:scale>
        <p:origin x="-1672"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B2B5B9-8E34-2249-9437-F31CADF9D2E5}" type="datetimeFigureOut">
              <a:rPr lang="en-US" smtClean="0"/>
              <a:t>1/18/15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E8D9A3-E2D1-044E-83BD-E00365A73D1D}" type="slidenum">
              <a:rPr lang="en-US" smtClean="0"/>
              <a:t>‹#›</a:t>
            </a:fld>
            <a:endParaRPr lang="en-US"/>
          </a:p>
        </p:txBody>
      </p:sp>
    </p:spTree>
    <p:extLst>
      <p:ext uri="{BB962C8B-B14F-4D97-AF65-F5344CB8AC3E}">
        <p14:creationId xmlns:p14="http://schemas.microsoft.com/office/powerpoint/2010/main" val="34794282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33C35-543C-A64B-91DC-0EDDA69AD7DD}" type="datetimeFigureOut">
              <a:rPr lang="en-US" smtClean="0"/>
              <a:t>1/18/15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3EBFA4-FE33-9248-B8FB-92F0ED29A896}" type="slidenum">
              <a:rPr lang="en-US" smtClean="0"/>
              <a:t>‹#›</a:t>
            </a:fld>
            <a:endParaRPr lang="en-US"/>
          </a:p>
        </p:txBody>
      </p:sp>
    </p:spTree>
    <p:extLst>
      <p:ext uri="{BB962C8B-B14F-4D97-AF65-F5344CB8AC3E}">
        <p14:creationId xmlns:p14="http://schemas.microsoft.com/office/powerpoint/2010/main" val="23911975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alog.ligo-la.caltech.edu/aLOG/index.php?callRep=13940"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alog.ligo-la.caltech.edu/aLOG/index.php?callRep=13940"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6">
                    <a:lumMod val="60000"/>
                    <a:lumOff val="40000"/>
                  </a:schemeClr>
                </a:solidFill>
              </a:rPr>
              <a:t> – best achieved performance to date: </a:t>
            </a:r>
            <a:r>
              <a:rPr lang="en-US" sz="1200" dirty="0" smtClean="0">
                <a:solidFill>
                  <a:schemeClr val="accent6">
                    <a:lumMod val="60000"/>
                    <a:lumOff val="40000"/>
                  </a:schemeClr>
                </a:solidFill>
              </a:rPr>
              <a:t>~59Mc</a:t>
            </a:r>
            <a:endParaRPr lang="en-US" sz="1200" dirty="0" smtClean="0">
              <a:solidFill>
                <a:schemeClr val="accent6">
                  <a:lumMod val="60000"/>
                  <a:lumOff val="40000"/>
                </a:schemeClr>
              </a:solidFill>
            </a:endParaRPr>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a:t>
            </a:fld>
            <a:endParaRPr lang="en-US"/>
          </a:p>
        </p:txBody>
      </p:sp>
    </p:spTree>
    <p:extLst>
      <p:ext uri="{BB962C8B-B14F-4D97-AF65-F5344CB8AC3E}">
        <p14:creationId xmlns:p14="http://schemas.microsoft.com/office/powerpoint/2010/main" val="1534382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11</a:t>
            </a:fld>
            <a:endParaRPr lang="en-US"/>
          </a:p>
        </p:txBody>
      </p:sp>
    </p:spTree>
    <p:extLst>
      <p:ext uri="{BB962C8B-B14F-4D97-AF65-F5344CB8AC3E}">
        <p14:creationId xmlns:p14="http://schemas.microsoft.com/office/powerpoint/2010/main" val="2763550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12</a:t>
            </a:fld>
            <a:endParaRPr lang="en-US"/>
          </a:p>
        </p:txBody>
      </p:sp>
    </p:spTree>
    <p:extLst>
      <p:ext uri="{BB962C8B-B14F-4D97-AF65-F5344CB8AC3E}">
        <p14:creationId xmlns:p14="http://schemas.microsoft.com/office/powerpoint/2010/main" val="1821528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Progress toward full </a:t>
            </a:r>
            <a:r>
              <a:rPr lang="en-US" dirty="0" err="1" smtClean="0"/>
              <a:t>ifo</a:t>
            </a:r>
            <a:r>
              <a:rPr lang="en-US" dirty="0" smtClean="0"/>
              <a:t> – vertex</a:t>
            </a:r>
            <a:r>
              <a:rPr lang="en-US" baseline="0" dirty="0" smtClean="0"/>
              <a:t> and arms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13</a:t>
            </a:fld>
            <a:endParaRPr lang="en-US"/>
          </a:p>
        </p:txBody>
      </p:sp>
    </p:spTree>
    <p:extLst>
      <p:ext uri="{BB962C8B-B14F-4D97-AF65-F5344CB8AC3E}">
        <p14:creationId xmlns:p14="http://schemas.microsoft.com/office/powerpoint/2010/main" val="3515721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these components have been tested rigorously before installing in the </a:t>
            </a:r>
            <a:r>
              <a:rPr lang="en-US" dirty="0" err="1" smtClean="0"/>
              <a:t>ifo</a:t>
            </a:r>
            <a:r>
              <a:rPr lang="en-US" dirty="0" smtClean="0"/>
              <a:t> – why all this noise? </a:t>
            </a:r>
          </a:p>
          <a:p>
            <a:endParaRPr lang="en-US" dirty="0" smtClean="0"/>
          </a:p>
          <a:p>
            <a:r>
              <a:rPr lang="en-US" b="1" dirty="0" smtClean="0"/>
              <a:t>Detector</a:t>
            </a:r>
            <a:r>
              <a:rPr lang="en-US" b="1" baseline="0" dirty="0" smtClean="0"/>
              <a:t> Characterization – looking at these noise sources from the perspective of the GW searches – is critical to help address these AS IFOS COME ONLINE. Looking at the data in each stage of </a:t>
            </a:r>
            <a:r>
              <a:rPr lang="en-US" b="1" baseline="0" dirty="0" err="1" smtClean="0"/>
              <a:t>ifo</a:t>
            </a:r>
            <a:r>
              <a:rPr lang="en-US" b="1" baseline="0" dirty="0" smtClean="0"/>
              <a:t> testing, running GW analysis pipelines, identifying what’s going to </a:t>
            </a:r>
            <a:r>
              <a:rPr lang="en-US" b="1" baseline="0" dirty="0" smtClean="0"/>
              <a:t>impact </a:t>
            </a:r>
            <a:r>
              <a:rPr lang="en-US" b="1" baseline="0" dirty="0" smtClean="0"/>
              <a:t>the searches. </a:t>
            </a:r>
            <a:endParaRPr lang="en-US" b="1"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14</a:t>
            </a:fld>
            <a:endParaRPr lang="en-US"/>
          </a:p>
        </p:txBody>
      </p:sp>
    </p:spTree>
    <p:extLst>
      <p:ext uri="{BB962C8B-B14F-4D97-AF65-F5344CB8AC3E}">
        <p14:creationId xmlns:p14="http://schemas.microsoft.com/office/powerpoint/2010/main" val="779477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EBFA4-FE33-9248-B8FB-92F0ED29A896}" type="slidenum">
              <a:rPr lang="en-US" smtClean="0"/>
              <a:t>15</a:t>
            </a:fld>
            <a:endParaRPr lang="en-US"/>
          </a:p>
        </p:txBody>
      </p:sp>
    </p:spTree>
    <p:extLst>
      <p:ext uri="{BB962C8B-B14F-4D97-AF65-F5344CB8AC3E}">
        <p14:creationId xmlns:p14="http://schemas.microsoft.com/office/powerpoint/2010/main" val="422579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because of the loud tail, having a signal loud enough for detection is </a:t>
            </a:r>
            <a:r>
              <a:rPr lang="en-US" sz="1200" b="0" i="0" kern="1200" dirty="0" err="1" smtClean="0">
                <a:solidFill>
                  <a:schemeClr val="tx1"/>
                </a:solidFill>
                <a:latin typeface="+mn-lt"/>
                <a:ea typeface="+mn-ea"/>
                <a:cs typeface="+mn-cs"/>
              </a:rPr>
              <a:t>astrophysically</a:t>
            </a:r>
            <a:r>
              <a:rPr lang="en-US" sz="1200" b="0" i="0" kern="1200" dirty="0" smtClean="0">
                <a:solidFill>
                  <a:schemeClr val="tx1"/>
                </a:solidFill>
                <a:latin typeface="+mn-lt"/>
                <a:ea typeface="+mn-ea"/>
                <a:cs typeface="+mn-cs"/>
              </a:rPr>
              <a:t> unlikely.</a:t>
            </a:r>
          </a:p>
          <a:p>
            <a:r>
              <a:rPr lang="en-US" sz="1200" b="0" i="0" kern="1200" dirty="0" smtClean="0">
                <a:solidFill>
                  <a:schemeClr val="tx1"/>
                </a:solidFill>
                <a:latin typeface="+mn-lt"/>
                <a:ea typeface="+mn-ea"/>
                <a:cs typeface="+mn-cs"/>
              </a:rPr>
              <a:t>GLITCHES BADLY LIMITED PAST SEARCHES!</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NINJA2</a:t>
            </a:r>
            <a:r>
              <a:rPr lang="en-US" sz="1200" b="0" i="0" kern="1200" baseline="0" dirty="0" smtClean="0">
                <a:solidFill>
                  <a:schemeClr val="tx1"/>
                </a:solidFill>
                <a:latin typeface="+mn-lt"/>
                <a:ea typeface="+mn-ea"/>
                <a:cs typeface="+mn-cs"/>
              </a:rPr>
              <a:t> notes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Noise</a:t>
            </a:r>
            <a:r>
              <a:rPr lang="en-US" baseline="0" dirty="0" smtClean="0"/>
              <a:t> that affected both major transient searches </a:t>
            </a:r>
            <a:endParaRPr lang="en-US" dirty="0" smtClean="0"/>
          </a:p>
          <a:p>
            <a:r>
              <a:rPr lang="en-US" dirty="0" smtClean="0"/>
              <a:t>(right) - this panel shows </a:t>
            </a:r>
            <a:r>
              <a:rPr lang="en-US" dirty="0" err="1" smtClean="0"/>
              <a:t>localised</a:t>
            </a:r>
            <a:r>
              <a:rPr lang="en-US" dirty="0" smtClean="0"/>
              <a:t> seismic noise events in time and frequency</a:t>
            </a:r>
          </a:p>
          <a:p>
            <a:r>
              <a:rPr lang="en-US" dirty="0" err="1" smtClean="0"/>
              <a:t>coloured</a:t>
            </a:r>
            <a:r>
              <a:rPr lang="en-US" dirty="0" smtClean="0"/>
              <a:t> by their SNR. The lower left and right panels show transient events in</a:t>
            </a:r>
          </a:p>
          <a:p>
            <a:r>
              <a:rPr lang="en-US" dirty="0" smtClean="0"/>
              <a:t>the gravitational-wave strain data as recorded by single-</a:t>
            </a:r>
            <a:r>
              <a:rPr lang="en-US" dirty="0" err="1" smtClean="0"/>
              <a:t>interferomter</a:t>
            </a:r>
            <a:r>
              <a:rPr lang="en-US" dirty="0" smtClean="0"/>
              <a:t> burst and CBC</a:t>
            </a:r>
          </a:p>
          <a:p>
            <a:r>
              <a:rPr lang="en-US" dirty="0" err="1" smtClean="0"/>
              <a:t>inspiral</a:t>
            </a:r>
            <a:r>
              <a:rPr lang="en-US" dirty="0" smtClean="0"/>
              <a:t> searches respectively. </a:t>
            </a:r>
            <a:r>
              <a:rPr lang="en-US" b="1" dirty="0" smtClean="0"/>
              <a:t>Critically, during periods of high seismic noise, the</a:t>
            </a:r>
          </a:p>
          <a:p>
            <a:r>
              <a:rPr lang="en-US" b="1" dirty="0" err="1" smtClean="0"/>
              <a:t>inspiral</a:t>
            </a:r>
            <a:r>
              <a:rPr lang="en-US" b="1" dirty="0" smtClean="0"/>
              <a:t> analysis ‘daily </a:t>
            </a:r>
            <a:r>
              <a:rPr lang="en-US" b="1" dirty="0" err="1" smtClean="0"/>
              <a:t>ihope</a:t>
            </a:r>
            <a:r>
              <a:rPr lang="en-US" b="1" dirty="0" smtClean="0"/>
              <a:t>’ [13] produced candidate event triggers across the full</a:t>
            </a:r>
          </a:p>
          <a:p>
            <a:r>
              <a:rPr lang="en-US" b="1" dirty="0" smtClean="0"/>
              <a:t>range of signal templates, severely limiting the sensitivity of that search.</a:t>
            </a:r>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18</a:t>
            </a:fld>
            <a:endParaRPr lang="en-US"/>
          </a:p>
        </p:txBody>
      </p:sp>
    </p:spTree>
    <p:extLst>
      <p:ext uri="{BB962C8B-B14F-4D97-AF65-F5344CB8AC3E}">
        <p14:creationId xmlns:p14="http://schemas.microsoft.com/office/powerpoint/2010/main" val="269690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a:t>
            </a:r>
            <a:r>
              <a:rPr lang="en-US" dirty="0" err="1" smtClean="0"/>
              <a:t>freq</a:t>
            </a:r>
            <a:r>
              <a:rPr lang="en-US" dirty="0" smtClean="0"/>
              <a:t> transients identified by</a:t>
            </a:r>
            <a:r>
              <a:rPr lang="en-US" baseline="0" dirty="0" smtClean="0"/>
              <a:t> well-tuned </a:t>
            </a:r>
            <a:r>
              <a:rPr lang="en-US" baseline="0" dirty="0" err="1" smtClean="0"/>
              <a:t>singlo</a:t>
            </a:r>
            <a:r>
              <a:rPr lang="en-US" baseline="0" dirty="0" smtClean="0"/>
              <a:t> </a:t>
            </a:r>
            <a:r>
              <a:rPr lang="en-US" baseline="0" dirty="0" err="1" smtClean="0"/>
              <a:t>ifo</a:t>
            </a:r>
            <a:r>
              <a:rPr lang="en-US" baseline="0" dirty="0" smtClean="0"/>
              <a:t> burst pipeline. BEST EFFICIENCY VETO IN S6 – model for future instrumental </a:t>
            </a:r>
            <a:r>
              <a:rPr lang="en-US" baseline="0" dirty="0" err="1" smtClean="0"/>
              <a:t>detchar</a:t>
            </a:r>
            <a:endParaRPr lang="en-US" baseline="0" dirty="0" smtClean="0"/>
          </a:p>
          <a:p>
            <a:r>
              <a:rPr lang="en-US" baseline="0" dirty="0" smtClean="0"/>
              <a:t>Seismic transient as identified by low-</a:t>
            </a:r>
            <a:r>
              <a:rPr lang="en-US" baseline="0" dirty="0" err="1" smtClean="0"/>
              <a:t>freq</a:t>
            </a:r>
            <a:r>
              <a:rPr lang="en-US" baseline="0" dirty="0" smtClean="0"/>
              <a:t> Omega on ground motion monitors associated with ~70% of glitches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19</a:t>
            </a:fld>
            <a:endParaRPr lang="en-US"/>
          </a:p>
        </p:txBody>
      </p:sp>
    </p:spTree>
    <p:extLst>
      <p:ext uri="{BB962C8B-B14F-4D97-AF65-F5344CB8AC3E}">
        <p14:creationId xmlns:p14="http://schemas.microsoft.com/office/powerpoint/2010/main" val="1183164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Barely</a:t>
            </a:r>
            <a:r>
              <a:rPr lang="en-US" baseline="0" dirty="0" smtClean="0"/>
              <a:t> scratches the surface of noise hunting performed by the commissioners, </a:t>
            </a:r>
          </a:p>
          <a:p>
            <a:r>
              <a:rPr lang="en-US" baseline="0" dirty="0" smtClean="0"/>
              <a:t>But these are highlights of noise features that MOST bother the transient GW searches </a:t>
            </a:r>
            <a:endParaRPr lang="en-US" dirty="0"/>
          </a:p>
        </p:txBody>
      </p:sp>
      <p:sp>
        <p:nvSpPr>
          <p:cNvPr id="4" name="Slide Number Placeholder 3"/>
          <p:cNvSpPr>
            <a:spLocks noGrp="1"/>
          </p:cNvSpPr>
          <p:nvPr>
            <p:ph type="sldNum" sz="quarter" idx="10"/>
          </p:nvPr>
        </p:nvSpPr>
        <p:spPr/>
        <p:txBody>
          <a:bodyPr/>
          <a:lstStyle/>
          <a:p>
            <a:fld id="{843EBFA4-FE33-9248-B8FB-92F0ED29A896}" type="slidenum">
              <a:rPr lang="en-US" smtClean="0"/>
              <a:t>20</a:t>
            </a:fld>
            <a:endParaRPr lang="en-US"/>
          </a:p>
        </p:txBody>
      </p:sp>
    </p:spTree>
    <p:extLst>
      <p:ext uri="{BB962C8B-B14F-4D97-AF65-F5344CB8AC3E}">
        <p14:creationId xmlns:p14="http://schemas.microsoft.com/office/powerpoint/2010/main" val="154279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major frequency regimes improved by different technologies from initial to advanced LIGO</a:t>
            </a:r>
          </a:p>
          <a:p>
            <a:endParaRPr lang="en-US" baseline="0" dirty="0" smtClean="0"/>
          </a:p>
          <a:p>
            <a:r>
              <a:rPr lang="en-US" baseline="0" dirty="0" smtClean="0"/>
              <a:t>Low </a:t>
            </a:r>
            <a:r>
              <a:rPr lang="en-US" baseline="0" dirty="0" err="1" smtClean="0"/>
              <a:t>freq</a:t>
            </a:r>
            <a:r>
              <a:rPr lang="en-US" baseline="0" dirty="0" smtClean="0"/>
              <a:t> – introduction of active seismic isolation – actuating the platforms housing the optics to cancel the effects of ground motion – plus improved passive isolation suspensions</a:t>
            </a:r>
          </a:p>
          <a:p>
            <a:endParaRPr lang="en-US" baseline="0" dirty="0" smtClean="0"/>
          </a:p>
          <a:p>
            <a:r>
              <a:rPr lang="en-US" baseline="0" dirty="0" smtClean="0"/>
              <a:t>In our most sensitive frequency range on the order of hundreds of Hz  we reduce the effects of thermal noise with improved optical coatings and the materials of our test mass suspensions</a:t>
            </a:r>
          </a:p>
          <a:p>
            <a:endParaRPr lang="en-US" baseline="0" dirty="0" smtClean="0"/>
          </a:p>
          <a:p>
            <a:r>
              <a:rPr lang="en-US" baseline="0" dirty="0" smtClean="0"/>
              <a:t>At higher frequencies we are dominated by shot noise, which scales inversely with circulating power, so we combat this by increasing input power and further recycling it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3</a:t>
            </a:fld>
            <a:endParaRPr lang="en-US"/>
          </a:p>
        </p:txBody>
      </p:sp>
    </p:spTree>
    <p:extLst>
      <p:ext uri="{BB962C8B-B14F-4D97-AF65-F5344CB8AC3E}">
        <p14:creationId xmlns:p14="http://schemas.microsoft.com/office/powerpoint/2010/main" val="638195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LSC-PRCL_IN1_DQ is the power recycling cavity length error signal, so any misalignments in the PRC length will show up in this signal. Specifically this is the input to the control filters, so this signal is processed to make the PRC length control signal.</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23</a:t>
            </a:fld>
            <a:endParaRPr lang="en-US"/>
          </a:p>
        </p:txBody>
      </p:sp>
    </p:spTree>
    <p:extLst>
      <p:ext uri="{BB962C8B-B14F-4D97-AF65-F5344CB8AC3E}">
        <p14:creationId xmlns:p14="http://schemas.microsoft.com/office/powerpoint/2010/main" val="897670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Think of it as an inversion of the majority of the switches. This is where glitch-</a:t>
            </a:r>
            <a:r>
              <a:rPr lang="en-US" dirty="0" err="1" smtClean="0">
                <a:solidFill>
                  <a:schemeClr val="bg1"/>
                </a:solidFill>
              </a:rPr>
              <a:t>ing</a:t>
            </a:r>
            <a:r>
              <a:rPr lang="en-US" dirty="0" smtClean="0">
                <a:solidFill>
                  <a:schemeClr val="bg1"/>
                </a:solidFill>
              </a:rPr>
              <a:t> is most common.</a:t>
            </a:r>
          </a:p>
          <a:p>
            <a:r>
              <a:rPr lang="en-US" sz="1200" u="none" kern="1200" baseline="0" dirty="0" smtClean="0">
                <a:solidFill>
                  <a:schemeClr val="tx1"/>
                </a:solidFill>
                <a:latin typeface="+mn-lt"/>
                <a:ea typeface="+mn-ea"/>
                <a:cs typeface="+mn-cs"/>
              </a:rPr>
              <a:t>LLO commissioners reported Digital-to-Analog Converters (DACs) </a:t>
            </a:r>
            <a:r>
              <a:rPr lang="en-US" sz="1200" u="none" kern="1200" baseline="0" dirty="0" err="1" smtClean="0">
                <a:solidFill>
                  <a:schemeClr val="tx1"/>
                </a:solidFill>
                <a:latin typeface="+mn-lt"/>
                <a:ea typeface="+mn-ea"/>
                <a:cs typeface="+mn-cs"/>
              </a:rPr>
              <a:t>glitching</a:t>
            </a:r>
            <a:r>
              <a:rPr lang="en-US" sz="1200" u="none" kern="1200" baseline="0" dirty="0" smtClean="0">
                <a:solidFill>
                  <a:schemeClr val="tx1"/>
                </a:solidFill>
                <a:latin typeface="+mn-lt"/>
                <a:ea typeface="+mn-ea"/>
                <a:cs typeface="+mn-cs"/>
              </a:rPr>
              <a:t> on zero crossing (next slide) in </a:t>
            </a:r>
            <a:r>
              <a:rPr lang="en-US" sz="1200" u="sng" kern="1200" baseline="30000" dirty="0" smtClean="0">
                <a:solidFill>
                  <a:schemeClr val="tx1"/>
                </a:solidFill>
                <a:latin typeface="+mn-lt"/>
                <a:ea typeface="+mn-ea"/>
                <a:cs typeface="+mn-cs"/>
                <a:hlinkClick r:id="rId3"/>
              </a:rPr>
              <a:t>alog 13940</a:t>
            </a:r>
            <a:r>
              <a:rPr lang="en-US" sz="1200" u="none" kern="1200" baseline="0" dirty="0" smtClean="0">
                <a:solidFill>
                  <a:schemeClr val="tx1"/>
                </a:solidFill>
                <a:latin typeface="+mn-lt"/>
                <a:ea typeface="+mn-ea"/>
                <a:cs typeface="+mn-cs"/>
                <a:hlinkClick r:id="rId3"/>
              </a:rPr>
              <a:t> </a:t>
            </a:r>
          </a:p>
          <a:p>
            <a:r>
              <a:rPr lang="en-US" sz="1200" u="none" kern="1200" baseline="0" dirty="0" smtClean="0">
                <a:solidFill>
                  <a:schemeClr val="tx1"/>
                </a:solidFill>
                <a:latin typeface="+mn-lt"/>
                <a:ea typeface="+mn-ea"/>
                <a:cs typeface="+mn-cs"/>
              </a:rPr>
              <a:t>This should occur for any other major carry transition (e.g.,+/- 2^16 for 18-bit DAC and +/- 2^14 for 16-bit DAC)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24</a:t>
            </a:fld>
            <a:endParaRPr lang="en-US"/>
          </a:p>
        </p:txBody>
      </p:sp>
    </p:spTree>
    <p:extLst>
      <p:ext uri="{BB962C8B-B14F-4D97-AF65-F5344CB8AC3E}">
        <p14:creationId xmlns:p14="http://schemas.microsoft.com/office/powerpoint/2010/main" val="897670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Think of it as an inversion of the majority of the switches. This is where glitch-</a:t>
            </a:r>
            <a:r>
              <a:rPr lang="en-US" dirty="0" err="1" smtClean="0">
                <a:solidFill>
                  <a:schemeClr val="bg1"/>
                </a:solidFill>
              </a:rPr>
              <a:t>ing</a:t>
            </a:r>
            <a:r>
              <a:rPr lang="en-US" dirty="0" smtClean="0">
                <a:solidFill>
                  <a:schemeClr val="bg1"/>
                </a:solidFill>
              </a:rPr>
              <a:t> is most common.</a:t>
            </a:r>
          </a:p>
          <a:p>
            <a:r>
              <a:rPr lang="en-US" sz="1200" u="none" kern="1200" baseline="0" dirty="0" smtClean="0">
                <a:solidFill>
                  <a:schemeClr val="tx1"/>
                </a:solidFill>
                <a:latin typeface="+mn-lt"/>
                <a:ea typeface="+mn-ea"/>
                <a:cs typeface="+mn-cs"/>
              </a:rPr>
              <a:t>LLO commissioners reported Digital-to-Analog Converters (DACs) </a:t>
            </a:r>
            <a:r>
              <a:rPr lang="en-US" sz="1200" u="none" kern="1200" baseline="0" dirty="0" err="1" smtClean="0">
                <a:solidFill>
                  <a:schemeClr val="tx1"/>
                </a:solidFill>
                <a:latin typeface="+mn-lt"/>
                <a:ea typeface="+mn-ea"/>
                <a:cs typeface="+mn-cs"/>
              </a:rPr>
              <a:t>glitching</a:t>
            </a:r>
            <a:r>
              <a:rPr lang="en-US" sz="1200" u="none" kern="1200" baseline="0" dirty="0" smtClean="0">
                <a:solidFill>
                  <a:schemeClr val="tx1"/>
                </a:solidFill>
                <a:latin typeface="+mn-lt"/>
                <a:ea typeface="+mn-ea"/>
                <a:cs typeface="+mn-cs"/>
              </a:rPr>
              <a:t> on zero crossing (next slide) in </a:t>
            </a:r>
            <a:r>
              <a:rPr lang="en-US" sz="1200" u="sng" kern="1200" baseline="30000" dirty="0" smtClean="0">
                <a:solidFill>
                  <a:schemeClr val="tx1"/>
                </a:solidFill>
                <a:latin typeface="+mn-lt"/>
                <a:ea typeface="+mn-ea"/>
                <a:cs typeface="+mn-cs"/>
                <a:hlinkClick r:id="rId3"/>
              </a:rPr>
              <a:t>alog 13940</a:t>
            </a:r>
            <a:r>
              <a:rPr lang="en-US" sz="1200" u="none" kern="1200" baseline="0" dirty="0" smtClean="0">
                <a:solidFill>
                  <a:schemeClr val="tx1"/>
                </a:solidFill>
                <a:latin typeface="+mn-lt"/>
                <a:ea typeface="+mn-ea"/>
                <a:cs typeface="+mn-cs"/>
                <a:hlinkClick r:id="rId3"/>
              </a:rPr>
              <a:t> </a:t>
            </a:r>
          </a:p>
          <a:p>
            <a:r>
              <a:rPr lang="en-US" sz="1200" u="none" kern="1200" baseline="0" dirty="0" smtClean="0">
                <a:solidFill>
                  <a:schemeClr val="tx1"/>
                </a:solidFill>
                <a:latin typeface="+mn-lt"/>
                <a:ea typeface="+mn-ea"/>
                <a:cs typeface="+mn-cs"/>
              </a:rPr>
              <a:t>This should occur for any other major carry transition (e.g.,+/- 2^16 for 18-bit DAC and +/- 2^14 for 16-bit DAC)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R-2R precision DACs</a:t>
            </a:r>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25</a:t>
            </a:fld>
            <a:endParaRPr lang="en-US"/>
          </a:p>
        </p:txBody>
      </p:sp>
    </p:spTree>
    <p:extLst>
      <p:ext uri="{BB962C8B-B14F-4D97-AF65-F5344CB8AC3E}">
        <p14:creationId xmlns:p14="http://schemas.microsoft.com/office/powerpoint/2010/main" val="897670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27</a:t>
            </a:fld>
            <a:endParaRPr lang="en-US"/>
          </a:p>
        </p:txBody>
      </p:sp>
    </p:spTree>
    <p:extLst>
      <p:ext uri="{BB962C8B-B14F-4D97-AF65-F5344CB8AC3E}">
        <p14:creationId xmlns:p14="http://schemas.microsoft.com/office/powerpoint/2010/main" val="2386015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DetChar</a:t>
            </a:r>
            <a:r>
              <a:rPr lang="en-US" dirty="0" smtClean="0"/>
              <a:t> can find these!</a:t>
            </a:r>
          </a:p>
          <a:p>
            <a:r>
              <a:rPr lang="en-US" dirty="0" smtClean="0"/>
              <a:t>Some</a:t>
            </a:r>
            <a:r>
              <a:rPr lang="en-US" baseline="0" dirty="0" smtClean="0"/>
              <a:t> mitigation solutions proposed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28</a:t>
            </a:fld>
            <a:endParaRPr lang="en-US"/>
          </a:p>
        </p:txBody>
      </p:sp>
    </p:spTree>
    <p:extLst>
      <p:ext uri="{BB962C8B-B14F-4D97-AF65-F5344CB8AC3E}">
        <p14:creationId xmlns:p14="http://schemas.microsoft.com/office/powerpoint/2010/main" val="3261371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Creeping back with greater prominence </a:t>
            </a:r>
            <a:endParaRPr lang="en-US" b="1" dirty="0"/>
          </a:p>
        </p:txBody>
      </p:sp>
      <p:sp>
        <p:nvSpPr>
          <p:cNvPr id="4" name="Slide Number Placeholder 3"/>
          <p:cNvSpPr>
            <a:spLocks noGrp="1"/>
          </p:cNvSpPr>
          <p:nvPr>
            <p:ph type="sldNum" sz="quarter" idx="10"/>
          </p:nvPr>
        </p:nvSpPr>
        <p:spPr/>
        <p:txBody>
          <a:bodyPr/>
          <a:lstStyle/>
          <a:p>
            <a:fld id="{843EBFA4-FE33-9248-B8FB-92F0ED29A896}" type="slidenum">
              <a:rPr lang="en-US" smtClean="0"/>
              <a:t>33</a:t>
            </a:fld>
            <a:endParaRPr lang="en-US"/>
          </a:p>
        </p:txBody>
      </p:sp>
    </p:spTree>
    <p:extLst>
      <p:ext uri="{BB962C8B-B14F-4D97-AF65-F5344CB8AC3E}">
        <p14:creationId xmlns:p14="http://schemas.microsoft.com/office/powerpoint/2010/main" val="232056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3EBFA4-FE33-9248-B8FB-92F0ED29A896}" type="slidenum">
              <a:rPr lang="en-US" smtClean="0"/>
              <a:t>34</a:t>
            </a:fld>
            <a:endParaRPr lang="en-US"/>
          </a:p>
        </p:txBody>
      </p:sp>
    </p:spTree>
    <p:extLst>
      <p:ext uri="{BB962C8B-B14F-4D97-AF65-F5344CB8AC3E}">
        <p14:creationId xmlns:p14="http://schemas.microsoft.com/office/powerpoint/2010/main" val="3208182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a:t>
            </a:r>
            <a:r>
              <a:rPr lang="en-US" baseline="0" dirty="0" smtClean="0"/>
              <a:t> line under 100Hz aside from the power lines during ER6. Made a line of glitches around 74 Hz</a:t>
            </a:r>
          </a:p>
          <a:p>
            <a:r>
              <a:rPr lang="en-US" baseline="0" dirty="0" smtClean="0"/>
              <a:t>Diagnosed with coherence tools  </a:t>
            </a:r>
            <a:endParaRPr lang="en-US" dirty="0"/>
          </a:p>
        </p:txBody>
      </p:sp>
      <p:sp>
        <p:nvSpPr>
          <p:cNvPr id="4" name="Slide Number Placeholder 3"/>
          <p:cNvSpPr>
            <a:spLocks noGrp="1"/>
          </p:cNvSpPr>
          <p:nvPr>
            <p:ph type="sldNum" sz="quarter" idx="10"/>
          </p:nvPr>
        </p:nvSpPr>
        <p:spPr/>
        <p:txBody>
          <a:bodyPr/>
          <a:lstStyle/>
          <a:p>
            <a:fld id="{843EBFA4-FE33-9248-B8FB-92F0ED29A896}" type="slidenum">
              <a:rPr lang="en-US" smtClean="0"/>
              <a:t>38</a:t>
            </a:fld>
            <a:endParaRPr lang="en-US"/>
          </a:p>
        </p:txBody>
      </p:sp>
    </p:spTree>
    <p:extLst>
      <p:ext uri="{BB962C8B-B14F-4D97-AF65-F5344CB8AC3E}">
        <p14:creationId xmlns:p14="http://schemas.microsoft.com/office/powerpoint/2010/main" val="186248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Known problem</a:t>
            </a:r>
            <a:r>
              <a:rPr lang="en-US" baseline="0" dirty="0" smtClean="0"/>
              <a:t> for a long time. Tackled by commissioners during recent noise hunting. </a:t>
            </a:r>
          </a:p>
          <a:p>
            <a:r>
              <a:rPr lang="en-US" baseline="0" dirty="0" smtClean="0"/>
              <a:t>Caused a swatch of glitches centered at 250Hz, especially </a:t>
            </a:r>
          </a:p>
          <a:p>
            <a:endParaRPr lang="en-US" baseline="0" dirty="0" smtClean="0"/>
          </a:p>
        </p:txBody>
      </p:sp>
      <p:sp>
        <p:nvSpPr>
          <p:cNvPr id="4" name="Slide Number Placeholder 3"/>
          <p:cNvSpPr>
            <a:spLocks noGrp="1"/>
          </p:cNvSpPr>
          <p:nvPr>
            <p:ph type="sldNum" sz="quarter" idx="10"/>
          </p:nvPr>
        </p:nvSpPr>
        <p:spPr/>
        <p:txBody>
          <a:bodyPr/>
          <a:lstStyle/>
          <a:p>
            <a:fld id="{843EBFA4-FE33-9248-B8FB-92F0ED29A896}" type="slidenum">
              <a:rPr lang="en-US" smtClean="0"/>
              <a:t>39</a:t>
            </a:fld>
            <a:endParaRPr lang="en-US"/>
          </a:p>
        </p:txBody>
      </p:sp>
    </p:spTree>
    <p:extLst>
      <p:ext uri="{BB962C8B-B14F-4D97-AF65-F5344CB8AC3E}">
        <p14:creationId xmlns:p14="http://schemas.microsoft.com/office/powerpoint/2010/main" val="1563566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focused</a:t>
            </a:r>
            <a:r>
              <a:rPr lang="en-US" baseline="0" dirty="0" smtClean="0"/>
              <a:t> on the core optic chambers, have 3 stages of active seismic isolation (4 passive). OPTIC TABLE</a:t>
            </a:r>
            <a:endParaRPr lang="en-US" dirty="0" smtClean="0"/>
          </a:p>
          <a:p>
            <a:r>
              <a:rPr lang="en-US" dirty="0" smtClean="0"/>
              <a:t>Many </a:t>
            </a:r>
            <a:r>
              <a:rPr lang="en-US" dirty="0" smtClean="0"/>
              <a:t>different</a:t>
            </a:r>
            <a:r>
              <a:rPr lang="en-US" baseline="0" dirty="0" smtClean="0"/>
              <a:t> isolation configurations were tested, l</a:t>
            </a:r>
            <a:r>
              <a:rPr lang="en-US" dirty="0" smtClean="0"/>
              <a:t>east aggressive</a:t>
            </a:r>
            <a:r>
              <a:rPr lang="en-US" baseline="0" dirty="0" smtClean="0"/>
              <a:t> and most aggressive state shown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40</a:t>
            </a:fld>
            <a:endParaRPr lang="en-US"/>
          </a:p>
        </p:txBody>
      </p:sp>
    </p:spTree>
    <p:extLst>
      <p:ext uri="{BB962C8B-B14F-4D97-AF65-F5344CB8AC3E}">
        <p14:creationId xmlns:p14="http://schemas.microsoft.com/office/powerpoint/2010/main" val="322155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configurations of increasing</a:t>
            </a:r>
            <a:r>
              <a:rPr lang="en-US" baseline="0" dirty="0" smtClean="0"/>
              <a:t> complexity</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a:t>
            </a:fld>
            <a:endParaRPr lang="en-US"/>
          </a:p>
        </p:txBody>
      </p:sp>
    </p:spTree>
    <p:extLst>
      <p:ext uri="{BB962C8B-B14F-4D97-AF65-F5344CB8AC3E}">
        <p14:creationId xmlns:p14="http://schemas.microsoft.com/office/powerpoint/2010/main" val="172727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a:t>
            </a:r>
            <a:r>
              <a:rPr lang="en-US" baseline="0" dirty="0" smtClean="0"/>
              <a:t> isolation state constant at strongly isolated, and varied input ground motion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41</a:t>
            </a:fld>
            <a:endParaRPr lang="en-US"/>
          </a:p>
        </p:txBody>
      </p:sp>
    </p:spTree>
    <p:extLst>
      <p:ext uri="{BB962C8B-B14F-4D97-AF65-F5344CB8AC3E}">
        <p14:creationId xmlns:p14="http://schemas.microsoft.com/office/powerpoint/2010/main" val="216183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ITMY – rate much increased at high </a:t>
            </a:r>
            <a:r>
              <a:rPr lang="en-US" dirty="0" err="1" smtClean="0"/>
              <a:t>freq</a:t>
            </a:r>
            <a:r>
              <a:rPr lang="en-US" dirty="0" smtClean="0"/>
              <a:t> also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44</a:t>
            </a:fld>
            <a:endParaRPr lang="en-US"/>
          </a:p>
        </p:txBody>
      </p:sp>
    </p:spTree>
    <p:extLst>
      <p:ext uri="{BB962C8B-B14F-4D97-AF65-F5344CB8AC3E}">
        <p14:creationId xmlns:p14="http://schemas.microsoft.com/office/powerpoint/2010/main" val="2735994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onto Livingston – results WITH DARM</a:t>
            </a:r>
            <a:endParaRPr lang="en-US" dirty="0"/>
          </a:p>
        </p:txBody>
      </p:sp>
      <p:sp>
        <p:nvSpPr>
          <p:cNvPr id="4" name="Slide Number Placeholder 3"/>
          <p:cNvSpPr>
            <a:spLocks noGrp="1"/>
          </p:cNvSpPr>
          <p:nvPr>
            <p:ph type="sldNum" sz="quarter" idx="10"/>
          </p:nvPr>
        </p:nvSpPr>
        <p:spPr/>
        <p:txBody>
          <a:bodyPr/>
          <a:lstStyle/>
          <a:p>
            <a:fld id="{843EBFA4-FE33-9248-B8FB-92F0ED29A896}" type="slidenum">
              <a:rPr lang="en-US" smtClean="0"/>
              <a:t>45</a:t>
            </a:fld>
            <a:endParaRPr lang="en-US"/>
          </a:p>
        </p:txBody>
      </p:sp>
    </p:spTree>
    <p:extLst>
      <p:ext uri="{BB962C8B-B14F-4D97-AF65-F5344CB8AC3E}">
        <p14:creationId xmlns:p14="http://schemas.microsoft.com/office/powerpoint/2010/main" val="2137255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 14 lock – 40Mpc</a:t>
            </a:r>
            <a:r>
              <a:rPr lang="en-US" baseline="0" dirty="0" smtClean="0"/>
              <a:t> had cleanest glitch rate, definitely better than S6, which which had clustered triggers of SNR 5 or greater at about 1Hz or a little more</a:t>
            </a:r>
          </a:p>
          <a:p>
            <a:r>
              <a:rPr lang="en-US" baseline="0" dirty="0" smtClean="0"/>
              <a:t>This was down to almost half a Hz, some SNR &gt; 20 outliers</a:t>
            </a:r>
          </a:p>
          <a:p>
            <a:r>
              <a:rPr lang="en-US" baseline="0" dirty="0" smtClean="0"/>
              <a:t>Noise hunting lists for </a:t>
            </a:r>
            <a:r>
              <a:rPr lang="en-US" baseline="0" dirty="0" err="1" smtClean="0"/>
              <a:t>detchar</a:t>
            </a:r>
            <a:r>
              <a:rPr lang="en-US" baseline="0" dirty="0" smtClean="0"/>
              <a:t> (the searches) and commissioners are converging (list in control room) </a:t>
            </a:r>
          </a:p>
          <a:p>
            <a:endParaRPr lang="en-US" dirty="0"/>
          </a:p>
        </p:txBody>
      </p:sp>
      <p:sp>
        <p:nvSpPr>
          <p:cNvPr id="4" name="Slide Number Placeholder 3"/>
          <p:cNvSpPr>
            <a:spLocks noGrp="1"/>
          </p:cNvSpPr>
          <p:nvPr>
            <p:ph type="sldNum" sz="quarter" idx="10"/>
          </p:nvPr>
        </p:nvSpPr>
        <p:spPr/>
        <p:txBody>
          <a:bodyPr/>
          <a:lstStyle/>
          <a:p>
            <a:fld id="{843EBFA4-FE33-9248-B8FB-92F0ED29A896}" type="slidenum">
              <a:rPr lang="en-US" smtClean="0"/>
              <a:t>55</a:t>
            </a:fld>
            <a:endParaRPr lang="en-US"/>
          </a:p>
        </p:txBody>
      </p:sp>
    </p:spTree>
    <p:extLst>
      <p:ext uri="{BB962C8B-B14F-4D97-AF65-F5344CB8AC3E}">
        <p14:creationId xmlns:p14="http://schemas.microsoft.com/office/powerpoint/2010/main" val="174569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5</a:t>
            </a:fld>
            <a:endParaRPr lang="en-US"/>
          </a:p>
        </p:txBody>
      </p:sp>
    </p:spTree>
    <p:extLst>
      <p:ext uri="{BB962C8B-B14F-4D97-AF65-F5344CB8AC3E}">
        <p14:creationId xmlns:p14="http://schemas.microsoft.com/office/powerpoint/2010/main" val="237408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 each arm as a distinct</a:t>
            </a:r>
            <a:r>
              <a:rPr lang="en-US" baseline="0" dirty="0" smtClean="0"/>
              <a:t> cavity and lock using GREEN laser light</a:t>
            </a:r>
          </a:p>
          <a:p>
            <a:endParaRPr lang="en-US" baseline="0" dirty="0" smtClean="0"/>
          </a:p>
          <a:p>
            <a:r>
              <a:rPr lang="en-US" baseline="0" dirty="0" smtClean="0"/>
              <a:t>Eventually this green light will be phase locked to the red light from the PSL and used to lock the </a:t>
            </a:r>
            <a:r>
              <a:rPr lang="en-US" baseline="0" dirty="0" smtClean="0"/>
              <a:t>arms when acquiring full </a:t>
            </a:r>
            <a:r>
              <a:rPr lang="en-US" baseline="0" dirty="0" err="1" smtClean="0"/>
              <a:t>ifo</a:t>
            </a:r>
            <a:r>
              <a:rPr lang="en-US" baseline="0" dirty="0" smtClean="0"/>
              <a:t> lock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6</a:t>
            </a:fld>
            <a:endParaRPr lang="en-US"/>
          </a:p>
        </p:txBody>
      </p:sp>
    </p:spTree>
    <p:extLst>
      <p:ext uri="{BB962C8B-B14F-4D97-AF65-F5344CB8AC3E}">
        <p14:creationId xmlns:p14="http://schemas.microsoft.com/office/powerpoint/2010/main" val="1479074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7</a:t>
            </a:fld>
            <a:endParaRPr lang="en-US"/>
          </a:p>
        </p:txBody>
      </p:sp>
    </p:spTree>
    <p:extLst>
      <p:ext uri="{BB962C8B-B14F-4D97-AF65-F5344CB8AC3E}">
        <p14:creationId xmlns:p14="http://schemas.microsoft.com/office/powerpoint/2010/main" val="252381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8</a:t>
            </a:fld>
            <a:endParaRPr lang="en-US"/>
          </a:p>
        </p:txBody>
      </p:sp>
    </p:spTree>
    <p:extLst>
      <p:ext uri="{BB962C8B-B14F-4D97-AF65-F5344CB8AC3E}">
        <p14:creationId xmlns:p14="http://schemas.microsoft.com/office/powerpoint/2010/main" val="4066382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Appreciate all the different DOFs – IMC cavity, two arms, MICH, PRC, SRC, OMC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9</a:t>
            </a:fld>
            <a:endParaRPr lang="en-US"/>
          </a:p>
        </p:txBody>
      </p:sp>
    </p:spTree>
    <p:extLst>
      <p:ext uri="{BB962C8B-B14F-4D97-AF65-F5344CB8AC3E}">
        <p14:creationId xmlns:p14="http://schemas.microsoft.com/office/powerpoint/2010/main" val="311145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From S6</a:t>
            </a:r>
            <a:r>
              <a:rPr lang="en-US" baseline="0" dirty="0" smtClean="0"/>
              <a:t> to O1</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10</a:t>
            </a:fld>
            <a:endParaRPr lang="en-US"/>
          </a:p>
        </p:txBody>
      </p:sp>
    </p:spTree>
    <p:extLst>
      <p:ext uri="{BB962C8B-B14F-4D97-AF65-F5344CB8AC3E}">
        <p14:creationId xmlns:p14="http://schemas.microsoft.com/office/powerpoint/2010/main" val="332298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E9E856-7F1E-DA4B-9C71-5F7A6BDDAF17}" type="datetime1">
              <a:rPr lang="en-US" smtClean="0"/>
              <a:t>1/18/15</a:t>
            </a:fld>
            <a:endParaRPr lang="en-US"/>
          </a:p>
        </p:txBody>
      </p:sp>
      <p:sp>
        <p:nvSpPr>
          <p:cNvPr id="5" name="Footer Placeholder 4"/>
          <p:cNvSpPr>
            <a:spLocks noGrp="1"/>
          </p:cNvSpPr>
          <p:nvPr>
            <p:ph type="ftr" sz="quarter" idx="11"/>
          </p:nvPr>
        </p:nvSpPr>
        <p:spPr/>
        <p:txBody>
          <a:bodyPr/>
          <a:lstStyle/>
          <a:p>
            <a:r>
              <a:rPr lang="pt-BR" smtClean="0"/>
              <a:t>LIGO DCC G1500061</a:t>
            </a:r>
            <a:endParaRPr lang="en-US"/>
          </a:p>
        </p:txBody>
      </p:sp>
      <p:sp>
        <p:nvSpPr>
          <p:cNvPr id="6" name="Slide Number Placeholder 5"/>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228137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8DBDF-24F5-294C-BD22-E17AB197602E}" type="datetime1">
              <a:rPr lang="en-US" smtClean="0"/>
              <a:t>1/18/15</a:t>
            </a:fld>
            <a:endParaRPr lang="en-US"/>
          </a:p>
        </p:txBody>
      </p:sp>
      <p:sp>
        <p:nvSpPr>
          <p:cNvPr id="5" name="Footer Placeholder 4"/>
          <p:cNvSpPr>
            <a:spLocks noGrp="1"/>
          </p:cNvSpPr>
          <p:nvPr>
            <p:ph type="ftr" sz="quarter" idx="11"/>
          </p:nvPr>
        </p:nvSpPr>
        <p:spPr/>
        <p:txBody>
          <a:bodyPr/>
          <a:lstStyle/>
          <a:p>
            <a:r>
              <a:rPr lang="pt-BR" smtClean="0"/>
              <a:t>LIGO DCC G1500061</a:t>
            </a:r>
            <a:endParaRPr lang="en-US"/>
          </a:p>
        </p:txBody>
      </p:sp>
      <p:sp>
        <p:nvSpPr>
          <p:cNvPr id="6" name="Slide Number Placeholder 5"/>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216610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88ED3F-1CD6-2D40-B16E-5802AE4E4491}" type="datetime1">
              <a:rPr lang="en-US" smtClean="0"/>
              <a:t>1/18/15</a:t>
            </a:fld>
            <a:endParaRPr lang="en-US"/>
          </a:p>
        </p:txBody>
      </p:sp>
      <p:sp>
        <p:nvSpPr>
          <p:cNvPr id="5" name="Footer Placeholder 4"/>
          <p:cNvSpPr>
            <a:spLocks noGrp="1"/>
          </p:cNvSpPr>
          <p:nvPr>
            <p:ph type="ftr" sz="quarter" idx="11"/>
          </p:nvPr>
        </p:nvSpPr>
        <p:spPr/>
        <p:txBody>
          <a:bodyPr/>
          <a:lstStyle/>
          <a:p>
            <a:r>
              <a:rPr lang="pt-BR" smtClean="0"/>
              <a:t>LIGO DCC G1500061</a:t>
            </a:r>
            <a:endParaRPr lang="en-US"/>
          </a:p>
        </p:txBody>
      </p:sp>
      <p:sp>
        <p:nvSpPr>
          <p:cNvPr id="6" name="Slide Number Placeholder 5"/>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74182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22E14F-B46D-1547-8627-17C21628648D}" type="datetime1">
              <a:rPr lang="en-US" smtClean="0"/>
              <a:t>1/18/15</a:t>
            </a:fld>
            <a:endParaRPr lang="en-US"/>
          </a:p>
        </p:txBody>
      </p:sp>
      <p:sp>
        <p:nvSpPr>
          <p:cNvPr id="5" name="Footer Placeholder 4"/>
          <p:cNvSpPr>
            <a:spLocks noGrp="1"/>
          </p:cNvSpPr>
          <p:nvPr>
            <p:ph type="ftr" sz="quarter" idx="11"/>
          </p:nvPr>
        </p:nvSpPr>
        <p:spPr/>
        <p:txBody>
          <a:bodyPr/>
          <a:lstStyle/>
          <a:p>
            <a:r>
              <a:rPr lang="pt-BR" smtClean="0"/>
              <a:t>LIGO DCC G1500061</a:t>
            </a:r>
            <a:endParaRPr lang="en-US"/>
          </a:p>
        </p:txBody>
      </p:sp>
      <p:sp>
        <p:nvSpPr>
          <p:cNvPr id="6" name="Slide Number Placeholder 5"/>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416291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F13C6-8ED4-C14E-BCF5-BA6784A50FFD}" type="datetime1">
              <a:rPr lang="en-US" smtClean="0"/>
              <a:t>1/18/15</a:t>
            </a:fld>
            <a:endParaRPr lang="en-US"/>
          </a:p>
        </p:txBody>
      </p:sp>
      <p:sp>
        <p:nvSpPr>
          <p:cNvPr id="5" name="Footer Placeholder 4"/>
          <p:cNvSpPr>
            <a:spLocks noGrp="1"/>
          </p:cNvSpPr>
          <p:nvPr>
            <p:ph type="ftr" sz="quarter" idx="11"/>
          </p:nvPr>
        </p:nvSpPr>
        <p:spPr/>
        <p:txBody>
          <a:bodyPr/>
          <a:lstStyle/>
          <a:p>
            <a:r>
              <a:rPr lang="pt-BR" smtClean="0"/>
              <a:t>LIGO DCC G1500061</a:t>
            </a:r>
            <a:endParaRPr lang="en-US"/>
          </a:p>
        </p:txBody>
      </p:sp>
      <p:sp>
        <p:nvSpPr>
          <p:cNvPr id="6" name="Slide Number Placeholder 5"/>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161099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BC9115-4E83-2B40-B4AC-B3F3061D17A2}" type="datetime1">
              <a:rPr lang="en-US" smtClean="0"/>
              <a:t>1/18/15</a:t>
            </a:fld>
            <a:endParaRPr lang="en-US"/>
          </a:p>
        </p:txBody>
      </p:sp>
      <p:sp>
        <p:nvSpPr>
          <p:cNvPr id="6" name="Footer Placeholder 5"/>
          <p:cNvSpPr>
            <a:spLocks noGrp="1"/>
          </p:cNvSpPr>
          <p:nvPr>
            <p:ph type="ftr" sz="quarter" idx="11"/>
          </p:nvPr>
        </p:nvSpPr>
        <p:spPr/>
        <p:txBody>
          <a:bodyPr/>
          <a:lstStyle/>
          <a:p>
            <a:r>
              <a:rPr lang="pt-BR" smtClean="0"/>
              <a:t>LIGO DCC G1500061</a:t>
            </a:r>
            <a:endParaRPr lang="en-US"/>
          </a:p>
        </p:txBody>
      </p:sp>
      <p:sp>
        <p:nvSpPr>
          <p:cNvPr id="7" name="Slide Number Placeholder 6"/>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227160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112BF-D0A4-2B44-9443-D3A03C8D0143}" type="datetime1">
              <a:rPr lang="en-US" smtClean="0"/>
              <a:t>1/18/15</a:t>
            </a:fld>
            <a:endParaRPr lang="en-US"/>
          </a:p>
        </p:txBody>
      </p:sp>
      <p:sp>
        <p:nvSpPr>
          <p:cNvPr id="8" name="Footer Placeholder 7"/>
          <p:cNvSpPr>
            <a:spLocks noGrp="1"/>
          </p:cNvSpPr>
          <p:nvPr>
            <p:ph type="ftr" sz="quarter" idx="11"/>
          </p:nvPr>
        </p:nvSpPr>
        <p:spPr/>
        <p:txBody>
          <a:bodyPr/>
          <a:lstStyle/>
          <a:p>
            <a:r>
              <a:rPr lang="pt-BR" smtClean="0"/>
              <a:t>LIGO DCC G1500061</a:t>
            </a:r>
            <a:endParaRPr lang="en-US"/>
          </a:p>
        </p:txBody>
      </p:sp>
      <p:sp>
        <p:nvSpPr>
          <p:cNvPr id="9" name="Slide Number Placeholder 8"/>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184567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DF5790-8E84-D343-BD3D-F1734335310A}" type="datetime1">
              <a:rPr lang="en-US" smtClean="0"/>
              <a:t>1/18/15</a:t>
            </a:fld>
            <a:endParaRPr lang="en-US"/>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9330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A1226-34BD-D445-AF94-9171A3DDC9B8}" type="datetime1">
              <a:rPr lang="en-US" smtClean="0"/>
              <a:t>1/18/15</a:t>
            </a:fld>
            <a:endParaRPr lang="en-US"/>
          </a:p>
        </p:txBody>
      </p:sp>
      <p:sp>
        <p:nvSpPr>
          <p:cNvPr id="3" name="Footer Placeholder 2"/>
          <p:cNvSpPr>
            <a:spLocks noGrp="1"/>
          </p:cNvSpPr>
          <p:nvPr>
            <p:ph type="ftr" sz="quarter" idx="11"/>
          </p:nvPr>
        </p:nvSpPr>
        <p:spPr/>
        <p:txBody>
          <a:bodyPr/>
          <a:lstStyle/>
          <a:p>
            <a:r>
              <a:rPr lang="pt-BR" smtClean="0"/>
              <a:t>LIGO DCC G1500061</a:t>
            </a:r>
            <a:endParaRPr lang="en-US"/>
          </a:p>
        </p:txBody>
      </p:sp>
      <p:sp>
        <p:nvSpPr>
          <p:cNvPr id="4" name="Slide Number Placeholder 3"/>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348111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39007-E7F7-9B49-9BE4-0C71D8FA2121}" type="datetime1">
              <a:rPr lang="en-US" smtClean="0"/>
              <a:t>1/18/15</a:t>
            </a:fld>
            <a:endParaRPr lang="en-US"/>
          </a:p>
        </p:txBody>
      </p:sp>
      <p:sp>
        <p:nvSpPr>
          <p:cNvPr id="6" name="Footer Placeholder 5"/>
          <p:cNvSpPr>
            <a:spLocks noGrp="1"/>
          </p:cNvSpPr>
          <p:nvPr>
            <p:ph type="ftr" sz="quarter" idx="11"/>
          </p:nvPr>
        </p:nvSpPr>
        <p:spPr/>
        <p:txBody>
          <a:bodyPr/>
          <a:lstStyle/>
          <a:p>
            <a:r>
              <a:rPr lang="pt-BR" smtClean="0"/>
              <a:t>LIGO DCC G1500061</a:t>
            </a:r>
            <a:endParaRPr lang="en-US"/>
          </a:p>
        </p:txBody>
      </p:sp>
      <p:sp>
        <p:nvSpPr>
          <p:cNvPr id="7" name="Slide Number Placeholder 6"/>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420730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4BD40-E98B-934A-A334-3DB8E436FE8D}" type="datetime1">
              <a:rPr lang="en-US" smtClean="0"/>
              <a:t>1/18/15</a:t>
            </a:fld>
            <a:endParaRPr lang="en-US"/>
          </a:p>
        </p:txBody>
      </p:sp>
      <p:sp>
        <p:nvSpPr>
          <p:cNvPr id="6" name="Footer Placeholder 5"/>
          <p:cNvSpPr>
            <a:spLocks noGrp="1"/>
          </p:cNvSpPr>
          <p:nvPr>
            <p:ph type="ftr" sz="quarter" idx="11"/>
          </p:nvPr>
        </p:nvSpPr>
        <p:spPr/>
        <p:txBody>
          <a:bodyPr/>
          <a:lstStyle/>
          <a:p>
            <a:r>
              <a:rPr lang="pt-BR" smtClean="0"/>
              <a:t>LIGO DCC G1500061</a:t>
            </a:r>
            <a:endParaRPr lang="en-US"/>
          </a:p>
        </p:txBody>
      </p:sp>
      <p:sp>
        <p:nvSpPr>
          <p:cNvPr id="7" name="Slide Number Placeholder 6"/>
          <p:cNvSpPr>
            <a:spLocks noGrp="1"/>
          </p:cNvSpPr>
          <p:nvPr>
            <p:ph type="sldNum" sz="quarter" idx="12"/>
          </p:nvPr>
        </p:nvSpPr>
        <p:spPr/>
        <p:txBody>
          <a:bodyPr/>
          <a:lstStyle/>
          <a:p>
            <a:fld id="{43024FCC-38F4-8B4E-8346-EF7D6DA1C140}" type="slidenum">
              <a:rPr lang="en-US" smtClean="0"/>
              <a:t>‹#›</a:t>
            </a:fld>
            <a:endParaRPr lang="en-US"/>
          </a:p>
        </p:txBody>
      </p:sp>
    </p:spTree>
    <p:extLst>
      <p:ext uri="{BB962C8B-B14F-4D97-AF65-F5344CB8AC3E}">
        <p14:creationId xmlns:p14="http://schemas.microsoft.com/office/powerpoint/2010/main" val="5252404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CC192-B449-BF4F-92D6-7BA9E80119A5}" type="datetime1">
              <a:rPr lang="en-US" smtClean="0"/>
              <a:t>1/18/15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LIGO DCC G1500061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4FCC-38F4-8B4E-8346-EF7D6DA1C140}" type="slidenum">
              <a:rPr lang="en-US" smtClean="0"/>
              <a:t>‹#›</a:t>
            </a:fld>
            <a:endParaRPr lang="en-US"/>
          </a:p>
        </p:txBody>
      </p:sp>
    </p:spTree>
    <p:extLst>
      <p:ext uri="{BB962C8B-B14F-4D97-AF65-F5344CB8AC3E}">
        <p14:creationId xmlns:p14="http://schemas.microsoft.com/office/powerpoint/2010/main" val="405937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2" cstate="print"/>
          <a:srcRect/>
          <a:stretch>
            <a:fillRect/>
          </a:stretch>
        </p:blipFill>
        <p:spPr bwMode="auto">
          <a:xfrm>
            <a:off x="3076224" y="1971245"/>
            <a:ext cx="2847624" cy="2188452"/>
          </a:xfrm>
          <a:prstGeom prst="rect">
            <a:avLst/>
          </a:prstGeom>
          <a:noFill/>
          <a:ln w="9525">
            <a:noFill/>
            <a:miter lim="800000"/>
            <a:headEnd/>
            <a:tailEnd/>
          </a:ln>
          <a:effectLst>
            <a:softEdge rad="63500"/>
          </a:effectLst>
        </p:spPr>
      </p:pic>
      <p:sp>
        <p:nvSpPr>
          <p:cNvPr id="3" name="Subtitle 2"/>
          <p:cNvSpPr>
            <a:spLocks noGrp="1"/>
          </p:cNvSpPr>
          <p:nvPr>
            <p:ph type="subTitle" idx="1"/>
          </p:nvPr>
        </p:nvSpPr>
        <p:spPr>
          <a:xfrm>
            <a:off x="646208" y="4171300"/>
            <a:ext cx="8054784" cy="724273"/>
          </a:xfrm>
          <a:solidFill>
            <a:srgbClr val="000000">
              <a:alpha val="68000"/>
            </a:srgbClr>
          </a:solidFill>
        </p:spPr>
        <p:txBody>
          <a:bodyPr>
            <a:noAutofit/>
          </a:bodyPr>
          <a:lstStyle/>
          <a:p>
            <a:r>
              <a:rPr lang="en-US" dirty="0" smtClean="0">
                <a:solidFill>
                  <a:schemeClr val="accent6">
                    <a:lumMod val="60000"/>
                    <a:lumOff val="40000"/>
                  </a:schemeClr>
                </a:solidFill>
                <a:latin typeface="Times New Roman"/>
                <a:cs typeface="Times New Roman"/>
              </a:rPr>
              <a:t>Characterizing the Advanced LIGO instruments</a:t>
            </a:r>
          </a:p>
          <a:p>
            <a:endParaRPr lang="en-US" dirty="0"/>
          </a:p>
        </p:txBody>
      </p:sp>
      <p:sp>
        <p:nvSpPr>
          <p:cNvPr id="6" name="TextBox 5"/>
          <p:cNvSpPr txBox="1"/>
          <p:nvPr/>
        </p:nvSpPr>
        <p:spPr>
          <a:xfrm>
            <a:off x="145144" y="386487"/>
            <a:ext cx="8998856" cy="1631216"/>
          </a:xfrm>
          <a:prstGeom prst="rect">
            <a:avLst/>
          </a:prstGeom>
          <a:solidFill>
            <a:srgbClr val="000000">
              <a:alpha val="68000"/>
            </a:srgbClr>
          </a:solidFill>
        </p:spPr>
        <p:txBody>
          <a:bodyPr wrap="square" rtlCol="0">
            <a:spAutoFit/>
          </a:bodyPr>
          <a:lstStyle/>
          <a:p>
            <a:pPr algn="ctr"/>
            <a:r>
              <a:rPr lang="en-US" sz="4100" dirty="0" smtClean="0">
                <a:solidFill>
                  <a:schemeClr val="bg1"/>
                </a:solidFill>
              </a:rPr>
              <a:t>Laying a foundation for confident transient gravitational wave </a:t>
            </a:r>
            <a:r>
              <a:rPr lang="en-US" sz="4100" dirty="0" smtClean="0">
                <a:solidFill>
                  <a:schemeClr val="bg1"/>
                </a:solidFill>
              </a:rPr>
              <a:t>observations </a:t>
            </a:r>
            <a:endParaRPr lang="en-US" sz="4100" dirty="0" smtClean="0">
              <a:solidFill>
                <a:schemeClr val="bg1"/>
              </a:solidFill>
            </a:endParaRPr>
          </a:p>
          <a:p>
            <a:endParaRPr lang="en-US" dirty="0">
              <a:solidFill>
                <a:schemeClr val="bg1"/>
              </a:solidFill>
            </a:endParaRPr>
          </a:p>
        </p:txBody>
      </p:sp>
      <p:sp>
        <p:nvSpPr>
          <p:cNvPr id="7" name="TextBox 6"/>
          <p:cNvSpPr txBox="1"/>
          <p:nvPr/>
        </p:nvSpPr>
        <p:spPr>
          <a:xfrm>
            <a:off x="2583544" y="5068075"/>
            <a:ext cx="4013200" cy="1138773"/>
          </a:xfrm>
          <a:prstGeom prst="rect">
            <a:avLst/>
          </a:prstGeom>
          <a:solidFill>
            <a:srgbClr val="000000">
              <a:alpha val="76000"/>
            </a:srgbClr>
          </a:solidFill>
        </p:spPr>
        <p:txBody>
          <a:bodyPr wrap="square" rtlCol="0">
            <a:spAutoFit/>
          </a:bodyPr>
          <a:lstStyle/>
          <a:p>
            <a:pPr algn="ctr"/>
            <a:r>
              <a:rPr lang="en-US" sz="2800" dirty="0" smtClean="0">
                <a:solidFill>
                  <a:schemeClr val="accent5">
                    <a:lumMod val="60000"/>
                    <a:lumOff val="40000"/>
                  </a:schemeClr>
                </a:solidFill>
                <a:latin typeface="Times New Roman"/>
                <a:cs typeface="Times New Roman"/>
              </a:rPr>
              <a:t>Jess McIver for the </a:t>
            </a:r>
          </a:p>
          <a:p>
            <a:pPr algn="ctr"/>
            <a:r>
              <a:rPr lang="en-US" dirty="0" smtClean="0">
                <a:solidFill>
                  <a:schemeClr val="accent5">
                    <a:lumMod val="60000"/>
                    <a:lumOff val="40000"/>
                  </a:schemeClr>
                </a:solidFill>
                <a:latin typeface="Times New Roman"/>
                <a:cs typeface="Times New Roman"/>
              </a:rPr>
              <a:t>LIGO Detector Characterization Group</a:t>
            </a:r>
          </a:p>
          <a:p>
            <a:pPr algn="ctr"/>
            <a:r>
              <a:rPr lang="en-US" sz="2200" dirty="0" smtClean="0">
                <a:solidFill>
                  <a:schemeClr val="accent5">
                    <a:lumMod val="60000"/>
                    <a:lumOff val="40000"/>
                  </a:schemeClr>
                </a:solidFill>
              </a:rPr>
              <a:t>January 20, 2015 </a:t>
            </a:r>
            <a:endParaRPr lang="en-US" sz="2200" dirty="0">
              <a:solidFill>
                <a:schemeClr val="accent5">
                  <a:lumMod val="60000"/>
                  <a:lumOff val="40000"/>
                </a:schemeClr>
              </a:solidFill>
            </a:endParaRPr>
          </a:p>
        </p:txBody>
      </p:sp>
      <p:sp>
        <p:nvSpPr>
          <p:cNvPr id="8" name="Footer Placeholder 7"/>
          <p:cNvSpPr>
            <a:spLocks noGrp="1"/>
          </p:cNvSpPr>
          <p:nvPr>
            <p:ph type="ftr" sz="quarter" idx="11"/>
          </p:nvPr>
        </p:nvSpPr>
        <p:spPr/>
        <p:txBody>
          <a:bodyPr/>
          <a:lstStyle/>
          <a:p>
            <a:r>
              <a:rPr lang="pt-BR" smtClean="0"/>
              <a:t>LIGO DCC G1500061</a:t>
            </a:r>
            <a:endParaRPr lang="en-US"/>
          </a:p>
        </p:txBody>
      </p:sp>
      <p:sp>
        <p:nvSpPr>
          <p:cNvPr id="9" name="Slide Number Placeholder 8"/>
          <p:cNvSpPr>
            <a:spLocks noGrp="1"/>
          </p:cNvSpPr>
          <p:nvPr>
            <p:ph type="sldNum" sz="quarter" idx="12"/>
          </p:nvPr>
        </p:nvSpPr>
        <p:spPr/>
        <p:txBody>
          <a:bodyPr/>
          <a:lstStyle/>
          <a:p>
            <a:fld id="{43024FCC-38F4-8B4E-8346-EF7D6DA1C140}" type="slidenum">
              <a:rPr lang="en-US" smtClean="0"/>
              <a:t>1</a:t>
            </a:fld>
            <a:endParaRPr lang="en-US" dirty="0"/>
          </a:p>
        </p:txBody>
      </p:sp>
      <p:pic>
        <p:nvPicPr>
          <p:cNvPr id="15" name="Picture 14" descr="Uma_sea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3600" y="5204395"/>
            <a:ext cx="1384300" cy="1377380"/>
          </a:xfrm>
          <a:prstGeom prst="rect">
            <a:avLst/>
          </a:prstGeom>
        </p:spPr>
      </p:pic>
      <p:pic>
        <p:nvPicPr>
          <p:cNvPr id="4" name="Picture 3"/>
          <p:cNvPicPr>
            <a:picLocks noChangeAspect="1"/>
          </p:cNvPicPr>
          <p:nvPr/>
        </p:nvPicPr>
        <p:blipFill rotWithShape="1">
          <a:blip r:embed="rId4"/>
          <a:srcRect l="13694"/>
          <a:stretch/>
        </p:blipFill>
        <p:spPr>
          <a:xfrm>
            <a:off x="127000" y="2027894"/>
            <a:ext cx="3061903" cy="2072761"/>
          </a:xfrm>
          <a:prstGeom prst="rect">
            <a:avLst/>
          </a:prstGeom>
        </p:spPr>
      </p:pic>
      <p:pic>
        <p:nvPicPr>
          <p:cNvPr id="5" name="Picture 4"/>
          <p:cNvPicPr>
            <a:picLocks noChangeAspect="1"/>
          </p:cNvPicPr>
          <p:nvPr/>
        </p:nvPicPr>
        <p:blipFill>
          <a:blip r:embed="rId5"/>
          <a:stretch>
            <a:fillRect/>
          </a:stretch>
        </p:blipFill>
        <p:spPr>
          <a:xfrm>
            <a:off x="5857524" y="1971245"/>
            <a:ext cx="3165124" cy="2125074"/>
          </a:xfrm>
          <a:prstGeom prst="rect">
            <a:avLst/>
          </a:prstGeom>
        </p:spPr>
      </p:pic>
    </p:spTree>
    <p:extLst>
      <p:ext uri="{BB962C8B-B14F-4D97-AF65-F5344CB8AC3E}">
        <p14:creationId xmlns:p14="http://schemas.microsoft.com/office/powerpoint/2010/main" val="523997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76200"/>
            <a:ext cx="6934200" cy="1143000"/>
          </a:xfrm>
          <a:solidFill>
            <a:schemeClr val="tx1">
              <a:lumMod val="85000"/>
              <a:lumOff val="15000"/>
              <a:alpha val="50000"/>
            </a:schemeClr>
          </a:solidFill>
        </p:spPr>
        <p:txBody>
          <a:bodyPr>
            <a:normAutofit fontScale="90000"/>
          </a:bodyPr>
          <a:lstStyle/>
          <a:p>
            <a:r>
              <a:rPr lang="en-US" dirty="0" smtClean="0">
                <a:solidFill>
                  <a:schemeClr val="bg1"/>
                </a:solidFill>
              </a:rPr>
              <a:t>Timeline: from </a:t>
            </a:r>
            <a:r>
              <a:rPr lang="en-US" dirty="0" err="1" smtClean="0">
                <a:solidFill>
                  <a:schemeClr val="bg1"/>
                </a:solidFill>
              </a:rPr>
              <a:t>eLIGO</a:t>
            </a:r>
            <a:r>
              <a:rPr lang="en-US" dirty="0" smtClean="0">
                <a:solidFill>
                  <a:schemeClr val="bg1"/>
                </a:solidFill>
              </a:rPr>
              <a:t> to </a:t>
            </a:r>
            <a:r>
              <a:rPr lang="en-US" dirty="0" err="1" smtClean="0">
                <a:solidFill>
                  <a:schemeClr val="bg1"/>
                </a:solidFill>
              </a:rPr>
              <a:t>aLIGO</a:t>
            </a:r>
            <a:endParaRPr lang="en-US" dirty="0">
              <a:solidFill>
                <a:schemeClr val="bg1"/>
              </a:solidFill>
            </a:endParaRPr>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3" name="Footer Placeholder 2"/>
          <p:cNvSpPr>
            <a:spLocks noGrp="1"/>
          </p:cNvSpPr>
          <p:nvPr>
            <p:ph type="ftr" sz="quarter" idx="11"/>
          </p:nvPr>
        </p:nvSpPr>
        <p:spPr/>
        <p:txBody>
          <a:bodyPr/>
          <a:lstStyle/>
          <a:p>
            <a:r>
              <a:rPr lang="en-US" smtClean="0"/>
              <a:t>G1401311</a:t>
            </a:r>
            <a:endParaRPr lang="en-US"/>
          </a:p>
        </p:txBody>
      </p:sp>
      <p:sp>
        <p:nvSpPr>
          <p:cNvPr id="4" name="Slide Number Placeholder 3"/>
          <p:cNvSpPr>
            <a:spLocks noGrp="1"/>
          </p:cNvSpPr>
          <p:nvPr>
            <p:ph type="sldNum" sz="quarter" idx="12"/>
          </p:nvPr>
        </p:nvSpPr>
        <p:spPr/>
        <p:txBody>
          <a:bodyPr/>
          <a:lstStyle/>
          <a:p>
            <a:fld id="{B4CFDCFB-B82F-4CED-A2F1-36A738B225CF}" type="slidenum">
              <a:rPr lang="en-US" smtClean="0"/>
              <a:pPr/>
              <a:t>10</a:t>
            </a:fld>
            <a:endParaRPr lang="en-US"/>
          </a:p>
        </p:txBody>
      </p:sp>
    </p:spTree>
    <p:extLst>
      <p:ext uri="{BB962C8B-B14F-4D97-AF65-F5344CB8AC3E}">
        <p14:creationId xmlns:p14="http://schemas.microsoft.com/office/powerpoint/2010/main" val="9752561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76200"/>
            <a:ext cx="6934200" cy="1143000"/>
          </a:xfrm>
          <a:solidFill>
            <a:schemeClr val="tx1">
              <a:lumMod val="85000"/>
              <a:lumOff val="15000"/>
              <a:alpha val="50000"/>
            </a:schemeClr>
          </a:solidFill>
        </p:spPr>
        <p:txBody>
          <a:bodyPr>
            <a:normAutofit fontScale="90000"/>
          </a:bodyPr>
          <a:lstStyle/>
          <a:p>
            <a:r>
              <a:rPr lang="en-US" dirty="0" smtClean="0">
                <a:solidFill>
                  <a:schemeClr val="bg1"/>
                </a:solidFill>
              </a:rPr>
              <a:t>Timeline: from </a:t>
            </a:r>
            <a:r>
              <a:rPr lang="en-US" dirty="0" err="1" smtClean="0">
                <a:solidFill>
                  <a:schemeClr val="bg1"/>
                </a:solidFill>
              </a:rPr>
              <a:t>eLIGO</a:t>
            </a:r>
            <a:r>
              <a:rPr lang="en-US" dirty="0" smtClean="0">
                <a:solidFill>
                  <a:schemeClr val="bg1"/>
                </a:solidFill>
              </a:rPr>
              <a:t> to </a:t>
            </a:r>
            <a:r>
              <a:rPr lang="en-US" dirty="0" err="1" smtClean="0">
                <a:solidFill>
                  <a:schemeClr val="bg1"/>
                </a:solidFill>
              </a:rPr>
              <a:t>aLIGO</a:t>
            </a:r>
            <a:endParaRPr lang="en-US" dirty="0">
              <a:solidFill>
                <a:schemeClr val="bg1"/>
              </a:solidFill>
            </a:endParaRPr>
          </a:p>
        </p:txBody>
      </p: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83" name="Rectangle 82"/>
          <p:cNvSpPr/>
          <p:nvPr/>
        </p:nvSpPr>
        <p:spPr>
          <a:xfrm>
            <a:off x="6172200" y="2220686"/>
            <a:ext cx="76200" cy="1371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715003" y="2667000"/>
            <a:ext cx="990600" cy="584776"/>
          </a:xfrm>
          <a:prstGeom prst="rect">
            <a:avLst/>
          </a:prstGeom>
          <a:noFill/>
        </p:spPr>
        <p:txBody>
          <a:bodyPr wrap="square" rtlCol="0">
            <a:spAutoFit/>
          </a:bodyPr>
          <a:lstStyle/>
          <a:p>
            <a:r>
              <a:rPr lang="en-US" sz="3200" b="1" dirty="0" smtClean="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rPr>
              <a:t>Now</a:t>
            </a:r>
            <a:endParaRPr lang="en-US" sz="3200" b="1" dirty="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endParaRPr>
          </a:p>
        </p:txBody>
      </p:sp>
      <p:sp>
        <p:nvSpPr>
          <p:cNvPr id="3" name="Footer Placeholder 2"/>
          <p:cNvSpPr>
            <a:spLocks noGrp="1"/>
          </p:cNvSpPr>
          <p:nvPr>
            <p:ph type="ftr" sz="quarter" idx="11"/>
          </p:nvPr>
        </p:nvSpPr>
        <p:spPr/>
        <p:txBody>
          <a:bodyPr/>
          <a:lstStyle/>
          <a:p>
            <a:r>
              <a:rPr lang="en-US" smtClean="0"/>
              <a:t>G1401311</a:t>
            </a:r>
            <a:endParaRPr lang="en-US"/>
          </a:p>
        </p:txBody>
      </p:sp>
      <p:sp>
        <p:nvSpPr>
          <p:cNvPr id="4" name="Slide Number Placeholder 3"/>
          <p:cNvSpPr>
            <a:spLocks noGrp="1"/>
          </p:cNvSpPr>
          <p:nvPr>
            <p:ph type="sldNum" sz="quarter" idx="12"/>
          </p:nvPr>
        </p:nvSpPr>
        <p:spPr/>
        <p:txBody>
          <a:bodyPr/>
          <a:lstStyle/>
          <a:p>
            <a:fld id="{B4CFDCFB-B82F-4CED-A2F1-36A738B225CF}" type="slidenum">
              <a:rPr lang="en-US" smtClean="0"/>
              <a:pPr/>
              <a:t>11</a:t>
            </a:fld>
            <a:endParaRPr lang="en-US"/>
          </a:p>
        </p:txBody>
      </p:sp>
    </p:spTree>
    <p:extLst>
      <p:ext uri="{BB962C8B-B14F-4D97-AF65-F5344CB8AC3E}">
        <p14:creationId xmlns:p14="http://schemas.microsoft.com/office/powerpoint/2010/main" val="35519165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0600" y="0"/>
            <a:ext cx="7010400" cy="1143000"/>
          </a:xfrm>
          <a:solidFill>
            <a:schemeClr val="tx1">
              <a:lumMod val="85000"/>
              <a:lumOff val="15000"/>
              <a:alpha val="50000"/>
            </a:schemeClr>
          </a:solidFill>
        </p:spPr>
        <p:txBody>
          <a:bodyPr>
            <a:normAutofit fontScale="90000"/>
          </a:bodyPr>
          <a:lstStyle/>
          <a:p>
            <a:r>
              <a:rPr lang="en-US" dirty="0" smtClean="0">
                <a:solidFill>
                  <a:schemeClr val="bg1"/>
                </a:solidFill>
              </a:rPr>
              <a:t>Timeline: installation and testing </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G1401311</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12</a:t>
            </a:fld>
            <a:endParaRPr lang="en-US"/>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108" name="Rectangle 107"/>
          <p:cNvSpPr/>
          <p:nvPr/>
        </p:nvSpPr>
        <p:spPr>
          <a:xfrm>
            <a:off x="6122628" y="2209800"/>
            <a:ext cx="76200" cy="1371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457200" y="4191000"/>
            <a:ext cx="8229600" cy="2362200"/>
          </a:xfrm>
          <a:prstGeom prst="rect">
            <a:avLst/>
          </a:prstGeom>
          <a:solidFill>
            <a:schemeClr val="tx1">
              <a:lumMod val="65000"/>
              <a:lumOff val="3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762000" y="4648200"/>
            <a:ext cx="76962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715000" y="4267200"/>
            <a:ext cx="1524000" cy="400110"/>
          </a:xfrm>
          <a:prstGeom prst="rect">
            <a:avLst/>
          </a:prstGeom>
          <a:noFill/>
        </p:spPr>
        <p:txBody>
          <a:bodyPr wrap="square" rtlCol="0">
            <a:spAutoFit/>
          </a:bodyPr>
          <a:lstStyle/>
          <a:p>
            <a:pPr algn="ctr"/>
            <a:r>
              <a:rPr lang="en-US" sz="2000" dirty="0" smtClean="0">
                <a:solidFill>
                  <a:schemeClr val="bg2"/>
                </a:solidFill>
              </a:rPr>
              <a:t>2013</a:t>
            </a:r>
            <a:endParaRPr lang="en-US" sz="2000" dirty="0">
              <a:solidFill>
                <a:schemeClr val="bg2"/>
              </a:solidFill>
            </a:endParaRPr>
          </a:p>
        </p:txBody>
      </p:sp>
      <p:sp>
        <p:nvSpPr>
          <p:cNvPr id="77" name="Rectangle 76"/>
          <p:cNvSpPr/>
          <p:nvPr/>
        </p:nvSpPr>
        <p:spPr>
          <a:xfrm>
            <a:off x="762000" y="5715000"/>
            <a:ext cx="7696200" cy="6858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762000" y="4876800"/>
            <a:ext cx="7696200" cy="6858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Diamond 60"/>
          <p:cNvSpPr/>
          <p:nvPr/>
        </p:nvSpPr>
        <p:spPr>
          <a:xfrm>
            <a:off x="73914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68" name="Straight Connector 67"/>
          <p:cNvCxnSpPr/>
          <p:nvPr/>
        </p:nvCxnSpPr>
        <p:spPr>
          <a:xfrm flipV="1">
            <a:off x="4419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419600" y="5715000"/>
            <a:ext cx="838200" cy="584776"/>
          </a:xfrm>
          <a:prstGeom prst="rect">
            <a:avLst/>
          </a:prstGeom>
          <a:noFill/>
        </p:spPr>
        <p:txBody>
          <a:bodyPr wrap="square" rtlCol="0">
            <a:spAutoFit/>
          </a:bodyPr>
          <a:lstStyle/>
          <a:p>
            <a:r>
              <a:rPr lang="en-US" sz="1600" dirty="0" smtClean="0">
                <a:solidFill>
                  <a:schemeClr val="bg2"/>
                </a:solidFill>
              </a:rPr>
              <a:t>Input optics</a:t>
            </a:r>
            <a:endParaRPr lang="en-US" sz="1600" dirty="0">
              <a:solidFill>
                <a:schemeClr val="bg2"/>
              </a:solidFill>
            </a:endParaRPr>
          </a:p>
        </p:txBody>
      </p:sp>
      <p:cxnSp>
        <p:nvCxnSpPr>
          <p:cNvPr id="70" name="Straight Connector 69"/>
          <p:cNvCxnSpPr/>
          <p:nvPr/>
        </p:nvCxnSpPr>
        <p:spPr>
          <a:xfrm flipV="1">
            <a:off x="5181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57912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5532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791200" y="5867400"/>
            <a:ext cx="762000" cy="338554"/>
          </a:xfrm>
          <a:prstGeom prst="rect">
            <a:avLst/>
          </a:prstGeom>
          <a:noFill/>
        </p:spPr>
        <p:txBody>
          <a:bodyPr wrap="square" rtlCol="0">
            <a:spAutoFit/>
          </a:bodyPr>
          <a:lstStyle/>
          <a:p>
            <a:r>
              <a:rPr lang="en-US" sz="1600" dirty="0" smtClean="0">
                <a:solidFill>
                  <a:schemeClr val="bg2"/>
                </a:solidFill>
              </a:rPr>
              <a:t>Vertex</a:t>
            </a:r>
            <a:endParaRPr lang="en-US" sz="1600" dirty="0">
              <a:solidFill>
                <a:schemeClr val="bg2"/>
              </a:solidFill>
            </a:endParaRPr>
          </a:p>
        </p:txBody>
      </p:sp>
      <p:sp>
        <p:nvSpPr>
          <p:cNvPr id="82" name="TextBox 81"/>
          <p:cNvSpPr txBox="1"/>
          <p:nvPr/>
        </p:nvSpPr>
        <p:spPr>
          <a:xfrm>
            <a:off x="7620000" y="5867400"/>
            <a:ext cx="838200" cy="338554"/>
          </a:xfrm>
          <a:prstGeom prst="rect">
            <a:avLst/>
          </a:prstGeom>
          <a:noFill/>
        </p:spPr>
        <p:txBody>
          <a:bodyPr wrap="square" rtlCol="0">
            <a:spAutoFit/>
          </a:bodyPr>
          <a:lstStyle/>
          <a:p>
            <a:r>
              <a:rPr lang="en-US" sz="1600" dirty="0" smtClean="0">
                <a:solidFill>
                  <a:schemeClr val="bg2"/>
                </a:solidFill>
              </a:rPr>
              <a:t>Full </a:t>
            </a:r>
            <a:r>
              <a:rPr lang="en-US" sz="1600" dirty="0" err="1" smtClean="0">
                <a:solidFill>
                  <a:schemeClr val="bg2"/>
                </a:solidFill>
              </a:rPr>
              <a:t>ifo</a:t>
            </a:r>
            <a:endParaRPr lang="en-US" sz="1600" dirty="0">
              <a:solidFill>
                <a:schemeClr val="bg2"/>
              </a:solidFill>
            </a:endParaRPr>
          </a:p>
        </p:txBody>
      </p:sp>
      <p:sp>
        <p:nvSpPr>
          <p:cNvPr id="83" name="TextBox 82"/>
          <p:cNvSpPr txBox="1"/>
          <p:nvPr/>
        </p:nvSpPr>
        <p:spPr>
          <a:xfrm>
            <a:off x="1524000" y="5867400"/>
            <a:ext cx="2362200" cy="369332"/>
          </a:xfrm>
          <a:prstGeom prst="rect">
            <a:avLst/>
          </a:prstGeom>
          <a:noFill/>
        </p:spPr>
        <p:txBody>
          <a:bodyPr wrap="square" rtlCol="0">
            <a:spAutoFit/>
          </a:bodyPr>
          <a:lstStyle/>
          <a:p>
            <a:r>
              <a:rPr lang="en-US" b="1" dirty="0" smtClean="0">
                <a:solidFill>
                  <a:schemeClr val="bg2"/>
                </a:solidFill>
              </a:rPr>
              <a:t>Livingston</a:t>
            </a:r>
            <a:r>
              <a:rPr lang="en-US" sz="1600" dirty="0" smtClean="0">
                <a:solidFill>
                  <a:schemeClr val="bg2"/>
                </a:solidFill>
              </a:rPr>
              <a:t> Installation</a:t>
            </a:r>
            <a:endParaRPr lang="en-US" sz="1600" dirty="0">
              <a:solidFill>
                <a:schemeClr val="bg2"/>
              </a:solidFill>
            </a:endParaRPr>
          </a:p>
        </p:txBody>
      </p:sp>
      <p:cxnSp>
        <p:nvCxnSpPr>
          <p:cNvPr id="85" name="Straight Connector 84"/>
          <p:cNvCxnSpPr/>
          <p:nvPr/>
        </p:nvCxnSpPr>
        <p:spPr>
          <a:xfrm flipV="1">
            <a:off x="43434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1524000" y="5040868"/>
            <a:ext cx="2209800" cy="369332"/>
          </a:xfrm>
          <a:prstGeom prst="rect">
            <a:avLst/>
          </a:prstGeom>
          <a:noFill/>
        </p:spPr>
        <p:txBody>
          <a:bodyPr wrap="square" rtlCol="0">
            <a:spAutoFit/>
          </a:bodyPr>
          <a:lstStyle/>
          <a:p>
            <a:r>
              <a:rPr lang="en-US" b="1" dirty="0" smtClean="0">
                <a:solidFill>
                  <a:schemeClr val="bg2"/>
                </a:solidFill>
              </a:rPr>
              <a:t>Hanford</a:t>
            </a:r>
            <a:r>
              <a:rPr lang="en-US" sz="1600" dirty="0" smtClean="0">
                <a:solidFill>
                  <a:schemeClr val="bg2"/>
                </a:solidFill>
              </a:rPr>
              <a:t> Installation</a:t>
            </a:r>
            <a:endParaRPr lang="en-US" sz="1600" dirty="0">
              <a:solidFill>
                <a:schemeClr val="bg2"/>
              </a:solidFill>
            </a:endParaRPr>
          </a:p>
        </p:txBody>
      </p:sp>
      <p:sp>
        <p:nvSpPr>
          <p:cNvPr id="66" name="Diamond 65"/>
          <p:cNvSpPr/>
          <p:nvPr/>
        </p:nvSpPr>
        <p:spPr>
          <a:xfrm>
            <a:off x="17526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8" name="TextBox 87"/>
          <p:cNvSpPr txBox="1"/>
          <p:nvPr/>
        </p:nvSpPr>
        <p:spPr>
          <a:xfrm>
            <a:off x="838200" y="4267200"/>
            <a:ext cx="762000" cy="400110"/>
          </a:xfrm>
          <a:prstGeom prst="rect">
            <a:avLst/>
          </a:prstGeom>
          <a:noFill/>
        </p:spPr>
        <p:txBody>
          <a:bodyPr wrap="square" rtlCol="0">
            <a:spAutoFit/>
          </a:bodyPr>
          <a:lstStyle/>
          <a:p>
            <a:r>
              <a:rPr lang="en-US" sz="2000" dirty="0" smtClean="0">
                <a:solidFill>
                  <a:schemeClr val="bg2"/>
                </a:solidFill>
              </a:rPr>
              <a:t>2010</a:t>
            </a:r>
            <a:endParaRPr lang="en-US" sz="2000" dirty="0">
              <a:solidFill>
                <a:schemeClr val="bg2"/>
              </a:solidFill>
            </a:endParaRPr>
          </a:p>
        </p:txBody>
      </p:sp>
      <p:sp>
        <p:nvSpPr>
          <p:cNvPr id="89" name="TextBox 88"/>
          <p:cNvSpPr txBox="1"/>
          <p:nvPr/>
        </p:nvSpPr>
        <p:spPr>
          <a:xfrm>
            <a:off x="3733800" y="4267200"/>
            <a:ext cx="1524000" cy="400110"/>
          </a:xfrm>
          <a:prstGeom prst="rect">
            <a:avLst/>
          </a:prstGeom>
          <a:noFill/>
        </p:spPr>
        <p:txBody>
          <a:bodyPr wrap="square" rtlCol="0">
            <a:spAutoFit/>
          </a:bodyPr>
          <a:lstStyle/>
          <a:p>
            <a:pPr algn="ctr"/>
            <a:r>
              <a:rPr lang="en-US" sz="2000" dirty="0" smtClean="0">
                <a:solidFill>
                  <a:schemeClr val="bg2"/>
                </a:solidFill>
              </a:rPr>
              <a:t>2012</a:t>
            </a:r>
            <a:endParaRPr lang="en-US" sz="2000" dirty="0">
              <a:solidFill>
                <a:schemeClr val="bg2"/>
              </a:solidFill>
            </a:endParaRPr>
          </a:p>
        </p:txBody>
      </p:sp>
      <p:sp>
        <p:nvSpPr>
          <p:cNvPr id="90" name="TextBox 89"/>
          <p:cNvSpPr txBox="1"/>
          <p:nvPr/>
        </p:nvSpPr>
        <p:spPr>
          <a:xfrm>
            <a:off x="1981200" y="4267200"/>
            <a:ext cx="1524000" cy="400110"/>
          </a:xfrm>
          <a:prstGeom prst="rect">
            <a:avLst/>
          </a:prstGeom>
          <a:noFill/>
        </p:spPr>
        <p:txBody>
          <a:bodyPr wrap="square" rtlCol="0">
            <a:spAutoFit/>
          </a:bodyPr>
          <a:lstStyle/>
          <a:p>
            <a:pPr algn="ctr"/>
            <a:r>
              <a:rPr lang="en-US" sz="2000" dirty="0" smtClean="0">
                <a:solidFill>
                  <a:schemeClr val="bg2"/>
                </a:solidFill>
              </a:rPr>
              <a:t>2011</a:t>
            </a:r>
            <a:endParaRPr lang="en-US" sz="2000" dirty="0">
              <a:solidFill>
                <a:schemeClr val="bg2"/>
              </a:solidFill>
            </a:endParaRPr>
          </a:p>
        </p:txBody>
      </p:sp>
      <p:sp>
        <p:nvSpPr>
          <p:cNvPr id="91" name="Diamond 90"/>
          <p:cNvSpPr/>
          <p:nvPr/>
        </p:nvSpPr>
        <p:spPr>
          <a:xfrm>
            <a:off x="54102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2" name="Diamond 91"/>
          <p:cNvSpPr/>
          <p:nvPr/>
        </p:nvSpPr>
        <p:spPr>
          <a:xfrm>
            <a:off x="35814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4" name="TextBox 93"/>
          <p:cNvSpPr txBox="1"/>
          <p:nvPr/>
        </p:nvSpPr>
        <p:spPr>
          <a:xfrm>
            <a:off x="4419600" y="4876800"/>
            <a:ext cx="685800" cy="584776"/>
          </a:xfrm>
          <a:prstGeom prst="rect">
            <a:avLst/>
          </a:prstGeom>
          <a:noFill/>
        </p:spPr>
        <p:txBody>
          <a:bodyPr wrap="square" rtlCol="0">
            <a:spAutoFit/>
          </a:bodyPr>
          <a:lstStyle/>
          <a:p>
            <a:r>
              <a:rPr lang="en-US" sz="1600" dirty="0" smtClean="0">
                <a:solidFill>
                  <a:schemeClr val="bg2"/>
                </a:solidFill>
              </a:rPr>
              <a:t>One arm</a:t>
            </a:r>
            <a:endParaRPr lang="en-US" sz="1600" dirty="0">
              <a:solidFill>
                <a:schemeClr val="bg2"/>
              </a:solidFill>
            </a:endParaRPr>
          </a:p>
        </p:txBody>
      </p:sp>
      <p:cxnSp>
        <p:nvCxnSpPr>
          <p:cNvPr id="95" name="Straight Connector 94"/>
          <p:cNvCxnSpPr/>
          <p:nvPr/>
        </p:nvCxnSpPr>
        <p:spPr>
          <a:xfrm flipV="1">
            <a:off x="49530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54864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5486400" y="4876800"/>
            <a:ext cx="762000" cy="584776"/>
          </a:xfrm>
          <a:prstGeom prst="rect">
            <a:avLst/>
          </a:prstGeom>
          <a:noFill/>
        </p:spPr>
        <p:txBody>
          <a:bodyPr wrap="square" rtlCol="0">
            <a:spAutoFit/>
          </a:bodyPr>
          <a:lstStyle/>
          <a:p>
            <a:r>
              <a:rPr lang="en-US" sz="1600" dirty="0" smtClean="0">
                <a:solidFill>
                  <a:schemeClr val="bg2"/>
                </a:solidFill>
              </a:rPr>
              <a:t>Input optics</a:t>
            </a:r>
            <a:endParaRPr lang="en-US" sz="1600" dirty="0">
              <a:solidFill>
                <a:schemeClr val="bg2"/>
              </a:solidFill>
            </a:endParaRPr>
          </a:p>
        </p:txBody>
      </p:sp>
      <p:cxnSp>
        <p:nvCxnSpPr>
          <p:cNvPr id="98" name="Straight Connector 97"/>
          <p:cNvCxnSpPr/>
          <p:nvPr/>
        </p:nvCxnSpPr>
        <p:spPr>
          <a:xfrm flipV="1">
            <a:off x="61722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64008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74676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477000" y="4876800"/>
            <a:ext cx="990600" cy="584776"/>
          </a:xfrm>
          <a:prstGeom prst="rect">
            <a:avLst/>
          </a:prstGeom>
          <a:noFill/>
        </p:spPr>
        <p:txBody>
          <a:bodyPr wrap="square" rtlCol="0">
            <a:spAutoFit/>
          </a:bodyPr>
          <a:lstStyle/>
          <a:p>
            <a:r>
              <a:rPr lang="en-US" sz="1600" dirty="0" smtClean="0">
                <a:solidFill>
                  <a:schemeClr val="bg2"/>
                </a:solidFill>
              </a:rPr>
              <a:t>Arms and vertex</a:t>
            </a:r>
            <a:endParaRPr lang="en-US" sz="1600" dirty="0">
              <a:solidFill>
                <a:schemeClr val="bg2"/>
              </a:solidFill>
            </a:endParaRPr>
          </a:p>
        </p:txBody>
      </p:sp>
      <p:sp>
        <p:nvSpPr>
          <p:cNvPr id="102" name="TextBox 101"/>
          <p:cNvSpPr txBox="1"/>
          <p:nvPr/>
        </p:nvSpPr>
        <p:spPr>
          <a:xfrm>
            <a:off x="7620000" y="5029200"/>
            <a:ext cx="838200" cy="338554"/>
          </a:xfrm>
          <a:prstGeom prst="rect">
            <a:avLst/>
          </a:prstGeom>
          <a:noFill/>
        </p:spPr>
        <p:txBody>
          <a:bodyPr wrap="square" rtlCol="0">
            <a:spAutoFit/>
          </a:bodyPr>
          <a:lstStyle/>
          <a:p>
            <a:r>
              <a:rPr lang="en-US" sz="1600" dirty="0" smtClean="0">
                <a:solidFill>
                  <a:schemeClr val="bg2"/>
                </a:solidFill>
              </a:rPr>
              <a:t>Install</a:t>
            </a:r>
            <a:endParaRPr lang="en-US" sz="1600" dirty="0">
              <a:solidFill>
                <a:schemeClr val="bg2"/>
              </a:solidFill>
            </a:endParaRPr>
          </a:p>
        </p:txBody>
      </p:sp>
      <p:cxnSp>
        <p:nvCxnSpPr>
          <p:cNvPr id="103" name="Straight Connector 102"/>
          <p:cNvCxnSpPr/>
          <p:nvPr/>
        </p:nvCxnSpPr>
        <p:spPr>
          <a:xfrm flipV="1">
            <a:off x="68580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7467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6858000" y="5867400"/>
            <a:ext cx="762000" cy="338554"/>
          </a:xfrm>
          <a:prstGeom prst="rect">
            <a:avLst/>
          </a:prstGeom>
          <a:noFill/>
        </p:spPr>
        <p:txBody>
          <a:bodyPr wrap="square" rtlCol="0">
            <a:spAutoFit/>
          </a:bodyPr>
          <a:lstStyle/>
          <a:p>
            <a:r>
              <a:rPr lang="en-US" sz="1600" dirty="0" smtClean="0">
                <a:solidFill>
                  <a:schemeClr val="bg2"/>
                </a:solidFill>
              </a:rPr>
              <a:t>Arms</a:t>
            </a:r>
            <a:endParaRPr lang="en-US" sz="1600" dirty="0">
              <a:solidFill>
                <a:schemeClr val="bg2"/>
              </a:solidFill>
            </a:endParaRPr>
          </a:p>
        </p:txBody>
      </p:sp>
      <p:sp>
        <p:nvSpPr>
          <p:cNvPr id="52" name="Rectangle 51"/>
          <p:cNvSpPr/>
          <p:nvPr/>
        </p:nvSpPr>
        <p:spPr>
          <a:xfrm>
            <a:off x="5913" y="1509736"/>
            <a:ext cx="9138087" cy="20574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flipV="1">
            <a:off x="5715000" y="2209800"/>
            <a:ext cx="2362200" cy="2476500"/>
          </a:xfrm>
          <a:prstGeom prst="line">
            <a:avLst/>
          </a:prstGeom>
          <a:ln w="38100" cmpd="sng">
            <a:solidFill>
              <a:srgbClr val="FFFFFF"/>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762000" y="2209800"/>
            <a:ext cx="304800" cy="2438400"/>
          </a:xfrm>
          <a:prstGeom prst="line">
            <a:avLst/>
          </a:prstGeom>
          <a:ln w="38100" cmpd="sng">
            <a:solidFill>
              <a:srgbClr val="FFFFFF"/>
            </a:solidFill>
            <a:prstDash val="dot"/>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98246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52400" y="4191000"/>
            <a:ext cx="8839200" cy="2362200"/>
          </a:xfrm>
          <a:prstGeom prst="rect">
            <a:avLst/>
          </a:prstGeom>
          <a:solidFill>
            <a:schemeClr val="tx1">
              <a:lumMod val="65000"/>
              <a:lumOff val="3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76200"/>
            <a:ext cx="8229600" cy="1143000"/>
          </a:xfrm>
          <a:solidFill>
            <a:schemeClr val="tx1">
              <a:lumMod val="85000"/>
              <a:lumOff val="15000"/>
              <a:alpha val="50000"/>
            </a:schemeClr>
          </a:solidFill>
        </p:spPr>
        <p:txBody>
          <a:bodyPr>
            <a:normAutofit/>
          </a:bodyPr>
          <a:lstStyle/>
          <a:p>
            <a:r>
              <a:rPr lang="en-US" sz="3200" dirty="0" smtClean="0">
                <a:solidFill>
                  <a:schemeClr val="bg1"/>
                </a:solidFill>
              </a:rPr>
              <a:t>Timeline: the lead up to the first observing run</a:t>
            </a:r>
            <a:endParaRPr lang="en-US" sz="3200" dirty="0">
              <a:solidFill>
                <a:schemeClr val="bg1"/>
              </a:solidFill>
            </a:endParaRPr>
          </a:p>
        </p:txBody>
      </p:sp>
      <p:sp>
        <p:nvSpPr>
          <p:cNvPr id="4" name="Footer Placeholder 3"/>
          <p:cNvSpPr>
            <a:spLocks noGrp="1"/>
          </p:cNvSpPr>
          <p:nvPr>
            <p:ph type="ftr" sz="quarter" idx="11"/>
          </p:nvPr>
        </p:nvSpPr>
        <p:spPr/>
        <p:txBody>
          <a:bodyPr/>
          <a:lstStyle/>
          <a:p>
            <a:r>
              <a:rPr lang="en-US" smtClean="0"/>
              <a:t>G1401311</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13</a:t>
            </a:fld>
            <a:endParaRPr lang="en-US"/>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62" name="Diamond 61"/>
          <p:cNvSpPr/>
          <p:nvPr/>
        </p:nvSpPr>
        <p:spPr>
          <a:xfrm>
            <a:off x="4572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1" name="TextBox 70"/>
          <p:cNvSpPr txBox="1"/>
          <p:nvPr/>
        </p:nvSpPr>
        <p:spPr>
          <a:xfrm>
            <a:off x="2590800" y="4267200"/>
            <a:ext cx="1524000" cy="400110"/>
          </a:xfrm>
          <a:prstGeom prst="rect">
            <a:avLst/>
          </a:prstGeom>
          <a:noFill/>
        </p:spPr>
        <p:txBody>
          <a:bodyPr wrap="square" rtlCol="0">
            <a:spAutoFit/>
          </a:bodyPr>
          <a:lstStyle/>
          <a:p>
            <a:pPr algn="ctr"/>
            <a:r>
              <a:rPr lang="en-US" sz="2000" dirty="0" smtClean="0">
                <a:solidFill>
                  <a:schemeClr val="bg2"/>
                </a:solidFill>
              </a:rPr>
              <a:t>2014</a:t>
            </a:r>
            <a:endParaRPr lang="en-US" sz="2000" dirty="0">
              <a:solidFill>
                <a:schemeClr val="bg2"/>
              </a:solidFill>
            </a:endParaRPr>
          </a:p>
        </p:txBody>
      </p:sp>
      <p:sp>
        <p:nvSpPr>
          <p:cNvPr id="77" name="Rectangle 76"/>
          <p:cNvSpPr/>
          <p:nvPr/>
        </p:nvSpPr>
        <p:spPr>
          <a:xfrm>
            <a:off x="228600" y="4876800"/>
            <a:ext cx="8153400" cy="6858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228600" y="5715000"/>
            <a:ext cx="8153400" cy="6858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Diamond 60"/>
          <p:cNvSpPr/>
          <p:nvPr/>
        </p:nvSpPr>
        <p:spPr>
          <a:xfrm>
            <a:off x="6302826"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3" name="Rectangle 62"/>
          <p:cNvSpPr/>
          <p:nvPr/>
        </p:nvSpPr>
        <p:spPr>
          <a:xfrm>
            <a:off x="8458200" y="4876800"/>
            <a:ext cx="676274" cy="6858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8458200" y="5715000"/>
            <a:ext cx="676274" cy="6858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010400" y="4267200"/>
            <a:ext cx="1524000" cy="400110"/>
          </a:xfrm>
          <a:prstGeom prst="rect">
            <a:avLst/>
          </a:prstGeom>
          <a:noFill/>
        </p:spPr>
        <p:txBody>
          <a:bodyPr wrap="square" rtlCol="0">
            <a:spAutoFit/>
          </a:bodyPr>
          <a:lstStyle/>
          <a:p>
            <a:pPr algn="ctr"/>
            <a:r>
              <a:rPr lang="en-US" sz="2000" dirty="0" smtClean="0">
                <a:solidFill>
                  <a:schemeClr val="bg2"/>
                </a:solidFill>
              </a:rPr>
              <a:t>2015</a:t>
            </a:r>
            <a:endParaRPr lang="en-US" sz="2000" dirty="0">
              <a:solidFill>
                <a:schemeClr val="bg2"/>
              </a:solidFill>
            </a:endParaRPr>
          </a:p>
        </p:txBody>
      </p:sp>
      <p:sp>
        <p:nvSpPr>
          <p:cNvPr id="79" name="TextBox 78"/>
          <p:cNvSpPr txBox="1"/>
          <p:nvPr/>
        </p:nvSpPr>
        <p:spPr>
          <a:xfrm>
            <a:off x="8576971" y="5029200"/>
            <a:ext cx="533400" cy="381000"/>
          </a:xfrm>
          <a:prstGeom prst="rect">
            <a:avLst/>
          </a:prstGeom>
          <a:noFill/>
        </p:spPr>
        <p:txBody>
          <a:bodyPr wrap="square" rtlCol="0">
            <a:spAutoFit/>
          </a:bodyPr>
          <a:lstStyle/>
          <a:p>
            <a:r>
              <a:rPr lang="en-US" dirty="0" smtClean="0">
                <a:solidFill>
                  <a:schemeClr val="bg2"/>
                </a:solidFill>
              </a:rPr>
              <a:t>O1</a:t>
            </a:r>
            <a:endParaRPr lang="en-US" dirty="0">
              <a:solidFill>
                <a:schemeClr val="bg2"/>
              </a:solidFill>
            </a:endParaRPr>
          </a:p>
        </p:txBody>
      </p:sp>
      <p:sp>
        <p:nvSpPr>
          <p:cNvPr id="80" name="TextBox 79"/>
          <p:cNvSpPr txBox="1"/>
          <p:nvPr/>
        </p:nvSpPr>
        <p:spPr>
          <a:xfrm>
            <a:off x="8576971" y="5867400"/>
            <a:ext cx="533400" cy="381000"/>
          </a:xfrm>
          <a:prstGeom prst="rect">
            <a:avLst/>
          </a:prstGeom>
          <a:noFill/>
        </p:spPr>
        <p:txBody>
          <a:bodyPr wrap="square" rtlCol="0">
            <a:spAutoFit/>
          </a:bodyPr>
          <a:lstStyle/>
          <a:p>
            <a:r>
              <a:rPr lang="en-US" dirty="0" smtClean="0">
                <a:solidFill>
                  <a:schemeClr val="bg2"/>
                </a:solidFill>
              </a:rPr>
              <a:t>O1</a:t>
            </a:r>
            <a:endParaRPr lang="en-US" dirty="0">
              <a:solidFill>
                <a:schemeClr val="bg2"/>
              </a:solidFill>
            </a:endParaRPr>
          </a:p>
        </p:txBody>
      </p:sp>
      <p:cxnSp>
        <p:nvCxnSpPr>
          <p:cNvPr id="68" name="Straight Connector 67"/>
          <p:cNvCxnSpPr/>
          <p:nvPr/>
        </p:nvCxnSpPr>
        <p:spPr>
          <a:xfrm flipV="1">
            <a:off x="38481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8834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4267200" y="5029200"/>
            <a:ext cx="2188026" cy="338554"/>
          </a:xfrm>
          <a:prstGeom prst="rect">
            <a:avLst/>
          </a:prstGeom>
          <a:noFill/>
        </p:spPr>
        <p:txBody>
          <a:bodyPr wrap="square" rtlCol="0">
            <a:spAutoFit/>
          </a:bodyPr>
          <a:lstStyle/>
          <a:p>
            <a:r>
              <a:rPr lang="en-US" sz="1600" dirty="0" smtClean="0">
                <a:solidFill>
                  <a:schemeClr val="bg2"/>
                </a:solidFill>
              </a:rPr>
              <a:t>Progress toward full </a:t>
            </a:r>
            <a:r>
              <a:rPr lang="en-US" sz="1600" dirty="0" err="1" smtClean="0">
                <a:solidFill>
                  <a:schemeClr val="bg2"/>
                </a:solidFill>
              </a:rPr>
              <a:t>ifo</a:t>
            </a:r>
            <a:endParaRPr lang="en-US" sz="1600" dirty="0">
              <a:solidFill>
                <a:schemeClr val="bg2"/>
              </a:solidFill>
            </a:endParaRPr>
          </a:p>
        </p:txBody>
      </p:sp>
      <p:sp>
        <p:nvSpPr>
          <p:cNvPr id="82" name="TextBox 81"/>
          <p:cNvSpPr txBox="1"/>
          <p:nvPr/>
        </p:nvSpPr>
        <p:spPr>
          <a:xfrm>
            <a:off x="6921500" y="4953000"/>
            <a:ext cx="1524000" cy="584776"/>
          </a:xfrm>
          <a:prstGeom prst="rect">
            <a:avLst/>
          </a:prstGeom>
          <a:noFill/>
        </p:spPr>
        <p:txBody>
          <a:bodyPr wrap="square" rtlCol="0">
            <a:spAutoFit/>
          </a:bodyPr>
          <a:lstStyle/>
          <a:p>
            <a:r>
              <a:rPr lang="en-US" sz="1600" dirty="0" smtClean="0">
                <a:solidFill>
                  <a:schemeClr val="bg2"/>
                </a:solidFill>
              </a:rPr>
              <a:t>Acceptance and </a:t>
            </a:r>
            <a:r>
              <a:rPr lang="en-US" sz="1600" dirty="0" err="1" smtClean="0">
                <a:solidFill>
                  <a:schemeClr val="bg2"/>
                </a:solidFill>
              </a:rPr>
              <a:t>sens.</a:t>
            </a:r>
            <a:r>
              <a:rPr lang="en-US" sz="1600" dirty="0" smtClean="0">
                <a:solidFill>
                  <a:schemeClr val="bg2"/>
                </a:solidFill>
              </a:rPr>
              <a:t> improve.</a:t>
            </a:r>
            <a:endParaRPr lang="en-US" sz="1600" dirty="0">
              <a:solidFill>
                <a:schemeClr val="bg2"/>
              </a:solidFill>
            </a:endParaRPr>
          </a:p>
        </p:txBody>
      </p:sp>
      <p:sp>
        <p:nvSpPr>
          <p:cNvPr id="83" name="TextBox 82"/>
          <p:cNvSpPr txBox="1"/>
          <p:nvPr/>
        </p:nvSpPr>
        <p:spPr>
          <a:xfrm>
            <a:off x="533400" y="5029200"/>
            <a:ext cx="3048000" cy="369332"/>
          </a:xfrm>
          <a:prstGeom prst="rect">
            <a:avLst/>
          </a:prstGeom>
          <a:noFill/>
        </p:spPr>
        <p:txBody>
          <a:bodyPr wrap="square" rtlCol="0">
            <a:spAutoFit/>
          </a:bodyPr>
          <a:lstStyle/>
          <a:p>
            <a:r>
              <a:rPr lang="en-US" b="1" dirty="0" smtClean="0">
                <a:solidFill>
                  <a:schemeClr val="bg2"/>
                </a:solidFill>
              </a:rPr>
              <a:t>Hanford</a:t>
            </a:r>
            <a:r>
              <a:rPr lang="en-US" sz="1600" dirty="0" smtClean="0">
                <a:solidFill>
                  <a:schemeClr val="bg2"/>
                </a:solidFill>
              </a:rPr>
              <a:t>             Installation</a:t>
            </a:r>
            <a:endParaRPr lang="en-US" sz="1600" dirty="0">
              <a:solidFill>
                <a:schemeClr val="bg2"/>
              </a:solidFill>
            </a:endParaRPr>
          </a:p>
        </p:txBody>
      </p:sp>
      <p:cxnSp>
        <p:nvCxnSpPr>
          <p:cNvPr id="84" name="Straight Connector 83"/>
          <p:cNvCxnSpPr/>
          <p:nvPr/>
        </p:nvCxnSpPr>
        <p:spPr>
          <a:xfrm flipV="1">
            <a:off x="4572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657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33400" y="5867400"/>
            <a:ext cx="2971800" cy="369332"/>
          </a:xfrm>
          <a:prstGeom prst="rect">
            <a:avLst/>
          </a:prstGeom>
          <a:noFill/>
        </p:spPr>
        <p:txBody>
          <a:bodyPr wrap="square" rtlCol="0">
            <a:spAutoFit/>
          </a:bodyPr>
          <a:lstStyle/>
          <a:p>
            <a:r>
              <a:rPr lang="en-US" b="1" dirty="0" smtClean="0">
                <a:solidFill>
                  <a:schemeClr val="bg2"/>
                </a:solidFill>
              </a:rPr>
              <a:t>Livingston  </a:t>
            </a:r>
            <a:r>
              <a:rPr lang="en-US" sz="1600" dirty="0" smtClean="0">
                <a:solidFill>
                  <a:schemeClr val="bg2"/>
                </a:solidFill>
              </a:rPr>
              <a:t> </a:t>
            </a:r>
            <a:r>
              <a:rPr lang="en-US" sz="1600" dirty="0">
                <a:solidFill>
                  <a:schemeClr val="bg2"/>
                </a:solidFill>
              </a:rPr>
              <a:t>F</a:t>
            </a:r>
            <a:r>
              <a:rPr lang="en-US" sz="1600" dirty="0" smtClean="0">
                <a:solidFill>
                  <a:schemeClr val="bg2"/>
                </a:solidFill>
              </a:rPr>
              <a:t>ull interferometer</a:t>
            </a:r>
            <a:endParaRPr lang="en-US" sz="1600" dirty="0">
              <a:solidFill>
                <a:schemeClr val="bg2"/>
              </a:solidFill>
            </a:endParaRPr>
          </a:p>
        </p:txBody>
      </p:sp>
      <p:sp>
        <p:nvSpPr>
          <p:cNvPr id="87" name="TextBox 86"/>
          <p:cNvSpPr txBox="1"/>
          <p:nvPr/>
        </p:nvSpPr>
        <p:spPr>
          <a:xfrm>
            <a:off x="4267200" y="5867400"/>
            <a:ext cx="3657600" cy="338554"/>
          </a:xfrm>
          <a:prstGeom prst="rect">
            <a:avLst/>
          </a:prstGeom>
          <a:noFill/>
        </p:spPr>
        <p:txBody>
          <a:bodyPr wrap="square" rtlCol="0">
            <a:spAutoFit/>
          </a:bodyPr>
          <a:lstStyle/>
          <a:p>
            <a:r>
              <a:rPr lang="en-US" sz="1600" dirty="0" smtClean="0">
                <a:solidFill>
                  <a:schemeClr val="bg2"/>
                </a:solidFill>
              </a:rPr>
              <a:t>Acceptance and sensitivity improvement</a:t>
            </a:r>
            <a:endParaRPr lang="en-US" sz="1600" dirty="0">
              <a:solidFill>
                <a:schemeClr val="bg2"/>
              </a:solidFill>
            </a:endParaRPr>
          </a:p>
        </p:txBody>
      </p:sp>
      <p:sp>
        <p:nvSpPr>
          <p:cNvPr id="19" name="Rectangle 18"/>
          <p:cNvSpPr/>
          <p:nvPr/>
        </p:nvSpPr>
        <p:spPr>
          <a:xfrm>
            <a:off x="6455226" y="4648200"/>
            <a:ext cx="76200" cy="1752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6168575" y="2209800"/>
            <a:ext cx="76200" cy="1371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8617" y="1531259"/>
            <a:ext cx="91440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cxnSp>
        <p:nvCxnSpPr>
          <p:cNvPr id="50" name="Straight Connector 49"/>
          <p:cNvCxnSpPr/>
          <p:nvPr/>
        </p:nvCxnSpPr>
        <p:spPr>
          <a:xfrm flipH="1" flipV="1">
            <a:off x="6781800" y="2209800"/>
            <a:ext cx="1600200" cy="243840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62" idx="3"/>
          </p:cNvCxnSpPr>
          <p:nvPr/>
        </p:nvCxnSpPr>
        <p:spPr>
          <a:xfrm flipV="1">
            <a:off x="609600" y="2209800"/>
            <a:ext cx="4267200" cy="240030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28600" y="4657271"/>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027059" y="5319485"/>
            <a:ext cx="1143000" cy="584776"/>
          </a:xfrm>
          <a:prstGeom prst="rect">
            <a:avLst/>
          </a:prstGeom>
          <a:noFill/>
        </p:spPr>
        <p:txBody>
          <a:bodyPr wrap="square" rtlCol="0">
            <a:spAutoFit/>
          </a:bodyPr>
          <a:lstStyle/>
          <a:p>
            <a:r>
              <a:rPr lang="en-US" sz="3200" b="1" dirty="0" smtClean="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rPr>
              <a:t>Now</a:t>
            </a:r>
            <a:endParaRPr lang="en-US" sz="3200" b="1" dirty="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7283685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57200" y="381000"/>
            <a:ext cx="8229600" cy="63246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The challenges of commissioning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14</a:t>
            </a:fld>
            <a:endParaRPr lang="en-US"/>
          </a:p>
        </p:txBody>
      </p:sp>
      <p:sp>
        <p:nvSpPr>
          <p:cNvPr id="7" name="Footer Placeholder 6"/>
          <p:cNvSpPr>
            <a:spLocks noGrp="1"/>
          </p:cNvSpPr>
          <p:nvPr>
            <p:ph type="ftr" sz="quarter" idx="11"/>
          </p:nvPr>
        </p:nvSpPr>
        <p:spPr/>
        <p:txBody>
          <a:bodyPr/>
          <a:lstStyle/>
          <a:p>
            <a:r>
              <a:rPr lang="en-US" smtClean="0"/>
              <a:t>G1401311</a:t>
            </a:r>
            <a:endParaRPr lang="en-US" dirty="0"/>
          </a:p>
        </p:txBody>
      </p:sp>
      <p:sp>
        <p:nvSpPr>
          <p:cNvPr id="8" name="Content Placeholder 2"/>
          <p:cNvSpPr>
            <a:spLocks noGrp="1"/>
          </p:cNvSpPr>
          <p:nvPr>
            <p:ph idx="1"/>
          </p:nvPr>
        </p:nvSpPr>
        <p:spPr>
          <a:xfrm>
            <a:off x="667657" y="1295400"/>
            <a:ext cx="7772400" cy="1600200"/>
          </a:xfrm>
        </p:spPr>
        <p:txBody>
          <a:bodyPr>
            <a:normAutofit fontScale="85000" lnSpcReduction="20000"/>
          </a:bodyPr>
          <a:lstStyle/>
          <a:p>
            <a:r>
              <a:rPr lang="en-US" dirty="0" smtClean="0">
                <a:solidFill>
                  <a:srgbClr val="FFFFFF"/>
                </a:solidFill>
              </a:rPr>
              <a:t>Many effects </a:t>
            </a:r>
            <a:r>
              <a:rPr lang="en-US" dirty="0">
                <a:solidFill>
                  <a:srgbClr val="FFFFFF"/>
                </a:solidFill>
              </a:rPr>
              <a:t>cannot be </a:t>
            </a:r>
            <a:r>
              <a:rPr lang="en-US" dirty="0" smtClean="0">
                <a:solidFill>
                  <a:srgbClr val="FFFFFF"/>
                </a:solidFill>
              </a:rPr>
              <a:t>tested prior to large scale implementation</a:t>
            </a:r>
            <a:endParaRPr lang="en-US" dirty="0">
              <a:solidFill>
                <a:srgbClr val="FFFFFF"/>
              </a:solidFill>
            </a:endParaRPr>
          </a:p>
          <a:p>
            <a:r>
              <a:rPr lang="en-US" dirty="0" smtClean="0">
                <a:solidFill>
                  <a:srgbClr val="FFFFFF"/>
                </a:solidFill>
              </a:rPr>
              <a:t>Often noise sources stem from the interaction of different subsystems and cavities </a:t>
            </a:r>
            <a:endParaRPr lang="en-US" dirty="0">
              <a:solidFill>
                <a:srgbClr val="FFFFFF"/>
              </a:solidFill>
            </a:endParaRPr>
          </a:p>
        </p:txBody>
      </p:sp>
      <p:sp>
        <p:nvSpPr>
          <p:cNvPr id="11" name="Rounded Rectangle 10"/>
          <p:cNvSpPr/>
          <p:nvPr/>
        </p:nvSpPr>
        <p:spPr bwMode="auto">
          <a:xfrm>
            <a:off x="1447801" y="3200400"/>
            <a:ext cx="1904999" cy="533400"/>
          </a:xfrm>
          <a:prstGeom prst="roundRect">
            <a:avLst/>
          </a:prstGeom>
          <a:solidFill>
            <a:schemeClr val="bg1">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Laser power</a:t>
            </a:r>
            <a:endParaRPr lang="en-US" i="0" spc="-150" dirty="0">
              <a:ln w="11430"/>
              <a:solidFill>
                <a:srgbClr val="F8F8F8"/>
              </a:solidFill>
              <a:effectLst>
                <a:outerShdw blurRad="25400" algn="tl" rotWithShape="0">
                  <a:srgbClr val="000000">
                    <a:alpha val="43000"/>
                  </a:srgbClr>
                </a:outerShdw>
              </a:effectLst>
              <a:latin typeface="+mn-lt"/>
            </a:endParaRPr>
          </a:p>
        </p:txBody>
      </p:sp>
      <p:cxnSp>
        <p:nvCxnSpPr>
          <p:cNvPr id="14" name="Curved Connector 13"/>
          <p:cNvCxnSpPr>
            <a:endCxn id="43" idx="1"/>
          </p:cNvCxnSpPr>
          <p:nvPr/>
        </p:nvCxnSpPr>
        <p:spPr bwMode="auto">
          <a:xfrm rot="16200000" flipH="1">
            <a:off x="914400" y="5181600"/>
            <a:ext cx="762000" cy="609600"/>
          </a:xfrm>
          <a:prstGeom prst="curvedConnector2">
            <a:avLst/>
          </a:prstGeom>
          <a:solidFill>
            <a:schemeClr val="accent1"/>
          </a:solidFill>
          <a:ln w="38100" cap="flat" cmpd="sng" algn="ctr">
            <a:solidFill>
              <a:srgbClr val="FFFFFF"/>
            </a:solidFill>
            <a:prstDash val="solid"/>
            <a:round/>
            <a:headEnd type="none" w="med" len="med"/>
            <a:tailEnd type="triangle"/>
          </a:ln>
          <a:effectLst/>
        </p:spPr>
      </p:cxnSp>
      <p:cxnSp>
        <p:nvCxnSpPr>
          <p:cNvPr id="15" name="Curved Connector 14"/>
          <p:cNvCxnSpPr>
            <a:stCxn id="11" idx="2"/>
          </p:cNvCxnSpPr>
          <p:nvPr/>
        </p:nvCxnSpPr>
        <p:spPr bwMode="auto">
          <a:xfrm rot="5400000">
            <a:off x="1809750" y="3905251"/>
            <a:ext cx="762002" cy="419101"/>
          </a:xfrm>
          <a:prstGeom prst="curvedConnector3">
            <a:avLst/>
          </a:prstGeom>
          <a:solidFill>
            <a:schemeClr val="accent1"/>
          </a:solidFill>
          <a:ln w="38100" cap="flat" cmpd="sng" algn="ctr">
            <a:solidFill>
              <a:schemeClr val="bg1"/>
            </a:solidFill>
            <a:prstDash val="solid"/>
            <a:round/>
            <a:headEnd type="none" w="med" len="med"/>
            <a:tailEnd type="arrow"/>
          </a:ln>
          <a:effectLst/>
        </p:spPr>
      </p:cxnSp>
      <p:cxnSp>
        <p:nvCxnSpPr>
          <p:cNvPr id="16" name="Straight Arrow Connector 15"/>
          <p:cNvCxnSpPr>
            <a:stCxn id="11" idx="3"/>
            <a:endCxn id="37" idx="1"/>
          </p:cNvCxnSpPr>
          <p:nvPr/>
        </p:nvCxnSpPr>
        <p:spPr bwMode="auto">
          <a:xfrm flipV="1">
            <a:off x="3352800" y="3314700"/>
            <a:ext cx="1676400" cy="1524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7" name="Curved Connector 16"/>
          <p:cNvCxnSpPr>
            <a:stCxn id="38" idx="3"/>
            <a:endCxn id="44" idx="1"/>
          </p:cNvCxnSpPr>
          <p:nvPr/>
        </p:nvCxnSpPr>
        <p:spPr bwMode="auto">
          <a:xfrm flipV="1">
            <a:off x="2438399" y="4305300"/>
            <a:ext cx="1600201" cy="457200"/>
          </a:xfrm>
          <a:prstGeom prst="curvedConnector3">
            <a:avLst/>
          </a:prstGeom>
          <a:solidFill>
            <a:schemeClr val="accent1"/>
          </a:solidFill>
          <a:ln w="38100" cap="flat" cmpd="sng" algn="ctr">
            <a:solidFill>
              <a:schemeClr val="bg1"/>
            </a:solidFill>
            <a:prstDash val="solid"/>
            <a:round/>
            <a:headEnd type="none" w="med" len="med"/>
            <a:tailEnd type="arrow"/>
          </a:ln>
          <a:effectLst/>
        </p:spPr>
      </p:cxnSp>
      <p:cxnSp>
        <p:nvCxnSpPr>
          <p:cNvPr id="20" name="Curved Connector 19"/>
          <p:cNvCxnSpPr/>
          <p:nvPr/>
        </p:nvCxnSpPr>
        <p:spPr bwMode="auto">
          <a:xfrm>
            <a:off x="2514600" y="4876800"/>
            <a:ext cx="2667000" cy="990600"/>
          </a:xfrm>
          <a:prstGeom prst="curvedConnector3">
            <a:avLst/>
          </a:prstGeom>
          <a:solidFill>
            <a:schemeClr val="accent1"/>
          </a:solidFill>
          <a:ln w="38100" cap="flat" cmpd="sng" algn="ctr">
            <a:solidFill>
              <a:schemeClr val="bg1"/>
            </a:solidFill>
            <a:prstDash val="solid"/>
            <a:round/>
            <a:headEnd type="none" w="med" len="med"/>
            <a:tailEnd type="arrow"/>
          </a:ln>
          <a:effectLst/>
        </p:spPr>
      </p:cxnSp>
      <p:cxnSp>
        <p:nvCxnSpPr>
          <p:cNvPr id="22" name="Curved Connector 21"/>
          <p:cNvCxnSpPr/>
          <p:nvPr/>
        </p:nvCxnSpPr>
        <p:spPr bwMode="auto">
          <a:xfrm>
            <a:off x="2133600" y="6096000"/>
            <a:ext cx="3048000" cy="12700"/>
          </a:xfrm>
          <a:prstGeom prst="curvedConnector3">
            <a:avLst/>
          </a:prstGeom>
          <a:solidFill>
            <a:schemeClr val="accent1"/>
          </a:solidFill>
          <a:ln w="38100" cap="flat" cmpd="sng" algn="ctr">
            <a:solidFill>
              <a:srgbClr val="FFFFFF"/>
            </a:solidFill>
            <a:prstDash val="solid"/>
            <a:round/>
            <a:headEnd type="none" w="med" len="med"/>
            <a:tailEnd type="arrow"/>
          </a:ln>
          <a:effectLst/>
        </p:spPr>
      </p:cxnSp>
      <p:cxnSp>
        <p:nvCxnSpPr>
          <p:cNvPr id="23" name="Straight Arrow Connector 22"/>
          <p:cNvCxnSpPr/>
          <p:nvPr/>
        </p:nvCxnSpPr>
        <p:spPr bwMode="auto">
          <a:xfrm>
            <a:off x="6477000" y="3581400"/>
            <a:ext cx="76200" cy="20574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25" name="Curved Connector 24"/>
          <p:cNvCxnSpPr/>
          <p:nvPr/>
        </p:nvCxnSpPr>
        <p:spPr bwMode="auto">
          <a:xfrm flipV="1">
            <a:off x="1981200" y="4800600"/>
            <a:ext cx="2590800" cy="1219200"/>
          </a:xfrm>
          <a:prstGeom prst="curvedConnector3">
            <a:avLst>
              <a:gd name="adj1" fmla="val 50000"/>
            </a:avLst>
          </a:prstGeom>
          <a:solidFill>
            <a:schemeClr val="accent1"/>
          </a:solidFill>
          <a:ln w="38100" cap="flat" cmpd="sng" algn="ctr">
            <a:solidFill>
              <a:schemeClr val="bg1"/>
            </a:solidFill>
            <a:prstDash val="solid"/>
            <a:round/>
            <a:headEnd type="none" w="med" len="med"/>
            <a:tailEnd type="arrow"/>
          </a:ln>
          <a:effectLst/>
        </p:spPr>
      </p:cxnSp>
      <p:cxnSp>
        <p:nvCxnSpPr>
          <p:cNvPr id="31" name="Straight Arrow Connector 30"/>
          <p:cNvCxnSpPr>
            <a:stCxn id="39" idx="0"/>
          </p:cNvCxnSpPr>
          <p:nvPr/>
        </p:nvCxnSpPr>
        <p:spPr bwMode="auto">
          <a:xfrm flipH="1" flipV="1">
            <a:off x="5562600" y="4800600"/>
            <a:ext cx="571500" cy="9144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37" name="Rounded Rectangle 36"/>
          <p:cNvSpPr/>
          <p:nvPr/>
        </p:nvSpPr>
        <p:spPr bwMode="auto">
          <a:xfrm>
            <a:off x="5029200" y="3048000"/>
            <a:ext cx="2209800" cy="533400"/>
          </a:xfrm>
          <a:prstGeom prst="roundRect">
            <a:avLst/>
          </a:prstGeom>
          <a:solidFill>
            <a:schemeClr val="accent1">
              <a:lumMod val="75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Optic alignment</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38" name="Rounded Rectangle 37"/>
          <p:cNvSpPr/>
          <p:nvPr/>
        </p:nvSpPr>
        <p:spPr bwMode="auto">
          <a:xfrm>
            <a:off x="533400" y="4495800"/>
            <a:ext cx="1904999" cy="533400"/>
          </a:xfrm>
          <a:prstGeom prst="roundRect">
            <a:avLst/>
          </a:prstGeom>
          <a:solidFill>
            <a:schemeClr val="bg2">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Optic quality</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39" name="Rounded Rectangle 38"/>
          <p:cNvSpPr/>
          <p:nvPr/>
        </p:nvSpPr>
        <p:spPr bwMode="auto">
          <a:xfrm>
            <a:off x="5257800" y="5715000"/>
            <a:ext cx="1752600" cy="533400"/>
          </a:xfrm>
          <a:prstGeom prst="roundRect">
            <a:avLst/>
          </a:prstGeom>
          <a:solidFill>
            <a:schemeClr val="accent6">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Scattering</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43" name="Rounded Rectangle 42"/>
          <p:cNvSpPr/>
          <p:nvPr/>
        </p:nvSpPr>
        <p:spPr bwMode="auto">
          <a:xfrm>
            <a:off x="1600200" y="5334000"/>
            <a:ext cx="1600200" cy="1066800"/>
          </a:xfrm>
          <a:prstGeom prst="roundRect">
            <a:avLst/>
          </a:prstGeom>
          <a:solidFill>
            <a:schemeClr val="accent4">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Thermal effects </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44" name="Rounded Rectangle 43"/>
          <p:cNvSpPr/>
          <p:nvPr/>
        </p:nvSpPr>
        <p:spPr bwMode="auto">
          <a:xfrm>
            <a:off x="4038600" y="3886200"/>
            <a:ext cx="1828800" cy="838200"/>
          </a:xfrm>
          <a:prstGeom prst="roundRect">
            <a:avLst/>
          </a:prstGeom>
          <a:solidFill>
            <a:srgbClr val="800000"/>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sz="4000" i="0" spc="-150" dirty="0" smtClean="0">
                <a:ln w="11430"/>
                <a:solidFill>
                  <a:srgbClr val="F8F8F8"/>
                </a:solidFill>
                <a:effectLst>
                  <a:outerShdw blurRad="25400" algn="tl" rotWithShape="0">
                    <a:srgbClr val="000000">
                      <a:alpha val="43000"/>
                    </a:srgbClr>
                  </a:outerShdw>
                </a:effectLst>
                <a:latin typeface="+mn-lt"/>
              </a:rPr>
              <a:t>Noise!</a:t>
            </a:r>
            <a:endParaRPr lang="en-US" sz="4000" i="0" spc="-150" dirty="0">
              <a:ln w="11430"/>
              <a:solidFill>
                <a:srgbClr val="F8F8F8"/>
              </a:solidFill>
              <a:effectLst>
                <a:outerShdw blurRad="25400" algn="tl" rotWithShape="0">
                  <a:srgbClr val="000000">
                    <a:alpha val="43000"/>
                  </a:srgbClr>
                </a:outerShdw>
              </a:effectLst>
              <a:latin typeface="+mn-lt"/>
            </a:endParaRPr>
          </a:p>
        </p:txBody>
      </p:sp>
      <p:sp>
        <p:nvSpPr>
          <p:cNvPr id="46" name="Rounded Rectangle 45"/>
          <p:cNvSpPr/>
          <p:nvPr/>
        </p:nvSpPr>
        <p:spPr bwMode="auto">
          <a:xfrm>
            <a:off x="7086600" y="4114800"/>
            <a:ext cx="1371600" cy="533400"/>
          </a:xfrm>
          <a:prstGeom prst="roundRect">
            <a:avLst/>
          </a:prstGeom>
          <a:solidFill>
            <a:schemeClr val="accent3">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Seismic</a:t>
            </a:r>
            <a:endParaRPr lang="en-US" i="0" spc="-150" dirty="0">
              <a:ln w="11430"/>
              <a:solidFill>
                <a:srgbClr val="F8F8F8"/>
              </a:solidFill>
              <a:effectLst>
                <a:outerShdw blurRad="25400" algn="tl" rotWithShape="0">
                  <a:srgbClr val="000000">
                    <a:alpha val="43000"/>
                  </a:srgbClr>
                </a:outerShdw>
              </a:effectLst>
              <a:latin typeface="+mn-lt"/>
            </a:endParaRPr>
          </a:p>
        </p:txBody>
      </p:sp>
      <p:cxnSp>
        <p:nvCxnSpPr>
          <p:cNvPr id="47" name="Curved Connector 46"/>
          <p:cNvCxnSpPr>
            <a:stCxn id="46" idx="0"/>
            <a:endCxn id="37" idx="3"/>
          </p:cNvCxnSpPr>
          <p:nvPr/>
        </p:nvCxnSpPr>
        <p:spPr bwMode="auto">
          <a:xfrm rot="16200000" flipV="1">
            <a:off x="7105650" y="3448050"/>
            <a:ext cx="800100" cy="533400"/>
          </a:xfrm>
          <a:prstGeom prst="curvedConnector2">
            <a:avLst/>
          </a:prstGeom>
          <a:solidFill>
            <a:schemeClr val="accent1"/>
          </a:solidFill>
          <a:ln w="38100" cap="flat" cmpd="sng" algn="ctr">
            <a:solidFill>
              <a:schemeClr val="bg1"/>
            </a:solidFill>
            <a:prstDash val="solid"/>
            <a:round/>
            <a:headEnd type="none" w="med" len="med"/>
            <a:tailEnd type="arrow"/>
          </a:ln>
          <a:effectLst/>
        </p:spPr>
      </p:cxnSp>
      <p:cxnSp>
        <p:nvCxnSpPr>
          <p:cNvPr id="52" name="Curved Connector 51"/>
          <p:cNvCxnSpPr>
            <a:stCxn id="46" idx="2"/>
            <a:endCxn id="39" idx="3"/>
          </p:cNvCxnSpPr>
          <p:nvPr/>
        </p:nvCxnSpPr>
        <p:spPr bwMode="auto">
          <a:xfrm rot="5400000">
            <a:off x="6724650" y="4933950"/>
            <a:ext cx="1333500" cy="762000"/>
          </a:xfrm>
          <a:prstGeom prst="curvedConnector2">
            <a:avLst/>
          </a:prstGeom>
          <a:solidFill>
            <a:schemeClr val="accent1"/>
          </a:solidFill>
          <a:ln w="38100" cap="flat" cmpd="sng" algn="ctr">
            <a:solidFill>
              <a:schemeClr val="bg1"/>
            </a:solidFill>
            <a:prstDash val="solid"/>
            <a:round/>
            <a:headEnd type="none" w="med" len="med"/>
            <a:tailEnd type="arrow"/>
          </a:ln>
          <a:effectLst/>
        </p:spPr>
      </p:cxnSp>
      <p:cxnSp>
        <p:nvCxnSpPr>
          <p:cNvPr id="92" name="Straight Arrow Connector 91"/>
          <p:cNvCxnSpPr>
            <a:stCxn id="37" idx="2"/>
          </p:cNvCxnSpPr>
          <p:nvPr/>
        </p:nvCxnSpPr>
        <p:spPr bwMode="auto">
          <a:xfrm flipH="1">
            <a:off x="5867400" y="3581400"/>
            <a:ext cx="266700" cy="3810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3" name="TextBox 2"/>
          <p:cNvSpPr txBox="1"/>
          <p:nvPr/>
        </p:nvSpPr>
        <p:spPr>
          <a:xfrm>
            <a:off x="419100" y="6502400"/>
            <a:ext cx="2590800" cy="261610"/>
          </a:xfrm>
          <a:prstGeom prst="rect">
            <a:avLst/>
          </a:prstGeom>
          <a:noFill/>
        </p:spPr>
        <p:txBody>
          <a:bodyPr wrap="square" rtlCol="0">
            <a:spAutoFit/>
          </a:bodyPr>
          <a:lstStyle/>
          <a:p>
            <a:r>
              <a:rPr lang="en-US" sz="1100" dirty="0" smtClean="0">
                <a:solidFill>
                  <a:schemeClr val="bg1"/>
                </a:solidFill>
              </a:rPr>
              <a:t>Adapted from L. </a:t>
            </a:r>
            <a:r>
              <a:rPr lang="en-US" sz="1100" dirty="0" err="1" smtClean="0">
                <a:solidFill>
                  <a:schemeClr val="bg1"/>
                </a:solidFill>
              </a:rPr>
              <a:t>Barsotti</a:t>
            </a:r>
            <a:r>
              <a:rPr lang="en-US" sz="1100" dirty="0" smtClean="0">
                <a:solidFill>
                  <a:schemeClr val="bg1"/>
                </a:solidFill>
              </a:rPr>
              <a:t> </a:t>
            </a:r>
            <a:endParaRPr lang="en-US" sz="1100" dirty="0">
              <a:solidFill>
                <a:schemeClr val="bg1"/>
              </a:solidFill>
            </a:endParaRPr>
          </a:p>
        </p:txBody>
      </p:sp>
    </p:spTree>
    <p:extLst>
      <p:ext uri="{BB962C8B-B14F-4D97-AF65-F5344CB8AC3E}">
        <p14:creationId xmlns:p14="http://schemas.microsoft.com/office/powerpoint/2010/main" val="24506105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2596923"/>
            <a:ext cx="5943600" cy="1143000"/>
          </a:xfrm>
          <a:solidFill>
            <a:srgbClr val="262626">
              <a:alpha val="47000"/>
            </a:srgbClr>
          </a:solidFill>
        </p:spPr>
        <p:txBody>
          <a:bodyPr/>
          <a:lstStyle/>
          <a:p>
            <a:r>
              <a:rPr lang="en-US" dirty="0" smtClean="0">
                <a:solidFill>
                  <a:schemeClr val="bg1"/>
                </a:solidFill>
              </a:rPr>
              <a:t>Lessons from the past</a:t>
            </a:r>
            <a:endParaRPr lang="en-US" dirty="0">
              <a:solidFill>
                <a:schemeClr val="bg1"/>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15</a:t>
            </a:fld>
            <a:endParaRPr lang="en-US"/>
          </a:p>
        </p:txBody>
      </p:sp>
    </p:spTree>
    <p:extLst>
      <p:ext uri="{BB962C8B-B14F-4D97-AF65-F5344CB8AC3E}">
        <p14:creationId xmlns:p14="http://schemas.microsoft.com/office/powerpoint/2010/main" val="169221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 y="381000"/>
            <a:ext cx="8229600" cy="6019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57200"/>
            <a:ext cx="8229600" cy="1143000"/>
          </a:xfrm>
        </p:spPr>
        <p:txBody>
          <a:bodyPr>
            <a:normAutofit fontScale="90000"/>
          </a:bodyPr>
          <a:lstStyle/>
          <a:p>
            <a:r>
              <a:rPr lang="en-US" dirty="0" smtClean="0">
                <a:solidFill>
                  <a:schemeClr val="bg1"/>
                </a:solidFill>
              </a:rPr>
              <a:t>GW search pipelines are adversely affected by non-Gaussian data! </a:t>
            </a:r>
            <a:endParaRPr lang="en-US" dirty="0">
              <a:solidFill>
                <a:schemeClr val="bg1"/>
              </a:solidFill>
            </a:endParaRPr>
          </a:p>
        </p:txBody>
      </p:sp>
      <p:sp>
        <p:nvSpPr>
          <p:cNvPr id="3" name="Content Placeholder 2"/>
          <p:cNvSpPr>
            <a:spLocks noGrp="1"/>
          </p:cNvSpPr>
          <p:nvPr>
            <p:ph idx="1"/>
          </p:nvPr>
        </p:nvSpPr>
        <p:spPr>
          <a:xfrm>
            <a:off x="533400" y="1905000"/>
            <a:ext cx="2590800" cy="4678363"/>
          </a:xfrm>
        </p:spPr>
        <p:txBody>
          <a:bodyPr>
            <a:normAutofit fontScale="92500" lnSpcReduction="10000"/>
          </a:bodyPr>
          <a:lstStyle/>
          <a:p>
            <a:pPr>
              <a:buNone/>
            </a:pPr>
            <a:r>
              <a:rPr lang="en-US" sz="2400" dirty="0" smtClean="0">
                <a:solidFill>
                  <a:schemeClr val="bg1"/>
                </a:solidFill>
              </a:rPr>
              <a:t>Long tails (outliers) in all-sky GW burst search background triggers </a:t>
            </a:r>
            <a:r>
              <a:rPr lang="en-US" sz="2400" b="1" dirty="0" smtClean="0">
                <a:solidFill>
                  <a:schemeClr val="bg1"/>
                </a:solidFill>
              </a:rPr>
              <a:t>greatly restrict achievable false alarm rate. </a:t>
            </a:r>
          </a:p>
          <a:p>
            <a:pPr>
              <a:buNone/>
            </a:pPr>
            <a:r>
              <a:rPr lang="en-US" sz="2400" dirty="0" smtClean="0">
                <a:solidFill>
                  <a:schemeClr val="bg1"/>
                </a:solidFill>
              </a:rPr>
              <a:t>Non-Gaussian noise confuses parameter estimation for all transient searches.</a:t>
            </a:r>
            <a:endParaRPr lang="en-US" sz="2200" b="1" dirty="0" smtClean="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16</a:t>
            </a:fld>
            <a:endParaRPr lang="en-US"/>
          </a:p>
        </p:txBody>
      </p:sp>
      <p:sp>
        <p:nvSpPr>
          <p:cNvPr id="9" name="Footer Placeholder 8"/>
          <p:cNvSpPr>
            <a:spLocks noGrp="1"/>
          </p:cNvSpPr>
          <p:nvPr>
            <p:ph type="ftr" sz="quarter" idx="11"/>
          </p:nvPr>
        </p:nvSpPr>
        <p:spPr/>
        <p:txBody>
          <a:bodyPr/>
          <a:lstStyle/>
          <a:p>
            <a:r>
              <a:rPr lang="en-US" smtClean="0"/>
              <a:t>G1401311</a:t>
            </a:r>
            <a:endParaRPr lang="en-US"/>
          </a:p>
        </p:txBody>
      </p:sp>
      <p:pic>
        <p:nvPicPr>
          <p:cNvPr id="11" name="Picture 2"/>
          <p:cNvPicPr>
            <a:picLocks noChangeAspect="1" noChangeArrowheads="1"/>
          </p:cNvPicPr>
          <p:nvPr/>
        </p:nvPicPr>
        <p:blipFill>
          <a:blip r:embed="rId3" cstate="print"/>
          <a:srcRect/>
          <a:stretch>
            <a:fillRect/>
          </a:stretch>
        </p:blipFill>
        <p:spPr bwMode="auto">
          <a:xfrm>
            <a:off x="2998415" y="1981200"/>
            <a:ext cx="6145585" cy="3690883"/>
          </a:xfrm>
          <a:prstGeom prst="rect">
            <a:avLst/>
          </a:prstGeom>
          <a:noFill/>
          <a:ln w="9525">
            <a:noFill/>
            <a:miter lim="800000"/>
            <a:headEnd/>
            <a:tailEnd/>
          </a:ln>
        </p:spPr>
      </p:pic>
    </p:spTree>
    <p:extLst>
      <p:ext uri="{BB962C8B-B14F-4D97-AF65-F5344CB8AC3E}">
        <p14:creationId xmlns:p14="http://schemas.microsoft.com/office/powerpoint/2010/main" val="39258755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228600"/>
            <a:ext cx="8763000" cy="6324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Example: NINJA2 search results</a:t>
            </a:r>
            <a:endParaRPr lang="en-US" dirty="0">
              <a:solidFill>
                <a:schemeClr val="bg1"/>
              </a:solidFill>
            </a:endParaRPr>
          </a:p>
        </p:txBody>
      </p:sp>
      <p:sp>
        <p:nvSpPr>
          <p:cNvPr id="3" name="Content Placeholder 2"/>
          <p:cNvSpPr>
            <a:spLocks noGrp="1"/>
          </p:cNvSpPr>
          <p:nvPr>
            <p:ph idx="1"/>
          </p:nvPr>
        </p:nvSpPr>
        <p:spPr>
          <a:xfrm>
            <a:off x="533400" y="4648200"/>
            <a:ext cx="4114800" cy="1935163"/>
          </a:xfrm>
        </p:spPr>
        <p:txBody>
          <a:bodyPr>
            <a:normAutofit/>
          </a:bodyPr>
          <a:lstStyle/>
          <a:p>
            <a:pPr>
              <a:buNone/>
            </a:pPr>
            <a:r>
              <a:rPr lang="en-US" sz="2200" dirty="0" smtClean="0">
                <a:solidFill>
                  <a:schemeClr val="bg1"/>
                </a:solidFill>
              </a:rPr>
              <a:t>A normalized spectrogram of </a:t>
            </a:r>
            <a:r>
              <a:rPr lang="en-US" sz="2200" b="1" dirty="0" smtClean="0">
                <a:solidFill>
                  <a:srgbClr val="FF6600"/>
                </a:solidFill>
              </a:rPr>
              <a:t>Hanford recolored noise only </a:t>
            </a:r>
            <a:r>
              <a:rPr lang="en-US" sz="2200" dirty="0" smtClean="0">
                <a:solidFill>
                  <a:schemeClr val="bg1"/>
                </a:solidFill>
              </a:rPr>
              <a:t>showing a transient event, or </a:t>
            </a:r>
            <a:r>
              <a:rPr lang="en-US" sz="2200" i="1" dirty="0" smtClean="0">
                <a:solidFill>
                  <a:schemeClr val="bg1"/>
                </a:solidFill>
              </a:rPr>
              <a:t>glitch</a:t>
            </a:r>
            <a:r>
              <a:rPr lang="en-US" sz="2200" dirty="0" smtClean="0">
                <a:solidFill>
                  <a:schemeClr val="bg1"/>
                </a:solidFill>
              </a:rPr>
              <a:t>, that happens to occur at the time of the injection.  </a:t>
            </a: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17</a:t>
            </a:fld>
            <a:endParaRPr lang="en-US"/>
          </a:p>
        </p:txBody>
      </p:sp>
      <p:sp>
        <p:nvSpPr>
          <p:cNvPr id="9" name="Footer Placeholder 8"/>
          <p:cNvSpPr>
            <a:spLocks noGrp="1"/>
          </p:cNvSpPr>
          <p:nvPr>
            <p:ph type="ftr" sz="quarter" idx="11"/>
          </p:nvPr>
        </p:nvSpPr>
        <p:spPr/>
        <p:txBody>
          <a:bodyPr/>
          <a:lstStyle/>
          <a:p>
            <a:r>
              <a:rPr lang="en-US" smtClean="0"/>
              <a:t>G1401311</a:t>
            </a:r>
            <a:endParaRPr lang="en-US"/>
          </a:p>
        </p:txBody>
      </p:sp>
      <p:pic>
        <p:nvPicPr>
          <p:cNvPr id="4" name="Picture 3"/>
          <p:cNvPicPr>
            <a:picLocks noChangeAspect="1"/>
          </p:cNvPicPr>
          <p:nvPr/>
        </p:nvPicPr>
        <p:blipFill>
          <a:blip r:embed="rId3"/>
          <a:stretch>
            <a:fillRect/>
          </a:stretch>
        </p:blipFill>
        <p:spPr>
          <a:xfrm>
            <a:off x="0" y="1066800"/>
            <a:ext cx="9144000" cy="3611671"/>
          </a:xfrm>
          <a:prstGeom prst="rect">
            <a:avLst/>
          </a:prstGeom>
        </p:spPr>
      </p:pic>
      <p:sp>
        <p:nvSpPr>
          <p:cNvPr id="12" name="Content Placeholder 2"/>
          <p:cNvSpPr txBox="1">
            <a:spLocks/>
          </p:cNvSpPr>
          <p:nvPr/>
        </p:nvSpPr>
        <p:spPr>
          <a:xfrm>
            <a:off x="4876800" y="4648200"/>
            <a:ext cx="4114800" cy="1935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2200" dirty="0" smtClean="0">
                <a:solidFill>
                  <a:schemeClr val="bg1"/>
                </a:solidFill>
              </a:rPr>
              <a:t>Solid blue – the 95% credible region for mass estimation based on EOBNRv2 analysis using realistic recolored noise.</a:t>
            </a:r>
          </a:p>
          <a:p>
            <a:pPr>
              <a:buFont typeface="Arial" pitchFamily="34" charset="0"/>
              <a:buNone/>
            </a:pPr>
            <a:r>
              <a:rPr lang="en-US" sz="2200" dirty="0" smtClean="0">
                <a:solidFill>
                  <a:schemeClr val="bg1"/>
                </a:solidFill>
              </a:rPr>
              <a:t>Dashed pink – in Gaussian noise. </a:t>
            </a:r>
          </a:p>
        </p:txBody>
      </p:sp>
      <p:sp>
        <p:nvSpPr>
          <p:cNvPr id="5" name="TextBox 4"/>
          <p:cNvSpPr txBox="1"/>
          <p:nvPr/>
        </p:nvSpPr>
        <p:spPr>
          <a:xfrm>
            <a:off x="0" y="4343400"/>
            <a:ext cx="1828800" cy="381000"/>
          </a:xfrm>
          <a:prstGeom prst="rect">
            <a:avLst/>
          </a:prstGeom>
          <a:noFill/>
        </p:spPr>
        <p:txBody>
          <a:bodyPr wrap="square" rtlCol="0">
            <a:spAutoFit/>
          </a:bodyPr>
          <a:lstStyle/>
          <a:p>
            <a:r>
              <a:rPr lang="en-US" dirty="0" err="1">
                <a:solidFill>
                  <a:schemeClr val="tx1">
                    <a:lumMod val="50000"/>
                    <a:lumOff val="50000"/>
                  </a:schemeClr>
                </a:solidFill>
              </a:rPr>
              <a:t>a</a:t>
            </a:r>
            <a:r>
              <a:rPr lang="en-US" dirty="0" err="1" smtClean="0">
                <a:solidFill>
                  <a:schemeClr val="tx1">
                    <a:lumMod val="50000"/>
                    <a:lumOff val="50000"/>
                  </a:schemeClr>
                </a:solidFill>
              </a:rPr>
              <a:t>rvix</a:t>
            </a:r>
            <a:r>
              <a:rPr lang="en-US" dirty="0" smtClean="0">
                <a:solidFill>
                  <a:schemeClr val="tx1">
                    <a:lumMod val="50000"/>
                    <a:lumOff val="50000"/>
                  </a:schemeClr>
                </a:solidFill>
              </a:rPr>
              <a:t> 1401.0939</a:t>
            </a:r>
            <a:endParaRPr lang="en-US" dirty="0">
              <a:solidFill>
                <a:schemeClr val="tx1">
                  <a:lumMod val="50000"/>
                  <a:lumOff val="50000"/>
                </a:schemeClr>
              </a:solidFill>
            </a:endParaRPr>
          </a:p>
        </p:txBody>
      </p:sp>
      <p:cxnSp>
        <p:nvCxnSpPr>
          <p:cNvPr id="13" name="Straight Arrow Connector 12"/>
          <p:cNvCxnSpPr/>
          <p:nvPr/>
        </p:nvCxnSpPr>
        <p:spPr>
          <a:xfrm>
            <a:off x="6705600" y="3429000"/>
            <a:ext cx="1524000" cy="76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91200" y="2895600"/>
            <a:ext cx="1066800" cy="923330"/>
          </a:xfrm>
          <a:prstGeom prst="rect">
            <a:avLst/>
          </a:prstGeom>
          <a:noFill/>
        </p:spPr>
        <p:txBody>
          <a:bodyPr wrap="square" rtlCol="0">
            <a:spAutoFit/>
          </a:bodyPr>
          <a:lstStyle/>
          <a:p>
            <a:r>
              <a:rPr lang="en-US" dirty="0" smtClean="0"/>
              <a:t>Actual injected masses</a:t>
            </a:r>
            <a:endParaRPr lang="en-US" dirty="0"/>
          </a:p>
        </p:txBody>
      </p:sp>
    </p:spTree>
    <p:extLst>
      <p:ext uri="{BB962C8B-B14F-4D97-AF65-F5344CB8AC3E}">
        <p14:creationId xmlns:p14="http://schemas.microsoft.com/office/powerpoint/2010/main" val="42267894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G1401311</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18</a:t>
            </a:fld>
            <a:endParaRPr lang="en-US"/>
          </a:p>
        </p:txBody>
      </p:sp>
      <p:pic>
        <p:nvPicPr>
          <p:cNvPr id="9" name="Picture 8"/>
          <p:cNvPicPr>
            <a:picLocks noChangeAspect="1"/>
          </p:cNvPicPr>
          <p:nvPr/>
        </p:nvPicPr>
        <p:blipFill>
          <a:blip r:embed="rId3"/>
          <a:stretch>
            <a:fillRect/>
          </a:stretch>
        </p:blipFill>
        <p:spPr>
          <a:xfrm>
            <a:off x="76200" y="-76200"/>
            <a:ext cx="4724400" cy="7086600"/>
          </a:xfrm>
          <a:prstGeom prst="rect">
            <a:avLst/>
          </a:prstGeom>
        </p:spPr>
      </p:pic>
      <p:sp>
        <p:nvSpPr>
          <p:cNvPr id="10" name="Rectangle 9"/>
          <p:cNvSpPr/>
          <p:nvPr/>
        </p:nvSpPr>
        <p:spPr>
          <a:xfrm>
            <a:off x="5105400" y="304800"/>
            <a:ext cx="3810000" cy="5638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334000" y="3200400"/>
            <a:ext cx="3429000" cy="2708434"/>
          </a:xfrm>
          <a:prstGeom prst="rect">
            <a:avLst/>
          </a:prstGeom>
          <a:noFill/>
        </p:spPr>
        <p:txBody>
          <a:bodyPr wrap="square" rtlCol="0">
            <a:spAutoFit/>
          </a:bodyPr>
          <a:lstStyle/>
          <a:p>
            <a:r>
              <a:rPr lang="en-US" sz="3200" b="1" dirty="0" smtClean="0">
                <a:solidFill>
                  <a:schemeClr val="accent6">
                    <a:lumMod val="60000"/>
                    <a:lumOff val="40000"/>
                  </a:schemeClr>
                </a:solidFill>
              </a:rPr>
              <a:t>Example: </a:t>
            </a:r>
          </a:p>
          <a:p>
            <a:r>
              <a:rPr lang="en-US" sz="2400" b="1" dirty="0" smtClean="0">
                <a:solidFill>
                  <a:schemeClr val="bg1"/>
                </a:solidFill>
              </a:rPr>
              <a:t>Transient seismic motion </a:t>
            </a:r>
            <a:r>
              <a:rPr lang="en-US" sz="2400" dirty="0" smtClean="0">
                <a:solidFill>
                  <a:schemeClr val="bg1"/>
                </a:solidFill>
              </a:rPr>
              <a:t>– a known and troublesome problem during S6. </a:t>
            </a:r>
          </a:p>
          <a:p>
            <a:endParaRPr lang="en-US" sz="2400" dirty="0" smtClean="0">
              <a:solidFill>
                <a:schemeClr val="bg1"/>
              </a:solidFill>
            </a:endParaRPr>
          </a:p>
          <a:p>
            <a:r>
              <a:rPr lang="en-US" dirty="0" err="1" smtClean="0">
                <a:solidFill>
                  <a:schemeClr val="bg1"/>
                </a:solidFill>
              </a:rPr>
              <a:t>arXiv</a:t>
            </a:r>
            <a:r>
              <a:rPr lang="en-US" dirty="0" smtClean="0">
                <a:solidFill>
                  <a:schemeClr val="bg1"/>
                </a:solidFill>
              </a:rPr>
              <a:t> </a:t>
            </a:r>
            <a:r>
              <a:rPr lang="en-US" dirty="0">
                <a:solidFill>
                  <a:schemeClr val="bg1"/>
                </a:solidFill>
              </a:rPr>
              <a:t>preprint 1410.7764</a:t>
            </a:r>
          </a:p>
        </p:txBody>
      </p:sp>
    </p:spTree>
    <p:extLst>
      <p:ext uri="{BB962C8B-B14F-4D97-AF65-F5344CB8AC3E}">
        <p14:creationId xmlns:p14="http://schemas.microsoft.com/office/powerpoint/2010/main" val="3514108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G1401311</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19</a:t>
            </a:fld>
            <a:endParaRPr lang="en-US"/>
          </a:p>
        </p:txBody>
      </p:sp>
      <p:pic>
        <p:nvPicPr>
          <p:cNvPr id="9" name="Picture 8"/>
          <p:cNvPicPr>
            <a:picLocks noChangeAspect="1"/>
          </p:cNvPicPr>
          <p:nvPr/>
        </p:nvPicPr>
        <p:blipFill>
          <a:blip r:embed="rId3"/>
          <a:stretch>
            <a:fillRect/>
          </a:stretch>
        </p:blipFill>
        <p:spPr>
          <a:xfrm>
            <a:off x="76200" y="-152400"/>
            <a:ext cx="4724400" cy="7086600"/>
          </a:xfrm>
          <a:prstGeom prst="rect">
            <a:avLst/>
          </a:prstGeom>
        </p:spPr>
      </p:pic>
      <p:sp>
        <p:nvSpPr>
          <p:cNvPr id="10" name="Rectangle 9"/>
          <p:cNvSpPr/>
          <p:nvPr/>
        </p:nvSpPr>
        <p:spPr>
          <a:xfrm>
            <a:off x="5105400" y="304800"/>
            <a:ext cx="3810000" cy="5638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334000" y="3200400"/>
            <a:ext cx="3429000" cy="2215991"/>
          </a:xfrm>
          <a:prstGeom prst="rect">
            <a:avLst/>
          </a:prstGeom>
          <a:noFill/>
        </p:spPr>
        <p:txBody>
          <a:bodyPr wrap="square" rtlCol="0">
            <a:spAutoFit/>
          </a:bodyPr>
          <a:lstStyle/>
          <a:p>
            <a:r>
              <a:rPr lang="en-US" sz="2400" b="1" dirty="0" smtClean="0">
                <a:solidFill>
                  <a:schemeClr val="bg1"/>
                </a:solidFill>
              </a:rPr>
              <a:t>Transient seismic motion </a:t>
            </a:r>
            <a:r>
              <a:rPr lang="en-US" sz="2400" dirty="0" smtClean="0">
                <a:solidFill>
                  <a:schemeClr val="bg1"/>
                </a:solidFill>
              </a:rPr>
              <a:t>– a known and troublesome problem during S6. </a:t>
            </a:r>
          </a:p>
          <a:p>
            <a:endParaRPr lang="en-US" sz="2400" dirty="0" smtClean="0">
              <a:solidFill>
                <a:schemeClr val="bg1"/>
              </a:solidFill>
            </a:endParaRPr>
          </a:p>
          <a:p>
            <a:r>
              <a:rPr lang="en-US" dirty="0" err="1" smtClean="0">
                <a:solidFill>
                  <a:schemeClr val="bg1"/>
                </a:solidFill>
              </a:rPr>
              <a:t>arXiv</a:t>
            </a:r>
            <a:r>
              <a:rPr lang="en-US" dirty="0" smtClean="0">
                <a:solidFill>
                  <a:schemeClr val="bg1"/>
                </a:solidFill>
              </a:rPr>
              <a:t> </a:t>
            </a:r>
            <a:r>
              <a:rPr lang="en-US" dirty="0">
                <a:solidFill>
                  <a:schemeClr val="bg1"/>
                </a:solidFill>
              </a:rPr>
              <a:t>preprint 1410.7764</a:t>
            </a:r>
          </a:p>
        </p:txBody>
      </p:sp>
      <p:pic>
        <p:nvPicPr>
          <p:cNvPr id="12" name="Picture 11"/>
          <p:cNvPicPr>
            <a:picLocks noChangeAspect="1"/>
          </p:cNvPicPr>
          <p:nvPr/>
        </p:nvPicPr>
        <p:blipFill>
          <a:blip r:embed="rId4"/>
          <a:stretch>
            <a:fillRect/>
          </a:stretch>
        </p:blipFill>
        <p:spPr>
          <a:xfrm>
            <a:off x="4701988" y="0"/>
            <a:ext cx="4670612" cy="2590800"/>
          </a:xfrm>
          <a:prstGeom prst="rect">
            <a:avLst/>
          </a:prstGeom>
        </p:spPr>
      </p:pic>
      <p:sp>
        <p:nvSpPr>
          <p:cNvPr id="2" name="Right Arrow 1"/>
          <p:cNvSpPr/>
          <p:nvPr/>
        </p:nvSpPr>
        <p:spPr>
          <a:xfrm>
            <a:off x="3886200" y="1600200"/>
            <a:ext cx="1828800" cy="457200"/>
          </a:xfrm>
          <a:prstGeom prst="rightArrow">
            <a:avLst>
              <a:gd name="adj1" fmla="val 23856"/>
              <a:gd name="adj2" fmla="val 50000"/>
            </a:avLst>
          </a:prstGeom>
          <a:no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715000" y="1226403"/>
            <a:ext cx="2438400" cy="830997"/>
          </a:xfrm>
          <a:prstGeom prst="rect">
            <a:avLst/>
          </a:prstGeom>
          <a:noFill/>
        </p:spPr>
        <p:txBody>
          <a:bodyPr wrap="square" rtlCol="0">
            <a:spAutoFit/>
          </a:bodyPr>
          <a:lstStyle/>
          <a:p>
            <a:r>
              <a:rPr lang="en-US" sz="1600" dirty="0" smtClean="0"/>
              <a:t>Transient ground motion as seen by single burst GW pipeline Omega </a:t>
            </a:r>
            <a:endParaRPr lang="en-US" sz="1600" dirty="0"/>
          </a:p>
        </p:txBody>
      </p:sp>
    </p:spTree>
    <p:extLst>
      <p:ext uri="{BB962C8B-B14F-4D97-AF65-F5344CB8AC3E}">
        <p14:creationId xmlns:p14="http://schemas.microsoft.com/office/powerpoint/2010/main" val="3843317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90800" y="228600"/>
            <a:ext cx="38862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81200" y="0"/>
            <a:ext cx="5181600" cy="1143000"/>
          </a:xfrm>
        </p:spPr>
        <p:txBody>
          <a:bodyPr/>
          <a:lstStyle/>
          <a:p>
            <a:r>
              <a:rPr lang="en-US" b="1" dirty="0" smtClean="0">
                <a:solidFill>
                  <a:schemeClr val="bg1"/>
                </a:solidFill>
              </a:rPr>
              <a:t>Advanced LIGO</a:t>
            </a:r>
            <a:endParaRPr lang="en-US" b="1" dirty="0">
              <a:solidFill>
                <a:schemeClr val="bg1"/>
              </a:solidFill>
            </a:endParaRPr>
          </a:p>
        </p:txBody>
      </p:sp>
      <p:sp>
        <p:nvSpPr>
          <p:cNvPr id="4" name="Footer Placeholder 3"/>
          <p:cNvSpPr>
            <a:spLocks noGrp="1"/>
          </p:cNvSpPr>
          <p:nvPr>
            <p:ph type="ftr" sz="quarter" idx="11"/>
          </p:nvPr>
        </p:nvSpPr>
        <p:spPr/>
        <p:txBody>
          <a:bodyPr/>
          <a:lstStyle/>
          <a:p>
            <a:r>
              <a:rPr lang="en-US" smtClean="0"/>
              <a:t>G1401311</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2</a:t>
            </a:fld>
            <a:endParaRPr lang="en-US"/>
          </a:p>
        </p:txBody>
      </p:sp>
      <p:sp>
        <p:nvSpPr>
          <p:cNvPr id="8" name="Rectangle 7"/>
          <p:cNvSpPr/>
          <p:nvPr/>
        </p:nvSpPr>
        <p:spPr>
          <a:xfrm>
            <a:off x="246743" y="5272315"/>
            <a:ext cx="2209800" cy="12192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LIGO range-alpha2.png"/>
          <p:cNvPicPr>
            <a:picLocks noChangeAspect="1"/>
          </p:cNvPicPr>
          <p:nvPr/>
        </p:nvPicPr>
        <p:blipFill>
          <a:blip r:embed="rId3" cstate="print"/>
          <a:stretch>
            <a:fillRect/>
          </a:stretch>
        </p:blipFill>
        <p:spPr>
          <a:xfrm>
            <a:off x="1066800" y="705678"/>
            <a:ext cx="7034748" cy="5986090"/>
          </a:xfrm>
          <a:prstGeom prst="rect">
            <a:avLst/>
          </a:prstGeom>
        </p:spPr>
      </p:pic>
      <p:cxnSp>
        <p:nvCxnSpPr>
          <p:cNvPr id="6" name="Straight Arrow Connector 5"/>
          <p:cNvCxnSpPr/>
          <p:nvPr/>
        </p:nvCxnSpPr>
        <p:spPr>
          <a:xfrm flipV="1">
            <a:off x="2383971" y="3976915"/>
            <a:ext cx="1828800" cy="1520371"/>
          </a:xfrm>
          <a:prstGeom prst="straightConnector1">
            <a:avLst/>
          </a:prstGeom>
          <a:ln w="5715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20000" flipV="1">
            <a:off x="3603171" y="3966440"/>
            <a:ext cx="609600" cy="533400"/>
          </a:xfrm>
          <a:prstGeom prst="straightConnector1">
            <a:avLst/>
          </a:prstGeom>
          <a:ln w="57150" cmpd="sng">
            <a:solidFill>
              <a:srgbClr val="770077">
                <a:alpha val="57000"/>
              </a:srgbClr>
            </a:solidFill>
            <a:tailEnd type="arrow"/>
          </a:ln>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
          </p:nvPr>
        </p:nvSpPr>
        <p:spPr>
          <a:xfrm>
            <a:off x="449944" y="5308601"/>
            <a:ext cx="2438400" cy="1066800"/>
          </a:xfrm>
        </p:spPr>
        <p:txBody>
          <a:bodyPr>
            <a:noAutofit/>
          </a:bodyPr>
          <a:lstStyle/>
          <a:p>
            <a:pPr>
              <a:buNone/>
            </a:pPr>
            <a:r>
              <a:rPr lang="en-US" sz="2000" dirty="0" smtClean="0">
                <a:solidFill>
                  <a:schemeClr val="accent6">
                    <a:lumMod val="60000"/>
                    <a:lumOff val="40000"/>
                  </a:schemeClr>
                </a:solidFill>
              </a:rPr>
              <a:t>Advanced LIGO</a:t>
            </a:r>
          </a:p>
          <a:p>
            <a:pPr>
              <a:buNone/>
            </a:pPr>
            <a:r>
              <a:rPr lang="en-US" sz="2000" dirty="0" smtClean="0">
                <a:solidFill>
                  <a:schemeClr val="accent6">
                    <a:lumMod val="60000"/>
                    <a:lumOff val="40000"/>
                  </a:schemeClr>
                </a:solidFill>
              </a:rPr>
              <a:t>Livingston has</a:t>
            </a:r>
          </a:p>
          <a:p>
            <a:pPr>
              <a:buNone/>
            </a:pPr>
            <a:r>
              <a:rPr lang="en-US" sz="2000" dirty="0" smtClean="0">
                <a:solidFill>
                  <a:schemeClr val="accent6">
                    <a:lumMod val="60000"/>
                    <a:lumOff val="40000"/>
                  </a:schemeClr>
                </a:solidFill>
              </a:rPr>
              <a:t>surpassed </a:t>
            </a:r>
            <a:r>
              <a:rPr lang="en-US" sz="2000" dirty="0" err="1" smtClean="0">
                <a:solidFill>
                  <a:schemeClr val="accent6">
                    <a:lumMod val="60000"/>
                    <a:lumOff val="40000"/>
                  </a:schemeClr>
                </a:solidFill>
              </a:rPr>
              <a:t>iLIGO</a:t>
            </a:r>
            <a:endParaRPr lang="en-US" sz="2000" dirty="0" smtClean="0">
              <a:solidFill>
                <a:schemeClr val="accent6">
                  <a:lumMod val="60000"/>
                  <a:lumOff val="40000"/>
                </a:schemeClr>
              </a:solidFill>
            </a:endParaRPr>
          </a:p>
        </p:txBody>
      </p:sp>
    </p:spTree>
    <p:extLst>
      <p:ext uri="{BB962C8B-B14F-4D97-AF65-F5344CB8AC3E}">
        <p14:creationId xmlns:p14="http://schemas.microsoft.com/office/powerpoint/2010/main" val="17463266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5209"/>
            <a:ext cx="8229600" cy="1143000"/>
          </a:xfrm>
          <a:solidFill>
            <a:srgbClr val="000000">
              <a:alpha val="74000"/>
            </a:srgbClr>
          </a:solidFill>
        </p:spPr>
        <p:txBody>
          <a:bodyPr/>
          <a:lstStyle/>
          <a:p>
            <a:r>
              <a:rPr lang="en-US" dirty="0" smtClean="0">
                <a:solidFill>
                  <a:srgbClr val="FFFFFF"/>
                </a:solidFill>
              </a:rPr>
              <a:t>Recent data from Advanced LIGO</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20</a:t>
            </a:fld>
            <a:endParaRPr lang="en-US"/>
          </a:p>
        </p:txBody>
      </p:sp>
      <p:sp>
        <p:nvSpPr>
          <p:cNvPr id="6" name="Title 1"/>
          <p:cNvSpPr txBox="1">
            <a:spLocks/>
          </p:cNvSpPr>
          <p:nvPr/>
        </p:nvSpPr>
        <p:spPr>
          <a:xfrm>
            <a:off x="914400" y="3412218"/>
            <a:ext cx="7454900" cy="1143000"/>
          </a:xfrm>
          <a:prstGeom prst="rect">
            <a:avLst/>
          </a:prstGeom>
          <a:solidFill>
            <a:srgbClr val="000000">
              <a:alpha val="74000"/>
            </a:srgbClr>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accent6">
                    <a:lumMod val="60000"/>
                    <a:lumOff val="40000"/>
                  </a:schemeClr>
                </a:solidFill>
              </a:rPr>
              <a:t>Highlights of DQ features most troublesome for the transient searches</a:t>
            </a:r>
            <a:endParaRPr lang="en-US" sz="3600" dirty="0">
              <a:solidFill>
                <a:schemeClr val="accent6">
                  <a:lumMod val="60000"/>
                  <a:lumOff val="40000"/>
                </a:schemeClr>
              </a:solidFill>
            </a:endParaRPr>
          </a:p>
        </p:txBody>
      </p:sp>
    </p:spTree>
    <p:extLst>
      <p:ext uri="{BB962C8B-B14F-4D97-AF65-F5344CB8AC3E}">
        <p14:creationId xmlns:p14="http://schemas.microsoft.com/office/powerpoint/2010/main" val="1393180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76200"/>
            <a:ext cx="7010400" cy="685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bg1"/>
                </a:solidFill>
              </a:rPr>
              <a:t>An early DQ issue diagnosis</a:t>
            </a:r>
            <a:endParaRPr lang="en-US"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21</a:t>
            </a:fld>
            <a:endParaRPr lang="en-US"/>
          </a:p>
        </p:txBody>
      </p:sp>
      <p:sp>
        <p:nvSpPr>
          <p:cNvPr id="9" name="Footer Placeholder 8"/>
          <p:cNvSpPr>
            <a:spLocks noGrp="1"/>
          </p:cNvSpPr>
          <p:nvPr>
            <p:ph type="ftr" sz="quarter" idx="11"/>
          </p:nvPr>
        </p:nvSpPr>
        <p:spPr/>
        <p:txBody>
          <a:bodyPr/>
          <a:lstStyle/>
          <a:p>
            <a:r>
              <a:rPr lang="en-US" smtClean="0"/>
              <a:t>G1401311</a:t>
            </a:r>
            <a:endParaRPr lang="en-US"/>
          </a:p>
        </p:txBody>
      </p:sp>
      <p:pic>
        <p:nvPicPr>
          <p:cNvPr id="4" name="Picture 3"/>
          <p:cNvPicPr>
            <a:picLocks noChangeAspect="1"/>
          </p:cNvPicPr>
          <p:nvPr/>
        </p:nvPicPr>
        <p:blipFill>
          <a:blip r:embed="rId2"/>
          <a:stretch>
            <a:fillRect/>
          </a:stretch>
        </p:blipFill>
        <p:spPr>
          <a:xfrm>
            <a:off x="0" y="917972"/>
            <a:ext cx="9144000" cy="5482828"/>
          </a:xfrm>
          <a:prstGeom prst="rect">
            <a:avLst/>
          </a:prstGeom>
        </p:spPr>
      </p:pic>
      <p:sp>
        <p:nvSpPr>
          <p:cNvPr id="11" name="TextBox 10"/>
          <p:cNvSpPr txBox="1"/>
          <p:nvPr/>
        </p:nvSpPr>
        <p:spPr>
          <a:xfrm>
            <a:off x="685800" y="914400"/>
            <a:ext cx="7086600" cy="338554"/>
          </a:xfrm>
          <a:prstGeom prst="rect">
            <a:avLst/>
          </a:prstGeom>
          <a:solidFill>
            <a:srgbClr val="FFFFFF"/>
          </a:solidFill>
        </p:spPr>
        <p:txBody>
          <a:bodyPr wrap="square" rtlCol="0">
            <a:spAutoFit/>
          </a:bodyPr>
          <a:lstStyle/>
          <a:p>
            <a:pPr algn="ctr"/>
            <a:r>
              <a:rPr lang="en-US" sz="1600" dirty="0" smtClean="0"/>
              <a:t>Calibrated DARM - 1 hour on August 9</a:t>
            </a:r>
            <a:r>
              <a:rPr lang="en-US" sz="1600" baseline="30000" dirty="0" smtClean="0"/>
              <a:t>th</a:t>
            </a:r>
            <a:r>
              <a:rPr lang="en-US" sz="1600" dirty="0" smtClean="0"/>
              <a:t> 2014</a:t>
            </a:r>
            <a:endParaRPr lang="en-US" sz="1600" dirty="0"/>
          </a:p>
        </p:txBody>
      </p:sp>
      <p:sp>
        <p:nvSpPr>
          <p:cNvPr id="5" name="TextBox 4"/>
          <p:cNvSpPr txBox="1"/>
          <p:nvPr/>
        </p:nvSpPr>
        <p:spPr>
          <a:xfrm>
            <a:off x="228600" y="5715000"/>
            <a:ext cx="8153400" cy="677108"/>
          </a:xfrm>
          <a:prstGeom prst="rect">
            <a:avLst/>
          </a:prstGeom>
          <a:solidFill>
            <a:schemeClr val="bg1"/>
          </a:solidFill>
        </p:spPr>
        <p:txBody>
          <a:bodyPr wrap="square" rtlCol="0">
            <a:spAutoFit/>
          </a:bodyPr>
          <a:lstStyle/>
          <a:p>
            <a:pPr algn="ctr"/>
            <a:r>
              <a:rPr lang="en-US" sz="2000" b="1" dirty="0" smtClean="0"/>
              <a:t>Time (minutes)</a:t>
            </a:r>
          </a:p>
          <a:p>
            <a:pPr algn="ctr"/>
            <a:endParaRPr lang="en-US" dirty="0"/>
          </a:p>
        </p:txBody>
      </p:sp>
      <p:sp>
        <p:nvSpPr>
          <p:cNvPr id="12" name="TextBox 11"/>
          <p:cNvSpPr txBox="1"/>
          <p:nvPr/>
        </p:nvSpPr>
        <p:spPr>
          <a:xfrm>
            <a:off x="1524000" y="5638800"/>
            <a:ext cx="762000" cy="369332"/>
          </a:xfrm>
          <a:prstGeom prst="rect">
            <a:avLst/>
          </a:prstGeom>
          <a:noFill/>
        </p:spPr>
        <p:txBody>
          <a:bodyPr wrap="square" rtlCol="0">
            <a:spAutoFit/>
          </a:bodyPr>
          <a:lstStyle/>
          <a:p>
            <a:r>
              <a:rPr lang="en-US" dirty="0" smtClean="0"/>
              <a:t>00:10</a:t>
            </a:r>
            <a:endParaRPr lang="en-US" dirty="0"/>
          </a:p>
        </p:txBody>
      </p:sp>
      <p:sp>
        <p:nvSpPr>
          <p:cNvPr id="13" name="TextBox 12"/>
          <p:cNvSpPr txBox="1"/>
          <p:nvPr/>
        </p:nvSpPr>
        <p:spPr>
          <a:xfrm>
            <a:off x="2667000" y="5638800"/>
            <a:ext cx="762000" cy="369332"/>
          </a:xfrm>
          <a:prstGeom prst="rect">
            <a:avLst/>
          </a:prstGeom>
          <a:noFill/>
        </p:spPr>
        <p:txBody>
          <a:bodyPr wrap="square" rtlCol="0">
            <a:spAutoFit/>
          </a:bodyPr>
          <a:lstStyle/>
          <a:p>
            <a:r>
              <a:rPr lang="en-US" dirty="0" smtClean="0"/>
              <a:t>00:20</a:t>
            </a:r>
            <a:endParaRPr lang="en-US" dirty="0"/>
          </a:p>
        </p:txBody>
      </p:sp>
      <p:sp>
        <p:nvSpPr>
          <p:cNvPr id="14" name="TextBox 13"/>
          <p:cNvSpPr txBox="1"/>
          <p:nvPr/>
        </p:nvSpPr>
        <p:spPr>
          <a:xfrm>
            <a:off x="5181600" y="5638800"/>
            <a:ext cx="762000" cy="369332"/>
          </a:xfrm>
          <a:prstGeom prst="rect">
            <a:avLst/>
          </a:prstGeom>
          <a:noFill/>
        </p:spPr>
        <p:txBody>
          <a:bodyPr wrap="square" rtlCol="0">
            <a:spAutoFit/>
          </a:bodyPr>
          <a:lstStyle/>
          <a:p>
            <a:r>
              <a:rPr lang="en-US" dirty="0" smtClean="0"/>
              <a:t>00:40</a:t>
            </a:r>
            <a:endParaRPr lang="en-US" dirty="0"/>
          </a:p>
        </p:txBody>
      </p:sp>
      <p:sp>
        <p:nvSpPr>
          <p:cNvPr id="15" name="TextBox 14"/>
          <p:cNvSpPr txBox="1"/>
          <p:nvPr/>
        </p:nvSpPr>
        <p:spPr>
          <a:xfrm>
            <a:off x="6248400" y="5650468"/>
            <a:ext cx="762000" cy="369332"/>
          </a:xfrm>
          <a:prstGeom prst="rect">
            <a:avLst/>
          </a:prstGeom>
          <a:noFill/>
        </p:spPr>
        <p:txBody>
          <a:bodyPr wrap="square" rtlCol="0">
            <a:spAutoFit/>
          </a:bodyPr>
          <a:lstStyle/>
          <a:p>
            <a:r>
              <a:rPr lang="en-US" dirty="0" smtClean="0"/>
              <a:t>00:50</a:t>
            </a:r>
            <a:endParaRPr lang="en-US" dirty="0"/>
          </a:p>
        </p:txBody>
      </p:sp>
      <p:sp>
        <p:nvSpPr>
          <p:cNvPr id="16" name="TextBox 15"/>
          <p:cNvSpPr txBox="1"/>
          <p:nvPr/>
        </p:nvSpPr>
        <p:spPr>
          <a:xfrm>
            <a:off x="7315200" y="5638800"/>
            <a:ext cx="762000" cy="369332"/>
          </a:xfrm>
          <a:prstGeom prst="rect">
            <a:avLst/>
          </a:prstGeom>
          <a:noFill/>
        </p:spPr>
        <p:txBody>
          <a:bodyPr wrap="square" rtlCol="0">
            <a:spAutoFit/>
          </a:bodyPr>
          <a:lstStyle/>
          <a:p>
            <a:r>
              <a:rPr lang="en-US" dirty="0" smtClean="0"/>
              <a:t>00:60</a:t>
            </a:r>
            <a:endParaRPr lang="en-US" dirty="0"/>
          </a:p>
        </p:txBody>
      </p:sp>
      <p:sp>
        <p:nvSpPr>
          <p:cNvPr id="3" name="Rectangle 2"/>
          <p:cNvSpPr/>
          <p:nvPr/>
        </p:nvSpPr>
        <p:spPr>
          <a:xfrm>
            <a:off x="685800" y="3048000"/>
            <a:ext cx="1219200" cy="1295400"/>
          </a:xfrm>
          <a:prstGeom prst="rect">
            <a:avLst/>
          </a:prstGeom>
          <a:noFill/>
          <a:ln w="57150" cmpd="sng">
            <a:solidFill>
              <a:srgbClr val="781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133600" y="1447800"/>
            <a:ext cx="5480223" cy="3172411"/>
          </a:xfrm>
          <a:prstGeom prst="rect">
            <a:avLst/>
          </a:prstGeom>
        </p:spPr>
      </p:pic>
      <p:sp>
        <p:nvSpPr>
          <p:cNvPr id="17" name="Rectangle 16"/>
          <p:cNvSpPr/>
          <p:nvPr/>
        </p:nvSpPr>
        <p:spPr>
          <a:xfrm>
            <a:off x="2133600" y="1447800"/>
            <a:ext cx="5486400" cy="3200400"/>
          </a:xfrm>
          <a:prstGeom prst="rect">
            <a:avLst/>
          </a:prstGeom>
          <a:noFill/>
          <a:ln w="76200" cmpd="sng">
            <a:solidFill>
              <a:srgbClr val="781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685800" y="1447800"/>
            <a:ext cx="1447800" cy="1600200"/>
          </a:xfrm>
          <a:prstGeom prst="line">
            <a:avLst/>
          </a:prstGeom>
          <a:ln w="57150" cmpd="sng">
            <a:solidFill>
              <a:srgbClr val="78128A"/>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85800" y="4343400"/>
            <a:ext cx="1447800" cy="304800"/>
          </a:xfrm>
          <a:prstGeom prst="line">
            <a:avLst/>
          </a:prstGeom>
          <a:ln w="57150" cmpd="sng">
            <a:solidFill>
              <a:srgbClr val="78128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0790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Through the lens of a single </a:t>
            </a:r>
            <a:r>
              <a:rPr lang="en-US" sz="3200" dirty="0" err="1" smtClean="0">
                <a:solidFill>
                  <a:schemeClr val="bg1"/>
                </a:solidFill>
              </a:rPr>
              <a:t>ifo</a:t>
            </a:r>
            <a:r>
              <a:rPr lang="en-US" sz="3200" dirty="0" smtClean="0">
                <a:solidFill>
                  <a:schemeClr val="bg1"/>
                </a:solidFill>
              </a:rPr>
              <a:t> burst GW pipeline</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22</a:t>
            </a:fld>
            <a:endParaRPr lang="en-US"/>
          </a:p>
        </p:txBody>
      </p:sp>
      <p:sp>
        <p:nvSpPr>
          <p:cNvPr id="9" name="Footer Placeholder 8"/>
          <p:cNvSpPr>
            <a:spLocks noGrp="1"/>
          </p:cNvSpPr>
          <p:nvPr>
            <p:ph type="ftr" sz="quarter" idx="11"/>
          </p:nvPr>
        </p:nvSpPr>
        <p:spPr/>
        <p:txBody>
          <a:bodyPr/>
          <a:lstStyle/>
          <a:p>
            <a:r>
              <a:rPr lang="en-US" smtClean="0"/>
              <a:t>G1401311</a:t>
            </a:r>
            <a:endParaRPr lang="en-US"/>
          </a:p>
        </p:txBody>
      </p:sp>
      <p:pic>
        <p:nvPicPr>
          <p:cNvPr id="3" name="Picture 2"/>
          <p:cNvPicPr>
            <a:picLocks noChangeAspect="1"/>
          </p:cNvPicPr>
          <p:nvPr/>
        </p:nvPicPr>
        <p:blipFill>
          <a:blip r:embed="rId2"/>
          <a:stretch>
            <a:fillRect/>
          </a:stretch>
        </p:blipFill>
        <p:spPr>
          <a:xfrm>
            <a:off x="0" y="1371600"/>
            <a:ext cx="9144000" cy="4572000"/>
          </a:xfrm>
          <a:prstGeom prst="rect">
            <a:avLst/>
          </a:prstGeom>
        </p:spPr>
      </p:pic>
      <p:sp>
        <p:nvSpPr>
          <p:cNvPr id="11" name="TextBox 10"/>
          <p:cNvSpPr txBox="1"/>
          <p:nvPr/>
        </p:nvSpPr>
        <p:spPr>
          <a:xfrm>
            <a:off x="1143000" y="5562600"/>
            <a:ext cx="7086600" cy="338554"/>
          </a:xfrm>
          <a:prstGeom prst="rect">
            <a:avLst/>
          </a:prstGeom>
          <a:solidFill>
            <a:srgbClr val="FFFFFF"/>
          </a:solidFill>
        </p:spPr>
        <p:txBody>
          <a:bodyPr wrap="square" rtlCol="0">
            <a:spAutoFit/>
          </a:bodyPr>
          <a:lstStyle/>
          <a:p>
            <a:pPr algn="ctr"/>
            <a:r>
              <a:rPr lang="en-US" sz="1600" dirty="0" smtClean="0"/>
              <a:t>8 hours on August 9</a:t>
            </a:r>
            <a:r>
              <a:rPr lang="en-US" sz="1600" baseline="30000" dirty="0" smtClean="0"/>
              <a:t>th</a:t>
            </a:r>
            <a:r>
              <a:rPr lang="en-US" sz="1600" dirty="0" smtClean="0"/>
              <a:t> 2014</a:t>
            </a:r>
            <a:endParaRPr lang="en-US" sz="1600" dirty="0"/>
          </a:p>
        </p:txBody>
      </p:sp>
      <p:sp>
        <p:nvSpPr>
          <p:cNvPr id="12" name="Rectangle 11"/>
          <p:cNvSpPr/>
          <p:nvPr/>
        </p:nvSpPr>
        <p:spPr>
          <a:xfrm>
            <a:off x="990600" y="1752600"/>
            <a:ext cx="70104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295400" y="4038600"/>
            <a:ext cx="6629400" cy="9144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057400" y="1371600"/>
            <a:ext cx="5791200" cy="461665"/>
          </a:xfrm>
          <a:prstGeom prst="rect">
            <a:avLst/>
          </a:prstGeom>
          <a:solidFill>
            <a:srgbClr val="FFFFFF"/>
          </a:solidFill>
        </p:spPr>
        <p:txBody>
          <a:bodyPr wrap="square" rtlCol="0">
            <a:spAutoFit/>
          </a:bodyPr>
          <a:lstStyle/>
          <a:p>
            <a:r>
              <a:rPr lang="en-US" sz="2400" dirty="0" smtClean="0"/>
              <a:t>Calibrated DARM (differential arm length)</a:t>
            </a:r>
            <a:endParaRPr lang="en-US" sz="2400" dirty="0"/>
          </a:p>
        </p:txBody>
      </p:sp>
    </p:spTree>
    <p:extLst>
      <p:ext uri="{BB962C8B-B14F-4D97-AF65-F5344CB8AC3E}">
        <p14:creationId xmlns:p14="http://schemas.microsoft.com/office/powerpoint/2010/main" val="38172429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762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304800"/>
            <a:ext cx="8534400" cy="1143000"/>
          </a:xfrm>
        </p:spPr>
        <p:txBody>
          <a:bodyPr>
            <a:normAutofit/>
          </a:bodyPr>
          <a:lstStyle/>
          <a:p>
            <a:r>
              <a:rPr lang="en-US" sz="2800" dirty="0" smtClean="0">
                <a:solidFill>
                  <a:schemeClr val="bg1"/>
                </a:solidFill>
              </a:rPr>
              <a:t>The mechanism : major carry transition DAC </a:t>
            </a:r>
            <a:r>
              <a:rPr lang="en-US" sz="2800" dirty="0" err="1" smtClean="0">
                <a:solidFill>
                  <a:schemeClr val="bg1"/>
                </a:solidFill>
              </a:rPr>
              <a:t>glitching</a:t>
            </a:r>
            <a:endParaRPr lang="en-US" sz="28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23</a:t>
            </a:fld>
            <a:endParaRPr lang="en-US"/>
          </a:p>
        </p:txBody>
      </p:sp>
      <p:sp>
        <p:nvSpPr>
          <p:cNvPr id="9" name="Footer Placeholder 8"/>
          <p:cNvSpPr>
            <a:spLocks noGrp="1"/>
          </p:cNvSpPr>
          <p:nvPr>
            <p:ph type="ftr" sz="quarter" idx="11"/>
          </p:nvPr>
        </p:nvSpPr>
        <p:spPr>
          <a:xfrm>
            <a:off x="3048000" y="5975350"/>
            <a:ext cx="2895600" cy="365125"/>
          </a:xfrm>
        </p:spPr>
        <p:txBody>
          <a:bodyPr/>
          <a:lstStyle/>
          <a:p>
            <a:r>
              <a:rPr lang="en-US" smtClean="0"/>
              <a:t>G1401311</a:t>
            </a:r>
            <a:endParaRPr lang="en-US"/>
          </a:p>
        </p:txBody>
      </p:sp>
      <p:pic>
        <p:nvPicPr>
          <p:cNvPr id="14" name="Picture 13"/>
          <p:cNvPicPr>
            <a:picLocks noChangeAspect="1"/>
          </p:cNvPicPr>
          <p:nvPr/>
        </p:nvPicPr>
        <p:blipFill>
          <a:blip r:embed="rId3"/>
          <a:stretch>
            <a:fillRect/>
          </a:stretch>
        </p:blipFill>
        <p:spPr>
          <a:xfrm>
            <a:off x="76200" y="914400"/>
            <a:ext cx="6248400" cy="3124200"/>
          </a:xfrm>
          <a:prstGeom prst="rect">
            <a:avLst/>
          </a:prstGeom>
        </p:spPr>
      </p:pic>
      <p:pic>
        <p:nvPicPr>
          <p:cNvPr id="16" name="Picture 15"/>
          <p:cNvPicPr>
            <a:picLocks noChangeAspect="1"/>
          </p:cNvPicPr>
          <p:nvPr/>
        </p:nvPicPr>
        <p:blipFill>
          <a:blip r:embed="rId4"/>
          <a:stretch>
            <a:fillRect/>
          </a:stretch>
        </p:blipFill>
        <p:spPr>
          <a:xfrm>
            <a:off x="63500" y="3733800"/>
            <a:ext cx="6261100" cy="2894191"/>
          </a:xfrm>
          <a:prstGeom prst="rect">
            <a:avLst/>
          </a:prstGeom>
        </p:spPr>
      </p:pic>
      <p:cxnSp>
        <p:nvCxnSpPr>
          <p:cNvPr id="33" name="Straight Connector 32"/>
          <p:cNvCxnSpPr/>
          <p:nvPr/>
        </p:nvCxnSpPr>
        <p:spPr>
          <a:xfrm>
            <a:off x="685800" y="4953000"/>
            <a:ext cx="5334000"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34290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219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38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191000" y="1295400"/>
            <a:ext cx="1752600" cy="646331"/>
          </a:xfrm>
          <a:prstGeom prst="rect">
            <a:avLst/>
          </a:prstGeom>
          <a:solidFill>
            <a:srgbClr val="FFFFFF"/>
          </a:solidFill>
        </p:spPr>
        <p:txBody>
          <a:bodyPr wrap="square" rtlCol="0">
            <a:spAutoFit/>
          </a:bodyPr>
          <a:lstStyle/>
          <a:p>
            <a:pPr algn="ctr"/>
            <a:r>
              <a:rPr lang="en-US" dirty="0" smtClean="0"/>
              <a:t>Power recycling cavity length</a:t>
            </a:r>
            <a:endParaRPr lang="en-US" dirty="0"/>
          </a:p>
        </p:txBody>
      </p:sp>
      <p:sp>
        <p:nvSpPr>
          <p:cNvPr id="15" name="TextBox 14"/>
          <p:cNvSpPr txBox="1"/>
          <p:nvPr/>
        </p:nvSpPr>
        <p:spPr>
          <a:xfrm>
            <a:off x="4038600" y="5486400"/>
            <a:ext cx="1752600" cy="646331"/>
          </a:xfrm>
          <a:prstGeom prst="rect">
            <a:avLst/>
          </a:prstGeom>
          <a:solidFill>
            <a:srgbClr val="FFFFFF"/>
          </a:solidFill>
        </p:spPr>
        <p:txBody>
          <a:bodyPr wrap="square" rtlCol="0">
            <a:spAutoFit/>
          </a:bodyPr>
          <a:lstStyle/>
          <a:p>
            <a:pPr algn="ctr"/>
            <a:r>
              <a:rPr lang="en-US" dirty="0" smtClean="0"/>
              <a:t>Power recycling mirror actuation</a:t>
            </a:r>
            <a:endParaRPr lang="en-US" dirty="0"/>
          </a:p>
        </p:txBody>
      </p:sp>
    </p:spTree>
    <p:extLst>
      <p:ext uri="{BB962C8B-B14F-4D97-AF65-F5344CB8AC3E}">
        <p14:creationId xmlns:p14="http://schemas.microsoft.com/office/powerpoint/2010/main" val="38444812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762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228600"/>
            <a:ext cx="8534400" cy="1143000"/>
          </a:xfrm>
        </p:spPr>
        <p:txBody>
          <a:bodyPr>
            <a:normAutofit/>
          </a:bodyPr>
          <a:lstStyle/>
          <a:p>
            <a:r>
              <a:rPr lang="en-US" sz="2800" dirty="0" smtClean="0">
                <a:solidFill>
                  <a:schemeClr val="bg1"/>
                </a:solidFill>
              </a:rPr>
              <a:t>The mechanism : major carry transition DAC </a:t>
            </a:r>
            <a:r>
              <a:rPr lang="en-US" sz="2800" dirty="0" err="1" smtClean="0">
                <a:solidFill>
                  <a:schemeClr val="bg1"/>
                </a:solidFill>
              </a:rPr>
              <a:t>glitching</a:t>
            </a:r>
            <a:endParaRPr lang="en-US" sz="28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24</a:t>
            </a:fld>
            <a:endParaRPr lang="en-US"/>
          </a:p>
        </p:txBody>
      </p:sp>
      <p:sp>
        <p:nvSpPr>
          <p:cNvPr id="9" name="Footer Placeholder 8"/>
          <p:cNvSpPr>
            <a:spLocks noGrp="1"/>
          </p:cNvSpPr>
          <p:nvPr>
            <p:ph type="ftr" sz="quarter" idx="11"/>
          </p:nvPr>
        </p:nvSpPr>
        <p:spPr>
          <a:xfrm>
            <a:off x="3048000" y="5975350"/>
            <a:ext cx="2895600" cy="365125"/>
          </a:xfrm>
        </p:spPr>
        <p:txBody>
          <a:bodyPr/>
          <a:lstStyle/>
          <a:p>
            <a:r>
              <a:rPr lang="en-US" smtClean="0"/>
              <a:t>G1401311</a:t>
            </a:r>
            <a:endParaRPr lang="en-US"/>
          </a:p>
        </p:txBody>
      </p:sp>
      <p:pic>
        <p:nvPicPr>
          <p:cNvPr id="14" name="Picture 13"/>
          <p:cNvPicPr>
            <a:picLocks noChangeAspect="1"/>
          </p:cNvPicPr>
          <p:nvPr/>
        </p:nvPicPr>
        <p:blipFill>
          <a:blip r:embed="rId3"/>
          <a:stretch>
            <a:fillRect/>
          </a:stretch>
        </p:blipFill>
        <p:spPr>
          <a:xfrm>
            <a:off x="76200" y="914400"/>
            <a:ext cx="6248400" cy="3124200"/>
          </a:xfrm>
          <a:prstGeom prst="rect">
            <a:avLst/>
          </a:prstGeom>
        </p:spPr>
      </p:pic>
      <p:pic>
        <p:nvPicPr>
          <p:cNvPr id="16" name="Picture 15"/>
          <p:cNvPicPr>
            <a:picLocks noChangeAspect="1"/>
          </p:cNvPicPr>
          <p:nvPr/>
        </p:nvPicPr>
        <p:blipFill>
          <a:blip r:embed="rId4"/>
          <a:stretch>
            <a:fillRect/>
          </a:stretch>
        </p:blipFill>
        <p:spPr>
          <a:xfrm>
            <a:off x="63500" y="3733800"/>
            <a:ext cx="6261100" cy="2894191"/>
          </a:xfrm>
          <a:prstGeom prst="rect">
            <a:avLst/>
          </a:prstGeom>
        </p:spPr>
      </p:pic>
      <p:sp>
        <p:nvSpPr>
          <p:cNvPr id="17" name="TextBox 16"/>
          <p:cNvSpPr txBox="1"/>
          <p:nvPr/>
        </p:nvSpPr>
        <p:spPr>
          <a:xfrm>
            <a:off x="6477000" y="1419285"/>
            <a:ext cx="2438400" cy="4524315"/>
          </a:xfrm>
          <a:prstGeom prst="rect">
            <a:avLst/>
          </a:prstGeom>
          <a:solidFill>
            <a:srgbClr val="000000">
              <a:alpha val="74000"/>
            </a:srgbClr>
          </a:solidFill>
        </p:spPr>
        <p:txBody>
          <a:bodyPr wrap="square" rtlCol="0">
            <a:spAutoFit/>
          </a:bodyPr>
          <a:lstStyle/>
          <a:p>
            <a:r>
              <a:rPr lang="en-US" sz="2400" dirty="0" smtClean="0">
                <a:solidFill>
                  <a:schemeClr val="bg1"/>
                </a:solidFill>
              </a:rPr>
              <a:t>First dubbed “zero crossing” glitches – identified when  vertex cavity actuation signals crossed zero. </a:t>
            </a:r>
          </a:p>
          <a:p>
            <a:endParaRPr lang="en-US" sz="2400" dirty="0" smtClean="0">
              <a:solidFill>
                <a:schemeClr val="bg1"/>
              </a:solidFill>
            </a:endParaRPr>
          </a:p>
          <a:p>
            <a:r>
              <a:rPr lang="en-US" sz="2400" dirty="0" smtClean="0">
                <a:solidFill>
                  <a:schemeClr val="bg1"/>
                </a:solidFill>
              </a:rPr>
              <a:t>Actually a subset of a broader known issue with these DACs. </a:t>
            </a:r>
            <a:endParaRPr lang="en-US" dirty="0">
              <a:solidFill>
                <a:schemeClr val="bg1"/>
              </a:solidFill>
            </a:endParaRPr>
          </a:p>
        </p:txBody>
      </p:sp>
      <p:cxnSp>
        <p:nvCxnSpPr>
          <p:cNvPr id="23" name="Straight Arrow Connector 22"/>
          <p:cNvCxnSpPr/>
          <p:nvPr/>
        </p:nvCxnSpPr>
        <p:spPr>
          <a:xfrm flipV="1">
            <a:off x="35814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371600" y="3352800"/>
            <a:ext cx="76200" cy="2819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9906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85800" y="4953000"/>
            <a:ext cx="5334000"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34290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219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38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191000" y="1295400"/>
            <a:ext cx="1752600" cy="646331"/>
          </a:xfrm>
          <a:prstGeom prst="rect">
            <a:avLst/>
          </a:prstGeom>
          <a:solidFill>
            <a:srgbClr val="FFFFFF"/>
          </a:solidFill>
        </p:spPr>
        <p:txBody>
          <a:bodyPr wrap="square" rtlCol="0">
            <a:spAutoFit/>
          </a:bodyPr>
          <a:lstStyle/>
          <a:p>
            <a:pPr algn="ctr"/>
            <a:r>
              <a:rPr lang="en-US" dirty="0" smtClean="0"/>
              <a:t>Power recycling cavity length</a:t>
            </a:r>
            <a:endParaRPr lang="en-US" dirty="0"/>
          </a:p>
        </p:txBody>
      </p:sp>
      <p:sp>
        <p:nvSpPr>
          <p:cNvPr id="19" name="TextBox 18"/>
          <p:cNvSpPr txBox="1"/>
          <p:nvPr/>
        </p:nvSpPr>
        <p:spPr>
          <a:xfrm>
            <a:off x="4038600" y="5486400"/>
            <a:ext cx="1752600" cy="646331"/>
          </a:xfrm>
          <a:prstGeom prst="rect">
            <a:avLst/>
          </a:prstGeom>
          <a:solidFill>
            <a:srgbClr val="FFFFFF"/>
          </a:solidFill>
        </p:spPr>
        <p:txBody>
          <a:bodyPr wrap="square" rtlCol="0">
            <a:spAutoFit/>
          </a:bodyPr>
          <a:lstStyle/>
          <a:p>
            <a:pPr algn="ctr"/>
            <a:r>
              <a:rPr lang="en-US" dirty="0" smtClean="0"/>
              <a:t>Power recycling mirror actuation</a:t>
            </a:r>
            <a:endParaRPr lang="en-US" dirty="0"/>
          </a:p>
        </p:txBody>
      </p:sp>
    </p:spTree>
    <p:extLst>
      <p:ext uri="{BB962C8B-B14F-4D97-AF65-F5344CB8AC3E}">
        <p14:creationId xmlns:p14="http://schemas.microsoft.com/office/powerpoint/2010/main" val="8415599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762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228600"/>
            <a:ext cx="8534400" cy="1143000"/>
          </a:xfrm>
        </p:spPr>
        <p:txBody>
          <a:bodyPr>
            <a:normAutofit/>
          </a:bodyPr>
          <a:lstStyle/>
          <a:p>
            <a:r>
              <a:rPr lang="en-US" sz="2800" dirty="0" smtClean="0">
                <a:solidFill>
                  <a:schemeClr val="bg1"/>
                </a:solidFill>
              </a:rPr>
              <a:t>The mechanism : major carry transition DAC </a:t>
            </a:r>
            <a:r>
              <a:rPr lang="en-US" sz="2800" dirty="0" err="1" smtClean="0">
                <a:solidFill>
                  <a:schemeClr val="bg1"/>
                </a:solidFill>
              </a:rPr>
              <a:t>glitching</a:t>
            </a:r>
            <a:endParaRPr lang="en-US" sz="28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25</a:t>
            </a:fld>
            <a:endParaRPr lang="en-US"/>
          </a:p>
        </p:txBody>
      </p:sp>
      <p:sp>
        <p:nvSpPr>
          <p:cNvPr id="9" name="Footer Placeholder 8"/>
          <p:cNvSpPr>
            <a:spLocks noGrp="1"/>
          </p:cNvSpPr>
          <p:nvPr>
            <p:ph type="ftr" sz="quarter" idx="11"/>
          </p:nvPr>
        </p:nvSpPr>
        <p:spPr>
          <a:xfrm>
            <a:off x="3048000" y="5975350"/>
            <a:ext cx="2895600" cy="365125"/>
          </a:xfrm>
        </p:spPr>
        <p:txBody>
          <a:bodyPr/>
          <a:lstStyle/>
          <a:p>
            <a:r>
              <a:rPr lang="en-US" smtClean="0"/>
              <a:t>G1401311</a:t>
            </a:r>
            <a:endParaRPr lang="en-US"/>
          </a:p>
        </p:txBody>
      </p:sp>
      <p:sp>
        <p:nvSpPr>
          <p:cNvPr id="17" name="TextBox 16"/>
          <p:cNvSpPr txBox="1"/>
          <p:nvPr/>
        </p:nvSpPr>
        <p:spPr>
          <a:xfrm>
            <a:off x="6477000" y="990600"/>
            <a:ext cx="2438400" cy="3785652"/>
          </a:xfrm>
          <a:prstGeom prst="rect">
            <a:avLst/>
          </a:prstGeom>
          <a:solidFill>
            <a:schemeClr val="tx1">
              <a:lumMod val="95000"/>
              <a:lumOff val="5000"/>
              <a:alpha val="71000"/>
            </a:schemeClr>
          </a:solidFill>
        </p:spPr>
        <p:txBody>
          <a:bodyPr wrap="square" rtlCol="0">
            <a:spAutoFit/>
          </a:bodyPr>
          <a:lstStyle/>
          <a:p>
            <a:r>
              <a:rPr lang="en-US" sz="2400" dirty="0">
                <a:solidFill>
                  <a:schemeClr val="bg1"/>
                </a:solidFill>
              </a:rPr>
              <a:t>M</a:t>
            </a:r>
            <a:r>
              <a:rPr lang="en-US" sz="2400" dirty="0" smtClean="0">
                <a:solidFill>
                  <a:schemeClr val="bg1"/>
                </a:solidFill>
              </a:rPr>
              <a:t>ajor</a:t>
            </a:r>
            <a:r>
              <a:rPr lang="en-US" sz="2400" dirty="0">
                <a:solidFill>
                  <a:schemeClr val="bg1"/>
                </a:solidFill>
              </a:rPr>
              <a:t>-carry </a:t>
            </a:r>
            <a:r>
              <a:rPr lang="en-US" sz="2400" dirty="0" smtClean="0">
                <a:solidFill>
                  <a:schemeClr val="bg1"/>
                </a:solidFill>
              </a:rPr>
              <a:t>transitions (MCTs): value transitions </a:t>
            </a:r>
            <a:r>
              <a:rPr lang="en-US" sz="2400" dirty="0">
                <a:solidFill>
                  <a:schemeClr val="bg1"/>
                </a:solidFill>
              </a:rPr>
              <a:t>that </a:t>
            </a:r>
            <a:r>
              <a:rPr lang="en-US" sz="2400" dirty="0" smtClean="0">
                <a:solidFill>
                  <a:schemeClr val="bg1"/>
                </a:solidFill>
              </a:rPr>
              <a:t>cause </a:t>
            </a:r>
            <a:r>
              <a:rPr lang="en-US" sz="2400" dirty="0">
                <a:solidFill>
                  <a:schemeClr val="bg1"/>
                </a:solidFill>
              </a:rPr>
              <a:t>a most significant </a:t>
            </a:r>
            <a:r>
              <a:rPr lang="en-US" sz="2400" dirty="0" smtClean="0">
                <a:solidFill>
                  <a:schemeClr val="bg1"/>
                </a:solidFill>
              </a:rPr>
              <a:t>bit(s) </a:t>
            </a:r>
            <a:r>
              <a:rPr lang="en-US" sz="2400" dirty="0">
                <a:solidFill>
                  <a:schemeClr val="bg1"/>
                </a:solidFill>
              </a:rPr>
              <a:t>t</a:t>
            </a:r>
            <a:r>
              <a:rPr lang="en-US" sz="2400" dirty="0" smtClean="0">
                <a:solidFill>
                  <a:schemeClr val="bg1"/>
                </a:solidFill>
              </a:rPr>
              <a:t>o change</a:t>
            </a:r>
          </a:p>
          <a:p>
            <a:endParaRPr lang="en-US" sz="2400" dirty="0" smtClean="0">
              <a:solidFill>
                <a:schemeClr val="bg1"/>
              </a:solidFill>
            </a:endParaRPr>
          </a:p>
          <a:p>
            <a:endParaRPr lang="en-US" sz="2400" dirty="0" smtClean="0">
              <a:solidFill>
                <a:schemeClr val="bg1"/>
              </a:solidFill>
            </a:endParaRPr>
          </a:p>
          <a:p>
            <a:pPr algn="ctr"/>
            <a:r>
              <a:rPr lang="en-US" sz="2400" b="1" dirty="0" smtClean="0">
                <a:solidFill>
                  <a:schemeClr val="accent6">
                    <a:lumMod val="60000"/>
                    <a:lumOff val="40000"/>
                  </a:schemeClr>
                </a:solidFill>
              </a:rPr>
              <a:t>Examples: </a:t>
            </a:r>
            <a:endParaRPr lang="en-US" sz="2400" b="1" dirty="0">
              <a:solidFill>
                <a:schemeClr val="accent6">
                  <a:lumMod val="60000"/>
                  <a:lumOff val="40000"/>
                </a:schemeClr>
              </a:solidFill>
            </a:endParaRPr>
          </a:p>
        </p:txBody>
      </p:sp>
      <p:sp>
        <p:nvSpPr>
          <p:cNvPr id="3" name="Rounded Rectangle 2"/>
          <p:cNvSpPr/>
          <p:nvPr/>
        </p:nvSpPr>
        <p:spPr>
          <a:xfrm>
            <a:off x="6705600" y="4953000"/>
            <a:ext cx="914400" cy="16002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781800" y="5029200"/>
            <a:ext cx="762000" cy="461665"/>
          </a:xfrm>
          <a:prstGeom prst="rect">
            <a:avLst/>
          </a:prstGeom>
          <a:noFill/>
        </p:spPr>
        <p:txBody>
          <a:bodyPr wrap="square" rtlCol="0">
            <a:spAutoFit/>
          </a:bodyPr>
          <a:lstStyle/>
          <a:p>
            <a:r>
              <a:rPr lang="en-US" sz="2400" b="1" spc="300" dirty="0" smtClean="0">
                <a:latin typeface="Synchro LET"/>
                <a:cs typeface="Synchro LET"/>
              </a:rPr>
              <a:t>0111</a:t>
            </a:r>
            <a:endParaRPr lang="en-US" sz="2400" b="1" spc="300" dirty="0">
              <a:latin typeface="Synchro LET"/>
              <a:cs typeface="Synchro LET"/>
            </a:endParaRPr>
          </a:p>
        </p:txBody>
      </p:sp>
      <p:sp>
        <p:nvSpPr>
          <p:cNvPr id="12" name="TextBox 11"/>
          <p:cNvSpPr txBox="1"/>
          <p:nvPr/>
        </p:nvSpPr>
        <p:spPr>
          <a:xfrm>
            <a:off x="6705600" y="6015335"/>
            <a:ext cx="914400" cy="461665"/>
          </a:xfrm>
          <a:prstGeom prst="rect">
            <a:avLst/>
          </a:prstGeom>
          <a:noFill/>
        </p:spPr>
        <p:txBody>
          <a:bodyPr wrap="square" rtlCol="0">
            <a:spAutoFit/>
          </a:bodyPr>
          <a:lstStyle/>
          <a:p>
            <a:r>
              <a:rPr lang="en-US" sz="2400" b="1" dirty="0" smtClean="0">
                <a:latin typeface="Synchro LET"/>
                <a:cs typeface="Synchro LET"/>
              </a:rPr>
              <a:t>1000</a:t>
            </a:r>
            <a:endParaRPr lang="en-US" sz="2400" b="1" dirty="0">
              <a:latin typeface="Synchro LET"/>
              <a:cs typeface="Synchro LET"/>
            </a:endParaRPr>
          </a:p>
        </p:txBody>
      </p:sp>
      <p:sp>
        <p:nvSpPr>
          <p:cNvPr id="5" name="Down Arrow 4"/>
          <p:cNvSpPr/>
          <p:nvPr/>
        </p:nvSpPr>
        <p:spPr>
          <a:xfrm>
            <a:off x="7010400" y="5562600"/>
            <a:ext cx="228600" cy="4572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7848600" y="4953000"/>
            <a:ext cx="914400" cy="16002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924800" y="5029200"/>
            <a:ext cx="838200" cy="461665"/>
          </a:xfrm>
          <a:prstGeom prst="rect">
            <a:avLst/>
          </a:prstGeom>
          <a:noFill/>
        </p:spPr>
        <p:txBody>
          <a:bodyPr wrap="square" rtlCol="0">
            <a:spAutoFit/>
          </a:bodyPr>
          <a:lstStyle/>
          <a:p>
            <a:r>
              <a:rPr lang="en-US" sz="2400" b="1" dirty="0" smtClean="0">
                <a:latin typeface="Synchro LET"/>
                <a:cs typeface="Synchro LET"/>
              </a:rPr>
              <a:t>1000</a:t>
            </a:r>
            <a:endParaRPr lang="en-US" sz="2400" b="1" dirty="0">
              <a:latin typeface="Synchro LET"/>
              <a:cs typeface="Synchro LET"/>
            </a:endParaRPr>
          </a:p>
        </p:txBody>
      </p:sp>
      <p:sp>
        <p:nvSpPr>
          <p:cNvPr id="20" name="Down Arrow 19"/>
          <p:cNvSpPr/>
          <p:nvPr/>
        </p:nvSpPr>
        <p:spPr>
          <a:xfrm>
            <a:off x="8229600" y="5562600"/>
            <a:ext cx="228600" cy="4572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924800" y="6015335"/>
            <a:ext cx="762000" cy="461665"/>
          </a:xfrm>
          <a:prstGeom prst="rect">
            <a:avLst/>
          </a:prstGeom>
          <a:noFill/>
        </p:spPr>
        <p:txBody>
          <a:bodyPr wrap="square" rtlCol="0">
            <a:spAutoFit/>
          </a:bodyPr>
          <a:lstStyle/>
          <a:p>
            <a:r>
              <a:rPr lang="en-US" sz="2400" b="1" spc="300" dirty="0" smtClean="0">
                <a:latin typeface="Synchro LET"/>
                <a:cs typeface="Synchro LET"/>
              </a:rPr>
              <a:t>0111</a:t>
            </a:r>
            <a:endParaRPr lang="en-US" sz="2400" b="1" spc="300" dirty="0">
              <a:latin typeface="Synchro LET"/>
              <a:cs typeface="Synchro LET"/>
            </a:endParaRPr>
          </a:p>
        </p:txBody>
      </p:sp>
      <p:sp>
        <p:nvSpPr>
          <p:cNvPr id="22" name="Footer Placeholder 8"/>
          <p:cNvSpPr txBox="1">
            <a:spLocks/>
          </p:cNvSpPr>
          <p:nvPr/>
        </p:nvSpPr>
        <p:spPr>
          <a:xfrm>
            <a:off x="3048000" y="5975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G1400823</a:t>
            </a:r>
            <a:endParaRPr lang="en-US"/>
          </a:p>
        </p:txBody>
      </p:sp>
      <p:pic>
        <p:nvPicPr>
          <p:cNvPr id="23" name="Picture 22"/>
          <p:cNvPicPr>
            <a:picLocks noChangeAspect="1"/>
          </p:cNvPicPr>
          <p:nvPr/>
        </p:nvPicPr>
        <p:blipFill>
          <a:blip r:embed="rId3"/>
          <a:stretch>
            <a:fillRect/>
          </a:stretch>
        </p:blipFill>
        <p:spPr>
          <a:xfrm>
            <a:off x="76200" y="914400"/>
            <a:ext cx="6248400" cy="3124200"/>
          </a:xfrm>
          <a:prstGeom prst="rect">
            <a:avLst/>
          </a:prstGeom>
        </p:spPr>
      </p:pic>
      <p:pic>
        <p:nvPicPr>
          <p:cNvPr id="24" name="Picture 23"/>
          <p:cNvPicPr>
            <a:picLocks noChangeAspect="1"/>
          </p:cNvPicPr>
          <p:nvPr/>
        </p:nvPicPr>
        <p:blipFill>
          <a:blip r:embed="rId4"/>
          <a:stretch>
            <a:fillRect/>
          </a:stretch>
        </p:blipFill>
        <p:spPr>
          <a:xfrm>
            <a:off x="63500" y="3733800"/>
            <a:ext cx="6261100" cy="2894191"/>
          </a:xfrm>
          <a:prstGeom prst="rect">
            <a:avLst/>
          </a:prstGeom>
        </p:spPr>
      </p:pic>
      <p:cxnSp>
        <p:nvCxnSpPr>
          <p:cNvPr id="25" name="Straight Arrow Connector 24"/>
          <p:cNvCxnSpPr/>
          <p:nvPr/>
        </p:nvCxnSpPr>
        <p:spPr>
          <a:xfrm flipV="1">
            <a:off x="35814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371600" y="3352800"/>
            <a:ext cx="76200" cy="2819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9906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85800" y="4953000"/>
            <a:ext cx="5334000"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34290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19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838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91000" y="1295400"/>
            <a:ext cx="1752600" cy="646331"/>
          </a:xfrm>
          <a:prstGeom prst="rect">
            <a:avLst/>
          </a:prstGeom>
          <a:solidFill>
            <a:srgbClr val="FFFFFF"/>
          </a:solidFill>
        </p:spPr>
        <p:txBody>
          <a:bodyPr wrap="square" rtlCol="0">
            <a:spAutoFit/>
          </a:bodyPr>
          <a:lstStyle/>
          <a:p>
            <a:pPr algn="ctr"/>
            <a:r>
              <a:rPr lang="en-US" dirty="0" smtClean="0"/>
              <a:t>Power recycling cavity length</a:t>
            </a:r>
            <a:endParaRPr lang="en-US" dirty="0"/>
          </a:p>
        </p:txBody>
      </p:sp>
      <p:sp>
        <p:nvSpPr>
          <p:cNvPr id="33" name="TextBox 32"/>
          <p:cNvSpPr txBox="1"/>
          <p:nvPr/>
        </p:nvSpPr>
        <p:spPr>
          <a:xfrm>
            <a:off x="4038600" y="5486400"/>
            <a:ext cx="1752600" cy="646331"/>
          </a:xfrm>
          <a:prstGeom prst="rect">
            <a:avLst/>
          </a:prstGeom>
          <a:solidFill>
            <a:srgbClr val="FFFFFF"/>
          </a:solidFill>
        </p:spPr>
        <p:txBody>
          <a:bodyPr wrap="square" rtlCol="0">
            <a:spAutoFit/>
          </a:bodyPr>
          <a:lstStyle/>
          <a:p>
            <a:pPr algn="ctr"/>
            <a:r>
              <a:rPr lang="en-US" dirty="0" smtClean="0"/>
              <a:t>Power recycling mirror actuation</a:t>
            </a:r>
            <a:endParaRPr lang="en-US" dirty="0"/>
          </a:p>
        </p:txBody>
      </p:sp>
    </p:spTree>
    <p:extLst>
      <p:ext uri="{BB962C8B-B14F-4D97-AF65-F5344CB8AC3E}">
        <p14:creationId xmlns:p14="http://schemas.microsoft.com/office/powerpoint/2010/main" val="15887013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Offset applied to vertex cavity actuation</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26</a:t>
            </a:fld>
            <a:endParaRPr lang="en-US"/>
          </a:p>
        </p:txBody>
      </p:sp>
      <p:sp>
        <p:nvSpPr>
          <p:cNvPr id="9" name="Footer Placeholder 8"/>
          <p:cNvSpPr>
            <a:spLocks noGrp="1"/>
          </p:cNvSpPr>
          <p:nvPr>
            <p:ph type="ftr" sz="quarter" idx="11"/>
          </p:nvPr>
        </p:nvSpPr>
        <p:spPr/>
        <p:txBody>
          <a:bodyPr/>
          <a:lstStyle/>
          <a:p>
            <a:r>
              <a:rPr lang="en-US" smtClean="0"/>
              <a:t>G1401311</a:t>
            </a:r>
            <a:endParaRPr lang="en-US"/>
          </a:p>
        </p:txBody>
      </p:sp>
      <p:pic>
        <p:nvPicPr>
          <p:cNvPr id="4" name="Picture 3"/>
          <p:cNvPicPr>
            <a:picLocks noChangeAspect="1"/>
          </p:cNvPicPr>
          <p:nvPr/>
        </p:nvPicPr>
        <p:blipFill>
          <a:blip r:embed="rId2"/>
          <a:stretch>
            <a:fillRect/>
          </a:stretch>
        </p:blipFill>
        <p:spPr>
          <a:xfrm>
            <a:off x="437028" y="1400582"/>
            <a:ext cx="8153400" cy="4832526"/>
          </a:xfrm>
          <a:prstGeom prst="rect">
            <a:avLst/>
          </a:prstGeom>
        </p:spPr>
      </p:pic>
      <p:sp>
        <p:nvSpPr>
          <p:cNvPr id="14" name="TextBox 13"/>
          <p:cNvSpPr txBox="1"/>
          <p:nvPr/>
        </p:nvSpPr>
        <p:spPr>
          <a:xfrm>
            <a:off x="1505056" y="1400582"/>
            <a:ext cx="6495944" cy="646331"/>
          </a:xfrm>
          <a:prstGeom prst="rect">
            <a:avLst/>
          </a:prstGeom>
          <a:solidFill>
            <a:srgbClr val="FFFFFF"/>
          </a:solidFill>
        </p:spPr>
        <p:txBody>
          <a:bodyPr wrap="square" rtlCol="0">
            <a:spAutoFit/>
          </a:bodyPr>
          <a:lstStyle/>
          <a:p>
            <a:pPr algn="ctr"/>
            <a:r>
              <a:rPr lang="en-US" dirty="0" smtClean="0"/>
              <a:t>Time series of power recycling cavity length control </a:t>
            </a:r>
            <a:r>
              <a:rPr lang="en-US" dirty="0" smtClean="0"/>
              <a:t>signal</a:t>
            </a:r>
          </a:p>
          <a:p>
            <a:pPr algn="ctr"/>
            <a:r>
              <a:rPr lang="en-US" dirty="0" smtClean="0"/>
              <a:t> </a:t>
            </a:r>
            <a:r>
              <a:rPr lang="en-US" sz="800" dirty="0" smtClean="0"/>
              <a:t>     </a:t>
            </a:r>
            <a:endParaRPr lang="en-US" sz="800" dirty="0"/>
          </a:p>
        </p:txBody>
      </p:sp>
    </p:spTree>
    <p:extLst>
      <p:ext uri="{BB962C8B-B14F-4D97-AF65-F5344CB8AC3E}">
        <p14:creationId xmlns:p14="http://schemas.microsoft.com/office/powerpoint/2010/main" val="5126025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Offset applied to vertex cavity actuation</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27</a:t>
            </a:fld>
            <a:endParaRPr lang="en-US"/>
          </a:p>
        </p:txBody>
      </p:sp>
      <p:sp>
        <p:nvSpPr>
          <p:cNvPr id="9" name="Footer Placeholder 8"/>
          <p:cNvSpPr>
            <a:spLocks noGrp="1"/>
          </p:cNvSpPr>
          <p:nvPr>
            <p:ph type="ftr" sz="quarter" idx="11"/>
          </p:nvPr>
        </p:nvSpPr>
        <p:spPr/>
        <p:txBody>
          <a:bodyPr/>
          <a:lstStyle/>
          <a:p>
            <a:r>
              <a:rPr lang="en-US" smtClean="0"/>
              <a:t>G1401311</a:t>
            </a:r>
            <a:endParaRPr lang="en-US"/>
          </a:p>
        </p:txBody>
      </p:sp>
      <p:pic>
        <p:nvPicPr>
          <p:cNvPr id="4" name="Picture 3"/>
          <p:cNvPicPr>
            <a:picLocks noChangeAspect="1"/>
          </p:cNvPicPr>
          <p:nvPr/>
        </p:nvPicPr>
        <p:blipFill>
          <a:blip r:embed="rId3"/>
          <a:stretch>
            <a:fillRect/>
          </a:stretch>
        </p:blipFill>
        <p:spPr>
          <a:xfrm>
            <a:off x="304800" y="1252129"/>
            <a:ext cx="8686800" cy="5148672"/>
          </a:xfrm>
          <a:prstGeom prst="rect">
            <a:avLst/>
          </a:prstGeom>
        </p:spPr>
      </p:pic>
      <p:sp>
        <p:nvSpPr>
          <p:cNvPr id="3" name="Rounded Rectangle 2"/>
          <p:cNvSpPr/>
          <p:nvPr/>
        </p:nvSpPr>
        <p:spPr>
          <a:xfrm>
            <a:off x="7696200" y="2057400"/>
            <a:ext cx="914400" cy="3505200"/>
          </a:xfrm>
          <a:prstGeom prst="roundRec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20769238">
            <a:off x="6415862" y="3470413"/>
            <a:ext cx="1063740" cy="665676"/>
          </a:xfrm>
          <a:prstGeom prst="rightArrow">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95400" y="3505200"/>
            <a:ext cx="5029200" cy="2308324"/>
          </a:xfrm>
          <a:prstGeom prst="rect">
            <a:avLst/>
          </a:prstGeom>
          <a:solidFill>
            <a:schemeClr val="bg1">
              <a:alpha val="77000"/>
            </a:schemeClr>
          </a:solidFill>
        </p:spPr>
        <p:txBody>
          <a:bodyPr wrap="square" rtlCol="0">
            <a:spAutoFit/>
          </a:bodyPr>
          <a:lstStyle/>
          <a:p>
            <a:pPr marL="342900" indent="-342900">
              <a:buFont typeface="Arial"/>
              <a:buChar char="•"/>
            </a:pPr>
            <a:r>
              <a:rPr lang="en-US" sz="2400" dirty="0" smtClean="0"/>
              <a:t>An offset is applied to the signal sent to the optic actuators in the vertex cavities</a:t>
            </a:r>
          </a:p>
          <a:p>
            <a:pPr marL="342900" indent="-342900">
              <a:buFont typeface="Arial"/>
              <a:buChar char="•"/>
            </a:pPr>
            <a:r>
              <a:rPr lang="en-US" sz="2400" dirty="0"/>
              <a:t>T</a:t>
            </a:r>
            <a:r>
              <a:rPr lang="en-US" sz="2400" dirty="0" smtClean="0"/>
              <a:t>hese signals no longer cross zero</a:t>
            </a:r>
          </a:p>
          <a:p>
            <a:pPr marL="342900" indent="-342900">
              <a:buFont typeface="Arial"/>
              <a:buChar char="•"/>
            </a:pPr>
            <a:r>
              <a:rPr lang="en-US" sz="2400" dirty="0"/>
              <a:t>T</a:t>
            </a:r>
            <a:r>
              <a:rPr lang="en-US" sz="2400" dirty="0" smtClean="0"/>
              <a:t>he length signal </a:t>
            </a:r>
            <a:r>
              <a:rPr lang="en-US" sz="2400" dirty="0" err="1" smtClean="0"/>
              <a:t>glitching</a:t>
            </a:r>
            <a:r>
              <a:rPr lang="en-US" sz="2400" dirty="0" smtClean="0"/>
              <a:t> that couples to DARM is greatly reduced </a:t>
            </a:r>
            <a:endParaRPr lang="en-US" sz="2400" dirty="0"/>
          </a:p>
        </p:txBody>
      </p:sp>
      <p:sp>
        <p:nvSpPr>
          <p:cNvPr id="11" name="TextBox 10"/>
          <p:cNvSpPr txBox="1"/>
          <p:nvPr/>
        </p:nvSpPr>
        <p:spPr>
          <a:xfrm>
            <a:off x="1828800" y="1295400"/>
            <a:ext cx="6172200" cy="369332"/>
          </a:xfrm>
          <a:prstGeom prst="rect">
            <a:avLst/>
          </a:prstGeom>
          <a:solidFill>
            <a:srgbClr val="FFFFFF"/>
          </a:solidFill>
        </p:spPr>
        <p:txBody>
          <a:bodyPr wrap="square" rtlCol="0">
            <a:spAutoFit/>
          </a:bodyPr>
          <a:lstStyle/>
          <a:p>
            <a:pPr algn="ctr"/>
            <a:r>
              <a:rPr lang="en-US" dirty="0" smtClean="0"/>
              <a:t>Time series of power recycling cavity length control signal </a:t>
            </a:r>
            <a:endParaRPr lang="en-US" dirty="0"/>
          </a:p>
        </p:txBody>
      </p:sp>
    </p:spTree>
    <p:extLst>
      <p:ext uri="{BB962C8B-B14F-4D97-AF65-F5344CB8AC3E}">
        <p14:creationId xmlns:p14="http://schemas.microsoft.com/office/powerpoint/2010/main" val="7585746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End station actuator glitches identified </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28</a:t>
            </a:fld>
            <a:endParaRPr lang="en-US"/>
          </a:p>
        </p:txBody>
      </p:sp>
      <p:sp>
        <p:nvSpPr>
          <p:cNvPr id="9" name="Footer Placeholder 8"/>
          <p:cNvSpPr>
            <a:spLocks noGrp="1"/>
          </p:cNvSpPr>
          <p:nvPr>
            <p:ph type="ftr" sz="quarter" idx="11"/>
          </p:nvPr>
        </p:nvSpPr>
        <p:spPr/>
        <p:txBody>
          <a:bodyPr/>
          <a:lstStyle/>
          <a:p>
            <a:r>
              <a:rPr lang="en-US" smtClean="0"/>
              <a:t>G1401311</a:t>
            </a:r>
            <a:endParaRPr lang="en-US"/>
          </a:p>
        </p:txBody>
      </p:sp>
      <p:sp>
        <p:nvSpPr>
          <p:cNvPr id="8" name="TextBox 7"/>
          <p:cNvSpPr txBox="1"/>
          <p:nvPr/>
        </p:nvSpPr>
        <p:spPr>
          <a:xfrm>
            <a:off x="228600" y="1707951"/>
            <a:ext cx="1752600" cy="4801315"/>
          </a:xfrm>
          <a:prstGeom prst="rect">
            <a:avLst/>
          </a:prstGeom>
          <a:solidFill>
            <a:schemeClr val="tx1">
              <a:lumMod val="85000"/>
              <a:lumOff val="15000"/>
              <a:alpha val="77000"/>
            </a:schemeClr>
          </a:solidFill>
          <a:ln>
            <a:noFill/>
          </a:ln>
        </p:spPr>
        <p:txBody>
          <a:bodyPr wrap="square" rtlCol="0">
            <a:spAutoFit/>
          </a:bodyPr>
          <a:lstStyle/>
          <a:p>
            <a:r>
              <a:rPr lang="en-US" dirty="0" smtClean="0">
                <a:solidFill>
                  <a:schemeClr val="bg1"/>
                </a:solidFill>
              </a:rPr>
              <a:t>The Detector Characterization group also identified this behavior in one of the end stations at the 2^16 MCT </a:t>
            </a:r>
          </a:p>
          <a:p>
            <a:endParaRPr lang="en-US" dirty="0" smtClean="0">
              <a:solidFill>
                <a:schemeClr val="bg1"/>
              </a:solidFill>
            </a:endParaRPr>
          </a:p>
          <a:p>
            <a:r>
              <a:rPr lang="en-US" dirty="0" smtClean="0">
                <a:solidFill>
                  <a:schemeClr val="bg1"/>
                </a:solidFill>
              </a:rPr>
              <a:t>MCT </a:t>
            </a:r>
            <a:r>
              <a:rPr lang="en-US" dirty="0" err="1" smtClean="0">
                <a:solidFill>
                  <a:schemeClr val="bg1"/>
                </a:solidFill>
              </a:rPr>
              <a:t>glitching</a:t>
            </a:r>
            <a:r>
              <a:rPr lang="en-US" dirty="0" smtClean="0">
                <a:solidFill>
                  <a:schemeClr val="bg1"/>
                </a:solidFill>
              </a:rPr>
              <a:t> was later addressed with calibration of DACs – the offsets were removed in mid December</a:t>
            </a:r>
            <a:endParaRPr lang="en-US" dirty="0">
              <a:solidFill>
                <a:schemeClr val="bg1"/>
              </a:solidFill>
            </a:endParaRPr>
          </a:p>
        </p:txBody>
      </p:sp>
      <p:pic>
        <p:nvPicPr>
          <p:cNvPr id="11" name="Picture 10"/>
          <p:cNvPicPr>
            <a:picLocks noChangeAspect="1"/>
          </p:cNvPicPr>
          <p:nvPr/>
        </p:nvPicPr>
        <p:blipFill>
          <a:blip r:embed="rId3"/>
          <a:stretch>
            <a:fillRect/>
          </a:stretch>
        </p:blipFill>
        <p:spPr>
          <a:xfrm>
            <a:off x="2133600" y="1295400"/>
            <a:ext cx="7010400" cy="5257800"/>
          </a:xfrm>
          <a:prstGeom prst="rect">
            <a:avLst/>
          </a:prstGeom>
        </p:spPr>
      </p:pic>
      <p:sp>
        <p:nvSpPr>
          <p:cNvPr id="12" name="TextBox 11"/>
          <p:cNvSpPr txBox="1"/>
          <p:nvPr/>
        </p:nvSpPr>
        <p:spPr>
          <a:xfrm>
            <a:off x="3810000" y="1371600"/>
            <a:ext cx="4724400" cy="369332"/>
          </a:xfrm>
          <a:prstGeom prst="rect">
            <a:avLst/>
          </a:prstGeom>
          <a:solidFill>
            <a:schemeClr val="bg1"/>
          </a:solidFill>
        </p:spPr>
        <p:txBody>
          <a:bodyPr wrap="square" rtlCol="0">
            <a:spAutoFit/>
          </a:bodyPr>
          <a:lstStyle/>
          <a:p>
            <a:r>
              <a:rPr lang="en-US" dirty="0" smtClean="0"/>
              <a:t>End X optic suspension actuation signal </a:t>
            </a:r>
            <a:endParaRPr lang="en-US" dirty="0"/>
          </a:p>
        </p:txBody>
      </p:sp>
      <p:sp>
        <p:nvSpPr>
          <p:cNvPr id="13" name="TextBox 12"/>
          <p:cNvSpPr txBox="1"/>
          <p:nvPr/>
        </p:nvSpPr>
        <p:spPr>
          <a:xfrm>
            <a:off x="3810000" y="2590800"/>
            <a:ext cx="3581400" cy="381000"/>
          </a:xfrm>
          <a:prstGeom prst="rect">
            <a:avLst/>
          </a:prstGeom>
          <a:solidFill>
            <a:schemeClr val="bg1"/>
          </a:solidFill>
        </p:spPr>
        <p:txBody>
          <a:bodyPr wrap="square" rtlCol="0">
            <a:spAutoFit/>
          </a:bodyPr>
          <a:lstStyle/>
          <a:p>
            <a:pPr algn="ctr"/>
            <a:r>
              <a:rPr lang="en-US" dirty="0" smtClean="0"/>
              <a:t>Calibrated DARM</a:t>
            </a:r>
            <a:endParaRPr lang="en-US" dirty="0"/>
          </a:p>
        </p:txBody>
      </p:sp>
      <p:sp>
        <p:nvSpPr>
          <p:cNvPr id="14" name="TextBox 13"/>
          <p:cNvSpPr txBox="1"/>
          <p:nvPr/>
        </p:nvSpPr>
        <p:spPr>
          <a:xfrm>
            <a:off x="2667000" y="6019800"/>
            <a:ext cx="5486400" cy="369332"/>
          </a:xfrm>
          <a:prstGeom prst="rect">
            <a:avLst/>
          </a:prstGeom>
          <a:solidFill>
            <a:schemeClr val="bg1"/>
          </a:solidFill>
        </p:spPr>
        <p:txBody>
          <a:bodyPr wrap="square" rtlCol="0">
            <a:spAutoFit/>
          </a:bodyPr>
          <a:lstStyle/>
          <a:p>
            <a:pPr algn="ctr"/>
            <a:r>
              <a:rPr lang="en-US" dirty="0" smtClean="0"/>
              <a:t>Time – 2 hours</a:t>
            </a:r>
            <a:endParaRPr lang="en-US" dirty="0"/>
          </a:p>
        </p:txBody>
      </p:sp>
    </p:spTree>
    <p:extLst>
      <p:ext uri="{BB962C8B-B14F-4D97-AF65-F5344CB8AC3E}">
        <p14:creationId xmlns:p14="http://schemas.microsoft.com/office/powerpoint/2010/main" val="4209193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341700" y="6356349"/>
            <a:ext cx="2895600" cy="365125"/>
          </a:xfrm>
        </p:spPr>
        <p:txBody>
          <a:bodyPr/>
          <a:lstStyle/>
          <a:p>
            <a:r>
              <a:rPr lang="pt-BR" smtClean="0"/>
              <a:t>LIGO DCC G1500061</a:t>
            </a:r>
            <a:endParaRPr lang="en-US"/>
          </a:p>
        </p:txBody>
      </p:sp>
      <p:sp>
        <p:nvSpPr>
          <p:cNvPr id="5" name="Slide Number Placeholder 4"/>
          <p:cNvSpPr>
            <a:spLocks noGrp="1"/>
          </p:cNvSpPr>
          <p:nvPr>
            <p:ph type="sldNum" sz="quarter" idx="12"/>
          </p:nvPr>
        </p:nvSpPr>
        <p:spPr>
          <a:xfrm>
            <a:off x="4770700" y="6356349"/>
            <a:ext cx="2133600" cy="365125"/>
          </a:xfrm>
        </p:spPr>
        <p:txBody>
          <a:bodyPr/>
          <a:lstStyle/>
          <a:p>
            <a:fld id="{43024FCC-38F4-8B4E-8346-EF7D6DA1C140}" type="slidenum">
              <a:rPr lang="en-US" smtClean="0"/>
              <a:t>29</a:t>
            </a:fld>
            <a:endParaRPr lang="en-US"/>
          </a:p>
        </p:txBody>
      </p:sp>
      <p:pic>
        <p:nvPicPr>
          <p:cNvPr id="6" name="Picture 5"/>
          <p:cNvPicPr>
            <a:picLocks noChangeAspect="1"/>
          </p:cNvPicPr>
          <p:nvPr/>
        </p:nvPicPr>
        <p:blipFill>
          <a:blip r:embed="rId2"/>
          <a:stretch>
            <a:fillRect/>
          </a:stretch>
        </p:blipFill>
        <p:spPr>
          <a:xfrm>
            <a:off x="-77071" y="3207658"/>
            <a:ext cx="6083900" cy="3650341"/>
          </a:xfrm>
          <a:prstGeom prst="rect">
            <a:avLst/>
          </a:prstGeom>
        </p:spPr>
      </p:pic>
      <p:pic>
        <p:nvPicPr>
          <p:cNvPr id="7" name="Picture 6"/>
          <p:cNvPicPr>
            <a:picLocks noChangeAspect="1"/>
          </p:cNvPicPr>
          <p:nvPr/>
        </p:nvPicPr>
        <p:blipFill rotWithShape="1">
          <a:blip r:embed="rId3"/>
          <a:srcRect l="6508" r="6469"/>
          <a:stretch/>
        </p:blipFill>
        <p:spPr>
          <a:xfrm>
            <a:off x="-127002" y="0"/>
            <a:ext cx="5582930" cy="3207658"/>
          </a:xfrm>
          <a:prstGeom prst="rect">
            <a:avLst/>
          </a:prstGeom>
        </p:spPr>
      </p:pic>
      <p:sp>
        <p:nvSpPr>
          <p:cNvPr id="8" name="TextBox 7"/>
          <p:cNvSpPr txBox="1"/>
          <p:nvPr/>
        </p:nvSpPr>
        <p:spPr>
          <a:xfrm>
            <a:off x="5678714" y="181429"/>
            <a:ext cx="3229429" cy="1200329"/>
          </a:xfrm>
          <a:prstGeom prst="rect">
            <a:avLst/>
          </a:prstGeom>
          <a:solidFill>
            <a:srgbClr val="000000">
              <a:alpha val="77000"/>
            </a:srgbClr>
          </a:solidFill>
        </p:spPr>
        <p:txBody>
          <a:bodyPr wrap="square" rtlCol="0">
            <a:spAutoFit/>
          </a:bodyPr>
          <a:lstStyle/>
          <a:p>
            <a:r>
              <a:rPr lang="en-US" sz="3600" dirty="0" smtClean="0">
                <a:solidFill>
                  <a:srgbClr val="FFFFFF"/>
                </a:solidFill>
              </a:rPr>
              <a:t>Return of DAC glitches</a:t>
            </a:r>
            <a:endParaRPr lang="en-US" sz="3600" dirty="0">
              <a:solidFill>
                <a:srgbClr val="FFFFFF"/>
              </a:solidFill>
            </a:endParaRPr>
          </a:p>
        </p:txBody>
      </p:sp>
      <p:sp>
        <p:nvSpPr>
          <p:cNvPr id="9" name="TextBox 8"/>
          <p:cNvSpPr txBox="1"/>
          <p:nvPr/>
        </p:nvSpPr>
        <p:spPr>
          <a:xfrm>
            <a:off x="5678714" y="1640115"/>
            <a:ext cx="3229429" cy="1384995"/>
          </a:xfrm>
          <a:prstGeom prst="rect">
            <a:avLst/>
          </a:prstGeom>
          <a:solidFill>
            <a:srgbClr val="000000">
              <a:alpha val="77000"/>
            </a:srgbClr>
          </a:solidFill>
        </p:spPr>
        <p:txBody>
          <a:bodyPr wrap="square" rtlCol="0">
            <a:spAutoFit/>
          </a:bodyPr>
          <a:lstStyle/>
          <a:p>
            <a:r>
              <a:rPr lang="en-US" sz="2800" dirty="0" smtClean="0">
                <a:solidFill>
                  <a:srgbClr val="FFFFFF"/>
                </a:solidFill>
              </a:rPr>
              <a:t>After ER6, loud glitches were observed in DARM</a:t>
            </a:r>
            <a:endParaRPr lang="en-US" sz="2800" dirty="0">
              <a:solidFill>
                <a:srgbClr val="FFFFFF"/>
              </a:solidFill>
            </a:endParaRPr>
          </a:p>
        </p:txBody>
      </p:sp>
      <p:sp>
        <p:nvSpPr>
          <p:cNvPr id="10" name="TextBox 9"/>
          <p:cNvSpPr txBox="1"/>
          <p:nvPr/>
        </p:nvSpPr>
        <p:spPr>
          <a:xfrm>
            <a:off x="6422571" y="2935513"/>
            <a:ext cx="2231572" cy="2246769"/>
          </a:xfrm>
          <a:prstGeom prst="rect">
            <a:avLst/>
          </a:prstGeom>
          <a:solidFill>
            <a:srgbClr val="000000">
              <a:alpha val="77000"/>
            </a:srgbClr>
          </a:solidFill>
        </p:spPr>
        <p:txBody>
          <a:bodyPr wrap="square" rtlCol="0">
            <a:spAutoFit/>
          </a:bodyPr>
          <a:lstStyle/>
          <a:p>
            <a:r>
              <a:rPr lang="en-US" sz="2800" dirty="0">
                <a:solidFill>
                  <a:srgbClr val="FFFFFF"/>
                </a:solidFill>
              </a:rPr>
              <a:t>that coupled with the vertex cavities (SRCL, PRCL, MICH) </a:t>
            </a:r>
            <a:endParaRPr lang="en-US" sz="2800" dirty="0"/>
          </a:p>
        </p:txBody>
      </p:sp>
      <p:sp>
        <p:nvSpPr>
          <p:cNvPr id="11" name="TextBox 10"/>
          <p:cNvSpPr txBox="1"/>
          <p:nvPr/>
        </p:nvSpPr>
        <p:spPr>
          <a:xfrm>
            <a:off x="6422571" y="5837018"/>
            <a:ext cx="1269998" cy="646331"/>
          </a:xfrm>
          <a:prstGeom prst="rect">
            <a:avLst/>
          </a:prstGeom>
          <a:solidFill>
            <a:srgbClr val="000000">
              <a:alpha val="85000"/>
            </a:srgbClr>
          </a:solidFill>
        </p:spPr>
        <p:txBody>
          <a:bodyPr wrap="square" rtlCol="0">
            <a:spAutoFit/>
          </a:bodyPr>
          <a:lstStyle/>
          <a:p>
            <a:r>
              <a:rPr lang="en-US" dirty="0" smtClean="0">
                <a:solidFill>
                  <a:schemeClr val="bg1"/>
                </a:solidFill>
              </a:rPr>
              <a:t>LLO </a:t>
            </a:r>
            <a:r>
              <a:rPr lang="en-US" dirty="0" err="1" smtClean="0">
                <a:solidFill>
                  <a:schemeClr val="bg1"/>
                </a:solidFill>
              </a:rPr>
              <a:t>alog</a:t>
            </a:r>
            <a:r>
              <a:rPr lang="en-US" dirty="0" smtClean="0">
                <a:solidFill>
                  <a:schemeClr val="bg1"/>
                </a:solidFill>
              </a:rPr>
              <a:t> 16354</a:t>
            </a:r>
            <a:endParaRPr lang="en-US" dirty="0">
              <a:solidFill>
                <a:schemeClr val="bg1"/>
              </a:solidFill>
            </a:endParaRPr>
          </a:p>
        </p:txBody>
      </p:sp>
    </p:spTree>
    <p:extLst>
      <p:ext uri="{BB962C8B-B14F-4D97-AF65-F5344CB8AC3E}">
        <p14:creationId xmlns:p14="http://schemas.microsoft.com/office/powerpoint/2010/main" val="3408927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instrumental improvements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3</a:t>
            </a:fld>
            <a:endParaRPr lang="en-US"/>
          </a:p>
        </p:txBody>
      </p:sp>
      <p:sp>
        <p:nvSpPr>
          <p:cNvPr id="7" name="Footer Placeholder 6"/>
          <p:cNvSpPr>
            <a:spLocks noGrp="1"/>
          </p:cNvSpPr>
          <p:nvPr>
            <p:ph type="ftr" sz="quarter" idx="11"/>
          </p:nvPr>
        </p:nvSpPr>
        <p:spPr/>
        <p:txBody>
          <a:bodyPr/>
          <a:lstStyle/>
          <a:p>
            <a:r>
              <a:rPr lang="en-US" smtClean="0"/>
              <a:t>G1401311</a:t>
            </a:r>
            <a:endParaRPr lang="en-US"/>
          </a:p>
        </p:txBody>
      </p:sp>
      <p:grpSp>
        <p:nvGrpSpPr>
          <p:cNvPr id="19" name="Group 18"/>
          <p:cNvGrpSpPr/>
          <p:nvPr/>
        </p:nvGrpSpPr>
        <p:grpSpPr>
          <a:xfrm>
            <a:off x="1447800" y="1357194"/>
            <a:ext cx="6219221" cy="4891206"/>
            <a:chOff x="3008376" y="809095"/>
            <a:chExt cx="6007354" cy="4655901"/>
          </a:xfrm>
        </p:grpSpPr>
        <p:pic>
          <p:nvPicPr>
            <p:cNvPr id="20" name="Picture 19" descr="aLIGOvsiLIGONoiseBudget_strain.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376" y="809095"/>
              <a:ext cx="6007354" cy="4655901"/>
            </a:xfrm>
            <a:prstGeom prst="rect">
              <a:avLst/>
            </a:prstGeom>
          </p:spPr>
        </p:pic>
        <p:sp>
          <p:nvSpPr>
            <p:cNvPr id="22" name="TextBox 10"/>
            <p:cNvSpPr txBox="1">
              <a:spLocks noChangeArrowheads="1"/>
            </p:cNvSpPr>
            <p:nvPr/>
          </p:nvSpPr>
          <p:spPr bwMode="auto">
            <a:xfrm rot="20987542">
              <a:off x="3673640" y="1563979"/>
              <a:ext cx="20478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660066"/>
                  </a:solidFill>
                  <a:latin typeface="Calibri" charset="0"/>
                </a:rPr>
                <a:t>Better  </a:t>
              </a:r>
            </a:p>
            <a:p>
              <a:pPr algn="ctr" eaLnBrk="1" hangingPunct="1"/>
              <a:r>
                <a:rPr lang="en-US" sz="1800" b="1" dirty="0">
                  <a:solidFill>
                    <a:srgbClr val="660066"/>
                  </a:solidFill>
                  <a:latin typeface="Calibri" charset="0"/>
                </a:rPr>
                <a:t>Seismic </a:t>
              </a:r>
            </a:p>
            <a:p>
              <a:pPr algn="ctr" eaLnBrk="1" hangingPunct="1"/>
              <a:r>
                <a:rPr lang="en-US" sz="1800" b="1" dirty="0">
                  <a:solidFill>
                    <a:srgbClr val="660066"/>
                  </a:solidFill>
                  <a:latin typeface="Calibri" charset="0"/>
                </a:rPr>
                <a:t>Isolation</a:t>
              </a:r>
            </a:p>
          </p:txBody>
        </p:sp>
        <p:sp>
          <p:nvSpPr>
            <p:cNvPr id="23" name="Right Arrow 22"/>
            <p:cNvSpPr/>
            <p:nvPr/>
          </p:nvSpPr>
          <p:spPr bwMode="auto">
            <a:xfrm rot="5400000">
              <a:off x="7058984" y="3930098"/>
              <a:ext cx="844550" cy="220662"/>
            </a:xfrm>
            <a:prstGeom prst="rightArrow">
              <a:avLst/>
            </a:prstGeom>
            <a:solidFill>
              <a:srgbClr val="FF0000">
                <a:alpha val="69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24" name="TextBox 12"/>
            <p:cNvSpPr txBox="1">
              <a:spLocks noChangeArrowheads="1"/>
            </p:cNvSpPr>
            <p:nvPr/>
          </p:nvSpPr>
          <p:spPr bwMode="auto">
            <a:xfrm rot="20318537">
              <a:off x="7503872" y="3238273"/>
              <a:ext cx="14847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FF0000"/>
                  </a:solidFill>
                  <a:latin typeface="Calibri" charset="0"/>
                </a:rPr>
                <a:t>Increased </a:t>
              </a:r>
            </a:p>
            <a:p>
              <a:pPr algn="ctr" eaLnBrk="1" hangingPunct="1"/>
              <a:r>
                <a:rPr lang="en-US" sz="1600" dirty="0">
                  <a:solidFill>
                    <a:srgbClr val="FF0000"/>
                  </a:solidFill>
                  <a:latin typeface="Calibri" charset="0"/>
                </a:rPr>
                <a:t>Laser </a:t>
              </a:r>
              <a:r>
                <a:rPr lang="en-US" sz="1600" dirty="0" smtClean="0">
                  <a:solidFill>
                    <a:srgbClr val="FF0000"/>
                  </a:solidFill>
                  <a:latin typeface="Calibri" charset="0"/>
                </a:rPr>
                <a:t>Power</a:t>
              </a:r>
            </a:p>
            <a:p>
              <a:pPr algn="ctr" eaLnBrk="1" hangingPunct="1"/>
              <a:r>
                <a:rPr lang="en-US" sz="1600" dirty="0" smtClean="0">
                  <a:solidFill>
                    <a:srgbClr val="FF0000"/>
                  </a:solidFill>
                  <a:latin typeface="Calibri" charset="0"/>
                </a:rPr>
                <a:t>and Signal Recycling</a:t>
              </a:r>
              <a:endParaRPr lang="en-US" sz="1600" dirty="0">
                <a:solidFill>
                  <a:srgbClr val="FF0000"/>
                </a:solidFill>
                <a:latin typeface="Calibri" charset="0"/>
              </a:endParaRPr>
            </a:p>
          </p:txBody>
        </p:sp>
        <p:sp>
          <p:nvSpPr>
            <p:cNvPr id="25" name="Right Arrow 24"/>
            <p:cNvSpPr/>
            <p:nvPr/>
          </p:nvSpPr>
          <p:spPr bwMode="auto">
            <a:xfrm rot="5910967">
              <a:off x="5485309" y="3957762"/>
              <a:ext cx="695693" cy="235515"/>
            </a:xfrm>
            <a:prstGeom prst="rightArrow">
              <a:avLst/>
            </a:prstGeom>
            <a:solidFill>
              <a:srgbClr val="FF66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26" name="TextBox 11"/>
            <p:cNvSpPr txBox="1">
              <a:spLocks noChangeArrowheads="1"/>
            </p:cNvSpPr>
            <p:nvPr/>
          </p:nvSpPr>
          <p:spPr bwMode="auto">
            <a:xfrm rot="946388">
              <a:off x="4740838" y="3281888"/>
              <a:ext cx="11881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FF6600"/>
                  </a:solidFill>
                  <a:latin typeface="Calibri" charset="0"/>
                </a:rPr>
                <a:t>Reduced </a:t>
              </a:r>
            </a:p>
            <a:p>
              <a:pPr algn="ctr" eaLnBrk="1" hangingPunct="1"/>
              <a:r>
                <a:rPr lang="en-US" sz="1800" dirty="0" smtClean="0">
                  <a:solidFill>
                    <a:srgbClr val="FF6600"/>
                  </a:solidFill>
                  <a:latin typeface="Calibri" charset="0"/>
                </a:rPr>
                <a:t>Brownian</a:t>
              </a:r>
              <a:endParaRPr lang="en-US" sz="1800" dirty="0">
                <a:solidFill>
                  <a:srgbClr val="FF6600"/>
                </a:solidFill>
                <a:latin typeface="Calibri" charset="0"/>
              </a:endParaRPr>
            </a:p>
            <a:p>
              <a:pPr algn="ctr" eaLnBrk="1" hangingPunct="1"/>
              <a:r>
                <a:rPr lang="en-US" sz="1800" dirty="0">
                  <a:solidFill>
                    <a:srgbClr val="FF6600"/>
                  </a:solidFill>
                  <a:latin typeface="Calibri" charset="0"/>
                </a:rPr>
                <a:t>Noise</a:t>
              </a:r>
            </a:p>
          </p:txBody>
        </p:sp>
        <p:sp>
          <p:nvSpPr>
            <p:cNvPr id="27" name="Right Arrow 26"/>
            <p:cNvSpPr/>
            <p:nvPr/>
          </p:nvSpPr>
          <p:spPr bwMode="auto">
            <a:xfrm rot="10137856">
              <a:off x="3873665" y="1117637"/>
              <a:ext cx="1062038" cy="246063"/>
            </a:xfrm>
            <a:prstGeom prst="rightArrow">
              <a:avLst/>
            </a:prstGeom>
            <a:solidFill>
              <a:srgbClr val="660066">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2">
                    <a:lumMod val="25000"/>
                    <a:alpha val="50000"/>
                  </a:schemeClr>
                </a:solidFill>
                <a:ea typeface="ＭＳ Ｐゴシック" pitchFamily="-111" charset="-128"/>
                <a:cs typeface="ＭＳ Ｐゴシック" pitchFamily="-111" charset="-128"/>
              </a:endParaRPr>
            </a:p>
          </p:txBody>
        </p:sp>
      </p:grpSp>
    </p:spTree>
    <p:extLst>
      <p:ext uri="{BB962C8B-B14F-4D97-AF65-F5344CB8AC3E}">
        <p14:creationId xmlns:p14="http://schemas.microsoft.com/office/powerpoint/2010/main" val="33505646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770700" y="6356349"/>
            <a:ext cx="2133600" cy="365125"/>
          </a:xfrm>
        </p:spPr>
        <p:txBody>
          <a:bodyPr/>
          <a:lstStyle/>
          <a:p>
            <a:fld id="{43024FCC-38F4-8B4E-8346-EF7D6DA1C140}" type="slidenum">
              <a:rPr lang="en-US" smtClean="0"/>
              <a:t>30</a:t>
            </a:fld>
            <a:endParaRPr lang="en-US"/>
          </a:p>
        </p:txBody>
      </p:sp>
      <p:pic>
        <p:nvPicPr>
          <p:cNvPr id="6" name="Picture 5"/>
          <p:cNvPicPr>
            <a:picLocks noChangeAspect="1"/>
          </p:cNvPicPr>
          <p:nvPr/>
        </p:nvPicPr>
        <p:blipFill>
          <a:blip r:embed="rId2"/>
          <a:stretch>
            <a:fillRect/>
          </a:stretch>
        </p:blipFill>
        <p:spPr>
          <a:xfrm>
            <a:off x="-77071" y="3207658"/>
            <a:ext cx="6083900" cy="3650341"/>
          </a:xfrm>
          <a:prstGeom prst="rect">
            <a:avLst/>
          </a:prstGeom>
        </p:spPr>
      </p:pic>
      <p:pic>
        <p:nvPicPr>
          <p:cNvPr id="7" name="Picture 6"/>
          <p:cNvPicPr>
            <a:picLocks noChangeAspect="1"/>
          </p:cNvPicPr>
          <p:nvPr/>
        </p:nvPicPr>
        <p:blipFill rotWithShape="1">
          <a:blip r:embed="rId3"/>
          <a:srcRect l="6508" r="6469"/>
          <a:stretch/>
        </p:blipFill>
        <p:spPr>
          <a:xfrm>
            <a:off x="-127002" y="0"/>
            <a:ext cx="5582930" cy="3207658"/>
          </a:xfrm>
          <a:prstGeom prst="rect">
            <a:avLst/>
          </a:prstGeom>
        </p:spPr>
      </p:pic>
      <p:sp>
        <p:nvSpPr>
          <p:cNvPr id="8" name="TextBox 7"/>
          <p:cNvSpPr txBox="1"/>
          <p:nvPr/>
        </p:nvSpPr>
        <p:spPr>
          <a:xfrm>
            <a:off x="5678714" y="1814287"/>
            <a:ext cx="3229429" cy="1077218"/>
          </a:xfrm>
          <a:prstGeom prst="rect">
            <a:avLst/>
          </a:prstGeom>
          <a:solidFill>
            <a:srgbClr val="000000">
              <a:alpha val="66000"/>
            </a:srgbClr>
          </a:solidFill>
        </p:spPr>
        <p:txBody>
          <a:bodyPr wrap="square" rtlCol="0">
            <a:spAutoFit/>
          </a:bodyPr>
          <a:lstStyle/>
          <a:p>
            <a:pPr algn="ctr"/>
            <a:r>
              <a:rPr lang="en-US" sz="3200" dirty="0" smtClean="0">
                <a:solidFill>
                  <a:srgbClr val="FFFFFF"/>
                </a:solidFill>
              </a:rPr>
              <a:t>Wasn</a:t>
            </a:r>
            <a:r>
              <a:rPr lang="en-US" sz="3200" dirty="0" smtClean="0">
                <a:solidFill>
                  <a:srgbClr val="FFFFFF"/>
                </a:solidFill>
              </a:rPr>
              <a:t>’t DAC </a:t>
            </a:r>
            <a:r>
              <a:rPr lang="en-US" sz="3200" dirty="0" err="1" smtClean="0">
                <a:solidFill>
                  <a:srgbClr val="FFFFFF"/>
                </a:solidFill>
              </a:rPr>
              <a:t>glitching</a:t>
            </a:r>
            <a:r>
              <a:rPr lang="en-US" sz="3200" dirty="0" smtClean="0">
                <a:solidFill>
                  <a:srgbClr val="FFFFFF"/>
                </a:solidFill>
              </a:rPr>
              <a:t> fixed</a:t>
            </a:r>
            <a:r>
              <a:rPr lang="en-US" sz="3200" dirty="0" smtClean="0">
                <a:solidFill>
                  <a:srgbClr val="FFFFFF"/>
                </a:solidFill>
              </a:rPr>
              <a:t>?</a:t>
            </a:r>
            <a:endParaRPr lang="en-US" sz="3200" dirty="0">
              <a:solidFill>
                <a:srgbClr val="FFFFFF"/>
              </a:solidFill>
            </a:endParaRPr>
          </a:p>
        </p:txBody>
      </p:sp>
    </p:spTree>
    <p:extLst>
      <p:ext uri="{BB962C8B-B14F-4D97-AF65-F5344CB8AC3E}">
        <p14:creationId xmlns:p14="http://schemas.microsoft.com/office/powerpoint/2010/main" val="842045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72"/>
            <a:ext cx="8229600" cy="1143000"/>
          </a:xfrm>
          <a:solidFill>
            <a:schemeClr val="tx1">
              <a:lumMod val="95000"/>
              <a:lumOff val="5000"/>
              <a:alpha val="73000"/>
            </a:schemeClr>
          </a:solidFill>
        </p:spPr>
        <p:txBody>
          <a:bodyPr/>
          <a:lstStyle/>
          <a:p>
            <a:r>
              <a:rPr lang="en-US" dirty="0" smtClean="0">
                <a:solidFill>
                  <a:srgbClr val="FFFFFF"/>
                </a:solidFill>
              </a:rPr>
              <a:t>ER6 DAC calibration drift – week 1</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31</a:t>
            </a:fld>
            <a:endParaRPr lang="en-US"/>
          </a:p>
        </p:txBody>
      </p:sp>
      <p:pic>
        <p:nvPicPr>
          <p:cNvPr id="6" name="Picture 5" descr="Dec23_noisem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400"/>
            <a:ext cx="9144000" cy="5525173"/>
          </a:xfrm>
          <a:prstGeom prst="rect">
            <a:avLst/>
          </a:prstGeom>
        </p:spPr>
      </p:pic>
      <p:sp>
        <p:nvSpPr>
          <p:cNvPr id="7" name="Rounded Rectangle 6"/>
          <p:cNvSpPr/>
          <p:nvPr/>
        </p:nvSpPr>
        <p:spPr>
          <a:xfrm>
            <a:off x="457200" y="3483429"/>
            <a:ext cx="7580085" cy="1632857"/>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240485" y="5978760"/>
            <a:ext cx="1106715" cy="584776"/>
          </a:xfrm>
          <a:prstGeom prst="rect">
            <a:avLst/>
          </a:prstGeom>
          <a:solidFill>
            <a:srgbClr val="000000">
              <a:alpha val="85000"/>
            </a:srgbClr>
          </a:solidFill>
        </p:spPr>
        <p:txBody>
          <a:bodyPr wrap="square" rtlCol="0">
            <a:spAutoFit/>
          </a:bodyPr>
          <a:lstStyle/>
          <a:p>
            <a:r>
              <a:rPr lang="en-US" sz="1600" dirty="0" smtClean="0">
                <a:solidFill>
                  <a:schemeClr val="bg1"/>
                </a:solidFill>
              </a:rPr>
              <a:t>LLO </a:t>
            </a:r>
            <a:r>
              <a:rPr lang="en-US" sz="1600" dirty="0" err="1" smtClean="0">
                <a:solidFill>
                  <a:schemeClr val="bg1"/>
                </a:solidFill>
              </a:rPr>
              <a:t>alog</a:t>
            </a:r>
            <a:r>
              <a:rPr lang="en-US" sz="1600" dirty="0" smtClean="0">
                <a:solidFill>
                  <a:schemeClr val="bg1"/>
                </a:solidFill>
              </a:rPr>
              <a:t> 16376</a:t>
            </a:r>
            <a:endParaRPr lang="en-US" sz="1600" dirty="0">
              <a:solidFill>
                <a:schemeClr val="bg1"/>
              </a:solidFill>
            </a:endParaRPr>
          </a:p>
        </p:txBody>
      </p:sp>
    </p:spTree>
    <p:extLst>
      <p:ext uri="{BB962C8B-B14F-4D97-AF65-F5344CB8AC3E}">
        <p14:creationId xmlns:p14="http://schemas.microsoft.com/office/powerpoint/2010/main" val="2378227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32</a:t>
            </a:fld>
            <a:endParaRPr lang="en-US"/>
          </a:p>
        </p:txBody>
      </p:sp>
      <p:pic>
        <p:nvPicPr>
          <p:cNvPr id="3" name="Picture 2" descr="Dec31_noisem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472"/>
            <a:ext cx="9144000" cy="5516451"/>
          </a:xfrm>
          <a:prstGeom prst="rect">
            <a:avLst/>
          </a:prstGeom>
        </p:spPr>
      </p:pic>
      <p:sp>
        <p:nvSpPr>
          <p:cNvPr id="7" name="Rounded Rectangle 6"/>
          <p:cNvSpPr/>
          <p:nvPr/>
        </p:nvSpPr>
        <p:spPr>
          <a:xfrm>
            <a:off x="457200" y="3483429"/>
            <a:ext cx="7580085" cy="1632857"/>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20700" y="-110672"/>
            <a:ext cx="8229600" cy="1143000"/>
          </a:xfrm>
          <a:prstGeom prst="rect">
            <a:avLst/>
          </a:prstGeom>
          <a:solidFill>
            <a:schemeClr val="tx1">
              <a:lumMod val="95000"/>
              <a:lumOff val="5000"/>
              <a:alpha val="73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ER6 DAC calibration drift – week 2</a:t>
            </a:r>
            <a:endParaRPr lang="en-US" dirty="0">
              <a:solidFill>
                <a:srgbClr val="FFFFFF"/>
              </a:solidFill>
            </a:endParaRPr>
          </a:p>
        </p:txBody>
      </p:sp>
      <p:sp>
        <p:nvSpPr>
          <p:cNvPr id="9" name="TextBox 8"/>
          <p:cNvSpPr txBox="1"/>
          <p:nvPr/>
        </p:nvSpPr>
        <p:spPr>
          <a:xfrm>
            <a:off x="8240485" y="5978760"/>
            <a:ext cx="1106715" cy="584776"/>
          </a:xfrm>
          <a:prstGeom prst="rect">
            <a:avLst/>
          </a:prstGeom>
          <a:solidFill>
            <a:srgbClr val="000000">
              <a:alpha val="85000"/>
            </a:srgbClr>
          </a:solidFill>
        </p:spPr>
        <p:txBody>
          <a:bodyPr wrap="square" rtlCol="0">
            <a:spAutoFit/>
          </a:bodyPr>
          <a:lstStyle/>
          <a:p>
            <a:r>
              <a:rPr lang="en-US" sz="1600" dirty="0" smtClean="0">
                <a:solidFill>
                  <a:schemeClr val="bg1"/>
                </a:solidFill>
              </a:rPr>
              <a:t>LLO </a:t>
            </a:r>
            <a:r>
              <a:rPr lang="en-US" sz="1600" dirty="0" err="1" smtClean="0">
                <a:solidFill>
                  <a:schemeClr val="bg1"/>
                </a:solidFill>
              </a:rPr>
              <a:t>alog</a:t>
            </a:r>
            <a:r>
              <a:rPr lang="en-US" sz="1600" dirty="0" smtClean="0">
                <a:solidFill>
                  <a:schemeClr val="bg1"/>
                </a:solidFill>
              </a:rPr>
              <a:t> 16376</a:t>
            </a:r>
            <a:endParaRPr lang="en-US" sz="1600" dirty="0">
              <a:solidFill>
                <a:schemeClr val="bg1"/>
              </a:solidFill>
            </a:endParaRPr>
          </a:p>
        </p:txBody>
      </p:sp>
    </p:spTree>
    <p:extLst>
      <p:ext uri="{BB962C8B-B14F-4D97-AF65-F5344CB8AC3E}">
        <p14:creationId xmlns:p14="http://schemas.microsoft.com/office/powerpoint/2010/main" val="1429430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72"/>
            <a:ext cx="8229600" cy="1143000"/>
          </a:xfrm>
          <a:solidFill>
            <a:srgbClr val="0D0D0D">
              <a:alpha val="62000"/>
            </a:srgbClr>
          </a:solidFill>
        </p:spPr>
        <p:txBody>
          <a:bodyPr/>
          <a:lstStyle/>
          <a:p>
            <a:r>
              <a:rPr lang="en-US" dirty="0" smtClean="0">
                <a:solidFill>
                  <a:srgbClr val="FFFFFF"/>
                </a:solidFill>
              </a:rPr>
              <a:t>ER6 </a:t>
            </a:r>
            <a:r>
              <a:rPr lang="en-US" dirty="0" smtClean="0">
                <a:solidFill>
                  <a:srgbClr val="FFFFFF"/>
                </a:solidFill>
              </a:rPr>
              <a:t>DAC calibration </a:t>
            </a:r>
            <a:r>
              <a:rPr lang="en-US" dirty="0" smtClean="0">
                <a:solidFill>
                  <a:srgbClr val="FFFFFF"/>
                </a:solidFill>
              </a:rPr>
              <a:t>drift – week 3</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33</a:t>
            </a:fld>
            <a:endParaRPr lang="en-US"/>
          </a:p>
        </p:txBody>
      </p:sp>
      <p:pic>
        <p:nvPicPr>
          <p:cNvPr id="6" name="Picture 5" descr="Jan01_noisem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560"/>
            <a:ext cx="9144000" cy="5538220"/>
          </a:xfrm>
          <a:prstGeom prst="rect">
            <a:avLst/>
          </a:prstGeom>
        </p:spPr>
      </p:pic>
      <p:sp>
        <p:nvSpPr>
          <p:cNvPr id="7" name="Rounded Rectangle 6"/>
          <p:cNvSpPr/>
          <p:nvPr/>
        </p:nvSpPr>
        <p:spPr>
          <a:xfrm>
            <a:off x="366485" y="3483429"/>
            <a:ext cx="7580085" cy="1632857"/>
          </a:xfrm>
          <a:prstGeom prst="round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240485" y="5978760"/>
            <a:ext cx="1106715" cy="584776"/>
          </a:xfrm>
          <a:prstGeom prst="rect">
            <a:avLst/>
          </a:prstGeom>
          <a:solidFill>
            <a:srgbClr val="000000">
              <a:alpha val="85000"/>
            </a:srgbClr>
          </a:solidFill>
        </p:spPr>
        <p:txBody>
          <a:bodyPr wrap="square" rtlCol="0">
            <a:spAutoFit/>
          </a:bodyPr>
          <a:lstStyle/>
          <a:p>
            <a:r>
              <a:rPr lang="en-US" sz="1600" dirty="0" smtClean="0">
                <a:solidFill>
                  <a:schemeClr val="bg1"/>
                </a:solidFill>
              </a:rPr>
              <a:t>LLO </a:t>
            </a:r>
            <a:r>
              <a:rPr lang="en-US" sz="1600" dirty="0" err="1" smtClean="0">
                <a:solidFill>
                  <a:schemeClr val="bg1"/>
                </a:solidFill>
              </a:rPr>
              <a:t>alog</a:t>
            </a:r>
            <a:r>
              <a:rPr lang="en-US" sz="1600" dirty="0" smtClean="0">
                <a:solidFill>
                  <a:schemeClr val="bg1"/>
                </a:solidFill>
              </a:rPr>
              <a:t> 16376</a:t>
            </a:r>
            <a:endParaRPr lang="en-US" sz="1600" dirty="0">
              <a:solidFill>
                <a:schemeClr val="bg1"/>
              </a:solidFill>
            </a:endParaRPr>
          </a:p>
        </p:txBody>
      </p:sp>
    </p:spTree>
    <p:extLst>
      <p:ext uri="{BB962C8B-B14F-4D97-AF65-F5344CB8AC3E}">
        <p14:creationId xmlns:p14="http://schemas.microsoft.com/office/powerpoint/2010/main" val="3026543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41276"/>
            <a:ext cx="5816600" cy="1143000"/>
          </a:xfrm>
          <a:solidFill>
            <a:srgbClr val="0D0D0D">
              <a:alpha val="75000"/>
            </a:srgbClr>
          </a:solidFill>
        </p:spPr>
        <p:txBody>
          <a:bodyPr/>
          <a:lstStyle/>
          <a:p>
            <a:r>
              <a:rPr lang="en-US" dirty="0" smtClean="0">
                <a:solidFill>
                  <a:srgbClr val="FFFFFF"/>
                </a:solidFill>
              </a:rPr>
              <a:t>IMC beat frequency</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34</a:t>
            </a:fld>
            <a:endParaRPr lang="en-US"/>
          </a:p>
        </p:txBody>
      </p:sp>
      <p:pic>
        <p:nvPicPr>
          <p:cNvPr id="6" name="Picture 5"/>
          <p:cNvPicPr>
            <a:picLocks noChangeAspect="1"/>
          </p:cNvPicPr>
          <p:nvPr/>
        </p:nvPicPr>
        <p:blipFill>
          <a:blip r:embed="rId3"/>
          <a:stretch>
            <a:fillRect/>
          </a:stretch>
        </p:blipFill>
        <p:spPr>
          <a:xfrm>
            <a:off x="2273299" y="1320801"/>
            <a:ext cx="6714067" cy="5035550"/>
          </a:xfrm>
          <a:prstGeom prst="rect">
            <a:avLst/>
          </a:prstGeom>
        </p:spPr>
      </p:pic>
      <p:sp>
        <p:nvSpPr>
          <p:cNvPr id="3" name="TextBox 2"/>
          <p:cNvSpPr txBox="1"/>
          <p:nvPr/>
        </p:nvSpPr>
        <p:spPr>
          <a:xfrm>
            <a:off x="102348" y="1208757"/>
            <a:ext cx="2133599" cy="5355312"/>
          </a:xfrm>
          <a:prstGeom prst="rect">
            <a:avLst/>
          </a:prstGeom>
          <a:solidFill>
            <a:srgbClr val="000000">
              <a:alpha val="85000"/>
            </a:srgbClr>
          </a:solidFill>
        </p:spPr>
        <p:txBody>
          <a:bodyPr wrap="square" rtlCol="0">
            <a:spAutoFit/>
          </a:bodyPr>
          <a:lstStyle/>
          <a:p>
            <a:r>
              <a:rPr lang="en-US" sz="2400" dirty="0" smtClean="0">
                <a:solidFill>
                  <a:schemeClr val="bg1"/>
                </a:solidFill>
              </a:rPr>
              <a:t>Distinct “whistling” feature stemming from a beat frequency (WRT -817kHz) in the IMC that adversely affected the BBH search in ER6</a:t>
            </a:r>
          </a:p>
          <a:p>
            <a:endParaRPr lang="en-US" dirty="0">
              <a:solidFill>
                <a:schemeClr val="bg1"/>
              </a:solidFill>
            </a:endParaRPr>
          </a:p>
          <a:p>
            <a:r>
              <a:rPr lang="en-US" dirty="0" smtClean="0">
                <a:solidFill>
                  <a:schemeClr val="bg1"/>
                </a:solidFill>
              </a:rPr>
              <a:t>Summary: LLO </a:t>
            </a:r>
            <a:r>
              <a:rPr lang="en-US" dirty="0" err="1" smtClean="0">
                <a:solidFill>
                  <a:schemeClr val="bg1"/>
                </a:solidFill>
              </a:rPr>
              <a:t>alog</a:t>
            </a:r>
            <a:r>
              <a:rPr lang="en-US" dirty="0" smtClean="0">
                <a:solidFill>
                  <a:schemeClr val="bg1"/>
                </a:solidFill>
              </a:rPr>
              <a:t> 16298</a:t>
            </a:r>
            <a:endParaRPr lang="en-US" dirty="0">
              <a:solidFill>
                <a:schemeClr val="bg1"/>
              </a:solidFill>
            </a:endParaRPr>
          </a:p>
        </p:txBody>
      </p:sp>
    </p:spTree>
    <p:extLst>
      <p:ext uri="{BB962C8B-B14F-4D97-AF65-F5344CB8AC3E}">
        <p14:creationId xmlns:p14="http://schemas.microsoft.com/office/powerpoint/2010/main" val="1363203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123824"/>
            <a:ext cx="5816600" cy="1143000"/>
          </a:xfrm>
          <a:solidFill>
            <a:srgbClr val="0D0D0D">
              <a:alpha val="65000"/>
            </a:srgbClr>
          </a:solidFill>
        </p:spPr>
        <p:txBody>
          <a:bodyPr/>
          <a:lstStyle/>
          <a:p>
            <a:r>
              <a:rPr lang="en-US" dirty="0" smtClean="0">
                <a:solidFill>
                  <a:srgbClr val="FFFFFF"/>
                </a:solidFill>
              </a:rPr>
              <a:t>IMC beat frequency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35</a:t>
            </a:fld>
            <a:endParaRPr lang="en-US"/>
          </a:p>
        </p:txBody>
      </p:sp>
      <p:pic>
        <p:nvPicPr>
          <p:cNvPr id="3" name="Picture 2"/>
          <p:cNvPicPr>
            <a:picLocks noChangeAspect="1"/>
          </p:cNvPicPr>
          <p:nvPr/>
        </p:nvPicPr>
        <p:blipFill>
          <a:blip r:embed="rId2"/>
          <a:stretch>
            <a:fillRect/>
          </a:stretch>
        </p:blipFill>
        <p:spPr>
          <a:xfrm>
            <a:off x="0" y="869950"/>
            <a:ext cx="9144000" cy="5486400"/>
          </a:xfrm>
          <a:prstGeom prst="rect">
            <a:avLst/>
          </a:prstGeom>
        </p:spPr>
      </p:pic>
      <p:sp>
        <p:nvSpPr>
          <p:cNvPr id="8" name="Rounded Rectangle 7"/>
          <p:cNvSpPr/>
          <p:nvPr/>
        </p:nvSpPr>
        <p:spPr>
          <a:xfrm>
            <a:off x="635000" y="1371600"/>
            <a:ext cx="850900" cy="15367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578100" y="1282700"/>
            <a:ext cx="1524000" cy="1625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711700" y="1282700"/>
            <a:ext cx="1320800" cy="1625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794500" y="1333500"/>
            <a:ext cx="901700" cy="1625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54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41276"/>
            <a:ext cx="5816600" cy="1143000"/>
          </a:xfrm>
          <a:solidFill>
            <a:srgbClr val="0D0D0D">
              <a:alpha val="71000"/>
            </a:srgbClr>
          </a:solidFill>
        </p:spPr>
        <p:txBody>
          <a:bodyPr/>
          <a:lstStyle/>
          <a:p>
            <a:r>
              <a:rPr lang="en-US" dirty="0" smtClean="0">
                <a:solidFill>
                  <a:srgbClr val="FFFFFF"/>
                </a:solidFill>
              </a:rPr>
              <a:t>IMC beat frequency</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36</a:t>
            </a:fld>
            <a:endParaRPr lang="en-US"/>
          </a:p>
        </p:txBody>
      </p:sp>
      <p:pic>
        <p:nvPicPr>
          <p:cNvPr id="3" name="Picture 2"/>
          <p:cNvPicPr>
            <a:picLocks noChangeAspect="1"/>
          </p:cNvPicPr>
          <p:nvPr/>
        </p:nvPicPr>
        <p:blipFill>
          <a:blip r:embed="rId2"/>
          <a:stretch>
            <a:fillRect/>
          </a:stretch>
        </p:blipFill>
        <p:spPr>
          <a:xfrm>
            <a:off x="1638300" y="1184276"/>
            <a:ext cx="6845300" cy="5133975"/>
          </a:xfrm>
          <a:prstGeom prst="rect">
            <a:avLst/>
          </a:prstGeom>
        </p:spPr>
      </p:pic>
      <p:sp>
        <p:nvSpPr>
          <p:cNvPr id="6" name="TextBox 5"/>
          <p:cNvSpPr txBox="1"/>
          <p:nvPr/>
        </p:nvSpPr>
        <p:spPr>
          <a:xfrm>
            <a:off x="139701" y="2387600"/>
            <a:ext cx="1269998" cy="923330"/>
          </a:xfrm>
          <a:prstGeom prst="rect">
            <a:avLst/>
          </a:prstGeom>
          <a:solidFill>
            <a:srgbClr val="000000">
              <a:alpha val="85000"/>
            </a:srgbClr>
          </a:solidFill>
        </p:spPr>
        <p:txBody>
          <a:bodyPr wrap="square" rtlCol="0">
            <a:spAutoFit/>
          </a:bodyPr>
          <a:lstStyle/>
          <a:p>
            <a:r>
              <a:rPr lang="en-US" dirty="0" smtClean="0">
                <a:solidFill>
                  <a:schemeClr val="bg1"/>
                </a:solidFill>
              </a:rPr>
              <a:t>Summary: LLO </a:t>
            </a:r>
            <a:r>
              <a:rPr lang="en-US" dirty="0" err="1" smtClean="0">
                <a:solidFill>
                  <a:schemeClr val="bg1"/>
                </a:solidFill>
              </a:rPr>
              <a:t>alog</a:t>
            </a:r>
            <a:r>
              <a:rPr lang="en-US" dirty="0" smtClean="0">
                <a:solidFill>
                  <a:schemeClr val="bg1"/>
                </a:solidFill>
              </a:rPr>
              <a:t> 16298</a:t>
            </a:r>
            <a:endParaRPr lang="en-US" dirty="0">
              <a:solidFill>
                <a:schemeClr val="bg1"/>
              </a:solidFill>
            </a:endParaRPr>
          </a:p>
        </p:txBody>
      </p:sp>
    </p:spTree>
    <p:extLst>
      <p:ext uri="{BB962C8B-B14F-4D97-AF65-F5344CB8AC3E}">
        <p14:creationId xmlns:p14="http://schemas.microsoft.com/office/powerpoint/2010/main" val="3005457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233114"/>
            <a:ext cx="5816600" cy="1143000"/>
          </a:xfrm>
          <a:solidFill>
            <a:srgbClr val="0D0D0D">
              <a:alpha val="69000"/>
            </a:srgbClr>
          </a:solidFill>
        </p:spPr>
        <p:txBody>
          <a:bodyPr/>
          <a:lstStyle/>
          <a:p>
            <a:r>
              <a:rPr lang="en-US" dirty="0" smtClean="0">
                <a:solidFill>
                  <a:srgbClr val="FFFFFF"/>
                </a:solidFill>
              </a:rPr>
              <a:t>IMC beat frequency</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37</a:t>
            </a:fld>
            <a:endParaRPr lang="en-US"/>
          </a:p>
        </p:txBody>
      </p:sp>
      <p:pic>
        <p:nvPicPr>
          <p:cNvPr id="6" name="Picture 5"/>
          <p:cNvPicPr>
            <a:picLocks noChangeAspect="1"/>
          </p:cNvPicPr>
          <p:nvPr/>
        </p:nvPicPr>
        <p:blipFill>
          <a:blip r:embed="rId2"/>
          <a:stretch>
            <a:fillRect/>
          </a:stretch>
        </p:blipFill>
        <p:spPr>
          <a:xfrm>
            <a:off x="0" y="830510"/>
            <a:ext cx="9144000" cy="5525840"/>
          </a:xfrm>
          <a:prstGeom prst="rect">
            <a:avLst/>
          </a:prstGeom>
        </p:spPr>
      </p:pic>
    </p:spTree>
    <p:extLst>
      <p:ext uri="{BB962C8B-B14F-4D97-AF65-F5344CB8AC3E}">
        <p14:creationId xmlns:p14="http://schemas.microsoft.com/office/powerpoint/2010/main" val="602058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D0D0D">
              <a:alpha val="87000"/>
            </a:srgbClr>
          </a:solidFill>
        </p:spPr>
        <p:txBody>
          <a:bodyPr>
            <a:normAutofit fontScale="90000"/>
          </a:bodyPr>
          <a:lstStyle/>
          <a:p>
            <a:r>
              <a:rPr lang="en-US" dirty="0" smtClean="0">
                <a:solidFill>
                  <a:srgbClr val="FFFFFF"/>
                </a:solidFill>
              </a:rPr>
              <a:t>74 (72) Hz line – </a:t>
            </a:r>
            <a:r>
              <a:rPr lang="en-US" dirty="0" smtClean="0">
                <a:solidFill>
                  <a:srgbClr val="FFFFFF"/>
                </a:solidFill>
              </a:rPr>
              <a:t>related to EY </a:t>
            </a:r>
            <a:r>
              <a:rPr lang="en-US" dirty="0" smtClean="0">
                <a:solidFill>
                  <a:srgbClr val="FFFFFF"/>
                </a:solidFill>
              </a:rPr>
              <a:t>ring heater driver</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38</a:t>
            </a:fld>
            <a:endParaRPr lang="en-US"/>
          </a:p>
        </p:txBody>
      </p:sp>
      <p:pic>
        <p:nvPicPr>
          <p:cNvPr id="6" name="Picture 5"/>
          <p:cNvPicPr>
            <a:picLocks noChangeAspect="1"/>
          </p:cNvPicPr>
          <p:nvPr/>
        </p:nvPicPr>
        <p:blipFill>
          <a:blip r:embed="rId3"/>
          <a:stretch>
            <a:fillRect/>
          </a:stretch>
        </p:blipFill>
        <p:spPr>
          <a:xfrm>
            <a:off x="0" y="1784350"/>
            <a:ext cx="9144000" cy="4572000"/>
          </a:xfrm>
          <a:prstGeom prst="rect">
            <a:avLst/>
          </a:prstGeom>
        </p:spPr>
      </p:pic>
      <p:sp>
        <p:nvSpPr>
          <p:cNvPr id="7" name="TextBox 6"/>
          <p:cNvSpPr txBox="1"/>
          <p:nvPr/>
        </p:nvSpPr>
        <p:spPr>
          <a:xfrm>
            <a:off x="7694385" y="1125250"/>
            <a:ext cx="1449615" cy="584776"/>
          </a:xfrm>
          <a:prstGeom prst="rect">
            <a:avLst/>
          </a:prstGeom>
          <a:solidFill>
            <a:srgbClr val="000000">
              <a:alpha val="85000"/>
            </a:srgbClr>
          </a:solidFill>
        </p:spPr>
        <p:txBody>
          <a:bodyPr wrap="square" rtlCol="0">
            <a:spAutoFit/>
          </a:bodyPr>
          <a:lstStyle/>
          <a:p>
            <a:r>
              <a:rPr lang="en-US" sz="1600" dirty="0" smtClean="0">
                <a:solidFill>
                  <a:schemeClr val="bg1"/>
                </a:solidFill>
              </a:rPr>
              <a:t>LLO </a:t>
            </a:r>
            <a:r>
              <a:rPr lang="en-US" sz="1600" dirty="0" err="1" smtClean="0">
                <a:solidFill>
                  <a:schemeClr val="bg1"/>
                </a:solidFill>
              </a:rPr>
              <a:t>alogs</a:t>
            </a:r>
            <a:r>
              <a:rPr lang="en-US" sz="1600" dirty="0" smtClean="0">
                <a:solidFill>
                  <a:schemeClr val="bg1"/>
                </a:solidFill>
              </a:rPr>
              <a:t> 16316, 16291 </a:t>
            </a:r>
            <a:endParaRPr lang="en-US" sz="1600" dirty="0">
              <a:solidFill>
                <a:schemeClr val="bg1"/>
              </a:solidFill>
            </a:endParaRPr>
          </a:p>
        </p:txBody>
      </p:sp>
      <p:sp>
        <p:nvSpPr>
          <p:cNvPr id="8" name="TextBox 7"/>
          <p:cNvSpPr txBox="1"/>
          <p:nvPr/>
        </p:nvSpPr>
        <p:spPr>
          <a:xfrm>
            <a:off x="3390160" y="2197000"/>
            <a:ext cx="2374900" cy="523220"/>
          </a:xfrm>
          <a:prstGeom prst="rect">
            <a:avLst/>
          </a:prstGeom>
          <a:solidFill>
            <a:srgbClr val="FFFFFF"/>
          </a:solidFill>
        </p:spPr>
        <p:txBody>
          <a:bodyPr wrap="square" rtlCol="0">
            <a:spAutoFit/>
          </a:bodyPr>
          <a:lstStyle/>
          <a:p>
            <a:r>
              <a:rPr lang="en-US" sz="1400" dirty="0" smtClean="0">
                <a:solidFill>
                  <a:srgbClr val="0000FF"/>
                </a:solidFill>
              </a:rPr>
              <a:t>Some coupling between the ring heater driver and DARM</a:t>
            </a:r>
            <a:endParaRPr lang="en-US" sz="1400" dirty="0">
              <a:solidFill>
                <a:srgbClr val="0000FF"/>
              </a:solidFill>
            </a:endParaRPr>
          </a:p>
        </p:txBody>
      </p:sp>
      <p:sp>
        <p:nvSpPr>
          <p:cNvPr id="9" name="TextBox 8"/>
          <p:cNvSpPr txBox="1"/>
          <p:nvPr/>
        </p:nvSpPr>
        <p:spPr>
          <a:xfrm>
            <a:off x="3377460" y="2691548"/>
            <a:ext cx="2248640" cy="738664"/>
          </a:xfrm>
          <a:prstGeom prst="rect">
            <a:avLst/>
          </a:prstGeom>
          <a:solidFill>
            <a:srgbClr val="FFFFFF"/>
          </a:solidFill>
        </p:spPr>
        <p:txBody>
          <a:bodyPr wrap="square" rtlCol="0">
            <a:spAutoFit/>
          </a:bodyPr>
          <a:lstStyle/>
          <a:p>
            <a:r>
              <a:rPr lang="en-US" sz="1400" dirty="0" smtClean="0">
                <a:solidFill>
                  <a:srgbClr val="008000"/>
                </a:solidFill>
              </a:rPr>
              <a:t>Ring heater driver cable is moved (probably un-grounded)</a:t>
            </a:r>
            <a:endParaRPr lang="en-US" sz="1400" dirty="0">
              <a:solidFill>
                <a:srgbClr val="008000"/>
              </a:solidFill>
            </a:endParaRPr>
          </a:p>
        </p:txBody>
      </p:sp>
      <p:cxnSp>
        <p:nvCxnSpPr>
          <p:cNvPr id="10" name="Straight Arrow Connector 9"/>
          <p:cNvCxnSpPr/>
          <p:nvPr/>
        </p:nvCxnSpPr>
        <p:spPr>
          <a:xfrm>
            <a:off x="5626100" y="2527300"/>
            <a:ext cx="584200" cy="1269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626100" y="2781300"/>
            <a:ext cx="584200" cy="10618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2313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44476"/>
            <a:ext cx="8763000" cy="1143000"/>
          </a:xfrm>
          <a:solidFill>
            <a:srgbClr val="0D0D0D">
              <a:alpha val="76000"/>
            </a:srgbClr>
          </a:solidFill>
        </p:spPr>
        <p:txBody>
          <a:bodyPr>
            <a:normAutofit fontScale="90000"/>
          </a:bodyPr>
          <a:lstStyle/>
          <a:p>
            <a:r>
              <a:rPr lang="en-US" dirty="0" smtClean="0">
                <a:solidFill>
                  <a:srgbClr val="FFFFFF"/>
                </a:solidFill>
              </a:rPr>
              <a:t>PZT-actuated mirror placement -  250Hz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39</a:t>
            </a:fld>
            <a:endParaRPr lang="en-US"/>
          </a:p>
        </p:txBody>
      </p:sp>
      <p:pic>
        <p:nvPicPr>
          <p:cNvPr id="6" name="Picture 5"/>
          <p:cNvPicPr>
            <a:picLocks noChangeAspect="1"/>
          </p:cNvPicPr>
          <p:nvPr/>
        </p:nvPicPr>
        <p:blipFill>
          <a:blip r:embed="rId3"/>
          <a:stretch>
            <a:fillRect/>
          </a:stretch>
        </p:blipFill>
        <p:spPr>
          <a:xfrm>
            <a:off x="0" y="1784350"/>
            <a:ext cx="9144000" cy="4572000"/>
          </a:xfrm>
          <a:prstGeom prst="rect">
            <a:avLst/>
          </a:prstGeom>
        </p:spPr>
      </p:pic>
      <p:sp>
        <p:nvSpPr>
          <p:cNvPr id="7" name="Oval 6"/>
          <p:cNvSpPr/>
          <p:nvPr/>
        </p:nvSpPr>
        <p:spPr>
          <a:xfrm>
            <a:off x="4305300" y="3898900"/>
            <a:ext cx="1574800" cy="11049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549400" y="4502150"/>
            <a:ext cx="1092200" cy="98425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580085" y="1417638"/>
            <a:ext cx="1449615" cy="338554"/>
          </a:xfrm>
          <a:prstGeom prst="rect">
            <a:avLst/>
          </a:prstGeom>
          <a:solidFill>
            <a:srgbClr val="000000">
              <a:alpha val="85000"/>
            </a:srgbClr>
          </a:solidFill>
        </p:spPr>
        <p:txBody>
          <a:bodyPr wrap="square" rtlCol="0">
            <a:spAutoFit/>
          </a:bodyPr>
          <a:lstStyle/>
          <a:p>
            <a:r>
              <a:rPr lang="en-US" sz="1600" dirty="0" smtClean="0">
                <a:solidFill>
                  <a:schemeClr val="bg1"/>
                </a:solidFill>
              </a:rPr>
              <a:t>LLO </a:t>
            </a:r>
            <a:r>
              <a:rPr lang="en-US" sz="1600" dirty="0" err="1" smtClean="0">
                <a:solidFill>
                  <a:schemeClr val="bg1"/>
                </a:solidFill>
              </a:rPr>
              <a:t>alog</a:t>
            </a:r>
            <a:r>
              <a:rPr lang="en-US" sz="1600" dirty="0" smtClean="0">
                <a:solidFill>
                  <a:schemeClr val="bg1"/>
                </a:solidFill>
              </a:rPr>
              <a:t> 16331</a:t>
            </a:r>
            <a:endParaRPr lang="en-US" sz="1600" dirty="0">
              <a:solidFill>
                <a:schemeClr val="bg1"/>
              </a:solidFill>
            </a:endParaRPr>
          </a:p>
        </p:txBody>
      </p:sp>
      <p:sp>
        <p:nvSpPr>
          <p:cNvPr id="3" name="TextBox 2"/>
          <p:cNvSpPr txBox="1"/>
          <p:nvPr/>
        </p:nvSpPr>
        <p:spPr>
          <a:xfrm>
            <a:off x="3670300" y="2197000"/>
            <a:ext cx="2374900" cy="523220"/>
          </a:xfrm>
          <a:prstGeom prst="rect">
            <a:avLst/>
          </a:prstGeom>
          <a:solidFill>
            <a:srgbClr val="FFFFFF"/>
          </a:solidFill>
        </p:spPr>
        <p:txBody>
          <a:bodyPr wrap="square" rtlCol="0">
            <a:spAutoFit/>
          </a:bodyPr>
          <a:lstStyle/>
          <a:p>
            <a:r>
              <a:rPr lang="en-US" sz="1400" dirty="0" smtClean="0">
                <a:solidFill>
                  <a:srgbClr val="0000FF"/>
                </a:solidFill>
              </a:rPr>
              <a:t>PZT-actuated mirror mounted on steering periscope</a:t>
            </a:r>
            <a:endParaRPr lang="en-US" sz="1400" dirty="0">
              <a:solidFill>
                <a:srgbClr val="0000FF"/>
              </a:solidFill>
            </a:endParaRPr>
          </a:p>
        </p:txBody>
      </p:sp>
      <p:sp>
        <p:nvSpPr>
          <p:cNvPr id="10" name="TextBox 9"/>
          <p:cNvSpPr txBox="1"/>
          <p:nvPr/>
        </p:nvSpPr>
        <p:spPr>
          <a:xfrm>
            <a:off x="3657600" y="2654200"/>
            <a:ext cx="2120900" cy="523220"/>
          </a:xfrm>
          <a:prstGeom prst="rect">
            <a:avLst/>
          </a:prstGeom>
          <a:solidFill>
            <a:srgbClr val="FFFFFF"/>
          </a:solidFill>
        </p:spPr>
        <p:txBody>
          <a:bodyPr wrap="square" rtlCol="0">
            <a:spAutoFit/>
          </a:bodyPr>
          <a:lstStyle/>
          <a:p>
            <a:r>
              <a:rPr lang="en-US" sz="1400" dirty="0" smtClean="0">
                <a:solidFill>
                  <a:srgbClr val="008000"/>
                </a:solidFill>
              </a:rPr>
              <a:t>PZT-actuated mirror moved to optic bench</a:t>
            </a:r>
            <a:endParaRPr lang="en-US" sz="1400" dirty="0">
              <a:solidFill>
                <a:srgbClr val="008000"/>
              </a:solidFill>
            </a:endParaRPr>
          </a:p>
        </p:txBody>
      </p:sp>
      <p:cxnSp>
        <p:nvCxnSpPr>
          <p:cNvPr id="14" name="Straight Arrow Connector 13"/>
          <p:cNvCxnSpPr/>
          <p:nvPr/>
        </p:nvCxnSpPr>
        <p:spPr>
          <a:xfrm>
            <a:off x="5626100" y="2527300"/>
            <a:ext cx="584200" cy="1269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626100" y="2781300"/>
            <a:ext cx="584200" cy="10618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740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4</a:t>
            </a:fld>
            <a:endParaRPr lang="en-US"/>
          </a:p>
        </p:txBody>
      </p:sp>
      <p:sp>
        <p:nvSpPr>
          <p:cNvPr id="7" name="Footer Placeholder 6"/>
          <p:cNvSpPr>
            <a:spLocks noGrp="1"/>
          </p:cNvSpPr>
          <p:nvPr>
            <p:ph type="ftr" sz="quarter" idx="11"/>
          </p:nvPr>
        </p:nvSpPr>
        <p:spPr/>
        <p:txBody>
          <a:bodyPr/>
          <a:lstStyle/>
          <a:p>
            <a:r>
              <a:rPr lang="en-US" smtClean="0"/>
              <a:t>G1401311</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38200" y="1066800"/>
            <a:ext cx="8001000" cy="55626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57200" y="2297668"/>
            <a:ext cx="2057400" cy="369332"/>
          </a:xfrm>
          <a:prstGeom prst="rect">
            <a:avLst/>
          </a:prstGeom>
          <a:noFill/>
        </p:spPr>
        <p:txBody>
          <a:bodyPr wrap="square" rtlCol="0">
            <a:spAutoFit/>
          </a:bodyPr>
          <a:lstStyle/>
          <a:p>
            <a:r>
              <a:rPr lang="en-US" dirty="0" smtClean="0"/>
              <a:t>Pre stabilized laser</a:t>
            </a:r>
            <a:endParaRPr lang="en-US" dirty="0"/>
          </a:p>
        </p:txBody>
      </p:sp>
    </p:spTree>
    <p:extLst>
      <p:ext uri="{BB962C8B-B14F-4D97-AF65-F5344CB8AC3E}">
        <p14:creationId xmlns:p14="http://schemas.microsoft.com/office/powerpoint/2010/main" val="12225129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57800" y="4572000"/>
            <a:ext cx="3810000" cy="20574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Picture 26"/>
          <p:cNvPicPr>
            <a:picLocks noChangeAspect="1"/>
          </p:cNvPicPr>
          <p:nvPr/>
        </p:nvPicPr>
        <p:blipFill rotWithShape="1">
          <a:blip r:embed="rId3"/>
          <a:srcRect l="3115" r="10857"/>
          <a:stretch/>
        </p:blipFill>
        <p:spPr>
          <a:xfrm>
            <a:off x="-152400" y="3657600"/>
            <a:ext cx="5396544" cy="3136578"/>
          </a:xfrm>
          <a:prstGeom prst="rect">
            <a:avLst/>
          </a:prstGeom>
        </p:spPr>
      </p:pic>
      <p:sp>
        <p:nvSpPr>
          <p:cNvPr id="2" name="Title 1"/>
          <p:cNvSpPr>
            <a:spLocks noGrp="1"/>
          </p:cNvSpPr>
          <p:nvPr>
            <p:ph type="title"/>
          </p:nvPr>
        </p:nvSpPr>
        <p:spPr>
          <a:xfrm>
            <a:off x="1435100" y="-228600"/>
            <a:ext cx="6794500" cy="1143000"/>
          </a:xfrm>
          <a:solidFill>
            <a:srgbClr val="0D0D0D">
              <a:alpha val="66000"/>
            </a:srgbClr>
          </a:solidFill>
        </p:spPr>
        <p:txBody>
          <a:bodyPr/>
          <a:lstStyle/>
          <a:p>
            <a:r>
              <a:rPr lang="en-US" dirty="0" smtClean="0">
                <a:solidFill>
                  <a:srgbClr val="FAC090"/>
                </a:solidFill>
              </a:rPr>
              <a:t>SEI transient propagation</a:t>
            </a:r>
            <a:endParaRPr lang="en-US" dirty="0">
              <a:solidFill>
                <a:srgbClr val="FAC090"/>
              </a:solidFill>
            </a:endParaRPr>
          </a:p>
        </p:txBody>
      </p:sp>
      <p:sp>
        <p:nvSpPr>
          <p:cNvPr id="4" name="Footer Placeholder 3"/>
          <p:cNvSpPr>
            <a:spLocks noGrp="1"/>
          </p:cNvSpPr>
          <p:nvPr>
            <p:ph type="ftr" sz="quarter" idx="11"/>
          </p:nvPr>
        </p:nvSpPr>
        <p:spPr/>
        <p:txBody>
          <a:bodyPr/>
          <a:lstStyle/>
          <a:p>
            <a:r>
              <a:rPr lang="en-US" smtClean="0"/>
              <a:t>G1401311</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40</a:t>
            </a:fld>
            <a:endParaRPr lang="en-US"/>
          </a:p>
        </p:txBody>
      </p:sp>
      <p:pic>
        <p:nvPicPr>
          <p:cNvPr id="9" name="Picture 8"/>
          <p:cNvPicPr>
            <a:picLocks noChangeAspect="1" noChangeArrowheads="1"/>
          </p:cNvPicPr>
          <p:nvPr/>
        </p:nvPicPr>
        <p:blipFill>
          <a:blip r:embed="rId4" cstate="print"/>
          <a:srcRect l="12990" r="9484"/>
          <a:stretch>
            <a:fillRect/>
          </a:stretch>
        </p:blipFill>
        <p:spPr bwMode="auto">
          <a:xfrm>
            <a:off x="5353056" y="990600"/>
            <a:ext cx="3766324" cy="3455737"/>
          </a:xfrm>
          <a:prstGeom prst="rect">
            <a:avLst/>
          </a:prstGeom>
          <a:noFill/>
          <a:ln w="9525">
            <a:solidFill>
              <a:srgbClr val="000000"/>
            </a:solidFill>
            <a:miter lim="800000"/>
            <a:headEnd/>
            <a:tailEnd/>
          </a:ln>
        </p:spPr>
      </p:pic>
      <p:cxnSp>
        <p:nvCxnSpPr>
          <p:cNvPr id="11" name="Straight Arrow Connector 10"/>
          <p:cNvCxnSpPr/>
          <p:nvPr/>
        </p:nvCxnSpPr>
        <p:spPr>
          <a:xfrm>
            <a:off x="7900180" y="2074766"/>
            <a:ext cx="894001" cy="121"/>
          </a:xfrm>
          <a:prstGeom prst="straightConnector1">
            <a:avLst/>
          </a:prstGeom>
          <a:ln w="50800">
            <a:solidFill>
              <a:srgbClr val="A60E9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911465" y="2303366"/>
            <a:ext cx="894001" cy="121"/>
          </a:xfrm>
          <a:prstGeom prst="straightConnector1">
            <a:avLst/>
          </a:prstGeom>
          <a:ln w="50800">
            <a:solidFill>
              <a:srgbClr val="A60E9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911895" y="2531966"/>
            <a:ext cx="894001" cy="121"/>
          </a:xfrm>
          <a:prstGeom prst="straightConnector1">
            <a:avLst/>
          </a:prstGeom>
          <a:ln w="50800">
            <a:solidFill>
              <a:srgbClr val="A60E9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911895" y="2834077"/>
            <a:ext cx="894001" cy="121"/>
          </a:xfrm>
          <a:prstGeom prst="straightConnector1">
            <a:avLst/>
          </a:prstGeom>
          <a:ln w="50800">
            <a:solidFill>
              <a:srgbClr val="A60E9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128780" y="1160366"/>
            <a:ext cx="1320020" cy="0"/>
          </a:xfrm>
          <a:prstGeom prst="straightConnector1">
            <a:avLst/>
          </a:prstGeom>
          <a:ln w="762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8128780" y="1465166"/>
            <a:ext cx="1320020" cy="0"/>
          </a:xfrm>
          <a:prstGeom prst="straightConnector1">
            <a:avLst/>
          </a:prstGeom>
          <a:ln w="76200">
            <a:solidFill>
              <a:srgbClr val="33CCCC"/>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5257800" y="4038600"/>
            <a:ext cx="1162056" cy="17366"/>
          </a:xfrm>
          <a:prstGeom prst="straightConnector1">
            <a:avLst/>
          </a:prstGeom>
          <a:ln w="76200">
            <a:solidFill>
              <a:srgbClr val="1F02D0"/>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5"/>
          <a:srcRect l="2609" t="2609" r="11694" b="87"/>
          <a:stretch/>
        </p:blipFill>
        <p:spPr>
          <a:xfrm>
            <a:off x="-105560" y="990600"/>
            <a:ext cx="5363360" cy="3044952"/>
          </a:xfrm>
          <a:prstGeom prst="rect">
            <a:avLst/>
          </a:prstGeom>
        </p:spPr>
      </p:pic>
      <p:cxnSp>
        <p:nvCxnSpPr>
          <p:cNvPr id="12" name="Straight Arrow Connector 11"/>
          <p:cNvCxnSpPr/>
          <p:nvPr/>
        </p:nvCxnSpPr>
        <p:spPr>
          <a:xfrm flipH="1">
            <a:off x="5997021" y="1922366"/>
            <a:ext cx="41835" cy="0"/>
          </a:xfrm>
          <a:prstGeom prst="straightConnector1">
            <a:avLst/>
          </a:prstGeom>
          <a:ln w="76200">
            <a:solidFill>
              <a:srgbClr val="00863D"/>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38200" y="3807023"/>
            <a:ext cx="4114800" cy="307777"/>
          </a:xfrm>
          <a:prstGeom prst="rect">
            <a:avLst/>
          </a:prstGeom>
          <a:solidFill>
            <a:srgbClr val="FFFFFF"/>
          </a:solidFill>
        </p:spPr>
        <p:txBody>
          <a:bodyPr wrap="square" rtlCol="0">
            <a:spAutoFit/>
          </a:bodyPr>
          <a:lstStyle/>
          <a:p>
            <a:r>
              <a:rPr lang="en-US" sz="1400" dirty="0" smtClean="0">
                <a:latin typeface="Times New Roman"/>
                <a:cs typeface="Times New Roman"/>
              </a:rPr>
              <a:t>H1 ETMY transient chamber motion – Fully isolated</a:t>
            </a:r>
            <a:endParaRPr lang="en-US" sz="1400" dirty="0">
              <a:latin typeface="Times New Roman"/>
              <a:cs typeface="Times New Roman"/>
            </a:endParaRPr>
          </a:p>
        </p:txBody>
      </p:sp>
      <p:cxnSp>
        <p:nvCxnSpPr>
          <p:cNvPr id="29" name="Straight Arrow Connector 28"/>
          <p:cNvCxnSpPr/>
          <p:nvPr/>
        </p:nvCxnSpPr>
        <p:spPr>
          <a:xfrm flipH="1">
            <a:off x="5257800" y="1905000"/>
            <a:ext cx="857258" cy="0"/>
          </a:xfrm>
          <a:prstGeom prst="straightConnector1">
            <a:avLst/>
          </a:prstGeom>
          <a:ln w="76200">
            <a:solidFill>
              <a:srgbClr val="00863D"/>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410200" y="4648200"/>
            <a:ext cx="3352800" cy="1754327"/>
          </a:xfrm>
          <a:prstGeom prst="rect">
            <a:avLst/>
          </a:prstGeom>
          <a:noFill/>
        </p:spPr>
        <p:txBody>
          <a:bodyPr wrap="square" rtlCol="0">
            <a:spAutoFit/>
          </a:bodyPr>
          <a:lstStyle/>
          <a:p>
            <a:r>
              <a:rPr lang="en-US" dirty="0" smtClean="0">
                <a:solidFill>
                  <a:srgbClr val="FFFFFF"/>
                </a:solidFill>
              </a:rPr>
              <a:t>Tracing the transient motion from the ground to the optic table in various states of isolation loop aggression. </a:t>
            </a:r>
          </a:p>
          <a:p>
            <a:r>
              <a:rPr lang="en-US" b="1" dirty="0" smtClean="0">
                <a:solidFill>
                  <a:srgbClr val="FFFFFF"/>
                </a:solidFill>
              </a:rPr>
              <a:t>More aggressive isolation mitigates transients well &lt; ~15Hz</a:t>
            </a:r>
            <a:endParaRPr lang="en-US" b="1" dirty="0">
              <a:solidFill>
                <a:srgbClr val="FFFFFF"/>
              </a:solidFill>
            </a:endParaRPr>
          </a:p>
        </p:txBody>
      </p:sp>
    </p:spTree>
    <p:extLst>
      <p:ext uri="{BB962C8B-B14F-4D97-AF65-F5344CB8AC3E}">
        <p14:creationId xmlns:p14="http://schemas.microsoft.com/office/powerpoint/2010/main" val="49664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2400" y="0"/>
            <a:ext cx="8839200" cy="3537857"/>
          </a:xfrm>
          <a:prstGeom prst="rect">
            <a:avLst/>
          </a:prstGeom>
          <a:solidFill>
            <a:srgbClr val="0D0D0D">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Slide Number Placeholder 22"/>
          <p:cNvSpPr>
            <a:spLocks noGrp="1"/>
          </p:cNvSpPr>
          <p:nvPr>
            <p:ph type="sldNum" sz="quarter" idx="12"/>
          </p:nvPr>
        </p:nvSpPr>
        <p:spPr>
          <a:xfrm>
            <a:off x="6471270" y="6321729"/>
            <a:ext cx="2133600" cy="365125"/>
          </a:xfrm>
        </p:spPr>
        <p:txBody>
          <a:bodyPr/>
          <a:lstStyle/>
          <a:p>
            <a:fld id="{884D293C-5A8B-1342-9F53-31521E11EB43}" type="slidenum">
              <a:rPr lang="en-US" smtClean="0"/>
              <a:t>41</a:t>
            </a:fld>
            <a:endParaRPr lang="en-US"/>
          </a:p>
        </p:txBody>
      </p:sp>
      <p:pic>
        <p:nvPicPr>
          <p:cNvPr id="16" name="Picture 15" descr="Oct11_spectro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518879"/>
            <a:ext cx="5543750" cy="2771875"/>
          </a:xfrm>
          <a:prstGeom prst="rect">
            <a:avLst/>
          </a:prstGeom>
        </p:spPr>
      </p:pic>
      <p:sp>
        <p:nvSpPr>
          <p:cNvPr id="26" name="TextBox 25"/>
          <p:cNvSpPr txBox="1"/>
          <p:nvPr/>
        </p:nvSpPr>
        <p:spPr>
          <a:xfrm>
            <a:off x="228600" y="609208"/>
            <a:ext cx="1905001" cy="1200329"/>
          </a:xfrm>
          <a:prstGeom prst="rect">
            <a:avLst/>
          </a:prstGeom>
          <a:noFill/>
        </p:spPr>
        <p:txBody>
          <a:bodyPr wrap="square" rtlCol="0">
            <a:spAutoFit/>
          </a:bodyPr>
          <a:lstStyle/>
          <a:p>
            <a:pPr algn="ctr"/>
            <a:r>
              <a:rPr lang="en-US" dirty="0" smtClean="0">
                <a:solidFill>
                  <a:srgbClr val="FFFFFF"/>
                </a:solidFill>
              </a:rPr>
              <a:t>Most of the day, Oct 11, high microseism, low wind (~5MPH) </a:t>
            </a:r>
            <a:endParaRPr lang="en-US" dirty="0">
              <a:solidFill>
                <a:srgbClr val="FFFFFF"/>
              </a:solidFill>
            </a:endParaRPr>
          </a:p>
        </p:txBody>
      </p:sp>
      <p:cxnSp>
        <p:nvCxnSpPr>
          <p:cNvPr id="27" name="Straight Arrow Connector 26"/>
          <p:cNvCxnSpPr/>
          <p:nvPr/>
        </p:nvCxnSpPr>
        <p:spPr>
          <a:xfrm>
            <a:off x="1905000" y="1143000"/>
            <a:ext cx="3229433" cy="20880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17534" y="29521"/>
            <a:ext cx="6449892" cy="461665"/>
          </a:xfrm>
          <a:prstGeom prst="rect">
            <a:avLst/>
          </a:prstGeom>
          <a:noFill/>
        </p:spPr>
        <p:txBody>
          <a:bodyPr wrap="square" rtlCol="0">
            <a:spAutoFit/>
          </a:bodyPr>
          <a:lstStyle/>
          <a:p>
            <a:r>
              <a:rPr lang="en-US" sz="2400" dirty="0" smtClean="0">
                <a:solidFill>
                  <a:srgbClr val="FFFFFF"/>
                </a:solidFill>
              </a:rPr>
              <a:t>Windy vs. Quiet time transient SEI study at LHO</a:t>
            </a:r>
          </a:p>
        </p:txBody>
      </p:sp>
      <p:sp>
        <p:nvSpPr>
          <p:cNvPr id="9" name="Rounded Rectangle 8"/>
          <p:cNvSpPr/>
          <p:nvPr/>
        </p:nvSpPr>
        <p:spPr>
          <a:xfrm>
            <a:off x="3695700" y="838201"/>
            <a:ext cx="2171700" cy="1803400"/>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FFFFFF"/>
              </a:solidFill>
            </a:endParaRPr>
          </a:p>
        </p:txBody>
      </p:sp>
    </p:spTree>
    <p:extLst>
      <p:ext uri="{BB962C8B-B14F-4D97-AF65-F5344CB8AC3E}">
        <p14:creationId xmlns:p14="http://schemas.microsoft.com/office/powerpoint/2010/main" val="2840483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2400" y="0"/>
            <a:ext cx="8839200" cy="5867400"/>
          </a:xfrm>
          <a:prstGeom prst="rect">
            <a:avLst/>
          </a:prstGeom>
          <a:solidFill>
            <a:srgbClr val="0D0D0D">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4" name="Picture 3" descr="Oct11_ETMX_quiet_ampfreq.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82" y="3907023"/>
            <a:ext cx="5352915" cy="2676459"/>
          </a:xfrm>
          <a:prstGeom prst="rect">
            <a:avLst/>
          </a:prstGeom>
        </p:spPr>
      </p:pic>
      <p:pic>
        <p:nvPicPr>
          <p:cNvPr id="5" name="Picture 4" descr="Oct11_ETMX_windy_ampfreq.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695" y="3913850"/>
            <a:ext cx="5339262" cy="2669632"/>
          </a:xfrm>
          <a:prstGeom prst="rect">
            <a:avLst/>
          </a:prstGeom>
        </p:spPr>
      </p:pic>
      <p:cxnSp>
        <p:nvCxnSpPr>
          <p:cNvPr id="7" name="Straight Connector 6"/>
          <p:cNvCxnSpPr/>
          <p:nvPr/>
        </p:nvCxnSpPr>
        <p:spPr>
          <a:xfrm>
            <a:off x="614496" y="4609830"/>
            <a:ext cx="8433919" cy="13654"/>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16691" y="4980710"/>
            <a:ext cx="8433919" cy="13654"/>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18886" y="5365245"/>
            <a:ext cx="8433919" cy="13654"/>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83212" y="5722926"/>
            <a:ext cx="6565203" cy="13654"/>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9139" y="3342993"/>
            <a:ext cx="8899276" cy="584776"/>
          </a:xfrm>
          <a:prstGeom prst="rect">
            <a:avLst/>
          </a:prstGeom>
          <a:noFill/>
        </p:spPr>
        <p:txBody>
          <a:bodyPr wrap="square" rtlCol="0">
            <a:spAutoFit/>
          </a:bodyPr>
          <a:lstStyle/>
          <a:p>
            <a:r>
              <a:rPr lang="en-US" sz="1600" dirty="0" smtClean="0">
                <a:solidFill>
                  <a:srgbClr val="FFFFFF"/>
                </a:solidFill>
                <a:cs typeface="Arial"/>
              </a:rPr>
              <a:t>Below are Omicron triggers of two hours of “quiet” time (left) and “windy” time (right). Each dot is a transient event. Transient motion amplitude is very elevated during high wind for events of </a:t>
            </a:r>
            <a:r>
              <a:rPr lang="en-US" sz="1600" dirty="0" err="1" smtClean="0">
                <a:solidFill>
                  <a:srgbClr val="FFFFFF"/>
                </a:solidFill>
                <a:cs typeface="Arial"/>
              </a:rPr>
              <a:t>freq</a:t>
            </a:r>
            <a:r>
              <a:rPr lang="en-US" sz="1600" dirty="0" smtClean="0">
                <a:solidFill>
                  <a:srgbClr val="FFFFFF"/>
                </a:solidFill>
                <a:cs typeface="Arial"/>
              </a:rPr>
              <a:t> &lt; ~30Hz.</a:t>
            </a:r>
            <a:endParaRPr lang="en-US" sz="1600" dirty="0">
              <a:solidFill>
                <a:srgbClr val="FFFFFF"/>
              </a:solidFill>
              <a:cs typeface="Arial"/>
            </a:endParaRPr>
          </a:p>
        </p:txBody>
      </p:sp>
      <p:sp>
        <p:nvSpPr>
          <p:cNvPr id="23" name="Slide Number Placeholder 22"/>
          <p:cNvSpPr>
            <a:spLocks noGrp="1"/>
          </p:cNvSpPr>
          <p:nvPr>
            <p:ph type="sldNum" sz="quarter" idx="12"/>
          </p:nvPr>
        </p:nvSpPr>
        <p:spPr>
          <a:xfrm>
            <a:off x="6471270" y="6321729"/>
            <a:ext cx="2133600" cy="365125"/>
          </a:xfrm>
        </p:spPr>
        <p:txBody>
          <a:bodyPr/>
          <a:lstStyle/>
          <a:p>
            <a:fld id="{884D293C-5A8B-1342-9F53-31521E11EB43}" type="slidenum">
              <a:rPr lang="en-US" smtClean="0"/>
              <a:t>42</a:t>
            </a:fld>
            <a:endParaRPr lang="en-US"/>
          </a:p>
        </p:txBody>
      </p:sp>
      <p:sp>
        <p:nvSpPr>
          <p:cNvPr id="24" name="TextBox 23"/>
          <p:cNvSpPr txBox="1"/>
          <p:nvPr/>
        </p:nvSpPr>
        <p:spPr>
          <a:xfrm>
            <a:off x="2807765" y="6488619"/>
            <a:ext cx="5037669" cy="276999"/>
          </a:xfrm>
          <a:prstGeom prst="rect">
            <a:avLst/>
          </a:prstGeom>
          <a:noFill/>
        </p:spPr>
        <p:txBody>
          <a:bodyPr wrap="square" rtlCol="0">
            <a:spAutoFit/>
          </a:bodyPr>
          <a:lstStyle/>
          <a:p>
            <a:r>
              <a:rPr lang="en-US" sz="1200" dirty="0" smtClean="0">
                <a:solidFill>
                  <a:srgbClr val="800000"/>
                </a:solidFill>
              </a:rPr>
              <a:t>Note: these plots show ETMX local ground motion, not LVEA </a:t>
            </a:r>
            <a:endParaRPr lang="en-US" sz="1200" dirty="0">
              <a:solidFill>
                <a:srgbClr val="800000"/>
              </a:solidFill>
            </a:endParaRPr>
          </a:p>
        </p:txBody>
      </p:sp>
      <p:pic>
        <p:nvPicPr>
          <p:cNvPr id="16" name="Picture 15" descr="Oct11_spectrogr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518879"/>
            <a:ext cx="5543750" cy="2771875"/>
          </a:xfrm>
          <a:prstGeom prst="rect">
            <a:avLst/>
          </a:prstGeom>
        </p:spPr>
      </p:pic>
      <p:sp>
        <p:nvSpPr>
          <p:cNvPr id="17" name="Rounded Rectangle 16"/>
          <p:cNvSpPr/>
          <p:nvPr/>
        </p:nvSpPr>
        <p:spPr>
          <a:xfrm>
            <a:off x="6248400" y="723696"/>
            <a:ext cx="751068" cy="2007221"/>
          </a:xfrm>
          <a:prstGeom prst="roundRect">
            <a:avLst/>
          </a:prstGeom>
          <a:noFill/>
          <a:ln w="38100" cmpd="sng">
            <a:solidFill>
              <a:srgbClr val="6A066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TextBox 18"/>
          <p:cNvSpPr txBox="1"/>
          <p:nvPr/>
        </p:nvSpPr>
        <p:spPr>
          <a:xfrm>
            <a:off x="7643892" y="1070873"/>
            <a:ext cx="1543040" cy="1200329"/>
          </a:xfrm>
          <a:prstGeom prst="rect">
            <a:avLst/>
          </a:prstGeom>
          <a:solidFill>
            <a:schemeClr val="bg1">
              <a:lumMod val="85000"/>
              <a:alpha val="69000"/>
            </a:schemeClr>
          </a:solidFill>
        </p:spPr>
        <p:txBody>
          <a:bodyPr wrap="square" rtlCol="0">
            <a:spAutoFit/>
          </a:bodyPr>
          <a:lstStyle/>
          <a:p>
            <a:pPr algn="ctr"/>
            <a:r>
              <a:rPr lang="en-US" dirty="0" smtClean="0">
                <a:solidFill>
                  <a:srgbClr val="6A066D"/>
                </a:solidFill>
              </a:rPr>
              <a:t>After~20:00 UTC, </a:t>
            </a:r>
            <a:r>
              <a:rPr lang="en-US" b="1" dirty="0" smtClean="0">
                <a:solidFill>
                  <a:srgbClr val="6A066D"/>
                </a:solidFill>
              </a:rPr>
              <a:t>high wind </a:t>
            </a:r>
            <a:r>
              <a:rPr lang="en-US" dirty="0" smtClean="0">
                <a:solidFill>
                  <a:srgbClr val="6A066D"/>
                </a:solidFill>
              </a:rPr>
              <a:t>(~30MPH) </a:t>
            </a:r>
            <a:endParaRPr lang="en-US" dirty="0">
              <a:solidFill>
                <a:srgbClr val="6A066D"/>
              </a:solidFill>
            </a:endParaRPr>
          </a:p>
        </p:txBody>
      </p:sp>
      <p:cxnSp>
        <p:nvCxnSpPr>
          <p:cNvPr id="25" name="Straight Arrow Connector 24"/>
          <p:cNvCxnSpPr/>
          <p:nvPr/>
        </p:nvCxnSpPr>
        <p:spPr>
          <a:xfrm flipH="1">
            <a:off x="6976490" y="1775092"/>
            <a:ext cx="1027560" cy="567543"/>
          </a:xfrm>
          <a:prstGeom prst="straightConnector1">
            <a:avLst/>
          </a:prstGeom>
          <a:ln w="57150" cmpd="sng">
            <a:solidFill>
              <a:srgbClr val="6A066D"/>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28600" y="609208"/>
            <a:ext cx="1905001" cy="1200329"/>
          </a:xfrm>
          <a:prstGeom prst="rect">
            <a:avLst/>
          </a:prstGeom>
          <a:noFill/>
        </p:spPr>
        <p:txBody>
          <a:bodyPr wrap="square" rtlCol="0">
            <a:spAutoFit/>
          </a:bodyPr>
          <a:lstStyle/>
          <a:p>
            <a:pPr algn="ctr"/>
            <a:r>
              <a:rPr lang="en-US" dirty="0" smtClean="0">
                <a:solidFill>
                  <a:srgbClr val="FFFFFF"/>
                </a:solidFill>
              </a:rPr>
              <a:t>Most of the day, Oct 11, high microseism, low wind (~5MPH) </a:t>
            </a:r>
            <a:endParaRPr lang="en-US" dirty="0">
              <a:solidFill>
                <a:srgbClr val="FFFFFF"/>
              </a:solidFill>
            </a:endParaRPr>
          </a:p>
        </p:txBody>
      </p:sp>
      <p:cxnSp>
        <p:nvCxnSpPr>
          <p:cNvPr id="27" name="Straight Arrow Connector 26"/>
          <p:cNvCxnSpPr/>
          <p:nvPr/>
        </p:nvCxnSpPr>
        <p:spPr>
          <a:xfrm>
            <a:off x="1905000" y="1143000"/>
            <a:ext cx="3229433" cy="20880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17534" y="29521"/>
            <a:ext cx="6449892" cy="461665"/>
          </a:xfrm>
          <a:prstGeom prst="rect">
            <a:avLst/>
          </a:prstGeom>
          <a:noFill/>
        </p:spPr>
        <p:txBody>
          <a:bodyPr wrap="square" rtlCol="0">
            <a:spAutoFit/>
          </a:bodyPr>
          <a:lstStyle/>
          <a:p>
            <a:r>
              <a:rPr lang="en-US" sz="2400" dirty="0" smtClean="0">
                <a:solidFill>
                  <a:srgbClr val="FFFFFF"/>
                </a:solidFill>
              </a:rPr>
              <a:t>Windy vs. Quiet time transient SEI study at LHO</a:t>
            </a:r>
          </a:p>
        </p:txBody>
      </p:sp>
      <p:sp>
        <p:nvSpPr>
          <p:cNvPr id="21" name="Rounded Rectangle 20"/>
          <p:cNvSpPr/>
          <p:nvPr/>
        </p:nvSpPr>
        <p:spPr>
          <a:xfrm>
            <a:off x="3695700" y="838201"/>
            <a:ext cx="2171700" cy="1803400"/>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FFFFFF"/>
              </a:solidFill>
            </a:endParaRPr>
          </a:p>
        </p:txBody>
      </p:sp>
    </p:spTree>
    <p:extLst>
      <p:ext uri="{BB962C8B-B14F-4D97-AF65-F5344CB8AC3E}">
        <p14:creationId xmlns:p14="http://schemas.microsoft.com/office/powerpoint/2010/main" val="1907033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52400" y="4724400"/>
            <a:ext cx="2971800" cy="1600200"/>
          </a:xfrm>
          <a:prstGeom prst="rect">
            <a:avLst/>
          </a:prstGeom>
          <a:solidFill>
            <a:srgbClr val="0D0D0D">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p:nvSpPr>
        <p:spPr>
          <a:xfrm>
            <a:off x="76200" y="304800"/>
            <a:ext cx="3048000" cy="16002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 name="Picture 4" descr="Oct11_ETMX_windy_hi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21" y="3471333"/>
            <a:ext cx="6519334" cy="3259667"/>
          </a:xfrm>
          <a:prstGeom prst="rect">
            <a:avLst/>
          </a:prstGeom>
        </p:spPr>
      </p:pic>
      <p:cxnSp>
        <p:nvCxnSpPr>
          <p:cNvPr id="6" name="Straight Connector 5"/>
          <p:cNvCxnSpPr/>
          <p:nvPr/>
        </p:nvCxnSpPr>
        <p:spPr>
          <a:xfrm>
            <a:off x="4191000" y="4785563"/>
            <a:ext cx="4812345" cy="13654"/>
          </a:xfrm>
          <a:prstGeom prst="line">
            <a:avLst/>
          </a:prstGeom>
          <a:ln w="3175" cmpd="sng">
            <a:solidFill>
              <a:schemeClr val="tx2">
                <a:lumMod val="60000"/>
                <a:lumOff val="40000"/>
              </a:schemeClr>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032955" y="1353741"/>
            <a:ext cx="4812345" cy="13654"/>
          </a:xfrm>
          <a:prstGeom prst="line">
            <a:avLst/>
          </a:prstGeom>
          <a:ln w="3175" cmpd="sng">
            <a:prstDash val="dashDot"/>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191000" y="1383949"/>
            <a:ext cx="2187223" cy="338554"/>
          </a:xfrm>
          <a:prstGeom prst="rect">
            <a:avLst/>
          </a:prstGeom>
          <a:solidFill>
            <a:srgbClr val="FFFFFF">
              <a:alpha val="57000"/>
            </a:srgbClr>
          </a:solidFill>
        </p:spPr>
        <p:txBody>
          <a:bodyPr wrap="square" rtlCol="0">
            <a:spAutoFit/>
          </a:bodyPr>
          <a:lstStyle/>
          <a:p>
            <a:r>
              <a:rPr lang="en-US" sz="1600" dirty="0" smtClean="0"/>
              <a:t>Transient rate of 0.5Hz</a:t>
            </a:r>
            <a:endParaRPr lang="en-US" sz="1600" dirty="0"/>
          </a:p>
        </p:txBody>
      </p:sp>
      <p:sp>
        <p:nvSpPr>
          <p:cNvPr id="10" name="TextBox 9"/>
          <p:cNvSpPr txBox="1"/>
          <p:nvPr/>
        </p:nvSpPr>
        <p:spPr>
          <a:xfrm>
            <a:off x="4134556" y="4783688"/>
            <a:ext cx="2187223" cy="338554"/>
          </a:xfrm>
          <a:prstGeom prst="rect">
            <a:avLst/>
          </a:prstGeom>
          <a:solidFill>
            <a:srgbClr val="FFFFFF">
              <a:alpha val="57000"/>
            </a:srgbClr>
          </a:solidFill>
        </p:spPr>
        <p:txBody>
          <a:bodyPr wrap="square" rtlCol="0">
            <a:spAutoFit/>
          </a:bodyPr>
          <a:lstStyle/>
          <a:p>
            <a:r>
              <a:rPr lang="en-US" sz="1600" dirty="0" smtClean="0"/>
              <a:t>Transient rate of 1Hz!!</a:t>
            </a:r>
            <a:endParaRPr lang="en-US" sz="1600" dirty="0"/>
          </a:p>
        </p:txBody>
      </p:sp>
      <p:cxnSp>
        <p:nvCxnSpPr>
          <p:cNvPr id="12" name="Straight Arrow Connector 11"/>
          <p:cNvCxnSpPr/>
          <p:nvPr/>
        </p:nvCxnSpPr>
        <p:spPr>
          <a:xfrm flipV="1">
            <a:off x="6251222" y="1353742"/>
            <a:ext cx="310445" cy="199484"/>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194778" y="4799217"/>
            <a:ext cx="28222" cy="199484"/>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0" y="351472"/>
            <a:ext cx="3048000" cy="1477328"/>
          </a:xfrm>
          <a:prstGeom prst="rect">
            <a:avLst/>
          </a:prstGeom>
          <a:solidFill>
            <a:srgbClr val="0D0D0D"/>
          </a:solidFill>
        </p:spPr>
        <p:txBody>
          <a:bodyPr wrap="square" rtlCol="0">
            <a:spAutoFit/>
          </a:bodyPr>
          <a:lstStyle/>
          <a:p>
            <a:r>
              <a:rPr lang="en-US" dirty="0" smtClean="0">
                <a:solidFill>
                  <a:srgbClr val="FFFFFF"/>
                </a:solidFill>
              </a:rPr>
              <a:t>The rate of transient motion events also increases dramatically during windy time – by over a factor of 10 in optic table motion at end X. </a:t>
            </a:r>
            <a:endParaRPr lang="en-US" dirty="0">
              <a:solidFill>
                <a:srgbClr val="FFFFFF"/>
              </a:solidFill>
            </a:endParaRPr>
          </a:p>
        </p:txBody>
      </p:sp>
      <p:sp>
        <p:nvSpPr>
          <p:cNvPr id="18" name="TextBox 17"/>
          <p:cNvSpPr txBox="1"/>
          <p:nvPr/>
        </p:nvSpPr>
        <p:spPr>
          <a:xfrm>
            <a:off x="163686" y="4895671"/>
            <a:ext cx="3189114" cy="1200329"/>
          </a:xfrm>
          <a:prstGeom prst="rect">
            <a:avLst/>
          </a:prstGeom>
          <a:noFill/>
        </p:spPr>
        <p:txBody>
          <a:bodyPr wrap="square" rtlCol="0">
            <a:spAutoFit/>
          </a:bodyPr>
          <a:lstStyle/>
          <a:p>
            <a:r>
              <a:rPr lang="en-US" dirty="0" smtClean="0">
                <a:solidFill>
                  <a:srgbClr val="FFFFFF"/>
                </a:solidFill>
              </a:rPr>
              <a:t>Isolated stages see a much greater increase in the rate of transients than ground motion during windy time. </a:t>
            </a:r>
            <a:endParaRPr lang="en-US" dirty="0">
              <a:solidFill>
                <a:srgbClr val="FFFFFF"/>
              </a:solidFill>
            </a:endParaRPr>
          </a:p>
        </p:txBody>
      </p:sp>
      <p:sp>
        <p:nvSpPr>
          <p:cNvPr id="19" name="TextBox 18"/>
          <p:cNvSpPr txBox="1"/>
          <p:nvPr/>
        </p:nvSpPr>
        <p:spPr>
          <a:xfrm>
            <a:off x="211664" y="4161781"/>
            <a:ext cx="3471336" cy="261610"/>
          </a:xfrm>
          <a:prstGeom prst="rect">
            <a:avLst/>
          </a:prstGeom>
          <a:solidFill>
            <a:srgbClr val="FFFFFF"/>
          </a:solidFill>
        </p:spPr>
        <p:txBody>
          <a:bodyPr wrap="square" rtlCol="0">
            <a:spAutoFit/>
          </a:bodyPr>
          <a:lstStyle/>
          <a:p>
            <a:r>
              <a:rPr lang="en-US" sz="1100" dirty="0" smtClean="0"/>
              <a:t>* For a two hour period of relatively quiet or windy time</a:t>
            </a:r>
            <a:endParaRPr lang="en-US" sz="1100" dirty="0"/>
          </a:p>
        </p:txBody>
      </p:sp>
      <p:sp>
        <p:nvSpPr>
          <p:cNvPr id="20" name="Slide Number Placeholder 19"/>
          <p:cNvSpPr>
            <a:spLocks noGrp="1"/>
          </p:cNvSpPr>
          <p:nvPr>
            <p:ph type="sldNum" sz="quarter" idx="12"/>
          </p:nvPr>
        </p:nvSpPr>
        <p:spPr/>
        <p:txBody>
          <a:bodyPr/>
          <a:lstStyle/>
          <a:p>
            <a:fld id="{884D293C-5A8B-1342-9F53-31521E11EB43}" type="slidenum">
              <a:rPr lang="en-US" smtClean="0"/>
              <a:t>43</a:t>
            </a:fld>
            <a:endParaRPr lang="en-US"/>
          </a:p>
        </p:txBody>
      </p:sp>
      <p:sp>
        <p:nvSpPr>
          <p:cNvPr id="22" name="TextBox 21"/>
          <p:cNvSpPr txBox="1"/>
          <p:nvPr/>
        </p:nvSpPr>
        <p:spPr>
          <a:xfrm>
            <a:off x="685800" y="6420241"/>
            <a:ext cx="2116668" cy="461665"/>
          </a:xfrm>
          <a:prstGeom prst="rect">
            <a:avLst/>
          </a:prstGeom>
          <a:solidFill>
            <a:schemeClr val="tx1">
              <a:alpha val="21000"/>
            </a:schemeClr>
          </a:solidFill>
        </p:spPr>
        <p:txBody>
          <a:bodyPr wrap="square" rtlCol="0">
            <a:spAutoFit/>
          </a:bodyPr>
          <a:lstStyle/>
          <a:p>
            <a:r>
              <a:rPr lang="en-US" sz="1200" dirty="0" smtClean="0">
                <a:solidFill>
                  <a:schemeClr val="bg1">
                    <a:lumMod val="50000"/>
                  </a:schemeClr>
                </a:solidFill>
              </a:rPr>
              <a:t>Note: these plots show ETMX local ground motion, not LVEA </a:t>
            </a:r>
            <a:endParaRPr lang="en-US" sz="1200" dirty="0">
              <a:solidFill>
                <a:schemeClr val="bg1">
                  <a:lumMod val="50000"/>
                </a:schemeClr>
              </a:solidFill>
            </a:endParaRPr>
          </a:p>
        </p:txBody>
      </p:sp>
      <p:pic>
        <p:nvPicPr>
          <p:cNvPr id="4" name="Picture 3" descr="Oct9_ETMX_quiet_h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556" y="0"/>
            <a:ext cx="6716888" cy="3358444"/>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744225654"/>
              </p:ext>
            </p:extLst>
          </p:nvPr>
        </p:nvGraphicFramePr>
        <p:xfrm>
          <a:off x="239886" y="2221221"/>
          <a:ext cx="3316113" cy="1940560"/>
        </p:xfrm>
        <a:graphic>
          <a:graphicData uri="http://schemas.openxmlformats.org/drawingml/2006/table">
            <a:tbl>
              <a:tblPr firstRow="1" bandRow="1">
                <a:tableStyleId>{22838BEF-8BB2-4498-84A7-C5851F593DF1}</a:tableStyleId>
              </a:tblPr>
              <a:tblGrid>
                <a:gridCol w="1255892"/>
                <a:gridCol w="620889"/>
                <a:gridCol w="705555"/>
                <a:gridCol w="733777"/>
              </a:tblGrid>
              <a:tr h="0">
                <a:tc>
                  <a:txBody>
                    <a:bodyPr/>
                    <a:lstStyle/>
                    <a:p>
                      <a:r>
                        <a:rPr lang="en-US" sz="1200" dirty="0" smtClean="0"/>
                        <a:t>Stage</a:t>
                      </a:r>
                      <a:endParaRPr lang="en-US" sz="1200" dirty="0"/>
                    </a:p>
                  </a:txBody>
                  <a:tcPr/>
                </a:tc>
                <a:tc>
                  <a:txBody>
                    <a:bodyPr/>
                    <a:lstStyle/>
                    <a:p>
                      <a:r>
                        <a:rPr lang="en-US" sz="1200" dirty="0" smtClean="0"/>
                        <a:t>Quiet*</a:t>
                      </a:r>
                    </a:p>
                    <a:p>
                      <a:r>
                        <a:rPr lang="en-US" sz="1050" b="0" dirty="0" smtClean="0"/>
                        <a:t>(# trigs)</a:t>
                      </a:r>
                      <a:endParaRPr lang="en-US" sz="1050" b="0" dirty="0"/>
                    </a:p>
                  </a:txBody>
                  <a:tcPr/>
                </a:tc>
                <a:tc>
                  <a:txBody>
                    <a:bodyPr/>
                    <a:lstStyle/>
                    <a:p>
                      <a:r>
                        <a:rPr lang="en-US" sz="1200" dirty="0" smtClean="0"/>
                        <a:t>Windy*</a:t>
                      </a:r>
                    </a:p>
                    <a:p>
                      <a:r>
                        <a:rPr lang="en-US" sz="1050" b="0" dirty="0" smtClean="0"/>
                        <a:t>(# trigs)</a:t>
                      </a:r>
                      <a:endParaRPr lang="en-US" sz="1050" b="0" dirty="0"/>
                    </a:p>
                  </a:txBody>
                  <a:tcPr/>
                </a:tc>
                <a:tc>
                  <a:txBody>
                    <a:bodyPr/>
                    <a:lstStyle/>
                    <a:p>
                      <a:r>
                        <a:rPr lang="en-US" sz="1200" dirty="0" smtClean="0"/>
                        <a:t>Factor increase</a:t>
                      </a:r>
                      <a:endParaRPr lang="en-US" sz="1200" dirty="0"/>
                    </a:p>
                  </a:txBody>
                  <a:tcPr/>
                </a:tc>
              </a:tr>
              <a:tr h="370840">
                <a:tc>
                  <a:txBody>
                    <a:bodyPr/>
                    <a:lstStyle/>
                    <a:p>
                      <a:r>
                        <a:rPr lang="en-US" sz="1200" dirty="0" smtClean="0"/>
                        <a:t>Ground motion</a:t>
                      </a:r>
                      <a:endParaRPr lang="en-US" sz="1200" dirty="0"/>
                    </a:p>
                  </a:txBody>
                  <a:tcPr/>
                </a:tc>
                <a:tc>
                  <a:txBody>
                    <a:bodyPr/>
                    <a:lstStyle/>
                    <a:p>
                      <a:r>
                        <a:rPr lang="en-US" sz="1200" dirty="0" smtClean="0"/>
                        <a:t>30,755</a:t>
                      </a:r>
                      <a:endParaRPr lang="en-US" sz="1200" dirty="0"/>
                    </a:p>
                  </a:txBody>
                  <a:tcPr/>
                </a:tc>
                <a:tc>
                  <a:txBody>
                    <a:bodyPr/>
                    <a:lstStyle/>
                    <a:p>
                      <a:r>
                        <a:rPr lang="en-US" sz="1200" dirty="0" smtClean="0"/>
                        <a:t>116,601</a:t>
                      </a:r>
                      <a:endParaRPr lang="en-US" sz="1200" dirty="0"/>
                    </a:p>
                  </a:txBody>
                  <a:tcPr/>
                </a:tc>
                <a:tc>
                  <a:txBody>
                    <a:bodyPr/>
                    <a:lstStyle/>
                    <a:p>
                      <a:r>
                        <a:rPr lang="en-US" sz="1200" dirty="0" smtClean="0"/>
                        <a:t>3.8</a:t>
                      </a:r>
                      <a:endParaRPr lang="en-US" sz="1200" dirty="0"/>
                    </a:p>
                  </a:txBody>
                  <a:tcPr/>
                </a:tc>
              </a:tr>
              <a:tr h="370840">
                <a:tc>
                  <a:txBody>
                    <a:bodyPr/>
                    <a:lstStyle/>
                    <a:p>
                      <a:r>
                        <a:rPr lang="en-US" sz="1200" dirty="0" smtClean="0"/>
                        <a:t>HEPI (L4C)</a:t>
                      </a:r>
                      <a:endParaRPr lang="en-US" sz="1200" dirty="0"/>
                    </a:p>
                  </a:txBody>
                  <a:tcPr/>
                </a:tc>
                <a:tc>
                  <a:txBody>
                    <a:bodyPr/>
                    <a:lstStyle/>
                    <a:p>
                      <a:r>
                        <a:rPr lang="en-US" sz="1200" dirty="0" smtClean="0"/>
                        <a:t>21,317</a:t>
                      </a:r>
                      <a:endParaRPr lang="en-US" sz="1200" dirty="0"/>
                    </a:p>
                  </a:txBody>
                  <a:tcPr/>
                </a:tc>
                <a:tc>
                  <a:txBody>
                    <a:bodyPr/>
                    <a:lstStyle/>
                    <a:p>
                      <a:r>
                        <a:rPr lang="en-US" sz="1200" dirty="0" smtClean="0"/>
                        <a:t>74,624</a:t>
                      </a:r>
                      <a:endParaRPr lang="en-US" sz="1200" dirty="0"/>
                    </a:p>
                  </a:txBody>
                  <a:tcPr/>
                </a:tc>
                <a:tc>
                  <a:txBody>
                    <a:bodyPr/>
                    <a:lstStyle/>
                    <a:p>
                      <a:r>
                        <a:rPr lang="en-US" sz="1200" dirty="0" smtClean="0"/>
                        <a:t>3.5</a:t>
                      </a:r>
                      <a:endParaRPr lang="en-US" sz="1200" dirty="0"/>
                    </a:p>
                  </a:txBody>
                  <a:tcPr/>
                </a:tc>
              </a:tr>
              <a:tr h="370840">
                <a:tc>
                  <a:txBody>
                    <a:bodyPr/>
                    <a:lstStyle/>
                    <a:p>
                      <a:r>
                        <a:rPr lang="en-US" sz="1200" dirty="0" smtClean="0"/>
                        <a:t>ISI ST1 (T240)</a:t>
                      </a:r>
                      <a:endParaRPr lang="en-US" sz="1200" dirty="0"/>
                    </a:p>
                  </a:txBody>
                  <a:tcPr/>
                </a:tc>
                <a:tc>
                  <a:txBody>
                    <a:bodyPr/>
                    <a:lstStyle/>
                    <a:p>
                      <a:r>
                        <a:rPr lang="en-US" sz="1200" dirty="0" smtClean="0"/>
                        <a:t>7,791</a:t>
                      </a:r>
                      <a:endParaRPr lang="en-US" sz="1200" dirty="0"/>
                    </a:p>
                  </a:txBody>
                  <a:tcPr/>
                </a:tc>
                <a:tc>
                  <a:txBody>
                    <a:bodyPr/>
                    <a:lstStyle/>
                    <a:p>
                      <a:r>
                        <a:rPr lang="en-US" sz="1200" dirty="0" smtClean="0"/>
                        <a:t>57,948</a:t>
                      </a:r>
                      <a:endParaRPr lang="en-US" sz="1200" dirty="0"/>
                    </a:p>
                  </a:txBody>
                  <a:tcPr/>
                </a:tc>
                <a:tc>
                  <a:txBody>
                    <a:bodyPr/>
                    <a:lstStyle/>
                    <a:p>
                      <a:r>
                        <a:rPr lang="en-US" sz="1200" dirty="0" smtClean="0"/>
                        <a:t>7.4</a:t>
                      </a:r>
                      <a:endParaRPr lang="en-US" sz="1200" dirty="0"/>
                    </a:p>
                  </a:txBody>
                  <a:tcPr/>
                </a:tc>
              </a:tr>
              <a:tr h="370840">
                <a:tc>
                  <a:txBody>
                    <a:bodyPr/>
                    <a:lstStyle/>
                    <a:p>
                      <a:r>
                        <a:rPr lang="en-US" sz="1200" dirty="0" smtClean="0"/>
                        <a:t>ISI ST2 (GS13)</a:t>
                      </a:r>
                      <a:endParaRPr lang="en-US" sz="1200" dirty="0"/>
                    </a:p>
                  </a:txBody>
                  <a:tcPr/>
                </a:tc>
                <a:tc>
                  <a:txBody>
                    <a:bodyPr/>
                    <a:lstStyle/>
                    <a:p>
                      <a:r>
                        <a:rPr lang="en-US" sz="1200" dirty="0" smtClean="0"/>
                        <a:t>3,924</a:t>
                      </a:r>
                      <a:endParaRPr lang="en-US" sz="1200" dirty="0"/>
                    </a:p>
                  </a:txBody>
                  <a:tcPr/>
                </a:tc>
                <a:tc>
                  <a:txBody>
                    <a:bodyPr/>
                    <a:lstStyle/>
                    <a:p>
                      <a:r>
                        <a:rPr lang="en-US" sz="1200" dirty="0" smtClean="0"/>
                        <a:t>49,562</a:t>
                      </a:r>
                      <a:endParaRPr lang="en-US" sz="1200" dirty="0"/>
                    </a:p>
                  </a:txBody>
                  <a:tcPr/>
                </a:tc>
                <a:tc>
                  <a:txBody>
                    <a:bodyPr/>
                    <a:lstStyle/>
                    <a:p>
                      <a:r>
                        <a:rPr lang="en-US" sz="1200" dirty="0" smtClean="0"/>
                        <a:t>12.6</a:t>
                      </a:r>
                      <a:endParaRPr lang="en-US" sz="1200" dirty="0"/>
                    </a:p>
                  </a:txBody>
                  <a:tcPr/>
                </a:tc>
              </a:tr>
            </a:tbl>
          </a:graphicData>
        </a:graphic>
      </p:graphicFrame>
    </p:spTree>
    <p:extLst>
      <p:ext uri="{BB962C8B-B14F-4D97-AF65-F5344CB8AC3E}">
        <p14:creationId xmlns:p14="http://schemas.microsoft.com/office/powerpoint/2010/main" val="3027981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ct11_windy_glitchgram_ETM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513666"/>
            <a:ext cx="6321778" cy="3160889"/>
          </a:xfrm>
          <a:prstGeom prst="rect">
            <a:avLst/>
          </a:prstGeom>
        </p:spPr>
      </p:pic>
      <p:pic>
        <p:nvPicPr>
          <p:cNvPr id="5" name="Picture 4" descr="Oct9_quiet_glitchgram_ETM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09" y="126999"/>
            <a:ext cx="6293558" cy="3146779"/>
          </a:xfrm>
          <a:prstGeom prst="rect">
            <a:avLst/>
          </a:prstGeom>
        </p:spPr>
      </p:pic>
      <p:sp>
        <p:nvSpPr>
          <p:cNvPr id="6" name="TextBox 5"/>
          <p:cNvSpPr txBox="1"/>
          <p:nvPr/>
        </p:nvSpPr>
        <p:spPr>
          <a:xfrm>
            <a:off x="296335" y="720328"/>
            <a:ext cx="2294466" cy="5663088"/>
          </a:xfrm>
          <a:prstGeom prst="rect">
            <a:avLst/>
          </a:prstGeom>
          <a:solidFill>
            <a:srgbClr val="0D0D0D">
              <a:alpha val="64000"/>
            </a:srgbClr>
          </a:solidFill>
        </p:spPr>
        <p:txBody>
          <a:bodyPr wrap="square" rtlCol="0">
            <a:spAutoFit/>
          </a:bodyPr>
          <a:lstStyle/>
          <a:p>
            <a:r>
              <a:rPr lang="en-US" sz="2400" b="1" dirty="0" smtClean="0">
                <a:solidFill>
                  <a:srgbClr val="FFFFFF"/>
                </a:solidFill>
              </a:rPr>
              <a:t>Conclusions for windy vs. quiet SEI transient study: </a:t>
            </a:r>
          </a:p>
          <a:p>
            <a:endParaRPr lang="en-US" sz="2400" dirty="0" smtClean="0">
              <a:solidFill>
                <a:srgbClr val="FFFFFF"/>
              </a:solidFill>
            </a:endParaRPr>
          </a:p>
          <a:p>
            <a:r>
              <a:rPr lang="en-US" sz="2200" dirty="0" smtClean="0">
                <a:solidFill>
                  <a:srgbClr val="FFFFFF"/>
                </a:solidFill>
              </a:rPr>
              <a:t>Ultimately, at the optic table the transient motion amplitude per event isn’t </a:t>
            </a:r>
            <a:r>
              <a:rPr lang="en-US" sz="2200" dirty="0" smtClean="0">
                <a:solidFill>
                  <a:srgbClr val="FFFFFF"/>
                </a:solidFill>
              </a:rPr>
              <a:t>significantly increased </a:t>
            </a:r>
            <a:r>
              <a:rPr lang="en-US" sz="2200" dirty="0" smtClean="0">
                <a:solidFill>
                  <a:srgbClr val="FFFFFF"/>
                </a:solidFill>
              </a:rPr>
              <a:t>above 10-15Hz, but the </a:t>
            </a:r>
            <a:r>
              <a:rPr lang="en-US" sz="2200" b="1" dirty="0" smtClean="0">
                <a:solidFill>
                  <a:srgbClr val="FFFFFF"/>
                </a:solidFill>
              </a:rPr>
              <a:t>rate</a:t>
            </a:r>
            <a:r>
              <a:rPr lang="en-US" sz="2200" dirty="0" smtClean="0">
                <a:solidFill>
                  <a:srgbClr val="FFFFFF"/>
                </a:solidFill>
              </a:rPr>
              <a:t> of transients is greatly increased</a:t>
            </a:r>
            <a:endParaRPr lang="en-US" sz="2200" dirty="0">
              <a:solidFill>
                <a:srgbClr val="FFFFFF"/>
              </a:solidFill>
            </a:endParaRPr>
          </a:p>
        </p:txBody>
      </p:sp>
      <p:sp>
        <p:nvSpPr>
          <p:cNvPr id="7" name="TextBox 6"/>
          <p:cNvSpPr txBox="1"/>
          <p:nvPr/>
        </p:nvSpPr>
        <p:spPr>
          <a:xfrm>
            <a:off x="5983111" y="2429554"/>
            <a:ext cx="1608667" cy="369332"/>
          </a:xfrm>
          <a:prstGeom prst="rect">
            <a:avLst/>
          </a:prstGeom>
          <a:solidFill>
            <a:srgbClr val="FFFFFF">
              <a:alpha val="57000"/>
            </a:srgbClr>
          </a:solidFill>
        </p:spPr>
        <p:txBody>
          <a:bodyPr wrap="square" rtlCol="0">
            <a:spAutoFit/>
          </a:bodyPr>
          <a:lstStyle/>
          <a:p>
            <a:r>
              <a:rPr lang="en-US" dirty="0" smtClean="0"/>
              <a:t>Oct 9 - Quiet</a:t>
            </a:r>
            <a:endParaRPr lang="en-US" dirty="0"/>
          </a:p>
        </p:txBody>
      </p:sp>
      <p:sp>
        <p:nvSpPr>
          <p:cNvPr id="8" name="TextBox 7"/>
          <p:cNvSpPr txBox="1"/>
          <p:nvPr/>
        </p:nvSpPr>
        <p:spPr>
          <a:xfrm>
            <a:off x="5983111" y="5839554"/>
            <a:ext cx="1608667" cy="369332"/>
          </a:xfrm>
          <a:prstGeom prst="rect">
            <a:avLst/>
          </a:prstGeom>
          <a:solidFill>
            <a:srgbClr val="FFFFFF">
              <a:alpha val="68000"/>
            </a:srgbClr>
          </a:solidFill>
        </p:spPr>
        <p:txBody>
          <a:bodyPr wrap="square" rtlCol="0">
            <a:spAutoFit/>
          </a:bodyPr>
          <a:lstStyle/>
          <a:p>
            <a:r>
              <a:rPr lang="en-US" dirty="0" smtClean="0"/>
              <a:t>Oct 11 - Windy</a:t>
            </a:r>
            <a:endParaRPr lang="en-US" dirty="0"/>
          </a:p>
        </p:txBody>
      </p:sp>
      <p:sp>
        <p:nvSpPr>
          <p:cNvPr id="9" name="Slide Number Placeholder 8"/>
          <p:cNvSpPr>
            <a:spLocks noGrp="1"/>
          </p:cNvSpPr>
          <p:nvPr>
            <p:ph type="sldNum" sz="quarter" idx="12"/>
          </p:nvPr>
        </p:nvSpPr>
        <p:spPr/>
        <p:txBody>
          <a:bodyPr/>
          <a:lstStyle/>
          <a:p>
            <a:fld id="{884D293C-5A8B-1342-9F53-31521E11EB43}" type="slidenum">
              <a:rPr lang="en-US" smtClean="0"/>
              <a:t>44</a:t>
            </a:fld>
            <a:endParaRPr lang="en-US"/>
          </a:p>
        </p:txBody>
      </p:sp>
    </p:spTree>
    <p:extLst>
      <p:ext uri="{BB962C8B-B14F-4D97-AF65-F5344CB8AC3E}">
        <p14:creationId xmlns:p14="http://schemas.microsoft.com/office/powerpoint/2010/main" val="3053552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a:solidFill>
            <a:srgbClr val="0D0D0D">
              <a:alpha val="72000"/>
            </a:srgbClr>
          </a:solidFill>
        </p:spPr>
        <p:txBody>
          <a:bodyPr/>
          <a:lstStyle/>
          <a:p>
            <a:r>
              <a:rPr lang="en-US" dirty="0" smtClean="0">
                <a:solidFill>
                  <a:schemeClr val="bg1"/>
                </a:solidFill>
              </a:rPr>
              <a:t>Livingston ER6 -Dec 16 lock </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0" y="1282160"/>
            <a:ext cx="9144000" cy="4572000"/>
          </a:xfrm>
          <a:prstGeom prst="rect">
            <a:avLst/>
          </a:prstGeom>
        </p:spPr>
      </p:pic>
    </p:spTree>
    <p:extLst>
      <p:ext uri="{BB962C8B-B14F-4D97-AF65-F5344CB8AC3E}">
        <p14:creationId xmlns:p14="http://schemas.microsoft.com/office/powerpoint/2010/main" val="775325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6256" y="196870"/>
            <a:ext cx="6941177" cy="3470589"/>
          </a:xfrm>
          <a:prstGeom prst="rect">
            <a:avLst/>
          </a:prstGeom>
        </p:spPr>
      </p:pic>
      <p:pic>
        <p:nvPicPr>
          <p:cNvPr id="5" name="Picture 4"/>
          <p:cNvPicPr>
            <a:picLocks noChangeAspect="1"/>
          </p:cNvPicPr>
          <p:nvPr/>
        </p:nvPicPr>
        <p:blipFill>
          <a:blip r:embed="rId3"/>
          <a:stretch>
            <a:fillRect/>
          </a:stretch>
        </p:blipFill>
        <p:spPr>
          <a:xfrm>
            <a:off x="2063656" y="3317827"/>
            <a:ext cx="7080344" cy="3540173"/>
          </a:xfrm>
          <a:prstGeom prst="rect">
            <a:avLst/>
          </a:prstGeom>
        </p:spPr>
      </p:pic>
      <p:sp>
        <p:nvSpPr>
          <p:cNvPr id="6" name="TextBox 5"/>
          <p:cNvSpPr txBox="1"/>
          <p:nvPr/>
        </p:nvSpPr>
        <p:spPr>
          <a:xfrm>
            <a:off x="215900" y="952500"/>
            <a:ext cx="1682229" cy="4154983"/>
          </a:xfrm>
          <a:prstGeom prst="rect">
            <a:avLst/>
          </a:prstGeom>
          <a:solidFill>
            <a:srgbClr val="0D0D0D">
              <a:alpha val="87000"/>
            </a:srgbClr>
          </a:solidFill>
        </p:spPr>
        <p:txBody>
          <a:bodyPr wrap="square" rtlCol="0">
            <a:spAutoFit/>
          </a:bodyPr>
          <a:lstStyle/>
          <a:p>
            <a:r>
              <a:rPr lang="en-US" sz="2400" dirty="0" smtClean="0">
                <a:solidFill>
                  <a:schemeClr val="bg1"/>
                </a:solidFill>
              </a:rPr>
              <a:t>LLO </a:t>
            </a:r>
            <a:r>
              <a:rPr lang="en-US" sz="2400" dirty="0" err="1" smtClean="0">
                <a:solidFill>
                  <a:schemeClr val="bg1"/>
                </a:solidFill>
              </a:rPr>
              <a:t>alog</a:t>
            </a:r>
            <a:r>
              <a:rPr lang="en-US" sz="2400" dirty="0" smtClean="0">
                <a:solidFill>
                  <a:schemeClr val="bg1"/>
                </a:solidFill>
              </a:rPr>
              <a:t> </a:t>
            </a:r>
            <a:r>
              <a:rPr lang="en-US" sz="2400" dirty="0" smtClean="0">
                <a:solidFill>
                  <a:schemeClr val="bg1"/>
                </a:solidFill>
              </a:rPr>
              <a:t>16101: </a:t>
            </a:r>
            <a:r>
              <a:rPr lang="en-US" sz="2400" dirty="0" smtClean="0">
                <a:solidFill>
                  <a:schemeClr val="bg1"/>
                </a:solidFill>
              </a:rPr>
              <a:t>“</a:t>
            </a:r>
            <a:r>
              <a:rPr lang="en-US" sz="2400" dirty="0" smtClean="0">
                <a:solidFill>
                  <a:schemeClr val="bg1"/>
                </a:solidFill>
              </a:rPr>
              <a:t>violin </a:t>
            </a:r>
            <a:r>
              <a:rPr lang="en-US" sz="2400" dirty="0" smtClean="0">
                <a:solidFill>
                  <a:schemeClr val="bg1"/>
                </a:solidFill>
              </a:rPr>
              <a:t>modes appear to be causing high trigger rate in CBC </a:t>
            </a:r>
            <a:r>
              <a:rPr lang="en-US" sz="2400" dirty="0" smtClean="0">
                <a:solidFill>
                  <a:schemeClr val="bg1"/>
                </a:solidFill>
              </a:rPr>
              <a:t>search</a:t>
            </a:r>
            <a:r>
              <a:rPr lang="en-US" sz="2400" dirty="0" smtClean="0">
                <a:solidFill>
                  <a:schemeClr val="bg1"/>
                </a:solidFill>
              </a:rPr>
              <a:t>” (also reported by </a:t>
            </a:r>
            <a:r>
              <a:rPr lang="en-US" sz="2400" dirty="0" err="1" smtClean="0">
                <a:solidFill>
                  <a:schemeClr val="bg1"/>
                </a:solidFill>
              </a:rPr>
              <a:t>cWB</a:t>
            </a:r>
            <a:r>
              <a:rPr lang="en-US" sz="2400" dirty="0" smtClean="0">
                <a:solidFill>
                  <a:schemeClr val="bg1"/>
                </a:solidFill>
              </a:rPr>
              <a:t>)</a:t>
            </a:r>
            <a:r>
              <a:rPr lang="en-US" sz="24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2769852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6256" y="196870"/>
            <a:ext cx="6941177" cy="3470589"/>
          </a:xfrm>
          <a:prstGeom prst="rect">
            <a:avLst/>
          </a:prstGeom>
        </p:spPr>
      </p:pic>
      <p:pic>
        <p:nvPicPr>
          <p:cNvPr id="5" name="Picture 4"/>
          <p:cNvPicPr>
            <a:picLocks noChangeAspect="1"/>
          </p:cNvPicPr>
          <p:nvPr/>
        </p:nvPicPr>
        <p:blipFill>
          <a:blip r:embed="rId3"/>
          <a:stretch>
            <a:fillRect/>
          </a:stretch>
        </p:blipFill>
        <p:spPr>
          <a:xfrm>
            <a:off x="2063656" y="3317827"/>
            <a:ext cx="7080344" cy="3540173"/>
          </a:xfrm>
          <a:prstGeom prst="rect">
            <a:avLst/>
          </a:prstGeom>
        </p:spPr>
      </p:pic>
      <p:sp>
        <p:nvSpPr>
          <p:cNvPr id="2" name="Rectangle 1"/>
          <p:cNvSpPr/>
          <p:nvPr/>
        </p:nvSpPr>
        <p:spPr>
          <a:xfrm>
            <a:off x="4262126" y="196870"/>
            <a:ext cx="939407" cy="6308881"/>
          </a:xfrm>
          <a:prstGeom prst="rect">
            <a:avLst/>
          </a:prstGeom>
          <a:solidFill>
            <a:schemeClr val="accent4">
              <a:lumMod val="75000"/>
              <a:alpha val="15000"/>
            </a:schemeClr>
          </a:solid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671237" y="196871"/>
            <a:ext cx="500328" cy="6308880"/>
          </a:xfrm>
          <a:prstGeom prst="rect">
            <a:avLst/>
          </a:prstGeom>
          <a:solidFill>
            <a:schemeClr val="accent6">
              <a:lumMod val="60000"/>
              <a:lumOff val="40000"/>
              <a:alpha val="41000"/>
            </a:schemeClr>
          </a:solidFill>
          <a:ln w="28575"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865126" y="1010334"/>
            <a:ext cx="1249674" cy="646331"/>
          </a:xfrm>
          <a:prstGeom prst="rect">
            <a:avLst/>
          </a:prstGeom>
          <a:noFill/>
        </p:spPr>
        <p:txBody>
          <a:bodyPr wrap="square" rtlCol="0">
            <a:spAutoFit/>
          </a:bodyPr>
          <a:lstStyle/>
          <a:p>
            <a:pPr algn="ctr"/>
            <a:r>
              <a:rPr lang="en-US" dirty="0" smtClean="0">
                <a:solidFill>
                  <a:srgbClr val="660066"/>
                </a:solidFill>
              </a:rPr>
              <a:t>‘Seismically quiet’ time</a:t>
            </a:r>
            <a:endParaRPr lang="en-US" dirty="0">
              <a:solidFill>
                <a:srgbClr val="660066"/>
              </a:solidFill>
            </a:endParaRPr>
          </a:p>
        </p:txBody>
      </p:sp>
      <p:sp>
        <p:nvSpPr>
          <p:cNvPr id="8" name="TextBox 7"/>
          <p:cNvSpPr txBox="1"/>
          <p:nvPr/>
        </p:nvSpPr>
        <p:spPr>
          <a:xfrm>
            <a:off x="6171565" y="1023033"/>
            <a:ext cx="1249674" cy="646331"/>
          </a:xfrm>
          <a:prstGeom prst="rect">
            <a:avLst/>
          </a:prstGeom>
          <a:noFill/>
        </p:spPr>
        <p:txBody>
          <a:bodyPr wrap="square" rtlCol="0">
            <a:spAutoFit/>
          </a:bodyPr>
          <a:lstStyle/>
          <a:p>
            <a:pPr algn="ctr"/>
            <a:r>
              <a:rPr lang="en-US" dirty="0" smtClean="0">
                <a:solidFill>
                  <a:schemeClr val="accent6">
                    <a:lumMod val="75000"/>
                  </a:schemeClr>
                </a:solidFill>
              </a:rPr>
              <a:t>‘Logging’ time</a:t>
            </a:r>
            <a:endParaRPr lang="en-US" dirty="0">
              <a:solidFill>
                <a:schemeClr val="accent6">
                  <a:lumMod val="75000"/>
                </a:schemeClr>
              </a:solidFill>
            </a:endParaRPr>
          </a:p>
        </p:txBody>
      </p:sp>
      <p:cxnSp>
        <p:nvCxnSpPr>
          <p:cNvPr id="9" name="Straight Arrow Connector 8"/>
          <p:cNvCxnSpPr/>
          <p:nvPr/>
        </p:nvCxnSpPr>
        <p:spPr>
          <a:xfrm flipH="1">
            <a:off x="5905500" y="1460500"/>
            <a:ext cx="609600" cy="520700"/>
          </a:xfrm>
          <a:prstGeom prst="straightConnector1">
            <a:avLst/>
          </a:prstGeom>
          <a:ln w="38100" cmpd="sng">
            <a:solidFill>
              <a:srgbClr val="E46C0A"/>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025900" y="1460500"/>
            <a:ext cx="622300" cy="520700"/>
          </a:xfrm>
          <a:prstGeom prst="straightConnector1">
            <a:avLst/>
          </a:prstGeom>
          <a:ln w="3810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5900" y="952500"/>
            <a:ext cx="1682229" cy="4154983"/>
          </a:xfrm>
          <a:prstGeom prst="rect">
            <a:avLst/>
          </a:prstGeom>
          <a:solidFill>
            <a:srgbClr val="0D0D0D">
              <a:alpha val="87000"/>
            </a:srgbClr>
          </a:solidFill>
        </p:spPr>
        <p:txBody>
          <a:bodyPr wrap="square" rtlCol="0">
            <a:spAutoFit/>
          </a:bodyPr>
          <a:lstStyle/>
          <a:p>
            <a:r>
              <a:rPr lang="en-US" sz="2400" dirty="0" smtClean="0">
                <a:solidFill>
                  <a:schemeClr val="bg1"/>
                </a:solidFill>
              </a:rPr>
              <a:t>LLO </a:t>
            </a:r>
            <a:r>
              <a:rPr lang="en-US" sz="2400" dirty="0" err="1" smtClean="0">
                <a:solidFill>
                  <a:schemeClr val="bg1"/>
                </a:solidFill>
              </a:rPr>
              <a:t>alog</a:t>
            </a:r>
            <a:r>
              <a:rPr lang="en-US" sz="2400" dirty="0" smtClean="0">
                <a:solidFill>
                  <a:schemeClr val="bg1"/>
                </a:solidFill>
              </a:rPr>
              <a:t> </a:t>
            </a:r>
            <a:r>
              <a:rPr lang="en-US" sz="2400" dirty="0" smtClean="0">
                <a:solidFill>
                  <a:schemeClr val="bg1"/>
                </a:solidFill>
              </a:rPr>
              <a:t>16101: </a:t>
            </a:r>
            <a:r>
              <a:rPr lang="en-US" sz="2400" dirty="0" smtClean="0">
                <a:solidFill>
                  <a:schemeClr val="bg1"/>
                </a:solidFill>
              </a:rPr>
              <a:t>“</a:t>
            </a:r>
            <a:r>
              <a:rPr lang="en-US" sz="2400" dirty="0" smtClean="0">
                <a:solidFill>
                  <a:schemeClr val="bg1"/>
                </a:solidFill>
              </a:rPr>
              <a:t>violin </a:t>
            </a:r>
            <a:r>
              <a:rPr lang="en-US" sz="2400" dirty="0" smtClean="0">
                <a:solidFill>
                  <a:schemeClr val="bg1"/>
                </a:solidFill>
              </a:rPr>
              <a:t>modes appear to be causing high trigger rate in CBC </a:t>
            </a:r>
            <a:r>
              <a:rPr lang="en-US" sz="2400" dirty="0" smtClean="0">
                <a:solidFill>
                  <a:schemeClr val="bg1"/>
                </a:solidFill>
              </a:rPr>
              <a:t>search</a:t>
            </a:r>
            <a:r>
              <a:rPr lang="en-US" sz="2400" dirty="0" smtClean="0">
                <a:solidFill>
                  <a:schemeClr val="bg1"/>
                </a:solidFill>
              </a:rPr>
              <a:t>” (also reported by </a:t>
            </a:r>
            <a:r>
              <a:rPr lang="en-US" sz="2400" dirty="0" err="1" smtClean="0">
                <a:solidFill>
                  <a:schemeClr val="bg1"/>
                </a:solidFill>
              </a:rPr>
              <a:t>cWB</a:t>
            </a:r>
            <a:r>
              <a:rPr lang="en-US" sz="2400" dirty="0" smtClean="0">
                <a:solidFill>
                  <a:schemeClr val="bg1"/>
                </a:solidFill>
              </a:rPr>
              <a:t>)</a:t>
            </a:r>
            <a:r>
              <a:rPr lang="en-US" sz="24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2617193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 y="276935"/>
            <a:ext cx="3949700" cy="461665"/>
          </a:xfrm>
          <a:prstGeom prst="rect">
            <a:avLst/>
          </a:prstGeom>
          <a:solidFill>
            <a:schemeClr val="tx1">
              <a:lumMod val="85000"/>
              <a:lumOff val="15000"/>
              <a:alpha val="48000"/>
            </a:schemeClr>
          </a:solidFill>
        </p:spPr>
        <p:txBody>
          <a:bodyPr wrap="square" rtlCol="0">
            <a:spAutoFit/>
          </a:bodyPr>
          <a:lstStyle/>
          <a:p>
            <a:r>
              <a:rPr lang="en-US" sz="2400" dirty="0" smtClean="0">
                <a:solidFill>
                  <a:schemeClr val="accent4">
                    <a:lumMod val="60000"/>
                    <a:lumOff val="40000"/>
                  </a:schemeClr>
                </a:solidFill>
              </a:rPr>
              <a:t>Seismically quiet part of lock</a:t>
            </a:r>
            <a:endParaRPr lang="en-US" sz="2400" dirty="0">
              <a:solidFill>
                <a:schemeClr val="accent4">
                  <a:lumMod val="60000"/>
                  <a:lumOff val="40000"/>
                </a:schemeClr>
              </a:solidFill>
            </a:endParaRPr>
          </a:p>
        </p:txBody>
      </p:sp>
      <p:pic>
        <p:nvPicPr>
          <p:cNvPr id="6" name="Picture 5"/>
          <p:cNvPicPr>
            <a:picLocks noChangeAspect="1"/>
          </p:cNvPicPr>
          <p:nvPr/>
        </p:nvPicPr>
        <p:blipFill rotWithShape="1">
          <a:blip r:embed="rId2"/>
          <a:srcRect l="5830" r="11121"/>
          <a:stretch/>
        </p:blipFill>
        <p:spPr>
          <a:xfrm>
            <a:off x="25400" y="898710"/>
            <a:ext cx="4445000" cy="2676159"/>
          </a:xfrm>
          <a:prstGeom prst="rect">
            <a:avLst/>
          </a:prstGeom>
        </p:spPr>
      </p:pic>
      <p:pic>
        <p:nvPicPr>
          <p:cNvPr id="7" name="Picture 6"/>
          <p:cNvPicPr>
            <a:picLocks noChangeAspect="1"/>
          </p:cNvPicPr>
          <p:nvPr/>
        </p:nvPicPr>
        <p:blipFill rotWithShape="1">
          <a:blip r:embed="rId3"/>
          <a:srcRect l="5152" r="11043"/>
          <a:stretch/>
        </p:blipFill>
        <p:spPr>
          <a:xfrm>
            <a:off x="38100" y="3703371"/>
            <a:ext cx="4406900" cy="2629233"/>
          </a:xfrm>
          <a:prstGeom prst="rect">
            <a:avLst/>
          </a:prstGeom>
        </p:spPr>
      </p:pic>
      <p:pic>
        <p:nvPicPr>
          <p:cNvPr id="8" name="Picture 7"/>
          <p:cNvPicPr>
            <a:picLocks noChangeAspect="1"/>
          </p:cNvPicPr>
          <p:nvPr/>
        </p:nvPicPr>
        <p:blipFill rotWithShape="1">
          <a:blip r:embed="rId4"/>
          <a:srcRect l="4709" r="10746"/>
          <a:stretch/>
        </p:blipFill>
        <p:spPr>
          <a:xfrm>
            <a:off x="4568572" y="3703371"/>
            <a:ext cx="4445763" cy="2629233"/>
          </a:xfrm>
          <a:prstGeom prst="rect">
            <a:avLst/>
          </a:prstGeom>
        </p:spPr>
      </p:pic>
      <p:pic>
        <p:nvPicPr>
          <p:cNvPr id="9" name="Picture 8"/>
          <p:cNvPicPr>
            <a:picLocks noChangeAspect="1"/>
          </p:cNvPicPr>
          <p:nvPr/>
        </p:nvPicPr>
        <p:blipFill rotWithShape="1">
          <a:blip r:embed="rId5"/>
          <a:srcRect l="3992" r="12188"/>
          <a:stretch/>
        </p:blipFill>
        <p:spPr>
          <a:xfrm>
            <a:off x="4568572" y="883151"/>
            <a:ext cx="4499227" cy="2683838"/>
          </a:xfrm>
          <a:prstGeom prst="rect">
            <a:avLst/>
          </a:prstGeom>
        </p:spPr>
      </p:pic>
      <p:sp>
        <p:nvSpPr>
          <p:cNvPr id="10" name="TextBox 9"/>
          <p:cNvSpPr txBox="1"/>
          <p:nvPr/>
        </p:nvSpPr>
        <p:spPr>
          <a:xfrm>
            <a:off x="4963035" y="249070"/>
            <a:ext cx="3949700" cy="461665"/>
          </a:xfrm>
          <a:prstGeom prst="rect">
            <a:avLst/>
          </a:prstGeom>
          <a:solidFill>
            <a:schemeClr val="tx1">
              <a:lumMod val="85000"/>
              <a:lumOff val="15000"/>
              <a:alpha val="48000"/>
            </a:schemeClr>
          </a:solidFill>
        </p:spPr>
        <p:txBody>
          <a:bodyPr wrap="square" rtlCol="0">
            <a:spAutoFit/>
          </a:bodyPr>
          <a:lstStyle/>
          <a:p>
            <a:pPr algn="ctr"/>
            <a:r>
              <a:rPr lang="en-US" sz="2400" dirty="0" smtClean="0">
                <a:solidFill>
                  <a:schemeClr val="accent6">
                    <a:lumMod val="60000"/>
                    <a:lumOff val="40000"/>
                  </a:schemeClr>
                </a:solidFill>
              </a:rPr>
              <a:t>Logging stretch of lock</a:t>
            </a:r>
            <a:endParaRPr lang="en-US" sz="2400" dirty="0">
              <a:solidFill>
                <a:schemeClr val="accent6">
                  <a:lumMod val="60000"/>
                  <a:lumOff val="40000"/>
                </a:schemeClr>
              </a:solidFill>
            </a:endParaRPr>
          </a:p>
        </p:txBody>
      </p:sp>
      <p:sp>
        <p:nvSpPr>
          <p:cNvPr id="11" name="Footer Placeholder 3"/>
          <p:cNvSpPr>
            <a:spLocks noGrp="1"/>
          </p:cNvSpPr>
          <p:nvPr>
            <p:ph type="ftr" sz="quarter" idx="11"/>
          </p:nvPr>
        </p:nvSpPr>
        <p:spPr>
          <a:xfrm>
            <a:off x="3124200" y="6356350"/>
            <a:ext cx="2895600" cy="365125"/>
          </a:xfrm>
        </p:spPr>
        <p:txBody>
          <a:bodyPr/>
          <a:lstStyle/>
          <a:p>
            <a:r>
              <a:rPr lang="pt-BR" dirty="0" smtClean="0"/>
              <a:t>LIGO DCC G1500061</a:t>
            </a:r>
            <a:endParaRPr lang="en-US" dirty="0"/>
          </a:p>
        </p:txBody>
      </p:sp>
      <p:sp>
        <p:nvSpPr>
          <p:cNvPr id="2" name="Oval 1"/>
          <p:cNvSpPr/>
          <p:nvPr/>
        </p:nvSpPr>
        <p:spPr>
          <a:xfrm>
            <a:off x="4902201" y="1041400"/>
            <a:ext cx="3683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2" name="Oval 11"/>
          <p:cNvSpPr/>
          <p:nvPr/>
        </p:nvSpPr>
        <p:spPr>
          <a:xfrm>
            <a:off x="4832351" y="3848100"/>
            <a:ext cx="3683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3" name="Oval 12"/>
          <p:cNvSpPr/>
          <p:nvPr/>
        </p:nvSpPr>
        <p:spPr>
          <a:xfrm>
            <a:off x="241301" y="1054100"/>
            <a:ext cx="368300" cy="3048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30202" y="3835400"/>
            <a:ext cx="368300" cy="3048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774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78"/>
            <a:ext cx="8229600" cy="1143000"/>
          </a:xfrm>
          <a:solidFill>
            <a:schemeClr val="tx1">
              <a:alpha val="58000"/>
            </a:schemeClr>
          </a:solidFill>
        </p:spPr>
        <p:txBody>
          <a:bodyPr/>
          <a:lstStyle/>
          <a:p>
            <a:r>
              <a:rPr lang="en-US" dirty="0" smtClean="0">
                <a:solidFill>
                  <a:srgbClr val="FFFFFF"/>
                </a:solidFill>
              </a:rPr>
              <a:t>Summary - Dec 16 lock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dirty="0" smtClean="0"/>
              <a:t>LIGO DCC G1500061</a:t>
            </a:r>
            <a:endParaRPr lang="en-US" dirty="0"/>
          </a:p>
        </p:txBody>
      </p:sp>
      <p:sp>
        <p:nvSpPr>
          <p:cNvPr id="5" name="Slide Number Placeholder 4"/>
          <p:cNvSpPr>
            <a:spLocks noGrp="1"/>
          </p:cNvSpPr>
          <p:nvPr>
            <p:ph type="sldNum" sz="quarter" idx="12"/>
          </p:nvPr>
        </p:nvSpPr>
        <p:spPr/>
        <p:txBody>
          <a:bodyPr/>
          <a:lstStyle/>
          <a:p>
            <a:fld id="{43024FCC-38F4-8B4E-8346-EF7D6DA1C140}" type="slidenum">
              <a:rPr lang="en-US" smtClean="0"/>
              <a:t>49</a:t>
            </a:fld>
            <a:endParaRPr lang="en-US"/>
          </a:p>
        </p:txBody>
      </p:sp>
      <p:sp>
        <p:nvSpPr>
          <p:cNvPr id="6" name="Rectangle 5"/>
          <p:cNvSpPr/>
          <p:nvPr/>
        </p:nvSpPr>
        <p:spPr>
          <a:xfrm>
            <a:off x="181429" y="780143"/>
            <a:ext cx="8781142" cy="557620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47583" y="1233714"/>
            <a:ext cx="4398797" cy="4845956"/>
          </a:xfrm>
          <a:prstGeom prst="rect">
            <a:avLst/>
          </a:prstGeom>
        </p:spPr>
      </p:pic>
      <p:pic>
        <p:nvPicPr>
          <p:cNvPr id="9" name="Picture 8"/>
          <p:cNvPicPr>
            <a:picLocks noChangeAspect="1"/>
          </p:cNvPicPr>
          <p:nvPr/>
        </p:nvPicPr>
        <p:blipFill>
          <a:blip r:embed="rId3"/>
          <a:stretch>
            <a:fillRect/>
          </a:stretch>
        </p:blipFill>
        <p:spPr>
          <a:xfrm>
            <a:off x="3368492" y="6025241"/>
            <a:ext cx="4339786" cy="312965"/>
          </a:xfrm>
          <a:prstGeom prst="rect">
            <a:avLst/>
          </a:prstGeom>
        </p:spPr>
      </p:pic>
      <p:pic>
        <p:nvPicPr>
          <p:cNvPr id="12" name="Picture 11"/>
          <p:cNvPicPr>
            <a:picLocks noChangeAspect="1"/>
          </p:cNvPicPr>
          <p:nvPr/>
        </p:nvPicPr>
        <p:blipFill>
          <a:blip r:embed="rId4"/>
          <a:stretch>
            <a:fillRect/>
          </a:stretch>
        </p:blipFill>
        <p:spPr>
          <a:xfrm>
            <a:off x="2164882" y="1106712"/>
            <a:ext cx="1238101" cy="4900385"/>
          </a:xfrm>
          <a:prstGeom prst="rect">
            <a:avLst/>
          </a:prstGeom>
        </p:spPr>
      </p:pic>
      <p:pic>
        <p:nvPicPr>
          <p:cNvPr id="13" name="Picture 12"/>
          <p:cNvPicPr>
            <a:picLocks noChangeAspect="1"/>
          </p:cNvPicPr>
          <p:nvPr/>
        </p:nvPicPr>
        <p:blipFill>
          <a:blip r:embed="rId5"/>
          <a:stretch>
            <a:fillRect/>
          </a:stretch>
        </p:blipFill>
        <p:spPr>
          <a:xfrm>
            <a:off x="7826208" y="1288143"/>
            <a:ext cx="1122470" cy="4388757"/>
          </a:xfrm>
          <a:prstGeom prst="rect">
            <a:avLst/>
          </a:prstGeom>
        </p:spPr>
      </p:pic>
      <p:cxnSp>
        <p:nvCxnSpPr>
          <p:cNvPr id="15" name="Straight Connector 14"/>
          <p:cNvCxnSpPr/>
          <p:nvPr/>
        </p:nvCxnSpPr>
        <p:spPr>
          <a:xfrm>
            <a:off x="7746380" y="1250043"/>
            <a:ext cx="0" cy="404767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6380" y="5403850"/>
            <a:ext cx="0" cy="21862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3127453" y="823103"/>
            <a:ext cx="4696341" cy="426940"/>
          </a:xfrm>
          <a:prstGeom prst="rect">
            <a:avLst/>
          </a:prstGeom>
        </p:spPr>
      </p:pic>
      <p:sp>
        <p:nvSpPr>
          <p:cNvPr id="24" name="TextBox 23"/>
          <p:cNvSpPr txBox="1"/>
          <p:nvPr/>
        </p:nvSpPr>
        <p:spPr>
          <a:xfrm>
            <a:off x="457200" y="1604395"/>
            <a:ext cx="1600200" cy="3693319"/>
          </a:xfrm>
          <a:prstGeom prst="rect">
            <a:avLst/>
          </a:prstGeom>
          <a:noFill/>
        </p:spPr>
        <p:txBody>
          <a:bodyPr wrap="square" rtlCol="0">
            <a:spAutoFit/>
          </a:bodyPr>
          <a:lstStyle/>
          <a:p>
            <a:r>
              <a:rPr lang="en-US" dirty="0" smtClean="0"/>
              <a:t>ER6 glitch rate looked very clean on the whole!  </a:t>
            </a:r>
          </a:p>
          <a:p>
            <a:endParaRPr lang="en-US" dirty="0"/>
          </a:p>
          <a:p>
            <a:r>
              <a:rPr lang="en-US" dirty="0" smtClean="0"/>
              <a:t>Most features that would affect the transient searches are now understood/resolved</a:t>
            </a:r>
            <a:endParaRPr lang="en-US" dirty="0"/>
          </a:p>
        </p:txBody>
      </p:sp>
      <p:sp>
        <p:nvSpPr>
          <p:cNvPr id="25" name="Rectangle 24"/>
          <p:cNvSpPr/>
          <p:nvPr/>
        </p:nvSpPr>
        <p:spPr>
          <a:xfrm>
            <a:off x="3124200" y="5676900"/>
            <a:ext cx="223383" cy="3301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82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5</a:t>
            </a:fld>
            <a:endParaRPr lang="en-US"/>
          </a:p>
        </p:txBody>
      </p:sp>
      <p:sp>
        <p:nvSpPr>
          <p:cNvPr id="7" name="Footer Placeholder 6"/>
          <p:cNvSpPr>
            <a:spLocks noGrp="1"/>
          </p:cNvSpPr>
          <p:nvPr>
            <p:ph type="ftr" sz="quarter" idx="11"/>
          </p:nvPr>
        </p:nvSpPr>
        <p:spPr/>
        <p:txBody>
          <a:bodyPr/>
          <a:lstStyle/>
          <a:p>
            <a:r>
              <a:rPr lang="en-US" smtClean="0"/>
              <a:t>G1401311</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55626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95600" y="4572000"/>
            <a:ext cx="1371600" cy="20574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981200" y="1981200"/>
            <a:ext cx="2057400" cy="461665"/>
          </a:xfrm>
          <a:prstGeom prst="rect">
            <a:avLst/>
          </a:prstGeom>
          <a:noFill/>
        </p:spPr>
        <p:txBody>
          <a:bodyPr wrap="square" rtlCol="0">
            <a:spAutoFit/>
          </a:bodyPr>
          <a:lstStyle/>
          <a:p>
            <a:r>
              <a:rPr lang="en-US" sz="2400" dirty="0" smtClean="0"/>
              <a:t>Input optics</a:t>
            </a:r>
            <a:endParaRPr lang="en-US" sz="2400" dirty="0"/>
          </a:p>
        </p:txBody>
      </p:sp>
      <p:sp>
        <p:nvSpPr>
          <p:cNvPr id="4" name="TextBox 3"/>
          <p:cNvSpPr txBox="1"/>
          <p:nvPr/>
        </p:nvSpPr>
        <p:spPr>
          <a:xfrm>
            <a:off x="990600" y="4419600"/>
            <a:ext cx="2895600" cy="1200329"/>
          </a:xfrm>
          <a:prstGeom prst="rect">
            <a:avLst/>
          </a:prstGeom>
          <a:noFill/>
        </p:spPr>
        <p:txBody>
          <a:bodyPr wrap="square" rtlCol="0">
            <a:spAutoFit/>
          </a:bodyPr>
          <a:lstStyle/>
          <a:p>
            <a:r>
              <a:rPr lang="en-US" dirty="0" smtClean="0"/>
              <a:t>Used for:</a:t>
            </a:r>
          </a:p>
          <a:p>
            <a:pPr marL="285750" indent="-285750">
              <a:buFont typeface="Arial"/>
              <a:buChar char="•"/>
            </a:pPr>
            <a:r>
              <a:rPr lang="en-US" dirty="0" smtClean="0"/>
              <a:t> Input laser stabilization</a:t>
            </a:r>
          </a:p>
          <a:p>
            <a:pPr marL="285750" indent="-285750">
              <a:buFont typeface="Arial"/>
              <a:buChar char="•"/>
            </a:pPr>
            <a:r>
              <a:rPr lang="en-US" dirty="0" smtClean="0"/>
              <a:t>Selecting for fundamental Gaussian beam mode </a:t>
            </a:r>
            <a:endParaRPr lang="en-US" dirty="0"/>
          </a:p>
        </p:txBody>
      </p:sp>
      <p:sp>
        <p:nvSpPr>
          <p:cNvPr id="14" name="Rectangle 13"/>
          <p:cNvSpPr/>
          <p:nvPr/>
        </p:nvSpPr>
        <p:spPr>
          <a:xfrm>
            <a:off x="1905000" y="2590800"/>
            <a:ext cx="2133600" cy="762000"/>
          </a:xfrm>
          <a:prstGeom prst="rect">
            <a:avLst/>
          </a:prstGeom>
          <a:noFill/>
          <a:ln w="28575"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4918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78"/>
            <a:ext cx="8229600" cy="1143000"/>
          </a:xfrm>
          <a:solidFill>
            <a:srgbClr val="000000">
              <a:alpha val="74000"/>
            </a:srgbClr>
          </a:solidFill>
        </p:spPr>
        <p:txBody>
          <a:bodyPr/>
          <a:lstStyle/>
          <a:p>
            <a:r>
              <a:rPr lang="en-US" dirty="0" smtClean="0">
                <a:solidFill>
                  <a:srgbClr val="FFFFFF"/>
                </a:solidFill>
              </a:rPr>
              <a:t>Summary - Dec 16 lock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50</a:t>
            </a:fld>
            <a:endParaRPr lang="en-US"/>
          </a:p>
        </p:txBody>
      </p:sp>
      <p:sp>
        <p:nvSpPr>
          <p:cNvPr id="6" name="Rectangle 5"/>
          <p:cNvSpPr/>
          <p:nvPr/>
        </p:nvSpPr>
        <p:spPr>
          <a:xfrm>
            <a:off x="181429" y="780143"/>
            <a:ext cx="8781142" cy="557620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47583" y="1233714"/>
            <a:ext cx="4398797" cy="4845956"/>
          </a:xfrm>
          <a:prstGeom prst="rect">
            <a:avLst/>
          </a:prstGeom>
        </p:spPr>
      </p:pic>
      <p:pic>
        <p:nvPicPr>
          <p:cNvPr id="9" name="Picture 8"/>
          <p:cNvPicPr>
            <a:picLocks noChangeAspect="1"/>
          </p:cNvPicPr>
          <p:nvPr/>
        </p:nvPicPr>
        <p:blipFill>
          <a:blip r:embed="rId3"/>
          <a:stretch>
            <a:fillRect/>
          </a:stretch>
        </p:blipFill>
        <p:spPr>
          <a:xfrm>
            <a:off x="3368492" y="6025241"/>
            <a:ext cx="4339786" cy="312965"/>
          </a:xfrm>
          <a:prstGeom prst="rect">
            <a:avLst/>
          </a:prstGeom>
        </p:spPr>
      </p:pic>
      <p:pic>
        <p:nvPicPr>
          <p:cNvPr id="12" name="Picture 11"/>
          <p:cNvPicPr>
            <a:picLocks noChangeAspect="1"/>
          </p:cNvPicPr>
          <p:nvPr/>
        </p:nvPicPr>
        <p:blipFill>
          <a:blip r:embed="rId4"/>
          <a:stretch>
            <a:fillRect/>
          </a:stretch>
        </p:blipFill>
        <p:spPr>
          <a:xfrm>
            <a:off x="2164882" y="1106712"/>
            <a:ext cx="1238101" cy="4900385"/>
          </a:xfrm>
          <a:prstGeom prst="rect">
            <a:avLst/>
          </a:prstGeom>
        </p:spPr>
      </p:pic>
      <p:pic>
        <p:nvPicPr>
          <p:cNvPr id="13" name="Picture 12"/>
          <p:cNvPicPr>
            <a:picLocks noChangeAspect="1"/>
          </p:cNvPicPr>
          <p:nvPr/>
        </p:nvPicPr>
        <p:blipFill>
          <a:blip r:embed="rId5"/>
          <a:stretch>
            <a:fillRect/>
          </a:stretch>
        </p:blipFill>
        <p:spPr>
          <a:xfrm>
            <a:off x="7826208" y="1288143"/>
            <a:ext cx="1122470" cy="4388757"/>
          </a:xfrm>
          <a:prstGeom prst="rect">
            <a:avLst/>
          </a:prstGeom>
        </p:spPr>
      </p:pic>
      <p:cxnSp>
        <p:nvCxnSpPr>
          <p:cNvPr id="15" name="Straight Connector 14"/>
          <p:cNvCxnSpPr/>
          <p:nvPr/>
        </p:nvCxnSpPr>
        <p:spPr>
          <a:xfrm>
            <a:off x="7746380" y="1250043"/>
            <a:ext cx="0" cy="404767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6380" y="5403850"/>
            <a:ext cx="0" cy="21862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3127453" y="823103"/>
            <a:ext cx="4696341" cy="426940"/>
          </a:xfrm>
          <a:prstGeom prst="rect">
            <a:avLst/>
          </a:prstGeom>
        </p:spPr>
      </p:pic>
      <p:sp>
        <p:nvSpPr>
          <p:cNvPr id="23" name="Rectangle 22"/>
          <p:cNvSpPr/>
          <p:nvPr/>
        </p:nvSpPr>
        <p:spPr>
          <a:xfrm>
            <a:off x="3517900" y="2946400"/>
            <a:ext cx="3987800" cy="4445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057400" y="3124200"/>
            <a:ext cx="1345583" cy="25400"/>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4500" y="2946400"/>
            <a:ext cx="1612900" cy="646331"/>
          </a:xfrm>
          <a:prstGeom prst="rect">
            <a:avLst/>
          </a:prstGeom>
          <a:noFill/>
        </p:spPr>
        <p:txBody>
          <a:bodyPr wrap="square" rtlCol="0">
            <a:spAutoFit/>
          </a:bodyPr>
          <a:lstStyle/>
          <a:p>
            <a:r>
              <a:rPr lang="en-US" dirty="0" smtClean="0">
                <a:solidFill>
                  <a:schemeClr val="accent6">
                    <a:lumMod val="50000"/>
                  </a:schemeClr>
                </a:solidFill>
              </a:rPr>
              <a:t>250 Hz PZT on PSL periscope </a:t>
            </a:r>
            <a:endParaRPr lang="en-US" dirty="0">
              <a:solidFill>
                <a:schemeClr val="accent6">
                  <a:lumMod val="50000"/>
                </a:schemeClr>
              </a:solidFill>
            </a:endParaRPr>
          </a:p>
        </p:txBody>
      </p:sp>
      <p:sp>
        <p:nvSpPr>
          <p:cNvPr id="17" name="Rectangle 16"/>
          <p:cNvSpPr/>
          <p:nvPr/>
        </p:nvSpPr>
        <p:spPr>
          <a:xfrm>
            <a:off x="3124200" y="5676900"/>
            <a:ext cx="223383" cy="3301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12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78"/>
            <a:ext cx="8229600" cy="1143000"/>
          </a:xfrm>
          <a:solidFill>
            <a:srgbClr val="000000">
              <a:alpha val="68000"/>
            </a:srgbClr>
          </a:solidFill>
        </p:spPr>
        <p:txBody>
          <a:bodyPr/>
          <a:lstStyle/>
          <a:p>
            <a:r>
              <a:rPr lang="en-US" dirty="0" smtClean="0">
                <a:solidFill>
                  <a:srgbClr val="FFFFFF"/>
                </a:solidFill>
              </a:rPr>
              <a:t>Summary - Dec 16 lock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51</a:t>
            </a:fld>
            <a:endParaRPr lang="en-US"/>
          </a:p>
        </p:txBody>
      </p:sp>
      <p:sp>
        <p:nvSpPr>
          <p:cNvPr id="6" name="Rectangle 5"/>
          <p:cNvSpPr/>
          <p:nvPr/>
        </p:nvSpPr>
        <p:spPr>
          <a:xfrm>
            <a:off x="181429" y="780143"/>
            <a:ext cx="8781142" cy="557620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47583" y="1233714"/>
            <a:ext cx="4398797" cy="4845956"/>
          </a:xfrm>
          <a:prstGeom prst="rect">
            <a:avLst/>
          </a:prstGeom>
        </p:spPr>
      </p:pic>
      <p:pic>
        <p:nvPicPr>
          <p:cNvPr id="9" name="Picture 8"/>
          <p:cNvPicPr>
            <a:picLocks noChangeAspect="1"/>
          </p:cNvPicPr>
          <p:nvPr/>
        </p:nvPicPr>
        <p:blipFill>
          <a:blip r:embed="rId3"/>
          <a:stretch>
            <a:fillRect/>
          </a:stretch>
        </p:blipFill>
        <p:spPr>
          <a:xfrm>
            <a:off x="3368492" y="6025241"/>
            <a:ext cx="4339786" cy="312965"/>
          </a:xfrm>
          <a:prstGeom prst="rect">
            <a:avLst/>
          </a:prstGeom>
        </p:spPr>
      </p:pic>
      <p:pic>
        <p:nvPicPr>
          <p:cNvPr id="12" name="Picture 11"/>
          <p:cNvPicPr>
            <a:picLocks noChangeAspect="1"/>
          </p:cNvPicPr>
          <p:nvPr/>
        </p:nvPicPr>
        <p:blipFill>
          <a:blip r:embed="rId4"/>
          <a:stretch>
            <a:fillRect/>
          </a:stretch>
        </p:blipFill>
        <p:spPr>
          <a:xfrm>
            <a:off x="2164882" y="1106712"/>
            <a:ext cx="1238101" cy="4900385"/>
          </a:xfrm>
          <a:prstGeom prst="rect">
            <a:avLst/>
          </a:prstGeom>
        </p:spPr>
      </p:pic>
      <p:pic>
        <p:nvPicPr>
          <p:cNvPr id="13" name="Picture 12"/>
          <p:cNvPicPr>
            <a:picLocks noChangeAspect="1"/>
          </p:cNvPicPr>
          <p:nvPr/>
        </p:nvPicPr>
        <p:blipFill>
          <a:blip r:embed="rId5"/>
          <a:stretch>
            <a:fillRect/>
          </a:stretch>
        </p:blipFill>
        <p:spPr>
          <a:xfrm>
            <a:off x="7826208" y="1288143"/>
            <a:ext cx="1122470" cy="4388757"/>
          </a:xfrm>
          <a:prstGeom prst="rect">
            <a:avLst/>
          </a:prstGeom>
        </p:spPr>
      </p:pic>
      <p:cxnSp>
        <p:nvCxnSpPr>
          <p:cNvPr id="15" name="Straight Connector 14"/>
          <p:cNvCxnSpPr/>
          <p:nvPr/>
        </p:nvCxnSpPr>
        <p:spPr>
          <a:xfrm>
            <a:off x="7746380" y="1250043"/>
            <a:ext cx="0" cy="404767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6380" y="5403850"/>
            <a:ext cx="0" cy="21862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3127453" y="823103"/>
            <a:ext cx="4696341" cy="426940"/>
          </a:xfrm>
          <a:prstGeom prst="rect">
            <a:avLst/>
          </a:prstGeom>
        </p:spPr>
      </p:pic>
      <p:sp>
        <p:nvSpPr>
          <p:cNvPr id="23" name="Rectangle 22"/>
          <p:cNvSpPr/>
          <p:nvPr/>
        </p:nvSpPr>
        <p:spPr>
          <a:xfrm>
            <a:off x="3517900" y="2946400"/>
            <a:ext cx="3987800" cy="4445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057400" y="3124200"/>
            <a:ext cx="1345583" cy="25400"/>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4500" y="2946400"/>
            <a:ext cx="1612900" cy="646331"/>
          </a:xfrm>
          <a:prstGeom prst="rect">
            <a:avLst/>
          </a:prstGeom>
          <a:noFill/>
        </p:spPr>
        <p:txBody>
          <a:bodyPr wrap="square" rtlCol="0">
            <a:spAutoFit/>
          </a:bodyPr>
          <a:lstStyle/>
          <a:p>
            <a:r>
              <a:rPr lang="en-US" dirty="0" smtClean="0">
                <a:solidFill>
                  <a:srgbClr val="FF6600"/>
                </a:solidFill>
              </a:rPr>
              <a:t>250 Hz PZT on PSL periscope </a:t>
            </a:r>
            <a:endParaRPr lang="en-US" dirty="0">
              <a:solidFill>
                <a:srgbClr val="FF6600"/>
              </a:solidFill>
            </a:endParaRPr>
          </a:p>
        </p:txBody>
      </p:sp>
      <p:sp>
        <p:nvSpPr>
          <p:cNvPr id="17" name="Rectangle 16"/>
          <p:cNvSpPr/>
          <p:nvPr/>
        </p:nvSpPr>
        <p:spPr>
          <a:xfrm>
            <a:off x="3517900" y="3797300"/>
            <a:ext cx="3987800" cy="355600"/>
          </a:xfrm>
          <a:prstGeom prst="rect">
            <a:avLst/>
          </a:prstGeom>
          <a:noFill/>
          <a:ln w="57150" cmpd="sng">
            <a:solidFill>
              <a:srgbClr val="6E03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2002000" y="3949700"/>
            <a:ext cx="1345583" cy="25400"/>
          </a:xfrm>
          <a:prstGeom prst="straightConnector1">
            <a:avLst/>
          </a:prstGeom>
          <a:ln>
            <a:solidFill>
              <a:srgbClr val="6E03B5"/>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4500" y="3745131"/>
            <a:ext cx="1612900" cy="646331"/>
          </a:xfrm>
          <a:prstGeom prst="rect">
            <a:avLst/>
          </a:prstGeom>
          <a:noFill/>
        </p:spPr>
        <p:txBody>
          <a:bodyPr wrap="square" rtlCol="0">
            <a:spAutoFit/>
          </a:bodyPr>
          <a:lstStyle/>
          <a:p>
            <a:r>
              <a:rPr lang="en-US" dirty="0" smtClean="0">
                <a:solidFill>
                  <a:srgbClr val="6E03B5"/>
                </a:solidFill>
              </a:rPr>
              <a:t>End Y ring heater </a:t>
            </a:r>
            <a:r>
              <a:rPr lang="en-US" dirty="0" smtClean="0">
                <a:solidFill>
                  <a:srgbClr val="6E03B5"/>
                </a:solidFill>
              </a:rPr>
              <a:t>driver</a:t>
            </a:r>
            <a:endParaRPr lang="en-US" dirty="0">
              <a:solidFill>
                <a:srgbClr val="6E03B5"/>
              </a:solidFill>
            </a:endParaRPr>
          </a:p>
        </p:txBody>
      </p:sp>
      <p:sp>
        <p:nvSpPr>
          <p:cNvPr id="20" name="Rectangle 19"/>
          <p:cNvSpPr/>
          <p:nvPr/>
        </p:nvSpPr>
        <p:spPr>
          <a:xfrm>
            <a:off x="3124200" y="5676900"/>
            <a:ext cx="223383" cy="3301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417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78"/>
            <a:ext cx="8229600" cy="1143000"/>
          </a:xfrm>
          <a:solidFill>
            <a:srgbClr val="000000">
              <a:alpha val="67000"/>
            </a:srgbClr>
          </a:solidFill>
        </p:spPr>
        <p:txBody>
          <a:bodyPr/>
          <a:lstStyle/>
          <a:p>
            <a:r>
              <a:rPr lang="en-US" dirty="0" smtClean="0">
                <a:solidFill>
                  <a:srgbClr val="FFFFFF"/>
                </a:solidFill>
              </a:rPr>
              <a:t>Summary - Dec 16 lock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52</a:t>
            </a:fld>
            <a:endParaRPr lang="en-US"/>
          </a:p>
        </p:txBody>
      </p:sp>
      <p:sp>
        <p:nvSpPr>
          <p:cNvPr id="6" name="Rectangle 5"/>
          <p:cNvSpPr/>
          <p:nvPr/>
        </p:nvSpPr>
        <p:spPr>
          <a:xfrm>
            <a:off x="181429" y="780143"/>
            <a:ext cx="8781142" cy="557620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47583" y="1233714"/>
            <a:ext cx="4398797" cy="4845956"/>
          </a:xfrm>
          <a:prstGeom prst="rect">
            <a:avLst/>
          </a:prstGeom>
        </p:spPr>
      </p:pic>
      <p:pic>
        <p:nvPicPr>
          <p:cNvPr id="9" name="Picture 8"/>
          <p:cNvPicPr>
            <a:picLocks noChangeAspect="1"/>
          </p:cNvPicPr>
          <p:nvPr/>
        </p:nvPicPr>
        <p:blipFill>
          <a:blip r:embed="rId3"/>
          <a:stretch>
            <a:fillRect/>
          </a:stretch>
        </p:blipFill>
        <p:spPr>
          <a:xfrm>
            <a:off x="3368492" y="6025241"/>
            <a:ext cx="4339786" cy="312965"/>
          </a:xfrm>
          <a:prstGeom prst="rect">
            <a:avLst/>
          </a:prstGeom>
        </p:spPr>
      </p:pic>
      <p:pic>
        <p:nvPicPr>
          <p:cNvPr id="12" name="Picture 11"/>
          <p:cNvPicPr>
            <a:picLocks noChangeAspect="1"/>
          </p:cNvPicPr>
          <p:nvPr/>
        </p:nvPicPr>
        <p:blipFill>
          <a:blip r:embed="rId4"/>
          <a:stretch>
            <a:fillRect/>
          </a:stretch>
        </p:blipFill>
        <p:spPr>
          <a:xfrm>
            <a:off x="2164882" y="1106712"/>
            <a:ext cx="1238101" cy="4900385"/>
          </a:xfrm>
          <a:prstGeom prst="rect">
            <a:avLst/>
          </a:prstGeom>
        </p:spPr>
      </p:pic>
      <p:pic>
        <p:nvPicPr>
          <p:cNvPr id="13" name="Picture 12"/>
          <p:cNvPicPr>
            <a:picLocks noChangeAspect="1"/>
          </p:cNvPicPr>
          <p:nvPr/>
        </p:nvPicPr>
        <p:blipFill>
          <a:blip r:embed="rId5"/>
          <a:stretch>
            <a:fillRect/>
          </a:stretch>
        </p:blipFill>
        <p:spPr>
          <a:xfrm>
            <a:off x="7826208" y="1288143"/>
            <a:ext cx="1122470" cy="4388757"/>
          </a:xfrm>
          <a:prstGeom prst="rect">
            <a:avLst/>
          </a:prstGeom>
        </p:spPr>
      </p:pic>
      <p:cxnSp>
        <p:nvCxnSpPr>
          <p:cNvPr id="15" name="Straight Connector 14"/>
          <p:cNvCxnSpPr/>
          <p:nvPr/>
        </p:nvCxnSpPr>
        <p:spPr>
          <a:xfrm>
            <a:off x="7746380" y="1250043"/>
            <a:ext cx="0" cy="404767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6380" y="5403850"/>
            <a:ext cx="0" cy="21862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3127453" y="823103"/>
            <a:ext cx="4696341" cy="426940"/>
          </a:xfrm>
          <a:prstGeom prst="rect">
            <a:avLst/>
          </a:prstGeom>
        </p:spPr>
      </p:pic>
      <p:sp>
        <p:nvSpPr>
          <p:cNvPr id="23" name="Rectangle 22"/>
          <p:cNvSpPr/>
          <p:nvPr/>
        </p:nvSpPr>
        <p:spPr>
          <a:xfrm>
            <a:off x="3517900" y="2946400"/>
            <a:ext cx="3987800" cy="4445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057400" y="3124200"/>
            <a:ext cx="1345583" cy="25400"/>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4500" y="2946400"/>
            <a:ext cx="1612900" cy="646331"/>
          </a:xfrm>
          <a:prstGeom prst="rect">
            <a:avLst/>
          </a:prstGeom>
          <a:noFill/>
        </p:spPr>
        <p:txBody>
          <a:bodyPr wrap="square" rtlCol="0">
            <a:spAutoFit/>
          </a:bodyPr>
          <a:lstStyle/>
          <a:p>
            <a:r>
              <a:rPr lang="en-US" dirty="0" smtClean="0">
                <a:solidFill>
                  <a:srgbClr val="FF6600"/>
                </a:solidFill>
              </a:rPr>
              <a:t>250 Hz PZT on PSL periscope </a:t>
            </a:r>
            <a:endParaRPr lang="en-US" dirty="0">
              <a:solidFill>
                <a:srgbClr val="FF6600"/>
              </a:solidFill>
            </a:endParaRPr>
          </a:p>
        </p:txBody>
      </p:sp>
      <p:sp>
        <p:nvSpPr>
          <p:cNvPr id="17" name="Rectangle 16"/>
          <p:cNvSpPr/>
          <p:nvPr/>
        </p:nvSpPr>
        <p:spPr>
          <a:xfrm>
            <a:off x="3517900" y="3797300"/>
            <a:ext cx="3987800" cy="355600"/>
          </a:xfrm>
          <a:prstGeom prst="rect">
            <a:avLst/>
          </a:prstGeom>
          <a:noFill/>
          <a:ln w="57150" cmpd="sng">
            <a:solidFill>
              <a:srgbClr val="6E03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2002000" y="3949700"/>
            <a:ext cx="1345583" cy="25400"/>
          </a:xfrm>
          <a:prstGeom prst="straightConnector1">
            <a:avLst/>
          </a:prstGeom>
          <a:ln>
            <a:solidFill>
              <a:srgbClr val="6E03B5"/>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4500" y="3745131"/>
            <a:ext cx="1612900" cy="646331"/>
          </a:xfrm>
          <a:prstGeom prst="rect">
            <a:avLst/>
          </a:prstGeom>
          <a:noFill/>
        </p:spPr>
        <p:txBody>
          <a:bodyPr wrap="square" rtlCol="0">
            <a:spAutoFit/>
          </a:bodyPr>
          <a:lstStyle/>
          <a:p>
            <a:r>
              <a:rPr lang="en-US" dirty="0" smtClean="0">
                <a:solidFill>
                  <a:srgbClr val="6E03B5"/>
                </a:solidFill>
              </a:rPr>
              <a:t>End Y ring heater </a:t>
            </a:r>
            <a:r>
              <a:rPr lang="en-US" dirty="0" smtClean="0">
                <a:solidFill>
                  <a:srgbClr val="6E03B5"/>
                </a:solidFill>
              </a:rPr>
              <a:t>driver</a:t>
            </a:r>
            <a:endParaRPr lang="en-US" dirty="0">
              <a:solidFill>
                <a:srgbClr val="6E03B5"/>
              </a:solidFill>
            </a:endParaRPr>
          </a:p>
        </p:txBody>
      </p:sp>
      <p:sp>
        <p:nvSpPr>
          <p:cNvPr id="20" name="Rectangle 19"/>
          <p:cNvSpPr/>
          <p:nvPr/>
        </p:nvSpPr>
        <p:spPr>
          <a:xfrm>
            <a:off x="3517900" y="4490660"/>
            <a:ext cx="3987800" cy="576639"/>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2022909" y="4762500"/>
            <a:ext cx="1345583" cy="254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0809" y="4655761"/>
            <a:ext cx="1612900" cy="646331"/>
          </a:xfrm>
          <a:prstGeom prst="rect">
            <a:avLst/>
          </a:prstGeom>
          <a:noFill/>
        </p:spPr>
        <p:txBody>
          <a:bodyPr wrap="square" rtlCol="0">
            <a:spAutoFit/>
          </a:bodyPr>
          <a:lstStyle/>
          <a:p>
            <a:r>
              <a:rPr lang="en-US" dirty="0" smtClean="0">
                <a:solidFill>
                  <a:srgbClr val="008000"/>
                </a:solidFill>
              </a:rPr>
              <a:t>MC2 DAC </a:t>
            </a:r>
            <a:r>
              <a:rPr lang="en-US" dirty="0" err="1" smtClean="0">
                <a:solidFill>
                  <a:srgbClr val="008000"/>
                </a:solidFill>
              </a:rPr>
              <a:t>glitching</a:t>
            </a:r>
            <a:endParaRPr lang="en-US" dirty="0">
              <a:solidFill>
                <a:srgbClr val="008000"/>
              </a:solidFill>
            </a:endParaRPr>
          </a:p>
        </p:txBody>
      </p:sp>
      <p:sp>
        <p:nvSpPr>
          <p:cNvPr id="24" name="Rectangle 23"/>
          <p:cNvSpPr/>
          <p:nvPr/>
        </p:nvSpPr>
        <p:spPr>
          <a:xfrm>
            <a:off x="3124200" y="5676900"/>
            <a:ext cx="223383" cy="3301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832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78"/>
            <a:ext cx="8229600" cy="1143000"/>
          </a:xfrm>
          <a:solidFill>
            <a:srgbClr val="000000">
              <a:alpha val="67000"/>
            </a:srgbClr>
          </a:solidFill>
        </p:spPr>
        <p:txBody>
          <a:bodyPr/>
          <a:lstStyle/>
          <a:p>
            <a:r>
              <a:rPr lang="en-US" dirty="0" smtClean="0">
                <a:solidFill>
                  <a:srgbClr val="FFFFFF"/>
                </a:solidFill>
              </a:rPr>
              <a:t>Summary - Dec 16 lock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53</a:t>
            </a:fld>
            <a:endParaRPr lang="en-US"/>
          </a:p>
        </p:txBody>
      </p:sp>
      <p:sp>
        <p:nvSpPr>
          <p:cNvPr id="6" name="Rectangle 5"/>
          <p:cNvSpPr/>
          <p:nvPr/>
        </p:nvSpPr>
        <p:spPr>
          <a:xfrm>
            <a:off x="181429" y="780143"/>
            <a:ext cx="8781142" cy="557620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47583" y="1233714"/>
            <a:ext cx="4398797" cy="4845956"/>
          </a:xfrm>
          <a:prstGeom prst="rect">
            <a:avLst/>
          </a:prstGeom>
        </p:spPr>
      </p:pic>
      <p:pic>
        <p:nvPicPr>
          <p:cNvPr id="9" name="Picture 8"/>
          <p:cNvPicPr>
            <a:picLocks noChangeAspect="1"/>
          </p:cNvPicPr>
          <p:nvPr/>
        </p:nvPicPr>
        <p:blipFill>
          <a:blip r:embed="rId3"/>
          <a:stretch>
            <a:fillRect/>
          </a:stretch>
        </p:blipFill>
        <p:spPr>
          <a:xfrm>
            <a:off x="3368492" y="6025241"/>
            <a:ext cx="4339786" cy="312965"/>
          </a:xfrm>
          <a:prstGeom prst="rect">
            <a:avLst/>
          </a:prstGeom>
        </p:spPr>
      </p:pic>
      <p:pic>
        <p:nvPicPr>
          <p:cNvPr id="12" name="Picture 11"/>
          <p:cNvPicPr>
            <a:picLocks noChangeAspect="1"/>
          </p:cNvPicPr>
          <p:nvPr/>
        </p:nvPicPr>
        <p:blipFill>
          <a:blip r:embed="rId4"/>
          <a:stretch>
            <a:fillRect/>
          </a:stretch>
        </p:blipFill>
        <p:spPr>
          <a:xfrm>
            <a:off x="2164882" y="1106712"/>
            <a:ext cx="1238101" cy="4900385"/>
          </a:xfrm>
          <a:prstGeom prst="rect">
            <a:avLst/>
          </a:prstGeom>
        </p:spPr>
      </p:pic>
      <p:pic>
        <p:nvPicPr>
          <p:cNvPr id="13" name="Picture 12"/>
          <p:cNvPicPr>
            <a:picLocks noChangeAspect="1"/>
          </p:cNvPicPr>
          <p:nvPr/>
        </p:nvPicPr>
        <p:blipFill>
          <a:blip r:embed="rId5"/>
          <a:stretch>
            <a:fillRect/>
          </a:stretch>
        </p:blipFill>
        <p:spPr>
          <a:xfrm>
            <a:off x="7826208" y="1288143"/>
            <a:ext cx="1122470" cy="4388757"/>
          </a:xfrm>
          <a:prstGeom prst="rect">
            <a:avLst/>
          </a:prstGeom>
        </p:spPr>
      </p:pic>
      <p:cxnSp>
        <p:nvCxnSpPr>
          <p:cNvPr id="15" name="Straight Connector 14"/>
          <p:cNvCxnSpPr/>
          <p:nvPr/>
        </p:nvCxnSpPr>
        <p:spPr>
          <a:xfrm>
            <a:off x="7746380" y="1250043"/>
            <a:ext cx="0" cy="404767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6380" y="5403850"/>
            <a:ext cx="0" cy="21862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3127453" y="823103"/>
            <a:ext cx="4696341" cy="426940"/>
          </a:xfrm>
          <a:prstGeom prst="rect">
            <a:avLst/>
          </a:prstGeom>
        </p:spPr>
      </p:pic>
      <p:sp>
        <p:nvSpPr>
          <p:cNvPr id="23" name="Rectangle 22"/>
          <p:cNvSpPr/>
          <p:nvPr/>
        </p:nvSpPr>
        <p:spPr>
          <a:xfrm>
            <a:off x="3517900" y="2946400"/>
            <a:ext cx="3987800" cy="444500"/>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057400" y="3124200"/>
            <a:ext cx="1345583" cy="25400"/>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4500" y="2946400"/>
            <a:ext cx="1612900" cy="646331"/>
          </a:xfrm>
          <a:prstGeom prst="rect">
            <a:avLst/>
          </a:prstGeom>
          <a:noFill/>
        </p:spPr>
        <p:txBody>
          <a:bodyPr wrap="square" rtlCol="0">
            <a:spAutoFit/>
          </a:bodyPr>
          <a:lstStyle/>
          <a:p>
            <a:r>
              <a:rPr lang="en-US" dirty="0" smtClean="0">
                <a:solidFill>
                  <a:srgbClr val="FF6600"/>
                </a:solidFill>
              </a:rPr>
              <a:t>250 Hz PZT on PSL periscope </a:t>
            </a:r>
            <a:endParaRPr lang="en-US" dirty="0">
              <a:solidFill>
                <a:srgbClr val="FF6600"/>
              </a:solidFill>
            </a:endParaRPr>
          </a:p>
        </p:txBody>
      </p:sp>
      <p:sp>
        <p:nvSpPr>
          <p:cNvPr id="17" name="Rectangle 16"/>
          <p:cNvSpPr/>
          <p:nvPr/>
        </p:nvSpPr>
        <p:spPr>
          <a:xfrm>
            <a:off x="3517900" y="3797300"/>
            <a:ext cx="3987800" cy="355600"/>
          </a:xfrm>
          <a:prstGeom prst="rect">
            <a:avLst/>
          </a:prstGeom>
          <a:noFill/>
          <a:ln w="57150" cmpd="sng">
            <a:solidFill>
              <a:srgbClr val="6E03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2002000" y="3949700"/>
            <a:ext cx="1345583" cy="25400"/>
          </a:xfrm>
          <a:prstGeom prst="straightConnector1">
            <a:avLst/>
          </a:prstGeom>
          <a:ln>
            <a:solidFill>
              <a:srgbClr val="6E03B5"/>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44500" y="3745131"/>
            <a:ext cx="1612900" cy="646331"/>
          </a:xfrm>
          <a:prstGeom prst="rect">
            <a:avLst/>
          </a:prstGeom>
          <a:noFill/>
        </p:spPr>
        <p:txBody>
          <a:bodyPr wrap="square" rtlCol="0">
            <a:spAutoFit/>
          </a:bodyPr>
          <a:lstStyle/>
          <a:p>
            <a:r>
              <a:rPr lang="en-US" dirty="0" smtClean="0">
                <a:solidFill>
                  <a:srgbClr val="6E03B5"/>
                </a:solidFill>
              </a:rPr>
              <a:t>End Y ring heater </a:t>
            </a:r>
            <a:r>
              <a:rPr lang="en-US" dirty="0" smtClean="0">
                <a:solidFill>
                  <a:srgbClr val="6E03B5"/>
                </a:solidFill>
              </a:rPr>
              <a:t>driver</a:t>
            </a:r>
            <a:endParaRPr lang="en-US" dirty="0">
              <a:solidFill>
                <a:srgbClr val="6E03B5"/>
              </a:solidFill>
            </a:endParaRPr>
          </a:p>
        </p:txBody>
      </p:sp>
      <p:sp>
        <p:nvSpPr>
          <p:cNvPr id="20" name="Rectangle 19"/>
          <p:cNvSpPr/>
          <p:nvPr/>
        </p:nvSpPr>
        <p:spPr>
          <a:xfrm>
            <a:off x="3517900" y="4490660"/>
            <a:ext cx="3987800" cy="576639"/>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2022909" y="4762500"/>
            <a:ext cx="1345583" cy="254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0809" y="4655761"/>
            <a:ext cx="1612900" cy="646331"/>
          </a:xfrm>
          <a:prstGeom prst="rect">
            <a:avLst/>
          </a:prstGeom>
          <a:noFill/>
          <a:ln>
            <a:noFill/>
          </a:ln>
        </p:spPr>
        <p:txBody>
          <a:bodyPr wrap="square" rtlCol="0">
            <a:spAutoFit/>
          </a:bodyPr>
          <a:lstStyle/>
          <a:p>
            <a:r>
              <a:rPr lang="en-US" dirty="0" smtClean="0">
                <a:solidFill>
                  <a:srgbClr val="008000"/>
                </a:solidFill>
              </a:rPr>
              <a:t>MC2 DAC </a:t>
            </a:r>
            <a:r>
              <a:rPr lang="en-US" dirty="0" err="1" smtClean="0">
                <a:solidFill>
                  <a:srgbClr val="008000"/>
                </a:solidFill>
              </a:rPr>
              <a:t>glitching</a:t>
            </a:r>
            <a:endParaRPr lang="en-US" dirty="0">
              <a:solidFill>
                <a:srgbClr val="008000"/>
              </a:solidFill>
            </a:endParaRPr>
          </a:p>
        </p:txBody>
      </p:sp>
      <p:cxnSp>
        <p:nvCxnSpPr>
          <p:cNvPr id="24" name="Straight Arrow Connector 23"/>
          <p:cNvCxnSpPr/>
          <p:nvPr/>
        </p:nvCxnSpPr>
        <p:spPr>
          <a:xfrm flipV="1">
            <a:off x="2002000" y="1879600"/>
            <a:ext cx="2316000" cy="558800"/>
          </a:xfrm>
          <a:prstGeom prst="straightConnector1">
            <a:avLst/>
          </a:prstGeom>
          <a:ln w="38100" cmpd="sng">
            <a:solidFill>
              <a:srgbClr val="D2060B"/>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2002000" y="1790700"/>
            <a:ext cx="3522500" cy="647700"/>
          </a:xfrm>
          <a:prstGeom prst="straightConnector1">
            <a:avLst/>
          </a:prstGeom>
          <a:ln w="38100" cmpd="sng">
            <a:solidFill>
              <a:srgbClr val="D2060B"/>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022909" y="2514600"/>
            <a:ext cx="2612591" cy="241300"/>
          </a:xfrm>
          <a:prstGeom prst="straightConnector1">
            <a:avLst/>
          </a:prstGeom>
          <a:ln w="38100" cmpd="sng">
            <a:solidFill>
              <a:srgbClr val="D2060B"/>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057400" y="2514600"/>
            <a:ext cx="4864100" cy="177800"/>
          </a:xfrm>
          <a:prstGeom prst="straightConnector1">
            <a:avLst/>
          </a:prstGeom>
          <a:ln w="38100" cmpd="sng">
            <a:solidFill>
              <a:srgbClr val="D2060B"/>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57200" y="2191434"/>
            <a:ext cx="1612900" cy="646331"/>
          </a:xfrm>
          <a:prstGeom prst="rect">
            <a:avLst/>
          </a:prstGeom>
          <a:noFill/>
        </p:spPr>
        <p:txBody>
          <a:bodyPr wrap="square" rtlCol="0">
            <a:spAutoFit/>
          </a:bodyPr>
          <a:lstStyle/>
          <a:p>
            <a:r>
              <a:rPr lang="en-US" dirty="0" smtClean="0">
                <a:solidFill>
                  <a:srgbClr val="D2060B"/>
                </a:solidFill>
              </a:rPr>
              <a:t>IMC beat frequency </a:t>
            </a:r>
            <a:endParaRPr lang="en-US" dirty="0">
              <a:solidFill>
                <a:srgbClr val="D2060B"/>
              </a:solidFill>
            </a:endParaRPr>
          </a:p>
        </p:txBody>
      </p:sp>
      <p:sp>
        <p:nvSpPr>
          <p:cNvPr id="39" name="Rectangle 38"/>
          <p:cNvSpPr/>
          <p:nvPr/>
        </p:nvSpPr>
        <p:spPr>
          <a:xfrm>
            <a:off x="3124200" y="5676900"/>
            <a:ext cx="223383" cy="3301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712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78"/>
            <a:ext cx="8229600" cy="1143000"/>
          </a:xfrm>
          <a:solidFill>
            <a:srgbClr val="000000">
              <a:alpha val="70000"/>
            </a:srgbClr>
          </a:solidFill>
        </p:spPr>
        <p:txBody>
          <a:bodyPr/>
          <a:lstStyle/>
          <a:p>
            <a:r>
              <a:rPr lang="en-US" dirty="0" smtClean="0">
                <a:solidFill>
                  <a:srgbClr val="FFFFFF"/>
                </a:solidFill>
              </a:rPr>
              <a:t>Summary - Dec 16 lock </a:t>
            </a:r>
            <a:endParaRPr lang="en-US" dirty="0">
              <a:solidFill>
                <a:srgbClr val="FFFFFF"/>
              </a:solidFill>
            </a:endParaRP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54</a:t>
            </a:fld>
            <a:endParaRPr lang="en-US"/>
          </a:p>
        </p:txBody>
      </p:sp>
      <p:sp>
        <p:nvSpPr>
          <p:cNvPr id="6" name="Rectangle 5"/>
          <p:cNvSpPr/>
          <p:nvPr/>
        </p:nvSpPr>
        <p:spPr>
          <a:xfrm>
            <a:off x="181429" y="780143"/>
            <a:ext cx="8781142" cy="557620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47583" y="1233714"/>
            <a:ext cx="4398797" cy="4845956"/>
          </a:xfrm>
          <a:prstGeom prst="rect">
            <a:avLst/>
          </a:prstGeom>
        </p:spPr>
      </p:pic>
      <p:pic>
        <p:nvPicPr>
          <p:cNvPr id="9" name="Picture 8"/>
          <p:cNvPicPr>
            <a:picLocks noChangeAspect="1"/>
          </p:cNvPicPr>
          <p:nvPr/>
        </p:nvPicPr>
        <p:blipFill>
          <a:blip r:embed="rId3"/>
          <a:stretch>
            <a:fillRect/>
          </a:stretch>
        </p:blipFill>
        <p:spPr>
          <a:xfrm>
            <a:off x="3368492" y="6025241"/>
            <a:ext cx="4339786" cy="312965"/>
          </a:xfrm>
          <a:prstGeom prst="rect">
            <a:avLst/>
          </a:prstGeom>
        </p:spPr>
      </p:pic>
      <p:pic>
        <p:nvPicPr>
          <p:cNvPr id="12" name="Picture 11"/>
          <p:cNvPicPr>
            <a:picLocks noChangeAspect="1"/>
          </p:cNvPicPr>
          <p:nvPr/>
        </p:nvPicPr>
        <p:blipFill>
          <a:blip r:embed="rId4"/>
          <a:stretch>
            <a:fillRect/>
          </a:stretch>
        </p:blipFill>
        <p:spPr>
          <a:xfrm>
            <a:off x="2164882" y="1106712"/>
            <a:ext cx="1238101" cy="4900385"/>
          </a:xfrm>
          <a:prstGeom prst="rect">
            <a:avLst/>
          </a:prstGeom>
        </p:spPr>
      </p:pic>
      <p:pic>
        <p:nvPicPr>
          <p:cNvPr id="13" name="Picture 12"/>
          <p:cNvPicPr>
            <a:picLocks noChangeAspect="1"/>
          </p:cNvPicPr>
          <p:nvPr/>
        </p:nvPicPr>
        <p:blipFill>
          <a:blip r:embed="rId5"/>
          <a:stretch>
            <a:fillRect/>
          </a:stretch>
        </p:blipFill>
        <p:spPr>
          <a:xfrm>
            <a:off x="7826208" y="1288143"/>
            <a:ext cx="1122470" cy="4388757"/>
          </a:xfrm>
          <a:prstGeom prst="rect">
            <a:avLst/>
          </a:prstGeom>
        </p:spPr>
      </p:pic>
      <p:cxnSp>
        <p:nvCxnSpPr>
          <p:cNvPr id="15" name="Straight Connector 14"/>
          <p:cNvCxnSpPr/>
          <p:nvPr/>
        </p:nvCxnSpPr>
        <p:spPr>
          <a:xfrm>
            <a:off x="7746380" y="1250043"/>
            <a:ext cx="0" cy="404767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46380" y="5403850"/>
            <a:ext cx="0" cy="218621"/>
          </a:xfrm>
          <a:prstGeom prst="line">
            <a:avLst/>
          </a:prstGeom>
          <a:ln w="317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6"/>
          <a:stretch>
            <a:fillRect/>
          </a:stretch>
        </p:blipFill>
        <p:spPr>
          <a:xfrm>
            <a:off x="3127453" y="823103"/>
            <a:ext cx="4696341" cy="426940"/>
          </a:xfrm>
          <a:prstGeom prst="rect">
            <a:avLst/>
          </a:prstGeom>
        </p:spPr>
      </p:pic>
      <p:sp>
        <p:nvSpPr>
          <p:cNvPr id="14" name="Rectangle 13"/>
          <p:cNvSpPr/>
          <p:nvPr/>
        </p:nvSpPr>
        <p:spPr>
          <a:xfrm>
            <a:off x="6223000" y="1208314"/>
            <a:ext cx="1282700" cy="4170136"/>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2057400" y="2794000"/>
            <a:ext cx="3962400" cy="355600"/>
          </a:xfrm>
          <a:prstGeom prst="straightConnector1">
            <a:avLst/>
          </a:prstGeom>
          <a:ln w="57150" cmpd="sng">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44500" y="2946400"/>
            <a:ext cx="1612900" cy="923330"/>
          </a:xfrm>
          <a:prstGeom prst="rect">
            <a:avLst/>
          </a:prstGeom>
          <a:noFill/>
        </p:spPr>
        <p:txBody>
          <a:bodyPr wrap="square" rtlCol="0">
            <a:spAutoFit/>
          </a:bodyPr>
          <a:lstStyle/>
          <a:p>
            <a:r>
              <a:rPr lang="en-US" dirty="0" smtClean="0">
                <a:solidFill>
                  <a:srgbClr val="FF6600"/>
                </a:solidFill>
              </a:rPr>
              <a:t>Seismic-related glitch rate increase </a:t>
            </a:r>
            <a:endParaRPr lang="en-US" dirty="0">
              <a:solidFill>
                <a:srgbClr val="FF6600"/>
              </a:solidFill>
            </a:endParaRPr>
          </a:p>
        </p:txBody>
      </p:sp>
      <p:sp>
        <p:nvSpPr>
          <p:cNvPr id="19" name="Rectangle 18"/>
          <p:cNvSpPr/>
          <p:nvPr/>
        </p:nvSpPr>
        <p:spPr>
          <a:xfrm>
            <a:off x="3124200" y="5676900"/>
            <a:ext cx="223383" cy="33019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329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0" y="-30162"/>
            <a:ext cx="4114800" cy="1143000"/>
          </a:xfrm>
          <a:solidFill>
            <a:srgbClr val="000000">
              <a:alpha val="70000"/>
            </a:srgbClr>
          </a:solidFill>
        </p:spPr>
        <p:txBody>
          <a:bodyPr/>
          <a:lstStyle/>
          <a:p>
            <a:r>
              <a:rPr lang="en-US" dirty="0" smtClean="0">
                <a:solidFill>
                  <a:srgbClr val="FFFFFF"/>
                </a:solidFill>
              </a:rPr>
              <a:t>Conclusions</a:t>
            </a:r>
            <a:endParaRPr lang="en-US" dirty="0">
              <a:solidFill>
                <a:srgbClr val="FFFFFF"/>
              </a:solidFill>
            </a:endParaRPr>
          </a:p>
        </p:txBody>
      </p:sp>
      <p:sp>
        <p:nvSpPr>
          <p:cNvPr id="3" name="Content Placeholder 2"/>
          <p:cNvSpPr>
            <a:spLocks noGrp="1"/>
          </p:cNvSpPr>
          <p:nvPr>
            <p:ph idx="1"/>
          </p:nvPr>
        </p:nvSpPr>
        <p:spPr>
          <a:xfrm>
            <a:off x="457200" y="1320800"/>
            <a:ext cx="8229600" cy="5035550"/>
          </a:xfrm>
          <a:solidFill>
            <a:srgbClr val="000000">
              <a:alpha val="73000"/>
            </a:srgbClr>
          </a:solidFill>
        </p:spPr>
        <p:txBody>
          <a:bodyPr>
            <a:normAutofit fontScale="92500" lnSpcReduction="20000"/>
          </a:bodyPr>
          <a:lstStyle/>
          <a:p>
            <a:r>
              <a:rPr lang="en-US" dirty="0" smtClean="0">
                <a:solidFill>
                  <a:schemeClr val="accent6">
                    <a:lumMod val="60000"/>
                    <a:lumOff val="40000"/>
                  </a:schemeClr>
                </a:solidFill>
              </a:rPr>
              <a:t>Thanks largely to commissioning efforts, LLO </a:t>
            </a:r>
            <a:r>
              <a:rPr lang="en-US" dirty="0" smtClean="0">
                <a:solidFill>
                  <a:schemeClr val="accent6">
                    <a:lumMod val="60000"/>
                    <a:lumOff val="40000"/>
                  </a:schemeClr>
                </a:solidFill>
              </a:rPr>
              <a:t>data looks GREAT! Greatly improved glitch </a:t>
            </a:r>
            <a:r>
              <a:rPr lang="en-US" dirty="0" smtClean="0">
                <a:solidFill>
                  <a:schemeClr val="accent6">
                    <a:lumMod val="60000"/>
                    <a:lumOff val="40000"/>
                  </a:schemeClr>
                </a:solidFill>
              </a:rPr>
              <a:t>rate compared to August. </a:t>
            </a:r>
          </a:p>
          <a:p>
            <a:r>
              <a:rPr lang="en-US" dirty="0">
                <a:solidFill>
                  <a:schemeClr val="accent3">
                    <a:lumMod val="60000"/>
                    <a:lumOff val="40000"/>
                  </a:schemeClr>
                </a:solidFill>
              </a:rPr>
              <a:t>Already characterizing Hanford at a subsystem </a:t>
            </a:r>
            <a:r>
              <a:rPr lang="en-US" dirty="0" smtClean="0">
                <a:solidFill>
                  <a:schemeClr val="accent3">
                    <a:lumMod val="60000"/>
                    <a:lumOff val="40000"/>
                  </a:schemeClr>
                </a:solidFill>
              </a:rPr>
              <a:t>level.</a:t>
            </a:r>
          </a:p>
          <a:p>
            <a:r>
              <a:rPr lang="en-US" dirty="0" smtClean="0">
                <a:solidFill>
                  <a:schemeClr val="accent5">
                    <a:lumMod val="60000"/>
                    <a:lumOff val="40000"/>
                  </a:schemeClr>
                </a:solidFill>
              </a:rPr>
              <a:t>Other noise </a:t>
            </a:r>
            <a:r>
              <a:rPr lang="en-US" dirty="0">
                <a:solidFill>
                  <a:schemeClr val="accent5">
                    <a:lumMod val="60000"/>
                    <a:lumOff val="40000"/>
                  </a:schemeClr>
                </a:solidFill>
              </a:rPr>
              <a:t>features that are troublesome to the transient searches will undoubtedly surface as the </a:t>
            </a:r>
            <a:r>
              <a:rPr lang="en-US" dirty="0" err="1">
                <a:solidFill>
                  <a:schemeClr val="accent5">
                    <a:lumMod val="60000"/>
                    <a:lumOff val="40000"/>
                  </a:schemeClr>
                </a:solidFill>
              </a:rPr>
              <a:t>ifos</a:t>
            </a:r>
            <a:r>
              <a:rPr lang="en-US" dirty="0">
                <a:solidFill>
                  <a:schemeClr val="accent5">
                    <a:lumMod val="60000"/>
                    <a:lumOff val="40000"/>
                  </a:schemeClr>
                </a:solidFill>
              </a:rPr>
              <a:t> evolve and </a:t>
            </a:r>
            <a:r>
              <a:rPr lang="en-US" dirty="0" smtClean="0">
                <a:solidFill>
                  <a:schemeClr val="accent5">
                    <a:lumMod val="60000"/>
                    <a:lumOff val="40000"/>
                  </a:schemeClr>
                </a:solidFill>
              </a:rPr>
              <a:t>commissioners </a:t>
            </a:r>
            <a:r>
              <a:rPr lang="en-US" dirty="0">
                <a:solidFill>
                  <a:schemeClr val="accent5">
                    <a:lumMod val="60000"/>
                    <a:lumOff val="40000"/>
                  </a:schemeClr>
                </a:solidFill>
              </a:rPr>
              <a:t>dig into the noise </a:t>
            </a:r>
            <a:r>
              <a:rPr lang="en-US" dirty="0" smtClean="0">
                <a:solidFill>
                  <a:schemeClr val="accent5">
                    <a:lumMod val="60000"/>
                    <a:lumOff val="40000"/>
                  </a:schemeClr>
                </a:solidFill>
              </a:rPr>
              <a:t>floor.  </a:t>
            </a:r>
            <a:endParaRPr lang="en-US" dirty="0" smtClean="0">
              <a:solidFill>
                <a:schemeClr val="accent5">
                  <a:lumMod val="60000"/>
                  <a:lumOff val="40000"/>
                </a:schemeClr>
              </a:solidFill>
            </a:endParaRPr>
          </a:p>
          <a:p>
            <a:r>
              <a:rPr lang="en-US" dirty="0" err="1" smtClean="0">
                <a:solidFill>
                  <a:schemeClr val="accent4">
                    <a:lumMod val="60000"/>
                    <a:lumOff val="40000"/>
                  </a:schemeClr>
                </a:solidFill>
              </a:rPr>
              <a:t>Detchar</a:t>
            </a:r>
            <a:r>
              <a:rPr lang="en-US" dirty="0" smtClean="0">
                <a:solidFill>
                  <a:schemeClr val="accent4">
                    <a:lumMod val="60000"/>
                    <a:lumOff val="40000"/>
                  </a:schemeClr>
                </a:solidFill>
              </a:rPr>
              <a:t> </a:t>
            </a:r>
            <a:r>
              <a:rPr lang="en-US" dirty="0" smtClean="0">
                <a:solidFill>
                  <a:schemeClr val="accent4">
                    <a:lumMod val="60000"/>
                    <a:lumOff val="40000"/>
                  </a:schemeClr>
                </a:solidFill>
              </a:rPr>
              <a:t>has very good handle on potential DQ features </a:t>
            </a:r>
            <a:r>
              <a:rPr lang="en-US" dirty="0" smtClean="0">
                <a:solidFill>
                  <a:schemeClr val="accent4">
                    <a:lumMod val="60000"/>
                    <a:lumOff val="40000"/>
                  </a:schemeClr>
                </a:solidFill>
              </a:rPr>
              <a:t>that would most affect the search backgrounds. </a:t>
            </a:r>
          </a:p>
        </p:txBody>
      </p:sp>
      <p:sp>
        <p:nvSpPr>
          <p:cNvPr id="4" name="Footer Placeholder 3"/>
          <p:cNvSpPr>
            <a:spLocks noGrp="1"/>
          </p:cNvSpPr>
          <p:nvPr>
            <p:ph type="ftr" sz="quarter" idx="11"/>
          </p:nvPr>
        </p:nvSpPr>
        <p:spPr/>
        <p:txBody>
          <a:bodyPr/>
          <a:lstStyle/>
          <a:p>
            <a:r>
              <a:rPr lang="pt-BR" smtClean="0"/>
              <a:t>LIGO DCC G1500061</a:t>
            </a:r>
            <a:endParaRPr lang="en-US"/>
          </a:p>
        </p:txBody>
      </p:sp>
      <p:sp>
        <p:nvSpPr>
          <p:cNvPr id="5" name="Slide Number Placeholder 4"/>
          <p:cNvSpPr>
            <a:spLocks noGrp="1"/>
          </p:cNvSpPr>
          <p:nvPr>
            <p:ph type="sldNum" sz="quarter" idx="12"/>
          </p:nvPr>
        </p:nvSpPr>
        <p:spPr/>
        <p:txBody>
          <a:bodyPr/>
          <a:lstStyle/>
          <a:p>
            <a:fld id="{43024FCC-38F4-8B4E-8346-EF7D6DA1C140}" type="slidenum">
              <a:rPr lang="en-US" smtClean="0"/>
              <a:t>55</a:t>
            </a:fld>
            <a:endParaRPr lang="en-US"/>
          </a:p>
        </p:txBody>
      </p:sp>
    </p:spTree>
    <p:extLst>
      <p:ext uri="{BB962C8B-B14F-4D97-AF65-F5344CB8AC3E}">
        <p14:creationId xmlns:p14="http://schemas.microsoft.com/office/powerpoint/2010/main" val="389338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6</a:t>
            </a:fld>
            <a:endParaRPr lang="en-US"/>
          </a:p>
        </p:txBody>
      </p:sp>
      <p:sp>
        <p:nvSpPr>
          <p:cNvPr id="7" name="Footer Placeholder 6"/>
          <p:cNvSpPr>
            <a:spLocks noGrp="1"/>
          </p:cNvSpPr>
          <p:nvPr>
            <p:ph type="ftr" sz="quarter" idx="11"/>
          </p:nvPr>
        </p:nvSpPr>
        <p:spPr/>
        <p:txBody>
          <a:bodyPr/>
          <a:lstStyle/>
          <a:p>
            <a:r>
              <a:rPr lang="en-US" smtClean="0"/>
              <a:t>G1401311</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18288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95600" y="3962400"/>
            <a:ext cx="2971800" cy="2667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57800" y="1905000"/>
            <a:ext cx="3810000" cy="769441"/>
          </a:xfrm>
          <a:prstGeom prst="rect">
            <a:avLst/>
          </a:prstGeom>
          <a:noFill/>
        </p:spPr>
        <p:txBody>
          <a:bodyPr wrap="square" rtlCol="0">
            <a:spAutoFit/>
          </a:bodyPr>
          <a:lstStyle/>
          <a:p>
            <a:r>
              <a:rPr lang="en-US" sz="2200" dirty="0" smtClean="0"/>
              <a:t>Arm locking test </a:t>
            </a:r>
          </a:p>
          <a:p>
            <a:r>
              <a:rPr lang="en-US" sz="2200" dirty="0"/>
              <a:t>A</a:t>
            </a:r>
            <a:r>
              <a:rPr lang="en-US" sz="2200" dirty="0" smtClean="0"/>
              <a:t>rm </a:t>
            </a:r>
            <a:r>
              <a:rPr lang="en-US" sz="2200" dirty="0"/>
              <a:t>L</a:t>
            </a:r>
            <a:r>
              <a:rPr lang="en-US" sz="2200" dirty="0" smtClean="0"/>
              <a:t>ength </a:t>
            </a:r>
            <a:r>
              <a:rPr lang="en-US" sz="2200" dirty="0"/>
              <a:t>S</a:t>
            </a:r>
            <a:r>
              <a:rPr lang="en-US" sz="2200" dirty="0" smtClean="0"/>
              <a:t>tabilization (ALS)</a:t>
            </a:r>
            <a:endParaRPr lang="en-US" sz="2200" dirty="0"/>
          </a:p>
        </p:txBody>
      </p:sp>
      <p:sp>
        <p:nvSpPr>
          <p:cNvPr id="12" name="TextBox 11"/>
          <p:cNvSpPr txBox="1"/>
          <p:nvPr/>
        </p:nvSpPr>
        <p:spPr>
          <a:xfrm>
            <a:off x="5181600" y="4419600"/>
            <a:ext cx="3429000" cy="923330"/>
          </a:xfrm>
          <a:prstGeom prst="rect">
            <a:avLst/>
          </a:prstGeom>
          <a:noFill/>
        </p:spPr>
        <p:txBody>
          <a:bodyPr wrap="square" rtlCol="0">
            <a:spAutoFit/>
          </a:bodyPr>
          <a:lstStyle/>
          <a:p>
            <a:r>
              <a:rPr lang="en-US" dirty="0" smtClean="0"/>
              <a:t>Tests:</a:t>
            </a:r>
          </a:p>
          <a:p>
            <a:pPr marL="285750" indent="-285750">
              <a:buFont typeface="Arial"/>
              <a:buChar char="•"/>
            </a:pPr>
            <a:r>
              <a:rPr lang="en-US" dirty="0" smtClean="0"/>
              <a:t>Locking the interferometer arm cavities with green laser light</a:t>
            </a:r>
            <a:endParaRPr lang="en-US" dirty="0"/>
          </a:p>
        </p:txBody>
      </p:sp>
      <p:sp>
        <p:nvSpPr>
          <p:cNvPr id="13" name="Rectangle 12"/>
          <p:cNvSpPr/>
          <p:nvPr/>
        </p:nvSpPr>
        <p:spPr>
          <a:xfrm>
            <a:off x="5257800" y="2743200"/>
            <a:ext cx="3581400" cy="12954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2228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7</a:t>
            </a:fld>
            <a:endParaRPr lang="en-US"/>
          </a:p>
        </p:txBody>
      </p:sp>
      <p:sp>
        <p:nvSpPr>
          <p:cNvPr id="7" name="Footer Placeholder 6"/>
          <p:cNvSpPr>
            <a:spLocks noGrp="1"/>
          </p:cNvSpPr>
          <p:nvPr>
            <p:ph type="ftr" sz="quarter" idx="11"/>
          </p:nvPr>
        </p:nvSpPr>
        <p:spPr/>
        <p:txBody>
          <a:bodyPr/>
          <a:lstStyle/>
          <a:p>
            <a:r>
              <a:rPr lang="en-US" smtClean="0"/>
              <a:t>G1401311</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6858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781800" y="2590800"/>
            <a:ext cx="2133600" cy="2667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28800" y="1447800"/>
            <a:ext cx="2971800" cy="646331"/>
          </a:xfrm>
          <a:prstGeom prst="rect">
            <a:avLst/>
          </a:prstGeom>
          <a:noFill/>
        </p:spPr>
        <p:txBody>
          <a:bodyPr wrap="square" rtlCol="0">
            <a:spAutoFit/>
          </a:bodyPr>
          <a:lstStyle/>
          <a:p>
            <a:r>
              <a:rPr lang="en-US" b="1" dirty="0" smtClean="0">
                <a:solidFill>
                  <a:srgbClr val="008000"/>
                </a:solidFill>
              </a:rPr>
              <a:t>Power Recycled Michelson Interferometer </a:t>
            </a:r>
            <a:r>
              <a:rPr lang="en-US" b="1" dirty="0">
                <a:solidFill>
                  <a:srgbClr val="008000"/>
                </a:solidFill>
              </a:rPr>
              <a:t> </a:t>
            </a:r>
            <a:r>
              <a:rPr lang="en-US" b="1" dirty="0" smtClean="0">
                <a:solidFill>
                  <a:srgbClr val="008000"/>
                </a:solidFill>
              </a:rPr>
              <a:t>(PRMI)</a:t>
            </a:r>
          </a:p>
        </p:txBody>
      </p:sp>
      <p:sp>
        <p:nvSpPr>
          <p:cNvPr id="4" name="Rectangle 3"/>
          <p:cNvSpPr/>
          <p:nvPr/>
        </p:nvSpPr>
        <p:spPr>
          <a:xfrm>
            <a:off x="1828800" y="1447800"/>
            <a:ext cx="4953000" cy="259080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62800" y="1600200"/>
            <a:ext cx="1295400" cy="830997"/>
          </a:xfrm>
          <a:prstGeom prst="rect">
            <a:avLst/>
          </a:prstGeom>
          <a:noFill/>
        </p:spPr>
        <p:txBody>
          <a:bodyPr wrap="square" rtlCol="0">
            <a:spAutoFit/>
          </a:bodyPr>
          <a:lstStyle/>
          <a:p>
            <a:r>
              <a:rPr lang="en-US" sz="2400" dirty="0" smtClean="0"/>
              <a:t>Vertex locking</a:t>
            </a:r>
            <a:endParaRPr lang="en-US" sz="2400" dirty="0"/>
          </a:p>
        </p:txBody>
      </p:sp>
      <p:sp>
        <p:nvSpPr>
          <p:cNvPr id="8" name="TextBox 7"/>
          <p:cNvSpPr txBox="1"/>
          <p:nvPr/>
        </p:nvSpPr>
        <p:spPr>
          <a:xfrm>
            <a:off x="5791200" y="4293275"/>
            <a:ext cx="2971800" cy="2031325"/>
          </a:xfrm>
          <a:prstGeom prst="rect">
            <a:avLst/>
          </a:prstGeom>
          <a:noFill/>
        </p:spPr>
        <p:txBody>
          <a:bodyPr wrap="square" rtlCol="0">
            <a:spAutoFit/>
          </a:bodyPr>
          <a:lstStyle/>
          <a:p>
            <a:r>
              <a:rPr lang="en-US" b="1" dirty="0" smtClean="0"/>
              <a:t>Power Recycling Cavity:</a:t>
            </a:r>
          </a:p>
          <a:p>
            <a:pPr marL="285750" indent="-285750">
              <a:buFont typeface="Arial"/>
              <a:buChar char="•"/>
            </a:pPr>
            <a:r>
              <a:rPr lang="en-US" dirty="0" smtClean="0"/>
              <a:t>Recycles the power that would exit via the power recycling mirror </a:t>
            </a:r>
          </a:p>
          <a:p>
            <a:pPr marL="285750" indent="-285750">
              <a:buFont typeface="Arial"/>
              <a:buChar char="•"/>
            </a:pPr>
            <a:r>
              <a:rPr lang="en-US" dirty="0" smtClean="0"/>
              <a:t>Increases cycled power and reduces shot noise</a:t>
            </a:r>
          </a:p>
          <a:p>
            <a:pPr marL="285750" indent="-285750">
              <a:buFont typeface="Arial"/>
              <a:buChar char="•"/>
            </a:pPr>
            <a:endParaRPr lang="en-US" dirty="0"/>
          </a:p>
        </p:txBody>
      </p:sp>
      <p:sp>
        <p:nvSpPr>
          <p:cNvPr id="18" name="Rectangle 17"/>
          <p:cNvSpPr/>
          <p:nvPr/>
        </p:nvSpPr>
        <p:spPr>
          <a:xfrm>
            <a:off x="1905000" y="2514600"/>
            <a:ext cx="2286000" cy="762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7531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8</a:t>
            </a:fld>
            <a:endParaRPr lang="en-US"/>
          </a:p>
        </p:txBody>
      </p:sp>
      <p:sp>
        <p:nvSpPr>
          <p:cNvPr id="7" name="Footer Placeholder 6"/>
          <p:cNvSpPr>
            <a:spLocks noGrp="1"/>
          </p:cNvSpPr>
          <p:nvPr>
            <p:ph type="ftr" sz="quarter" idx="11"/>
          </p:nvPr>
        </p:nvSpPr>
        <p:spPr/>
        <p:txBody>
          <a:bodyPr/>
          <a:lstStyle/>
          <a:p>
            <a:r>
              <a:rPr lang="en-US" smtClean="0"/>
              <a:t>G1401311</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6858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781800" y="2590800"/>
            <a:ext cx="2133600" cy="2667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752600" y="5144869"/>
            <a:ext cx="2971800" cy="646331"/>
          </a:xfrm>
          <a:prstGeom prst="rect">
            <a:avLst/>
          </a:prstGeom>
          <a:noFill/>
        </p:spPr>
        <p:txBody>
          <a:bodyPr wrap="square" rtlCol="0">
            <a:spAutoFit/>
          </a:bodyPr>
          <a:lstStyle/>
          <a:p>
            <a:r>
              <a:rPr lang="en-US" b="1" dirty="0" smtClean="0">
                <a:solidFill>
                  <a:srgbClr val="0000FF"/>
                </a:solidFill>
              </a:rPr>
              <a:t>Dual Recycled Michelson Interferometer </a:t>
            </a:r>
            <a:r>
              <a:rPr lang="en-US" b="1" dirty="0">
                <a:solidFill>
                  <a:srgbClr val="0000FF"/>
                </a:solidFill>
              </a:rPr>
              <a:t> </a:t>
            </a:r>
            <a:r>
              <a:rPr lang="en-US" b="1" dirty="0" smtClean="0">
                <a:solidFill>
                  <a:srgbClr val="0000FF"/>
                </a:solidFill>
              </a:rPr>
              <a:t>(DRMI)</a:t>
            </a:r>
          </a:p>
        </p:txBody>
      </p:sp>
      <p:sp>
        <p:nvSpPr>
          <p:cNvPr id="14" name="Rectangle 13"/>
          <p:cNvSpPr/>
          <p:nvPr/>
        </p:nvSpPr>
        <p:spPr>
          <a:xfrm>
            <a:off x="1752600" y="1371600"/>
            <a:ext cx="5029200" cy="441960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62800" y="1600200"/>
            <a:ext cx="1295400" cy="830997"/>
          </a:xfrm>
          <a:prstGeom prst="rect">
            <a:avLst/>
          </a:prstGeom>
          <a:noFill/>
        </p:spPr>
        <p:txBody>
          <a:bodyPr wrap="square" rtlCol="0">
            <a:spAutoFit/>
          </a:bodyPr>
          <a:lstStyle/>
          <a:p>
            <a:r>
              <a:rPr lang="en-US" sz="2400" dirty="0" smtClean="0"/>
              <a:t>Vertex locking</a:t>
            </a:r>
            <a:endParaRPr lang="en-US" sz="2400" dirty="0"/>
          </a:p>
        </p:txBody>
      </p:sp>
      <p:sp>
        <p:nvSpPr>
          <p:cNvPr id="16" name="TextBox 15"/>
          <p:cNvSpPr txBox="1"/>
          <p:nvPr/>
        </p:nvSpPr>
        <p:spPr>
          <a:xfrm>
            <a:off x="5791200" y="4293275"/>
            <a:ext cx="2971800" cy="1477328"/>
          </a:xfrm>
          <a:prstGeom prst="rect">
            <a:avLst/>
          </a:prstGeom>
          <a:solidFill>
            <a:schemeClr val="bg1">
              <a:alpha val="95000"/>
            </a:schemeClr>
          </a:solidFill>
        </p:spPr>
        <p:txBody>
          <a:bodyPr wrap="square" rtlCol="0">
            <a:spAutoFit/>
          </a:bodyPr>
          <a:lstStyle/>
          <a:p>
            <a:r>
              <a:rPr lang="en-US" b="1" dirty="0" smtClean="0"/>
              <a:t>Signal Recycling Cavity:</a:t>
            </a:r>
          </a:p>
          <a:p>
            <a:pPr marL="285750" indent="-285750">
              <a:buFont typeface="Arial"/>
              <a:buChar char="•"/>
            </a:pPr>
            <a:r>
              <a:rPr lang="en-US" dirty="0" smtClean="0"/>
              <a:t>Tunable </a:t>
            </a:r>
          </a:p>
          <a:p>
            <a:pPr marL="285750" indent="-285750">
              <a:buFont typeface="Arial"/>
              <a:buChar char="•"/>
            </a:pPr>
            <a:r>
              <a:rPr lang="en-US" dirty="0" smtClean="0"/>
              <a:t>Increases sensitivity in selected frequency band</a:t>
            </a:r>
          </a:p>
          <a:p>
            <a:pPr marL="285750" indent="-285750">
              <a:buFont typeface="Arial"/>
              <a:buChar char="•"/>
            </a:pPr>
            <a:endParaRPr lang="en-US" dirty="0"/>
          </a:p>
        </p:txBody>
      </p:sp>
      <p:sp>
        <p:nvSpPr>
          <p:cNvPr id="18" name="Rectangle 17"/>
          <p:cNvSpPr/>
          <p:nvPr/>
        </p:nvSpPr>
        <p:spPr>
          <a:xfrm>
            <a:off x="1828800" y="2514600"/>
            <a:ext cx="2286000" cy="762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891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04800"/>
            <a:ext cx="3200400" cy="1828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9600"/>
            <a:ext cx="3276600" cy="1143000"/>
          </a:xfrm>
        </p:spPr>
        <p:txBody>
          <a:bodyPr>
            <a:normAutofit fontScale="90000"/>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9</a:t>
            </a:fld>
            <a:endParaRPr lang="en-US"/>
          </a:p>
        </p:txBody>
      </p:sp>
      <p:sp>
        <p:nvSpPr>
          <p:cNvPr id="7" name="Footer Placeholder 6"/>
          <p:cNvSpPr>
            <a:spLocks noGrp="1"/>
          </p:cNvSpPr>
          <p:nvPr>
            <p:ph type="ftr" sz="quarter" idx="11"/>
          </p:nvPr>
        </p:nvSpPr>
        <p:spPr/>
        <p:txBody>
          <a:bodyPr/>
          <a:lstStyle/>
          <a:p>
            <a:r>
              <a:rPr lang="en-US" smtClean="0"/>
              <a:t>G1401311</a:t>
            </a:r>
            <a:endParaRPr lang="en-US"/>
          </a:p>
        </p:txBody>
      </p:sp>
      <p:sp>
        <p:nvSpPr>
          <p:cNvPr id="11" name="TextBox 10"/>
          <p:cNvSpPr txBox="1"/>
          <p:nvPr/>
        </p:nvSpPr>
        <p:spPr>
          <a:xfrm>
            <a:off x="5638800" y="2057400"/>
            <a:ext cx="3200400" cy="523220"/>
          </a:xfrm>
          <a:prstGeom prst="rect">
            <a:avLst/>
          </a:prstGeom>
          <a:solidFill>
            <a:schemeClr val="tx1">
              <a:lumMod val="85000"/>
              <a:lumOff val="15000"/>
              <a:alpha val="53000"/>
            </a:schemeClr>
          </a:solidFill>
        </p:spPr>
        <p:txBody>
          <a:bodyPr wrap="square" rtlCol="0">
            <a:spAutoFit/>
          </a:bodyPr>
          <a:lstStyle/>
          <a:p>
            <a:r>
              <a:rPr lang="en-US" sz="2800" b="1" dirty="0" smtClean="0">
                <a:solidFill>
                  <a:srgbClr val="FFFFFF"/>
                </a:solidFill>
              </a:rPr>
              <a:t>Full interferometer!</a:t>
            </a:r>
            <a:endParaRPr lang="en-US" sz="2800" b="1" dirty="0">
              <a:solidFill>
                <a:srgbClr val="FFFFFF"/>
              </a:solidFill>
            </a:endParaRPr>
          </a:p>
        </p:txBody>
      </p:sp>
      <p:cxnSp>
        <p:nvCxnSpPr>
          <p:cNvPr id="10" name="Straight Connector 9"/>
          <p:cNvCxnSpPr/>
          <p:nvPr/>
        </p:nvCxnSpPr>
        <p:spPr>
          <a:xfrm>
            <a:off x="-381000" y="4495800"/>
            <a:ext cx="0" cy="1371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658" y="-394669"/>
            <a:ext cx="8302142" cy="7328869"/>
          </a:xfrm>
          <a:prstGeom prst="rect">
            <a:avLst/>
          </a:prstGeom>
        </p:spPr>
      </p:pic>
    </p:spTree>
    <p:extLst>
      <p:ext uri="{BB962C8B-B14F-4D97-AF65-F5344CB8AC3E}">
        <p14:creationId xmlns:p14="http://schemas.microsoft.com/office/powerpoint/2010/main" val="15439804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3844</TotalTime>
  <Words>2703</Words>
  <Application>Microsoft Macintosh PowerPoint</Application>
  <PresentationFormat>On-screen Show (4:3)</PresentationFormat>
  <Paragraphs>505</Paragraphs>
  <Slides>55</Slides>
  <Notes>33</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Advanced LIGO</vt:lpstr>
      <vt:lpstr>aLIGO instrumental improvements</vt:lpstr>
      <vt:lpstr>aLIGO installation and testing</vt:lpstr>
      <vt:lpstr>aLIGO installation and testing</vt:lpstr>
      <vt:lpstr>aLIGO installation and testing</vt:lpstr>
      <vt:lpstr>aLIGO installation and testing</vt:lpstr>
      <vt:lpstr>aLIGO installation and testing</vt:lpstr>
      <vt:lpstr>aLIGO installation and testing</vt:lpstr>
      <vt:lpstr>Timeline: from eLIGO to aLIGO</vt:lpstr>
      <vt:lpstr>Timeline: from eLIGO to aLIGO</vt:lpstr>
      <vt:lpstr>Timeline: installation and testing </vt:lpstr>
      <vt:lpstr>Timeline: the lead up to the first observing run</vt:lpstr>
      <vt:lpstr>The challenges of commissioning</vt:lpstr>
      <vt:lpstr>Lessons from the past</vt:lpstr>
      <vt:lpstr>GW search pipelines are adversely affected by non-Gaussian data! </vt:lpstr>
      <vt:lpstr>Example: NINJA2 search results</vt:lpstr>
      <vt:lpstr>PowerPoint Presentation</vt:lpstr>
      <vt:lpstr>PowerPoint Presentation</vt:lpstr>
      <vt:lpstr>Recent data from Advanced LIGO</vt:lpstr>
      <vt:lpstr>An early DQ issue diagnosis</vt:lpstr>
      <vt:lpstr>Through the lens of a single ifo burst GW pipeline</vt:lpstr>
      <vt:lpstr>The mechanism : major carry transition DAC glitching</vt:lpstr>
      <vt:lpstr>The mechanism : major carry transition DAC glitching</vt:lpstr>
      <vt:lpstr>The mechanism : major carry transition DAC glitching</vt:lpstr>
      <vt:lpstr>Offset applied to vertex cavity actuation</vt:lpstr>
      <vt:lpstr>Offset applied to vertex cavity actuation</vt:lpstr>
      <vt:lpstr>End station actuator glitches identified </vt:lpstr>
      <vt:lpstr>PowerPoint Presentation</vt:lpstr>
      <vt:lpstr>PowerPoint Presentation</vt:lpstr>
      <vt:lpstr>ER6 DAC calibration drift – week 1</vt:lpstr>
      <vt:lpstr>PowerPoint Presentation</vt:lpstr>
      <vt:lpstr>ER6 DAC calibration drift – week 3</vt:lpstr>
      <vt:lpstr>IMC beat frequency</vt:lpstr>
      <vt:lpstr>IMC beat frequency </vt:lpstr>
      <vt:lpstr>IMC beat frequency</vt:lpstr>
      <vt:lpstr>IMC beat frequency</vt:lpstr>
      <vt:lpstr>74 (72) Hz line – related to EY ring heater driver</vt:lpstr>
      <vt:lpstr>PZT-actuated mirror placement -  250Hz  </vt:lpstr>
      <vt:lpstr>SEI transient propagation</vt:lpstr>
      <vt:lpstr>PowerPoint Presentation</vt:lpstr>
      <vt:lpstr>PowerPoint Presentation</vt:lpstr>
      <vt:lpstr>PowerPoint Presentation</vt:lpstr>
      <vt:lpstr>PowerPoint Presentation</vt:lpstr>
      <vt:lpstr>Livingston ER6 -Dec 16 lock </vt:lpstr>
      <vt:lpstr>PowerPoint Presentation</vt:lpstr>
      <vt:lpstr>PowerPoint Presentation</vt:lpstr>
      <vt:lpstr>PowerPoint Presentation</vt:lpstr>
      <vt:lpstr>Summary - Dec 16 lock </vt:lpstr>
      <vt:lpstr>Summary - Dec 16 lock </vt:lpstr>
      <vt:lpstr>Summary - Dec 16 lock </vt:lpstr>
      <vt:lpstr>Summary - Dec 16 lock </vt:lpstr>
      <vt:lpstr>Summary - Dec 16 lock </vt:lpstr>
      <vt:lpstr>Summary - Dec 16 lock </vt:lpstr>
      <vt:lpstr>Conclusions</vt:lpstr>
    </vt:vector>
  </TitlesOfParts>
  <Company> kk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J Mac</dc:creator>
  <cp:lastModifiedBy> J Mac</cp:lastModifiedBy>
  <cp:revision>72</cp:revision>
  <dcterms:created xsi:type="dcterms:W3CDTF">2015-01-15T15:57:02Z</dcterms:created>
  <dcterms:modified xsi:type="dcterms:W3CDTF">2015-01-20T16:09:42Z</dcterms:modified>
</cp:coreProperties>
</file>