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354" r:id="rId2"/>
    <p:sldId id="356" r:id="rId3"/>
    <p:sldId id="258" r:id="rId4"/>
    <p:sldId id="318" r:id="rId5"/>
    <p:sldId id="317" r:id="rId6"/>
    <p:sldId id="323" r:id="rId7"/>
    <p:sldId id="321" r:id="rId8"/>
    <p:sldId id="336" r:id="rId9"/>
    <p:sldId id="330" r:id="rId10"/>
    <p:sldId id="329" r:id="rId11"/>
    <p:sldId id="333" r:id="rId12"/>
    <p:sldId id="332" r:id="rId13"/>
    <p:sldId id="331" r:id="rId14"/>
    <p:sldId id="337" r:id="rId15"/>
    <p:sldId id="338" r:id="rId16"/>
    <p:sldId id="340" r:id="rId17"/>
    <p:sldId id="339" r:id="rId18"/>
    <p:sldId id="341" r:id="rId19"/>
    <p:sldId id="342" r:id="rId20"/>
    <p:sldId id="344" r:id="rId21"/>
    <p:sldId id="335" r:id="rId22"/>
    <p:sldId id="347" r:id="rId23"/>
    <p:sldId id="355" r:id="rId24"/>
    <p:sldId id="351" r:id="rId2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121" autoAdjust="0"/>
  </p:normalViewPr>
  <p:slideViewPr>
    <p:cSldViewPr>
      <p:cViewPr varScale="1">
        <p:scale>
          <a:sx n="102" d="100"/>
          <a:sy n="102" d="100"/>
        </p:scale>
        <p:origin x="90" y="23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7BE6657E-9EB5-4C42-A4A9-178C78D6D6B3}" type="datetimeFigureOut">
              <a:rPr lang="en-US" smtClean="0"/>
              <a:pPr/>
              <a:t>3/9/2015</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B5E0C267-C272-402F-ADFB-194273E342D5}" type="slidenum">
              <a:rPr lang="en-US" smtClean="0"/>
              <a:pPr/>
              <a:t>‹#›</a:t>
            </a:fld>
            <a:endParaRPr lang="en-US"/>
          </a:p>
        </p:txBody>
      </p:sp>
    </p:spTree>
    <p:extLst>
      <p:ext uri="{BB962C8B-B14F-4D97-AF65-F5344CB8AC3E}">
        <p14:creationId xmlns:p14="http://schemas.microsoft.com/office/powerpoint/2010/main" val="2258230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E0C267-C272-402F-ADFB-194273E342D5}" type="slidenum">
              <a:rPr lang="en-US" smtClean="0"/>
              <a:pPr/>
              <a:t>9</a:t>
            </a:fld>
            <a:endParaRPr lang="en-US"/>
          </a:p>
        </p:txBody>
      </p:sp>
    </p:spTree>
    <p:extLst>
      <p:ext uri="{BB962C8B-B14F-4D97-AF65-F5344CB8AC3E}">
        <p14:creationId xmlns:p14="http://schemas.microsoft.com/office/powerpoint/2010/main" val="2904777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E0C267-C272-402F-ADFB-194273E342D5}" type="slidenum">
              <a:rPr lang="en-US" smtClean="0"/>
              <a:pPr/>
              <a:t>15</a:t>
            </a:fld>
            <a:endParaRPr lang="en-US"/>
          </a:p>
        </p:txBody>
      </p:sp>
    </p:spTree>
    <p:extLst>
      <p:ext uri="{BB962C8B-B14F-4D97-AF65-F5344CB8AC3E}">
        <p14:creationId xmlns:p14="http://schemas.microsoft.com/office/powerpoint/2010/main" val="3824730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E0C267-C272-402F-ADFB-194273E342D5}" type="slidenum">
              <a:rPr lang="en-US" smtClean="0"/>
              <a:pPr/>
              <a:t>16</a:t>
            </a:fld>
            <a:endParaRPr lang="en-US"/>
          </a:p>
        </p:txBody>
      </p:sp>
    </p:spTree>
    <p:extLst>
      <p:ext uri="{BB962C8B-B14F-4D97-AF65-F5344CB8AC3E}">
        <p14:creationId xmlns:p14="http://schemas.microsoft.com/office/powerpoint/2010/main" val="3160760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CB8421E-2AFD-4BCD-B287-2A55956583A0}" type="datetimeFigureOut">
              <a:rPr lang="en-US" smtClean="0"/>
              <a:pPr/>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746CEF-119C-4470-B15D-D90FA154FFB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B8421E-2AFD-4BCD-B287-2A55956583A0}" type="datetimeFigureOut">
              <a:rPr lang="en-US" smtClean="0"/>
              <a:pPr/>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746CEF-119C-4470-B15D-D90FA154FFB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B8421E-2AFD-4BCD-B287-2A55956583A0}" type="datetimeFigureOut">
              <a:rPr lang="en-US" smtClean="0"/>
              <a:pPr/>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746CEF-119C-4470-B15D-D90FA154FFB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B8421E-2AFD-4BCD-B287-2A55956583A0}" type="datetimeFigureOut">
              <a:rPr lang="en-US" smtClean="0"/>
              <a:pPr/>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746CEF-119C-4470-B15D-D90FA154FFB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CB8421E-2AFD-4BCD-B287-2A55956583A0}" type="datetimeFigureOut">
              <a:rPr lang="en-US" smtClean="0"/>
              <a:pPr/>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746CEF-119C-4470-B15D-D90FA154FFB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CB8421E-2AFD-4BCD-B287-2A55956583A0}" type="datetimeFigureOut">
              <a:rPr lang="en-US" smtClean="0"/>
              <a:pPr/>
              <a:t>3/9/2015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746CEF-119C-4470-B15D-D90FA154FFB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CB8421E-2AFD-4BCD-B287-2A55956583A0}" type="datetimeFigureOut">
              <a:rPr lang="en-US" smtClean="0"/>
              <a:pPr/>
              <a:t>3/9/2015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746CEF-119C-4470-B15D-D90FA154FFB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CB8421E-2AFD-4BCD-B287-2A55956583A0}" type="datetimeFigureOut">
              <a:rPr lang="en-US" smtClean="0"/>
              <a:pPr/>
              <a:t>3/9/2015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746CEF-119C-4470-B15D-D90FA154FFB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B8421E-2AFD-4BCD-B287-2A55956583A0}" type="datetimeFigureOut">
              <a:rPr lang="en-US" smtClean="0"/>
              <a:pPr/>
              <a:t>3/9/2015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746CEF-119C-4470-B15D-D90FA154FFB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B8421E-2AFD-4BCD-B287-2A55956583A0}" type="datetimeFigureOut">
              <a:rPr lang="en-US" smtClean="0"/>
              <a:pPr/>
              <a:t>3/9/2015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746CEF-119C-4470-B15D-D90FA154FFB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B8421E-2AFD-4BCD-B287-2A55956583A0}" type="datetimeFigureOut">
              <a:rPr lang="en-US" smtClean="0"/>
              <a:pPr/>
              <a:t>3/9/2015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746CEF-119C-4470-B15D-D90FA154FFB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B8421E-2AFD-4BCD-B287-2A55956583A0}" type="datetimeFigureOut">
              <a:rPr lang="en-US" smtClean="0"/>
              <a:pPr/>
              <a:t>3/9/2015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746CEF-119C-4470-B15D-D90FA154FFB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1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2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2.png"/></Relationships>
</file>

<file path=ppt/slides/_rels/slide2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2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533400"/>
            <a:ext cx="8686800" cy="4985980"/>
          </a:xfrm>
          <a:prstGeom prst="rect">
            <a:avLst/>
          </a:prstGeom>
        </p:spPr>
        <p:txBody>
          <a:bodyPr wrap="square">
            <a:spAutoFit/>
          </a:bodyPr>
          <a:lstStyle/>
          <a:p>
            <a:r>
              <a:rPr lang="en-US" b="1" dirty="0"/>
              <a:t>T1400698 - Vacuum Beam tube FEA </a:t>
            </a:r>
            <a:r>
              <a:rPr lang="en-US" b="1" dirty="0" smtClean="0"/>
              <a:t>notes:</a:t>
            </a:r>
          </a:p>
          <a:p>
            <a:endParaRPr lang="en-US" sz="1200" b="1" dirty="0" smtClean="0"/>
          </a:p>
          <a:p>
            <a:r>
              <a:rPr lang="en-US" sz="1200" b="1" dirty="0" smtClean="0"/>
              <a:t>Scope:</a:t>
            </a:r>
          </a:p>
          <a:p>
            <a:r>
              <a:rPr lang="en-US" sz="1200" dirty="0" smtClean="0"/>
              <a:t>- Will the back scattering form the vacuum beam tube be a dominant noise at certain frequency?</a:t>
            </a:r>
          </a:p>
          <a:p>
            <a:r>
              <a:rPr lang="en-US" sz="1200" dirty="0" smtClean="0"/>
              <a:t>- If yes, how to mitigate the problem? </a:t>
            </a:r>
            <a:endParaRPr lang="en-US" sz="1200" dirty="0"/>
          </a:p>
          <a:p>
            <a:r>
              <a:rPr lang="en-US" sz="1200" dirty="0" smtClean="0"/>
              <a:t>To help answering these questions, a FEA model of the beam tube and its support structure has been made. Static analysis have been performed to see if the static compliance of the model is in agreement with expected values and measurements.</a:t>
            </a:r>
          </a:p>
          <a:p>
            <a:r>
              <a:rPr lang="en-US" sz="1200" dirty="0" smtClean="0"/>
              <a:t>Modal analysis have been carried out to predict the shapes of the beam tube deformation.</a:t>
            </a:r>
          </a:p>
          <a:p>
            <a:endParaRPr lang="en-US" sz="1200" b="1" dirty="0" smtClean="0"/>
          </a:p>
          <a:p>
            <a:r>
              <a:rPr lang="en-US" sz="1200" b="1" dirty="0"/>
              <a:t>Contents:</a:t>
            </a:r>
            <a:endParaRPr lang="en-US" sz="1200" dirty="0"/>
          </a:p>
          <a:p>
            <a:pPr marL="171450" lvl="0" indent="-171450">
              <a:lnSpc>
                <a:spcPct val="200000"/>
              </a:lnSpc>
              <a:buFont typeface="Arial" panose="020B0604020202020204" pitchFamily="34" charset="0"/>
              <a:buChar char="•"/>
            </a:pPr>
            <a:r>
              <a:rPr lang="en-US" sz="1200" dirty="0"/>
              <a:t>Page 2 summarize Robert’s preliminary analysis and gives key numbers (frequencies, stiffness, tube mass..)</a:t>
            </a:r>
          </a:p>
          <a:p>
            <a:pPr marL="171450" lvl="0" indent="-171450">
              <a:lnSpc>
                <a:spcPct val="200000"/>
              </a:lnSpc>
              <a:buFont typeface="Arial" panose="020B0604020202020204" pitchFamily="34" charset="0"/>
              <a:buChar char="•"/>
            </a:pPr>
            <a:r>
              <a:rPr lang="en-US" sz="1200" dirty="0"/>
              <a:t>Pages 2 to 6 </a:t>
            </a:r>
            <a:r>
              <a:rPr lang="en-US" sz="1200" dirty="0" smtClean="0"/>
              <a:t>present </a:t>
            </a:r>
            <a:r>
              <a:rPr lang="en-US" sz="1200" dirty="0"/>
              <a:t>the </a:t>
            </a:r>
            <a:r>
              <a:rPr lang="en-US" sz="1200" dirty="0" smtClean="0"/>
              <a:t>finite element </a:t>
            </a:r>
            <a:r>
              <a:rPr lang="en-US" sz="1200" dirty="0"/>
              <a:t>model</a:t>
            </a:r>
          </a:p>
          <a:p>
            <a:pPr marL="171450" lvl="0" indent="-171450">
              <a:lnSpc>
                <a:spcPct val="200000"/>
              </a:lnSpc>
              <a:buFont typeface="Arial" panose="020B0604020202020204" pitchFamily="34" charset="0"/>
              <a:buChar char="•"/>
            </a:pPr>
            <a:r>
              <a:rPr lang="en-US" sz="1200" dirty="0"/>
              <a:t>Pages 6 and 8 </a:t>
            </a:r>
            <a:r>
              <a:rPr lang="en-US" sz="1200" dirty="0" smtClean="0"/>
              <a:t>present </a:t>
            </a:r>
            <a:r>
              <a:rPr lang="en-US" sz="1200" dirty="0"/>
              <a:t>a refined model</a:t>
            </a:r>
          </a:p>
          <a:p>
            <a:pPr marL="171450" lvl="0" indent="-171450">
              <a:lnSpc>
                <a:spcPct val="200000"/>
              </a:lnSpc>
              <a:buFont typeface="Arial" panose="020B0604020202020204" pitchFamily="34" charset="0"/>
              <a:buChar char="•"/>
            </a:pPr>
            <a:r>
              <a:rPr lang="en-US" sz="1200" dirty="0"/>
              <a:t>Pages 9 to 13 </a:t>
            </a:r>
            <a:r>
              <a:rPr lang="en-US" sz="1200" dirty="0" smtClean="0"/>
              <a:t>is on tubes modeling </a:t>
            </a:r>
            <a:r>
              <a:rPr lang="en-US" sz="1200" dirty="0"/>
              <a:t>to assess the quality of the overall model</a:t>
            </a:r>
          </a:p>
          <a:p>
            <a:pPr marL="171450" lvl="0" indent="-171450">
              <a:lnSpc>
                <a:spcPct val="200000"/>
              </a:lnSpc>
              <a:buFont typeface="Arial" panose="020B0604020202020204" pitchFamily="34" charset="0"/>
              <a:buChar char="•"/>
            </a:pPr>
            <a:r>
              <a:rPr lang="en-US" sz="1200" dirty="0"/>
              <a:t>Pages 14 to 21 is on the modeling of the compliance of the </a:t>
            </a:r>
            <a:r>
              <a:rPr lang="en-US" sz="1200" dirty="0" smtClean="0"/>
              <a:t>electric </a:t>
            </a:r>
            <a:r>
              <a:rPr lang="en-US" sz="1200" dirty="0"/>
              <a:t>insulators</a:t>
            </a:r>
          </a:p>
          <a:p>
            <a:pPr marL="171450" lvl="0" indent="-171450">
              <a:lnSpc>
                <a:spcPct val="200000"/>
              </a:lnSpc>
              <a:buFont typeface="Arial" panose="020B0604020202020204" pitchFamily="34" charset="0"/>
              <a:buChar char="•"/>
            </a:pPr>
            <a:r>
              <a:rPr lang="en-US" sz="1200" dirty="0"/>
              <a:t>Pages 21-22 is on the modeling of the bellows</a:t>
            </a:r>
          </a:p>
          <a:p>
            <a:pPr marL="171450" lvl="0" indent="-171450">
              <a:lnSpc>
                <a:spcPct val="200000"/>
              </a:lnSpc>
              <a:buFont typeface="Arial" panose="020B0604020202020204" pitchFamily="34" charset="0"/>
              <a:buChar char="•"/>
            </a:pPr>
            <a:r>
              <a:rPr lang="en-US" sz="1200" dirty="0"/>
              <a:t>Page 23 shows a static analysis of a full section</a:t>
            </a:r>
          </a:p>
          <a:p>
            <a:pPr marL="171450" lvl="0" indent="-171450">
              <a:lnSpc>
                <a:spcPct val="200000"/>
              </a:lnSpc>
              <a:buFont typeface="Arial" panose="020B0604020202020204" pitchFamily="34" charset="0"/>
              <a:buChar char="•"/>
            </a:pPr>
            <a:r>
              <a:rPr lang="en-US" sz="1200" dirty="0"/>
              <a:t>Page 24 gives conclusion</a:t>
            </a:r>
          </a:p>
        </p:txBody>
      </p:sp>
    </p:spTree>
    <p:extLst>
      <p:ext uri="{BB962C8B-B14F-4D97-AF65-F5344CB8AC3E}">
        <p14:creationId xmlns:p14="http://schemas.microsoft.com/office/powerpoint/2010/main" val="699027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6" name="Picture 4"/>
          <p:cNvPicPr>
            <a:picLocks noChangeAspect="1" noChangeArrowheads="1"/>
          </p:cNvPicPr>
          <p:nvPr/>
        </p:nvPicPr>
        <p:blipFill>
          <a:blip r:embed="rId2" cstate="print"/>
          <a:srcRect/>
          <a:stretch>
            <a:fillRect/>
          </a:stretch>
        </p:blipFill>
        <p:spPr bwMode="auto">
          <a:xfrm>
            <a:off x="990600" y="1219200"/>
            <a:ext cx="1657350" cy="2324100"/>
          </a:xfrm>
          <a:prstGeom prst="rect">
            <a:avLst/>
          </a:prstGeom>
          <a:noFill/>
          <a:ln w="9525">
            <a:noFill/>
            <a:miter lim="800000"/>
            <a:headEnd/>
            <a:tailEnd/>
          </a:ln>
        </p:spPr>
      </p:pic>
      <p:sp>
        <p:nvSpPr>
          <p:cNvPr id="5" name="Rectangle 4"/>
          <p:cNvSpPr/>
          <p:nvPr/>
        </p:nvSpPr>
        <p:spPr>
          <a:xfrm>
            <a:off x="76200" y="533400"/>
            <a:ext cx="2110962" cy="369332"/>
          </a:xfrm>
          <a:prstGeom prst="rect">
            <a:avLst/>
          </a:prstGeom>
        </p:spPr>
        <p:txBody>
          <a:bodyPr wrap="none">
            <a:spAutoFit/>
          </a:bodyPr>
          <a:lstStyle/>
          <a:p>
            <a:r>
              <a:rPr lang="en-US" dirty="0" smtClean="0"/>
              <a:t>Using shell </a:t>
            </a:r>
            <a:r>
              <a:rPr lang="en-US" dirty="0" smtClean="0"/>
              <a:t>Elements</a:t>
            </a:r>
          </a:p>
        </p:txBody>
      </p:sp>
      <p:pic>
        <p:nvPicPr>
          <p:cNvPr id="64517" name="Picture 5"/>
          <p:cNvPicPr>
            <a:picLocks noChangeAspect="1" noChangeArrowheads="1"/>
          </p:cNvPicPr>
          <p:nvPr/>
        </p:nvPicPr>
        <p:blipFill>
          <a:blip r:embed="rId3" cstate="print"/>
          <a:srcRect/>
          <a:stretch>
            <a:fillRect/>
          </a:stretch>
        </p:blipFill>
        <p:spPr bwMode="auto">
          <a:xfrm>
            <a:off x="4191000" y="152400"/>
            <a:ext cx="3738466" cy="1761392"/>
          </a:xfrm>
          <a:prstGeom prst="rect">
            <a:avLst/>
          </a:prstGeom>
          <a:noFill/>
          <a:ln w="9525">
            <a:noFill/>
            <a:miter lim="800000"/>
            <a:headEnd/>
            <a:tailEnd/>
          </a:ln>
        </p:spPr>
      </p:pic>
      <p:pic>
        <p:nvPicPr>
          <p:cNvPr id="64519" name="Picture 7"/>
          <p:cNvPicPr>
            <a:picLocks noChangeAspect="1" noChangeArrowheads="1"/>
          </p:cNvPicPr>
          <p:nvPr/>
        </p:nvPicPr>
        <p:blipFill>
          <a:blip r:embed="rId4" cstate="print"/>
          <a:srcRect/>
          <a:stretch>
            <a:fillRect/>
          </a:stretch>
        </p:blipFill>
        <p:spPr bwMode="auto">
          <a:xfrm>
            <a:off x="4191000" y="5029200"/>
            <a:ext cx="3985183" cy="1295400"/>
          </a:xfrm>
          <a:prstGeom prst="rect">
            <a:avLst/>
          </a:prstGeom>
          <a:noFill/>
          <a:ln w="9525">
            <a:noFill/>
            <a:miter lim="800000"/>
            <a:headEnd/>
            <a:tailEnd/>
          </a:ln>
        </p:spPr>
      </p:pic>
      <p:pic>
        <p:nvPicPr>
          <p:cNvPr id="64520" name="Picture 8"/>
          <p:cNvPicPr>
            <a:picLocks noChangeAspect="1" noChangeArrowheads="1"/>
          </p:cNvPicPr>
          <p:nvPr/>
        </p:nvPicPr>
        <p:blipFill>
          <a:blip r:embed="rId5" cstate="print"/>
          <a:srcRect/>
          <a:stretch>
            <a:fillRect/>
          </a:stretch>
        </p:blipFill>
        <p:spPr bwMode="auto">
          <a:xfrm>
            <a:off x="4191000" y="1524000"/>
            <a:ext cx="3910946" cy="1752600"/>
          </a:xfrm>
          <a:prstGeom prst="rect">
            <a:avLst/>
          </a:prstGeom>
          <a:noFill/>
          <a:ln w="9525">
            <a:noFill/>
            <a:miter lim="800000"/>
            <a:headEnd/>
            <a:tailEnd/>
          </a:ln>
        </p:spPr>
      </p:pic>
      <p:pic>
        <p:nvPicPr>
          <p:cNvPr id="64521" name="Picture 9"/>
          <p:cNvPicPr>
            <a:picLocks noChangeAspect="1" noChangeArrowheads="1"/>
          </p:cNvPicPr>
          <p:nvPr/>
        </p:nvPicPr>
        <p:blipFill>
          <a:blip r:embed="rId6" cstate="print"/>
          <a:srcRect/>
          <a:stretch>
            <a:fillRect/>
          </a:stretch>
        </p:blipFill>
        <p:spPr bwMode="auto">
          <a:xfrm>
            <a:off x="4191000" y="3352800"/>
            <a:ext cx="3962400" cy="1704622"/>
          </a:xfrm>
          <a:prstGeom prst="rect">
            <a:avLst/>
          </a:prstGeom>
          <a:noFill/>
          <a:ln w="9525">
            <a:noFill/>
            <a:miter lim="800000"/>
            <a:headEnd/>
            <a:tailEnd/>
          </a:ln>
        </p:spPr>
      </p:pic>
      <p:sp>
        <p:nvSpPr>
          <p:cNvPr id="9" name="TextBox 8"/>
          <p:cNvSpPr txBox="1"/>
          <p:nvPr/>
        </p:nvSpPr>
        <p:spPr>
          <a:xfrm>
            <a:off x="0" y="76200"/>
            <a:ext cx="3733800" cy="369332"/>
          </a:xfrm>
          <a:prstGeom prst="rect">
            <a:avLst/>
          </a:prstGeom>
          <a:noFill/>
        </p:spPr>
        <p:txBody>
          <a:bodyPr wrap="square" rtlCol="0">
            <a:spAutoFit/>
          </a:bodyPr>
          <a:lstStyle/>
          <a:p>
            <a:r>
              <a:rPr lang="en-US" dirty="0" smtClean="0"/>
              <a:t>3.1 Bending and breathing modes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9" name="Picture 5"/>
          <p:cNvPicPr>
            <a:picLocks noChangeAspect="1" noChangeArrowheads="1"/>
          </p:cNvPicPr>
          <p:nvPr/>
        </p:nvPicPr>
        <p:blipFill>
          <a:blip r:embed="rId2" cstate="print"/>
          <a:srcRect/>
          <a:stretch>
            <a:fillRect/>
          </a:stretch>
        </p:blipFill>
        <p:spPr bwMode="auto">
          <a:xfrm>
            <a:off x="4724400" y="32288"/>
            <a:ext cx="3429000" cy="1680956"/>
          </a:xfrm>
          <a:prstGeom prst="rect">
            <a:avLst/>
          </a:prstGeom>
          <a:noFill/>
          <a:ln w="9525">
            <a:noFill/>
            <a:miter lim="800000"/>
            <a:headEnd/>
            <a:tailEnd/>
          </a:ln>
        </p:spPr>
      </p:pic>
      <p:sp>
        <p:nvSpPr>
          <p:cNvPr id="8" name="Rectangle 7"/>
          <p:cNvSpPr/>
          <p:nvPr/>
        </p:nvSpPr>
        <p:spPr>
          <a:xfrm>
            <a:off x="0" y="457200"/>
            <a:ext cx="2452916" cy="369332"/>
          </a:xfrm>
          <a:prstGeom prst="rect">
            <a:avLst/>
          </a:prstGeom>
        </p:spPr>
        <p:txBody>
          <a:bodyPr wrap="none">
            <a:spAutoFit/>
          </a:bodyPr>
          <a:lstStyle/>
          <a:p>
            <a:r>
              <a:rPr lang="en-US" dirty="0" smtClean="0"/>
              <a:t>Thinner Meshing (Shell)</a:t>
            </a:r>
          </a:p>
        </p:txBody>
      </p:sp>
      <p:pic>
        <p:nvPicPr>
          <p:cNvPr id="67591" name="Picture 7"/>
          <p:cNvPicPr>
            <a:picLocks noChangeAspect="1" noChangeArrowheads="1"/>
          </p:cNvPicPr>
          <p:nvPr/>
        </p:nvPicPr>
        <p:blipFill>
          <a:blip r:embed="rId3" cstate="print"/>
          <a:srcRect/>
          <a:stretch>
            <a:fillRect/>
          </a:stretch>
        </p:blipFill>
        <p:spPr bwMode="auto">
          <a:xfrm>
            <a:off x="1524000" y="2209800"/>
            <a:ext cx="1619250" cy="2457450"/>
          </a:xfrm>
          <a:prstGeom prst="rect">
            <a:avLst/>
          </a:prstGeom>
          <a:noFill/>
          <a:ln w="9525">
            <a:noFill/>
            <a:miter lim="800000"/>
            <a:headEnd/>
            <a:tailEnd/>
          </a:ln>
        </p:spPr>
      </p:pic>
      <p:pic>
        <p:nvPicPr>
          <p:cNvPr id="67592" name="Picture 8"/>
          <p:cNvPicPr>
            <a:picLocks noChangeAspect="1" noChangeArrowheads="1"/>
          </p:cNvPicPr>
          <p:nvPr/>
        </p:nvPicPr>
        <p:blipFill>
          <a:blip r:embed="rId4" cstate="print"/>
          <a:srcRect/>
          <a:stretch>
            <a:fillRect/>
          </a:stretch>
        </p:blipFill>
        <p:spPr bwMode="auto">
          <a:xfrm>
            <a:off x="4724400" y="3352800"/>
            <a:ext cx="3352800" cy="1715646"/>
          </a:xfrm>
          <a:prstGeom prst="rect">
            <a:avLst/>
          </a:prstGeom>
          <a:noFill/>
          <a:ln w="9525">
            <a:noFill/>
            <a:miter lim="800000"/>
            <a:headEnd/>
            <a:tailEnd/>
          </a:ln>
        </p:spPr>
      </p:pic>
      <p:pic>
        <p:nvPicPr>
          <p:cNvPr id="67593" name="Picture 9"/>
          <p:cNvPicPr>
            <a:picLocks noChangeAspect="1" noChangeArrowheads="1"/>
          </p:cNvPicPr>
          <p:nvPr/>
        </p:nvPicPr>
        <p:blipFill>
          <a:blip r:embed="rId5" cstate="print"/>
          <a:srcRect/>
          <a:stretch>
            <a:fillRect/>
          </a:stretch>
        </p:blipFill>
        <p:spPr bwMode="auto">
          <a:xfrm>
            <a:off x="1371600" y="1295400"/>
            <a:ext cx="2343150" cy="533400"/>
          </a:xfrm>
          <a:prstGeom prst="rect">
            <a:avLst/>
          </a:prstGeom>
          <a:noFill/>
          <a:ln w="9525">
            <a:noFill/>
            <a:miter lim="800000"/>
            <a:headEnd/>
            <a:tailEnd/>
          </a:ln>
        </p:spPr>
      </p:pic>
      <p:pic>
        <p:nvPicPr>
          <p:cNvPr id="67594" name="Picture 10"/>
          <p:cNvPicPr>
            <a:picLocks noChangeAspect="1" noChangeArrowheads="1"/>
          </p:cNvPicPr>
          <p:nvPr/>
        </p:nvPicPr>
        <p:blipFill>
          <a:blip r:embed="rId6" cstate="print"/>
          <a:srcRect/>
          <a:stretch>
            <a:fillRect/>
          </a:stretch>
        </p:blipFill>
        <p:spPr bwMode="auto">
          <a:xfrm>
            <a:off x="4724400" y="5105400"/>
            <a:ext cx="4279861" cy="1447800"/>
          </a:xfrm>
          <a:prstGeom prst="rect">
            <a:avLst/>
          </a:prstGeom>
          <a:noFill/>
          <a:ln w="9525">
            <a:noFill/>
            <a:miter lim="800000"/>
            <a:headEnd/>
            <a:tailEnd/>
          </a:ln>
        </p:spPr>
      </p:pic>
      <p:pic>
        <p:nvPicPr>
          <p:cNvPr id="67595" name="Picture 11"/>
          <p:cNvPicPr>
            <a:picLocks noChangeAspect="1" noChangeArrowheads="1"/>
          </p:cNvPicPr>
          <p:nvPr/>
        </p:nvPicPr>
        <p:blipFill>
          <a:blip r:embed="rId7" cstate="print"/>
          <a:srcRect/>
          <a:stretch>
            <a:fillRect/>
          </a:stretch>
        </p:blipFill>
        <p:spPr bwMode="auto">
          <a:xfrm>
            <a:off x="4724400" y="1828800"/>
            <a:ext cx="3352800" cy="1452643"/>
          </a:xfrm>
          <a:prstGeom prst="rect">
            <a:avLst/>
          </a:prstGeom>
          <a:noFill/>
          <a:ln w="9525">
            <a:noFill/>
            <a:miter lim="800000"/>
            <a:headEnd/>
            <a:tailEnd/>
          </a:ln>
        </p:spPr>
      </p:pic>
      <p:sp>
        <p:nvSpPr>
          <p:cNvPr id="10" name="TextBox 9"/>
          <p:cNvSpPr txBox="1"/>
          <p:nvPr/>
        </p:nvSpPr>
        <p:spPr>
          <a:xfrm>
            <a:off x="0" y="76200"/>
            <a:ext cx="3733800" cy="369332"/>
          </a:xfrm>
          <a:prstGeom prst="rect">
            <a:avLst/>
          </a:prstGeom>
          <a:noFill/>
        </p:spPr>
        <p:txBody>
          <a:bodyPr wrap="square" rtlCol="0">
            <a:spAutoFit/>
          </a:bodyPr>
          <a:lstStyle/>
          <a:p>
            <a:r>
              <a:rPr lang="en-US" dirty="0" smtClean="0"/>
              <a:t>3.1 Bending and breathing modes</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49" y="533400"/>
            <a:ext cx="1585178" cy="369332"/>
          </a:xfrm>
          <a:prstGeom prst="rect">
            <a:avLst/>
          </a:prstGeom>
        </p:spPr>
        <p:txBody>
          <a:bodyPr wrap="none">
            <a:spAutoFit/>
          </a:bodyPr>
          <a:lstStyle/>
          <a:p>
            <a:r>
              <a:rPr lang="en-US" dirty="0" smtClean="0"/>
              <a:t>Solid Elements</a:t>
            </a:r>
          </a:p>
        </p:txBody>
      </p:sp>
      <p:pic>
        <p:nvPicPr>
          <p:cNvPr id="65538" name="Picture 2"/>
          <p:cNvPicPr>
            <a:picLocks noChangeAspect="1" noChangeArrowheads="1"/>
          </p:cNvPicPr>
          <p:nvPr/>
        </p:nvPicPr>
        <p:blipFill>
          <a:blip r:embed="rId2" cstate="print"/>
          <a:srcRect/>
          <a:stretch>
            <a:fillRect/>
          </a:stretch>
        </p:blipFill>
        <p:spPr bwMode="auto">
          <a:xfrm>
            <a:off x="3733799" y="762000"/>
            <a:ext cx="3265875" cy="1676400"/>
          </a:xfrm>
          <a:prstGeom prst="rect">
            <a:avLst/>
          </a:prstGeom>
          <a:noFill/>
          <a:ln w="9525">
            <a:noFill/>
            <a:miter lim="800000"/>
            <a:headEnd/>
            <a:tailEnd/>
          </a:ln>
        </p:spPr>
      </p:pic>
      <p:pic>
        <p:nvPicPr>
          <p:cNvPr id="65539" name="Picture 3"/>
          <p:cNvPicPr>
            <a:picLocks noChangeAspect="1" noChangeArrowheads="1"/>
          </p:cNvPicPr>
          <p:nvPr/>
        </p:nvPicPr>
        <p:blipFill>
          <a:blip r:embed="rId3" cstate="print"/>
          <a:srcRect/>
          <a:stretch>
            <a:fillRect/>
          </a:stretch>
        </p:blipFill>
        <p:spPr bwMode="auto">
          <a:xfrm>
            <a:off x="7239000" y="762000"/>
            <a:ext cx="1557812" cy="1676400"/>
          </a:xfrm>
          <a:prstGeom prst="rect">
            <a:avLst/>
          </a:prstGeom>
          <a:noFill/>
          <a:ln w="9525">
            <a:noFill/>
            <a:miter lim="800000"/>
            <a:headEnd/>
            <a:tailEnd/>
          </a:ln>
        </p:spPr>
      </p:pic>
      <p:pic>
        <p:nvPicPr>
          <p:cNvPr id="65542" name="Picture 6"/>
          <p:cNvPicPr>
            <a:picLocks noChangeAspect="1" noChangeArrowheads="1"/>
          </p:cNvPicPr>
          <p:nvPr/>
        </p:nvPicPr>
        <p:blipFill>
          <a:blip r:embed="rId4" cstate="print"/>
          <a:srcRect/>
          <a:stretch>
            <a:fillRect/>
          </a:stretch>
        </p:blipFill>
        <p:spPr bwMode="auto">
          <a:xfrm>
            <a:off x="1905000" y="762000"/>
            <a:ext cx="1619250" cy="3609975"/>
          </a:xfrm>
          <a:prstGeom prst="rect">
            <a:avLst/>
          </a:prstGeom>
          <a:noFill/>
          <a:ln w="9525">
            <a:noFill/>
            <a:miter lim="800000"/>
            <a:headEnd/>
            <a:tailEnd/>
          </a:ln>
        </p:spPr>
      </p:pic>
      <p:pic>
        <p:nvPicPr>
          <p:cNvPr id="65543" name="Picture 7"/>
          <p:cNvPicPr>
            <a:picLocks noChangeAspect="1" noChangeArrowheads="1"/>
          </p:cNvPicPr>
          <p:nvPr/>
        </p:nvPicPr>
        <p:blipFill>
          <a:blip r:embed="rId5" cstate="print"/>
          <a:srcRect/>
          <a:stretch>
            <a:fillRect/>
          </a:stretch>
        </p:blipFill>
        <p:spPr bwMode="auto">
          <a:xfrm>
            <a:off x="3733801" y="4724400"/>
            <a:ext cx="5105400" cy="1961172"/>
          </a:xfrm>
          <a:prstGeom prst="rect">
            <a:avLst/>
          </a:prstGeom>
          <a:noFill/>
          <a:ln w="9525">
            <a:noFill/>
            <a:miter lim="800000"/>
            <a:headEnd/>
            <a:tailEnd/>
          </a:ln>
        </p:spPr>
      </p:pic>
      <p:pic>
        <p:nvPicPr>
          <p:cNvPr id="65544" name="Picture 8"/>
          <p:cNvPicPr>
            <a:picLocks noChangeAspect="1" noChangeArrowheads="1"/>
          </p:cNvPicPr>
          <p:nvPr/>
        </p:nvPicPr>
        <p:blipFill>
          <a:blip r:embed="rId6" cstate="print"/>
          <a:srcRect/>
          <a:stretch>
            <a:fillRect/>
          </a:stretch>
        </p:blipFill>
        <p:spPr bwMode="auto">
          <a:xfrm>
            <a:off x="3733800" y="2590800"/>
            <a:ext cx="5089911" cy="1981200"/>
          </a:xfrm>
          <a:prstGeom prst="rect">
            <a:avLst/>
          </a:prstGeom>
          <a:noFill/>
          <a:ln w="9525">
            <a:noFill/>
            <a:miter lim="800000"/>
            <a:headEnd/>
            <a:tailEnd/>
          </a:ln>
        </p:spPr>
      </p:pic>
      <p:sp>
        <p:nvSpPr>
          <p:cNvPr id="9" name="Rectangle 8"/>
          <p:cNvSpPr/>
          <p:nvPr/>
        </p:nvSpPr>
        <p:spPr>
          <a:xfrm>
            <a:off x="381000" y="5486400"/>
            <a:ext cx="3124200" cy="646331"/>
          </a:xfrm>
          <a:prstGeom prst="rect">
            <a:avLst/>
          </a:prstGeom>
        </p:spPr>
        <p:txBody>
          <a:bodyPr wrap="square">
            <a:spAutoFit/>
          </a:bodyPr>
          <a:lstStyle/>
          <a:p>
            <a:r>
              <a:rPr lang="en-US" dirty="0" smtClean="0"/>
              <a:t>Breathin</a:t>
            </a:r>
            <a:r>
              <a:rPr lang="en-US" dirty="0" smtClean="0"/>
              <a:t>g mode n</a:t>
            </a:r>
            <a:r>
              <a:rPr lang="en-US" dirty="0" smtClean="0"/>
              <a:t>ot </a:t>
            </a:r>
            <a:r>
              <a:rPr lang="en-US" dirty="0" smtClean="0"/>
              <a:t>Predicted by the solid meshing</a:t>
            </a:r>
          </a:p>
        </p:txBody>
      </p:sp>
      <p:sp>
        <p:nvSpPr>
          <p:cNvPr id="10" name="TextBox 9"/>
          <p:cNvSpPr txBox="1"/>
          <p:nvPr/>
        </p:nvSpPr>
        <p:spPr>
          <a:xfrm>
            <a:off x="0" y="76200"/>
            <a:ext cx="3733800" cy="369332"/>
          </a:xfrm>
          <a:prstGeom prst="rect">
            <a:avLst/>
          </a:prstGeom>
          <a:noFill/>
        </p:spPr>
        <p:txBody>
          <a:bodyPr wrap="square" rtlCol="0">
            <a:spAutoFit/>
          </a:bodyPr>
          <a:lstStyle/>
          <a:p>
            <a:r>
              <a:rPr lang="en-US" dirty="0" smtClean="0"/>
              <a:t>3.1 Bending and breathing modes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2" cstate="print"/>
          <a:srcRect/>
          <a:stretch>
            <a:fillRect/>
          </a:stretch>
        </p:blipFill>
        <p:spPr bwMode="auto">
          <a:xfrm>
            <a:off x="1905000" y="609600"/>
            <a:ext cx="5715000" cy="1932117"/>
          </a:xfrm>
          <a:prstGeom prst="rect">
            <a:avLst/>
          </a:prstGeom>
          <a:noFill/>
          <a:ln w="9525">
            <a:noFill/>
            <a:miter lim="800000"/>
            <a:headEnd/>
            <a:tailEnd/>
          </a:ln>
        </p:spPr>
      </p:pic>
      <p:pic>
        <p:nvPicPr>
          <p:cNvPr id="3" name="Picture 4"/>
          <p:cNvPicPr>
            <a:picLocks noChangeAspect="1" noChangeArrowheads="1"/>
          </p:cNvPicPr>
          <p:nvPr/>
        </p:nvPicPr>
        <p:blipFill>
          <a:blip r:embed="rId3" cstate="print"/>
          <a:srcRect/>
          <a:stretch>
            <a:fillRect/>
          </a:stretch>
        </p:blipFill>
        <p:spPr bwMode="auto">
          <a:xfrm>
            <a:off x="4800600" y="2971800"/>
            <a:ext cx="4251485" cy="3733800"/>
          </a:xfrm>
          <a:prstGeom prst="rect">
            <a:avLst/>
          </a:prstGeom>
          <a:noFill/>
          <a:ln w="9525">
            <a:noFill/>
            <a:miter lim="800000"/>
            <a:headEnd/>
            <a:tailEnd/>
          </a:ln>
        </p:spPr>
      </p:pic>
      <p:pic>
        <p:nvPicPr>
          <p:cNvPr id="4" name="Picture 3"/>
          <p:cNvPicPr>
            <a:picLocks noChangeAspect="1" noChangeArrowheads="1"/>
          </p:cNvPicPr>
          <p:nvPr/>
        </p:nvPicPr>
        <p:blipFill>
          <a:blip r:embed="rId4" cstate="print"/>
          <a:srcRect/>
          <a:stretch>
            <a:fillRect/>
          </a:stretch>
        </p:blipFill>
        <p:spPr bwMode="auto">
          <a:xfrm>
            <a:off x="1981200" y="2895600"/>
            <a:ext cx="2401661" cy="952500"/>
          </a:xfrm>
          <a:prstGeom prst="rect">
            <a:avLst/>
          </a:prstGeom>
          <a:noFill/>
          <a:ln w="9525">
            <a:noFill/>
            <a:miter lim="800000"/>
            <a:headEnd/>
            <a:tailEnd/>
          </a:ln>
        </p:spPr>
      </p:pic>
      <p:sp>
        <p:nvSpPr>
          <p:cNvPr id="5" name="Rectangle 4"/>
          <p:cNvSpPr/>
          <p:nvPr/>
        </p:nvSpPr>
        <p:spPr>
          <a:xfrm>
            <a:off x="533400" y="5181600"/>
            <a:ext cx="2667000" cy="461665"/>
          </a:xfrm>
          <a:prstGeom prst="rect">
            <a:avLst/>
          </a:prstGeom>
        </p:spPr>
        <p:txBody>
          <a:bodyPr wrap="square">
            <a:spAutoFit/>
          </a:bodyPr>
          <a:lstStyle/>
          <a:p>
            <a:r>
              <a:rPr lang="en-US" sz="1200" dirty="0" smtClean="0"/>
              <a:t>http://orange.engr.ucdavis.edu/Documentation12.1/121/ans_str.pdf</a:t>
            </a:r>
            <a:endParaRPr lang="en-US" sz="1200" dirty="0"/>
          </a:p>
        </p:txBody>
      </p:sp>
      <p:sp>
        <p:nvSpPr>
          <p:cNvPr id="6" name="Rectangle 5"/>
          <p:cNvSpPr/>
          <p:nvPr/>
        </p:nvSpPr>
        <p:spPr>
          <a:xfrm>
            <a:off x="533400" y="4800600"/>
            <a:ext cx="2219582" cy="276999"/>
          </a:xfrm>
          <a:prstGeom prst="rect">
            <a:avLst/>
          </a:prstGeom>
        </p:spPr>
        <p:txBody>
          <a:bodyPr wrap="none">
            <a:spAutoFit/>
          </a:bodyPr>
          <a:lstStyle/>
          <a:p>
            <a:r>
              <a:rPr lang="en-US" sz="1200" dirty="0" err="1" smtClean="0"/>
              <a:t>ANSYS</a:t>
            </a:r>
            <a:r>
              <a:rPr lang="en-US" sz="1200" dirty="0" smtClean="0"/>
              <a:t> Structural </a:t>
            </a:r>
            <a:r>
              <a:rPr lang="en-US" sz="1200" dirty="0"/>
              <a:t>Analysis </a:t>
            </a:r>
            <a:r>
              <a:rPr lang="en-US" sz="1200" dirty="0" smtClean="0"/>
              <a:t>Guide:</a:t>
            </a:r>
            <a:endParaRPr lang="en-US" sz="1200" dirty="0"/>
          </a:p>
        </p:txBody>
      </p:sp>
      <p:sp>
        <p:nvSpPr>
          <p:cNvPr id="9" name="TextBox 8"/>
          <p:cNvSpPr txBox="1"/>
          <p:nvPr/>
        </p:nvSpPr>
        <p:spPr>
          <a:xfrm>
            <a:off x="0" y="76200"/>
            <a:ext cx="3733800" cy="369332"/>
          </a:xfrm>
          <a:prstGeom prst="rect">
            <a:avLst/>
          </a:prstGeom>
          <a:noFill/>
        </p:spPr>
        <p:txBody>
          <a:bodyPr wrap="square" rtlCol="0">
            <a:spAutoFit/>
          </a:bodyPr>
          <a:lstStyle/>
          <a:p>
            <a:r>
              <a:rPr lang="en-US" dirty="0" smtClean="0"/>
              <a:t>3.1 Bending and breathing modes</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4495800"/>
            <a:ext cx="8534400" cy="369332"/>
          </a:xfrm>
          <a:prstGeom prst="rect">
            <a:avLst/>
          </a:prstGeom>
        </p:spPr>
        <p:txBody>
          <a:bodyPr wrap="square">
            <a:spAutoFit/>
          </a:bodyPr>
          <a:lstStyle/>
          <a:p>
            <a:r>
              <a:rPr lang="en-US" dirty="0" smtClean="0"/>
              <a:t>http://www.professionalplastics.com/professionalplastics/MicartaGrades-DataSheet.pdf</a:t>
            </a:r>
            <a:endParaRPr lang="en-US" dirty="0"/>
          </a:p>
        </p:txBody>
      </p:sp>
      <p:pic>
        <p:nvPicPr>
          <p:cNvPr id="1027" name="Picture 3"/>
          <p:cNvPicPr>
            <a:picLocks noChangeAspect="1" noChangeArrowheads="1"/>
          </p:cNvPicPr>
          <p:nvPr/>
        </p:nvPicPr>
        <p:blipFill>
          <a:blip r:embed="rId2" cstate="print"/>
          <a:srcRect/>
          <a:stretch>
            <a:fillRect/>
          </a:stretch>
        </p:blipFill>
        <p:spPr bwMode="auto">
          <a:xfrm>
            <a:off x="457200" y="1371600"/>
            <a:ext cx="3282718" cy="2624100"/>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228600" y="1143000"/>
            <a:ext cx="2428875" cy="228600"/>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5638800" y="1295400"/>
            <a:ext cx="2491519" cy="2830790"/>
          </a:xfrm>
          <a:prstGeom prst="rect">
            <a:avLst/>
          </a:prstGeom>
          <a:noFill/>
          <a:ln w="9525">
            <a:noFill/>
            <a:miter lim="800000"/>
            <a:headEnd/>
            <a:tailEnd/>
          </a:ln>
        </p:spPr>
      </p:pic>
      <p:pic>
        <p:nvPicPr>
          <p:cNvPr id="1030" name="Picture 6"/>
          <p:cNvPicPr>
            <a:picLocks noChangeAspect="1" noChangeArrowheads="1"/>
          </p:cNvPicPr>
          <p:nvPr/>
        </p:nvPicPr>
        <p:blipFill>
          <a:blip r:embed="rId5" cstate="print"/>
          <a:srcRect b="20607"/>
          <a:stretch>
            <a:fillRect/>
          </a:stretch>
        </p:blipFill>
        <p:spPr bwMode="auto">
          <a:xfrm>
            <a:off x="3276600" y="533400"/>
            <a:ext cx="5467350" cy="381000"/>
          </a:xfrm>
          <a:prstGeom prst="rect">
            <a:avLst/>
          </a:prstGeom>
          <a:noFill/>
          <a:ln w="9525">
            <a:noFill/>
            <a:miter lim="800000"/>
            <a:headEnd/>
            <a:tailEnd/>
          </a:ln>
        </p:spPr>
      </p:pic>
      <p:pic>
        <p:nvPicPr>
          <p:cNvPr id="1031" name="Picture 7"/>
          <p:cNvPicPr>
            <a:picLocks noChangeAspect="1" noChangeArrowheads="1"/>
          </p:cNvPicPr>
          <p:nvPr/>
        </p:nvPicPr>
        <p:blipFill>
          <a:blip r:embed="rId6" cstate="print"/>
          <a:srcRect/>
          <a:stretch>
            <a:fillRect/>
          </a:stretch>
        </p:blipFill>
        <p:spPr bwMode="auto">
          <a:xfrm>
            <a:off x="762000" y="5029200"/>
            <a:ext cx="7391400" cy="1447800"/>
          </a:xfrm>
          <a:prstGeom prst="rect">
            <a:avLst/>
          </a:prstGeom>
          <a:noFill/>
          <a:ln w="9525">
            <a:noFill/>
            <a:miter lim="800000"/>
            <a:headEnd/>
            <a:tailEnd/>
          </a:ln>
        </p:spPr>
      </p:pic>
      <p:sp>
        <p:nvSpPr>
          <p:cNvPr id="9" name="TextBox 8"/>
          <p:cNvSpPr txBox="1"/>
          <p:nvPr/>
        </p:nvSpPr>
        <p:spPr>
          <a:xfrm>
            <a:off x="0" y="0"/>
            <a:ext cx="3276600" cy="369332"/>
          </a:xfrm>
          <a:prstGeom prst="rect">
            <a:avLst/>
          </a:prstGeom>
          <a:noFill/>
        </p:spPr>
        <p:txBody>
          <a:bodyPr wrap="square" rtlCol="0">
            <a:spAutoFit/>
          </a:bodyPr>
          <a:lstStyle/>
          <a:p>
            <a:r>
              <a:rPr lang="en-US" dirty="0" smtClean="0"/>
              <a:t>4. Including the “</a:t>
            </a:r>
            <a:r>
              <a:rPr lang="en-US" dirty="0" err="1"/>
              <a:t>Micarta</a:t>
            </a:r>
            <a:r>
              <a:rPr lang="en-US" dirty="0"/>
              <a:t> </a:t>
            </a:r>
            <a:r>
              <a:rPr lang="en-US" dirty="0" smtClean="0"/>
              <a:t>Block</a:t>
            </a:r>
            <a:r>
              <a:rPr lang="en-US" dirty="0" smtClean="0"/>
              <a:t>“ </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0" y="533400"/>
            <a:ext cx="9144000" cy="1693667"/>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342900" y="2590800"/>
            <a:ext cx="8801100" cy="2873300"/>
          </a:xfrm>
          <a:prstGeom prst="rect">
            <a:avLst/>
          </a:prstGeom>
          <a:noFill/>
          <a:ln w="9525">
            <a:noFill/>
            <a:miter lim="800000"/>
            <a:headEnd/>
            <a:tailEnd/>
          </a:ln>
        </p:spPr>
      </p:pic>
      <p:sp>
        <p:nvSpPr>
          <p:cNvPr id="6" name="Rectangle 5"/>
          <p:cNvSpPr/>
          <p:nvPr/>
        </p:nvSpPr>
        <p:spPr>
          <a:xfrm>
            <a:off x="6781800" y="4876800"/>
            <a:ext cx="12192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858000" y="3048000"/>
            <a:ext cx="990600" cy="533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81000" y="4876800"/>
            <a:ext cx="25908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0" y="0"/>
            <a:ext cx="3276600" cy="369332"/>
          </a:xfrm>
          <a:prstGeom prst="rect">
            <a:avLst/>
          </a:prstGeom>
          <a:noFill/>
        </p:spPr>
        <p:txBody>
          <a:bodyPr wrap="square" rtlCol="0">
            <a:spAutoFit/>
          </a:bodyPr>
          <a:lstStyle/>
          <a:p>
            <a:r>
              <a:rPr lang="en-US" dirty="0" smtClean="0"/>
              <a:t>4. Including the “</a:t>
            </a:r>
            <a:r>
              <a:rPr lang="en-US" dirty="0" err="1"/>
              <a:t>Micarta</a:t>
            </a:r>
            <a:r>
              <a:rPr lang="en-US" dirty="0"/>
              <a:t> </a:t>
            </a:r>
            <a:r>
              <a:rPr lang="en-US" dirty="0" smtClean="0"/>
              <a:t>Block</a:t>
            </a:r>
            <a:r>
              <a:rPr lang="en-US" dirty="0" smtClean="0"/>
              <a:t>“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0" y="1371600"/>
            <a:ext cx="8991600" cy="3189062"/>
          </a:xfrm>
          <a:prstGeom prst="rect">
            <a:avLst/>
          </a:prstGeom>
          <a:noFill/>
          <a:ln w="9525">
            <a:noFill/>
            <a:miter lim="800000"/>
            <a:headEnd/>
            <a:tailEnd/>
          </a:ln>
        </p:spPr>
      </p:pic>
      <p:sp>
        <p:nvSpPr>
          <p:cNvPr id="6" name="Rectangle 5"/>
          <p:cNvSpPr/>
          <p:nvPr/>
        </p:nvSpPr>
        <p:spPr>
          <a:xfrm>
            <a:off x="8153400" y="3581400"/>
            <a:ext cx="8382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124200" y="5334000"/>
            <a:ext cx="3886200" cy="369332"/>
          </a:xfrm>
          <a:prstGeom prst="rect">
            <a:avLst/>
          </a:prstGeom>
          <a:noFill/>
        </p:spPr>
        <p:txBody>
          <a:bodyPr wrap="square" rtlCol="0">
            <a:spAutoFit/>
          </a:bodyPr>
          <a:lstStyle/>
          <a:p>
            <a:r>
              <a:rPr lang="en-US" dirty="0" smtClean="0"/>
              <a:t>E = 3000 </a:t>
            </a:r>
            <a:r>
              <a:rPr lang="en-US" dirty="0" err="1" smtClean="0"/>
              <a:t>kpsi</a:t>
            </a:r>
            <a:r>
              <a:rPr lang="en-US" dirty="0" smtClean="0"/>
              <a:t> ~ 20,000 </a:t>
            </a:r>
            <a:r>
              <a:rPr lang="en-US" dirty="0" err="1" smtClean="0"/>
              <a:t>Mpa</a:t>
            </a:r>
            <a:endParaRPr lang="en-US"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609600" y="0"/>
            <a:ext cx="7717493" cy="6477000"/>
          </a:xfrm>
          <a:prstGeom prst="rect">
            <a:avLst/>
          </a:prstGeom>
          <a:noFill/>
          <a:ln w="9525">
            <a:noFill/>
            <a:miter lim="800000"/>
            <a:headEnd/>
            <a:tailEnd/>
          </a:ln>
        </p:spPr>
      </p:pic>
      <p:sp>
        <p:nvSpPr>
          <p:cNvPr id="6" name="Rectangle 5"/>
          <p:cNvSpPr/>
          <p:nvPr/>
        </p:nvSpPr>
        <p:spPr>
          <a:xfrm>
            <a:off x="609600" y="5867400"/>
            <a:ext cx="7391400" cy="533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304800" y="685800"/>
            <a:ext cx="3479387" cy="2209800"/>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4114800" y="457200"/>
            <a:ext cx="4572000" cy="2484329"/>
          </a:xfrm>
          <a:prstGeom prst="rect">
            <a:avLst/>
          </a:prstGeom>
          <a:noFill/>
          <a:ln w="9525">
            <a:noFill/>
            <a:miter lim="800000"/>
            <a:headEnd/>
            <a:tailEnd/>
          </a:ln>
        </p:spPr>
      </p:pic>
      <p:sp>
        <p:nvSpPr>
          <p:cNvPr id="7" name="TextBox 6"/>
          <p:cNvSpPr txBox="1"/>
          <p:nvPr/>
        </p:nvSpPr>
        <p:spPr>
          <a:xfrm>
            <a:off x="228600" y="152400"/>
            <a:ext cx="3886200" cy="369332"/>
          </a:xfrm>
          <a:prstGeom prst="rect">
            <a:avLst/>
          </a:prstGeom>
          <a:noFill/>
        </p:spPr>
        <p:txBody>
          <a:bodyPr wrap="square" rtlCol="0">
            <a:spAutoFit/>
          </a:bodyPr>
          <a:lstStyle/>
          <a:p>
            <a:r>
              <a:rPr lang="en-US" b="1" dirty="0" smtClean="0"/>
              <a:t>Fixed Support Monolithic</a:t>
            </a:r>
            <a:endParaRPr lang="en-US" b="1" dirty="0"/>
          </a:p>
        </p:txBody>
      </p:sp>
      <p:pic>
        <p:nvPicPr>
          <p:cNvPr id="5124" name="Picture 4"/>
          <p:cNvPicPr>
            <a:picLocks noChangeAspect="1" noChangeArrowheads="1"/>
          </p:cNvPicPr>
          <p:nvPr/>
        </p:nvPicPr>
        <p:blipFill>
          <a:blip r:embed="rId4" cstate="print"/>
          <a:srcRect/>
          <a:stretch>
            <a:fillRect/>
          </a:stretch>
        </p:blipFill>
        <p:spPr bwMode="auto">
          <a:xfrm>
            <a:off x="304800" y="3124200"/>
            <a:ext cx="5327183" cy="3200400"/>
          </a:xfrm>
          <a:prstGeom prst="rect">
            <a:avLst/>
          </a:prstGeom>
          <a:noFill/>
          <a:ln w="9525">
            <a:noFill/>
            <a:miter lim="800000"/>
            <a:headEnd/>
            <a:tailEnd/>
          </a:ln>
        </p:spPr>
      </p:pic>
      <p:sp>
        <p:nvSpPr>
          <p:cNvPr id="9" name="Rectangle 8"/>
          <p:cNvSpPr/>
          <p:nvPr/>
        </p:nvSpPr>
        <p:spPr>
          <a:xfrm>
            <a:off x="6096000" y="4267200"/>
            <a:ext cx="1897379" cy="369332"/>
          </a:xfrm>
          <a:prstGeom prst="rect">
            <a:avLst/>
          </a:prstGeom>
        </p:spPr>
        <p:txBody>
          <a:bodyPr wrap="none">
            <a:spAutoFit/>
          </a:bodyPr>
          <a:lstStyle/>
          <a:p>
            <a:r>
              <a:rPr lang="en-US" dirty="0" smtClean="0"/>
              <a:t>k = F/x ~ </a:t>
            </a:r>
            <a:r>
              <a:rPr lang="en-US" dirty="0" err="1" smtClean="0"/>
              <a:t>1e7</a:t>
            </a:r>
            <a:r>
              <a:rPr lang="en-US" dirty="0" smtClean="0"/>
              <a:t> N/m </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304800"/>
            <a:ext cx="8229600" cy="369332"/>
          </a:xfrm>
          <a:prstGeom prst="rect">
            <a:avLst/>
          </a:prstGeom>
          <a:noFill/>
        </p:spPr>
        <p:txBody>
          <a:bodyPr wrap="square" rtlCol="0">
            <a:spAutoFit/>
          </a:bodyPr>
          <a:lstStyle/>
          <a:p>
            <a:r>
              <a:rPr lang="en-US" dirty="0" smtClean="0"/>
              <a:t>Shear Stiffness of a </a:t>
            </a:r>
            <a:r>
              <a:rPr lang="en-US" dirty="0" err="1" smtClean="0"/>
              <a:t>Micarta</a:t>
            </a:r>
            <a:r>
              <a:rPr lang="en-US" dirty="0" smtClean="0"/>
              <a:t> block (no holes first, to check with shear stress formula)</a:t>
            </a:r>
            <a:endParaRPr lang="en-US" dirty="0"/>
          </a:p>
        </p:txBody>
      </p:sp>
      <p:sp>
        <p:nvSpPr>
          <p:cNvPr id="5" name="TextBox 4"/>
          <p:cNvSpPr txBox="1"/>
          <p:nvPr/>
        </p:nvSpPr>
        <p:spPr>
          <a:xfrm>
            <a:off x="228600" y="990600"/>
            <a:ext cx="3276600" cy="3416320"/>
          </a:xfrm>
          <a:prstGeom prst="rect">
            <a:avLst/>
          </a:prstGeom>
          <a:noFill/>
        </p:spPr>
        <p:txBody>
          <a:bodyPr wrap="square" rtlCol="0">
            <a:spAutoFit/>
          </a:bodyPr>
          <a:lstStyle/>
          <a:p>
            <a:r>
              <a:rPr lang="en-US" dirty="0" smtClean="0"/>
              <a:t>Analytical shear behavior: </a:t>
            </a:r>
          </a:p>
          <a:p>
            <a:r>
              <a:rPr lang="en-US" dirty="0" smtClean="0"/>
              <a:t>Gamma=tau/G</a:t>
            </a:r>
            <a:endParaRPr lang="en-US" dirty="0" smtClean="0"/>
          </a:p>
          <a:p>
            <a:r>
              <a:rPr lang="en-US" dirty="0" smtClean="0"/>
              <a:t>G=E/2</a:t>
            </a:r>
            <a:r>
              <a:rPr lang="en-US" dirty="0" smtClean="0"/>
              <a:t>/(1+nu)</a:t>
            </a:r>
          </a:p>
          <a:p>
            <a:r>
              <a:rPr lang="en-US" dirty="0" smtClean="0"/>
              <a:t>Tau </a:t>
            </a:r>
            <a:r>
              <a:rPr lang="en-US" dirty="0" smtClean="0"/>
              <a:t>=F/A</a:t>
            </a:r>
          </a:p>
          <a:p>
            <a:r>
              <a:rPr lang="en-US" dirty="0" smtClean="0"/>
              <a:t>x</a:t>
            </a:r>
            <a:r>
              <a:rPr lang="en-US" dirty="0" smtClean="0"/>
              <a:t>= gamma * h</a:t>
            </a:r>
          </a:p>
          <a:p>
            <a:r>
              <a:rPr lang="en-US" dirty="0" smtClean="0"/>
              <a:t>-&gt; </a:t>
            </a:r>
            <a:r>
              <a:rPr lang="en-US" dirty="0" smtClean="0"/>
              <a:t>F = (A*G / h) * </a:t>
            </a:r>
            <a:r>
              <a:rPr lang="en-US" dirty="0" smtClean="0"/>
              <a:t>x</a:t>
            </a:r>
          </a:p>
          <a:p>
            <a:r>
              <a:rPr lang="en-US" dirty="0"/>
              <a:t>E = 20,000 </a:t>
            </a:r>
            <a:r>
              <a:rPr lang="en-US" dirty="0" err="1"/>
              <a:t>Mpa</a:t>
            </a:r>
            <a:endParaRPr lang="en-US" dirty="0"/>
          </a:p>
          <a:p>
            <a:r>
              <a:rPr lang="en-US" dirty="0"/>
              <a:t>Nu=0.3</a:t>
            </a:r>
          </a:p>
          <a:p>
            <a:r>
              <a:rPr lang="en-US" dirty="0"/>
              <a:t>A=44mm*44mm</a:t>
            </a:r>
          </a:p>
          <a:p>
            <a:r>
              <a:rPr lang="en-US" dirty="0"/>
              <a:t>H=25 mm</a:t>
            </a:r>
          </a:p>
          <a:p>
            <a:r>
              <a:rPr lang="en-US" dirty="0"/>
              <a:t>k=5.96e8 N/m </a:t>
            </a:r>
          </a:p>
          <a:p>
            <a:endParaRPr lang="en-US" dirty="0"/>
          </a:p>
        </p:txBody>
      </p:sp>
      <p:pic>
        <p:nvPicPr>
          <p:cNvPr id="6146" name="Picture 2"/>
          <p:cNvPicPr>
            <a:picLocks noChangeAspect="1" noChangeArrowheads="1"/>
          </p:cNvPicPr>
          <p:nvPr/>
        </p:nvPicPr>
        <p:blipFill>
          <a:blip r:embed="rId2" cstate="print"/>
          <a:srcRect/>
          <a:stretch>
            <a:fillRect/>
          </a:stretch>
        </p:blipFill>
        <p:spPr bwMode="auto">
          <a:xfrm>
            <a:off x="3124200" y="1219200"/>
            <a:ext cx="2542878" cy="1913936"/>
          </a:xfrm>
          <a:prstGeom prst="rect">
            <a:avLst/>
          </a:prstGeom>
          <a:noFill/>
          <a:ln w="9525">
            <a:noFill/>
            <a:miter lim="800000"/>
            <a:headEnd/>
            <a:tailEnd/>
          </a:ln>
        </p:spPr>
      </p:pic>
      <p:sp>
        <p:nvSpPr>
          <p:cNvPr id="9" name="Rectangle 8"/>
          <p:cNvSpPr/>
          <p:nvPr/>
        </p:nvSpPr>
        <p:spPr>
          <a:xfrm>
            <a:off x="6629400" y="3352800"/>
            <a:ext cx="2114874" cy="369332"/>
          </a:xfrm>
          <a:prstGeom prst="rect">
            <a:avLst/>
          </a:prstGeom>
        </p:spPr>
        <p:txBody>
          <a:bodyPr wrap="none">
            <a:spAutoFit/>
          </a:bodyPr>
          <a:lstStyle/>
          <a:p>
            <a:r>
              <a:rPr lang="en-US" dirty="0" smtClean="0"/>
              <a:t>k = F/x ~ </a:t>
            </a:r>
            <a:r>
              <a:rPr lang="en-US" dirty="0" err="1" smtClean="0"/>
              <a:t>3.2e8</a:t>
            </a:r>
            <a:r>
              <a:rPr lang="en-US" dirty="0" smtClean="0"/>
              <a:t> N/m </a:t>
            </a:r>
            <a:endParaRPr lang="en-US" dirty="0"/>
          </a:p>
        </p:txBody>
      </p:sp>
      <p:pic>
        <p:nvPicPr>
          <p:cNvPr id="6149" name="Picture 5"/>
          <p:cNvPicPr>
            <a:picLocks noChangeAspect="1" noChangeArrowheads="1"/>
          </p:cNvPicPr>
          <p:nvPr/>
        </p:nvPicPr>
        <p:blipFill>
          <a:blip r:embed="rId3" cstate="print"/>
          <a:srcRect/>
          <a:stretch>
            <a:fillRect/>
          </a:stretch>
        </p:blipFill>
        <p:spPr bwMode="auto">
          <a:xfrm>
            <a:off x="6172199" y="1219200"/>
            <a:ext cx="2902395" cy="1981200"/>
          </a:xfrm>
          <a:prstGeom prst="rect">
            <a:avLst/>
          </a:prstGeom>
          <a:noFill/>
          <a:ln w="9525">
            <a:noFill/>
            <a:miter lim="800000"/>
            <a:headEnd/>
            <a:tailEnd/>
          </a:ln>
        </p:spPr>
      </p:pic>
      <p:pic>
        <p:nvPicPr>
          <p:cNvPr id="8" name="Picture 2"/>
          <p:cNvPicPr>
            <a:picLocks noChangeAspect="1" noChangeArrowheads="1"/>
          </p:cNvPicPr>
          <p:nvPr/>
        </p:nvPicPr>
        <p:blipFill>
          <a:blip r:embed="rId4" cstate="print"/>
          <a:srcRect/>
          <a:stretch>
            <a:fillRect/>
          </a:stretch>
        </p:blipFill>
        <p:spPr bwMode="auto">
          <a:xfrm>
            <a:off x="3276600" y="4419600"/>
            <a:ext cx="3086100" cy="2013626"/>
          </a:xfrm>
          <a:prstGeom prst="rect">
            <a:avLst/>
          </a:prstGeom>
          <a:noFill/>
          <a:ln w="9525">
            <a:noFill/>
            <a:miter lim="800000"/>
            <a:headEnd/>
            <a:tailEnd/>
          </a:ln>
        </p:spPr>
      </p:pic>
      <p:sp>
        <p:nvSpPr>
          <p:cNvPr id="10" name="Rectangle 9"/>
          <p:cNvSpPr/>
          <p:nvPr/>
        </p:nvSpPr>
        <p:spPr>
          <a:xfrm>
            <a:off x="6629400" y="5181600"/>
            <a:ext cx="2189125" cy="369332"/>
          </a:xfrm>
          <a:prstGeom prst="rect">
            <a:avLst/>
          </a:prstGeom>
        </p:spPr>
        <p:txBody>
          <a:bodyPr wrap="none">
            <a:spAutoFit/>
          </a:bodyPr>
          <a:lstStyle/>
          <a:p>
            <a:r>
              <a:rPr lang="en-US" dirty="0" smtClean="0"/>
              <a:t>k = F/x ~ </a:t>
            </a:r>
            <a:r>
              <a:rPr lang="en-US" dirty="0" err="1" smtClean="0"/>
              <a:t>1.56e8</a:t>
            </a:r>
            <a:r>
              <a:rPr lang="en-US" dirty="0" smtClean="0"/>
              <a:t> N/m </a:t>
            </a:r>
            <a:endParaRPr lang="en-US" dirty="0"/>
          </a:p>
        </p:txBody>
      </p:sp>
      <p:sp>
        <p:nvSpPr>
          <p:cNvPr id="2" name="Rectangle 1"/>
          <p:cNvSpPr/>
          <p:nvPr/>
        </p:nvSpPr>
        <p:spPr>
          <a:xfrm>
            <a:off x="3200400" y="3962400"/>
            <a:ext cx="1106393" cy="369332"/>
          </a:xfrm>
          <a:prstGeom prst="rect">
            <a:avLst/>
          </a:prstGeom>
        </p:spPr>
        <p:txBody>
          <a:bodyPr wrap="none">
            <a:spAutoFit/>
          </a:bodyPr>
          <a:lstStyle/>
          <a:p>
            <a:r>
              <a:rPr lang="en-US" dirty="0" smtClean="0"/>
              <a:t>With hole</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print"/>
          <a:srcRect/>
          <a:stretch>
            <a:fillRect/>
          </a:stretch>
        </p:blipFill>
        <p:spPr bwMode="auto">
          <a:xfrm>
            <a:off x="0" y="609600"/>
            <a:ext cx="9144000" cy="4462926"/>
          </a:xfrm>
          <a:prstGeom prst="rect">
            <a:avLst/>
          </a:prstGeom>
          <a:noFill/>
          <a:ln w="9525">
            <a:noFill/>
            <a:miter lim="800000"/>
            <a:headEnd/>
            <a:tailEnd/>
          </a:ln>
        </p:spPr>
      </p:pic>
      <p:sp>
        <p:nvSpPr>
          <p:cNvPr id="4" name="Rectangle 3"/>
          <p:cNvSpPr/>
          <p:nvPr/>
        </p:nvSpPr>
        <p:spPr>
          <a:xfrm>
            <a:off x="-76200" y="2819400"/>
            <a:ext cx="838200" cy="228600"/>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486400" y="2667000"/>
            <a:ext cx="3048000" cy="228600"/>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3580" y="3505200"/>
            <a:ext cx="8034580" cy="228600"/>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200400" y="3733800"/>
            <a:ext cx="4191000" cy="228600"/>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4267200"/>
            <a:ext cx="7696200" cy="228600"/>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458" y="4572000"/>
            <a:ext cx="8921858" cy="457200"/>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76200" y="152400"/>
            <a:ext cx="3657600" cy="369332"/>
          </a:xfrm>
          <a:prstGeom prst="rect">
            <a:avLst/>
          </a:prstGeom>
          <a:noFill/>
        </p:spPr>
        <p:txBody>
          <a:bodyPr wrap="square" rtlCol="0">
            <a:spAutoFit/>
          </a:bodyPr>
          <a:lstStyle/>
          <a:p>
            <a:r>
              <a:rPr lang="en-US" dirty="0" smtClean="0"/>
              <a:t>Robert’s analysis:</a:t>
            </a:r>
            <a:endParaRPr lang="en-US" dirty="0"/>
          </a:p>
        </p:txBody>
      </p:sp>
      <p:sp>
        <p:nvSpPr>
          <p:cNvPr id="11" name="Rectangle 10"/>
          <p:cNvSpPr/>
          <p:nvPr/>
        </p:nvSpPr>
        <p:spPr>
          <a:xfrm>
            <a:off x="0" y="3733800"/>
            <a:ext cx="3200400" cy="228600"/>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715000" y="2286000"/>
            <a:ext cx="3352800" cy="228600"/>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114800" y="2895600"/>
            <a:ext cx="2286000" cy="152400"/>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7924800" y="3886200"/>
            <a:ext cx="457200" cy="228600"/>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63932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2895600"/>
            <a:ext cx="4425098" cy="3497646"/>
          </a:xfrm>
          <a:prstGeom prst="rect">
            <a:avLst/>
          </a:prstGeom>
          <a:noFill/>
          <a:ln w="9525">
            <a:noFill/>
            <a:miter lim="800000"/>
            <a:headEnd/>
            <a:tailEnd/>
          </a:ln>
        </p:spPr>
      </p:pic>
      <p:sp>
        <p:nvSpPr>
          <p:cNvPr id="3" name="TextBox 2"/>
          <p:cNvSpPr txBox="1"/>
          <p:nvPr/>
        </p:nvSpPr>
        <p:spPr>
          <a:xfrm>
            <a:off x="228600" y="533400"/>
            <a:ext cx="3886200" cy="1754326"/>
          </a:xfrm>
          <a:prstGeom prst="rect">
            <a:avLst/>
          </a:prstGeom>
          <a:noFill/>
        </p:spPr>
        <p:txBody>
          <a:bodyPr wrap="square" rtlCol="0">
            <a:spAutoFit/>
          </a:bodyPr>
          <a:lstStyle/>
          <a:p>
            <a:r>
              <a:rPr lang="en-US" dirty="0" smtClean="0"/>
              <a:t>Fixed Support with insulator still modeled with steels, but as independent parts. Contact elements between the insulators and the brackets. Check we get the same results as with the monolithic structure. </a:t>
            </a:r>
            <a:endParaRPr lang="en-US" dirty="0"/>
          </a:p>
        </p:txBody>
      </p:sp>
      <p:pic>
        <p:nvPicPr>
          <p:cNvPr id="1027" name="Picture 3"/>
          <p:cNvPicPr>
            <a:picLocks noChangeAspect="1" noChangeArrowheads="1"/>
          </p:cNvPicPr>
          <p:nvPr/>
        </p:nvPicPr>
        <p:blipFill>
          <a:blip r:embed="rId3" cstate="print"/>
          <a:srcRect/>
          <a:stretch>
            <a:fillRect/>
          </a:stretch>
        </p:blipFill>
        <p:spPr bwMode="auto">
          <a:xfrm>
            <a:off x="6019800" y="228600"/>
            <a:ext cx="2219325" cy="2733675"/>
          </a:xfrm>
          <a:prstGeom prst="rect">
            <a:avLst/>
          </a:prstGeom>
          <a:noFill/>
          <a:ln w="9525">
            <a:noFill/>
            <a:miter lim="800000"/>
            <a:headEnd/>
            <a:tailEnd/>
          </a:ln>
        </p:spPr>
      </p:pic>
      <p:sp>
        <p:nvSpPr>
          <p:cNvPr id="5" name="Rectangle 4"/>
          <p:cNvSpPr/>
          <p:nvPr/>
        </p:nvSpPr>
        <p:spPr>
          <a:xfrm>
            <a:off x="6477000" y="3048000"/>
            <a:ext cx="1453539" cy="369332"/>
          </a:xfrm>
          <a:prstGeom prst="rect">
            <a:avLst/>
          </a:prstGeom>
        </p:spPr>
        <p:txBody>
          <a:bodyPr wrap="none">
            <a:spAutoFit/>
          </a:bodyPr>
          <a:lstStyle/>
          <a:p>
            <a:r>
              <a:rPr lang="en-US" b="1" dirty="0" smtClean="0"/>
              <a:t>76 contacts…</a:t>
            </a:r>
            <a:endParaRPr lang="en-US" dirty="0"/>
          </a:p>
        </p:txBody>
      </p:sp>
      <p:pic>
        <p:nvPicPr>
          <p:cNvPr id="1028" name="Picture 4"/>
          <p:cNvPicPr>
            <a:picLocks noChangeAspect="1" noChangeArrowheads="1"/>
          </p:cNvPicPr>
          <p:nvPr/>
        </p:nvPicPr>
        <p:blipFill>
          <a:blip r:embed="rId4" cstate="print"/>
          <a:srcRect/>
          <a:stretch>
            <a:fillRect/>
          </a:stretch>
        </p:blipFill>
        <p:spPr bwMode="auto">
          <a:xfrm>
            <a:off x="4648200" y="3429000"/>
            <a:ext cx="4208415" cy="2352675"/>
          </a:xfrm>
          <a:prstGeom prst="rect">
            <a:avLst/>
          </a:prstGeom>
          <a:noFill/>
          <a:ln w="9525">
            <a:noFill/>
            <a:miter lim="800000"/>
            <a:headEnd/>
            <a:tailEnd/>
          </a:ln>
        </p:spPr>
      </p:pic>
      <p:sp>
        <p:nvSpPr>
          <p:cNvPr id="7" name="Rectangle 6"/>
          <p:cNvSpPr/>
          <p:nvPr/>
        </p:nvSpPr>
        <p:spPr>
          <a:xfrm>
            <a:off x="4648200" y="5943600"/>
            <a:ext cx="4662444" cy="646331"/>
          </a:xfrm>
          <a:prstGeom prst="rect">
            <a:avLst/>
          </a:prstGeom>
        </p:spPr>
        <p:txBody>
          <a:bodyPr wrap="square">
            <a:spAutoFit/>
          </a:bodyPr>
          <a:lstStyle/>
          <a:p>
            <a:r>
              <a:rPr lang="en-US" dirty="0" smtClean="0"/>
              <a:t>9.02e-8m compared to</a:t>
            </a:r>
            <a:r>
              <a:rPr lang="en-US" dirty="0" smtClean="0"/>
              <a:t> </a:t>
            </a:r>
            <a:r>
              <a:rPr lang="en-US" dirty="0" smtClean="0"/>
              <a:t>9.02e-8 </a:t>
            </a:r>
            <a:r>
              <a:rPr lang="en-US" dirty="0" smtClean="0"/>
              <a:t>for </a:t>
            </a:r>
            <a:r>
              <a:rPr lang="en-US" dirty="0" smtClean="0"/>
              <a:t>the </a:t>
            </a:r>
            <a:r>
              <a:rPr lang="en-US" dirty="0" smtClean="0"/>
              <a:t>monolithic steel structure -&gt; </a:t>
            </a:r>
            <a:r>
              <a:rPr lang="en-US" dirty="0" smtClean="0"/>
              <a:t>similar </a:t>
            </a:r>
            <a:r>
              <a:rPr lang="en-US" dirty="0" smtClean="0"/>
              <a:t>result </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664" y="457200"/>
            <a:ext cx="2458815" cy="369332"/>
          </a:xfrm>
          <a:prstGeom prst="rect">
            <a:avLst/>
          </a:prstGeom>
        </p:spPr>
        <p:txBody>
          <a:bodyPr wrap="none">
            <a:spAutoFit/>
          </a:bodyPr>
          <a:lstStyle/>
          <a:p>
            <a:r>
              <a:rPr lang="en-US" dirty="0" smtClean="0"/>
              <a:t>5.1 Using </a:t>
            </a:r>
            <a:r>
              <a:rPr lang="en-US" dirty="0"/>
              <a:t>s</a:t>
            </a:r>
            <a:r>
              <a:rPr lang="en-US" dirty="0" smtClean="0"/>
              <a:t>hell </a:t>
            </a:r>
            <a:r>
              <a:rPr lang="en-US" dirty="0"/>
              <a:t>e</a:t>
            </a:r>
            <a:r>
              <a:rPr lang="en-US" dirty="0" smtClean="0"/>
              <a:t>lements</a:t>
            </a:r>
            <a:endParaRPr lang="en-US" dirty="0" smtClean="0"/>
          </a:p>
        </p:txBody>
      </p:sp>
      <p:pic>
        <p:nvPicPr>
          <p:cNvPr id="3074" name="Picture 2"/>
          <p:cNvPicPr>
            <a:picLocks noChangeAspect="1" noChangeArrowheads="1"/>
          </p:cNvPicPr>
          <p:nvPr/>
        </p:nvPicPr>
        <p:blipFill>
          <a:blip r:embed="rId2" cstate="print"/>
          <a:srcRect/>
          <a:stretch>
            <a:fillRect/>
          </a:stretch>
        </p:blipFill>
        <p:spPr bwMode="auto">
          <a:xfrm>
            <a:off x="3124200" y="152400"/>
            <a:ext cx="1981200" cy="2202782"/>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5486400" y="152400"/>
            <a:ext cx="3429794" cy="2209800"/>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a:off x="3124200" y="2667000"/>
            <a:ext cx="1986337" cy="2209800"/>
          </a:xfrm>
          <a:prstGeom prst="rect">
            <a:avLst/>
          </a:prstGeom>
          <a:noFill/>
          <a:ln w="9525">
            <a:noFill/>
            <a:miter lim="800000"/>
            <a:headEnd/>
            <a:tailEnd/>
          </a:ln>
        </p:spPr>
      </p:pic>
      <p:pic>
        <p:nvPicPr>
          <p:cNvPr id="3077" name="Picture 5"/>
          <p:cNvPicPr>
            <a:picLocks noChangeAspect="1" noChangeArrowheads="1"/>
          </p:cNvPicPr>
          <p:nvPr/>
        </p:nvPicPr>
        <p:blipFill>
          <a:blip r:embed="rId5" cstate="print"/>
          <a:srcRect/>
          <a:stretch>
            <a:fillRect/>
          </a:stretch>
        </p:blipFill>
        <p:spPr bwMode="auto">
          <a:xfrm>
            <a:off x="5486400" y="2559482"/>
            <a:ext cx="3429000" cy="2291025"/>
          </a:xfrm>
          <a:prstGeom prst="rect">
            <a:avLst/>
          </a:prstGeom>
          <a:noFill/>
          <a:ln w="9525">
            <a:noFill/>
            <a:miter lim="800000"/>
            <a:headEnd/>
            <a:tailEnd/>
          </a:ln>
        </p:spPr>
      </p:pic>
      <p:sp>
        <p:nvSpPr>
          <p:cNvPr id="7" name="Rectangle 6"/>
          <p:cNvSpPr/>
          <p:nvPr/>
        </p:nvSpPr>
        <p:spPr>
          <a:xfrm>
            <a:off x="3048000" y="5257800"/>
            <a:ext cx="2072106" cy="369332"/>
          </a:xfrm>
          <a:prstGeom prst="rect">
            <a:avLst/>
          </a:prstGeom>
        </p:spPr>
        <p:txBody>
          <a:bodyPr wrap="none">
            <a:spAutoFit/>
          </a:bodyPr>
          <a:lstStyle/>
          <a:p>
            <a:r>
              <a:rPr lang="en-US" dirty="0" smtClean="0"/>
              <a:t>k = F/x ~ </a:t>
            </a:r>
            <a:r>
              <a:rPr lang="en-US" dirty="0" err="1" smtClean="0"/>
              <a:t>3.7e6</a:t>
            </a:r>
            <a:r>
              <a:rPr lang="en-US" dirty="0" smtClean="0"/>
              <a:t> N/m </a:t>
            </a:r>
            <a:endParaRPr lang="en-US" dirty="0"/>
          </a:p>
        </p:txBody>
      </p:sp>
      <p:sp>
        <p:nvSpPr>
          <p:cNvPr id="8" name="Rectangle 7"/>
          <p:cNvSpPr/>
          <p:nvPr/>
        </p:nvSpPr>
        <p:spPr>
          <a:xfrm>
            <a:off x="3048000" y="5867400"/>
            <a:ext cx="4335033" cy="646331"/>
          </a:xfrm>
          <a:prstGeom prst="rect">
            <a:avLst/>
          </a:prstGeom>
        </p:spPr>
        <p:txBody>
          <a:bodyPr wrap="none">
            <a:spAutoFit/>
          </a:bodyPr>
          <a:lstStyle/>
          <a:p>
            <a:r>
              <a:rPr lang="en-US" dirty="0" smtClean="0"/>
              <a:t>Got same results with twice many elements </a:t>
            </a:r>
          </a:p>
          <a:p>
            <a:r>
              <a:rPr lang="en-US" dirty="0" smtClean="0"/>
              <a:t>(40,000 elements to 80,000 elements)</a:t>
            </a:r>
            <a:endParaRPr lang="en-US" dirty="0"/>
          </a:p>
        </p:txBody>
      </p:sp>
      <p:sp>
        <p:nvSpPr>
          <p:cNvPr id="3" name="Rectangle 2"/>
          <p:cNvSpPr/>
          <p:nvPr/>
        </p:nvSpPr>
        <p:spPr>
          <a:xfrm>
            <a:off x="0" y="0"/>
            <a:ext cx="1957844" cy="369332"/>
          </a:xfrm>
          <a:prstGeom prst="rect">
            <a:avLst/>
          </a:prstGeom>
        </p:spPr>
        <p:txBody>
          <a:bodyPr wrap="none">
            <a:spAutoFit/>
          </a:bodyPr>
          <a:lstStyle/>
          <a:p>
            <a:r>
              <a:rPr lang="en-US" dirty="0" smtClean="0"/>
              <a:t>5. Bellows stiffness</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288" y="381000"/>
            <a:ext cx="2499102" cy="369332"/>
          </a:xfrm>
          <a:prstGeom prst="rect">
            <a:avLst/>
          </a:prstGeom>
        </p:spPr>
        <p:txBody>
          <a:bodyPr wrap="square">
            <a:spAutoFit/>
          </a:bodyPr>
          <a:lstStyle/>
          <a:p>
            <a:r>
              <a:rPr lang="en-US" dirty="0" smtClean="0"/>
              <a:t>5.2 Using solid </a:t>
            </a:r>
            <a:r>
              <a:rPr lang="en-US" dirty="0"/>
              <a:t>e</a:t>
            </a:r>
            <a:r>
              <a:rPr lang="en-US" dirty="0" smtClean="0"/>
              <a:t>lements</a:t>
            </a:r>
            <a:endParaRPr lang="en-US" dirty="0" smtClean="0"/>
          </a:p>
        </p:txBody>
      </p:sp>
      <p:sp>
        <p:nvSpPr>
          <p:cNvPr id="7" name="Rectangle 6"/>
          <p:cNvSpPr/>
          <p:nvPr/>
        </p:nvSpPr>
        <p:spPr>
          <a:xfrm>
            <a:off x="5943600" y="2743200"/>
            <a:ext cx="2072106" cy="369332"/>
          </a:xfrm>
          <a:prstGeom prst="rect">
            <a:avLst/>
          </a:prstGeom>
        </p:spPr>
        <p:txBody>
          <a:bodyPr wrap="none">
            <a:spAutoFit/>
          </a:bodyPr>
          <a:lstStyle/>
          <a:p>
            <a:r>
              <a:rPr lang="en-US" dirty="0" smtClean="0"/>
              <a:t>k = F/x ~ </a:t>
            </a:r>
            <a:r>
              <a:rPr lang="en-US" dirty="0" err="1" smtClean="0"/>
              <a:t>9.7e6</a:t>
            </a:r>
            <a:r>
              <a:rPr lang="en-US" dirty="0" smtClean="0"/>
              <a:t> N/m </a:t>
            </a:r>
            <a:endParaRPr lang="en-US" dirty="0"/>
          </a:p>
        </p:txBody>
      </p:sp>
      <p:pic>
        <p:nvPicPr>
          <p:cNvPr id="5122" name="Picture 2"/>
          <p:cNvPicPr>
            <a:picLocks noChangeAspect="1" noChangeArrowheads="1"/>
          </p:cNvPicPr>
          <p:nvPr/>
        </p:nvPicPr>
        <p:blipFill>
          <a:blip r:embed="rId2" cstate="print"/>
          <a:srcRect/>
          <a:stretch>
            <a:fillRect/>
          </a:stretch>
        </p:blipFill>
        <p:spPr bwMode="auto">
          <a:xfrm>
            <a:off x="3000214" y="838200"/>
            <a:ext cx="2202016" cy="1905000"/>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942814" y="838200"/>
            <a:ext cx="1828800" cy="1773122"/>
          </a:xfrm>
          <a:prstGeom prst="rect">
            <a:avLst/>
          </a:prstGeom>
          <a:noFill/>
          <a:ln w="9525">
            <a:noFill/>
            <a:miter lim="800000"/>
            <a:headEnd/>
            <a:tailEnd/>
          </a:ln>
        </p:spPr>
      </p:pic>
      <p:pic>
        <p:nvPicPr>
          <p:cNvPr id="5124" name="Picture 4"/>
          <p:cNvPicPr>
            <a:picLocks noChangeAspect="1" noChangeArrowheads="1"/>
          </p:cNvPicPr>
          <p:nvPr/>
        </p:nvPicPr>
        <p:blipFill>
          <a:blip r:embed="rId4" cstate="print"/>
          <a:srcRect/>
          <a:stretch>
            <a:fillRect/>
          </a:stretch>
        </p:blipFill>
        <p:spPr bwMode="auto">
          <a:xfrm>
            <a:off x="5514814" y="838200"/>
            <a:ext cx="2873013" cy="1905000"/>
          </a:xfrm>
          <a:prstGeom prst="rect">
            <a:avLst/>
          </a:prstGeom>
          <a:noFill/>
          <a:ln w="9525">
            <a:noFill/>
            <a:miter lim="800000"/>
            <a:headEnd/>
            <a:tailEnd/>
          </a:ln>
        </p:spPr>
      </p:pic>
      <p:sp>
        <p:nvSpPr>
          <p:cNvPr id="11" name="Rectangle 10"/>
          <p:cNvSpPr/>
          <p:nvPr/>
        </p:nvSpPr>
        <p:spPr>
          <a:xfrm>
            <a:off x="5898396" y="3027336"/>
            <a:ext cx="2161361" cy="369332"/>
          </a:xfrm>
          <a:prstGeom prst="rect">
            <a:avLst/>
          </a:prstGeom>
        </p:spPr>
        <p:txBody>
          <a:bodyPr wrap="none">
            <a:spAutoFit/>
          </a:bodyPr>
          <a:lstStyle/>
          <a:p>
            <a:r>
              <a:rPr lang="en-US" dirty="0" smtClean="0"/>
              <a:t>Meshing </a:t>
            </a:r>
            <a:r>
              <a:rPr lang="en-US" dirty="0" smtClean="0"/>
              <a:t>too coarse?</a:t>
            </a:r>
          </a:p>
        </p:txBody>
      </p:sp>
      <p:sp>
        <p:nvSpPr>
          <p:cNvPr id="9" name="Rectangle 8"/>
          <p:cNvSpPr/>
          <p:nvPr/>
        </p:nvSpPr>
        <p:spPr>
          <a:xfrm>
            <a:off x="0" y="0"/>
            <a:ext cx="1957844" cy="369332"/>
          </a:xfrm>
          <a:prstGeom prst="rect">
            <a:avLst/>
          </a:prstGeom>
        </p:spPr>
        <p:txBody>
          <a:bodyPr wrap="none">
            <a:spAutoFit/>
          </a:bodyPr>
          <a:lstStyle/>
          <a:p>
            <a:r>
              <a:rPr lang="en-US" dirty="0" smtClean="0"/>
              <a:t>5. Bellows stiffness</a:t>
            </a:r>
            <a:endParaRPr lang="en-US" dirty="0"/>
          </a:p>
        </p:txBody>
      </p:sp>
      <p:sp>
        <p:nvSpPr>
          <p:cNvPr id="10" name="Rectangle 9"/>
          <p:cNvSpPr/>
          <p:nvPr/>
        </p:nvSpPr>
        <p:spPr>
          <a:xfrm>
            <a:off x="1676400" y="5943600"/>
            <a:ext cx="2072106" cy="369332"/>
          </a:xfrm>
          <a:prstGeom prst="rect">
            <a:avLst/>
          </a:prstGeom>
        </p:spPr>
        <p:txBody>
          <a:bodyPr wrap="none">
            <a:spAutoFit/>
          </a:bodyPr>
          <a:lstStyle/>
          <a:p>
            <a:r>
              <a:rPr lang="en-US" dirty="0" smtClean="0"/>
              <a:t>k = F/x ~ </a:t>
            </a:r>
            <a:r>
              <a:rPr lang="en-US" dirty="0" err="1" smtClean="0"/>
              <a:t>3.7e6</a:t>
            </a:r>
            <a:r>
              <a:rPr lang="en-US" dirty="0" smtClean="0"/>
              <a:t> N/m </a:t>
            </a:r>
            <a:endParaRPr lang="en-US" dirty="0"/>
          </a:p>
        </p:txBody>
      </p:sp>
      <p:sp>
        <p:nvSpPr>
          <p:cNvPr id="12" name="Rectangle 11"/>
          <p:cNvSpPr/>
          <p:nvPr/>
        </p:nvSpPr>
        <p:spPr>
          <a:xfrm>
            <a:off x="381000" y="4191000"/>
            <a:ext cx="1219200" cy="1200329"/>
          </a:xfrm>
          <a:prstGeom prst="rect">
            <a:avLst/>
          </a:prstGeom>
        </p:spPr>
        <p:txBody>
          <a:bodyPr wrap="square">
            <a:spAutoFit/>
          </a:bodyPr>
          <a:lstStyle/>
          <a:p>
            <a:r>
              <a:rPr lang="en-US" dirty="0" smtClean="0"/>
              <a:t>Thinner mesh:</a:t>
            </a:r>
            <a:endParaRPr lang="en-US" dirty="0" smtClean="0"/>
          </a:p>
          <a:p>
            <a:r>
              <a:rPr lang="en-US" dirty="0" smtClean="0"/>
              <a:t>300,000 </a:t>
            </a:r>
            <a:r>
              <a:rPr lang="en-US" dirty="0" smtClean="0"/>
              <a:t>elements</a:t>
            </a:r>
            <a:endParaRPr lang="en-US" dirty="0"/>
          </a:p>
        </p:txBody>
      </p:sp>
      <p:pic>
        <p:nvPicPr>
          <p:cNvPr id="14" name="Picture 2"/>
          <p:cNvPicPr>
            <a:picLocks noChangeAspect="1" noChangeArrowheads="1"/>
          </p:cNvPicPr>
          <p:nvPr/>
        </p:nvPicPr>
        <p:blipFill>
          <a:blip r:embed="rId5" cstate="print"/>
          <a:srcRect/>
          <a:stretch>
            <a:fillRect/>
          </a:stretch>
        </p:blipFill>
        <p:spPr bwMode="auto">
          <a:xfrm>
            <a:off x="1752600" y="3962400"/>
            <a:ext cx="1443318" cy="1828800"/>
          </a:xfrm>
          <a:prstGeom prst="rect">
            <a:avLst/>
          </a:prstGeom>
          <a:noFill/>
          <a:ln w="9525">
            <a:noFill/>
            <a:miter lim="800000"/>
            <a:headEnd/>
            <a:tailEnd/>
          </a:ln>
        </p:spPr>
      </p:pic>
      <p:pic>
        <p:nvPicPr>
          <p:cNvPr id="15" name="Picture 3"/>
          <p:cNvPicPr>
            <a:picLocks noChangeAspect="1" noChangeArrowheads="1"/>
          </p:cNvPicPr>
          <p:nvPr/>
        </p:nvPicPr>
        <p:blipFill>
          <a:blip r:embed="rId6" cstate="print"/>
          <a:srcRect/>
          <a:stretch>
            <a:fillRect/>
          </a:stretch>
        </p:blipFill>
        <p:spPr bwMode="auto">
          <a:xfrm>
            <a:off x="3505200" y="3941064"/>
            <a:ext cx="3086100" cy="1913382"/>
          </a:xfrm>
          <a:prstGeom prst="rect">
            <a:avLst/>
          </a:prstGeom>
          <a:noFill/>
          <a:ln w="9525">
            <a:noFill/>
            <a:miter lim="800000"/>
            <a:headEnd/>
            <a:tailEnd/>
          </a:ln>
        </p:spPr>
      </p:pic>
      <p:sp>
        <p:nvSpPr>
          <p:cNvPr id="16" name="Rectangle 15"/>
          <p:cNvSpPr/>
          <p:nvPr/>
        </p:nvSpPr>
        <p:spPr>
          <a:xfrm>
            <a:off x="1676400" y="6324600"/>
            <a:ext cx="4267200" cy="369332"/>
          </a:xfrm>
          <a:prstGeom prst="rect">
            <a:avLst/>
          </a:prstGeom>
        </p:spPr>
        <p:txBody>
          <a:bodyPr wrap="square">
            <a:spAutoFit/>
          </a:bodyPr>
          <a:lstStyle/>
          <a:p>
            <a:r>
              <a:rPr lang="en-US" dirty="0" smtClean="0"/>
              <a:t>Same results as with the shell meshing.</a:t>
            </a:r>
            <a:endParaRPr lang="en-US" dirty="0"/>
          </a:p>
        </p:txBody>
      </p:sp>
      <p:sp>
        <p:nvSpPr>
          <p:cNvPr id="17" name="Rectangle 16"/>
          <p:cNvSpPr/>
          <p:nvPr/>
        </p:nvSpPr>
        <p:spPr>
          <a:xfrm>
            <a:off x="-7749" y="914400"/>
            <a:ext cx="1219200" cy="646331"/>
          </a:xfrm>
          <a:prstGeom prst="rect">
            <a:avLst/>
          </a:prstGeom>
        </p:spPr>
        <p:txBody>
          <a:bodyPr wrap="square">
            <a:spAutoFit/>
          </a:bodyPr>
          <a:lstStyle/>
          <a:p>
            <a:r>
              <a:rPr lang="en-US" dirty="0" smtClean="0"/>
              <a:t>First Model:</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fabrice\AppData\Local\Temp\P9280019.JPG"/>
          <p:cNvPicPr>
            <a:picLocks noChangeAspect="1" noChangeArrowheads="1"/>
          </p:cNvPicPr>
          <p:nvPr/>
        </p:nvPicPr>
        <p:blipFill>
          <a:blip r:embed="rId2" cstate="print"/>
          <a:srcRect/>
          <a:stretch>
            <a:fillRect/>
          </a:stretch>
        </p:blipFill>
        <p:spPr bwMode="auto">
          <a:xfrm>
            <a:off x="990600" y="628650"/>
            <a:ext cx="3124200" cy="2343150"/>
          </a:xfrm>
          <a:prstGeom prst="rect">
            <a:avLst/>
          </a:prstGeom>
          <a:noFill/>
        </p:spPr>
      </p:pic>
      <p:pic>
        <p:nvPicPr>
          <p:cNvPr id="1027" name="Picture 3" descr="C:\Users\fabrice\AppData\Local\Temp\P9280024.JPG"/>
          <p:cNvPicPr>
            <a:picLocks noChangeAspect="1" noChangeArrowheads="1"/>
          </p:cNvPicPr>
          <p:nvPr/>
        </p:nvPicPr>
        <p:blipFill>
          <a:blip r:embed="rId3" cstate="print"/>
          <a:srcRect/>
          <a:stretch>
            <a:fillRect/>
          </a:stretch>
        </p:blipFill>
        <p:spPr bwMode="auto">
          <a:xfrm>
            <a:off x="4953000" y="590550"/>
            <a:ext cx="3276600" cy="2457450"/>
          </a:xfrm>
          <a:prstGeom prst="rect">
            <a:avLst/>
          </a:prstGeom>
          <a:noFill/>
        </p:spPr>
      </p:pic>
      <p:sp>
        <p:nvSpPr>
          <p:cNvPr id="6" name="Rectangle 5"/>
          <p:cNvSpPr/>
          <p:nvPr/>
        </p:nvSpPr>
        <p:spPr>
          <a:xfrm>
            <a:off x="304800" y="3048000"/>
            <a:ext cx="8610600" cy="646331"/>
          </a:xfrm>
          <a:prstGeom prst="rect">
            <a:avLst/>
          </a:prstGeom>
        </p:spPr>
        <p:txBody>
          <a:bodyPr wrap="square">
            <a:spAutoFit/>
          </a:bodyPr>
          <a:lstStyle/>
          <a:p>
            <a:r>
              <a:rPr lang="en-US" dirty="0" smtClean="0"/>
              <a:t>Robert: “the pusher rod is attached to the bottom center of the 3rd stiffening ring from the fixed support. I had no load cells, only accelerometers, so no force measurements.”</a:t>
            </a:r>
            <a:endParaRPr lang="en-US" dirty="0"/>
          </a:p>
        </p:txBody>
      </p:sp>
      <p:pic>
        <p:nvPicPr>
          <p:cNvPr id="5" name="Picture 2"/>
          <p:cNvPicPr>
            <a:picLocks noChangeAspect="1" noChangeArrowheads="1"/>
          </p:cNvPicPr>
          <p:nvPr/>
        </p:nvPicPr>
        <p:blipFill>
          <a:blip r:embed="rId4" cstate="print"/>
          <a:srcRect/>
          <a:stretch>
            <a:fillRect/>
          </a:stretch>
        </p:blipFill>
        <p:spPr bwMode="auto">
          <a:xfrm>
            <a:off x="1828800" y="3886200"/>
            <a:ext cx="6973765" cy="2827570"/>
          </a:xfrm>
          <a:prstGeom prst="rect">
            <a:avLst/>
          </a:prstGeom>
          <a:noFill/>
          <a:ln w="9525">
            <a:noFill/>
            <a:miter lim="800000"/>
            <a:headEnd/>
            <a:tailEnd/>
          </a:ln>
        </p:spPr>
      </p:pic>
      <p:sp>
        <p:nvSpPr>
          <p:cNvPr id="7" name="Rectangle 6"/>
          <p:cNvSpPr/>
          <p:nvPr/>
        </p:nvSpPr>
        <p:spPr>
          <a:xfrm>
            <a:off x="2895600" y="4038600"/>
            <a:ext cx="1184940" cy="369332"/>
          </a:xfrm>
          <a:prstGeom prst="rect">
            <a:avLst/>
          </a:prstGeom>
        </p:spPr>
        <p:txBody>
          <a:bodyPr wrap="none">
            <a:spAutoFit/>
          </a:bodyPr>
          <a:lstStyle/>
          <a:p>
            <a:r>
              <a:rPr lang="en-US" dirty="0" err="1" smtClean="0"/>
              <a:t>4.6e7</a:t>
            </a:r>
            <a:r>
              <a:rPr lang="en-US" dirty="0" smtClean="0"/>
              <a:t> N/m</a:t>
            </a:r>
          </a:p>
        </p:txBody>
      </p:sp>
      <p:sp>
        <p:nvSpPr>
          <p:cNvPr id="8" name="Rectangle 7"/>
          <p:cNvSpPr/>
          <p:nvPr/>
        </p:nvSpPr>
        <p:spPr>
          <a:xfrm>
            <a:off x="0" y="76200"/>
            <a:ext cx="1590372" cy="369332"/>
          </a:xfrm>
          <a:prstGeom prst="rect">
            <a:avLst/>
          </a:prstGeom>
        </p:spPr>
        <p:txBody>
          <a:bodyPr wrap="none">
            <a:spAutoFit/>
          </a:bodyPr>
          <a:lstStyle/>
          <a:p>
            <a:r>
              <a:rPr lang="en-US" dirty="0" smtClean="0"/>
              <a:t>6. Static Model</a:t>
            </a:r>
            <a:endParaRPr lang="en-US" dirty="0"/>
          </a:p>
        </p:txBody>
      </p:sp>
      <p:sp>
        <p:nvSpPr>
          <p:cNvPr id="9" name="Rectangle 8"/>
          <p:cNvSpPr/>
          <p:nvPr/>
        </p:nvSpPr>
        <p:spPr>
          <a:xfrm>
            <a:off x="228600" y="4038600"/>
            <a:ext cx="1164678" cy="369332"/>
          </a:xfrm>
          <a:prstGeom prst="rect">
            <a:avLst/>
          </a:prstGeom>
        </p:spPr>
        <p:txBody>
          <a:bodyPr wrap="none">
            <a:spAutoFit/>
          </a:bodyPr>
          <a:lstStyle/>
          <a:p>
            <a:r>
              <a:rPr lang="en-US" dirty="0" smtClean="0"/>
              <a:t>Static FEA:</a:t>
            </a:r>
            <a:endParaRPr lang="en-US" dirty="0" smtClean="0"/>
          </a:p>
        </p:txBody>
      </p:sp>
    </p:spTree>
    <p:extLst>
      <p:ext uri="{BB962C8B-B14F-4D97-AF65-F5344CB8AC3E}">
        <p14:creationId xmlns:p14="http://schemas.microsoft.com/office/powerpoint/2010/main" val="475151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33400"/>
            <a:ext cx="9144000" cy="4616648"/>
          </a:xfrm>
          <a:prstGeom prst="rect">
            <a:avLst/>
          </a:prstGeom>
        </p:spPr>
        <p:txBody>
          <a:bodyPr wrap="square">
            <a:spAutoFit/>
          </a:bodyPr>
          <a:lstStyle/>
          <a:p>
            <a:endParaRPr lang="en-US" b="1" dirty="0" smtClean="0"/>
          </a:p>
          <a:p>
            <a:r>
              <a:rPr lang="en-US" sz="1200" b="1" dirty="0" smtClean="0"/>
              <a:t>Conclusion </a:t>
            </a:r>
            <a:r>
              <a:rPr lang="en-US" sz="1200" b="1" dirty="0" smtClean="0"/>
              <a:t>/ summary:</a:t>
            </a:r>
          </a:p>
          <a:p>
            <a:endParaRPr lang="en-US" sz="1200" dirty="0" smtClean="0"/>
          </a:p>
          <a:p>
            <a:pPr>
              <a:lnSpc>
                <a:spcPct val="150000"/>
              </a:lnSpc>
            </a:pPr>
            <a:r>
              <a:rPr lang="en-US" sz="1200" dirty="0" smtClean="0"/>
              <a:t>-  The finite element models predict the </a:t>
            </a:r>
            <a:r>
              <a:rPr lang="en-US" sz="1200" b="1" dirty="0" smtClean="0"/>
              <a:t>bellow’s stiffness </a:t>
            </a:r>
            <a:r>
              <a:rPr lang="en-US" sz="1200" dirty="0" smtClean="0"/>
              <a:t>to be approximately </a:t>
            </a:r>
            <a:r>
              <a:rPr lang="en-US" sz="1200" b="1" dirty="0" err="1" smtClean="0"/>
              <a:t>3.7e6</a:t>
            </a:r>
            <a:r>
              <a:rPr lang="en-US" sz="1200" b="1" dirty="0" smtClean="0"/>
              <a:t> N/m.  </a:t>
            </a:r>
          </a:p>
          <a:p>
            <a:pPr>
              <a:lnSpc>
                <a:spcPct val="150000"/>
              </a:lnSpc>
              <a:buFontTx/>
              <a:buChar char="-"/>
            </a:pPr>
            <a:r>
              <a:rPr lang="en-US" sz="1200" dirty="0" smtClean="0"/>
              <a:t>  Some stiffness measurements of the bellows are reported in  </a:t>
            </a:r>
            <a:r>
              <a:rPr lang="en-US" sz="1200" dirty="0" err="1" smtClean="0"/>
              <a:t>LIGO</a:t>
            </a:r>
            <a:r>
              <a:rPr lang="en-US" sz="1200" dirty="0" smtClean="0"/>
              <a:t> document “</a:t>
            </a:r>
            <a:r>
              <a:rPr lang="en-US" sz="1200" b="1" dirty="0" err="1" smtClean="0"/>
              <a:t>E960123</a:t>
            </a:r>
            <a:r>
              <a:rPr lang="en-US" sz="1200" b="1" dirty="0" smtClean="0"/>
              <a:t> Beam Tube </a:t>
            </a:r>
            <a:r>
              <a:rPr lang="en-US" sz="1200" b="1" dirty="0" err="1" smtClean="0"/>
              <a:t>Bakeout</a:t>
            </a:r>
            <a:r>
              <a:rPr lang="en-US" sz="1200" b="1" dirty="0" smtClean="0"/>
              <a:t> Design Requirements Document</a:t>
            </a:r>
            <a:r>
              <a:rPr lang="en-US" sz="1200" dirty="0" smtClean="0"/>
              <a:t>”.  The document reports a mean value of 4677 lb/in (page 14). This </a:t>
            </a:r>
            <a:r>
              <a:rPr lang="en-US" sz="1200" dirty="0" smtClean="0"/>
              <a:t>translates </a:t>
            </a:r>
            <a:r>
              <a:rPr lang="en-US" sz="1200" dirty="0" smtClean="0"/>
              <a:t>into </a:t>
            </a:r>
            <a:r>
              <a:rPr lang="en-US" sz="1200" b="1" dirty="0" smtClean="0"/>
              <a:t>8.2e5 N/m</a:t>
            </a:r>
            <a:r>
              <a:rPr lang="en-US" sz="1200" dirty="0" smtClean="0"/>
              <a:t>, which is about four times lower than the finite element results.</a:t>
            </a:r>
          </a:p>
          <a:p>
            <a:pPr>
              <a:lnSpc>
                <a:spcPct val="150000"/>
              </a:lnSpc>
              <a:buFontTx/>
              <a:buChar char="-"/>
            </a:pPr>
            <a:r>
              <a:rPr lang="en-US" sz="1200" dirty="0" smtClean="0"/>
              <a:t>Robert </a:t>
            </a:r>
            <a:r>
              <a:rPr lang="en-US" sz="1200" dirty="0" smtClean="0"/>
              <a:t>had a look at the </a:t>
            </a:r>
            <a:r>
              <a:rPr lang="en-US" sz="1200" b="1" dirty="0" smtClean="0"/>
              <a:t>spare section of bellow </a:t>
            </a:r>
            <a:r>
              <a:rPr lang="en-US" sz="1200" dirty="0" smtClean="0"/>
              <a:t>that is seating on the LHO parking lot (mostly to check the thickness). He found an </a:t>
            </a:r>
            <a:r>
              <a:rPr lang="en-US" sz="1200" b="1" dirty="0" smtClean="0"/>
              <a:t>engraved value indicating a stiffness approximately twice higher</a:t>
            </a:r>
            <a:r>
              <a:rPr lang="en-US" sz="1200" dirty="0" smtClean="0"/>
              <a:t> than what is reported in </a:t>
            </a:r>
            <a:r>
              <a:rPr lang="en-US" sz="1200" dirty="0" err="1" smtClean="0"/>
              <a:t>E960123</a:t>
            </a:r>
            <a:r>
              <a:rPr lang="en-US" sz="1200" dirty="0" smtClean="0"/>
              <a:t>. That is still lower than what the </a:t>
            </a:r>
            <a:r>
              <a:rPr lang="en-US" sz="1200" dirty="0" err="1" smtClean="0"/>
              <a:t>FEA</a:t>
            </a:r>
            <a:r>
              <a:rPr lang="en-US" sz="1200" dirty="0" smtClean="0"/>
              <a:t> predicts.   </a:t>
            </a:r>
          </a:p>
          <a:p>
            <a:pPr>
              <a:lnSpc>
                <a:spcPct val="150000"/>
              </a:lnSpc>
              <a:buFontTx/>
              <a:buChar char="-"/>
            </a:pPr>
            <a:r>
              <a:rPr lang="en-US" sz="1200" dirty="0" smtClean="0"/>
              <a:t> The report </a:t>
            </a:r>
            <a:r>
              <a:rPr lang="en-US" sz="1200" b="1" dirty="0" smtClean="0"/>
              <a:t>E960123</a:t>
            </a:r>
            <a:r>
              <a:rPr lang="en-US" sz="1200" dirty="0" smtClean="0"/>
              <a:t> states that  “these </a:t>
            </a:r>
            <a:r>
              <a:rPr lang="en-US" sz="1200" b="1" dirty="0" smtClean="0"/>
              <a:t>spring constants have been corrected </a:t>
            </a:r>
            <a:r>
              <a:rPr lang="en-US" sz="1200" dirty="0" smtClean="0"/>
              <a:t>for the </a:t>
            </a:r>
            <a:r>
              <a:rPr lang="en-US" sz="1200" dirty="0" err="1" smtClean="0"/>
              <a:t>Hyspan</a:t>
            </a:r>
            <a:r>
              <a:rPr lang="en-US" sz="1200" dirty="0" smtClean="0"/>
              <a:t> calibration error in reporting the original data”, but it does not provide further details</a:t>
            </a:r>
            <a:r>
              <a:rPr lang="en-US" sz="1200" dirty="0" smtClean="0"/>
              <a:t>.</a:t>
            </a:r>
          </a:p>
          <a:p>
            <a:pPr>
              <a:lnSpc>
                <a:spcPct val="150000"/>
              </a:lnSpc>
              <a:buFontTx/>
              <a:buChar char="-"/>
            </a:pPr>
            <a:r>
              <a:rPr lang="en-US" sz="1200" dirty="0"/>
              <a:t> The finite element model predict the longitudinal stiffness of the assembly to be approximately </a:t>
            </a:r>
            <a:r>
              <a:rPr lang="en-US" sz="1200" b="1" dirty="0"/>
              <a:t>5e7 N/m</a:t>
            </a:r>
            <a:r>
              <a:rPr lang="en-US" sz="1200" dirty="0"/>
              <a:t>. The analysis shows that </a:t>
            </a:r>
            <a:r>
              <a:rPr lang="en-US" sz="1200" b="1" dirty="0"/>
              <a:t>electrical insulators (</a:t>
            </a:r>
            <a:r>
              <a:rPr lang="en-US" sz="1200" b="1" dirty="0" err="1"/>
              <a:t>Micarta</a:t>
            </a:r>
            <a:r>
              <a:rPr lang="en-US" sz="1200" b="1" dirty="0"/>
              <a:t> G10) should not contribute much to the overall compliance, assuming that they are perfectly bounded </a:t>
            </a:r>
            <a:r>
              <a:rPr lang="en-US" sz="1200" dirty="0"/>
              <a:t>(enough preload in the joints).</a:t>
            </a:r>
          </a:p>
          <a:p>
            <a:pPr>
              <a:lnSpc>
                <a:spcPct val="150000"/>
              </a:lnSpc>
            </a:pPr>
            <a:r>
              <a:rPr lang="en-US" sz="1200" dirty="0" smtClean="0"/>
              <a:t>- The </a:t>
            </a:r>
            <a:r>
              <a:rPr lang="en-US" sz="1200" b="1" dirty="0" smtClean="0"/>
              <a:t>finite </a:t>
            </a:r>
            <a:r>
              <a:rPr lang="en-US" sz="1200" b="1" dirty="0" smtClean="0"/>
              <a:t>element model </a:t>
            </a:r>
            <a:r>
              <a:rPr lang="en-US" sz="1200" dirty="0" smtClean="0"/>
              <a:t>(several sections of bean tubes, guided and fixed supports</a:t>
            </a:r>
            <a:r>
              <a:rPr lang="en-US" sz="1200" dirty="0" smtClean="0"/>
              <a:t>) </a:t>
            </a:r>
            <a:r>
              <a:rPr lang="en-US" sz="1200" b="1" dirty="0" smtClean="0"/>
              <a:t>does not </a:t>
            </a:r>
            <a:r>
              <a:rPr lang="en-US" sz="1200" b="1" dirty="0" smtClean="0"/>
              <a:t>predict </a:t>
            </a:r>
            <a:r>
              <a:rPr lang="en-US" sz="1200" b="1" dirty="0" smtClean="0"/>
              <a:t>any pure longitudinal mode</a:t>
            </a:r>
            <a:r>
              <a:rPr lang="en-US" sz="1200" dirty="0" smtClean="0"/>
              <a:t>.  </a:t>
            </a:r>
            <a:r>
              <a:rPr lang="en-US" sz="1200" dirty="0" smtClean="0"/>
              <a:t>All the modes predicted involve a great amount of bending of the tubes. So </a:t>
            </a:r>
            <a:r>
              <a:rPr lang="en-US" sz="1200" b="1" dirty="0" smtClean="0"/>
              <a:t>either the full model over constrains the longitudinal motion, or </a:t>
            </a:r>
            <a:r>
              <a:rPr lang="en-US" sz="1200" b="1" dirty="0" smtClean="0"/>
              <a:t>the measurements underestimate </a:t>
            </a:r>
            <a:r>
              <a:rPr lang="en-US" sz="1200" b="1" dirty="0" smtClean="0"/>
              <a:t>the bending contribution of the </a:t>
            </a:r>
            <a:r>
              <a:rPr lang="en-US" sz="1200" b="1" dirty="0" smtClean="0"/>
              <a:t>tube</a:t>
            </a:r>
            <a:r>
              <a:rPr lang="en-US" sz="1200" dirty="0" smtClean="0"/>
              <a:t>.   </a:t>
            </a:r>
            <a:endParaRPr lang="en-US" sz="12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981200" cy="369332"/>
          </a:xfrm>
          <a:prstGeom prst="rect">
            <a:avLst/>
          </a:prstGeom>
          <a:noFill/>
        </p:spPr>
        <p:txBody>
          <a:bodyPr wrap="square" rtlCol="0">
            <a:spAutoFit/>
          </a:bodyPr>
          <a:lstStyle/>
          <a:p>
            <a:r>
              <a:rPr lang="en-US" dirty="0" smtClean="0"/>
              <a:t>1. Model Overview</a:t>
            </a:r>
            <a:endParaRPr lang="en-US" dirty="0"/>
          </a:p>
        </p:txBody>
      </p:sp>
      <p:pic>
        <p:nvPicPr>
          <p:cNvPr id="5" name="Picture 4"/>
          <p:cNvPicPr>
            <a:picLocks noChangeAspect="1" noChangeArrowheads="1"/>
          </p:cNvPicPr>
          <p:nvPr/>
        </p:nvPicPr>
        <p:blipFill>
          <a:blip r:embed="rId2" cstate="print"/>
          <a:srcRect/>
          <a:stretch>
            <a:fillRect/>
          </a:stretch>
        </p:blipFill>
        <p:spPr bwMode="auto">
          <a:xfrm>
            <a:off x="228600" y="3962400"/>
            <a:ext cx="4530380" cy="2304610"/>
          </a:xfrm>
          <a:prstGeom prst="rect">
            <a:avLst/>
          </a:prstGeom>
          <a:noFill/>
          <a:ln w="9525">
            <a:noFill/>
            <a:miter lim="800000"/>
            <a:headEnd/>
            <a:tailEnd/>
          </a:ln>
        </p:spPr>
      </p:pic>
      <p:sp>
        <p:nvSpPr>
          <p:cNvPr id="6" name="TextBox 5"/>
          <p:cNvSpPr txBox="1"/>
          <p:nvPr/>
        </p:nvSpPr>
        <p:spPr>
          <a:xfrm>
            <a:off x="0" y="762000"/>
            <a:ext cx="3657600" cy="369332"/>
          </a:xfrm>
          <a:prstGeom prst="rect">
            <a:avLst/>
          </a:prstGeom>
          <a:noFill/>
        </p:spPr>
        <p:txBody>
          <a:bodyPr wrap="square" rtlCol="0">
            <a:spAutoFit/>
          </a:bodyPr>
          <a:lstStyle/>
          <a:p>
            <a:r>
              <a:rPr lang="en-US" dirty="0" smtClean="0"/>
              <a:t>CAD Model and import settings</a:t>
            </a:r>
            <a:r>
              <a:rPr lang="en-US" dirty="0" smtClean="0"/>
              <a:t>:</a:t>
            </a:r>
            <a:endParaRPr lang="en-US" dirty="0"/>
          </a:p>
        </p:txBody>
      </p:sp>
      <p:pic>
        <p:nvPicPr>
          <p:cNvPr id="7" name="Picture 2"/>
          <p:cNvPicPr>
            <a:picLocks noChangeAspect="1" noChangeArrowheads="1"/>
          </p:cNvPicPr>
          <p:nvPr/>
        </p:nvPicPr>
        <p:blipFill>
          <a:blip r:embed="rId3" cstate="print"/>
          <a:srcRect/>
          <a:stretch>
            <a:fillRect/>
          </a:stretch>
        </p:blipFill>
        <p:spPr bwMode="auto">
          <a:xfrm>
            <a:off x="5105400" y="3581400"/>
            <a:ext cx="3733800" cy="2699907"/>
          </a:xfrm>
          <a:prstGeom prst="rect">
            <a:avLst/>
          </a:prstGeom>
          <a:noFill/>
          <a:ln w="9525">
            <a:noFill/>
            <a:miter lim="800000"/>
            <a:headEnd/>
            <a:tailEnd/>
          </a:ln>
        </p:spPr>
      </p:pic>
      <p:sp>
        <p:nvSpPr>
          <p:cNvPr id="8" name="TextBox 7"/>
          <p:cNvSpPr txBox="1"/>
          <p:nvPr/>
        </p:nvSpPr>
        <p:spPr>
          <a:xfrm>
            <a:off x="0" y="381000"/>
            <a:ext cx="2514600" cy="369332"/>
          </a:xfrm>
          <a:prstGeom prst="rect">
            <a:avLst/>
          </a:prstGeom>
          <a:noFill/>
        </p:spPr>
        <p:txBody>
          <a:bodyPr wrap="square" rtlCol="0">
            <a:spAutoFit/>
          </a:bodyPr>
          <a:lstStyle/>
          <a:p>
            <a:r>
              <a:rPr lang="en-US" dirty="0" smtClean="0"/>
              <a:t>1.1 Model Description</a:t>
            </a:r>
            <a:endParaRPr lang="en-US" dirty="0"/>
          </a:p>
        </p:txBody>
      </p:sp>
      <p:pic>
        <p:nvPicPr>
          <p:cNvPr id="9" name="Picture 2"/>
          <p:cNvPicPr>
            <a:picLocks noChangeAspect="1" noChangeArrowheads="1"/>
          </p:cNvPicPr>
          <p:nvPr/>
        </p:nvPicPr>
        <p:blipFill>
          <a:blip r:embed="rId4" cstate="print"/>
          <a:srcRect/>
          <a:stretch>
            <a:fillRect/>
          </a:stretch>
        </p:blipFill>
        <p:spPr bwMode="auto">
          <a:xfrm>
            <a:off x="3276600" y="1295400"/>
            <a:ext cx="5767953" cy="2026323"/>
          </a:xfrm>
          <a:prstGeom prst="rect">
            <a:avLst/>
          </a:prstGeom>
          <a:noFill/>
          <a:ln w="9525">
            <a:noFill/>
            <a:miter lim="800000"/>
            <a:headEnd/>
            <a:tailEnd/>
          </a:ln>
        </p:spPr>
      </p:pic>
      <p:pic>
        <p:nvPicPr>
          <p:cNvPr id="10" name="Picture 3"/>
          <p:cNvPicPr>
            <a:picLocks noChangeAspect="1" noChangeArrowheads="1"/>
          </p:cNvPicPr>
          <p:nvPr/>
        </p:nvPicPr>
        <p:blipFill>
          <a:blip r:embed="rId5" cstate="print"/>
          <a:srcRect/>
          <a:stretch>
            <a:fillRect/>
          </a:stretch>
        </p:blipFill>
        <p:spPr bwMode="auto">
          <a:xfrm>
            <a:off x="76200" y="1752600"/>
            <a:ext cx="2833992" cy="15240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cstate="print"/>
          <a:srcRect/>
          <a:stretch>
            <a:fillRect/>
          </a:stretch>
        </p:blipFill>
        <p:spPr bwMode="auto">
          <a:xfrm>
            <a:off x="457200" y="1219200"/>
            <a:ext cx="2330737" cy="2309834"/>
          </a:xfrm>
          <a:prstGeom prst="rect">
            <a:avLst/>
          </a:prstGeom>
          <a:noFill/>
          <a:ln w="9525">
            <a:noFill/>
            <a:miter lim="800000"/>
            <a:headEnd/>
            <a:tailEnd/>
          </a:ln>
        </p:spPr>
      </p:pic>
      <p:pic>
        <p:nvPicPr>
          <p:cNvPr id="54275" name="Picture 3"/>
          <p:cNvPicPr>
            <a:picLocks noChangeAspect="1" noChangeArrowheads="1"/>
          </p:cNvPicPr>
          <p:nvPr/>
        </p:nvPicPr>
        <p:blipFill>
          <a:blip r:embed="rId3" cstate="print"/>
          <a:srcRect/>
          <a:stretch>
            <a:fillRect/>
          </a:stretch>
        </p:blipFill>
        <p:spPr bwMode="auto">
          <a:xfrm>
            <a:off x="3505200" y="1219200"/>
            <a:ext cx="2376966" cy="2286000"/>
          </a:xfrm>
          <a:prstGeom prst="rect">
            <a:avLst/>
          </a:prstGeom>
          <a:noFill/>
          <a:ln w="9525">
            <a:noFill/>
            <a:miter lim="800000"/>
            <a:headEnd/>
            <a:tailEnd/>
          </a:ln>
        </p:spPr>
      </p:pic>
      <p:pic>
        <p:nvPicPr>
          <p:cNvPr id="54276" name="Picture 4"/>
          <p:cNvPicPr>
            <a:picLocks noChangeAspect="1" noChangeArrowheads="1"/>
          </p:cNvPicPr>
          <p:nvPr/>
        </p:nvPicPr>
        <p:blipFill>
          <a:blip r:embed="rId4" cstate="print"/>
          <a:srcRect t="62903" r="68774"/>
          <a:stretch>
            <a:fillRect/>
          </a:stretch>
        </p:blipFill>
        <p:spPr bwMode="auto">
          <a:xfrm>
            <a:off x="6553200" y="1752600"/>
            <a:ext cx="2281237" cy="1752600"/>
          </a:xfrm>
          <a:prstGeom prst="rect">
            <a:avLst/>
          </a:prstGeom>
          <a:noFill/>
          <a:ln w="9525">
            <a:noFill/>
            <a:miter lim="800000"/>
            <a:headEnd/>
            <a:tailEnd/>
          </a:ln>
        </p:spPr>
      </p:pic>
      <p:pic>
        <p:nvPicPr>
          <p:cNvPr id="54277" name="Picture 5"/>
          <p:cNvPicPr>
            <a:picLocks noChangeAspect="1" noChangeArrowheads="1"/>
          </p:cNvPicPr>
          <p:nvPr/>
        </p:nvPicPr>
        <p:blipFill>
          <a:blip r:embed="rId5" cstate="print"/>
          <a:srcRect/>
          <a:stretch>
            <a:fillRect/>
          </a:stretch>
        </p:blipFill>
        <p:spPr bwMode="auto">
          <a:xfrm>
            <a:off x="1905000" y="4495800"/>
            <a:ext cx="5731112" cy="1600200"/>
          </a:xfrm>
          <a:prstGeom prst="rect">
            <a:avLst/>
          </a:prstGeom>
          <a:noFill/>
          <a:ln w="9525">
            <a:noFill/>
            <a:miter lim="800000"/>
            <a:headEnd/>
            <a:tailEnd/>
          </a:ln>
        </p:spPr>
      </p:pic>
      <p:sp>
        <p:nvSpPr>
          <p:cNvPr id="6" name="TextBox 5"/>
          <p:cNvSpPr txBox="1"/>
          <p:nvPr/>
        </p:nvSpPr>
        <p:spPr>
          <a:xfrm>
            <a:off x="0" y="21236"/>
            <a:ext cx="2514600" cy="369332"/>
          </a:xfrm>
          <a:prstGeom prst="rect">
            <a:avLst/>
          </a:prstGeom>
          <a:noFill/>
        </p:spPr>
        <p:txBody>
          <a:bodyPr wrap="square" rtlCol="0">
            <a:spAutoFit/>
          </a:bodyPr>
          <a:lstStyle/>
          <a:p>
            <a:r>
              <a:rPr lang="en-US" dirty="0" smtClean="0"/>
              <a:t>1.1 Model Description</a:t>
            </a:r>
            <a:endParaRPr lang="en-US" dirty="0"/>
          </a:p>
        </p:txBody>
      </p:sp>
      <p:sp>
        <p:nvSpPr>
          <p:cNvPr id="7" name="TextBox 6"/>
          <p:cNvSpPr txBox="1"/>
          <p:nvPr/>
        </p:nvSpPr>
        <p:spPr>
          <a:xfrm>
            <a:off x="0" y="533400"/>
            <a:ext cx="1740108" cy="369332"/>
          </a:xfrm>
          <a:prstGeom prst="rect">
            <a:avLst/>
          </a:prstGeom>
          <a:noFill/>
        </p:spPr>
        <p:txBody>
          <a:bodyPr wrap="square" rtlCol="0">
            <a:spAutoFit/>
          </a:bodyPr>
          <a:lstStyle/>
          <a:p>
            <a:r>
              <a:rPr lang="en-US" dirty="0" smtClean="0"/>
              <a:t>Sub-assemblies:</a:t>
            </a:r>
            <a:endParaRPr lang="en-US" dirty="0"/>
          </a:p>
        </p:txBody>
      </p:sp>
      <p:sp>
        <p:nvSpPr>
          <p:cNvPr id="8" name="TextBox 7"/>
          <p:cNvSpPr txBox="1"/>
          <p:nvPr/>
        </p:nvSpPr>
        <p:spPr>
          <a:xfrm>
            <a:off x="304800" y="6096000"/>
            <a:ext cx="7696200" cy="369332"/>
          </a:xfrm>
          <a:prstGeom prst="rect">
            <a:avLst/>
          </a:prstGeom>
          <a:noFill/>
        </p:spPr>
        <p:txBody>
          <a:bodyPr wrap="square" rtlCol="0">
            <a:spAutoFit/>
          </a:bodyPr>
          <a:lstStyle/>
          <a:p>
            <a:r>
              <a:rPr lang="en-US" dirty="0" smtClean="0"/>
              <a:t>Beam tube, bellows and stiffening rings (not represented): shell elements</a:t>
            </a:r>
            <a:endParaRPr lang="en-US" dirty="0"/>
          </a:p>
        </p:txBody>
      </p:sp>
      <p:sp>
        <p:nvSpPr>
          <p:cNvPr id="9" name="TextBox 8"/>
          <p:cNvSpPr txBox="1"/>
          <p:nvPr/>
        </p:nvSpPr>
        <p:spPr>
          <a:xfrm>
            <a:off x="381000" y="3581400"/>
            <a:ext cx="4953000" cy="369332"/>
          </a:xfrm>
          <a:prstGeom prst="rect">
            <a:avLst/>
          </a:prstGeom>
          <a:noFill/>
        </p:spPr>
        <p:txBody>
          <a:bodyPr wrap="square" rtlCol="0">
            <a:spAutoFit/>
          </a:bodyPr>
          <a:lstStyle/>
          <a:p>
            <a:r>
              <a:rPr lang="en-US" dirty="0" smtClean="0"/>
              <a:t>Fixed and guided support: 3D elements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457201" y="2362200"/>
            <a:ext cx="1539668" cy="1752600"/>
          </a:xfrm>
          <a:prstGeom prst="rect">
            <a:avLst/>
          </a:prstGeom>
          <a:noFill/>
          <a:ln w="9525">
            <a:noFill/>
            <a:miter lim="800000"/>
            <a:headEnd/>
            <a:tailEnd/>
          </a:ln>
        </p:spPr>
      </p:pic>
      <p:pic>
        <p:nvPicPr>
          <p:cNvPr id="53251" name="Picture 3"/>
          <p:cNvPicPr>
            <a:picLocks noChangeAspect="1" noChangeArrowheads="1"/>
          </p:cNvPicPr>
          <p:nvPr/>
        </p:nvPicPr>
        <p:blipFill>
          <a:blip r:embed="rId3" cstate="print"/>
          <a:srcRect/>
          <a:stretch>
            <a:fillRect/>
          </a:stretch>
        </p:blipFill>
        <p:spPr bwMode="auto">
          <a:xfrm>
            <a:off x="2590800" y="2362200"/>
            <a:ext cx="1559989" cy="1704676"/>
          </a:xfrm>
          <a:prstGeom prst="rect">
            <a:avLst/>
          </a:prstGeom>
          <a:noFill/>
          <a:ln w="9525">
            <a:noFill/>
            <a:miter lim="800000"/>
            <a:headEnd/>
            <a:tailEnd/>
          </a:ln>
        </p:spPr>
      </p:pic>
      <p:pic>
        <p:nvPicPr>
          <p:cNvPr id="53252" name="Picture 4"/>
          <p:cNvPicPr>
            <a:picLocks noChangeAspect="1" noChangeArrowheads="1"/>
          </p:cNvPicPr>
          <p:nvPr/>
        </p:nvPicPr>
        <p:blipFill>
          <a:blip r:embed="rId4" cstate="print"/>
          <a:srcRect/>
          <a:stretch>
            <a:fillRect/>
          </a:stretch>
        </p:blipFill>
        <p:spPr bwMode="auto">
          <a:xfrm>
            <a:off x="4572000" y="2895600"/>
            <a:ext cx="1800225" cy="533400"/>
          </a:xfrm>
          <a:prstGeom prst="rect">
            <a:avLst/>
          </a:prstGeom>
          <a:noFill/>
          <a:ln w="9525">
            <a:noFill/>
            <a:miter lim="800000"/>
            <a:headEnd/>
            <a:tailEnd/>
          </a:ln>
        </p:spPr>
      </p:pic>
      <p:pic>
        <p:nvPicPr>
          <p:cNvPr id="53253" name="Picture 5"/>
          <p:cNvPicPr>
            <a:picLocks noChangeAspect="1" noChangeArrowheads="1"/>
          </p:cNvPicPr>
          <p:nvPr/>
        </p:nvPicPr>
        <p:blipFill>
          <a:blip r:embed="rId5" cstate="print"/>
          <a:srcRect/>
          <a:stretch>
            <a:fillRect/>
          </a:stretch>
        </p:blipFill>
        <p:spPr bwMode="auto">
          <a:xfrm>
            <a:off x="457200" y="743262"/>
            <a:ext cx="7934325" cy="1495425"/>
          </a:xfrm>
          <a:prstGeom prst="rect">
            <a:avLst/>
          </a:prstGeom>
          <a:noFill/>
          <a:ln w="9525">
            <a:noFill/>
            <a:miter lim="800000"/>
            <a:headEnd/>
            <a:tailEnd/>
          </a:ln>
        </p:spPr>
      </p:pic>
      <p:sp>
        <p:nvSpPr>
          <p:cNvPr id="6" name="TextBox 5"/>
          <p:cNvSpPr txBox="1"/>
          <p:nvPr/>
        </p:nvSpPr>
        <p:spPr>
          <a:xfrm>
            <a:off x="381000" y="362262"/>
            <a:ext cx="1066800" cy="369332"/>
          </a:xfrm>
          <a:prstGeom prst="rect">
            <a:avLst/>
          </a:prstGeom>
          <a:noFill/>
        </p:spPr>
        <p:txBody>
          <a:bodyPr wrap="square" rtlCol="0">
            <a:spAutoFit/>
          </a:bodyPr>
          <a:lstStyle/>
          <a:p>
            <a:r>
              <a:rPr lang="en-US" dirty="0" smtClean="0"/>
              <a:t>Meshing:</a:t>
            </a:r>
            <a:endParaRPr lang="en-US" dirty="0"/>
          </a:p>
        </p:txBody>
      </p:sp>
      <p:sp>
        <p:nvSpPr>
          <p:cNvPr id="7" name="TextBox 6"/>
          <p:cNvSpPr txBox="1"/>
          <p:nvPr/>
        </p:nvSpPr>
        <p:spPr>
          <a:xfrm>
            <a:off x="0" y="21236"/>
            <a:ext cx="2514600" cy="369332"/>
          </a:xfrm>
          <a:prstGeom prst="rect">
            <a:avLst/>
          </a:prstGeom>
          <a:noFill/>
        </p:spPr>
        <p:txBody>
          <a:bodyPr wrap="square" rtlCol="0">
            <a:spAutoFit/>
          </a:bodyPr>
          <a:lstStyle/>
          <a:p>
            <a:r>
              <a:rPr lang="en-US" dirty="0" smtClean="0"/>
              <a:t>1.1 Model Description</a:t>
            </a:r>
            <a:endParaRPr lang="en-US" dirty="0"/>
          </a:p>
        </p:txBody>
      </p:sp>
      <p:pic>
        <p:nvPicPr>
          <p:cNvPr id="8" name="Picture 4"/>
          <p:cNvPicPr>
            <a:picLocks noChangeAspect="1" noChangeArrowheads="1"/>
          </p:cNvPicPr>
          <p:nvPr/>
        </p:nvPicPr>
        <p:blipFill>
          <a:blip r:embed="rId6" cstate="print"/>
          <a:srcRect/>
          <a:stretch>
            <a:fillRect/>
          </a:stretch>
        </p:blipFill>
        <p:spPr bwMode="auto">
          <a:xfrm>
            <a:off x="533400" y="4876800"/>
            <a:ext cx="3586163" cy="1882261"/>
          </a:xfrm>
          <a:prstGeom prst="rect">
            <a:avLst/>
          </a:prstGeom>
          <a:noFill/>
          <a:ln w="9525">
            <a:noFill/>
            <a:miter lim="800000"/>
            <a:headEnd/>
            <a:tailEnd/>
          </a:ln>
        </p:spPr>
      </p:pic>
      <p:sp>
        <p:nvSpPr>
          <p:cNvPr id="9" name="TextBox 8"/>
          <p:cNvSpPr txBox="1"/>
          <p:nvPr/>
        </p:nvSpPr>
        <p:spPr>
          <a:xfrm>
            <a:off x="381000" y="4267200"/>
            <a:ext cx="4267200" cy="646331"/>
          </a:xfrm>
          <a:prstGeom prst="rect">
            <a:avLst/>
          </a:prstGeom>
          <a:noFill/>
        </p:spPr>
        <p:txBody>
          <a:bodyPr wrap="square" rtlCol="0">
            <a:spAutoFit/>
          </a:bodyPr>
          <a:lstStyle/>
          <a:p>
            <a:r>
              <a:rPr lang="en-US" dirty="0" smtClean="0"/>
              <a:t>Boundary conditions: bottom faces of clamped and guided </a:t>
            </a:r>
            <a:r>
              <a:rPr lang="en-US" dirty="0" smtClean="0"/>
              <a:t>support are clamped.</a:t>
            </a:r>
            <a:endParaRPr lang="en-US" dirty="0"/>
          </a:p>
        </p:txBody>
      </p:sp>
      <p:pic>
        <p:nvPicPr>
          <p:cNvPr id="10" name="Picture 2"/>
          <p:cNvPicPr>
            <a:picLocks noChangeAspect="1" noChangeArrowheads="1"/>
          </p:cNvPicPr>
          <p:nvPr/>
        </p:nvPicPr>
        <p:blipFill>
          <a:blip r:embed="rId7" cstate="print"/>
          <a:srcRect/>
          <a:stretch>
            <a:fillRect/>
          </a:stretch>
        </p:blipFill>
        <p:spPr bwMode="auto">
          <a:xfrm>
            <a:off x="5486400" y="5562600"/>
            <a:ext cx="3324225" cy="980804"/>
          </a:xfrm>
          <a:prstGeom prst="rect">
            <a:avLst/>
          </a:prstGeom>
          <a:noFill/>
          <a:ln w="9525">
            <a:noFill/>
            <a:miter lim="800000"/>
            <a:headEnd/>
            <a:tailEnd/>
          </a:ln>
        </p:spPr>
      </p:pic>
      <p:pic>
        <p:nvPicPr>
          <p:cNvPr id="11" name="Picture 3"/>
          <p:cNvPicPr>
            <a:picLocks noChangeAspect="1" noChangeArrowheads="1"/>
          </p:cNvPicPr>
          <p:nvPr/>
        </p:nvPicPr>
        <p:blipFill rotWithShape="1">
          <a:blip r:embed="rId8" cstate="print"/>
          <a:srcRect r="7708"/>
          <a:stretch/>
        </p:blipFill>
        <p:spPr bwMode="auto">
          <a:xfrm>
            <a:off x="5486400" y="5029200"/>
            <a:ext cx="3305331" cy="477520"/>
          </a:xfrm>
          <a:prstGeom prst="rect">
            <a:avLst/>
          </a:prstGeom>
          <a:noFill/>
          <a:ln w="9525">
            <a:noFill/>
            <a:miter lim="800000"/>
            <a:headEnd/>
            <a:tailEnd/>
          </a:ln>
        </p:spPr>
      </p:pic>
      <p:sp>
        <p:nvSpPr>
          <p:cNvPr id="12" name="TextBox 11"/>
          <p:cNvSpPr txBox="1"/>
          <p:nvPr/>
        </p:nvSpPr>
        <p:spPr>
          <a:xfrm>
            <a:off x="5334000" y="4495800"/>
            <a:ext cx="1981200" cy="369332"/>
          </a:xfrm>
          <a:prstGeom prst="rect">
            <a:avLst/>
          </a:prstGeom>
          <a:noFill/>
        </p:spPr>
        <p:txBody>
          <a:bodyPr wrap="square" rtlCol="0">
            <a:spAutoFit/>
          </a:bodyPr>
          <a:lstStyle/>
          <a:p>
            <a:r>
              <a:rPr lang="en-US" dirty="0" smtClean="0"/>
              <a:t>Properties check:</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cstate="print"/>
          <a:srcRect/>
          <a:stretch>
            <a:fillRect/>
          </a:stretch>
        </p:blipFill>
        <p:spPr bwMode="auto">
          <a:xfrm>
            <a:off x="2971800" y="76201"/>
            <a:ext cx="5622988" cy="1447800"/>
          </a:xfrm>
          <a:prstGeom prst="rect">
            <a:avLst/>
          </a:prstGeom>
          <a:noFill/>
          <a:ln w="9525">
            <a:noFill/>
            <a:miter lim="800000"/>
            <a:headEnd/>
            <a:tailEnd/>
          </a:ln>
        </p:spPr>
      </p:pic>
      <p:pic>
        <p:nvPicPr>
          <p:cNvPr id="57347" name="Picture 3"/>
          <p:cNvPicPr>
            <a:picLocks noChangeAspect="1" noChangeArrowheads="1"/>
          </p:cNvPicPr>
          <p:nvPr/>
        </p:nvPicPr>
        <p:blipFill>
          <a:blip r:embed="rId3" cstate="print"/>
          <a:srcRect/>
          <a:stretch>
            <a:fillRect/>
          </a:stretch>
        </p:blipFill>
        <p:spPr bwMode="auto">
          <a:xfrm>
            <a:off x="2971800" y="1676400"/>
            <a:ext cx="5638800" cy="1447485"/>
          </a:xfrm>
          <a:prstGeom prst="rect">
            <a:avLst/>
          </a:prstGeom>
          <a:noFill/>
          <a:ln w="9525">
            <a:noFill/>
            <a:miter lim="800000"/>
            <a:headEnd/>
            <a:tailEnd/>
          </a:ln>
        </p:spPr>
      </p:pic>
      <p:pic>
        <p:nvPicPr>
          <p:cNvPr id="4" name="Picture 4"/>
          <p:cNvPicPr>
            <a:picLocks noChangeAspect="1" noChangeArrowheads="1"/>
          </p:cNvPicPr>
          <p:nvPr/>
        </p:nvPicPr>
        <p:blipFill>
          <a:blip r:embed="rId4" cstate="print"/>
          <a:srcRect/>
          <a:stretch>
            <a:fillRect/>
          </a:stretch>
        </p:blipFill>
        <p:spPr bwMode="auto">
          <a:xfrm>
            <a:off x="228600" y="609600"/>
            <a:ext cx="1888926" cy="1447800"/>
          </a:xfrm>
          <a:prstGeom prst="rect">
            <a:avLst/>
          </a:prstGeom>
          <a:noFill/>
          <a:ln w="9525">
            <a:noFill/>
            <a:miter lim="800000"/>
            <a:headEnd/>
            <a:tailEnd/>
          </a:ln>
        </p:spPr>
      </p:pic>
      <p:sp>
        <p:nvSpPr>
          <p:cNvPr id="5" name="TextBox 4"/>
          <p:cNvSpPr txBox="1"/>
          <p:nvPr/>
        </p:nvSpPr>
        <p:spPr>
          <a:xfrm>
            <a:off x="2971800" y="76200"/>
            <a:ext cx="1143000" cy="369332"/>
          </a:xfrm>
          <a:prstGeom prst="rect">
            <a:avLst/>
          </a:prstGeom>
          <a:noFill/>
        </p:spPr>
        <p:txBody>
          <a:bodyPr wrap="square" rtlCol="0">
            <a:spAutoFit/>
          </a:bodyPr>
          <a:lstStyle/>
          <a:p>
            <a:r>
              <a:rPr lang="en-US" b="1" dirty="0" smtClean="0"/>
              <a:t>Mode 1</a:t>
            </a:r>
            <a:endParaRPr lang="en-US" b="1" dirty="0"/>
          </a:p>
        </p:txBody>
      </p:sp>
      <p:sp>
        <p:nvSpPr>
          <p:cNvPr id="6" name="TextBox 5"/>
          <p:cNvSpPr txBox="1"/>
          <p:nvPr/>
        </p:nvSpPr>
        <p:spPr>
          <a:xfrm>
            <a:off x="2971800" y="1676400"/>
            <a:ext cx="1143000" cy="369332"/>
          </a:xfrm>
          <a:prstGeom prst="rect">
            <a:avLst/>
          </a:prstGeom>
          <a:noFill/>
        </p:spPr>
        <p:txBody>
          <a:bodyPr wrap="square" rtlCol="0">
            <a:spAutoFit/>
          </a:bodyPr>
          <a:lstStyle/>
          <a:p>
            <a:r>
              <a:rPr lang="en-US" b="1" dirty="0" smtClean="0"/>
              <a:t>Mode 2</a:t>
            </a:r>
            <a:endParaRPr lang="en-US" b="1" dirty="0"/>
          </a:p>
        </p:txBody>
      </p:sp>
      <p:sp>
        <p:nvSpPr>
          <p:cNvPr id="7" name="TextBox 6"/>
          <p:cNvSpPr txBox="1"/>
          <p:nvPr/>
        </p:nvSpPr>
        <p:spPr>
          <a:xfrm>
            <a:off x="0" y="21236"/>
            <a:ext cx="2743200" cy="369332"/>
          </a:xfrm>
          <a:prstGeom prst="rect">
            <a:avLst/>
          </a:prstGeom>
          <a:noFill/>
        </p:spPr>
        <p:txBody>
          <a:bodyPr wrap="square" rtlCol="0">
            <a:spAutoFit/>
          </a:bodyPr>
          <a:lstStyle/>
          <a:p>
            <a:r>
              <a:rPr lang="en-US" dirty="0" smtClean="0"/>
              <a:t>1.2 Modal Analysis Results</a:t>
            </a:r>
            <a:endParaRPr lang="en-US" dirty="0"/>
          </a:p>
        </p:txBody>
      </p:sp>
      <p:pic>
        <p:nvPicPr>
          <p:cNvPr id="8" name="Picture 2"/>
          <p:cNvPicPr>
            <a:picLocks noChangeAspect="1" noChangeArrowheads="1"/>
          </p:cNvPicPr>
          <p:nvPr/>
        </p:nvPicPr>
        <p:blipFill>
          <a:blip r:embed="rId5" cstate="print"/>
          <a:srcRect/>
          <a:stretch>
            <a:fillRect/>
          </a:stretch>
        </p:blipFill>
        <p:spPr bwMode="auto">
          <a:xfrm>
            <a:off x="76199" y="3352800"/>
            <a:ext cx="4282389" cy="1295400"/>
          </a:xfrm>
          <a:prstGeom prst="rect">
            <a:avLst/>
          </a:prstGeom>
          <a:noFill/>
          <a:ln w="9525">
            <a:noFill/>
            <a:miter lim="800000"/>
            <a:headEnd/>
            <a:tailEnd/>
          </a:ln>
        </p:spPr>
      </p:pic>
      <p:pic>
        <p:nvPicPr>
          <p:cNvPr id="9" name="Picture 3"/>
          <p:cNvPicPr>
            <a:picLocks noChangeAspect="1" noChangeArrowheads="1"/>
          </p:cNvPicPr>
          <p:nvPr/>
        </p:nvPicPr>
        <p:blipFill>
          <a:blip r:embed="rId6" cstate="print"/>
          <a:srcRect/>
          <a:stretch>
            <a:fillRect/>
          </a:stretch>
        </p:blipFill>
        <p:spPr bwMode="auto">
          <a:xfrm>
            <a:off x="76201" y="5181600"/>
            <a:ext cx="4267200" cy="1334326"/>
          </a:xfrm>
          <a:prstGeom prst="rect">
            <a:avLst/>
          </a:prstGeom>
          <a:noFill/>
          <a:ln w="9525">
            <a:noFill/>
            <a:miter lim="800000"/>
            <a:headEnd/>
            <a:tailEnd/>
          </a:ln>
        </p:spPr>
      </p:pic>
      <p:sp>
        <p:nvSpPr>
          <p:cNvPr id="10" name="TextBox 9"/>
          <p:cNvSpPr txBox="1"/>
          <p:nvPr/>
        </p:nvSpPr>
        <p:spPr>
          <a:xfrm>
            <a:off x="76200" y="3352800"/>
            <a:ext cx="1143000" cy="369332"/>
          </a:xfrm>
          <a:prstGeom prst="rect">
            <a:avLst/>
          </a:prstGeom>
          <a:noFill/>
        </p:spPr>
        <p:txBody>
          <a:bodyPr wrap="square" rtlCol="0">
            <a:spAutoFit/>
          </a:bodyPr>
          <a:lstStyle/>
          <a:p>
            <a:r>
              <a:rPr lang="en-US" b="1" dirty="0" smtClean="0"/>
              <a:t>Mode 3</a:t>
            </a:r>
            <a:endParaRPr lang="en-US" b="1" dirty="0"/>
          </a:p>
        </p:txBody>
      </p:sp>
      <p:sp>
        <p:nvSpPr>
          <p:cNvPr id="11" name="TextBox 10"/>
          <p:cNvSpPr txBox="1"/>
          <p:nvPr/>
        </p:nvSpPr>
        <p:spPr>
          <a:xfrm>
            <a:off x="0" y="5181600"/>
            <a:ext cx="1143000" cy="369332"/>
          </a:xfrm>
          <a:prstGeom prst="rect">
            <a:avLst/>
          </a:prstGeom>
          <a:noFill/>
        </p:spPr>
        <p:txBody>
          <a:bodyPr wrap="square" rtlCol="0">
            <a:spAutoFit/>
          </a:bodyPr>
          <a:lstStyle/>
          <a:p>
            <a:r>
              <a:rPr lang="en-US" b="1" dirty="0" smtClean="0"/>
              <a:t>Mode 4</a:t>
            </a:r>
            <a:endParaRPr lang="en-US" b="1" dirty="0"/>
          </a:p>
        </p:txBody>
      </p:sp>
      <p:pic>
        <p:nvPicPr>
          <p:cNvPr id="12" name="Picture 2"/>
          <p:cNvPicPr>
            <a:picLocks noChangeAspect="1" noChangeArrowheads="1"/>
          </p:cNvPicPr>
          <p:nvPr/>
        </p:nvPicPr>
        <p:blipFill>
          <a:blip r:embed="rId7" cstate="print"/>
          <a:srcRect/>
          <a:stretch>
            <a:fillRect/>
          </a:stretch>
        </p:blipFill>
        <p:spPr bwMode="auto">
          <a:xfrm>
            <a:off x="4495800" y="3352800"/>
            <a:ext cx="4616970" cy="1487957"/>
          </a:xfrm>
          <a:prstGeom prst="rect">
            <a:avLst/>
          </a:prstGeom>
          <a:noFill/>
          <a:ln w="9525">
            <a:noFill/>
            <a:miter lim="800000"/>
            <a:headEnd/>
            <a:tailEnd/>
          </a:ln>
        </p:spPr>
      </p:pic>
      <p:pic>
        <p:nvPicPr>
          <p:cNvPr id="13" name="Picture 3"/>
          <p:cNvPicPr>
            <a:picLocks noChangeAspect="1" noChangeArrowheads="1"/>
          </p:cNvPicPr>
          <p:nvPr/>
        </p:nvPicPr>
        <p:blipFill>
          <a:blip r:embed="rId8" cstate="print"/>
          <a:srcRect/>
          <a:stretch>
            <a:fillRect/>
          </a:stretch>
        </p:blipFill>
        <p:spPr bwMode="auto">
          <a:xfrm>
            <a:off x="4538272" y="5181600"/>
            <a:ext cx="4572000" cy="1414803"/>
          </a:xfrm>
          <a:prstGeom prst="rect">
            <a:avLst/>
          </a:prstGeom>
          <a:noFill/>
          <a:ln w="9525">
            <a:noFill/>
            <a:miter lim="800000"/>
            <a:headEnd/>
            <a:tailEnd/>
          </a:ln>
        </p:spPr>
      </p:pic>
      <p:sp>
        <p:nvSpPr>
          <p:cNvPr id="14" name="TextBox 13"/>
          <p:cNvSpPr txBox="1"/>
          <p:nvPr/>
        </p:nvSpPr>
        <p:spPr>
          <a:xfrm>
            <a:off x="4495800" y="3352800"/>
            <a:ext cx="1143000" cy="369332"/>
          </a:xfrm>
          <a:prstGeom prst="rect">
            <a:avLst/>
          </a:prstGeom>
          <a:noFill/>
        </p:spPr>
        <p:txBody>
          <a:bodyPr wrap="square" rtlCol="0">
            <a:spAutoFit/>
          </a:bodyPr>
          <a:lstStyle/>
          <a:p>
            <a:r>
              <a:rPr lang="en-US" b="1" dirty="0" smtClean="0"/>
              <a:t>Mode 5</a:t>
            </a:r>
            <a:endParaRPr lang="en-US" b="1" dirty="0"/>
          </a:p>
        </p:txBody>
      </p:sp>
      <p:sp>
        <p:nvSpPr>
          <p:cNvPr id="15" name="TextBox 14"/>
          <p:cNvSpPr txBox="1"/>
          <p:nvPr/>
        </p:nvSpPr>
        <p:spPr>
          <a:xfrm>
            <a:off x="4495800" y="5181600"/>
            <a:ext cx="1143000" cy="369332"/>
          </a:xfrm>
          <a:prstGeom prst="rect">
            <a:avLst/>
          </a:prstGeom>
          <a:noFill/>
        </p:spPr>
        <p:txBody>
          <a:bodyPr wrap="square" rtlCol="0">
            <a:spAutoFit/>
          </a:bodyPr>
          <a:lstStyle/>
          <a:p>
            <a:r>
              <a:rPr lang="en-US" b="1" dirty="0" smtClean="0"/>
              <a:t>Mode 6</a:t>
            </a:r>
            <a:endParaRPr lang="en-US"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457200"/>
            <a:ext cx="6553200" cy="1477328"/>
          </a:xfrm>
          <a:prstGeom prst="rect">
            <a:avLst/>
          </a:prstGeom>
          <a:noFill/>
        </p:spPr>
        <p:txBody>
          <a:bodyPr wrap="square" rtlCol="0">
            <a:spAutoFit/>
          </a:bodyPr>
          <a:lstStyle/>
          <a:p>
            <a:r>
              <a:rPr lang="en-US" dirty="0" smtClean="0"/>
              <a:t>Questions about the first model / objectives for the refined model:</a:t>
            </a:r>
            <a:endParaRPr lang="en-US" dirty="0" smtClean="0"/>
          </a:p>
          <a:p>
            <a:r>
              <a:rPr lang="en-US" dirty="0" smtClean="0"/>
              <a:t>- Stiffening </a:t>
            </a:r>
            <a:r>
              <a:rPr lang="en-US" dirty="0" smtClean="0"/>
              <a:t>effect from contacts elements?</a:t>
            </a:r>
          </a:p>
          <a:p>
            <a:r>
              <a:rPr lang="en-US" dirty="0" smtClean="0"/>
              <a:t>- Can </a:t>
            </a:r>
            <a:r>
              <a:rPr lang="en-US" dirty="0" smtClean="0"/>
              <a:t>we mesh it all solid?</a:t>
            </a:r>
          </a:p>
          <a:p>
            <a:r>
              <a:rPr lang="en-US" dirty="0" smtClean="0"/>
              <a:t>- Gravity/pre-stress </a:t>
            </a:r>
            <a:r>
              <a:rPr lang="en-US" dirty="0" smtClean="0"/>
              <a:t>effects in cables?</a:t>
            </a:r>
          </a:p>
          <a:p>
            <a:r>
              <a:rPr lang="en-US" dirty="0" smtClean="0"/>
              <a:t>- Longitudinal </a:t>
            </a:r>
            <a:r>
              <a:rPr lang="en-US" dirty="0" smtClean="0"/>
              <a:t>modes, bellows stiffness</a:t>
            </a:r>
            <a:r>
              <a:rPr lang="en-US" dirty="0" smtClean="0"/>
              <a:t>?</a:t>
            </a:r>
            <a:endParaRPr lang="en-US" dirty="0"/>
          </a:p>
        </p:txBody>
      </p:sp>
      <p:sp>
        <p:nvSpPr>
          <p:cNvPr id="3" name="TextBox 2"/>
          <p:cNvSpPr txBox="1"/>
          <p:nvPr/>
        </p:nvSpPr>
        <p:spPr>
          <a:xfrm>
            <a:off x="37475" y="76200"/>
            <a:ext cx="1981200" cy="369332"/>
          </a:xfrm>
          <a:prstGeom prst="rect">
            <a:avLst/>
          </a:prstGeom>
          <a:noFill/>
        </p:spPr>
        <p:txBody>
          <a:bodyPr wrap="square" rtlCol="0">
            <a:spAutoFit/>
          </a:bodyPr>
          <a:lstStyle/>
          <a:p>
            <a:r>
              <a:rPr lang="en-US" dirty="0" smtClean="0"/>
              <a:t>2. Refined Model</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76200" y="2362200"/>
            <a:ext cx="3952875" cy="1925510"/>
          </a:xfrm>
          <a:prstGeom prst="rect">
            <a:avLst/>
          </a:prstGeom>
          <a:noFill/>
          <a:ln w="9525">
            <a:noFill/>
            <a:miter lim="800000"/>
            <a:headEnd/>
            <a:tailEnd/>
          </a:ln>
        </p:spPr>
      </p:pic>
      <p:sp>
        <p:nvSpPr>
          <p:cNvPr id="6" name="Rectangle 5"/>
          <p:cNvSpPr/>
          <p:nvPr/>
        </p:nvSpPr>
        <p:spPr>
          <a:xfrm>
            <a:off x="152400" y="2362200"/>
            <a:ext cx="1496885" cy="369332"/>
          </a:xfrm>
          <a:prstGeom prst="rect">
            <a:avLst/>
          </a:prstGeom>
        </p:spPr>
        <p:txBody>
          <a:bodyPr wrap="none">
            <a:spAutoFit/>
          </a:bodyPr>
          <a:lstStyle/>
          <a:p>
            <a:r>
              <a:rPr lang="en-US" dirty="0" smtClean="0"/>
              <a:t>Two Sections:</a:t>
            </a:r>
          </a:p>
        </p:txBody>
      </p:sp>
      <p:pic>
        <p:nvPicPr>
          <p:cNvPr id="7" name="Picture 3"/>
          <p:cNvPicPr>
            <a:picLocks noChangeAspect="1" noChangeArrowheads="1"/>
          </p:cNvPicPr>
          <p:nvPr/>
        </p:nvPicPr>
        <p:blipFill>
          <a:blip r:embed="rId3" cstate="print"/>
          <a:srcRect/>
          <a:stretch>
            <a:fillRect/>
          </a:stretch>
        </p:blipFill>
        <p:spPr bwMode="auto">
          <a:xfrm>
            <a:off x="76200" y="4343400"/>
            <a:ext cx="8677275" cy="1695450"/>
          </a:xfrm>
          <a:prstGeom prst="rect">
            <a:avLst/>
          </a:prstGeom>
          <a:noFill/>
          <a:ln w="9525">
            <a:noFill/>
            <a:miter lim="800000"/>
            <a:headEnd/>
            <a:tailEnd/>
          </a:ln>
        </p:spPr>
      </p:pic>
      <p:sp>
        <p:nvSpPr>
          <p:cNvPr id="8" name="Rectangle 7"/>
          <p:cNvSpPr/>
          <p:nvPr/>
        </p:nvSpPr>
        <p:spPr>
          <a:xfrm>
            <a:off x="76200" y="6096000"/>
            <a:ext cx="8374537" cy="369332"/>
          </a:xfrm>
          <a:prstGeom prst="rect">
            <a:avLst/>
          </a:prstGeom>
        </p:spPr>
        <p:txBody>
          <a:bodyPr wrap="none">
            <a:spAutoFit/>
          </a:bodyPr>
          <a:lstStyle/>
          <a:p>
            <a:r>
              <a:rPr lang="en-US" dirty="0" smtClean="0"/>
              <a:t>Way longer to </a:t>
            </a:r>
            <a:r>
              <a:rPr lang="en-US" dirty="0" smtClean="0"/>
              <a:t>mesh/solve </a:t>
            </a:r>
            <a:r>
              <a:rPr lang="en-US" dirty="0" smtClean="0"/>
              <a:t>than a single section (had not completed after several hours)</a:t>
            </a:r>
          </a:p>
        </p:txBody>
      </p:sp>
      <p:sp>
        <p:nvSpPr>
          <p:cNvPr id="9" name="Rectangle 8"/>
          <p:cNvSpPr/>
          <p:nvPr/>
        </p:nvSpPr>
        <p:spPr>
          <a:xfrm>
            <a:off x="152400" y="4495800"/>
            <a:ext cx="1165704" cy="369332"/>
          </a:xfrm>
          <a:prstGeom prst="rect">
            <a:avLst/>
          </a:prstGeom>
        </p:spPr>
        <p:txBody>
          <a:bodyPr wrap="none">
            <a:spAutoFit/>
          </a:bodyPr>
          <a:lstStyle/>
          <a:p>
            <a:r>
              <a:rPr lang="en-US" dirty="0" smtClean="0"/>
              <a:t>Meshing…</a:t>
            </a:r>
            <a:endParaRPr lang="en-US" dirty="0" smtClean="0"/>
          </a:p>
        </p:txBody>
      </p:sp>
      <p:pic>
        <p:nvPicPr>
          <p:cNvPr id="10" name="Picture 4"/>
          <p:cNvPicPr>
            <a:picLocks noChangeAspect="1" noChangeArrowheads="1"/>
          </p:cNvPicPr>
          <p:nvPr/>
        </p:nvPicPr>
        <p:blipFill>
          <a:blip r:embed="rId4" cstate="print"/>
          <a:srcRect/>
          <a:stretch>
            <a:fillRect/>
          </a:stretch>
        </p:blipFill>
        <p:spPr bwMode="auto">
          <a:xfrm>
            <a:off x="6477000" y="2514600"/>
            <a:ext cx="1952293" cy="1694267"/>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2" cstate="print"/>
          <a:srcRect/>
          <a:stretch>
            <a:fillRect/>
          </a:stretch>
        </p:blipFill>
        <p:spPr bwMode="auto">
          <a:xfrm>
            <a:off x="2895600" y="152400"/>
            <a:ext cx="5305709" cy="2057400"/>
          </a:xfrm>
          <a:prstGeom prst="rect">
            <a:avLst/>
          </a:prstGeom>
          <a:noFill/>
          <a:ln w="9525">
            <a:noFill/>
            <a:miter lim="800000"/>
            <a:headEnd/>
            <a:tailEnd/>
          </a:ln>
        </p:spPr>
      </p:pic>
      <p:sp>
        <p:nvSpPr>
          <p:cNvPr id="3" name="TextBox 2"/>
          <p:cNvSpPr txBox="1"/>
          <p:nvPr/>
        </p:nvSpPr>
        <p:spPr>
          <a:xfrm>
            <a:off x="0" y="0"/>
            <a:ext cx="3048000" cy="369332"/>
          </a:xfrm>
          <a:prstGeom prst="rect">
            <a:avLst/>
          </a:prstGeom>
          <a:noFill/>
        </p:spPr>
        <p:txBody>
          <a:bodyPr wrap="square" rtlCol="0">
            <a:spAutoFit/>
          </a:bodyPr>
          <a:lstStyle/>
          <a:p>
            <a:r>
              <a:rPr lang="en-US" dirty="0" smtClean="0"/>
              <a:t>2. Refined model </a:t>
            </a:r>
            <a:r>
              <a:rPr lang="en-US" dirty="0" smtClean="0"/>
              <a:t>results</a:t>
            </a:r>
            <a:endParaRPr lang="en-US" dirty="0"/>
          </a:p>
        </p:txBody>
      </p:sp>
      <p:pic>
        <p:nvPicPr>
          <p:cNvPr id="4" name="Picture 2"/>
          <p:cNvPicPr>
            <a:picLocks noChangeAspect="1" noChangeArrowheads="1"/>
          </p:cNvPicPr>
          <p:nvPr/>
        </p:nvPicPr>
        <p:blipFill>
          <a:blip r:embed="rId3" cstate="print"/>
          <a:srcRect/>
          <a:stretch>
            <a:fillRect/>
          </a:stretch>
        </p:blipFill>
        <p:spPr bwMode="auto">
          <a:xfrm>
            <a:off x="2895599" y="2286000"/>
            <a:ext cx="5299039" cy="4419600"/>
          </a:xfrm>
          <a:prstGeom prst="rect">
            <a:avLst/>
          </a:prstGeom>
          <a:noFill/>
          <a:ln w="9525">
            <a:noFill/>
            <a:miter lim="800000"/>
            <a:headEnd/>
            <a:tailEnd/>
          </a:ln>
        </p:spPr>
      </p:pic>
      <p:sp>
        <p:nvSpPr>
          <p:cNvPr id="5" name="TextBox 4"/>
          <p:cNvSpPr txBox="1"/>
          <p:nvPr/>
        </p:nvSpPr>
        <p:spPr>
          <a:xfrm>
            <a:off x="3733800" y="152400"/>
            <a:ext cx="990600" cy="381000"/>
          </a:xfrm>
          <a:prstGeom prst="rect">
            <a:avLst/>
          </a:prstGeom>
          <a:noFill/>
        </p:spPr>
        <p:txBody>
          <a:bodyPr wrap="square" rtlCol="0">
            <a:spAutoFit/>
          </a:bodyPr>
          <a:lstStyle/>
          <a:p>
            <a:r>
              <a:rPr lang="en-US" dirty="0" smtClean="0"/>
              <a:t>12.4 Hz</a:t>
            </a:r>
            <a:endParaRPr lang="en-US" dirty="0"/>
          </a:p>
        </p:txBody>
      </p:sp>
      <p:sp>
        <p:nvSpPr>
          <p:cNvPr id="6" name="TextBox 5"/>
          <p:cNvSpPr txBox="1"/>
          <p:nvPr/>
        </p:nvSpPr>
        <p:spPr>
          <a:xfrm>
            <a:off x="3810000" y="2286000"/>
            <a:ext cx="990600" cy="381000"/>
          </a:xfrm>
          <a:prstGeom prst="rect">
            <a:avLst/>
          </a:prstGeom>
          <a:noFill/>
        </p:spPr>
        <p:txBody>
          <a:bodyPr wrap="square" rtlCol="0">
            <a:spAutoFit/>
          </a:bodyPr>
          <a:lstStyle/>
          <a:p>
            <a:r>
              <a:rPr lang="en-US" dirty="0" smtClean="0"/>
              <a:t>46.2 Hz</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3" cstate="print"/>
          <a:srcRect/>
          <a:stretch>
            <a:fillRect/>
          </a:stretch>
        </p:blipFill>
        <p:spPr bwMode="auto">
          <a:xfrm>
            <a:off x="5638800" y="1143000"/>
            <a:ext cx="2599239" cy="2133600"/>
          </a:xfrm>
          <a:prstGeom prst="rect">
            <a:avLst/>
          </a:prstGeom>
          <a:noFill/>
          <a:ln w="9525">
            <a:noFill/>
            <a:miter lim="800000"/>
            <a:headEnd/>
            <a:tailEnd/>
          </a:ln>
        </p:spPr>
      </p:pic>
      <p:pic>
        <p:nvPicPr>
          <p:cNvPr id="63491" name="Picture 3"/>
          <p:cNvPicPr>
            <a:picLocks noChangeAspect="1" noChangeArrowheads="1"/>
          </p:cNvPicPr>
          <p:nvPr/>
        </p:nvPicPr>
        <p:blipFill>
          <a:blip r:embed="rId4" cstate="print"/>
          <a:srcRect/>
          <a:stretch>
            <a:fillRect/>
          </a:stretch>
        </p:blipFill>
        <p:spPr bwMode="auto">
          <a:xfrm>
            <a:off x="1981200" y="1828800"/>
            <a:ext cx="689547" cy="457200"/>
          </a:xfrm>
          <a:prstGeom prst="rect">
            <a:avLst/>
          </a:prstGeom>
          <a:noFill/>
          <a:ln w="9525">
            <a:noFill/>
            <a:miter lim="800000"/>
            <a:headEnd/>
            <a:tailEnd/>
          </a:ln>
        </p:spPr>
      </p:pic>
      <p:sp>
        <p:nvSpPr>
          <p:cNvPr id="4" name="Rectangle 3"/>
          <p:cNvSpPr/>
          <p:nvPr/>
        </p:nvSpPr>
        <p:spPr>
          <a:xfrm>
            <a:off x="0" y="1143000"/>
            <a:ext cx="5462906" cy="369332"/>
          </a:xfrm>
          <a:prstGeom prst="rect">
            <a:avLst/>
          </a:prstGeom>
        </p:spPr>
        <p:txBody>
          <a:bodyPr wrap="none">
            <a:spAutoFit/>
          </a:bodyPr>
          <a:lstStyle/>
          <a:p>
            <a:r>
              <a:rPr lang="en-US" dirty="0" smtClean="0"/>
              <a:t>Tube </a:t>
            </a:r>
            <a:r>
              <a:rPr lang="en-US" dirty="0" smtClean="0"/>
              <a:t>b</a:t>
            </a:r>
            <a:r>
              <a:rPr lang="en-US" dirty="0" smtClean="0"/>
              <a:t>ending mode: analytical </a:t>
            </a:r>
            <a:r>
              <a:rPr lang="en-US" dirty="0" err="1" smtClean="0"/>
              <a:t>eigen</a:t>
            </a:r>
            <a:r>
              <a:rPr lang="en-US" dirty="0" smtClean="0"/>
              <a:t> </a:t>
            </a:r>
            <a:r>
              <a:rPr lang="en-US" dirty="0" smtClean="0"/>
              <a:t>frequency (Blevins)</a:t>
            </a:r>
            <a:endParaRPr lang="en-US" dirty="0" smtClean="0"/>
          </a:p>
        </p:txBody>
      </p:sp>
      <p:sp>
        <p:nvSpPr>
          <p:cNvPr id="5" name="TextBox 4"/>
          <p:cNvSpPr txBox="1"/>
          <p:nvPr/>
        </p:nvSpPr>
        <p:spPr>
          <a:xfrm>
            <a:off x="0" y="0"/>
            <a:ext cx="2743200" cy="369332"/>
          </a:xfrm>
          <a:prstGeom prst="rect">
            <a:avLst/>
          </a:prstGeom>
          <a:noFill/>
        </p:spPr>
        <p:txBody>
          <a:bodyPr wrap="square" rtlCol="0">
            <a:spAutoFit/>
          </a:bodyPr>
          <a:lstStyle/>
          <a:p>
            <a:r>
              <a:rPr lang="en-US" dirty="0" smtClean="0"/>
              <a:t>3. Tubes Modeling</a:t>
            </a:r>
            <a:endParaRPr lang="en-US" dirty="0"/>
          </a:p>
        </p:txBody>
      </p:sp>
      <p:sp>
        <p:nvSpPr>
          <p:cNvPr id="6" name="Rectangle 5"/>
          <p:cNvSpPr/>
          <p:nvPr/>
        </p:nvSpPr>
        <p:spPr>
          <a:xfrm>
            <a:off x="381000" y="3581400"/>
            <a:ext cx="4038600" cy="923330"/>
          </a:xfrm>
          <a:prstGeom prst="rect">
            <a:avLst/>
          </a:prstGeom>
        </p:spPr>
        <p:txBody>
          <a:bodyPr wrap="square">
            <a:spAutoFit/>
          </a:bodyPr>
          <a:lstStyle/>
          <a:p>
            <a:r>
              <a:rPr lang="en-US" dirty="0" smtClean="0"/>
              <a:t>Breathing </a:t>
            </a:r>
            <a:r>
              <a:rPr lang="en-US" dirty="0" smtClean="0"/>
              <a:t>mode</a:t>
            </a:r>
          </a:p>
          <a:p>
            <a:r>
              <a:rPr lang="en-US" dirty="0" smtClean="0"/>
              <a:t>Cylindrical </a:t>
            </a:r>
            <a:r>
              <a:rPr lang="en-US" dirty="0" smtClean="0"/>
              <a:t>shells of infinite </a:t>
            </a:r>
            <a:r>
              <a:rPr lang="en-US" dirty="0"/>
              <a:t>length (Blevins </a:t>
            </a:r>
            <a:r>
              <a:rPr lang="en-US" dirty="0" smtClean="0"/>
              <a:t>)</a:t>
            </a:r>
            <a:endParaRPr lang="en-US" dirty="0" smtClean="0"/>
          </a:p>
        </p:txBody>
      </p:sp>
      <p:pic>
        <p:nvPicPr>
          <p:cNvPr id="7" name="Picture 4"/>
          <p:cNvPicPr>
            <a:picLocks noChangeAspect="1" noChangeArrowheads="1"/>
          </p:cNvPicPr>
          <p:nvPr/>
        </p:nvPicPr>
        <p:blipFill>
          <a:blip r:embed="rId5" cstate="print"/>
          <a:srcRect/>
          <a:stretch>
            <a:fillRect/>
          </a:stretch>
        </p:blipFill>
        <p:spPr bwMode="auto">
          <a:xfrm>
            <a:off x="4495800" y="3810000"/>
            <a:ext cx="3838575" cy="2676525"/>
          </a:xfrm>
          <a:prstGeom prst="rect">
            <a:avLst/>
          </a:prstGeom>
          <a:noFill/>
          <a:ln w="9525">
            <a:noFill/>
            <a:miter lim="800000"/>
            <a:headEnd/>
            <a:tailEnd/>
          </a:ln>
        </p:spPr>
      </p:pic>
      <p:pic>
        <p:nvPicPr>
          <p:cNvPr id="8" name="Picture 5"/>
          <p:cNvPicPr>
            <a:picLocks noChangeAspect="1" noChangeArrowheads="1"/>
          </p:cNvPicPr>
          <p:nvPr/>
        </p:nvPicPr>
        <p:blipFill>
          <a:blip r:embed="rId6" cstate="print"/>
          <a:srcRect/>
          <a:stretch>
            <a:fillRect/>
          </a:stretch>
        </p:blipFill>
        <p:spPr bwMode="auto">
          <a:xfrm>
            <a:off x="2209800" y="4419600"/>
            <a:ext cx="838200" cy="2029758"/>
          </a:xfrm>
          <a:prstGeom prst="rect">
            <a:avLst/>
          </a:prstGeom>
          <a:noFill/>
          <a:ln w="9525">
            <a:noFill/>
            <a:miter lim="800000"/>
            <a:headEnd/>
            <a:tailEnd/>
          </a:ln>
        </p:spPr>
      </p:pic>
      <p:sp>
        <p:nvSpPr>
          <p:cNvPr id="9" name="TextBox 8"/>
          <p:cNvSpPr txBox="1"/>
          <p:nvPr/>
        </p:nvSpPr>
        <p:spPr>
          <a:xfrm>
            <a:off x="0" y="533400"/>
            <a:ext cx="3733800" cy="369332"/>
          </a:xfrm>
          <a:prstGeom prst="rect">
            <a:avLst/>
          </a:prstGeom>
          <a:noFill/>
        </p:spPr>
        <p:txBody>
          <a:bodyPr wrap="square" rtlCol="0">
            <a:spAutoFit/>
          </a:bodyPr>
          <a:lstStyle/>
          <a:p>
            <a:r>
              <a:rPr lang="en-US" dirty="0" smtClean="0"/>
              <a:t>3.1 Bending and breathing modes</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21646</TotalTime>
  <Words>953</Words>
  <Application>Microsoft Office PowerPoint</Application>
  <PresentationFormat>On-screen Show (4:3)</PresentationFormat>
  <Paragraphs>117</Paragraphs>
  <Slides>24</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fabrice</dc:creator>
  <cp:lastModifiedBy>Fabrice</cp:lastModifiedBy>
  <cp:revision>167</cp:revision>
  <dcterms:created xsi:type="dcterms:W3CDTF">2014-09-08T20:15:04Z</dcterms:created>
  <dcterms:modified xsi:type="dcterms:W3CDTF">2015-03-09T21:07:10Z</dcterms:modified>
</cp:coreProperties>
</file>