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23"/>
  </p:notesMasterIdLst>
  <p:handoutMasterIdLst>
    <p:handoutMasterId r:id="rId24"/>
  </p:handoutMasterIdLst>
  <p:sldIdLst>
    <p:sldId id="256" r:id="rId2"/>
    <p:sldId id="310" r:id="rId3"/>
    <p:sldId id="330" r:id="rId4"/>
    <p:sldId id="331" r:id="rId5"/>
    <p:sldId id="335" r:id="rId6"/>
    <p:sldId id="332" r:id="rId7"/>
    <p:sldId id="333" r:id="rId8"/>
    <p:sldId id="334" r:id="rId9"/>
    <p:sldId id="336" r:id="rId10"/>
    <p:sldId id="337" r:id="rId11"/>
    <p:sldId id="340" r:id="rId12"/>
    <p:sldId id="338" r:id="rId13"/>
    <p:sldId id="339" r:id="rId14"/>
    <p:sldId id="341" r:id="rId15"/>
    <p:sldId id="342" r:id="rId16"/>
    <p:sldId id="329" r:id="rId17"/>
    <p:sldId id="311" r:id="rId18"/>
    <p:sldId id="343" r:id="rId19"/>
    <p:sldId id="344" r:id="rId20"/>
    <p:sldId id="327" r:id="rId21"/>
    <p:sldId id="328" r:id="rId22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00"/>
    <a:srgbClr val="FF0600"/>
    <a:srgbClr val="F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99" autoAdjust="0"/>
    <p:restoredTop sz="98688" autoAdjust="0"/>
  </p:normalViewPr>
  <p:slideViewPr>
    <p:cSldViewPr snapToGrid="0" snapToObjects="1">
      <p:cViewPr varScale="1">
        <p:scale>
          <a:sx n="113" d="100"/>
          <a:sy n="113" d="100"/>
        </p:scale>
        <p:origin x="-13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B1598-9ABA-CE4B-B487-490B000758C5}" type="datetimeFigureOut">
              <a:rPr lang="en-US" smtClean="0"/>
              <a:t>2014/16/12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A2725-F6AB-AF48-AD2E-2D22C7EC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86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8D00B-A97F-1D49-90B0-5C00E9C58F0F}" type="datetimeFigureOut">
              <a:rPr lang="ja-JP" altLang="en-US" smtClean="0"/>
              <a:pPr/>
              <a:t>2014/16/12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B1E19-CF36-A244-8A85-A1D4B9D837F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322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ja-JP" altLang="en-US" dirty="0" smtClean="0"/>
              <a:t>マスタ サブタイトルの書式設定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 i="0">
                <a:latin typeface="Tahoma"/>
                <a:ea typeface="ＤＦＰ太丸ゴシック体"/>
              </a:defRPr>
            </a:lvl1pPr>
          </a:lstStyle>
          <a:p>
            <a:r>
              <a:rPr lang="en-US" altLang="ja-JP" dirty="0" smtClean="0"/>
              <a:t>Jun. 17, 2010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25655" y="6476999"/>
            <a:ext cx="5507719" cy="274320"/>
          </a:xfrm>
        </p:spPr>
        <p:txBody>
          <a:bodyPr/>
          <a:lstStyle>
            <a:lvl1pPr>
              <a:defRPr sz="1400" b="1" i="0">
                <a:latin typeface="Tahoma"/>
                <a:ea typeface="ＤＦＰ太丸ゴシック体"/>
              </a:defRPr>
            </a:lvl1pPr>
          </a:lstStyle>
          <a:p>
            <a:r>
              <a:rPr lang="en-US" altLang="ja-JP" dirty="0" smtClean="0"/>
              <a:t>SURF Lecture 2010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Tahoma"/>
                <a:ea typeface="ＤＦＰ太丸ゴシック体"/>
              </a:defRPr>
            </a:lvl1pPr>
          </a:lstStyle>
          <a:p>
            <a:fld id="{FF21C145-317C-4DEC-9A6B-045D66B7A0F9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  <p:sp>
        <p:nvSpPr>
          <p:cNvPr id="10" name="正方形/長方形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2014/16/12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正方形/長方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2014/16/12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2014/16/12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正方形/長方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ja-JP" altLang="en-US" dirty="0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AB499-F5DE-4BE5-BB26-90CC428051F7}" type="datetime1">
              <a:rPr lang="en-US" altLang="ja-JP" smtClean="0"/>
              <a:pPr/>
              <a:t>2014/16/12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5CD18-686B-47A9-AFD5-66CE5FA52A66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2014/16/12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2014/16/12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2014/16/12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2014/16/12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2014/16/12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2" name="正方形/長方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正方形/長方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2014/16/12</a:t>
            </a:fld>
            <a:endParaRPr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正方形/長方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 bwMode="invGray">
          <a:xfrm>
            <a:off x="0" y="880239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正方形/長方形 6"/>
          <p:cNvSpPr/>
          <p:nvPr/>
        </p:nvSpPr>
        <p:spPr bwMode="ltGray">
          <a:xfrm>
            <a:off x="0" y="1"/>
            <a:ext cx="9143999" cy="880238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27839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925959"/>
            <a:ext cx="8229600" cy="547484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2 </a:t>
            </a:r>
            <a:r>
              <a:rPr kumimoji="0" lang="ja-JP" altLang="en-US" dirty="0" smtClean="0"/>
              <a:t>レベル</a:t>
            </a:r>
          </a:p>
          <a:p>
            <a:pPr lvl="2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3 </a:t>
            </a:r>
            <a:r>
              <a:rPr kumimoji="0" lang="ja-JP" altLang="en-US" dirty="0" smtClean="0"/>
              <a:t>レベル</a:t>
            </a:r>
          </a:p>
          <a:p>
            <a:pPr lvl="3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4 </a:t>
            </a:r>
            <a:r>
              <a:rPr kumimoji="0" lang="ja-JP" altLang="en-US" dirty="0" smtClean="0"/>
              <a:t>レベル</a:t>
            </a:r>
          </a:p>
          <a:p>
            <a:pPr lvl="4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5 </a:t>
            </a:r>
            <a:r>
              <a:rPr kumimoji="0" lang="ja-JP" altLang="en-US" dirty="0" smtClean="0"/>
              <a:t>レベル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r>
              <a:rPr lang="en-US" altLang="ja-JP" dirty="0" smtClean="0"/>
              <a:t>Jun. 17, 2010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1" sz="3600" b="1" kern="1200">
          <a:solidFill>
            <a:schemeClr val="accent1">
              <a:satMod val="150000"/>
            </a:schemeClr>
          </a:solidFill>
          <a:effectLst/>
          <a:latin typeface="+mj-lt"/>
          <a:ea typeface="ＤＦＰ太丸ゴシック体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1" sz="3200" kern="1200">
          <a:solidFill>
            <a:schemeClr val="tx1"/>
          </a:solidFill>
          <a:latin typeface="Corbel"/>
          <a:ea typeface="ＤＦＰ太丸ゴシック体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1" sz="2800" kern="1200">
          <a:solidFill>
            <a:schemeClr val="tx1"/>
          </a:solidFill>
          <a:latin typeface="Corbel"/>
          <a:ea typeface="ＤＦＰ太丸ゴシック体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1" sz="2400" kern="1200">
          <a:solidFill>
            <a:schemeClr val="tx1"/>
          </a:solidFill>
          <a:latin typeface="Corbel"/>
          <a:ea typeface="ＤＦＰ太丸ゴシック体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1" sz="2000" kern="1200">
          <a:solidFill>
            <a:schemeClr val="tx1"/>
          </a:solidFill>
          <a:latin typeface="Corbel"/>
          <a:ea typeface="ＤＦＰ太丸ゴシック体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1" lang="en-US" sz="2000" kern="1200" smtClean="0">
          <a:solidFill>
            <a:schemeClr val="tx1"/>
          </a:solidFill>
          <a:latin typeface="Corbel"/>
          <a:ea typeface="ＤＦＰ太丸ゴシック体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4800" dirty="0" smtClean="0"/>
              <a:t>Higher order laser modes</a:t>
            </a:r>
            <a:br>
              <a:rPr lang="en-US" altLang="ja-JP" sz="4800" dirty="0" smtClean="0"/>
            </a:br>
            <a:r>
              <a:rPr lang="en-US" altLang="ja-JP" sz="4800" dirty="0" smtClean="0"/>
              <a:t>in gravitational wave detectors</a:t>
            </a:r>
            <a:endParaRPr lang="ja-JP" altLang="en-US" sz="48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 rot="10800000" flipV="1">
            <a:off x="685800" y="5225918"/>
            <a:ext cx="8077200" cy="553524"/>
          </a:xfrm>
        </p:spPr>
        <p:txBody>
          <a:bodyPr/>
          <a:lstStyle/>
          <a:p>
            <a:r>
              <a:rPr lang="en-US" altLang="ja-JP" dirty="0" smtClean="0">
                <a:latin typeface="+mj-lt"/>
              </a:rPr>
              <a:t>Koji Arai – LIGO Laboratory / Caltech</a:t>
            </a:r>
            <a:endParaRPr lang="ja-JP" altLang="en-US" dirty="0">
              <a:latin typeface="+mj-lt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597661" y="424934"/>
            <a:ext cx="197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j-lt"/>
                <a:cs typeface="Tahoma"/>
              </a:rPr>
              <a:t>LIGO-G1401</a:t>
            </a:r>
            <a:r>
              <a:rPr lang="en-US" altLang="ja-JP" dirty="0" smtClean="0">
                <a:latin typeface="+mj-lt"/>
                <a:cs typeface="Tahoma"/>
              </a:rPr>
              <a:t>391</a:t>
            </a:r>
            <a:r>
              <a:rPr kumimoji="1" lang="en-US" altLang="ja-JP" dirty="0" smtClean="0">
                <a:latin typeface="+mj-lt"/>
                <a:cs typeface="Tahoma"/>
              </a:rPr>
              <a:t>-v1</a:t>
            </a:r>
            <a:endParaRPr kumimoji="1" lang="ja-JP" altLang="en-US" dirty="0">
              <a:latin typeface="+mj-lt"/>
              <a:cs typeface="Tahom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065944"/>
            <a:ext cx="9144000" cy="57920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cs typeface="Tahoma"/>
              </a:rPr>
              <a:t>TEM modes with matched </a:t>
            </a:r>
            <a:r>
              <a:rPr lang="en-US" sz="2400" b="1" dirty="0" err="1" smtClean="0">
                <a:cs typeface="Tahoma"/>
              </a:rPr>
              <a:t>wavefront</a:t>
            </a:r>
            <a:r>
              <a:rPr lang="en-US" sz="2400" b="1" dirty="0" smtClean="0">
                <a:cs typeface="Tahoma"/>
              </a:rPr>
              <a:t> </a:t>
            </a:r>
            <a:r>
              <a:rPr lang="en-US" sz="2400" b="1" dirty="0" err="1" smtClean="0">
                <a:cs typeface="Tahoma"/>
              </a:rPr>
              <a:t>RoC</a:t>
            </a:r>
            <a:endParaRPr lang="en-US" sz="2400" b="1" dirty="0">
              <a:cs typeface="Tahom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574" y="132536"/>
            <a:ext cx="8229600" cy="73049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“Cavity” </a:t>
            </a:r>
            <a:r>
              <a:rPr lang="en-US" altLang="ja-JP" dirty="0" err="1" smtClean="0"/>
              <a:t>eigenmodes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017" y="1664726"/>
            <a:ext cx="5530491" cy="39696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4943" y="6323979"/>
            <a:ext cx="7088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A. E. </a:t>
            </a:r>
            <a:r>
              <a:rPr lang="en-US" dirty="0" err="1"/>
              <a:t>Siegman</a:t>
            </a:r>
            <a:r>
              <a:rPr lang="en-US" dirty="0"/>
              <a:t>, </a:t>
            </a:r>
            <a:r>
              <a:rPr lang="en-US" i="1" dirty="0"/>
              <a:t>Lasers</a:t>
            </a:r>
            <a:r>
              <a:rPr lang="en-US" dirty="0"/>
              <a:t>, University Science Books, Mill Valley, CA (1986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096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065944"/>
            <a:ext cx="9144000" cy="57920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cs typeface="Tahoma"/>
              </a:rPr>
              <a:t>Due to different </a:t>
            </a:r>
            <a:r>
              <a:rPr lang="en-US" sz="2400" b="1" dirty="0" err="1" smtClean="0">
                <a:cs typeface="Tahoma"/>
              </a:rPr>
              <a:t>Gouy</a:t>
            </a:r>
            <a:r>
              <a:rPr lang="en-US" sz="2400" b="1" dirty="0" smtClean="0">
                <a:cs typeface="Tahoma"/>
              </a:rPr>
              <a:t> phase shifts between TEM modes,</a:t>
            </a:r>
            <a:br>
              <a:rPr lang="en-US" sz="2400" b="1" dirty="0" smtClean="0">
                <a:cs typeface="Tahoma"/>
              </a:rPr>
            </a:br>
            <a:r>
              <a:rPr lang="en-US" sz="2400" b="1" dirty="0" smtClean="0">
                <a:cs typeface="Tahoma"/>
              </a:rPr>
              <a:t>their resonant frequencies are different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574" y="132536"/>
            <a:ext cx="8229600" cy="73049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“Cavity” </a:t>
            </a:r>
            <a:r>
              <a:rPr lang="en-US" altLang="ja-JP" dirty="0" err="1" smtClean="0"/>
              <a:t>eigenmodes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74943" y="6323979"/>
            <a:ext cx="7088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A. E. </a:t>
            </a:r>
            <a:r>
              <a:rPr lang="en-US" dirty="0" err="1"/>
              <a:t>Siegman</a:t>
            </a:r>
            <a:r>
              <a:rPr lang="en-US" dirty="0"/>
              <a:t>, </a:t>
            </a:r>
            <a:r>
              <a:rPr lang="en-US" i="1" dirty="0"/>
              <a:t>Lasers</a:t>
            </a:r>
            <a:r>
              <a:rPr lang="en-US" dirty="0"/>
              <a:t>, University Science Books, Mill Valley, CA (1986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9825"/>
            <a:ext cx="8851900" cy="22412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0800" y="2518992"/>
            <a:ext cx="203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f</a:t>
            </a:r>
            <a:r>
              <a:rPr lang="en-US" sz="2000" b="1" dirty="0" err="1" smtClean="0">
                <a:solidFill>
                  <a:srgbClr val="FF0000"/>
                </a:solidFill>
              </a:rPr>
              <a:t>FSR</a:t>
            </a:r>
            <a:r>
              <a:rPr lang="en-US" sz="2000" b="1" dirty="0" smtClean="0">
                <a:solidFill>
                  <a:srgbClr val="FF0000"/>
                </a:solidFill>
              </a:rPr>
              <a:t> = c/2L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1508" y="2671392"/>
            <a:ext cx="3112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f</a:t>
            </a:r>
            <a:r>
              <a:rPr lang="en-US" sz="2000" b="1" dirty="0" err="1" smtClean="0">
                <a:solidFill>
                  <a:srgbClr val="FF0000"/>
                </a:solidFill>
              </a:rPr>
              <a:t>TMS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= </a:t>
            </a:r>
            <a:r>
              <a:rPr lang="en-US" sz="2400" b="1" dirty="0" err="1">
                <a:solidFill>
                  <a:srgbClr val="FF0000"/>
                </a:solidFill>
              </a:rPr>
              <a:t>f</a:t>
            </a:r>
            <a:r>
              <a:rPr lang="en-US" sz="2000" b="1" dirty="0" err="1">
                <a:solidFill>
                  <a:srgbClr val="FF0000"/>
                </a:solidFill>
              </a:rPr>
              <a:t>FSR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x </a:t>
            </a:r>
            <a:r>
              <a:rPr lang="en-US" sz="2400" b="1" dirty="0" err="1" smtClean="0">
                <a:solidFill>
                  <a:srgbClr val="FF0000"/>
                </a:solidFill>
                <a:cs typeface="Tahoma"/>
              </a:rPr>
              <a:t>ζ</a:t>
            </a:r>
            <a:r>
              <a:rPr lang="en-US" sz="2400" b="1" dirty="0" smtClean="0">
                <a:solidFill>
                  <a:srgbClr val="FF0000"/>
                </a:solidFill>
                <a:cs typeface="Tahoma"/>
              </a:rPr>
              <a:t>/(2 pi)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48100" y="5262192"/>
            <a:ext cx="500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cs typeface="Tahoma"/>
              </a:rPr>
              <a:t>ζ</a:t>
            </a:r>
            <a:r>
              <a:rPr lang="en-US" sz="2400" b="1" dirty="0" smtClean="0">
                <a:solidFill>
                  <a:srgbClr val="FF0000"/>
                </a:solidFill>
                <a:cs typeface="Tahoma"/>
              </a:rPr>
              <a:t>: cavity round trip </a:t>
            </a:r>
            <a:r>
              <a:rPr lang="en-US" sz="2400" b="1" dirty="0" err="1" smtClean="0">
                <a:solidFill>
                  <a:srgbClr val="FF0000"/>
                </a:solidFill>
                <a:cs typeface="Tahoma"/>
              </a:rPr>
              <a:t>Gouy</a:t>
            </a:r>
            <a:r>
              <a:rPr lang="en-US" sz="2400" b="1" dirty="0" smtClean="0">
                <a:solidFill>
                  <a:srgbClr val="FF0000"/>
                </a:solidFill>
                <a:cs typeface="Tahoma"/>
              </a:rPr>
              <a:t> phase shift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64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02" y="961661"/>
            <a:ext cx="6192268" cy="2594267"/>
          </a:xfrm>
          <a:prstGeom prst="rect">
            <a:avLst/>
          </a:prstGeom>
        </p:spPr>
      </p:pic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065944"/>
            <a:ext cx="9144000" cy="57920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cs typeface="Tahoma"/>
              </a:rPr>
              <a:t>g-factors</a:t>
            </a:r>
          </a:p>
          <a:p>
            <a:pPr>
              <a:lnSpc>
                <a:spcPct val="120000"/>
              </a:lnSpc>
            </a:pPr>
            <a:endParaRPr lang="en-US" sz="2400" b="1" dirty="0">
              <a:cs typeface="Tahoma"/>
            </a:endParaRPr>
          </a:p>
          <a:p>
            <a:pPr>
              <a:lnSpc>
                <a:spcPct val="120000"/>
              </a:lnSpc>
            </a:pPr>
            <a:endParaRPr lang="en-US" sz="2400" b="1" dirty="0" smtClean="0">
              <a:cs typeface="Tahoma"/>
            </a:endParaRPr>
          </a:p>
          <a:p>
            <a:pPr>
              <a:lnSpc>
                <a:spcPct val="120000"/>
              </a:lnSpc>
            </a:pPr>
            <a:endParaRPr lang="en-US" sz="2400" b="1" dirty="0">
              <a:cs typeface="Tahoma"/>
            </a:endParaRPr>
          </a:p>
          <a:p>
            <a:pPr>
              <a:lnSpc>
                <a:spcPct val="120000"/>
              </a:lnSpc>
            </a:pPr>
            <a:endParaRPr lang="en-US" sz="2400" b="1" dirty="0" smtClean="0"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400" b="1" dirty="0" smtClean="0">
                <a:cs typeface="Tahoma"/>
              </a:rPr>
              <a:t>Stability criteria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574" y="132536"/>
            <a:ext cx="8229600" cy="73049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Optical resonator stability</a:t>
            </a:r>
            <a:endParaRPr lang="ja-JP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80" y="3883019"/>
            <a:ext cx="2259646" cy="859302"/>
          </a:xfrm>
          <a:prstGeom prst="rect">
            <a:avLst/>
          </a:prstGeom>
          <a:ln>
            <a:solidFill>
              <a:srgbClr val="FF06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870" y="3401948"/>
            <a:ext cx="3510478" cy="3360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4943" y="5732188"/>
            <a:ext cx="70885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A. E. </a:t>
            </a:r>
            <a:r>
              <a:rPr lang="en-US" dirty="0" err="1"/>
              <a:t>Siegman</a:t>
            </a:r>
            <a:r>
              <a:rPr lang="en-US" dirty="0"/>
              <a:t>, </a:t>
            </a:r>
            <a:r>
              <a:rPr lang="en-US" i="1" dirty="0"/>
              <a:t>Lasers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University </a:t>
            </a:r>
            <a:r>
              <a:rPr lang="en-US" dirty="0"/>
              <a:t>Science Books,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Mill </a:t>
            </a:r>
            <a:r>
              <a:rPr lang="en-US" dirty="0"/>
              <a:t>Valley, CA (1986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095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065944"/>
            <a:ext cx="9144000" cy="28583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cs typeface="Tahoma"/>
              </a:rPr>
              <a:t>G</a:t>
            </a:r>
            <a:r>
              <a:rPr lang="en-US" sz="2400" b="1" dirty="0" smtClean="0">
                <a:cs typeface="Tahoma"/>
              </a:rPr>
              <a:t>eneral case</a:t>
            </a:r>
          </a:p>
          <a:p>
            <a:pPr>
              <a:lnSpc>
                <a:spcPct val="120000"/>
              </a:lnSpc>
            </a:pPr>
            <a:endParaRPr lang="en-US" sz="2400" b="1" dirty="0">
              <a:cs typeface="Tahoma"/>
            </a:endParaRPr>
          </a:p>
          <a:p>
            <a:pPr>
              <a:lnSpc>
                <a:spcPct val="120000"/>
              </a:lnSpc>
            </a:pPr>
            <a:endParaRPr lang="en-US" sz="2400" b="1" dirty="0" smtClean="0">
              <a:cs typeface="Tahoma"/>
            </a:endParaRPr>
          </a:p>
          <a:p>
            <a:pPr>
              <a:lnSpc>
                <a:spcPct val="120000"/>
              </a:lnSpc>
            </a:pPr>
            <a:endParaRPr lang="en-US" sz="2400" b="1" dirty="0">
              <a:cs typeface="Tahoma"/>
            </a:endParaRPr>
          </a:p>
          <a:p>
            <a:pPr>
              <a:lnSpc>
                <a:spcPct val="120000"/>
              </a:lnSpc>
            </a:pPr>
            <a:endParaRPr lang="en-US" sz="2400" b="1" dirty="0" smtClean="0"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400" b="1" dirty="0" smtClean="0">
                <a:cs typeface="Tahoma"/>
              </a:rPr>
              <a:t>The cavity is stable when this quantity </a:t>
            </a:r>
            <a:r>
              <a:rPr lang="en-US" sz="2400" b="1" dirty="0" err="1" smtClean="0">
                <a:cs typeface="Tahoma"/>
              </a:rPr>
              <a:t>ζ</a:t>
            </a:r>
            <a:r>
              <a:rPr lang="en-US" sz="2400" b="1" dirty="0" smtClean="0">
                <a:cs typeface="Tahoma"/>
              </a:rPr>
              <a:t> exists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574" y="132536"/>
            <a:ext cx="8229600" cy="73049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Optical resonator stability</a:t>
            </a:r>
            <a:endParaRPr lang="ja-JP" altLang="en-US" dirty="0"/>
          </a:p>
        </p:txBody>
      </p:sp>
      <p:sp>
        <p:nvSpPr>
          <p:cNvPr id="9" name="Rectangle 8"/>
          <p:cNvSpPr/>
          <p:nvPr/>
        </p:nvSpPr>
        <p:spPr>
          <a:xfrm>
            <a:off x="174943" y="6028084"/>
            <a:ext cx="7088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T1300189 “On </a:t>
            </a:r>
            <a:r>
              <a:rPr lang="en-US" dirty="0"/>
              <a:t>the accumulated round-trip </a:t>
            </a:r>
            <a:r>
              <a:rPr lang="en-US" dirty="0" err="1"/>
              <a:t>Gouy</a:t>
            </a:r>
            <a:r>
              <a:rPr lang="en-US" dirty="0"/>
              <a:t> phase shift for a general optical </a:t>
            </a:r>
            <a:r>
              <a:rPr lang="en-US" dirty="0" smtClean="0"/>
              <a:t>cavity” Koji </a:t>
            </a:r>
            <a:r>
              <a:rPr lang="en-US" dirty="0"/>
              <a:t>Arai https://</a:t>
            </a:r>
            <a:r>
              <a:rPr lang="en-US" dirty="0" err="1"/>
              <a:t>dcc.ligo.org</a:t>
            </a:r>
            <a:r>
              <a:rPr lang="en-US" dirty="0"/>
              <a:t>/LIGO-T1300189</a:t>
            </a:r>
            <a:endParaRPr lang="en-US" dirty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7019"/>
            <a:ext cx="9144000" cy="1390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924300"/>
            <a:ext cx="222885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0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574" y="132536"/>
            <a:ext cx="8229600" cy="73049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Cavity alignment</a:t>
            </a:r>
            <a:endParaRPr lang="ja-JP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271" t="27162"/>
          <a:stretch/>
        </p:blipFill>
        <p:spPr>
          <a:xfrm>
            <a:off x="3428999" y="1479550"/>
            <a:ext cx="4132011" cy="188961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96900" y="1809750"/>
            <a:ext cx="6477000" cy="1155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25959"/>
            <a:ext cx="8229600" cy="6122541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To match the input beam axis and the cavity axis</a:t>
            </a:r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Corresponds to the suppression of TEM01/10 mode in the beam with regard to the cavity mode</a:t>
            </a:r>
            <a:endParaRPr lang="en-US" sz="2400" b="1" dirty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4 </a:t>
            </a:r>
            <a:r>
              <a:rPr lang="en-US" sz="2400" b="1" dirty="0" err="1" smtClean="0"/>
              <a:t>d.o.f</a:t>
            </a:r>
            <a:r>
              <a:rPr lang="en-US" sz="2400" b="1" dirty="0" smtClean="0"/>
              <a:t>.: (Horizontal, Vertical) x (translation, rotation)</a:t>
            </a:r>
            <a:endParaRPr lang="en-US" sz="2400" b="1" dirty="0"/>
          </a:p>
          <a:p>
            <a:pPr marL="118872" indent="0">
              <a:buNone/>
            </a:pPr>
            <a:r>
              <a:rPr lang="en-US" sz="2000" dirty="0" smtClean="0"/>
              <a:t>Note: it is most intuitive to define the trans/rot at the waist</a:t>
            </a:r>
          </a:p>
          <a:p>
            <a:pPr marL="118872" indent="0">
              <a:buNone/>
            </a:pPr>
            <a:endParaRPr lang="en-US" sz="2000" b="1" dirty="0" smtClean="0"/>
          </a:p>
          <a:p>
            <a:pPr marL="118872" indent="0">
              <a:buNone/>
            </a:pPr>
            <a:endParaRPr lang="en-US" sz="2000" b="1" dirty="0"/>
          </a:p>
          <a:p>
            <a:r>
              <a:rPr lang="en-US" sz="2400" b="1" dirty="0" smtClean="0"/>
              <a:t>To </a:t>
            </a:r>
            <a:r>
              <a:rPr lang="en-US" sz="2400" b="1" dirty="0"/>
              <a:t>move the mirrors or to move the beam</a:t>
            </a:r>
            <a:r>
              <a:rPr lang="en-US" sz="2400" b="1" dirty="0" smtClean="0"/>
              <a:t>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79198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25959"/>
            <a:ext cx="8229600" cy="6122541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To match the waist size and position of the input beam to these of the cavity</a:t>
            </a:r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r>
              <a:rPr lang="en-US" sz="2400" b="1" dirty="0" smtClean="0"/>
              <a:t>Corresponds to the suppression of TEM02/11/20 mode in the beam with regard to the cavity mode</a:t>
            </a:r>
            <a:endParaRPr lang="en-US" sz="2400" b="1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574" y="132536"/>
            <a:ext cx="8229600" cy="73049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Cavity mode matching</a:t>
            </a:r>
            <a:endParaRPr lang="ja-JP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333" b="23242"/>
          <a:stretch/>
        </p:blipFill>
        <p:spPr>
          <a:xfrm>
            <a:off x="3009900" y="1930400"/>
            <a:ext cx="4860745" cy="242216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549400" y="2476500"/>
            <a:ext cx="1892300" cy="393700"/>
          </a:xfrm>
          <a:custGeom>
            <a:avLst/>
            <a:gdLst>
              <a:gd name="connsiteX0" fmla="*/ 0 w 1892300"/>
              <a:gd name="connsiteY0" fmla="*/ 393700 h 393700"/>
              <a:gd name="connsiteX1" fmla="*/ 876300 w 1892300"/>
              <a:gd name="connsiteY1" fmla="*/ 317500 h 393700"/>
              <a:gd name="connsiteX2" fmla="*/ 1892300 w 1892300"/>
              <a:gd name="connsiteY2" fmla="*/ 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2300" h="393700">
                <a:moveTo>
                  <a:pt x="0" y="393700"/>
                </a:moveTo>
                <a:cubicBezTo>
                  <a:pt x="280458" y="388408"/>
                  <a:pt x="560917" y="383117"/>
                  <a:pt x="876300" y="317500"/>
                </a:cubicBezTo>
                <a:cubicBezTo>
                  <a:pt x="1191683" y="251883"/>
                  <a:pt x="1892300" y="0"/>
                  <a:pt x="189230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 flipV="1">
            <a:off x="1549400" y="3225800"/>
            <a:ext cx="1892300" cy="393700"/>
          </a:xfrm>
          <a:custGeom>
            <a:avLst/>
            <a:gdLst>
              <a:gd name="connsiteX0" fmla="*/ 0 w 1892300"/>
              <a:gd name="connsiteY0" fmla="*/ 393700 h 393700"/>
              <a:gd name="connsiteX1" fmla="*/ 876300 w 1892300"/>
              <a:gd name="connsiteY1" fmla="*/ 317500 h 393700"/>
              <a:gd name="connsiteX2" fmla="*/ 1892300 w 1892300"/>
              <a:gd name="connsiteY2" fmla="*/ 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2300" h="393700">
                <a:moveTo>
                  <a:pt x="0" y="393700"/>
                </a:moveTo>
                <a:cubicBezTo>
                  <a:pt x="280458" y="388408"/>
                  <a:pt x="560917" y="383117"/>
                  <a:pt x="876300" y="317500"/>
                </a:cubicBezTo>
                <a:cubicBezTo>
                  <a:pt x="1191683" y="251883"/>
                  <a:pt x="1892300" y="0"/>
                  <a:pt x="189230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441700" y="2235200"/>
            <a:ext cx="342900" cy="1600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588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Angular global control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Wave Front Sensing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latin typeface="+mj-lt"/>
                <a:cs typeface="Tahoma"/>
              </a:rPr>
              <a:t>Misalignment between the incident beam and the cavity axis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FF0600"/>
                </a:solidFill>
                <a:latin typeface="+mj-lt"/>
                <a:cs typeface="Tahoma"/>
              </a:rPr>
              <a:t>The carrier is resonant in the cavity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+mj-lt"/>
                <a:cs typeface="Tahoma"/>
              </a:rPr>
              <a:t>The reflection port has</a:t>
            </a:r>
            <a:endParaRPr lang="en-US" sz="2400" b="1" dirty="0">
              <a:solidFill>
                <a:srgbClr val="000000"/>
              </a:solidFill>
              <a:latin typeface="+mj-lt"/>
              <a:cs typeface="Tahoma"/>
            </a:endParaRPr>
          </a:p>
          <a:p>
            <a:pPr lvl="2">
              <a:lnSpc>
                <a:spcPct val="120000"/>
              </a:lnSpc>
            </a:pPr>
            <a:r>
              <a:rPr lang="en-US" sz="2000" b="1" dirty="0">
                <a:solidFill>
                  <a:srgbClr val="0000FF"/>
                </a:solidFill>
                <a:cs typeface="Tahoma"/>
              </a:rPr>
              <a:t>Prompt reflection of the modulation </a:t>
            </a: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sidebands</a:t>
            </a:r>
          </a:p>
          <a:p>
            <a:pPr lvl="2">
              <a:lnSpc>
                <a:spcPct val="120000"/>
              </a:lnSpc>
            </a:pPr>
            <a:r>
              <a:rPr lang="en-US" sz="2000" b="1" dirty="0">
                <a:solidFill>
                  <a:srgbClr val="FF0600"/>
                </a:solidFill>
                <a:cs typeface="Tahoma"/>
              </a:rPr>
              <a:t>Prompt reflection of the </a:t>
            </a:r>
            <a:r>
              <a:rPr lang="en-US" sz="2000" b="1" dirty="0" smtClean="0">
                <a:solidFill>
                  <a:srgbClr val="FF0600"/>
                </a:solidFill>
                <a:cs typeface="Tahoma"/>
              </a:rPr>
              <a:t>carrier</a:t>
            </a:r>
            <a:endParaRPr lang="en-US" sz="2000" b="1" dirty="0">
              <a:solidFill>
                <a:srgbClr val="FF0600"/>
              </a:solidFill>
              <a:cs typeface="Tahoma"/>
            </a:endParaRPr>
          </a:p>
          <a:p>
            <a:pPr lvl="2">
              <a:lnSpc>
                <a:spcPct val="120000"/>
              </a:lnSpc>
            </a:pPr>
            <a:r>
              <a:rPr lang="en-US" sz="2000" b="1" dirty="0" smtClean="0">
                <a:solidFill>
                  <a:srgbClr val="FF0600"/>
                </a:solidFill>
                <a:cs typeface="Tahoma"/>
              </a:rPr>
              <a:t>Leakage field from </a:t>
            </a:r>
            <a:r>
              <a:rPr lang="en-US" sz="2000" b="1" dirty="0">
                <a:solidFill>
                  <a:srgbClr val="FF0600"/>
                </a:solidFill>
                <a:cs typeface="Tahoma"/>
              </a:rPr>
              <a:t>the </a:t>
            </a:r>
            <a:r>
              <a:rPr lang="en-US" sz="2000" b="1" dirty="0" smtClean="0">
                <a:solidFill>
                  <a:srgbClr val="FF0600"/>
                </a:solidFill>
                <a:cs typeface="Tahoma"/>
              </a:rPr>
              <a:t>cavity internal mode</a:t>
            </a:r>
          </a:p>
        </p:txBody>
      </p:sp>
      <p:sp>
        <p:nvSpPr>
          <p:cNvPr id="4" name="Rectangle 3"/>
          <p:cNvSpPr/>
          <p:nvPr/>
        </p:nvSpPr>
        <p:spPr>
          <a:xfrm>
            <a:off x="84666" y="6446715"/>
            <a:ext cx="37144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E Morrison </a:t>
            </a:r>
            <a:r>
              <a:rPr lang="en-US" sz="1400" dirty="0"/>
              <a:t>et al </a:t>
            </a:r>
            <a:r>
              <a:rPr lang="en-US" sz="1400" dirty="0" err="1"/>
              <a:t>Appl</a:t>
            </a:r>
            <a:r>
              <a:rPr lang="en-US" sz="1400" dirty="0"/>
              <a:t> </a:t>
            </a:r>
            <a:r>
              <a:rPr lang="en-US" sz="1400" dirty="0" smtClean="0"/>
              <a:t>Optics </a:t>
            </a:r>
            <a:r>
              <a:rPr lang="en-US" sz="1400" b="1" dirty="0" smtClean="0"/>
              <a:t>33</a:t>
            </a:r>
            <a:r>
              <a:rPr lang="en-US" sz="1400" dirty="0" smtClean="0"/>
              <a:t> 5041-5049 </a:t>
            </a:r>
            <a:r>
              <a:rPr lang="en-US" sz="1400" dirty="0"/>
              <a:t>(</a:t>
            </a:r>
            <a:r>
              <a:rPr lang="en-US" sz="1400" dirty="0" smtClean="0"/>
              <a:t>1994)</a:t>
            </a:r>
            <a:endParaRPr lang="en-US" sz="1400" dirty="0"/>
          </a:p>
        </p:txBody>
      </p:sp>
      <p:sp>
        <p:nvSpPr>
          <p:cNvPr id="12" name="Right Bracket 11"/>
          <p:cNvSpPr/>
          <p:nvPr/>
        </p:nvSpPr>
        <p:spPr>
          <a:xfrm>
            <a:off x="6080755" y="2979146"/>
            <a:ext cx="204485" cy="785616"/>
          </a:xfrm>
          <a:prstGeom prst="rightBracket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コンテンツ プレースホルダ 2"/>
          <p:cNvSpPr txBox="1">
            <a:spLocks/>
          </p:cNvSpPr>
          <p:nvPr/>
        </p:nvSpPr>
        <p:spPr>
          <a:xfrm>
            <a:off x="6166853" y="3099418"/>
            <a:ext cx="1239247" cy="520352"/>
          </a:xfrm>
          <a:prstGeom prst="rect">
            <a:avLst/>
          </a:prstGeom>
        </p:spPr>
        <p:txBody>
          <a:bodyPr vert="horz" lIns="54864" tIns="91440" rtlCol="0">
            <a:normAutofit fontScale="925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lnSpc>
                <a:spcPct val="120000"/>
              </a:lnSpc>
              <a:buNone/>
            </a:pP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cs typeface="Tahoma"/>
              </a:rPr>
              <a:t>no signal</a:t>
            </a:r>
          </a:p>
        </p:txBody>
      </p:sp>
      <p:sp>
        <p:nvSpPr>
          <p:cNvPr id="16" name="Right Bracket 15"/>
          <p:cNvSpPr/>
          <p:nvPr/>
        </p:nvSpPr>
        <p:spPr>
          <a:xfrm>
            <a:off x="7303857" y="2979146"/>
            <a:ext cx="204485" cy="1261030"/>
          </a:xfrm>
          <a:prstGeom prst="rightBracket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コンテンツ プレースホルダ 2"/>
          <p:cNvSpPr txBox="1">
            <a:spLocks/>
          </p:cNvSpPr>
          <p:nvPr/>
        </p:nvSpPr>
        <p:spPr>
          <a:xfrm>
            <a:off x="7508342" y="2826882"/>
            <a:ext cx="1635658" cy="1585776"/>
          </a:xfrm>
          <a:prstGeom prst="rect">
            <a:avLst/>
          </a:prstGeom>
        </p:spPr>
        <p:txBody>
          <a:bodyPr vert="horz" lIns="54864" tIns="91440" rtlCol="0">
            <a:normAutofit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lnSpc>
                <a:spcPct val="120000"/>
              </a:lnSpc>
              <a:buNone/>
            </a:pPr>
            <a:r>
              <a:rPr lang="en-US" sz="2000" b="1" dirty="0" smtClean="0">
                <a:solidFill>
                  <a:srgbClr val="F600FF"/>
                </a:solidFill>
                <a:cs typeface="Tahoma"/>
              </a:rPr>
              <a:t>spatially distributed</a:t>
            </a:r>
            <a:endParaRPr lang="en-US" sz="2000" b="1" dirty="0">
              <a:solidFill>
                <a:srgbClr val="F600FF"/>
              </a:solidFill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r>
              <a:rPr lang="en-US" sz="2000" b="1" dirty="0" smtClean="0">
                <a:solidFill>
                  <a:srgbClr val="F600FF"/>
                </a:solidFill>
                <a:cs typeface="Tahoma"/>
              </a:rPr>
              <a:t>amplitude</a:t>
            </a:r>
          </a:p>
          <a:p>
            <a:pPr marL="118872" indent="0">
              <a:lnSpc>
                <a:spcPct val="120000"/>
              </a:lnSpc>
              <a:buNone/>
            </a:pPr>
            <a:r>
              <a:rPr lang="en-US" sz="2000" b="1" dirty="0" smtClean="0">
                <a:solidFill>
                  <a:srgbClr val="F600FF"/>
                </a:solidFill>
                <a:cs typeface="Tahoma"/>
              </a:rPr>
              <a:t>modulation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83" y="4412658"/>
            <a:ext cx="6522843" cy="196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67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Angular </a:t>
            </a:r>
            <a:r>
              <a:rPr lang="en-US" altLang="ja-JP" dirty="0" smtClean="0"/>
              <a:t>global control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cs typeface="Tahoma"/>
              </a:rPr>
              <a:t>Wave Front Sensing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cs typeface="Tahoma"/>
              </a:rPr>
              <a:t>WFS becomes sensitive </a:t>
            </a:r>
            <a:br>
              <a:rPr lang="en-US" sz="2400" b="1" dirty="0" smtClean="0">
                <a:cs typeface="Tahoma"/>
              </a:rPr>
            </a:br>
            <a:r>
              <a:rPr lang="en-US" sz="2400" b="1" dirty="0" smtClean="0">
                <a:cs typeface="Tahoma"/>
              </a:rPr>
              <a:t>when there is an angle between</a:t>
            </a:r>
            <a:br>
              <a:rPr lang="en-US" sz="2400" b="1" dirty="0" smtClean="0">
                <a:cs typeface="Tahoma"/>
              </a:rPr>
            </a:br>
            <a:r>
              <a:rPr lang="en-US" sz="2400" b="1" dirty="0" smtClean="0">
                <a:cs typeface="Tahoma"/>
              </a:rPr>
              <a:t>the wave fronts of the </a:t>
            </a:r>
            <a:r>
              <a:rPr lang="en-US" sz="2400" b="1" dirty="0" smtClean="0">
                <a:solidFill>
                  <a:srgbClr val="FF0600"/>
                </a:solidFill>
                <a:cs typeface="Tahoma"/>
              </a:rPr>
              <a:t>CA</a:t>
            </a:r>
            <a:r>
              <a:rPr lang="en-US" sz="2400" b="1" dirty="0" smtClean="0">
                <a:solidFill>
                  <a:srgbClr val="0000FF"/>
                </a:solidFill>
                <a:cs typeface="Tahoma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cs typeface="Tahoma"/>
              </a:rPr>
              <a:t>and</a:t>
            </a:r>
            <a:r>
              <a:rPr lang="en-US" sz="2400" b="1" dirty="0" smtClean="0">
                <a:solidFill>
                  <a:srgbClr val="0000FF"/>
                </a:solidFill>
                <a:cs typeface="Tahoma"/>
              </a:rPr>
              <a:t> SB</a:t>
            </a:r>
          </a:p>
          <a:p>
            <a:pPr lvl="1">
              <a:lnSpc>
                <a:spcPct val="120000"/>
              </a:lnSpc>
            </a:pPr>
            <a:endParaRPr lang="en-US" sz="2400" b="1" dirty="0" smtClean="0">
              <a:solidFill>
                <a:srgbClr val="0000FF"/>
              </a:solidFill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8000"/>
                </a:solidFill>
                <a:cs typeface="Tahoma"/>
              </a:rPr>
              <a:t>Can detect rotation and translation</a:t>
            </a:r>
            <a:br>
              <a:rPr lang="en-US" sz="2400" b="1" dirty="0" smtClean="0">
                <a:solidFill>
                  <a:srgbClr val="008000"/>
                </a:solidFill>
                <a:cs typeface="Tahoma"/>
              </a:rPr>
            </a:br>
            <a:r>
              <a:rPr lang="en-US" sz="2400" b="1" dirty="0" smtClean="0">
                <a:solidFill>
                  <a:srgbClr val="008000"/>
                </a:solidFill>
                <a:cs typeface="Tahoma"/>
              </a:rPr>
              <a:t> of the beam separately, </a:t>
            </a:r>
            <a:br>
              <a:rPr lang="en-US" sz="2400" b="1" dirty="0" smtClean="0">
                <a:solidFill>
                  <a:srgbClr val="008000"/>
                </a:solidFill>
                <a:cs typeface="Tahoma"/>
              </a:rPr>
            </a:br>
            <a:r>
              <a:rPr lang="en-US" sz="2400" b="1" dirty="0" smtClean="0">
                <a:solidFill>
                  <a:srgbClr val="008000"/>
                </a:solidFill>
                <a:cs typeface="Tahoma"/>
              </a:rPr>
              <a:t>depending </a:t>
            </a:r>
            <a:r>
              <a:rPr lang="en-US" sz="2400" b="1" dirty="0">
                <a:solidFill>
                  <a:srgbClr val="008000"/>
                </a:solidFill>
                <a:cs typeface="Tahoma"/>
              </a:rPr>
              <a:t>on the </a:t>
            </a:r>
            <a:r>
              <a:rPr lang="en-US" sz="2400" b="1" dirty="0" smtClean="0">
                <a:solidFill>
                  <a:srgbClr val="008000"/>
                </a:solidFill>
                <a:cs typeface="Tahoma"/>
              </a:rPr>
              <a:t>“location” of </a:t>
            </a:r>
            <a:r>
              <a:rPr lang="en-US" sz="2400" b="1" dirty="0">
                <a:solidFill>
                  <a:srgbClr val="008000"/>
                </a:solidFill>
                <a:cs typeface="Tahoma"/>
              </a:rPr>
              <a:t>the </a:t>
            </a:r>
            <a:r>
              <a:rPr lang="en-US" sz="2400" b="1" dirty="0" smtClean="0">
                <a:solidFill>
                  <a:srgbClr val="008000"/>
                </a:solidFill>
                <a:cs typeface="Tahoma"/>
              </a:rPr>
              <a:t>sensor</a:t>
            </a:r>
            <a:endParaRPr lang="en-US" sz="2400" b="1" dirty="0">
              <a:solidFill>
                <a:srgbClr val="008000"/>
              </a:solidFill>
              <a:cs typeface="Tahoma"/>
            </a:endParaRPr>
          </a:p>
          <a:p>
            <a:pPr lvl="1">
              <a:lnSpc>
                <a:spcPct val="120000"/>
              </a:lnSpc>
            </a:pPr>
            <a:endParaRPr lang="en-US" sz="2400" b="1" dirty="0">
              <a:solidFill>
                <a:srgbClr val="008000"/>
              </a:solidFill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cs typeface="Tahoma"/>
              </a:rPr>
              <a:t>Use lens systems to adjust the “location” of the sensors.</a:t>
            </a:r>
            <a:br>
              <a:rPr lang="en-US" sz="2400" b="1" dirty="0" smtClean="0">
                <a:solidFill>
                  <a:srgbClr val="0000FF"/>
                </a:solidFill>
                <a:cs typeface="Tahoma"/>
              </a:rPr>
            </a:br>
            <a:r>
              <a:rPr lang="en-US" sz="2400" b="1" dirty="0" smtClean="0">
                <a:solidFill>
                  <a:srgbClr val="0000FF"/>
                </a:solidFill>
                <a:cs typeface="Tahoma"/>
              </a:rPr>
              <a:t>i.e. </a:t>
            </a:r>
            <a:r>
              <a:rPr lang="en-US" sz="2400" b="1" dirty="0" err="1" smtClean="0">
                <a:solidFill>
                  <a:srgbClr val="0000FF"/>
                </a:solidFill>
                <a:cs typeface="Tahoma"/>
              </a:rPr>
              <a:t>Gouy</a:t>
            </a:r>
            <a:r>
              <a:rPr lang="en-US" sz="2400" b="1" dirty="0" smtClean="0">
                <a:solidFill>
                  <a:srgbClr val="0000FF"/>
                </a:solidFill>
                <a:cs typeface="Tahoma"/>
              </a:rPr>
              <a:t> phase telescope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963" y="1414694"/>
            <a:ext cx="3273315" cy="3067014"/>
          </a:xfrm>
          <a:prstGeom prst="rect">
            <a:avLst/>
          </a:prstGeom>
        </p:spPr>
      </p:pic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5617963" y="835933"/>
            <a:ext cx="3730515" cy="381319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F600FF"/>
                </a:solidFill>
                <a:cs typeface="Tahoma"/>
              </a:rPr>
              <a:t>Sensitive at the far </a:t>
            </a:r>
            <a:r>
              <a:rPr lang="en-US" sz="2000" b="1" dirty="0" smtClean="0">
                <a:solidFill>
                  <a:srgbClr val="F600FF"/>
                </a:solidFill>
                <a:cs typeface="Tahoma"/>
              </a:rPr>
              <a:t>field</a:t>
            </a:r>
          </a:p>
          <a:p>
            <a:pPr marL="118872" indent="0">
              <a:lnSpc>
                <a:spcPct val="120000"/>
              </a:lnSpc>
              <a:buNone/>
            </a:pPr>
            <a:endParaRPr lang="en-US" sz="2000" b="1" dirty="0">
              <a:solidFill>
                <a:srgbClr val="F600FF"/>
              </a:solidFill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endParaRPr lang="en-US" sz="2000" b="1" dirty="0" smtClean="0">
              <a:solidFill>
                <a:srgbClr val="F600FF"/>
              </a:solidFill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endParaRPr lang="en-US" sz="2000" b="1" dirty="0" smtClean="0">
              <a:solidFill>
                <a:srgbClr val="F600FF"/>
              </a:solidFill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endParaRPr lang="en-US" sz="2000" b="1" dirty="0" smtClean="0">
              <a:solidFill>
                <a:srgbClr val="F600FF"/>
              </a:solidFill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F600FF"/>
                </a:solidFill>
                <a:cs typeface="Tahoma"/>
              </a:rPr>
              <a:t>Sensitive at the </a:t>
            </a:r>
            <a:r>
              <a:rPr lang="en-US" sz="2000" b="1" dirty="0" smtClean="0">
                <a:solidFill>
                  <a:srgbClr val="F600FF"/>
                </a:solidFill>
                <a:cs typeface="Tahoma"/>
              </a:rPr>
              <a:t>near </a:t>
            </a:r>
            <a:r>
              <a:rPr lang="en-US" sz="2000" b="1" dirty="0">
                <a:solidFill>
                  <a:srgbClr val="F600FF"/>
                </a:solidFill>
                <a:cs typeface="Tahoma"/>
              </a:rPr>
              <a:t>field</a:t>
            </a:r>
          </a:p>
          <a:p>
            <a:pPr marL="118872" indent="0">
              <a:lnSpc>
                <a:spcPct val="120000"/>
              </a:lnSpc>
              <a:buNone/>
            </a:pPr>
            <a:endParaRPr lang="en-US" sz="2000" b="1" dirty="0">
              <a:solidFill>
                <a:srgbClr val="F600FF"/>
              </a:solidFill>
              <a:cs typeface="Tahoma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221560" y="4078746"/>
            <a:ext cx="0" cy="484283"/>
          </a:xfrm>
          <a:prstGeom prst="straightConnector1">
            <a:avLst/>
          </a:prstGeom>
          <a:ln>
            <a:solidFill>
              <a:srgbClr val="FF0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8740785" y="2358581"/>
            <a:ext cx="0" cy="484283"/>
          </a:xfrm>
          <a:prstGeom prst="straightConnector1">
            <a:avLst/>
          </a:prstGeom>
          <a:ln>
            <a:solidFill>
              <a:srgbClr val="FF0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886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Angular </a:t>
            </a:r>
            <a:r>
              <a:rPr lang="en-US" altLang="ja-JP" dirty="0" smtClean="0"/>
              <a:t>global control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FF0000"/>
                </a:solidFill>
                <a:cs typeface="Tahoma"/>
              </a:rPr>
              <a:t>Frequent mistake: </a:t>
            </a:r>
            <a:r>
              <a:rPr lang="en-US" sz="2800" b="1" dirty="0" smtClean="0">
                <a:cs typeface="Tahoma"/>
              </a:rPr>
              <a:t/>
            </a:r>
            <a:br>
              <a:rPr lang="en-US" sz="2800" b="1" dirty="0" smtClean="0">
                <a:cs typeface="Tahoma"/>
              </a:rPr>
            </a:br>
            <a:r>
              <a:rPr lang="en-US" sz="2400" b="1" dirty="0" smtClean="0">
                <a:cs typeface="Tahoma"/>
              </a:rPr>
              <a:t>What we want to adjust is the accumulated </a:t>
            </a:r>
            <a:r>
              <a:rPr lang="en-US" sz="2400" b="1" dirty="0" err="1" smtClean="0">
                <a:cs typeface="Tahoma"/>
              </a:rPr>
              <a:t>Gouy</a:t>
            </a:r>
            <a:r>
              <a:rPr lang="en-US" sz="2400" b="1" dirty="0" smtClean="0">
                <a:cs typeface="Tahoma"/>
              </a:rPr>
              <a:t> phase shift!</a:t>
            </a:r>
            <a:br>
              <a:rPr lang="en-US" sz="2400" b="1" dirty="0" smtClean="0">
                <a:cs typeface="Tahoma"/>
              </a:rPr>
            </a:br>
            <a:r>
              <a:rPr lang="en-US" sz="2400" b="1" dirty="0" smtClean="0">
                <a:cs typeface="Tahoma"/>
              </a:rPr>
              <a:t>Not the one for the final mode!</a:t>
            </a:r>
            <a:endParaRPr lang="en-US" sz="2000" b="1" dirty="0" smtClean="0">
              <a:solidFill>
                <a:srgbClr val="0000FF"/>
              </a:solidFill>
              <a:cs typeface="Tahom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1" y="2428402"/>
            <a:ext cx="4406900" cy="41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20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Angular global control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 smtClean="0">
                <a:solidFill>
                  <a:srgbClr val="FF0000"/>
                </a:solidFill>
                <a:cs typeface="Tahoma"/>
              </a:rPr>
              <a:t>aLIGO</a:t>
            </a:r>
            <a:r>
              <a:rPr lang="en-US" sz="2800" b="1" dirty="0" smtClean="0">
                <a:solidFill>
                  <a:srgbClr val="FF0000"/>
                </a:solidFill>
                <a:cs typeface="Tahoma"/>
              </a:rPr>
              <a:t> implementation: </a:t>
            </a:r>
            <a:r>
              <a:rPr lang="en-US" sz="2800" b="1" dirty="0" smtClean="0">
                <a:cs typeface="Tahoma"/>
              </a:rPr>
              <a:t/>
            </a:r>
            <a:br>
              <a:rPr lang="en-US" sz="2800" b="1" dirty="0" smtClean="0">
                <a:cs typeface="Tahoma"/>
              </a:rPr>
            </a:br>
            <a:r>
              <a:rPr lang="en-US" sz="2400" b="1" dirty="0" smtClean="0">
                <a:cs typeface="Tahoma"/>
              </a:rPr>
              <a:t>Separate </a:t>
            </a:r>
            <a:r>
              <a:rPr lang="en-US" sz="2400" b="1" dirty="0" err="1" smtClean="0">
                <a:cs typeface="Tahoma"/>
              </a:rPr>
              <a:t>Gouy</a:t>
            </a:r>
            <a:r>
              <a:rPr lang="en-US" sz="2400" b="1" dirty="0" smtClean="0">
                <a:cs typeface="Tahoma"/>
              </a:rPr>
              <a:t> phase of a set of two WFSs with 90 </a:t>
            </a:r>
            <a:r>
              <a:rPr lang="en-US" sz="2400" b="1" dirty="0" err="1" smtClean="0">
                <a:cs typeface="Tahoma"/>
              </a:rPr>
              <a:t>deg</a:t>
            </a:r>
            <a:endParaRPr lang="en-US" sz="2000" b="1" dirty="0" smtClean="0">
              <a:solidFill>
                <a:srgbClr val="0000FF"/>
              </a:solidFill>
              <a:cs typeface="Tahom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183" y="2146300"/>
            <a:ext cx="7219217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98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574" y="132536"/>
            <a:ext cx="8229600" cy="730493"/>
          </a:xfrm>
        </p:spPr>
        <p:txBody>
          <a:bodyPr>
            <a:normAutofit/>
          </a:bodyPr>
          <a:lstStyle/>
          <a:p>
            <a:r>
              <a:rPr lang="en-US" altLang="ja-JP" dirty="0"/>
              <a:t>Higher order laser </a:t>
            </a:r>
            <a:r>
              <a:rPr lang="en-US" altLang="ja-JP" dirty="0" smtClean="0"/>
              <a:t>modes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Longitudinal sensing and control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latin typeface="+mj-lt"/>
                <a:cs typeface="Tahoma"/>
              </a:rPr>
              <a:t>Plane wave calculation was sufficient</a:t>
            </a:r>
          </a:p>
          <a:p>
            <a:pPr lvl="1">
              <a:lnSpc>
                <a:spcPct val="120000"/>
              </a:lnSpc>
            </a:pPr>
            <a:endParaRPr lang="en-US" sz="2400" b="1" dirty="0">
              <a:latin typeface="+mj-lt"/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Alignment, mode matching, mode selection</a:t>
            </a:r>
          </a:p>
          <a:p>
            <a:pPr lvl="1">
              <a:lnSpc>
                <a:spcPct val="120000"/>
              </a:lnSpc>
            </a:pPr>
            <a:r>
              <a:rPr lang="en-US" sz="2400" b="1" dirty="0">
                <a:cs typeface="Tahoma"/>
              </a:rPr>
              <a:t>higher order </a:t>
            </a:r>
            <a:r>
              <a:rPr lang="en-US" sz="2400" b="1" dirty="0" smtClean="0">
                <a:cs typeface="Tahoma"/>
              </a:rPr>
              <a:t>modes n</a:t>
            </a:r>
            <a:r>
              <a:rPr lang="en-US" sz="2400" b="1" dirty="0" smtClean="0">
                <a:latin typeface="+mj-lt"/>
                <a:cs typeface="Tahoma"/>
              </a:rPr>
              <a:t>eed to be taken  into account</a:t>
            </a:r>
            <a:endParaRPr lang="en-US" b="1" dirty="0" smtClean="0">
              <a:latin typeface="+mj-lt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14581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err="1" smtClean="0"/>
              <a:t>aLIGO</a:t>
            </a:r>
            <a:r>
              <a:rPr lang="en-US" altLang="ja-JP" dirty="0" smtClean="0"/>
              <a:t> angular control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Combine WFS, DC QPD, digital CCD cameras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22" y="1528184"/>
            <a:ext cx="6989605" cy="523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7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44652"/>
          </a:xfrm>
        </p:spPr>
        <p:txBody>
          <a:bodyPr/>
          <a:lstStyle/>
          <a:p>
            <a:r>
              <a:rPr lang="en-US" dirty="0" smtClean="0"/>
              <a:t>Other </a:t>
            </a:r>
            <a:r>
              <a:rPr lang="en-US" dirty="0"/>
              <a:t>t</a:t>
            </a:r>
            <a:r>
              <a:rPr lang="en-US" dirty="0" smtClean="0"/>
              <a:t>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5959"/>
            <a:ext cx="8229600" cy="6135241"/>
          </a:xfrm>
        </p:spPr>
        <p:txBody>
          <a:bodyPr>
            <a:normAutofit/>
          </a:bodyPr>
          <a:lstStyle/>
          <a:p>
            <a:r>
              <a:rPr lang="en-US" b="1" dirty="0" smtClean="0"/>
              <a:t>PRC/SRC Degeneracy</a:t>
            </a:r>
          </a:p>
          <a:p>
            <a:endParaRPr lang="en-US" b="1" dirty="0"/>
          </a:p>
          <a:p>
            <a:r>
              <a:rPr lang="en-US" b="1" dirty="0" err="1" smtClean="0"/>
              <a:t>Sigg</a:t>
            </a:r>
            <a:r>
              <a:rPr lang="en-US" b="1" dirty="0" smtClean="0"/>
              <a:t>-Sidles </a:t>
            </a:r>
            <a:r>
              <a:rPr lang="en-US" b="1" dirty="0"/>
              <a:t>instability &amp; alignment </a:t>
            </a:r>
            <a:r>
              <a:rPr lang="en-US" b="1" dirty="0" smtClean="0"/>
              <a:t>modes</a:t>
            </a:r>
          </a:p>
          <a:p>
            <a:pPr lvl="1"/>
            <a:r>
              <a:rPr lang="en-US" dirty="0" smtClean="0"/>
              <a:t>G0900594</a:t>
            </a:r>
          </a:p>
          <a:p>
            <a:r>
              <a:rPr lang="en-US" b="1" dirty="0"/>
              <a:t>Impact on the noise </a:t>
            </a:r>
          </a:p>
          <a:p>
            <a:pPr lvl="1"/>
            <a:r>
              <a:rPr lang="en-US" dirty="0"/>
              <a:t>G0900278</a:t>
            </a:r>
            <a:r>
              <a:rPr lang="en-US" b="1" dirty="0"/>
              <a:t> / </a:t>
            </a:r>
            <a:r>
              <a:rPr lang="en-US" dirty="0" smtClean="0"/>
              <a:t>P0900258</a:t>
            </a:r>
          </a:p>
          <a:p>
            <a:pPr lvl="1"/>
            <a:endParaRPr lang="en-US" dirty="0"/>
          </a:p>
          <a:p>
            <a:r>
              <a:rPr lang="en-US" b="1" dirty="0" smtClean="0"/>
              <a:t>Parametric Instability</a:t>
            </a:r>
          </a:p>
          <a:p>
            <a:pPr lvl="1"/>
            <a:r>
              <a:rPr lang="en-US" dirty="0" smtClean="0"/>
              <a:t>HOM in the arm cavity</a:t>
            </a:r>
            <a:br>
              <a:rPr lang="en-US" dirty="0" smtClean="0"/>
            </a:br>
            <a:r>
              <a:rPr lang="en-US" dirty="0" smtClean="0"/>
              <a:t>-&gt;Rad Press.</a:t>
            </a:r>
            <a:br>
              <a:rPr lang="en-US" dirty="0" smtClean="0"/>
            </a:br>
            <a:r>
              <a:rPr lang="en-US" dirty="0" smtClean="0"/>
              <a:t>-&gt;Mirror acoustic mode</a:t>
            </a:r>
            <a:br>
              <a:rPr lang="en-US" dirty="0" smtClean="0"/>
            </a:br>
            <a:r>
              <a:rPr lang="en-US" dirty="0" smtClean="0"/>
              <a:t>-&gt;Scattering of TEM00-&gt;HOM</a:t>
            </a:r>
          </a:p>
        </p:txBody>
      </p:sp>
    </p:spTree>
    <p:extLst>
      <p:ext uri="{BB962C8B-B14F-4D97-AF65-F5344CB8AC3E}">
        <p14:creationId xmlns:p14="http://schemas.microsoft.com/office/powerpoint/2010/main" val="1943779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574" y="132536"/>
            <a:ext cx="8229600" cy="730493"/>
          </a:xfrm>
        </p:spPr>
        <p:txBody>
          <a:bodyPr>
            <a:normAutofit/>
          </a:bodyPr>
          <a:lstStyle/>
          <a:p>
            <a:r>
              <a:rPr lang="en-US" altLang="ja-JP" dirty="0" err="1" smtClean="0"/>
              <a:t>Eigenmodes</a:t>
            </a:r>
            <a:r>
              <a:rPr lang="en-US" altLang="ja-JP" dirty="0" smtClean="0"/>
              <a:t> of the lasers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latin typeface="+mj-lt"/>
                <a:cs typeface="Tahoma"/>
              </a:rPr>
              <a:t>Solution of Maxwell’s equation for propagating electromagnetic wave under the paraxial approximation</a:t>
            </a:r>
            <a:br>
              <a:rPr lang="en-US" sz="2400" b="1" dirty="0" smtClean="0">
                <a:latin typeface="+mj-lt"/>
                <a:cs typeface="Tahoma"/>
              </a:rPr>
            </a:br>
            <a:endParaRPr lang="en-US" sz="2400" b="1" dirty="0" smtClean="0">
              <a:latin typeface="+mj-lt"/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400" b="1" dirty="0" smtClean="0">
                <a:latin typeface="+mj-lt"/>
                <a:cs typeface="Tahoma"/>
              </a:rPr>
              <a:t>=&gt; Laser beams change their </a:t>
            </a:r>
            <a:r>
              <a:rPr lang="en-US" sz="2400" b="1" dirty="0" smtClean="0">
                <a:solidFill>
                  <a:srgbClr val="0000FF"/>
                </a:solidFill>
                <a:cs typeface="Tahoma"/>
              </a:rPr>
              <a:t>intensity distributions</a:t>
            </a:r>
            <a:r>
              <a:rPr lang="en-US" sz="2400" b="1" dirty="0" smtClean="0">
                <a:cs typeface="Tahoma"/>
              </a:rPr>
              <a:t> </a:t>
            </a:r>
            <a:r>
              <a:rPr lang="en-US" sz="2400" b="1" dirty="0">
                <a:cs typeface="Tahoma"/>
              </a:rPr>
              <a:t>and </a:t>
            </a:r>
            <a:r>
              <a:rPr lang="en-US" sz="2400" b="1" dirty="0" err="1" smtClean="0">
                <a:solidFill>
                  <a:srgbClr val="0000FF"/>
                </a:solidFill>
                <a:cs typeface="Tahoma"/>
              </a:rPr>
              <a:t>wavefront</a:t>
            </a:r>
            <a:r>
              <a:rPr lang="en-US" sz="2400" b="1" dirty="0" smtClean="0">
                <a:solidFill>
                  <a:srgbClr val="0000FF"/>
                </a:solidFill>
                <a:cs typeface="Tahoma"/>
              </a:rPr>
              <a:t> shapes</a:t>
            </a:r>
            <a:r>
              <a:rPr lang="en-US" sz="2400" b="1" dirty="0" smtClean="0">
                <a:cs typeface="Tahoma"/>
              </a:rPr>
              <a:t> as they are propagated</a:t>
            </a:r>
            <a:br>
              <a:rPr lang="en-US" sz="2400" b="1" dirty="0" smtClean="0">
                <a:cs typeface="Tahoma"/>
              </a:rPr>
            </a:br>
            <a:r>
              <a:rPr lang="en-US" sz="2400" b="1" dirty="0" smtClean="0">
                <a:cs typeface="Tahoma"/>
              </a:rPr>
              <a:t/>
            </a:r>
            <a:br>
              <a:rPr lang="en-US" sz="2400" b="1" dirty="0" smtClean="0">
                <a:cs typeface="Tahoma"/>
              </a:rPr>
            </a:br>
            <a:r>
              <a:rPr lang="en-US" sz="2400" b="1" dirty="0">
                <a:cs typeface="Tahoma"/>
              </a:rPr>
              <a:t>=&gt; </a:t>
            </a:r>
            <a:r>
              <a:rPr lang="en-US" sz="2400" b="1" dirty="0">
                <a:solidFill>
                  <a:srgbClr val="0000FF"/>
                </a:solidFill>
                <a:cs typeface="Tahoma"/>
              </a:rPr>
              <a:t>Any laser beam</a:t>
            </a:r>
            <a:r>
              <a:rPr lang="en-US" sz="2400" b="1" dirty="0">
                <a:cs typeface="Tahoma"/>
              </a:rPr>
              <a:t> can be decomposed and expressed</a:t>
            </a:r>
            <a:br>
              <a:rPr lang="en-US" sz="2400" b="1" dirty="0">
                <a:cs typeface="Tahoma"/>
              </a:rPr>
            </a:br>
            <a:r>
              <a:rPr lang="en-US" sz="2400" b="1" dirty="0">
                <a:cs typeface="Tahoma"/>
              </a:rPr>
              <a:t>as</a:t>
            </a:r>
            <a:r>
              <a:rPr lang="en-US" sz="2400" b="1" dirty="0">
                <a:solidFill>
                  <a:srgbClr val="0000FF"/>
                </a:solidFill>
                <a:cs typeface="Tahoma"/>
              </a:rPr>
              <a:t> a </a:t>
            </a:r>
            <a:r>
              <a:rPr lang="en-US" sz="2400" b="1" u="sng" dirty="0">
                <a:solidFill>
                  <a:srgbClr val="0000FF"/>
                </a:solidFill>
                <a:cs typeface="Tahoma"/>
              </a:rPr>
              <a:t>unique</a:t>
            </a:r>
            <a:r>
              <a:rPr lang="en-US" sz="2400" b="1" dirty="0">
                <a:solidFill>
                  <a:srgbClr val="0000FF"/>
                </a:solidFill>
                <a:cs typeface="Tahoma"/>
              </a:rPr>
              <a:t> linear combination of </a:t>
            </a:r>
            <a:r>
              <a:rPr lang="en-US" sz="2400" b="1" dirty="0" err="1" smtClean="0">
                <a:solidFill>
                  <a:srgbClr val="0000FF"/>
                </a:solidFill>
                <a:cs typeface="Tahoma"/>
              </a:rPr>
              <a:t>eigenmodes</a:t>
            </a:r>
            <a:r>
              <a:rPr lang="en-US" sz="2400" b="1" dirty="0" smtClean="0">
                <a:solidFill>
                  <a:srgbClr val="0000FF"/>
                </a:solidFill>
                <a:cs typeface="Tahoma"/>
              </a:rPr>
              <a:t/>
            </a:r>
            <a:br>
              <a:rPr lang="en-US" sz="2400" b="1" dirty="0" smtClean="0">
                <a:solidFill>
                  <a:srgbClr val="0000FF"/>
                </a:solidFill>
                <a:cs typeface="Tahoma"/>
              </a:rPr>
            </a:br>
            <a:r>
              <a:rPr lang="en-US" sz="2400" b="1" dirty="0" smtClean="0">
                <a:solidFill>
                  <a:srgbClr val="0000FF"/>
                </a:solidFill>
                <a:cs typeface="Tahoma"/>
              </a:rPr>
              <a:t/>
            </a:r>
            <a:br>
              <a:rPr lang="en-US" sz="2400" b="1" dirty="0" smtClean="0">
                <a:solidFill>
                  <a:srgbClr val="0000FF"/>
                </a:solidFill>
                <a:cs typeface="Tahoma"/>
              </a:rPr>
            </a:br>
            <a:r>
              <a:rPr lang="en-US" sz="2400" b="1" dirty="0" smtClean="0">
                <a:cs typeface="Tahoma"/>
              </a:rPr>
              <a:t>In this sense, a (given) set of </a:t>
            </a:r>
            <a:r>
              <a:rPr lang="en-US" sz="2400" b="1" dirty="0" err="1" smtClean="0">
                <a:cs typeface="Tahoma"/>
              </a:rPr>
              <a:t>eigenmodes</a:t>
            </a:r>
            <a:r>
              <a:rPr lang="en-US" sz="2400" b="1" dirty="0" smtClean="0">
                <a:cs typeface="Tahoma"/>
              </a:rPr>
              <a:t> are </a:t>
            </a:r>
            <a:r>
              <a:rPr lang="en-US" sz="2400" b="1" dirty="0" err="1" smtClean="0">
                <a:cs typeface="Tahoma"/>
              </a:rPr>
              <a:t>ortho</a:t>
            </a:r>
            <a:r>
              <a:rPr lang="en-US" sz="2400" b="1" dirty="0" smtClean="0">
                <a:cs typeface="Tahoma"/>
              </a:rPr>
              <a:t>-normal basis</a:t>
            </a:r>
            <a:endParaRPr lang="en-US" sz="2400" b="1" dirty="0">
              <a:cs typeface="Tahoma"/>
            </a:endParaRPr>
          </a:p>
          <a:p>
            <a:pPr>
              <a:lnSpc>
                <a:spcPct val="120000"/>
              </a:lnSpc>
            </a:pPr>
            <a:endParaRPr lang="en-US" sz="2400" b="1" dirty="0"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83650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574" y="132536"/>
            <a:ext cx="8229600" cy="730493"/>
          </a:xfrm>
        </p:spPr>
        <p:txBody>
          <a:bodyPr>
            <a:normAutofit/>
          </a:bodyPr>
          <a:lstStyle/>
          <a:p>
            <a:r>
              <a:rPr lang="en-US" altLang="ja-JP" dirty="0" err="1" smtClean="0"/>
              <a:t>Hermite</a:t>
            </a:r>
            <a:r>
              <a:rPr lang="en-US" altLang="ja-JP" dirty="0" smtClean="0"/>
              <a:t> </a:t>
            </a:r>
            <a:r>
              <a:rPr lang="en-US" altLang="ja-JP" dirty="0"/>
              <a:t>G</a:t>
            </a:r>
            <a:r>
              <a:rPr lang="en-US" altLang="ja-JP" dirty="0" smtClean="0"/>
              <a:t>aussian modes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cs typeface="Tahoma"/>
              </a:rPr>
              <a:t>HG modes (TEM mods) : one example of the </a:t>
            </a:r>
            <a:r>
              <a:rPr lang="en-US" sz="2400" b="1" dirty="0" err="1" smtClean="0">
                <a:cs typeface="Tahoma"/>
              </a:rPr>
              <a:t>eigenmodes</a:t>
            </a:r>
            <a:r>
              <a:rPr lang="en-US" sz="2400" b="1" dirty="0" smtClean="0">
                <a:cs typeface="Tahoma"/>
              </a:rPr>
              <a:t/>
            </a:r>
            <a:br>
              <a:rPr lang="en-US" sz="2400" b="1" dirty="0" smtClean="0">
                <a:cs typeface="Tahoma"/>
              </a:rPr>
            </a:br>
            <a:r>
              <a:rPr lang="en-US" sz="2400" b="1" dirty="0" smtClean="0">
                <a:cs typeface="Tahoma"/>
              </a:rPr>
              <a:t/>
            </a:r>
            <a:br>
              <a:rPr lang="en-US" sz="2400" b="1" dirty="0" smtClean="0">
                <a:cs typeface="Tahoma"/>
              </a:rPr>
            </a:br>
            <a:r>
              <a:rPr lang="en-US" sz="2400" b="1" dirty="0" smtClean="0">
                <a:cs typeface="Tahoma"/>
              </a:rPr>
              <a:t/>
            </a:r>
            <a:br>
              <a:rPr lang="en-US" sz="2400" b="1" dirty="0" smtClean="0">
                <a:cs typeface="Tahoma"/>
              </a:rPr>
            </a:br>
            <a:endParaRPr lang="en-US" sz="2400" b="1" dirty="0" smtClean="0">
              <a:cs typeface="Tahoma"/>
            </a:endParaRPr>
          </a:p>
          <a:p>
            <a:pPr>
              <a:lnSpc>
                <a:spcPct val="120000"/>
              </a:lnSpc>
            </a:pPr>
            <a:endParaRPr lang="en-US" sz="2400" b="1" dirty="0">
              <a:cs typeface="Tahoma"/>
            </a:endParaRPr>
          </a:p>
          <a:p>
            <a:pPr>
              <a:lnSpc>
                <a:spcPct val="120000"/>
              </a:lnSpc>
            </a:pPr>
            <a:endParaRPr lang="en-US" sz="2400" b="1" dirty="0" smtClean="0"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endParaRPr lang="en-US" sz="2400" b="1" dirty="0">
              <a:cs typeface="Tahom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666" y="5975513"/>
            <a:ext cx="58459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</a:t>
            </a:r>
            <a:r>
              <a:rPr lang="en-US" sz="1400" dirty="0"/>
              <a:t>. E. </a:t>
            </a:r>
            <a:r>
              <a:rPr lang="en-US" sz="1400" dirty="0" err="1"/>
              <a:t>Siegman</a:t>
            </a:r>
            <a:r>
              <a:rPr lang="en-US" sz="1400" dirty="0"/>
              <a:t>, </a:t>
            </a:r>
            <a:r>
              <a:rPr lang="en-US" sz="1400" i="1" dirty="0"/>
              <a:t>Lasers</a:t>
            </a:r>
            <a:r>
              <a:rPr lang="en-US" sz="1400" dirty="0"/>
              <a:t>, University Science Books, Mill Valley, CA (1986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H. </a:t>
            </a:r>
            <a:r>
              <a:rPr lang="en-US" sz="1400" dirty="0" err="1" smtClean="0"/>
              <a:t>Kogelnik</a:t>
            </a:r>
            <a:r>
              <a:rPr lang="en-US" sz="1400" dirty="0" smtClean="0"/>
              <a:t> and T. Li, Appl. Opt. 5 (1966) 1550-1567</a:t>
            </a:r>
          </a:p>
          <a:p>
            <a:r>
              <a:rPr lang="en-US" sz="1400" dirty="0" smtClean="0"/>
              <a:t>Wikipedia http</a:t>
            </a:r>
            <a:r>
              <a:rPr lang="en-US" sz="1400" dirty="0"/>
              <a:t>://</a:t>
            </a:r>
            <a:r>
              <a:rPr lang="en-US" sz="1400" dirty="0" err="1"/>
              <a:t>en.wikipedia.org</a:t>
            </a:r>
            <a:r>
              <a:rPr lang="en-US" sz="1400" dirty="0"/>
              <a:t>/wiki/</a:t>
            </a:r>
            <a:r>
              <a:rPr lang="en-US" sz="1400" dirty="0" err="1"/>
              <a:t>Transverse_mode</a:t>
            </a:r>
            <a:endParaRPr lang="en-US" sz="1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489"/>
            <a:ext cx="9144000" cy="547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669" y="2317850"/>
            <a:ext cx="4750769" cy="356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1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574" y="132536"/>
            <a:ext cx="8229600" cy="73049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Any beam can be decomposed...</a:t>
            </a:r>
            <a:endParaRPr lang="ja-JP" altLang="en-US" dirty="0"/>
          </a:p>
        </p:txBody>
      </p:sp>
      <p:pic>
        <p:nvPicPr>
          <p:cNvPr id="8" name="Picture 7" descr="PB0903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4" y="1039160"/>
            <a:ext cx="4499490" cy="3374618"/>
          </a:xfrm>
          <a:prstGeom prst="rect">
            <a:avLst/>
          </a:prstGeom>
        </p:spPr>
      </p:pic>
      <p:pic>
        <p:nvPicPr>
          <p:cNvPr id="9" name="Picture 8" descr="P61440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68" y="1039160"/>
            <a:ext cx="3658260" cy="4877680"/>
          </a:xfrm>
          <a:prstGeom prst="rect">
            <a:avLst/>
          </a:prstGeom>
        </p:spPr>
      </p:pic>
      <p:sp>
        <p:nvSpPr>
          <p:cNvPr id="10" name="コンテンツ プレースホルダ 2"/>
          <p:cNvSpPr>
            <a:spLocks noGrp="1"/>
          </p:cNvSpPr>
          <p:nvPr>
            <p:ph idx="1"/>
          </p:nvPr>
        </p:nvSpPr>
        <p:spPr>
          <a:xfrm>
            <a:off x="437222" y="4413778"/>
            <a:ext cx="2682187" cy="93736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Astronaut</a:t>
            </a: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5157490" y="5916840"/>
            <a:ext cx="3645903" cy="93736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World </a:t>
            </a:r>
            <a:r>
              <a:rPr lang="en-US" sz="2800" b="1" dirty="0">
                <a:latin typeface="+mj-lt"/>
                <a:cs typeface="Tahoma"/>
              </a:rPr>
              <a:t>cup football</a:t>
            </a:r>
            <a:endParaRPr lang="en-US" sz="2800" b="1" dirty="0" smtClean="0">
              <a:latin typeface="+mj-lt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04349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574" y="132536"/>
            <a:ext cx="8229600" cy="730493"/>
          </a:xfrm>
        </p:spPr>
        <p:txBody>
          <a:bodyPr>
            <a:normAutofit/>
          </a:bodyPr>
          <a:lstStyle/>
          <a:p>
            <a:r>
              <a:rPr lang="en-US" altLang="ja-JP" dirty="0" err="1" smtClean="0"/>
              <a:t>Hermite</a:t>
            </a:r>
            <a:r>
              <a:rPr lang="en-US" altLang="ja-JP" dirty="0" smtClean="0"/>
              <a:t> </a:t>
            </a:r>
            <a:r>
              <a:rPr lang="en-US" altLang="ja-JP" dirty="0"/>
              <a:t>G</a:t>
            </a:r>
            <a:r>
              <a:rPr lang="en-US" altLang="ja-JP" dirty="0" smtClean="0"/>
              <a:t>aussian modes (TEM modes)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  <a:ln>
            <a:noFill/>
          </a:ln>
        </p:spPr>
        <p:txBody>
          <a:bodyPr>
            <a:normAutofit/>
          </a:bodyPr>
          <a:lstStyle/>
          <a:p>
            <a:pPr marL="118872" indent="0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rgbClr val="FF0600"/>
                </a:solidFill>
                <a:cs typeface="Tahoma"/>
              </a:rPr>
              <a:t>Trivia</a:t>
            </a:r>
          </a:p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cs typeface="Tahoma"/>
              </a:rPr>
              <a:t>There are infinite sets of HG modes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>
                <a:cs typeface="Tahoma"/>
              </a:rPr>
              <a:t>A TEM00 mode for an HG modes can be decomposed into infinite modes</a:t>
            </a:r>
            <a:br>
              <a:rPr lang="en-US" sz="2000" b="1" dirty="0" smtClean="0">
                <a:cs typeface="Tahoma"/>
              </a:rPr>
            </a:br>
            <a:r>
              <a:rPr lang="en-US" sz="2000" b="1" dirty="0" smtClean="0">
                <a:cs typeface="Tahoma"/>
              </a:rPr>
              <a:t>for other HG modes</a:t>
            </a:r>
          </a:p>
          <a:p>
            <a:pPr>
              <a:lnSpc>
                <a:spcPct val="120000"/>
              </a:lnSpc>
            </a:pPr>
            <a:endParaRPr lang="en-US" sz="2400" b="1" dirty="0"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cs typeface="Tahoma"/>
              </a:rPr>
              <a:t>The complex coefficients of the mode decomposition is invariant</a:t>
            </a:r>
            <a:br>
              <a:rPr lang="en-US" sz="2400" b="1" dirty="0">
                <a:solidFill>
                  <a:srgbClr val="0000FF"/>
                </a:solidFill>
                <a:cs typeface="Tahoma"/>
              </a:rPr>
            </a:br>
            <a:r>
              <a:rPr lang="en-US" sz="2400" b="1" dirty="0">
                <a:solidFill>
                  <a:srgbClr val="0000FF"/>
                </a:solidFill>
                <a:cs typeface="Tahoma"/>
              </a:rPr>
              <a:t>along the propagation axis</a:t>
            </a:r>
          </a:p>
          <a:p>
            <a:pPr lvl="1">
              <a:lnSpc>
                <a:spcPct val="120000"/>
              </a:lnSpc>
            </a:pPr>
            <a:r>
              <a:rPr lang="en-US" sz="2000" b="1" dirty="0">
                <a:cs typeface="Tahoma"/>
              </a:rPr>
              <a:t>Where ever the decomposition is calculated, the coefficients are unique. </a:t>
            </a:r>
          </a:p>
          <a:p>
            <a:pPr marL="118872" indent="0">
              <a:lnSpc>
                <a:spcPct val="120000"/>
              </a:lnSpc>
              <a:buNone/>
            </a:pPr>
            <a:endParaRPr lang="en-US" sz="2400" b="1" dirty="0"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cs typeface="Tahoma"/>
              </a:rPr>
              <a:t>No matter how a beam is decomposed, the laser frequency stays unchanged! </a:t>
            </a:r>
            <a:br>
              <a:rPr lang="en-US" sz="2400" b="1" dirty="0" smtClean="0">
                <a:solidFill>
                  <a:srgbClr val="0000FF"/>
                </a:solidFill>
                <a:cs typeface="Tahoma"/>
              </a:rPr>
            </a:br>
            <a:r>
              <a:rPr lang="en-US" sz="2400" dirty="0" smtClean="0">
                <a:cs typeface="Tahoma"/>
              </a:rPr>
              <a:t>(sounds trivial but frequently misunderstood)</a:t>
            </a:r>
            <a:endParaRPr lang="en-US" sz="2400" b="1" dirty="0">
              <a:cs typeface="Tahoma"/>
            </a:endParaRPr>
          </a:p>
          <a:p>
            <a:pPr>
              <a:lnSpc>
                <a:spcPct val="120000"/>
              </a:lnSpc>
            </a:pPr>
            <a:endParaRPr lang="en-US" sz="2400" b="1" dirty="0" smtClean="0"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endParaRPr lang="en-US" sz="2400" b="1" dirty="0"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69998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574" y="132536"/>
            <a:ext cx="8229600" cy="73049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Useful to note</a:t>
            </a:r>
            <a:endParaRPr lang="ja-JP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30772"/>
          <a:stretch/>
        </p:blipFill>
        <p:spPr>
          <a:xfrm>
            <a:off x="2626223" y="1104313"/>
            <a:ext cx="3570485" cy="2409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247" y="5458331"/>
            <a:ext cx="1846756" cy="908721"/>
          </a:xfrm>
          <a:prstGeom prst="rect">
            <a:avLst/>
          </a:prstGeom>
        </p:spPr>
      </p:pic>
      <p:sp>
        <p:nvSpPr>
          <p:cNvPr id="10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863028"/>
            <a:ext cx="9144000" cy="5994971"/>
          </a:xfrm>
          <a:ln>
            <a:noFill/>
          </a:ln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cs typeface="Tahoma"/>
              </a:rPr>
              <a:t>Beam size at z</a:t>
            </a:r>
          </a:p>
          <a:p>
            <a:pPr>
              <a:lnSpc>
                <a:spcPct val="120000"/>
              </a:lnSpc>
            </a:pPr>
            <a:endParaRPr lang="en-US" sz="2400" b="1" dirty="0">
              <a:cs typeface="Tahoma"/>
            </a:endParaRPr>
          </a:p>
          <a:p>
            <a:pPr>
              <a:lnSpc>
                <a:spcPct val="120000"/>
              </a:lnSpc>
            </a:pPr>
            <a:endParaRPr lang="en-US" sz="2400" b="1" dirty="0" smtClean="0"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400" b="1" dirty="0" err="1" smtClean="0">
                <a:cs typeface="Tahoma"/>
              </a:rPr>
              <a:t>Wavefront</a:t>
            </a:r>
            <a:r>
              <a:rPr lang="en-US" sz="2400" b="1" dirty="0" smtClean="0">
                <a:cs typeface="Tahoma"/>
              </a:rPr>
              <a:t> curvature at z  </a:t>
            </a:r>
          </a:p>
          <a:p>
            <a:pPr>
              <a:lnSpc>
                <a:spcPct val="120000"/>
              </a:lnSpc>
            </a:pPr>
            <a:endParaRPr lang="en-US" sz="2400" b="1" dirty="0" smtClean="0">
              <a:cs typeface="Tahoma"/>
            </a:endParaRPr>
          </a:p>
          <a:p>
            <a:pPr>
              <a:lnSpc>
                <a:spcPct val="120000"/>
              </a:lnSpc>
            </a:pPr>
            <a:endParaRPr lang="en-US" sz="2400" b="1" dirty="0"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400" b="1" dirty="0" err="1" smtClean="0">
                <a:cs typeface="Tahoma"/>
              </a:rPr>
              <a:t>Gouy</a:t>
            </a:r>
            <a:r>
              <a:rPr lang="en-US" sz="2400" b="1" dirty="0" smtClean="0">
                <a:cs typeface="Tahoma"/>
              </a:rPr>
              <a:t> phase</a:t>
            </a:r>
            <a:endParaRPr lang="en-US" sz="2400" b="1" dirty="0">
              <a:cs typeface="Tahoma"/>
            </a:endParaRPr>
          </a:p>
          <a:p>
            <a:pPr>
              <a:lnSpc>
                <a:spcPct val="120000"/>
              </a:lnSpc>
            </a:pPr>
            <a:endParaRPr lang="en-US" sz="2400" b="1" dirty="0" smtClean="0">
              <a:cs typeface="Tahoma"/>
            </a:endParaRPr>
          </a:p>
          <a:p>
            <a:pPr>
              <a:lnSpc>
                <a:spcPct val="120000"/>
              </a:lnSpc>
            </a:pPr>
            <a:endParaRPr lang="en-US" sz="2400" b="1" dirty="0" smtClean="0"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400" b="1" dirty="0" smtClean="0">
                <a:cs typeface="Tahoma"/>
              </a:rPr>
              <a:t>Rayleigh range				</a:t>
            </a:r>
          </a:p>
          <a:p>
            <a:pPr>
              <a:lnSpc>
                <a:spcPct val="120000"/>
              </a:lnSpc>
            </a:pPr>
            <a:endParaRPr lang="en-US" sz="2400" b="1" dirty="0" smtClean="0">
              <a:cs typeface="Tahoma"/>
            </a:endParaRPr>
          </a:p>
          <a:p>
            <a:pPr>
              <a:lnSpc>
                <a:spcPct val="120000"/>
              </a:lnSpc>
            </a:pPr>
            <a:endParaRPr lang="en-US" sz="2400" b="1" dirty="0" smtClean="0">
              <a:cs typeface="Tahoma"/>
            </a:endParaRPr>
          </a:p>
          <a:p>
            <a:pPr>
              <a:lnSpc>
                <a:spcPct val="120000"/>
              </a:lnSpc>
            </a:pPr>
            <a:endParaRPr lang="en-US" sz="2400" b="1" dirty="0" smtClean="0"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r>
              <a:rPr lang="en-US" sz="2400" b="1" dirty="0" smtClean="0">
                <a:cs typeface="Tahoma"/>
              </a:rPr>
              <a:t>						cf. </a:t>
            </a:r>
            <a:r>
              <a:rPr lang="en-US" sz="2400" b="1" dirty="0" smtClean="0"/>
              <a:t>Huygens’ principle</a:t>
            </a:r>
            <a:endParaRPr lang="en-US" sz="2400" b="1" dirty="0"/>
          </a:p>
          <a:p>
            <a:pPr>
              <a:lnSpc>
                <a:spcPct val="120000"/>
              </a:lnSpc>
            </a:pPr>
            <a:endParaRPr lang="en-US" sz="2400" b="1" dirty="0">
              <a:cs typeface="Tahoma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190" y="3909459"/>
            <a:ext cx="25781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81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574" y="132536"/>
            <a:ext cx="8229600" cy="730493"/>
          </a:xfrm>
        </p:spPr>
        <p:txBody>
          <a:bodyPr>
            <a:normAutofit/>
          </a:bodyPr>
          <a:lstStyle/>
          <a:p>
            <a:r>
              <a:rPr lang="en-US" altLang="ja-JP" dirty="0" err="1" smtClean="0"/>
              <a:t>Gouy</a:t>
            </a:r>
            <a:r>
              <a:rPr lang="en-US" altLang="ja-JP" dirty="0" smtClean="0"/>
              <a:t> phase shift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689071"/>
            <a:ext cx="9144000" cy="4268912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err="1" smtClean="0">
                <a:cs typeface="Tahoma"/>
              </a:rPr>
              <a:t>Gouy</a:t>
            </a:r>
            <a:r>
              <a:rPr lang="en-US" sz="2400" b="1" dirty="0" smtClean="0">
                <a:cs typeface="Tahoma"/>
              </a:rPr>
              <a:t> phase shift:</a:t>
            </a:r>
            <a:br>
              <a:rPr lang="en-US" sz="2400" b="1" dirty="0" smtClean="0">
                <a:cs typeface="Tahoma"/>
              </a:rPr>
            </a:br>
            <a:r>
              <a:rPr lang="en-US" sz="2400" b="1" dirty="0" smtClean="0">
                <a:cs typeface="Tahoma"/>
              </a:rPr>
              <a:t> Relative Phase shift between the transverse modes</a:t>
            </a:r>
          </a:p>
          <a:p>
            <a:pPr lvl="1">
              <a:lnSpc>
                <a:spcPct val="120000"/>
              </a:lnSpc>
            </a:pPr>
            <a:r>
              <a:rPr lang="en-US" sz="2000" b="1" dirty="0">
                <a:cs typeface="Tahoma"/>
              </a:rPr>
              <a:t>D</a:t>
            </a:r>
            <a:r>
              <a:rPr lang="en-US" sz="2000" b="1" dirty="0" smtClean="0">
                <a:cs typeface="Tahoma"/>
              </a:rPr>
              <a:t>ifferent optical phase of the modes for the same distance</a:t>
            </a:r>
            <a:br>
              <a:rPr lang="en-US" sz="2000" b="1" dirty="0" smtClean="0">
                <a:cs typeface="Tahoma"/>
              </a:rPr>
            </a:br>
            <a:r>
              <a:rPr lang="en-US" sz="2000" b="1" dirty="0" smtClean="0">
                <a:cs typeface="Tahoma"/>
              </a:rPr>
              <a:t>=&gt; Different resonant </a:t>
            </a:r>
            <a:r>
              <a:rPr lang="en-US" sz="2000" b="1" dirty="0" err="1" smtClean="0">
                <a:cs typeface="Tahoma"/>
              </a:rPr>
              <a:t>freq</a:t>
            </a:r>
            <a:r>
              <a:rPr lang="en-US" sz="2000" b="1" dirty="0" smtClean="0">
                <a:cs typeface="Tahoma"/>
              </a:rPr>
              <a:t> in a cavity 	(will see later)</a:t>
            </a:r>
            <a:br>
              <a:rPr lang="en-US" sz="2000" b="1" dirty="0" smtClean="0">
                <a:cs typeface="Tahoma"/>
              </a:rPr>
            </a:br>
            <a:endParaRPr lang="en-US" sz="1600" b="1" dirty="0" smtClean="0"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sz="2000" b="1" dirty="0" smtClean="0">
                <a:cs typeface="Tahoma"/>
              </a:rPr>
              <a:t>“Near field” and “Far field”</a:t>
            </a:r>
          </a:p>
          <a:p>
            <a:pPr>
              <a:lnSpc>
                <a:spcPct val="120000"/>
              </a:lnSpc>
            </a:pPr>
            <a:endParaRPr lang="en-US" sz="2400" b="1" dirty="0">
              <a:cs typeface="Tahoma"/>
            </a:endParaRPr>
          </a:p>
          <a:p>
            <a:pPr>
              <a:lnSpc>
                <a:spcPct val="120000"/>
              </a:lnSpc>
            </a:pPr>
            <a:endParaRPr lang="en-US" sz="2400" b="1" dirty="0" smtClean="0"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endParaRPr lang="en-US" sz="2400" b="1" dirty="0">
              <a:cs typeface="Tahom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0977"/>
            <a:ext cx="9144000" cy="547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1155"/>
          <a:stretch/>
        </p:blipFill>
        <p:spPr>
          <a:xfrm>
            <a:off x="1697125" y="4037620"/>
            <a:ext cx="5670863" cy="25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08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065944"/>
            <a:ext cx="9144000" cy="57920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cs typeface="Tahoma"/>
              </a:rPr>
              <a:t>Lateral shift</a:t>
            </a:r>
            <a:r>
              <a:rPr lang="en-US" sz="2400" b="1" dirty="0" smtClean="0">
                <a:cs typeface="Tahoma"/>
              </a:rPr>
              <a:t>:</a:t>
            </a:r>
          </a:p>
          <a:p>
            <a:pPr>
              <a:lnSpc>
                <a:spcPct val="120000"/>
              </a:lnSpc>
            </a:pPr>
            <a:endParaRPr lang="en-US" sz="2400" b="1" dirty="0">
              <a:cs typeface="Tahoma"/>
            </a:endParaRPr>
          </a:p>
          <a:p>
            <a:pPr>
              <a:lnSpc>
                <a:spcPct val="120000"/>
              </a:lnSpc>
            </a:pPr>
            <a:endParaRPr lang="en-US" sz="2400" b="1" dirty="0" smtClean="0">
              <a:cs typeface="Tahoma"/>
            </a:endParaRPr>
          </a:p>
          <a:p>
            <a:pPr>
              <a:lnSpc>
                <a:spcPct val="120000"/>
              </a:lnSpc>
            </a:pPr>
            <a:endParaRPr lang="en-US" sz="2400" b="1" dirty="0"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endParaRPr lang="en-US" sz="2400" b="1" dirty="0" smtClean="0"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400" b="1" dirty="0" smtClean="0">
                <a:cs typeface="Tahoma"/>
              </a:rPr>
              <a:t>Rotational </a:t>
            </a:r>
            <a:r>
              <a:rPr lang="en-US" sz="2400" b="1" dirty="0">
                <a:cs typeface="Tahoma"/>
              </a:rPr>
              <a:t>shift:</a:t>
            </a:r>
            <a:r>
              <a:rPr lang="en-US" sz="2400" b="1" dirty="0" smtClean="0">
                <a:cs typeface="Tahoma"/>
              </a:rPr>
              <a:t/>
            </a:r>
            <a:br>
              <a:rPr lang="en-US" sz="2400" b="1" dirty="0" smtClean="0">
                <a:cs typeface="Tahoma"/>
              </a:rPr>
            </a:br>
            <a:endParaRPr lang="en-US" sz="2400" b="1" dirty="0">
              <a:cs typeface="Tahom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574" y="132536"/>
            <a:ext cx="8229600" cy="73049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Decomposition of misaligned modes </a:t>
            </a:r>
            <a:endParaRPr lang="ja-JP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508" y="1065944"/>
            <a:ext cx="4991100" cy="1695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855" y="2755900"/>
            <a:ext cx="6210300" cy="666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508" y="3723797"/>
            <a:ext cx="5086350" cy="16954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855" y="5320615"/>
            <a:ext cx="6019800" cy="7239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5900" y="6419004"/>
            <a:ext cx="70417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K. </a:t>
            </a:r>
            <a:r>
              <a:rPr lang="en-US" sz="1600" dirty="0" err="1" smtClean="0"/>
              <a:t>Kawabe</a:t>
            </a:r>
            <a:r>
              <a:rPr lang="en-US" sz="1600" dirty="0" smtClean="0"/>
              <a:t> </a:t>
            </a:r>
            <a:r>
              <a:rPr lang="en-US" sz="1600" dirty="0" err="1" smtClean="0"/>
              <a:t>Ph.D</a:t>
            </a:r>
            <a:r>
              <a:rPr lang="en-US" sz="1600" dirty="0" smtClean="0"/>
              <a:t> thesis</a:t>
            </a:r>
            <a:r>
              <a:rPr lang="en-US" sz="1600" dirty="0"/>
              <a:t>: http://t-</a:t>
            </a:r>
            <a:r>
              <a:rPr lang="en-US" sz="1600" dirty="0" err="1"/>
              <a:t>munu.phys.s.u</a:t>
            </a:r>
            <a:r>
              <a:rPr lang="en-US" sz="1600" dirty="0"/>
              <a:t>-</a:t>
            </a:r>
            <a:r>
              <a:rPr lang="en-US" sz="1600" dirty="0" err="1"/>
              <a:t>tokyo.ac.jp</a:t>
            </a:r>
            <a:r>
              <a:rPr lang="en-US" sz="1600" dirty="0"/>
              <a:t>/theses/</a:t>
            </a:r>
            <a:r>
              <a:rPr lang="en-US" sz="1600" dirty="0" err="1"/>
              <a:t>kawabe_d.pdf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54610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モジュール">
  <a:themeElements>
    <a:clrScheme name="モジュール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モジュール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モジュール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モジュール.thmx</Template>
  <TotalTime>8132</TotalTime>
  <Words>601</Words>
  <Application>Microsoft Macintosh PowerPoint</Application>
  <PresentationFormat>On-screen Show (4:3)</PresentationFormat>
  <Paragraphs>153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モジュール</vt:lpstr>
      <vt:lpstr>Higher order laser modes in gravitational wave detectors</vt:lpstr>
      <vt:lpstr>Higher order laser modes</vt:lpstr>
      <vt:lpstr>Eigenmodes of the lasers</vt:lpstr>
      <vt:lpstr>Hermite Gaussian modes</vt:lpstr>
      <vt:lpstr>Any beam can be decomposed...</vt:lpstr>
      <vt:lpstr>Hermite Gaussian modes (TEM modes)</vt:lpstr>
      <vt:lpstr>Useful to note</vt:lpstr>
      <vt:lpstr>Gouy phase shift</vt:lpstr>
      <vt:lpstr>Decomposition of misaligned modes </vt:lpstr>
      <vt:lpstr>“Cavity” eigenmodes </vt:lpstr>
      <vt:lpstr>“Cavity” eigenmodes </vt:lpstr>
      <vt:lpstr>Optical resonator stability</vt:lpstr>
      <vt:lpstr>Optical resonator stability</vt:lpstr>
      <vt:lpstr>Cavity alignment</vt:lpstr>
      <vt:lpstr>Cavity mode matching</vt:lpstr>
      <vt:lpstr>Angular global control</vt:lpstr>
      <vt:lpstr>Angular global control</vt:lpstr>
      <vt:lpstr>Angular global control</vt:lpstr>
      <vt:lpstr>Angular global control</vt:lpstr>
      <vt:lpstr>aLIGO angular control</vt:lpstr>
      <vt:lpstr>Other topics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Arai Koji</dc:creator>
  <cp:lastModifiedBy>Koji Arai</cp:lastModifiedBy>
  <cp:revision>269</cp:revision>
  <dcterms:created xsi:type="dcterms:W3CDTF">2010-06-17T21:13:06Z</dcterms:created>
  <dcterms:modified xsi:type="dcterms:W3CDTF">2014-12-17T03:09:14Z</dcterms:modified>
</cp:coreProperties>
</file>