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1"/>
  </p:sldMasterIdLst>
  <p:notesMasterIdLst>
    <p:notesMasterId r:id="rId34"/>
  </p:notesMasterIdLst>
  <p:handoutMasterIdLst>
    <p:handoutMasterId r:id="rId35"/>
  </p:handoutMasterIdLst>
  <p:sldIdLst>
    <p:sldId id="256" r:id="rId2"/>
    <p:sldId id="308" r:id="rId3"/>
    <p:sldId id="323" r:id="rId4"/>
    <p:sldId id="333" r:id="rId5"/>
    <p:sldId id="331" r:id="rId6"/>
    <p:sldId id="351" r:id="rId7"/>
    <p:sldId id="352" r:id="rId8"/>
    <p:sldId id="353" r:id="rId9"/>
    <p:sldId id="332" r:id="rId10"/>
    <p:sldId id="334" r:id="rId11"/>
    <p:sldId id="336" r:id="rId12"/>
    <p:sldId id="337" r:id="rId13"/>
    <p:sldId id="338" r:id="rId14"/>
    <p:sldId id="321" r:id="rId15"/>
    <p:sldId id="339" r:id="rId16"/>
    <p:sldId id="340" r:id="rId17"/>
    <p:sldId id="309" r:id="rId18"/>
    <p:sldId id="342" r:id="rId19"/>
    <p:sldId id="354" r:id="rId20"/>
    <p:sldId id="344" r:id="rId21"/>
    <p:sldId id="330" r:id="rId22"/>
    <p:sldId id="341" r:id="rId23"/>
    <p:sldId id="343" r:id="rId24"/>
    <p:sldId id="346" r:id="rId25"/>
    <p:sldId id="350" r:id="rId26"/>
    <p:sldId id="356" r:id="rId27"/>
    <p:sldId id="357" r:id="rId28"/>
    <p:sldId id="358" r:id="rId29"/>
    <p:sldId id="359" r:id="rId30"/>
    <p:sldId id="360" r:id="rId31"/>
    <p:sldId id="349" r:id="rId32"/>
    <p:sldId id="348" r:id="rId33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00"/>
    <a:srgbClr val="FF0600"/>
    <a:srgbClr val="F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99" autoAdjust="0"/>
    <p:restoredTop sz="98688" autoAdjust="0"/>
  </p:normalViewPr>
  <p:slideViewPr>
    <p:cSldViewPr snapToGrid="0" snapToObjects="1">
      <p:cViewPr varScale="1">
        <p:scale>
          <a:sx n="113" d="100"/>
          <a:sy n="113" d="100"/>
        </p:scale>
        <p:origin x="-13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B1598-9ABA-CE4B-B487-490B000758C5}" type="datetimeFigureOut">
              <a:rPr lang="en-US" smtClean="0"/>
              <a:t>2014/16/12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A2725-F6AB-AF48-AD2E-2D22C7ECC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86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8D00B-A97F-1D49-90B0-5C00E9C58F0F}" type="datetimeFigureOut">
              <a:rPr lang="ja-JP" altLang="en-US" smtClean="0"/>
              <a:pPr/>
              <a:t>2014/16/12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B1E19-CF36-A244-8A85-A1D4B9D837F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33226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B1E19-CF36-A244-8A85-A1D4B9D837FC}" type="slidenum">
              <a:rPr lang="ja-JP" altLang="en-US" smtClean="0"/>
              <a:pPr/>
              <a:t>15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183852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B1E19-CF36-A244-8A85-A1D4B9D837FC}" type="slidenum">
              <a:rPr lang="ja-JP" altLang="en-US" smtClean="0"/>
              <a:pPr/>
              <a:t>27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18385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B1E19-CF36-A244-8A85-A1D4B9D837FC}" type="slidenum">
              <a:rPr lang="ja-JP" altLang="en-US" smtClean="0"/>
              <a:pPr/>
              <a:t>28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18385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B1E19-CF36-A244-8A85-A1D4B9D837FC}" type="slidenum">
              <a:rPr lang="ja-JP" altLang="en-US" smtClean="0"/>
              <a:pPr/>
              <a:t>29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18385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B1E19-CF36-A244-8A85-A1D4B9D837FC}" type="slidenum">
              <a:rPr lang="ja-JP" altLang="en-US" smtClean="0"/>
              <a:pPr/>
              <a:t>30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183852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A1F7-3E0A-4549-A19A-F1A1F9D694F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31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B1E19-CF36-A244-8A85-A1D4B9D837FC}" type="slidenum">
              <a:rPr lang="ja-JP" altLang="en-US" smtClean="0"/>
              <a:pPr/>
              <a:t>16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18385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B1E19-CF36-A244-8A85-A1D4B9D837FC}" type="slidenum">
              <a:rPr lang="ja-JP" altLang="en-US" smtClean="0"/>
              <a:pPr/>
              <a:t>18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18385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B1E19-CF36-A244-8A85-A1D4B9D837FC}" type="slidenum">
              <a:rPr lang="ja-JP" altLang="en-US" smtClean="0"/>
              <a:pPr/>
              <a:t>19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18385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B1E19-CF36-A244-8A85-A1D4B9D837FC}" type="slidenum">
              <a:rPr lang="ja-JP" altLang="en-US" smtClean="0"/>
              <a:pPr/>
              <a:t>22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18385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B1E19-CF36-A244-8A85-A1D4B9D837FC}" type="slidenum">
              <a:rPr lang="ja-JP" altLang="en-US" smtClean="0"/>
              <a:pPr/>
              <a:t>23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18385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B1E19-CF36-A244-8A85-A1D4B9D837FC}" type="slidenum">
              <a:rPr lang="ja-JP" altLang="en-US" smtClean="0"/>
              <a:pPr/>
              <a:t>24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1838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B1E19-CF36-A244-8A85-A1D4B9D837FC}" type="slidenum">
              <a:rPr lang="ja-JP" altLang="en-US" smtClean="0"/>
              <a:pPr/>
              <a:t>25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18385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B1E19-CF36-A244-8A85-A1D4B9D837FC}" type="slidenum">
              <a:rPr lang="ja-JP" altLang="en-US" smtClean="0"/>
              <a:pPr/>
              <a:t>26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18385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ja-JP" altLang="en-US" dirty="0" smtClean="0"/>
              <a:t>マスタ タイトルの書式設定</a:t>
            </a:r>
            <a:endParaRPr kumimoji="0" 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ja-JP" altLang="en-US" dirty="0" smtClean="0"/>
              <a:t>マスタ サブタイトルの書式設定</a:t>
            </a:r>
            <a:endParaRPr kumimoji="0" 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 b="1" i="0">
                <a:latin typeface="Tahoma"/>
                <a:ea typeface="ＤＦＰ太丸ゴシック体"/>
              </a:defRPr>
            </a:lvl1pPr>
          </a:lstStyle>
          <a:p>
            <a:r>
              <a:rPr lang="en-US" altLang="ja-JP" dirty="0" smtClean="0"/>
              <a:t>Jun. 17, 2010</a:t>
            </a:r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625655" y="6476999"/>
            <a:ext cx="5507719" cy="274320"/>
          </a:xfrm>
        </p:spPr>
        <p:txBody>
          <a:bodyPr/>
          <a:lstStyle>
            <a:lvl1pPr>
              <a:defRPr sz="1400" b="1" i="0">
                <a:latin typeface="Tahoma"/>
                <a:ea typeface="ＤＦＰ太丸ゴシック体"/>
              </a:defRPr>
            </a:lvl1pPr>
          </a:lstStyle>
          <a:p>
            <a:r>
              <a:rPr lang="en-US" altLang="ja-JP" dirty="0" smtClean="0"/>
              <a:t>SURF Lecture 2010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latin typeface="Tahoma"/>
                <a:ea typeface="ＤＦＰ太丸ゴシック体"/>
              </a:defRPr>
            </a:lvl1pPr>
          </a:lstStyle>
          <a:p>
            <a:fld id="{FF21C145-317C-4DEC-9A6B-045D66B7A0F9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  <p:sp>
        <p:nvSpPr>
          <p:cNvPr id="10" name="正方形/長方形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B227-5D2B-9143-BF28-758CD9797418}" type="datetimeFigureOut">
              <a:rPr lang="ja-JP" altLang="en-US" smtClean="0"/>
              <a:pPr/>
              <a:t>2014/16/12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正方形/長方形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B227-5D2B-9143-BF28-758CD9797418}" type="datetimeFigureOut">
              <a:rPr lang="ja-JP" altLang="en-US" smtClean="0"/>
              <a:pPr/>
              <a:t>2014/16/12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92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858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414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ja-JP" altLang="en-US" dirty="0" smtClean="0"/>
              <a:t>マスタ タイトルの書式設定</a:t>
            </a:r>
            <a:endParaRPr kumimoji="0"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dirty="0" smtClean="0"/>
              <a:t>マスタ テキストの書式設定</a:t>
            </a:r>
          </a:p>
          <a:p>
            <a:pPr lvl="1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kumimoji="0" 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B227-5D2B-9143-BF28-758CD9797418}" type="datetimeFigureOut">
              <a:rPr lang="ja-JP" altLang="en-US" smtClean="0"/>
              <a:pPr/>
              <a:t>2014/16/12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 ヘッダー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正方形/長方形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ja-JP" altLang="en-US" dirty="0" smtClean="0"/>
              <a:t>マスタ タイトルの書式設定</a:t>
            </a:r>
            <a:endParaRPr kumimoji="0" 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ja-JP" altLang="en-US" dirty="0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B499-F5DE-4BE5-BB26-90CC428051F7}" type="datetime1">
              <a:rPr lang="en-US" altLang="ja-JP" smtClean="0"/>
              <a:pPr/>
              <a:t>2014/16/12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CD18-686B-47A9-AFD5-66CE5FA52A66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B227-5D2B-9143-BF28-758CD9797418}" type="datetimeFigureOut">
              <a:rPr lang="ja-JP" altLang="en-US" smtClean="0"/>
              <a:pPr/>
              <a:t>2014/16/12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B227-5D2B-9143-BF28-758CD9797418}" type="datetimeFigureOut">
              <a:rPr lang="ja-JP" altLang="en-US" smtClean="0"/>
              <a:pPr/>
              <a:t>2014/16/12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B227-5D2B-9143-BF28-758CD9797418}" type="datetimeFigureOut">
              <a:rPr lang="ja-JP" altLang="en-US" smtClean="0"/>
              <a:pPr/>
              <a:t>2014/16/12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B227-5D2B-9143-BF28-758CD9797418}" type="datetimeFigureOut">
              <a:rPr lang="ja-JP" altLang="en-US" smtClean="0"/>
              <a:pPr/>
              <a:t>2014/16/12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B227-5D2B-9143-BF28-758CD9797418}" type="datetimeFigureOut">
              <a:rPr lang="ja-JP" altLang="en-US" smtClean="0"/>
              <a:pPr/>
              <a:t>2014/16/12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2" name="正方形/長方形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正方形/長方形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16FB227-5D2B-9143-BF28-758CD9797418}" type="datetimeFigureOut">
              <a:rPr lang="ja-JP" altLang="en-US" smtClean="0"/>
              <a:pPr/>
              <a:t>2014/16/12</a:t>
            </a:fld>
            <a:endParaRPr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正方形/長方形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139F2C2-7507-4444-AD2D-5EC37B46FC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 bwMode="invGray">
          <a:xfrm>
            <a:off x="0" y="880239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正方形/長方形 6"/>
          <p:cNvSpPr/>
          <p:nvPr/>
        </p:nvSpPr>
        <p:spPr bwMode="ltGray">
          <a:xfrm>
            <a:off x="0" y="1"/>
            <a:ext cx="9143999" cy="880238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27839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ja-JP" altLang="en-US" dirty="0" smtClean="0"/>
              <a:t>マスタ タイトルの書式設定</a:t>
            </a:r>
            <a:endParaRPr kumimoji="0" 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925959"/>
            <a:ext cx="8229600" cy="5474841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ja-JP" altLang="en-US" dirty="0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2 </a:t>
            </a:r>
            <a:r>
              <a:rPr kumimoji="0" lang="ja-JP" altLang="en-US" dirty="0" smtClean="0"/>
              <a:t>レベル</a:t>
            </a:r>
          </a:p>
          <a:p>
            <a:pPr lvl="2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3 </a:t>
            </a:r>
            <a:r>
              <a:rPr kumimoji="0" lang="ja-JP" altLang="en-US" dirty="0" smtClean="0"/>
              <a:t>レベル</a:t>
            </a:r>
          </a:p>
          <a:p>
            <a:pPr lvl="3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4 </a:t>
            </a:r>
            <a:r>
              <a:rPr kumimoji="0" lang="ja-JP" altLang="en-US" dirty="0" smtClean="0"/>
              <a:t>レベル</a:t>
            </a:r>
          </a:p>
          <a:p>
            <a:pPr lvl="4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5 </a:t>
            </a:r>
            <a:r>
              <a:rPr kumimoji="0" lang="ja-JP" altLang="en-US" dirty="0" smtClean="0"/>
              <a:t>レベル</a:t>
            </a:r>
            <a:endParaRPr kumimoji="0" 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r>
              <a:rPr lang="en-US" altLang="ja-JP" dirty="0" smtClean="0"/>
              <a:t>Jun. 17, 2010</a:t>
            </a:r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3139F2C2-7507-4444-AD2D-5EC37B46FC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</p:sldLayoutIdLst>
  <p:txStyles>
    <p:titleStyle>
      <a:lvl1pPr algn="l" rtl="0" eaLnBrk="1" latinLnBrk="0" hangingPunct="1">
        <a:spcBef>
          <a:spcPct val="0"/>
        </a:spcBef>
        <a:buNone/>
        <a:defRPr kumimoji="1" sz="3600" b="1" kern="1200">
          <a:solidFill>
            <a:schemeClr val="accent1">
              <a:satMod val="150000"/>
            </a:schemeClr>
          </a:solidFill>
          <a:effectLst/>
          <a:latin typeface="+mj-lt"/>
          <a:ea typeface="ＤＦＰ太丸ゴシック体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1" sz="3200" kern="1200">
          <a:solidFill>
            <a:schemeClr val="tx1"/>
          </a:solidFill>
          <a:latin typeface="Corbel"/>
          <a:ea typeface="ＤＦＰ太丸ゴシック体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1" sz="2800" kern="1200">
          <a:solidFill>
            <a:schemeClr val="tx1"/>
          </a:solidFill>
          <a:latin typeface="Corbel"/>
          <a:ea typeface="ＤＦＰ太丸ゴシック体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1" sz="2400" kern="1200">
          <a:solidFill>
            <a:schemeClr val="tx1"/>
          </a:solidFill>
          <a:latin typeface="Corbel"/>
          <a:ea typeface="ＤＦＰ太丸ゴシック体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1" sz="2000" kern="1200">
          <a:solidFill>
            <a:schemeClr val="tx1"/>
          </a:solidFill>
          <a:latin typeface="Corbel"/>
          <a:ea typeface="ＤＦＰ太丸ゴシック体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1" lang="en-US" sz="2000" kern="1200" smtClean="0">
          <a:solidFill>
            <a:schemeClr val="tx1"/>
          </a:solidFill>
          <a:latin typeface="Corbel"/>
          <a:ea typeface="ＤＦＰ太丸ゴシック体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3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ound%E2%80%93Drever%E2%80%93Hall_technique" TargetMode="External"/><Relationship Id="rId4" Type="http://schemas.openxmlformats.org/officeDocument/2006/relationships/hyperlink" Target="http://www.sjsu.edu/faculty/beyersdorf/Archive/Phys208F07/Sideband%20generation%20in%20LIGO.pdf" TargetMode="External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4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4800" dirty="0"/>
              <a:t>Interferometer Length Sensing</a:t>
            </a:r>
            <a:br>
              <a:rPr lang="en-US" altLang="ja-JP" sz="4800" dirty="0"/>
            </a:br>
            <a:r>
              <a:rPr lang="en-US" altLang="ja-JP" sz="4800" dirty="0"/>
              <a:t>in Gravitational Wave </a:t>
            </a:r>
            <a:r>
              <a:rPr lang="en-US" altLang="ja-JP" sz="4800" dirty="0" smtClean="0"/>
              <a:t>Detectors</a:t>
            </a:r>
            <a:endParaRPr lang="ja-JP" altLang="en-US" sz="4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 rot="10800000" flipV="1">
            <a:off x="685800" y="5225918"/>
            <a:ext cx="8077200" cy="553524"/>
          </a:xfrm>
        </p:spPr>
        <p:txBody>
          <a:bodyPr/>
          <a:lstStyle/>
          <a:p>
            <a:r>
              <a:rPr lang="en-US" altLang="ja-JP" dirty="0" smtClean="0">
                <a:latin typeface="+mj-lt"/>
              </a:rPr>
              <a:t>Koji Arai – LIGO Laboratory / Caltech</a:t>
            </a:r>
            <a:endParaRPr lang="ja-JP" altLang="en-US" dirty="0">
              <a:latin typeface="+mj-lt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597661" y="424934"/>
            <a:ext cx="198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+mj-lt"/>
                <a:cs typeface="Tahoma"/>
              </a:rPr>
              <a:t>LIGO-G1401386-v1</a:t>
            </a:r>
            <a:endParaRPr kumimoji="1" lang="ja-JP" altLang="en-US" dirty="0">
              <a:latin typeface="+mj-lt"/>
              <a:cs typeface="Tahom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Demodulation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785252"/>
            <a:ext cx="9144000" cy="607274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cs typeface="Tahoma"/>
              </a:rPr>
              <a:t>RF x LO &amp; LPF</a:t>
            </a:r>
          </a:p>
          <a:p>
            <a:pPr>
              <a:lnSpc>
                <a:spcPct val="90000"/>
              </a:lnSpc>
            </a:pPr>
            <a:r>
              <a:rPr lang="en-US" sz="2800" b="1" dirty="0" smtClean="0">
                <a:cs typeface="Tahoma"/>
              </a:rPr>
              <a:t>Two demodulation </a:t>
            </a:r>
            <a:r>
              <a:rPr lang="en-US" sz="2800" b="1" dirty="0" err="1" smtClean="0">
                <a:cs typeface="Tahoma"/>
              </a:rPr>
              <a:t>quadratures</a:t>
            </a:r>
            <a:r>
              <a:rPr lang="en-US" sz="2800" b="1" dirty="0" smtClean="0">
                <a:cs typeface="Tahoma"/>
              </a:rPr>
              <a:t> (I&amp;Q)</a:t>
            </a:r>
            <a:endParaRPr lang="en-US" sz="2800" b="1" dirty="0">
              <a:cs typeface="Tahom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22" y="1867893"/>
            <a:ext cx="9144000" cy="465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731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RF detection ~ </a:t>
            </a:r>
            <a:r>
              <a:rPr lang="en-US" altLang="ja-JP" dirty="0" err="1" smtClean="0"/>
              <a:t>Interferemeter</a:t>
            </a:r>
            <a:r>
              <a:rPr lang="en-US" altLang="ja-JP" dirty="0" smtClean="0"/>
              <a:t> LSC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785252"/>
            <a:ext cx="9144000" cy="607274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cs typeface="Tahoma"/>
              </a:rPr>
              <a:t>Use the interferometer as PM-AM converter</a:t>
            </a:r>
            <a:endParaRPr lang="en-US" sz="2800" b="1" dirty="0">
              <a:cs typeface="Tahom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55756"/>
            <a:ext cx="8007449" cy="226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94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Pound </a:t>
            </a:r>
            <a:r>
              <a:rPr lang="en-US" altLang="ja-JP" dirty="0" err="1" smtClean="0"/>
              <a:t>Drever</a:t>
            </a:r>
            <a:r>
              <a:rPr lang="en-US" altLang="ja-JP" dirty="0" smtClean="0"/>
              <a:t> Hall technique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3741312"/>
            <a:ext cx="9144000" cy="246425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cs typeface="Tahoma"/>
              </a:rPr>
              <a:t>Sideband picture</a:t>
            </a:r>
            <a:endParaRPr lang="en-US" sz="2800" b="1" dirty="0">
              <a:cs typeface="Tahoma"/>
            </a:endParaRPr>
          </a:p>
          <a:p>
            <a:pPr lvl="1">
              <a:lnSpc>
                <a:spcPct val="90000"/>
              </a:lnSpc>
            </a:pPr>
            <a:r>
              <a:rPr lang="en-US" sz="2000" b="1" dirty="0" smtClean="0">
                <a:solidFill>
                  <a:srgbClr val="0000FF"/>
                </a:solidFill>
                <a:cs typeface="Tahoma"/>
              </a:rPr>
              <a:t>Carrier experiences “fast phase change” depending on the length of the interferometer</a:t>
            </a:r>
            <a:endParaRPr lang="en-US" sz="2000" b="1" dirty="0">
              <a:solidFill>
                <a:srgbClr val="0000FF"/>
              </a:solidFill>
              <a:cs typeface="Tahoma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735" y="1012305"/>
            <a:ext cx="4705184" cy="2729007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642" y="5024486"/>
            <a:ext cx="64135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97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Pound </a:t>
            </a:r>
            <a:r>
              <a:rPr lang="en-US" altLang="ja-JP" dirty="0" err="1" smtClean="0"/>
              <a:t>Drever</a:t>
            </a:r>
            <a:r>
              <a:rPr lang="en-US" altLang="ja-JP" dirty="0" smtClean="0"/>
              <a:t> Hall technique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785252"/>
            <a:ext cx="9144000" cy="607274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err="1" smtClean="0">
                <a:cs typeface="Tahoma"/>
              </a:rPr>
              <a:t>Phasor</a:t>
            </a:r>
            <a:r>
              <a:rPr lang="en-US" sz="2800" b="1" dirty="0" smtClean="0">
                <a:cs typeface="Tahoma"/>
              </a:rPr>
              <a:t> picture</a:t>
            </a:r>
          </a:p>
          <a:p>
            <a:pPr lvl="1">
              <a:lnSpc>
                <a:spcPct val="90000"/>
              </a:lnSpc>
            </a:pPr>
            <a:r>
              <a:rPr lang="en-US" sz="2400" b="1" dirty="0" smtClean="0">
                <a:solidFill>
                  <a:srgbClr val="0000FF"/>
                </a:solidFill>
                <a:cs typeface="Tahoma"/>
              </a:rPr>
              <a:t>Reflected </a:t>
            </a:r>
            <a:r>
              <a:rPr lang="en-US" sz="2400" b="1" dirty="0">
                <a:solidFill>
                  <a:srgbClr val="0000FF"/>
                </a:solidFill>
                <a:cs typeface="Tahoma"/>
              </a:rPr>
              <a:t>field on Resonance                        Detuned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833" y="1896535"/>
            <a:ext cx="2489200" cy="2311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896535"/>
            <a:ext cx="2489200" cy="2311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53684" y="3860342"/>
            <a:ext cx="2946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total field only has</a:t>
            </a:r>
            <a:br>
              <a:rPr lang="en-US" sz="2000" b="1" dirty="0" smtClean="0">
                <a:solidFill>
                  <a:srgbClr val="008000"/>
                </a:solidFill>
              </a:rPr>
            </a:br>
            <a:r>
              <a:rPr lang="en-US" sz="2000" b="1" dirty="0" smtClean="0">
                <a:solidFill>
                  <a:srgbClr val="008000"/>
                </a:solidFill>
              </a:rPr>
              <a:t>phase modulation at 𝜈</a:t>
            </a:r>
            <a:r>
              <a:rPr lang="en-US" sz="2000" b="1" baseline="-25000" dirty="0" smtClean="0">
                <a:solidFill>
                  <a:srgbClr val="008000"/>
                </a:solidFill>
              </a:rPr>
              <a:t>m</a:t>
            </a:r>
            <a:endParaRPr lang="en-US" sz="2000" b="1" baseline="-25000" dirty="0">
              <a:solidFill>
                <a:srgbClr val="008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40400" y="3885437"/>
            <a:ext cx="340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total field has</a:t>
            </a:r>
          </a:p>
          <a:p>
            <a:r>
              <a:rPr lang="en-US" sz="2000" b="1" dirty="0" smtClean="0">
                <a:solidFill>
                  <a:srgbClr val="008000"/>
                </a:solidFill>
              </a:rPr>
              <a:t>amplitude modulation at 𝜈</a:t>
            </a:r>
            <a:r>
              <a:rPr lang="en-US" sz="2000" b="1" baseline="-25000" dirty="0" smtClean="0">
                <a:solidFill>
                  <a:srgbClr val="008000"/>
                </a:solidFill>
              </a:rPr>
              <a:t>m</a:t>
            </a:r>
            <a:endParaRPr lang="en-US" sz="2000" b="1" baseline="-25000" dirty="0">
              <a:solidFill>
                <a:srgbClr val="008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50568" y="3315003"/>
            <a:ext cx="20362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600"/>
                </a:solidFill>
              </a:rPr>
              <a:t>carrier phase shift</a:t>
            </a:r>
            <a:endParaRPr lang="en-US" sz="2000" b="1" baseline="-25000" dirty="0">
              <a:solidFill>
                <a:srgbClr val="FF06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5400000">
            <a:off x="2313529" y="4564384"/>
            <a:ext cx="520210" cy="641313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 rot="5400000">
            <a:off x="5662097" y="4564385"/>
            <a:ext cx="520210" cy="641313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45185" y="5219244"/>
            <a:ext cx="294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600"/>
                </a:solidFill>
              </a:rPr>
              <a:t>No power modulation</a:t>
            </a:r>
            <a:endParaRPr lang="en-US" sz="2000" b="1" baseline="-25000" dirty="0">
              <a:solidFill>
                <a:srgbClr val="FF06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1901" y="5244339"/>
            <a:ext cx="294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600"/>
                </a:solidFill>
              </a:rPr>
              <a:t>Power modulation at 𝜈</a:t>
            </a:r>
            <a:r>
              <a:rPr lang="en-US" sz="2000" b="1" baseline="-25000" dirty="0" smtClean="0">
                <a:solidFill>
                  <a:srgbClr val="FF0600"/>
                </a:solidFill>
              </a:rPr>
              <a:t>m</a:t>
            </a:r>
            <a:r>
              <a:rPr lang="en-US" sz="2000" b="1" dirty="0" smtClean="0">
                <a:solidFill>
                  <a:srgbClr val="FF0600"/>
                </a:solidFill>
              </a:rPr>
              <a:t> </a:t>
            </a:r>
            <a:endParaRPr lang="en-US" sz="2000" b="1" baseline="-25000" dirty="0">
              <a:solidFill>
                <a:srgbClr val="FF06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45185" y="5859505"/>
            <a:ext cx="54165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600"/>
                </a:solidFill>
              </a:rPr>
              <a:t>=&gt; Photocurrent demodulated at </a:t>
            </a:r>
            <a:r>
              <a:rPr lang="en-US" sz="2400" b="1" dirty="0">
                <a:solidFill>
                  <a:srgbClr val="FF0600"/>
                </a:solidFill>
              </a:rPr>
              <a:t>𝜈</a:t>
            </a:r>
            <a:r>
              <a:rPr lang="en-US" sz="2400" b="1" baseline="-25000" dirty="0">
                <a:solidFill>
                  <a:srgbClr val="FF0600"/>
                </a:solidFill>
              </a:rPr>
              <a:t>m</a:t>
            </a:r>
            <a:r>
              <a:rPr lang="en-US" sz="2400" b="1" dirty="0" smtClean="0">
                <a:solidFill>
                  <a:srgbClr val="FF0600"/>
                </a:solidFill>
              </a:rPr>
              <a:t> </a:t>
            </a:r>
            <a:br>
              <a:rPr lang="en-US" sz="2400" b="1" dirty="0" smtClean="0">
                <a:solidFill>
                  <a:srgbClr val="FF0600"/>
                </a:solidFill>
              </a:rPr>
            </a:br>
            <a:r>
              <a:rPr lang="en-US" sz="2400" b="1" dirty="0" smtClean="0">
                <a:solidFill>
                  <a:srgbClr val="FF0600"/>
                </a:solidFill>
              </a:rPr>
              <a:t>shows the linear signal to the detuning! </a:t>
            </a:r>
            <a:endParaRPr lang="en-US" sz="2400" b="1" baseline="-25000" dirty="0">
              <a:solidFill>
                <a:srgbClr val="FF06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18168" y="5859505"/>
            <a:ext cx="5643032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671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Michelson length control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763727"/>
            <a:ext cx="9144000" cy="609427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 smtClean="0">
                <a:latin typeface="+mj-lt"/>
                <a:cs typeface="Tahoma"/>
              </a:rPr>
              <a:t>Michelson is operated at the dark fringe</a:t>
            </a:r>
            <a:br>
              <a:rPr lang="en-US" sz="2800" b="1" dirty="0" smtClean="0">
                <a:latin typeface="+mj-lt"/>
                <a:cs typeface="Tahoma"/>
              </a:rPr>
            </a:br>
            <a:r>
              <a:rPr lang="en-US" sz="2400" b="1" dirty="0" smtClean="0">
                <a:solidFill>
                  <a:srgbClr val="FF0600"/>
                </a:solidFill>
                <a:latin typeface="+mj-lt"/>
                <a:cs typeface="Tahoma"/>
              </a:rPr>
              <a:t>for the shot noise and the power recycling</a:t>
            </a:r>
          </a:p>
          <a:p>
            <a:pPr lvl="1">
              <a:lnSpc>
                <a:spcPct val="12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+mj-lt"/>
                <a:cs typeface="Tahoma"/>
              </a:rPr>
              <a:t>At the dark fringe, DC signals can’t be a good error signal</a:t>
            </a:r>
          </a:p>
          <a:p>
            <a:pPr lvl="1">
              <a:lnSpc>
                <a:spcPct val="120000"/>
              </a:lnSpc>
            </a:pPr>
            <a:r>
              <a:rPr lang="en-US" sz="2400" b="1" dirty="0" err="1" smtClean="0">
                <a:solidFill>
                  <a:srgbClr val="0000FF"/>
                </a:solidFill>
                <a:cs typeface="Tahoma"/>
              </a:rPr>
              <a:t>Schnupp</a:t>
            </a:r>
            <a:r>
              <a:rPr lang="en-US" sz="2400" b="1" dirty="0" smtClean="0">
                <a:solidFill>
                  <a:srgbClr val="0000FF"/>
                </a:solidFill>
                <a:cs typeface="Tahoma"/>
              </a:rPr>
              <a:t> asymmetry:</a:t>
            </a:r>
            <a:r>
              <a:rPr lang="en-US" sz="2400" b="1" dirty="0">
                <a:solidFill>
                  <a:srgbClr val="0000FF"/>
                </a:solidFill>
                <a:cs typeface="Tahoma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cs typeface="Tahoma"/>
              </a:rPr>
              <a:t/>
            </a:r>
            <a:br>
              <a:rPr lang="en-US" sz="2400" b="1" dirty="0" smtClean="0">
                <a:solidFill>
                  <a:srgbClr val="0000FF"/>
                </a:solidFill>
                <a:cs typeface="Tahoma"/>
              </a:rPr>
            </a:br>
            <a:r>
              <a:rPr lang="en-US" sz="2400" b="1" dirty="0" smtClean="0">
                <a:solidFill>
                  <a:srgbClr val="0000FF"/>
                </a:solidFill>
                <a:cs typeface="Tahoma"/>
              </a:rPr>
              <a:t>I</a:t>
            </a:r>
            <a:r>
              <a:rPr lang="en-US" sz="2400" b="1" dirty="0" smtClean="0">
                <a:solidFill>
                  <a:srgbClr val="0000FF"/>
                </a:solidFill>
                <a:latin typeface="+mj-lt"/>
                <a:cs typeface="Tahoma"/>
              </a:rPr>
              <a:t>ntroduce small arm length asymmetry </a:t>
            </a:r>
            <a:br>
              <a:rPr lang="en-US" sz="2400" b="1" dirty="0" smtClean="0">
                <a:solidFill>
                  <a:srgbClr val="0000FF"/>
                </a:solidFill>
                <a:latin typeface="+mj-lt"/>
                <a:cs typeface="Tahoma"/>
              </a:rPr>
            </a:br>
            <a:r>
              <a:rPr lang="en-US" sz="2000" b="1" dirty="0" smtClean="0">
                <a:solidFill>
                  <a:srgbClr val="FF0600"/>
                </a:solidFill>
                <a:latin typeface="+mj-lt"/>
                <a:cs typeface="Tahoma"/>
              </a:rPr>
              <a:t>=&gt; RF sidebands leaks to the dark port</a:t>
            </a:r>
            <a:endParaRPr lang="en-US" sz="2400" b="1" dirty="0" smtClean="0">
              <a:solidFill>
                <a:srgbClr val="FF0600"/>
              </a:solidFill>
              <a:latin typeface="+mj-lt"/>
              <a:cs typeface="Tahom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103" y="3814937"/>
            <a:ext cx="4261355" cy="296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77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Michelson length control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763727"/>
            <a:ext cx="9144000" cy="609427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 err="1" smtClean="0">
                <a:latin typeface="+mj-lt"/>
                <a:cs typeface="Tahoma"/>
              </a:rPr>
              <a:t>Schnupp</a:t>
            </a:r>
            <a:r>
              <a:rPr lang="en-US" sz="2800" b="1" dirty="0" smtClean="0">
                <a:latin typeface="+mj-lt"/>
                <a:cs typeface="Tahoma"/>
              </a:rPr>
              <a:t> asymmetry ~ sideband picture</a:t>
            </a:r>
          </a:p>
          <a:p>
            <a:pPr>
              <a:lnSpc>
                <a:spcPct val="120000"/>
              </a:lnSpc>
            </a:pPr>
            <a:r>
              <a:rPr lang="en-US" sz="2800" b="1" dirty="0" smtClean="0">
                <a:latin typeface="+mj-lt"/>
                <a:cs typeface="Tahoma"/>
              </a:rPr>
              <a:t>Because of the asymmetry, the dark port is no longer</a:t>
            </a:r>
            <a:r>
              <a:rPr lang="en-US" sz="2800" b="1" dirty="0">
                <a:latin typeface="+mj-lt"/>
                <a:cs typeface="Tahoma"/>
              </a:rPr>
              <a:t/>
            </a:r>
            <a:br>
              <a:rPr lang="en-US" sz="2800" b="1" dirty="0">
                <a:latin typeface="+mj-lt"/>
                <a:cs typeface="Tahoma"/>
              </a:rPr>
            </a:br>
            <a:r>
              <a:rPr lang="en-US" sz="2800" b="1" dirty="0" smtClean="0">
                <a:latin typeface="+mj-lt"/>
                <a:cs typeface="Tahoma"/>
              </a:rPr>
              <a:t>dark for the sidebands even if the carrier is at dark.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300" y="2645312"/>
            <a:ext cx="58674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83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Michelson length control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763727"/>
            <a:ext cx="9144000" cy="609427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 err="1" smtClean="0">
                <a:latin typeface="+mj-lt"/>
                <a:cs typeface="Tahoma"/>
              </a:rPr>
              <a:t>Schnupp</a:t>
            </a:r>
            <a:r>
              <a:rPr lang="en-US" sz="2800" b="1" dirty="0" smtClean="0">
                <a:latin typeface="+mj-lt"/>
                <a:cs typeface="Tahoma"/>
              </a:rPr>
              <a:t> asymmetry ~ </a:t>
            </a:r>
            <a:r>
              <a:rPr lang="en-US" sz="2800" b="1" dirty="0" err="1" smtClean="0">
                <a:latin typeface="+mj-lt"/>
                <a:cs typeface="Tahoma"/>
              </a:rPr>
              <a:t>phasor</a:t>
            </a:r>
            <a:r>
              <a:rPr lang="en-US" sz="2800" b="1" dirty="0" smtClean="0">
                <a:latin typeface="+mj-lt"/>
                <a:cs typeface="Tahoma"/>
              </a:rPr>
              <a:t> picture</a:t>
            </a:r>
            <a:endParaRPr lang="en-US" sz="2800" b="1" dirty="0">
              <a:latin typeface="+mj-lt"/>
              <a:cs typeface="Tahom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200" y="1724446"/>
            <a:ext cx="7650295" cy="391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145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err="1" smtClean="0"/>
              <a:t>aLIGO</a:t>
            </a:r>
            <a:r>
              <a:rPr lang="en-US" altLang="ja-JP" dirty="0" smtClean="0"/>
              <a:t> length control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763727"/>
            <a:ext cx="9144000" cy="609427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 smtClean="0">
                <a:latin typeface="+mj-lt"/>
                <a:cs typeface="Tahoma"/>
              </a:rPr>
              <a:t>Actual </a:t>
            </a:r>
            <a:r>
              <a:rPr lang="en-US" sz="2800" b="1" dirty="0" err="1" smtClean="0">
                <a:latin typeface="+mj-lt"/>
                <a:cs typeface="Tahoma"/>
              </a:rPr>
              <a:t>aLIGO</a:t>
            </a:r>
            <a:r>
              <a:rPr lang="en-US" sz="2800" b="1" dirty="0" smtClean="0">
                <a:latin typeface="+mj-lt"/>
                <a:cs typeface="Tahoma"/>
              </a:rPr>
              <a:t> Length control scheme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669" y="1769129"/>
            <a:ext cx="7696187" cy="496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148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Resonant conditions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763727"/>
            <a:ext cx="9144000" cy="609427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 smtClean="0">
                <a:latin typeface="+mj-lt"/>
                <a:cs typeface="Tahoma"/>
              </a:rPr>
              <a:t>For signal extraction purpose we need to resonate</a:t>
            </a:r>
            <a:br>
              <a:rPr lang="en-US" sz="2800" b="1" dirty="0" smtClean="0">
                <a:latin typeface="+mj-lt"/>
                <a:cs typeface="Tahoma"/>
              </a:rPr>
            </a:br>
            <a:r>
              <a:rPr lang="en-US" sz="2800" b="1" dirty="0" smtClean="0">
                <a:latin typeface="+mj-lt"/>
                <a:cs typeface="Tahoma"/>
              </a:rPr>
              <a:t>two sidebands (f1 and f2). </a:t>
            </a:r>
          </a:p>
          <a:p>
            <a:pPr lvl="1">
              <a:lnSpc>
                <a:spcPct val="120000"/>
              </a:lnSpc>
            </a:pPr>
            <a:r>
              <a:rPr lang="en-US" sz="2400" b="1" dirty="0">
                <a:cs typeface="Tahoma"/>
              </a:rPr>
              <a:t>f1 +1/-1 SBs should be resonant in the </a:t>
            </a:r>
            <a:r>
              <a:rPr lang="en-US" sz="2400" b="1" dirty="0" smtClean="0">
                <a:cs typeface="Tahoma"/>
              </a:rPr>
              <a:t>PRC</a:t>
            </a:r>
          </a:p>
          <a:p>
            <a:pPr lvl="1">
              <a:lnSpc>
                <a:spcPct val="120000"/>
              </a:lnSpc>
            </a:pPr>
            <a:r>
              <a:rPr lang="en-US" sz="2400" b="1" dirty="0" smtClean="0">
                <a:cs typeface="Tahoma"/>
              </a:rPr>
              <a:t>f2 </a:t>
            </a:r>
            <a:r>
              <a:rPr lang="en-US" sz="2400" b="1" dirty="0">
                <a:cs typeface="Tahoma"/>
              </a:rPr>
              <a:t>+1/-1 SBs should be resonant in </a:t>
            </a:r>
            <a:r>
              <a:rPr lang="en-US" sz="2400" b="1" dirty="0" smtClean="0">
                <a:cs typeface="Tahoma"/>
              </a:rPr>
              <a:t>both the PRC and SRC</a:t>
            </a:r>
            <a:endParaRPr lang="en-US" sz="2400" b="1" dirty="0">
              <a:cs typeface="Tahoma"/>
            </a:endParaRPr>
          </a:p>
          <a:p>
            <a:pPr>
              <a:lnSpc>
                <a:spcPct val="120000"/>
              </a:lnSpc>
            </a:pPr>
            <a:endParaRPr lang="en-US" sz="2800" b="1" dirty="0" smtClean="0">
              <a:latin typeface="+mj-lt"/>
              <a:cs typeface="Tahoma"/>
            </a:endParaRPr>
          </a:p>
          <a:p>
            <a:pPr>
              <a:lnSpc>
                <a:spcPct val="120000"/>
              </a:lnSpc>
            </a:pPr>
            <a:r>
              <a:rPr lang="en-US" sz="2800" b="1" dirty="0" smtClean="0">
                <a:solidFill>
                  <a:srgbClr val="FF0600"/>
                </a:solidFill>
                <a:latin typeface="+mj-lt"/>
                <a:cs typeface="Tahoma"/>
              </a:rPr>
              <a:t>The carrier, f1 SBs, and f2 SBs needs to go through the </a:t>
            </a:r>
            <a:br>
              <a:rPr lang="en-US" sz="2800" b="1" dirty="0" smtClean="0">
                <a:solidFill>
                  <a:srgbClr val="FF0600"/>
                </a:solidFill>
                <a:latin typeface="+mj-lt"/>
                <a:cs typeface="Tahoma"/>
              </a:rPr>
            </a:br>
            <a:r>
              <a:rPr lang="en-US" sz="2800" b="1" dirty="0" smtClean="0">
                <a:solidFill>
                  <a:srgbClr val="FF0600"/>
                </a:solidFill>
                <a:latin typeface="+mj-lt"/>
                <a:cs typeface="Tahoma"/>
              </a:rPr>
              <a:t>resonances of the input mode cleaner.</a:t>
            </a:r>
            <a:br>
              <a:rPr lang="en-US" sz="2800" b="1" dirty="0" smtClean="0">
                <a:solidFill>
                  <a:srgbClr val="FF0600"/>
                </a:solidFill>
                <a:latin typeface="+mj-lt"/>
                <a:cs typeface="Tahoma"/>
              </a:rPr>
            </a:br>
            <a:r>
              <a:rPr lang="en-US" sz="2400" b="1" dirty="0" smtClean="0">
                <a:solidFill>
                  <a:srgbClr val="FF0600"/>
                </a:solidFill>
                <a:latin typeface="+mj-lt"/>
                <a:cs typeface="Tahoma"/>
              </a:rPr>
              <a:t>(f1 = n </a:t>
            </a:r>
            <a:r>
              <a:rPr lang="en-US" sz="2400" b="1" dirty="0" err="1" smtClean="0">
                <a:solidFill>
                  <a:srgbClr val="FF0600"/>
                </a:solidFill>
                <a:latin typeface="+mj-lt"/>
                <a:cs typeface="Tahoma"/>
              </a:rPr>
              <a:t>fFSR_MC</a:t>
            </a:r>
            <a:r>
              <a:rPr lang="en-US" sz="2400" b="1" dirty="0" smtClean="0">
                <a:solidFill>
                  <a:srgbClr val="FF0600"/>
                </a:solidFill>
                <a:latin typeface="+mj-lt"/>
                <a:cs typeface="Tahoma"/>
              </a:rPr>
              <a:t>, f2 = m </a:t>
            </a:r>
            <a:r>
              <a:rPr lang="en-US" sz="2400" b="1" dirty="0" err="1" smtClean="0">
                <a:solidFill>
                  <a:srgbClr val="FF0600"/>
                </a:solidFill>
                <a:latin typeface="+mj-lt"/>
                <a:cs typeface="Tahoma"/>
              </a:rPr>
              <a:t>fFSR_MC</a:t>
            </a:r>
            <a:r>
              <a:rPr lang="en-US" sz="2400" b="1" dirty="0" smtClean="0">
                <a:solidFill>
                  <a:srgbClr val="FF0600"/>
                </a:solidFill>
                <a:latin typeface="+mj-lt"/>
                <a:cs typeface="Tahoma"/>
              </a:rPr>
              <a:t>)</a:t>
            </a:r>
          </a:p>
          <a:p>
            <a:pPr>
              <a:lnSpc>
                <a:spcPct val="120000"/>
              </a:lnSpc>
            </a:pPr>
            <a:endParaRPr lang="en-US" sz="2400" b="1" dirty="0">
              <a:solidFill>
                <a:srgbClr val="FF0600"/>
              </a:solidFill>
              <a:latin typeface="+mj-lt"/>
              <a:cs typeface="Tahoma"/>
            </a:endParaRPr>
          </a:p>
          <a:p>
            <a:pPr>
              <a:lnSpc>
                <a:spcPct val="120000"/>
              </a:lnSpc>
            </a:pPr>
            <a:endParaRPr lang="en-US" sz="2400" b="1" dirty="0" smtClean="0">
              <a:solidFill>
                <a:srgbClr val="FF0600"/>
              </a:solidFill>
              <a:latin typeface="+mj-lt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809507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Resonant conditions</a:t>
            </a:r>
            <a:endParaRPr lang="ja-JP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053" y="1112110"/>
            <a:ext cx="7176167" cy="538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32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Global control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48853"/>
            <a:ext cx="9652000" cy="337972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 smtClean="0">
                <a:latin typeface="+mj-lt"/>
                <a:cs typeface="Tahoma"/>
              </a:rPr>
              <a:t>Interferometer control using the main laser beam </a:t>
            </a:r>
          </a:p>
          <a:p>
            <a:pPr lvl="1">
              <a:lnSpc>
                <a:spcPct val="110000"/>
              </a:lnSpc>
            </a:pPr>
            <a:r>
              <a:rPr lang="en-US" sz="2200" b="1" dirty="0" smtClean="0">
                <a:solidFill>
                  <a:srgbClr val="0000FF"/>
                </a:solidFill>
                <a:latin typeface="+mj-lt"/>
                <a:cs typeface="Tahoma"/>
              </a:rPr>
              <a:t>On the top of the local control, </a:t>
            </a:r>
            <a:br>
              <a:rPr lang="en-US" sz="2200" b="1" dirty="0" smtClean="0">
                <a:solidFill>
                  <a:srgbClr val="0000FF"/>
                </a:solidFill>
                <a:latin typeface="+mj-lt"/>
                <a:cs typeface="Tahoma"/>
              </a:rPr>
            </a:br>
            <a:r>
              <a:rPr lang="en-US" sz="2200" b="1" dirty="0" smtClean="0">
                <a:solidFill>
                  <a:srgbClr val="FF0600"/>
                </a:solidFill>
                <a:latin typeface="+mj-lt"/>
                <a:cs typeface="Tahoma"/>
              </a:rPr>
              <a:t>optical path lengths </a:t>
            </a:r>
            <a:r>
              <a:rPr lang="en-US" sz="2200" b="1" dirty="0" smtClean="0">
                <a:solidFill>
                  <a:srgbClr val="0000FF"/>
                </a:solidFill>
                <a:latin typeface="+mj-lt"/>
                <a:cs typeface="Tahoma"/>
              </a:rPr>
              <a:t>and </a:t>
            </a:r>
            <a:r>
              <a:rPr lang="en-US" sz="2200" b="1" dirty="0" smtClean="0">
                <a:solidFill>
                  <a:srgbClr val="FF0600"/>
                </a:solidFill>
                <a:latin typeface="+mj-lt"/>
                <a:cs typeface="Tahoma"/>
              </a:rPr>
              <a:t>the mirror alignment</a:t>
            </a:r>
            <a:r>
              <a:rPr lang="en-US" sz="2200" b="1" dirty="0" smtClean="0">
                <a:solidFill>
                  <a:srgbClr val="0000FF"/>
                </a:solidFill>
                <a:latin typeface="+mj-lt"/>
                <a:cs typeface="Tahoma"/>
              </a:rPr>
              <a:t> </a:t>
            </a:r>
            <a:br>
              <a:rPr lang="en-US" sz="2200" b="1" dirty="0" smtClean="0">
                <a:solidFill>
                  <a:srgbClr val="0000FF"/>
                </a:solidFill>
                <a:latin typeface="+mj-lt"/>
                <a:cs typeface="Tahoma"/>
              </a:rPr>
            </a:br>
            <a:r>
              <a:rPr lang="en-US" sz="2200" b="1" dirty="0" smtClean="0">
                <a:solidFill>
                  <a:srgbClr val="0000FF"/>
                </a:solidFill>
                <a:latin typeface="+mj-lt"/>
                <a:cs typeface="Tahoma"/>
              </a:rPr>
              <a:t>need to be kept at the most sensitive state of the interferometer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84" y="2841544"/>
            <a:ext cx="7260167" cy="358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439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exp.eps                                                        0000AB52MacOS9 Disk                    B608E83B: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2" b="44094"/>
          <a:stretch/>
        </p:blipFill>
        <p:spPr bwMode="auto">
          <a:xfrm>
            <a:off x="1626067" y="2293689"/>
            <a:ext cx="5203250" cy="347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コンテンツ プレースホルダ 2"/>
          <p:cNvSpPr>
            <a:spLocks noGrp="1"/>
          </p:cNvSpPr>
          <p:nvPr>
            <p:ph idx="1"/>
          </p:nvPr>
        </p:nvSpPr>
        <p:spPr>
          <a:xfrm>
            <a:off x="-96862" y="763727"/>
            <a:ext cx="9240862" cy="6094273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+mj-lt"/>
                <a:cs typeface="Tahoma"/>
              </a:rPr>
              <a:t>Transition from non-operational state to the final linear state</a:t>
            </a:r>
          </a:p>
          <a:p>
            <a:pPr lvl="1"/>
            <a:r>
              <a:rPr lang="en-US" sz="2400" b="1" dirty="0">
                <a:solidFill>
                  <a:srgbClr val="0000FF"/>
                </a:solidFill>
                <a:cs typeface="Tahoma"/>
              </a:rPr>
              <a:t>Nonlinear </a:t>
            </a:r>
            <a:r>
              <a:rPr lang="en-US" sz="2400" b="1" dirty="0" smtClean="0">
                <a:solidFill>
                  <a:srgbClr val="0000FF"/>
                </a:solidFill>
                <a:cs typeface="Tahoma"/>
              </a:rPr>
              <a:t>process ~ </a:t>
            </a:r>
            <a:r>
              <a:rPr lang="en-US" sz="2400" b="1" dirty="0" smtClean="0">
                <a:solidFill>
                  <a:srgbClr val="0000FF"/>
                </a:solidFill>
                <a:latin typeface="+mj-lt"/>
                <a:cs typeface="Tahoma"/>
              </a:rPr>
              <a:t>Lock Acquisition</a:t>
            </a:r>
            <a:br>
              <a:rPr lang="en-US" sz="2400" b="1" dirty="0" smtClean="0">
                <a:solidFill>
                  <a:srgbClr val="0000FF"/>
                </a:solidFill>
                <a:latin typeface="+mj-lt"/>
                <a:cs typeface="Tahoma"/>
              </a:rPr>
            </a:br>
            <a:r>
              <a:rPr lang="en-US" sz="2400" b="1" dirty="0" smtClean="0">
                <a:solidFill>
                  <a:srgbClr val="0000FF"/>
                </a:solidFill>
                <a:latin typeface="+mj-lt"/>
                <a:cs typeface="Tahoma"/>
              </a:rPr>
              <a:t/>
            </a:r>
            <a:br>
              <a:rPr lang="en-US" sz="2400" b="1" dirty="0" smtClean="0">
                <a:solidFill>
                  <a:srgbClr val="0000FF"/>
                </a:solidFill>
                <a:latin typeface="+mj-lt"/>
                <a:cs typeface="Tahoma"/>
              </a:rPr>
            </a:br>
            <a:r>
              <a:rPr lang="en-US" sz="2400" b="1" dirty="0" smtClean="0">
                <a:solidFill>
                  <a:srgbClr val="0000FF"/>
                </a:solidFill>
                <a:latin typeface="+mj-lt"/>
                <a:cs typeface="Tahoma"/>
              </a:rPr>
              <a:t/>
            </a:r>
            <a:br>
              <a:rPr lang="en-US" sz="2400" b="1" dirty="0" smtClean="0">
                <a:solidFill>
                  <a:srgbClr val="0000FF"/>
                </a:solidFill>
                <a:latin typeface="+mj-lt"/>
                <a:cs typeface="Tahoma"/>
              </a:rPr>
            </a:br>
            <a:r>
              <a:rPr lang="en-US" sz="2400" b="1" dirty="0" smtClean="0">
                <a:solidFill>
                  <a:srgbClr val="0000FF"/>
                </a:solidFill>
                <a:latin typeface="+mj-lt"/>
                <a:cs typeface="Tahoma"/>
              </a:rPr>
              <a:t/>
            </a:r>
            <a:br>
              <a:rPr lang="en-US" sz="2400" b="1" dirty="0" smtClean="0">
                <a:solidFill>
                  <a:srgbClr val="0000FF"/>
                </a:solidFill>
                <a:latin typeface="+mj-lt"/>
                <a:cs typeface="Tahoma"/>
              </a:rPr>
            </a:br>
            <a:r>
              <a:rPr lang="en-US" sz="2400" b="1" dirty="0" smtClean="0">
                <a:solidFill>
                  <a:srgbClr val="0000FF"/>
                </a:solidFill>
                <a:latin typeface="+mj-lt"/>
                <a:cs typeface="Tahoma"/>
              </a:rPr>
              <a:t/>
            </a:r>
            <a:br>
              <a:rPr lang="en-US" sz="2400" b="1" dirty="0" smtClean="0">
                <a:solidFill>
                  <a:srgbClr val="0000FF"/>
                </a:solidFill>
                <a:latin typeface="+mj-lt"/>
                <a:cs typeface="Tahoma"/>
              </a:rPr>
            </a:br>
            <a:r>
              <a:rPr lang="en-US" sz="2400" b="1" dirty="0" smtClean="0">
                <a:solidFill>
                  <a:srgbClr val="0000FF"/>
                </a:solidFill>
                <a:latin typeface="+mj-lt"/>
                <a:cs typeface="Tahoma"/>
              </a:rPr>
              <a:t/>
            </a:r>
            <a:br>
              <a:rPr lang="en-US" sz="2400" b="1" dirty="0" smtClean="0">
                <a:solidFill>
                  <a:srgbClr val="0000FF"/>
                </a:solidFill>
                <a:latin typeface="+mj-lt"/>
                <a:cs typeface="Tahoma"/>
              </a:rPr>
            </a:br>
            <a:r>
              <a:rPr lang="en-US" sz="2400" b="1" dirty="0" smtClean="0">
                <a:solidFill>
                  <a:srgbClr val="0000FF"/>
                </a:solidFill>
                <a:latin typeface="+mj-lt"/>
                <a:cs typeface="Tahoma"/>
              </a:rPr>
              <a:t/>
            </a:r>
            <a:br>
              <a:rPr lang="en-US" sz="2400" b="1" dirty="0" smtClean="0">
                <a:solidFill>
                  <a:srgbClr val="0000FF"/>
                </a:solidFill>
                <a:latin typeface="+mj-lt"/>
                <a:cs typeface="Tahoma"/>
              </a:rPr>
            </a:br>
            <a:r>
              <a:rPr lang="en-US" sz="2400" b="1" dirty="0" smtClean="0">
                <a:solidFill>
                  <a:srgbClr val="0000FF"/>
                </a:solidFill>
                <a:latin typeface="+mj-lt"/>
                <a:cs typeface="Tahoma"/>
              </a:rPr>
              <a:t/>
            </a:r>
            <a:br>
              <a:rPr lang="en-US" sz="2400" b="1" dirty="0" smtClean="0">
                <a:solidFill>
                  <a:srgbClr val="0000FF"/>
                </a:solidFill>
                <a:latin typeface="+mj-lt"/>
                <a:cs typeface="Tahoma"/>
              </a:rPr>
            </a:br>
            <a:r>
              <a:rPr lang="en-US" sz="2400" b="1" dirty="0" smtClean="0">
                <a:solidFill>
                  <a:srgbClr val="0000FF"/>
                </a:solidFill>
                <a:latin typeface="+mj-lt"/>
                <a:cs typeface="Tahoma"/>
              </a:rPr>
              <a:t/>
            </a:r>
            <a:br>
              <a:rPr lang="en-US" sz="2400" b="1" dirty="0" smtClean="0">
                <a:solidFill>
                  <a:srgbClr val="0000FF"/>
                </a:solidFill>
                <a:latin typeface="+mj-lt"/>
                <a:cs typeface="Tahoma"/>
              </a:rPr>
            </a:br>
            <a:r>
              <a:rPr lang="en-US" sz="2400" b="1" dirty="0" smtClean="0">
                <a:solidFill>
                  <a:srgbClr val="0000FF"/>
                </a:solidFill>
                <a:latin typeface="+mj-lt"/>
                <a:cs typeface="Tahoma"/>
              </a:rPr>
              <a:t/>
            </a:r>
            <a:br>
              <a:rPr lang="en-US" sz="2400" b="1" dirty="0" smtClean="0">
                <a:solidFill>
                  <a:srgbClr val="0000FF"/>
                </a:solidFill>
                <a:latin typeface="+mj-lt"/>
                <a:cs typeface="Tahoma"/>
              </a:rPr>
            </a:br>
            <a:r>
              <a:rPr lang="en-US" sz="2400" b="1" dirty="0" smtClean="0">
                <a:solidFill>
                  <a:srgbClr val="0000FF"/>
                </a:solidFill>
                <a:latin typeface="+mj-lt"/>
                <a:cs typeface="Tahoma"/>
              </a:rPr>
              <a:t/>
            </a:r>
            <a:br>
              <a:rPr lang="en-US" sz="2400" b="1" dirty="0" smtClean="0">
                <a:solidFill>
                  <a:srgbClr val="0000FF"/>
                </a:solidFill>
                <a:latin typeface="+mj-lt"/>
                <a:cs typeface="Tahoma"/>
              </a:rPr>
            </a:br>
            <a:endParaRPr lang="en-US" sz="2400" b="1" dirty="0" smtClean="0">
              <a:solidFill>
                <a:srgbClr val="0000FF"/>
              </a:solidFill>
              <a:latin typeface="+mj-lt"/>
              <a:cs typeface="Tahoma"/>
            </a:endParaRPr>
          </a:p>
          <a:p>
            <a:r>
              <a:rPr lang="en-US" sz="2400" b="1" dirty="0" smtClean="0">
                <a:solidFill>
                  <a:srgbClr val="0000FF"/>
                </a:solidFill>
                <a:latin typeface="+mj-lt"/>
                <a:cs typeface="Tahoma"/>
              </a:rPr>
              <a:t>Before the lock, we can’t make a diagnosis of the control loops</a:t>
            </a:r>
            <a:br>
              <a:rPr lang="en-US" sz="2400" b="1" dirty="0" smtClean="0">
                <a:solidFill>
                  <a:srgbClr val="0000FF"/>
                </a:solidFill>
                <a:latin typeface="+mj-lt"/>
                <a:cs typeface="Tahoma"/>
              </a:rPr>
            </a:br>
            <a:r>
              <a:rPr lang="en-US" sz="2400" b="1" dirty="0" smtClean="0">
                <a:solidFill>
                  <a:srgbClr val="0000FF"/>
                </a:solidFill>
                <a:latin typeface="+mj-lt"/>
                <a:cs typeface="Tahoma"/>
              </a:rPr>
              <a:t>Without diagnosis, the lock is difficult. </a:t>
            </a:r>
            <a:r>
              <a:rPr lang="en-US" sz="2400" b="1" dirty="0" smtClean="0">
                <a:latin typeface="+mj-lt"/>
                <a:cs typeface="Tahoma"/>
              </a:rPr>
              <a:t>(Chicken &amp; egg problem)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229600" cy="673216"/>
          </a:xfrm>
        </p:spPr>
        <p:txBody>
          <a:bodyPr/>
          <a:lstStyle/>
          <a:p>
            <a:r>
              <a:rPr lang="en-US" dirty="0"/>
              <a:t>Lock Acquisition: </a:t>
            </a:r>
            <a:r>
              <a:rPr lang="en-US" dirty="0" smtClean="0"/>
              <a:t>Real </a:t>
            </a:r>
            <a:r>
              <a:rPr lang="en-US" dirty="0"/>
              <a:t>and Simulated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72674" y="1881413"/>
            <a:ext cx="43858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20000"/>
              </a:lnSpc>
            </a:pPr>
            <a:r>
              <a:rPr lang="en-US" altLang="ja-JP" sz="2400" b="1" dirty="0" err="1" smtClean="0">
                <a:solidFill>
                  <a:srgbClr val="FF0600"/>
                </a:solidFill>
                <a:cs typeface="Tahoma"/>
              </a:rPr>
              <a:t>iLIGO</a:t>
            </a:r>
            <a:r>
              <a:rPr lang="en-US" altLang="ja-JP" sz="2400" b="1" dirty="0" smtClean="0">
                <a:solidFill>
                  <a:srgbClr val="FF0600"/>
                </a:solidFill>
                <a:cs typeface="Tahoma"/>
              </a:rPr>
              <a:t> Lock acquisition</a:t>
            </a:r>
            <a:endParaRPr lang="en-US" altLang="ja-JP" sz="2400" b="1" dirty="0">
              <a:solidFill>
                <a:srgbClr val="FF0600"/>
              </a:solidFill>
              <a:cs typeface="Tahom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64985" y="2404633"/>
            <a:ext cx="2134812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20000"/>
              </a:lnSpc>
            </a:pPr>
            <a:r>
              <a:rPr lang="en-US" altLang="ja-JP" sz="2000" b="1" dirty="0" smtClean="0">
                <a:solidFill>
                  <a:srgbClr val="FF0600"/>
                </a:solidFill>
                <a:cs typeface="Tahoma"/>
              </a:rPr>
              <a:t>PRMI locked</a:t>
            </a:r>
            <a:endParaRPr lang="en-US" altLang="ja-JP" sz="2000" b="1" dirty="0">
              <a:solidFill>
                <a:srgbClr val="FF0600"/>
              </a:solidFill>
              <a:cs typeface="Tahom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17385" y="3721345"/>
            <a:ext cx="2134812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20000"/>
              </a:lnSpc>
            </a:pPr>
            <a:r>
              <a:rPr lang="en-US" altLang="ja-JP" sz="2000" b="1" dirty="0" err="1" smtClean="0">
                <a:solidFill>
                  <a:srgbClr val="0000FF"/>
                </a:solidFill>
                <a:cs typeface="Tahoma"/>
              </a:rPr>
              <a:t>Yarm</a:t>
            </a:r>
            <a:r>
              <a:rPr lang="en-US" altLang="ja-JP" sz="2000" b="1" dirty="0" smtClean="0">
                <a:solidFill>
                  <a:srgbClr val="0000FF"/>
                </a:solidFill>
                <a:cs typeface="Tahoma"/>
              </a:rPr>
              <a:t> locked</a:t>
            </a:r>
            <a:endParaRPr lang="en-US" altLang="ja-JP" sz="2000" b="1" dirty="0">
              <a:solidFill>
                <a:srgbClr val="0000FF"/>
              </a:solidFill>
              <a:cs typeface="Tahom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91146" y="3947048"/>
            <a:ext cx="2134812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20000"/>
              </a:lnSpc>
            </a:pPr>
            <a:r>
              <a:rPr lang="en-US" altLang="ja-JP" sz="2000" b="1" dirty="0" err="1" smtClean="0">
                <a:solidFill>
                  <a:srgbClr val="008000"/>
                </a:solidFill>
                <a:cs typeface="Tahoma"/>
              </a:rPr>
              <a:t>Xarm</a:t>
            </a:r>
            <a:r>
              <a:rPr lang="en-US" altLang="ja-JP" sz="2000" b="1" dirty="0" smtClean="0">
                <a:solidFill>
                  <a:srgbClr val="008000"/>
                </a:solidFill>
                <a:cs typeface="Tahoma"/>
              </a:rPr>
              <a:t> locked</a:t>
            </a:r>
            <a:endParaRPr lang="en-US" altLang="ja-JP" sz="2000" b="1" dirty="0">
              <a:solidFill>
                <a:srgbClr val="008000"/>
              </a:solidFill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06891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コンテンツ プレースホルダ 2"/>
          <p:cNvSpPr>
            <a:spLocks noGrp="1"/>
          </p:cNvSpPr>
          <p:nvPr>
            <p:ph idx="1"/>
          </p:nvPr>
        </p:nvSpPr>
        <p:spPr>
          <a:xfrm>
            <a:off x="-96862" y="881273"/>
            <a:ext cx="9240862" cy="5749464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+mj-lt"/>
                <a:cs typeface="Tahoma"/>
              </a:rPr>
              <a:t>Mirror velocity </a:t>
            </a:r>
            <a:r>
              <a:rPr lang="en-US" sz="2400" b="1" dirty="0" err="1" smtClean="0">
                <a:solidFill>
                  <a:srgbClr val="0000FF"/>
                </a:solidFill>
                <a:latin typeface="+mj-lt"/>
                <a:cs typeface="Tahoma"/>
              </a:rPr>
              <a:t>vs</a:t>
            </a:r>
            <a:r>
              <a:rPr lang="en-US" sz="2400" b="1" dirty="0" smtClean="0">
                <a:solidFill>
                  <a:srgbClr val="0000FF"/>
                </a:solidFill>
                <a:latin typeface="+mj-lt"/>
                <a:cs typeface="Tahoma"/>
              </a:rPr>
              <a:t> Required actuator force</a:t>
            </a:r>
            <a:endParaRPr lang="en-US" sz="2400" b="1" dirty="0">
              <a:solidFill>
                <a:srgbClr val="0000FF"/>
              </a:solidFill>
              <a:latin typeface="+mj-lt"/>
              <a:cs typeface="Tahoma"/>
            </a:endParaRPr>
          </a:p>
          <a:p>
            <a:pPr lvl="1"/>
            <a:r>
              <a:rPr lang="en-US" sz="2000" b="1" dirty="0"/>
              <a:t>Mirror momentum:	p = m v </a:t>
            </a:r>
          </a:p>
          <a:p>
            <a:pPr lvl="1"/>
            <a:r>
              <a:rPr lang="en-US" sz="2000" b="1" dirty="0"/>
              <a:t>Interaction time:		</a:t>
            </a:r>
            <a:r>
              <a:rPr lang="en-US" sz="2000" b="1" dirty="0" err="1"/>
              <a:t>dt</a:t>
            </a:r>
            <a:r>
              <a:rPr lang="en-US" sz="2000" b="1" dirty="0"/>
              <a:t> = w / v</a:t>
            </a:r>
          </a:p>
          <a:p>
            <a:pPr lvl="1"/>
            <a:r>
              <a:rPr lang="en-US" sz="2000" b="1" dirty="0"/>
              <a:t>Required force: 		F </a:t>
            </a:r>
            <a:r>
              <a:rPr lang="en-US" sz="2000" b="1" dirty="0" err="1"/>
              <a:t>dt</a:t>
            </a:r>
            <a:r>
              <a:rPr lang="en-US" sz="2000" b="1" dirty="0"/>
              <a:t> = m </a:t>
            </a:r>
            <a:r>
              <a:rPr lang="en-US" sz="2000" b="1" dirty="0" smtClean="0"/>
              <a:t>v</a:t>
            </a:r>
            <a:br>
              <a:rPr lang="en-US" sz="2000" b="1" dirty="0" smtClean="0"/>
            </a:br>
            <a:r>
              <a:rPr lang="pl-PL" sz="2000" b="1" dirty="0"/>
              <a:t>	=&gt; F = m v^2 / w</a:t>
            </a:r>
          </a:p>
          <a:p>
            <a:endParaRPr lang="pl-PL" sz="2400" b="1" dirty="0"/>
          </a:p>
          <a:p>
            <a:r>
              <a:rPr lang="pl-PL" sz="2400" b="1" dirty="0">
                <a:solidFill>
                  <a:srgbClr val="0000FF"/>
                </a:solidFill>
              </a:rPr>
              <a:t>For single </a:t>
            </a:r>
            <a:r>
              <a:rPr lang="pl-PL" sz="2400" b="1" dirty="0" err="1">
                <a:solidFill>
                  <a:srgbClr val="0000FF"/>
                </a:solidFill>
              </a:rPr>
              <a:t>arm</a:t>
            </a:r>
            <a:r>
              <a:rPr lang="pl-PL" sz="2400" b="1" dirty="0">
                <a:solidFill>
                  <a:srgbClr val="0000FF"/>
                </a:solidFill>
              </a:rPr>
              <a:t> </a:t>
            </a:r>
            <a:r>
              <a:rPr lang="pl-PL" sz="2400" b="1" dirty="0" err="1">
                <a:solidFill>
                  <a:srgbClr val="0000FF"/>
                </a:solidFill>
              </a:rPr>
              <a:t>case</a:t>
            </a:r>
            <a:r>
              <a:rPr lang="pl-PL" sz="2400" b="1" dirty="0">
                <a:solidFill>
                  <a:srgbClr val="0000FF"/>
                </a:solidFill>
              </a:rPr>
              <a:t>:</a:t>
            </a:r>
          </a:p>
          <a:p>
            <a:pPr lvl="1"/>
            <a:r>
              <a:rPr lang="pl-PL" sz="2000" b="1" dirty="0"/>
              <a:t>m: 40kg, v: 1um/s, w: 1nm =&gt; 0.04N </a:t>
            </a:r>
            <a:endParaRPr lang="en-US" sz="2400" b="1" dirty="0" smtClean="0">
              <a:latin typeface="+mj-lt"/>
              <a:cs typeface="Tahoma"/>
            </a:endParaRPr>
          </a:p>
          <a:p>
            <a:r>
              <a:rPr lang="pl-PL" sz="2400" b="1" dirty="0">
                <a:solidFill>
                  <a:srgbClr val="0000FF"/>
                </a:solidFill>
              </a:rPr>
              <a:t>For </a:t>
            </a:r>
            <a:r>
              <a:rPr lang="pl-PL" sz="2400" b="1" dirty="0" err="1">
                <a:solidFill>
                  <a:srgbClr val="0000FF"/>
                </a:solidFill>
              </a:rPr>
              <a:t>common</a:t>
            </a:r>
            <a:r>
              <a:rPr lang="pl-PL" sz="2400" b="1" dirty="0">
                <a:solidFill>
                  <a:srgbClr val="0000FF"/>
                </a:solidFill>
              </a:rPr>
              <a:t> </a:t>
            </a:r>
            <a:r>
              <a:rPr lang="pl-PL" sz="2400" b="1" dirty="0" err="1">
                <a:solidFill>
                  <a:srgbClr val="0000FF"/>
                </a:solidFill>
              </a:rPr>
              <a:t>mode</a:t>
            </a:r>
            <a:r>
              <a:rPr lang="pl-PL" sz="2400" b="1" dirty="0">
                <a:solidFill>
                  <a:srgbClr val="0000FF"/>
                </a:solidFill>
              </a:rPr>
              <a:t> (</a:t>
            </a:r>
            <a:r>
              <a:rPr lang="pl-PL" sz="2400" b="1" dirty="0" err="1">
                <a:solidFill>
                  <a:srgbClr val="0000FF"/>
                </a:solidFill>
              </a:rPr>
              <a:t>double</a:t>
            </a:r>
            <a:r>
              <a:rPr lang="pl-PL" sz="2400" b="1" dirty="0">
                <a:solidFill>
                  <a:srgbClr val="0000FF"/>
                </a:solidFill>
              </a:rPr>
              <a:t> </a:t>
            </a:r>
            <a:r>
              <a:rPr lang="pl-PL" sz="2400" b="1" dirty="0" err="1">
                <a:solidFill>
                  <a:srgbClr val="0000FF"/>
                </a:solidFill>
              </a:rPr>
              <a:t>cavity</a:t>
            </a:r>
            <a:r>
              <a:rPr lang="pl-PL" sz="2400" b="1" dirty="0">
                <a:solidFill>
                  <a:srgbClr val="0000FF"/>
                </a:solidFill>
              </a:rPr>
              <a:t>) </a:t>
            </a:r>
            <a:r>
              <a:rPr lang="pl-PL" sz="2400" b="1" dirty="0" err="1">
                <a:solidFill>
                  <a:srgbClr val="0000FF"/>
                </a:solidFill>
              </a:rPr>
              <a:t>case</a:t>
            </a:r>
            <a:r>
              <a:rPr lang="pl-PL" sz="2400" b="1" dirty="0">
                <a:solidFill>
                  <a:srgbClr val="0000FF"/>
                </a:solidFill>
              </a:rPr>
              <a:t>:</a:t>
            </a:r>
          </a:p>
          <a:p>
            <a:pPr lvl="1"/>
            <a:r>
              <a:rPr lang="pl-PL" sz="2000" b="1" dirty="0"/>
              <a:t>m: 40kg, v: 1um/s, w: 0.03nm =&gt; </a:t>
            </a:r>
            <a:r>
              <a:rPr lang="pl-PL" sz="2000" b="1" dirty="0" smtClean="0"/>
              <a:t>1.3N</a:t>
            </a:r>
          </a:p>
          <a:p>
            <a:pPr lvl="1"/>
            <a:endParaRPr lang="pl-PL" sz="2000" b="1" dirty="0"/>
          </a:p>
          <a:p>
            <a:r>
              <a:rPr lang="pl-PL" sz="2400" b="1" dirty="0">
                <a:solidFill>
                  <a:srgbClr val="0000FF"/>
                </a:solidFill>
              </a:rPr>
              <a:t>For DC </a:t>
            </a:r>
            <a:r>
              <a:rPr lang="pl-PL" sz="2400" b="1" dirty="0" err="1">
                <a:solidFill>
                  <a:srgbClr val="0000FF"/>
                </a:solidFill>
              </a:rPr>
              <a:t>control</a:t>
            </a:r>
            <a:r>
              <a:rPr lang="pl-PL" sz="2400" b="1" dirty="0">
                <a:solidFill>
                  <a:srgbClr val="0000FF"/>
                </a:solidFill>
              </a:rPr>
              <a:t> of a 1m </a:t>
            </a:r>
            <a:r>
              <a:rPr lang="pl-PL" sz="2400" b="1" dirty="0" err="1">
                <a:solidFill>
                  <a:srgbClr val="0000FF"/>
                </a:solidFill>
              </a:rPr>
              <a:t>pendulum</a:t>
            </a:r>
            <a:r>
              <a:rPr lang="pl-PL" sz="2400" b="1" dirty="0">
                <a:solidFill>
                  <a:srgbClr val="0000FF"/>
                </a:solidFill>
              </a:rPr>
              <a:t> for 1um </a:t>
            </a:r>
            <a:r>
              <a:rPr lang="pl-PL" sz="2400" b="1" dirty="0" err="1">
                <a:solidFill>
                  <a:srgbClr val="0000FF"/>
                </a:solidFill>
              </a:rPr>
              <a:t>displacement</a:t>
            </a:r>
            <a:endParaRPr lang="pl-PL" sz="2400" b="1" dirty="0">
              <a:solidFill>
                <a:srgbClr val="0000FF"/>
              </a:solidFill>
            </a:endParaRPr>
          </a:p>
          <a:p>
            <a:pPr lvl="1"/>
            <a:r>
              <a:rPr lang="pl-PL" sz="2000" b="1" dirty="0"/>
              <a:t>F = m g / l x = 0.4 </a:t>
            </a:r>
            <a:r>
              <a:rPr lang="pl-PL" sz="2000" b="1" dirty="0" err="1"/>
              <a:t>mN</a:t>
            </a:r>
            <a:endParaRPr lang="pl-PL" sz="2000" b="1" dirty="0"/>
          </a:p>
          <a:p>
            <a:pPr lvl="1"/>
            <a:r>
              <a:rPr lang="pl-PL" sz="2000" b="1" dirty="0"/>
              <a:t>3000 </a:t>
            </a:r>
            <a:r>
              <a:rPr lang="pl-PL" sz="2000" b="1" dirty="0" err="1"/>
              <a:t>times</a:t>
            </a:r>
            <a:r>
              <a:rPr lang="pl-PL" sz="2000" b="1" dirty="0"/>
              <a:t> </a:t>
            </a:r>
            <a:r>
              <a:rPr lang="pl-PL" sz="2000" b="1" dirty="0" err="1"/>
              <a:t>smaller</a:t>
            </a:r>
            <a:r>
              <a:rPr lang="pl-PL" sz="2000" b="1" dirty="0" smtClean="0"/>
              <a:t>!</a:t>
            </a:r>
          </a:p>
          <a:p>
            <a:pPr lvl="1"/>
            <a:endParaRPr lang="pl-PL" sz="2000" b="1" dirty="0"/>
          </a:p>
          <a:p>
            <a:r>
              <a:rPr lang="pl-PL" sz="2400" b="1" dirty="0" smtClean="0">
                <a:solidFill>
                  <a:srgbClr val="0000FF"/>
                </a:solidFill>
              </a:rPr>
              <a:t>We want </a:t>
            </a:r>
            <a:r>
              <a:rPr lang="pl-PL" sz="2400" b="1" dirty="0" err="1" smtClean="0">
                <a:solidFill>
                  <a:srgbClr val="0000FF"/>
                </a:solidFill>
              </a:rPr>
              <a:t>longer</a:t>
            </a:r>
            <a:r>
              <a:rPr lang="pl-PL" sz="2400" b="1" dirty="0" smtClean="0">
                <a:solidFill>
                  <a:srgbClr val="0000FF"/>
                </a:solidFill>
              </a:rPr>
              <a:t> </a:t>
            </a:r>
            <a:r>
              <a:rPr lang="pl-PL" sz="2400" b="1" dirty="0" err="1" smtClean="0">
                <a:solidFill>
                  <a:srgbClr val="0000FF"/>
                </a:solidFill>
              </a:rPr>
              <a:t>interaction</a:t>
            </a:r>
            <a:r>
              <a:rPr lang="pl-PL" sz="2400" b="1" dirty="0" smtClean="0">
                <a:solidFill>
                  <a:srgbClr val="0000FF"/>
                </a:solidFill>
              </a:rPr>
              <a:t> </a:t>
            </a:r>
            <a:r>
              <a:rPr lang="pl-PL" sz="2400" b="1" dirty="0" err="1" smtClean="0">
                <a:solidFill>
                  <a:srgbClr val="0000FF"/>
                </a:solidFill>
              </a:rPr>
              <a:t>time</a:t>
            </a:r>
            <a:r>
              <a:rPr lang="pl-PL" sz="2400" b="1" dirty="0" smtClean="0">
                <a:solidFill>
                  <a:srgbClr val="0000FF"/>
                </a:solidFill>
              </a:rPr>
              <a:t>! (</a:t>
            </a:r>
            <a:r>
              <a:rPr lang="pl-PL" sz="2400" b="1" dirty="0" err="1" smtClean="0">
                <a:solidFill>
                  <a:srgbClr val="0000FF"/>
                </a:solidFill>
              </a:rPr>
              <a:t>quieter</a:t>
            </a:r>
            <a:r>
              <a:rPr lang="pl-PL" sz="2400" b="1" dirty="0" smtClean="0">
                <a:solidFill>
                  <a:srgbClr val="0000FF"/>
                </a:solidFill>
              </a:rPr>
              <a:t> mirror)</a:t>
            </a:r>
            <a:endParaRPr lang="pl-PL" sz="2000" b="1" dirty="0">
              <a:solidFill>
                <a:srgbClr val="0000FF"/>
              </a:solidFill>
            </a:endParaRP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229600" cy="673216"/>
          </a:xfrm>
        </p:spPr>
        <p:txBody>
          <a:bodyPr/>
          <a:lstStyle/>
          <a:p>
            <a:r>
              <a:rPr lang="en-US" dirty="0"/>
              <a:t>Lock Acquisition: </a:t>
            </a:r>
            <a:r>
              <a:rPr lang="en-US" dirty="0" smtClean="0"/>
              <a:t>Real </a:t>
            </a:r>
            <a:r>
              <a:rPr lang="en-US" dirty="0"/>
              <a:t>and Simulated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750" y="1280026"/>
            <a:ext cx="1658228" cy="251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542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Lock acquisition strategy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763727"/>
            <a:ext cx="9144000" cy="609427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 smtClean="0">
                <a:latin typeface="+mj-lt"/>
                <a:cs typeface="Tahoma"/>
              </a:rPr>
              <a:t>Probabilistic lock &amp; Deterministic lock</a:t>
            </a:r>
          </a:p>
          <a:p>
            <a:pPr>
              <a:lnSpc>
                <a:spcPct val="120000"/>
              </a:lnSpc>
            </a:pPr>
            <a:endParaRPr lang="en-US" sz="2800" b="1" dirty="0" smtClean="0">
              <a:latin typeface="+mj-lt"/>
              <a:cs typeface="Tahoma"/>
            </a:endParaRPr>
          </a:p>
          <a:p>
            <a:pPr>
              <a:lnSpc>
                <a:spcPct val="120000"/>
              </a:lnSpc>
            </a:pPr>
            <a:r>
              <a:rPr lang="en-US" sz="2800" b="1" dirty="0" smtClean="0">
                <a:latin typeface="+mj-lt"/>
                <a:cs typeface="Tahoma"/>
              </a:rPr>
              <a:t>Arm Length Stabilization (aka green locking)</a:t>
            </a:r>
          </a:p>
          <a:p>
            <a:pPr>
              <a:lnSpc>
                <a:spcPct val="120000"/>
              </a:lnSpc>
            </a:pPr>
            <a:endParaRPr lang="en-US" sz="2800" b="1" dirty="0">
              <a:latin typeface="+mj-lt"/>
              <a:cs typeface="Tahoma"/>
            </a:endParaRPr>
          </a:p>
          <a:p>
            <a:pPr>
              <a:lnSpc>
                <a:spcPct val="120000"/>
              </a:lnSpc>
            </a:pPr>
            <a:r>
              <a:rPr lang="en-US" sz="2800" b="1" dirty="0" smtClean="0">
                <a:latin typeface="+mj-lt"/>
                <a:cs typeface="Tahoma"/>
              </a:rPr>
              <a:t>Transmission locking</a:t>
            </a:r>
          </a:p>
          <a:p>
            <a:pPr>
              <a:lnSpc>
                <a:spcPct val="120000"/>
              </a:lnSpc>
            </a:pPr>
            <a:endParaRPr lang="en-US" sz="2800" b="1" dirty="0" smtClean="0">
              <a:latin typeface="+mj-lt"/>
              <a:cs typeface="Tahoma"/>
            </a:endParaRPr>
          </a:p>
          <a:p>
            <a:pPr>
              <a:lnSpc>
                <a:spcPct val="120000"/>
              </a:lnSpc>
            </a:pPr>
            <a:r>
              <a:rPr lang="en-US" sz="2800" b="1" dirty="0" smtClean="0">
                <a:latin typeface="+mj-lt"/>
                <a:cs typeface="Tahoma"/>
              </a:rPr>
              <a:t>3f locking</a:t>
            </a:r>
          </a:p>
          <a:p>
            <a:pPr>
              <a:lnSpc>
                <a:spcPct val="120000"/>
              </a:lnSpc>
            </a:pPr>
            <a:endParaRPr lang="en-US" sz="2800" b="1" dirty="0">
              <a:latin typeface="+mj-lt"/>
              <a:cs typeface="Tahoma"/>
            </a:endParaRPr>
          </a:p>
          <a:p>
            <a:pPr>
              <a:lnSpc>
                <a:spcPct val="120000"/>
              </a:lnSpc>
            </a:pPr>
            <a:r>
              <a:rPr lang="en-US" sz="2800" b="1" dirty="0" smtClean="0">
                <a:latin typeface="+mj-lt"/>
                <a:cs typeface="Tahoma"/>
              </a:rPr>
              <a:t>PDH linearization</a:t>
            </a:r>
            <a:endParaRPr lang="en-US" sz="2800" b="1" dirty="0">
              <a:latin typeface="+mj-lt"/>
              <a:cs typeface="Tahoma"/>
            </a:endParaRPr>
          </a:p>
          <a:p>
            <a:pPr>
              <a:lnSpc>
                <a:spcPct val="120000"/>
              </a:lnSpc>
            </a:pPr>
            <a:endParaRPr lang="en-US" sz="2800" b="1" dirty="0" err="1" smtClean="0">
              <a:latin typeface="+mj-lt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588923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Lock acquisition strategy</a:t>
            </a:r>
            <a:endParaRPr lang="ja-JP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35" y="1012804"/>
            <a:ext cx="8039804" cy="57284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69494" y="95257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dirty="0"/>
              <a:t>K. </a:t>
            </a:r>
            <a:r>
              <a:rPr lang="nb-NO" dirty="0" err="1"/>
              <a:t>Izumi</a:t>
            </a:r>
            <a:r>
              <a:rPr lang="nb-NO" dirty="0"/>
              <a:t> er al, ”</a:t>
            </a:r>
            <a:r>
              <a:rPr lang="nb-NO" dirty="0" err="1"/>
              <a:t>Multicolor</a:t>
            </a:r>
            <a:r>
              <a:rPr lang="nb-NO" dirty="0"/>
              <a:t> </a:t>
            </a:r>
            <a:r>
              <a:rPr lang="nb-NO" dirty="0" err="1"/>
              <a:t>cavity</a:t>
            </a:r>
            <a:r>
              <a:rPr lang="nb-NO" dirty="0"/>
              <a:t> </a:t>
            </a:r>
            <a:r>
              <a:rPr lang="nb-NO" dirty="0" err="1"/>
              <a:t>metrology</a:t>
            </a:r>
            <a:r>
              <a:rPr lang="nb-NO" dirty="0"/>
              <a:t>”, J. </a:t>
            </a:r>
            <a:r>
              <a:rPr lang="nb-NO" dirty="0" err="1"/>
              <a:t>Opt</a:t>
            </a:r>
            <a:r>
              <a:rPr lang="nb-NO" dirty="0"/>
              <a:t>. </a:t>
            </a:r>
            <a:r>
              <a:rPr lang="nb-NO" dirty="0" err="1"/>
              <a:t>Soc</a:t>
            </a:r>
            <a:r>
              <a:rPr lang="nb-NO" dirty="0"/>
              <a:t>. Am. A </a:t>
            </a:r>
            <a:r>
              <a:rPr lang="nb-NO" b="1" dirty="0"/>
              <a:t>29</a:t>
            </a:r>
            <a:r>
              <a:rPr lang="nb-NO" dirty="0"/>
              <a:t> (2012) 2092-2103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27359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Lock acquisition strategy</a:t>
            </a:r>
            <a:endParaRPr lang="ja-JP" altLang="en-US" dirty="0"/>
          </a:p>
        </p:txBody>
      </p:sp>
      <p:pic>
        <p:nvPicPr>
          <p:cNvPr id="3" name="Picture 2" descr="ALS_time_seri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8" y="1746249"/>
            <a:ext cx="8786784" cy="44873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16" y="1047749"/>
            <a:ext cx="8506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1" dirty="0" smtClean="0"/>
              <a:t>Green Locking for one arm (40m prototype)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98202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Lock acquisition strategy</a:t>
            </a:r>
            <a:endParaRPr lang="ja-JP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9916" y="1047749"/>
            <a:ext cx="8506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1" dirty="0" smtClean="0"/>
              <a:t>Transmission locking</a:t>
            </a:r>
            <a:endParaRPr lang="en-US" sz="2800" b="1" dirty="0"/>
          </a:p>
        </p:txBody>
      </p:sp>
      <p:grpSp>
        <p:nvGrpSpPr>
          <p:cNvPr id="14" name="Group 201"/>
          <p:cNvGrpSpPr>
            <a:grpSpLocks/>
          </p:cNvGrpSpPr>
          <p:nvPr/>
        </p:nvGrpSpPr>
        <p:grpSpPr bwMode="auto">
          <a:xfrm>
            <a:off x="2333708" y="1599944"/>
            <a:ext cx="4978817" cy="4599267"/>
            <a:chOff x="3609" y="707"/>
            <a:chExt cx="2007" cy="1854"/>
          </a:xfrm>
        </p:grpSpPr>
        <p:pic>
          <p:nvPicPr>
            <p:cNvPr id="15" name="Picture 2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" y="707"/>
              <a:ext cx="2007" cy="18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6" name="Text Box 203"/>
            <p:cNvSpPr txBox="1">
              <a:spLocks noChangeArrowheads="1"/>
            </p:cNvSpPr>
            <p:nvPr/>
          </p:nvSpPr>
          <p:spPr bwMode="auto">
            <a:xfrm>
              <a:off x="3950" y="1486"/>
              <a:ext cx="774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FontTx/>
                <a:buNone/>
              </a:pPr>
              <a:r>
                <a:rPr lang="en-US" altLang="ja-JP" sz="1200" b="1" dirty="0">
                  <a:solidFill>
                    <a:srgbClr val="008000"/>
                  </a:solidFill>
                </a:rPr>
                <a:t>Off-resonant</a:t>
              </a:r>
            </a:p>
            <a:p>
              <a:pPr>
                <a:buFontTx/>
                <a:buNone/>
              </a:pPr>
              <a:r>
                <a:rPr lang="en-US" altLang="ja-JP" sz="1200" b="1" dirty="0">
                  <a:solidFill>
                    <a:srgbClr val="008000"/>
                  </a:solidFill>
                </a:rPr>
                <a:t>Lock point</a:t>
              </a:r>
            </a:p>
          </p:txBody>
        </p:sp>
        <p:sp>
          <p:nvSpPr>
            <p:cNvPr id="17" name="Line 204"/>
            <p:cNvSpPr>
              <a:spLocks noChangeShapeType="1"/>
            </p:cNvSpPr>
            <p:nvPr/>
          </p:nvSpPr>
          <p:spPr bwMode="auto">
            <a:xfrm>
              <a:off x="4601" y="1700"/>
              <a:ext cx="0" cy="213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" name="Text Box 205"/>
            <p:cNvSpPr txBox="1">
              <a:spLocks noChangeArrowheads="1"/>
            </p:cNvSpPr>
            <p:nvPr/>
          </p:nvSpPr>
          <p:spPr bwMode="auto">
            <a:xfrm>
              <a:off x="4601" y="1350"/>
              <a:ext cx="688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buFontTx/>
                <a:buNone/>
              </a:pPr>
              <a:r>
                <a:rPr lang="en-US" altLang="ja-JP" sz="1200" b="1" dirty="0">
                  <a:solidFill>
                    <a:srgbClr val="FF0000"/>
                  </a:solidFill>
                </a:rPr>
                <a:t>Resonant Lock</a:t>
              </a:r>
            </a:p>
          </p:txBody>
        </p:sp>
        <p:sp>
          <p:nvSpPr>
            <p:cNvPr id="19" name="Line 206"/>
            <p:cNvSpPr>
              <a:spLocks noChangeShapeType="1"/>
            </p:cNvSpPr>
            <p:nvPr/>
          </p:nvSpPr>
          <p:spPr bwMode="auto">
            <a:xfrm>
              <a:off x="4646" y="1571"/>
              <a:ext cx="0" cy="34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179916" y="6119152"/>
            <a:ext cx="58314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R. Ward PhD thesis (2009) California Institute of Technology</a:t>
            </a:r>
          </a:p>
          <a:p>
            <a:r>
              <a:rPr lang="en-US" dirty="0" smtClean="0"/>
              <a:t>https:/</a:t>
            </a:r>
            <a:r>
              <a:rPr lang="en-US" dirty="0"/>
              <a:t>/</a:t>
            </a:r>
            <a:r>
              <a:rPr lang="en-US" dirty="0" err="1"/>
              <a:t>dcc.ligo.org</a:t>
            </a:r>
            <a:r>
              <a:rPr lang="en-US" dirty="0"/>
              <a:t>/LIGO-P1400105</a:t>
            </a:r>
          </a:p>
        </p:txBody>
      </p:sp>
    </p:spTree>
    <p:extLst>
      <p:ext uri="{BB962C8B-B14F-4D97-AF65-F5344CB8AC3E}">
        <p14:creationId xmlns:p14="http://schemas.microsoft.com/office/powerpoint/2010/main" val="3243325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790" y="1396541"/>
            <a:ext cx="7312525" cy="516815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Lock acquisition strategy</a:t>
            </a:r>
            <a:endParaRPr lang="ja-JP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9916" y="1047749"/>
            <a:ext cx="8506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1" dirty="0" smtClean="0"/>
              <a:t>3f locking (aka Arai technique!)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3529271" y="6121955"/>
            <a:ext cx="54503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K. Arai PhD thesis (2001) Univ. of Tokyo</a:t>
            </a:r>
          </a:p>
          <a:p>
            <a:r>
              <a:rPr lang="en-US" dirty="0" smtClean="0"/>
              <a:t>http</a:t>
            </a:r>
            <a:r>
              <a:rPr lang="en-US" dirty="0"/>
              <a:t>://t-</a:t>
            </a:r>
            <a:r>
              <a:rPr lang="en-US" dirty="0" err="1"/>
              <a:t>munu.phys.s.u</a:t>
            </a:r>
            <a:r>
              <a:rPr lang="en-US" dirty="0"/>
              <a:t>-</a:t>
            </a:r>
            <a:r>
              <a:rPr lang="en-US" dirty="0" err="1"/>
              <a:t>tokyo.ac.jp</a:t>
            </a:r>
            <a:r>
              <a:rPr lang="en-US" dirty="0"/>
              <a:t>/theses/</a:t>
            </a:r>
            <a:r>
              <a:rPr lang="en-US" dirty="0" err="1"/>
              <a:t>arai_d.pdf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935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Lock acquisition strategy</a:t>
            </a:r>
            <a:endParaRPr lang="ja-JP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25959"/>
            <a:ext cx="8103385" cy="57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02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Lock acquisition strategy</a:t>
            </a:r>
            <a:endParaRPr lang="ja-JP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25959"/>
            <a:ext cx="8128000" cy="574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02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Lock acquisition strategy</a:t>
            </a:r>
            <a:endParaRPr lang="ja-JP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263" y="925959"/>
            <a:ext cx="8061158" cy="569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02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Cavity length control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785252"/>
            <a:ext cx="9144000" cy="18926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latin typeface="+mj-lt"/>
                <a:cs typeface="Tahoma"/>
              </a:rPr>
              <a:t>Pound-</a:t>
            </a:r>
            <a:r>
              <a:rPr lang="en-US" sz="2800" b="1" dirty="0" err="1" smtClean="0">
                <a:latin typeface="+mj-lt"/>
                <a:cs typeface="Tahoma"/>
              </a:rPr>
              <a:t>Drever</a:t>
            </a:r>
            <a:r>
              <a:rPr lang="en-US" sz="2800" b="1" dirty="0">
                <a:latin typeface="+mj-lt"/>
                <a:cs typeface="Tahoma"/>
              </a:rPr>
              <a:t>-</a:t>
            </a:r>
            <a:r>
              <a:rPr lang="en-US" sz="2800" b="1" dirty="0" smtClean="0">
                <a:latin typeface="+mj-lt"/>
                <a:cs typeface="Tahoma"/>
              </a:rPr>
              <a:t>Hall (PDH) technique</a:t>
            </a:r>
          </a:p>
          <a:p>
            <a:pPr lvl="1">
              <a:lnSpc>
                <a:spcPct val="9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+mj-lt"/>
                <a:cs typeface="Tahoma"/>
              </a:rPr>
              <a:t>We want to keep the cavity at the </a:t>
            </a:r>
            <a:r>
              <a:rPr lang="en-US" sz="2400" b="1" dirty="0" smtClean="0">
                <a:solidFill>
                  <a:srgbClr val="FF0600"/>
                </a:solidFill>
                <a:latin typeface="+mj-lt"/>
                <a:cs typeface="Tahoma"/>
              </a:rPr>
              <a:t>TOP</a:t>
            </a:r>
            <a:r>
              <a:rPr lang="en-US" sz="2400" b="1" dirty="0" smtClean="0">
                <a:solidFill>
                  <a:srgbClr val="0000FF"/>
                </a:solidFill>
                <a:latin typeface="+mj-lt"/>
                <a:cs typeface="Tahoma"/>
              </a:rPr>
              <a:t> of the resonance</a:t>
            </a:r>
            <a:endParaRPr lang="en-US" sz="2400" b="1" dirty="0">
              <a:solidFill>
                <a:srgbClr val="0000FF"/>
              </a:solidFill>
              <a:latin typeface="+mj-lt"/>
              <a:cs typeface="Tahoma"/>
            </a:endParaRPr>
          </a:p>
          <a:p>
            <a:pPr lvl="1">
              <a:lnSpc>
                <a:spcPct val="9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+mj-lt"/>
                <a:cs typeface="Tahoma"/>
              </a:rPr>
              <a:t>Phase of the cavity reflection is linear to the cavity detuning</a:t>
            </a:r>
          </a:p>
          <a:p>
            <a:pPr lvl="1">
              <a:lnSpc>
                <a:spcPct val="9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+mj-lt"/>
                <a:cs typeface="Tahoma"/>
              </a:rPr>
              <a:t>Use modulation / demodulation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27" y="2854454"/>
            <a:ext cx="4705184" cy="27290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4666" y="6027002"/>
            <a:ext cx="82973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/>
              <a:t>Drever</a:t>
            </a:r>
            <a:r>
              <a:rPr lang="en-US" sz="1400" dirty="0"/>
              <a:t>, R. W. P., et al </a:t>
            </a:r>
            <a:r>
              <a:rPr lang="en-US" sz="1400" dirty="0" err="1"/>
              <a:t>Appl</a:t>
            </a:r>
            <a:r>
              <a:rPr lang="en-US" sz="1400" dirty="0"/>
              <a:t> </a:t>
            </a:r>
            <a:r>
              <a:rPr lang="en-US" sz="1400" dirty="0" err="1"/>
              <a:t>Phys</a:t>
            </a:r>
            <a:r>
              <a:rPr lang="en-US" sz="1400" dirty="0"/>
              <a:t> B </a:t>
            </a:r>
            <a:r>
              <a:rPr lang="en-US" sz="1400" b="1" dirty="0"/>
              <a:t>31</a:t>
            </a:r>
            <a:r>
              <a:rPr lang="en-US" sz="1400" dirty="0"/>
              <a:t> 97-105 (1983)</a:t>
            </a:r>
          </a:p>
          <a:p>
            <a:r>
              <a:rPr lang="en-US" sz="1400" dirty="0" smtClean="0">
                <a:hlinkClick r:id="rId3"/>
              </a:rPr>
              <a:t>http://en.wikipedia.org/wiki/Pound%E2%80%93Drever%E2%80%93Hall_technique</a:t>
            </a:r>
            <a:endParaRPr lang="en-US" sz="1400" dirty="0" smtClean="0"/>
          </a:p>
          <a:p>
            <a:r>
              <a:rPr lang="en-US" sz="1400" dirty="0">
                <a:hlinkClick r:id="rId4"/>
              </a:rPr>
              <a:t>http://</a:t>
            </a:r>
            <a:r>
              <a:rPr lang="en-US" sz="1400" dirty="0" err="1">
                <a:hlinkClick r:id="rId4"/>
              </a:rPr>
              <a:t>www.sjsu.edu</a:t>
            </a:r>
            <a:r>
              <a:rPr lang="en-US" sz="1400" dirty="0">
                <a:hlinkClick r:id="rId4"/>
              </a:rPr>
              <a:t>/faculty/</a:t>
            </a:r>
            <a:r>
              <a:rPr lang="en-US" sz="1400" dirty="0" err="1">
                <a:hlinkClick r:id="rId4"/>
              </a:rPr>
              <a:t>beyersdorf</a:t>
            </a:r>
            <a:r>
              <a:rPr lang="en-US" sz="1400" dirty="0">
                <a:hlinkClick r:id="rId4"/>
              </a:rPr>
              <a:t>/Archive/Phys208F07/Sideband%20generation%20in%20LIGO.pdf</a:t>
            </a:r>
            <a:endParaRPr lang="en-US" sz="1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4870811" y="1603985"/>
            <a:ext cx="4552840" cy="5097970"/>
            <a:chOff x="4595653" y="1760027"/>
            <a:chExt cx="4552840" cy="509797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/>
            <a:srcRect l="-11070" t="-13844" r="-7935" b="-5419"/>
            <a:stretch/>
          </p:blipFill>
          <p:spPr>
            <a:xfrm>
              <a:off x="4901049" y="1823250"/>
              <a:ext cx="4247444" cy="459730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187053" y="5985966"/>
              <a:ext cx="1743391" cy="451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>
                <a:lnSpc>
                  <a:spcPct val="120000"/>
                </a:lnSpc>
              </a:pPr>
              <a:r>
                <a:rPr lang="en-US" altLang="ja-JP" sz="2000" b="1" dirty="0" smtClean="0">
                  <a:solidFill>
                    <a:srgbClr val="FF0600"/>
                  </a:solidFill>
                  <a:cs typeface="Tahoma"/>
                </a:rPr>
                <a:t>Detuning</a:t>
              </a:r>
              <a:endParaRPr lang="en-US" altLang="ja-JP" sz="2000" b="1" dirty="0">
                <a:solidFill>
                  <a:srgbClr val="FF0600"/>
                </a:solidFill>
                <a:cs typeface="Tahoma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16200000">
              <a:off x="3988649" y="5546729"/>
              <a:ext cx="2073669" cy="548868"/>
            </a:xfrm>
            <a:prstGeom prst="rect">
              <a:avLst/>
            </a:prstGeom>
          </p:spPr>
          <p:txBody>
            <a:bodyPr wrap="square" bIns="0">
              <a:spAutoFit/>
            </a:bodyPr>
            <a:lstStyle/>
            <a:p>
              <a:pPr lvl="1" algn="ctr">
                <a:lnSpc>
                  <a:spcPct val="80000"/>
                </a:lnSpc>
              </a:pPr>
              <a:r>
                <a:rPr lang="en-US" altLang="ja-JP" sz="2000" b="1" dirty="0" smtClean="0">
                  <a:solidFill>
                    <a:srgbClr val="FF0600"/>
                  </a:solidFill>
                  <a:cs typeface="Tahoma"/>
                </a:rPr>
                <a:t>PDH</a:t>
              </a:r>
            </a:p>
            <a:p>
              <a:pPr lvl="1" algn="ctr">
                <a:lnSpc>
                  <a:spcPct val="80000"/>
                </a:lnSpc>
              </a:pPr>
              <a:r>
                <a:rPr lang="en-US" altLang="ja-JP" sz="2000" b="1" dirty="0" smtClean="0">
                  <a:solidFill>
                    <a:srgbClr val="FF0600"/>
                  </a:solidFill>
                  <a:cs typeface="Tahoma"/>
                </a:rPr>
                <a:t>Error signal</a:t>
              </a:r>
              <a:endParaRPr lang="en-US" altLang="ja-JP" sz="2000" b="1" dirty="0">
                <a:solidFill>
                  <a:srgbClr val="FF0600"/>
                </a:solidFill>
                <a:cs typeface="Tahoma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16200000">
              <a:off x="3687437" y="2679964"/>
              <a:ext cx="2660612" cy="8207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>
                <a:lnSpc>
                  <a:spcPct val="120000"/>
                </a:lnSpc>
              </a:pPr>
              <a:r>
                <a:rPr lang="en-US" altLang="ja-JP" sz="2000" b="1" dirty="0" smtClean="0">
                  <a:solidFill>
                    <a:srgbClr val="FF0600"/>
                  </a:solidFill>
                  <a:cs typeface="Tahoma"/>
                </a:rPr>
                <a:t>Cavity </a:t>
              </a:r>
              <a:br>
                <a:rPr lang="en-US" altLang="ja-JP" sz="2000" b="1" dirty="0" smtClean="0">
                  <a:solidFill>
                    <a:srgbClr val="FF0600"/>
                  </a:solidFill>
                  <a:cs typeface="Tahoma"/>
                </a:rPr>
              </a:br>
              <a:r>
                <a:rPr lang="en-US" altLang="ja-JP" sz="2000" b="1" dirty="0" smtClean="0">
                  <a:solidFill>
                    <a:srgbClr val="FF0600"/>
                  </a:solidFill>
                  <a:cs typeface="Tahoma"/>
                </a:rPr>
                <a:t>Ref Power</a:t>
              </a:r>
              <a:endParaRPr lang="en-US" altLang="ja-JP" sz="2000" b="1" dirty="0">
                <a:solidFill>
                  <a:srgbClr val="FF0600"/>
                </a:solidFill>
                <a:cs typeface="Tahoma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6200000">
              <a:off x="3675716" y="4010270"/>
              <a:ext cx="2660612" cy="8207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>
                <a:lnSpc>
                  <a:spcPct val="120000"/>
                </a:lnSpc>
              </a:pPr>
              <a:r>
                <a:rPr lang="en-US" altLang="ja-JP" sz="2000" b="1" dirty="0" smtClean="0">
                  <a:solidFill>
                    <a:srgbClr val="FF0600"/>
                  </a:solidFill>
                  <a:cs typeface="Tahoma"/>
                </a:rPr>
                <a:t>Cavity </a:t>
              </a:r>
              <a:br>
                <a:rPr lang="en-US" altLang="ja-JP" sz="2000" b="1" dirty="0" smtClean="0">
                  <a:solidFill>
                    <a:srgbClr val="FF0600"/>
                  </a:solidFill>
                  <a:cs typeface="Tahoma"/>
                </a:rPr>
              </a:br>
              <a:r>
                <a:rPr lang="en-US" altLang="ja-JP" sz="2000" b="1" dirty="0" smtClean="0">
                  <a:solidFill>
                    <a:srgbClr val="FF0600"/>
                  </a:solidFill>
                  <a:cs typeface="Tahoma"/>
                </a:rPr>
                <a:t>Ref Phase</a:t>
              </a:r>
              <a:endParaRPr lang="en-US" altLang="ja-JP" sz="2000" b="1" dirty="0">
                <a:solidFill>
                  <a:srgbClr val="FF0600"/>
                </a:solidFill>
                <a:cs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4820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Lock acquisition strategy</a:t>
            </a:r>
            <a:endParaRPr lang="ja-JP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6444" y="980909"/>
            <a:ext cx="8506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1" dirty="0" smtClean="0"/>
              <a:t>PDH linearization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764" y="1490659"/>
            <a:ext cx="4640025" cy="49145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0761" y="6158013"/>
            <a:ext cx="651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M. Evans PhD thesis (2002) California Institute of Tech</a:t>
            </a:r>
          </a:p>
          <a:p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www.ligo.caltech.edu</a:t>
            </a:r>
            <a:r>
              <a:rPr lang="en-US" dirty="0"/>
              <a:t>/~</a:t>
            </a:r>
            <a:r>
              <a:rPr lang="en-US" dirty="0" err="1"/>
              <a:t>mevans</a:t>
            </a:r>
            <a:r>
              <a:rPr lang="en-US" dirty="0"/>
              <a:t>/</a:t>
            </a:r>
            <a:r>
              <a:rPr lang="en-US" dirty="0" err="1"/>
              <a:t>lockAcq</a:t>
            </a:r>
            <a:r>
              <a:rPr lang="en-US" dirty="0"/>
              <a:t>/</a:t>
            </a:r>
            <a:r>
              <a:rPr lang="en-US" dirty="0" err="1"/>
              <a:t>thesis.pdf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737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7" y="0"/>
            <a:ext cx="6629400" cy="914400"/>
          </a:xfrm>
        </p:spPr>
        <p:txBody>
          <a:bodyPr/>
          <a:lstStyle/>
          <a:p>
            <a:r>
              <a:rPr lang="en-US" dirty="0" smtClean="0"/>
              <a:t>Design vs. realization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398454"/>
            <a:ext cx="8084457" cy="5002346"/>
          </a:xfrm>
          <a:prstGeom prst="rect">
            <a:avLst/>
          </a:prstGeom>
        </p:spPr>
      </p:pic>
      <p:sp>
        <p:nvSpPr>
          <p:cNvPr id="3" name="&quot;No&quot; Symbol 2"/>
          <p:cNvSpPr/>
          <p:nvPr/>
        </p:nvSpPr>
        <p:spPr bwMode="auto">
          <a:xfrm>
            <a:off x="4923464" y="4281968"/>
            <a:ext cx="1066800" cy="533400"/>
          </a:xfrm>
          <a:prstGeom prst="noSmoking">
            <a:avLst>
              <a:gd name="adj" fmla="val 27056"/>
            </a:avLst>
          </a:prstGeom>
          <a:solidFill>
            <a:srgbClr val="FFFF00"/>
          </a:solidFill>
          <a:ln w="12700" cap="flat" cmpd="sng" algn="ctr">
            <a:solidFill>
              <a:srgbClr val="326464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&quot;No&quot; Symbol 5"/>
          <p:cNvSpPr/>
          <p:nvPr/>
        </p:nvSpPr>
        <p:spPr bwMode="auto">
          <a:xfrm>
            <a:off x="3124200" y="5029200"/>
            <a:ext cx="1295400" cy="533400"/>
          </a:xfrm>
          <a:prstGeom prst="noSmoking">
            <a:avLst>
              <a:gd name="adj" fmla="val 22904"/>
            </a:avLst>
          </a:prstGeom>
          <a:solidFill>
            <a:srgbClr val="FFFF00"/>
          </a:solidFill>
          <a:ln w="12700" cap="flat" cmpd="sng" algn="ctr">
            <a:solidFill>
              <a:srgbClr val="326464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399353">
            <a:off x="4972635" y="4388914"/>
            <a:ext cx="954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0" dirty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n</a:t>
            </a:r>
            <a:r>
              <a:rPr lang="en-US" sz="1200" b="0" i="0" dirty="0" smtClean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ot needed</a:t>
            </a:r>
          </a:p>
        </p:txBody>
      </p:sp>
      <p:sp>
        <p:nvSpPr>
          <p:cNvPr id="7" name="TextBox 6"/>
          <p:cNvSpPr txBox="1"/>
          <p:nvPr/>
        </p:nvSpPr>
        <p:spPr>
          <a:xfrm rot="1247408">
            <a:off x="3285038" y="5138085"/>
            <a:ext cx="954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0" dirty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n</a:t>
            </a:r>
            <a:r>
              <a:rPr lang="en-US" sz="1200" b="0" i="0" dirty="0" smtClean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ot needed</a:t>
            </a:r>
          </a:p>
        </p:txBody>
      </p:sp>
      <p:sp>
        <p:nvSpPr>
          <p:cNvPr id="8" name="Multiply 7"/>
          <p:cNvSpPr/>
          <p:nvPr/>
        </p:nvSpPr>
        <p:spPr bwMode="auto">
          <a:xfrm>
            <a:off x="2514600" y="4466264"/>
            <a:ext cx="228600" cy="228600"/>
          </a:xfrm>
          <a:prstGeom prst="mathMultiply">
            <a:avLst/>
          </a:prstGeom>
          <a:solidFill>
            <a:schemeClr val="tx2"/>
          </a:solidFill>
          <a:ln w="12700" cap="flat" cmpd="sng" algn="ctr">
            <a:solidFill>
              <a:srgbClr val="326464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Multiply 8"/>
          <p:cNvSpPr/>
          <p:nvPr/>
        </p:nvSpPr>
        <p:spPr bwMode="auto">
          <a:xfrm>
            <a:off x="2787504" y="4466264"/>
            <a:ext cx="228600" cy="228600"/>
          </a:xfrm>
          <a:prstGeom prst="mathMultiply">
            <a:avLst/>
          </a:prstGeom>
          <a:solidFill>
            <a:schemeClr val="tx2"/>
          </a:solidFill>
          <a:ln w="12700" cap="flat" cmpd="sng" algn="ctr">
            <a:solidFill>
              <a:srgbClr val="326464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Multiply 9"/>
          <p:cNvSpPr/>
          <p:nvPr/>
        </p:nvSpPr>
        <p:spPr bwMode="auto">
          <a:xfrm>
            <a:off x="3060408" y="4466264"/>
            <a:ext cx="228600" cy="228600"/>
          </a:xfrm>
          <a:prstGeom prst="mathMultiply">
            <a:avLst/>
          </a:prstGeom>
          <a:solidFill>
            <a:schemeClr val="tx2"/>
          </a:solidFill>
          <a:ln w="12700" cap="flat" cmpd="sng" algn="ctr">
            <a:solidFill>
              <a:srgbClr val="326464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Multiply 10"/>
          <p:cNvSpPr/>
          <p:nvPr/>
        </p:nvSpPr>
        <p:spPr bwMode="auto">
          <a:xfrm>
            <a:off x="3340392" y="4458880"/>
            <a:ext cx="228600" cy="228600"/>
          </a:xfrm>
          <a:prstGeom prst="mathMultiply">
            <a:avLst/>
          </a:prstGeom>
          <a:solidFill>
            <a:schemeClr val="tx2"/>
          </a:solidFill>
          <a:ln w="12700" cap="flat" cmpd="sng" algn="ctr">
            <a:solidFill>
              <a:srgbClr val="326464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Multiply 11"/>
          <p:cNvSpPr/>
          <p:nvPr/>
        </p:nvSpPr>
        <p:spPr bwMode="auto">
          <a:xfrm>
            <a:off x="3613296" y="4458880"/>
            <a:ext cx="228600" cy="228600"/>
          </a:xfrm>
          <a:prstGeom prst="mathMultiply">
            <a:avLst/>
          </a:prstGeom>
          <a:solidFill>
            <a:schemeClr val="tx2"/>
          </a:solidFill>
          <a:ln w="12700" cap="flat" cmpd="sng" algn="ctr">
            <a:solidFill>
              <a:srgbClr val="326464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Multiply 12"/>
          <p:cNvSpPr/>
          <p:nvPr/>
        </p:nvSpPr>
        <p:spPr bwMode="auto">
          <a:xfrm>
            <a:off x="3886200" y="4458880"/>
            <a:ext cx="228600" cy="228600"/>
          </a:xfrm>
          <a:prstGeom prst="mathMultiply">
            <a:avLst/>
          </a:prstGeom>
          <a:solidFill>
            <a:schemeClr val="tx2"/>
          </a:solidFill>
          <a:ln w="12700" cap="flat" cmpd="sng" algn="ctr">
            <a:solidFill>
              <a:srgbClr val="326464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Multiply 13"/>
          <p:cNvSpPr/>
          <p:nvPr/>
        </p:nvSpPr>
        <p:spPr bwMode="auto">
          <a:xfrm>
            <a:off x="4178592" y="4458880"/>
            <a:ext cx="228600" cy="228600"/>
          </a:xfrm>
          <a:prstGeom prst="mathMultiply">
            <a:avLst/>
          </a:prstGeom>
          <a:solidFill>
            <a:schemeClr val="tx2"/>
          </a:solidFill>
          <a:ln w="12700" cap="flat" cmpd="sng" algn="ctr">
            <a:solidFill>
              <a:srgbClr val="326464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Multiply 14"/>
          <p:cNvSpPr/>
          <p:nvPr/>
        </p:nvSpPr>
        <p:spPr bwMode="auto">
          <a:xfrm>
            <a:off x="4451496" y="4458880"/>
            <a:ext cx="228600" cy="228600"/>
          </a:xfrm>
          <a:prstGeom prst="mathMultiply">
            <a:avLst/>
          </a:prstGeom>
          <a:solidFill>
            <a:schemeClr val="tx2"/>
          </a:solidFill>
          <a:ln w="12700" cap="flat" cmpd="sng" algn="ctr">
            <a:solidFill>
              <a:srgbClr val="326464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268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ck_sequen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91" y="732654"/>
            <a:ext cx="8706642" cy="58967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7001" y="1953329"/>
            <a:ext cx="1066799" cy="461665"/>
          </a:xfrm>
          <a:prstGeom prst="rect">
            <a:avLst/>
          </a:prstGeom>
          <a:solidFill>
            <a:srgbClr val="DFE9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+mj-lt"/>
              </a:rPr>
              <a:t>Find arm 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  <a:latin typeface="+mj-lt"/>
              </a:rPr>
              <a:t>resonances</a:t>
            </a:r>
            <a:endParaRPr lang="en-US" sz="1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1946483"/>
            <a:ext cx="672709" cy="461665"/>
          </a:xfrm>
          <a:prstGeom prst="rect">
            <a:avLst/>
          </a:prstGeom>
          <a:solidFill>
            <a:srgbClr val="DFE9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+mj-lt"/>
              </a:rPr>
              <a:t>Offset </a:t>
            </a:r>
          </a:p>
          <a:p>
            <a:pPr algn="ctr"/>
            <a:r>
              <a:rPr lang="en-US" sz="1200" dirty="0">
                <a:solidFill>
                  <a:schemeClr val="tx2"/>
                </a:solidFill>
                <a:latin typeface="+mj-lt"/>
              </a:rPr>
              <a:t>a</a:t>
            </a:r>
            <a:r>
              <a:rPr lang="en-US" sz="1200" dirty="0" smtClean="0">
                <a:solidFill>
                  <a:schemeClr val="tx2"/>
                </a:solidFill>
                <a:latin typeface="+mj-lt"/>
              </a:rPr>
              <a:t>rms</a:t>
            </a:r>
            <a:endParaRPr lang="en-US" sz="1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34670" y="1946483"/>
            <a:ext cx="577878" cy="461665"/>
          </a:xfrm>
          <a:prstGeom prst="rect">
            <a:avLst/>
          </a:prstGeom>
          <a:solidFill>
            <a:srgbClr val="DFE9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  <a:latin typeface="+mj-lt"/>
              </a:rPr>
              <a:t>Lock </a:t>
            </a:r>
          </a:p>
          <a:p>
            <a:r>
              <a:rPr lang="en-US" sz="1200" dirty="0" smtClean="0">
                <a:solidFill>
                  <a:schemeClr val="tx2"/>
                </a:solidFill>
                <a:latin typeface="+mj-lt"/>
              </a:rPr>
              <a:t>DRMI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39473" y="1573286"/>
            <a:ext cx="1092216" cy="646331"/>
          </a:xfrm>
          <a:prstGeom prst="rect">
            <a:avLst/>
          </a:prstGeom>
          <a:solidFill>
            <a:srgbClr val="DFE9FF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+mj-lt"/>
              </a:rPr>
              <a:t>Transition</a:t>
            </a:r>
          </a:p>
          <a:p>
            <a:pPr algn="ctr"/>
            <a:r>
              <a:rPr lang="en-US" sz="1200" dirty="0">
                <a:solidFill>
                  <a:schemeClr val="tx2"/>
                </a:solidFill>
                <a:latin typeface="+mj-lt"/>
              </a:rPr>
              <a:t>f</a:t>
            </a:r>
            <a:r>
              <a:rPr lang="en-US" sz="1200" dirty="0" smtClean="0">
                <a:solidFill>
                  <a:schemeClr val="tx2"/>
                </a:solidFill>
                <a:latin typeface="+mj-lt"/>
              </a:rPr>
              <a:t>rom ALS to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  <a:latin typeface="+mj-lt"/>
              </a:rPr>
              <a:t>IR signals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59256" y="1115754"/>
            <a:ext cx="71508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  <a:latin typeface="+mj-lt"/>
              </a:rPr>
              <a:t>Reduce </a:t>
            </a:r>
          </a:p>
          <a:p>
            <a:r>
              <a:rPr lang="en-US" sz="1200" dirty="0" smtClean="0">
                <a:solidFill>
                  <a:schemeClr val="tx2"/>
                </a:solidFill>
                <a:latin typeface="+mj-lt"/>
              </a:rPr>
              <a:t>CARM </a:t>
            </a:r>
          </a:p>
          <a:p>
            <a:r>
              <a:rPr lang="en-US" sz="1200" dirty="0" smtClean="0">
                <a:solidFill>
                  <a:schemeClr val="tx2"/>
                </a:solidFill>
                <a:latin typeface="+mj-lt"/>
              </a:rPr>
              <a:t>offset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39000" y="1631764"/>
            <a:ext cx="1157739" cy="461665"/>
          </a:xfrm>
          <a:prstGeom prst="rect">
            <a:avLst/>
          </a:prstGeom>
          <a:solidFill>
            <a:srgbClr val="DFE9FF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+mj-lt"/>
              </a:rPr>
              <a:t>Transition 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  <a:latin typeface="+mj-lt"/>
              </a:rPr>
              <a:t>DRMI 3f to 1f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4201" y="963577"/>
            <a:ext cx="1342674" cy="276999"/>
          </a:xfrm>
          <a:prstGeom prst="rect">
            <a:avLst/>
          </a:prstGeom>
          <a:solidFill>
            <a:srgbClr val="DFE9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  <a:latin typeface="+mj-lt"/>
              </a:rPr>
              <a:t>Engage CM/AO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41233" y="4800600"/>
            <a:ext cx="167876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+mj-lt"/>
              </a:rPr>
              <a:t>Transition to reflection RF signal (REFL9I)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99329" y="3418576"/>
            <a:ext cx="791878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  <a:latin typeface="+mj-lt"/>
              </a:rPr>
              <a:t>Align </a:t>
            </a:r>
          </a:p>
          <a:p>
            <a:r>
              <a:rPr lang="en-US" sz="1200" dirty="0" smtClean="0">
                <a:solidFill>
                  <a:schemeClr val="tx2"/>
                </a:solidFill>
                <a:latin typeface="+mj-lt"/>
              </a:rPr>
              <a:t>recycling </a:t>
            </a:r>
          </a:p>
          <a:p>
            <a:r>
              <a:rPr lang="en-US" sz="1200" dirty="0" smtClean="0">
                <a:solidFill>
                  <a:schemeClr val="tx2"/>
                </a:solidFill>
                <a:latin typeface="+mj-lt"/>
              </a:rPr>
              <a:t>mirrors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46" y="228600"/>
            <a:ext cx="6858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Locking Process: realized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239000" y="3999320"/>
            <a:ext cx="1295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  <a:latin typeface="+mj-lt"/>
              </a:rPr>
              <a:t>&gt;95% coupled into IFO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6934200" y="5486400"/>
            <a:ext cx="76200" cy="533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05881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Modulation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785252"/>
            <a:ext cx="9144000" cy="607274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err="1" smtClean="0">
                <a:cs typeface="Tahoma"/>
              </a:rPr>
              <a:t>Phasor</a:t>
            </a:r>
            <a:r>
              <a:rPr lang="en-US" sz="2800" b="1" dirty="0" smtClean="0">
                <a:cs typeface="Tahoma"/>
              </a:rPr>
              <a:t> diagram</a:t>
            </a:r>
            <a:endParaRPr lang="en-US" sz="2000" b="1" dirty="0">
              <a:solidFill>
                <a:srgbClr val="0000FF"/>
              </a:solidFill>
              <a:cs typeface="Tahoma"/>
            </a:endParaRPr>
          </a:p>
          <a:p>
            <a:pPr lvl="1">
              <a:lnSpc>
                <a:spcPct val="90000"/>
              </a:lnSpc>
            </a:pPr>
            <a:endParaRPr lang="en-US" sz="2000" b="1" dirty="0">
              <a:solidFill>
                <a:srgbClr val="0000FF"/>
              </a:solidFill>
              <a:cs typeface="Tahom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811" y="1521574"/>
            <a:ext cx="7589079" cy="454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11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Modulation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785252"/>
            <a:ext cx="9144000" cy="18926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latin typeface="+mj-lt"/>
                <a:cs typeface="Tahoma"/>
              </a:rPr>
              <a:t>Modulation sidebands</a:t>
            </a:r>
          </a:p>
          <a:p>
            <a:pPr lvl="1">
              <a:lnSpc>
                <a:spcPct val="9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+mj-lt"/>
                <a:cs typeface="Tahoma"/>
              </a:rPr>
              <a:t>Phase modulation		Amplitude modulation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140" y="4361781"/>
            <a:ext cx="7251700" cy="17272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248699" y="2974898"/>
            <a:ext cx="266080" cy="2746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899834" y="2989995"/>
            <a:ext cx="266080" cy="2746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475451" y="2009644"/>
            <a:ext cx="515336" cy="6682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666516" y="2009644"/>
            <a:ext cx="525043" cy="6682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85" y="1686306"/>
            <a:ext cx="3657600" cy="23749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585" y="1686306"/>
            <a:ext cx="43307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83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Modulation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785252"/>
            <a:ext cx="9144000" cy="607274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err="1" smtClean="0">
                <a:cs typeface="Tahoma"/>
              </a:rPr>
              <a:t>Phasor</a:t>
            </a:r>
            <a:r>
              <a:rPr lang="en-US" sz="2800" b="1" dirty="0" smtClean="0">
                <a:cs typeface="Tahoma"/>
              </a:rPr>
              <a:t> diagram </a:t>
            </a:r>
            <a:r>
              <a:rPr lang="en-US" sz="2800" b="1" dirty="0" err="1" smtClean="0">
                <a:cs typeface="Tahoma"/>
              </a:rPr>
              <a:t>vs</a:t>
            </a:r>
            <a:r>
              <a:rPr lang="en-US" sz="2800" b="1" dirty="0" smtClean="0">
                <a:cs typeface="Tahoma"/>
              </a:rPr>
              <a:t> Sideband picture</a:t>
            </a:r>
          </a:p>
          <a:p>
            <a:pPr>
              <a:lnSpc>
                <a:spcPct val="90000"/>
              </a:lnSpc>
            </a:pPr>
            <a:endParaRPr lang="en-US" sz="2800" b="1" dirty="0">
              <a:solidFill>
                <a:srgbClr val="0000FF"/>
              </a:solidFill>
              <a:cs typeface="Tahoma"/>
            </a:endParaRPr>
          </a:p>
          <a:p>
            <a:pPr>
              <a:lnSpc>
                <a:spcPct val="90000"/>
              </a:lnSpc>
            </a:pPr>
            <a:endParaRPr lang="en-US" sz="2800" b="1" dirty="0" smtClean="0">
              <a:solidFill>
                <a:srgbClr val="0000FF"/>
              </a:solidFill>
              <a:cs typeface="Tahoma"/>
            </a:endParaRPr>
          </a:p>
          <a:p>
            <a:pPr>
              <a:lnSpc>
                <a:spcPct val="90000"/>
              </a:lnSpc>
            </a:pPr>
            <a:endParaRPr lang="en-US" sz="2800" b="1" dirty="0">
              <a:solidFill>
                <a:srgbClr val="0000FF"/>
              </a:solidFill>
              <a:cs typeface="Tahoma"/>
            </a:endParaRPr>
          </a:p>
          <a:p>
            <a:pPr>
              <a:lnSpc>
                <a:spcPct val="90000"/>
              </a:lnSpc>
            </a:pPr>
            <a:endParaRPr lang="en-US" sz="2800" b="1" dirty="0" smtClean="0">
              <a:solidFill>
                <a:srgbClr val="0000FF"/>
              </a:solidFill>
              <a:cs typeface="Tahoma"/>
            </a:endParaRPr>
          </a:p>
          <a:p>
            <a:pPr>
              <a:lnSpc>
                <a:spcPct val="90000"/>
              </a:lnSpc>
            </a:pPr>
            <a:endParaRPr lang="en-US" sz="2800" b="1" dirty="0">
              <a:solidFill>
                <a:srgbClr val="0000FF"/>
              </a:solidFill>
              <a:cs typeface="Tahoma"/>
            </a:endParaRPr>
          </a:p>
          <a:p>
            <a:pPr>
              <a:lnSpc>
                <a:spcPct val="90000"/>
              </a:lnSpc>
            </a:pPr>
            <a:endParaRPr lang="en-US" sz="2800" b="1" dirty="0" smtClean="0">
              <a:solidFill>
                <a:srgbClr val="0000FF"/>
              </a:solidFill>
              <a:cs typeface="Tahoma"/>
            </a:endParaRPr>
          </a:p>
          <a:p>
            <a:pPr>
              <a:lnSpc>
                <a:spcPct val="90000"/>
              </a:lnSpc>
            </a:pPr>
            <a:endParaRPr lang="en-US" sz="2800" b="1" dirty="0">
              <a:solidFill>
                <a:srgbClr val="0000FF"/>
              </a:solidFill>
              <a:cs typeface="Tahoma"/>
            </a:endParaRPr>
          </a:p>
          <a:p>
            <a:pPr>
              <a:lnSpc>
                <a:spcPct val="90000"/>
              </a:lnSpc>
            </a:pPr>
            <a:endParaRPr lang="en-US" sz="2800" b="1" dirty="0" smtClean="0">
              <a:solidFill>
                <a:srgbClr val="0000FF"/>
              </a:solidFill>
              <a:cs typeface="Tahoma"/>
            </a:endParaRPr>
          </a:p>
          <a:p>
            <a:pPr>
              <a:lnSpc>
                <a:spcPct val="90000"/>
              </a:lnSpc>
            </a:pPr>
            <a:endParaRPr lang="en-US" sz="2800" b="1" dirty="0">
              <a:solidFill>
                <a:srgbClr val="0000FF"/>
              </a:solidFill>
              <a:cs typeface="Tahoma"/>
            </a:endParaRPr>
          </a:p>
          <a:p>
            <a:pPr>
              <a:lnSpc>
                <a:spcPct val="90000"/>
              </a:lnSpc>
            </a:pPr>
            <a:endParaRPr lang="en-US" sz="2800" b="1" dirty="0" smtClean="0">
              <a:solidFill>
                <a:srgbClr val="0000FF"/>
              </a:solidFill>
              <a:cs typeface="Tahoma"/>
            </a:endParaRPr>
          </a:p>
          <a:p>
            <a:pPr>
              <a:lnSpc>
                <a:spcPct val="90000"/>
              </a:lnSpc>
            </a:pPr>
            <a:endParaRPr lang="en-US" sz="2800" b="1" dirty="0">
              <a:solidFill>
                <a:srgbClr val="0000FF"/>
              </a:solidFill>
              <a:cs typeface="Tahoma"/>
            </a:endParaRPr>
          </a:p>
          <a:p>
            <a:pPr>
              <a:lnSpc>
                <a:spcPct val="90000"/>
              </a:lnSpc>
            </a:pPr>
            <a:endParaRPr lang="en-US" sz="2800" b="1" dirty="0" smtClean="0">
              <a:solidFill>
                <a:srgbClr val="0000FF"/>
              </a:solidFill>
              <a:cs typeface="Tahoma"/>
            </a:endParaRPr>
          </a:p>
          <a:p>
            <a:pPr>
              <a:lnSpc>
                <a:spcPct val="90000"/>
              </a:lnSpc>
            </a:pPr>
            <a:endParaRPr lang="en-US" sz="2800" b="1" dirty="0">
              <a:solidFill>
                <a:srgbClr val="0000FF"/>
              </a:solidFill>
              <a:cs typeface="Tahoma"/>
            </a:endParaRPr>
          </a:p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rgbClr val="0000FF"/>
                </a:solidFill>
                <a:cs typeface="Tahoma"/>
              </a:rPr>
              <a:t>2nd order? 3rd order?</a:t>
            </a:r>
            <a:endParaRPr lang="en-US" sz="2000" b="1" dirty="0">
              <a:solidFill>
                <a:srgbClr val="0000FF"/>
              </a:solidFill>
              <a:cs typeface="Tahoma"/>
            </a:endParaRPr>
          </a:p>
          <a:p>
            <a:pPr lvl="1">
              <a:lnSpc>
                <a:spcPct val="90000"/>
              </a:lnSpc>
            </a:pPr>
            <a:endParaRPr lang="en-US" sz="2000" b="1" dirty="0">
              <a:solidFill>
                <a:srgbClr val="0000FF"/>
              </a:solidFill>
              <a:cs typeface="Tahom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81996" y="2706712"/>
            <a:ext cx="2044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sidebands </a:t>
            </a:r>
            <a:r>
              <a:rPr lang="en-US" b="1" dirty="0" smtClean="0">
                <a:solidFill>
                  <a:srgbClr val="0000FF"/>
                </a:solidFill>
              </a:rPr>
              <a:t>rotate </a:t>
            </a:r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at the rate of 𝜈</a:t>
            </a:r>
            <a:r>
              <a:rPr lang="en-US" b="1" baseline="-25000" dirty="0" smtClean="0">
                <a:solidFill>
                  <a:srgbClr val="0000FF"/>
                </a:solidFill>
              </a:rPr>
              <a:t>m</a:t>
            </a:r>
            <a:endParaRPr lang="en-US" b="1" baseline="-25000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8514" y="4816264"/>
            <a:ext cx="294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total field shows phase modulation at 𝜈</a:t>
            </a:r>
            <a:r>
              <a:rPr lang="en-US" b="1" baseline="-25000" dirty="0" smtClean="0">
                <a:solidFill>
                  <a:srgbClr val="008000"/>
                </a:solidFill>
              </a:rPr>
              <a:t>m</a:t>
            </a:r>
            <a:endParaRPr lang="en-US" b="1" baseline="-25000" dirty="0">
              <a:solidFill>
                <a:srgbClr val="008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638" y="1740323"/>
            <a:ext cx="4385415" cy="407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42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Modulation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785252"/>
            <a:ext cx="9144000" cy="607274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cs typeface="Tahoma"/>
              </a:rPr>
              <a:t>Time dependent electric field </a:t>
            </a:r>
            <a:r>
              <a:rPr lang="en-US" sz="2800" b="1" dirty="0" err="1" smtClean="0">
                <a:cs typeface="Tahoma"/>
              </a:rPr>
              <a:t>vs</a:t>
            </a:r>
            <a:r>
              <a:rPr lang="en-US" sz="2800" b="1" dirty="0" smtClean="0">
                <a:cs typeface="Tahoma"/>
              </a:rPr>
              <a:t> Sideband picture</a:t>
            </a:r>
          </a:p>
          <a:p>
            <a:pPr>
              <a:lnSpc>
                <a:spcPct val="90000"/>
              </a:lnSpc>
            </a:pPr>
            <a:endParaRPr lang="en-US" sz="2800" b="1" dirty="0">
              <a:cs typeface="Tahoma"/>
            </a:endParaRPr>
          </a:p>
          <a:p>
            <a:pPr>
              <a:lnSpc>
                <a:spcPct val="90000"/>
              </a:lnSpc>
            </a:pPr>
            <a:endParaRPr lang="en-US" sz="2800" b="1" dirty="0" smtClean="0">
              <a:cs typeface="Tahoma"/>
            </a:endParaRPr>
          </a:p>
          <a:p>
            <a:pPr>
              <a:lnSpc>
                <a:spcPct val="90000"/>
              </a:lnSpc>
            </a:pPr>
            <a:endParaRPr lang="en-US" sz="2800" b="1" dirty="0">
              <a:cs typeface="Tahoma"/>
            </a:endParaRPr>
          </a:p>
          <a:p>
            <a:pPr>
              <a:lnSpc>
                <a:spcPct val="90000"/>
              </a:lnSpc>
            </a:pPr>
            <a:endParaRPr lang="en-US" sz="2800" b="1" dirty="0" smtClean="0">
              <a:cs typeface="Tahoma"/>
            </a:endParaRPr>
          </a:p>
          <a:p>
            <a:pPr>
              <a:lnSpc>
                <a:spcPct val="90000"/>
              </a:lnSpc>
            </a:pPr>
            <a:endParaRPr lang="en-US" sz="2800" b="1" dirty="0">
              <a:cs typeface="Tahoma"/>
            </a:endParaRPr>
          </a:p>
          <a:p>
            <a:pPr>
              <a:lnSpc>
                <a:spcPct val="90000"/>
              </a:lnSpc>
            </a:pPr>
            <a:endParaRPr lang="en-US" sz="2800" b="1" dirty="0" smtClean="0">
              <a:cs typeface="Tahoma"/>
            </a:endParaRPr>
          </a:p>
          <a:p>
            <a:pPr>
              <a:lnSpc>
                <a:spcPct val="90000"/>
              </a:lnSpc>
            </a:pPr>
            <a:endParaRPr lang="en-US" sz="2800" b="1" dirty="0">
              <a:cs typeface="Tahoma"/>
            </a:endParaRPr>
          </a:p>
          <a:p>
            <a:pPr>
              <a:lnSpc>
                <a:spcPct val="90000"/>
              </a:lnSpc>
            </a:pPr>
            <a:endParaRPr lang="en-US" sz="2800" b="1" dirty="0" smtClean="0">
              <a:cs typeface="Tahoma"/>
            </a:endParaRPr>
          </a:p>
          <a:p>
            <a:pPr marL="118872" indent="0">
              <a:lnSpc>
                <a:spcPct val="90000"/>
              </a:lnSpc>
              <a:buNone/>
            </a:pPr>
            <a:r>
              <a:rPr lang="en-US" sz="2800" b="1" dirty="0" smtClean="0">
                <a:cs typeface="Tahoma"/>
              </a:rPr>
              <a:t>They are equivalent!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556101"/>
            <a:ext cx="6591300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07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Modulation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785252"/>
            <a:ext cx="9144000" cy="607274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cs typeface="Tahoma"/>
              </a:rPr>
              <a:t>Note: </a:t>
            </a:r>
            <a:r>
              <a:rPr lang="en-US" sz="2800" b="1" dirty="0" err="1" smtClean="0">
                <a:cs typeface="Tahoma"/>
              </a:rPr>
              <a:t>Photodetectors</a:t>
            </a:r>
            <a:r>
              <a:rPr lang="en-US" sz="2800" b="1" dirty="0" smtClean="0">
                <a:cs typeface="Tahoma"/>
              </a:rPr>
              <a:t> don’t feel phase modulation!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912" y="1599111"/>
            <a:ext cx="6423341" cy="1942454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789" y="4020876"/>
            <a:ext cx="48895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557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Modulation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785252"/>
            <a:ext cx="9144000" cy="607274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cs typeface="Tahoma"/>
              </a:rPr>
              <a:t>Two </a:t>
            </a:r>
            <a:r>
              <a:rPr lang="en-US" sz="2800" b="1" dirty="0" err="1" smtClean="0">
                <a:cs typeface="Tahoma"/>
              </a:rPr>
              <a:t>quadratures</a:t>
            </a:r>
            <a:r>
              <a:rPr lang="en-US" sz="2800" b="1" dirty="0" smtClean="0">
                <a:cs typeface="Tahoma"/>
              </a:rPr>
              <a:t> of PM</a:t>
            </a:r>
            <a:endParaRPr lang="en-US" sz="2800" b="1" dirty="0">
              <a:cs typeface="Tahoma"/>
            </a:endParaRPr>
          </a:p>
          <a:p>
            <a:pPr lvl="1">
              <a:lnSpc>
                <a:spcPct val="90000"/>
              </a:lnSpc>
            </a:pPr>
            <a:endParaRPr lang="en-US" sz="2000" b="1" dirty="0" smtClean="0">
              <a:solidFill>
                <a:srgbClr val="0000FF"/>
              </a:solidFill>
              <a:cs typeface="Tahoma"/>
            </a:endParaRPr>
          </a:p>
          <a:p>
            <a:pPr lvl="1">
              <a:lnSpc>
                <a:spcPct val="90000"/>
              </a:lnSpc>
            </a:pPr>
            <a:endParaRPr lang="en-US" sz="2000" b="1" dirty="0">
              <a:solidFill>
                <a:srgbClr val="0000FF"/>
              </a:solidFill>
              <a:cs typeface="Tahoma"/>
            </a:endParaRPr>
          </a:p>
          <a:p>
            <a:pPr lvl="1">
              <a:lnSpc>
                <a:spcPct val="90000"/>
              </a:lnSpc>
            </a:pPr>
            <a:endParaRPr lang="en-US" sz="2000" b="1" dirty="0" smtClean="0">
              <a:solidFill>
                <a:srgbClr val="0000FF"/>
              </a:solidFill>
              <a:cs typeface="Tahoma"/>
            </a:endParaRPr>
          </a:p>
          <a:p>
            <a:pPr lvl="1">
              <a:lnSpc>
                <a:spcPct val="90000"/>
              </a:lnSpc>
            </a:pPr>
            <a:endParaRPr lang="en-US" sz="2000" b="1" dirty="0" smtClean="0">
              <a:solidFill>
                <a:srgbClr val="0000FF"/>
              </a:solidFill>
              <a:cs typeface="Tahoma"/>
            </a:endParaRPr>
          </a:p>
          <a:p>
            <a:pPr>
              <a:lnSpc>
                <a:spcPct val="90000"/>
              </a:lnSpc>
            </a:pPr>
            <a:r>
              <a:rPr lang="en-US" sz="2800" b="1" dirty="0">
                <a:cs typeface="Tahoma"/>
              </a:rPr>
              <a:t>Two </a:t>
            </a:r>
            <a:r>
              <a:rPr lang="en-US" sz="2800" b="1" dirty="0" err="1">
                <a:cs typeface="Tahoma"/>
              </a:rPr>
              <a:t>quadratures</a:t>
            </a:r>
            <a:r>
              <a:rPr lang="en-US" sz="2800" b="1" dirty="0">
                <a:cs typeface="Tahoma"/>
              </a:rPr>
              <a:t> of </a:t>
            </a:r>
            <a:r>
              <a:rPr lang="en-US" sz="2800" b="1" dirty="0" smtClean="0">
                <a:cs typeface="Tahoma"/>
              </a:rPr>
              <a:t>AM</a:t>
            </a:r>
          </a:p>
          <a:p>
            <a:pPr>
              <a:lnSpc>
                <a:spcPct val="90000"/>
              </a:lnSpc>
            </a:pPr>
            <a:endParaRPr lang="en-US" sz="2800" b="1" dirty="0">
              <a:cs typeface="Tahoma"/>
            </a:endParaRPr>
          </a:p>
          <a:p>
            <a:pPr lvl="1">
              <a:lnSpc>
                <a:spcPct val="90000"/>
              </a:lnSpc>
            </a:pPr>
            <a:endParaRPr lang="en-US" sz="2000" b="1" dirty="0" smtClean="0">
              <a:solidFill>
                <a:srgbClr val="0000FF"/>
              </a:solidFill>
              <a:cs typeface="Tahoma"/>
            </a:endParaRPr>
          </a:p>
          <a:p>
            <a:pPr lvl="1">
              <a:lnSpc>
                <a:spcPct val="90000"/>
              </a:lnSpc>
            </a:pPr>
            <a:endParaRPr lang="en-US" sz="2000" b="1" dirty="0">
              <a:solidFill>
                <a:srgbClr val="0000FF"/>
              </a:solidFill>
              <a:cs typeface="Tahoma"/>
            </a:endParaRPr>
          </a:p>
          <a:p>
            <a:pPr lvl="1">
              <a:lnSpc>
                <a:spcPct val="90000"/>
              </a:lnSpc>
            </a:pPr>
            <a:endParaRPr lang="en-US" sz="2000" b="1" dirty="0" smtClean="0">
              <a:solidFill>
                <a:srgbClr val="0000FF"/>
              </a:solidFill>
              <a:cs typeface="Tahoma"/>
            </a:endParaRPr>
          </a:p>
          <a:p>
            <a:pPr lvl="1">
              <a:lnSpc>
                <a:spcPct val="90000"/>
              </a:lnSpc>
            </a:pPr>
            <a:endParaRPr lang="en-US" sz="2000" b="1" dirty="0">
              <a:solidFill>
                <a:srgbClr val="0000FF"/>
              </a:solidFill>
              <a:cs typeface="Tahoma"/>
            </a:endParaRPr>
          </a:p>
          <a:p>
            <a:pPr>
              <a:lnSpc>
                <a:spcPct val="90000"/>
              </a:lnSpc>
            </a:pPr>
            <a:r>
              <a:rPr lang="en-US" sz="2800" b="1" dirty="0" smtClean="0">
                <a:cs typeface="Tahoma"/>
              </a:rPr>
              <a:t>Relationship between PM and FM (</a:t>
            </a:r>
            <a:r>
              <a:rPr lang="en-US" sz="2800" b="1" dirty="0" err="1" smtClean="0">
                <a:cs typeface="Tahoma"/>
              </a:rPr>
              <a:t>freq</a:t>
            </a:r>
            <a:r>
              <a:rPr lang="en-US" sz="2800" b="1" dirty="0" smtClean="0">
                <a:cs typeface="Tahoma"/>
              </a:rPr>
              <a:t> </a:t>
            </a:r>
            <a:r>
              <a:rPr lang="en-US" sz="2800" b="1" dirty="0" err="1" smtClean="0">
                <a:cs typeface="Tahoma"/>
              </a:rPr>
              <a:t>modulaition</a:t>
            </a:r>
            <a:r>
              <a:rPr lang="en-US" sz="2800" b="1" dirty="0" smtClean="0">
                <a:cs typeface="Tahoma"/>
              </a:rPr>
              <a:t>)</a:t>
            </a: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7" y="1523836"/>
            <a:ext cx="7747000" cy="7747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7" y="3232798"/>
            <a:ext cx="6997700" cy="10414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358" y="5289857"/>
            <a:ext cx="48514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543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モジュール">
  <a:themeElements>
    <a:clrScheme name="モジュール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モジュール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モジュール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モジュール.thmx</Template>
  <TotalTime>7851</TotalTime>
  <Words>641</Words>
  <Application>Microsoft Macintosh PowerPoint</Application>
  <PresentationFormat>On-screen Show (4:3)</PresentationFormat>
  <Paragraphs>199</Paragraphs>
  <Slides>32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モジュール</vt:lpstr>
      <vt:lpstr>Interferometer Length Sensing in Gravitational Wave Detectors</vt:lpstr>
      <vt:lpstr>Global control</vt:lpstr>
      <vt:lpstr>Cavity length control</vt:lpstr>
      <vt:lpstr>Modulation</vt:lpstr>
      <vt:lpstr>Modulation</vt:lpstr>
      <vt:lpstr>Modulation</vt:lpstr>
      <vt:lpstr>Modulation</vt:lpstr>
      <vt:lpstr>Modulation</vt:lpstr>
      <vt:lpstr>Modulation</vt:lpstr>
      <vt:lpstr>Demodulation</vt:lpstr>
      <vt:lpstr>RF detection ~ Interferemeter LSC</vt:lpstr>
      <vt:lpstr>Pound Drever Hall technique</vt:lpstr>
      <vt:lpstr>Pound Drever Hall technique</vt:lpstr>
      <vt:lpstr>Michelson length control</vt:lpstr>
      <vt:lpstr>Michelson length control</vt:lpstr>
      <vt:lpstr>Michelson length control</vt:lpstr>
      <vt:lpstr>aLIGO length control</vt:lpstr>
      <vt:lpstr>Resonant conditions</vt:lpstr>
      <vt:lpstr>Resonant conditions</vt:lpstr>
      <vt:lpstr>Lock Acquisition: Real and Simulated</vt:lpstr>
      <vt:lpstr>Lock Acquisition: Real and Simulated</vt:lpstr>
      <vt:lpstr>Lock acquisition strategy</vt:lpstr>
      <vt:lpstr>Lock acquisition strategy</vt:lpstr>
      <vt:lpstr>Lock acquisition strategy</vt:lpstr>
      <vt:lpstr>Lock acquisition strategy</vt:lpstr>
      <vt:lpstr>Lock acquisition strategy</vt:lpstr>
      <vt:lpstr>Lock acquisition strategy</vt:lpstr>
      <vt:lpstr>Lock acquisition strategy</vt:lpstr>
      <vt:lpstr>Lock acquisition strategy</vt:lpstr>
      <vt:lpstr>Lock acquisition strategy</vt:lpstr>
      <vt:lpstr>Design vs. realization </vt:lpstr>
      <vt:lpstr>Locking Process: realized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Arai Koji</dc:creator>
  <cp:lastModifiedBy>Koji Arai</cp:lastModifiedBy>
  <cp:revision>273</cp:revision>
  <dcterms:created xsi:type="dcterms:W3CDTF">2010-06-17T21:13:06Z</dcterms:created>
  <dcterms:modified xsi:type="dcterms:W3CDTF">2014-12-17T03:04:57Z</dcterms:modified>
</cp:coreProperties>
</file>