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29"/>
  </p:notesMasterIdLst>
  <p:sldIdLst>
    <p:sldId id="256" r:id="rId2"/>
    <p:sldId id="257" r:id="rId3"/>
    <p:sldId id="300" r:id="rId4"/>
    <p:sldId id="301" r:id="rId5"/>
    <p:sldId id="264" r:id="rId6"/>
    <p:sldId id="258" r:id="rId7"/>
    <p:sldId id="302" r:id="rId8"/>
    <p:sldId id="259" r:id="rId9"/>
    <p:sldId id="312" r:id="rId10"/>
    <p:sldId id="262" r:id="rId11"/>
    <p:sldId id="261" r:id="rId12"/>
    <p:sldId id="267" r:id="rId13"/>
    <p:sldId id="266" r:id="rId14"/>
    <p:sldId id="303" r:id="rId15"/>
    <p:sldId id="304" r:id="rId16"/>
    <p:sldId id="269" r:id="rId17"/>
    <p:sldId id="268" r:id="rId18"/>
    <p:sldId id="313" r:id="rId19"/>
    <p:sldId id="305" r:id="rId20"/>
    <p:sldId id="307" r:id="rId21"/>
    <p:sldId id="314" r:id="rId22"/>
    <p:sldId id="310" r:id="rId23"/>
    <p:sldId id="311" r:id="rId24"/>
    <p:sldId id="308" r:id="rId25"/>
    <p:sldId id="309" r:id="rId26"/>
    <p:sldId id="260" r:id="rId27"/>
    <p:sldId id="270" r:id="rId28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7" autoAdjust="0"/>
    <p:restoredTop sz="94660"/>
  </p:normalViewPr>
  <p:slideViewPr>
    <p:cSldViewPr snapToGrid="0" snapToObjects="1">
      <p:cViewPr>
        <p:scale>
          <a:sx n="105" d="100"/>
          <a:sy n="105" d="100"/>
        </p:scale>
        <p:origin x="-1912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8D00B-A97F-1D49-90B0-5C00E9C58F0F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B1E19-CF36-A244-8A85-A1D4B9D837F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7945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dirty="0" smtClean="0"/>
              <a:t>マスタ サブタイトルの書式設定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25655" y="6476999"/>
            <a:ext cx="5507719" cy="274320"/>
          </a:xfrm>
        </p:spPr>
        <p:txBody>
          <a:bodyPr/>
          <a:lstStyle>
            <a:lvl1pPr>
              <a:defRPr sz="1400" b="1" i="0">
                <a:latin typeface="Tahoma"/>
                <a:ea typeface="ＤＦＰ太丸ゴシック体"/>
              </a:defRPr>
            </a:lvl1pPr>
          </a:lstStyle>
          <a:p>
            <a:r>
              <a:rPr lang="en-US" altLang="ja-JP" dirty="0" smtClean="0"/>
              <a:t>SURF Lecture 2010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ahoma"/>
                <a:ea typeface="ＤＦＰ太丸ゴシック体"/>
              </a:defRPr>
            </a:lvl1pPr>
          </a:lstStyle>
          <a:p>
            <a:fld id="{FF21C145-317C-4DEC-9A6B-045D66B7A0F9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正方形/長方形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B499-F5DE-4BE5-BB26-90CC428051F7}" type="datetime1">
              <a:rPr lang="en-US" altLang="ja-JP" smtClean="0"/>
              <a:pPr/>
              <a:t>2014/13/12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5CD18-686B-47A9-AFD5-66CE5FA52A66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正方形/長方形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FB227-5D2B-9143-BF28-758CD9797418}" type="datetimeFigureOut">
              <a:rPr lang="ja-JP" altLang="en-US" smtClean="0"/>
              <a:pPr/>
              <a:t>2014/13/12</a:t>
            </a:fld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 bwMode="invGray">
          <a:xfrm>
            <a:off x="0" y="880239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 bwMode="ltGray">
          <a:xfrm>
            <a:off x="0" y="1"/>
            <a:ext cx="9143999" cy="880238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7839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925959"/>
            <a:ext cx="8229600" cy="547484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altLang="ja-JP" dirty="0" smtClean="0"/>
              <a:t>Jun. 17, 2010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139F2C2-7507-4444-AD2D-5EC37B46FC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satMod val="150000"/>
            </a:schemeClr>
          </a:solidFill>
          <a:effectLst/>
          <a:latin typeface="+mj-lt"/>
          <a:ea typeface="ＤＦＰ太丸ゴシック体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1" sz="3200" kern="1200">
          <a:solidFill>
            <a:schemeClr val="tx1"/>
          </a:solidFill>
          <a:latin typeface="Tahoma"/>
          <a:ea typeface="ＤＦＰ太丸ゴシック体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1" sz="2800" kern="1200">
          <a:solidFill>
            <a:schemeClr val="tx1"/>
          </a:solidFill>
          <a:latin typeface="Tahoma"/>
          <a:ea typeface="ＤＦＰ太丸ゴシック体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1" sz="2400" kern="1200">
          <a:solidFill>
            <a:schemeClr val="tx1"/>
          </a:solidFill>
          <a:latin typeface="Tahoma"/>
          <a:ea typeface="ＤＦＰ太丸ゴシック体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1" sz="2000" kern="1200">
          <a:solidFill>
            <a:schemeClr val="tx1"/>
          </a:solidFill>
          <a:latin typeface="Tahoma"/>
          <a:ea typeface="ＤＦＰ太丸ゴシック体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1" lang="en-US" sz="2000" kern="1200" smtClean="0">
          <a:solidFill>
            <a:schemeClr val="tx1"/>
          </a:solidFill>
          <a:latin typeface="Tahoma"/>
          <a:ea typeface="ＤＦＰ太丸ゴシック体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aps.org/doi/10.1103/RevModPhys.86.121" TargetMode="External"/><Relationship Id="rId4" Type="http://schemas.openxmlformats.org/officeDocument/2006/relationships/hyperlink" Target="http://arxiv.org/abs/1305.5188" TargetMode="External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LIGO-India Detector Master </a:t>
            </a:r>
            <a:r>
              <a:rPr lang="en-US" dirty="0" smtClean="0"/>
              <a:t>Class</a:t>
            </a:r>
            <a:br>
              <a:rPr lang="en-US" dirty="0" smtClean="0"/>
            </a:br>
            <a:r>
              <a:rPr lang="en-US" altLang="ja-JP" dirty="0" smtClean="0"/>
              <a:t>Introduction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Koji Arai – LIGO Laboratory / Caltech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97661" y="424934"/>
            <a:ext cx="214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  <a:cs typeface="Tahoma"/>
              </a:rPr>
              <a:t>LIGO-G1401365</a:t>
            </a:r>
            <a:r>
              <a:rPr kumimoji="1" lang="en-US" altLang="ja-JP" dirty="0" smtClean="0">
                <a:latin typeface="Tahoma"/>
                <a:cs typeface="Tahoma"/>
              </a:rPr>
              <a:t>-</a:t>
            </a:r>
            <a:r>
              <a:rPr lang="en-US" altLang="ja-JP" dirty="0">
                <a:latin typeface="Tahoma"/>
                <a:cs typeface="Tahoma"/>
              </a:rPr>
              <a:t>v</a:t>
            </a:r>
            <a:r>
              <a:rPr kumimoji="1" lang="en-US" altLang="ja-JP" dirty="0" smtClean="0">
                <a:latin typeface="Tahoma"/>
                <a:cs typeface="Tahoma"/>
              </a:rPr>
              <a:t>1</a:t>
            </a:r>
            <a:endParaRPr kumimoji="1" lang="ja-JP" altLang="en-US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952500" y="3898900"/>
            <a:ext cx="6845300" cy="287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Amplitude of GWs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/>
          <a:lstStyle/>
          <a:p>
            <a:r>
              <a:rPr lang="en-US" altLang="ja-JP" dirty="0" smtClean="0"/>
              <a:t>The effect of GW is very small</a:t>
            </a:r>
          </a:p>
          <a:p>
            <a:r>
              <a:rPr lang="en-US" altLang="ja-JP" dirty="0" smtClean="0"/>
              <a:t>h ~ 10</a:t>
            </a:r>
            <a:r>
              <a:rPr lang="en-US" altLang="ja-JP" baseline="30000" dirty="0" smtClean="0"/>
              <a:t>-23</a:t>
            </a:r>
            <a:r>
              <a:rPr lang="en-US" altLang="ja-JP" dirty="0" smtClean="0"/>
              <a:t> =&gt; distance of 1m changes 10</a:t>
            </a:r>
            <a:r>
              <a:rPr lang="en-US" altLang="ja-JP" baseline="30000" dirty="0" smtClean="0"/>
              <a:t>-23</a:t>
            </a:r>
            <a:r>
              <a:rPr lang="en-US" altLang="ja-JP" dirty="0" smtClean="0"/>
              <a:t>m</a:t>
            </a:r>
            <a:endParaRPr lang="en-US" altLang="ja-JP" baseline="30000" dirty="0" smtClean="0"/>
          </a:p>
          <a:p>
            <a:endParaRPr lang="en-US" altLang="ja-JP" baseline="30000" dirty="0" smtClean="0"/>
          </a:p>
          <a:p>
            <a:r>
              <a:rPr lang="en-US" altLang="ja-JP" dirty="0" smtClean="0"/>
              <a:t>Corresponds to:</a:t>
            </a:r>
          </a:p>
          <a:p>
            <a:pPr>
              <a:buNone/>
            </a:pPr>
            <a:r>
              <a:rPr lang="en-US" altLang="ja-JP" dirty="0" smtClean="0"/>
              <a:t>	change by </a:t>
            </a:r>
            <a:r>
              <a:rPr lang="en-US" altLang="ja-JP" b="1" dirty="0" smtClean="0"/>
              <a:t>~0.01 angstrom (or 1pm)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/>
            </a:r>
            <a:br>
              <a:rPr lang="en-US" altLang="ja-JP" baseline="30000" dirty="0" smtClean="0"/>
            </a:br>
            <a:r>
              <a:rPr lang="en-US" altLang="ja-JP" dirty="0" smtClean="0"/>
              <a:t>for distance between the sun and the earth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3898900"/>
            <a:ext cx="2882900" cy="28829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0" y="5104822"/>
            <a:ext cx="704850" cy="656552"/>
          </a:xfrm>
          <a:prstGeom prst="rect">
            <a:avLst/>
          </a:prstGeom>
        </p:spPr>
      </p:pic>
      <p:cxnSp>
        <p:nvCxnSpPr>
          <p:cNvPr id="8" name="直線矢印コネクタ 7"/>
          <p:cNvCxnSpPr>
            <a:stCxn id="4" idx="3"/>
          </p:cNvCxnSpPr>
          <p:nvPr/>
        </p:nvCxnSpPr>
        <p:spPr>
          <a:xfrm>
            <a:off x="4000500" y="5340350"/>
            <a:ext cx="2667000" cy="31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Box 72"/>
          <p:cNvSpPr txBox="1">
            <a:spLocks noChangeArrowheads="1"/>
          </p:cNvSpPr>
          <p:nvPr/>
        </p:nvSpPr>
        <p:spPr bwMode="auto">
          <a:xfrm>
            <a:off x="2755900" y="4399912"/>
            <a:ext cx="4787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1.5 </a:t>
            </a:r>
            <a:r>
              <a:rPr lang="en-US" altLang="ja-JP" sz="24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x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 10</a:t>
            </a:r>
            <a:r>
              <a:rPr lang="en-US" altLang="ja-JP" sz="2400" b="1" baseline="30000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11</a:t>
            </a: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 </a:t>
            </a:r>
            <a:r>
              <a:rPr lang="en-US" altLang="ja-JP" sz="2400" b="1" dirty="0" err="1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m</a:t>
            </a:r>
            <a:endParaRPr lang="en-US" altLang="ja-JP" sz="2400" b="1" dirty="0" smtClean="0">
              <a:solidFill>
                <a:schemeClr val="bg1">
                  <a:lumMod val="95000"/>
                </a:schemeClr>
              </a:solidFill>
              <a:latin typeface="Arial"/>
            </a:endParaRPr>
          </a:p>
          <a:p>
            <a:pPr algn="ctr">
              <a:spcBef>
                <a:spcPct val="50000"/>
              </a:spcBef>
            </a:pPr>
            <a:endParaRPr lang="en-US" altLang="ja-JP" sz="2400" b="1" dirty="0" smtClean="0">
              <a:solidFill>
                <a:schemeClr val="bg1">
                  <a:lumMod val="95000"/>
                </a:schemeClr>
              </a:solidFill>
              <a:latin typeface="Arial"/>
            </a:endParaRPr>
          </a:p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changes</a:t>
            </a:r>
          </a:p>
          <a:p>
            <a:pPr algn="ctr">
              <a:spcBef>
                <a:spcPct val="50000"/>
              </a:spcBef>
            </a:pPr>
            <a:r>
              <a:rPr lang="en-US" altLang="ja-JP" sz="2400" b="1" dirty="0" smtClean="0">
                <a:solidFill>
                  <a:schemeClr val="bg1">
                    <a:lumMod val="95000"/>
                  </a:schemeClr>
                </a:solidFill>
                <a:latin typeface="Arial"/>
              </a:rPr>
              <a:t>by 1/100 of a H atom diameter!</a:t>
            </a:r>
            <a:endParaRPr lang="ja-JP" altLang="en-US" sz="2400" b="1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2750" y="84900"/>
            <a:ext cx="7421250" cy="770511"/>
          </a:xfrm>
        </p:spPr>
        <p:txBody>
          <a:bodyPr/>
          <a:lstStyle/>
          <a:p>
            <a:r>
              <a:rPr lang="en-US" altLang="ja-JP" dirty="0" smtClean="0"/>
              <a:t>Size of interferometer GW detectors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79792" y="898460"/>
            <a:ext cx="6862886" cy="2943291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GW Detection = Length measurement</a:t>
            </a:r>
          </a:p>
          <a:p>
            <a:r>
              <a:rPr lang="en-US" altLang="ja-JP" sz="2800" dirty="0" smtClean="0"/>
              <a:t>The longer arms, the bigger the effect</a:t>
            </a:r>
          </a:p>
          <a:p>
            <a:pPr lvl="1"/>
            <a:r>
              <a:rPr lang="en-US" altLang="ja-JP" sz="2400" dirty="0" smtClean="0"/>
              <a:t>GW works as strain =&gt; </a:t>
            </a:r>
            <a:r>
              <a:rPr lang="en-US" altLang="ja-JP" sz="2400" dirty="0" err="1" smtClean="0"/>
              <a:t>dx</a:t>
            </a:r>
            <a:r>
              <a:rPr lang="en-US" altLang="ja-JP" sz="2400" dirty="0" smtClean="0"/>
              <a:t> = </a:t>
            </a:r>
            <a:r>
              <a:rPr lang="en-US" altLang="ja-JP" sz="2400" dirty="0" err="1" smtClean="0"/>
              <a:t>h</a:t>
            </a:r>
            <a:r>
              <a:rPr lang="en-US" altLang="ja-JP" sz="2400" baseline="-25000" dirty="0" err="1" smtClean="0"/>
              <a:t>GW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x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</a:t>
            </a:r>
            <a:r>
              <a:rPr lang="en-US" altLang="ja-JP" sz="2400" baseline="-25000" dirty="0" err="1" smtClean="0"/>
              <a:t>arm</a:t>
            </a:r>
            <a:endParaRPr lang="en-US" altLang="ja-JP" sz="2400" baseline="-25000" dirty="0" smtClean="0"/>
          </a:p>
          <a:p>
            <a:pPr lvl="1"/>
            <a:r>
              <a:rPr lang="en-US" altLang="ja-JP" sz="2400" dirty="0" smtClean="0"/>
              <a:t>Until cancellation of the signal happens</a:t>
            </a:r>
          </a:p>
          <a:p>
            <a:pPr lvl="1">
              <a:buNone/>
            </a:pPr>
            <a:r>
              <a:rPr lang="en-US" altLang="ja-JP" sz="2400" dirty="0" smtClean="0"/>
              <a:t>	in the arms</a:t>
            </a:r>
          </a:p>
          <a:p>
            <a:pPr lvl="1"/>
            <a:r>
              <a:rPr lang="en-US" altLang="ja-JP" sz="2400" dirty="0" smtClean="0"/>
              <a:t>Optimum arm length</a:t>
            </a:r>
          </a:p>
          <a:p>
            <a:pPr lvl="1"/>
            <a:endParaRPr lang="en-US" altLang="ja-JP" sz="2400" dirty="0" smtClean="0"/>
          </a:p>
          <a:p>
            <a:pPr lvl="1"/>
            <a:endParaRPr lang="en-US" altLang="ja-JP" sz="2400" dirty="0" smtClean="0"/>
          </a:p>
          <a:p>
            <a:pPr lvl="1">
              <a:buNone/>
            </a:pPr>
            <a:endParaRPr lang="en-US" altLang="ja-JP" sz="1400" dirty="0" smtClean="0"/>
          </a:p>
          <a:p>
            <a:pPr lvl="1">
              <a:buNone/>
            </a:pPr>
            <a:endParaRPr lang="en-US" altLang="ja-JP" sz="2400" dirty="0" smtClean="0"/>
          </a:p>
          <a:p>
            <a:pPr lvl="1">
              <a:buNone/>
            </a:pPr>
            <a:endParaRPr lang="en-US" altLang="ja-JP" sz="2400" dirty="0" smtClean="0"/>
          </a:p>
        </p:txBody>
      </p:sp>
      <p:sp>
        <p:nvSpPr>
          <p:cNvPr id="126" name="Line 3"/>
          <p:cNvSpPr>
            <a:spLocks noChangeShapeType="1"/>
          </p:cNvSpPr>
          <p:nvPr/>
        </p:nvSpPr>
        <p:spPr bwMode="auto">
          <a:xfrm>
            <a:off x="835025" y="6096000"/>
            <a:ext cx="5092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7" name="Line 4"/>
          <p:cNvSpPr>
            <a:spLocks noChangeShapeType="1"/>
          </p:cNvSpPr>
          <p:nvPr/>
        </p:nvSpPr>
        <p:spPr bwMode="auto">
          <a:xfrm rot="16200000" flipH="1">
            <a:off x="-1172369" y="4088607"/>
            <a:ext cx="46243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8" name="Group 5"/>
          <p:cNvGrpSpPr>
            <a:grpSpLocks/>
          </p:cNvGrpSpPr>
          <p:nvPr/>
        </p:nvGrpSpPr>
        <p:grpSpPr bwMode="auto">
          <a:xfrm>
            <a:off x="987425" y="6400800"/>
            <a:ext cx="304800" cy="228600"/>
            <a:chOff x="816" y="3984"/>
            <a:chExt cx="192" cy="144"/>
          </a:xfrm>
        </p:grpSpPr>
        <p:sp>
          <p:nvSpPr>
            <p:cNvPr id="129" name="Rectangle 6"/>
            <p:cNvSpPr>
              <a:spLocks noChangeArrowheads="1"/>
            </p:cNvSpPr>
            <p:nvPr/>
          </p:nvSpPr>
          <p:spPr bwMode="auto">
            <a:xfrm>
              <a:off x="816" y="3984"/>
              <a:ext cx="192" cy="4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Rectangle 7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31" name="Text Box 8"/>
          <p:cNvSpPr txBox="1">
            <a:spLocks noChangeArrowheads="1"/>
          </p:cNvSpPr>
          <p:nvPr/>
        </p:nvSpPr>
        <p:spPr bwMode="auto">
          <a:xfrm>
            <a:off x="149225" y="5562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Laser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1292225" y="632460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Photodetector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3" name="Text Box 10"/>
          <p:cNvSpPr txBox="1">
            <a:spLocks noChangeArrowheads="1"/>
          </p:cNvSpPr>
          <p:nvPr/>
        </p:nvSpPr>
        <p:spPr bwMode="auto">
          <a:xfrm>
            <a:off x="1212619" y="918326"/>
            <a:ext cx="911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4" name="Text Box 11"/>
          <p:cNvSpPr txBox="1">
            <a:spLocks noChangeArrowheads="1"/>
          </p:cNvSpPr>
          <p:nvPr/>
        </p:nvSpPr>
        <p:spPr bwMode="auto">
          <a:xfrm>
            <a:off x="6151563" y="5384800"/>
            <a:ext cx="10080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35" name="Line 12"/>
          <p:cNvSpPr>
            <a:spLocks noChangeShapeType="1"/>
          </p:cNvSpPr>
          <p:nvPr/>
        </p:nvSpPr>
        <p:spPr bwMode="auto">
          <a:xfrm>
            <a:off x="2273300" y="4978816"/>
            <a:ext cx="9239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6" name="Line 13"/>
          <p:cNvSpPr>
            <a:spLocks noChangeShapeType="1"/>
          </p:cNvSpPr>
          <p:nvPr/>
        </p:nvSpPr>
        <p:spPr bwMode="auto">
          <a:xfrm rot="16200000">
            <a:off x="2139156" y="4844673"/>
            <a:ext cx="8778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37" name="Group 14"/>
          <p:cNvGrpSpPr>
            <a:grpSpLocks/>
          </p:cNvGrpSpPr>
          <p:nvPr/>
        </p:nvGrpSpPr>
        <p:grpSpPr bwMode="auto">
          <a:xfrm>
            <a:off x="2425700" y="5283616"/>
            <a:ext cx="304800" cy="228600"/>
            <a:chOff x="816" y="3984"/>
            <a:chExt cx="192" cy="144"/>
          </a:xfrm>
        </p:grpSpPr>
        <p:sp>
          <p:nvSpPr>
            <p:cNvPr id="138" name="Rectangle 15"/>
            <p:cNvSpPr>
              <a:spLocks noChangeArrowheads="1"/>
            </p:cNvSpPr>
            <p:nvPr/>
          </p:nvSpPr>
          <p:spPr bwMode="auto">
            <a:xfrm>
              <a:off x="816" y="3984"/>
              <a:ext cx="192" cy="48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Rectangle 16"/>
            <p:cNvSpPr>
              <a:spLocks noChangeArrowheads="1"/>
            </p:cNvSpPr>
            <p:nvPr/>
          </p:nvSpPr>
          <p:spPr bwMode="auto">
            <a:xfrm>
              <a:off x="864" y="4032"/>
              <a:ext cx="96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0" name="Text Box 17"/>
          <p:cNvSpPr txBox="1">
            <a:spLocks noChangeArrowheads="1"/>
          </p:cNvSpPr>
          <p:nvPr/>
        </p:nvSpPr>
        <p:spPr bwMode="auto">
          <a:xfrm>
            <a:off x="1511300" y="4521616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Laser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1" name="Text Box 18"/>
          <p:cNvSpPr txBox="1">
            <a:spLocks noChangeArrowheads="1"/>
          </p:cNvSpPr>
          <p:nvPr/>
        </p:nvSpPr>
        <p:spPr bwMode="auto">
          <a:xfrm>
            <a:off x="2120899" y="5512216"/>
            <a:ext cx="1457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Photodetector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2" name="Text Box 19"/>
          <p:cNvSpPr txBox="1">
            <a:spLocks noChangeArrowheads="1"/>
          </p:cNvSpPr>
          <p:nvPr/>
        </p:nvSpPr>
        <p:spPr bwMode="auto">
          <a:xfrm>
            <a:off x="3330575" y="4289841"/>
            <a:ext cx="1009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3" name="Text Box 20"/>
          <p:cNvSpPr txBox="1">
            <a:spLocks noChangeArrowheads="1"/>
          </p:cNvSpPr>
          <p:nvPr/>
        </p:nvSpPr>
        <p:spPr bwMode="auto">
          <a:xfrm>
            <a:off x="2871787" y="3907254"/>
            <a:ext cx="10874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1600" b="1" dirty="0" smtClean="0">
                <a:latin typeface="Times New Roman" charset="0"/>
              </a:rPr>
              <a:t>Mirror</a:t>
            </a:r>
            <a:endParaRPr lang="ja-JP" altLang="en-US" sz="1600" b="1" dirty="0">
              <a:latin typeface="Times New Roman" charset="0"/>
            </a:endParaRP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301625" y="5943600"/>
            <a:ext cx="5334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5" name="Line 22"/>
          <p:cNvSpPr>
            <a:spLocks noChangeShapeType="1"/>
          </p:cNvSpPr>
          <p:nvPr/>
        </p:nvSpPr>
        <p:spPr bwMode="auto">
          <a:xfrm flipH="1">
            <a:off x="987425" y="5943600"/>
            <a:ext cx="30480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6" name="Rectangle 23"/>
          <p:cNvSpPr>
            <a:spLocks noChangeArrowheads="1"/>
          </p:cNvSpPr>
          <p:nvPr/>
        </p:nvSpPr>
        <p:spPr bwMode="auto">
          <a:xfrm>
            <a:off x="1739900" y="4826416"/>
            <a:ext cx="5334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7" name="AutoShape 24"/>
          <p:cNvSpPr>
            <a:spLocks noChangeArrowheads="1"/>
          </p:cNvSpPr>
          <p:nvPr/>
        </p:nvSpPr>
        <p:spPr bwMode="auto">
          <a:xfrm>
            <a:off x="6088063" y="6530975"/>
            <a:ext cx="666750" cy="204788"/>
          </a:xfrm>
          <a:prstGeom prst="leftRightArrow">
            <a:avLst>
              <a:gd name="adj1" fmla="val 50000"/>
              <a:gd name="adj2" fmla="val 6511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8" name="AutoShape 25"/>
          <p:cNvSpPr>
            <a:spLocks noChangeArrowheads="1"/>
          </p:cNvSpPr>
          <p:nvPr/>
        </p:nvSpPr>
        <p:spPr bwMode="auto">
          <a:xfrm>
            <a:off x="3433763" y="5364579"/>
            <a:ext cx="220662" cy="204787"/>
          </a:xfrm>
          <a:prstGeom prst="leftRightArrow">
            <a:avLst>
              <a:gd name="adj1" fmla="val 50000"/>
              <a:gd name="adj2" fmla="val 215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49" name="Group 26"/>
          <p:cNvGrpSpPr>
            <a:grpSpLocks/>
          </p:cNvGrpSpPr>
          <p:nvPr/>
        </p:nvGrpSpPr>
        <p:grpSpPr bwMode="auto">
          <a:xfrm>
            <a:off x="2947988" y="4674016"/>
            <a:ext cx="563562" cy="609600"/>
            <a:chOff x="2771" y="2442"/>
            <a:chExt cx="355" cy="384"/>
          </a:xfrm>
        </p:grpSpPr>
        <p:sp>
          <p:nvSpPr>
            <p:cNvPr id="150" name="Line 27"/>
            <p:cNvSpPr>
              <a:spLocks noChangeShapeType="1"/>
            </p:cNvSpPr>
            <p:nvPr/>
          </p:nvSpPr>
          <p:spPr bwMode="auto">
            <a:xfrm>
              <a:off x="2771" y="2634"/>
              <a:ext cx="2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Rectangle 28"/>
            <p:cNvSpPr>
              <a:spLocks noChangeArrowheads="1"/>
            </p:cNvSpPr>
            <p:nvPr/>
          </p:nvSpPr>
          <p:spPr bwMode="auto">
            <a:xfrm rot="-5400000">
              <a:off x="2886" y="2586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52" name="Group 29"/>
          <p:cNvGrpSpPr>
            <a:grpSpLocks/>
          </p:cNvGrpSpPr>
          <p:nvPr/>
        </p:nvGrpSpPr>
        <p:grpSpPr bwMode="auto">
          <a:xfrm>
            <a:off x="2273300" y="3926304"/>
            <a:ext cx="609600" cy="596900"/>
            <a:chOff x="2346" y="1971"/>
            <a:chExt cx="384" cy="376"/>
          </a:xfrm>
        </p:grpSpPr>
        <p:sp>
          <p:nvSpPr>
            <p:cNvPr id="153" name="Line 30"/>
            <p:cNvSpPr>
              <a:spLocks noChangeShapeType="1"/>
            </p:cNvSpPr>
            <p:nvPr/>
          </p:nvSpPr>
          <p:spPr bwMode="auto">
            <a:xfrm rot="-5400000">
              <a:off x="2394" y="2203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Rectangle 31"/>
            <p:cNvSpPr>
              <a:spLocks noChangeArrowheads="1"/>
            </p:cNvSpPr>
            <p:nvPr/>
          </p:nvSpPr>
          <p:spPr bwMode="auto">
            <a:xfrm>
              <a:off x="2346" y="1971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55" name="AutoShape 32"/>
          <p:cNvSpPr>
            <a:spLocks noChangeArrowheads="1"/>
          </p:cNvSpPr>
          <p:nvPr/>
        </p:nvSpPr>
        <p:spPr bwMode="auto">
          <a:xfrm rot="5400000">
            <a:off x="1981201" y="4010441"/>
            <a:ext cx="220662" cy="204787"/>
          </a:xfrm>
          <a:prstGeom prst="leftRightArrow">
            <a:avLst>
              <a:gd name="adj1" fmla="val 50000"/>
              <a:gd name="adj2" fmla="val 21550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56" name="Group 33"/>
          <p:cNvGrpSpPr>
            <a:grpSpLocks/>
          </p:cNvGrpSpPr>
          <p:nvPr/>
        </p:nvGrpSpPr>
        <p:grpSpPr bwMode="auto">
          <a:xfrm>
            <a:off x="4005263" y="5791200"/>
            <a:ext cx="2157412" cy="609600"/>
            <a:chOff x="2717" y="3600"/>
            <a:chExt cx="1359" cy="384"/>
          </a:xfrm>
        </p:grpSpPr>
        <p:sp>
          <p:nvSpPr>
            <p:cNvPr id="157" name="Line 34"/>
            <p:cNvSpPr>
              <a:spLocks noChangeShapeType="1"/>
            </p:cNvSpPr>
            <p:nvPr/>
          </p:nvSpPr>
          <p:spPr bwMode="auto">
            <a:xfrm>
              <a:off x="2717" y="3792"/>
              <a:ext cx="125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Rectangle 35"/>
            <p:cNvSpPr>
              <a:spLocks noChangeArrowheads="1"/>
            </p:cNvSpPr>
            <p:nvPr/>
          </p:nvSpPr>
          <p:spPr bwMode="auto">
            <a:xfrm rot="-5400000">
              <a:off x="3836" y="3744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59" name="AutoShape 36"/>
          <p:cNvSpPr>
            <a:spLocks noChangeArrowheads="1"/>
          </p:cNvSpPr>
          <p:nvPr/>
        </p:nvSpPr>
        <p:spPr bwMode="auto">
          <a:xfrm rot="5400000">
            <a:off x="296069" y="846931"/>
            <a:ext cx="666750" cy="204788"/>
          </a:xfrm>
          <a:prstGeom prst="leftRightArrow">
            <a:avLst>
              <a:gd name="adj1" fmla="val 50000"/>
              <a:gd name="adj2" fmla="val 65116"/>
            </a:avLst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60" name="Group 37"/>
          <p:cNvGrpSpPr>
            <a:grpSpLocks/>
          </p:cNvGrpSpPr>
          <p:nvPr/>
        </p:nvGrpSpPr>
        <p:grpSpPr bwMode="auto">
          <a:xfrm>
            <a:off x="835025" y="533400"/>
            <a:ext cx="609600" cy="1430338"/>
            <a:chOff x="720" y="288"/>
            <a:chExt cx="384" cy="901"/>
          </a:xfrm>
        </p:grpSpPr>
        <p:sp>
          <p:nvSpPr>
            <p:cNvPr id="161" name="Line 38"/>
            <p:cNvSpPr>
              <a:spLocks noChangeShapeType="1"/>
            </p:cNvSpPr>
            <p:nvPr/>
          </p:nvSpPr>
          <p:spPr bwMode="auto">
            <a:xfrm rot="16200000" flipH="1">
              <a:off x="511" y="788"/>
              <a:ext cx="8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Rectangle 39"/>
            <p:cNvSpPr>
              <a:spLocks noChangeArrowheads="1"/>
            </p:cNvSpPr>
            <p:nvPr/>
          </p:nvSpPr>
          <p:spPr bwMode="auto">
            <a:xfrm>
              <a:off x="720" y="288"/>
              <a:ext cx="384" cy="96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63" name="Line 40"/>
          <p:cNvSpPr>
            <a:spLocks noChangeShapeType="1"/>
          </p:cNvSpPr>
          <p:nvPr/>
        </p:nvSpPr>
        <p:spPr bwMode="auto">
          <a:xfrm flipH="1">
            <a:off x="2425700" y="4826416"/>
            <a:ext cx="304800" cy="30480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164" name="オブジェクト 163"/>
          <p:cNvGraphicFramePr>
            <a:graphicFrameLocks noChangeAspect="1"/>
          </p:cNvGraphicFramePr>
          <p:nvPr/>
        </p:nvGraphicFramePr>
        <p:xfrm>
          <a:off x="4574205" y="3841751"/>
          <a:ext cx="4141170" cy="53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数式" r:id="rId3" imgW="1384300" imgH="177800" progId="Equation.3">
                  <p:embed/>
                </p:oleObj>
              </mc:Choice>
              <mc:Fallback>
                <p:oleObj name="数式" r:id="rId3" imgW="1384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205" y="3841751"/>
                        <a:ext cx="4141170" cy="5309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760911" y="4674015"/>
          <a:ext cx="5222875" cy="486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数式" r:id="rId5" imgW="1905000" imgH="177800" progId="Equation.3">
                  <p:embed/>
                </p:oleObj>
              </mc:Choice>
              <mc:Fallback>
                <p:oleObj name="数式" r:id="rId5" imgW="1905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0911" y="4674015"/>
                        <a:ext cx="5222875" cy="4866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2344 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0.0321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069 L 0.07657 0.0006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33333E-6 L 0.00035 0.0960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9708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Size of interferometer GW detectors</a:t>
            </a:r>
            <a:endParaRPr lang="ja-JP" altLang="en-US" dirty="0"/>
          </a:p>
        </p:txBody>
      </p:sp>
      <p:pic>
        <p:nvPicPr>
          <p:cNvPr id="4" name="Picture 3" descr="aerial_full_Hanf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2638"/>
            <a:ext cx="4859338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airPic01_livingst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22638"/>
            <a:ext cx="428466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643467" y="2208352"/>
            <a:ext cx="80433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latin typeface="Tahoma"/>
              </a:rPr>
              <a:t>Still shorter than the optimum length </a:t>
            </a:r>
          </a:p>
          <a:p>
            <a:r>
              <a:rPr lang="en-US" altLang="ja-JP" sz="2000" dirty="0" smtClean="0">
                <a:latin typeface="Tahoma"/>
              </a:rPr>
              <a:t>=&gt; Use optical cavity to increase life time of the photons in the arm</a:t>
            </a:r>
            <a:endParaRPr lang="ja-JP" altLang="en-US" sz="2000" dirty="0">
              <a:latin typeface="Tahoma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10067" y="925959"/>
            <a:ext cx="8822265" cy="6020941"/>
          </a:xfrm>
        </p:spPr>
        <p:txBody>
          <a:bodyPr>
            <a:normAutofit lnSpcReduction="10000"/>
          </a:bodyPr>
          <a:lstStyle/>
          <a:p>
            <a:pPr marL="469900" indent="-469900">
              <a:spcBef>
                <a:spcPct val="20000"/>
              </a:spcBef>
              <a:buClr>
                <a:srgbClr val="FF0000"/>
              </a:buClr>
              <a:buFont typeface="Wingdings" charset="2"/>
              <a:buChar char="n"/>
            </a:pPr>
            <a:r>
              <a:rPr lang="en-US" altLang="ja-JP" sz="3000" b="1" dirty="0" smtClean="0">
                <a:solidFill>
                  <a:srgbClr val="FF0000"/>
                </a:solidFill>
                <a:latin typeface="メイリオ" charset="-128"/>
                <a:ea typeface="メイリオ" charset="-128"/>
                <a:cs typeface="メイリオ" charset="-128"/>
              </a:rPr>
              <a:t>LIGO Observatories</a:t>
            </a:r>
          </a:p>
          <a:p>
            <a:pPr marL="469900" indent="-469900">
              <a:spcBef>
                <a:spcPct val="20000"/>
              </a:spcBef>
              <a:buClr>
                <a:srgbClr val="FF0000"/>
              </a:buClr>
              <a:buNone/>
            </a:pPr>
            <a:r>
              <a:rPr lang="en-US" altLang="ja-JP" sz="2900" dirty="0" smtClean="0">
                <a:solidFill>
                  <a:schemeClr val="folHlink"/>
                </a:solidFill>
                <a:latin typeface="メイリオ" charset="-128"/>
                <a:ea typeface="メイリオ" charset="-128"/>
                <a:cs typeface="メイリオ" charset="-128"/>
              </a:rPr>
              <a:t>	Hanford / Livingston 4km</a:t>
            </a:r>
            <a:endParaRPr lang="ja-JP" altLang="en-US" sz="1900" dirty="0" smtClean="0">
              <a:solidFill>
                <a:schemeClr val="folHlink"/>
              </a:solidFill>
              <a:latin typeface="メイリオ" charset="-128"/>
              <a:ea typeface="メイリオ" charset="-128"/>
              <a:cs typeface="メイリオ" charset="-128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sz="1400" dirty="0" smtClean="0"/>
              <a:t> \</a:t>
            </a:r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endParaRPr lang="en-US" altLang="ja-JP" sz="1400" dirty="0" smtClean="0"/>
          </a:p>
          <a:p>
            <a:pPr>
              <a:buNone/>
            </a:pPr>
            <a:r>
              <a:rPr lang="en-US" altLang="ja-JP" sz="1400" dirty="0" smtClean="0"/>
              <a:t> </a:t>
            </a:r>
          </a:p>
          <a:p>
            <a:pPr>
              <a:buNone/>
            </a:pPr>
            <a:r>
              <a:rPr lang="en-US" altLang="ja-JP" sz="2200" dirty="0" smtClean="0"/>
              <a:t>c.f. Virgo (FRA/ITA) 3km, KAGRA (JPN) 3km, GEO (GER/GBR) 600m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7" y="1403701"/>
            <a:ext cx="8686800" cy="54543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Components of the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60"/>
            <a:ext cx="8229600" cy="857132"/>
          </a:xfrm>
        </p:spPr>
        <p:txBody>
          <a:bodyPr/>
          <a:lstStyle/>
          <a:p>
            <a:r>
              <a:rPr lang="en-US" altLang="ja-JP" dirty="0" smtClean="0"/>
              <a:t>“Still simplified” LIGO Interferometer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1586" y="5875852"/>
            <a:ext cx="72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</a:rPr>
              <a:t>Laser</a:t>
            </a:r>
            <a:endParaRPr kumimoji="1" lang="ja-JP" altLang="en-US" dirty="0">
              <a:latin typeface="Tahom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98188" y="5731185"/>
            <a:ext cx="952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ahoma"/>
              </a:rPr>
              <a:t>Mode</a:t>
            </a:r>
          </a:p>
          <a:p>
            <a:r>
              <a:rPr lang="en-US" altLang="ja-JP" dirty="0" smtClean="0">
                <a:latin typeface="Tahoma"/>
              </a:rPr>
              <a:t>Cleaner</a:t>
            </a:r>
          </a:p>
          <a:p>
            <a:r>
              <a:rPr kumimoji="1" lang="en-US" altLang="ja-JP" dirty="0" smtClean="0">
                <a:latin typeface="Tahoma"/>
              </a:rPr>
              <a:t>L~16m</a:t>
            </a:r>
            <a:endParaRPr kumimoji="1" lang="ja-JP" altLang="en-US" dirty="0">
              <a:latin typeface="Tahom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05024" y="4091793"/>
            <a:ext cx="1456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Tahoma"/>
              </a:rPr>
              <a:t>Beamsplitter</a:t>
            </a:r>
            <a:endParaRPr lang="ja-JP" altLang="en-US" dirty="0">
              <a:latin typeface="Tahom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299704" y="2429933"/>
            <a:ext cx="1396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4km</a:t>
            </a:r>
          </a:p>
          <a:p>
            <a:r>
              <a:rPr lang="en-US" altLang="ja-JP" dirty="0" err="1" smtClean="0">
                <a:latin typeface="Tahoma"/>
              </a:rPr>
              <a:t>Fabry</a:t>
            </a:r>
            <a:r>
              <a:rPr lang="en-US" altLang="ja-JP" dirty="0" smtClean="0">
                <a:latin typeface="Tahoma"/>
              </a:rPr>
              <a:t>-Perot</a:t>
            </a:r>
          </a:p>
          <a:p>
            <a:r>
              <a:rPr lang="en-US" altLang="ja-JP" dirty="0" smtClean="0">
                <a:latin typeface="Tahoma"/>
              </a:rPr>
              <a:t>Cavity</a:t>
            </a:r>
            <a:endParaRPr lang="ja-JP" altLang="en-US" dirty="0">
              <a:latin typeface="Tahoma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805836" y="3722595"/>
            <a:ext cx="2628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4km </a:t>
            </a:r>
            <a:r>
              <a:rPr lang="en-US" altLang="ja-JP" dirty="0" err="1" smtClean="0">
                <a:latin typeface="Tahoma"/>
              </a:rPr>
              <a:t>Fabry</a:t>
            </a:r>
            <a:r>
              <a:rPr lang="en-US" altLang="ja-JP" dirty="0" smtClean="0">
                <a:latin typeface="Tahoma"/>
              </a:rPr>
              <a:t>-Perot Cavity</a:t>
            </a:r>
            <a:endParaRPr lang="ja-JP" altLang="en-US" dirty="0">
              <a:latin typeface="Tahom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515180" y="2870200"/>
            <a:ext cx="2628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Vacuum Chamber / </a:t>
            </a:r>
          </a:p>
          <a:p>
            <a:r>
              <a:rPr lang="en-US" altLang="ja-JP" dirty="0" smtClean="0">
                <a:latin typeface="Tahoma"/>
              </a:rPr>
              <a:t>Beam tube</a:t>
            </a:r>
            <a:endParaRPr lang="ja-JP" altLang="en-US" dirty="0">
              <a:latin typeface="Tahom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98004" y="5229521"/>
            <a:ext cx="2628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err="1" smtClean="0">
                <a:latin typeface="Tahoma"/>
              </a:rPr>
              <a:t>Photodetector</a:t>
            </a:r>
            <a:endParaRPr lang="ja-JP" altLang="en-US" dirty="0">
              <a:latin typeface="Tahom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419580" y="6211669"/>
            <a:ext cx="2015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Data Acquisition</a:t>
            </a:r>
          </a:p>
          <a:p>
            <a:r>
              <a:rPr lang="en-US" altLang="ja-JP" dirty="0" smtClean="0">
                <a:latin typeface="Tahoma"/>
              </a:rPr>
              <a:t>/Analysis System</a:t>
            </a:r>
            <a:endParaRPr lang="ja-JP" altLang="en-US" dirty="0">
              <a:latin typeface="Tahom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944818" y="3777734"/>
            <a:ext cx="2019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Mirror Suspension</a:t>
            </a:r>
            <a:endParaRPr lang="ja-JP" altLang="en-US" dirty="0">
              <a:latin typeface="Tahom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104457" y="5151228"/>
            <a:ext cx="1141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Vibration</a:t>
            </a:r>
          </a:p>
          <a:p>
            <a:r>
              <a:rPr lang="en-US" altLang="ja-JP" dirty="0" smtClean="0">
                <a:latin typeface="Tahoma"/>
              </a:rPr>
              <a:t>Isolation</a:t>
            </a:r>
          </a:p>
          <a:p>
            <a:r>
              <a:rPr lang="en-US" altLang="ja-JP" dirty="0" smtClean="0">
                <a:latin typeface="Tahoma"/>
              </a:rPr>
              <a:t>System</a:t>
            </a:r>
            <a:endParaRPr lang="ja-JP" altLang="en-US" dirty="0">
              <a:latin typeface="Tahom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307001" y="4940487"/>
            <a:ext cx="810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Mirror</a:t>
            </a:r>
            <a:endParaRPr lang="ja-JP" altLang="en-US" dirty="0">
              <a:latin typeface="Tahoma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498" y="4292597"/>
            <a:ext cx="920786" cy="1325033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537066" y="5543221"/>
            <a:ext cx="2673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Digital Control System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0304" y="4940487"/>
            <a:ext cx="647700" cy="7874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998188" y="4966562"/>
            <a:ext cx="124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Tahoma"/>
              </a:rPr>
              <a:t>Recycling</a:t>
            </a:r>
          </a:p>
          <a:p>
            <a:r>
              <a:rPr lang="en-US" altLang="ja-JP" dirty="0" smtClean="0">
                <a:latin typeface="Tahoma"/>
              </a:rPr>
              <a:t>Mirrors</a:t>
            </a:r>
            <a:endParaRPr lang="ja-JP" altLang="en-US" dirty="0">
              <a:latin typeface="Tahom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Components of the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59"/>
            <a:ext cx="8229600" cy="5390545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+mj-lt"/>
              </a:rPr>
              <a:t>3 fundamentals of the GW detector</a:t>
            </a:r>
          </a:p>
          <a:p>
            <a:r>
              <a:rPr lang="en-US" altLang="ja-JP" b="1" dirty="0" smtClean="0">
                <a:solidFill>
                  <a:srgbClr val="008000"/>
                </a:solidFill>
                <a:latin typeface="+mj-lt"/>
              </a:rPr>
              <a:t>Mechanics</a:t>
            </a:r>
            <a:endParaRPr lang="en-US" altLang="ja-JP" b="1" dirty="0">
              <a:solidFill>
                <a:srgbClr val="008000"/>
              </a:solidFill>
              <a:latin typeface="+mj-lt"/>
            </a:endParaRPr>
          </a:p>
          <a:p>
            <a:r>
              <a:rPr lang="en-US" altLang="ja-JP" b="1" dirty="0" smtClean="0">
                <a:solidFill>
                  <a:srgbClr val="FF6600"/>
                </a:solidFill>
                <a:latin typeface="+mj-lt"/>
              </a:rPr>
              <a:t>Optics</a:t>
            </a:r>
            <a:endParaRPr lang="en-US" altLang="ja-JP" b="1" dirty="0" smtClean="0">
              <a:latin typeface="+mj-lt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+mj-lt"/>
              </a:rPr>
              <a:t>Electronics</a:t>
            </a:r>
            <a:endParaRPr lang="ja-JP" altLang="en-US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01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Components of the interferometer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59"/>
            <a:ext cx="8229600" cy="5390545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+mj-lt"/>
              </a:rPr>
              <a:t>3 fundamentals of the GW detector</a:t>
            </a:r>
          </a:p>
          <a:p>
            <a:r>
              <a:rPr lang="en-US" altLang="ja-JP" b="1" dirty="0" smtClean="0">
                <a:solidFill>
                  <a:srgbClr val="008000"/>
                </a:solidFill>
                <a:latin typeface="+mj-lt"/>
              </a:rPr>
              <a:t>Mechanics</a:t>
            </a:r>
            <a:endParaRPr lang="en-US" altLang="ja-JP" b="1" dirty="0">
              <a:solidFill>
                <a:srgbClr val="008000"/>
              </a:solidFill>
              <a:latin typeface="+mj-lt"/>
            </a:endParaRPr>
          </a:p>
          <a:p>
            <a:r>
              <a:rPr lang="en-US" altLang="ja-JP" b="1" dirty="0" smtClean="0">
                <a:solidFill>
                  <a:srgbClr val="FF6600"/>
                </a:solidFill>
                <a:latin typeface="+mj-lt"/>
              </a:rPr>
              <a:t>Optics</a:t>
            </a:r>
            <a:endParaRPr lang="en-US" altLang="ja-JP" b="1" dirty="0" smtClean="0">
              <a:latin typeface="+mj-lt"/>
            </a:endParaRPr>
          </a:p>
          <a:p>
            <a:r>
              <a:rPr lang="en-US" altLang="ja-JP" b="1" dirty="0" smtClean="0">
                <a:solidFill>
                  <a:srgbClr val="0000FF"/>
                </a:solidFill>
                <a:latin typeface="+mj-lt"/>
              </a:rPr>
              <a:t>Electronics</a:t>
            </a:r>
            <a:endParaRPr lang="ja-JP" altLang="en-US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図 6" descr="Opt_Mech_Ele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44" y="1027560"/>
            <a:ext cx="7422713" cy="56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6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5600" y="84900"/>
            <a:ext cx="7421250" cy="770511"/>
          </a:xfrm>
        </p:spPr>
        <p:txBody>
          <a:bodyPr/>
          <a:lstStyle/>
          <a:p>
            <a:r>
              <a:rPr lang="en-US" altLang="ja-JP" dirty="0" smtClean="0"/>
              <a:t>What can we do for the detection?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" y="911160"/>
            <a:ext cx="9067800" cy="555314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An IFO produces a continuous signal stream</a:t>
            </a:r>
            <a:br>
              <a:rPr lang="en-US" altLang="ja-JP" sz="2800" dirty="0" smtClean="0"/>
            </a:br>
            <a:r>
              <a:rPr lang="en-US" altLang="ja-JP" sz="2800" dirty="0" smtClean="0"/>
              <a:t>in the GW channel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The detector is fixed on the ground</a:t>
            </a:r>
            <a:br>
              <a:rPr lang="en-US" altLang="ja-JP" sz="2800" dirty="0" smtClean="0"/>
            </a:br>
            <a:r>
              <a:rPr lang="en-US" altLang="ja-JP" sz="2800" dirty="0" smtClean="0"/>
              <a:t>=&gt; can not be directed to a specific angle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dirty="0" smtClean="0"/>
              <a:t>GWs and noises are, in principle, </a:t>
            </a:r>
            <a:r>
              <a:rPr lang="en-US" altLang="ja-JP" sz="2800" b="1" dirty="0" smtClean="0"/>
              <a:t>indistinguishable</a:t>
            </a:r>
          </a:p>
          <a:p>
            <a:pPr>
              <a:buNone/>
            </a:pPr>
            <a:r>
              <a:rPr lang="en-US" altLang="ja-JP" sz="2800" dirty="0" smtClean="0"/>
              <a:t>	=&gt; Anything we detect is GW </a:t>
            </a:r>
          </a:p>
          <a:p>
            <a:pPr>
              <a:buNone/>
            </a:pPr>
            <a:endParaRPr lang="en-US" altLang="ja-JP" sz="2800" dirty="0" smtClean="0"/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Reduce noises!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Obs. distance is inv-proportional to noise level</a:t>
            </a:r>
          </a:p>
          <a:p>
            <a:r>
              <a:rPr lang="en-US" altLang="ja-JP" sz="2800" dirty="0" smtClean="0"/>
              <a:t>x10 better =&gt; x10 farther =&gt; </a:t>
            </a:r>
            <a:r>
              <a:rPr lang="en-US" altLang="ja-JP" sz="2800" dirty="0" smtClean="0">
                <a:solidFill>
                  <a:srgbClr val="FF0000"/>
                </a:solidFill>
              </a:rPr>
              <a:t>x1000 more galaxies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Sensitivity and noise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11657" y="925960"/>
            <a:ext cx="8686800" cy="857132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Sensitivity (=noise level) of Enhanced LIGO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57" y="1554492"/>
            <a:ext cx="6525406" cy="5129741"/>
          </a:xfrm>
          <a:prstGeom prst="rect">
            <a:avLst/>
          </a:prstGeom>
        </p:spPr>
      </p:pic>
      <p:cxnSp>
        <p:nvCxnSpPr>
          <p:cNvPr id="22" name="直線矢印コネクタ 21"/>
          <p:cNvCxnSpPr/>
          <p:nvPr/>
        </p:nvCxnSpPr>
        <p:spPr>
          <a:xfrm>
            <a:off x="457200" y="5471055"/>
            <a:ext cx="2590801" cy="158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211657" y="5103311"/>
            <a:ext cx="231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err="1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h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= 2x10</a:t>
            </a:r>
            <a:r>
              <a:rPr lang="en-US" altLang="ja-JP" b="1" baseline="300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-23</a:t>
            </a:r>
            <a:r>
              <a:rPr lang="en-US" altLang="ja-JP" b="1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 /</a:t>
            </a:r>
            <a:r>
              <a:rPr lang="en-US" altLang="ja-JP" b="1" dirty="0" err="1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rtHz</a:t>
            </a:r>
            <a:endParaRPr lang="en-US" altLang="ja-JP" b="1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8" name="正方形/長方形 19"/>
          <p:cNvSpPr/>
          <p:nvPr/>
        </p:nvSpPr>
        <p:spPr>
          <a:xfrm>
            <a:off x="6502400" y="1935492"/>
            <a:ext cx="279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Laser shot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Laser radiation 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		pressure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thermal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seismic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Laser intensity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	/frequency noise</a:t>
            </a:r>
          </a:p>
          <a:p>
            <a:endParaRPr lang="en-US" altLang="ja-JP" b="1" dirty="0" smtClean="0">
              <a:solidFill>
                <a:srgbClr val="000099"/>
              </a:solidFill>
              <a:latin typeface="メイリオ" charset="-128"/>
              <a:ea typeface="メイリオ" charset="-128"/>
              <a:cs typeface="メイリオ" charset="-128"/>
            </a:endParaRP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electronics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digitization noise</a:t>
            </a: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angular control noise</a:t>
            </a:r>
          </a:p>
          <a:p>
            <a:endParaRPr lang="en-US" altLang="ja-JP" b="1" dirty="0" smtClean="0">
              <a:solidFill>
                <a:srgbClr val="000099"/>
              </a:solidFill>
              <a:latin typeface="メイリオ" charset="-128"/>
              <a:ea typeface="メイリオ" charset="-128"/>
              <a:cs typeface="メイリオ" charset="-128"/>
            </a:endParaRPr>
          </a:p>
          <a:p>
            <a:r>
              <a:rPr lang="en-US" altLang="ja-JP" b="1" dirty="0" smtClean="0">
                <a:solidFill>
                  <a:srgbClr val="000099"/>
                </a:solidFill>
                <a:latin typeface="メイリオ" charset="-128"/>
                <a:ea typeface="メイリオ" charset="-128"/>
                <a:cs typeface="メイリオ" charset="-128"/>
              </a:rPr>
              <a:t>......</a:t>
            </a:r>
            <a:endParaRPr lang="en-US" altLang="ja-JP" b="1" dirty="0">
              <a:solidFill>
                <a:srgbClr val="000099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5959"/>
          </a:xfrm>
        </p:spPr>
        <p:txBody>
          <a:bodyPr>
            <a:normAutofit/>
          </a:bodyPr>
          <a:lstStyle/>
          <a:p>
            <a:r>
              <a:rPr lang="en-US" dirty="0" err="1" smtClean="0"/>
              <a:t>aLIGO</a:t>
            </a:r>
            <a:r>
              <a:rPr lang="en-US" dirty="0" smtClean="0"/>
              <a:t>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sensitivity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48" y="1778478"/>
            <a:ext cx="7843452" cy="4622322"/>
          </a:xfrm>
          <a:prstGeom prst="rect">
            <a:avLst/>
          </a:prstGeom>
        </p:spPr>
      </p:pic>
      <p:sp>
        <p:nvSpPr>
          <p:cNvPr id="5" name="正方形/長方形 19"/>
          <p:cNvSpPr/>
          <p:nvPr/>
        </p:nvSpPr>
        <p:spPr>
          <a:xfrm>
            <a:off x="3503830" y="2685763"/>
            <a:ext cx="3941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6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メイリオ" charset="-128"/>
                <a:ea typeface="メイリオ" charset="-128"/>
                <a:cs typeface="メイリオ" charset="-128"/>
              </a:rPr>
              <a:t>Preliminary</a:t>
            </a:r>
          </a:p>
        </p:txBody>
      </p:sp>
      <p:cxnSp>
        <p:nvCxnSpPr>
          <p:cNvPr id="6" name="直線矢印コネクタ 21"/>
          <p:cNvCxnSpPr/>
          <p:nvPr/>
        </p:nvCxnSpPr>
        <p:spPr>
          <a:xfrm>
            <a:off x="1549198" y="5625351"/>
            <a:ext cx="2590801" cy="1588"/>
          </a:xfrm>
          <a:prstGeom prst="straightConnector1">
            <a:avLst/>
          </a:prstGeom>
          <a:ln w="762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23"/>
          <p:cNvSpPr/>
          <p:nvPr/>
        </p:nvSpPr>
        <p:spPr>
          <a:xfrm>
            <a:off x="1015069" y="4915662"/>
            <a:ext cx="2720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x= 4x10</a:t>
            </a:r>
            <a:r>
              <a:rPr lang="en-US" altLang="ja-JP" b="1" baseline="30000" dirty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-</a:t>
            </a:r>
            <a:r>
              <a:rPr lang="en-US" altLang="ja-JP" b="1" baseline="30000" dirty="0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20</a:t>
            </a:r>
            <a:r>
              <a:rPr lang="en-US" altLang="ja-JP" b="1" dirty="0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 m/</a:t>
            </a:r>
            <a:r>
              <a:rPr lang="en-US" altLang="ja-JP" b="1" dirty="0" err="1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rtHz</a:t>
            </a:r>
            <a:endParaRPr lang="en-US" altLang="ja-JP" b="1" dirty="0" smtClean="0">
              <a:solidFill>
                <a:srgbClr val="3366FF"/>
              </a:solidFill>
              <a:effectLst>
                <a:glow rad="101600">
                  <a:schemeClr val="bg1"/>
                </a:glow>
              </a:effectLst>
              <a:latin typeface="メイリオ" charset="-128"/>
              <a:ea typeface="メイリオ" charset="-128"/>
              <a:cs typeface="メイリオ" charset="-128"/>
            </a:endParaRPr>
          </a:p>
          <a:p>
            <a:r>
              <a:rPr lang="en-US" altLang="ja-JP" b="1" dirty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h= </a:t>
            </a:r>
            <a:r>
              <a:rPr lang="en-US" altLang="ja-JP" b="1" dirty="0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1x10</a:t>
            </a:r>
            <a:r>
              <a:rPr lang="en-US" altLang="ja-JP" b="1" baseline="30000" dirty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-</a:t>
            </a:r>
            <a:r>
              <a:rPr lang="en-US" altLang="ja-JP" b="1" baseline="30000" dirty="0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23</a:t>
            </a:r>
            <a:r>
              <a:rPr lang="en-US" altLang="ja-JP" b="1" dirty="0" smtClean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 </a:t>
            </a:r>
            <a:r>
              <a:rPr lang="en-US" altLang="ja-JP" b="1" dirty="0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/</a:t>
            </a:r>
            <a:r>
              <a:rPr lang="en-US" altLang="ja-JP" b="1" dirty="0" err="1">
                <a:solidFill>
                  <a:srgbClr val="3366FF"/>
                </a:solidFill>
                <a:effectLst>
                  <a:glow rad="101600">
                    <a:schemeClr val="bg1"/>
                  </a:glow>
                </a:effectLst>
                <a:latin typeface="メイリオ" charset="-128"/>
                <a:ea typeface="メイリオ" charset="-128"/>
                <a:cs typeface="メイリオ" charset="-128"/>
              </a:rPr>
              <a:t>rtHz</a:t>
            </a:r>
            <a:endParaRPr lang="en-US" altLang="ja-JP" b="1" dirty="0">
              <a:solidFill>
                <a:srgbClr val="3366FF"/>
              </a:solidFill>
              <a:effectLst>
                <a:glow rad="101600">
                  <a:schemeClr val="bg1"/>
                </a:glow>
              </a:effectLst>
              <a:latin typeface="メイリオ" charset="-128"/>
              <a:ea typeface="メイリオ" charset="-128"/>
              <a:cs typeface="メイリオ" charset="-128"/>
            </a:endParaRPr>
          </a:p>
          <a:p>
            <a:endParaRPr lang="en-US" altLang="ja-JP" b="1" dirty="0">
              <a:solidFill>
                <a:srgbClr val="3366FF"/>
              </a:solidFill>
              <a:effectLst>
                <a:glow rad="101600">
                  <a:schemeClr val="bg1"/>
                </a:glow>
              </a:effectLst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81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39"/>
          <p:cNvGrpSpPr>
            <a:grpSpLocks/>
          </p:cNvGrpSpPr>
          <p:nvPr/>
        </p:nvGrpSpPr>
        <p:grpSpPr bwMode="auto">
          <a:xfrm>
            <a:off x="3355975" y="1169062"/>
            <a:ext cx="5559425" cy="3897313"/>
            <a:chOff x="2208" y="1584"/>
            <a:chExt cx="3502" cy="2311"/>
          </a:xfrm>
        </p:grpSpPr>
        <p:grpSp>
          <p:nvGrpSpPr>
            <p:cNvPr id="9" name="Group 1033"/>
            <p:cNvGrpSpPr>
              <a:grpSpLocks/>
            </p:cNvGrpSpPr>
            <p:nvPr/>
          </p:nvGrpSpPr>
          <p:grpSpPr bwMode="auto">
            <a:xfrm>
              <a:off x="2256" y="1584"/>
              <a:ext cx="3454" cy="2311"/>
              <a:chOff x="-1130" y="1354"/>
              <a:chExt cx="8608" cy="8094"/>
            </a:xfrm>
          </p:grpSpPr>
          <p:pic>
            <p:nvPicPr>
              <p:cNvPr id="11" name="Picture 1034" descr=" bigh.PICT                                                      0001639AEXTRA                          B7CFE407: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0" y="1354"/>
                <a:ext cx="8608" cy="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035" descr="massD2.PICT                                                    0001639AEXTRA                          B7CFE407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0" y="3216"/>
                <a:ext cx="8608" cy="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36" descr="bestMatch.PICT                                                 0001639AEXTRA                          B7CFE407: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0" y="5184"/>
                <a:ext cx="8608" cy="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037" descr="massD2.PICT                                                    0001639AEXTRA                          B7CFE407: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0" y="7392"/>
                <a:ext cx="8608" cy="2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1038"/>
            <p:cNvSpPr>
              <a:spLocks noChangeArrowheads="1"/>
            </p:cNvSpPr>
            <p:nvPr/>
          </p:nvSpPr>
          <p:spPr bwMode="auto">
            <a:xfrm>
              <a:off x="2208" y="1584"/>
              <a:ext cx="1488" cy="2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5875">
                  <a:solidFill>
                    <a:srgbClr val="969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35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397941"/>
              </p:ext>
            </p:extLst>
          </p:nvPr>
        </p:nvGraphicFramePr>
        <p:xfrm>
          <a:off x="6923088" y="4140200"/>
          <a:ext cx="22225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ビットマップ イメージ" r:id="rId6" imgW="25400" imgH="25400" progId="Paint.Picture">
                  <p:embed/>
                </p:oleObj>
              </mc:Choice>
              <mc:Fallback>
                <p:oleObj name="ビットマップ イメージ" r:id="rId6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140200"/>
                        <a:ext cx="22225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AFFC9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969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Data Analysis</a:t>
            </a:r>
            <a:endParaRPr lang="en-US" altLang="ja-JP" sz="2000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76199" y="933207"/>
            <a:ext cx="6364929" cy="555314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Compact Binary Coalescence</a:t>
            </a:r>
            <a:br>
              <a:rPr lang="en-US" altLang="ja-JP" sz="2800" dirty="0" smtClean="0"/>
            </a:br>
            <a:r>
              <a:rPr lang="en-US" altLang="ja-JP" sz="2000" dirty="0" smtClean="0"/>
              <a:t>=&gt; Chirp signal	</a:t>
            </a:r>
            <a:endParaRPr lang="en-US" altLang="ja-JP" sz="2800" dirty="0" smtClean="0"/>
          </a:p>
          <a:p>
            <a:pPr lvl="1"/>
            <a:r>
              <a:rPr lang="en-US" altLang="ja-JP" sz="2400" b="1" dirty="0" smtClean="0"/>
              <a:t>NS-NS binaries </a:t>
            </a:r>
            <a:br>
              <a:rPr lang="en-US" altLang="ja-JP" sz="2400" b="1" dirty="0" smtClean="0"/>
            </a:br>
            <a:r>
              <a:rPr lang="en-US" altLang="ja-JP" sz="2400" dirty="0" smtClean="0"/>
              <a:t>Accurate waveforms predictable</a:t>
            </a:r>
            <a:br>
              <a:rPr lang="en-US" altLang="ja-JP" sz="2400" dirty="0" smtClean="0"/>
            </a:br>
            <a:r>
              <a:rPr lang="en-US" altLang="ja-JP" sz="2400" dirty="0" smtClean="0"/>
              <a:t>(Post Newtonian approximation)</a:t>
            </a:r>
            <a:br>
              <a:rPr lang="en-US" altLang="ja-JP" sz="2400" dirty="0" smtClean="0"/>
            </a:br>
            <a:r>
              <a:rPr lang="en-US" altLang="ja-JP" sz="2400" dirty="0" smtClean="0"/>
              <a:t>=&gt; Template banks &amp; Matched</a:t>
            </a:r>
            <a:br>
              <a:rPr lang="en-US" altLang="ja-JP" sz="2400" dirty="0" smtClean="0"/>
            </a:br>
            <a:r>
              <a:rPr lang="en-US" altLang="ja-JP" sz="2400" dirty="0" smtClean="0"/>
              <a:t>Filter analysis (amplitude &amp; phase information)</a:t>
            </a:r>
          </a:p>
          <a:p>
            <a:pPr lvl="1"/>
            <a:endParaRPr lang="en-US" altLang="ja-JP" sz="2400" dirty="0"/>
          </a:p>
          <a:p>
            <a:pPr lvl="1"/>
            <a:r>
              <a:rPr lang="en-US" altLang="ja-JP" sz="2400" b="1" dirty="0" smtClean="0"/>
              <a:t>BH-BH binaries</a:t>
            </a:r>
            <a:br>
              <a:rPr lang="en-US" altLang="ja-JP" sz="2400" b="1" dirty="0" smtClean="0"/>
            </a:br>
            <a:r>
              <a:rPr lang="en-US" altLang="ja-JP" sz="2400" dirty="0" smtClean="0"/>
              <a:t>Similar waveforms,</a:t>
            </a:r>
            <a:br>
              <a:rPr lang="en-US" altLang="ja-JP" sz="2400" dirty="0" smtClean="0"/>
            </a:br>
            <a:r>
              <a:rPr lang="en-US" altLang="ja-JP" sz="2400" dirty="0" smtClean="0"/>
              <a:t>but more difficult to predict</a:t>
            </a:r>
            <a:br>
              <a:rPr lang="en-US" altLang="ja-JP" sz="2400" dirty="0" smtClean="0"/>
            </a:br>
            <a:r>
              <a:rPr lang="en-US" altLang="ja-JP" sz="2400" dirty="0" smtClean="0"/>
              <a:t>because of earlier merging</a:t>
            </a:r>
          </a:p>
          <a:p>
            <a:pPr lvl="1"/>
            <a:endParaRPr lang="en-US" altLang="ja-JP" sz="2400" dirty="0"/>
          </a:p>
          <a:p>
            <a:pPr lvl="1"/>
            <a:endParaRPr lang="en-US" altLang="ja-JP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823328" y="5215920"/>
            <a:ext cx="267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Mat]</a:t>
            </a:r>
            <a:r>
              <a:rPr lang="en-US" dirty="0" err="1" smtClean="0"/>
              <a:t>ched</a:t>
            </a:r>
            <a:r>
              <a:rPr lang="en-US" dirty="0" smtClean="0"/>
              <a:t> filtering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22635"/>
      </p:ext>
    </p:extLst>
  </p:cSld>
  <p:clrMapOvr>
    <a:masterClrMapping/>
  </p:clrMapOvr>
  <p:transition xmlns:p14="http://schemas.microsoft.com/office/powerpoint/2010/main" advTm="2128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Who is this guy!?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/>
          </a:bodyPr>
          <a:lstStyle/>
          <a:p>
            <a:r>
              <a:rPr lang="en-US" altLang="ja-JP" sz="3000" dirty="0" err="1" smtClean="0"/>
              <a:t>Ph.D</a:t>
            </a:r>
            <a:r>
              <a:rPr lang="en-US" altLang="ja-JP" sz="3000" dirty="0" smtClean="0"/>
              <a:t> at </a:t>
            </a:r>
            <a:r>
              <a:rPr lang="en-US" altLang="ja-JP" sz="3000" dirty="0" err="1" smtClean="0"/>
              <a:t>Univ</a:t>
            </a:r>
            <a:r>
              <a:rPr lang="en-US" altLang="ja-JP" sz="3000" dirty="0" smtClean="0"/>
              <a:t> of Tokyo  (1995-1999)</a:t>
            </a:r>
          </a:p>
          <a:p>
            <a:pPr lvl="1"/>
            <a:r>
              <a:rPr lang="en-US" altLang="ja-JP" sz="2400" dirty="0" smtClean="0"/>
              <a:t>Design </a:t>
            </a:r>
            <a:r>
              <a:rPr lang="en-US" altLang="ja-JP" sz="2400" dirty="0"/>
              <a:t>&amp; </a:t>
            </a:r>
            <a:r>
              <a:rPr lang="en-US" altLang="ja-JP" sz="2400" dirty="0" smtClean="0"/>
              <a:t>build of TAMA300 double-pendulum suspensions</a:t>
            </a:r>
          </a:p>
          <a:p>
            <a:pPr lvl="1"/>
            <a:r>
              <a:rPr lang="en-US" altLang="ja-JP" sz="2400" dirty="0" smtClean="0"/>
              <a:t>Interferometer length sensing for power recycled Fabry-Perot Michelson Interferometer</a:t>
            </a:r>
          </a:p>
          <a:p>
            <a:pPr lvl="1"/>
            <a:endParaRPr lang="en-US" altLang="ja-JP" sz="2600" dirty="0" smtClean="0"/>
          </a:p>
          <a:p>
            <a:r>
              <a:rPr lang="en-US" altLang="ja-JP" sz="3000" dirty="0" smtClean="0"/>
              <a:t>Commissioning</a:t>
            </a:r>
            <a:r>
              <a:rPr lang="en-US" altLang="ja-JP" sz="3000" dirty="0"/>
              <a:t> </a:t>
            </a:r>
            <a:r>
              <a:rPr lang="en-US" altLang="ja-JP" sz="3000" dirty="0" smtClean="0"/>
              <a:t>and science runs of TAMA300 interferometer (1999-2009)</a:t>
            </a:r>
          </a:p>
          <a:p>
            <a:endParaRPr lang="en-US" altLang="ja-JP" sz="3000" dirty="0" smtClean="0"/>
          </a:p>
          <a:p>
            <a:r>
              <a:rPr lang="en-US" altLang="ja-JP" sz="3000" dirty="0" smtClean="0"/>
              <a:t>@LIGO Caltech (2009-)</a:t>
            </a:r>
            <a:r>
              <a:rPr lang="en-US" altLang="ja-JP" sz="3000" dirty="0"/>
              <a:t/>
            </a:r>
            <a:br>
              <a:rPr lang="en-US" altLang="ja-JP" sz="3000" dirty="0"/>
            </a:br>
            <a:r>
              <a:rPr lang="en-US" altLang="ja-JP" sz="3000" dirty="0" smtClean="0"/>
              <a:t>Output mode cleaner development</a:t>
            </a:r>
            <a:br>
              <a:rPr lang="en-US" altLang="ja-JP" sz="3000" dirty="0" smtClean="0"/>
            </a:br>
            <a:r>
              <a:rPr lang="en-US" altLang="ja-JP" sz="3000" dirty="0" err="1" smtClean="0"/>
              <a:t>eLIGO</a:t>
            </a:r>
            <a:r>
              <a:rPr lang="en-US" altLang="ja-JP" sz="3000" dirty="0" smtClean="0"/>
              <a:t>/</a:t>
            </a:r>
            <a:r>
              <a:rPr lang="en-US" altLang="ja-JP" sz="3000" dirty="0" err="1" smtClean="0"/>
              <a:t>aLIGO</a:t>
            </a:r>
            <a:r>
              <a:rPr lang="en-US" altLang="ja-JP" sz="3000" dirty="0" smtClean="0"/>
              <a:t> commissioning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041" y="744809"/>
            <a:ext cx="9671126" cy="6835232"/>
          </a:xfrm>
          <a:prstGeom prst="rect">
            <a:avLst/>
          </a:prstGeom>
        </p:spPr>
      </p:pic>
      <p:graphicFrame>
        <p:nvGraphicFramePr>
          <p:cNvPr id="135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291719"/>
              </p:ext>
            </p:extLst>
          </p:nvPr>
        </p:nvGraphicFramePr>
        <p:xfrm>
          <a:off x="6923088" y="4140200"/>
          <a:ext cx="22225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ビットマップ イメージ" r:id="rId4" imgW="25400" imgH="25400" progId="Paint.Picture">
                  <p:embed/>
                </p:oleObj>
              </mc:Choice>
              <mc:Fallback>
                <p:oleObj name="ビットマップ イメージ" r:id="rId4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140200"/>
                        <a:ext cx="22225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AFFC9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969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Data Analysis</a:t>
            </a:r>
            <a:endParaRPr lang="en-US" altLang="ja-JP" sz="2000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76200" y="933207"/>
            <a:ext cx="5470208" cy="555314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altLang="ja-JP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910621" y="1893119"/>
            <a:ext cx="250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f_ISCO</a:t>
            </a:r>
            <a:r>
              <a:rPr lang="pt-BR" dirty="0" smtClean="0"/>
              <a:t> = 1/(</a:t>
            </a:r>
            <a:r>
              <a:rPr lang="pt-BR" dirty="0" err="1" smtClean="0"/>
              <a:t>pi</a:t>
            </a:r>
            <a:r>
              <a:rPr lang="pt-BR" dirty="0" smtClean="0"/>
              <a:t> (6 M)^3/2)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9736540" y="1261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Msolar</a:t>
            </a:r>
            <a:r>
              <a:rPr lang="tr-TR" dirty="0"/>
              <a:t> = 1.989*^30</a:t>
            </a:r>
            <a:r>
              <a:rPr lang="tr-TR" dirty="0" smtClean="0"/>
              <a:t>;</a:t>
            </a:r>
          </a:p>
          <a:p>
            <a:r>
              <a:rPr lang="tr-TR" dirty="0" smtClean="0"/>
              <a:t>c </a:t>
            </a:r>
            <a:r>
              <a:rPr lang="tr-TR" dirty="0"/>
              <a:t>= 2.9979*^8</a:t>
            </a:r>
            <a:r>
              <a:rPr lang="tr-TR" dirty="0" smtClean="0"/>
              <a:t>;</a:t>
            </a:r>
          </a:p>
          <a:p>
            <a:r>
              <a:rPr lang="tr-TR" dirty="0" smtClean="0"/>
              <a:t>G </a:t>
            </a:r>
            <a:r>
              <a:rPr lang="tr-TR" dirty="0"/>
              <a:t>= 6.67*^-11;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736540" y="226245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c = 299792458</a:t>
            </a:r>
            <a:r>
              <a:rPr lang="tr-TR" dirty="0" smtClean="0"/>
              <a:t>;</a:t>
            </a:r>
            <a:br>
              <a:rPr lang="tr-TR" dirty="0" smtClean="0"/>
            </a:br>
            <a:r>
              <a:rPr lang="tr-TR" dirty="0" smtClean="0"/>
              <a:t>G </a:t>
            </a:r>
            <a:r>
              <a:rPr lang="tr-TR" dirty="0"/>
              <a:t>= 6.67*^-11</a:t>
            </a:r>
            <a:r>
              <a:rPr lang="tr-TR" dirty="0" smtClean="0"/>
              <a:t>;</a:t>
            </a:r>
            <a:br>
              <a:rPr lang="tr-TR" dirty="0" smtClean="0"/>
            </a:br>
            <a:r>
              <a:rPr lang="tr-TR" dirty="0" smtClean="0"/>
              <a:t>m1 </a:t>
            </a:r>
            <a:r>
              <a:rPr lang="tr-TR" dirty="0"/>
              <a:t>= 1.4 </a:t>
            </a:r>
            <a:r>
              <a:rPr lang="tr-TR" dirty="0" err="1"/>
              <a:t>Msolar</a:t>
            </a:r>
            <a:r>
              <a:rPr lang="tr-TR" dirty="0" smtClean="0"/>
              <a:t>;</a:t>
            </a:r>
            <a:br>
              <a:rPr lang="tr-TR" dirty="0" smtClean="0"/>
            </a:br>
            <a:r>
              <a:rPr lang="tr-TR" dirty="0" smtClean="0"/>
              <a:t>m2 </a:t>
            </a:r>
            <a:r>
              <a:rPr lang="tr-TR" dirty="0"/>
              <a:t>= 1.4 </a:t>
            </a:r>
            <a:r>
              <a:rPr lang="tr-TR" dirty="0" err="1"/>
              <a:t>Msolar</a:t>
            </a:r>
            <a:r>
              <a:rPr lang="tr-TR" dirty="0" smtClean="0"/>
              <a:t>;</a:t>
            </a:r>
            <a:br>
              <a:rPr lang="tr-TR" dirty="0" smtClean="0"/>
            </a:br>
            <a:r>
              <a:rPr lang="tr-TR" dirty="0" err="1" smtClean="0"/>
              <a:t>Msolar</a:t>
            </a:r>
            <a:r>
              <a:rPr lang="tr-TR" dirty="0" smtClean="0"/>
              <a:t> </a:t>
            </a:r>
            <a:r>
              <a:rPr lang="tr-TR" dirty="0"/>
              <a:t>= 1.989*^30</a:t>
            </a:r>
            <a:r>
              <a:rPr lang="tr-TR" dirty="0" smtClean="0"/>
              <a:t>;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m </a:t>
            </a:r>
            <a:r>
              <a:rPr lang="tr-TR" dirty="0"/>
              <a:t>= m1 + m2</a:t>
            </a:r>
            <a:r>
              <a:rPr lang="tr-TR" dirty="0" smtClean="0"/>
              <a:t>;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fISCO</a:t>
            </a:r>
            <a:r>
              <a:rPr lang="tr-TR" dirty="0" smtClean="0"/>
              <a:t> </a:t>
            </a:r>
            <a:r>
              <a:rPr lang="tr-TR" dirty="0"/>
              <a:t>= c^3/(6^(3/2)*Pi*G*m)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27409" y="1032479"/>
            <a:ext cx="5972439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/>
              <a:t>B. F. </a:t>
            </a:r>
            <a:r>
              <a:rPr lang="en-US" sz="2800" b="1" baseline="30000" dirty="0" err="1"/>
              <a:t>Schutz</a:t>
            </a:r>
            <a:r>
              <a:rPr lang="en-US" sz="2800" b="1" baseline="30000" dirty="0"/>
              <a:t>, “Gravitational wave astronomy”, </a:t>
            </a:r>
            <a:r>
              <a:rPr lang="en-US" sz="2800" b="1" baseline="30000" dirty="0" smtClean="0"/>
              <a:t/>
            </a:r>
            <a:br>
              <a:rPr lang="en-US" sz="2800" b="1" baseline="30000" dirty="0" smtClean="0"/>
            </a:br>
            <a:r>
              <a:rPr lang="en-US" sz="2800" b="1" baseline="30000" dirty="0" smtClean="0"/>
              <a:t>Class</a:t>
            </a:r>
            <a:r>
              <a:rPr lang="en-US" sz="2800" b="1" baseline="30000" dirty="0"/>
              <a:t>. Quantum </a:t>
            </a:r>
            <a:r>
              <a:rPr lang="en-US" sz="2800" b="1" baseline="30000" dirty="0" err="1"/>
              <a:t>Grav</a:t>
            </a:r>
            <a:r>
              <a:rPr lang="en-US" sz="2800" b="1" baseline="30000" dirty="0"/>
              <a:t>. 16 (1999) A131.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0129481"/>
      </p:ext>
    </p:extLst>
  </p:cSld>
  <p:clrMapOvr>
    <a:masterClrMapping/>
  </p:clrMapOvr>
  <p:transition xmlns:p14="http://schemas.microsoft.com/office/powerpoint/2010/main" advTm="2128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5959"/>
          </a:xfrm>
        </p:spPr>
        <p:txBody>
          <a:bodyPr>
            <a:normAutofit/>
          </a:bodyPr>
          <a:lstStyle/>
          <a:p>
            <a:r>
              <a:rPr lang="en-US" dirty="0" smtClean="0"/>
              <a:t>Binary range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1" y="925959"/>
            <a:ext cx="8229600" cy="5474841"/>
          </a:xfrm>
        </p:spPr>
        <p:txBody>
          <a:bodyPr>
            <a:normAutofit/>
          </a:bodyPr>
          <a:lstStyle/>
          <a:p>
            <a:r>
              <a:rPr lang="en-US" dirty="0" smtClean="0"/>
              <a:t>Binary </a:t>
            </a:r>
            <a:r>
              <a:rPr lang="en-US" dirty="0" err="1" smtClean="0"/>
              <a:t>inspiral</a:t>
            </a:r>
            <a:r>
              <a:rPr lang="en-US" dirty="0" smtClean="0"/>
              <a:t> range</a:t>
            </a:r>
          </a:p>
          <a:p>
            <a:pPr lvl="1"/>
            <a:r>
              <a:rPr lang="en-US" dirty="0" smtClean="0"/>
              <a:t>Chirp waveform PSD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ISCO </a:t>
            </a:r>
            <a:r>
              <a:rPr lang="en-US" dirty="0" err="1" smtClean="0"/>
              <a:t>freq</a:t>
            </a:r>
            <a:r>
              <a:rPr lang="en-US" dirty="0" smtClean="0"/>
              <a:t> (HF cut off </a:t>
            </a:r>
            <a:r>
              <a:rPr lang="en-US" dirty="0" err="1" smtClean="0"/>
              <a:t>freq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Horizon range (Integrated SNR of 8)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the control room we use D/(2.26) </a:t>
            </a:r>
            <a:br>
              <a:rPr lang="en-US" dirty="0" smtClean="0"/>
            </a:br>
            <a:r>
              <a:rPr lang="en-US" dirty="0" smtClean="0"/>
              <a:t>taking all sky average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6400800"/>
            <a:ext cx="421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dcc.ligo.org</a:t>
            </a:r>
            <a:r>
              <a:rPr lang="en-US" dirty="0"/>
              <a:t>/LIGO-T0900499/public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374" y="1906838"/>
            <a:ext cx="4210050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29" y="2914515"/>
            <a:ext cx="1790700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646" y="4282719"/>
            <a:ext cx="4629150" cy="7429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974595" y="5383506"/>
            <a:ext cx="2169405" cy="138662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None/>
            </a:pPr>
            <a:r>
              <a:rPr lang="en-US" sz="2400" dirty="0" err="1" smtClean="0"/>
              <a:t>iLIGO</a:t>
            </a:r>
            <a:r>
              <a:rPr lang="en-US" sz="2400" dirty="0" smtClean="0"/>
              <a:t>  15Mpc</a:t>
            </a:r>
          </a:p>
          <a:p>
            <a:pPr marL="118872" indent="0">
              <a:buNone/>
            </a:pPr>
            <a:r>
              <a:rPr lang="en-US" sz="2400" dirty="0" err="1" smtClean="0"/>
              <a:t>eLIGO</a:t>
            </a:r>
            <a:r>
              <a:rPr lang="en-US" sz="2400" dirty="0" smtClean="0"/>
              <a:t> 20Mpc</a:t>
            </a:r>
          </a:p>
          <a:p>
            <a:pPr marL="118872" indent="0">
              <a:buNone/>
            </a:pPr>
            <a:r>
              <a:rPr lang="en-US" sz="2400" dirty="0" err="1" smtClean="0"/>
              <a:t>aLIGO</a:t>
            </a:r>
            <a:r>
              <a:rPr lang="en-US" sz="2400" dirty="0" smtClean="0"/>
              <a:t> 50Mpc</a:t>
            </a:r>
          </a:p>
        </p:txBody>
      </p:sp>
    </p:spTree>
    <p:extLst>
      <p:ext uri="{BB962C8B-B14F-4D97-AF65-F5344CB8AC3E}">
        <p14:creationId xmlns:p14="http://schemas.microsoft.com/office/powerpoint/2010/main" val="189943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818108"/>
            <a:ext cx="67246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85590" y="60353"/>
            <a:ext cx="7239000" cy="731838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charset="0"/>
                <a:cs typeface="ＭＳ Ｐゴシック" charset="0"/>
              </a:rPr>
              <a:t>Localization capability</a:t>
            </a:r>
            <a:r>
              <a:rPr lang="en-US" dirty="0" smtClean="0">
                <a:latin typeface="Helvetica" charset="0"/>
                <a:cs typeface="ＭＳ Ｐゴシック" charset="0"/>
              </a:rPr>
              <a:t>:</a:t>
            </a:r>
            <a:endParaRPr lang="en-US" dirty="0">
              <a:latin typeface="Helvetica" charset="0"/>
              <a:cs typeface="ＭＳ Ｐゴシック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cs typeface="ＭＳ Ｐゴシック" charset="0"/>
              </a:rPr>
              <a:t>LIGO-Virgo only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tx2"/>
                </a:solidFill>
                <a:latin typeface="Arial" charset="0"/>
              </a:rPr>
              <a:t>From LIGO</a:t>
            </a:r>
            <a:r>
              <a:rPr lang="en-US" sz="1100" dirty="0">
                <a:solidFill>
                  <a:schemeClr val="tx2"/>
                </a:solidFill>
                <a:latin typeface="Arial" charset="0"/>
              </a:rPr>
              <a:t>-G1201135-v4</a:t>
            </a:r>
          </a:p>
        </p:txBody>
      </p:sp>
    </p:spTree>
    <p:extLst>
      <p:ext uri="{BB962C8B-B14F-4D97-AF65-F5344CB8AC3E}">
        <p14:creationId xmlns:p14="http://schemas.microsoft.com/office/powerpoint/2010/main" val="45226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824455"/>
            <a:ext cx="671512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cs typeface="ＭＳ Ｐゴシック" charset="0"/>
              </a:rPr>
              <a:t>LIGO-Virgo plus LIGO-India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sz="1100" dirty="0" smtClean="0">
                <a:solidFill>
                  <a:schemeClr val="tx2"/>
                </a:solidFill>
                <a:latin typeface="Arial" charset="0"/>
              </a:rPr>
              <a:t>From LIGO</a:t>
            </a:r>
            <a:r>
              <a:rPr lang="en-US" sz="1100" dirty="0">
                <a:solidFill>
                  <a:schemeClr val="tx2"/>
                </a:solidFill>
                <a:latin typeface="Arial" charset="0"/>
              </a:rPr>
              <a:t>-G1201135-v4</a:t>
            </a:r>
          </a:p>
        </p:txBody>
      </p:sp>
      <p:sp>
        <p:nvSpPr>
          <p:cNvPr id="19463" name="Title 1"/>
          <p:cNvSpPr>
            <a:spLocks noGrp="1"/>
          </p:cNvSpPr>
          <p:nvPr>
            <p:ph type="title"/>
          </p:nvPr>
        </p:nvSpPr>
        <p:spPr>
          <a:xfrm>
            <a:off x="276961" y="186607"/>
            <a:ext cx="7239000" cy="477025"/>
          </a:xfrm>
        </p:spPr>
        <p:txBody>
          <a:bodyPr>
            <a:noAutofit/>
          </a:bodyPr>
          <a:lstStyle/>
          <a:p>
            <a:r>
              <a:rPr lang="en-US" dirty="0">
                <a:latin typeface="Helvetica" charset="0"/>
                <a:cs typeface="ＭＳ Ｐゴシック" charset="0"/>
              </a:rPr>
              <a:t>Localization capability</a:t>
            </a:r>
            <a:r>
              <a:rPr lang="en-US" dirty="0" smtClean="0">
                <a:latin typeface="Helvetica" charset="0"/>
                <a:cs typeface="ＭＳ Ｐゴシック" charset="0"/>
              </a:rPr>
              <a:t>:</a:t>
            </a:r>
            <a:endParaRPr lang="en-US" dirty="0">
              <a:latin typeface="Helvetica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2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695769"/>
              </p:ext>
            </p:extLst>
          </p:nvPr>
        </p:nvGraphicFramePr>
        <p:xfrm>
          <a:off x="6923088" y="4140200"/>
          <a:ext cx="22225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3" name="ビットマップ イメージ" r:id="rId3" imgW="25400" imgH="25400" progId="Paint.Picture">
                  <p:embed/>
                </p:oleObj>
              </mc:Choice>
              <mc:Fallback>
                <p:oleObj name="ビットマップ イメージ" r:id="rId3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140200"/>
                        <a:ext cx="22225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AFFC9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969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Data Analysis</a:t>
            </a:r>
            <a:endParaRPr lang="en-US" altLang="ja-JP" sz="2000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76199" y="933207"/>
            <a:ext cx="9303756" cy="555314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Burst gravitational waves</a:t>
            </a:r>
          </a:p>
          <a:p>
            <a:pPr lvl="1"/>
            <a:r>
              <a:rPr lang="en-US" altLang="ja-JP" sz="2400" b="1" dirty="0" smtClean="0"/>
              <a:t>Supernovae, binary merger phase, </a:t>
            </a:r>
            <a:r>
              <a:rPr lang="en-US" altLang="ja-JP" sz="2400" b="1" dirty="0" err="1" smtClean="0"/>
              <a:t>etc</a:t>
            </a:r>
            <a:r>
              <a:rPr lang="en-US" altLang="ja-JP" sz="2400" b="1" dirty="0" smtClean="0"/>
              <a:t> </a:t>
            </a:r>
            <a:br>
              <a:rPr lang="en-US" altLang="ja-JP" sz="2400" b="1" dirty="0" smtClean="0"/>
            </a:br>
            <a:r>
              <a:rPr lang="en-US" altLang="ja-JP" sz="2400" dirty="0" smtClean="0"/>
              <a:t>Accurate waveforms unpredictable</a:t>
            </a:r>
            <a:br>
              <a:rPr lang="en-US" altLang="ja-JP" sz="2400" dirty="0" smtClean="0"/>
            </a:br>
            <a:r>
              <a:rPr lang="en-US" altLang="ja-JP" sz="2400" dirty="0" smtClean="0"/>
              <a:t>=&gt; Find signals with an “</a:t>
            </a:r>
            <a:r>
              <a:rPr lang="en-US" altLang="ja-JP" sz="2400" dirty="0"/>
              <a:t>unusual” </a:t>
            </a:r>
            <a:r>
              <a:rPr lang="en-US" altLang="ja-JP" sz="2400" dirty="0" smtClean="0"/>
              <a:t>amplitude</a:t>
            </a:r>
            <a:br>
              <a:rPr lang="en-US" altLang="ja-JP" sz="2400" dirty="0" smtClean="0"/>
            </a:br>
            <a:r>
              <a:rPr lang="en-US" altLang="ja-JP" sz="2400" dirty="0" smtClean="0"/>
              <a:t>=&gt; Important to distinguish from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non-stationary noises</a:t>
            </a:r>
          </a:p>
          <a:p>
            <a:pPr lvl="1"/>
            <a:endParaRPr lang="en-US" altLang="ja-JP" sz="2400" dirty="0"/>
          </a:p>
          <a:p>
            <a:r>
              <a:rPr lang="en-US" altLang="ja-JP" sz="2800" dirty="0"/>
              <a:t>Continuous waves</a:t>
            </a:r>
            <a:endParaRPr lang="en-US" altLang="ja-JP" sz="2400" dirty="0"/>
          </a:p>
          <a:p>
            <a:pPr lvl="1"/>
            <a:r>
              <a:rPr lang="en-US" altLang="ja-JP" sz="2400" b="1" dirty="0"/>
              <a:t>Pulsars</a:t>
            </a:r>
            <a:br>
              <a:rPr lang="en-US" altLang="ja-JP" sz="2400" b="1" dirty="0"/>
            </a:br>
            <a:r>
              <a:rPr lang="en-US" altLang="ja-JP" sz="2400" dirty="0"/>
              <a:t>Sinusoidal signal with some modulations</a:t>
            </a:r>
            <a:br>
              <a:rPr lang="en-US" altLang="ja-JP" sz="2400" dirty="0"/>
            </a:br>
            <a:r>
              <a:rPr lang="en-US" altLang="ja-JP" sz="2400" dirty="0"/>
              <a:t>=&gt; </a:t>
            </a:r>
            <a:r>
              <a:rPr lang="en-US" altLang="ja-JP" sz="2400" dirty="0" err="1"/>
              <a:t>Longterm</a:t>
            </a:r>
            <a:r>
              <a:rPr lang="en-US" altLang="ja-JP" sz="2400" dirty="0"/>
              <a:t> integration</a:t>
            </a:r>
            <a:br>
              <a:rPr lang="en-US" altLang="ja-JP" sz="2400" dirty="0"/>
            </a:br>
            <a:r>
              <a:rPr lang="en-US" altLang="ja-JP" sz="2400" dirty="0"/>
              <a:t>=&gt; Important to distinguish from </a:t>
            </a:r>
            <a:r>
              <a:rPr lang="en-US" altLang="ja-JP" sz="2400" b="1" dirty="0">
                <a:solidFill>
                  <a:srgbClr val="FF0000"/>
                </a:solidFill>
              </a:rPr>
              <a:t>line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noises</a:t>
            </a:r>
            <a:br>
              <a:rPr lang="en-US" altLang="ja-JP" sz="2400" b="1" dirty="0" smtClean="0">
                <a:solidFill>
                  <a:srgbClr val="FF0000"/>
                </a:solidFill>
              </a:rPr>
            </a:br>
            <a:r>
              <a:rPr lang="en-US" altLang="ja-JP" sz="2400" dirty="0">
                <a:solidFill>
                  <a:srgbClr val="0000FF"/>
                </a:solidFill>
              </a:rPr>
              <a:t>(Remark: power line freq. US 60Hz, India 50Hz)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22557"/>
      </p:ext>
    </p:extLst>
  </p:cSld>
  <p:clrMapOvr>
    <a:masterClrMapping/>
  </p:clrMapOvr>
  <p:transition xmlns:p14="http://schemas.microsoft.com/office/powerpoint/2010/main" advTm="2128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20631"/>
              </p:ext>
            </p:extLst>
          </p:nvPr>
        </p:nvGraphicFramePr>
        <p:xfrm>
          <a:off x="6923088" y="4140200"/>
          <a:ext cx="22225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ビットマップ イメージ" r:id="rId3" imgW="25400" imgH="25400" progId="Paint.Picture">
                  <p:embed/>
                </p:oleObj>
              </mc:Choice>
              <mc:Fallback>
                <p:oleObj name="ビットマップ イメージ" r:id="rId3" imgW="25400" imgH="254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alphaModFix amt="5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4140200"/>
                        <a:ext cx="22225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AFFC9">
                                <a:alpha val="50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9696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Data Analysis</a:t>
            </a:r>
            <a:endParaRPr lang="en-US" altLang="ja-JP" sz="2000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76199" y="933207"/>
            <a:ext cx="8884280" cy="555314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1" sz="32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1" sz="28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1" sz="24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1" sz="2000" kern="120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1" lang="en-US" sz="2000" kern="1200" smtClean="0">
                <a:solidFill>
                  <a:schemeClr val="tx1"/>
                </a:solidFill>
                <a:latin typeface="Tahoma"/>
                <a:ea typeface="ＤＦＰ太丸ゴシック体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 smtClean="0"/>
              <a:t>Stochastic gravitational wave background</a:t>
            </a:r>
          </a:p>
          <a:p>
            <a:pPr lvl="1"/>
            <a:r>
              <a:rPr lang="en-US" altLang="ja-JP" sz="2400" b="1" dirty="0" smtClean="0"/>
              <a:t>From early universe</a:t>
            </a:r>
            <a:br>
              <a:rPr lang="en-US" altLang="ja-JP" sz="2400" b="1" dirty="0" smtClean="0"/>
            </a:br>
            <a:r>
              <a:rPr lang="en-US" altLang="ja-JP" sz="2400" dirty="0" smtClean="0"/>
              <a:t>The waveforms are random</a:t>
            </a:r>
            <a:br>
              <a:rPr lang="en-US" altLang="ja-JP" sz="2400" dirty="0" smtClean="0"/>
            </a:br>
            <a:r>
              <a:rPr lang="en-US" altLang="ja-JP" sz="2400" dirty="0" smtClean="0"/>
              <a:t>=&gt; Correlation analysis of </a:t>
            </a:r>
            <a:r>
              <a:rPr lang="en-US" altLang="ja-JP" sz="2400" dirty="0"/>
              <a:t>the </a:t>
            </a:r>
            <a:r>
              <a:rPr lang="en-US" altLang="ja-JP" sz="2400" dirty="0" smtClean="0"/>
              <a:t>detector network</a:t>
            </a:r>
            <a:br>
              <a:rPr lang="en-US" altLang="ja-JP" sz="2400" dirty="0" smtClean="0"/>
            </a:br>
            <a:r>
              <a:rPr lang="en-US" altLang="ja-JP" sz="2400" dirty="0" smtClean="0"/>
              <a:t>=&gt; The total GW flux can be estimated </a:t>
            </a:r>
            <a:br>
              <a:rPr lang="en-US" altLang="ja-JP" sz="2400" dirty="0" smtClean="0"/>
            </a:br>
            <a:r>
              <a:rPr lang="en-US" altLang="ja-JP" sz="2400" dirty="0" smtClean="0"/>
              <a:t>=&gt; Or, </a:t>
            </a:r>
            <a:r>
              <a:rPr lang="en-US" altLang="ja-JP" sz="2400" dirty="0" err="1" smtClean="0"/>
              <a:t>skymap</a:t>
            </a:r>
            <a:r>
              <a:rPr lang="en-US" altLang="ja-JP" sz="2400" dirty="0" smtClean="0"/>
              <a:t> of the flux is obtained from radiometric analysis </a:t>
            </a:r>
          </a:p>
          <a:p>
            <a:pPr lvl="1"/>
            <a:endParaRPr lang="en-US" altLang="ja-JP" sz="2400" dirty="0"/>
          </a:p>
          <a:p>
            <a:pPr lvl="1"/>
            <a:endParaRPr lang="en-US" altLang="ja-JP" sz="2400" dirty="0" smtClean="0"/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In all cases, it is highly desirable to have </a:t>
            </a:r>
            <a:br>
              <a:rPr lang="en-US" altLang="ja-JP" sz="2800" b="1" dirty="0" smtClean="0">
                <a:solidFill>
                  <a:srgbClr val="FF0000"/>
                </a:solidFill>
              </a:rPr>
            </a:br>
            <a:r>
              <a:rPr lang="en-US" altLang="ja-JP" sz="2800" b="1" dirty="0" smtClean="0">
                <a:solidFill>
                  <a:srgbClr val="FF0000"/>
                </a:solidFill>
              </a:rPr>
              <a:t>the detectors to have comparable sensitivities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77807"/>
      </p:ext>
    </p:extLst>
  </p:cSld>
  <p:clrMapOvr>
    <a:masterClrMapping/>
  </p:clrMapOvr>
  <p:transition xmlns:p14="http://schemas.microsoft.com/office/powerpoint/2010/main" advTm="2128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0132" y="925959"/>
            <a:ext cx="8466667" cy="5474841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GWs ~ ripples of the spacetime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/>
              <a:t>Not yet </a:t>
            </a:r>
            <a:r>
              <a:rPr lang="en-US" altLang="ja-JP" sz="2800" dirty="0" smtClean="0"/>
              <a:t>directly detected </a:t>
            </a:r>
            <a:br>
              <a:rPr lang="en-US" altLang="ja-JP" sz="2800" dirty="0" smtClean="0"/>
            </a:br>
            <a:r>
              <a:rPr lang="en-US" altLang="ja-JP" sz="2800" dirty="0" smtClean="0"/>
              <a:t>~ the effect is so small (h&lt;10</a:t>
            </a:r>
            <a:r>
              <a:rPr lang="en-US" altLang="ja-JP" sz="2800" baseline="30000" dirty="0" smtClean="0"/>
              <a:t>-21</a:t>
            </a:r>
            <a:r>
              <a:rPr lang="en-US" altLang="ja-JP" sz="2800" dirty="0" smtClean="0"/>
              <a:t>)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/>
              <a:t>Michelson</a:t>
            </a:r>
            <a:r>
              <a:rPr lang="en-US" altLang="ja-JP" sz="2800" dirty="0" smtClean="0"/>
              <a:t>-type interferometers are used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GW detection is a </a:t>
            </a:r>
            <a:r>
              <a:rPr lang="en-US" altLang="ja-JP" sz="2800" b="1" dirty="0" smtClean="0"/>
              <a:t>precise </a:t>
            </a:r>
            <a:r>
              <a:rPr lang="en-US" altLang="ja-JP" sz="2800" dirty="0" smtClean="0"/>
              <a:t>length (=displacement) measurement!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GW effect is very small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Summary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27000" y="925959"/>
            <a:ext cx="8915400" cy="5474841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Basically, </a:t>
            </a:r>
            <a:r>
              <a:rPr lang="en-US" altLang="ja-JP" sz="2800" b="1" dirty="0" smtClean="0"/>
              <a:t>the larger, the better.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LIGO has two largest interferometers</a:t>
            </a:r>
          </a:p>
          <a:p>
            <a:pPr>
              <a:buNone/>
            </a:pPr>
            <a:r>
              <a:rPr lang="en-US" altLang="ja-JP" sz="2800" dirty="0" smtClean="0"/>
              <a:t>	in the world, and the </a:t>
            </a:r>
            <a:r>
              <a:rPr lang="en-US" altLang="ja-JP" sz="2800" b="1" dirty="0" smtClean="0"/>
              <a:t>third one</a:t>
            </a:r>
            <a:r>
              <a:rPr lang="en-US" altLang="ja-JP" sz="2800" dirty="0" smtClean="0"/>
              <a:t> will have </a:t>
            </a:r>
            <a:br>
              <a:rPr lang="en-US" altLang="ja-JP" sz="2800" dirty="0" smtClean="0"/>
            </a:br>
            <a:r>
              <a:rPr lang="en-US" altLang="ja-JP" sz="2800" dirty="0" smtClean="0"/>
              <a:t>very important role in GW astronomy </a:t>
            </a:r>
          </a:p>
          <a:p>
            <a:endParaRPr lang="en-US" altLang="ja-JP" sz="2800" dirty="0" smtClean="0"/>
          </a:p>
          <a:p>
            <a:r>
              <a:rPr lang="en-US" altLang="ja-JP" sz="2800" b="1" dirty="0" smtClean="0"/>
              <a:t>IFO consists of many components</a:t>
            </a:r>
            <a:r>
              <a:rPr lang="en-US" altLang="ja-JP" sz="2800" b="1" dirty="0">
                <a:solidFill>
                  <a:srgbClr val="0000FF"/>
                </a:solidFill>
              </a:rPr>
              <a:t/>
            </a:r>
            <a:br>
              <a:rPr lang="en-US" altLang="ja-JP" sz="2800" b="1" dirty="0">
                <a:solidFill>
                  <a:srgbClr val="0000FF"/>
                </a:solidFill>
              </a:rPr>
            </a:br>
            <a:r>
              <a:rPr lang="en-US" altLang="ja-JP" sz="2800" dirty="0" smtClean="0">
                <a:solidFill>
                  <a:srgbClr val="FF0000"/>
                </a:solidFill>
              </a:rPr>
              <a:t>Optics</a:t>
            </a:r>
            <a:r>
              <a:rPr lang="en-US" altLang="ja-JP" sz="2800" dirty="0" smtClean="0"/>
              <a:t> / </a:t>
            </a:r>
            <a:r>
              <a:rPr lang="en-US" altLang="ja-JP" sz="2800" dirty="0" smtClean="0">
                <a:solidFill>
                  <a:srgbClr val="008000"/>
                </a:solidFill>
              </a:rPr>
              <a:t>Mechanics</a:t>
            </a:r>
            <a:r>
              <a:rPr lang="en-US" altLang="ja-JP" sz="2800" dirty="0" smtClean="0"/>
              <a:t> / </a:t>
            </a:r>
            <a:r>
              <a:rPr lang="en-US" altLang="ja-JP" sz="2800" dirty="0" smtClean="0">
                <a:solidFill>
                  <a:srgbClr val="0000FF"/>
                </a:solidFill>
              </a:rPr>
              <a:t>Electronics</a:t>
            </a:r>
          </a:p>
          <a:p>
            <a:pPr>
              <a:buNone/>
            </a:pPr>
            <a:r>
              <a:rPr lang="en-US" altLang="ja-JP" sz="2800" dirty="0" smtClean="0"/>
              <a:t>	and their combinations (e.g. </a:t>
            </a:r>
            <a:r>
              <a:rPr lang="en-US" altLang="ja-JP" sz="2800" dirty="0" err="1" smtClean="0"/>
              <a:t>Opto</a:t>
            </a:r>
            <a:r>
              <a:rPr lang="en-US" altLang="ja-JP" sz="2800" dirty="0" smtClean="0"/>
              <a:t>-Electronics)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Noises and signals are, in principle, indistinguishable.</a:t>
            </a:r>
            <a:br>
              <a:rPr lang="en-US" altLang="ja-JP" sz="2800" dirty="0" smtClean="0"/>
            </a:br>
            <a:r>
              <a:rPr lang="en-US" altLang="ja-JP" sz="2800" b="1" dirty="0" smtClean="0"/>
              <a:t>Noise reduction is essential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 fontScale="90000"/>
          </a:bodyPr>
          <a:lstStyle/>
          <a:p>
            <a:r>
              <a:rPr lang="en-US" dirty="0"/>
              <a:t>LIGO-India Detector Master </a:t>
            </a:r>
            <a:r>
              <a:rPr lang="en-US" dirty="0" smtClean="0"/>
              <a:t>Class: 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>
            <a:normAutofit/>
          </a:bodyPr>
          <a:lstStyle/>
          <a:p>
            <a:r>
              <a:rPr lang="en-US" altLang="ja-JP" sz="3000" b="1" dirty="0" smtClean="0"/>
              <a:t>Mission:</a:t>
            </a:r>
            <a:br>
              <a:rPr lang="en-US" altLang="ja-JP" sz="3000" b="1" dirty="0" smtClean="0"/>
            </a:br>
            <a:r>
              <a:rPr lang="en-US" altLang="ja-JP" sz="2800" dirty="0" smtClean="0"/>
              <a:t>To convey </a:t>
            </a:r>
            <a:r>
              <a:rPr lang="en-US" altLang="ja-JP" sz="2800" dirty="0" smtClean="0">
                <a:solidFill>
                  <a:srgbClr val="0000FF"/>
                </a:solidFill>
              </a:rPr>
              <a:t>technical knowledge</a:t>
            </a:r>
            <a:r>
              <a:rPr lang="en-US" altLang="ja-JP" sz="2800" dirty="0" smtClean="0"/>
              <a:t> necessary </a:t>
            </a:r>
            <a:r>
              <a:rPr lang="en-US" altLang="ja-JP" sz="2800" dirty="0" smtClean="0"/>
              <a:t>for building </a:t>
            </a:r>
            <a:r>
              <a:rPr lang="en-US" altLang="ja-JP" sz="2800" dirty="0" smtClean="0"/>
              <a:t>and </a:t>
            </a:r>
            <a:r>
              <a:rPr lang="en-US" altLang="ja-JP" sz="2800" dirty="0" smtClean="0"/>
              <a:t>operating </a:t>
            </a:r>
            <a:r>
              <a:rPr lang="en-US" altLang="ja-JP" sz="2800" dirty="0" smtClean="0"/>
              <a:t>the LIGO India detector, or similar </a:t>
            </a:r>
            <a:r>
              <a:rPr lang="en-US" altLang="ja-JP" sz="2800" dirty="0" smtClean="0"/>
              <a:t>interferometer, including prototypes</a:t>
            </a:r>
            <a:endParaRPr lang="en-US" altLang="ja-JP" sz="2800" dirty="0" smtClean="0"/>
          </a:p>
          <a:p>
            <a:pPr marL="118872" indent="0">
              <a:buNone/>
            </a:pPr>
            <a:endParaRPr lang="en-US" altLang="ja-JP" sz="3000" dirty="0"/>
          </a:p>
          <a:p>
            <a:r>
              <a:rPr lang="en-US" altLang="ja-JP" sz="3000" dirty="0" smtClean="0">
                <a:solidFill>
                  <a:srgbClr val="0000FF"/>
                </a:solidFill>
              </a:rPr>
              <a:t>by going through:</a:t>
            </a:r>
            <a:r>
              <a:rPr lang="en-US" altLang="ja-JP" sz="3000" dirty="0" smtClean="0"/>
              <a:t> </a:t>
            </a:r>
          </a:p>
          <a:p>
            <a:pPr lvl="1"/>
            <a:r>
              <a:rPr lang="en-US" altLang="ja-JP" dirty="0" smtClean="0"/>
              <a:t>the common technologies in laser interferometer GW detectors</a:t>
            </a:r>
          </a:p>
          <a:p>
            <a:pPr lvl="1"/>
            <a:r>
              <a:rPr lang="en-US" altLang="ja-JP" dirty="0" smtClean="0"/>
              <a:t>Detailed </a:t>
            </a:r>
            <a:r>
              <a:rPr lang="en-US" altLang="ja-JP" dirty="0" smtClean="0"/>
              <a:t>description / discussion </a:t>
            </a:r>
            <a:r>
              <a:rPr lang="en-US" altLang="ja-JP" dirty="0" smtClean="0"/>
              <a:t>about </a:t>
            </a:r>
            <a:r>
              <a:rPr lang="en-US" altLang="ja-JP" dirty="0" smtClean="0"/>
              <a:t>the interferometer sensing &amp; control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790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>
            <a:normAutofit fontScale="90000"/>
          </a:bodyPr>
          <a:lstStyle/>
          <a:p>
            <a:r>
              <a:rPr lang="en-US" dirty="0"/>
              <a:t>LIGO-India Detector Master </a:t>
            </a:r>
            <a:r>
              <a:rPr lang="en-US" dirty="0" smtClean="0"/>
              <a:t>Class: Overview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60"/>
            <a:ext cx="9144000" cy="572642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b="1" dirty="0" smtClean="0"/>
              <a:t>Lecture </a:t>
            </a:r>
            <a:r>
              <a:rPr lang="en-US" sz="2400" b="1" dirty="0" smtClean="0"/>
              <a:t>plan</a:t>
            </a:r>
          </a:p>
          <a:p>
            <a:pPr marL="118872" indent="0">
              <a:buNone/>
            </a:pPr>
            <a:endParaRPr lang="en-US" sz="2400" dirty="0"/>
          </a:p>
          <a:p>
            <a:pPr marL="118872" indent="0">
              <a:buNone/>
            </a:pPr>
            <a:r>
              <a:rPr lang="en-US" sz="2400" dirty="0" smtClean="0"/>
              <a:t>DAY1	General </a:t>
            </a:r>
            <a:r>
              <a:rPr lang="en-US" sz="2400" dirty="0"/>
              <a:t>overview of </a:t>
            </a:r>
            <a:r>
              <a:rPr lang="en-US" sz="2400" dirty="0" smtClean="0"/>
              <a:t>laser </a:t>
            </a:r>
            <a:r>
              <a:rPr lang="en-US" sz="2400" dirty="0"/>
              <a:t>interferometer GW </a:t>
            </a:r>
            <a:r>
              <a:rPr lang="en-US" sz="2400" dirty="0" smtClean="0"/>
              <a:t>detectors</a:t>
            </a:r>
            <a:endParaRPr lang="en-US" sz="2400" dirty="0" smtClean="0"/>
          </a:p>
          <a:p>
            <a:pPr marL="118872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Interferometer configurations</a:t>
            </a:r>
            <a:endParaRPr lang="en-US" sz="2400" dirty="0"/>
          </a:p>
          <a:p>
            <a:pPr marL="118872" indent="0">
              <a:buNone/>
            </a:pPr>
            <a:r>
              <a:rPr lang="en-US" sz="2400" dirty="0"/>
              <a:t>	</a:t>
            </a:r>
            <a:endParaRPr lang="fi-FI" sz="2400" dirty="0"/>
          </a:p>
          <a:p>
            <a:pPr marL="118872" indent="0">
              <a:buNone/>
            </a:pPr>
            <a:r>
              <a:rPr lang="fi-FI" sz="2400" dirty="0" smtClean="0"/>
              <a:t>DAY2	</a:t>
            </a:r>
            <a:r>
              <a:rPr lang="fi-FI" sz="2400" dirty="0" err="1"/>
              <a:t>Noises</a:t>
            </a:r>
            <a:r>
              <a:rPr lang="fi-FI" sz="2400" dirty="0"/>
              <a:t> in </a:t>
            </a:r>
            <a:r>
              <a:rPr lang="fi-FI" sz="2400" dirty="0" smtClean="0"/>
              <a:t>GW </a:t>
            </a:r>
            <a:r>
              <a:rPr lang="fi-FI" sz="2400" dirty="0" err="1"/>
              <a:t>detectors</a:t>
            </a:r>
            <a:endParaRPr lang="fi-FI" sz="2400" dirty="0"/>
          </a:p>
          <a:p>
            <a:pPr marL="118872" indent="0">
              <a:buNone/>
            </a:pPr>
            <a:endParaRPr lang="fi-FI" sz="2400" dirty="0"/>
          </a:p>
          <a:p>
            <a:pPr marL="118872" indent="0">
              <a:buNone/>
            </a:pPr>
            <a:r>
              <a:rPr lang="fi-FI" sz="2400" dirty="0" smtClean="0"/>
              <a:t>DAY3	</a:t>
            </a:r>
            <a:r>
              <a:rPr lang="fi-FI" sz="2400" dirty="0"/>
              <a:t>Control </a:t>
            </a:r>
            <a:r>
              <a:rPr lang="fi-FI" sz="2400" dirty="0" err="1"/>
              <a:t>system</a:t>
            </a:r>
            <a:r>
              <a:rPr lang="fi-FI" sz="2400" dirty="0"/>
              <a:t> &amp; </a:t>
            </a:r>
            <a:r>
              <a:rPr lang="fi-FI" sz="2400" dirty="0" err="1"/>
              <a:t>its</a:t>
            </a:r>
            <a:r>
              <a:rPr lang="fi-FI" sz="2400" dirty="0"/>
              <a:t> </a:t>
            </a:r>
            <a:r>
              <a:rPr lang="fi-FI" sz="2400" dirty="0" err="1"/>
              <a:t>modeling</a:t>
            </a:r>
            <a:endParaRPr lang="fi-FI" sz="2400" dirty="0"/>
          </a:p>
          <a:p>
            <a:pPr marL="118872" indent="0">
              <a:buNone/>
            </a:pPr>
            <a:endParaRPr lang="fi-FI" sz="2400" dirty="0"/>
          </a:p>
          <a:p>
            <a:pPr marL="118872" indent="0">
              <a:buNone/>
            </a:pPr>
            <a:r>
              <a:rPr lang="fi-FI" sz="2400" dirty="0" smtClean="0"/>
              <a:t>DAY4	</a:t>
            </a:r>
            <a:r>
              <a:rPr lang="fi-FI" sz="2400" dirty="0" err="1"/>
              <a:t>Interferometer</a:t>
            </a:r>
            <a:r>
              <a:rPr lang="fi-FI" sz="2400" dirty="0"/>
              <a:t> </a:t>
            </a:r>
            <a:r>
              <a:rPr lang="fi-FI" sz="2400" dirty="0" err="1"/>
              <a:t>length</a:t>
            </a:r>
            <a:r>
              <a:rPr lang="fi-FI" sz="2400" dirty="0"/>
              <a:t> </a:t>
            </a:r>
            <a:r>
              <a:rPr lang="fi-FI" sz="2400" dirty="0" err="1"/>
              <a:t>sensing</a:t>
            </a:r>
            <a:r>
              <a:rPr lang="fi-FI" sz="2400" dirty="0"/>
              <a:t> and </a:t>
            </a:r>
            <a:r>
              <a:rPr lang="fi-FI" sz="2400" dirty="0" err="1" smtClean="0"/>
              <a:t>control</a:t>
            </a:r>
            <a:endParaRPr lang="fi-FI" sz="2400" dirty="0" smtClean="0"/>
          </a:p>
          <a:p>
            <a:pPr marL="118872" indent="0"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Feedforward</a:t>
            </a:r>
            <a:r>
              <a:rPr lang="fi-FI" sz="2400" dirty="0" smtClean="0"/>
              <a:t> </a:t>
            </a:r>
            <a:r>
              <a:rPr lang="fi-FI" sz="2400" dirty="0" err="1" smtClean="0"/>
              <a:t>noise</a:t>
            </a:r>
            <a:r>
              <a:rPr lang="fi-FI" sz="2400" dirty="0" smtClean="0"/>
              <a:t> </a:t>
            </a:r>
            <a:r>
              <a:rPr lang="fi-FI" sz="2400" dirty="0" err="1" smtClean="0"/>
              <a:t>cancellation</a:t>
            </a:r>
            <a:endParaRPr lang="fi-FI" sz="2400" dirty="0" smtClean="0"/>
          </a:p>
          <a:p>
            <a:pPr marL="118872" indent="0">
              <a:buNone/>
            </a:pPr>
            <a:r>
              <a:rPr lang="fi-FI" sz="2400" dirty="0"/>
              <a:t>	</a:t>
            </a:r>
            <a:r>
              <a:rPr lang="fi-FI" sz="2400" dirty="0" err="1" smtClean="0"/>
              <a:t>Quantum</a:t>
            </a:r>
            <a:r>
              <a:rPr lang="fi-FI" sz="2400" dirty="0" smtClean="0"/>
              <a:t> </a:t>
            </a:r>
            <a:r>
              <a:rPr lang="fi-FI" sz="2400" dirty="0" err="1" smtClean="0"/>
              <a:t>noise</a:t>
            </a:r>
            <a:endParaRPr lang="fi-FI" sz="2400" dirty="0"/>
          </a:p>
          <a:p>
            <a:pPr marL="118872" indent="0">
              <a:buNone/>
            </a:pPr>
            <a:endParaRPr lang="fi-FI" sz="2400" dirty="0" smtClean="0"/>
          </a:p>
          <a:p>
            <a:pPr marL="118872" indent="0">
              <a:buNone/>
            </a:pPr>
            <a:r>
              <a:rPr lang="fi-FI" sz="2400" dirty="0" smtClean="0"/>
              <a:t>DAY5 </a:t>
            </a:r>
            <a:r>
              <a:rPr lang="fi-FI" sz="2400" dirty="0" err="1" smtClean="0"/>
              <a:t>Higher</a:t>
            </a:r>
            <a:r>
              <a:rPr lang="fi-FI" sz="2400" dirty="0" err="1"/>
              <a:t>-</a:t>
            </a:r>
            <a:r>
              <a:rPr lang="fi-FI" sz="2400" dirty="0" err="1" smtClean="0"/>
              <a:t>order</a:t>
            </a:r>
            <a:r>
              <a:rPr lang="fi-FI" sz="2400" dirty="0" smtClean="0"/>
              <a:t> </a:t>
            </a:r>
            <a:r>
              <a:rPr lang="fi-FI" sz="2400" dirty="0"/>
              <a:t>laser </a:t>
            </a:r>
            <a:r>
              <a:rPr lang="fi-FI" sz="2400" dirty="0" err="1" smtClean="0"/>
              <a:t>modes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632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32937" y="3355848"/>
            <a:ext cx="8330063" cy="1673352"/>
          </a:xfrm>
        </p:spPr>
        <p:txBody>
          <a:bodyPr/>
          <a:lstStyle/>
          <a:p>
            <a:r>
              <a:rPr lang="en-US" altLang="ja-JP" dirty="0" smtClean="0"/>
              <a:t>Interferometer GW detection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10800000" flipV="1">
            <a:off x="685800" y="5225918"/>
            <a:ext cx="8077200" cy="553524"/>
          </a:xfrm>
        </p:spPr>
        <p:txBody>
          <a:bodyPr/>
          <a:lstStyle/>
          <a:p>
            <a:r>
              <a:rPr lang="en-US" altLang="ja-JP" dirty="0" smtClean="0"/>
              <a:t> 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Gravitational wave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/>
          <a:lstStyle/>
          <a:p>
            <a:r>
              <a:rPr lang="en-US" altLang="ja-JP" dirty="0" smtClean="0"/>
              <a:t>General Relativity</a:t>
            </a:r>
          </a:p>
          <a:p>
            <a:pPr lvl="1"/>
            <a:r>
              <a:rPr lang="en-US" altLang="ja-JP" dirty="0" smtClean="0"/>
              <a:t>Gravity = Spacetime curvature</a:t>
            </a:r>
          </a:p>
          <a:p>
            <a:pPr lvl="1"/>
            <a:r>
              <a:rPr lang="en-US" altLang="ja-JP" dirty="0" smtClean="0"/>
              <a:t>Gravitational Wave = Wave of spacetime curvature</a:t>
            </a:r>
          </a:p>
          <a:p>
            <a:r>
              <a:rPr lang="en-US" altLang="ja-JP" dirty="0" smtClean="0"/>
              <a:t>GW</a:t>
            </a:r>
          </a:p>
          <a:p>
            <a:pPr lvl="1"/>
            <a:r>
              <a:rPr lang="en-US" altLang="ja-JP" dirty="0" smtClean="0"/>
              <a:t>Generated by motion of massive objects</a:t>
            </a:r>
          </a:p>
          <a:p>
            <a:pPr lvl="1"/>
            <a:r>
              <a:rPr lang="en-US" altLang="ja-JP" dirty="0" smtClean="0"/>
              <a:t>Propagates with speed of light</a:t>
            </a:r>
          </a:p>
          <a:p>
            <a:pPr lvl="1"/>
            <a:r>
              <a:rPr lang="en-US" altLang="ja-JP" dirty="0" smtClean="0"/>
              <a:t>Cause quadrupole deformation</a:t>
            </a:r>
            <a:br>
              <a:rPr lang="en-US" altLang="ja-JP" dirty="0" smtClean="0"/>
            </a:br>
            <a:r>
              <a:rPr lang="en-US" altLang="ja-JP" dirty="0" smtClean="0"/>
              <a:t>of the spacetime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90925"/>
            <a:ext cx="37131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89338"/>
            <a:ext cx="371316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962" y="3589338"/>
            <a:ext cx="44196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5400000">
            <a:off x="7637462" y="3832226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7520122" y="3436938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4549775" y="4949593"/>
            <a:ext cx="91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Free mass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99" y="2436535"/>
            <a:ext cx="4771244" cy="27394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Gravitational wave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6084441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What does the balls feel?</a:t>
            </a:r>
          </a:p>
          <a:p>
            <a:pPr lvl="1"/>
            <a:r>
              <a:rPr lang="en-US" altLang="ja-JP" dirty="0" smtClean="0"/>
              <a:t>The balls are free mass (= free falling)</a:t>
            </a:r>
          </a:p>
          <a:p>
            <a:pPr lvl="1"/>
            <a:r>
              <a:rPr lang="en-US" altLang="ja-JP" dirty="0" smtClean="0"/>
              <a:t>...Geodesic lines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sz="2800" dirty="0" smtClean="0"/>
              <a:t>Q. What </a:t>
            </a:r>
            <a:r>
              <a:rPr lang="en-US" altLang="ja-JP" sz="2800" dirty="0" smtClean="0"/>
              <a:t>happens 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>if </a:t>
            </a:r>
            <a:r>
              <a:rPr lang="en-US" altLang="ja-JP" sz="2800" dirty="0" smtClean="0"/>
              <a:t>the balls are </a:t>
            </a:r>
            <a:r>
              <a:rPr lang="en-US" altLang="ja-JP" sz="2800" dirty="0" smtClean="0"/>
              <a:t>connected </a:t>
            </a:r>
            <a:br>
              <a:rPr lang="en-US" altLang="ja-JP" sz="2800" dirty="0" smtClean="0"/>
            </a:br>
            <a:r>
              <a:rPr lang="en-US" altLang="ja-JP" sz="2800" dirty="0" smtClean="0"/>
              <a:t>by </a:t>
            </a:r>
            <a:r>
              <a:rPr lang="en-US" altLang="ja-JP" sz="2800" dirty="0" smtClean="0"/>
              <a:t>bars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90925"/>
            <a:ext cx="3713163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962" y="3589338"/>
            <a:ext cx="3713163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6962" y="3589338"/>
            <a:ext cx="4419600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spect="1" noChangeArrowheads="1"/>
          </p:cNvSpPr>
          <p:nvPr/>
        </p:nvSpPr>
        <p:spPr bwMode="auto">
          <a:xfrm rot="5400000">
            <a:off x="7637462" y="3832226"/>
            <a:ext cx="414337" cy="481012"/>
          </a:xfrm>
          <a:custGeom>
            <a:avLst/>
            <a:gdLst>
              <a:gd name="T0" fmla="*/ 247432 w 21600"/>
              <a:gd name="T1" fmla="*/ 0 h 21600"/>
              <a:gd name="T2" fmla="*/ 0 w 21600"/>
              <a:gd name="T3" fmla="*/ 240506 h 21600"/>
              <a:gd name="T4" fmla="*/ 247432 w 21600"/>
              <a:gd name="T5" fmla="*/ 481012 h 21600"/>
              <a:gd name="T6" fmla="*/ 414337 w 21600"/>
              <a:gd name="T7" fmla="*/ 240506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3944 h 21600"/>
              <a:gd name="T14" fmla="*/ 16076 w 21600"/>
              <a:gd name="T15" fmla="*/ 17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899" y="0"/>
                </a:moveTo>
                <a:lnTo>
                  <a:pt x="12899" y="3944"/>
                </a:lnTo>
                <a:lnTo>
                  <a:pt x="3375" y="3944"/>
                </a:lnTo>
                <a:lnTo>
                  <a:pt x="3375" y="17656"/>
                </a:lnTo>
                <a:lnTo>
                  <a:pt x="12899" y="17656"/>
                </a:lnTo>
                <a:lnTo>
                  <a:pt x="1289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944"/>
                </a:moveTo>
                <a:lnTo>
                  <a:pt x="1350" y="17656"/>
                </a:lnTo>
                <a:lnTo>
                  <a:pt x="2700" y="17656"/>
                </a:lnTo>
                <a:lnTo>
                  <a:pt x="2700" y="3944"/>
                </a:lnTo>
                <a:close/>
              </a:path>
              <a:path w="21600" h="21600">
                <a:moveTo>
                  <a:pt x="0" y="3944"/>
                </a:moveTo>
                <a:lnTo>
                  <a:pt x="0" y="17656"/>
                </a:lnTo>
                <a:lnTo>
                  <a:pt x="675" y="17656"/>
                </a:lnTo>
                <a:lnTo>
                  <a:pt x="675" y="3944"/>
                </a:lnTo>
                <a:close/>
              </a:path>
            </a:pathLst>
          </a:custGeom>
          <a:solidFill>
            <a:srgbClr val="FF99CC">
              <a:alpha val="50195"/>
            </a:srgbClr>
          </a:solidFill>
          <a:ln w="63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Text Box 6"/>
          <p:cNvSpPr txBox="1">
            <a:spLocks noChangeAspect="1" noChangeArrowheads="1"/>
          </p:cNvSpPr>
          <p:nvPr/>
        </p:nvSpPr>
        <p:spPr bwMode="auto">
          <a:xfrm>
            <a:off x="7520122" y="3436938"/>
            <a:ext cx="7381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GW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4549775" y="4949593"/>
            <a:ext cx="9196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altLang="ja-JP" b="1" dirty="0" smtClean="0">
                <a:solidFill>
                  <a:srgbClr val="C80000"/>
                </a:solidFill>
                <a:latin typeface="メイリオ" charset="-128"/>
                <a:ea typeface="メイリオ" charset="-128"/>
                <a:cs typeface="メイリオ" charset="-128"/>
              </a:rPr>
              <a:t>Free mass</a:t>
            </a:r>
            <a:endParaRPr lang="ja-JP" altLang="en-US" b="1" dirty="0">
              <a:solidFill>
                <a:srgbClr val="C80000"/>
              </a:solidFill>
              <a:latin typeface="メイリオ" charset="-128"/>
              <a:ea typeface="メイリオ" charset="-128"/>
              <a:cs typeface="メイリオ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77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70511"/>
          </a:xfrm>
        </p:spPr>
        <p:txBody>
          <a:bodyPr/>
          <a:lstStyle/>
          <a:p>
            <a:r>
              <a:rPr lang="en-US" altLang="ja-JP" dirty="0" smtClean="0"/>
              <a:t>Interferometer GW detection</a:t>
            </a:r>
            <a:endParaRPr lang="ja-JP" altLang="en-US" dirty="0"/>
          </a:p>
        </p:txBody>
      </p:sp>
      <p:grpSp>
        <p:nvGrpSpPr>
          <p:cNvPr id="127" name="Group 2"/>
          <p:cNvGrpSpPr>
            <a:grpSpLocks/>
          </p:cNvGrpSpPr>
          <p:nvPr/>
        </p:nvGrpSpPr>
        <p:grpSpPr bwMode="auto">
          <a:xfrm rot="2627356">
            <a:off x="1748997" y="2184400"/>
            <a:ext cx="3421062" cy="641350"/>
            <a:chOff x="2370" y="1876"/>
            <a:chExt cx="2155" cy="404"/>
          </a:xfrm>
        </p:grpSpPr>
        <p:grpSp>
          <p:nvGrpSpPr>
            <p:cNvPr id="128" name="Group 3"/>
            <p:cNvGrpSpPr>
              <a:grpSpLocks/>
            </p:cNvGrpSpPr>
            <p:nvPr/>
          </p:nvGrpSpPr>
          <p:grpSpPr bwMode="auto">
            <a:xfrm>
              <a:off x="3447" y="1876"/>
              <a:ext cx="1078" cy="404"/>
              <a:chOff x="499" y="742"/>
              <a:chExt cx="4990" cy="1870"/>
            </a:xfrm>
          </p:grpSpPr>
          <p:grpSp>
            <p:nvGrpSpPr>
              <p:cNvPr id="151" name="Group 4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166" name="Group 5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70" name="Freeform 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71" name="Freeform 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67" name="Group 8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68" name="Freeform 9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9" name="Freeform 10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52" name="Group 11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160" name="Group 12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64" name="Freeform 13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5" name="Freeform 14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61" name="Group 15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62" name="Freeform 16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63" name="Freeform 17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53" name="Group 18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154" name="Group 19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58" name="Freeform 20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9" name="Freeform 21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55" name="Group 22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56" name="Freeform 23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7" name="Freeform 24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</p:grpSp>
        <p:grpSp>
          <p:nvGrpSpPr>
            <p:cNvPr id="129" name="Group 25"/>
            <p:cNvGrpSpPr>
              <a:grpSpLocks/>
            </p:cNvGrpSpPr>
            <p:nvPr/>
          </p:nvGrpSpPr>
          <p:grpSpPr bwMode="auto">
            <a:xfrm>
              <a:off x="2370" y="1876"/>
              <a:ext cx="1078" cy="404"/>
              <a:chOff x="499" y="742"/>
              <a:chExt cx="4990" cy="1870"/>
            </a:xfrm>
          </p:grpSpPr>
          <p:grpSp>
            <p:nvGrpSpPr>
              <p:cNvPr id="130" name="Group 26"/>
              <p:cNvGrpSpPr>
                <a:grpSpLocks/>
              </p:cNvGrpSpPr>
              <p:nvPr/>
            </p:nvGrpSpPr>
            <p:grpSpPr bwMode="auto">
              <a:xfrm>
                <a:off x="499" y="742"/>
                <a:ext cx="4990" cy="509"/>
                <a:chOff x="555" y="742"/>
                <a:chExt cx="4990" cy="509"/>
              </a:xfrm>
            </p:grpSpPr>
            <p:grpSp>
              <p:nvGrpSpPr>
                <p:cNvPr id="145" name="Group 27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9" name="Freeform 28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50" name="Freeform 29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6" name="Group 30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7" name="Freeform 31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8" name="Freeform 32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31" name="Group 33"/>
              <p:cNvGrpSpPr>
                <a:grpSpLocks/>
              </p:cNvGrpSpPr>
              <p:nvPr/>
            </p:nvGrpSpPr>
            <p:grpSpPr bwMode="auto">
              <a:xfrm>
                <a:off x="499" y="1423"/>
                <a:ext cx="4990" cy="509"/>
                <a:chOff x="555" y="742"/>
                <a:chExt cx="4990" cy="509"/>
              </a:xfrm>
            </p:grpSpPr>
            <p:grpSp>
              <p:nvGrpSpPr>
                <p:cNvPr id="139" name="Group 34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3" name="Freeform 35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4" name="Freeform 36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40" name="Group 37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41" name="Freeform 38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42" name="Freeform 39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32" name="Group 40"/>
              <p:cNvGrpSpPr>
                <a:grpSpLocks/>
              </p:cNvGrpSpPr>
              <p:nvPr/>
            </p:nvGrpSpPr>
            <p:grpSpPr bwMode="auto">
              <a:xfrm>
                <a:off x="499" y="2103"/>
                <a:ext cx="4990" cy="509"/>
                <a:chOff x="555" y="742"/>
                <a:chExt cx="4990" cy="509"/>
              </a:xfrm>
            </p:grpSpPr>
            <p:grpSp>
              <p:nvGrpSpPr>
                <p:cNvPr id="133" name="Group 41"/>
                <p:cNvGrpSpPr>
                  <a:grpSpLocks/>
                </p:cNvGrpSpPr>
                <p:nvPr/>
              </p:nvGrpSpPr>
              <p:grpSpPr bwMode="auto">
                <a:xfrm>
                  <a:off x="555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37" name="Freeform 42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38" name="Freeform 43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34" name="Group 44"/>
                <p:cNvGrpSpPr>
                  <a:grpSpLocks/>
                </p:cNvGrpSpPr>
                <p:nvPr/>
              </p:nvGrpSpPr>
              <p:grpSpPr bwMode="auto">
                <a:xfrm>
                  <a:off x="3050" y="742"/>
                  <a:ext cx="2495" cy="509"/>
                  <a:chOff x="1009" y="742"/>
                  <a:chExt cx="2495" cy="509"/>
                </a:xfrm>
              </p:grpSpPr>
              <p:sp>
                <p:nvSpPr>
                  <p:cNvPr id="135" name="Freeform 45"/>
                  <p:cNvSpPr>
                    <a:spLocks/>
                  </p:cNvSpPr>
                  <p:nvPr/>
                </p:nvSpPr>
                <p:spPr bwMode="auto">
                  <a:xfrm rot="16252" flipV="1">
                    <a:off x="1009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136" name="Freeform 46"/>
                  <p:cNvSpPr>
                    <a:spLocks/>
                  </p:cNvSpPr>
                  <p:nvPr/>
                </p:nvSpPr>
                <p:spPr bwMode="auto">
                  <a:xfrm rot="21589065" flipV="1">
                    <a:off x="2256" y="742"/>
                    <a:ext cx="1248" cy="509"/>
                  </a:xfrm>
                  <a:custGeom>
                    <a:avLst/>
                    <a:gdLst>
                      <a:gd name="T0" fmla="*/ 0 w 794"/>
                      <a:gd name="T1" fmla="*/ 186 h 698"/>
                      <a:gd name="T2" fmla="*/ 141 w 794"/>
                      <a:gd name="T3" fmla="*/ 96 h 698"/>
                      <a:gd name="T4" fmla="*/ 280 w 794"/>
                      <a:gd name="T5" fmla="*/ 34 h 698"/>
                      <a:gd name="T6" fmla="*/ 420 w 794"/>
                      <a:gd name="T7" fmla="*/ 5 h 698"/>
                      <a:gd name="T8" fmla="*/ 561 w 794"/>
                      <a:gd name="T9" fmla="*/ 5 h 698"/>
                      <a:gd name="T10" fmla="*/ 699 w 794"/>
                      <a:gd name="T11" fmla="*/ 34 h 698"/>
                      <a:gd name="T12" fmla="*/ 839 w 794"/>
                      <a:gd name="T13" fmla="*/ 96 h 698"/>
                      <a:gd name="T14" fmla="*/ 981 w 794"/>
                      <a:gd name="T15" fmla="*/ 186 h 698"/>
                      <a:gd name="T16" fmla="*/ 1122 w 794"/>
                      <a:gd name="T17" fmla="*/ 276 h 698"/>
                      <a:gd name="T18" fmla="*/ 1261 w 794"/>
                      <a:gd name="T19" fmla="*/ 337 h 698"/>
                      <a:gd name="T20" fmla="*/ 1400 w 794"/>
                      <a:gd name="T21" fmla="*/ 366 h 698"/>
                      <a:gd name="T22" fmla="*/ 1542 w 794"/>
                      <a:gd name="T23" fmla="*/ 366 h 698"/>
                      <a:gd name="T24" fmla="*/ 1680 w 794"/>
                      <a:gd name="T25" fmla="*/ 337 h 698"/>
                      <a:gd name="T26" fmla="*/ 1820 w 794"/>
                      <a:gd name="T27" fmla="*/ 276 h 698"/>
                      <a:gd name="T28" fmla="*/ 1962 w 794"/>
                      <a:gd name="T29" fmla="*/ 186 h 69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794"/>
                      <a:gd name="T46" fmla="*/ 0 h 698"/>
                      <a:gd name="T47" fmla="*/ 794 w 794"/>
                      <a:gd name="T48" fmla="*/ 698 h 69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794" h="698">
                        <a:moveTo>
                          <a:pt x="0" y="349"/>
                        </a:moveTo>
                        <a:cubicBezTo>
                          <a:pt x="19" y="287"/>
                          <a:pt x="38" y="226"/>
                          <a:pt x="57" y="179"/>
                        </a:cubicBezTo>
                        <a:cubicBezTo>
                          <a:pt x="76" y="132"/>
                          <a:pt x="94" y="93"/>
                          <a:pt x="113" y="65"/>
                        </a:cubicBezTo>
                        <a:cubicBezTo>
                          <a:pt x="132" y="37"/>
                          <a:pt x="151" y="18"/>
                          <a:pt x="170" y="9"/>
                        </a:cubicBezTo>
                        <a:cubicBezTo>
                          <a:pt x="189" y="0"/>
                          <a:pt x="208" y="0"/>
                          <a:pt x="227" y="9"/>
                        </a:cubicBezTo>
                        <a:cubicBezTo>
                          <a:pt x="246" y="18"/>
                          <a:pt x="264" y="37"/>
                          <a:pt x="283" y="65"/>
                        </a:cubicBezTo>
                        <a:cubicBezTo>
                          <a:pt x="302" y="93"/>
                          <a:pt x="321" y="132"/>
                          <a:pt x="340" y="179"/>
                        </a:cubicBezTo>
                        <a:cubicBezTo>
                          <a:pt x="359" y="226"/>
                          <a:pt x="378" y="292"/>
                          <a:pt x="397" y="349"/>
                        </a:cubicBezTo>
                        <a:cubicBezTo>
                          <a:pt x="416" y="406"/>
                          <a:pt x="435" y="472"/>
                          <a:pt x="454" y="519"/>
                        </a:cubicBezTo>
                        <a:cubicBezTo>
                          <a:pt x="473" y="566"/>
                          <a:pt x="491" y="605"/>
                          <a:pt x="510" y="633"/>
                        </a:cubicBezTo>
                        <a:cubicBezTo>
                          <a:pt x="529" y="661"/>
                          <a:pt x="548" y="680"/>
                          <a:pt x="567" y="689"/>
                        </a:cubicBezTo>
                        <a:cubicBezTo>
                          <a:pt x="586" y="698"/>
                          <a:pt x="605" y="698"/>
                          <a:pt x="624" y="689"/>
                        </a:cubicBezTo>
                        <a:cubicBezTo>
                          <a:pt x="643" y="680"/>
                          <a:pt x="661" y="661"/>
                          <a:pt x="680" y="633"/>
                        </a:cubicBezTo>
                        <a:cubicBezTo>
                          <a:pt x="699" y="605"/>
                          <a:pt x="718" y="566"/>
                          <a:pt x="737" y="519"/>
                        </a:cubicBezTo>
                        <a:cubicBezTo>
                          <a:pt x="756" y="472"/>
                          <a:pt x="775" y="410"/>
                          <a:pt x="794" y="349"/>
                        </a:cubicBezTo>
                      </a:path>
                    </a:pathLst>
                  </a:custGeom>
                  <a:noFill/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</p:grpSp>
      </p:grpSp>
      <p:sp>
        <p:nvSpPr>
          <p:cNvPr id="172" name="Rectangle 47"/>
          <p:cNvSpPr>
            <a:spLocks noChangeArrowheads="1"/>
          </p:cNvSpPr>
          <p:nvPr/>
        </p:nvSpPr>
        <p:spPr bwMode="auto">
          <a:xfrm rot="2627356">
            <a:off x="1837897" y="1658938"/>
            <a:ext cx="23399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3" name="Rectangle 48"/>
          <p:cNvSpPr>
            <a:spLocks noChangeArrowheads="1"/>
          </p:cNvSpPr>
          <p:nvPr/>
        </p:nvSpPr>
        <p:spPr bwMode="auto">
          <a:xfrm rot="2627356">
            <a:off x="4444572" y="3684588"/>
            <a:ext cx="1349375" cy="809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74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434" y="2297113"/>
            <a:ext cx="1454150" cy="4159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888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175" name="Line 51"/>
          <p:cNvSpPr>
            <a:spLocks noChangeShapeType="1"/>
          </p:cNvSpPr>
          <p:nvPr/>
        </p:nvSpPr>
        <p:spPr bwMode="auto">
          <a:xfrm>
            <a:off x="5243084" y="5526088"/>
            <a:ext cx="393700" cy="146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6" name="Line 52"/>
          <p:cNvSpPr>
            <a:spLocks noChangeShapeType="1"/>
          </p:cNvSpPr>
          <p:nvPr/>
        </p:nvSpPr>
        <p:spPr bwMode="auto">
          <a:xfrm flipV="1">
            <a:off x="5185934" y="4462463"/>
            <a:ext cx="754063" cy="7604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7" name="Freeform 53"/>
          <p:cNvSpPr>
            <a:spLocks/>
          </p:cNvSpPr>
          <p:nvPr/>
        </p:nvSpPr>
        <p:spPr bwMode="auto">
          <a:xfrm>
            <a:off x="4957334" y="5081588"/>
            <a:ext cx="330200" cy="638175"/>
          </a:xfrm>
          <a:custGeom>
            <a:avLst/>
            <a:gdLst>
              <a:gd name="T0" fmla="*/ 0 w 208"/>
              <a:gd name="T1" fmla="*/ 45362813 h 402"/>
              <a:gd name="T2" fmla="*/ 350302513 w 208"/>
              <a:gd name="T3" fmla="*/ 0 h 402"/>
              <a:gd name="T4" fmla="*/ 524192500 w 208"/>
              <a:gd name="T5" fmla="*/ 466229700 h 402"/>
              <a:gd name="T6" fmla="*/ 486390950 w 208"/>
              <a:gd name="T7" fmla="*/ 965220638 h 402"/>
              <a:gd name="T8" fmla="*/ 131048125 w 208"/>
              <a:gd name="T9" fmla="*/ 1013102813 h 402"/>
              <a:gd name="T10" fmla="*/ 0 w 208"/>
              <a:gd name="T11" fmla="*/ 45362813 h 4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8"/>
              <a:gd name="T19" fmla="*/ 0 h 402"/>
              <a:gd name="T20" fmla="*/ 208 w 208"/>
              <a:gd name="T21" fmla="*/ 402 h 4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8" h="402">
                <a:moveTo>
                  <a:pt x="0" y="18"/>
                </a:moveTo>
                <a:lnTo>
                  <a:pt x="139" y="0"/>
                </a:lnTo>
                <a:lnTo>
                  <a:pt x="208" y="185"/>
                </a:lnTo>
                <a:lnTo>
                  <a:pt x="193" y="383"/>
                </a:lnTo>
                <a:lnTo>
                  <a:pt x="52" y="402"/>
                </a:lnTo>
                <a:lnTo>
                  <a:pt x="0" y="18"/>
                </a:lnTo>
                <a:close/>
              </a:path>
            </a:pathLst>
          </a:custGeom>
          <a:solidFill>
            <a:srgbClr val="66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78" name="Group 54"/>
          <p:cNvGrpSpPr>
            <a:grpSpLocks/>
          </p:cNvGrpSpPr>
          <p:nvPr/>
        </p:nvGrpSpPr>
        <p:grpSpPr bwMode="auto">
          <a:xfrm>
            <a:off x="4920822" y="5070475"/>
            <a:ext cx="366712" cy="655638"/>
            <a:chOff x="948" y="3133"/>
            <a:chExt cx="231" cy="413"/>
          </a:xfrm>
        </p:grpSpPr>
        <p:grpSp>
          <p:nvGrpSpPr>
            <p:cNvPr id="179" name="Group 55"/>
            <p:cNvGrpSpPr>
              <a:grpSpLocks/>
            </p:cNvGrpSpPr>
            <p:nvPr/>
          </p:nvGrpSpPr>
          <p:grpSpPr bwMode="auto">
            <a:xfrm rot="-5869102">
              <a:off x="962" y="3304"/>
              <a:ext cx="390" cy="45"/>
              <a:chOff x="612" y="3237"/>
              <a:chExt cx="908" cy="454"/>
            </a:xfrm>
          </p:grpSpPr>
          <p:sp>
            <p:nvSpPr>
              <p:cNvPr id="183" name="Arc 56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84" name="Arc 57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180" name="Oval 58"/>
            <p:cNvSpPr>
              <a:spLocks noChangeArrowheads="1"/>
            </p:cNvSpPr>
            <p:nvPr/>
          </p:nvSpPr>
          <p:spPr bwMode="auto">
            <a:xfrm rot="-5869102">
              <a:off x="798" y="3307"/>
              <a:ext cx="389" cy="90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Line 59"/>
            <p:cNvSpPr>
              <a:spLocks noChangeShapeType="1"/>
            </p:cNvSpPr>
            <p:nvPr/>
          </p:nvSpPr>
          <p:spPr bwMode="auto">
            <a:xfrm flipV="1">
              <a:off x="970" y="3139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Line 60"/>
            <p:cNvSpPr>
              <a:spLocks noChangeShapeType="1"/>
            </p:cNvSpPr>
            <p:nvPr/>
          </p:nvSpPr>
          <p:spPr bwMode="auto">
            <a:xfrm flipV="1">
              <a:off x="1021" y="3525"/>
              <a:ext cx="140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85" name="Line 61"/>
          <p:cNvSpPr>
            <a:spLocks noChangeShapeType="1"/>
          </p:cNvSpPr>
          <p:nvPr/>
        </p:nvSpPr>
        <p:spPr bwMode="auto">
          <a:xfrm flipV="1">
            <a:off x="5090684" y="4611688"/>
            <a:ext cx="0" cy="525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6" name="Line 62"/>
          <p:cNvSpPr>
            <a:spLocks noChangeShapeType="1"/>
          </p:cNvSpPr>
          <p:nvPr/>
        </p:nvSpPr>
        <p:spPr bwMode="auto">
          <a:xfrm flipV="1">
            <a:off x="4389009" y="5435600"/>
            <a:ext cx="593725" cy="5984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87" name="Group 63"/>
          <p:cNvGrpSpPr>
            <a:grpSpLocks/>
          </p:cNvGrpSpPr>
          <p:nvPr/>
        </p:nvGrpSpPr>
        <p:grpSpPr bwMode="auto">
          <a:xfrm>
            <a:off x="3846084" y="5957888"/>
            <a:ext cx="765175" cy="688975"/>
            <a:chOff x="1737" y="3415"/>
            <a:chExt cx="482" cy="434"/>
          </a:xfrm>
        </p:grpSpPr>
        <p:sp>
          <p:nvSpPr>
            <p:cNvPr id="188" name="AutoShape 64"/>
            <p:cNvSpPr>
              <a:spLocks noChangeArrowheads="1"/>
            </p:cNvSpPr>
            <p:nvPr/>
          </p:nvSpPr>
          <p:spPr bwMode="auto">
            <a:xfrm rot="5400000">
              <a:off x="1709" y="3670"/>
              <a:ext cx="207" cy="151"/>
            </a:xfrm>
            <a:prstGeom prst="parallelogram">
              <a:avLst>
                <a:gd name="adj" fmla="val 32450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AutoShape 65"/>
            <p:cNvSpPr>
              <a:spLocks noChangeArrowheads="1"/>
            </p:cNvSpPr>
            <p:nvPr/>
          </p:nvSpPr>
          <p:spPr bwMode="auto">
            <a:xfrm rot="-2618951">
              <a:off x="1790" y="3601"/>
              <a:ext cx="429" cy="114"/>
            </a:xfrm>
            <a:prstGeom prst="parallelogram">
              <a:avLst>
                <a:gd name="adj" fmla="val 96013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AutoShape 66"/>
            <p:cNvSpPr>
              <a:spLocks noChangeArrowheads="1"/>
            </p:cNvSpPr>
            <p:nvPr/>
          </p:nvSpPr>
          <p:spPr bwMode="auto">
            <a:xfrm rot="-9766122">
              <a:off x="1773" y="3415"/>
              <a:ext cx="313" cy="281"/>
            </a:xfrm>
            <a:prstGeom prst="parallelogram">
              <a:avLst>
                <a:gd name="adj" fmla="val 55034"/>
              </a:avLst>
            </a:prstGeom>
            <a:solidFill>
              <a:srgbClr val="66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91" name="AutoShape 67"/>
          <p:cNvSpPr>
            <a:spLocks noChangeArrowheads="1"/>
          </p:cNvSpPr>
          <p:nvPr/>
        </p:nvSpPr>
        <p:spPr bwMode="auto">
          <a:xfrm rot="1179822">
            <a:off x="4892247" y="4476750"/>
            <a:ext cx="414337" cy="227013"/>
          </a:xfrm>
          <a:prstGeom prst="parallelogram">
            <a:avLst>
              <a:gd name="adj" fmla="val 49651"/>
            </a:avLst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2" name="Line 68"/>
          <p:cNvSpPr>
            <a:spLocks noChangeShapeType="1"/>
          </p:cNvSpPr>
          <p:nvPr/>
        </p:nvSpPr>
        <p:spPr bwMode="auto">
          <a:xfrm>
            <a:off x="3501597" y="4884738"/>
            <a:ext cx="1484312" cy="5508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98" name="Group 74"/>
          <p:cNvGrpSpPr>
            <a:grpSpLocks/>
          </p:cNvGrpSpPr>
          <p:nvPr/>
        </p:nvGrpSpPr>
        <p:grpSpPr bwMode="auto">
          <a:xfrm>
            <a:off x="3026934" y="3863975"/>
            <a:ext cx="873125" cy="1287463"/>
            <a:chOff x="1630" y="2027"/>
            <a:chExt cx="550" cy="811"/>
          </a:xfrm>
        </p:grpSpPr>
        <p:grpSp>
          <p:nvGrpSpPr>
            <p:cNvPr id="199" name="Group 75"/>
            <p:cNvGrpSpPr>
              <a:grpSpLocks/>
            </p:cNvGrpSpPr>
            <p:nvPr/>
          </p:nvGrpSpPr>
          <p:grpSpPr bwMode="auto">
            <a:xfrm>
              <a:off x="1630" y="2027"/>
              <a:ext cx="280" cy="811"/>
              <a:chOff x="1630" y="2027"/>
              <a:chExt cx="280" cy="811"/>
            </a:xfrm>
          </p:grpSpPr>
          <p:grpSp>
            <p:nvGrpSpPr>
              <p:cNvPr id="201" name="Group 76"/>
              <p:cNvGrpSpPr>
                <a:grpSpLocks/>
              </p:cNvGrpSpPr>
              <p:nvPr/>
            </p:nvGrpSpPr>
            <p:grpSpPr bwMode="auto">
              <a:xfrm>
                <a:off x="1630" y="2370"/>
                <a:ext cx="280" cy="468"/>
                <a:chOff x="1620" y="2135"/>
                <a:chExt cx="280" cy="468"/>
              </a:xfrm>
            </p:grpSpPr>
            <p:sp>
              <p:nvSpPr>
                <p:cNvPr id="204" name="Freeform 77"/>
                <p:cNvSpPr>
                  <a:spLocks/>
                </p:cNvSpPr>
                <p:nvPr/>
              </p:nvSpPr>
              <p:spPr bwMode="auto">
                <a:xfrm>
                  <a:off x="1620" y="2162"/>
                  <a:ext cx="255" cy="427"/>
                </a:xfrm>
                <a:custGeom>
                  <a:avLst/>
                  <a:gdLst>
                    <a:gd name="T0" fmla="*/ 147 w 255"/>
                    <a:gd name="T1" fmla="*/ 0 h 427"/>
                    <a:gd name="T2" fmla="*/ 255 w 255"/>
                    <a:gd name="T3" fmla="*/ 37 h 427"/>
                    <a:gd name="T4" fmla="*/ 125 w 255"/>
                    <a:gd name="T5" fmla="*/ 427 h 427"/>
                    <a:gd name="T6" fmla="*/ 0 w 255"/>
                    <a:gd name="T7" fmla="*/ 382 h 427"/>
                    <a:gd name="T8" fmla="*/ 6 w 255"/>
                    <a:gd name="T9" fmla="*/ 162 h 427"/>
                    <a:gd name="T10" fmla="*/ 147 w 255"/>
                    <a:gd name="T11" fmla="*/ 0 h 4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55"/>
                    <a:gd name="T19" fmla="*/ 0 h 427"/>
                    <a:gd name="T20" fmla="*/ 255 w 255"/>
                    <a:gd name="T21" fmla="*/ 427 h 4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55" h="427">
                      <a:moveTo>
                        <a:pt x="147" y="0"/>
                      </a:moveTo>
                      <a:lnTo>
                        <a:pt x="255" y="37"/>
                      </a:lnTo>
                      <a:lnTo>
                        <a:pt x="125" y="427"/>
                      </a:lnTo>
                      <a:lnTo>
                        <a:pt x="0" y="382"/>
                      </a:lnTo>
                      <a:lnTo>
                        <a:pt x="6" y="162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66CCFF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205" name="Group 78"/>
                <p:cNvGrpSpPr>
                  <a:grpSpLocks/>
                </p:cNvGrpSpPr>
                <p:nvPr/>
              </p:nvGrpSpPr>
              <p:grpSpPr bwMode="auto">
                <a:xfrm>
                  <a:off x="1622" y="2135"/>
                  <a:ext cx="278" cy="468"/>
                  <a:chOff x="1009" y="1650"/>
                  <a:chExt cx="278" cy="468"/>
                </a:xfrm>
              </p:grpSpPr>
              <p:grpSp>
                <p:nvGrpSpPr>
                  <p:cNvPr id="206" name="Group 79"/>
                  <p:cNvGrpSpPr>
                    <a:grpSpLocks/>
                  </p:cNvGrpSpPr>
                  <p:nvPr/>
                </p:nvGrpSpPr>
                <p:grpSpPr bwMode="auto">
                  <a:xfrm rot="6654216">
                    <a:off x="845" y="1814"/>
                    <a:ext cx="412" cy="83"/>
                    <a:chOff x="612" y="3237"/>
                    <a:chExt cx="908" cy="454"/>
                  </a:xfrm>
                </p:grpSpPr>
                <p:sp>
                  <p:nvSpPr>
                    <p:cNvPr id="210" name="Arc 80"/>
                    <p:cNvSpPr>
                      <a:spLocks/>
                    </p:cNvSpPr>
                    <p:nvPr/>
                  </p:nvSpPr>
                  <p:spPr bwMode="auto">
                    <a:xfrm flipV="1">
                      <a:off x="1066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211" name="Arc 8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12" y="3237"/>
                      <a:ext cx="454" cy="454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solidFill>
                      <a:srgbClr val="66CCFF"/>
                    </a:solidFill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207" name="Oval 82"/>
                  <p:cNvSpPr>
                    <a:spLocks noChangeArrowheads="1"/>
                  </p:cNvSpPr>
                  <p:nvPr/>
                </p:nvSpPr>
                <p:spPr bwMode="auto">
                  <a:xfrm rot="6527689">
                    <a:off x="999" y="1829"/>
                    <a:ext cx="412" cy="165"/>
                  </a:xfrm>
                  <a:prstGeom prst="ellipse">
                    <a:avLst/>
                  </a:pr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08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1155" y="1675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09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1015" y="2064"/>
                    <a:ext cx="119" cy="4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</p:grpSp>
          <p:sp>
            <p:nvSpPr>
              <p:cNvPr id="202" name="Line 85"/>
              <p:cNvSpPr>
                <a:spLocks noChangeShapeType="1"/>
              </p:cNvSpPr>
              <p:nvPr/>
            </p:nvSpPr>
            <p:spPr bwMode="auto">
              <a:xfrm flipV="1">
                <a:off x="1776" y="2109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03" name="AutoShape 86"/>
              <p:cNvSpPr>
                <a:spLocks noChangeArrowheads="1"/>
              </p:cNvSpPr>
              <p:nvPr/>
            </p:nvSpPr>
            <p:spPr bwMode="auto">
              <a:xfrm rot="1179822">
                <a:off x="1648" y="2027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00" name="Line 87"/>
            <p:cNvSpPr>
              <a:spLocks noChangeShapeType="1"/>
            </p:cNvSpPr>
            <p:nvPr/>
          </p:nvSpPr>
          <p:spPr bwMode="auto">
            <a:xfrm>
              <a:off x="1835" y="2637"/>
              <a:ext cx="345" cy="12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12" name="Group 88"/>
          <p:cNvGrpSpPr>
            <a:grpSpLocks/>
          </p:cNvGrpSpPr>
          <p:nvPr/>
        </p:nvGrpSpPr>
        <p:grpSpPr bwMode="auto">
          <a:xfrm>
            <a:off x="5547884" y="3517900"/>
            <a:ext cx="717550" cy="1339850"/>
            <a:chOff x="3151" y="1749"/>
            <a:chExt cx="452" cy="844"/>
          </a:xfrm>
        </p:grpSpPr>
        <p:grpSp>
          <p:nvGrpSpPr>
            <p:cNvPr id="213" name="Group 89"/>
            <p:cNvGrpSpPr>
              <a:grpSpLocks/>
            </p:cNvGrpSpPr>
            <p:nvPr/>
          </p:nvGrpSpPr>
          <p:grpSpPr bwMode="auto">
            <a:xfrm>
              <a:off x="3228" y="1749"/>
              <a:ext cx="375" cy="820"/>
              <a:chOff x="3228" y="1749"/>
              <a:chExt cx="375" cy="820"/>
            </a:xfrm>
          </p:grpSpPr>
          <p:sp>
            <p:nvSpPr>
              <p:cNvPr id="215" name="Freeform 90"/>
              <p:cNvSpPr>
                <a:spLocks/>
              </p:cNvSpPr>
              <p:nvPr/>
            </p:nvSpPr>
            <p:spPr bwMode="auto">
              <a:xfrm>
                <a:off x="3261" y="2145"/>
                <a:ext cx="342" cy="355"/>
              </a:xfrm>
              <a:custGeom>
                <a:avLst/>
                <a:gdLst>
                  <a:gd name="T0" fmla="*/ 0 w 342"/>
                  <a:gd name="T1" fmla="*/ 72 h 355"/>
                  <a:gd name="T2" fmla="*/ 73 w 342"/>
                  <a:gd name="T3" fmla="*/ 0 h 355"/>
                  <a:gd name="T4" fmla="*/ 312 w 342"/>
                  <a:gd name="T5" fmla="*/ 45 h 355"/>
                  <a:gd name="T6" fmla="*/ 342 w 342"/>
                  <a:gd name="T7" fmla="*/ 289 h 355"/>
                  <a:gd name="T8" fmla="*/ 268 w 342"/>
                  <a:gd name="T9" fmla="*/ 355 h 355"/>
                  <a:gd name="T10" fmla="*/ 0 w 342"/>
                  <a:gd name="T11" fmla="*/ 72 h 3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2"/>
                  <a:gd name="T19" fmla="*/ 0 h 355"/>
                  <a:gd name="T20" fmla="*/ 342 w 342"/>
                  <a:gd name="T21" fmla="*/ 355 h 3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2" h="355">
                    <a:moveTo>
                      <a:pt x="0" y="72"/>
                    </a:moveTo>
                    <a:lnTo>
                      <a:pt x="73" y="0"/>
                    </a:lnTo>
                    <a:lnTo>
                      <a:pt x="312" y="45"/>
                    </a:lnTo>
                    <a:lnTo>
                      <a:pt x="342" y="289"/>
                    </a:lnTo>
                    <a:lnTo>
                      <a:pt x="268" y="35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216" name="Group 91"/>
              <p:cNvGrpSpPr>
                <a:grpSpLocks/>
              </p:cNvGrpSpPr>
              <p:nvPr/>
            </p:nvGrpSpPr>
            <p:grpSpPr bwMode="auto">
              <a:xfrm rot="-212101">
                <a:off x="3228" y="2051"/>
                <a:ext cx="369" cy="518"/>
                <a:chOff x="3389" y="1056"/>
                <a:chExt cx="369" cy="518"/>
              </a:xfrm>
            </p:grpSpPr>
            <p:grpSp>
              <p:nvGrpSpPr>
                <p:cNvPr id="221" name="Group 92"/>
                <p:cNvGrpSpPr>
                  <a:grpSpLocks/>
                </p:cNvGrpSpPr>
                <p:nvPr/>
              </p:nvGrpSpPr>
              <p:grpSpPr bwMode="auto">
                <a:xfrm rot="-7825564">
                  <a:off x="3485" y="1178"/>
                  <a:ext cx="396" cy="151"/>
                  <a:chOff x="612" y="3237"/>
                  <a:chExt cx="908" cy="454"/>
                </a:xfrm>
              </p:grpSpPr>
              <p:sp>
                <p:nvSpPr>
                  <p:cNvPr id="223" name="Arc 93"/>
                  <p:cNvSpPr>
                    <a:spLocks/>
                  </p:cNvSpPr>
                  <p:nvPr/>
                </p:nvSpPr>
                <p:spPr bwMode="auto">
                  <a:xfrm flipV="1">
                    <a:off x="1066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24" name="Arc 94"/>
                  <p:cNvSpPr>
                    <a:spLocks/>
                  </p:cNvSpPr>
                  <p:nvPr/>
                </p:nvSpPr>
                <p:spPr bwMode="auto">
                  <a:xfrm flipH="1" flipV="1">
                    <a:off x="612" y="3237"/>
                    <a:ext cx="454" cy="45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rgbClr val="66CCFF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222" name="Oval 95"/>
                <p:cNvSpPr>
                  <a:spLocks noChangeArrowheads="1"/>
                </p:cNvSpPr>
                <p:nvPr/>
              </p:nvSpPr>
              <p:spPr bwMode="auto">
                <a:xfrm rot="-7825564">
                  <a:off x="3342" y="1226"/>
                  <a:ext cx="395" cy="301"/>
                </a:xfrm>
                <a:prstGeom prst="ellipse">
                  <a:avLst/>
                </a:prstGeom>
                <a:solidFill>
                  <a:srgbClr val="66CCFF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217" name="Line 96"/>
              <p:cNvSpPr>
                <a:spLocks noChangeShapeType="1"/>
              </p:cNvSpPr>
              <p:nvPr/>
            </p:nvSpPr>
            <p:spPr bwMode="auto">
              <a:xfrm flipV="1">
                <a:off x="3243" y="2148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8" name="Line 97"/>
              <p:cNvSpPr>
                <a:spLocks noChangeShapeType="1"/>
              </p:cNvSpPr>
              <p:nvPr/>
            </p:nvSpPr>
            <p:spPr bwMode="auto">
              <a:xfrm flipV="1">
                <a:off x="3517" y="2435"/>
                <a:ext cx="86" cy="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9" name="Line 98"/>
              <p:cNvSpPr>
                <a:spLocks noChangeShapeType="1"/>
              </p:cNvSpPr>
              <p:nvPr/>
            </p:nvSpPr>
            <p:spPr bwMode="auto">
              <a:xfrm flipV="1">
                <a:off x="3401" y="1830"/>
                <a:ext cx="0" cy="3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20" name="AutoShape 99"/>
              <p:cNvSpPr>
                <a:spLocks noChangeArrowheads="1"/>
              </p:cNvSpPr>
              <p:nvPr/>
            </p:nvSpPr>
            <p:spPr bwMode="auto">
              <a:xfrm rot="1179822">
                <a:off x="3270" y="1749"/>
                <a:ext cx="261" cy="143"/>
              </a:xfrm>
              <a:prstGeom prst="parallelogram">
                <a:avLst>
                  <a:gd name="adj" fmla="val 49652"/>
                </a:avLst>
              </a:prstGeom>
              <a:solidFill>
                <a:schemeClr val="fol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14" name="Line 100"/>
            <p:cNvSpPr>
              <a:spLocks noChangeShapeType="1"/>
            </p:cNvSpPr>
            <p:nvPr/>
          </p:nvSpPr>
          <p:spPr bwMode="auto">
            <a:xfrm flipV="1">
              <a:off x="3151" y="2374"/>
              <a:ext cx="217" cy="21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25" name="Oval 101"/>
          <p:cNvSpPr>
            <a:spLocks noChangeArrowheads="1"/>
          </p:cNvSpPr>
          <p:nvPr/>
        </p:nvSpPr>
        <p:spPr bwMode="auto">
          <a:xfrm rot="1512623">
            <a:off x="6193997" y="5643563"/>
            <a:ext cx="215900" cy="544512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26" name="Group 102"/>
          <p:cNvGrpSpPr>
            <a:grpSpLocks/>
          </p:cNvGrpSpPr>
          <p:nvPr/>
        </p:nvGrpSpPr>
        <p:grpSpPr bwMode="auto">
          <a:xfrm>
            <a:off x="5943172" y="5116513"/>
            <a:ext cx="719137" cy="1619250"/>
            <a:chOff x="3901" y="2954"/>
            <a:chExt cx="453" cy="1020"/>
          </a:xfrm>
        </p:grpSpPr>
        <p:sp>
          <p:nvSpPr>
            <p:cNvPr id="227" name="Freeform 103"/>
            <p:cNvSpPr>
              <a:spLocks/>
            </p:cNvSpPr>
            <p:nvPr/>
          </p:nvSpPr>
          <p:spPr bwMode="auto">
            <a:xfrm>
              <a:off x="3901" y="2954"/>
              <a:ext cx="453" cy="1020"/>
            </a:xfrm>
            <a:custGeom>
              <a:avLst/>
              <a:gdLst>
                <a:gd name="T0" fmla="*/ 0 w 227"/>
                <a:gd name="T1" fmla="*/ 2040 h 510"/>
                <a:gd name="T2" fmla="*/ 904 w 227"/>
                <a:gd name="T3" fmla="*/ 1132 h 510"/>
                <a:gd name="T4" fmla="*/ 904 w 227"/>
                <a:gd name="T5" fmla="*/ 0 h 510"/>
                <a:gd name="T6" fmla="*/ 0 w 227"/>
                <a:gd name="T7" fmla="*/ 908 h 510"/>
                <a:gd name="T8" fmla="*/ 0 w 227"/>
                <a:gd name="T9" fmla="*/ 2040 h 5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"/>
                <a:gd name="T16" fmla="*/ 0 h 510"/>
                <a:gd name="T17" fmla="*/ 227 w 227"/>
                <a:gd name="T18" fmla="*/ 510 h 5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7" h="510">
                  <a:moveTo>
                    <a:pt x="0" y="510"/>
                  </a:moveTo>
                  <a:lnTo>
                    <a:pt x="227" y="283"/>
                  </a:lnTo>
                  <a:lnTo>
                    <a:pt x="227" y="0"/>
                  </a:lnTo>
                  <a:lnTo>
                    <a:pt x="0" y="227"/>
                  </a:lnTo>
                  <a:lnTo>
                    <a:pt x="0" y="51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Line 104"/>
            <p:cNvSpPr>
              <a:spLocks noChangeShapeType="1"/>
            </p:cNvSpPr>
            <p:nvPr/>
          </p:nvSpPr>
          <p:spPr bwMode="auto">
            <a:xfrm>
              <a:off x="4127" y="3181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Line 105"/>
            <p:cNvSpPr>
              <a:spLocks noChangeShapeType="1"/>
            </p:cNvSpPr>
            <p:nvPr/>
          </p:nvSpPr>
          <p:spPr bwMode="auto">
            <a:xfrm flipV="1">
              <a:off x="3901" y="3237"/>
              <a:ext cx="453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232" name="Group 108"/>
          <p:cNvGrpSpPr>
            <a:grpSpLocks/>
          </p:cNvGrpSpPr>
          <p:nvPr/>
        </p:nvGrpSpPr>
        <p:grpSpPr bwMode="auto">
          <a:xfrm>
            <a:off x="5622497" y="5530850"/>
            <a:ext cx="157162" cy="323850"/>
            <a:chOff x="2968" y="3229"/>
            <a:chExt cx="99" cy="204"/>
          </a:xfrm>
        </p:grpSpPr>
        <p:sp>
          <p:nvSpPr>
            <p:cNvPr id="233" name="Freeform 109"/>
            <p:cNvSpPr>
              <a:spLocks/>
            </p:cNvSpPr>
            <p:nvPr/>
          </p:nvSpPr>
          <p:spPr bwMode="auto">
            <a:xfrm>
              <a:off x="2968" y="3241"/>
              <a:ext cx="98" cy="185"/>
            </a:xfrm>
            <a:custGeom>
              <a:avLst/>
              <a:gdLst>
                <a:gd name="T0" fmla="*/ 67 w 98"/>
                <a:gd name="T1" fmla="*/ 0 h 185"/>
                <a:gd name="T2" fmla="*/ 98 w 98"/>
                <a:gd name="T3" fmla="*/ 13 h 185"/>
                <a:gd name="T4" fmla="*/ 32 w 98"/>
                <a:gd name="T5" fmla="*/ 185 h 185"/>
                <a:gd name="T6" fmla="*/ 0 w 98"/>
                <a:gd name="T7" fmla="*/ 176 h 185"/>
                <a:gd name="T8" fmla="*/ 3 w 98"/>
                <a:gd name="T9" fmla="*/ 75 h 185"/>
                <a:gd name="T10" fmla="*/ 67 w 98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85"/>
                <a:gd name="T20" fmla="*/ 98 w 98"/>
                <a:gd name="T21" fmla="*/ 185 h 1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85">
                  <a:moveTo>
                    <a:pt x="67" y="0"/>
                  </a:moveTo>
                  <a:lnTo>
                    <a:pt x="98" y="13"/>
                  </a:lnTo>
                  <a:lnTo>
                    <a:pt x="32" y="185"/>
                  </a:lnTo>
                  <a:lnTo>
                    <a:pt x="0" y="176"/>
                  </a:lnTo>
                  <a:lnTo>
                    <a:pt x="3" y="7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66CC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234" name="Group 110"/>
            <p:cNvGrpSpPr>
              <a:grpSpLocks/>
            </p:cNvGrpSpPr>
            <p:nvPr/>
          </p:nvGrpSpPr>
          <p:grpSpPr bwMode="auto">
            <a:xfrm rot="6654216">
              <a:off x="2892" y="3306"/>
              <a:ext cx="190" cy="38"/>
              <a:chOff x="612" y="3237"/>
              <a:chExt cx="908" cy="454"/>
            </a:xfrm>
          </p:grpSpPr>
          <p:sp>
            <p:nvSpPr>
              <p:cNvPr id="238" name="Arc 111"/>
              <p:cNvSpPr>
                <a:spLocks/>
              </p:cNvSpPr>
              <p:nvPr/>
            </p:nvSpPr>
            <p:spPr bwMode="auto">
              <a:xfrm flipV="1">
                <a:off x="1066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39" name="Arc 112"/>
              <p:cNvSpPr>
                <a:spLocks/>
              </p:cNvSpPr>
              <p:nvPr/>
            </p:nvSpPr>
            <p:spPr bwMode="auto">
              <a:xfrm flipH="1" flipV="1">
                <a:off x="612" y="3237"/>
                <a:ext cx="454" cy="45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6CCFF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235" name="Oval 113"/>
            <p:cNvSpPr>
              <a:spLocks noChangeArrowheads="1"/>
            </p:cNvSpPr>
            <p:nvPr/>
          </p:nvSpPr>
          <p:spPr bwMode="auto">
            <a:xfrm rot="6527689">
              <a:off x="2934" y="3301"/>
              <a:ext cx="189" cy="76"/>
            </a:xfrm>
            <a:prstGeom prst="ellipse">
              <a:avLst/>
            </a:prstGeom>
            <a:solidFill>
              <a:srgbClr val="66CC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Line 114"/>
            <p:cNvSpPr>
              <a:spLocks noChangeShapeType="1"/>
            </p:cNvSpPr>
            <p:nvPr/>
          </p:nvSpPr>
          <p:spPr bwMode="auto">
            <a:xfrm>
              <a:off x="3036" y="3240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Line 115"/>
            <p:cNvSpPr>
              <a:spLocks noChangeShapeType="1"/>
            </p:cNvSpPr>
            <p:nvPr/>
          </p:nvSpPr>
          <p:spPr bwMode="auto">
            <a:xfrm>
              <a:off x="2972" y="3419"/>
              <a:ext cx="20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40" name="Line 116"/>
          <p:cNvSpPr>
            <a:spLocks noChangeShapeType="1"/>
          </p:cNvSpPr>
          <p:nvPr/>
        </p:nvSpPr>
        <p:spPr bwMode="auto">
          <a:xfrm flipV="1">
            <a:off x="5738384" y="5661025"/>
            <a:ext cx="666750" cy="222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1" name="Line 117"/>
          <p:cNvSpPr>
            <a:spLocks noChangeShapeType="1"/>
          </p:cNvSpPr>
          <p:nvPr/>
        </p:nvSpPr>
        <p:spPr bwMode="auto">
          <a:xfrm>
            <a:off x="5722509" y="5722938"/>
            <a:ext cx="461963" cy="442912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25959"/>
            <a:ext cx="9144000" cy="5474841"/>
          </a:xfrm>
        </p:spPr>
        <p:txBody>
          <a:bodyPr/>
          <a:lstStyle/>
          <a:p>
            <a:r>
              <a:rPr lang="en-US" altLang="ja-JP" dirty="0" smtClean="0"/>
              <a:t>Michelson-type interferometers are used</a:t>
            </a:r>
          </a:p>
          <a:p>
            <a:r>
              <a:rPr lang="en-US" altLang="ja-JP" dirty="0" smtClean="0"/>
              <a:t>Differential change of the arm path lengths</a:t>
            </a:r>
          </a:p>
          <a:p>
            <a:pPr>
              <a:buNone/>
            </a:pPr>
            <a:r>
              <a:rPr lang="en-US" altLang="ja-JP" dirty="0" smtClean="0"/>
              <a:t>					     =&gt;change interference</a:t>
            </a:r>
          </a:p>
          <a:p>
            <a:pPr>
              <a:buNone/>
            </a:pPr>
            <a:r>
              <a:rPr lang="en-US" altLang="ja-JP" dirty="0" smtClean="0"/>
              <a:t>							condition	</a:t>
            </a:r>
          </a:p>
        </p:txBody>
      </p:sp>
      <p:sp>
        <p:nvSpPr>
          <p:cNvPr id="247" name="Text Box 71"/>
          <p:cNvSpPr txBox="1">
            <a:spLocks noChangeArrowheads="1"/>
          </p:cNvSpPr>
          <p:nvPr/>
        </p:nvSpPr>
        <p:spPr bwMode="auto">
          <a:xfrm>
            <a:off x="3113447" y="5257623"/>
            <a:ext cx="15927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Beamsplitter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48" name="Text Box 72"/>
          <p:cNvSpPr txBox="1">
            <a:spLocks noChangeArrowheads="1"/>
          </p:cNvSpPr>
          <p:nvPr/>
        </p:nvSpPr>
        <p:spPr bwMode="auto">
          <a:xfrm>
            <a:off x="3415998" y="4415852"/>
            <a:ext cx="1395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Mirror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49" name="Text Box 73"/>
          <p:cNvSpPr txBox="1">
            <a:spLocks noChangeArrowheads="1"/>
          </p:cNvSpPr>
          <p:nvPr/>
        </p:nvSpPr>
        <p:spPr bwMode="auto">
          <a:xfrm>
            <a:off x="6286422" y="4383525"/>
            <a:ext cx="1395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Mirror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50" name="Text Box 69"/>
          <p:cNvSpPr txBox="1">
            <a:spLocks noChangeArrowheads="1"/>
          </p:cNvSpPr>
          <p:nvPr/>
        </p:nvSpPr>
        <p:spPr bwMode="auto">
          <a:xfrm>
            <a:off x="3090340" y="6084754"/>
            <a:ext cx="903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Laser</a:t>
            </a:r>
            <a:endParaRPr lang="ja-JP" altLang="en-US" sz="2000" b="1" dirty="0">
              <a:latin typeface="Times New Roman" charset="0"/>
            </a:endParaRPr>
          </a:p>
        </p:txBody>
      </p:sp>
      <p:sp>
        <p:nvSpPr>
          <p:cNvPr id="251" name="Text Box 70"/>
          <p:cNvSpPr txBox="1">
            <a:spLocks noChangeArrowheads="1"/>
          </p:cNvSpPr>
          <p:nvPr/>
        </p:nvSpPr>
        <p:spPr bwMode="auto">
          <a:xfrm>
            <a:off x="6607972" y="5421418"/>
            <a:ext cx="19436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Interference </a:t>
            </a:r>
          </a:p>
          <a:p>
            <a:pPr algn="l">
              <a:spcBef>
                <a:spcPct val="50000"/>
              </a:spcBef>
            </a:pPr>
            <a:r>
              <a:rPr lang="en-US" altLang="ja-JP" sz="2000" b="1" dirty="0" smtClean="0">
                <a:latin typeface="Times New Roman" charset="0"/>
              </a:rPr>
              <a:t>Fringe</a:t>
            </a:r>
            <a:endParaRPr lang="ja-JP" altLang="en-US" sz="2000" b="1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6.2963E-6 L 0.03281 0.01575 " pathEditMode="relative" ptsTypes="AA">
                                      <p:cBhvr>
                                        <p:cTn id="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03657 L -1.38889E-6 -2.59259E-6 " pathEditMode="relative" rAng="0" ptsTypes="AA">
                                      <p:cBhvr>
                                        <p:cTn id="8" dur="500" spd="-100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0" y="18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09948 0.1277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4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5959"/>
          </a:xfrm>
        </p:spPr>
        <p:txBody>
          <a:bodyPr>
            <a:normAutofit/>
          </a:bodyPr>
          <a:lstStyle/>
          <a:p>
            <a:r>
              <a:rPr lang="en-US" dirty="0" smtClean="0"/>
              <a:t>Antenna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Antenna pattern </a:t>
            </a:r>
            <a:r>
              <a:rPr lang="en-US" sz="2000" dirty="0" smtClean="0"/>
              <a:t>(</a:t>
            </a:r>
            <a:r>
              <a:rPr lang="en-US" sz="2000" dirty="0" smtClean="0"/>
              <a:t>at low frequencies)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498" y="2230049"/>
            <a:ext cx="4930565" cy="3407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3499" y="5809671"/>
            <a:ext cx="4633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Rev. Mod. Phys</a:t>
            </a:r>
            <a:r>
              <a:rPr lang="en-US" sz="1600" dirty="0" smtClean="0">
                <a:hlinkClick r:id="rId3"/>
              </a:rPr>
              <a:t>. </a:t>
            </a:r>
            <a:r>
              <a:rPr lang="en-US" sz="1600" b="1" dirty="0" smtClean="0">
                <a:hlinkClick r:id="rId3"/>
              </a:rPr>
              <a:t>86</a:t>
            </a:r>
            <a:r>
              <a:rPr lang="en-US" sz="1600" dirty="0" smtClean="0">
                <a:hlinkClick r:id="rId3"/>
              </a:rPr>
              <a:t> (2014) 121</a:t>
            </a:r>
            <a:r>
              <a:rPr lang="en-US" sz="1600" dirty="0">
                <a:hlinkClick r:id="rId3"/>
              </a:rPr>
              <a:t>-</a:t>
            </a:r>
            <a:r>
              <a:rPr lang="en-US" sz="1600" dirty="0" smtClean="0">
                <a:hlinkClick r:id="rId3"/>
              </a:rPr>
              <a:t>151</a:t>
            </a:r>
          </a:p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://link.aps.org/doi/10.1103/RevModPhys.</a:t>
            </a:r>
            <a:r>
              <a:rPr lang="en-US" sz="1600" dirty="0" smtClean="0">
                <a:hlinkClick r:id="rId3"/>
              </a:rPr>
              <a:t>86.121</a:t>
            </a:r>
            <a:r>
              <a:rPr lang="en-US" sz="1600" dirty="0"/>
              <a:t>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://arxiv.org/abs/</a:t>
            </a:r>
            <a:r>
              <a:rPr lang="en-US" sz="1600" dirty="0" smtClean="0">
                <a:hlinkClick r:id="rId4"/>
              </a:rPr>
              <a:t>1305.5188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06" y="2243559"/>
            <a:ext cx="32385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9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モジュール">
  <a:themeElements>
    <a:clrScheme name="モジュール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モジュール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モジュー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モジュール.thmx</Template>
  <TotalTime>2774</TotalTime>
  <Words>652</Words>
  <Application>Microsoft Macintosh PowerPoint</Application>
  <PresentationFormat>On-screen Show (4:3)</PresentationFormat>
  <Paragraphs>249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モジュール</vt:lpstr>
      <vt:lpstr>数式</vt:lpstr>
      <vt:lpstr>ビットマップ イメージ</vt:lpstr>
      <vt:lpstr>LIGO-India Detector Master Class Introduction</vt:lpstr>
      <vt:lpstr>Who is this guy!?</vt:lpstr>
      <vt:lpstr>LIGO-India Detector Master Class: Overview</vt:lpstr>
      <vt:lpstr>LIGO-India Detector Master Class: Overview</vt:lpstr>
      <vt:lpstr>Interferometer GW detection</vt:lpstr>
      <vt:lpstr>Gravitational wave</vt:lpstr>
      <vt:lpstr>Gravitational wave</vt:lpstr>
      <vt:lpstr>Interferometer GW detection</vt:lpstr>
      <vt:lpstr>Antenna pattern</vt:lpstr>
      <vt:lpstr>Amplitude of GWs</vt:lpstr>
      <vt:lpstr>Size of interferometer GW detectors</vt:lpstr>
      <vt:lpstr>Size of interferometer GW detectors</vt:lpstr>
      <vt:lpstr>Components of the interferometer</vt:lpstr>
      <vt:lpstr>Components of the interferometer</vt:lpstr>
      <vt:lpstr>Components of the interferometer</vt:lpstr>
      <vt:lpstr>What can we do for the detection?</vt:lpstr>
      <vt:lpstr>Sensitivity and noise</vt:lpstr>
      <vt:lpstr>aLIGO sensitivity</vt:lpstr>
      <vt:lpstr>Data Analysis</vt:lpstr>
      <vt:lpstr>Data Analysis</vt:lpstr>
      <vt:lpstr>Binary range</vt:lpstr>
      <vt:lpstr>Localization capability:</vt:lpstr>
      <vt:lpstr>Localization capability:</vt:lpstr>
      <vt:lpstr>Data Analysis</vt:lpstr>
      <vt:lpstr>Data Analysis</vt:lpstr>
      <vt:lpstr>Summary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Arai Koji</dc:creator>
  <cp:lastModifiedBy>Koji Arai</cp:lastModifiedBy>
  <cp:revision>64</cp:revision>
  <dcterms:created xsi:type="dcterms:W3CDTF">2010-06-17T21:13:06Z</dcterms:created>
  <dcterms:modified xsi:type="dcterms:W3CDTF">2014-12-14T02:26:47Z</dcterms:modified>
</cp:coreProperties>
</file>