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</p:sldMasterIdLst>
  <p:notesMasterIdLst>
    <p:notesMasterId r:id="rId40"/>
  </p:notesMasterIdLst>
  <p:handoutMasterIdLst>
    <p:handoutMasterId r:id="rId41"/>
  </p:handoutMasterIdLst>
  <p:sldIdLst>
    <p:sldId id="679" r:id="rId2"/>
    <p:sldId id="708" r:id="rId3"/>
    <p:sldId id="709" r:id="rId4"/>
    <p:sldId id="683" r:id="rId5"/>
    <p:sldId id="697" r:id="rId6"/>
    <p:sldId id="685" r:id="rId7"/>
    <p:sldId id="698" r:id="rId8"/>
    <p:sldId id="700" r:id="rId9"/>
    <p:sldId id="684" r:id="rId10"/>
    <p:sldId id="699" r:id="rId11"/>
    <p:sldId id="688" r:id="rId12"/>
    <p:sldId id="694" r:id="rId13"/>
    <p:sldId id="695" r:id="rId14"/>
    <p:sldId id="696" r:id="rId15"/>
    <p:sldId id="680" r:id="rId16"/>
    <p:sldId id="701" r:id="rId17"/>
    <p:sldId id="678" r:id="rId18"/>
    <p:sldId id="681" r:id="rId19"/>
    <p:sldId id="702" r:id="rId20"/>
    <p:sldId id="682" r:id="rId21"/>
    <p:sldId id="703" r:id="rId22"/>
    <p:sldId id="704" r:id="rId23"/>
    <p:sldId id="705" r:id="rId24"/>
    <p:sldId id="706" r:id="rId25"/>
    <p:sldId id="707" r:id="rId26"/>
    <p:sldId id="661" r:id="rId27"/>
    <p:sldId id="666" r:id="rId28"/>
    <p:sldId id="655" r:id="rId29"/>
    <p:sldId id="712" r:id="rId30"/>
    <p:sldId id="713" r:id="rId31"/>
    <p:sldId id="668" r:id="rId32"/>
    <p:sldId id="676" r:id="rId33"/>
    <p:sldId id="657" r:id="rId34"/>
    <p:sldId id="710" r:id="rId35"/>
    <p:sldId id="669" r:id="rId36"/>
    <p:sldId id="673" r:id="rId37"/>
    <p:sldId id="671" r:id="rId38"/>
    <p:sldId id="570" r:id="rId3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E52EF"/>
    <a:srgbClr val="66FF33"/>
    <a:srgbClr val="EFFA14"/>
    <a:srgbClr val="0000FF"/>
    <a:srgbClr val="10CFFC"/>
    <a:srgbClr val="AD33AD"/>
    <a:srgbClr val="4D4D4D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2" autoAdjust="0"/>
    <p:restoredTop sz="92522" autoAdjust="0"/>
  </p:normalViewPr>
  <p:slideViewPr>
    <p:cSldViewPr snapToGrid="0">
      <p:cViewPr>
        <p:scale>
          <a:sx n="108" d="100"/>
          <a:sy n="108" d="100"/>
        </p:scale>
        <p:origin x="-1568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-232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Relationship Id="rId2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ymbol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B3A158B-71A7-354F-9E2A-B6664785452C}" type="datetime1">
              <a:rPr lang="en-US"/>
              <a:pPr/>
              <a:t>2014-11-28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ymbol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95BDD4B-D6DC-B04C-8AE8-0632D18E9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7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>
            <a:lvl1pPr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b" anchorCtr="0" compatLnSpc="1">
            <a:prstTxWarp prst="textNoShape">
              <a:avLst/>
            </a:prstTxWarp>
          </a:bodyPr>
          <a:lstStyle>
            <a:lvl1pPr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400" b="0">
                <a:latin typeface="Times" charset="0"/>
              </a:defRPr>
            </a:lvl1pPr>
          </a:lstStyle>
          <a:p>
            <a:fld id="{8126C1DB-6E50-EF4B-AE93-B3B548AAA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05994FC-BE8A-164F-B699-665FE8443F70}" type="slidenum">
              <a:rPr lang="en-US" sz="1300">
                <a:latin typeface="Times New Roman" charset="0"/>
              </a:rPr>
              <a:pPr>
                <a:defRPr/>
              </a:pPr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E474DF4-1057-624F-B5D9-081B0A4650D4}" type="slidenum">
              <a:rPr lang="en-US" sz="1300">
                <a:latin typeface="Times New Roman" charset="0"/>
              </a:rPr>
              <a:pPr>
                <a:defRPr/>
              </a:pPr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AC6605A-501C-B74D-94C7-08C496056D54}" type="slidenum">
              <a:rPr lang="en-US" sz="1300">
                <a:latin typeface="Times New Roman" charset="0"/>
              </a:rPr>
              <a:pPr>
                <a:defRPr/>
              </a:pPr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1295400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1E36B5-1690-4941-8E46-7A35D4D67E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5630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1312334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3F5FB0-7E2D-7F46-80AE-20B8AC0B27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545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295400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3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1005FF-FE99-1C42-98B3-76CBFFFD94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3381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58D7674E-6739-8049-ACEB-5EAD7B8BA37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0" y="1295400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xmlns:p14="http://schemas.microsoft.com/office/powerpoint/2010/main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-10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800">
          <a:solidFill>
            <a:schemeClr val="tx1"/>
          </a:solidFill>
          <a:latin typeface="Arial" pitchFamily="-10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800">
          <a:solidFill>
            <a:schemeClr val="tx1"/>
          </a:solidFill>
          <a:latin typeface="Arial" pitchFamily="-106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800">
          <a:solidFill>
            <a:schemeClr val="tx1"/>
          </a:solidFill>
          <a:latin typeface="Arial" pitchFamily="-106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800">
          <a:solidFill>
            <a:schemeClr val="tx1"/>
          </a:solidFill>
          <a:latin typeface="Arial" pitchFamily="-106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800">
          <a:solidFill>
            <a:schemeClr val="tx1"/>
          </a:solidFill>
          <a:latin typeface="Arial" pitchFamily="-106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2.doc"/><Relationship Id="rId4" Type="http://schemas.openxmlformats.org/officeDocument/2006/relationships/image" Target="../media/image45.wmf"/><Relationship Id="rId5" Type="http://schemas.openxmlformats.org/officeDocument/2006/relationships/image" Target="../media/image4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1"/>
            <a:ext cx="7772400" cy="782474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Parts of the path to today’s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Interferometric Gravitational-Wave detectors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314090" y="889076"/>
            <a:ext cx="2708437" cy="952841"/>
          </a:xfrm>
        </p:spPr>
        <p:txBody>
          <a:bodyPr/>
          <a:lstStyle/>
          <a:p>
            <a:pPr algn="r"/>
            <a:r>
              <a:rPr lang="en-US" sz="1600" dirty="0" smtClean="0">
                <a:solidFill>
                  <a:schemeClr val="tx2"/>
                </a:solidFill>
                <a:latin typeface="Helvetica" charset="0"/>
              </a:rPr>
              <a:t>GWA</a:t>
            </a:r>
            <a:endParaRPr lang="en-US" sz="1600" dirty="0" smtClean="0">
              <a:solidFill>
                <a:schemeClr val="tx2"/>
              </a:solidFill>
              <a:latin typeface="Helvetica" charset="0"/>
            </a:endParaRPr>
          </a:p>
          <a:p>
            <a:pPr algn="r"/>
            <a:r>
              <a:rPr lang="en-US" sz="1600" dirty="0" smtClean="0">
                <a:solidFill>
                  <a:schemeClr val="tx2"/>
                </a:solidFill>
                <a:latin typeface="Helvetica" charset="0"/>
              </a:rPr>
              <a:t>LIGO-</a:t>
            </a:r>
            <a:r>
              <a:rPr lang="en-US" sz="1600" dirty="0">
                <a:solidFill>
                  <a:schemeClr val="tx2"/>
                </a:solidFill>
              </a:rPr>
              <a:t>G1401350-</a:t>
            </a:r>
            <a:r>
              <a:rPr lang="en-US" sz="1600" dirty="0" smtClean="0">
                <a:solidFill>
                  <a:schemeClr val="tx2"/>
                </a:solidFill>
              </a:rPr>
              <a:t>v4</a:t>
            </a:r>
            <a:endParaRPr lang="en-US" sz="16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97457" y="885960"/>
            <a:ext cx="4216978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n-US" sz="1800" b="0" dirty="0">
                <a:solidFill>
                  <a:schemeClr val="tx2"/>
                </a:solidFill>
                <a:latin typeface="Arial" charset="0"/>
              </a:rPr>
              <a:t>David </a:t>
            </a:r>
            <a:r>
              <a:rPr lang="en-US" sz="1800" b="0" dirty="0" smtClean="0">
                <a:solidFill>
                  <a:schemeClr val="tx2"/>
                </a:solidFill>
                <a:latin typeface="Arial" charset="0"/>
              </a:rPr>
              <a:t>Shoemaker</a:t>
            </a:r>
          </a:p>
          <a:p>
            <a:pPr algn="l">
              <a:spcBef>
                <a:spcPct val="10000"/>
              </a:spcBef>
            </a:pPr>
            <a:r>
              <a:rPr lang="en-US" sz="1800" b="0" dirty="0" smtClean="0">
                <a:solidFill>
                  <a:schemeClr val="tx2"/>
                </a:solidFill>
                <a:latin typeface="Arial" charset="0"/>
              </a:rPr>
              <a:t>For the LIGO Scientific Collaboration</a:t>
            </a:r>
            <a:endParaRPr lang="en-US" sz="1800" b="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90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Garching</a:t>
            </a:r>
            <a:r>
              <a:rPr lang="en-US" dirty="0" smtClean="0"/>
              <a:t>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71" y="1328682"/>
            <a:ext cx="9049929" cy="4995918"/>
          </a:xfrm>
        </p:spPr>
        <p:txBody>
          <a:bodyPr/>
          <a:lstStyle/>
          <a:p>
            <a:r>
              <a:rPr lang="en-US" sz="1750" dirty="0" smtClean="0"/>
              <a:t>Many key </a:t>
            </a:r>
            <a:r>
              <a:rPr lang="en-US" sz="1750" dirty="0"/>
              <a:t>discoveries/</a:t>
            </a:r>
            <a:r>
              <a:rPr lang="en-US" sz="1750" dirty="0" smtClean="0"/>
              <a:t>inventions made at </a:t>
            </a:r>
            <a:r>
              <a:rPr lang="en-US" sz="1750" dirty="0" err="1" smtClean="0"/>
              <a:t>Garching</a:t>
            </a:r>
            <a:r>
              <a:rPr lang="en-US" sz="1750" dirty="0" smtClean="0"/>
              <a:t>; a few examples…:</a:t>
            </a:r>
            <a:endParaRPr lang="en-US" sz="1750" dirty="0"/>
          </a:p>
          <a:p>
            <a:pPr lvl="1"/>
            <a:r>
              <a:rPr lang="en-US" sz="1750" dirty="0"/>
              <a:t>Common mode </a:t>
            </a:r>
            <a:r>
              <a:rPr lang="en-US" sz="1750" dirty="0" smtClean="0"/>
              <a:t>interferometer stabilization – bringing reflected light back into interference with the incoming light – </a:t>
            </a:r>
            <a:r>
              <a:rPr lang="en-US" sz="1750" i="1" dirty="0" smtClean="0"/>
              <a:t>Almost</a:t>
            </a:r>
            <a:r>
              <a:rPr lang="en-US" sz="1750" dirty="0" smtClean="0"/>
              <a:t> power recycling</a:t>
            </a:r>
            <a:endParaRPr lang="en-US" sz="1750" i="1" dirty="0"/>
          </a:p>
          <a:p>
            <a:pPr lvl="1"/>
            <a:r>
              <a:rPr lang="en-US" sz="1750" dirty="0" smtClean="0"/>
              <a:t>OSEMs – simple combined shadow sensors and </a:t>
            </a:r>
            <a:br>
              <a:rPr lang="en-US" sz="1750" dirty="0" smtClean="0"/>
            </a:br>
            <a:r>
              <a:rPr lang="en-US" sz="1750" dirty="0" smtClean="0"/>
              <a:t>electromagnetic motors for suspended mirror control</a:t>
            </a:r>
            <a:endParaRPr lang="en-US" sz="1750" dirty="0"/>
          </a:p>
          <a:p>
            <a:pPr lvl="1"/>
            <a:r>
              <a:rPr lang="en-US" sz="1750" dirty="0"/>
              <a:t>Shot noise and </a:t>
            </a:r>
            <a:r>
              <a:rPr lang="en-US" sz="1750" dirty="0" smtClean="0"/>
              <a:t>the non</a:t>
            </a:r>
            <a:r>
              <a:rPr lang="en-US" sz="1750" dirty="0"/>
              <a:t>-stationary </a:t>
            </a:r>
            <a:r>
              <a:rPr lang="en-US" sz="1750" dirty="0" smtClean="0"/>
              <a:t>aspect of it in </a:t>
            </a:r>
            <a:br>
              <a:rPr lang="en-US" sz="1750" dirty="0" smtClean="0"/>
            </a:br>
            <a:r>
              <a:rPr lang="en-US" sz="1750" dirty="0" smtClean="0"/>
              <a:t>modulated systems</a:t>
            </a:r>
          </a:p>
          <a:p>
            <a:pPr lvl="2"/>
            <a:r>
              <a:rPr lang="en-US" sz="1750" dirty="0" smtClean="0"/>
              <a:t>Came to light due to the exquisite stability of the </a:t>
            </a:r>
            <a:br>
              <a:rPr lang="en-US" sz="1750" dirty="0" smtClean="0"/>
            </a:br>
            <a:r>
              <a:rPr lang="en-US" sz="1750" dirty="0" smtClean="0"/>
              <a:t>instrument, and the dogged determination and </a:t>
            </a:r>
            <a:br>
              <a:rPr lang="en-US" sz="1750" dirty="0" smtClean="0"/>
            </a:br>
            <a:r>
              <a:rPr lang="en-US" sz="1750" dirty="0" smtClean="0"/>
              <a:t>‘housewife logic’ (her terminology!) of </a:t>
            </a:r>
            <a:r>
              <a:rPr lang="en-US" sz="1750" dirty="0" err="1" smtClean="0"/>
              <a:t>Lise</a:t>
            </a:r>
            <a:r>
              <a:rPr lang="en-US" sz="1750" dirty="0" smtClean="0"/>
              <a:t> </a:t>
            </a:r>
            <a:r>
              <a:rPr lang="en-US" sz="1750" dirty="0" err="1" smtClean="0"/>
              <a:t>Schnupp</a:t>
            </a:r>
            <a:endParaRPr lang="en-US" sz="1750" dirty="0"/>
          </a:p>
          <a:p>
            <a:pPr lvl="1"/>
            <a:r>
              <a:rPr lang="en-US" sz="1750" dirty="0" smtClean="0"/>
              <a:t>Scattering in delay lines, and means to mitigate through </a:t>
            </a:r>
            <a:br>
              <a:rPr lang="en-US" sz="1750" dirty="0" smtClean="0"/>
            </a:br>
            <a:r>
              <a:rPr lang="en-US" sz="1750" dirty="0" smtClean="0"/>
              <a:t>frequency modulation techniques</a:t>
            </a:r>
          </a:p>
          <a:p>
            <a:pPr lvl="1"/>
            <a:r>
              <a:rPr lang="en-US" sz="1750" dirty="0" smtClean="0"/>
              <a:t>Optical mode cleaners – cavities used in transmission</a:t>
            </a:r>
          </a:p>
          <a:p>
            <a:pPr lvl="1"/>
            <a:r>
              <a:rPr lang="en-US" sz="1750" dirty="0"/>
              <a:t>Multiple pendulum suspensions</a:t>
            </a:r>
          </a:p>
          <a:p>
            <a:pPr lvl="1"/>
            <a:r>
              <a:rPr lang="en-US" sz="1750" dirty="0" smtClean="0"/>
              <a:t>Suspended bare optics to avoid mechanical damping and complexity</a:t>
            </a:r>
          </a:p>
          <a:p>
            <a:pPr lvl="1"/>
            <a:r>
              <a:rPr lang="en-US" sz="1750" dirty="0" smtClean="0"/>
              <a:t>Triangular arrangement for multiple interferometers (‘</a:t>
            </a:r>
            <a:r>
              <a:rPr lang="en-US" sz="1750" i="1" dirty="0" err="1" smtClean="0"/>
              <a:t>Vorschlag</a:t>
            </a:r>
            <a:r>
              <a:rPr lang="en-US" sz="1750" i="1" dirty="0" smtClean="0"/>
              <a:t> </a:t>
            </a:r>
            <a:r>
              <a:rPr lang="en-US" sz="1750" i="1" dirty="0" err="1" smtClean="0"/>
              <a:t>zum</a:t>
            </a:r>
            <a:r>
              <a:rPr lang="en-US" sz="1750" i="1" dirty="0" smtClean="0"/>
              <a:t> </a:t>
            </a:r>
            <a:r>
              <a:rPr lang="en-US" sz="1750" i="1" dirty="0" err="1" smtClean="0"/>
              <a:t>Bau</a:t>
            </a:r>
            <a:r>
              <a:rPr lang="en-US" sz="1750" i="1" dirty="0" smtClean="0"/>
              <a:t>…’</a:t>
            </a:r>
            <a:r>
              <a:rPr lang="en-US" sz="1750" dirty="0"/>
              <a:t>)</a:t>
            </a:r>
          </a:p>
          <a:p>
            <a:r>
              <a:rPr lang="en-US" sz="1750" dirty="0" smtClean="0"/>
              <a:t>Group migrated, mostly in spirit, to Hannover, and carries on!</a:t>
            </a:r>
            <a:endParaRPr lang="en-US" sz="17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933" y="2810223"/>
            <a:ext cx="2210066" cy="16108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0914"/>
          <a:stretch/>
        </p:blipFill>
        <p:spPr>
          <a:xfrm>
            <a:off x="8195940" y="4249682"/>
            <a:ext cx="729052" cy="871923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 bwMode="auto">
          <a:xfrm>
            <a:off x="7949004" y="3492201"/>
            <a:ext cx="670256" cy="446813"/>
          </a:xfrm>
          <a:prstGeom prst="donu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8313529" y="4009563"/>
            <a:ext cx="152865" cy="67022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98193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Caltech and MIT activities</a:t>
            </a:r>
            <a:br>
              <a:rPr lang="en-US" dirty="0" smtClean="0"/>
            </a:br>
            <a:r>
              <a:rPr lang="en-US" dirty="0" smtClean="0"/>
              <a:t>(and here my focus narrows to LIGO…)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worldwide effort to establish a technical path to the required sensitivity gave some confidence that we knew what to build</a:t>
            </a:r>
          </a:p>
          <a:p>
            <a:r>
              <a:rPr lang="en-US" dirty="0" smtClean="0"/>
              <a:t>Kip Thorne, </a:t>
            </a:r>
            <a:r>
              <a:rPr lang="en-US" dirty="0" err="1" smtClean="0"/>
              <a:t>Rai</a:t>
            </a:r>
            <a:r>
              <a:rPr lang="en-US" dirty="0" smtClean="0"/>
              <a:t> Weiss, and Ron </a:t>
            </a:r>
            <a:r>
              <a:rPr lang="en-US" dirty="0" err="1" smtClean="0"/>
              <a:t>Drever</a:t>
            </a:r>
            <a:r>
              <a:rPr lang="en-US" dirty="0" smtClean="0"/>
              <a:t> each had a vision that something great could happen in this field; Kip brought </a:t>
            </a:r>
            <a:r>
              <a:rPr lang="en-US" dirty="0" err="1" smtClean="0"/>
              <a:t>Drever</a:t>
            </a:r>
            <a:r>
              <a:rPr lang="en-US" dirty="0" smtClean="0"/>
              <a:t> to Caltech to found experimental group</a:t>
            </a:r>
          </a:p>
          <a:p>
            <a:r>
              <a:rPr lang="en-US" dirty="0" err="1" smtClean="0"/>
              <a:t>Rai</a:t>
            </a:r>
            <a:r>
              <a:rPr lang="en-US" dirty="0" smtClean="0"/>
              <a:t> was certain that a unified proposal from both MIT and Caltech groups would be needed, and worked hard to make that happen</a:t>
            </a:r>
          </a:p>
          <a:p>
            <a:r>
              <a:rPr lang="en-US" dirty="0" smtClean="0"/>
              <a:t>Caltech provided strong support to the (now named) LIGO Project, with Robbie Vogt as leader </a:t>
            </a:r>
          </a:p>
          <a:p>
            <a:r>
              <a:rPr lang="en-US" dirty="0" smtClean="0"/>
              <a:t>A great deal of heat and just enough light followed, resulting in…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12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4E18055B-A140-744D-9B07-A7E1E51F4077}" type="slidenum">
              <a:rPr lang="en-US" sz="800"/>
              <a:pPr>
                <a:defRPr/>
              </a:pPr>
              <a:t>12</a:t>
            </a:fld>
            <a:endParaRPr lang="en-US" sz="8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9263" y="187319"/>
            <a:ext cx="6342215" cy="8001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1989 </a:t>
            </a:r>
            <a:r>
              <a:rPr lang="en-US" dirty="0">
                <a:latin typeface="Helvetica" charset="0"/>
              </a:rPr>
              <a:t>Proposal to the US NSF</a:t>
            </a:r>
          </a:p>
        </p:txBody>
      </p:sp>
      <p:pic>
        <p:nvPicPr>
          <p:cNvPr id="28675" name="Picture 7" descr="frontispie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06763"/>
            <a:ext cx="54991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preface-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19200"/>
            <a:ext cx="7286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639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0E8C2DBE-4213-0942-9B50-CD37CE51524F}" type="slidenum">
              <a:rPr lang="en-US" sz="800"/>
              <a:pPr>
                <a:defRPr/>
              </a:pPr>
              <a:t>13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66700"/>
            <a:ext cx="6172200" cy="8001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LIGO: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Today, Washington state…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577850" y="1660525"/>
            <a:ext cx="780415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81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6F75E7B-4BE1-C646-9ED7-04C7364BAA75}" type="slidenum">
              <a:rPr lang="en-US" sz="800"/>
              <a:pPr>
                <a:defRPr/>
              </a:pPr>
              <a:t>14</a:t>
            </a:fld>
            <a:endParaRPr lang="en-US" sz="8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467600" cy="5334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…LIGO in Louisiana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pic>
        <p:nvPicPr>
          <p:cNvPr id="32772" name="Picture 4" descr="low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0" y="1207860"/>
            <a:ext cx="715792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578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474229"/>
            <a:ext cx="9196388" cy="5429809"/>
            <a:chOff x="1109671" y="769113"/>
            <a:chExt cx="9196444" cy="5428824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769113"/>
              <a:ext cx="4971057" cy="168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b="0" dirty="0">
                  <a:solidFill>
                    <a:schemeClr val="tx2"/>
                  </a:solidFill>
                  <a:latin typeface="Helvetica" charset="0"/>
                </a:rPr>
                <a:t>Mission: </a:t>
              </a:r>
              <a:r>
                <a:rPr lang="en-US" sz="1800" b="0" dirty="0" smtClean="0">
                  <a:solidFill>
                    <a:schemeClr val="tx2"/>
                  </a:solidFill>
                  <a:latin typeface="Helvetica" charset="0"/>
                </a:rPr>
                <a:t>Develop </a:t>
              </a:r>
              <a:r>
                <a:rPr lang="en-US" sz="1800" b="0" dirty="0">
                  <a:solidFill>
                    <a:schemeClr val="tx2"/>
                  </a:solidFill>
                  <a:latin typeface="Helvetica" charset="0"/>
                </a:rPr>
                <a:t>gravitational-wave </a:t>
              </a:r>
              <a:r>
                <a:rPr lang="en-US" sz="1800" b="0" dirty="0" smtClean="0">
                  <a:solidFill>
                    <a:schemeClr val="tx2"/>
                  </a:solidFill>
                  <a:latin typeface="Helvetica" charset="0"/>
                </a:rPr>
                <a:t>detectors; Operate </a:t>
              </a:r>
              <a:r>
                <a:rPr lang="en-US" sz="1800" b="0" dirty="0">
                  <a:solidFill>
                    <a:schemeClr val="tx2"/>
                  </a:solidFill>
                  <a:latin typeface="Helvetica" charset="0"/>
                </a:rPr>
                <a:t>them as astrophysical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b="0" dirty="0">
                  <a:solidFill>
                    <a:srgbClr val="000000"/>
                  </a:solidFill>
                  <a:latin typeface="Helvetica" charset="0"/>
                </a:rPr>
                <a:t>Jointly managed by Caltech and </a:t>
              </a:r>
              <a:r>
                <a:rPr lang="en-US" sz="1800" b="0" dirty="0" smtClean="0">
                  <a:solidFill>
                    <a:srgbClr val="000000"/>
                  </a:solidFill>
                  <a:latin typeface="Helvetica" charset="0"/>
                </a:rPr>
                <a:t>MIT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b="0" dirty="0" smtClean="0">
                  <a:solidFill>
                    <a:srgbClr val="000000"/>
                  </a:solidFill>
                  <a:latin typeface="Helvetica" charset="0"/>
                </a:rPr>
                <a:t>Two 4-km arm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endParaRPr lang="en-US" sz="1800" dirty="0">
                <a:solidFill>
                  <a:schemeClr val="tx2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888" y="226557"/>
            <a:ext cx="7283450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LIGO Laboratory: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two Observatories and Caltech, MIT campuses</a:t>
            </a: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171142"/>
            <a:ext cx="2549094" cy="1532872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6025"/>
            <a:ext cx="2703513" cy="1557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60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Chronology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1985 (or so): Conceptual Design well formed</a:t>
            </a:r>
          </a:p>
          <a:p>
            <a:r>
              <a:rPr lang="en-US" dirty="0" smtClean="0"/>
              <a:t>1989 : Construction </a:t>
            </a:r>
            <a:r>
              <a:rPr lang="en-US" dirty="0"/>
              <a:t>proposal for LIGO submitted to the </a:t>
            </a:r>
            <a:r>
              <a:rPr lang="en-US" dirty="0" smtClean="0"/>
              <a:t>NSF</a:t>
            </a:r>
          </a:p>
          <a:p>
            <a:r>
              <a:rPr lang="en-US" dirty="0" smtClean="0"/>
              <a:t>1992: NSF </a:t>
            </a:r>
            <a:r>
              <a:rPr lang="en-US" dirty="0"/>
              <a:t>selects LIGO sites: Hanford, Wash., and Livingston, La.</a:t>
            </a:r>
          </a:p>
          <a:p>
            <a:r>
              <a:rPr lang="en-US" dirty="0" smtClean="0"/>
              <a:t>1994:</a:t>
            </a:r>
            <a:r>
              <a:rPr lang="en-US" dirty="0"/>
              <a:t> </a:t>
            </a:r>
            <a:r>
              <a:rPr lang="en-US" dirty="0" smtClean="0"/>
              <a:t>Groundbreaking </a:t>
            </a:r>
            <a:r>
              <a:rPr lang="en-US" dirty="0"/>
              <a:t>at Hanford site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2000: Achieved </a:t>
            </a:r>
            <a:r>
              <a:rPr lang="en-US" dirty="0"/>
              <a:t>“first lock” on Hanford 2-km interferometer </a:t>
            </a:r>
            <a:endParaRPr lang="en-US" dirty="0" smtClean="0"/>
          </a:p>
          <a:p>
            <a:r>
              <a:rPr lang="en-US" dirty="0" smtClean="0"/>
              <a:t>2002: First </a:t>
            </a:r>
            <a:r>
              <a:rPr lang="en-US" dirty="0"/>
              <a:t>scientific operation of all three interferometers in S1 </a:t>
            </a:r>
            <a:r>
              <a:rPr lang="en-US" dirty="0" smtClean="0"/>
              <a:t>run</a:t>
            </a:r>
          </a:p>
          <a:p>
            <a:r>
              <a:rPr lang="en-US" dirty="0" smtClean="0"/>
              <a:t>2005: Design </a:t>
            </a:r>
            <a:r>
              <a:rPr lang="en-US" dirty="0"/>
              <a:t>sensitivity </a:t>
            </a:r>
            <a:r>
              <a:rPr lang="en-US" dirty="0" smtClean="0"/>
              <a:t>reached</a:t>
            </a:r>
          </a:p>
          <a:p>
            <a:r>
              <a:rPr lang="en-US" b="1" dirty="0"/>
              <a:t>…so about 20 years from a conceptual design to two Observatories, instruments, commissioning to design sensitivity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2007: Science </a:t>
            </a:r>
            <a:r>
              <a:rPr lang="en-US" dirty="0"/>
              <a:t>run of one year integrated quality data at design sensitivity completed (“S5”)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Upper limits and interesting non-detections; no detections</a:t>
            </a:r>
            <a:endParaRPr lang="en-US" sz="1600" dirty="0" smtClean="0"/>
          </a:p>
          <a:p>
            <a:r>
              <a:rPr lang="en-US" dirty="0" smtClean="0"/>
              <a:t>2010:  Initial LIGO starts to be disassembled at Livingston, to enable…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9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324836" cy="1143000"/>
          </a:xfrm>
        </p:spPr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57" y="1371600"/>
            <a:ext cx="8356143" cy="495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Advanced </a:t>
            </a:r>
            <a:r>
              <a:rPr lang="en-US" dirty="0">
                <a:solidFill>
                  <a:srgbClr val="000000"/>
                </a:solidFill>
              </a:rPr>
              <a:t>LIGO is a complete redesign and rebuild of the LIGO interferometers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10x more sensitive, 1000x more of the universe probed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Advanced </a:t>
            </a:r>
            <a:r>
              <a:rPr lang="en-US" dirty="0">
                <a:solidFill>
                  <a:srgbClr val="000000"/>
                </a:solidFill>
              </a:rPr>
              <a:t>LIGO funded April 2008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$205.1M in funding from </a:t>
            </a:r>
            <a:r>
              <a:rPr lang="en-US" dirty="0" smtClean="0">
                <a:solidFill>
                  <a:srgbClr val="000000"/>
                </a:solidFill>
              </a:rPr>
              <a:t>NSF; </a:t>
            </a:r>
            <a:r>
              <a:rPr lang="en-US" dirty="0" smtClean="0"/>
              <a:t>c</a:t>
            </a:r>
            <a:r>
              <a:rPr lang="en-US" dirty="0" smtClean="0">
                <a:solidFill>
                  <a:srgbClr val="000000"/>
                </a:solidFill>
              </a:rPr>
              <a:t>apital </a:t>
            </a:r>
            <a:r>
              <a:rPr lang="en-US" dirty="0">
                <a:solidFill>
                  <a:srgbClr val="000000"/>
                </a:solidFill>
              </a:rPr>
              <a:t>contributions from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partners </a:t>
            </a:r>
            <a:r>
              <a:rPr lang="en-US" dirty="0">
                <a:solidFill>
                  <a:srgbClr val="000000"/>
                </a:solidFill>
              </a:rPr>
              <a:t>in UK, Germany, and Australia totaling $30M</a:t>
            </a:r>
          </a:p>
          <a:p>
            <a:r>
              <a:rPr lang="en-US" dirty="0">
                <a:solidFill>
                  <a:schemeClr val="tx2"/>
                </a:solidFill>
              </a:rPr>
              <a:t>Three 4 km long interferometers </a:t>
            </a:r>
            <a:r>
              <a:rPr lang="en-US" dirty="0" smtClean="0">
                <a:solidFill>
                  <a:schemeClr val="tx2"/>
                </a:solidFill>
              </a:rPr>
              <a:t>built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One for Hanford, one for Livingston, one for future installation in India</a:t>
            </a:r>
            <a:endParaRPr lang="en-US" sz="300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Construction </a:t>
            </a:r>
            <a:r>
              <a:rPr lang="en-US" dirty="0">
                <a:solidFill>
                  <a:schemeClr val="tx2"/>
                </a:solidFill>
              </a:rPr>
              <a:t>by LIGO Laboratory with participation by member groups of the LIGO Scientific Collaboration</a:t>
            </a:r>
          </a:p>
          <a:p>
            <a:r>
              <a:rPr lang="en-US" b="1" dirty="0">
                <a:solidFill>
                  <a:srgbClr val="000000"/>
                </a:solidFill>
              </a:rPr>
              <a:t>On schedule and on budget to complete in March 2015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89" y="0"/>
            <a:ext cx="1901414" cy="3236450"/>
          </a:xfrm>
          <a:prstGeom prst="rect">
            <a:avLst/>
          </a:prstGeom>
        </p:spPr>
      </p:pic>
      <p:pic>
        <p:nvPicPr>
          <p:cNvPr id="7" name="Picture 8" descr="psl_assembl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6" y="4954864"/>
            <a:ext cx="2414824" cy="190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121" y="4970087"/>
            <a:ext cx="2988736" cy="1921933"/>
          </a:xfrm>
          <a:prstGeom prst="rect">
            <a:avLst/>
          </a:prstGeom>
        </p:spPr>
      </p:pic>
      <p:pic>
        <p:nvPicPr>
          <p:cNvPr id="20" name="Picture 16" descr="https://alog.ligo-wa.caltech.edu/aLOG/uploads/2853_20120514194509_DSC19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91" y="4955678"/>
            <a:ext cx="2907967" cy="193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06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Chronology of aLIGO (as far as it goes…)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88" y="1382643"/>
            <a:ext cx="7785652" cy="4953000"/>
          </a:xfrm>
        </p:spPr>
        <p:txBody>
          <a:bodyPr/>
          <a:lstStyle/>
          <a:p>
            <a:r>
              <a:rPr lang="en-US" b="1" dirty="0" err="1" smtClean="0"/>
              <a:t>aLIGO’s</a:t>
            </a:r>
            <a:r>
              <a:rPr lang="en-US" b="1" dirty="0" smtClean="0"/>
              <a:t> path through the decades:</a:t>
            </a:r>
          </a:p>
          <a:p>
            <a:r>
              <a:rPr lang="en-US" dirty="0" smtClean="0"/>
              <a:t>1990-2000: R&amp;D, meetings like this one</a:t>
            </a:r>
          </a:p>
          <a:p>
            <a:r>
              <a:rPr lang="en-US" dirty="0" smtClean="0"/>
              <a:t>1999: White Paper with conceptual design</a:t>
            </a:r>
          </a:p>
          <a:p>
            <a:r>
              <a:rPr lang="en-US" dirty="0" smtClean="0"/>
              <a:t>2000-2004: Prototyping, modeling, </a:t>
            </a:r>
            <a:r>
              <a:rPr lang="en-US" dirty="0" smtClean="0"/>
              <a:t>applying (Note: this how where the LIGO Scientific Collaboration took form, to focus the community – City-States morph into Unions of LIGO, GEO, Virgo, KAGRA, ACIGA)</a:t>
            </a:r>
            <a:endParaRPr lang="en-US" dirty="0" smtClean="0"/>
          </a:p>
          <a:p>
            <a:r>
              <a:rPr lang="en-US" dirty="0" smtClean="0"/>
              <a:t>2006: Funding for 2008 start</a:t>
            </a:r>
          </a:p>
          <a:p>
            <a:r>
              <a:rPr lang="en-US" dirty="0" smtClean="0"/>
              <a:t>2005-2008: Engineering, 1</a:t>
            </a:r>
            <a:r>
              <a:rPr lang="en-US" baseline="30000" dirty="0" smtClean="0"/>
              <a:t>st</a:t>
            </a:r>
            <a:r>
              <a:rPr lang="en-US" dirty="0" smtClean="0"/>
              <a:t> articles, procurements</a:t>
            </a:r>
          </a:p>
          <a:p>
            <a:r>
              <a:rPr lang="en-US" dirty="0" smtClean="0"/>
              <a:t>2008-2012: Building, de-installing, cleaning, installing</a:t>
            </a:r>
          </a:p>
          <a:p>
            <a:r>
              <a:rPr lang="en-US" dirty="0" smtClean="0"/>
              <a:t>2013-2015: Installing, testing, documenting</a:t>
            </a:r>
          </a:p>
          <a:p>
            <a:r>
              <a:rPr lang="en-US" dirty="0" smtClean="0"/>
              <a:t>2015</a:t>
            </a:r>
            <a:r>
              <a:rPr lang="en-US" dirty="0" smtClean="0">
                <a:sym typeface="Wingdings"/>
              </a:rPr>
              <a:t> Astrophysics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So, about 20 years from ripe R&amp;D to fruition…</a:t>
            </a:r>
          </a:p>
          <a:p>
            <a:pPr lvl="1"/>
            <a:r>
              <a:rPr lang="en-US" b="1" dirty="0" smtClean="0"/>
              <a:t>(similar to Initial </a:t>
            </a:r>
            <a:r>
              <a:rPr lang="en-US" b="1" dirty="0" smtClean="0"/>
              <a:t>LIGO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Sobering for the next generation – </a:t>
            </a:r>
            <a:br>
              <a:rPr lang="en-US" b="1" dirty="0" smtClean="0"/>
            </a:br>
            <a:r>
              <a:rPr lang="en-US" b="1" dirty="0" smtClean="0"/>
              <a:t>need the conceptual design soon!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7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93075" y="6608763"/>
            <a:ext cx="1050925" cy="2492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660285" y="1176401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748002" y="229175"/>
            <a:ext cx="5114925" cy="700088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aLIGO is more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complex than Initial LIGO…</a:t>
            </a:r>
            <a:endParaRPr lang="en-US" dirty="0">
              <a:latin typeface="Helvetica" charset="0"/>
            </a:endParaRP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" y="305386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312863"/>
            <a:chOff x="5467407" y="1751992"/>
            <a:chExt cx="3371793" cy="2972057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284855" y="4636186"/>
            <a:ext cx="2448145" cy="5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latin typeface="Helvetica" charset="0"/>
              </a:rPr>
              <a:t>Reality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77" y="-1"/>
            <a:ext cx="3687624" cy="2217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581892" y="3533310"/>
            <a:ext cx="960598" cy="56174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21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6400" y="1273175"/>
            <a:ext cx="8286750" cy="41148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ravitational waves </a:t>
            </a:r>
            <a:r>
              <a:rPr lang="en-US" sz="2000" dirty="0">
                <a:solidFill>
                  <a:srgbClr val="000000"/>
                </a:solidFill>
              </a:rPr>
              <a:t>are </a:t>
            </a:r>
            <a:r>
              <a:rPr lang="en-US" sz="2000" dirty="0" smtClean="0">
                <a:solidFill>
                  <a:srgbClr val="000000"/>
                </a:solidFill>
              </a:rPr>
              <a:t>propagating dynamic </a:t>
            </a:r>
            <a:r>
              <a:rPr lang="en-US" sz="2000" dirty="0">
                <a:solidFill>
                  <a:srgbClr val="000000"/>
                </a:solidFill>
              </a:rPr>
              <a:t>fluctuations in the curvature of space-</a:t>
            </a:r>
            <a:r>
              <a:rPr lang="en-US" sz="2000" dirty="0" smtClean="0">
                <a:solidFill>
                  <a:srgbClr val="000000"/>
                </a:solidFill>
              </a:rPr>
              <a:t>time (‘ripples’ in space-time)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Emissions </a:t>
            </a:r>
            <a:r>
              <a:rPr lang="en-US" sz="2000" dirty="0">
                <a:solidFill>
                  <a:srgbClr val="000000"/>
                </a:solidFill>
              </a:rPr>
              <a:t>from </a:t>
            </a:r>
            <a:r>
              <a:rPr lang="en-US" sz="2000" dirty="0" smtClean="0">
                <a:solidFill>
                  <a:srgbClr val="000000"/>
                </a:solidFill>
              </a:rPr>
              <a:t>rapidly accelerating </a:t>
            </a:r>
            <a:r>
              <a:rPr lang="en-US" sz="2000" dirty="0">
                <a:solidFill>
                  <a:srgbClr val="000000"/>
                </a:solidFill>
              </a:rPr>
              <a:t>non-spherical mass </a:t>
            </a:r>
            <a:r>
              <a:rPr lang="en-US" sz="2000" dirty="0" smtClean="0">
                <a:solidFill>
                  <a:srgbClr val="000000"/>
                </a:solidFill>
              </a:rPr>
              <a:t>distributions</a:t>
            </a:r>
          </a:p>
          <a:p>
            <a:pPr lvl="1">
              <a:defRPr/>
            </a:pPr>
            <a:r>
              <a:rPr lang="en-US" sz="1400" dirty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ractically, need massive objects moving at speeds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approaching the speed of light 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According to GR, GWs propagate </a:t>
            </a:r>
            <a:r>
              <a:rPr lang="en-US" sz="1600" dirty="0">
                <a:solidFill>
                  <a:srgbClr val="000000"/>
                </a:solidFill>
              </a:rPr>
              <a:t>at the speed of light</a:t>
            </a:r>
          </a:p>
          <a:p>
            <a:pPr lvl="1"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Quadrupolar</a:t>
            </a:r>
            <a:r>
              <a:rPr lang="en-US" sz="1600" dirty="0" smtClean="0">
                <a:solidFill>
                  <a:srgbClr val="000000"/>
                </a:solidFill>
              </a:rPr>
              <a:t> radiation; two </a:t>
            </a:r>
            <a:r>
              <a:rPr lang="en-US" sz="1600" dirty="0">
                <a:solidFill>
                  <a:srgbClr val="000000"/>
                </a:solidFill>
              </a:rPr>
              <a:t>polarizations: </a:t>
            </a:r>
            <a:r>
              <a:rPr lang="en-US" sz="1600" i="1" dirty="0">
                <a:solidFill>
                  <a:srgbClr val="000000"/>
                </a:solidFill>
              </a:rPr>
              <a:t>h</a:t>
            </a:r>
            <a:r>
              <a:rPr lang="en-US" sz="1600" i="1" baseline="-25000" dirty="0">
                <a:solidFill>
                  <a:srgbClr val="000000"/>
                </a:solidFill>
              </a:rPr>
              <a:t>+</a:t>
            </a:r>
            <a:r>
              <a:rPr lang="en-US" sz="1600" dirty="0">
                <a:solidFill>
                  <a:srgbClr val="000000"/>
                </a:solidFill>
              </a:rPr>
              <a:t> and </a:t>
            </a:r>
            <a:r>
              <a:rPr lang="en-US" sz="1600" i="1" dirty="0" err="1" smtClean="0">
                <a:solidFill>
                  <a:srgbClr val="000000"/>
                </a:solidFill>
              </a:rPr>
              <a:t>h</a:t>
            </a:r>
            <a:r>
              <a:rPr lang="en-US" sz="1600" i="1" baseline="-25000" dirty="0" err="1" smtClean="0">
                <a:solidFill>
                  <a:srgbClr val="000000"/>
                </a:solidFill>
              </a:rPr>
              <a:t>x</a:t>
            </a:r>
            <a:endParaRPr lang="en-US" sz="1600" i="1" baseline="-2500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en-US" sz="1600" i="1" baseline="-2500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Physically, GWs are strains</a:t>
            </a:r>
          </a:p>
          <a:p>
            <a:pPr lvl="1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GWs carry direct information about the dynamics of matter</a:t>
            </a:r>
          </a:p>
          <a:p>
            <a:pPr lvl="1">
              <a:defRPr/>
            </a:pPr>
            <a:r>
              <a:rPr lang="en-US" sz="2400" b="1" i="1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is 10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-21</a:t>
            </a:r>
            <a:r>
              <a:rPr lang="en-US" sz="1600" b="1" dirty="0" smtClean="0">
                <a:solidFill>
                  <a:srgbClr val="000000"/>
                </a:solidFill>
              </a:rPr>
              <a:t> for a ~monthly signal rate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13800" y="6477000"/>
            <a:ext cx="3302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BD155E-CCC5-EA46-8A05-00F27A2FA3E0}" type="slidenum">
              <a:rPr lang="en-US" sz="1400">
                <a:latin typeface="Arial"/>
                <a:cs typeface="Arial"/>
              </a:rPr>
              <a:pPr>
                <a:defRPr/>
              </a:pPr>
              <a:t>2</a:t>
            </a:fld>
            <a:endParaRPr lang="en-US" sz="1400" dirty="0">
              <a:latin typeface="Arial"/>
              <a:cs typeface="Arial"/>
            </a:endParaRPr>
          </a:p>
        </p:txBody>
      </p:sp>
      <p:sp>
        <p:nvSpPr>
          <p:cNvPr id="175112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1" y="227013"/>
            <a:ext cx="4860636" cy="700087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Gravitational waves</a:t>
            </a:r>
            <a:endParaRPr lang="en-US" sz="3200" dirty="0"/>
          </a:p>
        </p:txBody>
      </p:sp>
      <p:grpSp>
        <p:nvGrpSpPr>
          <p:cNvPr id="30724" name="Group 1"/>
          <p:cNvGrpSpPr>
            <a:grpSpLocks/>
          </p:cNvGrpSpPr>
          <p:nvPr/>
        </p:nvGrpSpPr>
        <p:grpSpPr bwMode="auto">
          <a:xfrm rot="-920326">
            <a:off x="4022725" y="2573338"/>
            <a:ext cx="3670300" cy="2676525"/>
            <a:chOff x="4918535" y="3198319"/>
            <a:chExt cx="3670300" cy="2676525"/>
          </a:xfrm>
        </p:grpSpPr>
        <p:pic>
          <p:nvPicPr>
            <p:cNvPr id="175171" name="Picture 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14" y="3180160"/>
              <a:ext cx="1552575" cy="130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2" name="Picture 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5835870" y="3950192"/>
              <a:ext cx="1449388" cy="79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95515" flipV="1">
              <a:off x="6702973" y="4263758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4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7464300" y="4740908"/>
              <a:ext cx="1449387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5175" name="Line 71"/>
            <p:cNvSpPr>
              <a:spLocks noChangeShapeType="1"/>
            </p:cNvSpPr>
            <p:nvPr/>
          </p:nvSpPr>
          <p:spPr bwMode="auto">
            <a:xfrm>
              <a:off x="5761354" y="3888833"/>
              <a:ext cx="2686050" cy="13430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5180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10" y="2996623"/>
            <a:ext cx="231457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247775" y="4352925"/>
            <a:ext cx="18637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</a:rPr>
              <a:t>Credit: T. </a:t>
            </a:r>
            <a:r>
              <a:rPr lang="en-US" sz="800" dirty="0" err="1">
                <a:solidFill>
                  <a:schemeClr val="bg1"/>
                </a:solidFill>
              </a:rPr>
              <a:t>Strohmayer</a:t>
            </a:r>
            <a:r>
              <a:rPr lang="en-US" sz="800" dirty="0">
                <a:solidFill>
                  <a:schemeClr val="bg1"/>
                </a:solidFill>
              </a:rPr>
              <a:t> and D. Berry</a:t>
            </a:r>
          </a:p>
        </p:txBody>
      </p:sp>
      <p:graphicFrame>
        <p:nvGraphicFramePr>
          <p:cNvPr id="30727" name="Object 1"/>
          <p:cNvGraphicFramePr>
            <a:graphicFrameLocks noChangeAspect="1"/>
          </p:cNvGraphicFramePr>
          <p:nvPr/>
        </p:nvGraphicFramePr>
        <p:xfrm>
          <a:off x="7688263" y="5356225"/>
          <a:ext cx="9699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Equation" r:id="rId6" imgW="482600" imgH="393700" progId="Equation.3">
                  <p:embed/>
                </p:oleObj>
              </mc:Choice>
              <mc:Fallback>
                <p:oleObj name="Equation" r:id="rId6" imgW="48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263" y="5356225"/>
                        <a:ext cx="969962" cy="7921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4046538" y="5762625"/>
            <a:ext cx="3556000" cy="17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990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aLIGO system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40" y="1394848"/>
            <a:ext cx="6606083" cy="48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7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931991" cy="1143000"/>
          </a:xfrm>
        </p:spPr>
        <p:txBody>
          <a:bodyPr/>
          <a:lstStyle/>
          <a:p>
            <a:r>
              <a:rPr lang="en-US" sz="3000" dirty="0" smtClean="0">
                <a:latin typeface="Helvetica" charset="0"/>
              </a:rPr>
              <a:t>Design drivers </a:t>
            </a:r>
            <a:endParaRPr lang="en-US" sz="3000" dirty="0">
              <a:latin typeface="Helvetic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30909" y="1294277"/>
            <a:ext cx="8913091" cy="464185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Long arms and extreme interferometry lead to many design impacts</a:t>
            </a:r>
          </a:p>
          <a:p>
            <a:r>
              <a:rPr lang="en-US" dirty="0" smtClean="0">
                <a:latin typeface="Helvetica" charset="0"/>
              </a:rPr>
              <a:t>World’s biggest UHV vacuum system, straighter than earth’s curvature</a:t>
            </a:r>
          </a:p>
          <a:p>
            <a:r>
              <a:rPr lang="en-US" dirty="0" smtClean="0">
                <a:latin typeface="Helvetica" charset="0"/>
              </a:rPr>
              <a:t>Optics size – 1064 nm over 4km </a:t>
            </a:r>
            <a:r>
              <a:rPr lang="en-US" dirty="0" smtClean="0">
                <a:latin typeface="Helvetica" charset="0"/>
              </a:rPr>
              <a:t>requires beam </a:t>
            </a:r>
            <a:r>
              <a:rPr lang="en-US" dirty="0" smtClean="0">
                <a:latin typeface="Helvetica" charset="0"/>
              </a:rPr>
              <a:t>spots of ~12 cm, 34cm optics</a:t>
            </a:r>
          </a:p>
          <a:p>
            <a:r>
              <a:rPr lang="en-US" dirty="0" smtClean="0">
                <a:latin typeface="Helvetica" charset="0"/>
              </a:rPr>
              <a:t>Readout requirements of one part in 10</a:t>
            </a:r>
            <a:r>
              <a:rPr lang="en-US" baseline="30000" dirty="0" smtClean="0">
                <a:latin typeface="Helvetica" charset="0"/>
              </a:rPr>
              <a:t>10</a:t>
            </a:r>
            <a:r>
              <a:rPr lang="en-US" dirty="0" smtClean="0">
                <a:latin typeface="Helvetica" charset="0"/>
              </a:rPr>
              <a:t> of a fringe requires 200W CW </a:t>
            </a:r>
            <a:r>
              <a:rPr lang="en-US" dirty="0" err="1" smtClean="0">
                <a:latin typeface="Helvetica" charset="0"/>
              </a:rPr>
              <a:t>Nd:YAG</a:t>
            </a:r>
            <a:r>
              <a:rPr lang="en-US" dirty="0" smtClean="0">
                <a:latin typeface="Helvetica" charset="0"/>
              </a:rPr>
              <a:t> lasers, stabilized in frequency, intensity, and pointing; boosted to ~1 MW with optical resonant cavities</a:t>
            </a:r>
          </a:p>
          <a:p>
            <a:r>
              <a:rPr lang="en-US" dirty="0" smtClean="0">
                <a:latin typeface="Helvetica" charset="0"/>
              </a:rPr>
              <a:t>Pointing and control requirements – hold 4km cavities on resonance to 10</a:t>
            </a:r>
            <a:r>
              <a:rPr lang="en-US" baseline="30000" dirty="0" smtClean="0">
                <a:latin typeface="Helvetica" charset="0"/>
              </a:rPr>
              <a:t>-15</a:t>
            </a:r>
            <a:r>
              <a:rPr lang="en-US" dirty="0" smtClean="0">
                <a:latin typeface="Helvetica" charset="0"/>
              </a:rPr>
              <a:t> m;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point optics with </a:t>
            </a:r>
            <a:r>
              <a:rPr lang="en-US" dirty="0" err="1" smtClean="0">
                <a:latin typeface="Helvetica" charset="0"/>
              </a:rPr>
              <a:t>microradian</a:t>
            </a:r>
            <a:r>
              <a:rPr lang="en-US" dirty="0" smtClean="0">
                <a:latin typeface="Helvetica" charset="0"/>
              </a:rPr>
              <a:t> RMS motion; 5 coupled cavities, 21 coupled DOF</a:t>
            </a:r>
          </a:p>
          <a:p>
            <a:r>
              <a:rPr lang="en-US" dirty="0" smtClean="0">
                <a:latin typeface="Helvetica" charset="0"/>
              </a:rPr>
              <a:t>Suppress seismic and anthropogenic noise input; another 18×5 + 12×5 MIMO DOF</a:t>
            </a:r>
          </a:p>
          <a:p>
            <a:endParaRPr lang="en-US" dirty="0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93075" y="6608763"/>
            <a:ext cx="1050925" cy="249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21</a:t>
            </a:fld>
            <a:endParaRPr lang="en-US" sz="1200">
              <a:latin typeface="Helvetica" charset="0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17636"/>
          <a:stretch/>
        </p:blipFill>
        <p:spPr bwMode="auto">
          <a:xfrm>
            <a:off x="0" y="4144885"/>
            <a:ext cx="3862578" cy="27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vacequip-liv p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74" y="4082480"/>
            <a:ext cx="3757626" cy="277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41467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Half-nm flatness over </a:t>
            </a:r>
            <a:r>
              <a:rPr lang="en-US" dirty="0" smtClean="0">
                <a:latin typeface="Helvetica" charset="0"/>
              </a:rPr>
              <a:t>300mm diameter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0.5 </a:t>
            </a:r>
            <a:r>
              <a:rPr lang="en-US" dirty="0">
                <a:latin typeface="Helvetica" charset="0"/>
              </a:rPr>
              <a:t>ppm absorption at </a:t>
            </a:r>
            <a:r>
              <a:rPr lang="en-US" dirty="0" smtClean="0">
                <a:latin typeface="Helvetica" charset="0"/>
              </a:rPr>
              <a:t>1064nm</a:t>
            </a:r>
          </a:p>
          <a:p>
            <a:r>
              <a:rPr lang="en-US" dirty="0" smtClean="0">
                <a:latin typeface="Helvetica" charset="0"/>
              </a:rPr>
              <a:t>Coating specs for 1064 and 532 nm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Mechanical </a:t>
            </a:r>
            <a:r>
              <a:rPr lang="en-US" dirty="0">
                <a:latin typeface="Helvetica" charset="0"/>
              </a:rPr>
              <a:t>requirements: bulk and coating thermal noise, high resonant </a:t>
            </a:r>
            <a:r>
              <a:rPr lang="en-US" dirty="0" smtClean="0">
                <a:latin typeface="Helvetica" charset="0"/>
              </a:rPr>
              <a:t>frequency</a:t>
            </a:r>
            <a:endParaRPr lang="en-US" dirty="0">
              <a:latin typeface="Helvetica" charset="0"/>
            </a:endParaRP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513903" y="278681"/>
            <a:ext cx="2405063" cy="541337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66163" y="6486525"/>
            <a:ext cx="490537" cy="43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22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4043130" y="13134"/>
            <a:ext cx="5102458" cy="443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-1" y="1286907"/>
            <a:ext cx="39802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sz="1800" b="0" dirty="0">
                <a:latin typeface="Helvetica" charset="0"/>
              </a:rPr>
              <a:t>Both the physical test mass – </a:t>
            </a:r>
            <a:br>
              <a:rPr lang="en-US" sz="1800" b="0" dirty="0">
                <a:latin typeface="Helvetica" charset="0"/>
              </a:rPr>
            </a:br>
            <a:r>
              <a:rPr lang="en-US" sz="1800" b="0" dirty="0">
                <a:latin typeface="Helvetica" charset="0"/>
              </a:rPr>
              <a:t>a free point in space-time – and a crucial optical element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1800" b="0" dirty="0" smtClean="0">
                <a:latin typeface="Arial"/>
                <a:ea typeface="+mn-ea"/>
                <a:cs typeface="Arial"/>
              </a:rPr>
              <a:t>Requires </a:t>
            </a:r>
            <a:r>
              <a:rPr lang="en-US" sz="1800" b="0" dirty="0">
                <a:latin typeface="Arial"/>
                <a:ea typeface="+mn-ea"/>
                <a:cs typeface="Arial"/>
              </a:rPr>
              <a:t>the state of the art in </a:t>
            </a:r>
            <a:r>
              <a:rPr lang="en-US" sz="1800" b="0" dirty="0" smtClean="0">
                <a:latin typeface="Arial"/>
                <a:ea typeface="+mn-ea"/>
                <a:cs typeface="Arial"/>
              </a:rPr>
              <a:t>substrates, polishing, </a:t>
            </a:r>
            <a:r>
              <a:rPr lang="en-US" sz="1800" b="0" dirty="0" smtClean="0">
                <a:latin typeface="Arial"/>
                <a:ea typeface="+mn-ea"/>
                <a:cs typeface="Arial"/>
              </a:rPr>
              <a:t>coating</a:t>
            </a:r>
            <a:endParaRPr lang="en-US" sz="1800" b="0" dirty="0">
              <a:latin typeface="Arial"/>
              <a:ea typeface="+mn-ea"/>
              <a:cs typeface="Arial"/>
            </a:endParaRPr>
          </a:p>
        </p:txBody>
      </p:sp>
      <p:grpSp>
        <p:nvGrpSpPr>
          <p:cNvPr id="55302" name="Group 2"/>
          <p:cNvGrpSpPr>
            <a:grpSpLocks/>
          </p:cNvGrpSpPr>
          <p:nvPr/>
        </p:nvGrpSpPr>
        <p:grpSpPr bwMode="auto">
          <a:xfrm>
            <a:off x="-39688" y="2754165"/>
            <a:ext cx="3732213" cy="4002088"/>
            <a:chOff x="1019587" y="26987"/>
            <a:chExt cx="4720813" cy="4106863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charset="0"/>
                    <a:sym typeface="Symbol" charset="0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434855" y="1457325"/>
                <a:ext cx="57308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 dirty="0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 dirty="0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436443" y="3362325"/>
                <a:ext cx="57308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charset="0"/>
                    <a:sym typeface="Symbol" charset="0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i="1">
                    <a:latin typeface="Helvetica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charset="0"/>
                    <a:sym typeface="Symbol" charset="0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0624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477" y="2818308"/>
            <a:ext cx="4450523" cy="4055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914" y="88467"/>
            <a:ext cx="4649304" cy="700087"/>
          </a:xfrm>
        </p:spPr>
        <p:txBody>
          <a:bodyPr/>
          <a:lstStyle/>
          <a:p>
            <a:r>
              <a:rPr lang="en-US" dirty="0" smtClean="0"/>
              <a:t>Coated Test </a:t>
            </a:r>
            <a:r>
              <a:rPr lang="en-US" dirty="0" smtClean="0"/>
              <a:t>mass Optics figure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292087"/>
            <a:ext cx="8345055" cy="4705488"/>
          </a:xfrm>
        </p:spPr>
        <p:txBody>
          <a:bodyPr/>
          <a:lstStyle/>
          <a:p>
            <a:r>
              <a:rPr lang="en-US" dirty="0" smtClean="0"/>
              <a:t>In-house metrology  on 300 mm diameter</a:t>
            </a:r>
            <a:r>
              <a:rPr lang="en-US" dirty="0"/>
              <a:t> </a:t>
            </a:r>
            <a:r>
              <a:rPr lang="en-US" dirty="0" smtClean="0"/>
              <a:t>shows 0.66 nm RMS</a:t>
            </a:r>
          </a:p>
          <a:p>
            <a:pPr lvl="1"/>
            <a:r>
              <a:rPr lang="en-US" dirty="0" smtClean="0"/>
              <a:t>Substrate is &lt;0.2 nm RMS – Ion Beam milling</a:t>
            </a:r>
          </a:p>
          <a:p>
            <a:pPr lvl="1"/>
            <a:r>
              <a:rPr lang="en-US" dirty="0" smtClean="0"/>
              <a:t>Note </a:t>
            </a:r>
            <a:r>
              <a:rPr lang="en-US" dirty="0" smtClean="0"/>
              <a:t>spiral from planetary system;</a:t>
            </a:r>
            <a:r>
              <a:rPr lang="en-US" dirty="0"/>
              <a:t> </a:t>
            </a:r>
            <a:r>
              <a:rPr lang="en-US" dirty="0" smtClean="0"/>
              <a:t>about 0.2 nm </a:t>
            </a:r>
            <a:r>
              <a:rPr lang="en-US" dirty="0" err="1" smtClean="0"/>
              <a:t>pk-pk</a:t>
            </a:r>
            <a:endParaRPr lang="en-US" dirty="0" smtClean="0"/>
          </a:p>
          <a:p>
            <a:r>
              <a:rPr lang="en-US" dirty="0" smtClean="0"/>
              <a:t>Measurements </a:t>
            </a:r>
            <a:r>
              <a:rPr lang="en-US" dirty="0" smtClean="0"/>
              <a:t>of as-</a:t>
            </a:r>
            <a:r>
              <a:rPr lang="en-US" dirty="0" smtClean="0"/>
              <a:t>built mirrors show </a:t>
            </a:r>
            <a:r>
              <a:rPr lang="en-US" dirty="0" smtClean="0"/>
              <a:t>results are better than requirements</a:t>
            </a:r>
            <a:r>
              <a:rPr lang="en-US" dirty="0" smtClean="0"/>
              <a:t>! (but then dust pulls the complete cavity loss back up to 80 ppm…)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93075" y="6608763"/>
            <a:ext cx="1050925" cy="2492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21" t="5165" b="36199"/>
          <a:stretch/>
        </p:blipFill>
        <p:spPr>
          <a:xfrm>
            <a:off x="277091" y="3267363"/>
            <a:ext cx="4143397" cy="30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37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699589" y="371147"/>
            <a:ext cx="4411719" cy="460375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Seismic Isolation: </a:t>
            </a:r>
            <a:r>
              <a:rPr lang="en-US" sz="3000" dirty="0" smtClean="0">
                <a:latin typeface="Helvetica" charset="0"/>
              </a:rPr>
              <a:t/>
            </a:r>
            <a:br>
              <a:rPr lang="en-US" sz="3000" dirty="0" smtClean="0">
                <a:latin typeface="Helvetica" charset="0"/>
              </a:rPr>
            </a:br>
            <a:r>
              <a:rPr lang="en-US" sz="3000" dirty="0" smtClean="0">
                <a:latin typeface="Helvetica" charset="0"/>
              </a:rPr>
              <a:t>Multi</a:t>
            </a:r>
            <a:r>
              <a:rPr lang="en-US" sz="3000" dirty="0">
                <a:latin typeface="Helvetica" charset="0"/>
              </a:rPr>
              <a:t>-Stage </a:t>
            </a:r>
            <a:r>
              <a:rPr lang="en-US" sz="3000" dirty="0" smtClean="0">
                <a:latin typeface="Helvetica" charset="0"/>
              </a:rPr>
              <a:t>Solution</a:t>
            </a:r>
            <a:endParaRPr lang="en-US" sz="2000" dirty="0">
              <a:latin typeface="Helvetica" charset="0"/>
            </a:endParaRP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70000"/>
            <a:ext cx="5622925" cy="69072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Objectives:</a:t>
            </a:r>
          </a:p>
          <a:p>
            <a:pPr lvl="1"/>
            <a:r>
              <a:rPr lang="en-US" dirty="0">
                <a:latin typeface="Helvetica" charset="0"/>
              </a:rPr>
              <a:t>Render seismic noise a negligible limitation to GW searches</a:t>
            </a:r>
          </a:p>
          <a:p>
            <a:pPr lvl="1"/>
            <a:r>
              <a:rPr lang="en-US" dirty="0">
                <a:latin typeface="Helvetica" charset="0"/>
              </a:rPr>
              <a:t>Reduce actuation forces on test masses</a:t>
            </a:r>
          </a:p>
          <a:p>
            <a:r>
              <a:rPr lang="en-US" dirty="0">
                <a:latin typeface="Helvetica" charset="0"/>
              </a:rPr>
              <a:t>Both suspension and seismic isolation </a:t>
            </a:r>
            <a:r>
              <a:rPr lang="en-US" dirty="0" smtClean="0">
                <a:latin typeface="Helvetica" charset="0"/>
              </a:rPr>
              <a:t>systems </a:t>
            </a:r>
            <a:r>
              <a:rPr lang="en-US" dirty="0">
                <a:latin typeface="Helvetica" charset="0"/>
              </a:rPr>
              <a:t>contribute to attenuation</a:t>
            </a:r>
          </a:p>
          <a:p>
            <a:r>
              <a:rPr lang="en-US" dirty="0">
                <a:latin typeface="Helvetica" charset="0"/>
              </a:rPr>
              <a:t>Choose an active isolation approach, 3 stages of 6 degrees-of-freedom :</a:t>
            </a:r>
          </a:p>
          <a:p>
            <a:pPr lvl="1"/>
            <a:r>
              <a:rPr lang="en-US" dirty="0">
                <a:latin typeface="Helvetica" charset="0"/>
              </a:rPr>
              <a:t>1) Hydraulic External Pre-Isolation</a:t>
            </a:r>
          </a:p>
          <a:p>
            <a:pPr lvl="1"/>
            <a:r>
              <a:rPr lang="en-US" dirty="0">
                <a:latin typeface="Helvetica" charset="0"/>
              </a:rPr>
              <a:t>2) Two Active Stages of Internal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Seismic Isolation</a:t>
            </a:r>
          </a:p>
          <a:p>
            <a:r>
              <a:rPr lang="en-US" dirty="0">
                <a:solidFill>
                  <a:srgbClr val="114FFB"/>
                </a:solidFill>
                <a:latin typeface="Helvetica" charset="0"/>
              </a:rPr>
              <a:t>Low noise sensors (position, velocity, acceleration) are combined, passed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through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a servo amplifier, and delivered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to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the optimal actuator as a function of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frequency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to hold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platform and 1-ton payload </a:t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still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in inertial s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pace </a:t>
            </a:r>
          </a:p>
          <a:p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At 10Hz: 10</a:t>
            </a:r>
            <a:r>
              <a:rPr lang="en-US" baseline="30000" dirty="0" smtClean="0">
                <a:solidFill>
                  <a:srgbClr val="114FFB"/>
                </a:solidFill>
                <a:latin typeface="Helvetica" charset="0"/>
              </a:rPr>
              <a:t>-12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 m/</a:t>
            </a:r>
            <a:r>
              <a:rPr lang="en-US" dirty="0" err="1" smtClean="0">
                <a:solidFill>
                  <a:srgbClr val="114FFB"/>
                </a:solidFill>
                <a:latin typeface="Helvetica" charset="0"/>
              </a:rPr>
              <a:t>rHz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 and -80 dB transmissibility</a:t>
            </a:r>
            <a:endParaRPr lang="en-US" dirty="0">
              <a:solidFill>
                <a:srgbClr val="114FFB"/>
              </a:solidFill>
              <a:latin typeface="Helvetica" charset="0"/>
            </a:endParaRP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74416488"/>
              </p:ext>
            </p:extLst>
          </p:nvPr>
        </p:nvGraphicFramePr>
        <p:xfrm>
          <a:off x="5792788" y="0"/>
          <a:ext cx="3351212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3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0"/>
                        <a:ext cx="3351212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739AC0-BDD9-7E4F-A428-89929799BF18}" type="slidenum">
              <a:rPr lang="en-US" sz="1200">
                <a:latin typeface="Helvetica" charset="0"/>
              </a:rPr>
              <a:pPr/>
              <a:t>24</a:t>
            </a:fld>
            <a:endParaRPr lang="en-US" sz="120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091" y="4017819"/>
            <a:ext cx="3786907" cy="284018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026727" y="3890818"/>
            <a:ext cx="681182" cy="1154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714674" y="3879272"/>
            <a:ext cx="736600" cy="230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57236" y="3636826"/>
            <a:ext cx="77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smtClean="0">
                <a:latin typeface="Arial"/>
                <a:cs typeface="Arial"/>
              </a:rPr>
              <a:t>2m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651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7938" y="3396486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1925" y="229511"/>
            <a:ext cx="7030893" cy="763588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Test Mass Quadruple </a:t>
            </a:r>
            <a:r>
              <a:rPr lang="en-US" sz="3000" dirty="0" smtClean="0">
                <a:latin typeface="Helvetica" charset="0"/>
              </a:rPr>
              <a:t/>
            </a:r>
            <a:br>
              <a:rPr lang="en-US" sz="3000" dirty="0" smtClean="0">
                <a:latin typeface="Helvetica" charset="0"/>
              </a:rPr>
            </a:br>
            <a:r>
              <a:rPr lang="en-US" sz="3000" dirty="0" smtClean="0">
                <a:latin typeface="Helvetica" charset="0"/>
              </a:rPr>
              <a:t>Pendulum </a:t>
            </a:r>
            <a:r>
              <a:rPr lang="en-US" sz="3000" dirty="0" smtClean="0">
                <a:latin typeface="Helvetica" charset="0"/>
              </a:rPr>
              <a:t>suspension  (GEO)</a:t>
            </a:r>
            <a:endParaRPr lang="en-US" sz="30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8008"/>
            <a:ext cx="6021388" cy="1987550"/>
          </a:xfrm>
        </p:spPr>
        <p:txBody>
          <a:bodyPr/>
          <a:lstStyle/>
          <a:p>
            <a:r>
              <a:rPr lang="en-GB" dirty="0" smtClean="0">
                <a:latin typeface="Helvetica" charset="0"/>
              </a:rPr>
              <a:t>Quadruple </a:t>
            </a:r>
            <a:r>
              <a:rPr lang="en-GB" dirty="0">
                <a:latin typeface="Helvetica" charset="0"/>
              </a:rPr>
              <a:t>pendulum suspensions for the </a:t>
            </a:r>
            <a:r>
              <a:rPr lang="en-GB" dirty="0" smtClean="0">
                <a:latin typeface="Helvetica" charset="0"/>
              </a:rPr>
              <a:t>test masses; </a:t>
            </a:r>
            <a:r>
              <a:rPr lang="en-GB" dirty="0">
                <a:latin typeface="Helvetica" charset="0"/>
              </a:rPr>
              <a:t>second ‘reaction’ mass to give quiet point from which to push</a:t>
            </a:r>
          </a:p>
          <a:p>
            <a:r>
              <a:rPr lang="en-GB" dirty="0">
                <a:latin typeface="Helvetica" charset="0"/>
              </a:rPr>
              <a:t>Create quasi-monolithic pendulums using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fused silica </a:t>
            </a:r>
            <a:r>
              <a:rPr lang="en-GB" dirty="0" err="1">
                <a:latin typeface="Helvetica" charset="0"/>
              </a:rPr>
              <a:t>fibers</a:t>
            </a:r>
            <a:r>
              <a:rPr lang="en-GB" dirty="0">
                <a:latin typeface="Helvetica" charset="0"/>
              </a:rPr>
              <a:t> to suspend 40 kg test mass</a:t>
            </a:r>
          </a:p>
          <a:p>
            <a:pPr lvl="1"/>
            <a:r>
              <a:rPr lang="en-GB" dirty="0">
                <a:latin typeface="Helvetica" charset="0"/>
              </a:rPr>
              <a:t>VERY Low thermal noise</a:t>
            </a:r>
            <a:r>
              <a:rPr lang="en-GB" dirty="0" smtClean="0">
                <a:latin typeface="Helvetica" charset="0"/>
              </a:rPr>
              <a:t>! </a:t>
            </a:r>
            <a:r>
              <a:rPr lang="en-GB" sz="2000" dirty="0" smtClean="0">
                <a:latin typeface="Times"/>
                <a:cs typeface="Times"/>
              </a:rPr>
              <a:t>Q = 10</a:t>
            </a:r>
            <a:r>
              <a:rPr lang="en-GB" sz="2000" baseline="30000" dirty="0" smtClean="0">
                <a:latin typeface="Times"/>
                <a:cs typeface="Times"/>
              </a:rPr>
              <a:t>9</a:t>
            </a:r>
            <a:endParaRPr lang="en-GB" sz="2000" dirty="0">
              <a:latin typeface="Times"/>
              <a:cs typeface="Times"/>
            </a:endParaRPr>
          </a:p>
          <a:p>
            <a:r>
              <a:rPr lang="en-GB" dirty="0">
                <a:latin typeface="Helvetica" charset="0"/>
              </a:rPr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dirty="0">
              <a:latin typeface="Helvetica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Slide Number Placeholder 222"/>
          <p:cNvSpPr>
            <a:spLocks noGrp="1"/>
          </p:cNvSpPr>
          <p:nvPr>
            <p:ph type="sldNum" sz="quarter" idx="4294967295"/>
          </p:nvPr>
        </p:nvSpPr>
        <p:spPr>
          <a:xfrm>
            <a:off x="8093075" y="6608763"/>
            <a:ext cx="1050925" cy="249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8486C-91C7-EA4C-BFA0-644855742D9F}" type="slidenum">
              <a:rPr lang="en-US" sz="1200">
                <a:latin typeface="Helvetica" charset="0"/>
              </a:rPr>
              <a:pPr/>
              <a:t>25</a:t>
            </a:fld>
            <a:endParaRPr lang="en-US" sz="1200">
              <a:latin typeface="Helvetica" charset="0"/>
            </a:endParaRPr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59078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 dirty="0">
                <a:latin typeface="Tahoma" charset="0"/>
              </a:rPr>
              <a:t>Final elements</a:t>
            </a:r>
          </a:p>
          <a:p>
            <a:pPr algn="l"/>
            <a:r>
              <a:rPr lang="en-GB" sz="1200" b="1" dirty="0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408335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740053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725765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11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/>
          <a:srcRect l="6311" r="5944" b="23271"/>
          <a:stretch/>
        </p:blipFill>
        <p:spPr bwMode="auto">
          <a:xfrm>
            <a:off x="1" y="3288666"/>
            <a:ext cx="9144000" cy="340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74900" y="6502400"/>
            <a:ext cx="43942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60961F-A8D6-EB49-A136-ABF4647A730F}" type="slidenum">
              <a:rPr lang="en-US" sz="1200">
                <a:latin typeface="Helvetica" charset="0"/>
                <a:cs typeface="Arial" charset="0"/>
              </a:rPr>
              <a:pPr/>
              <a:t>26</a:t>
            </a:fld>
            <a:endParaRPr lang="en-US" sz="1200" dirty="0">
              <a:latin typeface="Helvetica" charset="0"/>
              <a:cs typeface="Arial" charset="0"/>
            </a:endParaRPr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0" y="238125"/>
            <a:ext cx="5114925" cy="700088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Advanced LIGO Project Status</a:t>
            </a:r>
            <a:endParaRPr lang="en-US" dirty="0">
              <a:latin typeface="Helvetica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11138" y="1355725"/>
            <a:ext cx="8932862" cy="4641850"/>
          </a:xfrm>
        </p:spPr>
        <p:txBody>
          <a:bodyPr/>
          <a:lstStyle/>
          <a:p>
            <a:r>
              <a:rPr lang="en-US" sz="1800" dirty="0">
                <a:latin typeface="Helvetica" charset="0"/>
              </a:rPr>
              <a:t>The Project is 94% complete (earned value</a:t>
            </a:r>
            <a:r>
              <a:rPr lang="en-US" sz="1800" dirty="0" smtClean="0">
                <a:latin typeface="Helvetica" charset="0"/>
              </a:rPr>
              <a:t>); H1 97%, L1 99.7% complete</a:t>
            </a:r>
            <a:endParaRPr lang="en-US" sz="1800" dirty="0">
              <a:latin typeface="Helvetica" charset="0"/>
            </a:endParaRPr>
          </a:p>
          <a:p>
            <a:r>
              <a:rPr lang="en-US" sz="1800" dirty="0">
                <a:latin typeface="Helvetica" charset="0"/>
              </a:rPr>
              <a:t>All funds received from </a:t>
            </a:r>
            <a:r>
              <a:rPr lang="en-US" sz="1800" dirty="0" smtClean="0">
                <a:latin typeface="Helvetica" charset="0"/>
              </a:rPr>
              <a:t>NSF, all in-kind contributions made; </a:t>
            </a:r>
            <a:r>
              <a:rPr lang="en-US" sz="1800" dirty="0">
                <a:latin typeface="Helvetica" charset="0"/>
              </a:rPr>
              <a:t>$12M remaining planned cost (mostly computing), plus $3.7M contingency for surprises</a:t>
            </a:r>
          </a:p>
          <a:p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Project now extends to 2017 for Computing activities, but all else end-March 2015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0700" y="5086343"/>
            <a:ext cx="58221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Helvetica"/>
                <a:cs typeface="Helvetica"/>
              </a:rPr>
              <a:t>Oct</a:t>
            </a:r>
            <a:endParaRPr lang="en-US" sz="1800" dirty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‘14</a:t>
            </a:r>
          </a:p>
        </p:txBody>
      </p:sp>
      <p:cxnSp>
        <p:nvCxnSpPr>
          <p:cNvPr id="7174" name="Straight Arrow Connector 8"/>
          <p:cNvCxnSpPr>
            <a:cxnSpLocks noChangeShapeType="1"/>
            <a:stCxn id="4" idx="0"/>
          </p:cNvCxnSpPr>
          <p:nvPr/>
        </p:nvCxnSpPr>
        <p:spPr bwMode="auto">
          <a:xfrm flipH="1" flipV="1">
            <a:off x="5949426" y="4735507"/>
            <a:ext cx="2380" cy="35083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175" name="Group 4"/>
          <p:cNvGrpSpPr>
            <a:grpSpLocks/>
          </p:cNvGrpSpPr>
          <p:nvPr/>
        </p:nvGrpSpPr>
        <p:grpSpPr bwMode="auto">
          <a:xfrm>
            <a:off x="999660" y="4266281"/>
            <a:ext cx="1247713" cy="369332"/>
            <a:chOff x="7800975" y="4791073"/>
            <a:chExt cx="1247713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8158225" y="4791073"/>
              <a:ext cx="890463" cy="36933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latin typeface="Helvetica"/>
                  <a:cs typeface="Helvetica"/>
                </a:rPr>
                <a:t>$</a:t>
              </a:r>
              <a:r>
                <a:rPr lang="en-US" sz="1800" dirty="0" smtClean="0">
                  <a:latin typeface="Helvetica"/>
                  <a:cs typeface="Helvetica"/>
                </a:rPr>
                <a:t>205M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cxnSp>
          <p:nvCxnSpPr>
            <p:cNvPr id="7177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7800975" y="4983163"/>
              <a:ext cx="371475" cy="63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682509" cy="1143000"/>
          </a:xfrm>
        </p:spPr>
        <p:txBody>
          <a:bodyPr/>
          <a:lstStyle/>
          <a:p>
            <a:r>
              <a:rPr lang="en-US" dirty="0" smtClean="0"/>
              <a:t>Hanford</a:t>
            </a:r>
            <a:r>
              <a:rPr lang="en-US" dirty="0" smtClean="0"/>
              <a:t> </a:t>
            </a:r>
            <a:r>
              <a:rPr lang="en-US" dirty="0" smtClean="0"/>
              <a:t>installation</a:t>
            </a:r>
            <a:r>
              <a:rPr lang="en-US" dirty="0"/>
              <a:t> </a:t>
            </a:r>
            <a:r>
              <a:rPr lang="en-US" dirty="0" smtClean="0"/>
              <a:t>complete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55" y="1371600"/>
            <a:ext cx="8705272" cy="4953000"/>
          </a:xfrm>
        </p:spPr>
        <p:txBody>
          <a:bodyPr/>
          <a:lstStyle/>
          <a:p>
            <a:r>
              <a:rPr lang="en-US" dirty="0" smtClean="0"/>
              <a:t>Now under </a:t>
            </a:r>
            <a:r>
              <a:rPr lang="en-US" dirty="0"/>
              <a:t>vacuum at all </a:t>
            </a:r>
            <a:r>
              <a:rPr lang="en-US" dirty="0" smtClean="0"/>
              <a:t>stations. Dual</a:t>
            </a:r>
            <a:r>
              <a:rPr lang="en-US" dirty="0"/>
              <a:t>-recycled Michelson </a:t>
            </a:r>
            <a:r>
              <a:rPr lang="en-US" dirty="0" smtClean="0"/>
              <a:t>test underway; arms lockable with green Arm Length Stabilization, working toward full lock </a:t>
            </a:r>
          </a:p>
          <a:p>
            <a:r>
              <a:rPr lang="en-US" dirty="0" smtClean="0"/>
              <a:t>Accomplished </a:t>
            </a:r>
            <a:r>
              <a:rPr lang="en-US" dirty="0"/>
              <a:t>with huge help from LLO, </a:t>
            </a:r>
            <a:r>
              <a:rPr lang="en-US" dirty="0" smtClean="0"/>
              <a:t>CIT, MIT, LSC</a:t>
            </a:r>
            <a:endParaRPr lang="en-US" dirty="0"/>
          </a:p>
          <a:p>
            <a:r>
              <a:rPr lang="en-US" dirty="0" smtClean="0"/>
              <a:t>Next: installation acceptance, and get to two-hour-lock milestone</a:t>
            </a:r>
          </a:p>
          <a:p>
            <a:r>
              <a:rPr lang="en-US" dirty="0" smtClean="0"/>
              <a:t>Also, responsibility for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ifo</a:t>
            </a:r>
            <a:r>
              <a:rPr lang="en-US" dirty="0" smtClean="0"/>
              <a:t> (India) is at Hanford – non-trivial task.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itm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04" y="3046358"/>
            <a:ext cx="2858731" cy="3811642"/>
          </a:xfrm>
          <a:prstGeom prst="rect">
            <a:avLst/>
          </a:prstGeom>
        </p:spPr>
      </p:pic>
      <p:pic>
        <p:nvPicPr>
          <p:cNvPr id="7" name="Picture 6" descr="ham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183" y="3022023"/>
            <a:ext cx="5114636" cy="38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87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924964" cy="1143000"/>
          </a:xfrm>
        </p:spPr>
        <p:txBody>
          <a:bodyPr/>
          <a:lstStyle/>
          <a:p>
            <a:r>
              <a:rPr lang="en-US" dirty="0" smtClean="0"/>
              <a:t>Livingston Project </a:t>
            </a:r>
            <a:r>
              <a:rPr lang="en-US" dirty="0" smtClean="0"/>
              <a:t>scope finished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full interferometer lock was achieved on May 26, 2014</a:t>
            </a:r>
          </a:p>
          <a:p>
            <a:r>
              <a:rPr lang="en-US" b="1" dirty="0" smtClean="0"/>
              <a:t>L1 formally met the aLIGO goal of a 2h stable lock</a:t>
            </a:r>
          </a:p>
          <a:p>
            <a:r>
              <a:rPr lang="en-US" dirty="0" smtClean="0"/>
              <a:t>The IFO has been locked for as long as 7.5h</a:t>
            </a:r>
          </a:p>
          <a:p>
            <a:r>
              <a:rPr lang="en-US" dirty="0"/>
              <a:t>I</a:t>
            </a:r>
            <a:r>
              <a:rPr lang="en-US" dirty="0" smtClean="0"/>
              <a:t>nitial </a:t>
            </a:r>
            <a:r>
              <a:rPr lang="en-US" dirty="0"/>
              <a:t>alignment and the lock acquisition are mostly </a:t>
            </a:r>
            <a:r>
              <a:rPr lang="en-US" dirty="0" smtClean="0"/>
              <a:t>automated</a:t>
            </a:r>
          </a:p>
          <a:p>
            <a:r>
              <a:rPr lang="en-US" dirty="0" smtClean="0"/>
              <a:t>Currently recovering from some in-vacuum work</a:t>
            </a:r>
          </a:p>
          <a:p>
            <a:r>
              <a:rPr lang="en-US" dirty="0" smtClean="0"/>
              <a:t>(Need to complete System Acceptance/documentation)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359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8" r="-1480"/>
          <a:stretch/>
        </p:blipFill>
        <p:spPr>
          <a:xfrm>
            <a:off x="2315891" y="189944"/>
            <a:ext cx="6828110" cy="65576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2957"/>
            <a:ext cx="7239000" cy="5035826"/>
          </a:xfrm>
        </p:spPr>
        <p:txBody>
          <a:bodyPr anchor="t" anchorCtr="0"/>
          <a:lstStyle/>
          <a:p>
            <a:pPr algn="l"/>
            <a:r>
              <a:rPr lang="en-US" sz="2000" dirty="0" smtClean="0"/>
              <a:t>Progression of </a:t>
            </a:r>
            <a:br>
              <a:rPr lang="en-US" sz="2000" dirty="0" smtClean="0"/>
            </a:br>
            <a:r>
              <a:rPr lang="en-US" sz="2000" dirty="0" smtClean="0"/>
              <a:t>sensitivity through </a:t>
            </a:r>
            <a:br>
              <a:rPr lang="en-US" sz="2000" dirty="0" smtClean="0"/>
            </a:br>
            <a:r>
              <a:rPr lang="en-US" sz="2000" dirty="0" smtClean="0"/>
              <a:t>commissioning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Currently ~47 </a:t>
            </a:r>
            <a:r>
              <a:rPr lang="en-US" sz="2000" dirty="0" err="1" smtClean="0"/>
              <a:t>Mpc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range for NS-NS</a:t>
            </a:r>
            <a:br>
              <a:rPr lang="en-US" sz="2000" dirty="0" smtClean="0"/>
            </a:br>
            <a:r>
              <a:rPr lang="en-US" sz="2000" dirty="0" err="1" smtClean="0"/>
              <a:t>inspiral</a:t>
            </a:r>
            <a:r>
              <a:rPr lang="en-US" sz="2000" dirty="0" smtClean="0"/>
              <a:t>, SNR 8</a:t>
            </a:r>
            <a:br>
              <a:rPr lang="en-US" sz="2000" dirty="0" smtClean="0"/>
            </a:br>
            <a:r>
              <a:rPr lang="en-US" sz="2000" dirty="0" smtClean="0"/>
              <a:t>(2.6x better than </a:t>
            </a:r>
            <a:r>
              <a:rPr lang="en-US" sz="2000" dirty="0" err="1" smtClean="0"/>
              <a:t>iLIGO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Goal at full power</a:t>
            </a:r>
            <a:br>
              <a:rPr lang="en-US" sz="2000" dirty="0" smtClean="0"/>
            </a:br>
            <a:r>
              <a:rPr lang="en-US" sz="2000" dirty="0" smtClean="0"/>
              <a:t>and completed</a:t>
            </a:r>
            <a:br>
              <a:rPr lang="en-US" sz="2000" dirty="0" smtClean="0"/>
            </a:br>
            <a:r>
              <a:rPr lang="en-US" sz="2000" dirty="0" smtClean="0"/>
              <a:t>commissioning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29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70159" y="3909391"/>
            <a:ext cx="6102" cy="1334541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73575" y="3958138"/>
            <a:ext cx="1049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~</a:t>
            </a:r>
            <a:r>
              <a:rPr lang="en-US" sz="2400" dirty="0">
                <a:latin typeface="Arial"/>
                <a:cs typeface="Arial"/>
              </a:rPr>
              <a:t>5</a:t>
            </a:r>
            <a:r>
              <a:rPr lang="en-US" sz="2400" dirty="0" smtClean="0">
                <a:latin typeface="Arial"/>
                <a:cs typeface="Arial"/>
              </a:rPr>
              <a:t>0x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to go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446696" y="2517913"/>
            <a:ext cx="1764892" cy="2860261"/>
          </a:xfrm>
          <a:custGeom>
            <a:avLst/>
            <a:gdLst>
              <a:gd name="connsiteX0" fmla="*/ 1689652 w 1764892"/>
              <a:gd name="connsiteY0" fmla="*/ 0 h 2860261"/>
              <a:gd name="connsiteX1" fmla="*/ 1667565 w 1764892"/>
              <a:gd name="connsiteY1" fmla="*/ 1159565 h 2860261"/>
              <a:gd name="connsiteX2" fmla="*/ 1634434 w 1764892"/>
              <a:gd name="connsiteY2" fmla="*/ 198783 h 2860261"/>
              <a:gd name="connsiteX3" fmla="*/ 0 w 1764892"/>
              <a:gd name="connsiteY3" fmla="*/ 2860261 h 2860261"/>
              <a:gd name="connsiteX4" fmla="*/ 0 w 1764892"/>
              <a:gd name="connsiteY4" fmla="*/ 2860261 h 286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892" h="2860261">
                <a:moveTo>
                  <a:pt x="1689652" y="0"/>
                </a:moveTo>
                <a:cubicBezTo>
                  <a:pt x="1683210" y="563217"/>
                  <a:pt x="1676768" y="1126435"/>
                  <a:pt x="1667565" y="1159565"/>
                </a:cubicBezTo>
                <a:cubicBezTo>
                  <a:pt x="1658362" y="1192695"/>
                  <a:pt x="1912361" y="-84666"/>
                  <a:pt x="1634434" y="198783"/>
                </a:cubicBezTo>
                <a:cubicBezTo>
                  <a:pt x="1356507" y="482232"/>
                  <a:pt x="0" y="2860261"/>
                  <a:pt x="0" y="2860261"/>
                </a:cubicBezTo>
                <a:lnTo>
                  <a:pt x="0" y="2860261"/>
                </a:lnTo>
              </a:path>
            </a:pathLst>
          </a:cu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1954696" y="5433391"/>
            <a:ext cx="2087217" cy="47487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14252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581727" y="274638"/>
            <a:ext cx="7319818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Interferometric Gravitational-wave Detectors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</a:t>
            </a:r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interferometers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Passing </a:t>
            </a:r>
            <a:r>
              <a:rPr lang="en-US" dirty="0">
                <a:latin typeface="Helvetica" charset="0"/>
              </a:rPr>
              <a:t>GWs modulate the distance between the end test mass and the beam splitter</a:t>
            </a:r>
          </a:p>
          <a:p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The </a:t>
            </a:r>
            <a:r>
              <a:rPr lang="en-US" dirty="0">
                <a:latin typeface="Helvetica" charset="0"/>
              </a:rPr>
              <a:t>interferometer acts as a transducer, turning GWs into photocurrent proportional to the strain amplitude </a:t>
            </a:r>
            <a:endParaRPr lang="en-US" b="1" dirty="0">
              <a:latin typeface="Helvetica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8038" y="2982479"/>
            <a:ext cx="5795962" cy="3843649"/>
            <a:chOff x="3348038" y="1235075"/>
            <a:chExt cx="5865812" cy="3935413"/>
          </a:xfrm>
        </p:grpSpPr>
        <p:grpSp>
          <p:nvGrpSpPr>
            <p:cNvPr id="34817" name="Group 4"/>
            <p:cNvGrpSpPr>
              <a:grpSpLocks/>
            </p:cNvGrpSpPr>
            <p:nvPr/>
          </p:nvGrpSpPr>
          <p:grpSpPr bwMode="auto">
            <a:xfrm>
              <a:off x="3348038" y="1235075"/>
              <a:ext cx="5865812" cy="3935413"/>
              <a:chOff x="3318541" y="1234904"/>
              <a:chExt cx="5865812" cy="3935413"/>
            </a:xfrm>
          </p:grpSpPr>
          <p:grpSp>
            <p:nvGrpSpPr>
              <p:cNvPr id="34835" name="Group 38"/>
              <p:cNvGrpSpPr>
                <a:grpSpLocks/>
              </p:cNvGrpSpPr>
              <p:nvPr/>
            </p:nvGrpSpPr>
            <p:grpSpPr bwMode="auto">
              <a:xfrm>
                <a:off x="3318541" y="1234904"/>
                <a:ext cx="5865812" cy="3935413"/>
                <a:chOff x="1567" y="1536"/>
                <a:chExt cx="3695" cy="2479"/>
              </a:xfrm>
            </p:grpSpPr>
            <p:grpSp>
              <p:nvGrpSpPr>
                <p:cNvPr id="34837" name="Group 14"/>
                <p:cNvGrpSpPr>
                  <a:grpSpLocks/>
                </p:cNvGrpSpPr>
                <p:nvPr/>
              </p:nvGrpSpPr>
              <p:grpSpPr bwMode="auto">
                <a:xfrm>
                  <a:off x="1728" y="1536"/>
                  <a:ext cx="3534" cy="2479"/>
                  <a:chOff x="616" y="864"/>
                  <a:chExt cx="4527" cy="3088"/>
                </a:xfrm>
              </p:grpSpPr>
              <p:graphicFrame>
                <p:nvGraphicFramePr>
                  <p:cNvPr id="34839" name="Object 15"/>
                  <p:cNvGraphicFramePr>
                    <a:graphicFrameLocks noChangeAspect="1"/>
                  </p:cNvGraphicFramePr>
                  <p:nvPr/>
                </p:nvGraphicFramePr>
                <p:xfrm>
                  <a:off x="616" y="864"/>
                  <a:ext cx="4527" cy="30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2523" name="Image" r:id="rId4" imgW="7187302" imgH="4901587" progId="Photoshop.Image.7">
                          <p:embed/>
                        </p:oleObj>
                      </mc:Choice>
                      <mc:Fallback>
                        <p:oleObj name="Image" r:id="rId4" imgW="7187302" imgH="4901587" progId="Photoshop.Image.7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6" y="864"/>
                                <a:ext cx="4527" cy="3088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2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864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68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872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776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3" y="148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92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5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40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6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359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76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193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240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20" name="Rectangle 27"/>
                  <p:cNvSpPr>
                    <a:spLocks noChangeArrowheads="1"/>
                  </p:cNvSpPr>
                  <p:nvPr/>
                </p:nvSpPr>
                <p:spPr bwMode="auto">
                  <a:xfrm rot="3243870">
                    <a:off x="667" y="3305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21" name="Rectangle 28"/>
                  <p:cNvSpPr>
                    <a:spLocks noChangeArrowheads="1"/>
                  </p:cNvSpPr>
                  <p:nvPr/>
                </p:nvSpPr>
                <p:spPr bwMode="auto">
                  <a:xfrm rot="2811916">
                    <a:off x="1488" y="3198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22" name="Rectangle 29"/>
                  <p:cNvSpPr>
                    <a:spLocks noChangeArrowheads="1"/>
                  </p:cNvSpPr>
                  <p:nvPr/>
                </p:nvSpPr>
                <p:spPr bwMode="auto">
                  <a:xfrm rot="2415626">
                    <a:off x="2304" y="3073"/>
                    <a:ext cx="852" cy="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23" name="Rectangle 30"/>
                  <p:cNvSpPr>
                    <a:spLocks noChangeArrowheads="1"/>
                  </p:cNvSpPr>
                  <p:nvPr/>
                </p:nvSpPr>
                <p:spPr bwMode="auto">
                  <a:xfrm rot="-491007">
                    <a:off x="1344" y="2870"/>
                    <a:ext cx="3715" cy="4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224" name="Rectangle 31"/>
                  <p:cNvSpPr>
                    <a:spLocks noChangeArrowheads="1"/>
                  </p:cNvSpPr>
                  <p:nvPr/>
                </p:nvSpPr>
                <p:spPr bwMode="auto">
                  <a:xfrm rot="-538358">
                    <a:off x="1624" y="287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8207" name="Rectangle 37"/>
                <p:cNvSpPr>
                  <a:spLocks noChangeArrowheads="1"/>
                </p:cNvSpPr>
                <p:nvPr/>
              </p:nvSpPr>
              <p:spPr bwMode="auto">
                <a:xfrm rot="2641849">
                  <a:off x="1567" y="2545"/>
                  <a:ext cx="1457" cy="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4836" name="Rectangle 2"/>
              <p:cNvSpPr>
                <a:spLocks noChangeArrowheads="1"/>
              </p:cNvSpPr>
              <p:nvPr/>
            </p:nvSpPr>
            <p:spPr bwMode="auto">
              <a:xfrm>
                <a:off x="3574128" y="2873998"/>
                <a:ext cx="1085610" cy="1332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8199" name="Line 32"/>
            <p:cNvSpPr>
              <a:spLocks noChangeShapeType="1"/>
            </p:cNvSpPr>
            <p:nvPr/>
          </p:nvSpPr>
          <p:spPr bwMode="auto">
            <a:xfrm>
              <a:off x="5695950" y="3684588"/>
              <a:ext cx="544513" cy="5222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0951570">
              <a:off x="3414148" y="3735680"/>
              <a:ext cx="1205912" cy="40966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Laser 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  <a:sym typeface="Wingdings" pitchFamily="2" charset="2"/>
                </a:rPr>
                <a:t></a:t>
              </a:r>
              <a:endParaRPr lang="en-US" sz="2000" dirty="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91315">
              <a:off x="6153404" y="4197878"/>
              <a:ext cx="932905" cy="71641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Photo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diode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054959">
              <a:off x="6953694" y="2827255"/>
              <a:ext cx="1214911" cy="40966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566844">
              <a:off x="4132806" y="1903888"/>
              <a:ext cx="1214911" cy="40966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+mn-ea"/>
                  <a:cs typeface="Arial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</p:txBody>
        </p:sp>
      </p:grpSp>
      <p:graphicFrame>
        <p:nvGraphicFramePr>
          <p:cNvPr id="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54619"/>
              </p:ext>
            </p:extLst>
          </p:nvPr>
        </p:nvGraphicFramePr>
        <p:xfrm>
          <a:off x="5595985" y="2780306"/>
          <a:ext cx="28067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4" name="Equation" r:id="rId6" imgW="1117440" imgH="558720" progId="Equation.3">
                  <p:embed/>
                </p:oleObj>
              </mc:Choice>
              <mc:Fallback>
                <p:oleObj name="Equation" r:id="rId6" imgW="11174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85" y="2780306"/>
                        <a:ext cx="28067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97502" y="6400800"/>
            <a:ext cx="446498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60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another factor of 2 improvement at low frequencies  about 6 hours ago…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896" r="189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811130" y="2959651"/>
            <a:ext cx="6294783" cy="2893391"/>
          </a:xfrm>
          <a:custGeom>
            <a:avLst/>
            <a:gdLst>
              <a:gd name="connsiteX0" fmla="*/ 3188 w 5789971"/>
              <a:gd name="connsiteY0" fmla="*/ 0 h 3369065"/>
              <a:gd name="connsiteX1" fmla="*/ 3188 w 5789971"/>
              <a:gd name="connsiteY1" fmla="*/ 982869 h 3369065"/>
              <a:gd name="connsiteX2" fmla="*/ 36319 w 5789971"/>
              <a:gd name="connsiteY2" fmla="*/ 1601304 h 3369065"/>
              <a:gd name="connsiteX3" fmla="*/ 124667 w 5789971"/>
              <a:gd name="connsiteY3" fmla="*/ 2120347 h 3369065"/>
              <a:gd name="connsiteX4" fmla="*/ 268232 w 5789971"/>
              <a:gd name="connsiteY4" fmla="*/ 2319130 h 3369065"/>
              <a:gd name="connsiteX5" fmla="*/ 864580 w 5789971"/>
              <a:gd name="connsiteY5" fmla="*/ 2882347 h 3369065"/>
              <a:gd name="connsiteX6" fmla="*/ 1372580 w 5789971"/>
              <a:gd name="connsiteY6" fmla="*/ 3191565 h 3369065"/>
              <a:gd name="connsiteX7" fmla="*/ 1902667 w 5789971"/>
              <a:gd name="connsiteY7" fmla="*/ 3324087 h 3369065"/>
              <a:gd name="connsiteX8" fmla="*/ 2852406 w 5789971"/>
              <a:gd name="connsiteY8" fmla="*/ 3368260 h 3369065"/>
              <a:gd name="connsiteX9" fmla="*/ 3647536 w 5789971"/>
              <a:gd name="connsiteY9" fmla="*/ 3346174 h 3369065"/>
              <a:gd name="connsiteX10" fmla="*/ 4155536 w 5789971"/>
              <a:gd name="connsiteY10" fmla="*/ 3268869 h 3369065"/>
              <a:gd name="connsiteX11" fmla="*/ 4542058 w 5789971"/>
              <a:gd name="connsiteY11" fmla="*/ 3191565 h 3369065"/>
              <a:gd name="connsiteX12" fmla="*/ 4950667 w 5789971"/>
              <a:gd name="connsiteY12" fmla="*/ 3059043 h 3369065"/>
              <a:gd name="connsiteX13" fmla="*/ 5789971 w 5789971"/>
              <a:gd name="connsiteY13" fmla="*/ 2749826 h 336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89971" h="3369065">
                <a:moveTo>
                  <a:pt x="3188" y="0"/>
                </a:moveTo>
                <a:cubicBezTo>
                  <a:pt x="427" y="357992"/>
                  <a:pt x="-2334" y="715985"/>
                  <a:pt x="3188" y="982869"/>
                </a:cubicBezTo>
                <a:cubicBezTo>
                  <a:pt x="8710" y="1249753"/>
                  <a:pt x="16073" y="1411724"/>
                  <a:pt x="36319" y="1601304"/>
                </a:cubicBezTo>
                <a:cubicBezTo>
                  <a:pt x="56566" y="1790884"/>
                  <a:pt x="86015" y="2000709"/>
                  <a:pt x="124667" y="2120347"/>
                </a:cubicBezTo>
                <a:cubicBezTo>
                  <a:pt x="163319" y="2239985"/>
                  <a:pt x="144913" y="2192130"/>
                  <a:pt x="268232" y="2319130"/>
                </a:cubicBezTo>
                <a:cubicBezTo>
                  <a:pt x="391551" y="2446130"/>
                  <a:pt x="680522" y="2736941"/>
                  <a:pt x="864580" y="2882347"/>
                </a:cubicBezTo>
                <a:cubicBezTo>
                  <a:pt x="1048638" y="3027753"/>
                  <a:pt x="1199566" y="3117942"/>
                  <a:pt x="1372580" y="3191565"/>
                </a:cubicBezTo>
                <a:cubicBezTo>
                  <a:pt x="1545595" y="3265188"/>
                  <a:pt x="1656029" y="3294638"/>
                  <a:pt x="1902667" y="3324087"/>
                </a:cubicBezTo>
                <a:cubicBezTo>
                  <a:pt x="2149305" y="3353536"/>
                  <a:pt x="2561595" y="3364579"/>
                  <a:pt x="2852406" y="3368260"/>
                </a:cubicBezTo>
                <a:cubicBezTo>
                  <a:pt x="3143218" y="3371941"/>
                  <a:pt x="3430348" y="3362739"/>
                  <a:pt x="3647536" y="3346174"/>
                </a:cubicBezTo>
                <a:cubicBezTo>
                  <a:pt x="3864724" y="3329609"/>
                  <a:pt x="4006449" y="3294637"/>
                  <a:pt x="4155536" y="3268869"/>
                </a:cubicBezTo>
                <a:cubicBezTo>
                  <a:pt x="4304623" y="3243101"/>
                  <a:pt x="4409536" y="3226536"/>
                  <a:pt x="4542058" y="3191565"/>
                </a:cubicBezTo>
                <a:cubicBezTo>
                  <a:pt x="4674580" y="3156594"/>
                  <a:pt x="4742682" y="3132666"/>
                  <a:pt x="4950667" y="3059043"/>
                </a:cubicBezTo>
                <a:cubicBezTo>
                  <a:pt x="5158652" y="2985420"/>
                  <a:pt x="5789971" y="2749826"/>
                  <a:pt x="5789971" y="2749826"/>
                </a:cubicBezTo>
              </a:path>
            </a:pathLst>
          </a:custGeom>
          <a:ln w="38100" cmpd="sng">
            <a:solidFill>
              <a:srgbClr val="10CFFC"/>
            </a:solidFill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628348" y="4428435"/>
            <a:ext cx="13714" cy="948020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494446" y="4548052"/>
            <a:ext cx="1049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~25x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to go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269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Scariest Technical Challenge of the moment: </a:t>
            </a:r>
            <a:br>
              <a:rPr lang="en-US" dirty="0" smtClean="0"/>
            </a:br>
            <a:r>
              <a:rPr lang="en-US" dirty="0" smtClean="0"/>
              <a:t>Electrostatic </a:t>
            </a:r>
            <a:r>
              <a:rPr lang="en-US" dirty="0" smtClean="0"/>
              <a:t>Charging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70" y="1371600"/>
            <a:ext cx="5515076" cy="5486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Evidence at both sites </a:t>
            </a:r>
            <a:r>
              <a:rPr lang="en-US" dirty="0" smtClean="0"/>
              <a:t>of electrostatic (but time varying) charge on test masses</a:t>
            </a:r>
          </a:p>
          <a:p>
            <a:r>
              <a:rPr lang="en-US" dirty="0" smtClean="0"/>
              <a:t>Creates problems for electrostatic actuation AND is a possible noise source</a:t>
            </a:r>
          </a:p>
          <a:p>
            <a:r>
              <a:rPr lang="en-US" dirty="0" smtClean="0"/>
              <a:t>Investigating </a:t>
            </a:r>
            <a:r>
              <a:rPr lang="en-US" dirty="0"/>
              <a:t>ion pumps </a:t>
            </a:r>
            <a:r>
              <a:rPr lang="en-US" dirty="0" smtClean="0"/>
              <a:t>as </a:t>
            </a:r>
            <a:r>
              <a:rPr lang="en-US" dirty="0"/>
              <a:t>potential </a:t>
            </a:r>
            <a:r>
              <a:rPr lang="en-US" dirty="0" smtClean="0"/>
              <a:t>source – looking likely</a:t>
            </a:r>
          </a:p>
          <a:p>
            <a:pPr lvl="1"/>
            <a:r>
              <a:rPr lang="en-US" dirty="0" smtClean="0"/>
              <a:t>Looking at shielding from pumps – direct ion flow, x-ray produced remote ions; not easy</a:t>
            </a:r>
          </a:p>
          <a:p>
            <a:pPr lvl="1"/>
            <a:r>
              <a:rPr lang="en-US" dirty="0" smtClean="0"/>
              <a:t>…and considering getter pumps</a:t>
            </a:r>
          </a:p>
          <a:p>
            <a:r>
              <a:rPr lang="en-US" dirty="0" err="1" smtClean="0"/>
              <a:t>Rai</a:t>
            </a:r>
            <a:r>
              <a:rPr lang="en-US" dirty="0" smtClean="0"/>
              <a:t> Weiss ionizer allows adjustment of charge; making enough for all test masses, but invasive – need to let in some gas, then pump again</a:t>
            </a:r>
            <a:endParaRPr lang="en-US" dirty="0"/>
          </a:p>
          <a:p>
            <a:r>
              <a:rPr lang="en-US" b="1" dirty="0" smtClean="0"/>
              <a:t>Future interferometers must put this in the planning – problem more severe with lower frequency and better </a:t>
            </a:r>
            <a:r>
              <a:rPr lang="en-US" b="1" dirty="0" smtClean="0"/>
              <a:t>sensitivity</a:t>
            </a:r>
          </a:p>
          <a:p>
            <a:r>
              <a:rPr lang="en-US" dirty="0" smtClean="0"/>
              <a:t>(and: it was mentioned in Weiss’ 1972 Report)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tmchr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442" y="1432586"/>
            <a:ext cx="3231557" cy="2759521"/>
          </a:xfrm>
          <a:prstGeom prst="rect">
            <a:avLst/>
          </a:prstGeom>
        </p:spPr>
      </p:pic>
      <p:pic>
        <p:nvPicPr>
          <p:cNvPr id="7" name="Content Placeholder 5" descr="13333_20140811125150_ESDminival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30"/>
          <a:stretch/>
        </p:blipFill>
        <p:spPr bwMode="auto">
          <a:xfrm>
            <a:off x="5737712" y="4260736"/>
            <a:ext cx="3406288" cy="25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6784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localization_HHLV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xfrm>
            <a:off x="5356863" y="1837556"/>
            <a:ext cx="3787137" cy="23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Content Placeholder 5" descr="localization_HIL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xfrm>
            <a:off x="5368958" y="3865248"/>
            <a:ext cx="3787137" cy="23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80435" y="1865129"/>
            <a:ext cx="98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Without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LIGO-India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8741" y="3797085"/>
            <a:ext cx="97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Including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LIGO-India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5271" y="1583228"/>
            <a:ext cx="25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solidFill>
                  <a:schemeClr val="tx2"/>
                </a:solidFill>
                <a:latin typeface="Arial"/>
                <a:cs typeface="Arial"/>
              </a:rPr>
              <a:t>Localizing GW events</a:t>
            </a:r>
            <a:endParaRPr lang="en-US" sz="1800" b="1" u="sng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33063" cy="1143000"/>
          </a:xfrm>
        </p:spPr>
        <p:txBody>
          <a:bodyPr/>
          <a:lstStyle/>
          <a:p>
            <a:r>
              <a:rPr lang="en-US" dirty="0" smtClean="0"/>
              <a:t>LIGO-</a:t>
            </a:r>
            <a:r>
              <a:rPr lang="en-US" dirty="0" smtClean="0"/>
              <a:t>India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681158" cy="4953000"/>
          </a:xfrm>
        </p:spPr>
        <p:txBody>
          <a:bodyPr/>
          <a:lstStyle/>
          <a:p>
            <a:r>
              <a:rPr lang="en-US" dirty="0" smtClean="0"/>
              <a:t>Plan to take the 3</a:t>
            </a:r>
            <a:r>
              <a:rPr lang="en-US" baseline="30000" dirty="0" smtClean="0"/>
              <a:t>rd</a:t>
            </a:r>
            <a:r>
              <a:rPr lang="en-US" dirty="0" smtClean="0"/>
              <a:t> aLIGO instrument – originally destined for Hanford as a 2</a:t>
            </a:r>
            <a:r>
              <a:rPr lang="en-US" baseline="30000" dirty="0" smtClean="0"/>
              <a:t>nd</a:t>
            </a:r>
            <a:r>
              <a:rPr lang="en-US" dirty="0" smtClean="0"/>
              <a:t> instrument there – and install in India</a:t>
            </a:r>
          </a:p>
          <a:p>
            <a:r>
              <a:rPr lang="en-US" dirty="0" smtClean="0"/>
              <a:t>Status</a:t>
            </a:r>
            <a:endParaRPr lang="en-US" dirty="0"/>
          </a:p>
          <a:p>
            <a:pPr lvl="1"/>
            <a:r>
              <a:rPr lang="en-US" dirty="0"/>
              <a:t>LIGO-India identified by Indian Government as a Mega-science Project for 2012-2026 period</a:t>
            </a:r>
          </a:p>
          <a:p>
            <a:pPr lvl="1"/>
            <a:r>
              <a:rPr lang="en-US" dirty="0" smtClean="0"/>
              <a:t>Indian </a:t>
            </a:r>
            <a:r>
              <a:rPr lang="en-US" dirty="0"/>
              <a:t>Cabinet level approval expected in November </a:t>
            </a:r>
            <a:r>
              <a:rPr lang="en-US" dirty="0" smtClean="0"/>
              <a:t>2014 – signed note traveling to Cabinet as we speak</a:t>
            </a:r>
            <a:endParaRPr lang="en-US" dirty="0"/>
          </a:p>
          <a:p>
            <a:pPr lvl="1"/>
            <a:r>
              <a:rPr lang="en-US" dirty="0"/>
              <a:t>Should have happened in late 2013, stalled for one year due to complications with data sharing and change of government in India</a:t>
            </a:r>
          </a:p>
          <a:p>
            <a:pPr lvl="1"/>
            <a:r>
              <a:rPr lang="en-US" dirty="0"/>
              <a:t>Site selection process nearly </a:t>
            </a:r>
            <a:r>
              <a:rPr lang="en-US" dirty="0" smtClean="0"/>
              <a:t>complete</a:t>
            </a:r>
          </a:p>
          <a:p>
            <a:pPr lvl="1"/>
            <a:r>
              <a:rPr lang="en-US" dirty="0" smtClean="0"/>
              <a:t>Requires NSF approval of transfer of </a:t>
            </a:r>
            <a:r>
              <a:rPr lang="en-US" dirty="0" err="1" smtClean="0"/>
              <a:t>Ifo</a:t>
            </a:r>
            <a:endParaRPr lang="en-US" dirty="0"/>
          </a:p>
          <a:p>
            <a:pPr lvl="1"/>
            <a:r>
              <a:rPr lang="en-US" dirty="0"/>
              <a:t>Current schedule has </a:t>
            </a:r>
            <a:r>
              <a:rPr lang="en-US" dirty="0" smtClean="0"/>
              <a:t>Observations beginning </a:t>
            </a:r>
            <a:r>
              <a:rPr lang="en-US" dirty="0"/>
              <a:t>in </a:t>
            </a:r>
            <a:r>
              <a:rPr lang="en-US" dirty="0" smtClean="0"/>
              <a:t>2022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0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remains for the Project </a:t>
            </a:r>
            <a:r>
              <a:rPr lang="en-US" i="1" dirty="0" smtClean="0"/>
              <a:t>per se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371600"/>
            <a:ext cx="8054109" cy="49530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Internal Reviews: </a:t>
            </a:r>
            <a:r>
              <a:rPr lang="en-US" dirty="0" smtClean="0"/>
              <a:t>The </a:t>
            </a:r>
            <a:r>
              <a:rPr lang="en-US" dirty="0" smtClean="0"/>
              <a:t>Systems group spearheading a series of parallel/series reviews to accept subsystems, installations and ultimately the interferometers as whole devices</a:t>
            </a:r>
          </a:p>
          <a:p>
            <a:r>
              <a:rPr lang="en-US" i="1" dirty="0" smtClean="0"/>
              <a:t>Subsystem</a:t>
            </a:r>
            <a:r>
              <a:rPr lang="en-US" dirty="0" smtClean="0"/>
              <a:t> </a:t>
            </a:r>
            <a:r>
              <a:rPr lang="en-US" dirty="0"/>
              <a:t>Acceptance </a:t>
            </a:r>
            <a:r>
              <a:rPr lang="en-US" dirty="0" smtClean="0"/>
              <a:t>Reviews</a:t>
            </a:r>
          </a:p>
          <a:p>
            <a:r>
              <a:rPr lang="en-US" i="1" dirty="0" smtClean="0"/>
              <a:t>Installation</a:t>
            </a:r>
            <a:r>
              <a:rPr lang="en-US" dirty="0" smtClean="0"/>
              <a:t> </a:t>
            </a:r>
            <a:r>
              <a:rPr lang="en-US" dirty="0"/>
              <a:t>Acceptance </a:t>
            </a:r>
            <a:r>
              <a:rPr lang="en-US" dirty="0" smtClean="0"/>
              <a:t>Reviews</a:t>
            </a:r>
          </a:p>
          <a:p>
            <a:r>
              <a:rPr lang="en-US" i="1" dirty="0" smtClean="0"/>
              <a:t>System</a:t>
            </a:r>
            <a:r>
              <a:rPr lang="en-US" dirty="0" smtClean="0"/>
              <a:t> </a:t>
            </a:r>
            <a:r>
              <a:rPr lang="en-US" dirty="0"/>
              <a:t>Acceptance </a:t>
            </a:r>
            <a:r>
              <a:rPr lang="en-US" dirty="0" smtClean="0"/>
              <a:t>Reviews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Computing: </a:t>
            </a:r>
            <a:r>
              <a:rPr lang="en-US" dirty="0" smtClean="0"/>
              <a:t>In a change of plans, we will present yearly a plan to the NSF which will have in-house computing AND use of ‘shared resources’</a:t>
            </a:r>
          </a:p>
          <a:p>
            <a:endParaRPr lang="en-US" b="1" dirty="0"/>
          </a:p>
          <a:p>
            <a:r>
              <a:rPr lang="en-US" b="1" dirty="0" smtClean="0"/>
              <a:t>Champagne</a:t>
            </a:r>
            <a:r>
              <a:rPr lang="en-US" dirty="0" smtClean="0"/>
              <a:t>: In March 2015.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at the near future of Observations – </a:t>
            </a:r>
            <a:br>
              <a:rPr lang="en-US" dirty="0" smtClean="0"/>
            </a:br>
            <a:r>
              <a:rPr lang="en-US" dirty="0" smtClean="0"/>
              <a:t>when do we think we can see something?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3" y="1483720"/>
            <a:ext cx="6637576" cy="5118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008608" y="2441921"/>
            <a:ext cx="1421903" cy="109741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1842950" y="4243899"/>
            <a:ext cx="1601913" cy="119349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24244" y="2096821"/>
            <a:ext cx="2134519" cy="338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Detections Possible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985" y="5458651"/>
            <a:ext cx="1890261" cy="338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Detections Likely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508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lessons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Things we did well:</a:t>
            </a:r>
          </a:p>
          <a:p>
            <a:r>
              <a:rPr lang="en-US" dirty="0" smtClean="0"/>
              <a:t>Full-scale mechanical and optics prototypes, installed and tested in exact copies of the infrastructure</a:t>
            </a:r>
          </a:p>
          <a:p>
            <a:r>
              <a:rPr lang="en-US" dirty="0" smtClean="0"/>
              <a:t>Scaled interferometry </a:t>
            </a:r>
            <a:r>
              <a:rPr lang="en-US" dirty="0" err="1" smtClean="0"/>
              <a:t>testbeds</a:t>
            </a:r>
            <a:r>
              <a:rPr lang="en-US" dirty="0" smtClean="0"/>
              <a:t>, using acquisition, control, code of final system</a:t>
            </a:r>
          </a:p>
          <a:p>
            <a:r>
              <a:rPr lang="en-US" dirty="0" smtClean="0"/>
              <a:t>Deep testing for both performance and robustness at all scales of integration</a:t>
            </a:r>
          </a:p>
          <a:p>
            <a:r>
              <a:rPr lang="en-US" dirty="0" smtClean="0"/>
              <a:t>Documentation of designs, testing, and operations/maintenance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smtClean="0"/>
              <a:t>or will have done well once finished…)</a:t>
            </a:r>
          </a:p>
          <a:p>
            <a:r>
              <a:rPr lang="en-US" dirty="0" smtClean="0"/>
              <a:t>Systems Engineering; flow-down of requirements, establishment of standards; pool of resources to solve subsystem problems (e.g., FEA)</a:t>
            </a:r>
          </a:p>
          <a:p>
            <a:r>
              <a:rPr lang="en-US" dirty="0" smtClean="0"/>
              <a:t>Guardian sequencing system for locking/changing state </a:t>
            </a:r>
            <a:r>
              <a:rPr lang="en-US" dirty="0" smtClean="0"/>
              <a:t>– started late but caught up quickly; absolutely necessary for a device of this complexity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70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lessons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Things we did </a:t>
            </a:r>
            <a:r>
              <a:rPr lang="en-US" b="1" dirty="0" smtClean="0"/>
              <a:t>less well:</a:t>
            </a:r>
            <a:endParaRPr lang="en-US" b="1" dirty="0"/>
          </a:p>
          <a:p>
            <a:r>
              <a:rPr lang="en-US" dirty="0" smtClean="0"/>
              <a:t>Overall Labor estimates (design, engineering, vendor oversight, cleaning, assembly, test, installation, documentation) </a:t>
            </a:r>
            <a:r>
              <a:rPr lang="en-US" dirty="0"/>
              <a:t>– aLIGO underestimated the need by a factor 2</a:t>
            </a:r>
          </a:p>
          <a:p>
            <a:r>
              <a:rPr lang="en-US" dirty="0"/>
              <a:t>Drastically underestimated the </a:t>
            </a:r>
            <a:r>
              <a:rPr lang="en-US" dirty="0" smtClean="0"/>
              <a:t>technical scope </a:t>
            </a:r>
            <a:r>
              <a:rPr lang="en-US" dirty="0"/>
              <a:t>of ‘Auxiliary Optics’ – thermal compensation, scattered light, optical levers, photon calibration</a:t>
            </a:r>
          </a:p>
          <a:p>
            <a:pPr lvl="1"/>
            <a:r>
              <a:rPr lang="en-US" dirty="0"/>
              <a:t>All these worked (or will work!) out well in the end we believe</a:t>
            </a:r>
          </a:p>
          <a:p>
            <a:r>
              <a:rPr lang="en-US" dirty="0"/>
              <a:t>Drastically underestimated cost, labor, complexity, difficulty of contamination control, and still not happy with where we are and </a:t>
            </a:r>
            <a:r>
              <a:rPr lang="en-US" dirty="0" smtClean="0"/>
              <a:t>with our techniques</a:t>
            </a:r>
          </a:p>
          <a:p>
            <a:r>
              <a:rPr lang="en-US" dirty="0" smtClean="0"/>
              <a:t>Some subsystems did not get the QA they should have</a:t>
            </a:r>
          </a:p>
          <a:p>
            <a:pPr lvl="1"/>
            <a:r>
              <a:rPr lang="en-US" dirty="0" smtClean="0"/>
              <a:t>Some in-house activities got less scrutiny</a:t>
            </a:r>
          </a:p>
          <a:p>
            <a:pPr lvl="1"/>
            <a:r>
              <a:rPr lang="en-US" dirty="0" smtClean="0"/>
              <a:t>Some vendors were delivering equipment too specialized for QA staff, so scientists stepped in as QA officers…not so good</a:t>
            </a:r>
          </a:p>
          <a:p>
            <a:pPr lvl="1"/>
            <a:r>
              <a:rPr lang="en-US" dirty="0" smtClean="0"/>
              <a:t>More QA staff, and more rigorous rules for QA activities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68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903158" cy="1143000"/>
          </a:xfrm>
        </p:spPr>
        <p:txBody>
          <a:bodyPr/>
          <a:lstStyle/>
          <a:p>
            <a:r>
              <a:rPr lang="en-US" dirty="0" smtClean="0"/>
              <a:t>Incremental upgrades in planning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371600"/>
            <a:ext cx="8215673" cy="4953000"/>
          </a:xfrm>
        </p:spPr>
        <p:txBody>
          <a:bodyPr/>
          <a:lstStyle/>
          <a:p>
            <a:r>
              <a:rPr lang="en-US" dirty="0"/>
              <a:t>Frequency </a:t>
            </a:r>
            <a:r>
              <a:rPr lang="en-US" dirty="0" smtClean="0"/>
              <a:t>dependent Squeezing is </a:t>
            </a:r>
            <a:r>
              <a:rPr lang="en-US" dirty="0" smtClean="0"/>
              <a:t>an obvious option for </a:t>
            </a:r>
            <a:r>
              <a:rPr lang="en-US" dirty="0" smtClean="0"/>
              <a:t>aLIGO</a:t>
            </a:r>
          </a:p>
          <a:p>
            <a:r>
              <a:rPr lang="en-US" dirty="0" smtClean="0"/>
              <a:t>Question will be if we try to use it instead of full power or after full power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Quantum_TimeLine_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74"/>
            <a:ext cx="9144000" cy="488915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737345" y="2845497"/>
            <a:ext cx="188142" cy="3727367"/>
            <a:chOff x="7619755" y="2845497"/>
            <a:chExt cx="188142" cy="3727367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7760862" y="2845497"/>
              <a:ext cx="47035" cy="3727365"/>
            </a:xfrm>
            <a:prstGeom prst="line">
              <a:avLst/>
            </a:prstGeom>
            <a:noFill/>
            <a:ln w="1905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 flipV="1">
              <a:off x="7619755" y="2845497"/>
              <a:ext cx="11760" cy="3727367"/>
            </a:xfrm>
            <a:prstGeom prst="line">
              <a:avLst/>
            </a:prstGeom>
            <a:noFill/>
            <a:ln w="1905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7055088" y="4042767"/>
            <a:ext cx="1676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Possible Upgrade to Advanced LIGO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453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40236" cy="1143000"/>
          </a:xfrm>
        </p:spPr>
        <p:txBody>
          <a:bodyPr/>
          <a:lstStyle/>
          <a:p>
            <a:r>
              <a:rPr lang="en-US" dirty="0" smtClean="0"/>
              <a:t>The Last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4" y="1371600"/>
            <a:ext cx="4443912" cy="4953000"/>
          </a:xfrm>
        </p:spPr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ignificant milestones were recently obtained at both sites</a:t>
            </a:r>
          </a:p>
          <a:p>
            <a:pPr lvl="1"/>
            <a:r>
              <a:rPr lang="en-US" sz="1400" dirty="0" smtClean="0"/>
              <a:t>2h lock requirements fulfilled at LLO</a:t>
            </a:r>
          </a:p>
          <a:p>
            <a:pPr lvl="1"/>
            <a:r>
              <a:rPr lang="en-US" sz="1400" dirty="0" smtClean="0"/>
              <a:t>In-vacuum installation complete at LHO</a:t>
            </a:r>
          </a:p>
          <a:p>
            <a:r>
              <a:rPr lang="en-US" sz="2000" dirty="0" smtClean="0"/>
              <a:t>At LLO, LSC participation in commissioning activities starting</a:t>
            </a:r>
          </a:p>
          <a:p>
            <a:r>
              <a:rPr lang="en-US" sz="2000" dirty="0" smtClean="0"/>
              <a:t>At LHO, focus on integrated testing and 3IFO</a:t>
            </a:r>
          </a:p>
          <a:p>
            <a:r>
              <a:rPr lang="en-US" sz="2000" dirty="0" smtClean="0"/>
              <a:t>Acceptance reviews in parallel</a:t>
            </a:r>
          </a:p>
          <a:p>
            <a:r>
              <a:rPr lang="en-US" sz="2000" dirty="0" smtClean="0"/>
              <a:t>Work to do, but… </a:t>
            </a:r>
            <a:endParaRPr lang="en-US" sz="2000" dirty="0"/>
          </a:p>
          <a:p>
            <a:r>
              <a:rPr lang="en-US" sz="2000" dirty="0"/>
              <a:t>T</a:t>
            </a:r>
            <a:r>
              <a:rPr lang="en-US" sz="2000" dirty="0" smtClean="0"/>
              <a:t>he light at the end of the </a:t>
            </a:r>
            <a:br>
              <a:rPr lang="en-US" sz="2000" dirty="0" smtClean="0"/>
            </a:br>
            <a:r>
              <a:rPr lang="en-US" sz="2000" dirty="0" smtClean="0"/>
              <a:t>4km tunnel can </a:t>
            </a:r>
            <a:r>
              <a:rPr lang="en-US" sz="2000" dirty="0" smtClean="0"/>
              <a:t>be seen</a:t>
            </a:r>
            <a:r>
              <a:rPr lang="en-US" sz="2000" dirty="0" smtClean="0"/>
              <a:t>!</a:t>
            </a:r>
          </a:p>
          <a:p>
            <a:r>
              <a:rPr lang="en-US" sz="2000" b="1" dirty="0" smtClean="0"/>
              <a:t>Goal: deliver detections for the 100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anniversary – 2016 – of Einstein’s paper on GWs</a:t>
            </a:r>
            <a:endParaRPr lang="en-US" sz="2000" b="1" dirty="0" smtClean="0"/>
          </a:p>
        </p:txBody>
      </p:sp>
      <p:pic>
        <p:nvPicPr>
          <p:cNvPr id="5" name="Picture 4" descr="pcal_mo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165" y="1619164"/>
            <a:ext cx="4677353" cy="44867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(At least one) early </a:t>
            </a:r>
            <a:r>
              <a:rPr lang="en-US" dirty="0" err="1" smtClean="0"/>
              <a:t>Gedanken</a:t>
            </a:r>
            <a:r>
              <a:rPr lang="en-US" dirty="0" smtClean="0"/>
              <a:t> </a:t>
            </a:r>
            <a:r>
              <a:rPr lang="en-US" dirty="0"/>
              <a:t>experiment using interferometry to detect GWs: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F.A.E. </a:t>
            </a:r>
            <a:r>
              <a:rPr lang="en-US" dirty="0" err="1"/>
              <a:t>Pirani</a:t>
            </a:r>
            <a:r>
              <a:rPr lang="en-US" dirty="0"/>
              <a:t>, </a:t>
            </a:r>
            <a:r>
              <a:rPr lang="en-US" i="1" dirty="0" err="1"/>
              <a:t>Acta</a:t>
            </a:r>
            <a:r>
              <a:rPr lang="en-US" i="1" dirty="0"/>
              <a:t> Phys. </a:t>
            </a:r>
            <a:r>
              <a:rPr lang="en-US" i="1" dirty="0" err="1"/>
              <a:t>Polon</a:t>
            </a:r>
            <a:r>
              <a:rPr lang="en-US" dirty="0"/>
              <a:t>. </a:t>
            </a:r>
            <a:r>
              <a:rPr lang="en-US" b="1" dirty="0"/>
              <a:t>15</a:t>
            </a:r>
            <a:r>
              <a:rPr lang="en-US" dirty="0"/>
              <a:t>, 389 (1956)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(predates invention of laser by 4 </a:t>
            </a:r>
            <a:r>
              <a:rPr lang="en-US" dirty="0" smtClean="0"/>
              <a:t>years!)</a:t>
            </a:r>
            <a:endParaRPr lang="en-US" dirty="0"/>
          </a:p>
          <a:p>
            <a:r>
              <a:rPr lang="en-US" dirty="0" smtClean="0"/>
              <a:t>The proposal of </a:t>
            </a:r>
            <a:r>
              <a:rPr lang="en-US" dirty="0"/>
              <a:t>using laser interferometry for gravitational-wave detection was </a:t>
            </a:r>
            <a:r>
              <a:rPr lang="en-US" dirty="0" smtClean="0"/>
              <a:t>first mentioned I believe by </a:t>
            </a:r>
            <a:r>
              <a:rPr lang="en-US" dirty="0" err="1"/>
              <a:t>Gerstenstein</a:t>
            </a:r>
            <a:r>
              <a:rPr lang="en-US" dirty="0"/>
              <a:t> and </a:t>
            </a:r>
            <a:r>
              <a:rPr lang="en-US" dirty="0" err="1"/>
              <a:t>Pustovoit</a:t>
            </a:r>
            <a:r>
              <a:rPr lang="en-US" dirty="0"/>
              <a:t> 1963 </a:t>
            </a:r>
            <a:r>
              <a:rPr lang="en-US" dirty="0" err="1"/>
              <a:t>Sov</a:t>
            </a:r>
            <a:r>
              <a:rPr lang="en-US" dirty="0"/>
              <a:t>. Phys.–JETP 16 </a:t>
            </a:r>
            <a:r>
              <a:rPr lang="en-US" dirty="0" smtClean="0"/>
              <a:t>433, from the standpoint of a theoretical possibility</a:t>
            </a:r>
          </a:p>
          <a:p>
            <a:r>
              <a:rPr lang="en-US" dirty="0" smtClean="0"/>
              <a:t>Weber mentioned it in an unpublished laboratory notebook. Worked with Forward, which probably triggered early experiments by Forward – and the first actual interferometer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(a perfectly good place to apologize to people, places, and ideas that don’t show up in this rather narrow ‘history’)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2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0867" y="6400800"/>
            <a:ext cx="543133" cy="457200"/>
          </a:xfrm>
          <a:prstGeom prst="rect">
            <a:avLst/>
          </a:prstGeom>
        </p:spPr>
        <p:txBody>
          <a:bodyPr/>
          <a:lstStyle/>
          <a:p>
            <a:fld id="{3CC63BF3-425D-B64F-BDFD-B279ECC1C656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Interferometer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Did not take advantage of the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 smtClean="0"/>
              <a:t>Michelson differential arm sensitivity!</a:t>
            </a:r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Data </a:t>
            </a:r>
            <a:r>
              <a:rPr lang="en-US" sz="2000" dirty="0"/>
              <a:t>Analysis section:</a:t>
            </a:r>
            <a:br>
              <a:rPr lang="en-US" sz="2000" dirty="0"/>
            </a:b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Calibration of the Ear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/>
          </a:p>
        </p:txBody>
      </p:sp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3233738"/>
            <a:ext cx="323215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392480"/>
            <a:ext cx="4964112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9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792288" y="227013"/>
            <a:ext cx="4408487" cy="700087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Substantial starting point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for the field</a:t>
            </a:r>
            <a:endParaRPr lang="en-US" dirty="0">
              <a:latin typeface="Helvetica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81000" y="1304126"/>
            <a:ext cx="8077200" cy="4791874"/>
          </a:xfrm>
        </p:spPr>
        <p:txBody>
          <a:bodyPr/>
          <a:lstStyle/>
          <a:p>
            <a:r>
              <a:rPr lang="en-US" dirty="0" err="1">
                <a:latin typeface="Helvetica" charset="0"/>
              </a:rPr>
              <a:t>Rai</a:t>
            </a:r>
            <a:r>
              <a:rPr lang="en-US" dirty="0">
                <a:latin typeface="Helvetica" charset="0"/>
              </a:rPr>
              <a:t> Weiss of MIT was teaching a course on GR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 the late </a:t>
            </a:r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60s</a:t>
            </a:r>
          </a:p>
          <a:p>
            <a:r>
              <a:rPr lang="en-US" dirty="0">
                <a:latin typeface="Helvetica" charset="0"/>
              </a:rPr>
              <a:t>Wanted a good homework problem for the students</a:t>
            </a:r>
          </a:p>
          <a:p>
            <a:r>
              <a:rPr lang="en-US" dirty="0">
                <a:latin typeface="Helvetica" charset="0"/>
              </a:rPr>
              <a:t>Why not ask them to work out how to use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laser interferometry to detect gravitational waves?</a:t>
            </a:r>
          </a:p>
          <a:p>
            <a:r>
              <a:rPr lang="en-US" dirty="0">
                <a:latin typeface="Helvetica" charset="0"/>
              </a:rPr>
              <a:t>Weiss wrote the instruction book we have been following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ever since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B907C5B-6DAA-3C40-9CD4-318EC196725D}" type="slidenum">
              <a:rPr lang="en-US" sz="800"/>
              <a:pPr>
                <a:defRPr/>
              </a:pPr>
              <a:t>6</a:t>
            </a:fld>
            <a:endParaRPr lang="en-US" sz="800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49291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76200" y="4470400"/>
            <a:ext cx="5086350" cy="2209800"/>
            <a:chOff x="749256" y="4725627"/>
            <a:chExt cx="4061030" cy="1679936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118" y="4725627"/>
              <a:ext cx="1399306" cy="199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687" y="4924758"/>
              <a:ext cx="3346167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56" y="5431635"/>
              <a:ext cx="4061030" cy="973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549650"/>
            <a:ext cx="4057650" cy="315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78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quotes from Weiss’ ‘72 Report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51" b="28497"/>
          <a:stretch/>
        </p:blipFill>
        <p:spPr>
          <a:xfrm>
            <a:off x="240482" y="1342145"/>
            <a:ext cx="8549640" cy="10052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3" y="2506394"/>
            <a:ext cx="8204200" cy="134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4" y="3952524"/>
            <a:ext cx="84201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03" y="5553953"/>
            <a:ext cx="8458200" cy="952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3606005" y="2041240"/>
            <a:ext cx="5227572" cy="31752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973877" y="3588488"/>
            <a:ext cx="2080137" cy="31752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606005" y="2041240"/>
            <a:ext cx="5227572" cy="31752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258698" y="5119417"/>
            <a:ext cx="7432446" cy="31752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243136" y="6191761"/>
            <a:ext cx="5453634" cy="31752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3876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epoch of city-states</a:t>
            </a:r>
            <a:r>
              <a:rPr lang="en-US" dirty="0"/>
              <a:t> </a:t>
            </a:r>
            <a:r>
              <a:rPr lang="en-US" dirty="0" smtClean="0"/>
              <a:t>(‘70s, ‘80s)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Weber Bar </a:t>
            </a:r>
            <a:r>
              <a:rPr lang="en-US" dirty="0"/>
              <a:t>groups, who both </a:t>
            </a:r>
            <a:r>
              <a:rPr lang="en-US" dirty="0" smtClean="0"/>
              <a:t>competed with us </a:t>
            </a:r>
            <a:r>
              <a:rPr lang="en-US" dirty="0"/>
              <a:t>and developed needed technologies and cultured young scientists in the field</a:t>
            </a:r>
          </a:p>
          <a:p>
            <a:r>
              <a:rPr lang="en-US" dirty="0" smtClean="0"/>
              <a:t>MIT/Weiss: 1.5m prototype with Delay Lines and electrostatic controls, early active systems, demonstrations of interferometry with FP arms</a:t>
            </a:r>
          </a:p>
          <a:p>
            <a:r>
              <a:rPr lang="en-US" dirty="0" smtClean="0"/>
              <a:t>Glasgow/</a:t>
            </a:r>
            <a:r>
              <a:rPr lang="en-US" dirty="0" err="1" smtClean="0"/>
              <a:t>Drever</a:t>
            </a:r>
            <a:r>
              <a:rPr lang="en-US" dirty="0" smtClean="0"/>
              <a:t>/Hough: from Bars to Fabry-Perot cavities, then inspiration in configurations and multiple pendulums</a:t>
            </a:r>
          </a:p>
          <a:p>
            <a:r>
              <a:rPr lang="en-US" dirty="0" smtClean="0"/>
              <a:t>Caltech/</a:t>
            </a:r>
            <a:r>
              <a:rPr lang="en-US" dirty="0" err="1" smtClean="0"/>
              <a:t>Drever</a:t>
            </a:r>
            <a:r>
              <a:rPr lang="en-US" dirty="0" smtClean="0"/>
              <a:t>/Whitcomb: the 40m Prototype and position sensing records</a:t>
            </a:r>
          </a:p>
          <a:p>
            <a:r>
              <a:rPr lang="en-US" dirty="0" err="1" smtClean="0"/>
              <a:t>Orsay</a:t>
            </a:r>
            <a:r>
              <a:rPr lang="en-US" dirty="0" smtClean="0"/>
              <a:t>/</a:t>
            </a:r>
            <a:r>
              <a:rPr lang="en-US" dirty="0" err="1" smtClean="0"/>
              <a:t>Brillet</a:t>
            </a:r>
            <a:r>
              <a:rPr lang="en-US" dirty="0" smtClean="0"/>
              <a:t>: Diode-pumped Nd:Yag as the right laser</a:t>
            </a:r>
          </a:p>
          <a:p>
            <a:r>
              <a:rPr lang="en-US" dirty="0" smtClean="0"/>
              <a:t>Pisa/</a:t>
            </a:r>
            <a:r>
              <a:rPr lang="en-US" dirty="0" err="1" smtClean="0"/>
              <a:t>Giazotto</a:t>
            </a:r>
            <a:r>
              <a:rPr lang="en-US" dirty="0" smtClean="0"/>
              <a:t>: first a high-gain active seismic isolation system, then an about face to the Super Attenuator concept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one very special case: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33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802640"/>
          </a:xfrm>
        </p:spPr>
        <p:txBody>
          <a:bodyPr/>
          <a:lstStyle/>
          <a:p>
            <a:r>
              <a:rPr lang="en-US" dirty="0" err="1" smtClean="0"/>
              <a:t>Garching</a:t>
            </a:r>
            <a:r>
              <a:rPr lang="en-US" dirty="0" smtClean="0"/>
              <a:t>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371600"/>
            <a:ext cx="8879840" cy="4953000"/>
          </a:xfrm>
        </p:spPr>
        <p:txBody>
          <a:bodyPr/>
          <a:lstStyle/>
          <a:p>
            <a:r>
              <a:rPr lang="en-US" dirty="0" smtClean="0"/>
              <a:t>Early activity in computer automated analysis of Bubble chamber photographs and ‘large scale’ data magnetic storage; group led by Billing</a:t>
            </a:r>
          </a:p>
          <a:p>
            <a:pPr lvl="1"/>
            <a:r>
              <a:rPr lang="en-US" dirty="0" smtClean="0"/>
              <a:t>Custom hardware and software</a:t>
            </a:r>
          </a:p>
          <a:p>
            <a:r>
              <a:rPr lang="en-US" dirty="0" smtClean="0"/>
              <a:t>A bold step: Billing Pursued GWs via Weber Bars – in Munich and in </a:t>
            </a:r>
            <a:r>
              <a:rPr lang="en-US" dirty="0" err="1" smtClean="0"/>
              <a:t>Frascati</a:t>
            </a:r>
            <a:r>
              <a:rPr lang="en-US" dirty="0" smtClean="0"/>
              <a:t>, Italy</a:t>
            </a:r>
          </a:p>
          <a:p>
            <a:r>
              <a:rPr lang="en-US" dirty="0" smtClean="0"/>
              <a:t>Then, Interest in Interferometers perhaps piqued by Weiss’ proposal to NSF</a:t>
            </a:r>
          </a:p>
          <a:p>
            <a:r>
              <a:rPr lang="en-US" dirty="0" smtClean="0"/>
              <a:t>Core group together for decades,</a:t>
            </a:r>
            <a:br>
              <a:rPr lang="en-US" dirty="0" smtClean="0"/>
            </a:br>
            <a:r>
              <a:rPr lang="en-US" dirty="0" smtClean="0"/>
              <a:t>representing a broad range of</a:t>
            </a:r>
            <a:br>
              <a:rPr lang="en-US" dirty="0" smtClean="0"/>
            </a:br>
            <a:r>
              <a:rPr lang="en-US" dirty="0" smtClean="0"/>
              <a:t>skills and interests</a:t>
            </a:r>
          </a:p>
          <a:p>
            <a:r>
              <a:rPr lang="en-US" dirty="0" smtClean="0"/>
              <a:t>Built a series of ever more </a:t>
            </a:r>
            <a:br>
              <a:rPr lang="en-US" dirty="0" smtClean="0"/>
            </a:br>
            <a:r>
              <a:rPr lang="en-US" dirty="0" smtClean="0"/>
              <a:t>sensitive prototypes, </a:t>
            </a:r>
            <a:br>
              <a:rPr lang="en-US" dirty="0" smtClean="0"/>
            </a:br>
            <a:r>
              <a:rPr lang="en-US" dirty="0" smtClean="0"/>
              <a:t>culminating in the 30m </a:t>
            </a:r>
            <a:br>
              <a:rPr lang="en-US" dirty="0" smtClean="0"/>
            </a:br>
            <a:r>
              <a:rPr lang="en-US" dirty="0" smtClean="0"/>
              <a:t>Delay Line system; best </a:t>
            </a:r>
            <a:br>
              <a:rPr lang="en-US" dirty="0" smtClean="0"/>
            </a:br>
            <a:r>
              <a:rPr lang="en-US" dirty="0" smtClean="0"/>
              <a:t>understood and most sensitive </a:t>
            </a:r>
            <a:br>
              <a:rPr lang="en-US" dirty="0" smtClean="0"/>
            </a:br>
            <a:r>
              <a:rPr lang="en-US" dirty="0" smtClean="0"/>
              <a:t>instrument for many years</a:t>
            </a:r>
          </a:p>
          <a:p>
            <a:r>
              <a:rPr lang="en-US" dirty="0" smtClean="0"/>
              <a:t>First ‘noise budget’ that explained</a:t>
            </a:r>
            <a:br>
              <a:rPr lang="en-US" dirty="0" smtClean="0"/>
            </a:br>
            <a:r>
              <a:rPr lang="en-US" dirty="0" smtClean="0"/>
              <a:t>observed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3087"/>
          <a:stretch/>
        </p:blipFill>
        <p:spPr>
          <a:xfrm>
            <a:off x="1188720" y="889000"/>
            <a:ext cx="7416800" cy="353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826" y="3123077"/>
            <a:ext cx="5124174" cy="37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95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8_!LIGO_Slide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8_!LIGO_Slid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lnDef>
  </a:objectDefaults>
  <a:extraClrSchemeLst>
    <a:extraClrScheme>
      <a:clrScheme name="!LIGO_Slid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_Slid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DataTi:alazz:LIGO:Document_TEMPLATES:!LIGO_Slide.ppt</Template>
  <TotalTime>75759</TotalTime>
  <Words>2422</Words>
  <Application>Microsoft Macintosh PowerPoint</Application>
  <PresentationFormat>On-screen Show (4:3)</PresentationFormat>
  <Paragraphs>350</Paragraphs>
  <Slides>38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8_!LIGO_Slide</vt:lpstr>
      <vt:lpstr>Photo Editor Photo</vt:lpstr>
      <vt:lpstr>Microsoft Word 97 - 2004 Document</vt:lpstr>
      <vt:lpstr>Microsoft Equation</vt:lpstr>
      <vt:lpstr>Image</vt:lpstr>
      <vt:lpstr>Parts of the path to today’s  Interferometric Gravitational-Wave detectors</vt:lpstr>
      <vt:lpstr>Gravitational waves</vt:lpstr>
      <vt:lpstr>Interferometric Gravitational-wave Detectors</vt:lpstr>
      <vt:lpstr>The concept </vt:lpstr>
      <vt:lpstr>Forward Interferometer</vt:lpstr>
      <vt:lpstr>Substantial starting point  for the field</vt:lpstr>
      <vt:lpstr>A few quotes from Weiss’ ‘72 Report</vt:lpstr>
      <vt:lpstr>The epoch of city-states (‘70s, ‘80s)</vt:lpstr>
      <vt:lpstr>Garching Group</vt:lpstr>
      <vt:lpstr>Garching Group</vt:lpstr>
      <vt:lpstr>Later Caltech and MIT activities (and here my focus narrows to LIGO…)</vt:lpstr>
      <vt:lpstr>1989 Proposal to the US NSF</vt:lpstr>
      <vt:lpstr>LIGO: Today, Washington state…</vt:lpstr>
      <vt:lpstr>…LIGO in Louisiana</vt:lpstr>
      <vt:lpstr>LIGO Laboratory:  two Observatories and Caltech, MIT campuses</vt:lpstr>
      <vt:lpstr>Initial LIGO Chronology </vt:lpstr>
      <vt:lpstr>Advanced LIGO</vt:lpstr>
      <vt:lpstr>Chronology of aLIGO (as far as it goes…)</vt:lpstr>
      <vt:lpstr>aLIGO is more  complex than Initial LIGO…</vt:lpstr>
      <vt:lpstr>aLIGO system layout</vt:lpstr>
      <vt:lpstr>Design drivers </vt:lpstr>
      <vt:lpstr>Test Masses</vt:lpstr>
      <vt:lpstr>Coated Test mass Optics figure</vt:lpstr>
      <vt:lpstr>Seismic Isolation:  Multi-Stage Solution</vt:lpstr>
      <vt:lpstr>Test Mass Quadruple  Pendulum suspension  (GEO)</vt:lpstr>
      <vt:lpstr>Advanced LIGO Project Status</vt:lpstr>
      <vt:lpstr>Hanford installation complete</vt:lpstr>
      <vt:lpstr>Livingston Project scope finished</vt:lpstr>
      <vt:lpstr>Progression of  sensitivity through  commissioning   Currently ~47 Mpc range for NS-NS inspiral, SNR 8 (2.6x better than iLIGO)    Goal at full power and completed commissioning  </vt:lpstr>
      <vt:lpstr>…and another factor of 2 improvement at low frequencies  about 6 hours ago…</vt:lpstr>
      <vt:lpstr>Scariest Technical Challenge of the moment:  Electrostatic Charging</vt:lpstr>
      <vt:lpstr>LIGO-India</vt:lpstr>
      <vt:lpstr>What remains for the Project per se? </vt:lpstr>
      <vt:lpstr>A look at the near future of Observations –  when do we think we can see something?</vt:lpstr>
      <vt:lpstr>What lessons learned?</vt:lpstr>
      <vt:lpstr>What lessons learned?</vt:lpstr>
      <vt:lpstr>Incremental upgrades in planning</vt:lpstr>
      <vt:lpstr>The Last Page</vt:lpstr>
    </vt:vector>
  </TitlesOfParts>
  <Manager/>
  <Company>LIGO Hanford Observatory/Caltech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Landry</dc:creator>
  <cp:keywords/>
  <dc:description/>
  <cp:lastModifiedBy>David Shoemaker</cp:lastModifiedBy>
  <cp:revision>1903</cp:revision>
  <cp:lastPrinted>2014-12-01T11:44:40Z</cp:lastPrinted>
  <dcterms:created xsi:type="dcterms:W3CDTF">2011-04-25T13:37:55Z</dcterms:created>
  <dcterms:modified xsi:type="dcterms:W3CDTF">2014-12-02T07:18:22Z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LIGO-030553-05-E</vt:lpwstr>
  </property>
</Properties>
</file>