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mp" ContentType="image/bmp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49" r:id="rId2"/>
    <p:sldId id="412" r:id="rId3"/>
    <p:sldId id="397" r:id="rId4"/>
    <p:sldId id="426" r:id="rId5"/>
    <p:sldId id="419" r:id="rId6"/>
    <p:sldId id="421" r:id="rId7"/>
    <p:sldId id="422" r:id="rId8"/>
    <p:sldId id="401" r:id="rId9"/>
    <p:sldId id="402" r:id="rId10"/>
    <p:sldId id="403" r:id="rId11"/>
    <p:sldId id="404" r:id="rId12"/>
    <p:sldId id="414" r:id="rId13"/>
    <p:sldId id="415" r:id="rId14"/>
    <p:sldId id="370" r:id="rId15"/>
    <p:sldId id="376" r:id="rId16"/>
    <p:sldId id="372" r:id="rId17"/>
    <p:sldId id="425" r:id="rId18"/>
    <p:sldId id="424" r:id="rId19"/>
    <p:sldId id="427" r:id="rId20"/>
    <p:sldId id="408" r:id="rId21"/>
    <p:sldId id="411" r:id="rId22"/>
    <p:sldId id="409" r:id="rId23"/>
    <p:sldId id="423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5" autoAdjust="0"/>
    <p:restoredTop sz="91284" autoAdjust="0"/>
  </p:normalViewPr>
  <p:slideViewPr>
    <p:cSldViewPr>
      <p:cViewPr varScale="1">
        <p:scale>
          <a:sx n="104" d="100"/>
          <a:sy n="104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11/24/14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038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00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FA1F7-3E0A-4549-A19A-F1A1F9D694F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2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7013"/>
            <a:ext cx="6486525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55725"/>
            <a:ext cx="38100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355725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752850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FE8AE-2E1B-A441-A451-602B6176A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7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APC on  November 24, 2014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-G1401339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emf"/><Relationship Id="rId8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bmp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600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ja-JP" sz="3200" dirty="0"/>
              <a:t>Advanced LIGO status</a:t>
            </a:r>
            <a:r>
              <a:rPr lang="en-US" altLang="ja-JP" sz="2800" dirty="0"/>
              <a:t> 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>Hiro Yamamoto   LIGO lab/Caltech</a:t>
            </a:r>
            <a:endParaRPr kumimoji="1" lang="ja-JP" alt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7848600" cy="3276600"/>
          </a:xfrm>
        </p:spPr>
        <p:txBody>
          <a:bodyPr/>
          <a:lstStyle/>
          <a:p>
            <a:r>
              <a:rPr kumimoji="1" lang="en-US" altLang="ja-JP" sz="2800" dirty="0" smtClean="0"/>
              <a:t>Introduction</a:t>
            </a:r>
          </a:p>
          <a:p>
            <a:r>
              <a:rPr kumimoji="1" lang="en-US" altLang="ja-JP" sz="2800" dirty="0" smtClean="0"/>
              <a:t>Initial LIGO and advanced LIGO</a:t>
            </a:r>
          </a:p>
          <a:p>
            <a:r>
              <a:rPr kumimoji="1" lang="en-US" altLang="ja-JP" sz="3000" dirty="0" smtClean="0"/>
              <a:t>Sensitivities</a:t>
            </a:r>
          </a:p>
          <a:p>
            <a:r>
              <a:rPr kumimoji="1" lang="en-US" altLang="ja-JP" sz="3000" dirty="0" smtClean="0"/>
              <a:t>Commissioning status</a:t>
            </a:r>
          </a:p>
          <a:p>
            <a:r>
              <a:rPr lang="en-US" altLang="ja-JP" sz="2800" dirty="0" smtClean="0"/>
              <a:t>Targeting </a:t>
            </a:r>
            <a:r>
              <a:rPr lang="en-US" altLang="ja-JP" sz="2800" dirty="0"/>
              <a:t>the first </a:t>
            </a:r>
            <a:r>
              <a:rPr lang="en-US" altLang="ja-JP" sz="2800" dirty="0" smtClean="0"/>
              <a:t>observations</a:t>
            </a:r>
            <a:endParaRPr kumimoji="1" lang="en-US" altLang="ja-JP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2438400" y="54864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Some </a:t>
            </a:r>
            <a:r>
              <a:rPr lang="en-US" altLang="ja-JP" dirty="0" smtClean="0"/>
              <a:t>slides are </a:t>
            </a:r>
            <a:r>
              <a:rPr lang="en-US" altLang="ja-JP" dirty="0"/>
              <a:t>from “</a:t>
            </a:r>
            <a:r>
              <a:rPr lang="en-US" altLang="ja-JP" dirty="0" smtClean="0"/>
              <a:t>ET-</a:t>
            </a:r>
            <a:r>
              <a:rPr lang="en-US" altLang="ja-JP" dirty="0" err="1" smtClean="0"/>
              <a:t>aLIGO</a:t>
            </a:r>
            <a:r>
              <a:rPr lang="en-US" altLang="ja-JP" dirty="0" smtClean="0"/>
              <a:t> </a:t>
            </a:r>
            <a:r>
              <a:rPr lang="en-US" altLang="ja-JP" dirty="0"/>
              <a:t>and </a:t>
            </a:r>
            <a:r>
              <a:rPr lang="en-US" altLang="ja-JP" dirty="0" smtClean="0"/>
              <a:t>beyond”, LIGO-G14001331, by David Shoemaker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3583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e2e of LIGO - UCLA talk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FBB9ADF-75D7-404B-AE9D-F939638B44C5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International network</a:t>
            </a:r>
          </a:p>
        </p:txBody>
      </p:sp>
      <p:pic>
        <p:nvPicPr>
          <p:cNvPr id="111619" name="Picture 3" descr="C:\TEMP\LIGO Colloquium Materials\graphics misc\world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6096000" cy="355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28600" y="2209800"/>
            <a:ext cx="955675" cy="485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>
                <a:solidFill>
                  <a:schemeClr val="tx2"/>
                </a:solidFill>
                <a:latin typeface="Arial" charset="0"/>
              </a:rPr>
              <a:t>LIGO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914400" y="2667000"/>
            <a:ext cx="83820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914400" y="2667000"/>
            <a:ext cx="457200" cy="53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1752600" y="1600200"/>
            <a:ext cx="548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0F9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1">
                <a:latin typeface="Arial" charset="0"/>
              </a:rPr>
              <a:t>Simultaneously detect signal (within msec)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6172200" y="2075795"/>
            <a:ext cx="29718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detection confidence 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locate the sources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verify light speed propagation</a:t>
            </a:r>
          </a:p>
          <a:p>
            <a:pPr>
              <a:buSzPct val="150000"/>
              <a:buFont typeface="Wingdings" charset="0"/>
              <a:buNone/>
            </a:pPr>
            <a:endParaRPr lang="en-US" altLang="ja-JP" sz="2000" b="1" dirty="0">
              <a:solidFill>
                <a:srgbClr val="F9134F"/>
              </a:solidFill>
              <a:latin typeface="Arial" charset="0"/>
            </a:endParaRP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9134F"/>
                </a:solidFill>
                <a:latin typeface="Arial" charset="0"/>
              </a:rPr>
              <a:t> decompose the polarization of gravitational waves</a:t>
            </a:r>
          </a:p>
          <a:p>
            <a:pPr>
              <a:buSzPct val="150000"/>
              <a:buFont typeface="Wingdings" charset="0"/>
              <a:buNone/>
            </a:pPr>
            <a:r>
              <a:rPr lang="en-US" altLang="ja-JP" sz="2000" b="1" dirty="0">
                <a:latin typeface="Arial" charset="0"/>
              </a:rPr>
              <a:t> </a:t>
            </a:r>
          </a:p>
          <a:p>
            <a:pPr>
              <a:buSzPct val="150000"/>
              <a:buFont typeface="Wingdings" charset="0"/>
              <a:buChar char="§"/>
            </a:pPr>
            <a:r>
              <a:rPr lang="en-US" altLang="ja-JP" sz="2000" b="1" dirty="0">
                <a:solidFill>
                  <a:srgbClr val="FF0000"/>
                </a:solidFill>
                <a:latin typeface="Arial" charset="0"/>
              </a:rPr>
              <a:t>Open up a new field of astrophysics!</a:t>
            </a:r>
          </a:p>
          <a:p>
            <a:pPr>
              <a:buSzPct val="150000"/>
              <a:buFont typeface="Wingdings" charset="0"/>
              <a:buNone/>
            </a:pPr>
            <a:r>
              <a:rPr lang="en-US" altLang="ja-JP" sz="2000" b="1" dirty="0">
                <a:latin typeface="Arial" charset="0"/>
              </a:rPr>
              <a:t> </a:t>
            </a:r>
            <a:endParaRPr lang="en-US" altLang="ja-JP" sz="6000" b="1" i="1" dirty="0">
              <a:latin typeface="Playbill" charset="0"/>
            </a:endParaRPr>
          </a:p>
        </p:txBody>
      </p:sp>
      <p:sp>
        <p:nvSpPr>
          <p:cNvPr id="111625" name="Text Box 9"/>
          <p:cNvSpPr txBox="1">
            <a:spLocks noChangeArrowheads="1"/>
          </p:cNvSpPr>
          <p:nvPr/>
        </p:nvSpPr>
        <p:spPr bwMode="auto">
          <a:xfrm>
            <a:off x="2819400" y="1981200"/>
            <a:ext cx="990600" cy="485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1" i="1">
                <a:solidFill>
                  <a:schemeClr val="tx2"/>
                </a:solidFill>
                <a:latin typeface="Arial" charset="0"/>
              </a:rPr>
              <a:t>GEO</a:t>
            </a:r>
            <a:endParaRPr lang="en-US" altLang="ja-JP" sz="6000" b="1" i="1">
              <a:latin typeface="Playbill" charset="0"/>
            </a:endParaRPr>
          </a:p>
        </p:txBody>
      </p:sp>
      <p:sp>
        <p:nvSpPr>
          <p:cNvPr id="111626" name="Line 10"/>
          <p:cNvSpPr>
            <a:spLocks noChangeShapeType="1"/>
          </p:cNvSpPr>
          <p:nvPr/>
        </p:nvSpPr>
        <p:spPr bwMode="auto">
          <a:xfrm>
            <a:off x="3276600" y="2438400"/>
            <a:ext cx="76200" cy="60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3962400" y="1981200"/>
            <a:ext cx="990600" cy="4857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>
                <a:solidFill>
                  <a:schemeClr val="tx2"/>
                </a:solidFill>
                <a:latin typeface="Arial" charset="0"/>
              </a:rPr>
              <a:t>Virgo</a:t>
            </a:r>
            <a:endParaRPr lang="en-US" altLang="ja-JP" b="1" i="1">
              <a:latin typeface="Arial" charset="0"/>
            </a:endParaRPr>
          </a:p>
        </p:txBody>
      </p:sp>
      <p:sp>
        <p:nvSpPr>
          <p:cNvPr id="111628" name="Line 12"/>
          <p:cNvSpPr>
            <a:spLocks noChangeShapeType="1"/>
          </p:cNvSpPr>
          <p:nvPr/>
        </p:nvSpPr>
        <p:spPr bwMode="auto">
          <a:xfrm flipH="1">
            <a:off x="3352800" y="2438400"/>
            <a:ext cx="990600" cy="838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181600" y="2362200"/>
            <a:ext cx="1377875" cy="4616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chemeClr val="tx2"/>
                </a:solidFill>
                <a:latin typeface="Arial" charset="0"/>
              </a:rPr>
              <a:t>KAGRA</a:t>
            </a:r>
            <a:endParaRPr lang="en-US" altLang="ja-JP" b="1" i="1" dirty="0">
              <a:latin typeface="Arial" charset="0"/>
            </a:endParaRPr>
          </a:p>
        </p:txBody>
      </p:sp>
      <p:sp>
        <p:nvSpPr>
          <p:cNvPr id="111630" name="Line 14"/>
          <p:cNvSpPr>
            <a:spLocks noChangeShapeType="1"/>
          </p:cNvSpPr>
          <p:nvPr/>
        </p:nvSpPr>
        <p:spPr bwMode="auto">
          <a:xfrm flipH="1">
            <a:off x="5181600" y="2819400"/>
            <a:ext cx="76200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1631" name="Text Box 15"/>
          <p:cNvSpPr txBox="1">
            <a:spLocks noChangeArrowheads="1"/>
          </p:cNvSpPr>
          <p:nvPr/>
        </p:nvSpPr>
        <p:spPr bwMode="auto">
          <a:xfrm>
            <a:off x="3352800" y="4876800"/>
            <a:ext cx="1833830" cy="46166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b="1" i="1" dirty="0" smtClean="0">
                <a:solidFill>
                  <a:schemeClr val="tx2"/>
                </a:solidFill>
                <a:latin typeface="Arial" charset="0"/>
              </a:rPr>
              <a:t>LIGO-India</a:t>
            </a:r>
            <a:endParaRPr lang="en-US" altLang="ja-JP" b="1" i="1" dirty="0">
              <a:latin typeface="Arial" charset="0"/>
            </a:endParaRPr>
          </a:p>
        </p:txBody>
      </p:sp>
      <p:sp>
        <p:nvSpPr>
          <p:cNvPr id="111632" name="Line 16"/>
          <p:cNvSpPr>
            <a:spLocks noChangeShapeType="1"/>
          </p:cNvSpPr>
          <p:nvPr/>
        </p:nvSpPr>
        <p:spPr bwMode="auto">
          <a:xfrm flipH="1" flipV="1">
            <a:off x="4267200" y="3657600"/>
            <a:ext cx="0" cy="1219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88456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5E640B5-DFCD-2B41-B6F7-C9CEBCBF6A29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LIGO</a:t>
            </a:r>
            <a:r>
              <a:rPr lang="en-US" altLang="ja-JP" sz="2800" i="1" dirty="0"/>
              <a:t> </a:t>
            </a:r>
            <a:r>
              <a:rPr lang="en-US" altLang="ja-JP" sz="3200" i="1" dirty="0" smtClean="0">
                <a:solidFill>
                  <a:srgbClr val="F9134F"/>
                </a:solidFill>
              </a:rPr>
              <a:t>vacuums</a:t>
            </a:r>
            <a:endParaRPr lang="en-US" altLang="ja-JP" sz="3200" i="1" dirty="0">
              <a:solidFill>
                <a:srgbClr val="F9134F"/>
              </a:solidFill>
            </a:endParaRPr>
          </a:p>
        </p:txBody>
      </p:sp>
      <p:pic>
        <p:nvPicPr>
          <p:cNvPr id="119812" name="Picture 4" descr="C:\TEMP\livtub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289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381000" y="4876800"/>
            <a:ext cx="3810000" cy="101566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Helvetica" charset="0"/>
              </a:rPr>
              <a:t>Beam light path must be high vacuum, </a:t>
            </a:r>
            <a:r>
              <a:rPr lang="en-US" altLang="ja-JP" sz="2000" dirty="0" smtClean="0">
                <a:latin typeface="Helvetica" charset="0"/>
              </a:rPr>
              <a:t>to </a:t>
            </a:r>
            <a:r>
              <a:rPr lang="en-US" altLang="ja-JP" sz="2000" dirty="0">
                <a:latin typeface="Helvetica" charset="0"/>
              </a:rPr>
              <a:t>minimize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altLang="ja-JP" sz="2000" dirty="0">
                <a:latin typeface="Helvetica" charset="0"/>
              </a:rPr>
              <a:t>phase noise</a:t>
            </a:r>
            <a:r>
              <a:rPr lang="ja-JP" altLang="en-US" sz="2000" dirty="0">
                <a:latin typeface="Arial"/>
              </a:rPr>
              <a:t>”</a:t>
            </a:r>
            <a:endParaRPr lang="ja-JP" altLang="en-US" sz="2000" dirty="0">
              <a:latin typeface="Helvetica" charset="0"/>
            </a:endParaRPr>
          </a:p>
        </p:txBody>
      </p:sp>
      <p:pic>
        <p:nvPicPr>
          <p:cNvPr id="8" name="Picture 3" descr="C:\TEMP\physics today\physics today misc\vacequip-liv p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4191000" cy="286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53000" y="4800600"/>
            <a:ext cx="3962400" cy="156966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/>
              <a:t>All optical components must be in high vacuum, so mirrors are not </a:t>
            </a:r>
            <a:r>
              <a:rPr lang="ja-JP" altLang="en-US" dirty="0">
                <a:latin typeface="Arial"/>
              </a:rPr>
              <a:t>“</a:t>
            </a:r>
            <a:r>
              <a:rPr lang="en-US" altLang="ja-JP" dirty="0"/>
              <a:t>knocked around</a:t>
            </a:r>
            <a:r>
              <a:rPr lang="ja-JP" altLang="en-US" dirty="0">
                <a:latin typeface="Arial"/>
              </a:rPr>
              <a:t>”</a:t>
            </a:r>
            <a:r>
              <a:rPr lang="en-US" altLang="ja-JP" dirty="0"/>
              <a:t> by gas pressure</a:t>
            </a:r>
          </a:p>
        </p:txBody>
      </p:sp>
    </p:spTree>
    <p:extLst>
      <p:ext uri="{BB962C8B-B14F-4D97-AF65-F5344CB8AC3E}">
        <p14:creationId xmlns:p14="http://schemas.microsoft.com/office/powerpoint/2010/main" val="115403996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003675" y="3886200"/>
            <a:ext cx="5140325" cy="2133600"/>
          </a:xfrm>
        </p:spPr>
        <p:txBody>
          <a:bodyPr/>
          <a:lstStyle/>
          <a:p>
            <a:r>
              <a:rPr lang="en-US" sz="2000" dirty="0">
                <a:latin typeface="Helvetica" charset="0"/>
              </a:rPr>
              <a:t>Half-nm flatness over </a:t>
            </a:r>
            <a:r>
              <a:rPr lang="en-US" sz="2000" dirty="0" smtClean="0">
                <a:latin typeface="Helvetica" charset="0"/>
              </a:rPr>
              <a:t>300mm diameter</a:t>
            </a:r>
            <a:endParaRPr lang="en-US" sz="2000" dirty="0">
              <a:latin typeface="Helvetica" charset="0"/>
            </a:endParaRPr>
          </a:p>
          <a:p>
            <a:r>
              <a:rPr lang="en-US" sz="2000" dirty="0">
                <a:latin typeface="Helvetica" charset="0"/>
              </a:rPr>
              <a:t>0.2 ppm absorption at </a:t>
            </a:r>
            <a:r>
              <a:rPr lang="en-US" sz="2000" dirty="0" smtClean="0">
                <a:latin typeface="Helvetica" charset="0"/>
              </a:rPr>
              <a:t>1064nm</a:t>
            </a:r>
          </a:p>
          <a:p>
            <a:r>
              <a:rPr lang="en-US" sz="2000" dirty="0" smtClean="0">
                <a:latin typeface="Helvetica" charset="0"/>
              </a:rPr>
              <a:t>Coating specs for 1064 and 532 nm</a:t>
            </a:r>
            <a:endParaRPr lang="en-US" sz="2000" dirty="0">
              <a:latin typeface="Helvetica" charset="0"/>
            </a:endParaRPr>
          </a:p>
          <a:p>
            <a:r>
              <a:rPr lang="en-US" sz="2000" dirty="0" smtClean="0">
                <a:latin typeface="Helvetica" charset="0"/>
              </a:rPr>
              <a:t>Mechanical </a:t>
            </a:r>
            <a:r>
              <a:rPr lang="en-US" sz="2000" dirty="0">
                <a:latin typeface="Helvetica" charset="0"/>
              </a:rPr>
              <a:t>requirements: bulk and coating thermal noise, high resonant </a:t>
            </a:r>
            <a:r>
              <a:rPr lang="en-US" sz="2000" dirty="0" smtClean="0">
                <a:latin typeface="Helvetica" charset="0"/>
              </a:rPr>
              <a:t>frequency</a:t>
            </a:r>
            <a:endParaRPr lang="en-US" sz="2000" dirty="0">
              <a:latin typeface="Helvetica" charset="0"/>
            </a:endParaRPr>
          </a:p>
        </p:txBody>
      </p:sp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447800" y="278681"/>
            <a:ext cx="3743897" cy="541337"/>
          </a:xfrm>
        </p:spPr>
        <p:txBody>
          <a:bodyPr/>
          <a:lstStyle/>
          <a:p>
            <a:r>
              <a:rPr lang="en-US" sz="3000" dirty="0" err="1" smtClean="0">
                <a:latin typeface="Helvetica" charset="0"/>
              </a:rPr>
              <a:t>aLIGO</a:t>
            </a:r>
            <a:r>
              <a:rPr lang="en-US" sz="3000" dirty="0" smtClean="0">
                <a:latin typeface="Helvetica" charset="0"/>
              </a:rPr>
              <a:t> Test </a:t>
            </a:r>
            <a:r>
              <a:rPr lang="en-US" sz="3000" dirty="0">
                <a:latin typeface="Helvetica" charset="0"/>
              </a:rPr>
              <a:t>Masses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66163" y="6486525"/>
            <a:ext cx="490537" cy="43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220223-50BC-E640-A366-C85EBAFD74C1}" type="slidenum">
              <a:rPr lang="en-US" sz="1200">
                <a:latin typeface="Helvetica" charset="0"/>
              </a:rPr>
              <a:pPr/>
              <a:t>12</a:t>
            </a:fld>
            <a:endParaRPr lang="en-US" sz="1200">
              <a:latin typeface="Helvetica" charset="0"/>
            </a:endParaRPr>
          </a:p>
        </p:txBody>
      </p:sp>
      <p:pic>
        <p:nvPicPr>
          <p:cNvPr id="5530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7625"/>
          <a:stretch>
            <a:fillRect/>
          </a:stretch>
        </p:blipFill>
        <p:spPr bwMode="auto">
          <a:xfrm>
            <a:off x="5212862" y="13134"/>
            <a:ext cx="3932726" cy="341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ttangolo 6"/>
          <p:cNvSpPr>
            <a:spLocks noChangeArrowheads="1"/>
          </p:cNvSpPr>
          <p:nvPr/>
        </p:nvSpPr>
        <p:spPr bwMode="auto">
          <a:xfrm>
            <a:off x="381000" y="1066800"/>
            <a:ext cx="3980213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285750" indent="-285750" algn="l"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j-lt"/>
                <a:ea typeface="+mn-ea"/>
                <a:cs typeface="Calibri" pitchFamily="34" charset="0"/>
              </a:rPr>
              <a:t>Requires the state of the art in </a:t>
            </a:r>
            <a:r>
              <a:rPr lang="en-US" sz="2000" dirty="0" smtClean="0">
                <a:solidFill>
                  <a:schemeClr val="tx2"/>
                </a:solidFill>
                <a:latin typeface="+mj-lt"/>
                <a:ea typeface="+mn-ea"/>
                <a:cs typeface="Calibri" pitchFamily="34" charset="0"/>
              </a:rPr>
              <a:t>substrates, polishing, coating</a:t>
            </a:r>
            <a:endParaRPr lang="en-US" sz="2000" dirty="0">
              <a:solidFill>
                <a:schemeClr val="tx2"/>
              </a:solidFill>
              <a:latin typeface="+mj-lt"/>
              <a:ea typeface="+mn-ea"/>
              <a:cs typeface="Calibri" pitchFamily="34" charset="0"/>
            </a:endParaRP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en-US" sz="2000" dirty="0">
                <a:latin typeface="Helvetica" charset="0"/>
              </a:rPr>
              <a:t>Both the physical test mass – </a:t>
            </a:r>
            <a:r>
              <a:rPr lang="en-US" sz="2000" dirty="0" smtClean="0">
                <a:latin typeface="Helvetica" charset="0"/>
              </a:rPr>
              <a:t/>
            </a:r>
            <a:br>
              <a:rPr lang="en-US" sz="2000" dirty="0" smtClean="0">
                <a:latin typeface="Helvetica" charset="0"/>
              </a:rPr>
            </a:br>
            <a:r>
              <a:rPr lang="en-US" sz="2000" dirty="0" smtClean="0">
                <a:latin typeface="Helvetica" charset="0"/>
              </a:rPr>
              <a:t>a </a:t>
            </a:r>
            <a:r>
              <a:rPr lang="en-US" sz="2000" dirty="0">
                <a:latin typeface="Helvetica" charset="0"/>
              </a:rPr>
              <a:t>free point in space-time – and a crucial optical </a:t>
            </a:r>
            <a:r>
              <a:rPr lang="en-US" sz="2000" dirty="0" smtClean="0">
                <a:latin typeface="Helvetica" charset="0"/>
              </a:rPr>
              <a:t>element</a:t>
            </a:r>
            <a:endParaRPr lang="en-US" sz="2000" dirty="0">
              <a:latin typeface="Helvetica" charset="0"/>
            </a:endParaRPr>
          </a:p>
        </p:txBody>
      </p:sp>
      <p:grpSp>
        <p:nvGrpSpPr>
          <p:cNvPr id="55302" name="Group 2"/>
          <p:cNvGrpSpPr>
            <a:grpSpLocks/>
          </p:cNvGrpSpPr>
          <p:nvPr/>
        </p:nvGrpSpPr>
        <p:grpSpPr bwMode="auto">
          <a:xfrm>
            <a:off x="-39688" y="2754165"/>
            <a:ext cx="3732213" cy="4002088"/>
            <a:chOff x="1019587" y="26987"/>
            <a:chExt cx="4720813" cy="4106863"/>
          </a:xfrm>
        </p:grpSpPr>
        <p:grpSp>
          <p:nvGrpSpPr>
            <p:cNvPr id="55303" name="Group 7"/>
            <p:cNvGrpSpPr>
              <a:grpSpLocks/>
            </p:cNvGrpSpPr>
            <p:nvPr/>
          </p:nvGrpSpPr>
          <p:grpSpPr bwMode="auto">
            <a:xfrm>
              <a:off x="1189038" y="26987"/>
              <a:ext cx="4551362" cy="4106863"/>
              <a:chOff x="4262438" y="1312863"/>
              <a:chExt cx="4551362" cy="4106863"/>
            </a:xfrm>
          </p:grpSpPr>
          <p:sp>
            <p:nvSpPr>
              <p:cNvPr id="55305" name="Line 26"/>
              <p:cNvSpPr>
                <a:spLocks noChangeShapeType="1"/>
              </p:cNvSpPr>
              <p:nvPr/>
            </p:nvSpPr>
            <p:spPr bwMode="auto">
              <a:xfrm>
                <a:off x="5527674" y="4633914"/>
                <a:ext cx="23813" cy="785812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prstDash val="sysDot"/>
                <a:round/>
                <a:headEnd type="none" w="sm" len="sm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6" name="Line 25"/>
              <p:cNvSpPr>
                <a:spLocks noChangeShapeType="1"/>
              </p:cNvSpPr>
              <p:nvPr/>
            </p:nvSpPr>
            <p:spPr bwMode="auto">
              <a:xfrm>
                <a:off x="5470525" y="3552825"/>
                <a:ext cx="0" cy="984250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7" name="Line 24"/>
              <p:cNvSpPr>
                <a:spLocks noChangeShapeType="1"/>
              </p:cNvSpPr>
              <p:nvPr/>
            </p:nvSpPr>
            <p:spPr bwMode="auto">
              <a:xfrm>
                <a:off x="4847431" y="4487068"/>
                <a:ext cx="1691482" cy="7145"/>
              </a:xfrm>
              <a:prstGeom prst="line">
                <a:avLst/>
              </a:prstGeom>
              <a:noFill/>
              <a:ln w="57150">
                <a:solidFill>
                  <a:srgbClr val="FF674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Rectangle 20"/>
              <p:cNvSpPr>
                <a:spLocks noChangeArrowheads="1"/>
              </p:cNvSpPr>
              <p:nvPr/>
            </p:nvSpPr>
            <p:spPr bwMode="auto">
              <a:xfrm rot="5400000">
                <a:off x="7466013" y="3589337"/>
                <a:ext cx="374650" cy="1812925"/>
              </a:xfrm>
              <a:prstGeom prst="rect">
                <a:avLst/>
              </a:prstGeom>
              <a:gradFill rotWithShape="1">
                <a:gsLst>
                  <a:gs pos="0">
                    <a:srgbClr val="FFD0C5"/>
                  </a:gs>
                  <a:gs pos="50000">
                    <a:srgbClr val="FF3300"/>
                  </a:gs>
                  <a:gs pos="100000">
                    <a:srgbClr val="FFD0C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9" name="Rectangle 19"/>
              <p:cNvSpPr>
                <a:spLocks noChangeArrowheads="1"/>
              </p:cNvSpPr>
              <p:nvPr/>
            </p:nvSpPr>
            <p:spPr bwMode="auto">
              <a:xfrm>
                <a:off x="5276850" y="1662113"/>
                <a:ext cx="374650" cy="1698625"/>
              </a:xfrm>
              <a:prstGeom prst="rect">
                <a:avLst/>
              </a:prstGeom>
              <a:gradFill rotWithShape="1">
                <a:gsLst>
                  <a:gs pos="0">
                    <a:srgbClr val="FFD0C5"/>
                  </a:gs>
                  <a:gs pos="50000">
                    <a:srgbClr val="FF3300"/>
                  </a:gs>
                  <a:gs pos="100000">
                    <a:srgbClr val="FFD0C5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0" name="Rectangle 4"/>
              <p:cNvSpPr>
                <a:spLocks noChangeArrowheads="1"/>
              </p:cNvSpPr>
              <p:nvPr/>
            </p:nvSpPr>
            <p:spPr bwMode="auto">
              <a:xfrm>
                <a:off x="5111750" y="1447800"/>
                <a:ext cx="687388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1" name="Text Box 5"/>
              <p:cNvSpPr txBox="1">
                <a:spLocks noChangeArrowheads="1"/>
              </p:cNvSpPr>
              <p:nvPr/>
            </p:nvSpPr>
            <p:spPr bwMode="auto">
              <a:xfrm>
                <a:off x="5996783" y="1312863"/>
                <a:ext cx="1629527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</a:rPr>
                  <a:t>Test Masses:</a:t>
                </a:r>
              </a:p>
              <a:p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</a:rPr>
                  <a:t>34cm </a:t>
                </a:r>
                <a:r>
                  <a:rPr lang="en-US" sz="1600" b="1" dirty="0" smtClean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 </a:t>
                </a:r>
                <a:r>
                  <a:rPr lang="en-US" sz="1200" b="1" dirty="0">
                    <a:solidFill>
                      <a:srgbClr val="9900CC"/>
                    </a:solidFill>
                    <a:latin typeface="Helvetica" charset="0"/>
                    <a:sym typeface="Symbol" charset="0"/>
                  </a:rPr>
                  <a:t>x 20cm</a:t>
                </a:r>
              </a:p>
            </p:txBody>
          </p:sp>
          <p:sp>
            <p:nvSpPr>
              <p:cNvPr id="55312" name="Text Box 6"/>
              <p:cNvSpPr txBox="1">
                <a:spLocks noChangeArrowheads="1"/>
              </p:cNvSpPr>
              <p:nvPr/>
            </p:nvSpPr>
            <p:spPr bwMode="auto">
              <a:xfrm>
                <a:off x="4335956" y="1379806"/>
                <a:ext cx="573088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chemeClr val="tx2"/>
                    </a:solidFill>
                    <a:latin typeface="Helvetica" charset="0"/>
                  </a:rPr>
                  <a:t>40 kg</a:t>
                </a:r>
                <a:endParaRPr lang="en-US" sz="1200" b="1" dirty="0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13" name="Rectangle 7"/>
              <p:cNvSpPr>
                <a:spLocks noChangeArrowheads="1"/>
              </p:cNvSpPr>
              <p:nvPr/>
            </p:nvSpPr>
            <p:spPr bwMode="auto">
              <a:xfrm>
                <a:off x="5113338" y="3360738"/>
                <a:ext cx="687387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4" name="Text Box 9"/>
              <p:cNvSpPr txBox="1">
                <a:spLocks noChangeArrowheads="1"/>
              </p:cNvSpPr>
              <p:nvPr/>
            </p:nvSpPr>
            <p:spPr bwMode="auto">
              <a:xfrm>
                <a:off x="4337543" y="3284807"/>
                <a:ext cx="57308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40 kg</a:t>
                </a:r>
                <a:endParaRPr lang="en-US" sz="1200" b="1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15" name="Rectangle 10"/>
              <p:cNvSpPr>
                <a:spLocks noChangeArrowheads="1"/>
              </p:cNvSpPr>
              <p:nvPr/>
            </p:nvSpPr>
            <p:spPr bwMode="auto">
              <a:xfrm rot="-5400000">
                <a:off x="6274594" y="4377531"/>
                <a:ext cx="687388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6" name="Rectangle 11"/>
              <p:cNvSpPr>
                <a:spLocks noChangeArrowheads="1"/>
              </p:cNvSpPr>
              <p:nvPr/>
            </p:nvSpPr>
            <p:spPr bwMode="auto">
              <a:xfrm rot="-5400000">
                <a:off x="8347869" y="4379119"/>
                <a:ext cx="687387" cy="24447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7" name="Rectangle 12"/>
              <p:cNvSpPr>
                <a:spLocks noChangeArrowheads="1"/>
              </p:cNvSpPr>
              <p:nvPr/>
            </p:nvSpPr>
            <p:spPr bwMode="auto">
              <a:xfrm rot="2700000">
                <a:off x="5442744" y="4112419"/>
                <a:ext cx="217488" cy="819150"/>
              </a:xfrm>
              <a:prstGeom prst="rect">
                <a:avLst/>
              </a:prstGeom>
              <a:solidFill>
                <a:srgbClr val="FFCC00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8" name="Text Box 13"/>
              <p:cNvSpPr txBox="1">
                <a:spLocks noChangeArrowheads="1"/>
              </p:cNvSpPr>
              <p:nvPr/>
            </p:nvSpPr>
            <p:spPr bwMode="auto">
              <a:xfrm>
                <a:off x="4262438" y="4645025"/>
                <a:ext cx="1521272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</a:rPr>
                  <a:t>BS: </a:t>
                </a:r>
              </a:p>
              <a:p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</a:rPr>
                  <a:t>37cm </a:t>
                </a:r>
                <a:r>
                  <a:rPr lang="en-US" sz="1600" b="1" dirty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 </a:t>
                </a:r>
                <a:r>
                  <a:rPr lang="en-US" sz="1200" b="1" dirty="0">
                    <a:solidFill>
                      <a:srgbClr val="FF9900"/>
                    </a:solidFill>
                    <a:latin typeface="Helvetica" charset="0"/>
                    <a:sym typeface="Symbol" charset="0"/>
                  </a:rPr>
                  <a:t>x 6cm</a:t>
                </a:r>
              </a:p>
            </p:txBody>
          </p:sp>
          <p:sp>
            <p:nvSpPr>
              <p:cNvPr id="55319" name="Text Box 21"/>
              <p:cNvSpPr txBox="1">
                <a:spLocks noChangeArrowheads="1"/>
              </p:cNvSpPr>
              <p:nvPr/>
            </p:nvSpPr>
            <p:spPr bwMode="auto">
              <a:xfrm>
                <a:off x="6224588" y="4857750"/>
                <a:ext cx="7985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ITM</a:t>
                </a:r>
              </a:p>
              <a:p>
                <a:r>
                  <a:rPr lang="en-US" sz="1200" b="1">
                    <a:solidFill>
                      <a:schemeClr val="tx2"/>
                    </a:solidFill>
                    <a:latin typeface="Helvetica" charset="0"/>
                  </a:rPr>
                  <a:t>T = 1.4%</a:t>
                </a:r>
                <a:endParaRPr lang="en-US" sz="1200" b="1">
                  <a:solidFill>
                    <a:schemeClr val="tx2"/>
                  </a:solidFill>
                  <a:latin typeface="Helvetica" charset="0"/>
                  <a:sym typeface="Symbol" charset="0"/>
                </a:endParaRPr>
              </a:p>
            </p:txBody>
          </p:sp>
          <p:sp>
            <p:nvSpPr>
              <p:cNvPr id="55320" name="AutoShape 31"/>
              <p:cNvSpPr>
                <a:spLocks noChangeArrowheads="1"/>
              </p:cNvSpPr>
              <p:nvPr/>
            </p:nvSpPr>
            <p:spPr bwMode="auto">
              <a:xfrm>
                <a:off x="6777038" y="4262438"/>
                <a:ext cx="1741487" cy="541337"/>
              </a:xfrm>
              <a:prstGeom prst="curvedRightArrow">
                <a:avLst>
                  <a:gd name="adj1" fmla="val 6981"/>
                  <a:gd name="adj2" fmla="val 26981"/>
                  <a:gd name="adj3" fmla="val 51025"/>
                </a:avLst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1" name="Text Box 32"/>
              <p:cNvSpPr txBox="1">
                <a:spLocks noChangeArrowheads="1"/>
              </p:cNvSpPr>
              <p:nvPr/>
            </p:nvSpPr>
            <p:spPr bwMode="auto">
              <a:xfrm>
                <a:off x="5789613" y="2487470"/>
                <a:ext cx="1768475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i="1">
                    <a:latin typeface="Helvetica" charset="0"/>
                  </a:rPr>
                  <a:t>Round-trip optical loss: 75 ppm max</a:t>
                </a:r>
              </a:p>
            </p:txBody>
          </p:sp>
          <p:sp>
            <p:nvSpPr>
              <p:cNvPr id="55322" name="Rectangle 34"/>
              <p:cNvSpPr>
                <a:spLocks noChangeArrowheads="1"/>
              </p:cNvSpPr>
              <p:nvPr/>
            </p:nvSpPr>
            <p:spPr bwMode="auto">
              <a:xfrm>
                <a:off x="5122863" y="3786188"/>
                <a:ext cx="687387" cy="114300"/>
              </a:xfrm>
              <a:prstGeom prst="rect">
                <a:avLst/>
              </a:prstGeom>
              <a:solidFill>
                <a:srgbClr val="99FF33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3" name="Rectangle 35"/>
              <p:cNvSpPr>
                <a:spLocks noChangeArrowheads="1"/>
              </p:cNvSpPr>
              <p:nvPr/>
            </p:nvSpPr>
            <p:spPr bwMode="auto">
              <a:xfrm rot="-5400000">
                <a:off x="5874544" y="4429919"/>
                <a:ext cx="687388" cy="114300"/>
              </a:xfrm>
              <a:prstGeom prst="rect">
                <a:avLst/>
              </a:prstGeom>
              <a:solidFill>
                <a:srgbClr val="99FF33"/>
              </a:solidFill>
              <a:ln w="19050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4" name="Text Box 36"/>
              <p:cNvSpPr txBox="1">
                <a:spLocks noChangeArrowheads="1"/>
              </p:cNvSpPr>
              <p:nvPr/>
            </p:nvSpPr>
            <p:spPr bwMode="auto">
              <a:xfrm>
                <a:off x="5996783" y="3587749"/>
                <a:ext cx="2266863" cy="536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</a:rPr>
                  <a:t>Compensation plates:</a:t>
                </a:r>
              </a:p>
              <a:p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</a:rPr>
                  <a:t>34cm </a:t>
                </a:r>
                <a:r>
                  <a:rPr lang="en-US" sz="1600" b="1" dirty="0" smtClean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∅</a:t>
                </a:r>
                <a:r>
                  <a:rPr lang="en-US" sz="1200" b="1" dirty="0" smtClean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x </a:t>
                </a:r>
                <a:r>
                  <a:rPr lang="en-US" sz="1200" b="1" dirty="0">
                    <a:solidFill>
                      <a:srgbClr val="33CC33"/>
                    </a:solidFill>
                    <a:latin typeface="Helvetica" charset="0"/>
                    <a:sym typeface="Symbol" charset="0"/>
                  </a:rPr>
                  <a:t>10cm</a:t>
                </a:r>
              </a:p>
            </p:txBody>
          </p:sp>
        </p:grpSp>
        <p:sp>
          <p:nvSpPr>
            <p:cNvPr id="55304" name="Line 24"/>
            <p:cNvSpPr>
              <a:spLocks noChangeShapeType="1"/>
            </p:cNvSpPr>
            <p:nvPr/>
          </p:nvSpPr>
          <p:spPr bwMode="auto">
            <a:xfrm>
              <a:off x="1019587" y="3205559"/>
              <a:ext cx="917576" cy="0"/>
            </a:xfrm>
            <a:prstGeom prst="line">
              <a:avLst/>
            </a:prstGeom>
            <a:noFill/>
            <a:ln w="57150">
              <a:solidFill>
                <a:srgbClr val="FF6743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25628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5710382" cy="700087"/>
          </a:xfrm>
        </p:spPr>
        <p:txBody>
          <a:bodyPr/>
          <a:lstStyle/>
          <a:p>
            <a:r>
              <a:rPr lang="en-US" dirty="0" smtClean="0"/>
              <a:t>Test mass Optics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2999" cy="1387475"/>
          </a:xfrm>
        </p:spPr>
        <p:txBody>
          <a:bodyPr/>
          <a:lstStyle/>
          <a:p>
            <a:r>
              <a:rPr lang="en-US" sz="1800" dirty="0" smtClean="0"/>
              <a:t>In-house metrology  on 300 mm diameter</a:t>
            </a:r>
            <a:r>
              <a:rPr lang="en-US" sz="1800" dirty="0"/>
              <a:t> </a:t>
            </a:r>
            <a:r>
              <a:rPr lang="en-US" sz="1800" dirty="0" smtClean="0"/>
              <a:t>shows 0.66 nm RMS</a:t>
            </a:r>
          </a:p>
          <a:p>
            <a:pPr lvl="1"/>
            <a:r>
              <a:rPr lang="en-US" sz="1600" dirty="0" smtClean="0"/>
              <a:t>Note spiral from planetary system;</a:t>
            </a:r>
            <a:r>
              <a:rPr lang="en-US" sz="1600" dirty="0"/>
              <a:t> </a:t>
            </a:r>
            <a:r>
              <a:rPr lang="en-US" sz="1600" dirty="0" smtClean="0"/>
              <a:t>about 0.2 nm </a:t>
            </a:r>
            <a:r>
              <a:rPr lang="en-US" sz="1600" dirty="0" err="1" smtClean="0"/>
              <a:t>pk-pk</a:t>
            </a:r>
            <a:endParaRPr lang="en-US" sz="1600" dirty="0" smtClean="0"/>
          </a:p>
          <a:p>
            <a:r>
              <a:rPr lang="en-US" sz="1800" dirty="0" smtClean="0"/>
              <a:t>In-situ measurements of as-built 4km cavity show results are better than requirements!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A23E-AE89-A345-B002-CD5B78E017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921" t="5165" b="36199"/>
          <a:stretch/>
        </p:blipFill>
        <p:spPr>
          <a:xfrm>
            <a:off x="277091" y="3267363"/>
            <a:ext cx="4143397" cy="307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92220"/>
            <a:ext cx="4572000" cy="41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56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200" dirty="0" smtClean="0"/>
              <a:t>Noise injection by the spiral pattern </a:t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on test mass coatings</a:t>
            </a:r>
            <a:endParaRPr kumimoji="1" lang="ja-JP" alt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6" name="Picture 5" descr="PSD_TestMas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118" y="918882"/>
            <a:ext cx="4114800" cy="532503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flipV="1">
            <a:off x="3315555" y="2514600"/>
            <a:ext cx="0" cy="274320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3124200" y="4800600"/>
            <a:ext cx="762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990600" y="4267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err="1" smtClean="0"/>
              <a:t>Phasemap</a:t>
            </a:r>
            <a:r>
              <a:rPr lang="en-US" altLang="ja-JP" sz="1800" dirty="0" smtClean="0"/>
              <a:t> resolution in simulation</a:t>
            </a:r>
            <a:endParaRPr kumimoji="1" lang="ja-JP" altLang="en-US" sz="1800" dirty="0"/>
          </a:p>
        </p:txBody>
      </p:sp>
      <p:sp>
        <p:nvSpPr>
          <p:cNvPr id="24" name="Left Arrow 23"/>
          <p:cNvSpPr/>
          <p:nvPr/>
        </p:nvSpPr>
        <p:spPr bwMode="auto">
          <a:xfrm>
            <a:off x="2743200" y="2667000"/>
            <a:ext cx="533400" cy="152400"/>
          </a:xfrm>
          <a:prstGeom prst="lef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3352800" y="2895600"/>
            <a:ext cx="609600" cy="152400"/>
          </a:xfrm>
          <a:prstGeom prst="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52600" y="1600200"/>
            <a:ext cx="1524000" cy="92333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1800" dirty="0" smtClean="0">
                <a:solidFill>
                  <a:srgbClr val="FF0000"/>
                </a:solidFill>
              </a:rPr>
              <a:t>Figure loss by two mirrors </a:t>
            </a:r>
          </a:p>
          <a:p>
            <a:pPr algn="r"/>
            <a:r>
              <a:rPr lang="en-US" altLang="ja-JP" sz="1800" dirty="0" smtClean="0">
                <a:solidFill>
                  <a:srgbClr val="FF0000"/>
                </a:solidFill>
              </a:rPr>
              <a:t>~ 15-20ppm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3048000"/>
            <a:ext cx="1828800" cy="92333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solidFill>
                  <a:srgbClr val="FF0000"/>
                </a:solidFill>
              </a:rPr>
              <a:t>micro roughness, point scattering</a:t>
            </a:r>
            <a:br>
              <a:rPr lang="en-US" altLang="ja-JP" sz="1800" dirty="0" smtClean="0">
                <a:solidFill>
                  <a:srgbClr val="FF0000"/>
                </a:solidFill>
              </a:rPr>
            </a:br>
            <a:r>
              <a:rPr lang="en-US" altLang="ja-JP" sz="1800" dirty="0" smtClean="0">
                <a:solidFill>
                  <a:srgbClr val="FF0000"/>
                </a:solidFill>
              </a:rPr>
              <a:t> ~ 20 ppm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2286000" y="2667000"/>
            <a:ext cx="0" cy="137160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1219200" y="3733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7.83mm</a:t>
            </a:r>
            <a:endParaRPr kumimoji="1" lang="ja-JP" altLang="en-US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1" t="62322" r="-4534"/>
          <a:stretch/>
        </p:blipFill>
        <p:spPr>
          <a:xfrm>
            <a:off x="6324600" y="2514600"/>
            <a:ext cx="2884539" cy="118483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010400" y="1828800"/>
            <a:ext cx="1357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ETM07 map</a:t>
            </a:r>
            <a:endParaRPr kumimoji="1" lang="ja-JP" altLang="en-US" sz="1800" dirty="0"/>
          </a:p>
        </p:txBody>
      </p:sp>
      <p:pic>
        <p:nvPicPr>
          <p:cNvPr id="25" name="Picture 24" descr="Screen Shot 2014-03-06 at 8.04.35 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91000"/>
            <a:ext cx="3377178" cy="253927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934200" y="3886200"/>
            <a:ext cx="1903085" cy="338554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T1300354 by PF,HY</a:t>
            </a:r>
            <a:endParaRPr kumimoji="1" lang="ja-JP" altLang="en-US" sz="16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828800"/>
            <a:ext cx="1855614" cy="1828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5334000"/>
            <a:ext cx="2743200" cy="138499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main beam ⇒</a:t>
            </a:r>
          </a:p>
          <a:p>
            <a:r>
              <a:rPr lang="en-US" altLang="ja-JP" sz="1400" dirty="0" smtClean="0"/>
              <a:t>ETM reflection ⇒</a:t>
            </a:r>
          </a:p>
          <a:p>
            <a:r>
              <a:rPr lang="en-US" altLang="ja-JP" sz="1400" dirty="0" smtClean="0"/>
              <a:t>larger angle scattering into cone ⇒</a:t>
            </a:r>
          </a:p>
          <a:p>
            <a:r>
              <a:rPr lang="en-US" altLang="ja-JP" sz="1400" dirty="0"/>
              <a:t>r</a:t>
            </a:r>
            <a:r>
              <a:rPr lang="en-US" altLang="ja-JP" sz="1400" dirty="0" smtClean="0"/>
              <a:t>eflected by beam tube baffles ⇒</a:t>
            </a:r>
          </a:p>
          <a:p>
            <a:r>
              <a:rPr kumimoji="1" lang="en-US" altLang="ja-JP" sz="1400" dirty="0" smtClean="0"/>
              <a:t>back scattered into ETM </a:t>
            </a:r>
            <a:r>
              <a:rPr lang="en-US" altLang="ja-JP" sz="1400" dirty="0" smtClean="0"/>
              <a:t>⇒</a:t>
            </a:r>
          </a:p>
          <a:p>
            <a:r>
              <a:rPr kumimoji="1" lang="en-US" altLang="ja-JP" sz="1400" dirty="0" smtClean="0"/>
              <a:t>merged into the main beam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37532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4648200" cy="1371600"/>
          </a:xfrm>
        </p:spPr>
        <p:txBody>
          <a:bodyPr/>
          <a:lstStyle/>
          <a:p>
            <a:r>
              <a:rPr kumimoji="1" lang="en-US" altLang="ja-JP" dirty="0" smtClean="0"/>
              <a:t>TCS corrections for LLO PRMI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33400"/>
            <a:ext cx="3294743" cy="213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11140_20140227030746_CO2_te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8"/>
          <a:stretch/>
        </p:blipFill>
        <p:spPr>
          <a:xfrm>
            <a:off x="685800" y="2895600"/>
            <a:ext cx="3747654" cy="3205876"/>
          </a:xfrm>
          <a:prstGeom prst="rect">
            <a:avLst/>
          </a:prstGeom>
        </p:spPr>
      </p:pic>
      <p:pic>
        <p:nvPicPr>
          <p:cNvPr id="8" name="Picture 7" descr="9733_20131115155850_Buildup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50"/>
          <a:stretch/>
        </p:blipFill>
        <p:spPr>
          <a:xfrm>
            <a:off x="4772423" y="3124200"/>
            <a:ext cx="4371577" cy="29718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8077200" y="2514600"/>
            <a:ext cx="0" cy="5334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267200" y="1447800"/>
            <a:ext cx="2819400" cy="1447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43000" y="6172200"/>
            <a:ext cx="32196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log11140 CD~400ppm, PRG~45</a:t>
            </a:r>
            <a:endParaRPr kumimoji="1" lang="ja-JP" alt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6167735"/>
            <a:ext cx="331364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log#9733 CD~600ppm, PRG~35</a:t>
            </a:r>
            <a:endParaRPr kumimoji="1" lang="ja-JP" alt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828800"/>
            <a:ext cx="486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RH optimal lens = n(SiO2) x 82km = 1/0.84 x10</a:t>
            </a:r>
            <a:r>
              <a:rPr lang="en-US" altLang="ja-JP" sz="1800" baseline="30000" dirty="0" smtClean="0"/>
              <a:t>-5</a:t>
            </a:r>
            <a:endParaRPr kumimoji="1" lang="ja-JP" alt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" y="2286000"/>
            <a:ext cx="384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/>
              <a:t>CP optimal lens = 82km = 1/1.22 x10</a:t>
            </a:r>
            <a:r>
              <a:rPr lang="en-US" altLang="ja-JP" sz="1800" baseline="30000" dirty="0" smtClean="0"/>
              <a:t>-5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97065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(In)Sensitivity on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ITM SPTWE + CP lens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10" name="Picture 9" descr="Screen Shot 2014-01-30 at 7.27.51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1219200" cy="1123330"/>
          </a:xfrm>
          <a:prstGeom prst="rect">
            <a:avLst/>
          </a:prstGeom>
        </p:spPr>
      </p:pic>
      <p:pic>
        <p:nvPicPr>
          <p:cNvPr id="11" name="Picture 10" descr="Screen Shot 2014-01-30 at 7.28.44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658827"/>
            <a:ext cx="1219200" cy="1122973"/>
          </a:xfrm>
          <a:prstGeom prst="rect">
            <a:avLst/>
          </a:prstGeom>
        </p:spPr>
      </p:pic>
      <p:pic>
        <p:nvPicPr>
          <p:cNvPr id="3" name="Picture 2" descr="TCSeffec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1447800"/>
            <a:ext cx="6719047" cy="5191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971800"/>
            <a:ext cx="3664247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1676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ITM08 / ITMY</a:t>
            </a:r>
          </a:p>
          <a:p>
            <a:r>
              <a:rPr lang="en-US" altLang="ja-JP" sz="1800" dirty="0" smtClean="0"/>
              <a:t>transmission map in 160mm w/o power</a:t>
            </a:r>
            <a:endParaRPr kumimoji="1" lang="ja-JP" alt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/>
              <a:t>ITM04 / ITMX</a:t>
            </a:r>
            <a:endParaRPr kumimoji="1" lang="ja-JP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7432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-11.6nm</a:t>
            </a:r>
            <a:endParaRPr kumimoji="1" lang="ja-JP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1800" y="1828800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6.6nm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6477000"/>
            <a:ext cx="6982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-4.5nm</a:t>
            </a:r>
            <a:endParaRPr kumimoji="1" lang="ja-JP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5562600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7.7nm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381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715000"/>
            <a:ext cx="7772400" cy="609600"/>
          </a:xfrm>
          <a:solidFill>
            <a:srgbClr val="CCFFCC"/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 smtClean="0"/>
              <a:t>Overall, 4-5 years from locking to design sensitivity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76200"/>
            <a:ext cx="7239000" cy="1143000"/>
          </a:xfrm>
        </p:spPr>
        <p:txBody>
          <a:bodyPr/>
          <a:lstStyle/>
          <a:p>
            <a:r>
              <a:rPr lang="en-US" dirty="0" smtClean="0"/>
              <a:t>Historical perspective: </a:t>
            </a:r>
            <a:br>
              <a:rPr lang="en-US" dirty="0" smtClean="0"/>
            </a:br>
            <a:r>
              <a:rPr lang="en-US" dirty="0" smtClean="0"/>
              <a:t>Initial LIGO commissioning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-85810" y="1676400"/>
            <a:ext cx="9229810" cy="3905308"/>
            <a:chOff x="-85810" y="1752600"/>
            <a:chExt cx="9229810" cy="3905308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753978" y="2527300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-85810" y="2851150"/>
              <a:ext cx="1828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>
                  <a:solidFill>
                    <a:srgbClr val="022892"/>
                  </a:solidFill>
                  <a:latin typeface="Helvetica" charset="0"/>
                </a:rPr>
                <a:t>Inauguration</a:t>
              </a: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-9610" y="18288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1999</a:t>
              </a: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9809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2000</a:t>
              </a: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19715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2001</a:t>
              </a:r>
            </a:p>
          </p:txBody>
        </p:sp>
        <p:sp>
          <p:nvSpPr>
            <p:cNvPr id="12" name="Text Box 43"/>
            <p:cNvSpPr txBox="1">
              <a:spLocks noChangeArrowheads="1"/>
            </p:cNvSpPr>
            <p:nvPr/>
          </p:nvSpPr>
          <p:spPr bwMode="auto">
            <a:xfrm>
              <a:off x="30383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2002</a:t>
              </a:r>
            </a:p>
          </p:txBody>
        </p:sp>
        <p:sp>
          <p:nvSpPr>
            <p:cNvPr id="13" name="Text Box 53"/>
            <p:cNvSpPr txBox="1">
              <a:spLocks noChangeArrowheads="1"/>
            </p:cNvSpPr>
            <p:nvPr/>
          </p:nvSpPr>
          <p:spPr bwMode="auto">
            <a:xfrm>
              <a:off x="40289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2003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226928" y="2387601"/>
              <a:ext cx="8831262" cy="31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877803" y="22399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55515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52340" y="2087563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61110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614278" y="2312988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911265" y="2238375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388978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87145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1141328" y="2084388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1385803" y="20859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1644565" y="2084388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1647740" y="2311400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136565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2946315" y="2238375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424028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34"/>
            <p:cNvSpPr txBox="1">
              <a:spLocks noChangeArrowheads="1"/>
            </p:cNvSpPr>
            <p:nvPr/>
          </p:nvSpPr>
          <p:spPr bwMode="auto">
            <a:xfrm>
              <a:off x="1906503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2176378" y="2084388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2422440" y="2085975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2679615" y="2084388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2684378" y="2311400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9"/>
            <p:cNvSpPr>
              <a:spLocks noChangeShapeType="1"/>
            </p:cNvSpPr>
            <p:nvPr/>
          </p:nvSpPr>
          <p:spPr bwMode="auto">
            <a:xfrm>
              <a:off x="2171615" y="2314575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3981365" y="2239963"/>
              <a:ext cx="0" cy="304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3459078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auto">
            <a:xfrm>
              <a:off x="2941553" y="2087563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1</a:t>
              </a:r>
            </a:p>
          </p:txBody>
        </p:sp>
        <p:sp>
          <p:nvSpPr>
            <p:cNvPr id="39" name="Text Box 45"/>
            <p:cNvSpPr txBox="1">
              <a:spLocks noChangeArrowheads="1"/>
            </p:cNvSpPr>
            <p:nvPr/>
          </p:nvSpPr>
          <p:spPr bwMode="auto">
            <a:xfrm>
              <a:off x="3211428" y="2085975"/>
              <a:ext cx="280987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2</a:t>
              </a:r>
            </a:p>
          </p:txBody>
        </p:sp>
        <p:sp>
          <p:nvSpPr>
            <p:cNvPr id="40" name="Text Box 46"/>
            <p:cNvSpPr txBox="1">
              <a:spLocks noChangeArrowheads="1"/>
            </p:cNvSpPr>
            <p:nvPr/>
          </p:nvSpPr>
          <p:spPr bwMode="auto">
            <a:xfrm>
              <a:off x="3457490" y="2087563"/>
              <a:ext cx="280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3</a:t>
              </a:r>
            </a:p>
          </p:txBody>
        </p:sp>
        <p:sp>
          <p:nvSpPr>
            <p:cNvPr id="41" name="Text Box 47"/>
            <p:cNvSpPr txBox="1">
              <a:spLocks noChangeArrowheads="1"/>
            </p:cNvSpPr>
            <p:nvPr/>
          </p:nvSpPr>
          <p:spPr bwMode="auto">
            <a:xfrm>
              <a:off x="3714665" y="2085975"/>
              <a:ext cx="2825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i="0">
                  <a:solidFill>
                    <a:schemeClr val="tx2"/>
                  </a:solidFill>
                  <a:latin typeface="Helvetica" charset="0"/>
                </a:rPr>
                <a:t>4</a:t>
              </a:r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3719428" y="2312988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>
              <a:off x="3208253" y="2316163"/>
              <a:ext cx="0" cy="76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221"/>
            <p:cNvGrpSpPr>
              <a:grpSpLocks/>
            </p:cNvGrpSpPr>
            <p:nvPr/>
          </p:nvGrpSpPr>
          <p:grpSpPr bwMode="auto">
            <a:xfrm>
              <a:off x="3973428" y="2085975"/>
              <a:ext cx="1054100" cy="458788"/>
              <a:chOff x="2557" y="1362"/>
              <a:chExt cx="664" cy="289"/>
            </a:xfrm>
          </p:grpSpPr>
          <p:sp>
            <p:nvSpPr>
              <p:cNvPr id="151" name="Line 51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5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Text Box 54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54" name="Text Box 55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55" name="Text Box 56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56" name="Text Box 57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57" name="Line 58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59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" name="Text Box 63"/>
            <p:cNvSpPr txBox="1">
              <a:spLocks noChangeArrowheads="1"/>
            </p:cNvSpPr>
            <p:nvPr/>
          </p:nvSpPr>
          <p:spPr bwMode="auto">
            <a:xfrm>
              <a:off x="1487403" y="4319588"/>
              <a:ext cx="509587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i="0">
                  <a:solidFill>
                    <a:srgbClr val="FF6600"/>
                  </a:solidFill>
                  <a:latin typeface="Helvetica" charset="0"/>
                </a:rPr>
                <a:t>E2</a:t>
              </a:r>
            </a:p>
          </p:txBody>
        </p:sp>
        <p:sp>
          <p:nvSpPr>
            <p:cNvPr id="46" name="Text Box 64"/>
            <p:cNvSpPr txBox="1">
              <a:spLocks noChangeArrowheads="1"/>
            </p:cNvSpPr>
            <p:nvPr/>
          </p:nvSpPr>
          <p:spPr bwMode="auto">
            <a:xfrm>
              <a:off x="115803" y="4449763"/>
              <a:ext cx="153987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i="0">
                  <a:solidFill>
                    <a:srgbClr val="FF6600"/>
                  </a:solidFill>
                  <a:latin typeface="Helvetica" charset="0"/>
                </a:rPr>
                <a:t>Engineering</a:t>
              </a:r>
            </a:p>
          </p:txBody>
        </p:sp>
        <p:sp>
          <p:nvSpPr>
            <p:cNvPr id="47" name="Line 65"/>
            <p:cNvSpPr>
              <a:spLocks noChangeShapeType="1"/>
            </p:cNvSpPr>
            <p:nvPr/>
          </p:nvSpPr>
          <p:spPr bwMode="auto">
            <a:xfrm>
              <a:off x="1498515" y="4660900"/>
              <a:ext cx="5592764" cy="63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66"/>
            <p:cNvSpPr>
              <a:spLocks noChangeArrowheads="1"/>
            </p:cNvSpPr>
            <p:nvPr/>
          </p:nvSpPr>
          <p:spPr bwMode="auto">
            <a:xfrm>
              <a:off x="1684253" y="4616450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2281153" y="4618038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0" name="Group 251"/>
            <p:cNvGrpSpPr>
              <a:grpSpLocks/>
            </p:cNvGrpSpPr>
            <p:nvPr/>
          </p:nvGrpSpPr>
          <p:grpSpPr bwMode="auto">
            <a:xfrm>
              <a:off x="1887453" y="4327525"/>
              <a:ext cx="509587" cy="382588"/>
              <a:chOff x="1644" y="2539"/>
              <a:chExt cx="321" cy="241"/>
            </a:xfrm>
          </p:grpSpPr>
          <p:sp>
            <p:nvSpPr>
              <p:cNvPr id="149" name="Oval 67"/>
              <p:cNvSpPr>
                <a:spLocks noChangeArrowheads="1"/>
              </p:cNvSpPr>
              <p:nvPr/>
            </p:nvSpPr>
            <p:spPr bwMode="auto">
              <a:xfrm>
                <a:off x="1770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Text Box 75"/>
              <p:cNvSpPr txBox="1">
                <a:spLocks noChangeArrowheads="1"/>
              </p:cNvSpPr>
              <p:nvPr/>
            </p:nvSpPr>
            <p:spPr bwMode="auto">
              <a:xfrm>
                <a:off x="1644" y="2539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E3</a:t>
                </a:r>
              </a:p>
            </p:txBody>
          </p:sp>
        </p:grpSp>
        <p:grpSp>
          <p:nvGrpSpPr>
            <p:cNvPr id="51" name="Group 252"/>
            <p:cNvGrpSpPr>
              <a:grpSpLocks/>
            </p:cNvGrpSpPr>
            <p:nvPr/>
          </p:nvGrpSpPr>
          <p:grpSpPr bwMode="auto">
            <a:xfrm>
              <a:off x="2298615" y="4329113"/>
              <a:ext cx="509588" cy="376237"/>
              <a:chOff x="1966" y="2540"/>
              <a:chExt cx="321" cy="237"/>
            </a:xfrm>
          </p:grpSpPr>
          <p:sp>
            <p:nvSpPr>
              <p:cNvPr id="147" name="Oval 68"/>
              <p:cNvSpPr>
                <a:spLocks noChangeArrowheads="1"/>
              </p:cNvSpPr>
              <p:nvPr/>
            </p:nvSpPr>
            <p:spPr bwMode="auto">
              <a:xfrm>
                <a:off x="2091" y="2721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Text Box 76"/>
              <p:cNvSpPr txBox="1">
                <a:spLocks noChangeArrowheads="1"/>
              </p:cNvSpPr>
              <p:nvPr/>
            </p:nvSpPr>
            <p:spPr bwMode="auto">
              <a:xfrm>
                <a:off x="1966" y="2540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E5</a:t>
                </a:r>
              </a:p>
            </p:txBody>
          </p:sp>
        </p:grpSp>
        <p:grpSp>
          <p:nvGrpSpPr>
            <p:cNvPr id="52" name="Group 257"/>
            <p:cNvGrpSpPr>
              <a:grpSpLocks/>
            </p:cNvGrpSpPr>
            <p:nvPr/>
          </p:nvGrpSpPr>
          <p:grpSpPr bwMode="auto">
            <a:xfrm>
              <a:off x="3784515" y="4330700"/>
              <a:ext cx="509588" cy="379413"/>
              <a:chOff x="2438" y="2541"/>
              <a:chExt cx="321" cy="239"/>
            </a:xfrm>
          </p:grpSpPr>
          <p:sp>
            <p:nvSpPr>
              <p:cNvPr id="145" name="Oval 70"/>
              <p:cNvSpPr>
                <a:spLocks noChangeArrowheads="1"/>
              </p:cNvSpPr>
              <p:nvPr/>
            </p:nvSpPr>
            <p:spPr bwMode="auto">
              <a:xfrm>
                <a:off x="2567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Text Box 78"/>
              <p:cNvSpPr txBox="1">
                <a:spLocks noChangeArrowheads="1"/>
              </p:cNvSpPr>
              <p:nvPr/>
            </p:nvSpPr>
            <p:spPr bwMode="auto">
              <a:xfrm>
                <a:off x="2438" y="2541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E9</a:t>
                </a:r>
              </a:p>
            </p:txBody>
          </p:sp>
        </p:grpSp>
        <p:grpSp>
          <p:nvGrpSpPr>
            <p:cNvPr id="53" name="Group 260"/>
            <p:cNvGrpSpPr>
              <a:grpSpLocks/>
            </p:cNvGrpSpPr>
            <p:nvPr/>
          </p:nvGrpSpPr>
          <p:grpSpPr bwMode="auto">
            <a:xfrm>
              <a:off x="4429040" y="4330700"/>
              <a:ext cx="709613" cy="379413"/>
              <a:chOff x="2673" y="2541"/>
              <a:chExt cx="447" cy="239"/>
            </a:xfrm>
          </p:grpSpPr>
          <p:sp>
            <p:nvSpPr>
              <p:cNvPr id="143" name="Oval 71"/>
              <p:cNvSpPr>
                <a:spLocks noChangeArrowheads="1"/>
              </p:cNvSpPr>
              <p:nvPr/>
            </p:nvSpPr>
            <p:spPr bwMode="auto">
              <a:xfrm>
                <a:off x="2841" y="2724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Text Box 79"/>
              <p:cNvSpPr txBox="1">
                <a:spLocks noChangeArrowheads="1"/>
              </p:cNvSpPr>
              <p:nvPr/>
            </p:nvSpPr>
            <p:spPr bwMode="auto">
              <a:xfrm>
                <a:off x="2673" y="2541"/>
                <a:ext cx="44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E10</a:t>
                </a:r>
              </a:p>
            </p:txBody>
          </p:sp>
        </p:grpSp>
        <p:grpSp>
          <p:nvGrpSpPr>
            <p:cNvPr id="54" name="Group 253"/>
            <p:cNvGrpSpPr>
              <a:grpSpLocks/>
            </p:cNvGrpSpPr>
            <p:nvPr/>
          </p:nvGrpSpPr>
          <p:grpSpPr bwMode="auto">
            <a:xfrm>
              <a:off x="2747878" y="4327525"/>
              <a:ext cx="509587" cy="379413"/>
              <a:chOff x="2880" y="2539"/>
              <a:chExt cx="321" cy="239"/>
            </a:xfrm>
          </p:grpSpPr>
          <p:sp>
            <p:nvSpPr>
              <p:cNvPr id="141" name="Oval 72"/>
              <p:cNvSpPr>
                <a:spLocks noChangeArrowheads="1"/>
              </p:cNvSpPr>
              <p:nvPr/>
            </p:nvSpPr>
            <p:spPr bwMode="auto">
              <a:xfrm>
                <a:off x="2962" y="2722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Text Box 80"/>
              <p:cNvSpPr txBox="1">
                <a:spLocks noChangeArrowheads="1"/>
              </p:cNvSpPr>
              <p:nvPr/>
            </p:nvSpPr>
            <p:spPr bwMode="auto">
              <a:xfrm>
                <a:off x="2880" y="2539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E7</a:t>
                </a:r>
              </a:p>
            </p:txBody>
          </p:sp>
        </p:grpSp>
        <p:grpSp>
          <p:nvGrpSpPr>
            <p:cNvPr id="55" name="Group 255"/>
            <p:cNvGrpSpPr>
              <a:grpSpLocks/>
            </p:cNvGrpSpPr>
            <p:nvPr/>
          </p:nvGrpSpPr>
          <p:grpSpPr bwMode="auto">
            <a:xfrm>
              <a:off x="3186028" y="4335463"/>
              <a:ext cx="509587" cy="371475"/>
              <a:chOff x="3329" y="2544"/>
              <a:chExt cx="321" cy="234"/>
            </a:xfrm>
          </p:grpSpPr>
          <p:sp>
            <p:nvSpPr>
              <p:cNvPr id="139" name="Oval 73"/>
              <p:cNvSpPr>
                <a:spLocks noChangeArrowheads="1"/>
              </p:cNvSpPr>
              <p:nvPr/>
            </p:nvSpPr>
            <p:spPr bwMode="auto">
              <a:xfrm>
                <a:off x="3455" y="2722"/>
                <a:ext cx="56" cy="56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Text Box 81"/>
              <p:cNvSpPr txBox="1">
                <a:spLocks noChangeArrowheads="1"/>
              </p:cNvSpPr>
              <p:nvPr/>
            </p:nvSpPr>
            <p:spPr bwMode="auto">
              <a:xfrm>
                <a:off x="3329" y="2544"/>
                <a:ext cx="3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6600"/>
                    </a:solidFill>
                    <a:latin typeface="Helvetica" charset="0"/>
                  </a:rPr>
                  <a:t>E8</a:t>
                </a:r>
              </a:p>
            </p:txBody>
          </p:sp>
        </p:grpSp>
        <p:sp>
          <p:nvSpPr>
            <p:cNvPr id="56" name="Text Box 82"/>
            <p:cNvSpPr txBox="1">
              <a:spLocks noChangeArrowheads="1"/>
            </p:cNvSpPr>
            <p:nvPr/>
          </p:nvSpPr>
          <p:spPr bwMode="auto">
            <a:xfrm>
              <a:off x="5658794" y="4332288"/>
              <a:ext cx="612775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0" i="0" dirty="0">
                  <a:solidFill>
                    <a:srgbClr val="FF6600"/>
                  </a:solidFill>
                  <a:latin typeface="Helvetica" charset="0"/>
                </a:rPr>
                <a:t>E11</a:t>
              </a:r>
            </a:p>
          </p:txBody>
        </p:sp>
        <p:sp>
          <p:nvSpPr>
            <p:cNvPr id="57" name="Line 93"/>
            <p:cNvSpPr>
              <a:spLocks noChangeShapeType="1"/>
            </p:cNvSpPr>
            <p:nvPr/>
          </p:nvSpPr>
          <p:spPr bwMode="auto">
            <a:xfrm>
              <a:off x="1741403" y="2527300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94"/>
            <p:cNvSpPr txBox="1">
              <a:spLocks noChangeArrowheads="1"/>
            </p:cNvSpPr>
            <p:nvPr/>
          </p:nvSpPr>
          <p:spPr bwMode="auto">
            <a:xfrm>
              <a:off x="1285790" y="2851150"/>
              <a:ext cx="1828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>
                  <a:solidFill>
                    <a:srgbClr val="022892"/>
                  </a:solidFill>
                  <a:latin typeface="Helvetica" charset="0"/>
                </a:rPr>
                <a:t>First Lock</a:t>
              </a:r>
            </a:p>
          </p:txBody>
        </p:sp>
        <p:sp>
          <p:nvSpPr>
            <p:cNvPr id="59" name="Line 96"/>
            <p:cNvSpPr>
              <a:spLocks noChangeShapeType="1"/>
            </p:cNvSpPr>
            <p:nvPr/>
          </p:nvSpPr>
          <p:spPr bwMode="auto">
            <a:xfrm>
              <a:off x="3203490" y="2524125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97"/>
            <p:cNvSpPr txBox="1">
              <a:spLocks noChangeArrowheads="1"/>
            </p:cNvSpPr>
            <p:nvPr/>
          </p:nvSpPr>
          <p:spPr bwMode="auto">
            <a:xfrm>
              <a:off x="2711365" y="2851150"/>
              <a:ext cx="21780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 dirty="0">
                  <a:solidFill>
                    <a:srgbClr val="022892"/>
                  </a:solidFill>
                  <a:latin typeface="Helvetica" charset="0"/>
                </a:rPr>
                <a:t>Full Lock all IFO </a:t>
              </a:r>
            </a:p>
          </p:txBody>
        </p:sp>
        <p:sp>
          <p:nvSpPr>
            <p:cNvPr id="61" name="Rectangle 98"/>
            <p:cNvSpPr>
              <a:spLocks noChangeArrowheads="1"/>
            </p:cNvSpPr>
            <p:nvPr/>
          </p:nvSpPr>
          <p:spPr bwMode="auto">
            <a:xfrm>
              <a:off x="0" y="3284538"/>
              <a:ext cx="9144000" cy="7540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 i="0"/>
            </a:p>
          </p:txBody>
        </p:sp>
        <p:sp>
          <p:nvSpPr>
            <p:cNvPr id="62" name="Text Box 99"/>
            <p:cNvSpPr txBox="1">
              <a:spLocks noChangeArrowheads="1"/>
            </p:cNvSpPr>
            <p:nvPr/>
          </p:nvSpPr>
          <p:spPr bwMode="auto">
            <a:xfrm>
              <a:off x="2019215" y="3511550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-17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3" name="Text Box 100"/>
            <p:cNvSpPr txBox="1">
              <a:spLocks noChangeArrowheads="1"/>
            </p:cNvSpPr>
            <p:nvPr/>
          </p:nvSpPr>
          <p:spPr bwMode="auto">
            <a:xfrm>
              <a:off x="2628815" y="3652021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-18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4" name="Text Box 102"/>
            <p:cNvSpPr txBox="1">
              <a:spLocks noChangeArrowheads="1"/>
            </p:cNvSpPr>
            <p:nvPr/>
          </p:nvSpPr>
          <p:spPr bwMode="auto">
            <a:xfrm>
              <a:off x="3468044" y="3651378"/>
              <a:ext cx="685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-20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5" name="Text Box 104"/>
            <p:cNvSpPr txBox="1">
              <a:spLocks noChangeArrowheads="1"/>
            </p:cNvSpPr>
            <p:nvPr/>
          </p:nvSpPr>
          <p:spPr bwMode="auto">
            <a:xfrm>
              <a:off x="3830553" y="3505200"/>
              <a:ext cx="60723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 10</a:t>
              </a:r>
              <a:r>
                <a:rPr lang="en-US" sz="1400" i="0" baseline="30000" dirty="0">
                  <a:latin typeface="Helvetica" charset="0"/>
                </a:rPr>
                <a:t>-21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66" name="AutoShape 105"/>
            <p:cNvSpPr>
              <a:spLocks noChangeArrowheads="1"/>
            </p:cNvSpPr>
            <p:nvPr/>
          </p:nvSpPr>
          <p:spPr bwMode="auto">
            <a:xfrm rot="10800000" flipV="1">
              <a:off x="404169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AutoShape 107"/>
            <p:cNvSpPr>
              <a:spLocks noChangeArrowheads="1"/>
            </p:cNvSpPr>
            <p:nvPr/>
          </p:nvSpPr>
          <p:spPr bwMode="auto">
            <a:xfrm rot="10800000" flipV="1">
              <a:off x="3327315" y="3357563"/>
              <a:ext cx="42863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108"/>
            <p:cNvSpPr>
              <a:spLocks noChangeArrowheads="1"/>
            </p:cNvSpPr>
            <p:nvPr/>
          </p:nvSpPr>
          <p:spPr bwMode="auto">
            <a:xfrm rot="10800000" flipV="1">
              <a:off x="2892657" y="3357562"/>
              <a:ext cx="74295" cy="277297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utoShape 109"/>
            <p:cNvSpPr>
              <a:spLocks noChangeArrowheads="1"/>
            </p:cNvSpPr>
            <p:nvPr/>
          </p:nvSpPr>
          <p:spPr bwMode="auto">
            <a:xfrm rot="10800000" flipV="1">
              <a:off x="2284328" y="3357563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219"/>
            <p:cNvSpPr txBox="1">
              <a:spLocks noChangeArrowheads="1"/>
            </p:cNvSpPr>
            <p:nvPr/>
          </p:nvSpPr>
          <p:spPr bwMode="auto">
            <a:xfrm>
              <a:off x="50957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2004</a:t>
              </a:r>
            </a:p>
          </p:txBody>
        </p:sp>
        <p:sp>
          <p:nvSpPr>
            <p:cNvPr id="71" name="Text Box 220"/>
            <p:cNvSpPr txBox="1">
              <a:spLocks noChangeArrowheads="1"/>
            </p:cNvSpPr>
            <p:nvPr/>
          </p:nvSpPr>
          <p:spPr bwMode="auto">
            <a:xfrm>
              <a:off x="61625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>
                  <a:solidFill>
                    <a:srgbClr val="CC0000"/>
                  </a:solidFill>
                  <a:latin typeface="Helvetica" charset="0"/>
                </a:rPr>
                <a:t>2005</a:t>
              </a:r>
            </a:p>
          </p:txBody>
        </p:sp>
        <p:grpSp>
          <p:nvGrpSpPr>
            <p:cNvPr id="72" name="Group 222"/>
            <p:cNvGrpSpPr>
              <a:grpSpLocks/>
            </p:cNvGrpSpPr>
            <p:nvPr/>
          </p:nvGrpSpPr>
          <p:grpSpPr bwMode="auto">
            <a:xfrm>
              <a:off x="5005303" y="2089150"/>
              <a:ext cx="1054100" cy="458788"/>
              <a:chOff x="2557" y="1362"/>
              <a:chExt cx="664" cy="289"/>
            </a:xfrm>
          </p:grpSpPr>
          <p:sp>
            <p:nvSpPr>
              <p:cNvPr id="131" name="Line 223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24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Text Box 225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34" name="Text Box 226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35" name="Text Box 227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36" name="Text Box 228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37" name="Line 229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30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3" name="Group 231"/>
            <p:cNvGrpSpPr>
              <a:grpSpLocks/>
            </p:cNvGrpSpPr>
            <p:nvPr/>
          </p:nvGrpSpPr>
          <p:grpSpPr bwMode="auto">
            <a:xfrm>
              <a:off x="6037178" y="2089150"/>
              <a:ext cx="1054100" cy="458788"/>
              <a:chOff x="2557" y="1362"/>
              <a:chExt cx="664" cy="289"/>
            </a:xfrm>
          </p:grpSpPr>
          <p:sp>
            <p:nvSpPr>
              <p:cNvPr id="123" name="Line 232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33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Text Box 234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26" name="Text Box 235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27" name="Text Box 236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28" name="Text Box 237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29" name="Line 238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39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4" name="Group 240"/>
            <p:cNvGrpSpPr>
              <a:grpSpLocks/>
            </p:cNvGrpSpPr>
            <p:nvPr/>
          </p:nvGrpSpPr>
          <p:grpSpPr bwMode="auto">
            <a:xfrm>
              <a:off x="7070640" y="2089150"/>
              <a:ext cx="1054100" cy="458788"/>
              <a:chOff x="2557" y="1362"/>
              <a:chExt cx="664" cy="289"/>
            </a:xfrm>
          </p:grpSpPr>
          <p:sp>
            <p:nvSpPr>
              <p:cNvPr id="115" name="Line 241"/>
              <p:cNvSpPr>
                <a:spLocks noChangeShapeType="1"/>
              </p:cNvSpPr>
              <p:nvPr/>
            </p:nvSpPr>
            <p:spPr bwMode="auto">
              <a:xfrm>
                <a:off x="3212" y="1459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4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243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118" name="Text Box 244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119" name="Text Box 245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120" name="Text Box 246"/>
              <p:cNvSpPr txBox="1">
                <a:spLocks noChangeArrowheads="1"/>
              </p:cNvSpPr>
              <p:nvPr/>
            </p:nvSpPr>
            <p:spPr bwMode="auto">
              <a:xfrm>
                <a:off x="3044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4</a:t>
                </a:r>
              </a:p>
            </p:txBody>
          </p:sp>
          <p:sp>
            <p:nvSpPr>
              <p:cNvPr id="121" name="Line 247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48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Text Box 249"/>
            <p:cNvSpPr txBox="1">
              <a:spLocks noChangeArrowheads="1"/>
            </p:cNvSpPr>
            <p:nvPr/>
          </p:nvSpPr>
          <p:spPr bwMode="auto">
            <a:xfrm>
              <a:off x="7153190" y="1752600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 dirty="0">
                  <a:solidFill>
                    <a:srgbClr val="CC0000"/>
                  </a:solidFill>
                  <a:latin typeface="Helvetica" charset="0"/>
                </a:rPr>
                <a:t>2006</a:t>
              </a:r>
            </a:p>
          </p:txBody>
        </p:sp>
        <p:sp>
          <p:nvSpPr>
            <p:cNvPr id="76" name="Oval 254"/>
            <p:cNvSpPr>
              <a:spLocks noChangeArrowheads="1"/>
            </p:cNvSpPr>
            <p:nvPr/>
          </p:nvSpPr>
          <p:spPr bwMode="auto">
            <a:xfrm>
              <a:off x="2747878" y="4619625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272"/>
            <p:cNvGrpSpPr>
              <a:grpSpLocks/>
            </p:cNvGrpSpPr>
            <p:nvPr/>
          </p:nvGrpSpPr>
          <p:grpSpPr bwMode="auto">
            <a:xfrm>
              <a:off x="1085765" y="4656186"/>
              <a:ext cx="7796219" cy="1001722"/>
              <a:chOff x="738" y="2746"/>
              <a:chExt cx="4911" cy="631"/>
            </a:xfrm>
          </p:grpSpPr>
          <p:sp>
            <p:nvSpPr>
              <p:cNvPr id="99" name="Line 85"/>
              <p:cNvSpPr>
                <a:spLocks noChangeShapeType="1"/>
              </p:cNvSpPr>
              <p:nvPr/>
            </p:nvSpPr>
            <p:spPr bwMode="auto">
              <a:xfrm>
                <a:off x="1362" y="3059"/>
                <a:ext cx="4010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0" name="Group 261"/>
              <p:cNvGrpSpPr>
                <a:grpSpLocks/>
              </p:cNvGrpSpPr>
              <p:nvPr/>
            </p:nvGrpSpPr>
            <p:grpSpPr bwMode="auto">
              <a:xfrm>
                <a:off x="1831" y="2847"/>
                <a:ext cx="1343" cy="530"/>
                <a:chOff x="3211" y="2847"/>
                <a:chExt cx="1343" cy="530"/>
              </a:xfrm>
            </p:grpSpPr>
            <p:sp>
              <p:nvSpPr>
                <p:cNvPr id="1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211" y="3164"/>
                  <a:ext cx="1343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i="0" dirty="0">
                      <a:solidFill>
                        <a:srgbClr val="CC0000"/>
                      </a:solidFill>
                      <a:latin typeface="Helvetica" charset="0"/>
                    </a:rPr>
                    <a:t>First Science Data</a:t>
                  </a:r>
                </a:p>
              </p:txBody>
            </p:sp>
            <p:sp>
              <p:nvSpPr>
                <p:cNvPr id="113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568" y="2847"/>
                  <a:ext cx="27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0" i="0">
                      <a:solidFill>
                        <a:srgbClr val="FF0000"/>
                      </a:solidFill>
                      <a:latin typeface="Helvetica" charset="0"/>
                    </a:rPr>
                    <a:t>S1</a:t>
                  </a:r>
                </a:p>
              </p:txBody>
            </p:sp>
            <p:sp>
              <p:nvSpPr>
                <p:cNvPr id="114" name="Line 86"/>
                <p:cNvSpPr>
                  <a:spLocks noChangeShapeType="1"/>
                </p:cNvSpPr>
                <p:nvPr/>
              </p:nvSpPr>
              <p:spPr bwMode="auto">
                <a:xfrm>
                  <a:off x="3671" y="3058"/>
                  <a:ext cx="52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oval" w="sm" len="sm"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268"/>
              <p:cNvGrpSpPr>
                <a:grpSpLocks/>
              </p:cNvGrpSpPr>
              <p:nvPr/>
            </p:nvGrpSpPr>
            <p:grpSpPr bwMode="auto">
              <a:xfrm>
                <a:off x="3834" y="2850"/>
                <a:ext cx="276" cy="212"/>
                <a:chOff x="3834" y="2850"/>
                <a:chExt cx="276" cy="212"/>
              </a:xfrm>
            </p:grpSpPr>
            <p:sp>
              <p:nvSpPr>
                <p:cNvPr id="110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3834" y="2850"/>
                  <a:ext cx="27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0" i="0">
                      <a:solidFill>
                        <a:srgbClr val="FF0000"/>
                      </a:solidFill>
                      <a:latin typeface="Helvetica" charset="0"/>
                    </a:rPr>
                    <a:t>S4</a:t>
                  </a:r>
                </a:p>
              </p:txBody>
            </p:sp>
            <p:sp>
              <p:nvSpPr>
                <p:cNvPr id="111" name="Line 88"/>
                <p:cNvSpPr>
                  <a:spLocks noChangeShapeType="1"/>
                </p:cNvSpPr>
                <p:nvPr/>
              </p:nvSpPr>
              <p:spPr bwMode="auto">
                <a:xfrm>
                  <a:off x="3931" y="3058"/>
                  <a:ext cx="69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oval" w="sm" len="sm"/>
                  <a:tailEnd type="oval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2" name="Text Box 89"/>
              <p:cNvSpPr txBox="1">
                <a:spLocks noChangeArrowheads="1"/>
              </p:cNvSpPr>
              <p:nvPr/>
            </p:nvSpPr>
            <p:spPr bwMode="auto">
              <a:xfrm>
                <a:off x="738" y="2925"/>
                <a:ext cx="69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b="0" i="0">
                    <a:solidFill>
                      <a:srgbClr val="FF0000"/>
                    </a:solidFill>
                    <a:latin typeface="Helvetica" charset="0"/>
                  </a:rPr>
                  <a:t>Science</a:t>
                </a:r>
              </a:p>
            </p:txBody>
          </p:sp>
          <p:sp>
            <p:nvSpPr>
              <p:cNvPr id="103" name="Text Box 90"/>
              <p:cNvSpPr txBox="1">
                <a:spLocks noChangeArrowheads="1"/>
              </p:cNvSpPr>
              <p:nvPr/>
            </p:nvSpPr>
            <p:spPr bwMode="auto">
              <a:xfrm>
                <a:off x="2550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S2</a:t>
                </a:r>
              </a:p>
            </p:txBody>
          </p:sp>
          <p:sp>
            <p:nvSpPr>
              <p:cNvPr id="104" name="Line 87"/>
              <p:cNvSpPr>
                <a:spLocks noChangeShapeType="1"/>
              </p:cNvSpPr>
              <p:nvPr/>
            </p:nvSpPr>
            <p:spPr bwMode="auto">
              <a:xfrm>
                <a:off x="2636" y="3062"/>
                <a:ext cx="10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Text Box 110"/>
              <p:cNvSpPr txBox="1">
                <a:spLocks noChangeArrowheads="1"/>
              </p:cNvSpPr>
              <p:nvPr/>
            </p:nvSpPr>
            <p:spPr bwMode="auto">
              <a:xfrm>
                <a:off x="4930" y="2746"/>
                <a:ext cx="48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 i="0" dirty="0">
                    <a:solidFill>
                      <a:srgbClr val="CC0000"/>
                    </a:solidFill>
                    <a:latin typeface="Helvetica" charset="0"/>
                  </a:rPr>
                  <a:t>Runs</a:t>
                </a:r>
              </a:p>
            </p:txBody>
          </p:sp>
          <p:sp>
            <p:nvSpPr>
              <p:cNvPr id="106" name="Text Box 265"/>
              <p:cNvSpPr txBox="1">
                <a:spLocks noChangeArrowheads="1"/>
              </p:cNvSpPr>
              <p:nvPr/>
            </p:nvSpPr>
            <p:spPr bwMode="auto">
              <a:xfrm>
                <a:off x="3005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S3</a:t>
                </a:r>
              </a:p>
            </p:txBody>
          </p:sp>
          <p:sp>
            <p:nvSpPr>
              <p:cNvPr id="107" name="Line 266"/>
              <p:cNvSpPr>
                <a:spLocks noChangeShapeType="1"/>
              </p:cNvSpPr>
              <p:nvPr/>
            </p:nvSpPr>
            <p:spPr bwMode="auto">
              <a:xfrm>
                <a:off x="3091" y="3058"/>
                <a:ext cx="10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Text Box 270"/>
              <p:cNvSpPr txBox="1">
                <a:spLocks noChangeArrowheads="1"/>
              </p:cNvSpPr>
              <p:nvPr/>
            </p:nvSpPr>
            <p:spPr bwMode="auto">
              <a:xfrm>
                <a:off x="4433" y="2850"/>
                <a:ext cx="27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b="0" i="0">
                    <a:solidFill>
                      <a:srgbClr val="FF0000"/>
                    </a:solidFill>
                    <a:latin typeface="Helvetica" charset="0"/>
                  </a:rPr>
                  <a:t>S5</a:t>
                </a:r>
              </a:p>
            </p:txBody>
          </p:sp>
          <p:sp>
            <p:nvSpPr>
              <p:cNvPr id="109" name="Line 271"/>
              <p:cNvSpPr>
                <a:spLocks noChangeShapeType="1"/>
              </p:cNvSpPr>
              <p:nvPr/>
            </p:nvSpPr>
            <p:spPr bwMode="auto">
              <a:xfrm flipV="1">
                <a:off x="4433" y="3062"/>
                <a:ext cx="1216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 type="oval" w="sm" len="sm"/>
                <a:tailEnd type="oval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" name="Oval 273"/>
            <p:cNvSpPr>
              <a:spLocks noChangeArrowheads="1"/>
            </p:cNvSpPr>
            <p:nvPr/>
          </p:nvSpPr>
          <p:spPr bwMode="auto">
            <a:xfrm>
              <a:off x="6029240" y="4619625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277"/>
            <p:cNvSpPr txBox="1">
              <a:spLocks noChangeArrowheads="1"/>
            </p:cNvSpPr>
            <p:nvPr/>
          </p:nvSpPr>
          <p:spPr bwMode="auto">
            <a:xfrm>
              <a:off x="5294228" y="3505200"/>
              <a:ext cx="55735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-22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0" name="AutoShape 278"/>
            <p:cNvSpPr>
              <a:spLocks noChangeArrowheads="1"/>
            </p:cNvSpPr>
            <p:nvPr/>
          </p:nvSpPr>
          <p:spPr bwMode="auto">
            <a:xfrm rot="10800000" flipV="1">
              <a:off x="555299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282"/>
            <p:cNvSpPr txBox="1">
              <a:spLocks noChangeArrowheads="1"/>
            </p:cNvSpPr>
            <p:nvPr/>
          </p:nvSpPr>
          <p:spPr bwMode="auto">
            <a:xfrm>
              <a:off x="66590" y="3429000"/>
              <a:ext cx="20574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latin typeface="Helvetica" charset="0"/>
                </a:rPr>
                <a:t>4 km strain noise</a:t>
              </a:r>
            </a:p>
          </p:txBody>
        </p:sp>
        <p:sp>
          <p:nvSpPr>
            <p:cNvPr id="82" name="Text Box 103"/>
            <p:cNvSpPr txBox="1">
              <a:spLocks noChangeArrowheads="1"/>
            </p:cNvSpPr>
            <p:nvPr/>
          </p:nvSpPr>
          <p:spPr bwMode="auto">
            <a:xfrm>
              <a:off x="5728744" y="3716380"/>
              <a:ext cx="1752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0" dirty="0">
                  <a:latin typeface="Helvetica" charset="0"/>
                </a:rPr>
                <a:t>at 150 Hz [Hz</a:t>
              </a:r>
              <a:r>
                <a:rPr lang="en-US" sz="1400" i="0" baseline="30000" dirty="0">
                  <a:latin typeface="Helvetica" charset="0"/>
                </a:rPr>
                <a:t>-1/2</a:t>
              </a:r>
              <a:r>
                <a:rPr lang="en-US" sz="1400" i="0" dirty="0">
                  <a:latin typeface="Helvetica" charset="0"/>
                </a:rPr>
                <a:t>]</a:t>
              </a:r>
            </a:p>
          </p:txBody>
        </p:sp>
        <p:sp>
          <p:nvSpPr>
            <p:cNvPr id="83" name="Text Box 283"/>
            <p:cNvSpPr txBox="1">
              <a:spLocks noChangeArrowheads="1"/>
            </p:cNvSpPr>
            <p:nvPr/>
          </p:nvSpPr>
          <p:spPr bwMode="auto">
            <a:xfrm>
              <a:off x="7183945" y="3505200"/>
              <a:ext cx="9149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Helvetica" charset="0"/>
                </a:rPr>
                <a:t>2.5</a:t>
              </a:r>
              <a:r>
                <a:rPr lang="en-US" sz="1400" i="0" dirty="0">
                  <a:latin typeface="Helvetica" charset="0"/>
                </a:rPr>
                <a:t>x10</a:t>
              </a:r>
              <a:r>
                <a:rPr lang="en-US" sz="1400" i="0" baseline="30000" dirty="0">
                  <a:latin typeface="Helvetica" charset="0"/>
                </a:rPr>
                <a:t>-23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4" name="AutoShape 284"/>
            <p:cNvSpPr>
              <a:spLocks noChangeArrowheads="1"/>
            </p:cNvSpPr>
            <p:nvPr/>
          </p:nvSpPr>
          <p:spPr bwMode="auto">
            <a:xfrm rot="10800000" flipV="1">
              <a:off x="7549370" y="3352800"/>
              <a:ext cx="41275" cy="152400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Text Box 102"/>
            <p:cNvSpPr txBox="1">
              <a:spLocks noChangeArrowheads="1"/>
            </p:cNvSpPr>
            <p:nvPr/>
          </p:nvSpPr>
          <p:spPr bwMode="auto">
            <a:xfrm>
              <a:off x="3045517" y="3520605"/>
              <a:ext cx="6858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400" i="0" dirty="0">
                  <a:latin typeface="Helvetica" charset="0"/>
                </a:rPr>
                <a:t>10</a:t>
              </a:r>
              <a:r>
                <a:rPr lang="en-US" sz="1400" i="0" baseline="30000" dirty="0">
                  <a:latin typeface="Helvetica" charset="0"/>
                </a:rPr>
                <a:t>-</a:t>
              </a:r>
              <a:r>
                <a:rPr lang="en-US" sz="1400" baseline="30000" dirty="0">
                  <a:latin typeface="Helvetica" charset="0"/>
                </a:rPr>
                <a:t>19</a:t>
              </a:r>
              <a:endParaRPr lang="en-US" sz="1400" i="0" dirty="0">
                <a:latin typeface="Helvetica" charset="0"/>
              </a:endParaRPr>
            </a:p>
          </p:txBody>
        </p:sp>
        <p:sp>
          <p:nvSpPr>
            <p:cNvPr id="86" name="Line 96"/>
            <p:cNvSpPr>
              <a:spLocks noChangeShapeType="1"/>
            </p:cNvSpPr>
            <p:nvPr/>
          </p:nvSpPr>
          <p:spPr bwMode="auto">
            <a:xfrm>
              <a:off x="7570924" y="2507248"/>
              <a:ext cx="0" cy="381000"/>
            </a:xfrm>
            <a:prstGeom prst="line">
              <a:avLst/>
            </a:prstGeom>
            <a:noFill/>
            <a:ln w="25400">
              <a:solidFill>
                <a:srgbClr val="00008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97"/>
            <p:cNvSpPr txBox="1">
              <a:spLocks noChangeArrowheads="1"/>
            </p:cNvSpPr>
            <p:nvPr/>
          </p:nvSpPr>
          <p:spPr bwMode="auto">
            <a:xfrm>
              <a:off x="6443805" y="2834273"/>
              <a:ext cx="21780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i="0" dirty="0">
                  <a:solidFill>
                    <a:srgbClr val="022892"/>
                  </a:solidFill>
                  <a:latin typeface="Helvetica" charset="0"/>
                </a:rPr>
                <a:t>Design sensitivity</a:t>
              </a:r>
            </a:p>
          </p:txBody>
        </p:sp>
        <p:grpSp>
          <p:nvGrpSpPr>
            <p:cNvPr id="88" name="Group 240"/>
            <p:cNvGrpSpPr>
              <a:grpSpLocks/>
            </p:cNvGrpSpPr>
            <p:nvPr/>
          </p:nvGrpSpPr>
          <p:grpSpPr bwMode="auto">
            <a:xfrm>
              <a:off x="8084752" y="2087517"/>
              <a:ext cx="796925" cy="306388"/>
              <a:chOff x="2557" y="1362"/>
              <a:chExt cx="502" cy="193"/>
            </a:xfrm>
          </p:grpSpPr>
          <p:sp>
            <p:nvSpPr>
              <p:cNvPr id="93" name="Line 242"/>
              <p:cNvSpPr>
                <a:spLocks noChangeShapeType="1"/>
              </p:cNvSpPr>
              <p:nvPr/>
            </p:nvSpPr>
            <p:spPr bwMode="auto">
              <a:xfrm>
                <a:off x="2883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Text Box 243"/>
              <p:cNvSpPr txBox="1">
                <a:spLocks noChangeArrowheads="1"/>
              </p:cNvSpPr>
              <p:nvPr/>
            </p:nvSpPr>
            <p:spPr bwMode="auto">
              <a:xfrm>
                <a:off x="2557" y="1363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1</a:t>
                </a:r>
              </a:p>
            </p:txBody>
          </p:sp>
          <p:sp>
            <p:nvSpPr>
              <p:cNvPr id="95" name="Text Box 244"/>
              <p:cNvSpPr txBox="1">
                <a:spLocks noChangeArrowheads="1"/>
              </p:cNvSpPr>
              <p:nvPr/>
            </p:nvSpPr>
            <p:spPr bwMode="auto">
              <a:xfrm>
                <a:off x="2727" y="1362"/>
                <a:ext cx="17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2</a:t>
                </a:r>
              </a:p>
            </p:txBody>
          </p:sp>
          <p:sp>
            <p:nvSpPr>
              <p:cNvPr id="96" name="Text Box 245"/>
              <p:cNvSpPr txBox="1">
                <a:spLocks noChangeArrowheads="1"/>
              </p:cNvSpPr>
              <p:nvPr/>
            </p:nvSpPr>
            <p:spPr bwMode="auto">
              <a:xfrm>
                <a:off x="2881" y="136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0" i="0">
                    <a:solidFill>
                      <a:schemeClr val="tx2"/>
                    </a:solidFill>
                    <a:latin typeface="Helvetica" charset="0"/>
                  </a:rPr>
                  <a:t>3</a:t>
                </a:r>
              </a:p>
            </p:txBody>
          </p:sp>
          <p:sp>
            <p:nvSpPr>
              <p:cNvPr id="97" name="Line 247"/>
              <p:cNvSpPr>
                <a:spLocks noChangeShapeType="1"/>
              </p:cNvSpPr>
              <p:nvPr/>
            </p:nvSpPr>
            <p:spPr bwMode="auto">
              <a:xfrm>
                <a:off x="3046" y="1505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48"/>
              <p:cNvSpPr>
                <a:spLocks noChangeShapeType="1"/>
              </p:cNvSpPr>
              <p:nvPr/>
            </p:nvSpPr>
            <p:spPr bwMode="auto">
              <a:xfrm>
                <a:off x="2724" y="1507"/>
                <a:ext cx="0" cy="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9" name="Text Box 249"/>
            <p:cNvSpPr txBox="1">
              <a:spLocks noChangeArrowheads="1"/>
            </p:cNvSpPr>
            <p:nvPr/>
          </p:nvSpPr>
          <p:spPr bwMode="auto">
            <a:xfrm>
              <a:off x="8137947" y="1759123"/>
              <a:ext cx="8572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0" i="0" dirty="0">
                  <a:solidFill>
                    <a:srgbClr val="CC0000"/>
                  </a:solidFill>
                  <a:latin typeface="Helvetica" charset="0"/>
                </a:rPr>
                <a:t>2007</a:t>
              </a:r>
            </a:p>
          </p:txBody>
        </p:sp>
        <p:sp>
          <p:nvSpPr>
            <p:cNvPr id="90" name="Oval 273"/>
            <p:cNvSpPr>
              <a:spLocks noChangeArrowheads="1"/>
            </p:cNvSpPr>
            <p:nvPr/>
          </p:nvSpPr>
          <p:spPr bwMode="auto">
            <a:xfrm>
              <a:off x="5855562" y="4626148"/>
              <a:ext cx="88900" cy="889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AutoShape 105"/>
            <p:cNvSpPr>
              <a:spLocks noChangeArrowheads="1"/>
            </p:cNvSpPr>
            <p:nvPr/>
          </p:nvSpPr>
          <p:spPr bwMode="auto">
            <a:xfrm rot="10800000" flipV="1">
              <a:off x="3550399" y="5239430"/>
              <a:ext cx="86776" cy="15240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AutoShape 108"/>
            <p:cNvSpPr>
              <a:spLocks noChangeArrowheads="1"/>
            </p:cNvSpPr>
            <p:nvPr/>
          </p:nvSpPr>
          <p:spPr bwMode="auto">
            <a:xfrm rot="10800000" flipV="1">
              <a:off x="3645727" y="3338342"/>
              <a:ext cx="74295" cy="277297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0939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858000" cy="914400"/>
          </a:xfrm>
        </p:spPr>
        <p:txBody>
          <a:bodyPr/>
          <a:lstStyle/>
          <a:p>
            <a:r>
              <a:rPr lang="en-US" dirty="0" smtClean="0"/>
              <a:t>Project Integrated Testing Plan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0" y="1521023"/>
            <a:ext cx="80772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testing phases interleaved with installation</a:t>
            </a:r>
          </a:p>
          <a:p>
            <a:r>
              <a:rPr lang="en-US" dirty="0" smtClean="0"/>
              <a:t>Complementary division between LHO and LLO</a:t>
            </a:r>
          </a:p>
          <a:p>
            <a:pPr lvl="1"/>
            <a:r>
              <a:rPr lang="en-US" dirty="0" smtClean="0"/>
              <a:t>Designed to address biggest areas of risk as soon as possible</a:t>
            </a:r>
          </a:p>
          <a:p>
            <a:pPr lvl="1"/>
            <a:r>
              <a:rPr lang="en-US" dirty="0" smtClean="0"/>
              <a:t>H1 focused on long arm cavities; L1 worked outward from the vertex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8382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143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1447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752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057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62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6670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971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276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814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886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4191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4958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4800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105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54102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150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6019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324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6294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9342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2390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438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848600" y="3578423"/>
            <a:ext cx="0" cy="297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8229600" y="3578423"/>
            <a:ext cx="0" cy="2971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114FFB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096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 2012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72223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Oct 2012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622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Jan 2013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2766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</a:t>
            </a:r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pr 2013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1910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July2013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054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Oct 2013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36082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Jan 2014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9342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Apr 2014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924800" y="312122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July2014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770292"/>
            <a:ext cx="1143000" cy="646331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One Arm Test  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1</a:t>
            </a:r>
            <a:r>
              <a:rPr lang="en-US" sz="1200" b="0" i="0" baseline="3000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st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arm cavity </a:t>
            </a:r>
            <a:r>
              <a:rPr lang="en-US" sz="1200" b="0" i="0" dirty="0" smtClean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Green only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3758624"/>
            <a:ext cx="2819400" cy="276999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Input Mode Cleaner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4063424"/>
            <a:ext cx="762000" cy="1015663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HIFO-Y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Y-arm + corner</a:t>
            </a:r>
          </a:p>
          <a:p>
            <a:pPr algn="ctr"/>
            <a:r>
              <a:rPr lang="en-US" sz="1200" b="0" i="0" dirty="0" smtClean="0">
                <a:solidFill>
                  <a:srgbClr val="008000"/>
                </a:solidFill>
                <a:latin typeface="Helvetica" pitchFamily="34" charset="0"/>
                <a:cs typeface="Helvetica" pitchFamily="34" charset="0"/>
              </a:rPr>
              <a:t>Green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 + </a:t>
            </a:r>
            <a:r>
              <a:rPr lang="en-US" sz="1200" b="0" i="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PSL IR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3758624"/>
            <a:ext cx="1295400" cy="830997"/>
          </a:xfrm>
          <a:prstGeom prst="rect">
            <a:avLst/>
          </a:prstGeom>
          <a:solidFill>
            <a:schemeClr val="accent5"/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HIFO-XY </a:t>
            </a:r>
          </a:p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Both arms + corner</a:t>
            </a:r>
          </a:p>
          <a:p>
            <a:pPr algn="ctr"/>
            <a:r>
              <a:rPr lang="en-US" sz="1200" b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No AS port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5478958"/>
            <a:ext cx="1828800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Input Mode Cleaner </a:t>
            </a:r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with high power test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95800" y="5483423"/>
            <a:ext cx="21336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Dual recycled Michelson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95800" y="5760422"/>
            <a:ext cx="7620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410200" y="5760422"/>
            <a:ext cx="4572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9800" y="5760422"/>
            <a:ext cx="609600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49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 smtClean="0">
                <a:solidFill>
                  <a:srgbClr val="326464"/>
                </a:solidFill>
                <a:latin typeface="Helvetica" pitchFamily="34" charset="0"/>
                <a:cs typeface="Helvetica" pitchFamily="34" charset="0"/>
              </a:rPr>
              <a:t>III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656" y="4188023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 smtClean="0">
                <a:solidFill>
                  <a:srgbClr val="DE76FF"/>
                </a:solidFill>
                <a:latin typeface="Helvetica" pitchFamily="34" charset="0"/>
                <a:cs typeface="Helvetica" pitchFamily="34" charset="0"/>
              </a:rPr>
              <a:t>H1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200" y="5559623"/>
            <a:ext cx="45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L</a:t>
            </a:r>
            <a:r>
              <a:rPr lang="en-US" sz="1800" i="0" dirty="0" smtClean="0">
                <a:solidFill>
                  <a:schemeClr val="bg2">
                    <a:lumMod val="50000"/>
                  </a:schemeClr>
                </a:solidFill>
                <a:latin typeface="Helvetica" pitchFamily="34" charset="0"/>
                <a:cs typeface="Helvetica" pitchFamily="34" charset="0"/>
              </a:rPr>
              <a:t>1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304800" y="4595120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DE7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304800" y="6093023"/>
            <a:ext cx="1676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Pentagon 57"/>
          <p:cNvSpPr/>
          <p:nvPr/>
        </p:nvSpPr>
        <p:spPr bwMode="auto">
          <a:xfrm>
            <a:off x="7239000" y="5483423"/>
            <a:ext cx="1371600" cy="533400"/>
          </a:xfrm>
          <a:prstGeom prst="homePlate">
            <a:avLst/>
          </a:prstGeom>
          <a:solidFill>
            <a:srgbClr val="BFBFBF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i="0" dirty="0" smtClean="0">
                <a:solidFill>
                  <a:srgbClr val="326464"/>
                </a:solidFill>
                <a:latin typeface="+mn-lt"/>
              </a:rPr>
              <a:t>Full Interferometer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326464"/>
              </a:solidFill>
              <a:effectLst/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2107" y="4718446"/>
            <a:ext cx="3068293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rgbClr val="DE76FF"/>
                </a:solidFill>
                <a:latin typeface="Helvetica" pitchFamily="34" charset="0"/>
                <a:cs typeface="Helvetica" pitchFamily="34" charset="0"/>
              </a:rPr>
              <a:t>Build &amp; test from the arms backward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8600" y="6321623"/>
            <a:ext cx="2928819" cy="3077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0" i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rPr>
              <a:t>Build &amp; test from the laser outward</a:t>
            </a:r>
          </a:p>
        </p:txBody>
      </p:sp>
    </p:spTree>
    <p:extLst>
      <p:ext uri="{BB962C8B-B14F-4D97-AF65-F5344CB8AC3E}">
        <p14:creationId xmlns:p14="http://schemas.microsoft.com/office/powerpoint/2010/main" val="311955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200071-v3-aLIGOSeismicIsolation_LVE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862927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 bwMode="auto">
          <a:xfrm>
            <a:off x="152400" y="3657600"/>
            <a:ext cx="3657600" cy="3200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6324600" y="2438400"/>
            <a:ext cx="2057400" cy="11430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Frame 6"/>
          <p:cNvSpPr/>
          <p:nvPr/>
        </p:nvSpPr>
        <p:spPr bwMode="auto">
          <a:xfrm>
            <a:off x="2514600" y="2209800"/>
            <a:ext cx="2590800" cy="6858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2362200" y="2286000"/>
            <a:ext cx="6477000" cy="13716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2438400" y="2112672"/>
            <a:ext cx="4114800" cy="4724400"/>
          </a:xfrm>
          <a:prstGeom prst="frame">
            <a:avLst>
              <a:gd name="adj1" fmla="val 3299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2362200" y="76200"/>
            <a:ext cx="6629400" cy="6781800"/>
          </a:xfrm>
          <a:prstGeom prst="frame">
            <a:avLst>
              <a:gd name="adj1" fmla="val 2368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27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600201"/>
            <a:ext cx="8585200" cy="1447799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G</a:t>
            </a:r>
            <a:r>
              <a:rPr lang="en-US" sz="2000" dirty="0" smtClean="0">
                <a:solidFill>
                  <a:srgbClr val="000000"/>
                </a:solidFill>
              </a:rPr>
              <a:t>ravitational waves </a:t>
            </a:r>
            <a:r>
              <a:rPr lang="en-US" sz="2000" dirty="0">
                <a:solidFill>
                  <a:srgbClr val="000000"/>
                </a:solidFill>
              </a:rPr>
              <a:t>are </a:t>
            </a:r>
            <a:r>
              <a:rPr lang="en-US" sz="2000" dirty="0" smtClean="0">
                <a:solidFill>
                  <a:srgbClr val="000000"/>
                </a:solidFill>
              </a:rPr>
              <a:t>propagating dynamic </a:t>
            </a:r>
            <a:r>
              <a:rPr lang="en-US" sz="2000" dirty="0">
                <a:solidFill>
                  <a:srgbClr val="000000"/>
                </a:solidFill>
              </a:rPr>
              <a:t>fluctuations in the curvature of space-</a:t>
            </a:r>
            <a:r>
              <a:rPr lang="en-US" sz="2000" dirty="0" smtClean="0">
                <a:solidFill>
                  <a:srgbClr val="000000"/>
                </a:solidFill>
              </a:rPr>
              <a:t>time (‘ripples’ in space-time) 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Emissions </a:t>
            </a:r>
            <a:r>
              <a:rPr lang="en-US" sz="2000" dirty="0">
                <a:solidFill>
                  <a:srgbClr val="000000"/>
                </a:solidFill>
              </a:rPr>
              <a:t>from </a:t>
            </a:r>
            <a:r>
              <a:rPr lang="en-US" sz="2000" dirty="0" smtClean="0">
                <a:solidFill>
                  <a:srgbClr val="000000"/>
                </a:solidFill>
              </a:rPr>
              <a:t>rapidly accelerating </a:t>
            </a:r>
            <a:r>
              <a:rPr lang="en-US" sz="2000" dirty="0">
                <a:solidFill>
                  <a:srgbClr val="000000"/>
                </a:solidFill>
              </a:rPr>
              <a:t>non-spherical mass </a:t>
            </a:r>
            <a:r>
              <a:rPr lang="en-US" sz="2000" dirty="0" smtClean="0">
                <a:solidFill>
                  <a:srgbClr val="000000"/>
                </a:solidFill>
              </a:rPr>
              <a:t>distributions</a:t>
            </a:r>
          </a:p>
          <a:p>
            <a:pPr lvl="1">
              <a:defRPr/>
            </a:pPr>
            <a:r>
              <a:rPr lang="en-US" altLang="ja-JP" sz="1600" dirty="0" err="1">
                <a:solidFill>
                  <a:srgbClr val="000000"/>
                </a:solidFill>
              </a:rPr>
              <a:t>Quadrupolar</a:t>
            </a:r>
            <a:r>
              <a:rPr lang="en-US" altLang="ja-JP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 smtClean="0">
                <a:solidFill>
                  <a:srgbClr val="000000"/>
                </a:solidFill>
              </a:rPr>
              <a:t>radiation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813800" y="6477000"/>
            <a:ext cx="3302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BD155E-CCC5-EA46-8A05-00F27A2FA3E0}" type="slidenum">
              <a:rPr lang="en-US" sz="1400">
                <a:latin typeface="Arial"/>
                <a:cs typeface="Arial"/>
              </a:rPr>
              <a:pPr>
                <a:defRPr/>
              </a:pPr>
              <a:t>2</a:t>
            </a:fld>
            <a:endParaRPr lang="en-US" sz="1400" dirty="0">
              <a:latin typeface="Arial"/>
              <a:cs typeface="Arial"/>
            </a:endParaRPr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1" y="227013"/>
            <a:ext cx="4860636" cy="7000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Gravitational waves</a:t>
            </a:r>
            <a:endParaRPr lang="en-US" dirty="0"/>
          </a:p>
        </p:txBody>
      </p:sp>
      <p:grpSp>
        <p:nvGrpSpPr>
          <p:cNvPr id="30724" name="Group 1"/>
          <p:cNvGrpSpPr>
            <a:grpSpLocks/>
          </p:cNvGrpSpPr>
          <p:nvPr/>
        </p:nvGrpSpPr>
        <p:grpSpPr bwMode="auto">
          <a:xfrm rot="20011340">
            <a:off x="4010430" y="2274588"/>
            <a:ext cx="3670300" cy="2742107"/>
            <a:chOff x="4918535" y="3198319"/>
            <a:chExt cx="3670300" cy="2676525"/>
          </a:xfrm>
        </p:grpSpPr>
        <p:pic>
          <p:nvPicPr>
            <p:cNvPr id="175171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1414" y="3180160"/>
              <a:ext cx="1552575" cy="1303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2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72708">
              <a:off x="5835870" y="3950192"/>
              <a:ext cx="1449388" cy="79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3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95515" flipV="1">
              <a:off x="6702973" y="4263758"/>
              <a:ext cx="1449388" cy="79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5174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372708">
              <a:off x="7464300" y="4740908"/>
              <a:ext cx="1449387" cy="79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5175" name="Line 71"/>
            <p:cNvSpPr>
              <a:spLocks noChangeShapeType="1"/>
            </p:cNvSpPr>
            <p:nvPr/>
          </p:nvSpPr>
          <p:spPr bwMode="auto">
            <a:xfrm>
              <a:off x="5761354" y="3888833"/>
              <a:ext cx="2686050" cy="1343025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175180" name="Picture 7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2769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3072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22193"/>
              </p:ext>
            </p:extLst>
          </p:nvPr>
        </p:nvGraphicFramePr>
        <p:xfrm>
          <a:off x="7688263" y="5508626"/>
          <a:ext cx="969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6" imgW="482600" imgH="393700" progId="Equation.DSMT4">
                  <p:embed/>
                </p:oleObj>
              </mc:Choice>
              <mc:Fallback>
                <p:oleObj name="Equation" r:id="rId6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63" y="5508626"/>
                        <a:ext cx="969962" cy="7921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4046538" y="6002337"/>
            <a:ext cx="3556000" cy="174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6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/>
          <a:stretch>
            <a:fillRect/>
          </a:stretch>
        </p:blipFill>
        <p:spPr bwMode="auto">
          <a:xfrm>
            <a:off x="3505200" y="4114800"/>
            <a:ext cx="5410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3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924964" cy="1143000"/>
          </a:xfrm>
        </p:spPr>
        <p:txBody>
          <a:bodyPr/>
          <a:lstStyle/>
          <a:p>
            <a:r>
              <a:rPr lang="en-US" b="1" dirty="0" smtClean="0"/>
              <a:t>LLO Project scope finished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43400"/>
          </a:xfrm>
        </p:spPr>
        <p:txBody>
          <a:bodyPr/>
          <a:lstStyle/>
          <a:p>
            <a:pPr marL="41275" indent="0">
              <a:buNone/>
            </a:pP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full interferometer lock was achieved on May 26, 2014</a:t>
            </a:r>
          </a:p>
          <a:p>
            <a:r>
              <a:rPr lang="en-US" b="1" dirty="0" smtClean="0"/>
              <a:t>L1 formally met the aLIGO goal of a 2h stable lock</a:t>
            </a:r>
          </a:p>
          <a:p>
            <a:r>
              <a:rPr lang="en-US" dirty="0" smtClean="0"/>
              <a:t>The IFO has been locked for as long as 7.5h</a:t>
            </a:r>
          </a:p>
          <a:p>
            <a:r>
              <a:rPr lang="en-US" dirty="0"/>
              <a:t>I</a:t>
            </a:r>
            <a:r>
              <a:rPr lang="en-US" dirty="0" smtClean="0"/>
              <a:t>nitial </a:t>
            </a:r>
            <a:r>
              <a:rPr lang="en-US" dirty="0"/>
              <a:t>alignment and the lock acquisition are mostly </a:t>
            </a:r>
            <a:r>
              <a:rPr lang="en-US" dirty="0" smtClean="0"/>
              <a:t>automated</a:t>
            </a:r>
          </a:p>
          <a:p>
            <a:r>
              <a:rPr lang="en-US" dirty="0" smtClean="0"/>
              <a:t>Currently recovering from some in-vacuum work</a:t>
            </a:r>
          </a:p>
          <a:p>
            <a:r>
              <a:rPr lang="en-US" dirty="0" smtClean="0"/>
              <a:t>(Need to complete System Acceptance/documentation)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36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682509" cy="1143000"/>
          </a:xfrm>
        </p:spPr>
        <p:txBody>
          <a:bodyPr/>
          <a:lstStyle/>
          <a:p>
            <a:r>
              <a:rPr lang="en-US" dirty="0" smtClean="0"/>
              <a:t>LHO installation</a:t>
            </a:r>
            <a:r>
              <a:rPr lang="en-US" dirty="0"/>
              <a:t> </a:t>
            </a:r>
            <a:r>
              <a:rPr lang="en-US" dirty="0" smtClean="0"/>
              <a:t>complete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05272" cy="4953000"/>
          </a:xfrm>
        </p:spPr>
        <p:txBody>
          <a:bodyPr/>
          <a:lstStyle/>
          <a:p>
            <a:r>
              <a:rPr lang="en-US" sz="1800" dirty="0" smtClean="0"/>
              <a:t>Now under </a:t>
            </a:r>
            <a:r>
              <a:rPr lang="en-US" sz="1800" dirty="0"/>
              <a:t>vacuum at all </a:t>
            </a:r>
            <a:r>
              <a:rPr lang="en-US" sz="1800" dirty="0" smtClean="0"/>
              <a:t>stations. Dual</a:t>
            </a:r>
            <a:r>
              <a:rPr lang="en-US" sz="1800" dirty="0"/>
              <a:t>-recycled Michelson </a:t>
            </a:r>
            <a:r>
              <a:rPr lang="en-US" sz="1800" dirty="0" smtClean="0"/>
              <a:t>test underway; arms lockable with green Arm Length Stabilization, working toward full lock </a:t>
            </a:r>
          </a:p>
          <a:p>
            <a:r>
              <a:rPr lang="en-US" sz="1800" dirty="0" smtClean="0"/>
              <a:t>Accomplished </a:t>
            </a:r>
            <a:r>
              <a:rPr lang="en-US" sz="1800" dirty="0"/>
              <a:t>with huge help from LLO, CIT and MIT</a:t>
            </a:r>
          </a:p>
          <a:p>
            <a:r>
              <a:rPr lang="en-US" sz="1800" dirty="0" smtClean="0"/>
              <a:t>Next: installation acceptance, and get to two-hour-lock milestone</a:t>
            </a:r>
          </a:p>
          <a:p>
            <a:r>
              <a:rPr lang="en-US" sz="1800" dirty="0" smtClean="0"/>
              <a:t>Also, responsibility for 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</a:t>
            </a:r>
            <a:r>
              <a:rPr lang="en-US" sz="1800" dirty="0" err="1" smtClean="0"/>
              <a:t>ifo</a:t>
            </a:r>
            <a:r>
              <a:rPr lang="en-US" sz="1800" dirty="0" smtClean="0"/>
              <a:t> (India) is at Hanford – non-trivial task.</a:t>
            </a:r>
            <a:endParaRPr lang="en-US" sz="1800" dirty="0"/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itm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3425153"/>
            <a:ext cx="2574635" cy="3432847"/>
          </a:xfrm>
          <a:prstGeom prst="rect">
            <a:avLst/>
          </a:prstGeom>
        </p:spPr>
      </p:pic>
      <p:pic>
        <p:nvPicPr>
          <p:cNvPr id="7" name="Picture 6" descr="ham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1" y="3387437"/>
            <a:ext cx="4627418" cy="34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56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first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r>
              <a:rPr lang="en-US" sz="2000" dirty="0" smtClean="0"/>
              <a:t>ER6 slated for start December 8th, 2014</a:t>
            </a:r>
          </a:p>
          <a:p>
            <a:pPr lvl="1"/>
            <a:r>
              <a:rPr lang="en-US" sz="1600" dirty="0" smtClean="0"/>
              <a:t>L1 expected to be locked for multiple-hour intervals, although not at peak sensitivity; H1 not locking yet</a:t>
            </a:r>
          </a:p>
          <a:p>
            <a:pPr lvl="1"/>
            <a:r>
              <a:rPr lang="en-US" sz="1600" dirty="0" smtClean="0"/>
              <a:t>Significant discussion in Joint Run Planning Committee on ER6 readiness (throughout the LSC), start date, calibration/freeze/run durations, and impact on commissioning</a:t>
            </a:r>
          </a:p>
          <a:p>
            <a:r>
              <a:rPr lang="en-US" sz="2000" dirty="0" smtClean="0"/>
              <a:t>O1 observation run slated for as early as mid-July 2015; an evolving discussion as commissioning progress is understood</a:t>
            </a:r>
          </a:p>
          <a:p>
            <a:r>
              <a:rPr lang="en-US" sz="2000" dirty="0" smtClean="0">
                <a:latin typeface="Arial"/>
                <a:cs typeface="Arial"/>
              </a:rPr>
              <a:t>Important point: we want </a:t>
            </a:r>
            <a:r>
              <a:rPr lang="en-US" sz="2000" b="1" dirty="0" smtClean="0">
                <a:latin typeface="Arial"/>
                <a:cs typeface="Arial"/>
              </a:rPr>
              <a:t>Both </a:t>
            </a:r>
            <a:r>
              <a:rPr lang="en-US" sz="2000" dirty="0" smtClean="0">
                <a:latin typeface="Arial"/>
                <a:cs typeface="Arial"/>
              </a:rPr>
              <a:t>LIGO instruments working at </a:t>
            </a:r>
            <a:r>
              <a:rPr lang="en-US" sz="2000" b="1" dirty="0" smtClean="0">
                <a:latin typeface="Arial"/>
                <a:cs typeface="Arial"/>
              </a:rPr>
              <a:t>comparable sensitivity</a:t>
            </a:r>
            <a:r>
              <a:rPr lang="en-US" sz="2000" dirty="0" smtClean="0">
                <a:latin typeface="Arial"/>
                <a:cs typeface="Arial"/>
              </a:rPr>
              <a:t> for the first observing run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Catch-up needed at LHO – integrated testing </a:t>
            </a:r>
            <a:r>
              <a:rPr lang="en-US" sz="1600" dirty="0">
                <a:latin typeface="Arial"/>
                <a:cs typeface="Arial"/>
              </a:rPr>
              <a:t>starting </a:t>
            </a:r>
            <a:r>
              <a:rPr lang="en-US" sz="1600" dirty="0" smtClean="0">
                <a:latin typeface="Arial"/>
                <a:cs typeface="Arial"/>
              </a:rPr>
              <a:t>~6 months later than LLO, and e.g., operator/detector support training just getting going; lessons learned will help, but only so much</a:t>
            </a:r>
          </a:p>
          <a:p>
            <a:pPr lvl="1"/>
            <a:r>
              <a:rPr lang="en-US" sz="1600" dirty="0" smtClean="0">
                <a:latin typeface="Arial"/>
                <a:cs typeface="Arial"/>
              </a:rPr>
              <a:t>Still ‘all hands on deck’ from LLO, MIT, CIT and of course LHO to reach that goal, but with competing needs to complete aLIGO hardware and documentation, work on </a:t>
            </a:r>
            <a:r>
              <a:rPr lang="en-US" sz="1600" dirty="0" err="1" smtClean="0">
                <a:latin typeface="Arial"/>
                <a:cs typeface="Arial"/>
              </a:rPr>
              <a:t>BeamTube</a:t>
            </a:r>
            <a:r>
              <a:rPr lang="en-US" sz="1600" dirty="0" smtClean="0">
                <a:latin typeface="Arial"/>
                <a:cs typeface="Arial"/>
              </a:rPr>
              <a:t> leak repair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86800" y="6400800"/>
            <a:ext cx="457200" cy="457200"/>
          </a:xfrm>
          <a:prstGeom prst="rect">
            <a:avLst/>
          </a:prstGeom>
        </p:spPr>
        <p:txBody>
          <a:bodyPr/>
          <a:lstStyle/>
          <a:p>
            <a:fld id="{CA3F5FB0-7E2D-7F46-80AE-20B8AC0B27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46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66" y="1295400"/>
            <a:ext cx="6582134" cy="52578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6858000" cy="1143000"/>
          </a:xfrm>
        </p:spPr>
        <p:txBody>
          <a:bodyPr/>
          <a:lstStyle/>
          <a:p>
            <a:r>
              <a:rPr lang="en-US" dirty="0"/>
              <a:t>Advanced LIGO:</a:t>
            </a:r>
            <a:br>
              <a:rPr lang="en-US" dirty="0"/>
            </a:br>
            <a:r>
              <a:rPr lang="en-US" dirty="0"/>
              <a:t> anticipated </a:t>
            </a:r>
            <a:r>
              <a:rPr lang="en-US" dirty="0" smtClean="0"/>
              <a:t>science runs</a:t>
            </a:r>
            <a:endParaRPr lang="en-US" dirty="0"/>
          </a:p>
        </p:txBody>
      </p:sp>
      <p:sp>
        <p:nvSpPr>
          <p:cNvPr id="5" name="TextBox 8"/>
          <p:cNvSpPr txBox="1"/>
          <p:nvPr/>
        </p:nvSpPr>
        <p:spPr>
          <a:xfrm>
            <a:off x="3124200" y="4736068"/>
            <a:ext cx="747207" cy="369332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8000"/>
                </a:solidFill>
                <a:latin typeface="+mn-lt"/>
              </a:rPr>
              <a:t>2015</a:t>
            </a:r>
            <a:endParaRPr lang="en-US" sz="18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1600200" y="2895600"/>
            <a:ext cx="133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+mn-lt"/>
              </a:rPr>
              <a:t>2016-2017</a:t>
            </a:r>
            <a:endParaRPr lang="en-US" sz="18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7315200" y="1828800"/>
            <a:ext cx="914400" cy="2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17"/>
          <p:cNvSpPr txBox="1"/>
          <p:nvPr/>
        </p:nvSpPr>
        <p:spPr>
          <a:xfrm>
            <a:off x="7391400" y="1905000"/>
            <a:ext cx="161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Full sensitivity (200 </a:t>
            </a:r>
            <a:r>
              <a:rPr lang="en-US" sz="1800" dirty="0" err="1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Mpc</a:t>
            </a:r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  <a:latin typeface="+mn-lt"/>
              </a:rPr>
              <a:t>): end-2018</a:t>
            </a:r>
            <a:endParaRPr lang="en-US" sz="18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971800" y="4191000"/>
            <a:ext cx="2133600" cy="533400"/>
          </a:xfrm>
          <a:prstGeom prst="rect">
            <a:avLst/>
          </a:prstGeom>
          <a:solidFill>
            <a:srgbClr val="0080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1</a:t>
            </a:r>
            <a:r>
              <a:rPr kumimoji="0" lang="en-US" sz="11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st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run: 3 months @40-80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Mpc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</a:rPr>
              <a:t> possible detection</a:t>
            </a:r>
          </a:p>
        </p:txBody>
      </p:sp>
      <p:sp>
        <p:nvSpPr>
          <p:cNvPr id="13" name="Diamond 12"/>
          <p:cNvSpPr/>
          <p:nvPr/>
        </p:nvSpPr>
        <p:spPr bwMode="auto">
          <a:xfrm>
            <a:off x="2676203" y="3886200"/>
            <a:ext cx="228600" cy="228600"/>
          </a:xfrm>
          <a:prstGeom prst="diamond">
            <a:avLst/>
          </a:prstGeom>
          <a:solidFill>
            <a:srgbClr val="008000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0200" y="2362200"/>
            <a:ext cx="2286000" cy="53340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0" i="0" dirty="0" smtClean="0">
                <a:solidFill>
                  <a:schemeClr val="bg1"/>
                </a:solidFill>
                <a:latin typeface="+mn-lt"/>
              </a:rPr>
              <a:t>2nd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run: 6 months @80-120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Mpc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likely detection</a:t>
            </a:r>
          </a:p>
        </p:txBody>
      </p:sp>
      <p:sp>
        <p:nvSpPr>
          <p:cNvPr id="15" name="Diamond 14"/>
          <p:cNvSpPr/>
          <p:nvPr/>
        </p:nvSpPr>
        <p:spPr bwMode="auto">
          <a:xfrm>
            <a:off x="3987060" y="2743200"/>
            <a:ext cx="228600" cy="228600"/>
          </a:xfrm>
          <a:prstGeom prst="diamond">
            <a:avLst/>
          </a:prstGeom>
          <a:solidFill>
            <a:srgbClr val="343434"/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 bwMode="auto">
          <a:xfrm>
            <a:off x="5562600" y="1981200"/>
            <a:ext cx="228600" cy="228600"/>
          </a:xfrm>
          <a:prstGeom prst="diamond">
            <a:avLst/>
          </a:prstGeom>
          <a:solidFill>
            <a:schemeClr val="accent6">
              <a:lumMod val="75000"/>
            </a:schemeClr>
          </a:solidFill>
          <a:ln w="12700" cap="flat" cmpd="sng" algn="ctr">
            <a:solidFill>
              <a:srgbClr val="326464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3810000" y="1905000"/>
            <a:ext cx="176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+mn-lt"/>
              </a:rPr>
              <a:t>3</a:t>
            </a:r>
            <a:r>
              <a:rPr lang="en-US" sz="1800" baseline="30000" dirty="0" smtClean="0">
                <a:latin typeface="+mn-lt"/>
              </a:rPr>
              <a:t>rd</a:t>
            </a:r>
            <a:r>
              <a:rPr lang="en-US" sz="1800" dirty="0" smtClean="0">
                <a:latin typeface="+mn-lt"/>
              </a:rPr>
              <a:t>: 2017-2018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40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4" name="Rectangle 22"/>
          <p:cNvSpPr>
            <a:spLocks noChangeArrowheads="1"/>
          </p:cNvSpPr>
          <p:nvPr/>
        </p:nvSpPr>
        <p:spPr bwMode="auto">
          <a:xfrm>
            <a:off x="6642100" y="4171950"/>
            <a:ext cx="21336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4419600" y="5181600"/>
            <a:ext cx="4191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6705600" cy="1143000"/>
          </a:xfrm>
        </p:spPr>
        <p:txBody>
          <a:bodyPr/>
          <a:lstStyle/>
          <a:p>
            <a:r>
              <a:rPr lang="en-US" altLang="ja-JP" dirty="0"/>
              <a:t>Interferometer for</a:t>
            </a:r>
            <a:br>
              <a:rPr lang="en-US" altLang="ja-JP" dirty="0"/>
            </a:br>
            <a:r>
              <a:rPr lang="en-US" altLang="ja-JP" dirty="0"/>
              <a:t>Gravitational Wave detection</a:t>
            </a:r>
          </a:p>
        </p:txBody>
      </p:sp>
      <p:pic>
        <p:nvPicPr>
          <p:cNvPr id="115715" name="Picture 3" descr="E:\physics today\physics today figs-photos\InterferometerDiag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5621338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5486400" y="2971800"/>
            <a:ext cx="838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19" name="Line 7"/>
          <p:cNvSpPr>
            <a:spLocks noChangeShapeType="1"/>
          </p:cNvSpPr>
          <p:nvPr/>
        </p:nvSpPr>
        <p:spPr bwMode="auto">
          <a:xfrm>
            <a:off x="1143000" y="3657600"/>
            <a:ext cx="1447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156325" y="33178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</a:t>
            </a:r>
            <a:r>
              <a:rPr lang="en-US" altLang="ja-JP" baseline="-25000"/>
              <a:t>1</a:t>
            </a:r>
            <a:endParaRPr lang="en-US" altLang="ja-JP"/>
          </a:p>
        </p:txBody>
      </p:sp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1371600" y="39624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L</a:t>
            </a:r>
            <a:r>
              <a:rPr lang="en-US" altLang="ja-JP" baseline="-25000"/>
              <a:t>2</a:t>
            </a:r>
            <a:endParaRPr lang="en-US" altLang="ja-JP"/>
          </a:p>
        </p:txBody>
      </p:sp>
      <p:graphicFrame>
        <p:nvGraphicFramePr>
          <p:cNvPr id="115722" name="Object 10"/>
          <p:cNvGraphicFramePr>
            <a:graphicFrameLocks noChangeAspect="1"/>
          </p:cNvGraphicFramePr>
          <p:nvPr/>
        </p:nvGraphicFramePr>
        <p:xfrm>
          <a:off x="4648200" y="5257800"/>
          <a:ext cx="1600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4" imgW="711200" imgH="406400" progId="Equation.3">
                  <p:embed/>
                </p:oleObj>
              </mc:Choice>
              <mc:Fallback>
                <p:oleObj name="Equation" r:id="rId4" imgW="711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257800"/>
                        <a:ext cx="16002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553200" y="5181600"/>
            <a:ext cx="1838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tx2"/>
                </a:solidFill>
              </a:rPr>
              <a:t>h~10</a:t>
            </a:r>
            <a:r>
              <a:rPr lang="en-US" altLang="ja-JP" baseline="30000">
                <a:solidFill>
                  <a:schemeClr val="tx2"/>
                </a:solidFill>
              </a:rPr>
              <a:t>-23</a:t>
            </a:r>
            <a:endParaRPr lang="en-US" altLang="ja-JP">
              <a:solidFill>
                <a:schemeClr val="tx2"/>
              </a:solidFill>
            </a:endParaRPr>
          </a:p>
          <a:p>
            <a:r>
              <a:rPr lang="en-US" altLang="ja-JP">
                <a:solidFill>
                  <a:schemeClr val="tx2"/>
                </a:solidFill>
              </a:rPr>
              <a:t>L</a:t>
            </a:r>
            <a:r>
              <a:rPr lang="en-US" altLang="ja-JP" baseline="-25000">
                <a:solidFill>
                  <a:schemeClr val="tx2"/>
                </a:solidFill>
              </a:rPr>
              <a:t>1</a:t>
            </a:r>
            <a:r>
              <a:rPr lang="en-US" altLang="ja-JP">
                <a:solidFill>
                  <a:schemeClr val="tx2"/>
                </a:solidFill>
              </a:rPr>
              <a:t>-L</a:t>
            </a:r>
            <a:r>
              <a:rPr lang="en-US" altLang="ja-JP" baseline="-25000">
                <a:solidFill>
                  <a:schemeClr val="tx2"/>
                </a:solidFill>
              </a:rPr>
              <a:t>2</a:t>
            </a:r>
            <a:r>
              <a:rPr lang="en-US" altLang="ja-JP">
                <a:solidFill>
                  <a:schemeClr val="tx2"/>
                </a:solidFill>
              </a:rPr>
              <a:t>~10</a:t>
            </a:r>
            <a:r>
              <a:rPr lang="en-US" altLang="ja-JP" baseline="30000">
                <a:solidFill>
                  <a:schemeClr val="tx2"/>
                </a:solidFill>
              </a:rPr>
              <a:t>-19</a:t>
            </a:r>
            <a:r>
              <a:rPr lang="en-US" altLang="ja-JP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4708525" y="354647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E</a:t>
            </a:r>
            <a:r>
              <a:rPr lang="en-US" altLang="ja-JP" baseline="-25000">
                <a:solidFill>
                  <a:srgbClr val="FF0000"/>
                </a:solidFill>
              </a:rPr>
              <a:t>1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276600" y="38100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E</a:t>
            </a:r>
            <a:r>
              <a:rPr lang="en-US" altLang="ja-JP" baseline="-25000">
                <a:solidFill>
                  <a:srgbClr val="FF0000"/>
                </a:solidFill>
              </a:rPr>
              <a:t>2</a:t>
            </a:r>
            <a:endParaRPr lang="en-US" altLang="ja-JP">
              <a:solidFill>
                <a:srgbClr val="FF0000"/>
              </a:solidFill>
            </a:endParaRPr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4495800" y="3581400"/>
            <a:ext cx="304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3200400" y="38100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5731" name="Text Box 19"/>
          <p:cNvSpPr txBox="1">
            <a:spLocks noChangeArrowheads="1"/>
          </p:cNvSpPr>
          <p:nvPr/>
        </p:nvSpPr>
        <p:spPr bwMode="auto">
          <a:xfrm>
            <a:off x="6781800" y="4191000"/>
            <a:ext cx="20499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E</a:t>
            </a:r>
            <a:r>
              <a:rPr lang="en-US" altLang="ja-JP" baseline="-25000" dirty="0">
                <a:solidFill>
                  <a:schemeClr val="tx2"/>
                </a:solidFill>
              </a:rPr>
              <a:t>1</a:t>
            </a:r>
            <a:r>
              <a:rPr lang="en-US" altLang="ja-JP" dirty="0">
                <a:solidFill>
                  <a:schemeClr val="tx2"/>
                </a:solidFill>
              </a:rPr>
              <a:t>- </a:t>
            </a:r>
            <a:r>
              <a:rPr lang="en-US" altLang="ja-JP" dirty="0" smtClean="0">
                <a:solidFill>
                  <a:schemeClr val="tx2"/>
                </a:solidFill>
              </a:rPr>
              <a:t>E</a:t>
            </a:r>
            <a:r>
              <a:rPr lang="en-US" altLang="ja-JP" baseline="-25000" dirty="0" smtClean="0">
                <a:solidFill>
                  <a:schemeClr val="tx2"/>
                </a:solidFill>
              </a:rPr>
              <a:t>2 </a:t>
            </a:r>
            <a:r>
              <a:rPr lang="en-US" altLang="ja-JP" dirty="0" smtClean="0">
                <a:solidFill>
                  <a:schemeClr val="tx2"/>
                </a:solidFill>
                <a:latin typeface="Symbol" charset="0"/>
              </a:rPr>
              <a:t>∝    </a:t>
            </a:r>
            <a:r>
              <a:rPr lang="en-US" altLang="ja-JP" dirty="0">
                <a:solidFill>
                  <a:schemeClr val="tx2"/>
                </a:solidFill>
              </a:rPr>
              <a:t>L</a:t>
            </a:r>
            <a:r>
              <a:rPr lang="en-US" altLang="ja-JP" baseline="-25000" dirty="0">
                <a:solidFill>
                  <a:schemeClr val="tx2"/>
                </a:solidFill>
              </a:rPr>
              <a:t>1</a:t>
            </a:r>
            <a:r>
              <a:rPr lang="en-US" altLang="ja-JP" dirty="0">
                <a:solidFill>
                  <a:schemeClr val="tx2"/>
                </a:solidFill>
              </a:rPr>
              <a:t>-L</a:t>
            </a:r>
            <a:r>
              <a:rPr lang="en-US" altLang="ja-JP" baseline="-25000" dirty="0">
                <a:solidFill>
                  <a:schemeClr val="tx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8766550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8"/>
          <p:cNvGrpSpPr>
            <a:grpSpLocks/>
          </p:cNvGrpSpPr>
          <p:nvPr/>
        </p:nvGrpSpPr>
        <p:grpSpPr bwMode="auto">
          <a:xfrm>
            <a:off x="342900" y="2286000"/>
            <a:ext cx="6954838" cy="4572000"/>
            <a:chOff x="698500" y="4216400"/>
            <a:chExt cx="6955115" cy="4572000"/>
          </a:xfrm>
        </p:grpSpPr>
        <p:pic>
          <p:nvPicPr>
            <p:cNvPr id="13328" name="Picture 4" descr="aLIGO_lisa_layout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366" y="4216400"/>
              <a:ext cx="6921249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698500" y="4305300"/>
              <a:ext cx="1574800" cy="393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11300" y="188913"/>
            <a:ext cx="3949700" cy="700087"/>
          </a:xfrm>
        </p:spPr>
        <p:txBody>
          <a:bodyPr/>
          <a:lstStyle/>
          <a:p>
            <a:r>
              <a:rPr lang="en-US" dirty="0">
                <a:latin typeface="Helvetica" charset="0"/>
              </a:rPr>
              <a:t>Design Overview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305800" cy="4641850"/>
          </a:xfrm>
        </p:spPr>
        <p:txBody>
          <a:bodyPr/>
          <a:lstStyle/>
          <a:p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Signal</a:t>
            </a:r>
            <a:r>
              <a:rPr lang="en-US" sz="1800" dirty="0">
                <a:latin typeface="Helvetica" charset="0"/>
              </a:rPr>
              <a:t>- and Power-recycled Fabry-Perot </a:t>
            </a:r>
            <a:r>
              <a:rPr lang="en-US" sz="1800" dirty="0" smtClean="0">
                <a:latin typeface="Helvetica" charset="0"/>
              </a:rPr>
              <a:t>interferometer</a:t>
            </a:r>
            <a:endParaRPr lang="en-US" sz="1800" dirty="0">
              <a:latin typeface="Helvetica" charset="0"/>
            </a:endParaRPr>
          </a:p>
          <a:p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180 W</a:t>
            </a:r>
            <a:r>
              <a:rPr lang="en-US" sz="1800" dirty="0">
                <a:latin typeface="Helvetica" charset="0"/>
              </a:rPr>
              <a:t> </a:t>
            </a:r>
            <a:r>
              <a:rPr lang="en-US" sz="1800" dirty="0" smtClean="0">
                <a:latin typeface="Helvetica" charset="0"/>
              </a:rPr>
              <a:t>1064 nm laser</a:t>
            </a:r>
          </a:p>
          <a:p>
            <a:r>
              <a:rPr lang="en-US" sz="1800" dirty="0" smtClean="0">
                <a:latin typeface="Helvetica" charset="0"/>
              </a:rPr>
              <a:t>thermal compensation of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optics with CO</a:t>
            </a:r>
            <a:r>
              <a:rPr lang="en-US" sz="1800" baseline="-25000" dirty="0" smtClean="0">
                <a:latin typeface="Helvetica" charset="0"/>
              </a:rPr>
              <a:t>2</a:t>
            </a:r>
            <a:r>
              <a:rPr lang="en-US" sz="1800" dirty="0" smtClean="0">
                <a:latin typeface="Helvetica" charset="0"/>
              </a:rPr>
              <a:t> laser and </a:t>
            </a:r>
            <a:br>
              <a:rPr lang="en-US" sz="1800" dirty="0" smtClean="0">
                <a:latin typeface="Helvetica" charset="0"/>
              </a:rPr>
            </a:b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Ring</a:t>
            </a:r>
            <a:r>
              <a:rPr lang="en-US" sz="1800" dirty="0">
                <a:solidFill>
                  <a:srgbClr val="114FFB"/>
                </a:solidFill>
                <a:latin typeface="Helvetica" charset="0"/>
              </a:rPr>
              <a:t>-</a:t>
            </a: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Heater</a:t>
            </a:r>
            <a:endParaRPr lang="en-US" sz="1800" dirty="0" smtClean="0">
              <a:latin typeface="Helvetica" charset="0"/>
            </a:endParaRPr>
          </a:p>
          <a:p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Arm-Length Stabilization to</a:t>
            </a:r>
            <a:br>
              <a:rPr lang="en-US" sz="1800" dirty="0" smtClean="0">
                <a:solidFill>
                  <a:srgbClr val="114FFB"/>
                </a:solidFill>
                <a:latin typeface="Helvetica" charset="0"/>
              </a:rPr>
            </a:br>
            <a:r>
              <a:rPr lang="en-US" sz="1800" dirty="0" smtClean="0">
                <a:solidFill>
                  <a:srgbClr val="114FFB"/>
                </a:solidFill>
                <a:latin typeface="Helvetica" charset="0"/>
              </a:rPr>
              <a:t>aid locking</a:t>
            </a:r>
            <a:endParaRPr lang="en-US" sz="1800" dirty="0">
              <a:solidFill>
                <a:srgbClr val="114FFB"/>
              </a:solidFill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  <a:p>
            <a:endParaRPr lang="en-US" sz="1800" dirty="0">
              <a:latin typeface="Helvetica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A90603-82C0-C143-89D2-21D7DD34D47F}" type="slidenum">
              <a:rPr lang="en-US" sz="1200">
                <a:latin typeface="Helvetica" charset="0"/>
                <a:cs typeface="Arial" charset="0"/>
              </a:rPr>
              <a:pPr/>
              <a:t>4</a:t>
            </a:fld>
            <a:endParaRPr lang="en-US" sz="1200">
              <a:latin typeface="Helvetica" charset="0"/>
              <a:cs typeface="Arial" charset="0"/>
            </a:endParaRPr>
          </a:p>
        </p:txBody>
      </p:sp>
      <p:sp>
        <p:nvSpPr>
          <p:cNvPr id="13317" name="TextBox 14"/>
          <p:cNvSpPr txBox="1">
            <a:spLocks noChangeArrowheads="1"/>
          </p:cNvSpPr>
          <p:nvPr/>
        </p:nvSpPr>
        <p:spPr bwMode="auto">
          <a:xfrm>
            <a:off x="6019800" y="2847975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Active Seismic Isolation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rcRect l="17476" t="20570" r="17575" b="4582"/>
          <a:stretch>
            <a:fillRect/>
          </a:stretch>
        </p:blipFill>
        <p:spPr>
          <a:xfrm>
            <a:off x="5540349" y="0"/>
            <a:ext cx="3603651" cy="2768600"/>
          </a:xfrm>
          <a:prstGeom prst="rect">
            <a:avLst/>
          </a:prstGeom>
          <a:effectLst>
            <a:glow rad="63500">
              <a:schemeClr val="accent6">
                <a:alpha val="75000"/>
              </a:schemeClr>
            </a:glow>
          </a:effectLst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911600"/>
            <a:ext cx="1587500" cy="294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xtBox 19"/>
          <p:cNvSpPr txBox="1">
            <a:spLocks noChangeArrowheads="1"/>
          </p:cNvSpPr>
          <p:nvPr/>
        </p:nvSpPr>
        <p:spPr bwMode="auto">
          <a:xfrm>
            <a:off x="5541701" y="5934075"/>
            <a:ext cx="312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Quad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Fused-silica </a:t>
            </a:r>
            <a:br>
              <a:rPr lang="en-US" sz="1800" dirty="0">
                <a:latin typeface="Arial" charset="0"/>
                <a:cs typeface="Arial" charset="0"/>
              </a:rPr>
            </a:br>
            <a:r>
              <a:rPr lang="en-US" sz="1800" dirty="0">
                <a:latin typeface="Arial" charset="0"/>
                <a:cs typeface="Arial" charset="0"/>
              </a:rPr>
              <a:t>suspension</a:t>
            </a:r>
          </a:p>
        </p:txBody>
      </p:sp>
      <p:sp>
        <p:nvSpPr>
          <p:cNvPr id="13321" name="TextBox 20"/>
          <p:cNvSpPr txBox="1">
            <a:spLocks noChangeArrowheads="1"/>
          </p:cNvSpPr>
          <p:nvPr/>
        </p:nvSpPr>
        <p:spPr bwMode="auto">
          <a:xfrm>
            <a:off x="444500" y="5387975"/>
            <a:ext cx="195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Mode-stable </a:t>
            </a:r>
            <a:br>
              <a:rPr lang="en-US" sz="1800">
                <a:latin typeface="Arial" charset="0"/>
                <a:cs typeface="Arial" charset="0"/>
              </a:rPr>
            </a:br>
            <a:r>
              <a:rPr lang="en-US" sz="1800">
                <a:latin typeface="Arial" charset="0"/>
                <a:cs typeface="Arial" charset="0"/>
              </a:rPr>
              <a:t>Recycling Cavities</a:t>
            </a:r>
          </a:p>
        </p:txBody>
      </p: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5060869" y="3481294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 4km 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323" name="Straight Arrow Connector 23"/>
          <p:cNvCxnSpPr>
            <a:cxnSpLocks noChangeShapeType="1"/>
          </p:cNvCxnSpPr>
          <p:nvPr/>
        </p:nvCxnSpPr>
        <p:spPr bwMode="auto">
          <a:xfrm flipV="1">
            <a:off x="2209800" y="4826000"/>
            <a:ext cx="482600" cy="698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Straight Arrow Connector 24"/>
          <p:cNvCxnSpPr>
            <a:cxnSpLocks noChangeShapeType="1"/>
          </p:cNvCxnSpPr>
          <p:nvPr/>
        </p:nvCxnSpPr>
        <p:spPr bwMode="auto">
          <a:xfrm flipV="1">
            <a:off x="2362200" y="5537200"/>
            <a:ext cx="787400" cy="1397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20"/>
          <p:cNvSpPr txBox="1">
            <a:spLocks noChangeArrowheads="1"/>
          </p:cNvSpPr>
          <p:nvPr/>
        </p:nvSpPr>
        <p:spPr bwMode="auto">
          <a:xfrm>
            <a:off x="4983163" y="4894263"/>
            <a:ext cx="1955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Higher-mass, lower-loss, larger test mass optics</a:t>
            </a:r>
          </a:p>
        </p:txBody>
      </p:sp>
      <p:cxnSp>
        <p:nvCxnSpPr>
          <p:cNvPr id="13326" name="Straight Arrow Connector 23"/>
          <p:cNvCxnSpPr>
            <a:cxnSpLocks noChangeShapeType="1"/>
          </p:cNvCxnSpPr>
          <p:nvPr/>
        </p:nvCxnSpPr>
        <p:spPr bwMode="auto">
          <a:xfrm flipH="1" flipV="1">
            <a:off x="5008563" y="4491038"/>
            <a:ext cx="576262" cy="4238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Straight Arrow Connector 24"/>
          <p:cNvCxnSpPr>
            <a:cxnSpLocks noChangeShapeType="1"/>
            <a:stCxn id="13325" idx="0"/>
          </p:cNvCxnSpPr>
          <p:nvPr/>
        </p:nvCxnSpPr>
        <p:spPr bwMode="auto">
          <a:xfrm flipV="1">
            <a:off x="5961063" y="4514850"/>
            <a:ext cx="247650" cy="3794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 flipV="1">
            <a:off x="6869123" y="5793941"/>
            <a:ext cx="634992" cy="55426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1"/>
          <p:cNvSpPr txBox="1">
            <a:spLocks noChangeArrowheads="1"/>
          </p:cNvSpPr>
          <p:nvPr/>
        </p:nvSpPr>
        <p:spPr bwMode="auto">
          <a:xfrm rot="16200000">
            <a:off x="3958211" y="2493946"/>
            <a:ext cx="14321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000000"/>
                </a:solidFill>
                <a:latin typeface="Arial" charset="0"/>
                <a:cs typeface="Arial" charset="0"/>
                <a:sym typeface="Wingdings" charset="0"/>
              </a:rPr>
              <a:t> 4km </a:t>
            </a:r>
            <a:endParaRPr lang="en-US" sz="1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Frame 1"/>
          <p:cNvSpPr/>
          <p:nvPr/>
        </p:nvSpPr>
        <p:spPr bwMode="auto">
          <a:xfrm>
            <a:off x="1905000" y="3810000"/>
            <a:ext cx="1600200" cy="4572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" name="Frame 2"/>
          <p:cNvSpPr/>
          <p:nvPr/>
        </p:nvSpPr>
        <p:spPr bwMode="auto">
          <a:xfrm>
            <a:off x="1828800" y="4114800"/>
            <a:ext cx="1752600" cy="5334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4" name="Frame 3"/>
          <p:cNvSpPr/>
          <p:nvPr/>
        </p:nvSpPr>
        <p:spPr bwMode="auto">
          <a:xfrm>
            <a:off x="3581400" y="4724400"/>
            <a:ext cx="838200" cy="13716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5" name="Frame 4"/>
          <p:cNvSpPr/>
          <p:nvPr/>
        </p:nvSpPr>
        <p:spPr bwMode="auto">
          <a:xfrm>
            <a:off x="3581400" y="6172200"/>
            <a:ext cx="533400" cy="6858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Frame 5"/>
          <p:cNvSpPr/>
          <p:nvPr/>
        </p:nvSpPr>
        <p:spPr bwMode="auto">
          <a:xfrm>
            <a:off x="4648200" y="3962400"/>
            <a:ext cx="1905000" cy="685800"/>
          </a:xfrm>
          <a:prstGeom prst="fram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48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51F05-82EC-7C42-9246-072545BD2412}" type="slidenum">
              <a:rPr lang="en-US" altLang="ja-JP" sz="1200">
                <a:latin typeface="Helvetica" charset="0"/>
                <a:cs typeface="Arial" charset="0"/>
              </a:rPr>
              <a:pPr/>
              <a:t>5</a:t>
            </a:fld>
            <a:endParaRPr lang="en-US" altLang="ja-JP" sz="1200">
              <a:latin typeface="Helvetica" charset="0"/>
              <a:cs typeface="Arial" charset="0"/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 bwMode="auto">
          <a:xfrm>
            <a:off x="7835900" y="6472238"/>
            <a:ext cx="10525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fld id="{13792548-66FD-8C4F-85C3-B98FD57F91F0}" type="slidenum">
              <a:rPr lang="en-US" sz="1200" b="1">
                <a:latin typeface="+mn-lt"/>
                <a:ea typeface="+mn-ea"/>
                <a:cs typeface="+mn-cs"/>
              </a:rPr>
              <a:pPr algn="r" eaLnBrk="0" hangingPunct="0">
                <a:defRPr/>
              </a:pPr>
              <a:t>5</a:t>
            </a:fld>
            <a:endParaRPr lang="en-US" sz="1200" b="1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535113" y="176213"/>
            <a:ext cx="4335462" cy="700087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Advanced LIGO Scope </a:t>
            </a:r>
          </a:p>
          <a:p>
            <a:pPr algn="ctr">
              <a:defRPr/>
            </a:pPr>
            <a:r>
              <a:rPr lang="en-US" sz="2600" kern="0" dirty="0">
                <a:latin typeface="+mj-lt"/>
                <a:ea typeface="+mj-ea"/>
                <a:cs typeface="+mj-cs"/>
              </a:rPr>
              <a:t>and Deliverables</a:t>
            </a:r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5851525" y="0"/>
            <a:ext cx="3381375" cy="3027363"/>
            <a:chOff x="5856598" y="2835541"/>
            <a:chExt cx="2976197" cy="3033059"/>
          </a:xfrm>
        </p:grpSpPr>
        <p:pic>
          <p:nvPicPr>
            <p:cNvPr id="102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6598" y="2835668"/>
              <a:ext cx="2976197" cy="303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21"/>
            <p:cNvSpPr txBox="1">
              <a:spLocks noChangeArrowheads="1"/>
            </p:cNvSpPr>
            <p:nvPr/>
          </p:nvSpPr>
          <p:spPr bwMode="auto">
            <a:xfrm>
              <a:off x="6966011" y="5534729"/>
              <a:ext cx="1233336" cy="317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500">
                  <a:solidFill>
                    <a:schemeClr val="bg1"/>
                  </a:solidFill>
                </a:rPr>
                <a:t>Image courtesy of Beverly Berger</a:t>
              </a:r>
            </a:p>
            <a:p>
              <a:pPr eaLnBrk="1" hangingPunct="1"/>
              <a:r>
                <a:rPr lang="en-US" altLang="ja-JP" sz="500">
                  <a:solidFill>
                    <a:schemeClr val="bg1"/>
                  </a:solidFill>
                </a:rPr>
                <a:t>Cluster map by Richard Powell</a:t>
              </a:r>
            </a:p>
          </p:txBody>
        </p:sp>
        <p:sp>
          <p:nvSpPr>
            <p:cNvPr id="10248" name="TextBox 11"/>
            <p:cNvSpPr txBox="1">
              <a:spLocks noChangeArrowheads="1"/>
            </p:cNvSpPr>
            <p:nvPr/>
          </p:nvSpPr>
          <p:spPr bwMode="auto">
            <a:xfrm>
              <a:off x="7687823" y="2835541"/>
              <a:ext cx="1101229" cy="35677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600">
                  <a:solidFill>
                    <a:schemeClr val="bg1"/>
                  </a:solidFill>
                  <a:latin typeface="Arial" charset="0"/>
                  <a:cs typeface="Arial" charset="0"/>
                </a:rPr>
                <a:t>Initial</a:t>
              </a:r>
              <a:r>
                <a:rPr lang="en-US" altLang="ja-JP" sz="1200">
                  <a:solidFill>
                    <a:schemeClr val="bg1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altLang="ja-JP" sz="600">
                  <a:solidFill>
                    <a:schemeClr val="bg1"/>
                  </a:solidFill>
                  <a:latin typeface="Arial" charset="0"/>
                  <a:cs typeface="Arial" charset="0"/>
                </a:rPr>
                <a:t>LIGO</a:t>
              </a:r>
            </a:p>
          </p:txBody>
        </p:sp>
        <p:sp>
          <p:nvSpPr>
            <p:cNvPr id="10249" name="Rectangle 12"/>
            <p:cNvSpPr>
              <a:spLocks noChangeArrowheads="1"/>
            </p:cNvSpPr>
            <p:nvPr/>
          </p:nvSpPr>
          <p:spPr bwMode="auto">
            <a:xfrm>
              <a:off x="6291568" y="3084329"/>
              <a:ext cx="310627" cy="1452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sz="1400" b="1">
                <a:latin typeface="Arial" charset="0"/>
              </a:endParaRPr>
            </a:p>
          </p:txBody>
        </p:sp>
        <p:sp>
          <p:nvSpPr>
            <p:cNvPr id="10250" name="Rectangle 13"/>
            <p:cNvSpPr>
              <a:spLocks noChangeArrowheads="1"/>
            </p:cNvSpPr>
            <p:nvPr/>
          </p:nvSpPr>
          <p:spPr bwMode="auto">
            <a:xfrm>
              <a:off x="6281214" y="5711418"/>
              <a:ext cx="310627" cy="1452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 sz="1400" b="1">
                <a:latin typeface="Arial" charset="0"/>
              </a:endParaRPr>
            </a:p>
          </p:txBody>
        </p:sp>
      </p:grpSp>
      <p:pic>
        <p:nvPicPr>
          <p:cNvPr id="12" name="Picture 25" descr="SourceSensitivity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012" y="3124200"/>
            <a:ext cx="40669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2400" y="1600200"/>
            <a:ext cx="4343400" cy="3886200"/>
          </a:xfrm>
          <a:prstGeom prst="rect">
            <a:avLst/>
          </a:prstGeom>
        </p:spPr>
        <p:txBody>
          <a:bodyPr/>
          <a:lstStyle>
            <a:lvl1pPr marL="384175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114FFB"/>
              </a:buClr>
              <a:buSzPct val="75000"/>
              <a:buFont typeface="Monotype Sorts" charset="0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1pPr>
            <a:lvl2pPr marL="733425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2pPr>
            <a:lvl3pPr marL="11334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3pPr>
            <a:lvl4pPr marL="15906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64000"/>
              <a:buFont typeface="Monotype Sorts" charset="0"/>
              <a:buChar char="l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4pPr>
            <a:lvl5pPr marL="2047875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5pPr>
            <a:lvl6pPr marL="25050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6pPr>
            <a:lvl7pPr marL="29622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7pPr>
            <a:lvl8pPr marL="34194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8pPr>
            <a:lvl9pPr marL="3876675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114FFB"/>
              </a:buClr>
              <a:buSzPct val="100000"/>
              <a:buFont typeface="Helvetica" charset="0"/>
              <a:buChar char="»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 charset="0"/>
              </a:defRPr>
            </a:lvl9pPr>
          </a:lstStyle>
          <a:p>
            <a:r>
              <a:rPr lang="en-US" altLang="ja-JP" sz="1600" dirty="0" smtClean="0"/>
              <a:t>Factor </a:t>
            </a:r>
            <a:r>
              <a:rPr lang="en-US" altLang="ja-JP" sz="1600" dirty="0" smtClean="0">
                <a:solidFill>
                  <a:srgbClr val="CC0000"/>
                </a:solidFill>
              </a:rPr>
              <a:t>10</a:t>
            </a:r>
            <a:r>
              <a:rPr lang="en-US" altLang="ja-JP" sz="1600" dirty="0" smtClean="0"/>
              <a:t> better amplitude sensitivity</a:t>
            </a:r>
          </a:p>
          <a:p>
            <a:pPr lvl="1"/>
            <a:r>
              <a:rPr lang="en-US" altLang="ja-JP" sz="1600" dirty="0" smtClean="0"/>
              <a:t>(Reach)</a:t>
            </a:r>
            <a:r>
              <a:rPr lang="en-US" altLang="ja-JP" sz="1600" b="1" baseline="30000" dirty="0" smtClean="0">
                <a:solidFill>
                  <a:srgbClr val="CC0000"/>
                </a:solidFill>
              </a:rPr>
              <a:t>3</a:t>
            </a:r>
            <a:r>
              <a:rPr lang="en-US" altLang="ja-JP" sz="1600" baseline="30000" dirty="0" smtClean="0"/>
              <a:t> </a:t>
            </a:r>
            <a:r>
              <a:rPr lang="en-US" altLang="ja-JP" sz="1600" dirty="0" smtClean="0"/>
              <a:t> = rate</a:t>
            </a:r>
          </a:p>
          <a:p>
            <a:r>
              <a:rPr lang="en-US" altLang="ja-JP" sz="1600" dirty="0" smtClean="0"/>
              <a:t>Factor </a:t>
            </a:r>
            <a:r>
              <a:rPr lang="en-US" altLang="ja-JP" sz="1600" dirty="0" smtClean="0">
                <a:solidFill>
                  <a:srgbClr val="CC0000"/>
                </a:solidFill>
              </a:rPr>
              <a:t>4</a:t>
            </a:r>
            <a:r>
              <a:rPr lang="en-US" altLang="ja-JP" sz="1600" dirty="0" smtClean="0"/>
              <a:t> lower frequency bound</a:t>
            </a:r>
          </a:p>
          <a:p>
            <a:r>
              <a:rPr lang="en-US" altLang="ja-JP" sz="1600" dirty="0" smtClean="0"/>
              <a:t>Tunable for various sources</a:t>
            </a:r>
          </a:p>
          <a:p>
            <a:r>
              <a:rPr lang="en-US" altLang="ja-JP" sz="1600" dirty="0" smtClean="0"/>
              <a:t>NS Binaries: for three interferometers, </a:t>
            </a:r>
          </a:p>
          <a:p>
            <a:pPr lvl="1"/>
            <a:r>
              <a:rPr lang="en-US" altLang="ja-JP" sz="1600" dirty="0" smtClean="0"/>
              <a:t>Initial LIGO: ~20 </a:t>
            </a:r>
            <a:r>
              <a:rPr lang="en-US" altLang="ja-JP" sz="1600" dirty="0" err="1" smtClean="0"/>
              <a:t>Mpc</a:t>
            </a:r>
            <a:endParaRPr lang="en-US" altLang="ja-JP" sz="1600" dirty="0" smtClean="0"/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LIGO: ~300 </a:t>
            </a:r>
            <a:r>
              <a:rPr lang="en-US" altLang="ja-JP" sz="1600" dirty="0" err="1" smtClean="0"/>
              <a:t>Mpc</a:t>
            </a:r>
            <a:r>
              <a:rPr lang="en-US" altLang="ja-JP" sz="1600" dirty="0" smtClean="0"/>
              <a:t>, expect</a:t>
            </a:r>
            <a:br>
              <a:rPr lang="en-US" altLang="ja-JP" sz="1600" dirty="0" smtClean="0"/>
            </a:br>
            <a:r>
              <a:rPr lang="en-US" altLang="ja-JP" sz="1600" dirty="0" smtClean="0"/>
              <a:t>one event/week or so</a:t>
            </a:r>
          </a:p>
          <a:p>
            <a:r>
              <a:rPr lang="en-US" altLang="ja-JP" sz="1600" dirty="0" smtClean="0"/>
              <a:t>BH Binaries:</a:t>
            </a:r>
          </a:p>
          <a:p>
            <a:pPr lvl="1"/>
            <a:r>
              <a:rPr lang="en-US" altLang="ja-JP" sz="1600" dirty="0" smtClean="0"/>
              <a:t>Initial LIGO: 10 M</a:t>
            </a:r>
            <a:r>
              <a:rPr lang="en-US" altLang="ja-JP" sz="1600" baseline="-25000" dirty="0" smtClean="0"/>
              <a:t>o</a:t>
            </a:r>
            <a:r>
              <a:rPr lang="en-US" altLang="ja-JP" sz="1600" dirty="0" smtClean="0"/>
              <a:t>, 100 </a:t>
            </a:r>
            <a:r>
              <a:rPr lang="en-US" altLang="ja-JP" sz="1600" dirty="0" err="1" smtClean="0"/>
              <a:t>Mpc</a:t>
            </a:r>
            <a:endParaRPr lang="en-US" altLang="ja-JP" sz="1600" dirty="0" smtClean="0"/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 : 50 M</a:t>
            </a:r>
            <a:r>
              <a:rPr lang="en-US" altLang="ja-JP" sz="1600" baseline="-25000" dirty="0" smtClean="0"/>
              <a:t>o</a:t>
            </a:r>
            <a:r>
              <a:rPr lang="en-US" altLang="ja-JP" sz="1600" dirty="0" smtClean="0"/>
              <a:t>, z=2</a:t>
            </a:r>
          </a:p>
          <a:p>
            <a:r>
              <a:rPr lang="en-US" altLang="ja-JP" sz="1600" dirty="0" smtClean="0"/>
              <a:t>Stochastic background:</a:t>
            </a:r>
          </a:p>
          <a:p>
            <a:pPr lvl="1"/>
            <a:r>
              <a:rPr lang="en-US" altLang="ja-JP" sz="1600" dirty="0" smtClean="0"/>
              <a:t>Initial LIGO: </a:t>
            </a:r>
            <a:r>
              <a:rPr lang="el-GR" sz="1600" dirty="0" smtClean="0"/>
              <a:t>Ω</a:t>
            </a:r>
            <a:r>
              <a:rPr lang="en-US" altLang="ja-JP" sz="1600" dirty="0" smtClean="0"/>
              <a:t>~3e-6</a:t>
            </a:r>
          </a:p>
          <a:p>
            <a:pPr lvl="1"/>
            <a:r>
              <a:rPr lang="en-US" altLang="ja-JP" sz="1600" dirty="0" err="1" smtClean="0"/>
              <a:t>Adv</a:t>
            </a:r>
            <a:r>
              <a:rPr lang="en-US" altLang="ja-JP" sz="1600" dirty="0" smtClean="0"/>
              <a:t> LIGO ~3e-9</a:t>
            </a:r>
            <a:endParaRPr lang="en-US" altLang="ja-JP" sz="1600" dirty="0"/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2971800" y="5181600"/>
            <a:ext cx="2357437" cy="1373187"/>
            <a:chOff x="192" y="3407"/>
            <a:chExt cx="1485" cy="865"/>
          </a:xfrm>
        </p:grpSpPr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07"/>
              <a:ext cx="1485" cy="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78" y="3413"/>
              <a:ext cx="48" cy="769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alpha val="73000"/>
                  </a:schemeClr>
                </a:gs>
                <a:gs pos="100000">
                  <a:srgbClr val="CCECFF">
                    <a:alpha val="64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7446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7239000" cy="1371600"/>
          </a:xfrm>
        </p:spPr>
        <p:txBody>
          <a:bodyPr/>
          <a:lstStyle/>
          <a:p>
            <a:r>
              <a:rPr kumimoji="1" lang="en-US" altLang="ja-JP" dirty="0" smtClean="0"/>
              <a:t>Noise components</a:t>
            </a:r>
            <a:br>
              <a:rPr kumimoji="1" lang="en-US" altLang="ja-JP" dirty="0" smtClean="0"/>
            </a:br>
            <a:r>
              <a:rPr kumimoji="1" lang="en-US" altLang="ja-JP" sz="2800" dirty="0" err="1" smtClean="0"/>
              <a:t>iLOGO</a:t>
            </a:r>
            <a:r>
              <a:rPr kumimoji="1" lang="en-US" altLang="ja-JP" sz="2800" dirty="0" smtClean="0"/>
              <a:t> = seismic + thermal + shot</a:t>
            </a:r>
            <a:br>
              <a:rPr kumimoji="1" lang="en-US" altLang="ja-JP" sz="2800" dirty="0" smtClean="0"/>
            </a:br>
            <a:r>
              <a:rPr kumimoji="1" lang="en-US" altLang="ja-JP" sz="2800" dirty="0" err="1" smtClean="0"/>
              <a:t>aLIGO</a:t>
            </a:r>
            <a:r>
              <a:rPr kumimoji="1" lang="en-US" altLang="ja-JP" sz="2800" dirty="0" smtClean="0"/>
              <a:t> = quantum noise + thermal</a:t>
            </a:r>
            <a:endParaRPr kumimoji="1" lang="ja-JP" alt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F28062-3936-4345-AEFE-BA1613D0618F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752600"/>
            <a:ext cx="5949031" cy="477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Improving sensitivities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5" name="Picture 4" descr="G060009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5052929" cy="3898707"/>
          </a:xfrm>
          <a:prstGeom prst="rect">
            <a:avLst/>
          </a:prstGeom>
        </p:spPr>
      </p:pic>
      <p:pic>
        <p:nvPicPr>
          <p:cNvPr id="6" name="Picture 5" descr="llo_sensitivity_07301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0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e2e of LIGO - UCLA talk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50246BF-579E-D74E-9C93-F53DAF86BF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457200"/>
            <a:ext cx="2438400" cy="762000"/>
          </a:xfrm>
        </p:spPr>
        <p:txBody>
          <a:bodyPr/>
          <a:lstStyle/>
          <a:p>
            <a:r>
              <a:rPr lang="en-US" altLang="ja-JP"/>
              <a:t>LIGO sites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2"/>
          <a:stretch>
            <a:fillRect/>
          </a:stretch>
        </p:blipFill>
        <p:spPr bwMode="auto">
          <a:xfrm>
            <a:off x="1676400" y="1676400"/>
            <a:ext cx="6096000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143000" y="533400"/>
            <a:ext cx="19637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2000" b="1" i="1">
                <a:latin typeface="Arial" charset="0"/>
              </a:rPr>
              <a:t>Hanford </a:t>
            </a:r>
          </a:p>
          <a:p>
            <a:pPr algn="ctr"/>
            <a:r>
              <a:rPr lang="en-US" altLang="ja-JP" sz="2000" b="1" i="1">
                <a:latin typeface="Arial" charset="0"/>
              </a:rPr>
              <a:t>Observatory</a:t>
            </a:r>
          </a:p>
          <a:p>
            <a:pPr algn="ctr"/>
            <a:r>
              <a:rPr lang="en-US" altLang="ja-JP" sz="2000" b="1" i="1">
                <a:latin typeface="Arial" charset="0"/>
              </a:rPr>
              <a:t>(H2K and H4K)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7315200" y="3048000"/>
            <a:ext cx="16795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b="1" i="1">
                <a:latin typeface="Arial" charset="0"/>
              </a:rPr>
              <a:t>Livingston</a:t>
            </a:r>
          </a:p>
          <a:p>
            <a:r>
              <a:rPr lang="en-US" altLang="ja-JP" sz="2000" b="1" i="1">
                <a:latin typeface="Arial" charset="0"/>
              </a:rPr>
              <a:t>Observatory</a:t>
            </a:r>
          </a:p>
          <a:p>
            <a:r>
              <a:rPr lang="en-US" altLang="ja-JP" sz="2000" b="1" i="1">
                <a:latin typeface="Arial" charset="0"/>
              </a:rPr>
              <a:t>(L4K)</a:t>
            </a:r>
          </a:p>
        </p:txBody>
      </p:sp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228600" y="2971800"/>
            <a:ext cx="38862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</a:rPr>
              <a:t>Hanford, WA (LHO)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located on DOE reservation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treeless, semi-arid high desert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25 km from Richland, WA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Two IFOs: H2K and </a:t>
            </a:r>
            <a:r>
              <a:rPr lang="en-US" altLang="ja-JP" sz="1400" dirty="0" smtClean="0"/>
              <a:t>H4K -&gt; 4k LHO + 4k India</a:t>
            </a:r>
            <a:endParaRPr lang="en-US" altLang="ja-JP" sz="1400" dirty="0"/>
          </a:p>
          <a:p>
            <a:pPr>
              <a:spcBef>
                <a:spcPct val="50000"/>
              </a:spcBef>
            </a:pPr>
            <a:r>
              <a:rPr lang="en-US" altLang="ja-JP" sz="1600" dirty="0">
                <a:solidFill>
                  <a:srgbClr val="FF3300"/>
                </a:solidFill>
              </a:rPr>
              <a:t>Livingston, LA (LLO)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located in forested, rural area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commercial logging, wet climate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50km from Baton Rouge, LA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1400" dirty="0"/>
              <a:t> One L4K IFO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895600" y="5181600"/>
            <a:ext cx="2667000" cy="1085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/>
              <a:t>Both sites are relatively seismically quiet, low human noise - </a:t>
            </a:r>
            <a:r>
              <a:rPr lang="en-US" altLang="ja-JP">
                <a:solidFill>
                  <a:srgbClr val="FF0000"/>
                </a:solidFill>
              </a:rPr>
              <a:t>NOT!!</a:t>
            </a:r>
            <a:endParaRPr lang="en-US" altLang="ja-JP" sz="2000"/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>
            <a:off x="152400" y="1524000"/>
            <a:ext cx="1416050" cy="1158875"/>
            <a:chOff x="259" y="1178"/>
            <a:chExt cx="892" cy="730"/>
          </a:xfrm>
        </p:grpSpPr>
        <p:grpSp>
          <p:nvGrpSpPr>
            <p:cNvPr id="112649" name="Group 9"/>
            <p:cNvGrpSpPr>
              <a:grpSpLocks noChangeAspect="1"/>
            </p:cNvGrpSpPr>
            <p:nvPr/>
          </p:nvGrpSpPr>
          <p:grpSpPr bwMode="auto">
            <a:xfrm rot="-8617218">
              <a:off x="356" y="1178"/>
              <a:ext cx="795" cy="730"/>
              <a:chOff x="480" y="2160"/>
              <a:chExt cx="1776" cy="1632"/>
            </a:xfrm>
          </p:grpSpPr>
          <p:sp>
            <p:nvSpPr>
              <p:cNvPr id="112650" name="Freeform 10"/>
              <p:cNvSpPr>
                <a:spLocks noChangeAspect="1"/>
              </p:cNvSpPr>
              <p:nvPr/>
            </p:nvSpPr>
            <p:spPr bwMode="auto">
              <a:xfrm>
                <a:off x="2220" y="2370"/>
                <a:ext cx="5" cy="1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  <a:gd name="T4" fmla="*/ 8 w 8"/>
                  <a:gd name="T5" fmla="*/ 8 w 8"/>
                  <a:gd name="T6" fmla="*/ 0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112651" name="Group 11"/>
              <p:cNvGrpSpPr>
                <a:grpSpLocks noChangeAspect="1"/>
              </p:cNvGrpSpPr>
              <p:nvPr/>
            </p:nvGrpSpPr>
            <p:grpSpPr bwMode="auto">
              <a:xfrm>
                <a:off x="624" y="2160"/>
                <a:ext cx="1632" cy="1488"/>
                <a:chOff x="624" y="2160"/>
                <a:chExt cx="1632" cy="1488"/>
              </a:xfrm>
            </p:grpSpPr>
            <p:sp>
              <p:nvSpPr>
                <p:cNvPr id="112652" name="Line 12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2208"/>
                  <a:ext cx="0" cy="1392"/>
                </a:xfrm>
                <a:prstGeom prst="line">
                  <a:avLst/>
                </a:prstGeom>
                <a:noFill/>
                <a:ln w="28575">
                  <a:solidFill>
                    <a:srgbClr val="E3293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653" name="Line 1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3600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E3293B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12654" name="Rectangle 14"/>
                <p:cNvSpPr>
                  <a:spLocks noChangeAspect="1" noChangeArrowheads="1"/>
                </p:cNvSpPr>
                <p:nvPr/>
              </p:nvSpPr>
              <p:spPr bwMode="auto">
                <a:xfrm>
                  <a:off x="2160" y="355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55" name="Rectangl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3552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5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624" y="2160"/>
                  <a:ext cx="96" cy="9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12657" name="Line 17"/>
              <p:cNvSpPr>
                <a:spLocks noChangeAspect="1" noChangeShapeType="1"/>
              </p:cNvSpPr>
              <p:nvPr/>
            </p:nvSpPr>
            <p:spPr bwMode="auto">
              <a:xfrm>
                <a:off x="528" y="2976"/>
                <a:ext cx="1" cy="768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58" name="Line 18"/>
              <p:cNvSpPr>
                <a:spLocks noChangeAspect="1" noChangeShapeType="1"/>
              </p:cNvSpPr>
              <p:nvPr/>
            </p:nvSpPr>
            <p:spPr bwMode="auto">
              <a:xfrm>
                <a:off x="528" y="374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59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1344" y="369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0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480" y="3696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1" name="Rectangle 21"/>
              <p:cNvSpPr>
                <a:spLocks noChangeAspect="1" noChangeArrowheads="1"/>
              </p:cNvSpPr>
              <p:nvPr/>
            </p:nvSpPr>
            <p:spPr bwMode="auto">
              <a:xfrm>
                <a:off x="480" y="2928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12662" name="Rectangle 22"/>
            <p:cNvSpPr>
              <a:spLocks noChangeArrowheads="1"/>
            </p:cNvSpPr>
            <p:nvPr/>
          </p:nvSpPr>
          <p:spPr bwMode="auto">
            <a:xfrm>
              <a:off x="259" y="1380"/>
              <a:ext cx="599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Helvetica" charset="0"/>
                </a:rPr>
                <a:t>4 km </a:t>
              </a:r>
            </a:p>
            <a:p>
              <a:r>
                <a:rPr lang="en-US" altLang="ja-JP" sz="2000">
                  <a:latin typeface="Helvetica" charset="0"/>
                </a:rPr>
                <a:t>+ </a:t>
              </a:r>
              <a:r>
                <a:rPr lang="en-US" altLang="ja-JP" sz="2000">
                  <a:solidFill>
                    <a:srgbClr val="CC3300"/>
                  </a:solidFill>
                  <a:latin typeface="Helvetica" charset="0"/>
                </a:rPr>
                <a:t>2 km</a:t>
              </a:r>
            </a:p>
          </p:txBody>
        </p:sp>
      </p:grpSp>
      <p:grpSp>
        <p:nvGrpSpPr>
          <p:cNvPr id="112663" name="Group 23"/>
          <p:cNvGrpSpPr>
            <a:grpSpLocks/>
          </p:cNvGrpSpPr>
          <p:nvPr/>
        </p:nvGrpSpPr>
        <p:grpSpPr bwMode="auto">
          <a:xfrm>
            <a:off x="4572000" y="3200400"/>
            <a:ext cx="1169988" cy="1066800"/>
            <a:chOff x="3217" y="3230"/>
            <a:chExt cx="737" cy="672"/>
          </a:xfrm>
        </p:grpSpPr>
        <p:sp>
          <p:nvSpPr>
            <p:cNvPr id="112664" name="Rectangle 24"/>
            <p:cNvSpPr>
              <a:spLocks noChangeArrowheads="1"/>
            </p:cNvSpPr>
            <p:nvPr/>
          </p:nvSpPr>
          <p:spPr bwMode="auto">
            <a:xfrm>
              <a:off x="3288" y="3370"/>
              <a:ext cx="4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ja-JP" sz="2000">
                  <a:latin typeface="Helvetica" charset="0"/>
                </a:rPr>
                <a:t>4 km</a:t>
              </a:r>
            </a:p>
          </p:txBody>
        </p:sp>
        <p:grpSp>
          <p:nvGrpSpPr>
            <p:cNvPr id="112665" name="Group 25"/>
            <p:cNvGrpSpPr>
              <a:grpSpLocks noChangeAspect="1"/>
            </p:cNvGrpSpPr>
            <p:nvPr/>
          </p:nvGrpSpPr>
          <p:grpSpPr bwMode="auto">
            <a:xfrm rot="-9915138">
              <a:off x="3217" y="3230"/>
              <a:ext cx="737" cy="672"/>
              <a:chOff x="624" y="2160"/>
              <a:chExt cx="1632" cy="1488"/>
            </a:xfrm>
          </p:grpSpPr>
          <p:sp>
            <p:nvSpPr>
              <p:cNvPr id="112666" name="Line 26"/>
              <p:cNvSpPr>
                <a:spLocks noChangeAspect="1" noChangeShapeType="1"/>
              </p:cNvSpPr>
              <p:nvPr/>
            </p:nvSpPr>
            <p:spPr bwMode="auto">
              <a:xfrm>
                <a:off x="672" y="2208"/>
                <a:ext cx="0" cy="1392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67" name="Line 27"/>
              <p:cNvSpPr>
                <a:spLocks noChangeAspect="1" noChangeShapeType="1"/>
              </p:cNvSpPr>
              <p:nvPr/>
            </p:nvSpPr>
            <p:spPr bwMode="auto">
              <a:xfrm>
                <a:off x="672" y="3600"/>
                <a:ext cx="1536" cy="0"/>
              </a:xfrm>
              <a:prstGeom prst="line">
                <a:avLst/>
              </a:prstGeom>
              <a:noFill/>
              <a:ln w="28575">
                <a:solidFill>
                  <a:srgbClr val="E3293B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668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2160" y="35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69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624" y="3552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2670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624" y="2160"/>
                <a:ext cx="96" cy="9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pic>
        <p:nvPicPr>
          <p:cNvPr id="112671" name="Picture 31" descr="C:\TEMP\physics today\physics today misc\ae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3354388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72" name="Picture 32" descr="C:\TEMP\physics today\physics today figures\aerial-livingston pic 1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327400" cy="268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60737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D6FB058B-B491-3B46-9E54-3ECE2521ADD9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Logging at Livingston</a:t>
            </a:r>
          </a:p>
        </p:txBody>
      </p:sp>
      <p:pic>
        <p:nvPicPr>
          <p:cNvPr id="116740" name="Picture 4" descr="C:\Documents and Settings\ajw\Desktop\loggin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486400" y="1752600"/>
            <a:ext cx="3429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/>
              <a:t>Less than 3 km a few 100 meters away… </a:t>
            </a:r>
          </a:p>
          <a:p>
            <a:r>
              <a:rPr lang="en-US" altLang="ja-JP" sz="1400"/>
              <a:t>Dragging big logs …</a:t>
            </a:r>
          </a:p>
          <a:p>
            <a:r>
              <a:rPr lang="en-US" altLang="ja-JP" sz="1400"/>
              <a:t>Remedial measures at LIGO are in progress;</a:t>
            </a:r>
          </a:p>
          <a:p>
            <a:r>
              <a:rPr lang="en-US" altLang="ja-JP" sz="1400"/>
              <a:t>this will not be a problem in the future.</a:t>
            </a:r>
          </a:p>
        </p:txBody>
      </p:sp>
      <p:pic>
        <p:nvPicPr>
          <p:cNvPr id="116743" name="Picture 7" descr="loggingMap.jpg                                                 000010ABOS9Disk                        B83722C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3838575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6248400" y="190500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6248400" y="1981200"/>
            <a:ext cx="457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8803596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28286</TotalTime>
  <Pages>0</Pages>
  <Words>1326</Words>
  <Characters>0</Characters>
  <Application>Microsoft Macintosh PowerPoint</Application>
  <PresentationFormat>On-screen Show (4:3)</PresentationFormat>
  <Lines>0</Lines>
  <Paragraphs>303</Paragraphs>
  <Slides>23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Title &amp; Bullets</vt:lpstr>
      <vt:lpstr>Equation</vt:lpstr>
      <vt:lpstr>Advanced LIGO status  Hiro Yamamoto   LIGO lab/Caltech</vt:lpstr>
      <vt:lpstr>Gravitational waves</vt:lpstr>
      <vt:lpstr>Interferometer for Gravitational Wave detection</vt:lpstr>
      <vt:lpstr>Design Overview</vt:lpstr>
      <vt:lpstr>PowerPoint Presentation</vt:lpstr>
      <vt:lpstr>Noise components iLOGO = seismic + thermal + shot aLIGO = quantum noise + thermal</vt:lpstr>
      <vt:lpstr>Improving sensitivities</vt:lpstr>
      <vt:lpstr>LIGO sites</vt:lpstr>
      <vt:lpstr>Logging at Livingston</vt:lpstr>
      <vt:lpstr>International network</vt:lpstr>
      <vt:lpstr>LIGO vacuums</vt:lpstr>
      <vt:lpstr>aLIGO Test Masses</vt:lpstr>
      <vt:lpstr>Test mass Optics figure</vt:lpstr>
      <vt:lpstr>Noise injection by the spiral pattern  on test mass coatings</vt:lpstr>
      <vt:lpstr>TCS corrections for LLO PRMI</vt:lpstr>
      <vt:lpstr>(In)Sensitivity on  ITM SPTWE + CP lens</vt:lpstr>
      <vt:lpstr>Historical perspective:  Initial LIGO commissioning</vt:lpstr>
      <vt:lpstr>Project Integrated Testing Plan</vt:lpstr>
      <vt:lpstr>PowerPoint Presentation</vt:lpstr>
      <vt:lpstr>LLO Project scope finished</vt:lpstr>
      <vt:lpstr>LHO installation complete</vt:lpstr>
      <vt:lpstr>Targeting the first observations</vt:lpstr>
      <vt:lpstr>Advanced LIGO:  anticipated science runs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411</cp:revision>
  <cp:lastPrinted>2014-11-24T07:21:42Z</cp:lastPrinted>
  <dcterms:created xsi:type="dcterms:W3CDTF">2010-10-20T22:04:27Z</dcterms:created>
  <dcterms:modified xsi:type="dcterms:W3CDTF">2014-11-24T08:15:08Z</dcterms:modified>
</cp:coreProperties>
</file>