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61" r:id="rId2"/>
    <p:sldId id="550" r:id="rId3"/>
    <p:sldId id="531" r:id="rId4"/>
    <p:sldId id="543" r:id="rId5"/>
    <p:sldId id="548" r:id="rId6"/>
    <p:sldId id="549" r:id="rId7"/>
    <p:sldId id="544" r:id="rId8"/>
    <p:sldId id="545" r:id="rId9"/>
    <p:sldId id="546" r:id="rId10"/>
    <p:sldId id="547" r:id="rId11"/>
    <p:sldId id="539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3300"/>
    <a:srgbClr val="FD150F"/>
    <a:srgbClr val="CC0099"/>
    <a:srgbClr val="A1FDFD"/>
    <a:srgbClr val="7C7D80"/>
    <a:srgbClr val="6969FD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 snapToGrid="0">
      <p:cViewPr>
        <p:scale>
          <a:sx n="150" d="100"/>
          <a:sy n="150" d="100"/>
        </p:scale>
        <p:origin x="-876" y="207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l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l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1AAB2E-FC98-4275-AC6B-DC94CC69F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l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l" defTabSz="960438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101" tIns="48050" rIns="96101" bIns="48050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3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ECF9C8-6907-47D5-90CA-5877AB248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F97922-22FA-4669-853C-BCF46BE72104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195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CF9C8-6907-47D5-90CA-5877AB2483C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1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CF9C8-6907-47D5-90CA-5877AB2483C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78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3F884-015B-42D6-8511-306B3C06A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770E06-460D-486E-8893-52B4C668F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9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D08247-5C0B-4484-A1D1-9EBDA335A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3075" y="6608763"/>
            <a:ext cx="10509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1" smtClean="0">
                <a:latin typeface="Helvetica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2661F1-26E1-4950-A1FD-B3A3B7240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5725"/>
            <a:ext cx="7772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7013"/>
            <a:ext cx="5114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629400"/>
            <a:ext cx="1966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smtClean="0">
                <a:latin typeface="Arial" panose="020B0604020202020204" pitchFamily="34" charset="0"/>
              </a:rPr>
              <a:t>LIGO-G1401170-v1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0" y="6581775"/>
            <a:ext cx="437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  <p:graphicFrame>
        <p:nvGraphicFramePr>
          <p:cNvPr id="1034" name="Object 1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6" imgW="4409524" imgH="3219899" progId="MSPhotoEd.3">
                  <p:embed/>
                </p:oleObj>
              </mc:Choice>
              <mc:Fallback>
                <p:oleObj name="Photo Editor Photo" r:id="rId6" imgW="4409524" imgH="3219899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85000"/>
        <a:buFont typeface="Monotype Sorts" charset="2"/>
        <a:buChar char="l"/>
        <a:defRPr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Font typeface="Times New Roman" panose="02020603050405020304" pitchFamily="18" charset="0"/>
        <a:buChar char="»"/>
        <a:defRPr>
          <a:solidFill>
            <a:schemeClr val="tx2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–"/>
        <a:defRPr>
          <a:solidFill>
            <a:schemeClr val="tx2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85000"/>
        <a:buFont typeface="Monotype Sorts" charset="2"/>
        <a:buChar char="l"/>
        <a:defRPr>
          <a:solidFill>
            <a:schemeClr val="tx2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4007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cc.ligo.org/LIGO-D1400331" TargetMode="External"/><Relationship Id="rId4" Type="http://schemas.openxmlformats.org/officeDocument/2006/relationships/hyperlink" Target="https://dcc.ligo.org/LIGO-E14004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0075" y="210502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Test Mass Discharging System (TMDS)</a:t>
            </a:r>
            <a:br>
              <a:rPr lang="en-US" altLang="en-US" dirty="0" smtClean="0"/>
            </a:br>
            <a:r>
              <a:rPr lang="en-US" altLang="en-US" i="1" dirty="0" smtClean="0"/>
              <a:t>Design Review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04925" y="3629025"/>
            <a:ext cx="6400800" cy="684213"/>
          </a:xfrm>
        </p:spPr>
        <p:txBody>
          <a:bodyPr/>
          <a:lstStyle/>
          <a:p>
            <a:r>
              <a:rPr lang="en-US" altLang="en-US" sz="1600" dirty="0" smtClean="0"/>
              <a:t>20 Nov 2014</a:t>
            </a:r>
          </a:p>
          <a:p>
            <a:r>
              <a:rPr lang="en-US" altLang="en-US" sz="1600" dirty="0" smtClean="0"/>
              <a:t>Rich Abbott, Dennis Coyne, Eddie Sanchez, </a:t>
            </a:r>
            <a:r>
              <a:rPr lang="en-US" altLang="en-US" sz="1600" dirty="0" err="1" smtClean="0"/>
              <a:t>Calum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Torrie</a:t>
            </a:r>
            <a:endParaRPr lang="en-US" alt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3F884-015B-42D6-8511-306B3C06ACD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Resolve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Field Ionization Source (GFIS)</a:t>
            </a:r>
          </a:p>
          <a:p>
            <a:pPr lvl="1"/>
            <a:r>
              <a:rPr lang="en-US" dirty="0" smtClean="0"/>
              <a:t>The prototype emitter/needle material was stainless steel</a:t>
            </a:r>
          </a:p>
          <a:p>
            <a:pPr lvl="1"/>
            <a:r>
              <a:rPr lang="en-US" dirty="0" err="1" smtClean="0"/>
              <a:t>Ti</a:t>
            </a:r>
            <a:r>
              <a:rPr lang="en-US" dirty="0"/>
              <a:t> </a:t>
            </a:r>
            <a:r>
              <a:rPr lang="en-US" dirty="0" smtClean="0"/>
              <a:t>and Ta may have less particulate generation</a:t>
            </a:r>
          </a:p>
          <a:p>
            <a:pPr lvl="1"/>
            <a:r>
              <a:rPr lang="en-US" dirty="0" smtClean="0"/>
              <a:t>Planning to purchase a complete set of </a:t>
            </a:r>
            <a:r>
              <a:rPr lang="en-US" dirty="0" err="1" smtClean="0"/>
              <a:t>Ti</a:t>
            </a:r>
            <a:r>
              <a:rPr lang="en-US" dirty="0" smtClean="0"/>
              <a:t> needles plus a few sets of stainless steel, tungsten carbide (WC) and steel (M2 HSS) to experiment on particulate generation rates</a:t>
            </a:r>
          </a:p>
          <a:p>
            <a:pPr lvl="1"/>
            <a:r>
              <a:rPr lang="en-US" dirty="0" smtClean="0"/>
              <a:t>OK?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0" y="227013"/>
            <a:ext cx="5114925" cy="415925"/>
          </a:xfrm>
        </p:spPr>
        <p:txBody>
          <a:bodyPr/>
          <a:lstStyle/>
          <a:p>
            <a:r>
              <a:rPr lang="en-US" altLang="en-US" dirty="0" smtClean="0"/>
              <a:t>Request of the Review Committee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2913" y="927100"/>
            <a:ext cx="8052410" cy="4848469"/>
          </a:xfrm>
        </p:spPr>
        <p:txBody>
          <a:bodyPr/>
          <a:lstStyle/>
          <a:p>
            <a:r>
              <a:rPr lang="en-US" altLang="en-US" dirty="0" smtClean="0"/>
              <a:t>Authorization to proceed with procurement of:</a:t>
            </a:r>
          </a:p>
          <a:p>
            <a:pPr lvl="1"/>
            <a:r>
              <a:rPr lang="en-US" altLang="en-US" dirty="0" smtClean="0"/>
              <a:t>Vacuum equipment (trees, plumbing, gauges/controllers) – all commercial-off-the-shelf</a:t>
            </a:r>
          </a:p>
          <a:p>
            <a:pPr lvl="1"/>
            <a:r>
              <a:rPr lang="en-US" altLang="en-US" dirty="0" smtClean="0"/>
              <a:t>Gas Field Ionization System (GFIS) – custom design based on prototype</a:t>
            </a:r>
          </a:p>
          <a:p>
            <a:pPr lvl="1"/>
            <a:r>
              <a:rPr lang="en-US" altLang="en-US" dirty="0" smtClean="0"/>
              <a:t>Gas source components for both options (purge air and LN2 boil off)</a:t>
            </a:r>
          </a:p>
          <a:p>
            <a:r>
              <a:rPr lang="en-US" altLang="en-US" dirty="0" smtClean="0"/>
              <a:t>Agreement to pursue detailed design and prototyping of the custom electronics</a:t>
            </a:r>
          </a:p>
          <a:p>
            <a:pPr lvl="1"/>
            <a:r>
              <a:rPr lang="en-US" altLang="en-US" dirty="0" smtClean="0"/>
              <a:t>Ion Generator Power Supply</a:t>
            </a:r>
          </a:p>
          <a:p>
            <a:pPr lvl="1"/>
            <a:r>
              <a:rPr lang="en-US" altLang="en-US" dirty="0" smtClean="0"/>
              <a:t>Electrometer</a:t>
            </a:r>
          </a:p>
          <a:p>
            <a:pPr lvl="1"/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D82855-39BD-4548-AEC1-8C42A70D5154}" type="slidenum">
              <a:rPr lang="en-US" altLang="en-US" sz="1200">
                <a:latin typeface="Helvetica" panose="020B0604020202020204" pitchFamily="34" charset="0"/>
              </a:rPr>
              <a:pPr/>
              <a:t>11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1723"/>
            <a:ext cx="8066494" cy="4013928"/>
          </a:xfrm>
        </p:spPr>
        <p:txBody>
          <a:bodyPr/>
          <a:lstStyle/>
          <a:p>
            <a:r>
              <a:rPr lang="en-US" sz="1400" dirty="0" smtClean="0">
                <a:hlinkClick r:id="rId3"/>
              </a:rPr>
              <a:t>T1400713</a:t>
            </a:r>
            <a:r>
              <a:rPr lang="en-US" sz="1400" dirty="0" smtClean="0"/>
              <a:t>: Test Mass Discharging System: Design Document</a:t>
            </a:r>
          </a:p>
          <a:p>
            <a:r>
              <a:rPr lang="en-US" sz="1400" dirty="0" smtClean="0">
                <a:hlinkClick r:id="rId4"/>
              </a:rPr>
              <a:t>E1400447</a:t>
            </a:r>
            <a:r>
              <a:rPr lang="en-US" sz="1400" dirty="0" smtClean="0"/>
              <a:t>: BOM &amp; Cost Estimate: Test Mass Discharging System</a:t>
            </a:r>
          </a:p>
          <a:p>
            <a:r>
              <a:rPr lang="en-US" sz="1400" dirty="0" smtClean="0">
                <a:hlinkClick r:id="rId5"/>
              </a:rPr>
              <a:t>D1400331</a:t>
            </a:r>
            <a:r>
              <a:rPr lang="en-US" sz="1400" dirty="0" smtClean="0"/>
              <a:t>: Surface Charge Control Ionizer</a:t>
            </a:r>
          </a:p>
          <a:p>
            <a:pPr lvl="1"/>
            <a:r>
              <a:rPr lang="en-US" sz="1400" dirty="0" smtClean="0"/>
              <a:t>Plus linked part drawings</a:t>
            </a:r>
          </a:p>
          <a:p>
            <a:r>
              <a:rPr lang="en-US" sz="1400" dirty="0" smtClean="0"/>
              <a:t>plus all of Rai's memos on the prototype which are collected as "related document" links under T1400713</a:t>
            </a:r>
          </a:p>
          <a:p>
            <a:pPr lvl="1"/>
            <a:r>
              <a:rPr lang="en-US" sz="1200" dirty="0" smtClean="0"/>
              <a:t>G1401265: ESD and Charging: LHO F2F, Oct 28, 2014</a:t>
            </a:r>
          </a:p>
          <a:p>
            <a:pPr lvl="1"/>
            <a:r>
              <a:rPr lang="en-US" sz="1200" dirty="0" smtClean="0"/>
              <a:t>G1401153: charging presentation to systems group</a:t>
            </a:r>
          </a:p>
          <a:p>
            <a:pPr lvl="1"/>
            <a:r>
              <a:rPr lang="en-US" sz="1200" dirty="0" smtClean="0"/>
              <a:t>T1400620: Additional notes on charging</a:t>
            </a:r>
          </a:p>
          <a:p>
            <a:pPr lvl="1"/>
            <a:r>
              <a:rPr lang="en-US" sz="1200" dirty="0" smtClean="0"/>
              <a:t>T1400647: Significant puzzle in explaining the charging mechanism of the test masses</a:t>
            </a:r>
          </a:p>
          <a:p>
            <a:pPr lvl="1"/>
            <a:r>
              <a:rPr lang="en-US" sz="1200" dirty="0" smtClean="0"/>
              <a:t>G1100364: ion neutralization</a:t>
            </a:r>
          </a:p>
          <a:p>
            <a:pPr lvl="1"/>
            <a:r>
              <a:rPr lang="en-US" sz="1200" dirty="0" smtClean="0"/>
              <a:t>T1100332: Surface charge control of the Advanced LIGO mirrors using externally introduced ions</a:t>
            </a:r>
          </a:p>
          <a:p>
            <a:pPr lvl="1"/>
            <a:r>
              <a:rPr lang="en-US" sz="1200" dirty="0" smtClean="0"/>
              <a:t>T1400477: Preparations for discharging the test mass at LHO ETMY and hypotheses about the charging</a:t>
            </a:r>
          </a:p>
          <a:p>
            <a:pPr lvl="1"/>
            <a:r>
              <a:rPr lang="en-US" sz="1200" dirty="0" smtClean="0"/>
              <a:t>T1400535: Experience with discharging the ETMY test mass at LHO in August 2014</a:t>
            </a:r>
          </a:p>
          <a:p>
            <a:pPr lvl="1"/>
            <a:r>
              <a:rPr lang="en-US" sz="1200" dirty="0" smtClean="0"/>
              <a:t>T1400497: Steps in operation of the ionizer</a:t>
            </a:r>
          </a:p>
          <a:p>
            <a:pPr lvl="1"/>
            <a:r>
              <a:rPr lang="en-US" sz="1200" dirty="0" smtClean="0"/>
              <a:t>T1400705: Ionizer research at LHO 1028-110314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0" y="107950"/>
            <a:ext cx="5114925" cy="382588"/>
          </a:xfrm>
        </p:spPr>
        <p:txBody>
          <a:bodyPr/>
          <a:lstStyle/>
          <a:p>
            <a:r>
              <a:rPr lang="en-US" altLang="en-US" dirty="0" smtClean="0"/>
              <a:t>Stipulations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78338" y="1164492"/>
            <a:ext cx="7514737" cy="4833083"/>
          </a:xfrm>
        </p:spPr>
        <p:txBody>
          <a:bodyPr/>
          <a:lstStyle/>
          <a:p>
            <a:r>
              <a:rPr lang="en-US" altLang="en-US" dirty="0" smtClean="0"/>
              <a:t>We need a test mass discharging system - no debate.</a:t>
            </a:r>
          </a:p>
          <a:p>
            <a:r>
              <a:rPr lang="en-US" altLang="en-US" dirty="0" smtClean="0"/>
              <a:t>The basic approach that Rai Weiss has prototyped will remain the concept</a:t>
            </a:r>
          </a:p>
          <a:p>
            <a:pPr lvl="1"/>
            <a:r>
              <a:rPr lang="en-US" altLang="en-US" dirty="0" smtClean="0"/>
              <a:t>i.e. a gas field ionization system GFIS and not for example a UV illumination system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Times New Roman" panose="02020603050405020304" pitchFamily="18" charset="0"/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99"/>
              </a:buClr>
              <a:buChar char="–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CC0099"/>
              </a:buClr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Char char="»"/>
              <a:defRPr>
                <a:solidFill>
                  <a:schemeClr val="tx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583E2B-FADF-419F-B9FD-E1E2CA7ECA67}" type="slidenum">
              <a:rPr lang="en-US" altLang="en-US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738" y="234830"/>
            <a:ext cx="7125799" cy="468556"/>
          </a:xfrm>
        </p:spPr>
        <p:txBody>
          <a:bodyPr/>
          <a:lstStyle/>
          <a:p>
            <a:r>
              <a:rPr lang="en-US" dirty="0" smtClean="0"/>
              <a:t>Proposed Test Mass Discharging System (TMDS)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45" y="766377"/>
            <a:ext cx="7296253" cy="59670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" y="5111567"/>
            <a:ext cx="1029025" cy="9112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b="60110"/>
          <a:stretch/>
        </p:blipFill>
        <p:spPr>
          <a:xfrm>
            <a:off x="3659642" y="3873120"/>
            <a:ext cx="5141138" cy="2735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083" y="181671"/>
            <a:ext cx="3389325" cy="422891"/>
          </a:xfrm>
        </p:spPr>
        <p:txBody>
          <a:bodyPr/>
          <a:lstStyle/>
          <a:p>
            <a:r>
              <a:rPr lang="en-US" dirty="0" smtClean="0"/>
              <a:t>Pending Corrections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88" y="785905"/>
            <a:ext cx="3937305" cy="2837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945" y="1141111"/>
            <a:ext cx="115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D1400331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>
            <a:off x="4481316" y="1632317"/>
            <a:ext cx="544106" cy="1252709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1663" y="2897092"/>
            <a:ext cx="304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ROTATE ANGLE VALVE 180</a:t>
            </a:r>
            <a:r>
              <a:rPr lang="en-US" sz="1600" dirty="0" smtClean="0">
                <a:solidFill>
                  <a:schemeClr val="tx2"/>
                </a:solidFill>
              </a:rPr>
              <a:t>°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(path to scroll pump)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2949" y="1018000"/>
            <a:ext cx="235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EXTANT FLANGE HAS WELDED NIPPLE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357931" y="1239352"/>
            <a:ext cx="665018" cy="364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122574" y="1603464"/>
            <a:ext cx="956042" cy="35081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782832" y="2818770"/>
            <a:ext cx="1081280" cy="9672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26409" y="5040582"/>
            <a:ext cx="1546037" cy="1240611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Curved Left Arrow 20"/>
          <p:cNvSpPr/>
          <p:nvPr/>
        </p:nvSpPr>
        <p:spPr bwMode="auto">
          <a:xfrm rot="1319345">
            <a:off x="2336026" y="3475191"/>
            <a:ext cx="460979" cy="2556307"/>
          </a:xfrm>
          <a:prstGeom prst="curvedLeftArrow">
            <a:avLst>
              <a:gd name="adj1" fmla="val 25000"/>
              <a:gd name="adj2" fmla="val 50000"/>
              <a:gd name="adj3" fmla="val 2719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261" y="3764495"/>
            <a:ext cx="2707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FOR EASIER LEAK CHECKING: CHANGE FROM PIPE THREAD TO SWAGELOK FITTING TO ZERO-LENGTH CF FITTING TO VCR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5725"/>
            <a:ext cx="7772400" cy="677115"/>
          </a:xfrm>
        </p:spPr>
        <p:txBody>
          <a:bodyPr/>
          <a:lstStyle/>
          <a:p>
            <a:r>
              <a:rPr lang="en-US" dirty="0" smtClean="0"/>
              <a:t>Incorporate </a:t>
            </a:r>
            <a:r>
              <a:rPr lang="en-US" dirty="0"/>
              <a:t>alignment marks/references to facilitate alignment of the emitter array to the aperture plate holes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4" y="2252426"/>
            <a:ext cx="408241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840"/>
            <a:ext cx="4926524" cy="4389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7014"/>
            <a:ext cx="5114925" cy="517524"/>
          </a:xfrm>
        </p:spPr>
        <p:txBody>
          <a:bodyPr/>
          <a:lstStyle/>
          <a:p>
            <a:r>
              <a:rPr lang="en-US" dirty="0" smtClean="0"/>
              <a:t>Questions to Resolve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772400" cy="5083175"/>
          </a:xfrm>
        </p:spPr>
        <p:txBody>
          <a:bodyPr/>
          <a:lstStyle/>
          <a:p>
            <a:r>
              <a:rPr lang="en-US" dirty="0" smtClean="0"/>
              <a:t>Quantities</a:t>
            </a:r>
          </a:p>
          <a:p>
            <a:pPr lvl="1"/>
            <a:r>
              <a:rPr lang="en-US" dirty="0" smtClean="0"/>
              <a:t>Planning to install an Ion Generator on every Test Mass chamber for all 3 Interferometers</a:t>
            </a:r>
          </a:p>
          <a:p>
            <a:pPr lvl="1"/>
            <a:r>
              <a:rPr lang="en-US" dirty="0" smtClean="0"/>
              <a:t>N = number of simultaneously operated TMDS</a:t>
            </a:r>
          </a:p>
          <a:p>
            <a:pPr lvl="1"/>
            <a:r>
              <a:rPr lang="en-US" dirty="0" smtClean="0"/>
              <a:t>Assuming each observatory can provide 1 LN2 Dewar, 1 Scroll Pump, N Oscilloscopes</a:t>
            </a:r>
          </a:p>
          <a:p>
            <a:pPr lvl="1"/>
            <a:r>
              <a:rPr lang="en-US" dirty="0" smtClean="0"/>
              <a:t>Vacuum ‘Tree’, Ionizers, Electronics &amp; Gauges:</a:t>
            </a:r>
          </a:p>
          <a:p>
            <a:pPr lvl="2"/>
            <a:r>
              <a:rPr lang="en-US" sz="1400" dirty="0" smtClean="0"/>
              <a:t>17 = [4 TM chambers/IFO + 1 spare/IFO] x 3 IFOs + LASTI + 1 in-process spare</a:t>
            </a:r>
          </a:p>
          <a:p>
            <a:pPr lvl="1"/>
            <a:r>
              <a:rPr lang="en-US" dirty="0" smtClean="0"/>
              <a:t>Vacuum pumping, Gas Sources (GN2 boil-off &amp; purge air)</a:t>
            </a:r>
          </a:p>
          <a:p>
            <a:pPr lvl="2"/>
            <a:r>
              <a:rPr lang="en-US" sz="1400" dirty="0" smtClean="0"/>
              <a:t>[3 vacuum volumes/</a:t>
            </a:r>
            <a:r>
              <a:rPr lang="en-US" sz="1400" dirty="0" err="1" smtClean="0"/>
              <a:t>Obs</a:t>
            </a:r>
            <a:r>
              <a:rPr lang="en-US" sz="1400" dirty="0" smtClean="0"/>
              <a:t> – {1 </a:t>
            </a:r>
            <a:r>
              <a:rPr lang="en-US" sz="1400" dirty="0" err="1" smtClean="0"/>
              <a:t>Dewer</a:t>
            </a:r>
            <a:r>
              <a:rPr lang="en-US" sz="1400" dirty="0" smtClean="0"/>
              <a:t>/</a:t>
            </a:r>
            <a:r>
              <a:rPr lang="en-US" sz="1400" dirty="0" err="1" smtClean="0"/>
              <a:t>Obs</a:t>
            </a:r>
            <a:r>
              <a:rPr lang="en-US" sz="1400" dirty="0" smtClean="0"/>
              <a:t>, 1 Scroll pump} avail] x 2 </a:t>
            </a:r>
            <a:r>
              <a:rPr lang="en-US" sz="1400" dirty="0" err="1" smtClean="0"/>
              <a:t>Obs</a:t>
            </a:r>
            <a:r>
              <a:rPr lang="en-US" sz="1400" dirty="0" smtClean="0"/>
              <a:t> = 4</a:t>
            </a:r>
          </a:p>
          <a:p>
            <a:pPr lvl="2"/>
            <a:r>
              <a:rPr lang="en-US" dirty="0" smtClean="0"/>
              <a:t>(Not providing for 3rd IFO or LASTI; </a:t>
            </a:r>
            <a:r>
              <a:rPr lang="en-US" dirty="0" err="1" smtClean="0"/>
              <a:t>Std</a:t>
            </a:r>
            <a:r>
              <a:rPr lang="en-US" dirty="0" smtClean="0"/>
              <a:t> equipment.)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7014"/>
            <a:ext cx="5114925" cy="517524"/>
          </a:xfrm>
        </p:spPr>
        <p:txBody>
          <a:bodyPr/>
          <a:lstStyle/>
          <a:p>
            <a:r>
              <a:rPr lang="en-US" dirty="0" smtClean="0"/>
              <a:t>Questions to Resolve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772400" cy="5083175"/>
          </a:xfrm>
        </p:spPr>
        <p:txBody>
          <a:bodyPr/>
          <a:lstStyle/>
          <a:p>
            <a:r>
              <a:rPr lang="en-US" dirty="0" smtClean="0"/>
              <a:t>Gas Sources</a:t>
            </a:r>
          </a:p>
          <a:p>
            <a:pPr lvl="1"/>
            <a:r>
              <a:rPr lang="en-US" dirty="0" smtClean="0"/>
              <a:t>Planning to support both LN2 and purge air as options</a:t>
            </a:r>
          </a:p>
          <a:p>
            <a:pPr lvl="2"/>
            <a:r>
              <a:rPr lang="en-US" dirty="0" smtClean="0"/>
              <a:t>Optical absorption scans for coatings exposed to ions show no change (after cleaning off particulates) with either gas source  </a:t>
            </a:r>
          </a:p>
          <a:p>
            <a:pPr lvl="1"/>
            <a:r>
              <a:rPr lang="en-US" dirty="0" smtClean="0"/>
              <a:t>Do we need to procure more LN2 </a:t>
            </a:r>
            <a:r>
              <a:rPr lang="en-US" dirty="0" err="1" smtClean="0"/>
              <a:t>dewars</a:t>
            </a:r>
            <a:r>
              <a:rPr lang="en-US" dirty="0" smtClean="0"/>
              <a:t>, or do the Observatories have enough?</a:t>
            </a:r>
          </a:p>
          <a:p>
            <a:pPr lvl="1"/>
            <a:r>
              <a:rPr lang="en-US" dirty="0" smtClean="0"/>
              <a:t>What is the appropriate piping and fittings for the GN2 line from the </a:t>
            </a:r>
            <a:r>
              <a:rPr lang="en-US" dirty="0" err="1" smtClean="0"/>
              <a:t>dewar</a:t>
            </a:r>
            <a:r>
              <a:rPr lang="en-US" dirty="0" smtClean="0"/>
              <a:t> to the flow meter?</a:t>
            </a:r>
          </a:p>
          <a:p>
            <a:pPr lvl="1"/>
            <a:r>
              <a:rPr lang="en-US" dirty="0" smtClean="0"/>
              <a:t>What is the appropriate piping and fittings for the purge air port to the flow meter?</a:t>
            </a:r>
          </a:p>
          <a:p>
            <a:pPr lvl="1"/>
            <a:r>
              <a:rPr lang="en-US" dirty="0" smtClean="0"/>
              <a:t>Do the observatories have sufficient piping &amp; fittings to connect to the TMDS at the flow meter, or should this be part of the TMDS procurements?</a:t>
            </a:r>
          </a:p>
          <a:p>
            <a:pPr lvl="1"/>
            <a:r>
              <a:rPr lang="en-US" dirty="0" smtClean="0"/>
              <a:t>Planning to use </a:t>
            </a:r>
            <a:r>
              <a:rPr lang="en-US" u="sng" dirty="0" smtClean="0"/>
              <a:t>neither</a:t>
            </a:r>
            <a:r>
              <a:rPr lang="en-US" dirty="0" smtClean="0"/>
              <a:t> a particulate filter nor a cold trap on the purge air line, unless measurements on the purge air indicate problems – OK?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Resolve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Ion Generator HV Power Supply: Use which approach?</a:t>
            </a:r>
          </a:p>
          <a:p>
            <a:pPr lvl="2"/>
            <a:r>
              <a:rPr lang="en-US" dirty="0" smtClean="0"/>
              <a:t>prototype sinusoid: </a:t>
            </a:r>
            <a:r>
              <a:rPr lang="en-US" dirty="0" err="1" smtClean="0"/>
              <a:t>Variac</a:t>
            </a:r>
            <a:r>
              <a:rPr lang="en-US" dirty="0" smtClean="0"/>
              <a:t> + Neo sign transformer, or </a:t>
            </a:r>
          </a:p>
          <a:p>
            <a:pPr lvl="2"/>
            <a:r>
              <a:rPr lang="en-US" dirty="0" smtClean="0"/>
              <a:t>proposed </a:t>
            </a:r>
            <a:r>
              <a:rPr lang="en-US" dirty="0" err="1" smtClean="0"/>
              <a:t>sq</a:t>
            </a:r>
            <a:r>
              <a:rPr lang="en-US" dirty="0" smtClean="0"/>
              <a:t> wave: HV Push/Pull Switch with DC-to-DC </a:t>
            </a:r>
          </a:p>
          <a:p>
            <a:pPr lvl="1"/>
            <a:r>
              <a:rPr lang="en-US" dirty="0" smtClean="0"/>
              <a:t>Incorporate custom </a:t>
            </a:r>
            <a:r>
              <a:rPr lang="en-US" dirty="0" err="1" smtClean="0"/>
              <a:t>Sq</a:t>
            </a:r>
            <a:r>
              <a:rPr lang="en-US" dirty="0" smtClean="0"/>
              <a:t> Wave generator into custom electrometer circuit </a:t>
            </a:r>
            <a:r>
              <a:rPr lang="en-US" dirty="0" err="1" smtClean="0"/>
              <a:t>bd</a:t>
            </a:r>
            <a:r>
              <a:rPr lang="en-US" dirty="0" smtClean="0"/>
              <a:t>, or continue to use a Lab Function Generator instrument (e.g. SRS DS335)? If the later, do the observatories have N units available?</a:t>
            </a:r>
          </a:p>
          <a:p>
            <a:pPr lvl="1"/>
            <a:r>
              <a:rPr lang="en-US" dirty="0" smtClean="0"/>
              <a:t>Still OK with oscilloscope display? (e.g. no custom digital readout)</a:t>
            </a:r>
          </a:p>
          <a:p>
            <a:pPr lvl="1"/>
            <a:r>
              <a:rPr lang="en-US" dirty="0" smtClean="0"/>
              <a:t>No need/desire to provide electrometer feedback to HV Supply to automatically keep below corona discharge, correct?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70E06-460D-486E-8893-52B4C668F4F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LIGO-G1401337-v1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1891"/>
      </p:ext>
    </p:extLst>
  </p:cSld>
  <p:clrMapOvr>
    <a:masterClrMapping/>
  </p:clrMapOvr>
</p:sld>
</file>

<file path=ppt/theme/theme1.xml><?xml version="1.0" encoding="utf-8"?>
<a:theme xmlns:a="http://schemas.openxmlformats.org/drawingml/2006/main" name="LIGO_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lab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arrow"/>
        </a:ln>
        <a:effectLst/>
      </a:spPr>
      <a:bodyPr/>
      <a:lstStyle/>
    </a:lnDef>
  </a:objectDefaults>
  <a:extraClrSchemeLst>
    <a:extraClrScheme>
      <a:clrScheme name="LIGO_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Settings\ljones\My Documents\Power Point\LIGO_lab.pot</Template>
  <TotalTime>113470</TotalTime>
  <Words>789</Words>
  <Application>Microsoft Office PowerPoint</Application>
  <PresentationFormat>On-screen Show (4:3)</PresentationFormat>
  <Paragraphs>98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ＭＳ Ｐゴシック</vt:lpstr>
      <vt:lpstr>ＭＳ Ｐゴシック</vt:lpstr>
      <vt:lpstr>Arial</vt:lpstr>
      <vt:lpstr>Helvetica</vt:lpstr>
      <vt:lpstr>Monotype Sorts</vt:lpstr>
      <vt:lpstr>Times New Roman</vt:lpstr>
      <vt:lpstr>LIGO_lab</vt:lpstr>
      <vt:lpstr>Photo Editor Photo</vt:lpstr>
      <vt:lpstr>Test Mass Discharging System (TMDS) Design Review</vt:lpstr>
      <vt:lpstr>References</vt:lpstr>
      <vt:lpstr>Stipulations</vt:lpstr>
      <vt:lpstr>Proposed Test Mass Discharging System (TMDS)</vt:lpstr>
      <vt:lpstr>Pending Corrections</vt:lpstr>
      <vt:lpstr>Pending Corrections</vt:lpstr>
      <vt:lpstr>Questions to Resolve</vt:lpstr>
      <vt:lpstr>Questions to Resolve</vt:lpstr>
      <vt:lpstr>Questions to Resolve</vt:lpstr>
      <vt:lpstr>Questions to Resolve</vt:lpstr>
      <vt:lpstr>Request of the Review Committee</vt:lpstr>
    </vt:vector>
  </TitlesOfParts>
  <Company>CALTECH.EDU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Structure Development</dc:title>
  <dc:creator>LIGO</dc:creator>
  <cp:lastModifiedBy>coyne</cp:lastModifiedBy>
  <cp:revision>899</cp:revision>
  <cp:lastPrinted>2014-09-29T17:26:02Z</cp:lastPrinted>
  <dcterms:created xsi:type="dcterms:W3CDTF">2003-06-05T14:38:00Z</dcterms:created>
  <dcterms:modified xsi:type="dcterms:W3CDTF">2014-11-20T17:05:58Z</dcterms:modified>
</cp:coreProperties>
</file>