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943"/>
    <a:srgbClr val="FFABA7"/>
    <a:srgbClr val="B400B4"/>
    <a:srgbClr val="930093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832E-8498-654E-8CAD-E1C518A68F6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BAC39-3566-AB45-AE42-C5B23970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CE6E-9BFA-EE49-AB88-25A4C1D09F95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3773F-82E0-FC4D-B958-070A3E8D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9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9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9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70"/>
            <a:ext cx="8229600" cy="54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4B12-19D2-674E-BBC3-53E8AE68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og.ligo-la.caltech.edu/aLOG/index.php?callRep=473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aLIGO HSTS Damping Loops</a:t>
            </a:r>
            <a:br>
              <a:rPr lang="en-US" dirty="0" smtClean="0"/>
            </a:br>
            <a:r>
              <a:rPr lang="en-US" dirty="0" smtClean="0"/>
              <a:t>Design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Kissel, for the SUS and ISC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8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dampingfilters_comparison_2014-11-04_LHOvs2014-10-24_LNvs2014-11-01_LLO_loopdesign_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" y="-79860"/>
            <a:ext cx="9246713" cy="7145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746" y="2324297"/>
            <a:ext cx="45355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Regardless of how squashed you make the top-to-top Closed Loop Gain TF 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3937" y="4912796"/>
            <a:ext cx="304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Or how little </a:t>
            </a:r>
            <a:r>
              <a:rPr lang="en-US" b="1" dirty="0" smtClean="0">
                <a:solidFill>
                  <a:srgbClr val="FFCD2F"/>
                </a:solidFill>
              </a:rPr>
              <a:t>phase margin </a:t>
            </a:r>
            <a:r>
              <a:rPr lang="en-US" dirty="0" smtClean="0">
                <a:solidFill>
                  <a:srgbClr val="7F7F7F"/>
                </a:solidFill>
              </a:rPr>
              <a:t>…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867" y="3420363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LHO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718" y="3663741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LHO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7492" y="342697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95.1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6795" y="366374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47.6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8542" y="3420463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58.9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194" y="366374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33.2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49" y="3423817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LN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500" y="3653965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LN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8533" y="3420363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"/>
                <a:cs typeface="Arial"/>
              </a:rPr>
              <a:t>87.9</a:t>
            </a:r>
            <a:endParaRPr lang="en-US" b="1" dirty="0">
              <a:solidFill>
                <a:srgbClr val="FFCD2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8533" y="366374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"/>
                <a:cs typeface="Arial"/>
              </a:rPr>
              <a:t>28.2</a:t>
            </a:r>
            <a:endParaRPr lang="en-US" b="1" dirty="0">
              <a:solidFill>
                <a:srgbClr val="FFCD2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1274" y="3650511"/>
            <a:ext cx="56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 Narrow"/>
                <a:cs typeface="Arial Narrow"/>
              </a:rPr>
              <a:t>LLO</a:t>
            </a:r>
            <a:endParaRPr lang="en-US" b="1" dirty="0">
              <a:solidFill>
                <a:srgbClr val="FFCD2F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8367" y="3420363"/>
            <a:ext cx="56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 Narrow"/>
                <a:cs typeface="Arial Narrow"/>
              </a:rPr>
              <a:t>LLO</a:t>
            </a:r>
            <a:endParaRPr lang="en-US" b="1" dirty="0">
              <a:solidFill>
                <a:srgbClr val="FFCD2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0486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dampingfilters_comparison_2014-11-04_LHOvs2014-10-24_LNvs2014-11-01_LLO_impulseresp_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82" y="0"/>
            <a:ext cx="961690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1472" y="3637932"/>
            <a:ext cx="453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Pitch is bad for impulses,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regardless of design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894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dampingfilters_comparison_2014-11-04_LHOvs2014-10-24_LNvs2014-11-01_LLO_impulseresp_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919032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2284" y="1574089"/>
            <a:ext cx="155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More Badness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9740" y="2198808"/>
            <a:ext cx="564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Highest vertical mode @ 27 [Hz] (uncontrollable from top)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375" y="4199683"/>
            <a:ext cx="801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Gets kicked for every design – we will </a:t>
            </a:r>
            <a:r>
              <a:rPr lang="en-US" b="1" dirty="0" smtClean="0">
                <a:solidFill>
                  <a:srgbClr val="7F7F7F"/>
                </a:solidFill>
              </a:rPr>
              <a:t>always</a:t>
            </a:r>
            <a:r>
              <a:rPr lang="en-US" dirty="0" smtClean="0">
                <a:solidFill>
                  <a:srgbClr val="7F7F7F"/>
                </a:solidFill>
              </a:rPr>
              <a:t> need to notch these for global control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95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dampingfilters_comparison_2014-11-04_LHOvs2014-10-24_LNvs2014-11-01_LLO_impulseresp_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" y="51832"/>
            <a:ext cx="9122404" cy="7049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2333736"/>
            <a:ext cx="552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Roll is just terrible – no stage is well damped at 1.5 [Hz]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9727" y="4377998"/>
            <a:ext cx="440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And again, highest 40 [Hz] mode gets kicked 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434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dampingfilters_comparison_2014-11-04_LHOvs2014-10-24_LNvs2014-11-01_LLO_loopdesign_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8" y="-137010"/>
            <a:ext cx="9232635" cy="7134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469" y="2444712"/>
            <a:ext cx="272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F7F7F"/>
                </a:solidFill>
              </a:rPr>
              <a:t>This guy right here</a:t>
            </a:r>
          </a:p>
          <a:p>
            <a:endParaRPr lang="en-US" sz="2000" dirty="0" smtClean="0">
              <a:solidFill>
                <a:srgbClr val="7F7F7F"/>
              </a:solidFill>
            </a:endParaRPr>
          </a:p>
          <a:p>
            <a:r>
              <a:rPr lang="en-US" sz="2000" dirty="0" smtClean="0">
                <a:solidFill>
                  <a:srgbClr val="7F7F7F"/>
                </a:solidFill>
              </a:rPr>
              <a:t>is a “transverse” mode…</a:t>
            </a:r>
            <a:endParaRPr lang="en-US" sz="2000" dirty="0">
              <a:solidFill>
                <a:srgbClr val="7F7F7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0986" y="2189900"/>
            <a:ext cx="275511" cy="307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5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dampingfilters_comparison_2014-11-04_LHOvs2014-10-24_LNvs2014-11-01_LLO_loopdesign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8" y="-132300"/>
            <a:ext cx="9241895" cy="7141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469" y="2471172"/>
            <a:ext cx="339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F7F7F"/>
                </a:solidFill>
              </a:rPr>
              <a:t>But well damped in Transverse</a:t>
            </a:r>
            <a:endParaRPr lang="en-US" sz="2000" dirty="0">
              <a:solidFill>
                <a:srgbClr val="7F7F7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0986" y="2189900"/>
            <a:ext cx="275511" cy="307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7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16" y="1123929"/>
            <a:ext cx="8696723" cy="5252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design has its pros and cons</a:t>
            </a:r>
          </a:p>
          <a:p>
            <a:r>
              <a:rPr lang="en-US" dirty="0" smtClean="0"/>
              <a:t>As expected, Low-noise design is low noise, Low-Q design (i.e. LLO) reduces Q for Longitudinal but … </a:t>
            </a:r>
          </a:p>
          <a:p>
            <a:r>
              <a:rPr lang="en-US" dirty="0" smtClean="0"/>
              <a:t>Just changing the overall gain is not the answer, nor is paying attention to only Longitudinal</a:t>
            </a:r>
          </a:p>
          <a:p>
            <a:r>
              <a:rPr lang="en-US" dirty="0" smtClean="0"/>
              <a:t>Lots of stuff doesn’t change with design</a:t>
            </a:r>
          </a:p>
          <a:p>
            <a:pPr lvl="1"/>
            <a:r>
              <a:rPr lang="en-US" dirty="0" smtClean="0"/>
              <a:t>Pitch global TFs</a:t>
            </a:r>
          </a:p>
          <a:p>
            <a:pPr lvl="1"/>
            <a:r>
              <a:rPr lang="en-US" dirty="0" smtClean="0"/>
              <a:t>Pitch impulse response</a:t>
            </a:r>
          </a:p>
          <a:p>
            <a:pPr lvl="1"/>
            <a:r>
              <a:rPr lang="en-US" dirty="0" smtClean="0"/>
              <a:t>Exciting of highest Vertical and Roll modes</a:t>
            </a:r>
          </a:p>
          <a:p>
            <a:pPr lvl="1"/>
            <a:r>
              <a:rPr lang="en-US" dirty="0" smtClean="0"/>
              <a:t>Roll impulse response</a:t>
            </a:r>
          </a:p>
          <a:p>
            <a:r>
              <a:rPr lang="en-US" dirty="0" smtClean="0"/>
              <a:t>L (and Y) global transfer functions are more complex for Low-Q, and drastically change depending on design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7460" y="6295533"/>
            <a:ext cx="517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Remember: there are no optical levers on these SUS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552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2" y="856374"/>
            <a:ext cx="9030733" cy="598343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 haven’t looked yet, but I’m sure the situation will be the same for other SUS types (and the worst for QUADs)</a:t>
            </a:r>
          </a:p>
          <a:p>
            <a:endParaRPr lang="en-US" dirty="0" smtClean="0"/>
          </a:p>
          <a:p>
            <a:r>
              <a:rPr lang="en-US" dirty="0" smtClean="0"/>
              <a:t>If you want UGFs between 0.5 to 10 [Hz], it’s going to be hard, and will take careful, patient design</a:t>
            </a:r>
          </a:p>
          <a:p>
            <a:endParaRPr lang="en-US" dirty="0" smtClean="0"/>
          </a:p>
          <a:p>
            <a:r>
              <a:rPr lang="en-US" dirty="0" smtClean="0"/>
              <a:t>Changing damping loop design will impact those global control designs (including L2P and L2Y </a:t>
            </a:r>
            <a:r>
              <a:rPr lang="en-US" dirty="0" smtClean="0"/>
              <a:t>decoupling filters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Perhaps we consider switching between designs (i.e. having both on hand, and change the configuration based on IFO needs)?</a:t>
            </a:r>
          </a:p>
          <a:p>
            <a:endParaRPr lang="en-US" dirty="0" smtClean="0"/>
          </a:p>
          <a:p>
            <a:r>
              <a:rPr lang="en-US" b="1" dirty="0" smtClean="0"/>
              <a:t>Should LHO take the global control / decoupling redesign schedule hit and import LLO’s filters?</a:t>
            </a:r>
          </a:p>
          <a:p>
            <a:endParaRPr lang="en-US" dirty="0"/>
          </a:p>
          <a:p>
            <a:r>
              <a:rPr lang="en-US" dirty="0" smtClean="0"/>
              <a:t>In the limit of infinite time – can we explore a design that optimizes impulse response at the lowest stage from each stage and simplifies global control TFs and gets the 10-20 [Hz] noise OK?</a:t>
            </a:r>
          </a:p>
          <a:p>
            <a:endParaRPr lang="en-US" dirty="0" smtClean="0"/>
          </a:p>
          <a:p>
            <a:r>
              <a:rPr lang="en-US" dirty="0" smtClean="0"/>
              <a:t>Do we seriously start considering modal damping? Sure they’re good at noise, but how about these other FOMs?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Suggestions welcome.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Different Designs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412" y="1399460"/>
            <a:ext cx="2860233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LHO Current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Began with P. </a:t>
            </a:r>
            <a:r>
              <a:rPr lang="en-US" dirty="0" err="1" smtClean="0"/>
              <a:t>Fritschel’s</a:t>
            </a:r>
            <a:r>
              <a:rPr lang="en-US" dirty="0" smtClean="0"/>
              <a:t> “</a:t>
            </a:r>
            <a:r>
              <a:rPr lang="en-US" dirty="0" err="1" smtClean="0"/>
              <a:t>resg</a:t>
            </a:r>
            <a:r>
              <a:rPr lang="en-US" dirty="0" smtClean="0"/>
              <a:t>” design from </a:t>
            </a:r>
            <a:r>
              <a:rPr lang="en-US" dirty="0" smtClean="0">
                <a:hlinkClick r:id="rId2"/>
              </a:rPr>
              <a:t>LLO aLOG 4739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Slight increase of design complexity to strict velocity damping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attention paid to sensor noise reinjection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Evolved into disarray on a SUS-by-SUS basis because of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disjointed install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disjointed tweaking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poor version control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99627" y="1373544"/>
            <a:ext cx="30968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LLO Current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Den’s (?) design </a:t>
            </a:r>
          </a:p>
          <a:p>
            <a:r>
              <a:rPr lang="en-US" dirty="0"/>
              <a:t> </a:t>
            </a:r>
            <a:r>
              <a:rPr lang="en-US" dirty="0" smtClean="0"/>
              <a:t>     (can’t find </a:t>
            </a:r>
            <a:r>
              <a:rPr lang="en-US" dirty="0" err="1" smtClean="0"/>
              <a:t>aLOGs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Focused on reducing Q’s and impulse response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Consistently installed in all L1 HSTS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8676" y="1367194"/>
            <a:ext cx="2646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Low Noise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Recently designed by Betsy / Kissel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implemented anywhere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Focused on 10-20 [Hz] noise performance, attempting to still get a good amount of damping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7460" y="6123543"/>
            <a:ext cx="517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Remember: there are no optical levers on these SUS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43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dampingfilters_comparison_2014-11-04_LHOvs2014-10-24_LNvs2014-11-01_LLO_filtercomp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8" y="447322"/>
            <a:ext cx="8476440" cy="6549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7966" y="2105518"/>
            <a:ext cx="1580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Resonant Gain at first resonance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3058"/>
            <a:ext cx="134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AC coupled, rises as f^1,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“velocity”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9381" y="2271359"/>
            <a:ext cx="1580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Various sensor noise roll-off tactics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77803">
            <a:off x="6829604" y="1477797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6218" y="1668481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LHO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27853">
            <a:off x="7301051" y="2589454"/>
            <a:ext cx="11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Low Noise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47707" y="1177453"/>
            <a:ext cx="1101492" cy="4910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3252640" y="1820881"/>
            <a:ext cx="375809" cy="2846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69381" y="1820881"/>
            <a:ext cx="0" cy="7853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flipV="1">
            <a:off x="6450346" y="2436097"/>
            <a:ext cx="323699" cy="2969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0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mpingfilters_comparison_2014-11-04_LHOvs2014-10-24_LNvs2014-11-01_LLO_loopdesign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" y="-103664"/>
            <a:ext cx="9155942" cy="70750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147984">
            <a:off x="6000244" y="1438922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</a:rPr>
              <a:t>LLO</a:t>
            </a:r>
            <a:endParaRPr lang="en-US" b="1" dirty="0">
              <a:solidFill>
                <a:srgbClr val="FFCD2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035" y="1885172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63322">
            <a:off x="4828511" y="1739380"/>
            <a:ext cx="11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30093"/>
                </a:solidFill>
              </a:rPr>
              <a:t>Low Noise</a:t>
            </a:r>
            <a:endParaRPr lang="en-US" dirty="0">
              <a:solidFill>
                <a:srgbClr val="93009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395" y="2293378"/>
            <a:ext cx="38447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Low-Q design of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LHO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F7F7F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CD2F"/>
                </a:solidFill>
              </a:rPr>
              <a:t>LLO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produces mode splitting – locking to cage – at 0.7 [Hz]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2528" y="3372241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LHO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2379" y="3602389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LHO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2697" y="337884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54.6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2000" y="360238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35.7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747" y="337234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67.4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4399" y="360238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34.9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4854" y="3375695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LN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4705" y="3605843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  <a:latin typeface="Arial"/>
                <a:cs typeface="Arial"/>
              </a:rPr>
              <a:t>LN</a:t>
            </a:r>
            <a:endParaRPr lang="en-US" b="1" dirty="0">
              <a:solidFill>
                <a:srgbClr val="B400B4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3738" y="337224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"/>
                <a:cs typeface="Arial"/>
              </a:rPr>
              <a:t>52.9</a:t>
            </a:r>
            <a:endParaRPr lang="en-US" b="1" dirty="0">
              <a:solidFill>
                <a:srgbClr val="FFCD2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3738" y="360238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"/>
                <a:cs typeface="Arial"/>
              </a:rPr>
              <a:t>29.7</a:t>
            </a:r>
            <a:endParaRPr lang="en-US" b="1" dirty="0">
              <a:solidFill>
                <a:srgbClr val="FFCD2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6479" y="3602389"/>
            <a:ext cx="56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 Narrow"/>
                <a:cs typeface="Arial Narrow"/>
              </a:rPr>
              <a:t>LLO</a:t>
            </a:r>
            <a:endParaRPr lang="en-US" b="1" dirty="0">
              <a:solidFill>
                <a:srgbClr val="FFCD2F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3572" y="3372241"/>
            <a:ext cx="56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D2F"/>
                </a:solidFill>
                <a:latin typeface="Arial Narrow"/>
                <a:cs typeface="Arial Narrow"/>
              </a:rPr>
              <a:t>LLO</a:t>
            </a:r>
            <a:endParaRPr lang="en-US" b="1" dirty="0">
              <a:solidFill>
                <a:srgbClr val="FFCD2F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8163" y="5148366"/>
            <a:ext cx="230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Lots of gain means phase margin is pretty tight in </a:t>
            </a:r>
            <a:r>
              <a:rPr lang="en-US" sz="1600" b="1" dirty="0" smtClean="0">
                <a:solidFill>
                  <a:srgbClr val="FFCD2F"/>
                </a:solidFill>
              </a:rPr>
              <a:t>LLO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dampingfilters_comparison_2014-11-04_LHOvs2014-10-24_LNvs2014-11-01_LLO_impulseresp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9463452" cy="701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0629" y="1560338"/>
            <a:ext cx="45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Impulse response at top mass is twice as long for M1 to optic for </a:t>
            </a:r>
            <a:r>
              <a:rPr lang="en-US" sz="1400" b="1" dirty="0" err="1" smtClean="0">
                <a:solidFill>
                  <a:srgbClr val="008000"/>
                </a:solidFill>
              </a:rPr>
              <a:t>LowNoise</a:t>
            </a:r>
            <a:r>
              <a:rPr lang="en-US" sz="1400" dirty="0" smtClean="0">
                <a:solidFill>
                  <a:srgbClr val="7F7F7F"/>
                </a:solidFill>
              </a:rPr>
              <a:t> design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6360" y="3771974"/>
            <a:ext cx="453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Even longer for for M2 to optic for </a:t>
            </a:r>
            <a:r>
              <a:rPr lang="en-US" sz="1400" b="1" dirty="0" err="1" smtClean="0">
                <a:solidFill>
                  <a:srgbClr val="008000"/>
                </a:solidFill>
              </a:rPr>
              <a:t>LowNoise</a:t>
            </a:r>
            <a:r>
              <a:rPr lang="en-US" sz="1400" dirty="0" smtClean="0">
                <a:solidFill>
                  <a:srgbClr val="7F7F7F"/>
                </a:solidFill>
              </a:rPr>
              <a:t> design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0043" y="5658901"/>
            <a:ext cx="4537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F7F7F"/>
                </a:solidFill>
              </a:rPr>
              <a:t>Interesting</a:t>
            </a:r>
            <a:r>
              <a:rPr lang="en-US" sz="1400" dirty="0" smtClean="0">
                <a:solidFill>
                  <a:srgbClr val="7F7F7F"/>
                </a:solidFill>
              </a:rPr>
              <a:t> -- </a:t>
            </a:r>
            <a:r>
              <a:rPr lang="en-US" sz="1400" b="1" dirty="0" err="1" smtClean="0">
                <a:solidFill>
                  <a:srgbClr val="008000"/>
                </a:solidFill>
              </a:rPr>
              <a:t>LowNoise</a:t>
            </a:r>
            <a:r>
              <a:rPr lang="en-US" sz="1400" dirty="0" smtClean="0">
                <a:solidFill>
                  <a:srgbClr val="7F7F7F"/>
                </a:solidFill>
              </a:rPr>
              <a:t> and </a:t>
            </a:r>
            <a:r>
              <a:rPr lang="en-US" sz="1400" b="1" dirty="0" smtClean="0">
                <a:solidFill>
                  <a:srgbClr val="FF0000"/>
                </a:solidFill>
              </a:rPr>
              <a:t>LLO</a:t>
            </a:r>
            <a:r>
              <a:rPr lang="en-US" sz="1400" b="1" dirty="0" smtClean="0">
                <a:solidFill>
                  <a:srgbClr val="7F7F7F"/>
                </a:solidFill>
              </a:rPr>
              <a:t> </a:t>
            </a:r>
            <a:r>
              <a:rPr lang="en-US" sz="1400" dirty="0" smtClean="0">
                <a:solidFill>
                  <a:srgbClr val="7F7F7F"/>
                </a:solidFill>
              </a:rPr>
              <a:t>design are comparable at M3 stage – where high freq. lock acquisition impulses happen 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28165" y="807018"/>
            <a:ext cx="1924710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9963" y="609122"/>
            <a:ext cx="202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1/e </a:t>
            </a:r>
            <a:r>
              <a:rPr lang="en-US" dirty="0" err="1" smtClean="0"/>
              <a:t>ringdown</a:t>
            </a:r>
            <a:r>
              <a:rPr lang="en-US" dirty="0" smtClean="0"/>
              <a:t> times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414425" y="793788"/>
            <a:ext cx="1785538" cy="16563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80325" y="691937"/>
            <a:ext cx="972550" cy="11508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10254" y="4377902"/>
            <a:ext cx="45375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7F7F7F"/>
                </a:solidFill>
              </a:rPr>
              <a:t>Regardless of design </a:t>
            </a:r>
            <a:r>
              <a:rPr lang="en-US" sz="1600" dirty="0" smtClean="0">
                <a:solidFill>
                  <a:srgbClr val="7F7F7F"/>
                </a:solidFill>
              </a:rPr>
              <a:t>– impulse response is worse as you get further from top mass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5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dampingfilters_comparison_2014-11-04_LHOvs2014-10-24_LNvs2014-11-01_LLO_globaltfs_L2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" y="0"/>
            <a:ext cx="9072096" cy="7010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1542" y="1321712"/>
            <a:ext cx="243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Low Noise leaves high-Q features at high freq. in </a:t>
            </a:r>
            <a:r>
              <a:rPr lang="en-US" b="1" dirty="0" smtClean="0">
                <a:solidFill>
                  <a:srgbClr val="FF0000"/>
                </a:solidFill>
              </a:rPr>
              <a:t>M1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M2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4968" y="3081637"/>
            <a:ext cx="316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LLO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ABA7"/>
                </a:solidFill>
              </a:rPr>
              <a:t>LHO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designs shift  lowest mode frequencies up, and leave with high-Q on all stages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3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dampingfilters_comparison_2014-11-04_LHOvs2014-10-24_LNvs2014-11-01_LLO_opticdisp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" y="0"/>
            <a:ext cx="9125453" cy="7051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705" y="2491794"/>
            <a:ext cx="258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No surprise here, the </a:t>
            </a:r>
            <a:r>
              <a:rPr lang="en-US" sz="1600" dirty="0" err="1" smtClean="0">
                <a:solidFill>
                  <a:srgbClr val="7F7F7F"/>
                </a:solidFill>
              </a:rPr>
              <a:t>LowNoise</a:t>
            </a:r>
            <a:r>
              <a:rPr lang="en-US" sz="1600" dirty="0" smtClean="0">
                <a:solidFill>
                  <a:srgbClr val="7F7F7F"/>
                </a:solidFill>
              </a:rPr>
              <a:t> design is low noise at 10-20 [Hz]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4484">
            <a:off x="6132136" y="3955713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LHO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788597">
            <a:off x="5834871" y="4430629"/>
            <a:ext cx="53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53743">
            <a:off x="7105689" y="49935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A9943"/>
                </a:solidFill>
              </a:rPr>
              <a:t>LowNoise</a:t>
            </a:r>
            <a:endParaRPr lang="en-US" b="1" dirty="0">
              <a:solidFill>
                <a:srgbClr val="FA994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09023">
            <a:off x="5725835" y="5580859"/>
            <a:ext cx="244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 for aLIGO Baseline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2821" y="2698879"/>
            <a:ext cx="272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or LHO and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LowNoise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designs I’m using increased range M3 driver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7455" y="699411"/>
            <a:ext cx="1632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Ground Transmission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2207">
            <a:off x="3973818" y="1863011"/>
            <a:ext cx="129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6A6A6"/>
                </a:solidFill>
              </a:rPr>
              <a:t>Sensor Noise</a:t>
            </a:r>
            <a:endParaRPr lang="en-US" sz="1600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363729">
            <a:off x="4653117" y="4882235"/>
            <a:ext cx="1297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6A6A6"/>
                </a:solidFill>
              </a:rPr>
              <a:t>Actuator Noise</a:t>
            </a:r>
            <a:endParaRPr lang="en-US" sz="16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0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dampingfilters_comparison_2014-11-04_LHOvs2014-10-24_LNvs2014-11-01_LLO_globaltfs_L2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" y="0"/>
            <a:ext cx="9038558" cy="698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6771" y="2959237"/>
            <a:ext cx="283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Looking for simple L2P TFs for easy compensation? 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No design really gets it, but </a:t>
            </a:r>
            <a:r>
              <a:rPr lang="en-US" dirty="0" err="1" smtClean="0">
                <a:solidFill>
                  <a:srgbClr val="7F7F7F"/>
                </a:solidFill>
              </a:rPr>
              <a:t>LowNoise</a:t>
            </a:r>
            <a:r>
              <a:rPr lang="en-US" dirty="0" smtClean="0">
                <a:solidFill>
                  <a:srgbClr val="7F7F7F"/>
                </a:solidFill>
              </a:rPr>
              <a:t> is “better”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901" y="1038363"/>
            <a:ext cx="243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High Q features left in </a:t>
            </a:r>
            <a:r>
              <a:rPr lang="en-US" b="1" dirty="0" smtClean="0">
                <a:solidFill>
                  <a:srgbClr val="FFABA7"/>
                </a:solidFill>
              </a:rPr>
              <a:t>LLO</a:t>
            </a:r>
            <a:r>
              <a:rPr lang="en-US" dirty="0" smtClean="0">
                <a:solidFill>
                  <a:srgbClr val="7F7F7F"/>
                </a:solidFill>
              </a:rPr>
              <a:t> and </a:t>
            </a:r>
            <a:r>
              <a:rPr lang="en-US" b="1" dirty="0" smtClean="0">
                <a:solidFill>
                  <a:srgbClr val="3366FF"/>
                </a:solidFill>
              </a:rPr>
              <a:t>LHO</a:t>
            </a:r>
            <a:r>
              <a:rPr lang="en-US" dirty="0" smtClean="0">
                <a:solidFill>
                  <a:srgbClr val="7F7F7F"/>
                </a:solidFill>
              </a:rPr>
              <a:t> design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859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G1401291-v3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4B12-19D2-674E-BBC3-53E8AE68603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dampingfilters_comparison_2014-11-04_LHOvs2014-10-24_LNvs2014-11-01_LLO_globaltfs_P2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5" y="-1"/>
            <a:ext cx="9092770" cy="7026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6770" y="2959237"/>
            <a:ext cx="3187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How about simple plant for high-bandwidth WFS control?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Pitch-to-Pitch has high-Q features for ANY design at ANY level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514" y="58439"/>
            <a:ext cx="12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FOM!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47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895</Words>
  <Application>Microsoft Macintosh PowerPoint</Application>
  <PresentationFormat>On-screen Show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aLIGO HSTS Damping Loops Design Comparison</vt:lpstr>
      <vt:lpstr>3 Different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learned?</vt:lpstr>
      <vt:lpstr>Conclusions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aLIGO HSTS Damping Loops Design Comparison</dc:title>
  <dc:creator>Jeff Kissel</dc:creator>
  <cp:lastModifiedBy>Jeff Kissel</cp:lastModifiedBy>
  <cp:revision>18</cp:revision>
  <dcterms:created xsi:type="dcterms:W3CDTF">2014-11-06T20:21:10Z</dcterms:created>
  <dcterms:modified xsi:type="dcterms:W3CDTF">2014-11-07T18:53:29Z</dcterms:modified>
</cp:coreProperties>
</file>