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76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4ADD5-4A25-8346-9AC1-E448748F522F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BA067-3A36-D84E-9A7C-028EB25DB0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A067-3A36-D84E-9A7C-028EB25DB01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BA067-3A36-D84E-9A7C-028EB25DB01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58B8-DC20-CE44-90C8-1D1C08F4243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FA3-FF92-3A4E-A60D-C0080F822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58B8-DC20-CE44-90C8-1D1C08F4243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FA3-FF92-3A4E-A60D-C0080F822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58B8-DC20-CE44-90C8-1D1C08F4243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FA3-FF92-3A4E-A60D-C0080F822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58B8-DC20-CE44-90C8-1D1C08F4243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FA3-FF92-3A4E-A60D-C0080F822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58B8-DC20-CE44-90C8-1D1C08F4243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FA3-FF92-3A4E-A60D-C0080F822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58B8-DC20-CE44-90C8-1D1C08F4243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FA3-FF92-3A4E-A60D-C0080F822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58B8-DC20-CE44-90C8-1D1C08F4243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FA3-FF92-3A4E-A60D-C0080F822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58B8-DC20-CE44-90C8-1D1C08F4243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FA3-FF92-3A4E-A60D-C0080F822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58B8-DC20-CE44-90C8-1D1C08F4243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FA3-FF92-3A4E-A60D-C0080F822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58B8-DC20-CE44-90C8-1D1C08F4243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FA3-FF92-3A4E-A60D-C0080F822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58B8-DC20-CE44-90C8-1D1C08F4243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2FA3-FF92-3A4E-A60D-C0080F8224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158B8-DC20-CE44-90C8-1D1C08F4243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A2FA3-FF92-3A4E-A60D-C0080F8224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log.ligo-la.caltech.edu/aLOG/index.php?callRep=12747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507" y="386561"/>
            <a:ext cx="1881906" cy="855955"/>
          </a:xfrm>
        </p:spPr>
        <p:txBody>
          <a:bodyPr/>
          <a:lstStyle/>
          <a:p>
            <a:pPr algn="l"/>
            <a:r>
              <a:rPr lang="en-US" dirty="0" err="1" smtClean="0"/>
              <a:t>Oplevs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478" y="2133599"/>
            <a:ext cx="6400800" cy="4534571"/>
          </a:xfrm>
        </p:spPr>
        <p:txBody>
          <a:bodyPr/>
          <a:lstStyle/>
          <a:p>
            <a:pPr algn="l"/>
            <a:r>
              <a:rPr lang="en-US" dirty="0" smtClean="0"/>
              <a:t>What ails them:</a:t>
            </a:r>
          </a:p>
          <a:p>
            <a:pPr algn="l"/>
            <a:r>
              <a:rPr lang="en-US" dirty="0" smtClean="0"/>
              <a:t>	1) </a:t>
            </a:r>
            <a:r>
              <a:rPr lang="en-US" dirty="0" err="1" smtClean="0"/>
              <a:t>glitchy</a:t>
            </a:r>
            <a:r>
              <a:rPr lang="en-US" dirty="0" smtClean="0"/>
              <a:t> laser</a:t>
            </a:r>
          </a:p>
          <a:p>
            <a:pPr algn="l"/>
            <a:r>
              <a:rPr lang="en-US" dirty="0" smtClean="0"/>
              <a:t>	2) </a:t>
            </a:r>
            <a:r>
              <a:rPr lang="en-US" dirty="0" err="1" smtClean="0"/>
              <a:t>glitchy</a:t>
            </a:r>
            <a:r>
              <a:rPr lang="en-US" dirty="0" smtClean="0"/>
              <a:t> whitening boards </a:t>
            </a:r>
          </a:p>
          <a:p>
            <a:pPr algn="l"/>
            <a:r>
              <a:rPr lang="en-US" dirty="0" smtClean="0"/>
              <a:t>	3) </a:t>
            </a:r>
            <a:r>
              <a:rPr lang="en-US" dirty="0" err="1" smtClean="0"/>
              <a:t>Oplev</a:t>
            </a:r>
            <a:r>
              <a:rPr lang="en-US" dirty="0" smtClean="0"/>
              <a:t> pier motion</a:t>
            </a:r>
          </a:p>
          <a:p>
            <a:pPr algn="l"/>
            <a:r>
              <a:rPr lang="en-US" dirty="0" smtClean="0"/>
              <a:t>	4) Spot size and shape</a:t>
            </a:r>
          </a:p>
          <a:p>
            <a:pPr algn="l"/>
            <a:r>
              <a:rPr lang="en-US" dirty="0" smtClean="0"/>
              <a:t>	5) QPD quadrant asymmetries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What do laser power glitches do?</a:t>
            </a:r>
            <a:endParaRPr lang="en-US" sz="2800" dirty="0"/>
          </a:p>
        </p:txBody>
      </p:sp>
      <p:pic>
        <p:nvPicPr>
          <p:cNvPr id="4" name="Picture 3" descr="BS_example_glitch_excites_ya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41600" cy="62706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Glitchy</a:t>
            </a:r>
            <a:r>
              <a:rPr lang="en-US" sz="3200" dirty="0" smtClean="0"/>
              <a:t> lasers</a:t>
            </a:r>
            <a:endParaRPr lang="en-US" sz="3200" dirty="0"/>
          </a:p>
        </p:txBody>
      </p:sp>
      <p:pic>
        <p:nvPicPr>
          <p:cNvPr id="4" name="Content Placeholder 3" descr="LD SlNo 140 Initi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3098800" y="2514601"/>
            <a:ext cx="6045201" cy="3924300"/>
          </a:xfrm>
        </p:spPr>
      </p:pic>
      <p:pic>
        <p:nvPicPr>
          <p:cNvPr id="6" name="Picture 5" descr="Laser_Diode_Diagra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054" y="998538"/>
            <a:ext cx="4445000" cy="952500"/>
          </a:xfrm>
          <a:prstGeom prst="rect">
            <a:avLst/>
          </a:prstGeom>
        </p:spPr>
      </p:pic>
      <p:sp>
        <p:nvSpPr>
          <p:cNvPr id="7" name="Delay 6"/>
          <p:cNvSpPr/>
          <p:nvPr/>
        </p:nvSpPr>
        <p:spPr>
          <a:xfrm>
            <a:off x="7620273" y="1252130"/>
            <a:ext cx="324106" cy="376245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5186" y="1050914"/>
            <a:ext cx="130932" cy="7559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6226654" y="1147378"/>
            <a:ext cx="201217" cy="56785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56118" y="1330694"/>
            <a:ext cx="864155" cy="201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28274" y="4902200"/>
            <a:ext cx="1695453" cy="877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SR560 </a:t>
            </a:r>
          </a:p>
          <a:p>
            <a:pPr algn="ctr"/>
            <a:r>
              <a:rPr lang="en-US" dirty="0" smtClean="0"/>
              <a:t>BP 3-1000 Hz</a:t>
            </a:r>
            <a:endParaRPr lang="en-US" dirty="0"/>
          </a:p>
        </p:txBody>
      </p:sp>
      <p:sp>
        <p:nvSpPr>
          <p:cNvPr id="39" name="Curved Left Arrow 38"/>
          <p:cNvSpPr/>
          <p:nvPr/>
        </p:nvSpPr>
        <p:spPr>
          <a:xfrm>
            <a:off x="7944379" y="1374783"/>
            <a:ext cx="435302" cy="98205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Left Arrow 39"/>
          <p:cNvSpPr/>
          <p:nvPr/>
        </p:nvSpPr>
        <p:spPr>
          <a:xfrm>
            <a:off x="4635011" y="2147448"/>
            <a:ext cx="3309368" cy="183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Bent-Up Arrow 42"/>
          <p:cNvSpPr/>
          <p:nvPr/>
        </p:nvSpPr>
        <p:spPr>
          <a:xfrm rot="10800000">
            <a:off x="1384299" y="2190745"/>
            <a:ext cx="3203083" cy="2382843"/>
          </a:xfrm>
          <a:prstGeom prst="bentUpArrow">
            <a:avLst>
              <a:gd name="adj1" fmla="val 3425"/>
              <a:gd name="adj2" fmla="val 4122"/>
              <a:gd name="adj3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Bent-Up Arrow 51"/>
          <p:cNvSpPr/>
          <p:nvPr/>
        </p:nvSpPr>
        <p:spPr>
          <a:xfrm rot="5400000">
            <a:off x="1177133" y="4828382"/>
            <a:ext cx="890586" cy="38100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536700" y="4497389"/>
            <a:ext cx="2743200" cy="119061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3623727" y="4986337"/>
            <a:ext cx="487898" cy="1238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500"/>
            <a:ext cx="5270500" cy="5508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Early work on fixing the diode laser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83035"/>
            <a:ext cx="771236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Reduce optical feed back from the fiber tip   ( stability over 100 </a:t>
            </a:r>
            <a:r>
              <a:rPr lang="en-US" dirty="0" err="1" smtClean="0"/>
              <a:t>s</a:t>
            </a:r>
            <a:r>
              <a:rPr lang="en-US" dirty="0" smtClean="0"/>
              <a:t> )</a:t>
            </a:r>
          </a:p>
          <a:p>
            <a:pPr marL="342900" indent="-342900">
              <a:buAutoNum type="arabicParenR"/>
            </a:pPr>
            <a:r>
              <a:rPr lang="en-US" dirty="0" smtClean="0"/>
              <a:t>Choose an operating temperature / power   ( 50% power loss stability ~ 1 hr )</a:t>
            </a:r>
          </a:p>
          <a:p>
            <a:pPr marL="342900" indent="-342900">
              <a:buAutoNum type="arabicParenR"/>
            </a:pPr>
            <a:r>
              <a:rPr lang="en-US" dirty="0" smtClean="0"/>
              <a:t>Change the set-point of the T controller ( 20% power loss, </a:t>
            </a:r>
            <a:r>
              <a:rPr lang="en-US" dirty="0" err="1" smtClean="0"/>
              <a:t>stablility</a:t>
            </a:r>
            <a:r>
              <a:rPr lang="en-US" dirty="0" smtClean="0"/>
              <a:t> ~6 hrs )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Results in </a:t>
            </a:r>
            <a:r>
              <a:rPr lang="en-US" dirty="0" smtClean="0">
                <a:hlinkClick r:id="rId3"/>
              </a:rPr>
              <a:t>23 May'14  :  12747</a:t>
            </a:r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5" name="Picture 4" descr="Diode Laser Fu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337362"/>
            <a:ext cx="4038600" cy="3028950"/>
          </a:xfrm>
          <a:prstGeom prst="rect">
            <a:avLst/>
          </a:prstGeom>
        </p:spPr>
      </p:pic>
      <p:pic>
        <p:nvPicPr>
          <p:cNvPr id="6" name="Picture 5" descr="LD SlNo 139-2 initial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299" y="2692400"/>
            <a:ext cx="2302933" cy="1727200"/>
          </a:xfrm>
          <a:prstGeom prst="rect">
            <a:avLst/>
          </a:prstGeom>
        </p:spPr>
      </p:pic>
      <p:pic>
        <p:nvPicPr>
          <p:cNvPr id="7" name="Picture 6" descr="LD SlNo 139 ETMY fin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700" y="4663282"/>
            <a:ext cx="2492373" cy="1869280"/>
          </a:xfrm>
          <a:prstGeom prst="rect">
            <a:avLst/>
          </a:prstGeom>
        </p:spPr>
      </p:pic>
      <p:sp>
        <p:nvSpPr>
          <p:cNvPr id="8" name="Bent-Up Arrow 7"/>
          <p:cNvSpPr/>
          <p:nvPr/>
        </p:nvSpPr>
        <p:spPr>
          <a:xfrm rot="5400000">
            <a:off x="5803900" y="4419600"/>
            <a:ext cx="469900" cy="5461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General response: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449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“who cares, we don’t use them anyway”</a:t>
            </a:r>
          </a:p>
          <a:p>
            <a:r>
              <a:rPr lang="en-US" sz="2400" dirty="0" smtClean="0"/>
              <a:t>“If you can prove that they work we might consider using them”</a:t>
            </a:r>
          </a:p>
          <a:p>
            <a:r>
              <a:rPr lang="en-US" sz="2400" dirty="0" smtClean="0"/>
              <a:t>“Oh! But they are not really fixed, they glitch after a while”</a:t>
            </a:r>
          </a:p>
          <a:p>
            <a:r>
              <a:rPr lang="en-US" sz="2400" dirty="0" smtClean="0"/>
              <a:t>….. (silence)</a:t>
            </a:r>
          </a:p>
          <a:p>
            <a:r>
              <a:rPr lang="en-US" sz="2400" dirty="0" smtClean="0"/>
              <a:t>“We cant use them unless they are glitch free over days”</a:t>
            </a:r>
          </a:p>
          <a:p>
            <a:r>
              <a:rPr lang="en-US" sz="2400" dirty="0" smtClean="0"/>
              <a:t>“If we have one lock loss in day due to an </a:t>
            </a:r>
            <a:r>
              <a:rPr lang="en-US" sz="2400" dirty="0" err="1" smtClean="0"/>
              <a:t>oplev</a:t>
            </a:r>
            <a:r>
              <a:rPr lang="en-US" sz="2400" dirty="0" smtClean="0"/>
              <a:t>  we are not going to use them”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7107"/>
            <a:ext cx="2997200" cy="6778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stable LD fix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1466" y="2425700"/>
            <a:ext cx="379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 smtClean="0"/>
              <a:t>Reduce feedback from fiber tip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Adjust set-point of T control 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Place the laser in a ice box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Remove the voltage </a:t>
            </a:r>
            <a:r>
              <a:rPr lang="en-US" sz="2000" dirty="0" err="1" smtClean="0"/>
              <a:t>stabilzer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4566" y="5041900"/>
            <a:ext cx="216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in </a:t>
            </a:r>
            <a:r>
              <a:rPr lang="en-US" dirty="0" err="1" smtClean="0"/>
              <a:t>alog</a:t>
            </a:r>
            <a:r>
              <a:rPr lang="en-US" dirty="0" smtClean="0"/>
              <a:t> 14511</a:t>
            </a:r>
            <a:endParaRPr lang="en-US" dirty="0"/>
          </a:p>
        </p:txBody>
      </p:sp>
      <p:pic>
        <p:nvPicPr>
          <p:cNvPr id="7" name="Picture 6" descr="ITMY_fixed_alog145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66" y="274638"/>
            <a:ext cx="5006306" cy="65833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MY_1hr_spectrogra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59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469900"/>
            <a:ext cx="6929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fixed laser  stays fixed:  L1_ITMY </a:t>
            </a:r>
            <a:r>
              <a:rPr lang="en-US" sz="2400" dirty="0" err="1" smtClean="0"/>
              <a:t>oplev</a:t>
            </a:r>
            <a:r>
              <a:rPr lang="en-US" sz="2400" dirty="0" smtClean="0"/>
              <a:t> after 7 weeks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242</Words>
  <Application>Microsoft Macintosh PowerPoint</Application>
  <PresentationFormat>On-screen Show (4:3)</PresentationFormat>
  <Paragraphs>33</Paragraphs>
  <Slides>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Oplevs</vt:lpstr>
      <vt:lpstr>What do laser power glitches do?</vt:lpstr>
      <vt:lpstr>Glitchy lasers</vt:lpstr>
      <vt:lpstr>Early work on fixing the diode laser</vt:lpstr>
      <vt:lpstr>General response:</vt:lpstr>
      <vt:lpstr>The stable LD fix</vt:lpstr>
      <vt:lpstr>Slide 7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Oplevs</dc:title>
  <dc:creator>Suresh Doravari</dc:creator>
  <cp:lastModifiedBy>Suresh Doravari</cp:lastModifiedBy>
  <cp:revision>4</cp:revision>
  <dcterms:created xsi:type="dcterms:W3CDTF">2014-10-29T17:52:08Z</dcterms:created>
  <dcterms:modified xsi:type="dcterms:W3CDTF">2014-10-29T21:53:02Z</dcterms:modified>
</cp:coreProperties>
</file>