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90" r:id="rId2"/>
  </p:sldMasterIdLst>
  <p:notesMasterIdLst>
    <p:notesMasterId r:id="rId8"/>
  </p:notesMasterIdLst>
  <p:handoutMasterIdLst>
    <p:handoutMasterId r:id="rId9"/>
  </p:handoutMasterIdLst>
  <p:sldIdLst>
    <p:sldId id="257" r:id="rId3"/>
    <p:sldId id="323" r:id="rId4"/>
    <p:sldId id="324" r:id="rId5"/>
    <p:sldId id="325" r:id="rId6"/>
    <p:sldId id="322" r:id="rId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373"/>
    <a:srgbClr val="194080"/>
    <a:srgbClr val="66CCFF"/>
    <a:srgbClr val="00FFFF"/>
    <a:srgbClr val="DE76FF"/>
    <a:srgbClr val="326464"/>
    <a:srgbClr val="E20613"/>
    <a:srgbClr val="FC950C"/>
    <a:srgbClr val="E4EBFC"/>
    <a:srgbClr val="E4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9" autoAdjust="0"/>
    <p:restoredTop sz="93033" autoAdjust="0"/>
  </p:normalViewPr>
  <p:slideViewPr>
    <p:cSldViewPr>
      <p:cViewPr varScale="1">
        <p:scale>
          <a:sx n="84" d="100"/>
          <a:sy n="84" d="100"/>
        </p:scale>
        <p:origin x="4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2764" y="6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9250" y="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9250" y="911225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ADB36573-810E-4163-9A1E-EE3C2B70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804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176FA1F7-3E0A-4549-A19A-F1A1F9D6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27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8B73E-4781-4FBE-960F-3AB30D0B800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023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6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219200"/>
            <a:ext cx="9132888" cy="381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0" y="-2"/>
          <a:ext cx="1371600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9" name="Photo Editor Photo" r:id="rId8" imgW="4409524" imgH="3219899" progId="">
                  <p:embed/>
                </p:oleObj>
              </mc:Choice>
              <mc:Fallback>
                <p:oleObj name="Photo Editor Photo" r:id="rId8" imgW="4409524" imgH="3219899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"/>
                        <a:ext cx="1371600" cy="1005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D49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rgbClr val="114FFB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CECECE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auto">
          <a:xfrm>
            <a:off x="0" y="0"/>
            <a:ext cx="1371600" cy="1005840"/>
          </a:xfrm>
          <a:prstGeom prst="rect">
            <a:avLst/>
          </a:prstGeom>
          <a:solidFill>
            <a:schemeClr val="tx1">
              <a:lumMod val="60000"/>
              <a:lumOff val="40000"/>
              <a:alpha val="2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152400" y="6505701"/>
            <a:ext cx="8839200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tabLst>
                <a:tab pos="3749040" algn="ctr"/>
                <a:tab pos="7498080" algn="r"/>
              </a:tabLst>
              <a:defRPr/>
            </a:pPr>
            <a:r>
              <a:rPr lang="en-US" sz="1200" b="0" i="0" baseline="0" dirty="0" smtClean="0">
                <a:solidFill>
                  <a:srgbClr val="326464"/>
                </a:solidFill>
                <a:latin typeface="Helvetica" pitchFamily="34" charset="0"/>
              </a:rPr>
              <a:t>G1401237-v1		   	 </a:t>
            </a:r>
            <a:fld id="{3D9BAE43-33BA-4F3B-AB00-8B9E3616B805}" type="slidenum">
              <a:rPr lang="en-US" sz="1200" b="0" i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pPr>
                <a:tabLst>
                  <a:tab pos="3749040" algn="ctr"/>
                  <a:tab pos="7498080" algn="r"/>
                </a:tabLst>
                <a:defRPr/>
              </a:pPr>
              <a:t>‹#›</a:t>
            </a:fld>
            <a:endParaRPr lang="en-US" sz="1200" b="0" i="0" baseline="0" dirty="0">
              <a:solidFill>
                <a:srgbClr val="377373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8" r:id="rId2"/>
    <p:sldLayoutId id="2147483689" r:id="rId3"/>
    <p:sldLayoutId id="2147483681" r:id="rId4"/>
    <p:sldLayoutId id="214748367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114800"/>
            <a:ext cx="6858000" cy="914400"/>
          </a:xfrm>
        </p:spPr>
        <p:txBody>
          <a:bodyPr/>
          <a:lstStyle/>
          <a:p>
            <a:r>
              <a:rPr lang="en-US" sz="2000" dirty="0" smtClean="0"/>
              <a:t>Commissioning workshop, October 28, 2014</a:t>
            </a:r>
          </a:p>
          <a:p>
            <a:r>
              <a:rPr lang="en-US" sz="2000" dirty="0" smtClean="0"/>
              <a:t>Daniel </a:t>
            </a:r>
            <a:r>
              <a:rPr lang="en-US" sz="2000" dirty="0" err="1" smtClean="0"/>
              <a:t>Sigg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RF Crosstalk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993" y="0"/>
            <a:ext cx="6186407" cy="990600"/>
          </a:xfrm>
        </p:spPr>
        <p:txBody>
          <a:bodyPr/>
          <a:lstStyle/>
          <a:p>
            <a:r>
              <a:rPr lang="en-US" dirty="0" smtClean="0"/>
              <a:t>RF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dirty="0" smtClean="0"/>
              <a:t>All Oscillators are locked to GPS</a:t>
            </a:r>
          </a:p>
          <a:p>
            <a:pPr lvl="1"/>
            <a:r>
              <a:rPr lang="en-US" dirty="0" smtClean="0"/>
              <a:t>Probably some rogues ones around…</a:t>
            </a:r>
          </a:p>
          <a:p>
            <a:pPr lvl="1"/>
            <a:r>
              <a:rPr lang="en-US" dirty="0" smtClean="0"/>
              <a:t>Interface to timing distribution system</a:t>
            </a:r>
          </a:p>
          <a:p>
            <a:pPr lvl="1"/>
            <a:r>
              <a:rPr lang="en-US" dirty="0" smtClean="0"/>
              <a:t>Diagnostics available through epics (locked, frequency </a:t>
            </a:r>
            <a:r>
              <a:rPr lang="en-US" dirty="0" err="1" smtClean="0"/>
              <a:t>readback</a:t>
            </a:r>
            <a:r>
              <a:rPr lang="en-US" dirty="0" smtClean="0"/>
              <a:t>, control voltage,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Phase can still drift a little since we lock at 1 </a:t>
            </a:r>
            <a:r>
              <a:rPr lang="en-US" dirty="0" err="1" smtClean="0"/>
              <a:t>pps</a:t>
            </a:r>
            <a:r>
              <a:rPr lang="en-US" dirty="0" smtClean="0"/>
              <a:t> (BW &lt; 0.1 Hz)</a:t>
            </a:r>
          </a:p>
          <a:p>
            <a:pPr lvl="1"/>
            <a:r>
              <a:rPr lang="en-US" dirty="0" smtClean="0"/>
              <a:t>RF distribution at similar levels (10 </a:t>
            </a:r>
            <a:r>
              <a:rPr lang="en-US" dirty="0" err="1" smtClean="0"/>
              <a:t>dBm</a:t>
            </a:r>
            <a:r>
              <a:rPr lang="en-US" dirty="0" smtClean="0"/>
              <a:t> to 13 </a:t>
            </a:r>
            <a:r>
              <a:rPr lang="en-US" dirty="0" err="1" smtClean="0"/>
              <a:t>dBm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Baluns</a:t>
            </a:r>
            <a:r>
              <a:rPr lang="en-US" dirty="0" smtClean="0"/>
              <a:t> are used for DC decoupling</a:t>
            </a:r>
          </a:p>
          <a:p>
            <a:r>
              <a:rPr lang="en-US" dirty="0"/>
              <a:t>Fixed frequency </a:t>
            </a:r>
            <a:r>
              <a:rPr lang="en-US" dirty="0" smtClean="0"/>
              <a:t>fiber </a:t>
            </a:r>
            <a:r>
              <a:rPr lang="en-US" dirty="0"/>
              <a:t>AOM at 79.2 MHz</a:t>
            </a:r>
          </a:p>
          <a:p>
            <a:pPr lvl="1"/>
            <a:r>
              <a:rPr lang="en-US" dirty="0" smtClean="0"/>
              <a:t>Compensate for IMC VCO frequency shift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838200"/>
          </a:xfrm>
        </p:spPr>
        <p:txBody>
          <a:bodyPr/>
          <a:lstStyle/>
          <a:p>
            <a:r>
              <a:rPr lang="en-US" dirty="0" smtClean="0"/>
              <a:t>Voltage Controlled Oscillators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r>
              <a:rPr lang="en-US" dirty="0" smtClean="0"/>
              <a:t>Probably the main cause of RF crosstalk</a:t>
            </a:r>
          </a:p>
          <a:p>
            <a:pPr lvl="1"/>
            <a:r>
              <a:rPr lang="en-US" dirty="0" smtClean="0"/>
              <a:t>All of them </a:t>
            </a:r>
            <a:r>
              <a:rPr lang="en-US" dirty="0"/>
              <a:t>o</a:t>
            </a:r>
            <a:r>
              <a:rPr lang="en-US" dirty="0" smtClean="0"/>
              <a:t>perate near 79 MHz</a:t>
            </a:r>
          </a:p>
          <a:p>
            <a:pPr lvl="1"/>
            <a:r>
              <a:rPr lang="en-US" dirty="0" smtClean="0"/>
              <a:t>All frequencies are read back through timing system</a:t>
            </a:r>
          </a:p>
          <a:p>
            <a:pPr lvl="1"/>
            <a:r>
              <a:rPr lang="en-US" dirty="0" smtClean="0"/>
              <a:t>Single frequency difference divider: IMC, EX PLL, EY PLL</a:t>
            </a:r>
          </a:p>
          <a:p>
            <a:pPr lvl="1"/>
            <a:r>
              <a:rPr lang="en-US" dirty="0" smtClean="0"/>
              <a:t>Double frequency difference divider: COMM PLL, DIFF PLL</a:t>
            </a:r>
          </a:p>
          <a:p>
            <a:r>
              <a:rPr lang="en-US" dirty="0" smtClean="0"/>
              <a:t>Most dangerous path: </a:t>
            </a:r>
          </a:p>
          <a:p>
            <a:pPr lvl="1"/>
            <a:r>
              <a:rPr lang="en-US" dirty="0" smtClean="0"/>
              <a:t>Anyone of them into IMC VCO</a:t>
            </a:r>
          </a:p>
          <a:p>
            <a:pPr lvl="1"/>
            <a:r>
              <a:rPr lang="en-US" dirty="0" smtClean="0"/>
              <a:t>Will show up in common mode path and couple to AS port</a:t>
            </a:r>
          </a:p>
          <a:p>
            <a:r>
              <a:rPr lang="en-US" dirty="0" smtClean="0"/>
              <a:t>Solutions:</a:t>
            </a:r>
            <a:endParaRPr lang="en-US" dirty="0"/>
          </a:p>
          <a:p>
            <a:pPr lvl="1"/>
            <a:r>
              <a:rPr lang="en-US" dirty="0" smtClean="0"/>
              <a:t>Exact frequencies (requires tidal feedback)</a:t>
            </a:r>
          </a:p>
          <a:p>
            <a:pPr lvl="1"/>
            <a:r>
              <a:rPr lang="en-US" dirty="0" smtClean="0"/>
              <a:t>Park or turn off ALS units after lock is achieved</a:t>
            </a:r>
          </a:p>
          <a:p>
            <a:pPr lvl="1"/>
            <a:r>
              <a:rPr lang="en-US" dirty="0" smtClean="0"/>
              <a:t>Move </a:t>
            </a:r>
            <a:r>
              <a:rPr lang="en-US" dirty="0" err="1" smtClean="0"/>
              <a:t>doubler</a:t>
            </a:r>
            <a:r>
              <a:rPr lang="en-US" dirty="0" smtClean="0"/>
              <a:t> for ALS fiber AOM (ECR in prep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Order of magnitude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298_20140224224108_IMG_080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1143000"/>
            <a:ext cx="8839200" cy="49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5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391400" cy="914400"/>
          </a:xfrm>
        </p:spPr>
        <p:txBody>
          <a:bodyPr/>
          <a:lstStyle/>
          <a:p>
            <a:pPr algn="r"/>
            <a:r>
              <a:rPr lang="en-US" dirty="0" smtClean="0"/>
              <a:t>Exact Frequencies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388372"/>
            <a:ext cx="7772400" cy="1707627"/>
          </a:xfrm>
        </p:spPr>
        <p:txBody>
          <a:bodyPr/>
          <a:lstStyle/>
          <a:p>
            <a:r>
              <a:rPr lang="en-US" dirty="0" smtClean="0"/>
              <a:t>All frequency measured ±1</a:t>
            </a:r>
            <a:r>
              <a:rPr lang="en-US" sz="1000" dirty="0" smtClean="0"/>
              <a:t> </a:t>
            </a:r>
            <a:r>
              <a:rPr lang="en-US" dirty="0" smtClean="0"/>
              <a:t>Hz</a:t>
            </a:r>
          </a:p>
          <a:p>
            <a:r>
              <a:rPr lang="en-US" dirty="0" smtClean="0"/>
              <a:t>Ambiguous: 1 IR resonance for 2 GR resonances</a:t>
            </a:r>
          </a:p>
          <a:p>
            <a:r>
              <a:rPr lang="en-US" dirty="0" smtClean="0"/>
              <a:t>Depends somewhat on green alignment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16573"/>
            <a:ext cx="8839200" cy="26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20000"/>
            <a:lumOff val="80000"/>
          </a:schemeClr>
        </a:solidFill>
        <a:ln w="12700" cap="flat" cmpd="sng" algn="ctr">
          <a:solidFill>
            <a:srgbClr val="326464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b="0" i="0" dirty="0" smtClean="0">
            <a:solidFill>
              <a:srgbClr val="326464"/>
            </a:solidFill>
            <a:latin typeface="Helvetica" pitchFamily="34" charset="0"/>
            <a:cs typeface="Helvetica" pitchFamily="34" charset="0"/>
          </a:defRPr>
        </a:defPPr>
      </a:lstStyle>
    </a:tx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36697</TotalTime>
  <Words>221</Words>
  <Application>Microsoft Office PowerPoint</Application>
  <PresentationFormat>On-screen Show (4:3)</PresentationFormat>
  <Paragraphs>33</Paragraphs>
  <Slides>5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Helvetica</vt:lpstr>
      <vt:lpstr>Times New Roman</vt:lpstr>
      <vt:lpstr>Wingdings</vt:lpstr>
      <vt:lpstr>aLIGO</vt:lpstr>
      <vt:lpstr>1_aLIGO</vt:lpstr>
      <vt:lpstr>Photo Editor Photo</vt:lpstr>
      <vt:lpstr>RF Crosstalk</vt:lpstr>
      <vt:lpstr>RF Sources</vt:lpstr>
      <vt:lpstr>Voltage Controlled Oscillators</vt:lpstr>
      <vt:lpstr>PowerPoint Presentation</vt:lpstr>
      <vt:lpstr>Exact Frequencies</vt:lpstr>
    </vt:vector>
  </TitlesOfParts>
  <Company>LIGO</Company>
  <LinksUpToDate>false</LinksUpToDate>
  <SharedDoc>false</SharedDoc>
  <HyperlinkBase>https://dcc.ligo.org/G1400551-x0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Integration Status and Challenges, Post Project Commissioning Plans to Meet Science Goals</dc:title>
  <dc:subject>Integration</dc:subject>
  <dc:creator>Daniel Sigg</dc:creator>
  <cp:keywords>PAP2014-05</cp:keywords>
  <dc:description/>
  <cp:lastModifiedBy>Daniel</cp:lastModifiedBy>
  <cp:revision>3881</cp:revision>
  <cp:lastPrinted>1999-10-01T21:59:04Z</cp:lastPrinted>
  <dcterms:created xsi:type="dcterms:W3CDTF">2011-04-14T01:12:27Z</dcterms:created>
  <dcterms:modified xsi:type="dcterms:W3CDTF">2014-10-29T05:05:08Z</dcterms:modified>
  <cp:category/>
</cp:coreProperties>
</file>