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5" r:id="rId3"/>
    <p:sldId id="270" r:id="rId4"/>
    <p:sldId id="257" r:id="rId5"/>
    <p:sldId id="259" r:id="rId6"/>
    <p:sldId id="260" r:id="rId7"/>
    <p:sldId id="261" r:id="rId8"/>
    <p:sldId id="272" r:id="rId9"/>
    <p:sldId id="262" r:id="rId10"/>
    <p:sldId id="264" r:id="rId11"/>
    <p:sldId id="266" r:id="rId12"/>
    <p:sldId id="267" r:id="rId13"/>
    <p:sldId id="268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E749B-3F97-7D45-8339-C99289B5646B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E915-D18B-7349-95A5-2F67FA0AA33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20235-1307-D94A-ADB9-BA31D5A9E38C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BE043-20F0-9B4D-9005-8C029BBABF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DFDC-117B-BF44-B2D7-303E7A41B0B7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DD588-8D6E-8548-9014-0817510FF1C6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54A93-4D65-D74C-88E7-4E2C5540B2B6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197F-785F-E54B-94DD-92954776B07B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77B40-CF07-984E-9035-28CFB1CD5F81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6627C-FD5C-A14E-BC3B-FA9D288AA5AA}" type="datetime1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8EB9-55D1-E346-92A5-B1D3A9BF7AFE}" type="datetime1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7529-3208-9A4F-A578-BEFCB998C27C}" type="datetime1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5A78-0BAC-6540-8354-C6C84E7B13A4}" type="datetime1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3B919-1412-F94C-9A30-8DE7B49A045A}" type="datetime1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3382C-7786-DE4E-8B4B-5C4A40B14422}" type="datetime1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68F6-9460-5B4B-935A-223204A5E824}" type="datetime1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3F12C-C2EA-804B-885D-E361C5F6D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63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53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62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324" TargetMode="External"/><Relationship Id="rId3" Type="http://schemas.openxmlformats.org/officeDocument/2006/relationships/hyperlink" Target="https://alog.ligo-wa.caltech.edu/aLOG/index.php?callRep=1441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654" TargetMode="External"/><Relationship Id="rId3" Type="http://schemas.openxmlformats.org/officeDocument/2006/relationships/hyperlink" Target="https://alog.ligo-wa.caltech.edu/aLOG/index.php?callRep=1443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log.ligo-wa.caltech.edu/aLOG/index.php?callRep=14584" TargetMode="External"/><Relationship Id="rId4" Type="http://schemas.openxmlformats.org/officeDocument/2006/relationships/hyperlink" Target="https://alog.ligo-wa.caltech.edu/aLOG/index.php?callRep=14567" TargetMode="External"/><Relationship Id="rId5" Type="http://schemas.openxmlformats.org/officeDocument/2006/relationships/hyperlink" Target="https://alog.ligo-wa.caltech.edu/aLOG/index.php?callRep=14640" TargetMode="External"/><Relationship Id="rId6" Type="http://schemas.openxmlformats.org/officeDocument/2006/relationships/hyperlink" Target="https://alog.ligo-wa.caltech.edu/aLOG/index.php?callRep=14650" TargetMode="External"/><Relationship Id="rId7" Type="http://schemas.openxmlformats.org/officeDocument/2006/relationships/hyperlink" Target="https://alog.ligo-wa.caltech.edu/aLOG/index.php?callRep=1461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53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61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alog.ligo-wa.caltech.edu/aLOG/index.php?callRep=14575" TargetMode="External"/><Relationship Id="rId3" Type="http://schemas.openxmlformats.org/officeDocument/2006/relationships/hyperlink" Target="https://alog.ligo-wa.caltech.edu/aLOG/index.php?callRep=1461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H1 Locking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Commissioning Meeting 10/28/2014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Next Steps (out of many)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on more beam input pointing/alignment to increase power recycling gain</a:t>
            </a:r>
          </a:p>
          <a:p>
            <a:r>
              <a:rPr lang="en-US" dirty="0" smtClean="0"/>
              <a:t>Measure all the input sensing matrices for the ASC loops</a:t>
            </a:r>
          </a:p>
          <a:p>
            <a:r>
              <a:rPr lang="en-US" dirty="0" smtClean="0"/>
              <a:t>Now that the DRMI is more stable and reliable, we can try to reduce the COMM IR offset and transition from COMM handoff to IR in </a:t>
            </a:r>
            <a:r>
              <a:rPr lang="en-US" dirty="0" smtClean="0"/>
              <a:t>transmission</a:t>
            </a:r>
          </a:p>
          <a:p>
            <a:r>
              <a:rPr lang="en-US" dirty="0" smtClean="0"/>
              <a:t>Commissioning Calendar (</a:t>
            </a:r>
            <a:r>
              <a:rPr lang="en-US" dirty="0" smtClean="0">
                <a:hlinkClick r:id="rId2"/>
              </a:rPr>
              <a:t>alog 14636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MICH Loop (as of 10/24/2014)</a:t>
            </a:r>
            <a:endParaRPr lang="en-US" dirty="0"/>
          </a:p>
        </p:txBody>
      </p:sp>
      <p:pic>
        <p:nvPicPr>
          <p:cNvPr id="6" name="Picture 5" descr="MICH_Loop_1410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917" y="1224944"/>
            <a:ext cx="8450317" cy="557686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PRCL Loop (as of 10/24/2014)</a:t>
            </a:r>
            <a:endParaRPr lang="en-US" dirty="0"/>
          </a:p>
        </p:txBody>
      </p:sp>
      <p:pic>
        <p:nvPicPr>
          <p:cNvPr id="4" name="Picture 3" descr="PRCL_Loop_1420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05" y="1271544"/>
            <a:ext cx="8671034" cy="54403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SRCL Loop (as of 10/14/2014)</a:t>
            </a:r>
            <a:endParaRPr lang="en-US" dirty="0"/>
          </a:p>
        </p:txBody>
      </p:sp>
      <p:pic>
        <p:nvPicPr>
          <p:cNvPr id="4" name="Picture 3" descr="SRCL_Loop_14102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83" y="1249068"/>
            <a:ext cx="8671034" cy="544036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DRMI Status (OLD)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process of stabilizing this loop.</a:t>
            </a:r>
          </a:p>
          <a:p>
            <a:r>
              <a:rPr lang="en-US" dirty="0" smtClean="0"/>
              <a:t>At 10W, down time is approx 40 min. Once the cavity is locked we see mode hopping, which causes lock loss. Adjusting SCRL offset to -800 reduces the mode hopping (</a:t>
            </a:r>
            <a:r>
              <a:rPr lang="en-US" dirty="0" err="1" smtClean="0">
                <a:hlinkClick r:id="rId2"/>
              </a:rPr>
              <a:t>alog</a:t>
            </a:r>
            <a:r>
              <a:rPr lang="en-US" dirty="0" smtClean="0">
                <a:hlinkClick r:id="rId2"/>
              </a:rPr>
              <a:t> 14531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At 1W, the down time is shorter and the mode hopping is less significant.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DRMI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10" y="1224944"/>
            <a:ext cx="8631240" cy="53830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Downtime and locking duration have both improved dramatically.</a:t>
            </a:r>
          </a:p>
          <a:p>
            <a:r>
              <a:rPr lang="en-US" dirty="0" smtClean="0"/>
              <a:t>The downtime has been reduced due to changes in the </a:t>
            </a:r>
            <a:r>
              <a:rPr lang="en-US" dirty="0" smtClean="0"/>
              <a:t>loop shape and gains, </a:t>
            </a:r>
            <a:r>
              <a:rPr lang="en-US" dirty="0" smtClean="0"/>
              <a:t>and adjusting the triggering thresholds (</a:t>
            </a:r>
            <a:r>
              <a:rPr lang="en-US" dirty="0" smtClean="0">
                <a:hlinkClick r:id="rId2"/>
              </a:rPr>
              <a:t>alog 14622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increased locking duration (~4 hrs) is probably due to several factors:</a:t>
            </a:r>
          </a:p>
          <a:p>
            <a:pPr lvl="1"/>
            <a:r>
              <a:rPr lang="en-US" dirty="0" smtClean="0"/>
              <a:t>Better alignment</a:t>
            </a:r>
          </a:p>
          <a:p>
            <a:pPr lvl="1"/>
            <a:r>
              <a:rPr lang="en-US" dirty="0" smtClean="0"/>
              <a:t>Less PRC clipping</a:t>
            </a:r>
          </a:p>
          <a:p>
            <a:pPr lvl="1"/>
            <a:r>
              <a:rPr lang="en-US" dirty="0" smtClean="0"/>
              <a:t>Less BS </a:t>
            </a:r>
            <a:r>
              <a:rPr lang="en-US" dirty="0" err="1" smtClean="0"/>
              <a:t>oplev</a:t>
            </a:r>
            <a:r>
              <a:rPr lang="en-US" dirty="0" smtClean="0"/>
              <a:t> noise</a:t>
            </a:r>
          </a:p>
          <a:p>
            <a:pPr lvl="1"/>
            <a:r>
              <a:rPr lang="en-US" dirty="0" smtClean="0"/>
              <a:t>ASC loops</a:t>
            </a:r>
          </a:p>
          <a:p>
            <a:r>
              <a:rPr lang="en-US" dirty="0" smtClean="0"/>
              <a:t>There is still some SRCL mode hopping; however, the frequency of these hops occurring is much less, and it doesn’t always cause a lock loss.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Succeeded in transitioning from 1f to 3f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DRMI Signals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608"/>
                <a:gridCol w="2023916"/>
                <a:gridCol w="2447219"/>
                <a:gridCol w="24298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1F Signal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REFLAIR_A_RF9_I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REFLAIR_A_RF45_I</a:t>
                      </a:r>
                      <a:r>
                        <a:rPr lang="en-US" baseline="0" dirty="0" smtClean="0"/>
                        <a:t> &amp; REFLAIR_A_RF9_I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ASAIR_A_RF45_Q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3F</a:t>
                      </a:r>
                      <a:r>
                        <a:rPr lang="en-US" baseline="0" dirty="0" smtClean="0"/>
                        <a:t> Signal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REFLAIR_B_RF27_I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REFLAIR_B_RF135_I &amp;</a:t>
                      </a:r>
                    </a:p>
                    <a:p>
                      <a:r>
                        <a:rPr lang="en-US" dirty="0" smtClean="0"/>
                        <a:t>REFLAIR_B_RF27_I</a:t>
                      </a:r>
                      <a:r>
                        <a:rPr lang="en-US" baseline="0" dirty="0" smtClean="0"/>
                        <a:t>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REFLAIR_B_RF135_Q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Trigger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POPAIR_B_RF18_I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POPAIR_B_RF18_I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POPAIR_B_RF18_I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UGF 1F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Hz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UGF 3F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 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Hz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Hz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85458" y="6072480"/>
            <a:ext cx="378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This is to decouple PRCL from SRCL.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 COMM and DIFF are robust.</a:t>
            </a:r>
          </a:p>
          <a:p>
            <a:r>
              <a:rPr lang="en-US" dirty="0" smtClean="0"/>
              <a:t>ALS Guardians are in place.</a:t>
            </a:r>
          </a:p>
          <a:p>
            <a:r>
              <a:rPr lang="en-US" dirty="0" smtClean="0"/>
              <a:t>Noise spectra are consistent with HIFO-XY days (</a:t>
            </a:r>
            <a:r>
              <a:rPr lang="en-US" dirty="0" smtClean="0">
                <a:hlinkClick r:id="rId2"/>
              </a:rPr>
              <a:t>alog 14324</a:t>
            </a:r>
            <a:r>
              <a:rPr lang="en-US" dirty="0" smtClean="0"/>
              <a:t>)</a:t>
            </a:r>
          </a:p>
          <a:p>
            <a:r>
              <a:rPr lang="en-US" dirty="0" smtClean="0"/>
              <a:t>ETM tidal feedback was commissioned, but has not been tested recently and probably needs to be improved (</a:t>
            </a:r>
            <a:r>
              <a:rPr lang="en-US" dirty="0" smtClean="0">
                <a:hlinkClick r:id="rId3"/>
              </a:rPr>
              <a:t>alog 14412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 + DRMI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 COMM and DIFF were locked. IR was set 500 Hz off resonance (on either side), DRMI was </a:t>
            </a:r>
            <a:r>
              <a:rPr lang="en-US" dirty="0" smtClean="0"/>
              <a:t>locked, but we saw a more significant SRCL mode hopping; this was solved by </a:t>
            </a:r>
            <a:r>
              <a:rPr lang="en-US" dirty="0" smtClean="0"/>
              <a:t>putting a SRCL offset (</a:t>
            </a:r>
            <a:r>
              <a:rPr lang="en-US" dirty="0" smtClean="0">
                <a:hlinkClick r:id="rId2"/>
              </a:rPr>
              <a:t>alog 14654</a:t>
            </a:r>
            <a:r>
              <a:rPr lang="en-US" dirty="0" smtClean="0"/>
              <a:t>)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With a COMM offset of ~120 Hz IR, the DRMI loses lock (</a:t>
            </a:r>
            <a:r>
              <a:rPr lang="en-US" dirty="0" smtClean="0">
                <a:hlinkClick r:id="rId3"/>
              </a:rPr>
              <a:t>alog 14433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PRMI locks stably. </a:t>
            </a:r>
          </a:p>
          <a:p>
            <a:r>
              <a:rPr lang="en-US" dirty="0" smtClean="0"/>
              <a:t>ASC WFS are</a:t>
            </a:r>
            <a:r>
              <a:rPr lang="en-US" dirty="0" smtClean="0"/>
              <a:t> commissioned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PRC recycling gain was originally measured to be 21 for 45 MHz sideband (</a:t>
            </a:r>
            <a:r>
              <a:rPr lang="en-US" dirty="0" smtClean="0">
                <a:hlinkClick r:id="rId2"/>
              </a:rPr>
              <a:t>alog 14532</a:t>
            </a:r>
            <a:r>
              <a:rPr lang="en-US" dirty="0" smtClean="0"/>
              <a:t> , </a:t>
            </a:r>
            <a:r>
              <a:rPr lang="en-US" dirty="0" smtClean="0">
                <a:hlinkClick r:id="rId3"/>
              </a:rPr>
              <a:t>alog 14584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Determined there was beam clipping in yaw, possibly due to PR2 baffle (</a:t>
            </a:r>
            <a:r>
              <a:rPr lang="en-US" dirty="0" smtClean="0">
                <a:hlinkClick r:id="rId4"/>
              </a:rPr>
              <a:t>alog </a:t>
            </a:r>
            <a:r>
              <a:rPr lang="en-US" dirty="0" smtClean="0">
                <a:hlinkClick r:id="rId4"/>
              </a:rPr>
              <a:t>14567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alog 14640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alog 14650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Improved the beam clipping, and the PRC recycling gain increased to 25. Still more room for improvement (</a:t>
            </a:r>
            <a:r>
              <a:rPr lang="en-US" dirty="0" smtClean="0">
                <a:hlinkClick r:id="rId7"/>
              </a:rPr>
              <a:t>alog 14611</a:t>
            </a:r>
            <a:r>
              <a:rPr lang="en-US" dirty="0" smtClean="0"/>
              <a:t>) since the recycling gain should be closer to 40.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20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WFS loops are closed for PRMI (</a:t>
            </a:r>
            <a:r>
              <a:rPr lang="en-US" dirty="0" smtClean="0">
                <a:hlinkClick r:id="rId2"/>
              </a:rPr>
              <a:t>alog 14615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 lvl="1">
              <a:buNone/>
            </a:pPr>
            <a:endParaRPr lang="en-US" dirty="0" smtClean="0">
              <a:sym typeface="Wingdings"/>
            </a:endParaRPr>
          </a:p>
          <a:p>
            <a:pPr lvl="1">
              <a:buNone/>
            </a:pP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Need to measure input sensing matrix</a:t>
            </a:r>
          </a:p>
          <a:p>
            <a:r>
              <a:rPr lang="en-US" dirty="0" smtClean="0">
                <a:sym typeface="Wingdings"/>
              </a:rPr>
              <a:t>DRMI ASC loops are also </a:t>
            </a:r>
            <a:r>
              <a:rPr lang="en-US" dirty="0" smtClean="0">
                <a:sym typeface="Wingdings"/>
              </a:rPr>
              <a:t>closed</a:t>
            </a:r>
          </a:p>
          <a:p>
            <a:endParaRPr lang="en-US" dirty="0" smtClean="0">
              <a:sym typeface="Wingdings"/>
            </a:endParaRPr>
          </a:p>
          <a:p>
            <a:endParaRPr lang="en-US" dirty="0" smtClean="0">
              <a:sym typeface="Wingdings"/>
            </a:endParaRPr>
          </a:p>
          <a:p>
            <a:pPr lvl="1">
              <a:buNone/>
            </a:pP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Need to measure input sensing matrix</a:t>
            </a:r>
          </a:p>
          <a:p>
            <a:pPr lvl="1"/>
            <a:r>
              <a:rPr lang="en-US" dirty="0" smtClean="0">
                <a:sym typeface="Wingdings"/>
              </a:rPr>
              <a:t>Add feedback to PR2</a:t>
            </a:r>
          </a:p>
          <a:p>
            <a:pPr>
              <a:buNone/>
            </a:pPr>
            <a:endParaRPr lang="en-US" dirty="0" smtClean="0">
              <a:sym typeface="Wingding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37224" y="2143225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REFL_A_RF9_I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AS_A_RF36_Q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Optic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PRM (M2</a:t>
                      </a:r>
                      <a:r>
                        <a:rPr lang="en-US" baseline="0" dirty="0" smtClean="0"/>
                        <a:t> stage)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 (M2</a:t>
                      </a:r>
                      <a:r>
                        <a:rPr lang="en-US" baseline="0" dirty="0" smtClean="0"/>
                        <a:t> stage)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97544" y="4246773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131"/>
                <a:gridCol w="1772580"/>
                <a:gridCol w="1560929"/>
                <a:gridCol w="178636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PRCL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SRCL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Signal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REFL_A_RF9_I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AS_A_RF36_Q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AS_A_RF36_I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PRM (M2 stage)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BS (M2 stage)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SRM (M2 stage)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 Centering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4595"/>
            <a:ext cx="8229600" cy="3731568"/>
          </a:xfrm>
        </p:spPr>
        <p:txBody>
          <a:bodyPr/>
          <a:lstStyle/>
          <a:p>
            <a:r>
              <a:rPr lang="en-US" dirty="0" smtClean="0"/>
              <a:t>These loops have been commissioned and are stable. </a:t>
            </a:r>
          </a:p>
          <a:p>
            <a:r>
              <a:rPr lang="en-US" dirty="0" smtClean="0"/>
              <a:t>An alternate way to center the ASC AS WFS at DC is by turning on the OMC QPD centering, which also uses OM1, OM2. (</a:t>
            </a:r>
            <a:r>
              <a:rPr lang="en-US" dirty="0" smtClean="0">
                <a:hlinkClick r:id="rId2"/>
              </a:rPr>
              <a:t>alog 14575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alog 14616</a:t>
            </a:r>
            <a:r>
              <a:rPr lang="en-US" dirty="0" smtClean="0"/>
              <a:t>)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0621"/>
                <a:gridCol w="1428647"/>
                <a:gridCol w="1398332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REFL_A_DC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REFL_B_DC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AS_A_DC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AS_B_DC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RM1, RM2*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RM2, RM1**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OM3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86599" y="5947761"/>
            <a:ext cx="4300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 RM2 is off diagonal term (factor of -0.86)</a:t>
            </a:r>
          </a:p>
          <a:p>
            <a:r>
              <a:rPr lang="en-US" dirty="0" smtClean="0"/>
              <a:t>** RM1 is off-diagonal term (factor of -0.25)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Alignment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controlled by guardian, and usually runs fairly smoothly. </a:t>
            </a:r>
          </a:p>
          <a:p>
            <a:r>
              <a:rPr lang="en-US" dirty="0" smtClean="0"/>
              <a:t>Green WFS still in progress</a:t>
            </a:r>
          </a:p>
          <a:p>
            <a:r>
              <a:rPr lang="en-US" dirty="0" smtClean="0"/>
              <a:t>…More details from Keita/</a:t>
            </a:r>
            <a:r>
              <a:rPr lang="en-US" dirty="0" err="1" smtClean="0"/>
              <a:t>Kiwamu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3F12C-C2EA-804B-885D-E361C5F6DF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6942</TotalTime>
  <Words>736</Words>
  <Application>Microsoft Macintosh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H1 Locking Status</vt:lpstr>
      <vt:lpstr>DRMI Status</vt:lpstr>
      <vt:lpstr>DRMI Signals</vt:lpstr>
      <vt:lpstr>ALS Status</vt:lpstr>
      <vt:lpstr>Arms + DRMI </vt:lpstr>
      <vt:lpstr>PRC</vt:lpstr>
      <vt:lpstr>ASC</vt:lpstr>
      <vt:lpstr>DC Centering</vt:lpstr>
      <vt:lpstr>Initial Alignment</vt:lpstr>
      <vt:lpstr>Some Next Steps (out of many)</vt:lpstr>
      <vt:lpstr>Appendix</vt:lpstr>
      <vt:lpstr>MICH Loop (as of 10/24/2014)</vt:lpstr>
      <vt:lpstr>PRCL Loop (as of 10/24/2014)</vt:lpstr>
      <vt:lpstr>SRCL Loop (as of 10/14/2014)</vt:lpstr>
      <vt:lpstr>DRMI Status (OLD)</vt:lpstr>
    </vt:vector>
  </TitlesOfParts>
  <Company>Bowdoin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 Locking Status</dc:title>
  <dc:creator>Alexa Staley</dc:creator>
  <cp:lastModifiedBy>Alexa Staley</cp:lastModifiedBy>
  <cp:revision>28</cp:revision>
  <dcterms:created xsi:type="dcterms:W3CDTF">2014-10-27T16:46:00Z</dcterms:created>
  <dcterms:modified xsi:type="dcterms:W3CDTF">2014-10-28T15:11:05Z</dcterms:modified>
</cp:coreProperties>
</file>