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307" r:id="rId4"/>
    <p:sldId id="259" r:id="rId5"/>
    <p:sldId id="297" r:id="rId6"/>
    <p:sldId id="260" r:id="rId7"/>
    <p:sldId id="298" r:id="rId8"/>
    <p:sldId id="261" r:id="rId9"/>
    <p:sldId id="299" r:id="rId10"/>
    <p:sldId id="304" r:id="rId11"/>
    <p:sldId id="300" r:id="rId12"/>
    <p:sldId id="265" r:id="rId13"/>
    <p:sldId id="291" r:id="rId14"/>
    <p:sldId id="269" r:id="rId15"/>
    <p:sldId id="270" r:id="rId16"/>
    <p:sldId id="271" r:id="rId17"/>
    <p:sldId id="272" r:id="rId18"/>
    <p:sldId id="303" r:id="rId19"/>
    <p:sldId id="302" r:id="rId20"/>
    <p:sldId id="308" r:id="rId21"/>
    <p:sldId id="309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866" autoAdjust="0"/>
  </p:normalViewPr>
  <p:slideViewPr>
    <p:cSldViewPr>
      <p:cViewPr varScale="1">
        <p:scale>
          <a:sx n="102" d="100"/>
          <a:sy n="102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69B-62BF-41B3-93FF-ED5CFA7D3B2C}" type="datetimeFigureOut">
              <a:rPr lang="de-DE" smtClean="0"/>
              <a:t>12.10.2014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9F75-6E3F-4CF7-807B-A5F1618248B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21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1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54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16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39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76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0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58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69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61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61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6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65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61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6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65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65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40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59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54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9F75-6E3F-4CF7-807B-A5F1618248B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04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8B1F-7BE7-4463-B7F1-DDBD6FD9D3FA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00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FB96-38E5-468B-BC8A-8BA12F8E15FF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52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F743-8FAA-45F4-888D-ADA3F0F5F66A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91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2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B6C8-4423-45B6-B86E-FE71390E4CB0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01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8AA6D-D086-4C0B-B775-623ACED2291E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4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1343-2186-42FD-8C1E-E87AD5622112}" type="datetime1">
              <a:rPr lang="de-DE" smtClean="0"/>
              <a:t>12.10.2014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28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E496-40B5-43AA-96F4-F8DE20950B55}" type="datetime1">
              <a:rPr lang="de-DE" smtClean="0"/>
              <a:t>12.10.2014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26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8B6F-6AED-466B-99EA-8EEB1B685AD0}" type="datetime1">
              <a:rPr lang="de-DE" smtClean="0"/>
              <a:t>12.10.2014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3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933F-561A-4029-B6AC-1E02275ACC3D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08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CF48-312B-4AE7-9C93-5867466AC813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1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0"/>
              </a:schemeClr>
            </a:gs>
            <a:gs pos="50000">
              <a:schemeClr val="accent1">
                <a:tint val="44500"/>
                <a:satMod val="160000"/>
                <a:lumMod val="40000"/>
              </a:schemeClr>
            </a:gs>
            <a:gs pos="100000">
              <a:schemeClr val="accent1">
                <a:tint val="23500"/>
                <a:satMod val="160000"/>
                <a:lumMod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795B-EAB3-4620-B9F2-338B36942E31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ED42-0315-45ED-AB44-223BB5687A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205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Mirror suspensions at the AEI 10m-Prototype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1752600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 smtClean="0"/>
              <a:t>Conor Mow-Lowry</a:t>
            </a:r>
            <a:endParaRPr lang="de-DE" dirty="0"/>
          </a:p>
          <a:p>
            <a:r>
              <a:rPr lang="de-DE" dirty="0" smtClean="0"/>
              <a:t>For the AEI 10m team</a:t>
            </a:r>
          </a:p>
          <a:p>
            <a:r>
              <a:rPr lang="de-DE" dirty="0" smtClean="0"/>
              <a:t>Special credit: Johannes Lehmann, Sina Köhlenbeck, Gerald Bergmann</a:t>
            </a:r>
            <a:endParaRPr lang="de-DE" dirty="0" smtClean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ESD concept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8E46-6077-4AE3-9CFA-84689B28C585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10</a:t>
            </a:fld>
            <a:endParaRPr lang="de-D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276"/>
            <a:ext cx="6285715" cy="29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76" y="3157579"/>
            <a:ext cx="4311203" cy="32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0219"/>
            <a:ext cx="7992888" cy="50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Expected longtiudinal motion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11</a:t>
            </a:fld>
            <a:endParaRPr lang="de-DE"/>
          </a:p>
        </p:txBody>
      </p:sp>
      <p:pic>
        <p:nvPicPr>
          <p:cNvPr id="15362" name="Picture 2" descr="C:\Users\Johannes\Desktop\Bachelorarbeit\Vortrag\Neuer Ordner\GND_vs_SQL_vs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440000"/>
            <a:ext cx="6285715" cy="49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29861" y="1700808"/>
            <a:ext cx="3206035" cy="441295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Test c</a:t>
            </a:r>
            <a:r>
              <a:rPr lang="de-DE" sz="2400" dirty="0" smtClean="0"/>
              <a:t>oils for Top and Penultimate masses</a:t>
            </a:r>
          </a:p>
          <a:p>
            <a:r>
              <a:rPr lang="de-DE" sz="2400" dirty="0" smtClean="0"/>
              <a:t>Confirm model</a:t>
            </a:r>
          </a:p>
          <a:p>
            <a:r>
              <a:rPr lang="de-DE" sz="2400" dirty="0" smtClean="0"/>
              <a:t>Inform control design</a:t>
            </a:r>
          </a:p>
          <a:p>
            <a:r>
              <a:rPr lang="de-DE" sz="2400" dirty="0" smtClean="0"/>
              <a:t>Pitch-balancing and de-bugging</a:t>
            </a:r>
          </a:p>
          <a:p>
            <a:endParaRPr lang="de-DE" sz="2400" dirty="0" smtClean="0"/>
          </a:p>
          <a:p>
            <a:endParaRPr lang="de-DE" sz="2400" dirty="0"/>
          </a:p>
          <a:p>
            <a:pPr marL="0" indent="0">
              <a:buNone/>
            </a:pPr>
            <a:r>
              <a:rPr lang="de-DE" sz="2000" dirty="0" smtClean="0"/>
              <a:t>(Measurements and analysis by Johannes Lehmann, bachelor project)</a:t>
            </a:r>
            <a:endParaRPr lang="de-DE" sz="2000" dirty="0"/>
          </a:p>
        </p:txBody>
      </p:sp>
      <p:pic>
        <p:nvPicPr>
          <p:cNvPr id="5123" name="Picture 3" descr="C:\Users\Johannes\Desktop\Bachelorarbeit_neu\Vortrag\Kontrolle_und_Q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0"/>
            <a:ext cx="4824536" cy="65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8F36-0734-4F80-8FAC-05F898197249}" type="datetime1">
              <a:rPr lang="de-DE" smtClean="0"/>
              <a:t>12.10.2014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260648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/>
              <a:t>Transfer function testing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0647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Actuator tests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13</a:t>
            </a:fld>
            <a:endParaRPr lang="de-DE"/>
          </a:p>
        </p:txBody>
      </p:sp>
      <p:pic>
        <p:nvPicPr>
          <p:cNvPr id="2050" name="Picture 2" descr="C:\Users\Johannes\Desktop\Bachelorarbeit\Vortrag\DTT2Co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119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ohannes\Desktop\Bachelorarbeit_neu\Bachelorarbeit\Final_topmass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4" y="3573016"/>
            <a:ext cx="4080571" cy="23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ohannes\Desktop\Bachelorarbeit_neu\Bachelorarbeit\Final_P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6" y="3573016"/>
            <a:ext cx="405429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Top-Mass </a:t>
            </a:r>
            <a:r>
              <a:rPr lang="de-DE" dirty="0" smtClean="0"/>
              <a:t>(Pitch) </a:t>
            </a:r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FC77-0F3D-4689-A468-5B0C3E6EB8F2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14</a:t>
            </a:fld>
            <a:endParaRPr lang="de-DE"/>
          </a:p>
        </p:txBody>
      </p:sp>
      <p:pic>
        <p:nvPicPr>
          <p:cNvPr id="5122" name="Picture 2" descr="C:\Users\Johannes\Desktop\Bachelorarbeit\Vortrag\Pendelanregungen_toppit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8575"/>
            <a:ext cx="1728192" cy="48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hannes\Desktop\Bachelorarbeit\Vortrag\Messungen\pitch_top_to_pit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800000"/>
            <a:ext cx="6029048" cy="4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Top-Mass </a:t>
            </a:r>
            <a:r>
              <a:rPr lang="de-DE" dirty="0" smtClean="0"/>
              <a:t>(Yaw)</a:t>
            </a:r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FC8E-2EDB-46B2-9423-3C9660097782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15</a:t>
            </a:fld>
            <a:endParaRPr lang="de-DE"/>
          </a:p>
        </p:txBody>
      </p:sp>
      <p:pic>
        <p:nvPicPr>
          <p:cNvPr id="6146" name="Picture 2" descr="C:\Users\Johannes\Desktop\Bachelorarbeit\Vortrag\Pendelanregungen_topy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8574"/>
            <a:ext cx="1728192" cy="48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hannes\Desktop\Bachelorarbeit\Vortrag\Messungen\yaw_top_to_ya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800000"/>
            <a:ext cx="6029048" cy="4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PUM (Pitch)</a:t>
            </a:r>
            <a:endParaRPr lang="de-DE" dirty="0"/>
          </a:p>
        </p:txBody>
      </p:sp>
      <p:pic>
        <p:nvPicPr>
          <p:cNvPr id="6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497B-E91B-4F9E-93C5-71253C098BD3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16</a:t>
            </a:fld>
            <a:endParaRPr lang="de-DE"/>
          </a:p>
        </p:txBody>
      </p:sp>
      <p:pic>
        <p:nvPicPr>
          <p:cNvPr id="7170" name="Picture 2" descr="C:\Users\Johannes\Desktop\Bachelorarbeit\Vortrag\Pendelanregungen_pumpit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17295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hannes\Desktop\Bachelorarbeit\Vortrag\Messungen\PUM_pitch_to_Mir_pit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800000"/>
            <a:ext cx="6029048" cy="4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PUM (Yaw)</a:t>
            </a:r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E23-0DC1-4858-92E3-A43396E81B84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17</a:t>
            </a:fld>
            <a:endParaRPr lang="de-DE"/>
          </a:p>
        </p:txBody>
      </p:sp>
      <p:pic>
        <p:nvPicPr>
          <p:cNvPr id="8194" name="Picture 2" descr="C:\Users\Johannes\Desktop\Bachelorarbeit\Vortrag\Pendelanregungen_pumya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70682"/>
            <a:ext cx="1734607" cy="48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hannes\Desktop\Bachelorarbeit\Vortrag\Messungen\yaw_pum_to_yaw_e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800000"/>
            <a:ext cx="6029048" cy="42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 cavity 1kg triples</a:t>
            </a:r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E23-0DC1-4858-92E3-A43396E81B84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21" y="1300201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0201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Steering mirror suspensions</a:t>
            </a:r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E23-0DC1-4858-92E3-A43396E81B84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19</a:t>
            </a:fld>
            <a:endParaRPr lang="de-D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1560"/>
            <a:ext cx="3048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6611"/>
            <a:ext cx="2858137" cy="23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61386"/>
            <a:ext cx="4430418" cy="261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484784"/>
            <a:ext cx="2486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loop, no springs</a:t>
            </a:r>
          </a:p>
          <a:p>
            <a:endParaRPr lang="en-US" dirty="0"/>
          </a:p>
          <a:p>
            <a:r>
              <a:rPr lang="en-US" dirty="0" smtClean="0"/>
              <a:t>Eddy-current damped</a:t>
            </a:r>
          </a:p>
          <a:p>
            <a:endParaRPr lang="en-US" dirty="0"/>
          </a:p>
          <a:p>
            <a:r>
              <a:rPr lang="en-US" dirty="0" smtClean="0"/>
              <a:t>3” normal-incidence</a:t>
            </a:r>
          </a:p>
          <a:p>
            <a:r>
              <a:rPr lang="en-US" dirty="0" smtClean="0"/>
              <a:t>2” + 4” 45-degree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10m Prototype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58775" indent="-358775">
              <a:spcBef>
                <a:spcPts val="600"/>
              </a:spcBef>
              <a:tabLst>
                <a:tab pos="808038" algn="l"/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alibri" pitchFamily="34" charset="0"/>
              </a:rPr>
              <a:t>Provides a test-bed facility with</a:t>
            </a:r>
          </a:p>
          <a:p>
            <a:pPr marL="650875" lvl="1" indent="-384175">
              <a:spcBef>
                <a:spcPts val="600"/>
              </a:spcBef>
              <a:tabLst>
                <a:tab pos="808038" algn="l"/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</a:t>
            </a:r>
            <a:r>
              <a:rPr lang="en-US" dirty="0">
                <a:latin typeface="Calibri" pitchFamily="34" charset="0"/>
              </a:rPr>
              <a:t>ow displacement noise at acoustic frequencies </a:t>
            </a:r>
          </a:p>
          <a:p>
            <a:pPr marL="650875" lvl="1" indent="-384175">
              <a:spcBef>
                <a:spcPts val="600"/>
              </a:spcBef>
              <a:tabLst>
                <a:tab pos="808038" algn="l"/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Calibri" pitchFamily="34" charset="0"/>
              </a:rPr>
              <a:t>100m</a:t>
            </a:r>
            <a:r>
              <a:rPr lang="en-US" baseline="30000" dirty="0" smtClean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 high-vacuum enclosure </a:t>
            </a:r>
            <a:r>
              <a:rPr lang="en-US" dirty="0">
                <a:latin typeface="Calibri" pitchFamily="34" charset="0"/>
              </a:rPr>
              <a:t>(10</a:t>
            </a:r>
            <a:r>
              <a:rPr lang="en-US" baseline="30000" dirty="0">
                <a:latin typeface="Calibri" pitchFamily="34" charset="0"/>
              </a:rPr>
              <a:t>-7</a:t>
            </a:r>
            <a:r>
              <a:rPr lang="en-US" dirty="0">
                <a:latin typeface="Calibri" pitchFamily="34" charset="0"/>
              </a:rPr>
              <a:t> mbar)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650875" lvl="1" indent="-384175">
              <a:lnSpc>
                <a:spcPct val="90000"/>
              </a:lnSpc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</a:t>
            </a:r>
            <a:r>
              <a:rPr lang="en-US" dirty="0">
                <a:latin typeface="Calibri" pitchFamily="34" charset="0"/>
              </a:rPr>
              <a:t>lexible configuration</a:t>
            </a: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alibri" pitchFamily="34" charset="0"/>
              </a:rPr>
              <a:t>An experimental platform</a:t>
            </a:r>
          </a:p>
          <a:p>
            <a:pPr marL="625475" lvl="1" indent="-358775">
              <a:lnSpc>
                <a:spcPct val="90000"/>
              </a:lnSpc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alibri" pitchFamily="34" charset="0"/>
              </a:rPr>
              <a:t>Geodesy/LISA related experiments</a:t>
            </a:r>
          </a:p>
          <a:p>
            <a:pPr marL="625475" lvl="1" indent="-358775">
              <a:lnSpc>
                <a:spcPct val="90000"/>
              </a:lnSpc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alibri" pitchFamily="34" charset="0"/>
              </a:rPr>
              <a:t>Novel techniques for future gravitational wave detectors</a:t>
            </a:r>
          </a:p>
          <a:p>
            <a:pPr marL="916559" lvl="2" indent="-358775"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alibri" pitchFamily="34" charset="0"/>
              </a:rPr>
              <a:t>Coating thermal noise reduction with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materials or configurations</a:t>
            </a:r>
          </a:p>
          <a:p>
            <a:pPr marL="916559" lvl="2" indent="-358775"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Calibri" pitchFamily="34" charset="0"/>
              </a:rPr>
              <a:t>Radiation pressure noise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mitigation</a:t>
            </a:r>
          </a:p>
          <a:p>
            <a:pPr marL="916559" lvl="2" indent="-358775">
              <a:spcBef>
                <a:spcPts val="600"/>
              </a:spcBef>
              <a:tabLst>
                <a:tab pos="2062163" algn="l"/>
                <a:tab pos="2597150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Parametric instabilities?</a:t>
            </a:r>
            <a:br>
              <a:rPr lang="en-US" dirty="0"/>
            </a:br>
            <a:r>
              <a:rPr lang="en-US" dirty="0"/>
              <a:t>Frequency dependent squeezing?</a:t>
            </a:r>
            <a:br>
              <a:rPr lang="en-US" dirty="0"/>
            </a:br>
            <a:r>
              <a:rPr lang="en-US" dirty="0"/>
              <a:t>Macroscopic quantum mechanics?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2</a:t>
            </a:fld>
            <a:endParaRPr lang="de-DE"/>
          </a:p>
        </p:txBody>
      </p:sp>
      <p:pic>
        <p:nvPicPr>
          <p:cNvPr id="8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dahl\AppData\Local\Temp\notesE61C0F\~042273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52273">
            <a:off x="3619452" y="3554640"/>
            <a:ext cx="6129293" cy="33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3659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9462 -0.178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Physical layout</a:t>
            </a:r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E23-0DC1-4858-92E3-A43396E81B84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20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4642"/>
            <a:ext cx="6984776" cy="49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0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2E23-0DC1-4858-92E3-A43396E81B84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21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1196522"/>
            <a:ext cx="9145016" cy="51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Ken Strain: </a:t>
            </a:r>
            <a:r>
              <a:rPr lang="en-GB" dirty="0">
                <a:solidFill>
                  <a:srgbClr val="F2F2F2"/>
                </a:solidFill>
              </a:rPr>
              <a:t>Scientific </a:t>
            </a:r>
            <a:r>
              <a:rPr lang="en-GB" dirty="0" smtClean="0">
                <a:solidFill>
                  <a:srgbClr val="F2F2F2"/>
                </a:solidFill>
              </a:rPr>
              <a:t>leader (Glasgow)</a:t>
            </a:r>
            <a:endParaRPr lang="en-GB" dirty="0">
              <a:solidFill>
                <a:srgbClr val="F2F2F2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>
                <a:solidFill>
                  <a:srgbClr val="FFFF00"/>
                </a:solidFill>
              </a:rPr>
              <a:t>Harald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Lück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en-GB" dirty="0" smtClean="0">
                <a:solidFill>
                  <a:srgbClr val="F2F2F2"/>
                </a:solidFill>
              </a:rPr>
              <a:t>Co-ordinator (Hannover)</a:t>
            </a: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Tobin </a:t>
            </a:r>
            <a:r>
              <a:rPr lang="en-GB" dirty="0" smtClean="0">
                <a:solidFill>
                  <a:srgbClr val="FFFF00"/>
                </a:solidFill>
              </a:rPr>
              <a:t>Fricke: </a:t>
            </a:r>
            <a:r>
              <a:rPr lang="en-GB" dirty="0" smtClean="0">
                <a:solidFill>
                  <a:srgbClr val="F2F2F2"/>
                </a:solidFill>
              </a:rPr>
              <a:t>Reference cavity, CDS, electronics</a:t>
            </a: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Conor </a:t>
            </a:r>
            <a:r>
              <a:rPr lang="en-GB" dirty="0" smtClean="0">
                <a:solidFill>
                  <a:srgbClr val="FFFF00"/>
                </a:solidFill>
              </a:rPr>
              <a:t>Mow-Lowry: </a:t>
            </a:r>
            <a:r>
              <a:rPr lang="en-GB" dirty="0" smtClean="0">
                <a:solidFill>
                  <a:srgbClr val="F2F2F2"/>
                </a:solidFill>
              </a:rPr>
              <a:t>Seismic isolation, suspensions, single-arm test</a:t>
            </a: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>
                <a:solidFill>
                  <a:srgbClr val="FFFF00"/>
                </a:solidFill>
              </a:rPr>
              <a:t>Vaishali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Adya</a:t>
            </a:r>
            <a:r>
              <a:rPr lang="en-GB" dirty="0">
                <a:solidFill>
                  <a:srgbClr val="FFFF00"/>
                </a:solidFill>
              </a:rPr>
              <a:t>:</a:t>
            </a:r>
            <a:r>
              <a:rPr lang="en-GB" dirty="0">
                <a:solidFill>
                  <a:srgbClr val="F2F2F2"/>
                </a:solidFill>
              </a:rPr>
              <a:t> </a:t>
            </a:r>
            <a:r>
              <a:rPr lang="en-GB" dirty="0" err="1">
                <a:solidFill>
                  <a:srgbClr val="F2F2F2"/>
                </a:solidFill>
              </a:rPr>
              <a:t>Interferometric</a:t>
            </a:r>
            <a:r>
              <a:rPr lang="en-GB" dirty="0">
                <a:solidFill>
                  <a:srgbClr val="F2F2F2"/>
                </a:solidFill>
              </a:rPr>
              <a:t> sensing &amp; </a:t>
            </a:r>
            <a:r>
              <a:rPr lang="en-GB" dirty="0" smtClean="0">
                <a:solidFill>
                  <a:srgbClr val="F2F2F2"/>
                </a:solidFill>
              </a:rPr>
              <a:t>control and simulations</a:t>
            </a: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Gerald Bergmann: </a:t>
            </a:r>
            <a:r>
              <a:rPr lang="en-GB" dirty="0">
                <a:solidFill>
                  <a:srgbClr val="F2F2F2"/>
                </a:solidFill>
              </a:rPr>
              <a:t>Isolation </a:t>
            </a:r>
            <a:r>
              <a:rPr lang="en-GB" dirty="0" smtClean="0">
                <a:solidFill>
                  <a:srgbClr val="F2F2F2"/>
                </a:solidFill>
              </a:rPr>
              <a:t>tables, ESD</a:t>
            </a:r>
            <a:endParaRPr lang="en-GB" dirty="0">
              <a:solidFill>
                <a:srgbClr val="F2F2F2"/>
              </a:solidFill>
            </a:endParaRP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Manuela </a:t>
            </a:r>
            <a:r>
              <a:rPr lang="en-GB" dirty="0" err="1" smtClean="0">
                <a:solidFill>
                  <a:srgbClr val="FFFF00"/>
                </a:solidFill>
              </a:rPr>
              <a:t>Hanke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en-GB" dirty="0">
                <a:solidFill>
                  <a:srgbClr val="F2F2F2"/>
                </a:solidFill>
              </a:rPr>
              <a:t>Reference cavity</a:t>
            </a:r>
            <a:endParaRPr lang="en-GB" dirty="0" smtClean="0">
              <a:solidFill>
                <a:srgbClr val="FFFF00"/>
              </a:solidFill>
            </a:endParaRP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Sina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Köhlenbeck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en-GB" dirty="0">
                <a:solidFill>
                  <a:srgbClr val="F2F2F2"/>
                </a:solidFill>
              </a:rPr>
              <a:t>Suspension Platform </a:t>
            </a:r>
            <a:r>
              <a:rPr lang="en-GB" dirty="0" smtClean="0">
                <a:solidFill>
                  <a:srgbClr val="F2F2F2"/>
                </a:solidFill>
              </a:rPr>
              <a:t>Interferometer</a:t>
            </a:r>
            <a:r>
              <a:rPr lang="en-GB" dirty="0" smtClean="0">
                <a:solidFill>
                  <a:srgbClr val="F2F2F2"/>
                </a:solidFill>
              </a:rPr>
              <a:t>, Single-arm test</a:t>
            </a:r>
            <a:endParaRPr lang="en-GB" dirty="0">
              <a:solidFill>
                <a:srgbClr val="F2F2F2"/>
              </a:solidFill>
            </a:endParaRP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Tobias </a:t>
            </a:r>
            <a:r>
              <a:rPr lang="en-GB" dirty="0" err="1">
                <a:solidFill>
                  <a:srgbClr val="FFFF00"/>
                </a:solidFill>
              </a:rPr>
              <a:t>Westphal</a:t>
            </a:r>
            <a:r>
              <a:rPr lang="en-GB" dirty="0">
                <a:solidFill>
                  <a:srgbClr val="FFFF00"/>
                </a:solidFill>
              </a:rPr>
              <a:t>: </a:t>
            </a:r>
            <a:r>
              <a:rPr lang="en-GB" dirty="0" smtClean="0">
                <a:solidFill>
                  <a:srgbClr val="F2F2F2"/>
                </a:solidFill>
              </a:rPr>
              <a:t>Non-SQL </a:t>
            </a:r>
            <a:r>
              <a:rPr lang="en-GB" dirty="0">
                <a:solidFill>
                  <a:srgbClr val="F2F2F2"/>
                </a:solidFill>
              </a:rPr>
              <a:t>suspensions, Thermal noise </a:t>
            </a:r>
            <a:r>
              <a:rPr lang="en-GB" dirty="0" smtClean="0">
                <a:solidFill>
                  <a:srgbClr val="F2F2F2"/>
                </a:solidFill>
              </a:rPr>
              <a:t>interferometer</a:t>
            </a:r>
          </a:p>
          <a:p>
            <a:pPr marL="800100" lvl="1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Aftab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Baig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en-GB" dirty="0" smtClean="0">
                <a:solidFill>
                  <a:srgbClr val="F2F2F2"/>
                </a:solidFill>
              </a:rPr>
              <a:t>SQL and steering suspensions</a:t>
            </a:r>
            <a:r>
              <a:rPr lang="en-GB" dirty="0">
                <a:solidFill>
                  <a:srgbClr val="F2F2F2"/>
                </a:solidFill>
              </a:rPr>
              <a:t>, </a:t>
            </a:r>
            <a:r>
              <a:rPr lang="en-GB" dirty="0" smtClean="0">
                <a:solidFill>
                  <a:srgbClr val="F2F2F2"/>
                </a:solidFill>
              </a:rPr>
              <a:t>Single-arm test</a:t>
            </a:r>
            <a:endParaRPr lang="en-GB" dirty="0">
              <a:solidFill>
                <a:srgbClr val="F2F2F2"/>
              </a:solidFill>
            </a:endParaRPr>
          </a:p>
          <a:p>
            <a:pPr marL="34290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Liam Cunningham, Russell Jones, Alan Cumming, Giles Hammond:</a:t>
            </a:r>
            <a:r>
              <a:rPr lang="en-GB" dirty="0">
                <a:solidFill>
                  <a:srgbClr val="F2F2F2"/>
                </a:solidFill>
              </a:rPr>
              <a:t> SQL IFO suspensions</a:t>
            </a:r>
          </a:p>
          <a:p>
            <a:pPr marL="34290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solidFill>
                  <a:srgbClr val="FFFF00"/>
                </a:solidFill>
              </a:rPr>
              <a:t>Sean </a:t>
            </a:r>
            <a:r>
              <a:rPr lang="en-GB" dirty="0" err="1" smtClean="0">
                <a:solidFill>
                  <a:srgbClr val="FFFF00"/>
                </a:solidFill>
              </a:rPr>
              <a:t>Leavey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>
                <a:solidFill>
                  <a:srgbClr val="FFFF00"/>
                </a:solidFill>
              </a:rPr>
              <a:t>Stefan </a:t>
            </a:r>
            <a:r>
              <a:rPr lang="en-GB" dirty="0" err="1" smtClean="0">
                <a:solidFill>
                  <a:srgbClr val="FFFF00"/>
                </a:solidFill>
              </a:rPr>
              <a:t>Hild</a:t>
            </a:r>
            <a:r>
              <a:rPr lang="en-GB" dirty="0" smtClean="0">
                <a:solidFill>
                  <a:srgbClr val="FFFF00"/>
                </a:solidFill>
              </a:rPr>
              <a:t>: </a:t>
            </a:r>
            <a:r>
              <a:rPr lang="en-GB" dirty="0" smtClean="0">
                <a:solidFill>
                  <a:srgbClr val="F2F2F2"/>
                </a:solidFill>
              </a:rPr>
              <a:t>Simulations and interferometric readout (Glasgow)</a:t>
            </a:r>
            <a:endParaRPr lang="en-GB" dirty="0" smtClean="0">
              <a:solidFill>
                <a:srgbClr val="FFFF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Gerrit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Kühn</a:t>
            </a:r>
            <a:r>
              <a:rPr lang="en-GB" dirty="0">
                <a:solidFill>
                  <a:srgbClr val="FFFF00"/>
                </a:solidFill>
              </a:rPr>
              <a:t>: </a:t>
            </a:r>
            <a:r>
              <a:rPr lang="en-GB" dirty="0">
                <a:solidFill>
                  <a:srgbClr val="F2F2F2"/>
                </a:solidFill>
              </a:rPr>
              <a:t>Real time control and data system</a:t>
            </a:r>
          </a:p>
          <a:p>
            <a:pPr marL="342900" lvl="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FFFF00"/>
                </a:solidFill>
              </a:rPr>
              <a:t>Andreas Weidner: </a:t>
            </a:r>
            <a:r>
              <a:rPr lang="en-GB" dirty="0">
                <a:solidFill>
                  <a:srgbClr val="F2F2F2"/>
                </a:solidFill>
              </a:rPr>
              <a:t>Electronics and Electrical design</a:t>
            </a:r>
          </a:p>
          <a:p>
            <a:pPr marL="342900" indent="-342900" fontAlgn="base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Benno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Willke</a:t>
            </a:r>
            <a:r>
              <a:rPr lang="en-GB" dirty="0">
                <a:solidFill>
                  <a:srgbClr val="FFFF00"/>
                </a:solidFill>
              </a:rPr>
              <a:t>, Jan Hendrik </a:t>
            </a:r>
            <a:r>
              <a:rPr lang="en-GB" dirty="0" err="1">
                <a:solidFill>
                  <a:srgbClr val="FFFF00"/>
                </a:solidFill>
              </a:rPr>
              <a:t>Pöld</a:t>
            </a:r>
            <a:r>
              <a:rPr lang="en-GB" dirty="0">
                <a:solidFill>
                  <a:srgbClr val="FFFF00"/>
                </a:solidFill>
              </a:rPr>
              <a:t>, Patrick </a:t>
            </a:r>
            <a:r>
              <a:rPr lang="en-GB" dirty="0" err="1" smtClean="0">
                <a:solidFill>
                  <a:srgbClr val="FFFF00"/>
                </a:solidFill>
              </a:rPr>
              <a:t>Oppermann</a:t>
            </a:r>
            <a:r>
              <a:rPr lang="en-GB" dirty="0" smtClean="0">
                <a:solidFill>
                  <a:srgbClr val="FFFF00"/>
                </a:solidFill>
              </a:rPr>
              <a:t>:</a:t>
            </a:r>
            <a:r>
              <a:rPr lang="en-GB" dirty="0" smtClean="0">
                <a:solidFill>
                  <a:srgbClr val="F2F2F2"/>
                </a:solidFill>
              </a:rPr>
              <a:t> </a:t>
            </a:r>
            <a:r>
              <a:rPr lang="en-GB" dirty="0">
                <a:solidFill>
                  <a:srgbClr val="F2F2F2"/>
                </a:solidFill>
              </a:rPr>
              <a:t>High power </a:t>
            </a:r>
            <a:r>
              <a:rPr lang="en-GB" dirty="0" smtClean="0">
                <a:solidFill>
                  <a:srgbClr val="F2F2F2"/>
                </a:solidFill>
              </a:rPr>
              <a:t>laser system</a:t>
            </a:r>
            <a:endParaRPr lang="en-GB" dirty="0">
              <a:solidFill>
                <a:srgbClr val="F2F2F2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Kasem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Mossavi</a:t>
            </a:r>
            <a:r>
              <a:rPr lang="en-GB" dirty="0">
                <a:solidFill>
                  <a:srgbClr val="FFFF00"/>
                </a:solidFill>
              </a:rPr>
              <a:t>: </a:t>
            </a:r>
            <a:r>
              <a:rPr lang="en-GB" dirty="0">
                <a:solidFill>
                  <a:srgbClr val="F2F2F2"/>
                </a:solidFill>
              </a:rPr>
              <a:t>Vacuum system and pumps control</a:t>
            </a:r>
          </a:p>
          <a:p>
            <a:pPr marL="446088" lvl="1" indent="11113">
              <a:lnSpc>
                <a:spcPct val="80000"/>
              </a:lnSpc>
              <a:spcBef>
                <a:spcPts val="3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 smtClean="0">
                <a:solidFill>
                  <a:srgbClr val="FFFF00"/>
                </a:solidFill>
              </a:rPr>
              <a:t>Thimotheus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Alig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, Alessandro </a:t>
            </a:r>
            <a:r>
              <a:rPr lang="en-GB" dirty="0" err="1">
                <a:solidFill>
                  <a:srgbClr val="FFFF00"/>
                </a:solidFill>
              </a:rPr>
              <a:t>Bertolini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>
                <a:solidFill>
                  <a:srgbClr val="FFFF00"/>
                </a:solidFill>
              </a:rPr>
              <a:t>Michael Born, </a:t>
            </a:r>
            <a:r>
              <a:rPr lang="en-GB" dirty="0" err="1" smtClean="0">
                <a:solidFill>
                  <a:srgbClr val="FFFF00"/>
                </a:solidFill>
              </a:rPr>
              <a:t>Yanbei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FFFF00"/>
                </a:solidFill>
              </a:rPr>
              <a:t>Chen, </a:t>
            </a:r>
            <a:r>
              <a:rPr lang="en-GB" dirty="0" err="1">
                <a:solidFill>
                  <a:srgbClr val="FFFF00"/>
                </a:solidFill>
              </a:rPr>
              <a:t>Katrin</a:t>
            </a:r>
            <a:r>
              <a:rPr lang="en-GB" dirty="0">
                <a:solidFill>
                  <a:srgbClr val="FFFF00"/>
                </a:solidFill>
              </a:rPr>
              <a:t> Dahl, </a:t>
            </a:r>
            <a:r>
              <a:rPr lang="en-GB" dirty="0" smtClean="0">
                <a:solidFill>
                  <a:srgbClr val="FFFF00"/>
                </a:solidFill>
              </a:rPr>
              <a:t>Stefan </a:t>
            </a:r>
            <a:r>
              <a:rPr lang="en-GB" dirty="0" err="1">
                <a:solidFill>
                  <a:srgbClr val="FFFF00"/>
                </a:solidFill>
              </a:rPr>
              <a:t>Danilishin</a:t>
            </a:r>
            <a:r>
              <a:rPr lang="en-GB" dirty="0">
                <a:solidFill>
                  <a:srgbClr val="FFFF00"/>
                </a:solidFill>
              </a:rPr>
              <a:t>, Stefan </a:t>
            </a:r>
            <a:r>
              <a:rPr lang="en-GB" dirty="0" err="1">
                <a:solidFill>
                  <a:srgbClr val="FFFF00"/>
                </a:solidFill>
              </a:rPr>
              <a:t>Goßler</a:t>
            </a:r>
            <a:r>
              <a:rPr lang="en-GB" dirty="0">
                <a:solidFill>
                  <a:srgbClr val="FFFF00"/>
                </a:solidFill>
              </a:rPr>
              <a:t>, Christian </a:t>
            </a:r>
            <a:r>
              <a:rPr lang="en-GB" dirty="0" err="1">
                <a:solidFill>
                  <a:srgbClr val="FFFF00"/>
                </a:solidFill>
              </a:rPr>
              <a:t>Gräf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smtClean="0">
                <a:solidFill>
                  <a:srgbClr val="FFFF00"/>
                </a:solidFill>
              </a:rPr>
              <a:t>Sabina </a:t>
            </a:r>
            <a:r>
              <a:rPr lang="en-GB" dirty="0" err="1" smtClean="0">
                <a:solidFill>
                  <a:srgbClr val="FFFF00"/>
                </a:solidFill>
              </a:rPr>
              <a:t>Huttner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 err="1" smtClean="0">
                <a:solidFill>
                  <a:srgbClr val="FFFF00"/>
                </a:solidFill>
              </a:rPr>
              <a:t>Fumiko</a:t>
            </a:r>
            <a:r>
              <a:rPr lang="en-GB" dirty="0" smtClean="0">
                <a:solidFill>
                  <a:srgbClr val="FFFF00"/>
                </a:solidFill>
              </a:rPr>
              <a:t> Kawazoe, </a:t>
            </a:r>
            <a:r>
              <a:rPr lang="en-GB" dirty="0" err="1" smtClean="0">
                <a:solidFill>
                  <a:srgbClr val="FFFF00"/>
                </a:solidFill>
              </a:rPr>
              <a:t>Kentaro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Somiya</a:t>
            </a:r>
            <a:r>
              <a:rPr lang="en-GB" dirty="0" smtClean="0">
                <a:solidFill>
                  <a:srgbClr val="FFFF00"/>
                </a:solidFill>
              </a:rPr>
              <a:t>, Bob Taylor, Alexander </a:t>
            </a:r>
            <a:r>
              <a:rPr lang="en-GB" dirty="0" err="1" smtClean="0">
                <a:solidFill>
                  <a:srgbClr val="FFFF00"/>
                </a:solidFill>
              </a:rPr>
              <a:t>Wanner</a:t>
            </a:r>
            <a:endParaRPr lang="en-GB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SQL interferometer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3</a:t>
            </a:fld>
            <a:endParaRPr lang="de-DE"/>
          </a:p>
        </p:txBody>
      </p:sp>
      <p:pic>
        <p:nvPicPr>
          <p:cNvPr id="8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5209321" cy="5517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" y="3231389"/>
            <a:ext cx="4347977" cy="315441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1268760"/>
            <a:ext cx="374441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 smtClean="0"/>
              <a:t>A Michelson interferometer with Fabry-Perot </a:t>
            </a:r>
            <a:br>
              <a:rPr lang="de-DE" sz="2400" dirty="0" smtClean="0"/>
            </a:br>
            <a:r>
              <a:rPr lang="de-DE" sz="2400" dirty="0" smtClean="0"/>
              <a:t>arm-cavities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9512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7483 -0.13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69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SQL interferometer triples</a:t>
            </a:r>
            <a:endParaRPr lang="de-DE" dirty="0"/>
          </a:p>
        </p:txBody>
      </p:sp>
      <p:pic>
        <p:nvPicPr>
          <p:cNvPr id="1026" name="Picture 2" descr="C:\Users\Johannes\Desktop\Bachelorarbeit_neu\Bachelorarbeit\Suspension_co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92" y="1268760"/>
            <a:ext cx="2741581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7B48-29F8-4E1B-AA5A-4CA9FD20DD6D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4</a:t>
            </a:fld>
            <a:endParaRPr lang="de-D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268760"/>
            <a:ext cx="3528392" cy="40324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Designed by Glasgow group, including 10um glass </a:t>
            </a:r>
            <a:r>
              <a:rPr lang="en-US" sz="2000" dirty="0" err="1" smtClean="0"/>
              <a:t>fibre</a:t>
            </a:r>
            <a:r>
              <a:rPr lang="en-US" sz="2000" dirty="0" smtClean="0"/>
              <a:t> welding techniques</a:t>
            </a:r>
          </a:p>
          <a:p>
            <a:r>
              <a:rPr lang="en-US" sz="2000" dirty="0" smtClean="0"/>
              <a:t>100g mirrors</a:t>
            </a:r>
          </a:p>
          <a:p>
            <a:r>
              <a:rPr lang="en-US" sz="2000" dirty="0" smtClean="0"/>
              <a:t>3 horizontal, 2 </a:t>
            </a:r>
            <a:r>
              <a:rPr lang="en-US" sz="2000" dirty="0" err="1" smtClean="0"/>
              <a:t>maraging</a:t>
            </a:r>
            <a:r>
              <a:rPr lang="en-US" sz="2000" dirty="0" smtClean="0"/>
              <a:t> vertical stages</a:t>
            </a:r>
          </a:p>
          <a:p>
            <a:r>
              <a:rPr lang="en-US" sz="2000" dirty="0" smtClean="0"/>
              <a:t>Monolithic final stage</a:t>
            </a:r>
          </a:p>
          <a:p>
            <a:r>
              <a:rPr lang="en-US" sz="2000" dirty="0" smtClean="0"/>
              <a:t>Eddy-current damped</a:t>
            </a:r>
          </a:p>
          <a:p>
            <a:r>
              <a:rPr lang="en-US" sz="2000" dirty="0" smtClean="0"/>
              <a:t>Novel ESD</a:t>
            </a:r>
            <a:endParaRPr lang="en-GB" sz="2000" dirty="0"/>
          </a:p>
        </p:txBody>
      </p:sp>
      <p:pic>
        <p:nvPicPr>
          <p:cNvPr id="10" name="Picture 3" descr="C:\Users\Johannes\Desktop\Bachelorarbeit\Vortrag\Pendel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42996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 mass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5</a:t>
            </a:fld>
            <a:endParaRPr lang="de-DE"/>
          </a:p>
        </p:txBody>
      </p:sp>
      <p:pic>
        <p:nvPicPr>
          <p:cNvPr id="12291" name="Picture 3" descr="C:\Users\Johannes\Desktop\Bachelorarbeit\Vortrag\Pendel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10" y="1265515"/>
            <a:ext cx="41781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hannes\Desktop\Bachelorarbeit_neu\Bachelorarbeit\UpperBladeModel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2" y="4365104"/>
            <a:ext cx="4361839" cy="1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2" y="1265515"/>
            <a:ext cx="436183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2880320" cy="1143000"/>
          </a:xfrm>
        </p:spPr>
        <p:txBody>
          <a:bodyPr/>
          <a:lstStyle/>
          <a:p>
            <a:pPr algn="l"/>
            <a:r>
              <a:rPr lang="de-DE" dirty="0" smtClean="0"/>
              <a:t>Top </a:t>
            </a:r>
            <a:r>
              <a:rPr lang="de-DE" dirty="0" err="1" smtClean="0"/>
              <a:t>Mass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4186808" cy="44973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220 g, main balancing and steering</a:t>
            </a:r>
          </a:p>
          <a:p>
            <a:r>
              <a:rPr lang="de-DE" sz="2400" dirty="0" smtClean="0"/>
              <a:t>Eddy-current damped, 4 coils, 2 blades</a:t>
            </a:r>
            <a:endParaRPr lang="de-DE" sz="2400" dirty="0" smtClean="0"/>
          </a:p>
        </p:txBody>
      </p:sp>
      <p:pic>
        <p:nvPicPr>
          <p:cNvPr id="2050" name="Picture 2" descr="C:\Users\Johannes\Desktop\Bachelorarbeit_neu\Bachelorarbeit\Top_Mass_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06" y="2132856"/>
            <a:ext cx="4159019" cy="41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AAD0-898F-4328-AFFF-909794A7EDC2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6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33196"/>
            <a:ext cx="18843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ohannes\Desktop\Bachelorarbeit_neu\Bachelorarbeit\LowerBladeMod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06" y="357970"/>
            <a:ext cx="4148674" cy="16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Penultimate mass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7</a:t>
            </a:fld>
            <a:endParaRPr lang="de-DE"/>
          </a:p>
        </p:txBody>
      </p:sp>
      <p:pic>
        <p:nvPicPr>
          <p:cNvPr id="13314" name="Picture 2" descr="C:\Users\Johannes\Desktop\Bachelorarbeit\Vortrag\Neuer Ordner\x2x_2_st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800000"/>
            <a:ext cx="5028572" cy="38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ohannes\Desktop\Bachelorarbeit\Vortrag\Pendel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312368" cy="49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Penultimate Mass </a:t>
            </a:r>
            <a:r>
              <a:rPr lang="de-DE" dirty="0" smtClean="0"/>
              <a:t>and fibre-guards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8E46-6077-4AE3-9CFA-84689B28C585}" type="datetime1">
              <a:rPr lang="de-DE" smtClean="0"/>
              <a:t>12.10.2014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8</a:t>
            </a:fld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8" y="2879754"/>
            <a:ext cx="2170342" cy="35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28" y="1484784"/>
            <a:ext cx="3662443" cy="22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Johannes\Desktop\Bachelorarbeit_neu\Bachelorarbeit\Penultimate_Mass_ne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8" y="1124744"/>
            <a:ext cx="2799228" cy="24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ohannes\Desktop\Bachelorarbeit_neu\Bachelorarbeit\PUM_Testmass_Foto_com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66801"/>
            <a:ext cx="2528170" cy="46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28" y="3789040"/>
            <a:ext cx="3660211" cy="195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mass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BC44-72A7-47BE-B97A-B283CFAE647C}" type="datetime1">
              <a:rPr lang="de-DE" smtClean="0"/>
              <a:t>12.10.2014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ED42-0315-45ED-AB44-223BB5687A39}" type="slidenum">
              <a:rPr lang="de-DE" smtClean="0"/>
              <a:t>9</a:t>
            </a:fld>
            <a:endParaRPr lang="de-DE"/>
          </a:p>
        </p:txBody>
      </p:sp>
      <p:pic>
        <p:nvPicPr>
          <p:cNvPr id="14339" name="Picture 3" descr="C:\Users\Johannes\Desktop\Bachelorarbeit\Vortrag\Pende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417771" cy="49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nes\Desktop\Bachelorarbeit_neu\Vortrag\AEI_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6573108"/>
            <a:ext cx="251519" cy="2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7"/>
            <a:ext cx="1935973" cy="49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2" descr="C:\Users\Johannes\Desktop\Bachelorarbeit\Vortrag\Neuer Ordner\x2x_3_st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53" y="1556791"/>
            <a:ext cx="5976664" cy="45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456</Words>
  <Application>Microsoft Office PowerPoint</Application>
  <PresentationFormat>On-screen Show (4:3)</PresentationFormat>
  <Paragraphs>135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Larissa</vt:lpstr>
      <vt:lpstr>Mirror suspensions at the AEI 10m-Prototype</vt:lpstr>
      <vt:lpstr>The 10m Prototype</vt:lpstr>
      <vt:lpstr>SQL interferometer</vt:lpstr>
      <vt:lpstr>SQL interferometer triples</vt:lpstr>
      <vt:lpstr>Top mass</vt:lpstr>
      <vt:lpstr>Top Mass</vt:lpstr>
      <vt:lpstr>Penultimate mass</vt:lpstr>
      <vt:lpstr>Penultimate Mass and fibre-guards</vt:lpstr>
      <vt:lpstr>Test mass</vt:lpstr>
      <vt:lpstr>ESD concept</vt:lpstr>
      <vt:lpstr>Expected longtiudinal motion</vt:lpstr>
      <vt:lpstr>PowerPoint Presentation</vt:lpstr>
      <vt:lpstr>Actuator tests</vt:lpstr>
      <vt:lpstr>Top-Mass (Pitch) </vt:lpstr>
      <vt:lpstr>Top-Mass (Yaw)</vt:lpstr>
      <vt:lpstr>PUM (Pitch)</vt:lpstr>
      <vt:lpstr>PUM (Yaw)</vt:lpstr>
      <vt:lpstr>Reference cavity 1kg triples</vt:lpstr>
      <vt:lpstr>Steering mirror suspensions</vt:lpstr>
      <vt:lpstr>Physical layout</vt:lpstr>
      <vt:lpstr>The team</vt:lpstr>
    </vt:vector>
  </TitlesOfParts>
  <Company>Ostfalia - Hochschule fur angewandte Wissenschaften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 und Test der Dreifachpendelaufhängung des AEI SQL Interferometers</dc:title>
  <dc:creator>Johannes</dc:creator>
  <cp:lastModifiedBy>cmmolo</cp:lastModifiedBy>
  <cp:revision>121</cp:revision>
  <dcterms:created xsi:type="dcterms:W3CDTF">2014-09-06T10:28:01Z</dcterms:created>
  <dcterms:modified xsi:type="dcterms:W3CDTF">2014-10-12T17:20:34Z</dcterms:modified>
</cp:coreProperties>
</file>