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47.xml" ContentType="application/vnd.openxmlformats-officedocument.presentationml.slide+xml"/>
  <Override PartName="/ppt/slides/slide4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76" r:id="rId3"/>
    <p:sldId id="284" r:id="rId4"/>
    <p:sldId id="257" r:id="rId5"/>
    <p:sldId id="258" r:id="rId6"/>
    <p:sldId id="302" r:id="rId7"/>
    <p:sldId id="266" r:id="rId8"/>
    <p:sldId id="267" r:id="rId9"/>
    <p:sldId id="273" r:id="rId10"/>
    <p:sldId id="291" r:id="rId11"/>
    <p:sldId id="292" r:id="rId12"/>
    <p:sldId id="300" r:id="rId13"/>
    <p:sldId id="298" r:id="rId14"/>
    <p:sldId id="299" r:id="rId15"/>
    <p:sldId id="286" r:id="rId16"/>
    <p:sldId id="287" r:id="rId17"/>
    <p:sldId id="259" r:id="rId18"/>
    <p:sldId id="262" r:id="rId19"/>
    <p:sldId id="260" r:id="rId20"/>
    <p:sldId id="261" r:id="rId21"/>
    <p:sldId id="293" r:id="rId22"/>
    <p:sldId id="294" r:id="rId23"/>
    <p:sldId id="301" r:id="rId24"/>
    <p:sldId id="277" r:id="rId25"/>
    <p:sldId id="270" r:id="rId26"/>
    <p:sldId id="307" r:id="rId27"/>
    <p:sldId id="303" r:id="rId28"/>
    <p:sldId id="271" r:id="rId29"/>
    <p:sldId id="304" r:id="rId30"/>
    <p:sldId id="288" r:id="rId31"/>
    <p:sldId id="289" r:id="rId32"/>
    <p:sldId id="282" r:id="rId33"/>
    <p:sldId id="290" r:id="rId34"/>
    <p:sldId id="280" r:id="rId35"/>
    <p:sldId id="281" r:id="rId36"/>
    <p:sldId id="306" r:id="rId37"/>
    <p:sldId id="283" r:id="rId38"/>
    <p:sldId id="305" r:id="rId39"/>
    <p:sldId id="268" r:id="rId40"/>
    <p:sldId id="275" r:id="rId41"/>
    <p:sldId id="297" r:id="rId42"/>
    <p:sldId id="296" r:id="rId43"/>
    <p:sldId id="272" r:id="rId44"/>
    <p:sldId id="278" r:id="rId45"/>
    <p:sldId id="274" r:id="rId46"/>
    <p:sldId id="279" r:id="rId47"/>
    <p:sldId id="263" r:id="rId48"/>
    <p:sldId id="264" r:id="rId49"/>
    <p:sldId id="285" r:id="rId50"/>
    <p:sldId id="29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7C6CB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67487-798C-1344-9BBB-BC484E72E6FC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87FBA-4A67-504B-AF41-CE4975C255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814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450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428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142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441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598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129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195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92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019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884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611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A1558-C321-944F-AF3D-6C5BF29C5312}" type="datetimeFigureOut">
              <a:rPr lang="en-US" smtClean="0"/>
              <a:pPr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BDED-5E1B-F04B-A1DB-405150C47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558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2.jpeg"/><Relationship Id="rId5" Type="http://schemas.openxmlformats.org/officeDocument/2006/relationships/image" Target="../media/image23.pdf"/><Relationship Id="rId6" Type="http://schemas.openxmlformats.org/officeDocument/2006/relationships/image" Target="../media/image24.png"/><Relationship Id="rId7" Type="http://schemas.openxmlformats.org/officeDocument/2006/relationships/image" Target="../media/image25.pdf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df"/><Relationship Id="rId5" Type="http://schemas.openxmlformats.org/officeDocument/2006/relationships/image" Target="../media/image30.png"/><Relationship Id="rId6" Type="http://schemas.openxmlformats.org/officeDocument/2006/relationships/image" Target="../media/image16.jpe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eg"/><Relationship Id="rId1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31.pdf"/><Relationship Id="rId6" Type="http://schemas.openxmlformats.org/officeDocument/2006/relationships/image" Target="../media/image32.png"/><Relationship Id="rId7" Type="http://schemas.openxmlformats.org/officeDocument/2006/relationships/image" Target="../media/image33.pdf"/><Relationship Id="rId8" Type="http://schemas.openxmlformats.org/officeDocument/2006/relationships/image" Target="../media/image34.png"/><Relationship Id="rId9" Type="http://schemas.openxmlformats.org/officeDocument/2006/relationships/image" Target="../media/image35.pdf"/><Relationship Id="rId10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pdf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df"/><Relationship Id="rId5" Type="http://schemas.openxmlformats.org/officeDocument/2006/relationships/image" Target="../media/image62.png"/><Relationship Id="rId6" Type="http://schemas.openxmlformats.org/officeDocument/2006/relationships/image" Target="../media/image57.jpe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df"/><Relationship Id="rId3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d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df"/><Relationship Id="rId3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df"/><Relationship Id="rId3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df"/><Relationship Id="rId3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df"/><Relationship Id="rId3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tation.aip.org/content/aip/journal/rsi/83/4/10.1063/1.4704459?ver=pdfcov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png"/><Relationship Id="rId9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1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df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Advanced LIGO Seismic Isolation and Control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J. Kissel, B. Shapiro, A. Pele, S. Biscans, </a:t>
            </a:r>
          </a:p>
          <a:p>
            <a:r>
              <a:rPr lang="en-US" sz="2800"/>
              <a:t>for the LIGO SEI, SUS, ISC Teams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G1401207 - </a:t>
            </a:r>
            <a:r>
              <a:rPr lang="en-US" dirty="0" smtClean="0"/>
              <a:t>Pisa - 13 October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290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otched Right Arrow 19"/>
          <p:cNvSpPr/>
          <p:nvPr/>
        </p:nvSpPr>
        <p:spPr>
          <a:xfrm rot="5400000">
            <a:off x="2123414" y="3531264"/>
            <a:ext cx="5049788" cy="222465"/>
          </a:xfrm>
          <a:prstGeom prst="notched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00FF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10</a:t>
            </a:fld>
            <a:endParaRPr lang="en-US"/>
          </a:p>
        </p:txBody>
      </p:sp>
      <p:pic>
        <p:nvPicPr>
          <p:cNvPr id="7" name="Picture 14" descr="HEPIHut_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742735"/>
            <a:ext cx="1332910" cy="190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L4-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7792" y="4666809"/>
            <a:ext cx="1200240" cy="176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HAM6ISI-LLO_Build-1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5777" y="602168"/>
            <a:ext cx="1372824" cy="194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GS13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4518386"/>
            <a:ext cx="1426288" cy="20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0" descr="T24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83500" y="2862802"/>
            <a:ext cx="1447800" cy="166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08419" y="534634"/>
            <a:ext cx="3299373" cy="218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CPS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MicroSense’s Capacitive Displacement Sensors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HAM-ISIs and BSC-ISIs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≤ 0.5 Hz Control, Static Alignment  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Good Noise, UHV compatible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5610" y="551369"/>
            <a:ext cx="2959690" cy="218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IPS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Kaman’s Inductive Position Sensors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HEPIs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≤ 0.5 Hz Control, Static Alignment  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Reasonable Noise, Long Range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8419" y="2774815"/>
            <a:ext cx="33886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T240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Nanometric’s Trillium 240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BSC-ISIs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0.01 ≤ f ≤ 1Hz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Like STS-2s, Triaxial,       no locking mechasim -&gt; podded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1043" y="4518386"/>
            <a:ext cx="2964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GS13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GeoTech’s GS-13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HAM-ISIs and BSC-ISIs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≥ 0.5 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awesome noise above 1Hz,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no locking mechanism -&gt; podded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0369" y="4666809"/>
            <a:ext cx="293742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L4C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Sercel’s L4-C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All Systems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≥ 0.5 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’cause: Good Noise, Cheap,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no locking mechanism -&gt; podded</a:t>
            </a:r>
          </a:p>
        </p:txBody>
      </p:sp>
      <p:pic>
        <p:nvPicPr>
          <p:cNvPr id="17" name="Picture 4" descr="STS-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23238" y="2862803"/>
            <a:ext cx="1443506" cy="148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393740" y="2787515"/>
            <a:ext cx="29644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STS2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Strekheisen’s STS-2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HEPIs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0.01 ≤ f ≤ 1Hz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Best in the ‘Biz below 1 Hz, Triaxial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96614" y="521934"/>
            <a:ext cx="178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“Low” Frequency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2314" y="6345191"/>
            <a:ext cx="183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“High” Frequency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21732" y="76813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72865" y="248415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 mHz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61765" y="441678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  Hz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92600" y="612614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800  Hz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3046"/>
          </a:xfrm>
        </p:spPr>
        <p:txBody>
          <a:bodyPr>
            <a:normAutofit/>
          </a:bodyPr>
          <a:lstStyle/>
          <a:p>
            <a:r>
              <a:rPr lang="en-US" sz="3200"/>
              <a:t>SEI Sensors and Their Noise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ligoseisensor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37770" y="927100"/>
            <a:ext cx="7240571" cy="559498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11</a:t>
            </a:fld>
            <a:endParaRPr lang="en-US"/>
          </a:p>
        </p:txBody>
      </p:sp>
      <p:pic>
        <p:nvPicPr>
          <p:cNvPr id="8" name="Picture 14" descr="HEPIHut_0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0" y="742735"/>
            <a:ext cx="1332910" cy="190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L4-C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7792" y="4666809"/>
            <a:ext cx="1200240" cy="176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HAM6ISI-LLO_Build-17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45777" y="602168"/>
            <a:ext cx="1372824" cy="194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5" descr="GS13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00" y="4518386"/>
            <a:ext cx="1426288" cy="20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0" descr="T24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83500" y="2862802"/>
            <a:ext cx="1447800" cy="166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STS-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23238" y="2862803"/>
            <a:ext cx="1443506" cy="148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1168104" y="1904704"/>
            <a:ext cx="1765300" cy="1308692"/>
          </a:xfrm>
          <a:prstGeom prst="straightConnector1">
            <a:avLst/>
          </a:prstGeom>
          <a:ln w="41275">
            <a:solidFill>
              <a:srgbClr val="3366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1"/>
          </p:cNvCxnSpPr>
          <p:nvPr/>
        </p:nvCxnSpPr>
        <p:spPr>
          <a:xfrm rot="10800000" flipV="1">
            <a:off x="7277101" y="1574912"/>
            <a:ext cx="468677" cy="2603388"/>
          </a:xfrm>
          <a:prstGeom prst="straightConnector1">
            <a:avLst/>
          </a:prstGeom>
          <a:ln w="41275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1"/>
          </p:cNvCxnSpPr>
          <p:nvPr/>
        </p:nvCxnSpPr>
        <p:spPr>
          <a:xfrm>
            <a:off x="1466744" y="3605416"/>
            <a:ext cx="1886056" cy="1588"/>
          </a:xfrm>
          <a:prstGeom prst="straightConnector1">
            <a:avLst/>
          </a:prstGeom>
          <a:ln w="41275">
            <a:solidFill>
              <a:srgbClr val="16DF43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2" idx="1"/>
          </p:cNvCxnSpPr>
          <p:nvPr/>
        </p:nvCxnSpPr>
        <p:spPr>
          <a:xfrm rot="10800000" flipV="1">
            <a:off x="7010400" y="3695925"/>
            <a:ext cx="673100" cy="1472975"/>
          </a:xfrm>
          <a:prstGeom prst="straightConnector1">
            <a:avLst/>
          </a:prstGeom>
          <a:ln w="41275">
            <a:solidFill>
              <a:srgbClr val="6EE7B2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396410" y="5168901"/>
            <a:ext cx="4953590" cy="1261564"/>
          </a:xfrm>
          <a:prstGeom prst="straightConnector1">
            <a:avLst/>
          </a:prstGeom>
          <a:ln w="41275">
            <a:solidFill>
              <a:srgbClr val="008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V="1">
            <a:off x="7147946" y="5475855"/>
            <a:ext cx="889003" cy="630693"/>
          </a:xfrm>
          <a:prstGeom prst="straightConnector1">
            <a:avLst/>
          </a:prstGeom>
          <a:ln w="41275">
            <a:solidFill>
              <a:srgbClr val="00E9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2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3046"/>
          </a:xfrm>
        </p:spPr>
        <p:txBody>
          <a:bodyPr>
            <a:normAutofit/>
          </a:bodyPr>
          <a:lstStyle/>
          <a:p>
            <a:r>
              <a:rPr lang="en-US" sz="3200"/>
              <a:t>SEI Sensors and Their Noise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12</a:t>
            </a:fld>
            <a:endParaRPr lang="en-US"/>
          </a:p>
        </p:txBody>
      </p:sp>
      <p:pic>
        <p:nvPicPr>
          <p:cNvPr id="21" name="Picture 14" descr="HEPIHut_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563" y="831777"/>
            <a:ext cx="10874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5" descr="L4-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513" y="722385"/>
            <a:ext cx="103822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5068888" y="2683253"/>
            <a:ext cx="1520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Calibri" charset="0"/>
              </a:rPr>
              <a:t>Position Sensor</a:t>
            </a: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6572250" y="2757560"/>
            <a:ext cx="928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300"/>
                </a:solidFill>
                <a:latin typeface="Calibri" charset="0"/>
              </a:rPr>
              <a:t>Inertial </a:t>
            </a:r>
          </a:p>
          <a:p>
            <a:r>
              <a:rPr lang="en-US">
                <a:solidFill>
                  <a:srgbClr val="00C300"/>
                </a:solidFill>
                <a:latin typeface="Calibri" charset="0"/>
              </a:rPr>
              <a:t>Sensor</a:t>
            </a:r>
          </a:p>
        </p:txBody>
      </p:sp>
      <p:pic>
        <p:nvPicPr>
          <p:cNvPr id="25" name="Picture 18" descr="HEPIHut_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9375" y="852671"/>
            <a:ext cx="1103313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7600950" y="2647766"/>
            <a:ext cx="1257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6600"/>
                </a:solidFill>
                <a:latin typeface="Calibri" charset="0"/>
              </a:rPr>
              <a:t>Hydraulic</a:t>
            </a:r>
          </a:p>
          <a:p>
            <a:pPr algn="ctr"/>
            <a:r>
              <a:rPr lang="en-US">
                <a:solidFill>
                  <a:srgbClr val="FF6600"/>
                </a:solidFill>
                <a:latin typeface="Calibri" charset="0"/>
              </a:rPr>
              <a:t>Actuators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6610650" y="2188369"/>
            <a:ext cx="974725" cy="667922"/>
            <a:chOff x="6610730" y="5557120"/>
            <a:chExt cx="975122" cy="666824"/>
          </a:xfrm>
        </p:grpSpPr>
        <p:sp>
          <p:nvSpPr>
            <p:cNvPr id="28" name="TextBox 26"/>
            <p:cNvSpPr txBox="1">
              <a:spLocks noChangeArrowheads="1"/>
            </p:cNvSpPr>
            <p:nvPr/>
          </p:nvSpPr>
          <p:spPr bwMode="auto">
            <a:xfrm>
              <a:off x="6681606" y="5557120"/>
              <a:ext cx="624188" cy="460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L4C</a:t>
              </a:r>
            </a:p>
          </p:txBody>
        </p:sp>
        <p:sp>
          <p:nvSpPr>
            <p:cNvPr id="29" name="TextBox 27"/>
            <p:cNvSpPr txBox="1">
              <a:spLocks noChangeArrowheads="1"/>
            </p:cNvSpPr>
            <p:nvPr/>
          </p:nvSpPr>
          <p:spPr bwMode="auto">
            <a:xfrm>
              <a:off x="6610730" y="5916168"/>
              <a:ext cx="975122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Lucida Calligraphy" charset="0"/>
                  <a:ea typeface="Lucida Calligraphy" charset="0"/>
                  <a:cs typeface="Lucida Calligraphy" charset="0"/>
                </a:rPr>
                <a:t>f</a:t>
              </a:r>
              <a:r>
                <a:rPr lang="en-US" sz="1400"/>
                <a:t> = ~1 Hz</a:t>
              </a:r>
            </a:p>
          </p:txBody>
        </p:sp>
      </p:grp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5563862" y="2340769"/>
            <a:ext cx="623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/>
              <a:t>IPS</a:t>
            </a: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7904597" y="2312865"/>
            <a:ext cx="8329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/>
              <a:t>ACT</a:t>
            </a:r>
          </a:p>
        </p:txBody>
      </p:sp>
      <p:pic>
        <p:nvPicPr>
          <p:cNvPr id="32" name="Picture 31" descr="BSCHEPI_Sprin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15692737">
            <a:off x="1753245" y="3098498"/>
            <a:ext cx="1247636" cy="464448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17101" y="5745328"/>
            <a:ext cx="802675" cy="7315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2"/>
          <p:cNvSpPr txBox="1">
            <a:spLocks noChangeArrowheads="1"/>
          </p:cNvSpPr>
          <p:nvPr/>
        </p:nvSpPr>
        <p:spPr bwMode="auto">
          <a:xfrm>
            <a:off x="1524653" y="6013871"/>
            <a:ext cx="1520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Euler Springs</a:t>
            </a:r>
          </a:p>
        </p:txBody>
      </p:sp>
      <p:sp>
        <p:nvSpPr>
          <p:cNvPr id="41" name="Rectangle 40"/>
          <p:cNvSpPr/>
          <p:nvPr/>
        </p:nvSpPr>
        <p:spPr>
          <a:xfrm rot="1821843">
            <a:off x="4554162" y="1332982"/>
            <a:ext cx="379829" cy="683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43"/>
          <p:cNvGrpSpPr/>
          <p:nvPr/>
        </p:nvGrpSpPr>
        <p:grpSpPr>
          <a:xfrm>
            <a:off x="-3839" y="413451"/>
            <a:ext cx="4975440" cy="4570693"/>
            <a:chOff x="-3839" y="413451"/>
            <a:chExt cx="4975440" cy="4570693"/>
          </a:xfrm>
        </p:grpSpPr>
        <p:grpSp>
          <p:nvGrpSpPr>
            <p:cNvPr id="9" name="Group 32"/>
            <p:cNvGrpSpPr/>
            <p:nvPr/>
          </p:nvGrpSpPr>
          <p:grpSpPr>
            <a:xfrm>
              <a:off x="0" y="527032"/>
              <a:ext cx="4971601" cy="4446256"/>
              <a:chOff x="0" y="527032"/>
              <a:chExt cx="4971601" cy="4446256"/>
            </a:xfrm>
          </p:grpSpPr>
          <p:pic>
            <p:nvPicPr>
              <p:cNvPr id="10" name="Picture 9" descr="BSCHEPI_OneCorner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0" y="527032"/>
                <a:ext cx="4971601" cy="4446256"/>
              </a:xfrm>
              <a:prstGeom prst="rect">
                <a:avLst/>
              </a:prstGeom>
            </p:spPr>
          </p:pic>
          <p:sp>
            <p:nvSpPr>
              <p:cNvPr id="11" name="Right Arrow 10"/>
              <p:cNvSpPr/>
              <p:nvPr/>
            </p:nvSpPr>
            <p:spPr>
              <a:xfrm>
                <a:off x="325651" y="1899722"/>
                <a:ext cx="1172341" cy="314810"/>
              </a:xfrm>
              <a:prstGeom prst="rightArrow">
                <a:avLst/>
              </a:prstGeom>
              <a:solidFill>
                <a:srgbClr val="FF6600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Arrow 12"/>
              <p:cNvSpPr/>
              <p:nvPr/>
            </p:nvSpPr>
            <p:spPr>
              <a:xfrm rot="16200000">
                <a:off x="2538028" y="3702167"/>
                <a:ext cx="1172341" cy="314810"/>
              </a:xfrm>
              <a:prstGeom prst="rightArrow">
                <a:avLst/>
              </a:prstGeom>
              <a:solidFill>
                <a:srgbClr val="FF6600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Arrow 13"/>
              <p:cNvSpPr/>
              <p:nvPr/>
            </p:nvSpPr>
            <p:spPr>
              <a:xfrm rot="16200000">
                <a:off x="2920673" y="2690379"/>
                <a:ext cx="407054" cy="314814"/>
              </a:xfrm>
              <a:prstGeom prst="rightArrow">
                <a:avLst/>
              </a:prstGeom>
              <a:solidFill>
                <a:srgbClr val="0000FF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1726546" y="1899722"/>
                <a:ext cx="407054" cy="314814"/>
              </a:xfrm>
              <a:prstGeom prst="rightArrow">
                <a:avLst/>
              </a:prstGeom>
              <a:solidFill>
                <a:srgbClr val="0000FF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6200000">
                <a:off x="2795831" y="1313549"/>
                <a:ext cx="407054" cy="314814"/>
              </a:xfrm>
              <a:prstGeom prst="rightArrow">
                <a:avLst/>
              </a:prstGeom>
              <a:solidFill>
                <a:srgbClr val="008000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10800000">
                <a:off x="2638424" y="1899718"/>
                <a:ext cx="407054" cy="314814"/>
              </a:xfrm>
              <a:prstGeom prst="rightArrow">
                <a:avLst/>
              </a:prstGeom>
              <a:solidFill>
                <a:srgbClr val="008000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7246739">
                <a:off x="3753836" y="1292971"/>
                <a:ext cx="777720" cy="314810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3562297">
                <a:off x="1430810" y="1275589"/>
                <a:ext cx="787523" cy="314810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457201" y="3414529"/>
              <a:ext cx="900370" cy="1569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3839" y="2888472"/>
              <a:ext cx="900370" cy="683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57571" y="3810721"/>
              <a:ext cx="379829" cy="683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50471" y="2548008"/>
              <a:ext cx="721130" cy="1321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98602" y="3528049"/>
              <a:ext cx="379829" cy="683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19832180">
              <a:off x="862427" y="413451"/>
              <a:ext cx="379829" cy="683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977973">
              <a:off x="3510441" y="445947"/>
              <a:ext cx="379829" cy="919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0789"/>
          </a:xfrm>
        </p:spPr>
        <p:txBody>
          <a:bodyPr/>
          <a:lstStyle/>
          <a:p>
            <a:r>
              <a:rPr lang="en-US"/>
              <a:t>Where stuff is on </a:t>
            </a:r>
            <a:r>
              <a:rPr lang="en-US">
                <a:solidFill>
                  <a:srgbClr val="3366FF"/>
                </a:solidFill>
              </a:rPr>
              <a:t>HEPI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9445" y="3484632"/>
            <a:ext cx="4137688" cy="31056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LIGO-G0901062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Jeffrey Kissel, MIT Dec 11th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4F6F0-B8DB-FC4C-8063-566ED2657C2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0494" name="TextBox 9"/>
          <p:cNvSpPr txBox="1">
            <a:spLocks noChangeArrowheads="1"/>
          </p:cNvSpPr>
          <p:nvPr/>
        </p:nvSpPr>
        <p:spPr bwMode="auto">
          <a:xfrm>
            <a:off x="6096677" y="2898262"/>
            <a:ext cx="898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300"/>
                </a:solidFill>
                <a:latin typeface="Calibri" charset="0"/>
              </a:rPr>
              <a:t>Inertial   </a:t>
            </a:r>
          </a:p>
          <a:p>
            <a:r>
              <a:rPr lang="en-US">
                <a:solidFill>
                  <a:srgbClr val="00C300"/>
                </a:solidFill>
                <a:latin typeface="Calibri" charset="0"/>
              </a:rPr>
              <a:t> Sensor</a:t>
            </a:r>
          </a:p>
        </p:txBody>
      </p:sp>
      <p:pic>
        <p:nvPicPr>
          <p:cNvPr id="20496" name="Picture 45" descr="GS13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6770" y="721231"/>
            <a:ext cx="1117600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2" name="TextBox 57"/>
          <p:cNvSpPr txBox="1">
            <a:spLocks noChangeArrowheads="1"/>
          </p:cNvSpPr>
          <p:nvPr/>
        </p:nvSpPr>
        <p:spPr bwMode="auto">
          <a:xfrm>
            <a:off x="4005933" y="6166571"/>
            <a:ext cx="974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Lucida Calligraphy" charset="0"/>
                <a:ea typeface="Lucida Calligraphy" charset="0"/>
                <a:cs typeface="Lucida Calligraphy" charset="0"/>
              </a:rPr>
              <a:t>f</a:t>
            </a:r>
            <a:r>
              <a:rPr lang="en-US" sz="1400"/>
              <a:t> = ~1 Hz</a:t>
            </a:r>
          </a:p>
        </p:txBody>
      </p:sp>
      <p:sp>
        <p:nvSpPr>
          <p:cNvPr id="20504" name="TextBox 59"/>
          <p:cNvSpPr txBox="1">
            <a:spLocks noChangeArrowheads="1"/>
          </p:cNvSpPr>
          <p:nvPr/>
        </p:nvSpPr>
        <p:spPr bwMode="auto">
          <a:xfrm>
            <a:off x="6139645" y="2666487"/>
            <a:ext cx="974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Lucida Calligraphy" charset="0"/>
                <a:ea typeface="Lucida Calligraphy" charset="0"/>
                <a:cs typeface="Lucida Calligraphy" charset="0"/>
              </a:rPr>
              <a:t>f</a:t>
            </a:r>
            <a:r>
              <a:rPr lang="en-US" sz="1400"/>
              <a:t> = ~1 Hz</a:t>
            </a:r>
          </a:p>
        </p:txBody>
      </p:sp>
      <p:pic>
        <p:nvPicPr>
          <p:cNvPr id="30" name="Picture 3" descr="aLIGO_HAMISI_NoOpticsTabl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22" y="469999"/>
            <a:ext cx="4387749" cy="428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>
            <a:normAutofit fontScale="90000"/>
          </a:bodyPr>
          <a:lstStyle/>
          <a:p>
            <a:r>
              <a:rPr lang="en-US"/>
              <a:t>Where stuff is on a </a:t>
            </a:r>
            <a:r>
              <a:rPr lang="en-US">
                <a:solidFill>
                  <a:srgbClr val="FF6600"/>
                </a:solidFill>
              </a:rPr>
              <a:t>HAM-ISI</a:t>
            </a:r>
          </a:p>
        </p:txBody>
      </p:sp>
      <p:sp>
        <p:nvSpPr>
          <p:cNvPr id="37" name="TextBox 26"/>
          <p:cNvSpPr txBox="1">
            <a:spLocks noChangeArrowheads="1"/>
          </p:cNvSpPr>
          <p:nvPr/>
        </p:nvSpPr>
        <p:spPr bwMode="auto">
          <a:xfrm>
            <a:off x="4099046" y="5773890"/>
            <a:ext cx="623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/>
              <a:t>L4C</a:t>
            </a:r>
          </a:p>
        </p:txBody>
      </p:sp>
      <p:sp>
        <p:nvSpPr>
          <p:cNvPr id="38" name="TextBox 26"/>
          <p:cNvSpPr txBox="1">
            <a:spLocks noChangeArrowheads="1"/>
          </p:cNvSpPr>
          <p:nvPr/>
        </p:nvSpPr>
        <p:spPr bwMode="auto">
          <a:xfrm>
            <a:off x="6141185" y="2319843"/>
            <a:ext cx="8334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/>
              <a:t>GS13</a:t>
            </a:r>
          </a:p>
        </p:txBody>
      </p:sp>
      <p:pic>
        <p:nvPicPr>
          <p:cNvPr id="40" name="Picture 39" descr="aLIGOSupportStage_sm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92880" y="3492035"/>
            <a:ext cx="3620920" cy="2967142"/>
          </a:xfrm>
          <a:prstGeom prst="rect">
            <a:avLst/>
          </a:prstGeom>
        </p:spPr>
      </p:pic>
      <p:grpSp>
        <p:nvGrpSpPr>
          <p:cNvPr id="2" name="Group 112"/>
          <p:cNvGrpSpPr/>
          <p:nvPr/>
        </p:nvGrpSpPr>
        <p:grpSpPr>
          <a:xfrm>
            <a:off x="4477532" y="778694"/>
            <a:ext cx="1519238" cy="2408541"/>
            <a:chOff x="5129910" y="778694"/>
            <a:chExt cx="1519238" cy="2408541"/>
          </a:xfrm>
        </p:grpSpPr>
        <p:pic>
          <p:nvPicPr>
            <p:cNvPr id="41" name="Picture 5" descr="HAM6ISI-LLO_Build-17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94480" y="778694"/>
              <a:ext cx="1121547" cy="158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5129910" y="2574666"/>
              <a:ext cx="15192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Calibri" charset="0"/>
                </a:rPr>
                <a:t>Displacement</a:t>
              </a:r>
            </a:p>
          </p:txBody>
        </p:sp>
        <p:sp>
          <p:nvSpPr>
            <p:cNvPr id="43" name="TextBox 26"/>
            <p:cNvSpPr txBox="1">
              <a:spLocks noChangeArrowheads="1"/>
            </p:cNvSpPr>
            <p:nvPr/>
          </p:nvSpPr>
          <p:spPr bwMode="auto">
            <a:xfrm>
              <a:off x="5570599" y="2288662"/>
              <a:ext cx="7690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CPS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485596" y="2817903"/>
              <a:ext cx="8193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Calibri" charset="0"/>
                </a:rPr>
                <a:t>Sensor</a:t>
              </a:r>
              <a:endParaRPr lang="en-US"/>
            </a:p>
          </p:txBody>
        </p:sp>
      </p:grpSp>
      <p:sp>
        <p:nvSpPr>
          <p:cNvPr id="45" name="Right Arrow 44"/>
          <p:cNvSpPr/>
          <p:nvPr/>
        </p:nvSpPr>
        <p:spPr>
          <a:xfrm rot="17753899">
            <a:off x="772590" y="1597263"/>
            <a:ext cx="407054" cy="314814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 rot="3634757">
            <a:off x="3408078" y="1734800"/>
            <a:ext cx="407054" cy="314814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10800000">
            <a:off x="1983067" y="4015886"/>
            <a:ext cx="407054" cy="314814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7" name="Picture 44" descr="L4-C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32472" y="4470400"/>
            <a:ext cx="930208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3"/>
          <p:cNvGrpSpPr/>
          <p:nvPr/>
        </p:nvGrpSpPr>
        <p:grpSpPr>
          <a:xfrm>
            <a:off x="1250120" y="4028586"/>
            <a:ext cx="241301" cy="251314"/>
            <a:chOff x="1536812" y="5204314"/>
            <a:chExt cx="342900" cy="342900"/>
          </a:xfrm>
        </p:grpSpPr>
        <p:sp>
          <p:nvSpPr>
            <p:cNvPr id="52" name="Oval 51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54"/>
          <p:cNvGrpSpPr/>
          <p:nvPr/>
        </p:nvGrpSpPr>
        <p:grpSpPr>
          <a:xfrm>
            <a:off x="3880732" y="2491043"/>
            <a:ext cx="241301" cy="251314"/>
            <a:chOff x="1536812" y="5204314"/>
            <a:chExt cx="342900" cy="342900"/>
          </a:xfrm>
        </p:grpSpPr>
        <p:sp>
          <p:nvSpPr>
            <p:cNvPr id="56" name="Oval 55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58"/>
          <p:cNvGrpSpPr/>
          <p:nvPr/>
        </p:nvGrpSpPr>
        <p:grpSpPr>
          <a:xfrm>
            <a:off x="1270111" y="946480"/>
            <a:ext cx="241301" cy="251314"/>
            <a:chOff x="1536812" y="5204314"/>
            <a:chExt cx="342900" cy="342900"/>
          </a:xfrm>
        </p:grpSpPr>
        <p:sp>
          <p:nvSpPr>
            <p:cNvPr id="60" name="Oval 59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ight Arrow 61"/>
          <p:cNvSpPr/>
          <p:nvPr/>
        </p:nvSpPr>
        <p:spPr>
          <a:xfrm rot="18091871">
            <a:off x="30751" y="2152217"/>
            <a:ext cx="407054" cy="181313"/>
          </a:xfrm>
          <a:prstGeom prst="rightArrow">
            <a:avLst/>
          </a:prstGeom>
          <a:solidFill>
            <a:srgbClr val="0000FF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64"/>
          <p:cNvGrpSpPr/>
          <p:nvPr/>
        </p:nvGrpSpPr>
        <p:grpSpPr>
          <a:xfrm>
            <a:off x="5882469" y="4330700"/>
            <a:ext cx="241301" cy="251314"/>
            <a:chOff x="1536812" y="5204314"/>
            <a:chExt cx="342900" cy="342900"/>
          </a:xfrm>
        </p:grpSpPr>
        <p:sp>
          <p:nvSpPr>
            <p:cNvPr id="66" name="Oval 65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67"/>
          <p:cNvGrpSpPr/>
          <p:nvPr/>
        </p:nvGrpSpPr>
        <p:grpSpPr>
          <a:xfrm>
            <a:off x="7924642" y="4147893"/>
            <a:ext cx="241301" cy="251314"/>
            <a:chOff x="1536812" y="5204314"/>
            <a:chExt cx="342900" cy="342900"/>
          </a:xfrm>
        </p:grpSpPr>
        <p:sp>
          <p:nvSpPr>
            <p:cNvPr id="69" name="Oval 68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70"/>
          <p:cNvGrpSpPr/>
          <p:nvPr/>
        </p:nvGrpSpPr>
        <p:grpSpPr>
          <a:xfrm>
            <a:off x="7016749" y="6026871"/>
            <a:ext cx="241301" cy="251314"/>
            <a:chOff x="1536812" y="5204314"/>
            <a:chExt cx="342900" cy="342900"/>
          </a:xfrm>
        </p:grpSpPr>
        <p:sp>
          <p:nvSpPr>
            <p:cNvPr id="72" name="Oval 71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73"/>
          <p:cNvGrpSpPr/>
          <p:nvPr/>
        </p:nvGrpSpPr>
        <p:grpSpPr>
          <a:xfrm>
            <a:off x="5053795" y="4851521"/>
            <a:ext cx="241301" cy="251314"/>
            <a:chOff x="1536812" y="5204314"/>
            <a:chExt cx="342900" cy="342900"/>
          </a:xfrm>
        </p:grpSpPr>
        <p:sp>
          <p:nvSpPr>
            <p:cNvPr id="75" name="Oval 74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rgbClr val="7D75C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rgbClr val="7D75CA"/>
            </a:solidFill>
            <a:ln>
              <a:solidFill>
                <a:srgbClr val="7D75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ight Arrow 85"/>
          <p:cNvSpPr/>
          <p:nvPr/>
        </p:nvSpPr>
        <p:spPr>
          <a:xfrm rot="968302">
            <a:off x="7435512" y="4051930"/>
            <a:ext cx="359546" cy="246098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/>
          <p:cNvSpPr/>
          <p:nvPr/>
        </p:nvSpPr>
        <p:spPr>
          <a:xfrm rot="7880540">
            <a:off x="7305294" y="5687572"/>
            <a:ext cx="359546" cy="246098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/>
          <p:cNvSpPr/>
          <p:nvPr/>
        </p:nvSpPr>
        <p:spPr>
          <a:xfrm rot="14889819">
            <a:off x="5839267" y="4795595"/>
            <a:ext cx="359546" cy="246098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97269" y="5424029"/>
            <a:ext cx="3808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SRCL </a:t>
            </a:r>
            <a:r>
              <a:rPr lang="en-US">
                <a:solidFill>
                  <a:srgbClr val="FF6600"/>
                </a:solidFill>
              </a:rPr>
              <a:t>HAM-ISIs </a:t>
            </a:r>
            <a:r>
              <a:rPr lang="en-US"/>
              <a:t>will have “extra” L4Cs on the support stage (ST0) for feed-forward use around 10 Hz</a:t>
            </a:r>
          </a:p>
        </p:txBody>
      </p:sp>
      <p:sp>
        <p:nvSpPr>
          <p:cNvPr id="90" name="Right Arrow 89"/>
          <p:cNvSpPr/>
          <p:nvPr/>
        </p:nvSpPr>
        <p:spPr>
          <a:xfrm rot="18103007">
            <a:off x="371646" y="2401070"/>
            <a:ext cx="407054" cy="181313"/>
          </a:xfrm>
          <a:prstGeom prst="rightArrow">
            <a:avLst/>
          </a:prstGeom>
          <a:solidFill>
            <a:srgbClr val="FF6704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ight Arrow 90"/>
          <p:cNvSpPr/>
          <p:nvPr/>
        </p:nvSpPr>
        <p:spPr>
          <a:xfrm rot="10800000">
            <a:off x="2764095" y="4122604"/>
            <a:ext cx="407054" cy="181313"/>
          </a:xfrm>
          <a:prstGeom prst="rightArrow">
            <a:avLst/>
          </a:prstGeom>
          <a:solidFill>
            <a:srgbClr val="FF6704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ight Arrow 91"/>
          <p:cNvSpPr/>
          <p:nvPr/>
        </p:nvSpPr>
        <p:spPr>
          <a:xfrm rot="10800000">
            <a:off x="2764095" y="4432049"/>
            <a:ext cx="407054" cy="181313"/>
          </a:xfrm>
          <a:prstGeom prst="rightArrow">
            <a:avLst/>
          </a:prstGeom>
          <a:solidFill>
            <a:srgbClr val="0000FF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Arrow 92"/>
          <p:cNvSpPr/>
          <p:nvPr/>
        </p:nvSpPr>
        <p:spPr>
          <a:xfrm rot="3444687">
            <a:off x="3356998" y="921562"/>
            <a:ext cx="407054" cy="181313"/>
          </a:xfrm>
          <a:prstGeom prst="rightArrow">
            <a:avLst/>
          </a:prstGeom>
          <a:solidFill>
            <a:srgbClr val="0000FF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/>
          <p:cNvSpPr/>
          <p:nvPr/>
        </p:nvSpPr>
        <p:spPr>
          <a:xfrm rot="3473862">
            <a:off x="2967622" y="1107137"/>
            <a:ext cx="407054" cy="181313"/>
          </a:xfrm>
          <a:prstGeom prst="rightArrow">
            <a:avLst/>
          </a:prstGeom>
          <a:solidFill>
            <a:srgbClr val="FF6704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94"/>
          <p:cNvGrpSpPr/>
          <p:nvPr/>
        </p:nvGrpSpPr>
        <p:grpSpPr>
          <a:xfrm>
            <a:off x="5576948" y="5158672"/>
            <a:ext cx="241301" cy="251314"/>
            <a:chOff x="1536812" y="5204314"/>
            <a:chExt cx="342900" cy="342900"/>
          </a:xfrm>
        </p:grpSpPr>
        <p:sp>
          <p:nvSpPr>
            <p:cNvPr id="96" name="Oval 95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FF6704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7258050" y="3536224"/>
            <a:ext cx="241301" cy="251314"/>
            <a:chOff x="1536812" y="5204314"/>
            <a:chExt cx="342900" cy="342900"/>
          </a:xfrm>
        </p:grpSpPr>
        <p:sp>
          <p:nvSpPr>
            <p:cNvPr id="100" name="Oval 99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FF6704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7866551" y="5842681"/>
            <a:ext cx="241301" cy="251314"/>
            <a:chOff x="1536812" y="5204314"/>
            <a:chExt cx="342900" cy="342900"/>
          </a:xfrm>
        </p:grpSpPr>
        <p:sp>
          <p:nvSpPr>
            <p:cNvPr id="103" name="Oval 102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FF6704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04"/>
          <p:cNvGrpSpPr/>
          <p:nvPr/>
        </p:nvGrpSpPr>
        <p:grpSpPr>
          <a:xfrm>
            <a:off x="8438208" y="3492035"/>
            <a:ext cx="241301" cy="251314"/>
            <a:chOff x="1536812" y="5204314"/>
            <a:chExt cx="342900" cy="342900"/>
          </a:xfrm>
        </p:grpSpPr>
        <p:sp>
          <p:nvSpPr>
            <p:cNvPr id="106" name="Oval 105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rgbClr val="7D75C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rgbClr val="7D75CA"/>
            </a:solidFill>
            <a:ln>
              <a:solidFill>
                <a:srgbClr val="7D75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07"/>
          <p:cNvGrpSpPr/>
          <p:nvPr/>
        </p:nvGrpSpPr>
        <p:grpSpPr>
          <a:xfrm>
            <a:off x="8451613" y="6207659"/>
            <a:ext cx="241301" cy="251314"/>
            <a:chOff x="1536812" y="5204314"/>
            <a:chExt cx="342900" cy="342900"/>
          </a:xfrm>
        </p:grpSpPr>
        <p:sp>
          <p:nvSpPr>
            <p:cNvPr id="109" name="Oval 108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rgbClr val="7D75C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rgbClr val="7D75CA"/>
            </a:solidFill>
            <a:ln>
              <a:solidFill>
                <a:srgbClr val="7D75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TextBox 10"/>
          <p:cNvSpPr txBox="1">
            <a:spLocks noChangeArrowheads="1"/>
          </p:cNvSpPr>
          <p:nvPr/>
        </p:nvSpPr>
        <p:spPr bwMode="auto">
          <a:xfrm>
            <a:off x="1511412" y="4620114"/>
            <a:ext cx="1487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B500"/>
                </a:solidFill>
              </a:rPr>
              <a:t>STAGE 1 (ST1)</a:t>
            </a:r>
          </a:p>
        </p:txBody>
      </p:sp>
      <p:sp>
        <p:nvSpPr>
          <p:cNvPr id="112" name="TextBox 10"/>
          <p:cNvSpPr txBox="1">
            <a:spLocks noChangeArrowheads="1"/>
          </p:cNvSpPr>
          <p:nvPr/>
        </p:nvSpPr>
        <p:spPr bwMode="auto">
          <a:xfrm>
            <a:off x="6576750" y="6388447"/>
            <a:ext cx="1487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7D75CA"/>
                </a:solidFill>
              </a:rPr>
              <a:t>STAGE 0 (ST0)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LIGO-G0901062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62300" y="6618501"/>
            <a:ext cx="2895600" cy="252199"/>
          </a:xfrm>
        </p:spPr>
        <p:txBody>
          <a:bodyPr/>
          <a:lstStyle/>
          <a:p>
            <a:pPr>
              <a:defRPr/>
            </a:pPr>
            <a:r>
              <a:rPr lang="en-US"/>
              <a:t>Jeffrey Kissel, MIT Dec 11th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4F6F0-B8DB-FC4C-8063-566ED2657C2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0" name="TextBox 10"/>
          <p:cNvSpPr txBox="1">
            <a:spLocks noChangeArrowheads="1"/>
          </p:cNvSpPr>
          <p:nvPr/>
        </p:nvSpPr>
        <p:spPr bwMode="auto">
          <a:xfrm>
            <a:off x="6172200" y="529305"/>
            <a:ext cx="1541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STAGE 2 (ST2)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>
            <a:normAutofit fontScale="90000"/>
          </a:bodyPr>
          <a:lstStyle/>
          <a:p>
            <a:r>
              <a:rPr lang="en-US"/>
              <a:t>Where stuff is on a </a:t>
            </a:r>
            <a:r>
              <a:rPr lang="en-US">
                <a:solidFill>
                  <a:srgbClr val="660066"/>
                </a:solidFill>
              </a:rPr>
              <a:t>BSC-ISI</a:t>
            </a:r>
          </a:p>
        </p:txBody>
      </p:sp>
      <p:grpSp>
        <p:nvGrpSpPr>
          <p:cNvPr id="2" name="Group 96"/>
          <p:cNvGrpSpPr/>
          <p:nvPr/>
        </p:nvGrpSpPr>
        <p:grpSpPr>
          <a:xfrm>
            <a:off x="93356" y="3530599"/>
            <a:ext cx="2144713" cy="2250496"/>
            <a:chOff x="1850475" y="4540249"/>
            <a:chExt cx="2144713" cy="2250496"/>
          </a:xfrm>
        </p:grpSpPr>
        <p:sp>
          <p:nvSpPr>
            <p:cNvPr id="20494" name="TextBox 9"/>
            <p:cNvSpPr txBox="1">
              <a:spLocks noChangeArrowheads="1"/>
            </p:cNvSpPr>
            <p:nvPr/>
          </p:nvSpPr>
          <p:spPr bwMode="auto">
            <a:xfrm>
              <a:off x="2012673" y="6420857"/>
              <a:ext cx="17748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C300"/>
                  </a:solidFill>
                  <a:latin typeface="Calibri" charset="0"/>
                </a:rPr>
                <a:t>Inertial Sensors</a:t>
              </a:r>
            </a:p>
          </p:txBody>
        </p:sp>
        <p:pic>
          <p:nvPicPr>
            <p:cNvPr id="20495" name="Picture 50" descr="T240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01925" y="4540249"/>
              <a:ext cx="1223508" cy="140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7" name="Picture 44" descr="L4-C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84305" y="4540250"/>
              <a:ext cx="889058" cy="130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Box 26"/>
            <p:cNvSpPr txBox="1">
              <a:spLocks noChangeArrowheads="1"/>
            </p:cNvSpPr>
            <p:nvPr/>
          </p:nvSpPr>
          <p:spPr bwMode="auto">
            <a:xfrm>
              <a:off x="1890163" y="5771581"/>
              <a:ext cx="6239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L4C</a:t>
              </a:r>
            </a:p>
          </p:txBody>
        </p:sp>
        <p:sp>
          <p:nvSpPr>
            <p:cNvPr id="67" name="TextBox 26"/>
            <p:cNvSpPr txBox="1">
              <a:spLocks noChangeArrowheads="1"/>
            </p:cNvSpPr>
            <p:nvPr/>
          </p:nvSpPr>
          <p:spPr bwMode="auto">
            <a:xfrm>
              <a:off x="2936875" y="5764496"/>
              <a:ext cx="8513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T240</a:t>
              </a:r>
            </a:p>
          </p:txBody>
        </p:sp>
        <p:sp>
          <p:nvSpPr>
            <p:cNvPr id="68" name="TextBox 57"/>
            <p:cNvSpPr txBox="1">
              <a:spLocks noChangeArrowheads="1"/>
            </p:cNvSpPr>
            <p:nvPr/>
          </p:nvSpPr>
          <p:spPr bwMode="auto">
            <a:xfrm>
              <a:off x="1850475" y="6142967"/>
              <a:ext cx="9747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Lucida Calligraphy" charset="0"/>
                  <a:ea typeface="Lucida Calligraphy" charset="0"/>
                  <a:cs typeface="Lucida Calligraphy" charset="0"/>
                </a:rPr>
                <a:t>f</a:t>
              </a:r>
              <a:r>
                <a:rPr lang="en-US" sz="1400"/>
                <a:t> = ~1 Hz</a:t>
              </a:r>
            </a:p>
          </p:txBody>
        </p:sp>
        <p:sp>
          <p:nvSpPr>
            <p:cNvPr id="69" name="TextBox 58"/>
            <p:cNvSpPr txBox="1">
              <a:spLocks noChangeArrowheads="1"/>
            </p:cNvSpPr>
            <p:nvPr/>
          </p:nvSpPr>
          <p:spPr bwMode="auto">
            <a:xfrm>
              <a:off x="2871238" y="6168110"/>
              <a:ext cx="11239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Lucida Calligraphy" charset="0"/>
                  <a:ea typeface="Lucida Calligraphy" charset="0"/>
                  <a:cs typeface="Lucida Calligraphy" charset="0"/>
                </a:rPr>
                <a:t>f</a:t>
              </a:r>
              <a:r>
                <a:rPr lang="en-US" sz="1400"/>
                <a:t> = ~5 mHz</a:t>
              </a:r>
            </a:p>
          </p:txBody>
        </p:sp>
      </p:grpSp>
      <p:grpSp>
        <p:nvGrpSpPr>
          <p:cNvPr id="3" name="Group 99"/>
          <p:cNvGrpSpPr/>
          <p:nvPr/>
        </p:nvGrpSpPr>
        <p:grpSpPr>
          <a:xfrm>
            <a:off x="7633779" y="3641915"/>
            <a:ext cx="1774825" cy="2112192"/>
            <a:chOff x="5828772" y="4363330"/>
            <a:chExt cx="1774825" cy="2112192"/>
          </a:xfrm>
        </p:grpSpPr>
        <p:pic>
          <p:nvPicPr>
            <p:cNvPr id="20496" name="Picture 45" descr="GS13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52664" y="4363330"/>
              <a:ext cx="906599" cy="1296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4" name="TextBox 59"/>
            <p:cNvSpPr txBox="1">
              <a:spLocks noChangeArrowheads="1"/>
            </p:cNvSpPr>
            <p:nvPr/>
          </p:nvSpPr>
          <p:spPr bwMode="auto">
            <a:xfrm>
              <a:off x="6151054" y="5917409"/>
              <a:ext cx="9747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Lucida Calligraphy" charset="0"/>
                  <a:ea typeface="Lucida Calligraphy" charset="0"/>
                  <a:cs typeface="Lucida Calligraphy" charset="0"/>
                </a:rPr>
                <a:t>f</a:t>
              </a:r>
              <a:r>
                <a:rPr lang="en-US" sz="1400"/>
                <a:t> = ~1 Hz</a:t>
              </a:r>
            </a:p>
          </p:txBody>
        </p:sp>
        <p:sp>
          <p:nvSpPr>
            <p:cNvPr id="70" name="TextBox 26"/>
            <p:cNvSpPr txBox="1">
              <a:spLocks noChangeArrowheads="1"/>
            </p:cNvSpPr>
            <p:nvPr/>
          </p:nvSpPr>
          <p:spPr bwMode="auto">
            <a:xfrm>
              <a:off x="6138479" y="5560335"/>
              <a:ext cx="83348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GS13</a:t>
              </a:r>
            </a:p>
          </p:txBody>
        </p:sp>
        <p:sp>
          <p:nvSpPr>
            <p:cNvPr id="73" name="TextBox 9"/>
            <p:cNvSpPr txBox="1">
              <a:spLocks noChangeArrowheads="1"/>
            </p:cNvSpPr>
            <p:nvPr/>
          </p:nvSpPr>
          <p:spPr bwMode="auto">
            <a:xfrm>
              <a:off x="5828772" y="6105634"/>
              <a:ext cx="17748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C300"/>
                  </a:solidFill>
                  <a:latin typeface="Calibri" charset="0"/>
                </a:rPr>
                <a:t>Inertial Sensor</a:t>
              </a:r>
            </a:p>
          </p:txBody>
        </p:sp>
      </p:grpSp>
      <p:grpSp>
        <p:nvGrpSpPr>
          <p:cNvPr id="7" name="Group 126"/>
          <p:cNvGrpSpPr/>
          <p:nvPr/>
        </p:nvGrpSpPr>
        <p:grpSpPr>
          <a:xfrm>
            <a:off x="2300995" y="3669236"/>
            <a:ext cx="4808491" cy="2555565"/>
            <a:chOff x="2313695" y="3681936"/>
            <a:chExt cx="4808491" cy="2555565"/>
          </a:xfrm>
        </p:grpSpPr>
        <p:pic>
          <p:nvPicPr>
            <p:cNvPr id="103" name="Picture 102" descr="DisplacementSensorActuators_BSCISI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2313695" y="3685302"/>
              <a:ext cx="4808491" cy="2552199"/>
            </a:xfrm>
            <a:prstGeom prst="rect">
              <a:avLst/>
            </a:prstGeom>
          </p:spPr>
        </p:pic>
        <p:sp>
          <p:nvSpPr>
            <p:cNvPr id="104" name="Right Arrow 103"/>
            <p:cNvSpPr/>
            <p:nvPr/>
          </p:nvSpPr>
          <p:spPr>
            <a:xfrm rot="11723383">
              <a:off x="3328531" y="5062090"/>
              <a:ext cx="359830" cy="334241"/>
            </a:xfrm>
            <a:prstGeom prst="rightArrow">
              <a:avLst/>
            </a:prstGeom>
            <a:solidFill>
              <a:srgbClr val="0000FF"/>
            </a:solidFill>
            <a:ln w="31750">
              <a:solidFill>
                <a:srgbClr val="00B3A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/>
            <p:cNvSpPr/>
            <p:nvPr/>
          </p:nvSpPr>
          <p:spPr>
            <a:xfrm rot="16200000">
              <a:off x="3923072" y="4152161"/>
              <a:ext cx="359830" cy="334241"/>
            </a:xfrm>
            <a:prstGeom prst="rightArrow">
              <a:avLst/>
            </a:prstGeom>
            <a:solidFill>
              <a:srgbClr val="0000FF"/>
            </a:solidFill>
            <a:ln w="31750">
              <a:solidFill>
                <a:srgbClr val="00B3A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ight Arrow 105"/>
            <p:cNvSpPr/>
            <p:nvPr/>
          </p:nvSpPr>
          <p:spPr>
            <a:xfrm>
              <a:off x="4757740" y="5310860"/>
              <a:ext cx="359830" cy="334241"/>
            </a:xfrm>
            <a:prstGeom prst="rightArrow">
              <a:avLst/>
            </a:prstGeom>
            <a:solidFill>
              <a:srgbClr val="0000FF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ight Arrow 106"/>
            <p:cNvSpPr/>
            <p:nvPr/>
          </p:nvSpPr>
          <p:spPr>
            <a:xfrm rot="16200000">
              <a:off x="5099233" y="4198030"/>
              <a:ext cx="359830" cy="334241"/>
            </a:xfrm>
            <a:prstGeom prst="rightArrow">
              <a:avLst/>
            </a:prstGeom>
            <a:solidFill>
              <a:srgbClr val="0000FF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ight Arrow 107"/>
            <p:cNvSpPr/>
            <p:nvPr/>
          </p:nvSpPr>
          <p:spPr>
            <a:xfrm rot="16200000">
              <a:off x="4267400" y="3787236"/>
              <a:ext cx="544840" cy="334240"/>
            </a:xfrm>
            <a:prstGeom prst="rightArrow">
              <a:avLst/>
            </a:prstGeom>
            <a:solidFill>
              <a:srgbClr val="FFB500"/>
            </a:solidFill>
            <a:ln w="31750">
              <a:solidFill>
                <a:srgbClr val="00B3A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ight Arrow 108"/>
            <p:cNvSpPr/>
            <p:nvPr/>
          </p:nvSpPr>
          <p:spPr>
            <a:xfrm rot="11684233">
              <a:off x="3691715" y="5741709"/>
              <a:ext cx="544840" cy="334240"/>
            </a:xfrm>
            <a:prstGeom prst="rightArrow">
              <a:avLst/>
            </a:prstGeom>
            <a:solidFill>
              <a:srgbClr val="FFB500"/>
            </a:solidFill>
            <a:ln w="31750">
              <a:solidFill>
                <a:srgbClr val="00B3A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ight Arrow 109"/>
            <p:cNvSpPr/>
            <p:nvPr/>
          </p:nvSpPr>
          <p:spPr>
            <a:xfrm rot="16200000">
              <a:off x="5490803" y="4059657"/>
              <a:ext cx="544840" cy="334240"/>
            </a:xfrm>
            <a:prstGeom prst="rightArrow">
              <a:avLst/>
            </a:prstGeom>
            <a:solidFill>
              <a:srgbClr val="FF6704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ight Arrow 110"/>
            <p:cNvSpPr/>
            <p:nvPr/>
          </p:nvSpPr>
          <p:spPr>
            <a:xfrm>
              <a:off x="5385503" y="5733135"/>
              <a:ext cx="544840" cy="334240"/>
            </a:xfrm>
            <a:prstGeom prst="rightArrow">
              <a:avLst/>
            </a:prstGeom>
            <a:solidFill>
              <a:srgbClr val="FF6704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3" name="Picture 112" descr="ST1_InertialSensors_BSCIS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0602" y="885937"/>
            <a:ext cx="4509985" cy="2690026"/>
          </a:xfrm>
          <a:prstGeom prst="rect">
            <a:avLst/>
          </a:prstGeom>
        </p:spPr>
      </p:pic>
      <p:pic>
        <p:nvPicPr>
          <p:cNvPr id="114" name="Picture 113" descr="ST2_InertialSensors_BSCIS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859340" y="893589"/>
            <a:ext cx="4274646" cy="2719533"/>
          </a:xfrm>
          <a:prstGeom prst="rect">
            <a:avLst/>
          </a:prstGeom>
        </p:spPr>
      </p:pic>
      <p:sp>
        <p:nvSpPr>
          <p:cNvPr id="115" name="TextBox 10"/>
          <p:cNvSpPr txBox="1">
            <a:spLocks noChangeArrowheads="1"/>
          </p:cNvSpPr>
          <p:nvPr/>
        </p:nvSpPr>
        <p:spPr bwMode="auto">
          <a:xfrm>
            <a:off x="3913125" y="3232031"/>
            <a:ext cx="1509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7D75CA"/>
                </a:solidFill>
              </a:rPr>
              <a:t>STAGE 0 (ST0)</a:t>
            </a:r>
          </a:p>
        </p:txBody>
      </p:sp>
      <p:sp>
        <p:nvSpPr>
          <p:cNvPr id="20491" name="TextBox 10"/>
          <p:cNvSpPr txBox="1">
            <a:spLocks noChangeArrowheads="1"/>
          </p:cNvSpPr>
          <p:nvPr/>
        </p:nvSpPr>
        <p:spPr bwMode="auto">
          <a:xfrm>
            <a:off x="1287286" y="700935"/>
            <a:ext cx="1487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B3AB"/>
                </a:solidFill>
              </a:rPr>
              <a:t>STAGE 1 (ST1)</a:t>
            </a:r>
          </a:p>
        </p:txBody>
      </p:sp>
      <p:grpSp>
        <p:nvGrpSpPr>
          <p:cNvPr id="8" name="Group 124"/>
          <p:cNvGrpSpPr/>
          <p:nvPr/>
        </p:nvGrpSpPr>
        <p:grpSpPr>
          <a:xfrm>
            <a:off x="6247136" y="5605569"/>
            <a:ext cx="2620807" cy="1233397"/>
            <a:chOff x="6247136" y="5478569"/>
            <a:chExt cx="2620807" cy="1233397"/>
          </a:xfrm>
        </p:grpSpPr>
        <p:pic>
          <p:nvPicPr>
            <p:cNvPr id="118" name="Picture 6" descr="HAM6ISI-LLO_Build-19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247136" y="5478569"/>
              <a:ext cx="859847" cy="1233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TextBox 10"/>
            <p:cNvSpPr txBox="1">
              <a:spLocks noChangeArrowheads="1"/>
            </p:cNvSpPr>
            <p:nvPr/>
          </p:nvSpPr>
          <p:spPr bwMode="auto">
            <a:xfrm>
              <a:off x="6948999" y="5770810"/>
              <a:ext cx="191894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>
                  <a:latin typeface="Calibri" charset="0"/>
                </a:rPr>
                <a:t>ACT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326444" y="6274569"/>
              <a:ext cx="11386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Calibri" charset="0"/>
                </a:rPr>
                <a:t> Actuators</a:t>
              </a:r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056183" y="6036801"/>
              <a:ext cx="17045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FF6600"/>
                  </a:solidFill>
                  <a:latin typeface="Calibri" charset="0"/>
                </a:rPr>
                <a:t>Electromagnetic</a:t>
              </a: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3172801" y="6109469"/>
            <a:ext cx="3036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One corner’s ST0-1 and ST1-2</a:t>
            </a:r>
          </a:p>
          <a:p>
            <a:r>
              <a:rPr lang="en-US"/>
              <a:t>position sensors and actuators</a:t>
            </a:r>
          </a:p>
        </p:txBody>
      </p:sp>
      <p:grpSp>
        <p:nvGrpSpPr>
          <p:cNvPr id="9" name="Group 101"/>
          <p:cNvGrpSpPr/>
          <p:nvPr/>
        </p:nvGrpSpPr>
        <p:grpSpPr>
          <a:xfrm>
            <a:off x="751499" y="5638219"/>
            <a:ext cx="2408602" cy="1201952"/>
            <a:chOff x="2841599" y="5667923"/>
            <a:chExt cx="2408602" cy="1201952"/>
          </a:xfrm>
        </p:grpSpPr>
        <p:sp>
          <p:nvSpPr>
            <p:cNvPr id="20508" name="TextBox 12"/>
            <p:cNvSpPr txBox="1">
              <a:spLocks noChangeArrowheads="1"/>
            </p:cNvSpPr>
            <p:nvPr/>
          </p:nvSpPr>
          <p:spPr bwMode="auto">
            <a:xfrm>
              <a:off x="2841599" y="6216610"/>
              <a:ext cx="15192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n w="3175">
                    <a:solidFill>
                      <a:srgbClr val="3366FF"/>
                    </a:solidFill>
                  </a:ln>
                  <a:solidFill>
                    <a:srgbClr val="0000FF"/>
                  </a:solidFill>
                  <a:latin typeface="Calibri" charset="0"/>
                </a:rPr>
                <a:t>Displacement</a:t>
              </a:r>
            </a:p>
          </p:txBody>
        </p:sp>
        <p:sp>
          <p:nvSpPr>
            <p:cNvPr id="71" name="TextBox 26"/>
            <p:cNvSpPr txBox="1">
              <a:spLocks noChangeArrowheads="1"/>
            </p:cNvSpPr>
            <p:nvPr/>
          </p:nvSpPr>
          <p:spPr bwMode="auto">
            <a:xfrm>
              <a:off x="3251150" y="5931996"/>
              <a:ext cx="7690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CPS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178847" y="6435837"/>
              <a:ext cx="8193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n>
                    <a:solidFill>
                      <a:srgbClr val="3366FF"/>
                    </a:solidFill>
                  </a:ln>
                  <a:solidFill>
                    <a:srgbClr val="0000FF"/>
                  </a:solidFill>
                  <a:latin typeface="Calibri" charset="0"/>
                </a:rPr>
                <a:t>Sensor</a:t>
              </a:r>
              <a:endParaRPr lang="en-US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endParaRPr>
            </a:p>
          </p:txBody>
        </p:sp>
        <p:pic>
          <p:nvPicPr>
            <p:cNvPr id="101" name="Picture 5" descr="HAM6ISI-LLO_Build-17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02049" y="5667923"/>
              <a:ext cx="848152" cy="1201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8" name="Frame 127"/>
          <p:cNvSpPr/>
          <p:nvPr/>
        </p:nvSpPr>
        <p:spPr>
          <a:xfrm>
            <a:off x="1" y="3530599"/>
            <a:ext cx="2168314" cy="2250496"/>
          </a:xfrm>
          <a:prstGeom prst="frame">
            <a:avLst>
              <a:gd name="adj1" fmla="val 1873"/>
            </a:avLst>
          </a:prstGeom>
          <a:solidFill>
            <a:srgbClr val="00B3AB"/>
          </a:solidFill>
          <a:ln>
            <a:solidFill>
              <a:srgbClr val="00B3A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9" name="Frame 128"/>
          <p:cNvSpPr/>
          <p:nvPr/>
        </p:nvSpPr>
        <p:spPr>
          <a:xfrm>
            <a:off x="7600402" y="3581400"/>
            <a:ext cx="1558984" cy="2172707"/>
          </a:xfrm>
          <a:prstGeom prst="frame">
            <a:avLst>
              <a:gd name="adj1" fmla="val 1873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0" name="Right Arrow 129"/>
          <p:cNvSpPr/>
          <p:nvPr/>
        </p:nvSpPr>
        <p:spPr>
          <a:xfrm rot="16200000">
            <a:off x="671853" y="685685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ight Arrow 130"/>
          <p:cNvSpPr/>
          <p:nvPr/>
        </p:nvSpPr>
        <p:spPr>
          <a:xfrm rot="16200000">
            <a:off x="2301272" y="1157144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ight Arrow 131"/>
          <p:cNvSpPr/>
          <p:nvPr/>
        </p:nvSpPr>
        <p:spPr>
          <a:xfrm rot="16200000">
            <a:off x="3237782" y="625684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ight Arrow 132"/>
          <p:cNvSpPr/>
          <p:nvPr/>
        </p:nvSpPr>
        <p:spPr>
          <a:xfrm rot="10800000">
            <a:off x="2574225" y="2474385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ight Arrow 133"/>
          <p:cNvSpPr/>
          <p:nvPr/>
        </p:nvSpPr>
        <p:spPr>
          <a:xfrm rot="20111560">
            <a:off x="126447" y="1739127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ight Arrow 134"/>
          <p:cNvSpPr/>
          <p:nvPr/>
        </p:nvSpPr>
        <p:spPr>
          <a:xfrm rot="1202043">
            <a:off x="3743250" y="1383224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ight Arrow 135"/>
          <p:cNvSpPr/>
          <p:nvPr/>
        </p:nvSpPr>
        <p:spPr>
          <a:xfrm rot="10800000">
            <a:off x="1910907" y="2040561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ight Arrow 137"/>
          <p:cNvSpPr/>
          <p:nvPr/>
        </p:nvSpPr>
        <p:spPr>
          <a:xfrm rot="3871175">
            <a:off x="2150273" y="2130979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ight Arrow 136"/>
          <p:cNvSpPr/>
          <p:nvPr/>
        </p:nvSpPr>
        <p:spPr>
          <a:xfrm rot="16200000">
            <a:off x="2089796" y="1845830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/>
          <p:cNvSpPr/>
          <p:nvPr/>
        </p:nvSpPr>
        <p:spPr>
          <a:xfrm rot="11431625">
            <a:off x="835444" y="1617231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ight Arrow 139"/>
          <p:cNvSpPr/>
          <p:nvPr/>
        </p:nvSpPr>
        <p:spPr>
          <a:xfrm rot="19997849">
            <a:off x="1148153" y="1584496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ight Arrow 140"/>
          <p:cNvSpPr/>
          <p:nvPr/>
        </p:nvSpPr>
        <p:spPr>
          <a:xfrm rot="16200000">
            <a:off x="988933" y="1486000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ight Arrow 142"/>
          <p:cNvSpPr/>
          <p:nvPr/>
        </p:nvSpPr>
        <p:spPr>
          <a:xfrm rot="20924840">
            <a:off x="3118553" y="1453677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ight Arrow 143"/>
          <p:cNvSpPr/>
          <p:nvPr/>
        </p:nvSpPr>
        <p:spPr>
          <a:xfrm rot="16200000">
            <a:off x="2992886" y="1319798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ight Arrow 144"/>
          <p:cNvSpPr/>
          <p:nvPr/>
        </p:nvSpPr>
        <p:spPr>
          <a:xfrm rot="1202043">
            <a:off x="3081243" y="1535626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ight Arrow 145"/>
          <p:cNvSpPr/>
          <p:nvPr/>
        </p:nvSpPr>
        <p:spPr>
          <a:xfrm rot="16200000">
            <a:off x="5797090" y="812685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/>
          <p:cNvSpPr/>
          <p:nvPr/>
        </p:nvSpPr>
        <p:spPr>
          <a:xfrm rot="16200000">
            <a:off x="6957485" y="1262600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ight Arrow 147"/>
          <p:cNvSpPr/>
          <p:nvPr/>
        </p:nvSpPr>
        <p:spPr>
          <a:xfrm rot="16200000">
            <a:off x="7877871" y="785170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ight Arrow 148"/>
          <p:cNvSpPr/>
          <p:nvPr/>
        </p:nvSpPr>
        <p:spPr>
          <a:xfrm rot="10800000">
            <a:off x="6990568" y="2711262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ight Arrow 149"/>
          <p:cNvSpPr/>
          <p:nvPr/>
        </p:nvSpPr>
        <p:spPr>
          <a:xfrm rot="19787270">
            <a:off x="5152879" y="1749014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ight Arrow 150"/>
          <p:cNvSpPr/>
          <p:nvPr/>
        </p:nvSpPr>
        <p:spPr>
          <a:xfrm rot="1462124">
            <a:off x="8498601" y="1759779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4795438" y="111656"/>
            <a:ext cx="4219866" cy="3137849"/>
            <a:chOff x="5212553" y="709962"/>
            <a:chExt cx="2667600" cy="1983600"/>
          </a:xfrm>
        </p:grpSpPr>
        <p:sp>
          <p:nvSpPr>
            <p:cNvPr id="5" name="CustomShape 3"/>
            <p:cNvSpPr/>
            <p:nvPr/>
          </p:nvSpPr>
          <p:spPr>
            <a:xfrm>
              <a:off x="5212553" y="2484762"/>
              <a:ext cx="2667600" cy="208800"/>
            </a:xfrm>
            <a:prstGeom prst="rect">
              <a:avLst/>
            </a:prstGeom>
            <a:solidFill>
              <a:srgbClr val="808080"/>
            </a:solidFill>
            <a:ln>
              <a:solidFill>
                <a:srgbClr val="808080"/>
              </a:solidFill>
            </a:ln>
          </p:spPr>
        </p:sp>
        <p:pic>
          <p:nvPicPr>
            <p:cNvPr id="6" name="Picture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755793" y="915162"/>
              <a:ext cx="1624320" cy="555120"/>
            </a:xfrm>
            <a:prstGeom prst="rect">
              <a:avLst/>
            </a:prstGeom>
          </p:spPr>
        </p:pic>
        <p:sp>
          <p:nvSpPr>
            <p:cNvPr id="7" name="CustomShape 4"/>
            <p:cNvSpPr/>
            <p:nvPr/>
          </p:nvSpPr>
          <p:spPr>
            <a:xfrm>
              <a:off x="6257993" y="2520402"/>
              <a:ext cx="563040" cy="1224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90000" tIns="45000" rIns="90000" bIns="45000" anchor="ctr"/>
            <a:lstStyle/>
            <a:p>
              <a:pPr algn="ctr"/>
              <a:r>
                <a:rPr lang="en-US" sz="800">
                  <a:latin typeface="Calibri"/>
                </a:rPr>
                <a:t>Ground</a:t>
              </a:r>
              <a:endParaRPr/>
            </a:p>
          </p:txBody>
        </p:sp>
        <p:sp>
          <p:nvSpPr>
            <p:cNvPr id="8" name="CustomShape 5"/>
            <p:cNvSpPr/>
            <p:nvPr/>
          </p:nvSpPr>
          <p:spPr>
            <a:xfrm>
              <a:off x="5483273" y="1861962"/>
              <a:ext cx="597600" cy="610560"/>
            </a:xfrm>
            <a:prstGeom prst="rect">
              <a:avLst/>
            </a:prstGeom>
            <a:solidFill>
              <a:srgbClr val="CCCCCC"/>
            </a:solidFill>
          </p:spPr>
        </p:sp>
        <p:sp>
          <p:nvSpPr>
            <p:cNvPr id="9" name="CustomShape 6"/>
            <p:cNvSpPr/>
            <p:nvPr/>
          </p:nvSpPr>
          <p:spPr>
            <a:xfrm>
              <a:off x="6995273" y="1861962"/>
              <a:ext cx="597600" cy="610560"/>
            </a:xfrm>
            <a:prstGeom prst="rect">
              <a:avLst/>
            </a:prstGeom>
            <a:solidFill>
              <a:srgbClr val="CCCCCC"/>
            </a:solidFill>
          </p:spPr>
        </p:sp>
        <p:pic>
          <p:nvPicPr>
            <p:cNvPr id="10" name="Picture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709713" y="1633362"/>
              <a:ext cx="123480" cy="226440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222073" y="1633362"/>
              <a:ext cx="123480" cy="226440"/>
            </a:xfrm>
            <a:prstGeom prst="rect">
              <a:avLst/>
            </a:prstGeom>
          </p:spPr>
        </p:pic>
        <p:sp>
          <p:nvSpPr>
            <p:cNvPr id="12" name="CustomShape 7"/>
            <p:cNvSpPr/>
            <p:nvPr/>
          </p:nvSpPr>
          <p:spPr>
            <a:xfrm>
              <a:off x="5539433" y="1442562"/>
              <a:ext cx="2037240" cy="17316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3" name="CustomShape 8"/>
            <p:cNvSpPr/>
            <p:nvPr/>
          </p:nvSpPr>
          <p:spPr>
            <a:xfrm>
              <a:off x="6257993" y="1467762"/>
              <a:ext cx="563040" cy="1224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90000" tIns="45000" rIns="90000" bIns="45000" anchor="ctr"/>
            <a:lstStyle/>
            <a:p>
              <a:pPr algn="ctr"/>
              <a:r>
                <a:rPr lang="en-US" sz="800">
                  <a:latin typeface="Calibri"/>
                </a:rPr>
                <a:t>Crossbeam</a:t>
              </a:r>
              <a:endParaRPr/>
            </a:p>
          </p:txBody>
        </p:sp>
        <p:sp>
          <p:nvSpPr>
            <p:cNvPr id="14" name="CustomShape 9"/>
            <p:cNvSpPr/>
            <p:nvPr/>
          </p:nvSpPr>
          <p:spPr>
            <a:xfrm>
              <a:off x="5501993" y="2124402"/>
              <a:ext cx="563040" cy="1224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90000" tIns="45000" rIns="90000" bIns="45000" anchor="ctr"/>
            <a:lstStyle/>
            <a:p>
              <a:pPr algn="ctr"/>
              <a:r>
                <a:rPr lang="en-US" sz="800">
                  <a:latin typeface="Calibri"/>
                </a:rPr>
                <a:t>Pier</a:t>
              </a:r>
              <a:endParaRPr/>
            </a:p>
          </p:txBody>
        </p:sp>
        <p:sp>
          <p:nvSpPr>
            <p:cNvPr id="15" name="CustomShape 10"/>
            <p:cNvSpPr/>
            <p:nvPr/>
          </p:nvSpPr>
          <p:spPr>
            <a:xfrm>
              <a:off x="7013993" y="2124402"/>
              <a:ext cx="563040" cy="1224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90000" tIns="45000" rIns="90000" bIns="45000" anchor="ctr"/>
            <a:lstStyle/>
            <a:p>
              <a:pPr algn="ctr"/>
              <a:r>
                <a:rPr lang="en-US" sz="800">
                  <a:latin typeface="Calibri"/>
                </a:rPr>
                <a:t>Pier</a:t>
              </a:r>
              <a:endParaRPr/>
            </a:p>
          </p:txBody>
        </p:sp>
        <p:sp>
          <p:nvSpPr>
            <p:cNvPr id="16" name="CustomShape 11"/>
            <p:cNvSpPr/>
            <p:nvPr/>
          </p:nvSpPr>
          <p:spPr>
            <a:xfrm>
              <a:off x="5296793" y="2308002"/>
              <a:ext cx="73800" cy="117360"/>
            </a:xfrm>
            <a:prstGeom prst="rect">
              <a:avLst/>
            </a:prstGeom>
            <a:solidFill>
              <a:srgbClr val="5C8526"/>
            </a:solidFill>
          </p:spPr>
        </p:sp>
        <p:sp>
          <p:nvSpPr>
            <p:cNvPr id="17" name="Line 12"/>
            <p:cNvSpPr/>
            <p:nvPr/>
          </p:nvSpPr>
          <p:spPr>
            <a:xfrm>
              <a:off x="5313353" y="2426442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8" name="Line 13"/>
            <p:cNvSpPr/>
            <p:nvPr/>
          </p:nvSpPr>
          <p:spPr>
            <a:xfrm flipH="1">
              <a:off x="5312633" y="2446242"/>
              <a:ext cx="42120" cy="154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9" name="Line 14"/>
            <p:cNvSpPr/>
            <p:nvPr/>
          </p:nvSpPr>
          <p:spPr>
            <a:xfrm>
              <a:off x="5311193" y="2461002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pic>
          <p:nvPicPr>
            <p:cNvPr id="20" name="Picture 1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487313" y="709962"/>
              <a:ext cx="256320" cy="231480"/>
            </a:xfrm>
            <a:prstGeom prst="rect">
              <a:avLst/>
            </a:prstGeom>
          </p:spPr>
        </p:pic>
        <p:sp>
          <p:nvSpPr>
            <p:cNvPr id="21" name="CustomShape 15"/>
            <p:cNvSpPr/>
            <p:nvPr/>
          </p:nvSpPr>
          <p:spPr>
            <a:xfrm>
              <a:off x="6390833" y="765762"/>
              <a:ext cx="73800" cy="117360"/>
            </a:xfrm>
            <a:prstGeom prst="rect">
              <a:avLst/>
            </a:prstGeom>
            <a:solidFill>
              <a:srgbClr val="5C8526"/>
            </a:solidFill>
          </p:spPr>
        </p:sp>
        <p:sp>
          <p:nvSpPr>
            <p:cNvPr id="22" name="Line 16"/>
            <p:cNvSpPr/>
            <p:nvPr/>
          </p:nvSpPr>
          <p:spPr>
            <a:xfrm>
              <a:off x="6407393" y="884202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23" name="Line 17"/>
            <p:cNvSpPr/>
            <p:nvPr/>
          </p:nvSpPr>
          <p:spPr>
            <a:xfrm flipH="1">
              <a:off x="6406673" y="904002"/>
              <a:ext cx="42120" cy="154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24" name="Line 18"/>
            <p:cNvSpPr/>
            <p:nvPr/>
          </p:nvSpPr>
          <p:spPr>
            <a:xfrm>
              <a:off x="6405233" y="918762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25" name="CustomShape 19"/>
            <p:cNvSpPr/>
            <p:nvPr/>
          </p:nvSpPr>
          <p:spPr>
            <a:xfrm>
              <a:off x="5582633" y="1264722"/>
              <a:ext cx="73800" cy="117360"/>
            </a:xfrm>
            <a:prstGeom prst="rect">
              <a:avLst/>
            </a:prstGeom>
            <a:solidFill>
              <a:srgbClr val="5C8526"/>
            </a:solidFill>
          </p:spPr>
        </p:sp>
        <p:sp>
          <p:nvSpPr>
            <p:cNvPr id="26" name="Line 20"/>
            <p:cNvSpPr/>
            <p:nvPr/>
          </p:nvSpPr>
          <p:spPr>
            <a:xfrm>
              <a:off x="5599193" y="1383162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27" name="Line 21"/>
            <p:cNvSpPr/>
            <p:nvPr/>
          </p:nvSpPr>
          <p:spPr>
            <a:xfrm flipH="1">
              <a:off x="5598473" y="1402962"/>
              <a:ext cx="42120" cy="154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28" name="Line 22"/>
            <p:cNvSpPr/>
            <p:nvPr/>
          </p:nvSpPr>
          <p:spPr>
            <a:xfrm>
              <a:off x="5597033" y="1417722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29" name="Line 23"/>
            <p:cNvSpPr/>
            <p:nvPr/>
          </p:nvSpPr>
          <p:spPr>
            <a:xfrm flipV="1">
              <a:off x="6294713" y="1311162"/>
              <a:ext cx="0" cy="3456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0" name="Line 24"/>
            <p:cNvSpPr/>
            <p:nvPr/>
          </p:nvSpPr>
          <p:spPr>
            <a:xfrm flipV="1">
              <a:off x="6294353" y="1228002"/>
              <a:ext cx="0" cy="3456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1" name="Line 25"/>
            <p:cNvSpPr/>
            <p:nvPr/>
          </p:nvSpPr>
          <p:spPr>
            <a:xfrm>
              <a:off x="6242873" y="1263642"/>
              <a:ext cx="99720" cy="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2" name="Line 26"/>
            <p:cNvSpPr/>
            <p:nvPr/>
          </p:nvSpPr>
          <p:spPr>
            <a:xfrm>
              <a:off x="6243593" y="1310082"/>
              <a:ext cx="99720" cy="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3" name="Line 27"/>
            <p:cNvSpPr/>
            <p:nvPr/>
          </p:nvSpPr>
          <p:spPr>
            <a:xfrm flipV="1">
              <a:off x="5971433" y="1774122"/>
              <a:ext cx="0" cy="9072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4" name="Line 28"/>
            <p:cNvSpPr/>
            <p:nvPr/>
          </p:nvSpPr>
          <p:spPr>
            <a:xfrm flipV="1">
              <a:off x="5971073" y="1611042"/>
              <a:ext cx="0" cy="9072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5" name="Line 29"/>
            <p:cNvSpPr/>
            <p:nvPr/>
          </p:nvSpPr>
          <p:spPr>
            <a:xfrm flipH="1">
              <a:off x="5903393" y="1774122"/>
              <a:ext cx="145080" cy="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6" name="Line 30"/>
            <p:cNvSpPr/>
            <p:nvPr/>
          </p:nvSpPr>
          <p:spPr>
            <a:xfrm flipH="1">
              <a:off x="5903393" y="1701762"/>
              <a:ext cx="145080" cy="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7" name="Line 31"/>
            <p:cNvSpPr/>
            <p:nvPr/>
          </p:nvSpPr>
          <p:spPr>
            <a:xfrm>
              <a:off x="7004633" y="1789242"/>
              <a:ext cx="167760" cy="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38" name="Line 32"/>
            <p:cNvSpPr/>
            <p:nvPr/>
          </p:nvSpPr>
          <p:spPr>
            <a:xfrm flipV="1">
              <a:off x="7163033" y="1694202"/>
              <a:ext cx="0" cy="9504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39" name="Line 33"/>
            <p:cNvSpPr/>
            <p:nvPr/>
          </p:nvSpPr>
          <p:spPr>
            <a:xfrm flipV="1">
              <a:off x="7009313" y="1694202"/>
              <a:ext cx="0" cy="9504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0" name="Line 34"/>
            <p:cNvSpPr/>
            <p:nvPr/>
          </p:nvSpPr>
          <p:spPr>
            <a:xfrm>
              <a:off x="7085993" y="1789242"/>
              <a:ext cx="0" cy="7272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1" name="Line 35"/>
            <p:cNvSpPr/>
            <p:nvPr/>
          </p:nvSpPr>
          <p:spPr>
            <a:xfrm flipV="1">
              <a:off x="7087073" y="1615362"/>
              <a:ext cx="0" cy="10008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2" name="Line 36"/>
            <p:cNvSpPr/>
            <p:nvPr/>
          </p:nvSpPr>
          <p:spPr>
            <a:xfrm>
              <a:off x="6833633" y="1312602"/>
              <a:ext cx="85320" cy="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3" name="Line 37"/>
            <p:cNvSpPr/>
            <p:nvPr/>
          </p:nvSpPr>
          <p:spPr>
            <a:xfrm flipV="1">
              <a:off x="6914273" y="1264362"/>
              <a:ext cx="0" cy="4824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4" name="Line 38"/>
            <p:cNvSpPr/>
            <p:nvPr/>
          </p:nvSpPr>
          <p:spPr>
            <a:xfrm flipV="1">
              <a:off x="6836153" y="1264362"/>
              <a:ext cx="0" cy="4824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5" name="Line 39"/>
            <p:cNvSpPr/>
            <p:nvPr/>
          </p:nvSpPr>
          <p:spPr>
            <a:xfrm>
              <a:off x="6875033" y="1312602"/>
              <a:ext cx="0" cy="3708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6" name="Line 40"/>
            <p:cNvSpPr/>
            <p:nvPr/>
          </p:nvSpPr>
          <p:spPr>
            <a:xfrm flipV="1">
              <a:off x="6875393" y="1224402"/>
              <a:ext cx="0" cy="5076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</p:grpSp>
      <p:pic>
        <p:nvPicPr>
          <p:cNvPr id="49" name="Picture 48"/>
          <p:cNvPicPr/>
          <p:nvPr/>
        </p:nvPicPr>
        <p:blipFill>
          <a:blip r:embed="rId5"/>
          <a:stretch>
            <a:fillRect/>
          </a:stretch>
        </p:blipFill>
        <p:spPr>
          <a:xfrm>
            <a:off x="4826520" y="3564529"/>
            <a:ext cx="4317480" cy="324072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0" y="91535"/>
            <a:ext cx="5331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HAM chamber (auxiliary optics)  configuration and performance</a:t>
            </a:r>
            <a:endParaRPr lang="en-US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33048" y="6543240"/>
            <a:ext cx="3708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G1400965</a:t>
            </a:r>
            <a:endParaRPr lang="en-US" sz="1400" dirty="0"/>
          </a:p>
        </p:txBody>
      </p:sp>
      <p:pic>
        <p:nvPicPr>
          <p:cNvPr id="53" name="Picture 52" descr="H1HAM5ISI_Y_Direc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1150235"/>
            <a:ext cx="4388227" cy="55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47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5498378" y="115531"/>
            <a:ext cx="3555351" cy="3671944"/>
            <a:chOff x="5825520" y="866160"/>
            <a:chExt cx="2667600" cy="2755080"/>
          </a:xfrm>
        </p:grpSpPr>
        <p:pic>
          <p:nvPicPr>
            <p:cNvPr id="3" name="Picture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239160" y="985320"/>
              <a:ext cx="1911240" cy="920520"/>
            </a:xfrm>
            <a:prstGeom prst="rect">
              <a:avLst/>
            </a:prstGeom>
          </p:spPr>
        </p:pic>
        <p:sp>
          <p:nvSpPr>
            <p:cNvPr id="4" name="CustomShape 3"/>
            <p:cNvSpPr/>
            <p:nvPr/>
          </p:nvSpPr>
          <p:spPr>
            <a:xfrm>
              <a:off x="5825520" y="3412440"/>
              <a:ext cx="2667600" cy="208800"/>
            </a:xfrm>
            <a:prstGeom prst="rect">
              <a:avLst/>
            </a:prstGeom>
            <a:solidFill>
              <a:srgbClr val="808080"/>
            </a:solidFill>
            <a:ln>
              <a:solidFill>
                <a:srgbClr val="808080"/>
              </a:solidFill>
            </a:ln>
          </p:spPr>
        </p:sp>
        <p:sp>
          <p:nvSpPr>
            <p:cNvPr id="5" name="CustomShape 4"/>
            <p:cNvSpPr/>
            <p:nvPr/>
          </p:nvSpPr>
          <p:spPr>
            <a:xfrm>
              <a:off x="6903720" y="3456720"/>
              <a:ext cx="563040" cy="1224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90000" tIns="45000" rIns="90000" bIns="45000" anchor="ctr"/>
            <a:lstStyle/>
            <a:p>
              <a:pPr algn="ctr"/>
              <a:r>
                <a:rPr lang="en-US" sz="800">
                  <a:latin typeface="Calibri"/>
                </a:rPr>
                <a:t>Ground</a:t>
              </a:r>
              <a:endParaRPr/>
            </a:p>
          </p:txBody>
        </p:sp>
        <p:sp>
          <p:nvSpPr>
            <p:cNvPr id="6" name="CustomShape 5"/>
            <p:cNvSpPr/>
            <p:nvPr/>
          </p:nvSpPr>
          <p:spPr>
            <a:xfrm>
              <a:off x="6129000" y="2275200"/>
              <a:ext cx="597600" cy="1133640"/>
            </a:xfrm>
            <a:prstGeom prst="rect">
              <a:avLst/>
            </a:prstGeom>
            <a:solidFill>
              <a:srgbClr val="CCCCCC"/>
            </a:solidFill>
          </p:spPr>
        </p:sp>
        <p:sp>
          <p:nvSpPr>
            <p:cNvPr id="7" name="CustomShape 6"/>
            <p:cNvSpPr/>
            <p:nvPr/>
          </p:nvSpPr>
          <p:spPr>
            <a:xfrm>
              <a:off x="6147720" y="3060720"/>
              <a:ext cx="563040" cy="1224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90000" tIns="45000" rIns="90000" bIns="45000" anchor="ctr"/>
            <a:lstStyle/>
            <a:p>
              <a:pPr algn="ctr"/>
              <a:r>
                <a:rPr lang="en-US" sz="800">
                  <a:latin typeface="Calibri"/>
                </a:rPr>
                <a:t>Pier</a:t>
              </a:r>
              <a:endParaRPr/>
            </a:p>
          </p:txBody>
        </p:sp>
        <p:sp>
          <p:nvSpPr>
            <p:cNvPr id="8" name="CustomShape 7"/>
            <p:cNvSpPr/>
            <p:nvPr/>
          </p:nvSpPr>
          <p:spPr>
            <a:xfrm>
              <a:off x="7649640" y="2274480"/>
              <a:ext cx="597600" cy="1134360"/>
            </a:xfrm>
            <a:prstGeom prst="rect">
              <a:avLst/>
            </a:prstGeom>
            <a:solidFill>
              <a:srgbClr val="CCCCCC"/>
            </a:solidFill>
          </p:spPr>
        </p:sp>
        <p:sp>
          <p:nvSpPr>
            <p:cNvPr id="9" name="CustomShape 8"/>
            <p:cNvSpPr/>
            <p:nvPr/>
          </p:nvSpPr>
          <p:spPr>
            <a:xfrm>
              <a:off x="7659720" y="3060720"/>
              <a:ext cx="563040" cy="1224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90000" tIns="45000" rIns="90000" bIns="45000" anchor="ctr"/>
            <a:lstStyle/>
            <a:p>
              <a:pPr algn="ctr"/>
              <a:r>
                <a:rPr lang="en-US" sz="800">
                  <a:latin typeface="Calibri"/>
                </a:rPr>
                <a:t>Pier</a:t>
              </a:r>
              <a:endParaRPr/>
            </a:p>
          </p:txBody>
        </p:sp>
        <p:pic>
          <p:nvPicPr>
            <p:cNvPr id="10" name="Picture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366600" y="2047680"/>
              <a:ext cx="123480" cy="226440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914960" y="2048040"/>
              <a:ext cx="123480" cy="226440"/>
            </a:xfrm>
            <a:prstGeom prst="rect">
              <a:avLst/>
            </a:prstGeom>
          </p:spPr>
        </p:pic>
        <p:sp>
          <p:nvSpPr>
            <p:cNvPr id="12" name="CustomShape 9"/>
            <p:cNvSpPr/>
            <p:nvPr/>
          </p:nvSpPr>
          <p:spPr>
            <a:xfrm>
              <a:off x="6203880" y="1866240"/>
              <a:ext cx="718560" cy="17316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3" name="CustomShape 10"/>
            <p:cNvSpPr/>
            <p:nvPr/>
          </p:nvSpPr>
          <p:spPr>
            <a:xfrm>
              <a:off x="7427520" y="1865880"/>
              <a:ext cx="718560" cy="17316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4" name="CustomShape 11"/>
            <p:cNvSpPr/>
            <p:nvPr/>
          </p:nvSpPr>
          <p:spPr>
            <a:xfrm>
              <a:off x="5901840" y="3240720"/>
              <a:ext cx="73800" cy="117360"/>
            </a:xfrm>
            <a:prstGeom prst="rect">
              <a:avLst/>
            </a:prstGeom>
            <a:solidFill>
              <a:srgbClr val="5C8526"/>
            </a:solidFill>
          </p:spPr>
        </p:sp>
        <p:sp>
          <p:nvSpPr>
            <p:cNvPr id="15" name="Line 12"/>
            <p:cNvSpPr/>
            <p:nvPr/>
          </p:nvSpPr>
          <p:spPr>
            <a:xfrm>
              <a:off x="5918400" y="3359160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6" name="Line 13"/>
            <p:cNvSpPr/>
            <p:nvPr/>
          </p:nvSpPr>
          <p:spPr>
            <a:xfrm flipH="1">
              <a:off x="5917680" y="3378960"/>
              <a:ext cx="42120" cy="154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7" name="Line 14"/>
            <p:cNvSpPr/>
            <p:nvPr/>
          </p:nvSpPr>
          <p:spPr>
            <a:xfrm>
              <a:off x="5916240" y="3393720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8" name="CustomShape 15"/>
            <p:cNvSpPr/>
            <p:nvPr/>
          </p:nvSpPr>
          <p:spPr>
            <a:xfrm>
              <a:off x="6203880" y="1693800"/>
              <a:ext cx="73800" cy="117360"/>
            </a:xfrm>
            <a:prstGeom prst="rect">
              <a:avLst/>
            </a:prstGeom>
            <a:solidFill>
              <a:srgbClr val="5C8526"/>
            </a:solidFill>
          </p:spPr>
        </p:sp>
        <p:sp>
          <p:nvSpPr>
            <p:cNvPr id="19" name="Line 16"/>
            <p:cNvSpPr/>
            <p:nvPr/>
          </p:nvSpPr>
          <p:spPr>
            <a:xfrm>
              <a:off x="6220440" y="1812240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20" name="Line 17"/>
            <p:cNvSpPr/>
            <p:nvPr/>
          </p:nvSpPr>
          <p:spPr>
            <a:xfrm flipH="1">
              <a:off x="6219720" y="1832040"/>
              <a:ext cx="42120" cy="154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21" name="Line 18"/>
            <p:cNvSpPr/>
            <p:nvPr/>
          </p:nvSpPr>
          <p:spPr>
            <a:xfrm>
              <a:off x="6218280" y="1846800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22" name="Line 19"/>
            <p:cNvSpPr/>
            <p:nvPr/>
          </p:nvSpPr>
          <p:spPr>
            <a:xfrm flipV="1">
              <a:off x="6593400" y="2189880"/>
              <a:ext cx="0" cy="8532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23" name="Line 20"/>
            <p:cNvSpPr/>
            <p:nvPr/>
          </p:nvSpPr>
          <p:spPr>
            <a:xfrm flipV="1">
              <a:off x="6593040" y="2036520"/>
              <a:ext cx="0" cy="8532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24" name="Line 21"/>
            <p:cNvSpPr/>
            <p:nvPr/>
          </p:nvSpPr>
          <p:spPr>
            <a:xfrm flipH="1">
              <a:off x="6529320" y="2189880"/>
              <a:ext cx="136440" cy="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25" name="Line 22"/>
            <p:cNvSpPr/>
            <p:nvPr/>
          </p:nvSpPr>
          <p:spPr>
            <a:xfrm flipH="1">
              <a:off x="6529320" y="2121840"/>
              <a:ext cx="136440" cy="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26" name="Line 23"/>
            <p:cNvSpPr/>
            <p:nvPr/>
          </p:nvSpPr>
          <p:spPr>
            <a:xfrm flipV="1">
              <a:off x="7841160" y="2112120"/>
              <a:ext cx="0" cy="9504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27" name="Line 24"/>
            <p:cNvSpPr/>
            <p:nvPr/>
          </p:nvSpPr>
          <p:spPr>
            <a:xfrm flipV="1">
              <a:off x="7687440" y="2112120"/>
              <a:ext cx="0" cy="9504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28" name="Line 25"/>
            <p:cNvSpPr/>
            <p:nvPr/>
          </p:nvSpPr>
          <p:spPr>
            <a:xfrm>
              <a:off x="7764120" y="2207160"/>
              <a:ext cx="0" cy="7272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29" name="Line 26"/>
            <p:cNvSpPr/>
            <p:nvPr/>
          </p:nvSpPr>
          <p:spPr>
            <a:xfrm flipV="1">
              <a:off x="7765200" y="2033280"/>
              <a:ext cx="0" cy="10008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30" name="Line 27"/>
            <p:cNvSpPr/>
            <p:nvPr/>
          </p:nvSpPr>
          <p:spPr>
            <a:xfrm>
              <a:off x="7682400" y="2206800"/>
              <a:ext cx="167760" cy="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31" name="Line 28"/>
            <p:cNvSpPr/>
            <p:nvPr/>
          </p:nvSpPr>
          <p:spPr>
            <a:xfrm flipV="1">
              <a:off x="6804720" y="1330200"/>
              <a:ext cx="0" cy="3276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2" name="Line 29"/>
            <p:cNvSpPr/>
            <p:nvPr/>
          </p:nvSpPr>
          <p:spPr>
            <a:xfrm flipV="1">
              <a:off x="6804360" y="1270800"/>
              <a:ext cx="0" cy="3276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3" name="Line 30"/>
            <p:cNvSpPr/>
            <p:nvPr/>
          </p:nvSpPr>
          <p:spPr>
            <a:xfrm flipH="1">
              <a:off x="6779880" y="1330200"/>
              <a:ext cx="52560" cy="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4" name="Line 31"/>
            <p:cNvSpPr/>
            <p:nvPr/>
          </p:nvSpPr>
          <p:spPr>
            <a:xfrm flipH="1">
              <a:off x="6779880" y="1303920"/>
              <a:ext cx="52560" cy="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35" name="Line 32"/>
            <p:cNvSpPr/>
            <p:nvPr/>
          </p:nvSpPr>
          <p:spPr>
            <a:xfrm flipV="1">
              <a:off x="7633800" y="1310400"/>
              <a:ext cx="0" cy="3132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36" name="Line 33"/>
            <p:cNvSpPr/>
            <p:nvPr/>
          </p:nvSpPr>
          <p:spPr>
            <a:xfrm flipV="1">
              <a:off x="7583040" y="1310400"/>
              <a:ext cx="0" cy="3132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37" name="Line 34"/>
            <p:cNvSpPr/>
            <p:nvPr/>
          </p:nvSpPr>
          <p:spPr>
            <a:xfrm>
              <a:off x="7608240" y="1341720"/>
              <a:ext cx="0" cy="2412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38" name="Line 35"/>
            <p:cNvSpPr/>
            <p:nvPr/>
          </p:nvSpPr>
          <p:spPr>
            <a:xfrm flipV="1">
              <a:off x="7608600" y="1284480"/>
              <a:ext cx="0" cy="3312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39" name="Line 36"/>
            <p:cNvSpPr/>
            <p:nvPr/>
          </p:nvSpPr>
          <p:spPr>
            <a:xfrm>
              <a:off x="7581240" y="1341720"/>
              <a:ext cx="55440" cy="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0" name="CustomShape 37"/>
            <p:cNvSpPr/>
            <p:nvPr/>
          </p:nvSpPr>
          <p:spPr>
            <a:xfrm>
              <a:off x="6957360" y="1180800"/>
              <a:ext cx="480600" cy="11952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1" name="Line 38"/>
            <p:cNvSpPr/>
            <p:nvPr/>
          </p:nvSpPr>
          <p:spPr>
            <a:xfrm flipV="1">
              <a:off x="7047720" y="1244520"/>
              <a:ext cx="0" cy="5472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42" name="Line 39"/>
            <p:cNvSpPr/>
            <p:nvPr/>
          </p:nvSpPr>
          <p:spPr>
            <a:xfrm flipV="1">
              <a:off x="7047360" y="1146240"/>
              <a:ext cx="0" cy="5472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43" name="Line 40"/>
            <p:cNvSpPr/>
            <p:nvPr/>
          </p:nvSpPr>
          <p:spPr>
            <a:xfrm flipH="1">
              <a:off x="7006680" y="1244520"/>
              <a:ext cx="87480" cy="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44" name="Line 41"/>
            <p:cNvSpPr/>
            <p:nvPr/>
          </p:nvSpPr>
          <p:spPr>
            <a:xfrm flipH="1">
              <a:off x="7006680" y="1200960"/>
              <a:ext cx="87480" cy="0"/>
            </a:xfrm>
            <a:prstGeom prst="line">
              <a:avLst/>
            </a:prstGeom>
            <a:ln w="18360">
              <a:solidFill>
                <a:srgbClr val="FF950E"/>
              </a:solidFill>
              <a:round/>
            </a:ln>
          </p:spPr>
        </p:sp>
        <p:sp>
          <p:nvSpPr>
            <p:cNvPr id="45" name="Line 42"/>
            <p:cNvSpPr/>
            <p:nvPr/>
          </p:nvSpPr>
          <p:spPr>
            <a:xfrm flipV="1">
              <a:off x="7406280" y="1197000"/>
              <a:ext cx="0" cy="6048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6" name="Line 43"/>
            <p:cNvSpPr/>
            <p:nvPr/>
          </p:nvSpPr>
          <p:spPr>
            <a:xfrm flipV="1">
              <a:off x="7308360" y="1197000"/>
              <a:ext cx="0" cy="6048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7" name="Line 44"/>
            <p:cNvSpPr/>
            <p:nvPr/>
          </p:nvSpPr>
          <p:spPr>
            <a:xfrm>
              <a:off x="7357320" y="1257120"/>
              <a:ext cx="0" cy="4644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8" name="Line 45"/>
            <p:cNvSpPr/>
            <p:nvPr/>
          </p:nvSpPr>
          <p:spPr>
            <a:xfrm flipV="1">
              <a:off x="7358040" y="1146600"/>
              <a:ext cx="0" cy="6372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49" name="Line 46"/>
            <p:cNvSpPr/>
            <p:nvPr/>
          </p:nvSpPr>
          <p:spPr>
            <a:xfrm>
              <a:off x="7305120" y="1257120"/>
              <a:ext cx="106560" cy="0"/>
            </a:xfrm>
            <a:prstGeom prst="line">
              <a:avLst/>
            </a:prstGeom>
            <a:ln w="18360">
              <a:solidFill>
                <a:srgbClr val="772953"/>
              </a:solidFill>
              <a:round/>
            </a:ln>
          </p:spPr>
        </p:sp>
        <p:sp>
          <p:nvSpPr>
            <p:cNvPr id="50" name="CustomShape 47"/>
            <p:cNvSpPr/>
            <p:nvPr/>
          </p:nvSpPr>
          <p:spPr>
            <a:xfrm>
              <a:off x="7173360" y="1159200"/>
              <a:ext cx="61560" cy="97920"/>
            </a:xfrm>
            <a:prstGeom prst="rect">
              <a:avLst/>
            </a:prstGeom>
            <a:solidFill>
              <a:srgbClr val="5C8526"/>
            </a:solidFill>
          </p:spPr>
        </p:sp>
        <p:sp>
          <p:nvSpPr>
            <p:cNvPr id="51" name="Line 48"/>
            <p:cNvSpPr/>
            <p:nvPr/>
          </p:nvSpPr>
          <p:spPr>
            <a:xfrm>
              <a:off x="7187040" y="1257840"/>
              <a:ext cx="35280" cy="16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52" name="Line 49"/>
            <p:cNvSpPr/>
            <p:nvPr/>
          </p:nvSpPr>
          <p:spPr>
            <a:xfrm flipH="1">
              <a:off x="7186680" y="1274760"/>
              <a:ext cx="35280" cy="1296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53" name="Line 50"/>
            <p:cNvSpPr/>
            <p:nvPr/>
          </p:nvSpPr>
          <p:spPr>
            <a:xfrm>
              <a:off x="7185600" y="1287000"/>
              <a:ext cx="35280" cy="16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54" name="CustomShape 51"/>
            <p:cNvSpPr/>
            <p:nvPr/>
          </p:nvSpPr>
          <p:spPr>
            <a:xfrm>
              <a:off x="7679880" y="866160"/>
              <a:ext cx="73800" cy="117360"/>
            </a:xfrm>
            <a:prstGeom prst="rect">
              <a:avLst/>
            </a:prstGeom>
            <a:solidFill>
              <a:srgbClr val="5C8526"/>
            </a:solidFill>
          </p:spPr>
        </p:sp>
        <p:sp>
          <p:nvSpPr>
            <p:cNvPr id="55" name="Line 52"/>
            <p:cNvSpPr/>
            <p:nvPr/>
          </p:nvSpPr>
          <p:spPr>
            <a:xfrm>
              <a:off x="7696440" y="984600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56" name="Line 53"/>
            <p:cNvSpPr/>
            <p:nvPr/>
          </p:nvSpPr>
          <p:spPr>
            <a:xfrm flipH="1">
              <a:off x="7695720" y="1004400"/>
              <a:ext cx="42120" cy="154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57" name="Line 54"/>
            <p:cNvSpPr/>
            <p:nvPr/>
          </p:nvSpPr>
          <p:spPr>
            <a:xfrm>
              <a:off x="7694280" y="1019160"/>
              <a:ext cx="42480" cy="19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58" name="CustomShape 55"/>
            <p:cNvSpPr/>
            <p:nvPr/>
          </p:nvSpPr>
          <p:spPr>
            <a:xfrm>
              <a:off x="6925320" y="1715760"/>
              <a:ext cx="502200" cy="34488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59" name="Picture 5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953400" y="2131920"/>
              <a:ext cx="455040" cy="465480"/>
            </a:xfrm>
            <a:prstGeom prst="rect">
              <a:avLst/>
            </a:prstGeom>
          </p:spPr>
        </p:pic>
        <p:sp>
          <p:nvSpPr>
            <p:cNvPr id="60" name="Line 56"/>
            <p:cNvSpPr/>
            <p:nvPr/>
          </p:nvSpPr>
          <p:spPr>
            <a:xfrm flipV="1">
              <a:off x="6994800" y="1706760"/>
              <a:ext cx="0" cy="66600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</a:ln>
          </p:spPr>
        </p:sp>
        <p:sp>
          <p:nvSpPr>
            <p:cNvPr id="61" name="Line 57"/>
            <p:cNvSpPr/>
            <p:nvPr/>
          </p:nvSpPr>
          <p:spPr>
            <a:xfrm flipV="1">
              <a:off x="7370280" y="1701720"/>
              <a:ext cx="0" cy="66600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</a:ln>
          </p:spPr>
        </p:sp>
      </p:grpSp>
      <p:pic>
        <p:nvPicPr>
          <p:cNvPr id="63" name="Picture 62"/>
          <p:cNvPicPr/>
          <p:nvPr/>
        </p:nvPicPr>
        <p:blipFill>
          <a:blip r:embed="rId5"/>
          <a:stretch>
            <a:fillRect/>
          </a:stretch>
        </p:blipFill>
        <p:spPr>
          <a:xfrm>
            <a:off x="12980" y="1124779"/>
            <a:ext cx="5109141" cy="5683945"/>
          </a:xfrm>
          <a:prstGeom prst="rect">
            <a:avLst/>
          </a:prstGeom>
        </p:spPr>
      </p:pic>
      <p:pic>
        <p:nvPicPr>
          <p:cNvPr id="64" name="Picture 63"/>
          <p:cNvPicPr/>
          <p:nvPr/>
        </p:nvPicPr>
        <p:blipFill>
          <a:blip r:embed="rId6"/>
          <a:stretch>
            <a:fillRect/>
          </a:stretch>
        </p:blipFill>
        <p:spPr>
          <a:xfrm>
            <a:off x="5122121" y="3844484"/>
            <a:ext cx="4020947" cy="301814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2744" y="91535"/>
            <a:ext cx="5480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BSC chamber (core optics)  configuration and performance</a:t>
            </a:r>
            <a:endParaRPr lang="en-US" sz="3200" dirty="0"/>
          </a:p>
        </p:txBody>
      </p:sp>
      <p:sp>
        <p:nvSpPr>
          <p:cNvPr id="67" name="TextBox 66"/>
          <p:cNvSpPr txBox="1"/>
          <p:nvPr/>
        </p:nvSpPr>
        <p:spPr>
          <a:xfrm>
            <a:off x="33048" y="6543240"/>
            <a:ext cx="3708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G1400965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57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0"/>
            <a:ext cx="3878036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7CA0-F525-924F-BC55-0CB689841AD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10" descr="HAM3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851" y="2954114"/>
            <a:ext cx="5212667" cy="390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395" y="705494"/>
            <a:ext cx="4280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suspension on 2-stage in-vacuum isolation table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86261" y="1989783"/>
            <a:ext cx="515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Auxiliary optics on 1-stage in-vacuum isolation table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3986261" y="975934"/>
            <a:ext cx="399802" cy="23516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365058" y="2406147"/>
            <a:ext cx="278710" cy="4068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26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quad_rende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7812"/>
            <a:ext cx="2528887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Quadruple Suspension (Quad)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sv-SE" smtClean="0"/>
              <a:t>24 Aug 2014 - Stanford - G1400964</a:t>
            </a:r>
            <a:endParaRPr lang="en-US" dirty="0"/>
          </a:p>
        </p:txBody>
      </p:sp>
      <p:grpSp>
        <p:nvGrpSpPr>
          <p:cNvPr id="158" name="Group 157"/>
          <p:cNvGrpSpPr/>
          <p:nvPr/>
        </p:nvGrpSpPr>
        <p:grpSpPr>
          <a:xfrm>
            <a:off x="2590800" y="1411069"/>
            <a:ext cx="3200400" cy="5370731"/>
            <a:chOff x="0" y="1411069"/>
            <a:chExt cx="3200400" cy="5370731"/>
          </a:xfrm>
        </p:grpSpPr>
        <p:grpSp>
          <p:nvGrpSpPr>
            <p:cNvPr id="143" name="Group 142"/>
            <p:cNvGrpSpPr/>
            <p:nvPr/>
          </p:nvGrpSpPr>
          <p:grpSpPr>
            <a:xfrm>
              <a:off x="76200" y="1978152"/>
              <a:ext cx="2133600" cy="4803648"/>
              <a:chOff x="304800" y="1524000"/>
              <a:chExt cx="2133600" cy="4803648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 rot="5400000">
                <a:off x="5547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5400000">
                <a:off x="472440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>
                <a:off x="14097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12573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rot="5400000">
                <a:off x="5516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4754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rot="5400000">
                <a:off x="16764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5400000">
                <a:off x="16002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owchart: Direct Access Storage 19"/>
              <p:cNvSpPr/>
              <p:nvPr/>
            </p:nvSpPr>
            <p:spPr>
              <a:xfrm>
                <a:off x="457200" y="3886200"/>
                <a:ext cx="685800" cy="914400"/>
              </a:xfrm>
              <a:prstGeom prst="flowChartMagneticDrum">
                <a:avLst/>
              </a:prstGeom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lowchart: Direct Access Storage 20"/>
              <p:cNvSpPr/>
              <p:nvPr/>
            </p:nvSpPr>
            <p:spPr>
              <a:xfrm>
                <a:off x="1295400" y="39624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lowchart: Direct Access Storage 21"/>
              <p:cNvSpPr/>
              <p:nvPr/>
            </p:nvSpPr>
            <p:spPr>
              <a:xfrm>
                <a:off x="1143000" y="4038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lowchart: Direct Access Storage 23"/>
              <p:cNvSpPr/>
              <p:nvPr/>
            </p:nvSpPr>
            <p:spPr>
              <a:xfrm>
                <a:off x="1295400" y="4419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lowchart: Direct Access Storage 24"/>
              <p:cNvSpPr/>
              <p:nvPr/>
            </p:nvSpPr>
            <p:spPr>
              <a:xfrm>
                <a:off x="1143000" y="44958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ube 25"/>
              <p:cNvSpPr/>
              <p:nvPr/>
            </p:nvSpPr>
            <p:spPr>
              <a:xfrm>
                <a:off x="3810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lowchart: Direct Access Storage 26"/>
              <p:cNvSpPr/>
              <p:nvPr/>
            </p:nvSpPr>
            <p:spPr>
              <a:xfrm>
                <a:off x="1295400" y="2971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Direct Access Storage 27"/>
              <p:cNvSpPr/>
              <p:nvPr/>
            </p:nvSpPr>
            <p:spPr>
              <a:xfrm>
                <a:off x="1143000" y="3048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Direct Access Storage 28"/>
              <p:cNvSpPr/>
              <p:nvPr/>
            </p:nvSpPr>
            <p:spPr>
              <a:xfrm>
                <a:off x="1295400" y="3352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Direct Access Storage 29"/>
              <p:cNvSpPr/>
              <p:nvPr/>
            </p:nvSpPr>
            <p:spPr>
              <a:xfrm>
                <a:off x="1143000" y="3429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lowchart: Direct Access Storage 39"/>
              <p:cNvSpPr/>
              <p:nvPr/>
            </p:nvSpPr>
            <p:spPr>
              <a:xfrm>
                <a:off x="1524000" y="3886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ube 44"/>
              <p:cNvSpPr/>
              <p:nvPr/>
            </p:nvSpPr>
            <p:spPr>
              <a:xfrm>
                <a:off x="14478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Direct Access Storage 53"/>
              <p:cNvSpPr/>
              <p:nvPr/>
            </p:nvSpPr>
            <p:spPr>
              <a:xfrm>
                <a:off x="1524000" y="5029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/>
              <p:cNvGrpSpPr>
                <a:grpSpLocks noChangeAspect="1"/>
              </p:cNvGrpSpPr>
              <p:nvPr/>
            </p:nvGrpSpPr>
            <p:grpSpPr>
              <a:xfrm>
                <a:off x="457200" y="5029200"/>
                <a:ext cx="1282149" cy="1298448"/>
                <a:chOff x="1143000" y="3581400"/>
                <a:chExt cx="1856006" cy="1879600"/>
              </a:xfrm>
            </p:grpSpPr>
            <p:sp>
              <p:nvSpPr>
                <p:cNvPr id="72" name="Flowchart: Direct Access Storage 71"/>
                <p:cNvSpPr/>
                <p:nvPr/>
              </p:nvSpPr>
              <p:spPr>
                <a:xfrm>
                  <a:off x="1143000" y="3581400"/>
                  <a:ext cx="1003345" cy="1337794"/>
                </a:xfrm>
                <a:prstGeom prst="flowChartMagneticDrum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Block Arc 72"/>
                <p:cNvSpPr>
                  <a:spLocks noChangeAspect="1"/>
                </p:cNvSpPr>
                <p:nvPr/>
              </p:nvSpPr>
              <p:spPr>
                <a:xfrm>
                  <a:off x="1624606" y="3654979"/>
                  <a:ext cx="1201825" cy="1204014"/>
                </a:xfrm>
                <a:prstGeom prst="blockArc">
                  <a:avLst>
                    <a:gd name="adj1" fmla="val 10800000"/>
                    <a:gd name="adj2" fmla="val 15883239"/>
                    <a:gd name="adj3" fmla="val 261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Donut 73"/>
                <p:cNvSpPr/>
                <p:nvPr/>
              </p:nvSpPr>
              <p:spPr>
                <a:xfrm>
                  <a:off x="1504204" y="3775380"/>
                  <a:ext cx="963211" cy="963211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Block Arc 74"/>
                <p:cNvSpPr>
                  <a:spLocks noChangeAspect="1"/>
                </p:cNvSpPr>
                <p:nvPr/>
              </p:nvSpPr>
              <p:spPr>
                <a:xfrm>
                  <a:off x="1785141" y="4216852"/>
                  <a:ext cx="1201825" cy="1204014"/>
                </a:xfrm>
                <a:prstGeom prst="blockArc">
                  <a:avLst>
                    <a:gd name="adj1" fmla="val 10800000"/>
                    <a:gd name="adj2" fmla="val 15931455"/>
                    <a:gd name="adj3" fmla="val 2669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10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Block Arc 75"/>
                <p:cNvSpPr>
                  <a:spLocks noChangeAspect="1"/>
                </p:cNvSpPr>
                <p:nvPr/>
              </p:nvSpPr>
              <p:spPr>
                <a:xfrm>
                  <a:off x="1797181" y="3614845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Block Arc 76"/>
                <p:cNvSpPr>
                  <a:spLocks noChangeAspect="1"/>
                </p:cNvSpPr>
                <p:nvPr/>
              </p:nvSpPr>
              <p:spPr>
                <a:xfrm>
                  <a:off x="1644673" y="4256986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54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Donut 77"/>
                <p:cNvSpPr>
                  <a:spLocks noChangeAspect="1"/>
                </p:cNvSpPr>
                <p:nvPr/>
              </p:nvSpPr>
              <p:spPr>
                <a:xfrm>
                  <a:off x="1600200" y="3870960"/>
                  <a:ext cx="777240" cy="777240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1706880" y="3778727"/>
                <a:ext cx="184114" cy="1023547"/>
                <a:chOff x="1752600" y="4159727"/>
                <a:chExt cx="184114" cy="1023547"/>
              </a:xfrm>
            </p:grpSpPr>
            <p:sp>
              <p:nvSpPr>
                <p:cNvPr id="86" name="Freeform 85"/>
                <p:cNvSpPr/>
                <p:nvPr/>
              </p:nvSpPr>
              <p:spPr>
                <a:xfrm>
                  <a:off x="1752600" y="4159727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 89"/>
                <p:cNvSpPr/>
                <p:nvPr/>
              </p:nvSpPr>
              <p:spPr>
                <a:xfrm>
                  <a:off x="1828800" y="4160520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6" name="Straight Connector 95"/>
              <p:cNvCxnSpPr/>
              <p:nvPr/>
            </p:nvCxnSpPr>
            <p:spPr>
              <a:xfrm rot="5400000">
                <a:off x="1679448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5400000">
                <a:off x="1752600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rot="5400000">
                <a:off x="13335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rot="5400000">
                <a:off x="11811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3261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5400000">
                <a:off x="399288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stCxn id="31" idx="3"/>
              </p:cNvCxnSpPr>
              <p:nvPr/>
            </p:nvCxnSpPr>
            <p:spPr>
              <a:xfrm rot="16200000" flipH="1">
                <a:off x="467934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rot="16200000" flipH="1">
                <a:off x="522666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8078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5400000">
                <a:off x="7513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Flowchart: Direct Access Storage 35"/>
              <p:cNvSpPr/>
              <p:nvPr/>
            </p:nvSpPr>
            <p:spPr>
              <a:xfrm>
                <a:off x="4572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lowchart: Direct Access Storage 34"/>
              <p:cNvSpPr/>
              <p:nvPr/>
            </p:nvSpPr>
            <p:spPr>
              <a:xfrm>
                <a:off x="3048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/>
              <p:cNvSpPr/>
              <p:nvPr/>
            </p:nvSpPr>
            <p:spPr>
              <a:xfrm>
                <a:off x="3810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lowchart: Direct Access Storage 31"/>
              <p:cNvSpPr/>
              <p:nvPr/>
            </p:nvSpPr>
            <p:spPr>
              <a:xfrm>
                <a:off x="9144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9"/>
              <p:cNvSpPr>
                <a:spLocks noChangeArrowheads="1"/>
              </p:cNvSpPr>
              <p:nvPr/>
            </p:nvSpPr>
            <p:spPr bwMode="auto">
              <a:xfrm>
                <a:off x="533400" y="2514600"/>
                <a:ext cx="152400" cy="1524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 rot="16200000" flipH="1">
                <a:off x="1556070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rot="16200000" flipH="1">
                <a:off x="1610802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rot="5400000">
                <a:off x="18746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rot="5400000">
                <a:off x="18181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Cube 49"/>
              <p:cNvSpPr/>
              <p:nvPr/>
            </p:nvSpPr>
            <p:spPr>
              <a:xfrm>
                <a:off x="14478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Direct Access Storage 50"/>
              <p:cNvSpPr/>
              <p:nvPr/>
            </p:nvSpPr>
            <p:spPr>
              <a:xfrm>
                <a:off x="19812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Direct Access Storage 37"/>
              <p:cNvSpPr/>
              <p:nvPr/>
            </p:nvSpPr>
            <p:spPr>
              <a:xfrm>
                <a:off x="2133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lowchart: Direct Access Storage 38"/>
              <p:cNvSpPr/>
              <p:nvPr/>
            </p:nvSpPr>
            <p:spPr>
              <a:xfrm>
                <a:off x="19812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irect Access Storage 54"/>
              <p:cNvSpPr/>
              <p:nvPr/>
            </p:nvSpPr>
            <p:spPr>
              <a:xfrm>
                <a:off x="2286000" y="2209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 rot="16200000" flipH="1">
                <a:off x="429834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rot="5400000">
                <a:off x="728472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lowchart: Direct Access Storage 32"/>
              <p:cNvSpPr/>
              <p:nvPr/>
            </p:nvSpPr>
            <p:spPr>
              <a:xfrm>
                <a:off x="6858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 rot="16200000" flipH="1">
                <a:off x="1496568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rot="5400000">
                <a:off x="1798320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lowchart: Direct Access Storage 51"/>
              <p:cNvSpPr/>
              <p:nvPr/>
            </p:nvSpPr>
            <p:spPr>
              <a:xfrm>
                <a:off x="1752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627888" y="4424363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 139"/>
              <p:cNvSpPr/>
              <p:nvPr/>
            </p:nvSpPr>
            <p:spPr>
              <a:xfrm>
                <a:off x="701040" y="4428744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114300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Main (test) Chain</a:t>
              </a:r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Reaction Chain</a:t>
              </a:r>
              <a:endParaRPr lang="en-US" dirty="0"/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1905000" y="5943600"/>
              <a:ext cx="1295400" cy="0"/>
              <a:chOff x="2057400" y="5867400"/>
              <a:chExt cx="1295400" cy="0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25146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3622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2098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20574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/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9" name="Group 158"/>
          <p:cNvGrpSpPr/>
          <p:nvPr/>
        </p:nvGrpSpPr>
        <p:grpSpPr>
          <a:xfrm>
            <a:off x="5867400" y="2960760"/>
            <a:ext cx="3200400" cy="4154984"/>
            <a:chOff x="76200" y="2866072"/>
            <a:chExt cx="3200400" cy="4154984"/>
          </a:xfrm>
        </p:grpSpPr>
        <p:sp>
          <p:nvSpPr>
            <p:cNvPr id="160" name="TextBox 159"/>
            <p:cNvSpPr txBox="1"/>
            <p:nvPr/>
          </p:nvSpPr>
          <p:spPr>
            <a:xfrm>
              <a:off x="76200" y="2866072"/>
              <a:ext cx="320040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Control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Local   – damping at M0, R0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Global – LSC &amp; ASC at all 4</a:t>
              </a:r>
              <a:endParaRPr lang="en-US" sz="1200" dirty="0" smtClean="0"/>
            </a:p>
            <a:p>
              <a:r>
                <a:rPr lang="en-US" b="1" dirty="0" smtClean="0"/>
                <a:t>Sensors/Actuators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       BOSEMs at M0, R0, L1</a:t>
              </a:r>
            </a:p>
            <a:p>
              <a:pPr>
                <a:buFont typeface="Arial" pitchFamily="34" charset="0"/>
                <a:buChar char="•"/>
              </a:pPr>
              <a:endParaRPr lang="en-US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       AOSEMs at L2</a:t>
              </a:r>
            </a:p>
            <a:p>
              <a:pPr>
                <a:buFont typeface="Arial" pitchFamily="34" charset="0"/>
                <a:buChar char="•"/>
              </a:pPr>
              <a:endParaRPr lang="en-US" sz="1200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Optical levers and </a:t>
              </a:r>
              <a:r>
                <a:rPr lang="en-US" dirty="0" err="1" smtClean="0"/>
                <a:t>interf</a:t>
              </a:r>
              <a:r>
                <a:rPr lang="en-US" dirty="0" smtClean="0"/>
                <a:t>. sigs. at L3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Electrostatic drive (ESD) at L3</a:t>
              </a:r>
            </a:p>
            <a:p>
              <a:r>
                <a:rPr lang="en-US" b="1" dirty="0" smtClean="0"/>
                <a:t>Documentation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Final design review - T1000286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Controls </a:t>
              </a:r>
              <a:r>
                <a:rPr lang="en-US" dirty="0" err="1" smtClean="0"/>
                <a:t>arrang</a:t>
              </a:r>
              <a:r>
                <a:rPr lang="en-US" dirty="0" smtClean="0"/>
                <a:t>. – E1000617</a:t>
              </a:r>
            </a:p>
            <a:p>
              <a:endParaRPr lang="en-US" dirty="0" smtClean="0"/>
            </a:p>
          </p:txBody>
        </p:sp>
        <p:sp>
          <p:nvSpPr>
            <p:cNvPr id="161" name="Oval 4"/>
            <p:cNvSpPr>
              <a:spLocks noChangeArrowheads="1"/>
            </p:cNvSpPr>
            <p:nvPr/>
          </p:nvSpPr>
          <p:spPr bwMode="auto">
            <a:xfrm>
              <a:off x="304800" y="3996880"/>
              <a:ext cx="304800" cy="304800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2" name="Oval 9"/>
            <p:cNvSpPr>
              <a:spLocks noChangeArrowheads="1"/>
            </p:cNvSpPr>
            <p:nvPr/>
          </p:nvSpPr>
          <p:spPr bwMode="auto">
            <a:xfrm>
              <a:off x="304800" y="4542472"/>
              <a:ext cx="304800" cy="304800"/>
            </a:xfrm>
            <a:prstGeom prst="ellipse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63" name="TextBox 162"/>
          <p:cNvSpPr txBox="1"/>
          <p:nvPr/>
        </p:nvSpPr>
        <p:spPr>
          <a:xfrm>
            <a:off x="5864352" y="1295400"/>
            <a:ext cx="3048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Purpose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Input Test Mass (ITM, TCP)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End Test Mass (ETM, ERM)</a:t>
            </a:r>
            <a:endParaRPr lang="en-US" sz="1200" dirty="0" smtClean="0"/>
          </a:p>
          <a:p>
            <a:r>
              <a:rPr lang="en-US" b="1" dirty="0" smtClean="0"/>
              <a:t>Location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End Test Masses, Input Test Masses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4953000" y="23622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R0, M0</a:t>
            </a:r>
            <a:endParaRPr lang="en-US" dirty="0"/>
          </a:p>
        </p:txBody>
      </p:sp>
      <p:sp>
        <p:nvSpPr>
          <p:cNvPr id="165" name="TextBox 164"/>
          <p:cNvSpPr txBox="1"/>
          <p:nvPr/>
        </p:nvSpPr>
        <p:spPr>
          <a:xfrm>
            <a:off x="4953000" y="3364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L1</a:t>
            </a:r>
            <a:endParaRPr lang="en-US" dirty="0"/>
          </a:p>
        </p:txBody>
      </p:sp>
      <p:sp>
        <p:nvSpPr>
          <p:cNvPr id="166" name="TextBox 165"/>
          <p:cNvSpPr txBox="1"/>
          <p:nvPr/>
        </p:nvSpPr>
        <p:spPr>
          <a:xfrm>
            <a:off x="4953000" y="4572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</a:t>
            </a:r>
            <a:endParaRPr lang="en-US" dirty="0"/>
          </a:p>
        </p:txBody>
      </p:sp>
      <p:sp>
        <p:nvSpPr>
          <p:cNvPr id="167" name="TextBox 166"/>
          <p:cNvSpPr txBox="1"/>
          <p:nvPr/>
        </p:nvSpPr>
        <p:spPr>
          <a:xfrm>
            <a:off x="4953000" y="5410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L3</a:t>
            </a:r>
            <a:endParaRPr lang="en-US" dirty="0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18</a:t>
            </a:fld>
            <a:endParaRPr lang="en-US" dirty="0"/>
          </a:p>
        </p:txBody>
      </p:sp>
      <p:grpSp>
        <p:nvGrpSpPr>
          <p:cNvPr id="93" name="Group 92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95" name="Picture 94" descr="New_Logo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2" name="Picture 101" descr="Stanford_University_seal_2003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68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STS_narrow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200426" y="1524000"/>
            <a:ext cx="294357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HAM Small Triple Suspension (HSTS)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3352800" y="1447800"/>
            <a:ext cx="2819400" cy="5334000"/>
            <a:chOff x="76200" y="1447800"/>
            <a:chExt cx="2819400" cy="5334000"/>
          </a:xfrm>
        </p:grpSpPr>
        <p:grpSp>
          <p:nvGrpSpPr>
            <p:cNvPr id="9" name="Group 36"/>
            <p:cNvGrpSpPr/>
            <p:nvPr/>
          </p:nvGrpSpPr>
          <p:grpSpPr>
            <a:xfrm>
              <a:off x="487680" y="2743200"/>
              <a:ext cx="1872587" cy="4038600"/>
              <a:chOff x="944880" y="2590800"/>
              <a:chExt cx="1872587" cy="4038600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grpSp>
            <p:nvGrpSpPr>
              <p:cNvPr id="20" name="Group 35"/>
              <p:cNvGrpSpPr/>
              <p:nvPr/>
            </p:nvGrpSpPr>
            <p:grpSpPr>
              <a:xfrm>
                <a:off x="944880" y="2819400"/>
                <a:ext cx="1872587" cy="1828800"/>
                <a:chOff x="944880" y="2819400"/>
                <a:chExt cx="1872587" cy="1828800"/>
              </a:xfrm>
            </p:grpSpPr>
            <p:pic>
              <p:nvPicPr>
                <p:cNvPr id="35" name="Picture 9" descr="C:\Users\Brett\Documents\Lab\All Suspensions\HSTS\HSTS_metal_testmass2.png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4880" y="2819400"/>
                  <a:ext cx="1872587" cy="1828800"/>
                </a:xfrm>
                <a:prstGeom prst="rect">
                  <a:avLst/>
                </a:prstGeom>
                <a:noFill/>
              </p:spPr>
            </p:pic>
            <p:sp>
              <p:nvSpPr>
                <p:cNvPr id="36" name="Oval 9"/>
                <p:cNvSpPr>
                  <a:spLocks noChangeArrowheads="1"/>
                </p:cNvSpPr>
                <p:nvPr/>
              </p:nvSpPr>
              <p:spPr bwMode="auto">
                <a:xfrm>
                  <a:off x="1295400" y="3200400"/>
                  <a:ext cx="304800" cy="304800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37" name="Oval 9"/>
                <p:cNvSpPr>
                  <a:spLocks noChangeArrowheads="1"/>
                </p:cNvSpPr>
                <p:nvPr/>
              </p:nvSpPr>
              <p:spPr bwMode="auto">
                <a:xfrm>
                  <a:off x="2362200" y="3200400"/>
                  <a:ext cx="304800" cy="304800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38" name="Oval 9"/>
                <p:cNvSpPr>
                  <a:spLocks noChangeArrowheads="1"/>
                </p:cNvSpPr>
                <p:nvPr/>
              </p:nvSpPr>
              <p:spPr bwMode="auto">
                <a:xfrm>
                  <a:off x="2362200" y="4038600"/>
                  <a:ext cx="304800" cy="304800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39" name="Oval 9"/>
                <p:cNvSpPr>
                  <a:spLocks noChangeArrowheads="1"/>
                </p:cNvSpPr>
                <p:nvPr/>
              </p:nvSpPr>
              <p:spPr bwMode="auto">
                <a:xfrm>
                  <a:off x="1295400" y="4038600"/>
                  <a:ext cx="304800" cy="304800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1" name="Group 34"/>
              <p:cNvGrpSpPr/>
              <p:nvPr/>
            </p:nvGrpSpPr>
            <p:grpSpPr>
              <a:xfrm>
                <a:off x="944880" y="4800600"/>
                <a:ext cx="1872587" cy="1828800"/>
                <a:chOff x="944880" y="4800600"/>
                <a:chExt cx="1872587" cy="1828800"/>
              </a:xfrm>
            </p:grpSpPr>
            <p:pic>
              <p:nvPicPr>
                <p:cNvPr id="30" name="Picture 9" descr="C:\Users\Brett\Documents\Lab\All Suspensions\HSTS\HSTS_metal_testmass2.png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4880" y="4800600"/>
                  <a:ext cx="1872587" cy="1828800"/>
                </a:xfrm>
                <a:prstGeom prst="rect">
                  <a:avLst/>
                </a:prstGeom>
                <a:noFill/>
              </p:spPr>
            </p:pic>
            <p:sp>
              <p:nvSpPr>
                <p:cNvPr id="31" name="Oval 9"/>
                <p:cNvSpPr>
                  <a:spLocks noChangeArrowheads="1"/>
                </p:cNvSpPr>
                <p:nvPr/>
              </p:nvSpPr>
              <p:spPr bwMode="auto">
                <a:xfrm>
                  <a:off x="1295400" y="5181600"/>
                  <a:ext cx="304800" cy="304800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32" name="Oval 9"/>
                <p:cNvSpPr>
                  <a:spLocks noChangeArrowheads="1"/>
                </p:cNvSpPr>
                <p:nvPr/>
              </p:nvSpPr>
              <p:spPr bwMode="auto">
                <a:xfrm>
                  <a:off x="2362200" y="5181600"/>
                  <a:ext cx="304800" cy="304800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33" name="Oval 9"/>
                <p:cNvSpPr>
                  <a:spLocks noChangeArrowheads="1"/>
                </p:cNvSpPr>
                <p:nvPr/>
              </p:nvSpPr>
              <p:spPr bwMode="auto">
                <a:xfrm>
                  <a:off x="2362200" y="6019800"/>
                  <a:ext cx="304800" cy="304800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34" name="Oval 9"/>
                <p:cNvSpPr>
                  <a:spLocks noChangeArrowheads="1"/>
                </p:cNvSpPr>
                <p:nvPr/>
              </p:nvSpPr>
              <p:spPr bwMode="auto">
                <a:xfrm>
                  <a:off x="1295400" y="6019800"/>
                  <a:ext cx="304800" cy="304800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 rot="5400000">
                <a:off x="495300" y="3162300"/>
                <a:ext cx="1143000" cy="0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>
                <a:off x="2324100" y="3009900"/>
                <a:ext cx="838200" cy="0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>
                <a:off x="457200" y="3124200"/>
                <a:ext cx="1066800" cy="0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>
                <a:off x="152400" y="4800600"/>
                <a:ext cx="1828800" cy="0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94488" y="4706112"/>
                <a:ext cx="1792224" cy="0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2316480" y="3045992"/>
                <a:ext cx="914400" cy="4016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2095500" y="4762500"/>
                <a:ext cx="1295400" cy="0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2037588" y="4744212"/>
                <a:ext cx="1472184" cy="4016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76200" y="1676400"/>
              <a:ext cx="2819400" cy="1066800"/>
              <a:chOff x="76200" y="1676400"/>
              <a:chExt cx="2819400" cy="106680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3" name="AutoShape 10"/>
              <p:cNvSpPr>
                <a:spLocks noChangeArrowheads="1"/>
              </p:cNvSpPr>
              <p:nvPr/>
            </p:nvSpPr>
            <p:spPr bwMode="auto">
              <a:xfrm>
                <a:off x="76200" y="1676400"/>
                <a:ext cx="2819400" cy="1066800"/>
              </a:xfrm>
              <a:prstGeom prst="cube">
                <a:avLst>
                  <a:gd name="adj" fmla="val 25000"/>
                </a:avLst>
              </a:prstGeom>
              <a:solidFill>
                <a:srgbClr val="1449B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Oval 4"/>
              <p:cNvSpPr>
                <a:spLocks noChangeArrowheads="1"/>
              </p:cNvSpPr>
              <p:nvPr/>
            </p:nvSpPr>
            <p:spPr bwMode="auto">
              <a:xfrm>
                <a:off x="228600" y="2209800"/>
                <a:ext cx="304800" cy="3048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Oval 5"/>
              <p:cNvSpPr>
                <a:spLocks noChangeArrowheads="1"/>
              </p:cNvSpPr>
              <p:nvPr/>
            </p:nvSpPr>
            <p:spPr bwMode="auto">
              <a:xfrm>
                <a:off x="457200" y="1676400"/>
                <a:ext cx="304800" cy="762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" name="Oval 6"/>
              <p:cNvSpPr>
                <a:spLocks noChangeArrowheads="1"/>
              </p:cNvSpPr>
              <p:nvPr/>
            </p:nvSpPr>
            <p:spPr bwMode="auto">
              <a:xfrm>
                <a:off x="2743200" y="2057400"/>
                <a:ext cx="76200" cy="3048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7" name="Oval 7"/>
              <p:cNvSpPr>
                <a:spLocks noChangeArrowheads="1"/>
              </p:cNvSpPr>
              <p:nvPr/>
            </p:nvSpPr>
            <p:spPr bwMode="auto">
              <a:xfrm>
                <a:off x="2286000" y="1752600"/>
                <a:ext cx="304800" cy="762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8" name="Oval 9"/>
              <p:cNvSpPr>
                <a:spLocks noChangeArrowheads="1"/>
              </p:cNvSpPr>
              <p:nvPr/>
            </p:nvSpPr>
            <p:spPr bwMode="auto">
              <a:xfrm>
                <a:off x="2133600" y="2209800"/>
                <a:ext cx="304800" cy="3048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3" name="Oval 5"/>
              <p:cNvSpPr>
                <a:spLocks noChangeArrowheads="1"/>
              </p:cNvSpPr>
              <p:nvPr/>
            </p:nvSpPr>
            <p:spPr bwMode="auto">
              <a:xfrm>
                <a:off x="304800" y="1828800"/>
                <a:ext cx="304800" cy="762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 rot="16200000" flipH="1">
              <a:off x="723900" y="1562100"/>
              <a:ext cx="381000" cy="1524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1943100" y="1562100"/>
              <a:ext cx="381000" cy="1524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76200" y="2743200"/>
            <a:ext cx="3505200" cy="4078039"/>
            <a:chOff x="76200" y="2866072"/>
            <a:chExt cx="3505200" cy="4078039"/>
          </a:xfrm>
        </p:grpSpPr>
        <p:sp>
          <p:nvSpPr>
            <p:cNvPr id="49" name="TextBox 48"/>
            <p:cNvSpPr txBox="1"/>
            <p:nvPr/>
          </p:nvSpPr>
          <p:spPr>
            <a:xfrm>
              <a:off x="76200" y="2866072"/>
              <a:ext cx="3505200" cy="4078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Control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Local   – damping at M1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Global – LSC &amp; ASC at all 3</a:t>
              </a:r>
              <a:endParaRPr lang="en-US" sz="1200" dirty="0" smtClean="0"/>
            </a:p>
            <a:p>
              <a:r>
                <a:rPr lang="en-US" b="1" dirty="0" smtClean="0"/>
                <a:t>Sensors/Actuators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       BOSEMs at M1</a:t>
              </a:r>
            </a:p>
            <a:p>
              <a:pPr>
                <a:buFont typeface="Arial" pitchFamily="34" charset="0"/>
                <a:buChar char="•"/>
              </a:pPr>
              <a:endParaRPr lang="en-US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       AOSEMs at M2 and M3</a:t>
              </a:r>
            </a:p>
            <a:p>
              <a:pPr>
                <a:buFont typeface="Arial" pitchFamily="34" charset="0"/>
                <a:buChar char="•"/>
              </a:pPr>
              <a:endParaRPr lang="en-US" sz="400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Optical levers and </a:t>
              </a:r>
              <a:r>
                <a:rPr lang="en-US" dirty="0" err="1" smtClean="0"/>
                <a:t>interferometric</a:t>
              </a:r>
              <a:r>
                <a:rPr lang="en-US" dirty="0" smtClean="0"/>
                <a:t> signals on M3</a:t>
              </a:r>
              <a:endParaRPr lang="en-US" sz="1200" dirty="0" smtClean="0"/>
            </a:p>
            <a:p>
              <a:r>
                <a:rPr lang="en-US" b="1" dirty="0" smtClean="0"/>
                <a:t>Naming:</a:t>
              </a:r>
              <a:r>
                <a:rPr lang="en-US" dirty="0" smtClean="0"/>
                <a:t> L1:SUS-PRM_M1…</a:t>
              </a:r>
            </a:p>
            <a:p>
              <a:r>
                <a:rPr lang="en-US" b="1" dirty="0" smtClean="0"/>
                <a:t>Documentation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Final design review - T0900435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Controls arrangement – E1100109</a:t>
              </a:r>
            </a:p>
            <a:p>
              <a:endParaRPr lang="en-US" b="1" dirty="0" smtClean="0"/>
            </a:p>
          </p:txBody>
        </p:sp>
        <p:sp>
          <p:nvSpPr>
            <p:cNvPr id="50" name="Oval 4"/>
            <p:cNvSpPr>
              <a:spLocks noChangeArrowheads="1"/>
            </p:cNvSpPr>
            <p:nvPr/>
          </p:nvSpPr>
          <p:spPr bwMode="auto">
            <a:xfrm>
              <a:off x="304800" y="4009072"/>
              <a:ext cx="304800" cy="304800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Oval 9"/>
            <p:cNvSpPr>
              <a:spLocks noChangeArrowheads="1"/>
            </p:cNvSpPr>
            <p:nvPr/>
          </p:nvSpPr>
          <p:spPr bwMode="auto">
            <a:xfrm>
              <a:off x="304800" y="4554664"/>
              <a:ext cx="304800" cy="304800"/>
            </a:xfrm>
            <a:prstGeom prst="ellipse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3152" y="12954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Purpose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PRM, PR2, SRM, SR2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MC1, MC2, MC3</a:t>
            </a:r>
            <a:endParaRPr lang="en-US" sz="1200" dirty="0" smtClean="0"/>
          </a:p>
          <a:p>
            <a:r>
              <a:rPr lang="en-US" b="1" dirty="0" smtClean="0"/>
              <a:t>Location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Auxiliary Chambers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419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M1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495800" y="369112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M2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4958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M3</a:t>
            </a:r>
            <a:endParaRPr lang="en-US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3276600" y="1371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T1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486400" y="1295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T2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791200" y="1524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T3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971800" y="1981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749040" y="217627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LF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5669280" y="217627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RT</a:t>
            </a:r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4050792" y="3310128"/>
            <a:ext cx="1609344" cy="3200400"/>
            <a:chOff x="4029456" y="3276600"/>
            <a:chExt cx="1609344" cy="3200400"/>
          </a:xfrm>
        </p:grpSpPr>
        <p:sp>
          <p:nvSpPr>
            <p:cNvPr id="64" name="TextBox 63"/>
            <p:cNvSpPr txBox="1"/>
            <p:nvPr/>
          </p:nvSpPr>
          <p:spPr>
            <a:xfrm>
              <a:off x="4029456" y="32882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UL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099304" y="32766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UR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038600" y="41264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LL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105400" y="41264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LR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038600" y="52694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UL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05400" y="5257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UR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038600" y="61076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LL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105400" y="61076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LR</a:t>
              </a:r>
              <a:endParaRPr lang="en-US" dirty="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650992" y="6169223"/>
            <a:ext cx="454152" cy="688777"/>
            <a:chOff x="5650992" y="6169223"/>
            <a:chExt cx="454152" cy="688777"/>
          </a:xfrm>
        </p:grpSpPr>
        <p:grpSp>
          <p:nvGrpSpPr>
            <p:cNvPr id="73" name="Group 72"/>
            <p:cNvGrpSpPr/>
            <p:nvPr/>
          </p:nvGrpSpPr>
          <p:grpSpPr>
            <a:xfrm>
              <a:off x="5650992" y="6169223"/>
              <a:ext cx="454152" cy="688777"/>
              <a:chOff x="6031992" y="5638800"/>
              <a:chExt cx="454152" cy="688777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 rot="16200000" flipH="1">
                <a:off x="6057899" y="6057899"/>
                <a:ext cx="228600" cy="152401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>
                <a:off x="6178296" y="6019800"/>
                <a:ext cx="152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L</a:t>
                </a:r>
                <a:endParaRPr lang="en-US" sz="1400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333744" y="5867400"/>
                <a:ext cx="152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T</a:t>
                </a:r>
                <a:endParaRPr lang="en-US" sz="1400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031992" y="5638800"/>
                <a:ext cx="152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V</a:t>
                </a:r>
                <a:endParaRPr lang="en-US" sz="1400" dirty="0"/>
              </a:p>
            </p:txBody>
          </p:sp>
        </p:grpSp>
        <p:cxnSp>
          <p:nvCxnSpPr>
            <p:cNvPr id="83" name="Straight Connector 82"/>
            <p:cNvCxnSpPr/>
            <p:nvPr/>
          </p:nvCxnSpPr>
          <p:spPr>
            <a:xfrm rot="5400000" flipH="1" flipV="1">
              <a:off x="5602189" y="6440389"/>
              <a:ext cx="22562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0800000">
              <a:off x="5715000" y="6550226"/>
              <a:ext cx="304800" cy="148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sv-SE" smtClean="0"/>
              <a:t>24 Aug 2014 - Stanford - G1400964</a:t>
            </a:r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6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80" name="Picture 79" descr="New_Logo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81" name="Picture 80" descr="Stanford_University_seal_2003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69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1: Overview of aLIGO isolation systems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J. Kissel, B. Shapiro, A. Pele, S. Biscans, </a:t>
            </a:r>
          </a:p>
          <a:p>
            <a:r>
              <a:rPr lang="en-US" sz="2800"/>
              <a:t>for the LIGO SEI, SUS, ISC Teams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687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562600" y="4798874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 Types (M0900034)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BOSEM – 10 X 10 mm, </a:t>
            </a:r>
            <a:r>
              <a:rPr lang="en-US" dirty="0" err="1" smtClean="0"/>
              <a:t>NdFeB</a:t>
            </a:r>
            <a:r>
              <a:rPr lang="en-US" dirty="0" smtClean="0"/>
              <a:t> , </a:t>
            </a:r>
            <a:r>
              <a:rPr lang="en-US" dirty="0" err="1" smtClean="0"/>
              <a:t>SmCo</a:t>
            </a:r>
            <a:endParaRPr lang="en-US" dirty="0" smtClean="0"/>
          </a:p>
          <a:p>
            <a:r>
              <a:rPr lang="en-US" dirty="0" smtClean="0"/>
              <a:t>	  10 X 5 mm, </a:t>
            </a:r>
            <a:r>
              <a:rPr lang="en-US" dirty="0" err="1" smtClean="0"/>
              <a:t>NdFeB</a:t>
            </a:r>
            <a:r>
              <a:rPr lang="en-US" dirty="0" smtClean="0"/>
              <a:t>, </a:t>
            </a:r>
            <a:r>
              <a:rPr lang="en-US" dirty="0" err="1" smtClean="0"/>
              <a:t>SmCo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AOSEM  – 2 X 3 mm, </a:t>
            </a:r>
            <a:r>
              <a:rPr lang="en-US" dirty="0" err="1" smtClean="0"/>
              <a:t>SmCo</a:t>
            </a:r>
            <a:endParaRPr lang="en-US" dirty="0" smtClean="0"/>
          </a:p>
          <a:p>
            <a:pPr lvl="2"/>
            <a:r>
              <a:rPr lang="en-US" dirty="0" smtClean="0"/>
              <a:t>   2 X 6 mm, </a:t>
            </a:r>
            <a:r>
              <a:rPr lang="en-US" dirty="0" err="1" smtClean="0"/>
              <a:t>SmCo</a:t>
            </a:r>
            <a:endParaRPr lang="en-US" dirty="0" smtClean="0"/>
          </a:p>
          <a:p>
            <a:pPr lvl="2"/>
            <a:r>
              <a:rPr lang="en-US" dirty="0" smtClean="0"/>
              <a:t>   2 X 0.5 mm, </a:t>
            </a:r>
            <a:r>
              <a:rPr lang="en-US" dirty="0" err="1" smtClean="0"/>
              <a:t>SmCo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Optical Sensor </a:t>
            </a:r>
            <a:r>
              <a:rPr lang="en-US" sz="3600" dirty="0" err="1" smtClean="0"/>
              <a:t>ElectroMagnet</a:t>
            </a:r>
            <a:r>
              <a:rPr lang="en-US" sz="3600" dirty="0" smtClean="0"/>
              <a:t> (OSEM)</a:t>
            </a:r>
            <a:endParaRPr lang="en-US" sz="3600" dirty="0"/>
          </a:p>
        </p:txBody>
      </p:sp>
      <p:pic>
        <p:nvPicPr>
          <p:cNvPr id="1026" name="Picture 2" descr="C:\Users\Brett\Documents\Massachusetts Institute of Technology\Mech E\PhD\Papers and Conferences\ACC 2011 Paper\OS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476750"/>
            <a:ext cx="5430837" cy="2000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13885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3962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Birmingham OSEM (BOSEM)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40386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Advanced LIGO OSEM (AOSEM)</a:t>
            </a:r>
          </a:p>
          <a:p>
            <a:r>
              <a:rPr lang="en-US" dirty="0" smtClean="0"/>
              <a:t>	- modified </a:t>
            </a:r>
            <a:r>
              <a:rPr lang="en-US" dirty="0" err="1" smtClean="0"/>
              <a:t>iLIGO</a:t>
            </a:r>
            <a:r>
              <a:rPr lang="en-US" dirty="0" smtClean="0"/>
              <a:t> OSEM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BOSEM Schematic</a:t>
            </a:r>
            <a:endParaRPr lang="en-US" dirty="0"/>
          </a:p>
        </p:txBody>
      </p:sp>
      <p:pic>
        <p:nvPicPr>
          <p:cNvPr id="11" name="Picture 7" descr="D0901065_OSEM_ASSY.bmp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495800" y="1216152"/>
            <a:ext cx="354849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733800" y="6492875"/>
            <a:ext cx="2895600" cy="365125"/>
          </a:xfrm>
        </p:spPr>
        <p:txBody>
          <a:bodyPr/>
          <a:lstStyle/>
          <a:p>
            <a:pPr algn="l"/>
            <a:r>
              <a:rPr lang="sv-SE" dirty="0" smtClean="0"/>
              <a:t>24 Aug 2014 - Stanford - G1400964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1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22" name="Picture 21" descr="New_Logo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23" name="Picture 22" descr="Stanford_University_seal_2003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12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Optical Sensor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ElectroMagnet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(OSEM)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QUAD_M0_F3_Sensor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23960" y="754846"/>
            <a:ext cx="5280864" cy="4425724"/>
          </a:xfrm>
          <a:prstGeom prst="rect">
            <a:avLst/>
          </a:prstGeom>
        </p:spPr>
      </p:pic>
      <p:pic>
        <p:nvPicPr>
          <p:cNvPr id="7" name="Picture 6" descr="QUAD_L2_UL_Sensor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95940" y="2688206"/>
            <a:ext cx="4948060" cy="416979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487510" y="5011724"/>
            <a:ext cx="1938870" cy="169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D0901065_OSEM_ASSY.bmp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789677" y="838716"/>
            <a:ext cx="2316343" cy="179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665269" y="1485726"/>
            <a:ext cx="266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~5e-11 [m/rtHz] @ 10 [Hz]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7223" y="3267631"/>
            <a:ext cx="266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~1e-10 [m/rtHz] @ 10 [Hz]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4936"/>
          </a:xfrm>
        </p:spPr>
        <p:txBody>
          <a:bodyPr>
            <a:normAutofit fontScale="90000"/>
          </a:bodyPr>
          <a:lstStyle/>
          <a:p>
            <a:r>
              <a:rPr lang="en-US" sz="4000"/>
              <a:t>Optical Levers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4168" y="1487269"/>
            <a:ext cx="1938580" cy="4986683"/>
            <a:chOff x="914400" y="1411069"/>
            <a:chExt cx="1938580" cy="4986683"/>
          </a:xfrm>
        </p:grpSpPr>
        <p:grpSp>
          <p:nvGrpSpPr>
            <p:cNvPr id="5" name="Group 164"/>
            <p:cNvGrpSpPr/>
            <p:nvPr/>
          </p:nvGrpSpPr>
          <p:grpSpPr>
            <a:xfrm>
              <a:off x="914400" y="1978152"/>
              <a:ext cx="1295400" cy="4419600"/>
              <a:chOff x="1143000" y="1524000"/>
              <a:chExt cx="1295400" cy="44196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rot="5400000">
                <a:off x="14097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5400000">
                <a:off x="12573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16764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16002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Flowchart: Direct Access Storage 20"/>
              <p:cNvSpPr/>
              <p:nvPr/>
            </p:nvSpPr>
            <p:spPr>
              <a:xfrm>
                <a:off x="1295400" y="39624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lowchart: Direct Access Storage 21"/>
              <p:cNvSpPr/>
              <p:nvPr/>
            </p:nvSpPr>
            <p:spPr>
              <a:xfrm>
                <a:off x="1143000" y="4038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lowchart: Direct Access Storage 23"/>
              <p:cNvSpPr/>
              <p:nvPr/>
            </p:nvSpPr>
            <p:spPr>
              <a:xfrm>
                <a:off x="1295400" y="4419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lowchart: Direct Access Storage 24"/>
              <p:cNvSpPr/>
              <p:nvPr/>
            </p:nvSpPr>
            <p:spPr>
              <a:xfrm>
                <a:off x="1143000" y="44958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lowchart: Direct Access Storage 26"/>
              <p:cNvSpPr/>
              <p:nvPr/>
            </p:nvSpPr>
            <p:spPr>
              <a:xfrm>
                <a:off x="1295400" y="2971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Direct Access Storage 27"/>
              <p:cNvSpPr/>
              <p:nvPr/>
            </p:nvSpPr>
            <p:spPr>
              <a:xfrm>
                <a:off x="1143000" y="3048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Direct Access Storage 28"/>
              <p:cNvSpPr/>
              <p:nvPr/>
            </p:nvSpPr>
            <p:spPr>
              <a:xfrm>
                <a:off x="1295400" y="3352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Direct Access Storage 29"/>
              <p:cNvSpPr/>
              <p:nvPr/>
            </p:nvSpPr>
            <p:spPr>
              <a:xfrm>
                <a:off x="1143000" y="3429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lowchart: Direct Access Storage 39"/>
              <p:cNvSpPr/>
              <p:nvPr/>
            </p:nvSpPr>
            <p:spPr>
              <a:xfrm>
                <a:off x="1524000" y="3886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ube 31"/>
              <p:cNvSpPr/>
              <p:nvPr/>
            </p:nvSpPr>
            <p:spPr>
              <a:xfrm>
                <a:off x="14478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lowchart: Direct Access Storage 53"/>
              <p:cNvSpPr/>
              <p:nvPr/>
            </p:nvSpPr>
            <p:spPr>
              <a:xfrm>
                <a:off x="1524000" y="5029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194"/>
              <p:cNvGrpSpPr/>
              <p:nvPr/>
            </p:nvGrpSpPr>
            <p:grpSpPr>
              <a:xfrm>
                <a:off x="1706880" y="3778727"/>
                <a:ext cx="184114" cy="1023547"/>
                <a:chOff x="1752600" y="4159727"/>
                <a:chExt cx="184114" cy="1023547"/>
              </a:xfrm>
            </p:grpSpPr>
            <p:sp>
              <p:nvSpPr>
                <p:cNvPr id="68" name="Freeform 67"/>
                <p:cNvSpPr/>
                <p:nvPr/>
              </p:nvSpPr>
              <p:spPr>
                <a:xfrm>
                  <a:off x="1752600" y="4159727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Freeform 68"/>
                <p:cNvSpPr/>
                <p:nvPr/>
              </p:nvSpPr>
              <p:spPr>
                <a:xfrm>
                  <a:off x="1828800" y="4160520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 rot="5400000">
                <a:off x="1679448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752600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13335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>
                <a:off x="11811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200000" flipH="1">
                <a:off x="1556070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16200000" flipH="1">
                <a:off x="1610802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18746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8181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Cube 54"/>
              <p:cNvSpPr/>
              <p:nvPr/>
            </p:nvSpPr>
            <p:spPr>
              <a:xfrm>
                <a:off x="14478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lowchart: Direct Access Storage 50"/>
              <p:cNvSpPr/>
              <p:nvPr/>
            </p:nvSpPr>
            <p:spPr>
              <a:xfrm>
                <a:off x="19812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lowchart: Direct Access Storage 37"/>
              <p:cNvSpPr/>
              <p:nvPr/>
            </p:nvSpPr>
            <p:spPr>
              <a:xfrm>
                <a:off x="2133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lowchart: Direct Access Storage 38"/>
              <p:cNvSpPr/>
              <p:nvPr/>
            </p:nvSpPr>
            <p:spPr>
              <a:xfrm>
                <a:off x="19812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lowchart: Direct Access Storage 54"/>
              <p:cNvSpPr/>
              <p:nvPr/>
            </p:nvSpPr>
            <p:spPr>
              <a:xfrm>
                <a:off x="2286000" y="2209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 rot="16200000" flipH="1">
                <a:off x="1496568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1798320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Flowchart: Direct Access Storage 51"/>
              <p:cNvSpPr/>
              <p:nvPr/>
            </p:nvSpPr>
            <p:spPr>
              <a:xfrm>
                <a:off x="1752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14300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Main (test) Chain</a:t>
              </a:r>
              <a:endParaRPr lang="en-US" dirty="0"/>
            </a:p>
          </p:txBody>
        </p:sp>
        <p:grpSp>
          <p:nvGrpSpPr>
            <p:cNvPr id="8" name="Group 167"/>
            <p:cNvGrpSpPr/>
            <p:nvPr/>
          </p:nvGrpSpPr>
          <p:grpSpPr>
            <a:xfrm>
              <a:off x="1874350" y="5940552"/>
              <a:ext cx="978630" cy="3048"/>
              <a:chOff x="2026750" y="5864352"/>
              <a:chExt cx="978630" cy="3048"/>
            </a:xfrm>
          </p:grpSpPr>
          <p:cxnSp>
            <p:nvCxnSpPr>
              <p:cNvPr id="9" name="Straight Connector 8"/>
              <p:cNvCxnSpPr>
                <a:stCxn id="33" idx="4"/>
              </p:cNvCxnSpPr>
              <p:nvPr/>
            </p:nvCxnSpPr>
            <p:spPr>
              <a:xfrm>
                <a:off x="2133600" y="5864352"/>
                <a:ext cx="871780" cy="3048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02675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Donut 77"/>
          <p:cNvSpPr/>
          <p:nvPr/>
        </p:nvSpPr>
        <p:spPr>
          <a:xfrm>
            <a:off x="7703363" y="5463635"/>
            <a:ext cx="491194" cy="455303"/>
          </a:xfrm>
          <a:prstGeom prst="donut">
            <a:avLst>
              <a:gd name="adj" fmla="val 395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0" name="Straight Connector 79"/>
          <p:cNvCxnSpPr>
            <a:stCxn id="78" idx="0"/>
            <a:endCxn id="78" idx="4"/>
          </p:cNvCxnSpPr>
          <p:nvPr/>
        </p:nvCxnSpPr>
        <p:spPr>
          <a:xfrm rot="16200000" flipH="1">
            <a:off x="7721308" y="5691286"/>
            <a:ext cx="455303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78" idx="2"/>
            <a:endCxn id="78" idx="6"/>
          </p:cNvCxnSpPr>
          <p:nvPr/>
        </p:nvCxnSpPr>
        <p:spPr>
          <a:xfrm rot="10800000" flipH="1">
            <a:off x="7703363" y="5691287"/>
            <a:ext cx="491194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 rot="280074">
            <a:off x="7739304" y="6398204"/>
            <a:ext cx="682880" cy="215670"/>
          </a:xfrm>
          <a:prstGeom prst="rect">
            <a:avLst/>
          </a:prstGeom>
          <a:gradFill flip="none" rotWithShape="1">
            <a:gsLst>
              <a:gs pos="65000">
                <a:schemeClr val="tx1"/>
              </a:gs>
              <a:gs pos="4000">
                <a:srgbClr val="FFFFFF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85" idx="1"/>
            <a:endCxn id="33" idx="4"/>
          </p:cNvCxnSpPr>
          <p:nvPr/>
        </p:nvCxnSpPr>
        <p:spPr>
          <a:xfrm rot="10800000">
            <a:off x="1300969" y="6016753"/>
            <a:ext cx="6439469" cy="4615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78" idx="2"/>
            <a:endCxn id="33" idx="4"/>
          </p:cNvCxnSpPr>
          <p:nvPr/>
        </p:nvCxnSpPr>
        <p:spPr>
          <a:xfrm rot="10800000" flipV="1">
            <a:off x="1300969" y="5691286"/>
            <a:ext cx="6402395" cy="3254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31" y="1430162"/>
            <a:ext cx="7242169" cy="3304169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419209" y="715081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Invaluable local sensor of the test masses</a:t>
            </a:r>
          </a:p>
        </p:txBody>
      </p:sp>
      <p:sp>
        <p:nvSpPr>
          <p:cNvPr id="97" name="TextBox 96"/>
          <p:cNvSpPr txBox="1"/>
          <p:nvPr/>
        </p:nvSpPr>
        <p:spPr>
          <a:xfrm rot="16200000">
            <a:off x="764765" y="2951080"/>
            <a:ext cx="25743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Displacement [urad/rtHz]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524995" y="1430163"/>
            <a:ext cx="219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 Test Mass Pitch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620248" y="4893317"/>
            <a:ext cx="4686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~10 [m] lever arm</a:t>
            </a:r>
          </a:p>
          <a:p>
            <a:r>
              <a:rPr lang="en-US"/>
              <a:t>~ 1e-9 [nm/rtHz] sensitivity at from 0.1-10 [Hz]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5028"/>
          </a:xfrm>
        </p:spPr>
        <p:txBody>
          <a:bodyPr>
            <a:normAutofit fontScale="90000"/>
          </a:bodyPr>
          <a:lstStyle/>
          <a:p>
            <a:r>
              <a:rPr lang="en-US"/>
              <a:t>Predicted Performance</a:t>
            </a:r>
          </a:p>
        </p:txBody>
      </p:sp>
      <p:pic>
        <p:nvPicPr>
          <p:cNvPr id="4" name="Picture 3" descr="dampingfilters_QUAD_2013-06-14_Level2p1_RealSeismic_darmperformanc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25664" y="592720"/>
            <a:ext cx="8108009" cy="626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0649" y="3187120"/>
            <a:ext cx="327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(Without Optical Lever Damping)</a:t>
            </a:r>
          </a:p>
        </p:txBody>
      </p:sp>
      <p:sp>
        <p:nvSpPr>
          <p:cNvPr id="6" name="Rectangle 5"/>
          <p:cNvSpPr/>
          <p:nvPr/>
        </p:nvSpPr>
        <p:spPr>
          <a:xfrm>
            <a:off x="798624" y="6335601"/>
            <a:ext cx="2534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See G1300537 for details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Control of Seismic Isolation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3864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Suspension </a:t>
            </a:r>
            <a:r>
              <a:rPr lang="en-US" dirty="0"/>
              <a:t>d</a:t>
            </a:r>
            <a:r>
              <a:rPr lang="en-US" dirty="0" smtClean="0"/>
              <a:t>amping feedback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24 Aug 2014 - Stanford - G1400964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7CA0-F525-924F-BC55-0CB689841ADC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79" name="Group 78"/>
          <p:cNvGrpSpPr/>
          <p:nvPr/>
        </p:nvGrpSpPr>
        <p:grpSpPr>
          <a:xfrm>
            <a:off x="252169" y="1660005"/>
            <a:ext cx="1981200" cy="4419600"/>
            <a:chOff x="2429569" y="1971528"/>
            <a:chExt cx="1981200" cy="4419600"/>
          </a:xfrm>
        </p:grpSpPr>
        <p:cxnSp>
          <p:nvCxnSpPr>
            <p:cNvPr id="17" name="Straight Connector 16"/>
            <p:cNvCxnSpPr/>
            <p:nvPr/>
          </p:nvCxnSpPr>
          <p:spPr>
            <a:xfrm rot="5400000">
              <a:off x="2391469" y="5438628"/>
              <a:ext cx="9906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2239069" y="5438628"/>
              <a:ext cx="9906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658169" y="4333728"/>
              <a:ext cx="6096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581969" y="4333728"/>
              <a:ext cx="6096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Direct Access Storage 39"/>
            <p:cNvSpPr/>
            <p:nvPr/>
          </p:nvSpPr>
          <p:spPr>
            <a:xfrm>
              <a:off x="2505769" y="4333728"/>
              <a:ext cx="685800" cy="914400"/>
            </a:xfrm>
            <a:prstGeom prst="flowChartMagneticDrum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be 33"/>
            <p:cNvSpPr/>
            <p:nvPr/>
          </p:nvSpPr>
          <p:spPr>
            <a:xfrm>
              <a:off x="2429569" y="3343128"/>
              <a:ext cx="914400" cy="838200"/>
            </a:xfrm>
            <a:prstGeom prst="cube">
              <a:avLst>
                <a:gd name="adj" fmla="val 4942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Direct Access Storage 53"/>
            <p:cNvSpPr/>
            <p:nvPr/>
          </p:nvSpPr>
          <p:spPr>
            <a:xfrm>
              <a:off x="2505769" y="5476728"/>
              <a:ext cx="685800" cy="914400"/>
            </a:xfrm>
            <a:prstGeom prst="flowChartMagneticDrum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688649" y="4226255"/>
              <a:ext cx="184114" cy="1023547"/>
              <a:chOff x="1752600" y="4159727"/>
              <a:chExt cx="184114" cy="1023547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1752600" y="4159727"/>
                <a:ext cx="107914" cy="1022754"/>
              </a:xfrm>
              <a:custGeom>
                <a:avLst/>
                <a:gdLst>
                  <a:gd name="connsiteX0" fmla="*/ 4845 w 107914"/>
                  <a:gd name="connsiteY0" fmla="*/ 0 h 1022754"/>
                  <a:gd name="connsiteX1" fmla="*/ 4845 w 107914"/>
                  <a:gd name="connsiteY1" fmla="*/ 589339 h 1022754"/>
                  <a:gd name="connsiteX2" fmla="*/ 33916 w 107914"/>
                  <a:gd name="connsiteY2" fmla="*/ 882687 h 1022754"/>
                  <a:gd name="connsiteX3" fmla="*/ 107914 w 107914"/>
                  <a:gd name="connsiteY3" fmla="*/ 1022754 h 102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914" h="1022754">
                    <a:moveTo>
                      <a:pt x="4845" y="0"/>
                    </a:moveTo>
                    <a:cubicBezTo>
                      <a:pt x="2422" y="221112"/>
                      <a:pt x="0" y="442225"/>
                      <a:pt x="4845" y="589339"/>
                    </a:cubicBezTo>
                    <a:cubicBezTo>
                      <a:pt x="9690" y="736453"/>
                      <a:pt x="16738" y="810451"/>
                      <a:pt x="33916" y="882687"/>
                    </a:cubicBezTo>
                    <a:cubicBezTo>
                      <a:pt x="51094" y="954923"/>
                      <a:pt x="79504" y="988838"/>
                      <a:pt x="107914" y="1022754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828800" y="4160520"/>
                <a:ext cx="107914" cy="1022754"/>
              </a:xfrm>
              <a:custGeom>
                <a:avLst/>
                <a:gdLst>
                  <a:gd name="connsiteX0" fmla="*/ 4845 w 107914"/>
                  <a:gd name="connsiteY0" fmla="*/ 0 h 1022754"/>
                  <a:gd name="connsiteX1" fmla="*/ 4845 w 107914"/>
                  <a:gd name="connsiteY1" fmla="*/ 589339 h 1022754"/>
                  <a:gd name="connsiteX2" fmla="*/ 33916 w 107914"/>
                  <a:gd name="connsiteY2" fmla="*/ 882687 h 1022754"/>
                  <a:gd name="connsiteX3" fmla="*/ 107914 w 107914"/>
                  <a:gd name="connsiteY3" fmla="*/ 1022754 h 102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914" h="1022754">
                    <a:moveTo>
                      <a:pt x="4845" y="0"/>
                    </a:moveTo>
                    <a:cubicBezTo>
                      <a:pt x="2422" y="221112"/>
                      <a:pt x="0" y="442225"/>
                      <a:pt x="4845" y="589339"/>
                    </a:cubicBezTo>
                    <a:cubicBezTo>
                      <a:pt x="9690" y="736453"/>
                      <a:pt x="16738" y="810451"/>
                      <a:pt x="33916" y="882687"/>
                    </a:cubicBezTo>
                    <a:cubicBezTo>
                      <a:pt x="51094" y="954923"/>
                      <a:pt x="79504" y="988838"/>
                      <a:pt x="107914" y="1022754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Connector 37"/>
            <p:cNvCxnSpPr/>
            <p:nvPr/>
          </p:nvCxnSpPr>
          <p:spPr>
            <a:xfrm rot="5400000">
              <a:off x="2661217" y="4219428"/>
              <a:ext cx="76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2734369" y="4219428"/>
              <a:ext cx="76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2315269" y="5438628"/>
              <a:ext cx="9906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2162869" y="5438628"/>
              <a:ext cx="9906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6200000" flipH="1">
              <a:off x="2537839" y="3430062"/>
              <a:ext cx="381000" cy="547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592571" y="3430062"/>
              <a:ext cx="381000" cy="547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2856421" y="3277596"/>
              <a:ext cx="38100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2799901" y="3277596"/>
              <a:ext cx="381000" cy="548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ube 56"/>
            <p:cNvSpPr/>
            <p:nvPr/>
          </p:nvSpPr>
          <p:spPr>
            <a:xfrm>
              <a:off x="2429569" y="2428728"/>
              <a:ext cx="914400" cy="838200"/>
            </a:xfrm>
            <a:prstGeom prst="cube">
              <a:avLst>
                <a:gd name="adj" fmla="val 4942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lowchart: Direct Access Storage 50"/>
            <p:cNvSpPr/>
            <p:nvPr/>
          </p:nvSpPr>
          <p:spPr>
            <a:xfrm>
              <a:off x="2962969" y="2352528"/>
              <a:ext cx="152400" cy="152400"/>
            </a:xfrm>
            <a:prstGeom prst="flowChartMagneticDrum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lowchart: Direct Access Storage 37"/>
            <p:cNvSpPr/>
            <p:nvPr/>
          </p:nvSpPr>
          <p:spPr>
            <a:xfrm>
              <a:off x="3115369" y="2581128"/>
              <a:ext cx="152400" cy="152400"/>
            </a:xfrm>
            <a:prstGeom prst="flowChartMagneticDrum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lowchart: Direct Access Storage 38"/>
            <p:cNvSpPr/>
            <p:nvPr/>
          </p:nvSpPr>
          <p:spPr>
            <a:xfrm>
              <a:off x="2962969" y="2962128"/>
              <a:ext cx="152400" cy="152400"/>
            </a:xfrm>
            <a:prstGeom prst="flowChartMagneticDrum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Direct Access Storage 54"/>
            <p:cNvSpPr/>
            <p:nvPr/>
          </p:nvSpPr>
          <p:spPr>
            <a:xfrm>
              <a:off x="3267769" y="2657328"/>
              <a:ext cx="152400" cy="152400"/>
            </a:xfrm>
            <a:prstGeom prst="flowChartMagneticDrum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16200000" flipH="1">
              <a:off x="2478337" y="2325162"/>
              <a:ext cx="533400" cy="1309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2780089" y="2201652"/>
              <a:ext cx="533400" cy="731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Flowchart: Direct Access Storage 51"/>
            <p:cNvSpPr/>
            <p:nvPr/>
          </p:nvSpPr>
          <p:spPr>
            <a:xfrm>
              <a:off x="2734369" y="2581128"/>
              <a:ext cx="152400" cy="152400"/>
            </a:xfrm>
            <a:prstGeom prst="flowChartMagneticDrum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15369" y="5936976"/>
              <a:ext cx="1295400" cy="0"/>
              <a:chOff x="2057400" y="5867400"/>
              <a:chExt cx="1295400" cy="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5146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3622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22098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0574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/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Rectangle 79"/>
          <p:cNvSpPr/>
          <p:nvPr/>
        </p:nvSpPr>
        <p:spPr>
          <a:xfrm>
            <a:off x="2867953" y="2081691"/>
            <a:ext cx="1795312" cy="609600"/>
          </a:xfrm>
          <a:prstGeom prst="rect">
            <a:avLst/>
          </a:prstGeom>
          <a:gradFill flip="none" rotWithShape="1">
            <a:gsLst>
              <a:gs pos="0">
                <a:srgbClr val="660066"/>
              </a:gs>
              <a:gs pos="100000">
                <a:srgbClr val="FFFFFF"/>
              </a:gs>
              <a:gs pos="99000">
                <a:schemeClr val="accent6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Damping feedback filter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1735062" y="2164451"/>
            <a:ext cx="457200" cy="4572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3" name="Straight Connector 82"/>
          <p:cNvCxnSpPr>
            <a:endCxn id="81" idx="2"/>
          </p:cNvCxnSpPr>
          <p:nvPr/>
        </p:nvCxnSpPr>
        <p:spPr>
          <a:xfrm flipV="1">
            <a:off x="1242769" y="2393051"/>
            <a:ext cx="492293" cy="28954"/>
          </a:xfrm>
          <a:prstGeom prst="line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endCxn id="81" idx="2"/>
          </p:cNvCxnSpPr>
          <p:nvPr/>
        </p:nvCxnSpPr>
        <p:spPr>
          <a:xfrm flipV="1">
            <a:off x="937969" y="2393051"/>
            <a:ext cx="797093" cy="333754"/>
          </a:xfrm>
          <a:prstGeom prst="line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81" idx="6"/>
            <a:endCxn id="80" idx="1"/>
          </p:cNvCxnSpPr>
          <p:nvPr/>
        </p:nvCxnSpPr>
        <p:spPr>
          <a:xfrm flipV="1">
            <a:off x="2192262" y="2386491"/>
            <a:ext cx="675691" cy="6560"/>
          </a:xfrm>
          <a:prstGeom prst="line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667780" y="1192474"/>
            <a:ext cx="82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noise</a:t>
            </a:r>
            <a:endParaRPr lang="en-US" dirty="0"/>
          </a:p>
        </p:txBody>
      </p:sp>
      <p:cxnSp>
        <p:nvCxnSpPr>
          <p:cNvPr id="90" name="Straight Connector 89"/>
          <p:cNvCxnSpPr>
            <a:stCxn id="89" idx="2"/>
            <a:endCxn id="81" idx="0"/>
          </p:cNvCxnSpPr>
          <p:nvPr/>
        </p:nvCxnSpPr>
        <p:spPr>
          <a:xfrm flipH="1">
            <a:off x="1963662" y="1838805"/>
            <a:ext cx="117307" cy="325646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 flipV="1">
            <a:off x="937969" y="2803005"/>
            <a:ext cx="1929985" cy="152400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2867954" y="2955165"/>
            <a:ext cx="2027294" cy="0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endCxn id="80" idx="3"/>
          </p:cNvCxnSpPr>
          <p:nvPr/>
        </p:nvCxnSpPr>
        <p:spPr>
          <a:xfrm flipH="1" flipV="1">
            <a:off x="4663265" y="2386491"/>
            <a:ext cx="231983" cy="6560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4895248" y="2386491"/>
            <a:ext cx="0" cy="568674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 flipV="1">
            <a:off x="1166569" y="2498205"/>
            <a:ext cx="1649285" cy="456960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244810" y="1953214"/>
            <a:ext cx="58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[m]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4895248" y="2025572"/>
            <a:ext cx="58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[N]</a:t>
            </a:r>
            <a:endParaRPr lang="en-US" dirty="0"/>
          </a:p>
        </p:txBody>
      </p:sp>
      <p:pic>
        <p:nvPicPr>
          <p:cNvPr id="123" name="Picture 122" descr="ToptoTopTF_nocav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5144"/>
          <a:stretch/>
        </p:blipFill>
        <p:spPr>
          <a:xfrm>
            <a:off x="2586850" y="3509725"/>
            <a:ext cx="5080572" cy="2975606"/>
          </a:xfrm>
          <a:prstGeom prst="rect">
            <a:avLst/>
          </a:prstGeom>
        </p:spPr>
      </p:pic>
      <p:grpSp>
        <p:nvGrpSpPr>
          <p:cNvPr id="156" name="Group 155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5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58" name="Picture 157" descr="New_Logo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59" name="Picture 158" descr="Stanford_University_seal_2003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5490718" y="1329441"/>
            <a:ext cx="34729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/>
              <a:t> Simple, high-gain velocity damping with HF roll-off for lock acquisition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A little more complex design for low-noise operation</a:t>
            </a:r>
          </a:p>
          <a:p>
            <a:pPr lvl="1">
              <a:buFont typeface="Arial"/>
              <a:buChar char="•"/>
            </a:pPr>
            <a:r>
              <a:rPr lang="en-US"/>
              <a:t> see T1100232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1859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3141" y="0"/>
            <a:ext cx="8229600" cy="635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Suspension Damping Feedback</a:t>
            </a:r>
          </a:p>
        </p:txBody>
      </p:sp>
      <p:pic>
        <p:nvPicPr>
          <p:cNvPr id="5" name="Picture 4" descr="AllQuads_M0_P2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83860" y="585934"/>
            <a:ext cx="7577823" cy="6284048"/>
          </a:xfrm>
          <a:prstGeom prst="rect">
            <a:avLst/>
          </a:prstGeom>
        </p:spPr>
      </p:pic>
      <p:pic>
        <p:nvPicPr>
          <p:cNvPr id="6" name="Picture 5" descr="QuadLite2Lateral_mark_barton_20140304TMproductionTM_modeplot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134" y="970513"/>
            <a:ext cx="1753866" cy="558555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41" y="0"/>
            <a:ext cx="8229600" cy="635028"/>
          </a:xfrm>
        </p:spPr>
        <p:txBody>
          <a:bodyPr>
            <a:normAutofit fontScale="90000"/>
          </a:bodyPr>
          <a:lstStyle/>
          <a:p>
            <a:r>
              <a:rPr lang="en-US"/>
              <a:t>Suspension Damping Feedback</a:t>
            </a:r>
          </a:p>
        </p:txBody>
      </p:sp>
      <p:pic>
        <p:nvPicPr>
          <p:cNvPr id="4" name="Picture 3" descr="dampingfilters_QUAD_2013-06-14_Level2p1_RealSeismic_loopdesign_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98034" y="323505"/>
            <a:ext cx="8456405" cy="65344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03"/>
            <a:ext cx="8229600" cy="1143000"/>
          </a:xfrm>
        </p:spPr>
        <p:txBody>
          <a:bodyPr/>
          <a:lstStyle/>
          <a:p>
            <a:r>
              <a:rPr lang="en-US" dirty="0" smtClean="0"/>
              <a:t>Suspension cavity control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7CA0-F525-924F-BC55-0CB689841ADC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64" name="Group 163"/>
          <p:cNvGrpSpPr/>
          <p:nvPr/>
        </p:nvGrpSpPr>
        <p:grpSpPr>
          <a:xfrm>
            <a:off x="3886302" y="1422456"/>
            <a:ext cx="3200400" cy="5370731"/>
            <a:chOff x="0" y="1411069"/>
            <a:chExt cx="3200400" cy="5370731"/>
          </a:xfrm>
        </p:grpSpPr>
        <p:grpSp>
          <p:nvGrpSpPr>
            <p:cNvPr id="165" name="Group 164"/>
            <p:cNvGrpSpPr/>
            <p:nvPr/>
          </p:nvGrpSpPr>
          <p:grpSpPr>
            <a:xfrm>
              <a:off x="76200" y="1978152"/>
              <a:ext cx="2133600" cy="4803648"/>
              <a:chOff x="304800" y="1524000"/>
              <a:chExt cx="2133600" cy="4803648"/>
            </a:xfrm>
          </p:grpSpPr>
          <p:cxnSp>
            <p:nvCxnSpPr>
              <p:cNvPr id="173" name="Straight Connector 172"/>
              <p:cNvCxnSpPr/>
              <p:nvPr/>
            </p:nvCxnSpPr>
            <p:spPr>
              <a:xfrm rot="5400000">
                <a:off x="5547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rot="5400000">
                <a:off x="472440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rot="5400000">
                <a:off x="14097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rot="5400000">
                <a:off x="12573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rot="5400000">
                <a:off x="5516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rot="5400000">
                <a:off x="4754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rot="5400000">
                <a:off x="16764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rot="5400000">
                <a:off x="16002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Flowchart: Direct Access Storage 19"/>
              <p:cNvSpPr/>
              <p:nvPr/>
            </p:nvSpPr>
            <p:spPr>
              <a:xfrm>
                <a:off x="457200" y="3886200"/>
                <a:ext cx="685800" cy="914400"/>
              </a:xfrm>
              <a:prstGeom prst="flowChartMagneticDrum">
                <a:avLst/>
              </a:prstGeom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lowchart: Direct Access Storage 20"/>
              <p:cNvSpPr/>
              <p:nvPr/>
            </p:nvSpPr>
            <p:spPr>
              <a:xfrm>
                <a:off x="1295400" y="39624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Flowchart: Direct Access Storage 21"/>
              <p:cNvSpPr/>
              <p:nvPr/>
            </p:nvSpPr>
            <p:spPr>
              <a:xfrm>
                <a:off x="1143000" y="4038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Flowchart: Direct Access Storage 23"/>
              <p:cNvSpPr/>
              <p:nvPr/>
            </p:nvSpPr>
            <p:spPr>
              <a:xfrm>
                <a:off x="1295400" y="4419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Flowchart: Direct Access Storage 24"/>
              <p:cNvSpPr/>
              <p:nvPr/>
            </p:nvSpPr>
            <p:spPr>
              <a:xfrm>
                <a:off x="1143000" y="44958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Cube 185"/>
              <p:cNvSpPr/>
              <p:nvPr/>
            </p:nvSpPr>
            <p:spPr>
              <a:xfrm>
                <a:off x="3810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Flowchart: Direct Access Storage 26"/>
              <p:cNvSpPr/>
              <p:nvPr/>
            </p:nvSpPr>
            <p:spPr>
              <a:xfrm>
                <a:off x="1295400" y="2971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lowchart: Direct Access Storage 27"/>
              <p:cNvSpPr/>
              <p:nvPr/>
            </p:nvSpPr>
            <p:spPr>
              <a:xfrm>
                <a:off x="1143000" y="3048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lowchart: Direct Access Storage 28"/>
              <p:cNvSpPr/>
              <p:nvPr/>
            </p:nvSpPr>
            <p:spPr>
              <a:xfrm>
                <a:off x="1295400" y="3352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lowchart: Direct Access Storage 29"/>
              <p:cNvSpPr/>
              <p:nvPr/>
            </p:nvSpPr>
            <p:spPr>
              <a:xfrm>
                <a:off x="1143000" y="3429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lowchart: Direct Access Storage 39"/>
              <p:cNvSpPr/>
              <p:nvPr/>
            </p:nvSpPr>
            <p:spPr>
              <a:xfrm>
                <a:off x="1524000" y="3886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Cube 191"/>
              <p:cNvSpPr/>
              <p:nvPr/>
            </p:nvSpPr>
            <p:spPr>
              <a:xfrm>
                <a:off x="14478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lowchart: Direct Access Storage 53"/>
              <p:cNvSpPr/>
              <p:nvPr/>
            </p:nvSpPr>
            <p:spPr>
              <a:xfrm>
                <a:off x="1524000" y="5029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4" name="Group 193"/>
              <p:cNvGrpSpPr>
                <a:grpSpLocks noChangeAspect="1"/>
              </p:cNvGrpSpPr>
              <p:nvPr/>
            </p:nvGrpSpPr>
            <p:grpSpPr>
              <a:xfrm>
                <a:off x="457200" y="5029200"/>
                <a:ext cx="1282149" cy="1298448"/>
                <a:chOff x="1143000" y="3581400"/>
                <a:chExt cx="1856006" cy="1879600"/>
              </a:xfrm>
            </p:grpSpPr>
            <p:sp>
              <p:nvSpPr>
                <p:cNvPr id="230" name="Flowchart: Direct Access Storage 71"/>
                <p:cNvSpPr/>
                <p:nvPr/>
              </p:nvSpPr>
              <p:spPr>
                <a:xfrm>
                  <a:off x="1143000" y="3581400"/>
                  <a:ext cx="1003345" cy="1337794"/>
                </a:xfrm>
                <a:prstGeom prst="flowChartMagneticDrum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Block Arc 230"/>
                <p:cNvSpPr>
                  <a:spLocks noChangeAspect="1"/>
                </p:cNvSpPr>
                <p:nvPr/>
              </p:nvSpPr>
              <p:spPr>
                <a:xfrm>
                  <a:off x="1624606" y="3654979"/>
                  <a:ext cx="1201825" cy="1204014"/>
                </a:xfrm>
                <a:prstGeom prst="blockArc">
                  <a:avLst>
                    <a:gd name="adj1" fmla="val 10800000"/>
                    <a:gd name="adj2" fmla="val 15883239"/>
                    <a:gd name="adj3" fmla="val 261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2" name="Donut 231"/>
                <p:cNvSpPr/>
                <p:nvPr/>
              </p:nvSpPr>
              <p:spPr>
                <a:xfrm>
                  <a:off x="1504204" y="3775380"/>
                  <a:ext cx="963211" cy="963211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Block Arc 232"/>
                <p:cNvSpPr>
                  <a:spLocks noChangeAspect="1"/>
                </p:cNvSpPr>
                <p:nvPr/>
              </p:nvSpPr>
              <p:spPr>
                <a:xfrm>
                  <a:off x="1785141" y="4216852"/>
                  <a:ext cx="1201825" cy="1204014"/>
                </a:xfrm>
                <a:prstGeom prst="blockArc">
                  <a:avLst>
                    <a:gd name="adj1" fmla="val 10800000"/>
                    <a:gd name="adj2" fmla="val 15931455"/>
                    <a:gd name="adj3" fmla="val 2669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10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Block Arc 233"/>
                <p:cNvSpPr>
                  <a:spLocks noChangeAspect="1"/>
                </p:cNvSpPr>
                <p:nvPr/>
              </p:nvSpPr>
              <p:spPr>
                <a:xfrm>
                  <a:off x="1797181" y="3614845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Block Arc 234"/>
                <p:cNvSpPr>
                  <a:spLocks noChangeAspect="1"/>
                </p:cNvSpPr>
                <p:nvPr/>
              </p:nvSpPr>
              <p:spPr>
                <a:xfrm>
                  <a:off x="1644673" y="4256986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54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" name="Donut 235"/>
                <p:cNvSpPr>
                  <a:spLocks noChangeAspect="1"/>
                </p:cNvSpPr>
                <p:nvPr/>
              </p:nvSpPr>
              <p:spPr>
                <a:xfrm>
                  <a:off x="1600200" y="3870960"/>
                  <a:ext cx="777240" cy="777240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1706880" y="3778727"/>
                <a:ext cx="184114" cy="1023547"/>
                <a:chOff x="1752600" y="4159727"/>
                <a:chExt cx="184114" cy="1023547"/>
              </a:xfrm>
            </p:grpSpPr>
            <p:sp>
              <p:nvSpPr>
                <p:cNvPr id="228" name="Freeform 227"/>
                <p:cNvSpPr/>
                <p:nvPr/>
              </p:nvSpPr>
              <p:spPr>
                <a:xfrm>
                  <a:off x="1752600" y="4159727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Freeform 228"/>
                <p:cNvSpPr/>
                <p:nvPr/>
              </p:nvSpPr>
              <p:spPr>
                <a:xfrm>
                  <a:off x="1828800" y="4160520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6" name="Straight Connector 195"/>
              <p:cNvCxnSpPr/>
              <p:nvPr/>
            </p:nvCxnSpPr>
            <p:spPr>
              <a:xfrm rot="5400000">
                <a:off x="1679448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rot="5400000">
                <a:off x="1752600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rot="5400000">
                <a:off x="13335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rot="5400000">
                <a:off x="11811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rot="5400000">
                <a:off x="3261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rot="5400000">
                <a:off x="399288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>
                <a:stCxn id="208" idx="3"/>
              </p:cNvCxnSpPr>
              <p:nvPr/>
            </p:nvCxnSpPr>
            <p:spPr>
              <a:xfrm rot="16200000" flipH="1">
                <a:off x="467934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rot="16200000" flipH="1">
                <a:off x="522666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rot="5400000">
                <a:off x="8078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rot="5400000">
                <a:off x="7513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Flowchart: Direct Access Storage 35"/>
              <p:cNvSpPr/>
              <p:nvPr/>
            </p:nvSpPr>
            <p:spPr>
              <a:xfrm>
                <a:off x="4572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Flowchart: Direct Access Storage 34"/>
              <p:cNvSpPr/>
              <p:nvPr/>
            </p:nvSpPr>
            <p:spPr>
              <a:xfrm>
                <a:off x="3048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Cube 207"/>
              <p:cNvSpPr/>
              <p:nvPr/>
            </p:nvSpPr>
            <p:spPr>
              <a:xfrm>
                <a:off x="3810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lowchart: Direct Access Storage 31"/>
              <p:cNvSpPr/>
              <p:nvPr/>
            </p:nvSpPr>
            <p:spPr>
              <a:xfrm>
                <a:off x="9144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9"/>
              <p:cNvSpPr>
                <a:spLocks noChangeArrowheads="1"/>
              </p:cNvSpPr>
              <p:nvPr/>
            </p:nvSpPr>
            <p:spPr bwMode="auto">
              <a:xfrm>
                <a:off x="533400" y="2514600"/>
                <a:ext cx="152400" cy="1524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cxnSp>
            <p:nvCxnSpPr>
              <p:cNvPr id="211" name="Straight Connector 210"/>
              <p:cNvCxnSpPr/>
              <p:nvPr/>
            </p:nvCxnSpPr>
            <p:spPr>
              <a:xfrm rot="16200000" flipH="1">
                <a:off x="1556070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rot="16200000" flipH="1">
                <a:off x="1610802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rot="5400000">
                <a:off x="18746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rot="5400000">
                <a:off x="18181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Cube 214"/>
              <p:cNvSpPr/>
              <p:nvPr/>
            </p:nvSpPr>
            <p:spPr>
              <a:xfrm>
                <a:off x="14478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Flowchart: Direct Access Storage 50"/>
              <p:cNvSpPr/>
              <p:nvPr/>
            </p:nvSpPr>
            <p:spPr>
              <a:xfrm>
                <a:off x="19812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Flowchart: Direct Access Storage 37"/>
              <p:cNvSpPr/>
              <p:nvPr/>
            </p:nvSpPr>
            <p:spPr>
              <a:xfrm>
                <a:off x="2133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Flowchart: Direct Access Storage 38"/>
              <p:cNvSpPr/>
              <p:nvPr/>
            </p:nvSpPr>
            <p:spPr>
              <a:xfrm>
                <a:off x="19812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Flowchart: Direct Access Storage 54"/>
              <p:cNvSpPr/>
              <p:nvPr/>
            </p:nvSpPr>
            <p:spPr>
              <a:xfrm>
                <a:off x="2286000" y="2209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 rot="16200000" flipH="1">
                <a:off x="429834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728472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Flowchart: Direct Access Storage 32"/>
              <p:cNvSpPr/>
              <p:nvPr/>
            </p:nvSpPr>
            <p:spPr>
              <a:xfrm>
                <a:off x="6858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3" name="Straight Connector 222"/>
              <p:cNvCxnSpPr/>
              <p:nvPr/>
            </p:nvCxnSpPr>
            <p:spPr>
              <a:xfrm rot="16200000" flipH="1">
                <a:off x="1496568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rot="5400000">
                <a:off x="1798320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Flowchart: Direct Access Storage 51"/>
              <p:cNvSpPr/>
              <p:nvPr/>
            </p:nvSpPr>
            <p:spPr>
              <a:xfrm>
                <a:off x="1752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 225"/>
              <p:cNvSpPr/>
              <p:nvPr/>
            </p:nvSpPr>
            <p:spPr>
              <a:xfrm>
                <a:off x="627888" y="4424363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 226"/>
              <p:cNvSpPr/>
              <p:nvPr/>
            </p:nvSpPr>
            <p:spPr>
              <a:xfrm>
                <a:off x="701040" y="4428744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6" name="TextBox 165"/>
            <p:cNvSpPr txBox="1"/>
            <p:nvPr/>
          </p:nvSpPr>
          <p:spPr>
            <a:xfrm>
              <a:off x="114300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Main (test) Chain</a:t>
              </a:r>
              <a:endParaRPr lang="en-US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Reaction Chain</a:t>
              </a:r>
              <a:endParaRPr lang="en-US" dirty="0"/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1905000" y="5943600"/>
              <a:ext cx="1295400" cy="0"/>
              <a:chOff x="2057400" y="5867400"/>
              <a:chExt cx="1295400" cy="0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>
                <a:off x="25146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3622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2098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0574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/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7" name="Rectangle 236"/>
          <p:cNvSpPr/>
          <p:nvPr/>
        </p:nvSpPr>
        <p:spPr>
          <a:xfrm>
            <a:off x="1752702" y="6224839"/>
            <a:ext cx="1795312" cy="609600"/>
          </a:xfrm>
          <a:prstGeom prst="rect">
            <a:avLst/>
          </a:prstGeom>
          <a:gradFill flip="none" rotWithShape="1">
            <a:gsLst>
              <a:gs pos="99000">
                <a:srgbClr val="660066"/>
              </a:gs>
              <a:gs pos="100000">
                <a:srgbClr val="FFFFFF"/>
              </a:gs>
              <a:gs pos="0">
                <a:schemeClr val="accent6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Cavity control filters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38" name="Straight Connector 237"/>
          <p:cNvCxnSpPr>
            <a:endCxn id="237" idx="3"/>
          </p:cNvCxnSpPr>
          <p:nvPr/>
        </p:nvCxnSpPr>
        <p:spPr>
          <a:xfrm flipH="1">
            <a:off x="3548014" y="6529639"/>
            <a:ext cx="2930137" cy="0"/>
          </a:xfrm>
          <a:prstGeom prst="line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6478151" y="6075604"/>
            <a:ext cx="1" cy="454035"/>
          </a:xfrm>
          <a:prstGeom prst="line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2614352" y="3001246"/>
            <a:ext cx="0" cy="3230450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2662736" y="3001246"/>
            <a:ext cx="1302933" cy="1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2614352" y="3970738"/>
            <a:ext cx="1302933" cy="1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2583369" y="4808939"/>
            <a:ext cx="1302933" cy="1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2614352" y="5961441"/>
            <a:ext cx="1302933" cy="1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TextBox 254"/>
          <p:cNvSpPr txBox="1"/>
          <p:nvPr/>
        </p:nvSpPr>
        <p:spPr>
          <a:xfrm>
            <a:off x="999353" y="2816581"/>
            <a:ext cx="158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Drift control</a:t>
            </a:r>
            <a:endParaRPr lang="en-US" dirty="0"/>
          </a:p>
        </p:txBody>
      </p:sp>
      <p:sp>
        <p:nvSpPr>
          <p:cNvPr id="256" name="TextBox 255"/>
          <p:cNvSpPr txBox="1"/>
          <p:nvPr/>
        </p:nvSpPr>
        <p:spPr>
          <a:xfrm>
            <a:off x="259367" y="3803874"/>
            <a:ext cx="23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frequency control</a:t>
            </a:r>
            <a:endParaRPr lang="en-US" dirty="0"/>
          </a:p>
        </p:txBody>
      </p:sp>
      <p:sp>
        <p:nvSpPr>
          <p:cNvPr id="257" name="TextBox 256"/>
          <p:cNvSpPr txBox="1"/>
          <p:nvPr/>
        </p:nvSpPr>
        <p:spPr>
          <a:xfrm>
            <a:off x="-60981" y="4612504"/>
            <a:ext cx="284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 frequency control</a:t>
            </a:r>
            <a:endParaRPr lang="en-US" dirty="0"/>
          </a:p>
        </p:txBody>
      </p:sp>
      <p:sp>
        <p:nvSpPr>
          <p:cNvPr id="258" name="TextBox 257"/>
          <p:cNvSpPr txBox="1"/>
          <p:nvPr/>
        </p:nvSpPr>
        <p:spPr>
          <a:xfrm>
            <a:off x="112968" y="5776776"/>
            <a:ext cx="247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High frequency control</a:t>
            </a:r>
            <a:endParaRPr lang="en-US" dirty="0"/>
          </a:p>
        </p:txBody>
      </p:sp>
      <p:grpSp>
        <p:nvGrpSpPr>
          <p:cNvPr id="263" name="Group 262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6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265" name="Picture 264" descr="New_Logo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266" name="Picture 265" descr="Stanford_University_seal_2003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9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70230" y="6492875"/>
            <a:ext cx="2895600" cy="365125"/>
          </a:xfrm>
        </p:spPr>
        <p:txBody>
          <a:bodyPr/>
          <a:lstStyle/>
          <a:p>
            <a:r>
              <a:rPr lang="sv-SE" dirty="0" smtClean="0"/>
              <a:t>24 Aug 2014 - Stanford - G1400964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6924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80" y="0"/>
            <a:ext cx="8229600" cy="623046"/>
          </a:xfrm>
        </p:spPr>
        <p:txBody>
          <a:bodyPr>
            <a:normAutofit fontScale="90000"/>
          </a:bodyPr>
          <a:lstStyle/>
          <a:p>
            <a:r>
              <a:rPr lang="en-US"/>
              <a:t>Suspension Cavity Control</a:t>
            </a:r>
          </a:p>
        </p:txBody>
      </p:sp>
      <p:pic>
        <p:nvPicPr>
          <p:cNvPr id="4" name="Picture 3" descr="2014-04-28_DARMQUAD_HierDesign_DistributionFilters_TotalBreakdow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17842" y="515211"/>
            <a:ext cx="8208315" cy="6342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4777" y="2312459"/>
            <a:ext cx="202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Top Mass &lt; 0.2 [Hz]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1954" y="1997575"/>
            <a:ext cx="189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UIM Mass &lt; 2 [Hz]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1603" y="1610801"/>
            <a:ext cx="188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37C6CB"/>
                </a:solidFill>
              </a:rPr>
              <a:t>Test Mass &gt; 2 [Hz]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838"/>
            <a:ext cx="8229600" cy="1143000"/>
          </a:xfrm>
        </p:spPr>
        <p:txBody>
          <a:bodyPr/>
          <a:lstStyle/>
          <a:p>
            <a:r>
              <a:rPr lang="en-US" dirty="0" smtClean="0"/>
              <a:t>Recent Livingston Noise Floor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87" y="1218297"/>
            <a:ext cx="6993612" cy="5100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8063" y="1934616"/>
            <a:ext cx="313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 </a:t>
            </a:r>
            <a:r>
              <a:rPr lang="en-US" dirty="0" err="1" smtClean="0"/>
              <a:t>Mpc</a:t>
            </a:r>
            <a:r>
              <a:rPr lang="en-US" dirty="0" smtClean="0"/>
              <a:t> = 117 million light years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419070"/>
            <a:ext cx="7867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Sept 29, 2014</a:t>
            </a:r>
            <a:r>
              <a:rPr lang="en-US" sz="1400" dirty="0"/>
              <a:t>. https://</a:t>
            </a:r>
            <a:r>
              <a:rPr lang="en-US" sz="1400" dirty="0" err="1"/>
              <a:t>alog.ligo-la.caltech.edu</a:t>
            </a:r>
            <a:r>
              <a:rPr lang="en-US" sz="1400" dirty="0"/>
              <a:t>/</a:t>
            </a:r>
            <a:r>
              <a:rPr lang="en-US" sz="1400" dirty="0" err="1"/>
              <a:t>aLOG</a:t>
            </a:r>
            <a:r>
              <a:rPr lang="en-US" sz="1400" dirty="0"/>
              <a:t>/uploads</a:t>
            </a:r>
            <a:r>
              <a:rPr lang="en-US" sz="1400" dirty="0" smtClean="0"/>
              <a:t>/4853_20140929051255_DARM_09_29</a:t>
            </a:r>
            <a:r>
              <a:rPr lang="en-US" sz="1400" dirty="0"/>
              <a:t>.</a:t>
            </a:r>
            <a:r>
              <a:rPr lang="en-US" sz="1400" dirty="0" smtClean="0"/>
              <a:t>png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341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03"/>
            <a:ext cx="8229600" cy="1143000"/>
          </a:xfrm>
        </p:spPr>
        <p:txBody>
          <a:bodyPr/>
          <a:lstStyle/>
          <a:p>
            <a:r>
              <a:rPr lang="en-US" dirty="0" smtClean="0"/>
              <a:t>Suspension angular control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7CA0-F525-924F-BC55-0CB689841ADC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64" name="Group 163"/>
          <p:cNvGrpSpPr/>
          <p:nvPr/>
        </p:nvGrpSpPr>
        <p:grpSpPr>
          <a:xfrm>
            <a:off x="3970162" y="1422456"/>
            <a:ext cx="2362200" cy="5370731"/>
            <a:chOff x="0" y="1411069"/>
            <a:chExt cx="2362200" cy="5370731"/>
          </a:xfrm>
        </p:grpSpPr>
        <p:grpSp>
          <p:nvGrpSpPr>
            <p:cNvPr id="165" name="Group 164"/>
            <p:cNvGrpSpPr/>
            <p:nvPr/>
          </p:nvGrpSpPr>
          <p:grpSpPr>
            <a:xfrm>
              <a:off x="76200" y="1978152"/>
              <a:ext cx="2133600" cy="4803648"/>
              <a:chOff x="304800" y="1524000"/>
              <a:chExt cx="2133600" cy="4803648"/>
            </a:xfrm>
          </p:grpSpPr>
          <p:cxnSp>
            <p:nvCxnSpPr>
              <p:cNvPr id="173" name="Straight Connector 172"/>
              <p:cNvCxnSpPr/>
              <p:nvPr/>
            </p:nvCxnSpPr>
            <p:spPr>
              <a:xfrm rot="5400000">
                <a:off x="5547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rot="5400000">
                <a:off x="472440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rot="5400000">
                <a:off x="14097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rot="5400000">
                <a:off x="12573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rot="5400000">
                <a:off x="5516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rot="5400000">
                <a:off x="4754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rot="5400000">
                <a:off x="16764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rot="5400000">
                <a:off x="16002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Flowchart: Direct Access Storage 19"/>
              <p:cNvSpPr/>
              <p:nvPr/>
            </p:nvSpPr>
            <p:spPr>
              <a:xfrm>
                <a:off x="457200" y="3886200"/>
                <a:ext cx="685800" cy="914400"/>
              </a:xfrm>
              <a:prstGeom prst="flowChartMagneticDrum">
                <a:avLst/>
              </a:prstGeom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lowchart: Direct Access Storage 20"/>
              <p:cNvSpPr/>
              <p:nvPr/>
            </p:nvSpPr>
            <p:spPr>
              <a:xfrm>
                <a:off x="1295400" y="39624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Flowchart: Direct Access Storage 21"/>
              <p:cNvSpPr/>
              <p:nvPr/>
            </p:nvSpPr>
            <p:spPr>
              <a:xfrm>
                <a:off x="1143000" y="4038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Flowchart: Direct Access Storage 23"/>
              <p:cNvSpPr/>
              <p:nvPr/>
            </p:nvSpPr>
            <p:spPr>
              <a:xfrm>
                <a:off x="1295400" y="4419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Flowchart: Direct Access Storage 24"/>
              <p:cNvSpPr/>
              <p:nvPr/>
            </p:nvSpPr>
            <p:spPr>
              <a:xfrm>
                <a:off x="1143000" y="44958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Cube 185"/>
              <p:cNvSpPr/>
              <p:nvPr/>
            </p:nvSpPr>
            <p:spPr>
              <a:xfrm>
                <a:off x="3810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Flowchart: Direct Access Storage 26"/>
              <p:cNvSpPr/>
              <p:nvPr/>
            </p:nvSpPr>
            <p:spPr>
              <a:xfrm>
                <a:off x="1295400" y="2971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lowchart: Direct Access Storage 27"/>
              <p:cNvSpPr/>
              <p:nvPr/>
            </p:nvSpPr>
            <p:spPr>
              <a:xfrm>
                <a:off x="1143000" y="3048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lowchart: Direct Access Storage 28"/>
              <p:cNvSpPr/>
              <p:nvPr/>
            </p:nvSpPr>
            <p:spPr>
              <a:xfrm>
                <a:off x="1295400" y="3352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lowchart: Direct Access Storage 29"/>
              <p:cNvSpPr/>
              <p:nvPr/>
            </p:nvSpPr>
            <p:spPr>
              <a:xfrm>
                <a:off x="1143000" y="3429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lowchart: Direct Access Storage 39"/>
              <p:cNvSpPr/>
              <p:nvPr/>
            </p:nvSpPr>
            <p:spPr>
              <a:xfrm>
                <a:off x="1524000" y="3886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Cube 191"/>
              <p:cNvSpPr/>
              <p:nvPr/>
            </p:nvSpPr>
            <p:spPr>
              <a:xfrm>
                <a:off x="14478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lowchart: Direct Access Storage 53"/>
              <p:cNvSpPr/>
              <p:nvPr/>
            </p:nvSpPr>
            <p:spPr>
              <a:xfrm>
                <a:off x="1524000" y="5029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4" name="Group 193"/>
              <p:cNvGrpSpPr>
                <a:grpSpLocks noChangeAspect="1"/>
              </p:cNvGrpSpPr>
              <p:nvPr/>
            </p:nvGrpSpPr>
            <p:grpSpPr>
              <a:xfrm>
                <a:off x="457200" y="5029200"/>
                <a:ext cx="1282149" cy="1298448"/>
                <a:chOff x="1143000" y="3581400"/>
                <a:chExt cx="1856006" cy="1879600"/>
              </a:xfrm>
            </p:grpSpPr>
            <p:sp>
              <p:nvSpPr>
                <p:cNvPr id="230" name="Flowchart: Direct Access Storage 71"/>
                <p:cNvSpPr/>
                <p:nvPr/>
              </p:nvSpPr>
              <p:spPr>
                <a:xfrm>
                  <a:off x="1143000" y="3581400"/>
                  <a:ext cx="1003345" cy="1337794"/>
                </a:xfrm>
                <a:prstGeom prst="flowChartMagneticDrum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Block Arc 230"/>
                <p:cNvSpPr>
                  <a:spLocks noChangeAspect="1"/>
                </p:cNvSpPr>
                <p:nvPr/>
              </p:nvSpPr>
              <p:spPr>
                <a:xfrm>
                  <a:off x="1624606" y="3654979"/>
                  <a:ext cx="1201825" cy="1204014"/>
                </a:xfrm>
                <a:prstGeom prst="blockArc">
                  <a:avLst>
                    <a:gd name="adj1" fmla="val 10800000"/>
                    <a:gd name="adj2" fmla="val 15883239"/>
                    <a:gd name="adj3" fmla="val 261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2" name="Donut 231"/>
                <p:cNvSpPr/>
                <p:nvPr/>
              </p:nvSpPr>
              <p:spPr>
                <a:xfrm>
                  <a:off x="1504204" y="3775380"/>
                  <a:ext cx="963211" cy="963211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Block Arc 232"/>
                <p:cNvSpPr>
                  <a:spLocks noChangeAspect="1"/>
                </p:cNvSpPr>
                <p:nvPr/>
              </p:nvSpPr>
              <p:spPr>
                <a:xfrm>
                  <a:off x="1785141" y="4216852"/>
                  <a:ext cx="1201825" cy="1204014"/>
                </a:xfrm>
                <a:prstGeom prst="blockArc">
                  <a:avLst>
                    <a:gd name="adj1" fmla="val 10800000"/>
                    <a:gd name="adj2" fmla="val 15931455"/>
                    <a:gd name="adj3" fmla="val 2669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10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Block Arc 233"/>
                <p:cNvSpPr>
                  <a:spLocks noChangeAspect="1"/>
                </p:cNvSpPr>
                <p:nvPr/>
              </p:nvSpPr>
              <p:spPr>
                <a:xfrm>
                  <a:off x="1797181" y="3614845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Block Arc 234"/>
                <p:cNvSpPr>
                  <a:spLocks noChangeAspect="1"/>
                </p:cNvSpPr>
                <p:nvPr/>
              </p:nvSpPr>
              <p:spPr>
                <a:xfrm>
                  <a:off x="1644673" y="4256986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54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" name="Donut 235"/>
                <p:cNvSpPr>
                  <a:spLocks noChangeAspect="1"/>
                </p:cNvSpPr>
                <p:nvPr/>
              </p:nvSpPr>
              <p:spPr>
                <a:xfrm>
                  <a:off x="1600200" y="3870960"/>
                  <a:ext cx="777240" cy="777240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1706880" y="3778727"/>
                <a:ext cx="184114" cy="1023547"/>
                <a:chOff x="1752600" y="4159727"/>
                <a:chExt cx="184114" cy="1023547"/>
              </a:xfrm>
            </p:grpSpPr>
            <p:sp>
              <p:nvSpPr>
                <p:cNvPr id="228" name="Freeform 227"/>
                <p:cNvSpPr/>
                <p:nvPr/>
              </p:nvSpPr>
              <p:spPr>
                <a:xfrm>
                  <a:off x="1752600" y="4159727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Freeform 228"/>
                <p:cNvSpPr/>
                <p:nvPr/>
              </p:nvSpPr>
              <p:spPr>
                <a:xfrm>
                  <a:off x="1828800" y="4160520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6" name="Straight Connector 195"/>
              <p:cNvCxnSpPr/>
              <p:nvPr/>
            </p:nvCxnSpPr>
            <p:spPr>
              <a:xfrm rot="5400000">
                <a:off x="1679448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rot="5400000">
                <a:off x="1752600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rot="5400000">
                <a:off x="13335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rot="5400000">
                <a:off x="11811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rot="5400000">
                <a:off x="3261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rot="5400000">
                <a:off x="399288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>
                <a:stCxn id="208" idx="3"/>
              </p:cNvCxnSpPr>
              <p:nvPr/>
            </p:nvCxnSpPr>
            <p:spPr>
              <a:xfrm rot="16200000" flipH="1">
                <a:off x="467934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rot="16200000" flipH="1">
                <a:off x="522666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rot="5400000">
                <a:off x="8078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rot="5400000">
                <a:off x="7513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Flowchart: Direct Access Storage 35"/>
              <p:cNvSpPr/>
              <p:nvPr/>
            </p:nvSpPr>
            <p:spPr>
              <a:xfrm>
                <a:off x="4572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Flowchart: Direct Access Storage 34"/>
              <p:cNvSpPr/>
              <p:nvPr/>
            </p:nvSpPr>
            <p:spPr>
              <a:xfrm>
                <a:off x="3048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Cube 207"/>
              <p:cNvSpPr/>
              <p:nvPr/>
            </p:nvSpPr>
            <p:spPr>
              <a:xfrm>
                <a:off x="3810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lowchart: Direct Access Storage 31"/>
              <p:cNvSpPr/>
              <p:nvPr/>
            </p:nvSpPr>
            <p:spPr>
              <a:xfrm>
                <a:off x="9144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9"/>
              <p:cNvSpPr>
                <a:spLocks noChangeArrowheads="1"/>
              </p:cNvSpPr>
              <p:nvPr/>
            </p:nvSpPr>
            <p:spPr bwMode="auto">
              <a:xfrm>
                <a:off x="533400" y="2514600"/>
                <a:ext cx="152400" cy="1524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cxnSp>
            <p:nvCxnSpPr>
              <p:cNvPr id="211" name="Straight Connector 210"/>
              <p:cNvCxnSpPr/>
              <p:nvPr/>
            </p:nvCxnSpPr>
            <p:spPr>
              <a:xfrm rot="16200000" flipH="1">
                <a:off x="1556070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rot="16200000" flipH="1">
                <a:off x="1610802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rot="5400000">
                <a:off x="18746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rot="5400000">
                <a:off x="18181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Cube 214"/>
              <p:cNvSpPr/>
              <p:nvPr/>
            </p:nvSpPr>
            <p:spPr>
              <a:xfrm>
                <a:off x="14478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Flowchart: Direct Access Storage 50"/>
              <p:cNvSpPr/>
              <p:nvPr/>
            </p:nvSpPr>
            <p:spPr>
              <a:xfrm>
                <a:off x="19812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Flowchart: Direct Access Storage 37"/>
              <p:cNvSpPr/>
              <p:nvPr/>
            </p:nvSpPr>
            <p:spPr>
              <a:xfrm>
                <a:off x="2133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Flowchart: Direct Access Storage 38"/>
              <p:cNvSpPr/>
              <p:nvPr/>
            </p:nvSpPr>
            <p:spPr>
              <a:xfrm>
                <a:off x="19812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Flowchart: Direct Access Storage 54"/>
              <p:cNvSpPr/>
              <p:nvPr/>
            </p:nvSpPr>
            <p:spPr>
              <a:xfrm>
                <a:off x="2286000" y="2209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 rot="16200000" flipH="1">
                <a:off x="429834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728472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Flowchart: Direct Access Storage 32"/>
              <p:cNvSpPr/>
              <p:nvPr/>
            </p:nvSpPr>
            <p:spPr>
              <a:xfrm>
                <a:off x="6858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3" name="Straight Connector 222"/>
              <p:cNvCxnSpPr/>
              <p:nvPr/>
            </p:nvCxnSpPr>
            <p:spPr>
              <a:xfrm rot="16200000" flipH="1">
                <a:off x="1496568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rot="5400000">
                <a:off x="1798320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Flowchart: Direct Access Storage 51"/>
              <p:cNvSpPr/>
              <p:nvPr/>
            </p:nvSpPr>
            <p:spPr>
              <a:xfrm>
                <a:off x="1752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 225"/>
              <p:cNvSpPr/>
              <p:nvPr/>
            </p:nvSpPr>
            <p:spPr>
              <a:xfrm>
                <a:off x="627888" y="4424363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 226"/>
              <p:cNvSpPr/>
              <p:nvPr/>
            </p:nvSpPr>
            <p:spPr>
              <a:xfrm>
                <a:off x="701040" y="4428744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6" name="TextBox 165"/>
            <p:cNvSpPr txBox="1"/>
            <p:nvPr/>
          </p:nvSpPr>
          <p:spPr>
            <a:xfrm>
              <a:off x="114300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Main (test) Chain</a:t>
              </a:r>
              <a:endParaRPr lang="en-US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Reaction Chain</a:t>
              </a:r>
              <a:endParaRPr lang="en-US" dirty="0"/>
            </a:p>
          </p:txBody>
        </p:sp>
      </p:grpSp>
      <p:sp>
        <p:nvSpPr>
          <p:cNvPr id="237" name="Rectangle 236"/>
          <p:cNvSpPr/>
          <p:nvPr/>
        </p:nvSpPr>
        <p:spPr>
          <a:xfrm>
            <a:off x="1836562" y="6224839"/>
            <a:ext cx="1795312" cy="609600"/>
          </a:xfrm>
          <a:prstGeom prst="rect">
            <a:avLst/>
          </a:prstGeom>
          <a:gradFill flip="none" rotWithShape="1">
            <a:gsLst>
              <a:gs pos="99000">
                <a:srgbClr val="660066"/>
              </a:gs>
              <a:gs pos="100000">
                <a:srgbClr val="FFFFFF"/>
              </a:gs>
              <a:gs pos="0">
                <a:schemeClr val="accent6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Alignment control filters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38" name="Straight Connector 237"/>
          <p:cNvCxnSpPr/>
          <p:nvPr/>
        </p:nvCxnSpPr>
        <p:spPr>
          <a:xfrm flipH="1">
            <a:off x="3631875" y="6632617"/>
            <a:ext cx="3433540" cy="0"/>
          </a:xfrm>
          <a:prstGeom prst="line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7065415" y="6178582"/>
            <a:ext cx="1" cy="454035"/>
          </a:xfrm>
          <a:prstGeom prst="line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2698212" y="4808940"/>
            <a:ext cx="0" cy="1422756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>
            <a:endCxn id="181" idx="1"/>
          </p:cNvCxnSpPr>
          <p:nvPr/>
        </p:nvCxnSpPr>
        <p:spPr>
          <a:xfrm>
            <a:off x="2667229" y="4808939"/>
            <a:ext cx="1531533" cy="0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3" name="Group 262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6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265" name="Picture 264" descr="New_Logo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266" name="Picture 265" descr="Stanford_University_seal_2003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671457" y="5529820"/>
            <a:ext cx="2092326" cy="807791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Optical levers or </a:t>
            </a:r>
            <a:r>
              <a:rPr lang="en-US" dirty="0" err="1" smtClean="0"/>
              <a:t>wavefront</a:t>
            </a:r>
            <a:r>
              <a:rPr lang="en-US" dirty="0" smtClean="0"/>
              <a:t> sensors</a:t>
            </a:r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6027562" y="5938300"/>
            <a:ext cx="614536" cy="0"/>
          </a:xfrm>
          <a:prstGeom prst="line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3051" y="1535077"/>
            <a:ext cx="30661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Optical levers provide additional damping feedback for lock acquisition.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Wavefront</a:t>
            </a:r>
            <a:r>
              <a:rPr lang="en-US" sz="2000" dirty="0" smtClean="0"/>
              <a:t> sensors (WFS) provide low noise alignment feedback during observational runs.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7720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Suspension bounce and violin mode damping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1801" y="6356350"/>
            <a:ext cx="2133600" cy="365125"/>
          </a:xfrm>
        </p:spPr>
        <p:txBody>
          <a:bodyPr/>
          <a:lstStyle/>
          <a:p>
            <a:fld id="{EB067CA0-F525-924F-BC55-0CB689841ADC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64" name="Group 163"/>
          <p:cNvGrpSpPr/>
          <p:nvPr/>
        </p:nvGrpSpPr>
        <p:grpSpPr>
          <a:xfrm>
            <a:off x="5569386" y="1422456"/>
            <a:ext cx="3200400" cy="5370731"/>
            <a:chOff x="0" y="1411069"/>
            <a:chExt cx="3200400" cy="5370731"/>
          </a:xfrm>
        </p:grpSpPr>
        <p:grpSp>
          <p:nvGrpSpPr>
            <p:cNvPr id="165" name="Group 164"/>
            <p:cNvGrpSpPr/>
            <p:nvPr/>
          </p:nvGrpSpPr>
          <p:grpSpPr>
            <a:xfrm>
              <a:off x="76200" y="1978152"/>
              <a:ext cx="2133600" cy="4803648"/>
              <a:chOff x="304800" y="1524000"/>
              <a:chExt cx="2133600" cy="4803648"/>
            </a:xfrm>
          </p:grpSpPr>
          <p:cxnSp>
            <p:nvCxnSpPr>
              <p:cNvPr id="173" name="Straight Connector 172"/>
              <p:cNvCxnSpPr/>
              <p:nvPr/>
            </p:nvCxnSpPr>
            <p:spPr>
              <a:xfrm rot="5400000">
                <a:off x="5547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rot="5400000">
                <a:off x="472440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rot="5400000">
                <a:off x="14097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rot="5400000">
                <a:off x="12573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rot="5400000">
                <a:off x="5516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rot="5400000">
                <a:off x="4754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rot="5400000">
                <a:off x="16764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rot="5400000">
                <a:off x="16002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Flowchart: Direct Access Storage 19"/>
              <p:cNvSpPr/>
              <p:nvPr/>
            </p:nvSpPr>
            <p:spPr>
              <a:xfrm>
                <a:off x="457200" y="3886200"/>
                <a:ext cx="685800" cy="914400"/>
              </a:xfrm>
              <a:prstGeom prst="flowChartMagneticDrum">
                <a:avLst/>
              </a:prstGeom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lowchart: Direct Access Storage 20"/>
              <p:cNvSpPr/>
              <p:nvPr/>
            </p:nvSpPr>
            <p:spPr>
              <a:xfrm>
                <a:off x="1295400" y="39624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Flowchart: Direct Access Storage 21"/>
              <p:cNvSpPr/>
              <p:nvPr/>
            </p:nvSpPr>
            <p:spPr>
              <a:xfrm>
                <a:off x="1143000" y="4038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Flowchart: Direct Access Storage 23"/>
              <p:cNvSpPr/>
              <p:nvPr/>
            </p:nvSpPr>
            <p:spPr>
              <a:xfrm>
                <a:off x="1295400" y="4419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Flowchart: Direct Access Storage 24"/>
              <p:cNvSpPr/>
              <p:nvPr/>
            </p:nvSpPr>
            <p:spPr>
              <a:xfrm>
                <a:off x="1143000" y="44958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Cube 185"/>
              <p:cNvSpPr/>
              <p:nvPr/>
            </p:nvSpPr>
            <p:spPr>
              <a:xfrm>
                <a:off x="3810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Flowchart: Direct Access Storage 26"/>
              <p:cNvSpPr/>
              <p:nvPr/>
            </p:nvSpPr>
            <p:spPr>
              <a:xfrm>
                <a:off x="1295400" y="2971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lowchart: Direct Access Storage 27"/>
              <p:cNvSpPr/>
              <p:nvPr/>
            </p:nvSpPr>
            <p:spPr>
              <a:xfrm>
                <a:off x="1143000" y="3048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lowchart: Direct Access Storage 28"/>
              <p:cNvSpPr/>
              <p:nvPr/>
            </p:nvSpPr>
            <p:spPr>
              <a:xfrm>
                <a:off x="1295400" y="3352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lowchart: Direct Access Storage 29"/>
              <p:cNvSpPr/>
              <p:nvPr/>
            </p:nvSpPr>
            <p:spPr>
              <a:xfrm>
                <a:off x="1143000" y="3429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lowchart: Direct Access Storage 39"/>
              <p:cNvSpPr/>
              <p:nvPr/>
            </p:nvSpPr>
            <p:spPr>
              <a:xfrm>
                <a:off x="1524000" y="3886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Cube 191"/>
              <p:cNvSpPr/>
              <p:nvPr/>
            </p:nvSpPr>
            <p:spPr>
              <a:xfrm>
                <a:off x="14478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lowchart: Direct Access Storage 53"/>
              <p:cNvSpPr/>
              <p:nvPr/>
            </p:nvSpPr>
            <p:spPr>
              <a:xfrm>
                <a:off x="1524000" y="5029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4" name="Group 193"/>
              <p:cNvGrpSpPr>
                <a:grpSpLocks noChangeAspect="1"/>
              </p:cNvGrpSpPr>
              <p:nvPr/>
            </p:nvGrpSpPr>
            <p:grpSpPr>
              <a:xfrm>
                <a:off x="457200" y="5029200"/>
                <a:ext cx="1282149" cy="1298448"/>
                <a:chOff x="1143000" y="3581400"/>
                <a:chExt cx="1856006" cy="1879600"/>
              </a:xfrm>
            </p:grpSpPr>
            <p:sp>
              <p:nvSpPr>
                <p:cNvPr id="230" name="Flowchart: Direct Access Storage 71"/>
                <p:cNvSpPr/>
                <p:nvPr/>
              </p:nvSpPr>
              <p:spPr>
                <a:xfrm>
                  <a:off x="1143000" y="3581400"/>
                  <a:ext cx="1003345" cy="1337794"/>
                </a:xfrm>
                <a:prstGeom prst="flowChartMagneticDrum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Block Arc 230"/>
                <p:cNvSpPr>
                  <a:spLocks noChangeAspect="1"/>
                </p:cNvSpPr>
                <p:nvPr/>
              </p:nvSpPr>
              <p:spPr>
                <a:xfrm>
                  <a:off x="1624606" y="3654979"/>
                  <a:ext cx="1201825" cy="1204014"/>
                </a:xfrm>
                <a:prstGeom prst="blockArc">
                  <a:avLst>
                    <a:gd name="adj1" fmla="val 10800000"/>
                    <a:gd name="adj2" fmla="val 15883239"/>
                    <a:gd name="adj3" fmla="val 261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2" name="Donut 231"/>
                <p:cNvSpPr/>
                <p:nvPr/>
              </p:nvSpPr>
              <p:spPr>
                <a:xfrm>
                  <a:off x="1504204" y="3775380"/>
                  <a:ext cx="963211" cy="963211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Block Arc 232"/>
                <p:cNvSpPr>
                  <a:spLocks noChangeAspect="1"/>
                </p:cNvSpPr>
                <p:nvPr/>
              </p:nvSpPr>
              <p:spPr>
                <a:xfrm>
                  <a:off x="1785141" y="4216852"/>
                  <a:ext cx="1201825" cy="1204014"/>
                </a:xfrm>
                <a:prstGeom prst="blockArc">
                  <a:avLst>
                    <a:gd name="adj1" fmla="val 10800000"/>
                    <a:gd name="adj2" fmla="val 15931455"/>
                    <a:gd name="adj3" fmla="val 2669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10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Block Arc 233"/>
                <p:cNvSpPr>
                  <a:spLocks noChangeAspect="1"/>
                </p:cNvSpPr>
                <p:nvPr/>
              </p:nvSpPr>
              <p:spPr>
                <a:xfrm>
                  <a:off x="1797181" y="3614845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Block Arc 234"/>
                <p:cNvSpPr>
                  <a:spLocks noChangeAspect="1"/>
                </p:cNvSpPr>
                <p:nvPr/>
              </p:nvSpPr>
              <p:spPr>
                <a:xfrm>
                  <a:off x="1644673" y="4256986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54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" name="Donut 235"/>
                <p:cNvSpPr>
                  <a:spLocks noChangeAspect="1"/>
                </p:cNvSpPr>
                <p:nvPr/>
              </p:nvSpPr>
              <p:spPr>
                <a:xfrm>
                  <a:off x="1600200" y="3870960"/>
                  <a:ext cx="777240" cy="777240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1706880" y="3778727"/>
                <a:ext cx="184114" cy="1023547"/>
                <a:chOff x="1752600" y="4159727"/>
                <a:chExt cx="184114" cy="1023547"/>
              </a:xfrm>
            </p:grpSpPr>
            <p:sp>
              <p:nvSpPr>
                <p:cNvPr id="228" name="Freeform 227"/>
                <p:cNvSpPr/>
                <p:nvPr/>
              </p:nvSpPr>
              <p:spPr>
                <a:xfrm>
                  <a:off x="1752600" y="4159727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Freeform 228"/>
                <p:cNvSpPr/>
                <p:nvPr/>
              </p:nvSpPr>
              <p:spPr>
                <a:xfrm>
                  <a:off x="1828800" y="4160520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6" name="Straight Connector 195"/>
              <p:cNvCxnSpPr/>
              <p:nvPr/>
            </p:nvCxnSpPr>
            <p:spPr>
              <a:xfrm rot="5400000">
                <a:off x="1679448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rot="5400000">
                <a:off x="1752600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rot="5400000">
                <a:off x="13335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rot="5400000">
                <a:off x="11811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rot="5400000">
                <a:off x="3261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rot="5400000">
                <a:off x="399288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>
                <a:stCxn id="208" idx="3"/>
              </p:cNvCxnSpPr>
              <p:nvPr/>
            </p:nvCxnSpPr>
            <p:spPr>
              <a:xfrm rot="16200000" flipH="1">
                <a:off x="467934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rot="16200000" flipH="1">
                <a:off x="522666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rot="5400000">
                <a:off x="8078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rot="5400000">
                <a:off x="7513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Flowchart: Direct Access Storage 35"/>
              <p:cNvSpPr/>
              <p:nvPr/>
            </p:nvSpPr>
            <p:spPr>
              <a:xfrm>
                <a:off x="4572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Flowchart: Direct Access Storage 34"/>
              <p:cNvSpPr/>
              <p:nvPr/>
            </p:nvSpPr>
            <p:spPr>
              <a:xfrm>
                <a:off x="3048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Cube 207"/>
              <p:cNvSpPr/>
              <p:nvPr/>
            </p:nvSpPr>
            <p:spPr>
              <a:xfrm>
                <a:off x="3810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lowchart: Direct Access Storage 31"/>
              <p:cNvSpPr/>
              <p:nvPr/>
            </p:nvSpPr>
            <p:spPr>
              <a:xfrm>
                <a:off x="9144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9"/>
              <p:cNvSpPr>
                <a:spLocks noChangeArrowheads="1"/>
              </p:cNvSpPr>
              <p:nvPr/>
            </p:nvSpPr>
            <p:spPr bwMode="auto">
              <a:xfrm>
                <a:off x="533400" y="2514600"/>
                <a:ext cx="152400" cy="1524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cxnSp>
            <p:nvCxnSpPr>
              <p:cNvPr id="211" name="Straight Connector 210"/>
              <p:cNvCxnSpPr/>
              <p:nvPr/>
            </p:nvCxnSpPr>
            <p:spPr>
              <a:xfrm rot="16200000" flipH="1">
                <a:off x="1556070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rot="16200000" flipH="1">
                <a:off x="1610802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rot="5400000">
                <a:off x="18746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rot="5400000">
                <a:off x="18181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Cube 214"/>
              <p:cNvSpPr/>
              <p:nvPr/>
            </p:nvSpPr>
            <p:spPr>
              <a:xfrm>
                <a:off x="14478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Flowchart: Direct Access Storage 50"/>
              <p:cNvSpPr/>
              <p:nvPr/>
            </p:nvSpPr>
            <p:spPr>
              <a:xfrm>
                <a:off x="19812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Flowchart: Direct Access Storage 37"/>
              <p:cNvSpPr/>
              <p:nvPr/>
            </p:nvSpPr>
            <p:spPr>
              <a:xfrm>
                <a:off x="2133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Flowchart: Direct Access Storage 38"/>
              <p:cNvSpPr/>
              <p:nvPr/>
            </p:nvSpPr>
            <p:spPr>
              <a:xfrm>
                <a:off x="19812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Flowchart: Direct Access Storage 54"/>
              <p:cNvSpPr/>
              <p:nvPr/>
            </p:nvSpPr>
            <p:spPr>
              <a:xfrm>
                <a:off x="2286000" y="2209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 rot="16200000" flipH="1">
                <a:off x="429834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728472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Flowchart: Direct Access Storage 32"/>
              <p:cNvSpPr/>
              <p:nvPr/>
            </p:nvSpPr>
            <p:spPr>
              <a:xfrm>
                <a:off x="6858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3" name="Straight Connector 222"/>
              <p:cNvCxnSpPr/>
              <p:nvPr/>
            </p:nvCxnSpPr>
            <p:spPr>
              <a:xfrm rot="16200000" flipH="1">
                <a:off x="1496568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rot="5400000">
                <a:off x="1798320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Flowchart: Direct Access Storage 51"/>
              <p:cNvSpPr/>
              <p:nvPr/>
            </p:nvSpPr>
            <p:spPr>
              <a:xfrm>
                <a:off x="1752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 225"/>
              <p:cNvSpPr/>
              <p:nvPr/>
            </p:nvSpPr>
            <p:spPr>
              <a:xfrm>
                <a:off x="627888" y="4424363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 226"/>
              <p:cNvSpPr/>
              <p:nvPr/>
            </p:nvSpPr>
            <p:spPr>
              <a:xfrm>
                <a:off x="701040" y="4428744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6" name="TextBox 165"/>
            <p:cNvSpPr txBox="1"/>
            <p:nvPr/>
          </p:nvSpPr>
          <p:spPr>
            <a:xfrm>
              <a:off x="114300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Main (test) Chain</a:t>
              </a:r>
              <a:endParaRPr lang="en-US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Reaction Chain</a:t>
              </a:r>
              <a:endParaRPr lang="en-US" dirty="0"/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1905000" y="5943600"/>
              <a:ext cx="1295400" cy="0"/>
              <a:chOff x="2057400" y="5867400"/>
              <a:chExt cx="1295400" cy="0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>
                <a:off x="25146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3622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2098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0574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/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7" name="Rectangle 236"/>
          <p:cNvSpPr/>
          <p:nvPr/>
        </p:nvSpPr>
        <p:spPr>
          <a:xfrm>
            <a:off x="3435786" y="6224839"/>
            <a:ext cx="1795312" cy="609600"/>
          </a:xfrm>
          <a:prstGeom prst="rect">
            <a:avLst/>
          </a:prstGeom>
          <a:gradFill flip="none" rotWithShape="1">
            <a:gsLst>
              <a:gs pos="99000">
                <a:srgbClr val="660066"/>
              </a:gs>
              <a:gs pos="100000">
                <a:srgbClr val="FFFFFF"/>
              </a:gs>
              <a:gs pos="0">
                <a:schemeClr val="accent6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Damping filters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38" name="Straight Connector 237"/>
          <p:cNvCxnSpPr>
            <a:endCxn id="237" idx="3"/>
          </p:cNvCxnSpPr>
          <p:nvPr/>
        </p:nvCxnSpPr>
        <p:spPr>
          <a:xfrm flipH="1">
            <a:off x="5231098" y="6529639"/>
            <a:ext cx="2930137" cy="0"/>
          </a:xfrm>
          <a:prstGeom prst="line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161235" y="6075604"/>
            <a:ext cx="1" cy="454035"/>
          </a:xfrm>
          <a:prstGeom prst="line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4297436" y="4808940"/>
            <a:ext cx="0" cy="1422756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4266453" y="4808939"/>
            <a:ext cx="1302933" cy="1"/>
          </a:xfrm>
          <a:prstGeom prst="line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3" name="Group 262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6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265" name="Picture 264" descr="New_Logo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266" name="Picture 265" descr="Stanford_University_seal_2003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27" y="1357221"/>
            <a:ext cx="4419239" cy="26805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69860" y="1505059"/>
            <a:ext cx="505632" cy="149814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151" y="4047216"/>
            <a:ext cx="4656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alog.ligo-la.caltech.edu</a:t>
            </a:r>
            <a:r>
              <a:rPr lang="en-US" sz="1200" dirty="0"/>
              <a:t>/</a:t>
            </a:r>
            <a:r>
              <a:rPr lang="en-US" sz="1200" dirty="0" err="1"/>
              <a:t>aLOG</a:t>
            </a:r>
            <a:r>
              <a:rPr lang="en-US" sz="1200" dirty="0"/>
              <a:t>/uploads/14605_20140916043743_DAMPING_BOUNCE_ROLL.png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0669" y="1293421"/>
            <a:ext cx="274724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Red: cavity error with </a:t>
            </a:r>
            <a:r>
              <a:rPr lang="en-US" sz="1400" dirty="0" err="1" smtClean="0"/>
              <a:t>undamped</a:t>
            </a:r>
            <a:r>
              <a:rPr lang="en-US" sz="1400" dirty="0" smtClean="0"/>
              <a:t> bounce (Hz) and roll (13 Hz) modes</a:t>
            </a:r>
          </a:p>
          <a:p>
            <a:r>
              <a:rPr lang="en-US" sz="1400" dirty="0" smtClean="0"/>
              <a:t>Blue: cavity error with damping.</a:t>
            </a:r>
            <a:endParaRPr lang="en-US" sz="1400" dirty="0"/>
          </a:p>
        </p:txBody>
      </p:sp>
      <p:cxnSp>
        <p:nvCxnSpPr>
          <p:cNvPr id="10" name="Straight Arrow Connector 9"/>
          <p:cNvCxnSpPr>
            <a:endCxn id="6" idx="7"/>
          </p:cNvCxnSpPr>
          <p:nvPr/>
        </p:nvCxnSpPr>
        <p:spPr>
          <a:xfrm flipH="1">
            <a:off x="1901444" y="1657917"/>
            <a:ext cx="309225" cy="665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354" y="4782098"/>
            <a:ext cx="3335878" cy="20313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Very high Q vertical bounce and roll modes between the lowest two stages. Top OSEMs cannot damp them.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high Q (~1 billion) silica fiber violin modes at 510 Hz and higher harmonics.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6475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HEPI Control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695584" y="1291167"/>
            <a:ext cx="1461596" cy="67128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Ground to HEPI / Stage 0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584" y="2225019"/>
            <a:ext cx="1396630" cy="67128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Actuation to HEPI / Stage 0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5901" y="3795548"/>
            <a:ext cx="1707547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Crossbeam twist correction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5419" y="5237397"/>
            <a:ext cx="1173238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Isolation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2629" y="1487714"/>
            <a:ext cx="447523" cy="128475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76964" y="2987684"/>
            <a:ext cx="706361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01819" y="2987684"/>
            <a:ext cx="832152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GND STSs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76964" y="3726420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62294" y="3726420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96204" y="6061045"/>
            <a:ext cx="1253281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Sensor correction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06383" y="6026994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13474" y="2345846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Local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1865" y="1230907"/>
            <a:ext cx="148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Ground</a:t>
            </a:r>
            <a:endParaRPr lang="en-US" dirty="0"/>
          </a:p>
        </p:txBody>
      </p:sp>
      <p:cxnSp>
        <p:nvCxnSpPr>
          <p:cNvPr id="27" name="Straight Arrow Connector 26"/>
          <p:cNvCxnSpPr>
            <a:endCxn id="5" idx="1"/>
          </p:cNvCxnSpPr>
          <p:nvPr/>
        </p:nvCxnSpPr>
        <p:spPr>
          <a:xfrm flipV="1">
            <a:off x="391080" y="1626810"/>
            <a:ext cx="2304504" cy="30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  <a:endCxn id="17" idx="0"/>
          </p:cNvCxnSpPr>
          <p:nvPr/>
        </p:nvCxnSpPr>
        <p:spPr>
          <a:xfrm>
            <a:off x="7130145" y="3414308"/>
            <a:ext cx="0" cy="312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8308220" y="3428485"/>
            <a:ext cx="2414" cy="298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087386" y="4472475"/>
            <a:ext cx="799899" cy="61762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High pass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87386" y="6049769"/>
            <a:ext cx="799899" cy="61762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Low pass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4898572" y="4776136"/>
            <a:ext cx="4366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330376" y="4345360"/>
            <a:ext cx="0" cy="43077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2"/>
            <a:endCxn id="23" idx="0"/>
          </p:cNvCxnSpPr>
          <p:nvPr/>
        </p:nvCxnSpPr>
        <p:spPr>
          <a:xfrm>
            <a:off x="7130145" y="4153044"/>
            <a:ext cx="0" cy="187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8" idx="2"/>
            <a:endCxn id="22" idx="0"/>
          </p:cNvCxnSpPr>
          <p:nvPr/>
        </p:nvCxnSpPr>
        <p:spPr>
          <a:xfrm>
            <a:off x="8315475" y="4153044"/>
            <a:ext cx="7370" cy="190800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3" idx="1"/>
            <a:endCxn id="43" idx="3"/>
          </p:cNvCxnSpPr>
          <p:nvPr/>
        </p:nvCxnSpPr>
        <p:spPr>
          <a:xfrm flipH="1" flipV="1">
            <a:off x="4887285" y="6358584"/>
            <a:ext cx="2019098" cy="4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7374471" y="6369860"/>
            <a:ext cx="336247" cy="5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462869" y="4776136"/>
            <a:ext cx="0" cy="4477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3462869" y="5916929"/>
            <a:ext cx="4828" cy="45819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3462869" y="4776136"/>
            <a:ext cx="6245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3467697" y="6375124"/>
            <a:ext cx="6245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8" idx="3"/>
          </p:cNvCxnSpPr>
          <p:nvPr/>
        </p:nvCxnSpPr>
        <p:spPr>
          <a:xfrm flipH="1">
            <a:off x="2928657" y="5569241"/>
            <a:ext cx="314484" cy="37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1334308" y="5569241"/>
            <a:ext cx="440074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1334308" y="2568427"/>
            <a:ext cx="4791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1334308" y="2568427"/>
            <a:ext cx="0" cy="300081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24" idx="3"/>
            <a:endCxn id="6" idx="1"/>
          </p:cNvCxnSpPr>
          <p:nvPr/>
        </p:nvCxnSpPr>
        <p:spPr>
          <a:xfrm>
            <a:off x="2519835" y="2559158"/>
            <a:ext cx="175749" cy="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4031143" y="1626810"/>
            <a:ext cx="341486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4031143" y="2559157"/>
            <a:ext cx="341486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8310634" y="1163643"/>
            <a:ext cx="2427" cy="1809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endCxn id="13" idx="0"/>
          </p:cNvCxnSpPr>
          <p:nvPr/>
        </p:nvCxnSpPr>
        <p:spPr>
          <a:xfrm>
            <a:off x="7130145" y="2544237"/>
            <a:ext cx="0" cy="4434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6224500" y="2454694"/>
            <a:ext cx="2414" cy="5186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2519836" y="1163643"/>
            <a:ext cx="578838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H="1">
            <a:off x="2519835" y="1163643"/>
            <a:ext cx="2021" cy="46316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4820152" y="2454694"/>
            <a:ext cx="1404348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4820249" y="1832996"/>
            <a:ext cx="2212735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3237900" y="5237397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4" name="Rectangle 73"/>
          <p:cNvSpPr/>
          <p:nvPr/>
        </p:nvSpPr>
        <p:spPr>
          <a:xfrm rot="5400000">
            <a:off x="6899730" y="1990682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7240624" y="1163643"/>
            <a:ext cx="2818" cy="9389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7030166" y="1832996"/>
            <a:ext cx="2818" cy="2660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881712" y="2987684"/>
            <a:ext cx="706361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L4Cs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881712" y="3711149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68" name="Straight Arrow Connector 67"/>
          <p:cNvCxnSpPr>
            <a:stCxn id="66" idx="2"/>
            <a:endCxn id="67" idx="0"/>
          </p:cNvCxnSpPr>
          <p:nvPr/>
        </p:nvCxnSpPr>
        <p:spPr>
          <a:xfrm>
            <a:off x="6234893" y="3414308"/>
            <a:ext cx="0" cy="2968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7" idx="1"/>
          </p:cNvCxnSpPr>
          <p:nvPr/>
        </p:nvCxnSpPr>
        <p:spPr>
          <a:xfrm flipH="1">
            <a:off x="1346520" y="4131191"/>
            <a:ext cx="87938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7" idx="3"/>
          </p:cNvCxnSpPr>
          <p:nvPr/>
        </p:nvCxnSpPr>
        <p:spPr>
          <a:xfrm flipH="1">
            <a:off x="3933448" y="4131191"/>
            <a:ext cx="113279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5102876" y="3672705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84" name="Straight Arrow Connector 83"/>
          <p:cNvCxnSpPr>
            <a:stCxn id="67" idx="1"/>
          </p:cNvCxnSpPr>
          <p:nvPr/>
        </p:nvCxnSpPr>
        <p:spPr>
          <a:xfrm flipH="1" flipV="1">
            <a:off x="5559877" y="3923605"/>
            <a:ext cx="321835" cy="8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65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Stage 1 of 1-stage of in-vacuum isolation table</a:t>
            </a:r>
            <a:br>
              <a:rPr lang="en-US" sz="3200" dirty="0" smtClean="0"/>
            </a:br>
            <a:r>
              <a:rPr lang="en-US" sz="3200" dirty="0" smtClean="0"/>
              <a:t>(HAM-ISI)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790407" y="1291167"/>
            <a:ext cx="1173238" cy="67128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Stage 0 to stage 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0407" y="2225019"/>
            <a:ext cx="1173238" cy="67128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Actuation to stage 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01839" y="3968436"/>
            <a:ext cx="1173238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Damping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1839" y="5237397"/>
            <a:ext cx="1173238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Isolation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9049" y="1487714"/>
            <a:ext cx="447523" cy="128475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01839" y="2986305"/>
            <a:ext cx="706361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GS13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23384" y="2987684"/>
            <a:ext cx="706361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99425" y="3711149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23384" y="3726420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1424" y="3850339"/>
            <a:ext cx="832152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Stage 0 L4Cs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2548" y="4523661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0300" y="5236976"/>
            <a:ext cx="921658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Feed-forward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59894" y="2345846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Local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8285" y="1230907"/>
            <a:ext cx="148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Stage 0</a:t>
            </a:r>
            <a:endParaRPr lang="en-US" dirty="0"/>
          </a:p>
        </p:txBody>
      </p:sp>
      <p:cxnSp>
        <p:nvCxnSpPr>
          <p:cNvPr id="27" name="Straight Arrow Connector 26"/>
          <p:cNvCxnSpPr>
            <a:endCxn id="5" idx="1"/>
          </p:cNvCxnSpPr>
          <p:nvPr/>
        </p:nvCxnSpPr>
        <p:spPr>
          <a:xfrm flipV="1">
            <a:off x="1337500" y="1626810"/>
            <a:ext cx="2452907" cy="30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337500" y="1629837"/>
            <a:ext cx="0" cy="22205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1" idx="2"/>
            <a:endCxn id="15" idx="0"/>
          </p:cNvCxnSpPr>
          <p:nvPr/>
        </p:nvCxnSpPr>
        <p:spPr>
          <a:xfrm flipH="1">
            <a:off x="6252606" y="3412929"/>
            <a:ext cx="2414" cy="298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  <a:endCxn id="17" idx="0"/>
          </p:cNvCxnSpPr>
          <p:nvPr/>
        </p:nvCxnSpPr>
        <p:spPr>
          <a:xfrm>
            <a:off x="8076565" y="3414308"/>
            <a:ext cx="0" cy="312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033806" y="4472475"/>
            <a:ext cx="799899" cy="61762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High pass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33806" y="6049769"/>
            <a:ext cx="799899" cy="61762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Low pass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844992" y="4776136"/>
            <a:ext cx="4366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276796" y="4137773"/>
            <a:ext cx="4828" cy="63836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2"/>
          </p:cNvCxnSpPr>
          <p:nvPr/>
        </p:nvCxnSpPr>
        <p:spPr>
          <a:xfrm rot="5400000">
            <a:off x="6959059" y="5268716"/>
            <a:ext cx="2233178" cy="183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43" idx="3"/>
          </p:cNvCxnSpPr>
          <p:nvPr/>
        </p:nvCxnSpPr>
        <p:spPr>
          <a:xfrm rot="10800000">
            <a:off x="5833705" y="6358585"/>
            <a:ext cx="2217066" cy="3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4409289" y="4776136"/>
            <a:ext cx="0" cy="4477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4409289" y="5916929"/>
            <a:ext cx="4828" cy="45819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4409289" y="4776136"/>
            <a:ext cx="6245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4414117" y="6375124"/>
            <a:ext cx="6245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8" idx="3"/>
          </p:cNvCxnSpPr>
          <p:nvPr/>
        </p:nvCxnSpPr>
        <p:spPr>
          <a:xfrm flipH="1">
            <a:off x="3875077" y="5569241"/>
            <a:ext cx="314484" cy="37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7" idx="3"/>
          </p:cNvCxnSpPr>
          <p:nvPr/>
        </p:nvCxnSpPr>
        <p:spPr>
          <a:xfrm flipH="1">
            <a:off x="3875077" y="4304079"/>
            <a:ext cx="240654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 rot="5400000">
            <a:off x="2058992" y="2781774"/>
            <a:ext cx="447523" cy="93254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93" name="Straight Arrow Connector 92"/>
          <p:cNvCxnSpPr>
            <a:endCxn id="88" idx="0"/>
          </p:cNvCxnSpPr>
          <p:nvPr/>
        </p:nvCxnSpPr>
        <p:spPr>
          <a:xfrm flipH="1">
            <a:off x="2749025" y="3246986"/>
            <a:ext cx="528350" cy="1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413782" y="3471807"/>
            <a:ext cx="0" cy="209743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19" idx="2"/>
          </p:cNvCxnSpPr>
          <p:nvPr/>
        </p:nvCxnSpPr>
        <p:spPr>
          <a:xfrm>
            <a:off x="1337500" y="4276963"/>
            <a:ext cx="0" cy="2417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1337500" y="4953444"/>
            <a:ext cx="0" cy="2771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1801958" y="5573040"/>
            <a:ext cx="304606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2106564" y="3471807"/>
            <a:ext cx="0" cy="209743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2413782" y="5569241"/>
            <a:ext cx="307020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3289470" y="3246986"/>
            <a:ext cx="0" cy="72145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2280728" y="2568427"/>
            <a:ext cx="4791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2280728" y="2568427"/>
            <a:ext cx="0" cy="45585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24" idx="3"/>
            <a:endCxn id="6" idx="1"/>
          </p:cNvCxnSpPr>
          <p:nvPr/>
        </p:nvCxnSpPr>
        <p:spPr>
          <a:xfrm>
            <a:off x="3466255" y="2559158"/>
            <a:ext cx="324152" cy="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4977563" y="1626810"/>
            <a:ext cx="341486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4977563" y="2559157"/>
            <a:ext cx="341486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endCxn id="13" idx="0"/>
          </p:cNvCxnSpPr>
          <p:nvPr/>
        </p:nvCxnSpPr>
        <p:spPr>
          <a:xfrm>
            <a:off x="8076565" y="2544237"/>
            <a:ext cx="0" cy="4434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6255020" y="2454694"/>
            <a:ext cx="2414" cy="5186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rot="10800000" flipV="1">
            <a:off x="3466259" y="1162221"/>
            <a:ext cx="4740257" cy="142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H="1">
            <a:off x="3466255" y="1163643"/>
            <a:ext cx="2021" cy="46316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5766572" y="2454694"/>
            <a:ext cx="486034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5766669" y="1832996"/>
            <a:ext cx="2212735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50397" y="6513791"/>
            <a:ext cx="2503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Adapted from P1200010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4184320" y="5237397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4" name="Rectangle 73"/>
          <p:cNvSpPr/>
          <p:nvPr/>
        </p:nvSpPr>
        <p:spPr>
          <a:xfrm rot="5400000">
            <a:off x="7846150" y="1990682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8187044" y="1163643"/>
            <a:ext cx="2818" cy="9389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7976586" y="1832996"/>
            <a:ext cx="2818" cy="2660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1275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Stage 1 of 2-stage of in-vacuum isolation table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 smtClean="0"/>
              <a:t>BSC-ISI)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011707" y="1291167"/>
            <a:ext cx="1173238" cy="67128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Stage 0</a:t>
            </a:r>
            <a:r>
              <a:rPr lang="en-US" dirty="0" smtClean="0">
                <a:solidFill>
                  <a:schemeClr val="tx1"/>
                </a:solidFill>
              </a:rPr>
              <a:t> to Stage 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1707" y="2225019"/>
            <a:ext cx="1173238" cy="67128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Actuation to stage 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3139" y="3968436"/>
            <a:ext cx="1173238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Damping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3139" y="5237397"/>
            <a:ext cx="1173238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Isolation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0349" y="1487714"/>
            <a:ext cx="447523" cy="128475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10861" y="5102970"/>
            <a:ext cx="447523" cy="93254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23139" y="2986305"/>
            <a:ext cx="706361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L4Cs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9432" y="2987684"/>
            <a:ext cx="706361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T240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4684" y="2987684"/>
            <a:ext cx="706361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69539" y="2987684"/>
            <a:ext cx="832152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Ground STS2s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0725" y="3711149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9432" y="3711149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44684" y="3726420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30014" y="3726420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724" y="3850339"/>
            <a:ext cx="832152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Stage 0 L4Cs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3848" y="4523661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600" y="5236976"/>
            <a:ext cx="921658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Feed-forward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63924" y="6061045"/>
            <a:ext cx="1253281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Sensor correction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4103" y="6026994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81194" y="2345846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Local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585" y="1230907"/>
            <a:ext cx="148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Seismic noise</a:t>
            </a:r>
            <a:endParaRPr lang="en-US" dirty="0"/>
          </a:p>
        </p:txBody>
      </p:sp>
      <p:cxnSp>
        <p:nvCxnSpPr>
          <p:cNvPr id="27" name="Straight Arrow Connector 26"/>
          <p:cNvCxnSpPr>
            <a:endCxn id="5" idx="1"/>
          </p:cNvCxnSpPr>
          <p:nvPr/>
        </p:nvCxnSpPr>
        <p:spPr>
          <a:xfrm flipV="1">
            <a:off x="558800" y="1626810"/>
            <a:ext cx="2452907" cy="30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58800" y="1629837"/>
            <a:ext cx="0" cy="22205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1" idx="2"/>
            <a:endCxn id="15" idx="0"/>
          </p:cNvCxnSpPr>
          <p:nvPr/>
        </p:nvCxnSpPr>
        <p:spPr>
          <a:xfrm flipH="1">
            <a:off x="5473906" y="3412929"/>
            <a:ext cx="2414" cy="298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2"/>
            <a:endCxn id="16" idx="0"/>
          </p:cNvCxnSpPr>
          <p:nvPr/>
        </p:nvCxnSpPr>
        <p:spPr>
          <a:xfrm>
            <a:off x="6402613" y="3414308"/>
            <a:ext cx="0" cy="2968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  <a:endCxn id="17" idx="0"/>
          </p:cNvCxnSpPr>
          <p:nvPr/>
        </p:nvCxnSpPr>
        <p:spPr>
          <a:xfrm>
            <a:off x="7297865" y="3414308"/>
            <a:ext cx="0" cy="312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8475940" y="3428485"/>
            <a:ext cx="2414" cy="298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255106" y="4472475"/>
            <a:ext cx="799899" cy="61762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High pass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55106" y="5264225"/>
            <a:ext cx="799899" cy="61762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Band pass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55106" y="6049769"/>
            <a:ext cx="799899" cy="61762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Low pass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066292" y="4776136"/>
            <a:ext cx="4366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498096" y="4137773"/>
            <a:ext cx="4828" cy="63836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6" idx="2"/>
          </p:cNvCxnSpPr>
          <p:nvPr/>
        </p:nvCxnSpPr>
        <p:spPr>
          <a:xfrm>
            <a:off x="6402613" y="4137773"/>
            <a:ext cx="4828" cy="143526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2"/>
            <a:endCxn id="23" idx="0"/>
          </p:cNvCxnSpPr>
          <p:nvPr/>
        </p:nvCxnSpPr>
        <p:spPr>
          <a:xfrm>
            <a:off x="7297865" y="4153044"/>
            <a:ext cx="0" cy="187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8" idx="2"/>
            <a:endCxn id="22" idx="0"/>
          </p:cNvCxnSpPr>
          <p:nvPr/>
        </p:nvCxnSpPr>
        <p:spPr>
          <a:xfrm>
            <a:off x="8483195" y="4153044"/>
            <a:ext cx="7370" cy="190800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42" idx="3"/>
          </p:cNvCxnSpPr>
          <p:nvPr/>
        </p:nvCxnSpPr>
        <p:spPr>
          <a:xfrm flipH="1">
            <a:off x="5055005" y="5573040"/>
            <a:ext cx="13524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3" idx="1"/>
            <a:endCxn id="43" idx="3"/>
          </p:cNvCxnSpPr>
          <p:nvPr/>
        </p:nvCxnSpPr>
        <p:spPr>
          <a:xfrm flipH="1" flipV="1">
            <a:off x="5055005" y="6358584"/>
            <a:ext cx="2019098" cy="4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7542191" y="6369860"/>
            <a:ext cx="336247" cy="5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10" idx="3"/>
          </p:cNvCxnSpPr>
          <p:nvPr/>
        </p:nvCxnSpPr>
        <p:spPr>
          <a:xfrm flipH="1" flipV="1">
            <a:off x="3858384" y="5569241"/>
            <a:ext cx="398149" cy="37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630589" y="4776136"/>
            <a:ext cx="0" cy="3268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635417" y="6025784"/>
            <a:ext cx="0" cy="34934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3630589" y="4776136"/>
            <a:ext cx="6245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3635417" y="6375124"/>
            <a:ext cx="6245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10" idx="1"/>
            <a:endCxn id="8" idx="3"/>
          </p:cNvCxnSpPr>
          <p:nvPr/>
        </p:nvCxnSpPr>
        <p:spPr>
          <a:xfrm flipH="1">
            <a:off x="3096377" y="5569241"/>
            <a:ext cx="314484" cy="37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7" idx="3"/>
          </p:cNvCxnSpPr>
          <p:nvPr/>
        </p:nvCxnSpPr>
        <p:spPr>
          <a:xfrm flipH="1">
            <a:off x="3096377" y="4304079"/>
            <a:ext cx="240654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 rot="5400000">
            <a:off x="1280292" y="2781774"/>
            <a:ext cx="447523" cy="93254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93" name="Straight Arrow Connector 92"/>
          <p:cNvCxnSpPr>
            <a:endCxn id="88" idx="0"/>
          </p:cNvCxnSpPr>
          <p:nvPr/>
        </p:nvCxnSpPr>
        <p:spPr>
          <a:xfrm flipH="1">
            <a:off x="1970325" y="3246986"/>
            <a:ext cx="528350" cy="1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1635082" y="3471807"/>
            <a:ext cx="0" cy="209743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19" idx="2"/>
          </p:cNvCxnSpPr>
          <p:nvPr/>
        </p:nvCxnSpPr>
        <p:spPr>
          <a:xfrm>
            <a:off x="558800" y="4276963"/>
            <a:ext cx="0" cy="2417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558800" y="4953444"/>
            <a:ext cx="0" cy="2771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1023258" y="5573040"/>
            <a:ext cx="304606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1327864" y="3471807"/>
            <a:ext cx="0" cy="209743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1635082" y="5569241"/>
            <a:ext cx="307020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2510770" y="3246986"/>
            <a:ext cx="0" cy="72145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1502028" y="2568427"/>
            <a:ext cx="4791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1502028" y="2568427"/>
            <a:ext cx="0" cy="45585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24" idx="3"/>
            <a:endCxn id="6" idx="1"/>
          </p:cNvCxnSpPr>
          <p:nvPr/>
        </p:nvCxnSpPr>
        <p:spPr>
          <a:xfrm>
            <a:off x="2687555" y="2559158"/>
            <a:ext cx="324152" cy="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4198863" y="1626810"/>
            <a:ext cx="341486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4198863" y="2559157"/>
            <a:ext cx="341486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8478354" y="1163643"/>
            <a:ext cx="2427" cy="1809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7295047" y="2560662"/>
            <a:ext cx="2818" cy="415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6407441" y="2135378"/>
            <a:ext cx="2414" cy="8379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5476320" y="2454694"/>
            <a:ext cx="2414" cy="5186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2687556" y="1163643"/>
            <a:ext cx="578838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H="1">
            <a:off x="2687555" y="1163643"/>
            <a:ext cx="2021" cy="46316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4987872" y="2454694"/>
            <a:ext cx="486034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4987969" y="1832996"/>
            <a:ext cx="22099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>
            <a:off x="4994925" y="2135378"/>
            <a:ext cx="1407688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50397" y="6513791"/>
            <a:ext cx="2503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Adapted from P1200010</a:t>
            </a:r>
            <a:endParaRPr lang="en-US" sz="1600" dirty="0"/>
          </a:p>
        </p:txBody>
      </p:sp>
      <p:sp>
        <p:nvSpPr>
          <p:cNvPr id="164" name="Rectangle 163"/>
          <p:cNvSpPr/>
          <p:nvPr/>
        </p:nvSpPr>
        <p:spPr>
          <a:xfrm rot="5400000">
            <a:off x="7067450" y="1990682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67" name="Straight Arrow Connector 166"/>
          <p:cNvCxnSpPr/>
          <p:nvPr/>
        </p:nvCxnSpPr>
        <p:spPr>
          <a:xfrm flipH="1">
            <a:off x="7408344" y="1163643"/>
            <a:ext cx="2818" cy="9389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 flipH="1">
            <a:off x="7197886" y="1832996"/>
            <a:ext cx="2818" cy="2660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0022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Stage 2 of 2-stage of in-vacuum isolation table</a:t>
            </a:r>
            <a:br>
              <a:rPr lang="en-US" sz="3200" dirty="0" smtClean="0"/>
            </a:br>
            <a:r>
              <a:rPr lang="en-US" sz="3200" dirty="0" smtClean="0"/>
              <a:t>(BSC-ISI)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011707" y="1291167"/>
            <a:ext cx="1173238" cy="67128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Stage 1 to stage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1707" y="2225019"/>
            <a:ext cx="1173238" cy="67128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Actuation to stage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3139" y="3968436"/>
            <a:ext cx="1173238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Damping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3139" y="5237397"/>
            <a:ext cx="1173238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Isolation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0349" y="1487714"/>
            <a:ext cx="447523" cy="128475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23139" y="2986305"/>
            <a:ext cx="706361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GS13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4684" y="2987684"/>
            <a:ext cx="706361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69539" y="2987684"/>
            <a:ext cx="832152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Stage 1 T240s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0725" y="3711149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44684" y="3726420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30014" y="3726420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724" y="3850339"/>
            <a:ext cx="832152" cy="426624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Stage 1 L4Cs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3848" y="4523661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Cart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600" y="5236976"/>
            <a:ext cx="921658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Feed-forward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63924" y="6061045"/>
            <a:ext cx="1253281" cy="67128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Sensor correction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4103" y="6026994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81194" y="2345846"/>
            <a:ext cx="706361" cy="42662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Local &amp; Cal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585" y="1230907"/>
            <a:ext cx="148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Stage 1</a:t>
            </a:r>
            <a:endParaRPr lang="en-US" dirty="0"/>
          </a:p>
        </p:txBody>
      </p:sp>
      <p:cxnSp>
        <p:nvCxnSpPr>
          <p:cNvPr id="27" name="Straight Arrow Connector 26"/>
          <p:cNvCxnSpPr>
            <a:endCxn id="5" idx="1"/>
          </p:cNvCxnSpPr>
          <p:nvPr/>
        </p:nvCxnSpPr>
        <p:spPr>
          <a:xfrm flipV="1">
            <a:off x="558800" y="1626810"/>
            <a:ext cx="2452907" cy="30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58800" y="1629837"/>
            <a:ext cx="0" cy="22205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1" idx="2"/>
            <a:endCxn id="15" idx="0"/>
          </p:cNvCxnSpPr>
          <p:nvPr/>
        </p:nvCxnSpPr>
        <p:spPr>
          <a:xfrm flipH="1">
            <a:off x="5473906" y="3412929"/>
            <a:ext cx="2414" cy="298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  <a:endCxn id="17" idx="0"/>
          </p:cNvCxnSpPr>
          <p:nvPr/>
        </p:nvCxnSpPr>
        <p:spPr>
          <a:xfrm>
            <a:off x="7297865" y="3414308"/>
            <a:ext cx="0" cy="312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8475940" y="3428485"/>
            <a:ext cx="2414" cy="298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255106" y="4472475"/>
            <a:ext cx="799899" cy="61762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High pass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55106" y="6049769"/>
            <a:ext cx="799899" cy="61762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Low pass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066292" y="4776136"/>
            <a:ext cx="4366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498096" y="4137773"/>
            <a:ext cx="4828" cy="63836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2"/>
            <a:endCxn id="23" idx="0"/>
          </p:cNvCxnSpPr>
          <p:nvPr/>
        </p:nvCxnSpPr>
        <p:spPr>
          <a:xfrm>
            <a:off x="7297865" y="4153044"/>
            <a:ext cx="0" cy="187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8" idx="2"/>
            <a:endCxn id="22" idx="0"/>
          </p:cNvCxnSpPr>
          <p:nvPr/>
        </p:nvCxnSpPr>
        <p:spPr>
          <a:xfrm>
            <a:off x="8483195" y="4153044"/>
            <a:ext cx="7370" cy="190800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3" idx="1"/>
            <a:endCxn id="43" idx="3"/>
          </p:cNvCxnSpPr>
          <p:nvPr/>
        </p:nvCxnSpPr>
        <p:spPr>
          <a:xfrm flipH="1" flipV="1">
            <a:off x="5055005" y="6358584"/>
            <a:ext cx="2019098" cy="4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7542191" y="6369860"/>
            <a:ext cx="336247" cy="5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630589" y="4776136"/>
            <a:ext cx="0" cy="4477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3630589" y="5916929"/>
            <a:ext cx="4828" cy="45819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3630589" y="4776136"/>
            <a:ext cx="6245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3635417" y="6375124"/>
            <a:ext cx="6245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8" idx="3"/>
          </p:cNvCxnSpPr>
          <p:nvPr/>
        </p:nvCxnSpPr>
        <p:spPr>
          <a:xfrm flipH="1">
            <a:off x="3096377" y="5569241"/>
            <a:ext cx="314484" cy="37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7" idx="3"/>
          </p:cNvCxnSpPr>
          <p:nvPr/>
        </p:nvCxnSpPr>
        <p:spPr>
          <a:xfrm flipH="1">
            <a:off x="3096377" y="4304079"/>
            <a:ext cx="240654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 rot="5400000">
            <a:off x="1280292" y="2781774"/>
            <a:ext cx="447523" cy="93254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93" name="Straight Arrow Connector 92"/>
          <p:cNvCxnSpPr>
            <a:endCxn id="88" idx="0"/>
          </p:cNvCxnSpPr>
          <p:nvPr/>
        </p:nvCxnSpPr>
        <p:spPr>
          <a:xfrm flipH="1">
            <a:off x="1970325" y="3246986"/>
            <a:ext cx="528350" cy="1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1635082" y="3471807"/>
            <a:ext cx="0" cy="209743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19" idx="2"/>
          </p:cNvCxnSpPr>
          <p:nvPr/>
        </p:nvCxnSpPr>
        <p:spPr>
          <a:xfrm>
            <a:off x="558800" y="4276963"/>
            <a:ext cx="0" cy="2417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558800" y="4953444"/>
            <a:ext cx="0" cy="2771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1023258" y="5573040"/>
            <a:ext cx="304606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1327864" y="3471807"/>
            <a:ext cx="0" cy="209743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1635082" y="5569241"/>
            <a:ext cx="307020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2510770" y="3246986"/>
            <a:ext cx="0" cy="72145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1502028" y="2568427"/>
            <a:ext cx="4791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1502028" y="2568427"/>
            <a:ext cx="0" cy="45585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24" idx="3"/>
            <a:endCxn id="6" idx="1"/>
          </p:cNvCxnSpPr>
          <p:nvPr/>
        </p:nvCxnSpPr>
        <p:spPr>
          <a:xfrm>
            <a:off x="2687555" y="2559158"/>
            <a:ext cx="324152" cy="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4198863" y="1626810"/>
            <a:ext cx="341486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4198863" y="2559157"/>
            <a:ext cx="341486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8478354" y="1163643"/>
            <a:ext cx="2427" cy="1809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endCxn id="13" idx="0"/>
          </p:cNvCxnSpPr>
          <p:nvPr/>
        </p:nvCxnSpPr>
        <p:spPr>
          <a:xfrm>
            <a:off x="7297865" y="2544237"/>
            <a:ext cx="0" cy="4434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5476320" y="2454694"/>
            <a:ext cx="2414" cy="5186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2687556" y="1163643"/>
            <a:ext cx="578838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H="1">
            <a:off x="2687555" y="1163643"/>
            <a:ext cx="2021" cy="46316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4987872" y="2454694"/>
            <a:ext cx="486034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4987969" y="1832996"/>
            <a:ext cx="2212735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50397" y="6513791"/>
            <a:ext cx="2503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Adapted from P1200010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3405620" y="5237397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4" name="Rectangle 73"/>
          <p:cNvSpPr/>
          <p:nvPr/>
        </p:nvSpPr>
        <p:spPr>
          <a:xfrm rot="5400000">
            <a:off x="7067450" y="1990682"/>
            <a:ext cx="447523" cy="6712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7408344" y="1163643"/>
            <a:ext cx="2818" cy="9389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7197886" y="1832996"/>
            <a:ext cx="2818" cy="2660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1275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138"/>
          </a:xfrm>
        </p:spPr>
        <p:txBody>
          <a:bodyPr>
            <a:normAutofit fontScale="90000"/>
          </a:bodyPr>
          <a:lstStyle/>
          <a:p>
            <a:r>
              <a:rPr lang="en-US"/>
              <a:t>Isolation Filter Loop Design</a:t>
            </a:r>
          </a:p>
        </p:txBody>
      </p:sp>
      <p:pic>
        <p:nvPicPr>
          <p:cNvPr id="6" name="Picture 5" descr="ISILoopDesig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396332"/>
            <a:ext cx="9144000" cy="606533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708" y="686518"/>
            <a:ext cx="9147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Can't </a:t>
            </a:r>
            <a:r>
              <a:rPr lang="en-US" dirty="0"/>
              <a:t>use inertial sensors at DC (tilt, magnetic coupling, etc.) → Use position sensors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Blend </a:t>
            </a:r>
            <a:r>
              <a:rPr lang="en-US" dirty="0"/>
              <a:t>position and inertial sensors to create a “super sensor”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Several </a:t>
            </a:r>
            <a:r>
              <a:rPr lang="en-US" dirty="0"/>
              <a:t>blend combinations are implemented and can easily be switched via real-time</a:t>
            </a:r>
          </a:p>
          <a:p>
            <a:r>
              <a:rPr lang="en-US" dirty="0"/>
              <a:t>blend switching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3020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G1400965 and T1400284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-3708" y="91535"/>
            <a:ext cx="91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Sensor Blending and Blend Switching</a:t>
            </a:r>
            <a:endParaRPr lang="en-US" sz="24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77742" y="2005920"/>
            <a:ext cx="4273320" cy="394387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4360846" y="1881120"/>
            <a:ext cx="4716339" cy="406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958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IBlend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96974" y="638755"/>
            <a:ext cx="7433528" cy="62192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08768" y="682954"/>
            <a:ext cx="826644" cy="203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BackUps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830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LIGOopticallayout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345" y="693951"/>
            <a:ext cx="795972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5" y="8346"/>
            <a:ext cx="8684019" cy="616389"/>
          </a:xfrm>
        </p:spPr>
        <p:txBody>
          <a:bodyPr>
            <a:normAutofit fontScale="90000"/>
          </a:bodyPr>
          <a:lstStyle/>
          <a:p>
            <a:r>
              <a:rPr lang="en-US"/>
              <a:t>aLIGO (Simplified) Interferometer Layout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5688"/>
            <a:ext cx="2133600" cy="365125"/>
          </a:xfrm>
        </p:spPr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5688"/>
            <a:ext cx="2895600" cy="365125"/>
          </a:xfrm>
        </p:spPr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078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G1200556-v1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Kissel, GWADW, May 17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41313C-132C-C64A-8DF0-61B18A0BDEE5}" type="slidenum">
              <a:rPr lang="en-US" sz="11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lang="en-US" sz="11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trike="sngStrike" smtClean="0"/>
              <a:t>Conclusions</a:t>
            </a:r>
            <a:r>
              <a:rPr lang="en-US" smtClean="0"/>
              <a:t/>
            </a:r>
            <a:br>
              <a:rPr lang="en-US" smtClean="0"/>
            </a:br>
            <a:r>
              <a:rPr lang="en-US" sz="3200" smtClean="0"/>
              <a:t>Open Questions</a:t>
            </a:r>
            <a:endParaRPr lang="en-US" smtClean="0"/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0" y="1155700"/>
            <a:ext cx="8894763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 Is the temperature susceptibility of the lowest frequency modes of these hybrid systems a problem?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 aLIGO</a:t>
            </a:r>
            <a:r>
              <a:rPr lang="ja-JP" altLang="en-US" sz="1800"/>
              <a:t>’</a:t>
            </a:r>
            <a:r>
              <a:rPr lang="en-US" sz="1800"/>
              <a:t>s low-stress, minimal force design claims less non-gaussian noise. Is it true?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 aLIGO</a:t>
            </a:r>
            <a:r>
              <a:rPr lang="ja-JP" altLang="en-US" sz="1800"/>
              <a:t>’</a:t>
            </a:r>
            <a:r>
              <a:rPr lang="en-US" sz="1800"/>
              <a:t>s </a:t>
            </a:r>
            <a:r>
              <a:rPr lang="ja-JP" altLang="en-US" sz="1800"/>
              <a:t>“</a:t>
            </a:r>
            <a:r>
              <a:rPr lang="en-US" sz="1800"/>
              <a:t>sensors everywhere</a:t>
            </a:r>
            <a:r>
              <a:rPr lang="ja-JP" altLang="en-US" sz="1800"/>
              <a:t>”</a:t>
            </a:r>
            <a:r>
              <a:rPr lang="en-US" sz="1800"/>
              <a:t> policy is supposed to aid in identifying unknown unknowns. Will it help?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 Can we read out our sensors / use our actuators [[CABLES]] without spoiling the mechanical isolation?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 Can any of these hybrid systems – the *entire* system, not just the test masses –    meet their claimed fundamental noise sources (ground transmission and/or sensor noise)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/>
              <a:t> Cables shorting isolation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/>
              <a:t> Heat links shorting isolation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/>
              <a:t> Reinjection of Sensor Noise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/>
              <a:t> Thermal Noise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/>
              <a:t> Magnetic Coupling Noise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71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G1200556-v1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Kissel, GWADW, May 17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41313C-132C-C64A-8DF0-61B18A0BDEE5}" type="slidenum">
              <a:rPr lang="en-US" sz="11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lang="en-US" sz="11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trike="sngStrike" smtClean="0"/>
              <a:t>Conclusions</a:t>
            </a:r>
            <a:r>
              <a:rPr lang="en-US" smtClean="0"/>
              <a:t/>
            </a:r>
            <a:br>
              <a:rPr lang="en-US" smtClean="0"/>
            </a:br>
            <a:r>
              <a:rPr lang="en-US" sz="3200" smtClean="0"/>
              <a:t>Open Questions</a:t>
            </a:r>
            <a:endParaRPr lang="en-US" smtClean="0"/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249237" y="1395333"/>
            <a:ext cx="889476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/>
              <a:t> Integration of large number of platforms together using inteferometric signals … </a:t>
            </a:r>
          </a:p>
          <a:p>
            <a:pPr eaLnBrk="1" hangingPunct="1">
              <a:buFont typeface="Arial" charset="0"/>
              <a:buChar char="•"/>
            </a:pPr>
            <a:endParaRPr lang="en-US" sz="2000"/>
          </a:p>
          <a:p>
            <a:pPr eaLnBrk="1" hangingPunct="1">
              <a:buFont typeface="Arial" charset="0"/>
              <a:buChar char="•"/>
            </a:pPr>
            <a:endParaRPr lang="en-US" sz="2000"/>
          </a:p>
          <a:p>
            <a:pPr eaLnBrk="1" hangingPunct="1">
              <a:buFont typeface="Arial" charset="0"/>
              <a:buChar char="•"/>
            </a:pPr>
            <a:r>
              <a:rPr lang="en-US" sz="2000"/>
              <a:t> How to encorporate new / better sensors? e.g. ground rotation sensors</a:t>
            </a:r>
          </a:p>
          <a:p>
            <a:pPr eaLnBrk="1" hangingPunct="1">
              <a:buFont typeface="Arial" charset="0"/>
              <a:buChar char="•"/>
            </a:pPr>
            <a:endParaRPr lang="en-US" sz="2000"/>
          </a:p>
          <a:p>
            <a:pPr eaLnBrk="1" hangingPunct="1">
              <a:buFont typeface="Arial" charset="0"/>
              <a:buChar char="•"/>
            </a:pPr>
            <a:endParaRPr lang="en-US" sz="2000"/>
          </a:p>
          <a:p>
            <a:pPr eaLnBrk="1" hangingPunct="1">
              <a:buFont typeface="Arial" charset="0"/>
              <a:buChar char="•"/>
            </a:pPr>
            <a:r>
              <a:rPr lang="en-US" sz="2000"/>
              <a:t> Can we use computers to “simulate” the mechanical dynamics in real-time?</a:t>
            </a:r>
          </a:p>
          <a:p>
            <a:pPr eaLnBrk="1" hangingPunct="1">
              <a:buFont typeface="Arial" charset="0"/>
              <a:buChar char="•"/>
            </a:pPr>
            <a:endParaRPr lang="en-US" sz="2000"/>
          </a:p>
          <a:p>
            <a:pPr eaLnBrk="1" hangingPunct="1">
              <a:buFont typeface="Arial" charset="0"/>
              <a:buChar char="•"/>
            </a:pPr>
            <a:endParaRPr lang="en-US" sz="2000"/>
          </a:p>
          <a:p>
            <a:pPr eaLnBrk="1" hangingPunct="1">
              <a:buFont typeface="Arial" charset="0"/>
              <a:buChar char="•"/>
            </a:pPr>
            <a:r>
              <a:rPr lang="en-US" sz="2000"/>
              <a:t> Operations during sensor failure</a:t>
            </a:r>
          </a:p>
          <a:p>
            <a:pPr eaLnBrk="1" hangingPunct="1">
              <a:buFont typeface="Arial" charset="0"/>
              <a:buChar char="•"/>
            </a:pPr>
            <a:endParaRPr lang="en-US" sz="2000"/>
          </a:p>
          <a:p>
            <a:pPr eaLnBrk="1" hangingPunct="1">
              <a:buFont typeface="Arial" charset="0"/>
              <a:buChar char="•"/>
            </a:pPr>
            <a:endParaRPr lang="en-US" sz="2000"/>
          </a:p>
          <a:p>
            <a:pPr eaLnBrk="1" hangingPunct="1">
              <a:buFont typeface="Arial" charset="0"/>
              <a:buChar char="•"/>
            </a:pPr>
            <a:r>
              <a:rPr lang="en-US" sz="2000"/>
              <a:t> How to create / encorporate a global array of sensors for Newtonian Noise Subraction?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71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220" y="0"/>
            <a:ext cx="8229600" cy="515211"/>
          </a:xfrm>
        </p:spPr>
        <p:txBody>
          <a:bodyPr>
            <a:normAutofit fontScale="90000"/>
          </a:bodyPr>
          <a:lstStyle/>
          <a:p>
            <a:r>
              <a:rPr lang="en-US"/>
              <a:t>List of Gotchas / Tricks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34" y="1222130"/>
            <a:ext cx="8219566" cy="4904034"/>
          </a:xfrm>
        </p:spPr>
        <p:txBody>
          <a:bodyPr>
            <a:normAutofit lnSpcReduction="10000"/>
          </a:bodyPr>
          <a:lstStyle/>
          <a:p>
            <a:r>
              <a:rPr lang="en-US" sz="2400"/>
              <a:t>Capacitive position sensor clock signals beating against each other – causing ~0.3 [Hz] comb</a:t>
            </a:r>
          </a:p>
          <a:p>
            <a:r>
              <a:rPr lang="en-US" sz="2400" smtClean="0"/>
              <a:t>QUAD Bounce/Roll Mode causing saturations</a:t>
            </a:r>
          </a:p>
          <a:p>
            <a:r>
              <a:rPr lang="en-US" sz="2400" smtClean="0"/>
              <a:t>Violin Mode Damping</a:t>
            </a:r>
          </a:p>
          <a:p>
            <a:r>
              <a:rPr lang="en-US" sz="2400" smtClean="0"/>
              <a:t>ISI modes seen in SUS TFs and vice-versa</a:t>
            </a:r>
          </a:p>
          <a:p>
            <a:r>
              <a:rPr lang="en-US" sz="2400" smtClean="0"/>
              <a:t>Lock acquisition kicks influencing isolation of upper stages</a:t>
            </a:r>
          </a:p>
          <a:p>
            <a:r>
              <a:rPr lang="en-US" sz="2400" smtClean="0"/>
              <a:t>HEPI mechanical tilt-horizontal ISI coupling (which first drove us to send sensor correction to the ISIs)</a:t>
            </a:r>
          </a:p>
          <a:p>
            <a:r>
              <a:rPr lang="en-US" sz="2400" smtClean="0"/>
              <a:t>ESD Charging / Electronics Noise</a:t>
            </a:r>
          </a:p>
          <a:p>
            <a:r>
              <a:rPr lang="en-US" sz="2400" smtClean="0"/>
              <a:t>HEPI Cross-beam Bending Modes</a:t>
            </a:r>
          </a:p>
          <a:p>
            <a:r>
              <a:rPr lang="en-US" sz="2400" smtClean="0"/>
              <a:t>Magnetic fields from ISI Z actuators cause ISI RZ motion</a:t>
            </a:r>
          </a:p>
          <a:p>
            <a:r>
              <a:rPr lang="en-US" sz="2400" smtClean="0"/>
              <a:t>Increase our SUS coil drive range for lock-acquisition</a:t>
            </a:r>
            <a:endParaRPr lang="en-US"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Resources on SUS control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Damping</a:t>
            </a:r>
          </a:p>
          <a:p>
            <a:pPr lvl="1"/>
            <a:r>
              <a:rPr lang="en-US" sz="1800" dirty="0" smtClean="0"/>
              <a:t>Loop shaping and modal damping </a:t>
            </a:r>
            <a:r>
              <a:rPr lang="en-US" sz="3200" dirty="0" smtClean="0"/>
              <a:t>- </a:t>
            </a:r>
            <a:r>
              <a:rPr lang="en-US" sz="1800" dirty="0" smtClean="0"/>
              <a:t>P1200009</a:t>
            </a:r>
            <a:r>
              <a:rPr lang="en-US" sz="1800" dirty="0"/>
              <a:t> </a:t>
            </a:r>
            <a:r>
              <a:rPr lang="en-US" sz="1400" dirty="0" smtClean="0">
                <a:hlinkClick r:id="rId2"/>
              </a:rPr>
              <a:t>http://scitation.aip.org/content/aip/journal/rsi/83/4/10.1063/1.4704459?ver=pdfcov</a:t>
            </a:r>
            <a:endParaRPr lang="en-US" sz="1400" dirty="0" smtClean="0"/>
          </a:p>
          <a:p>
            <a:pPr lvl="1"/>
            <a:r>
              <a:rPr lang="en-US" sz="1800" dirty="0" smtClean="0"/>
              <a:t>Modal damping - P1200057</a:t>
            </a:r>
          </a:p>
          <a:p>
            <a:pPr lvl="1"/>
            <a:r>
              <a:rPr lang="en-US" sz="1800" dirty="0" smtClean="0"/>
              <a:t>Global damping - P1400085, G1200774</a:t>
            </a:r>
          </a:p>
          <a:p>
            <a:r>
              <a:rPr lang="en-US" sz="2400" dirty="0" smtClean="0"/>
              <a:t>Cavity control (aka hierarchical control)</a:t>
            </a:r>
          </a:p>
          <a:p>
            <a:pPr lvl="1"/>
            <a:r>
              <a:rPr lang="en-US" sz="1800" dirty="0" smtClean="0"/>
              <a:t>G1200632</a:t>
            </a:r>
          </a:p>
          <a:p>
            <a:pPr lvl="1"/>
            <a:r>
              <a:rPr lang="en-US" sz="1800" dirty="0" smtClean="0"/>
              <a:t>T1000242</a:t>
            </a:r>
          </a:p>
          <a:p>
            <a:pPr lvl="1"/>
            <a:r>
              <a:rPr lang="en-US" sz="1800" dirty="0" smtClean="0"/>
              <a:t>Using a blended actuator technique, using experience from the SEI group’s sensor blending: G1200692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24 Aug 2014 - Stanford - G1400964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7CA0-F525-924F-BC55-0CB689841ADC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8" name="Picture 7" descr="New_Logo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9" name="Picture 8" descr="Stanford_University_seal_2003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2379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1" descr="dispsensornoi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638" y="1139825"/>
            <a:ext cx="668337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Sensor Noise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Displacement Sensors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47060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G1200556-v1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Kissel, GWADW, May 17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0D16A5-D350-7147-B15F-6C7EE3EDA4EB}" type="slidenum">
              <a:rPr lang="en-US" sz="11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lang="en-US" sz="11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6631" name="Picture 7" descr="euclidpi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7788" y="4918075"/>
            <a:ext cx="1392237" cy="1050925"/>
          </a:xfrm>
          <a:prstGeom prst="rect">
            <a:avLst/>
          </a:prstGeom>
          <a:noFill/>
          <a:ln w="50800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10" descr="AOSE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0813" y="2698750"/>
            <a:ext cx="1282700" cy="1362075"/>
          </a:xfrm>
          <a:prstGeom prst="rect">
            <a:avLst/>
          </a:prstGeom>
          <a:noFill/>
          <a:ln w="50800">
            <a:solidFill>
              <a:srgbClr val="C709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11" descr="IP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787400"/>
            <a:ext cx="1252537" cy="1227138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2" descr="CP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3960813"/>
            <a:ext cx="1033463" cy="1377950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3" descr="LVD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" y="2135188"/>
            <a:ext cx="1114425" cy="1327150"/>
          </a:xfrm>
          <a:prstGeom prst="rect">
            <a:avLst/>
          </a:prstGeom>
          <a:noFill/>
          <a:ln w="50800">
            <a:solidFill>
              <a:srgbClr val="DBC9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5" descr="CPS_Fin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04875" y="5564188"/>
            <a:ext cx="1260475" cy="110172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7" name="Picture 16" descr="BOSE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4600" y="741363"/>
            <a:ext cx="1306513" cy="1227137"/>
          </a:xfrm>
          <a:prstGeom prst="rect">
            <a:avLst/>
          </a:prstGeom>
          <a:noFill/>
          <a:ln w="50800">
            <a:solidFill>
              <a:srgbClr val="29D3C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38" name="TextBox 17"/>
          <p:cNvSpPr txBox="1">
            <a:spLocks noChangeArrowheads="1"/>
          </p:cNvSpPr>
          <p:nvPr/>
        </p:nvSpPr>
        <p:spPr bwMode="auto">
          <a:xfrm>
            <a:off x="7713663" y="5976938"/>
            <a:ext cx="14589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Interferometeric, </a:t>
            </a:r>
            <a:r>
              <a:rPr lang="en-US" sz="1200">
                <a:latin typeface="Calibri" charset="0"/>
              </a:rPr>
              <a:t>U of Birmingham Prototype (As yet Non-UHV Comp.)</a:t>
            </a:r>
            <a:endParaRPr lang="en-US" sz="1400">
              <a:latin typeface="Calibri" charset="0"/>
            </a:endParaRPr>
          </a:p>
        </p:txBody>
      </p:sp>
      <p:sp>
        <p:nvSpPr>
          <p:cNvPr id="26639" name="TextBox 18"/>
          <p:cNvSpPr txBox="1">
            <a:spLocks noChangeArrowheads="1"/>
          </p:cNvSpPr>
          <p:nvPr/>
        </p:nvSpPr>
        <p:spPr bwMode="auto">
          <a:xfrm>
            <a:off x="7453313" y="1931988"/>
            <a:ext cx="18256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Shadow Sensor</a:t>
            </a:r>
          </a:p>
          <a:p>
            <a:pPr eaLnBrk="1" hangingPunct="1"/>
            <a:r>
              <a:rPr lang="en-US" sz="1200">
                <a:latin typeface="Calibri" charset="0"/>
              </a:rPr>
              <a:t>aLIGO SUS Top Stages</a:t>
            </a:r>
          </a:p>
          <a:p>
            <a:pPr eaLnBrk="1" hangingPunct="1"/>
            <a:r>
              <a:rPr lang="en-US" sz="1200">
                <a:latin typeface="Calibri" charset="0"/>
              </a:rPr>
              <a:t>AEI 10m SUS Top Stages</a:t>
            </a:r>
          </a:p>
        </p:txBody>
      </p:sp>
      <p:sp>
        <p:nvSpPr>
          <p:cNvPr id="26640" name="TextBox 19"/>
          <p:cNvSpPr txBox="1">
            <a:spLocks noChangeArrowheads="1"/>
          </p:cNvSpPr>
          <p:nvPr/>
        </p:nvSpPr>
        <p:spPr bwMode="auto">
          <a:xfrm>
            <a:off x="7705725" y="4073525"/>
            <a:ext cx="15081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Shadow Sensor</a:t>
            </a:r>
          </a:p>
          <a:p>
            <a:pPr eaLnBrk="1" hangingPunct="1"/>
            <a:r>
              <a:rPr lang="en-US" sz="1200">
                <a:latin typeface="Calibri" charset="0"/>
              </a:rPr>
              <a:t>aLIGO SUS Lower Stages</a:t>
            </a:r>
          </a:p>
        </p:txBody>
      </p:sp>
      <p:sp>
        <p:nvSpPr>
          <p:cNvPr id="26641" name="TextBox 20"/>
          <p:cNvSpPr txBox="1">
            <a:spLocks noChangeArrowheads="1"/>
          </p:cNvSpPr>
          <p:nvPr/>
        </p:nvSpPr>
        <p:spPr bwMode="auto">
          <a:xfrm>
            <a:off x="1341438" y="723900"/>
            <a:ext cx="14112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Inductive</a:t>
            </a:r>
          </a:p>
          <a:p>
            <a:pPr eaLnBrk="1" hangingPunct="1"/>
            <a:r>
              <a:rPr lang="en-US" sz="1200">
                <a:latin typeface="Calibri" charset="0"/>
              </a:rPr>
              <a:t>aLIGO Pre-isolator Stage</a:t>
            </a:r>
          </a:p>
        </p:txBody>
      </p:sp>
      <p:sp>
        <p:nvSpPr>
          <p:cNvPr id="26642" name="TextBox 22"/>
          <p:cNvSpPr txBox="1">
            <a:spLocks noChangeArrowheads="1"/>
          </p:cNvSpPr>
          <p:nvPr/>
        </p:nvSpPr>
        <p:spPr bwMode="auto">
          <a:xfrm>
            <a:off x="-36513" y="3422650"/>
            <a:ext cx="1946276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Inductive</a:t>
            </a:r>
          </a:p>
          <a:p>
            <a:pPr eaLnBrk="1" hangingPunct="1"/>
            <a:r>
              <a:rPr lang="en-US" sz="1200">
                <a:latin typeface="Calibri" charset="0"/>
              </a:rPr>
              <a:t>VIRGO / GEO / KAGRA SAS </a:t>
            </a:r>
          </a:p>
        </p:txBody>
      </p:sp>
      <p:sp>
        <p:nvSpPr>
          <p:cNvPr id="26643" name="TextBox 23"/>
          <p:cNvSpPr txBox="1">
            <a:spLocks noChangeArrowheads="1"/>
          </p:cNvSpPr>
          <p:nvPr/>
        </p:nvSpPr>
        <p:spPr bwMode="auto">
          <a:xfrm>
            <a:off x="-55563" y="5318125"/>
            <a:ext cx="10398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Capacitive</a:t>
            </a:r>
          </a:p>
          <a:p>
            <a:pPr eaLnBrk="1" hangingPunct="1"/>
            <a:r>
              <a:rPr lang="en-US" sz="1200">
                <a:latin typeface="Calibri" charset="0"/>
              </a:rPr>
              <a:t>aLIGO Stage 1 ISIs</a:t>
            </a:r>
          </a:p>
        </p:txBody>
      </p:sp>
      <p:sp>
        <p:nvSpPr>
          <p:cNvPr id="26644" name="TextBox 24"/>
          <p:cNvSpPr txBox="1">
            <a:spLocks noChangeArrowheads="1"/>
          </p:cNvSpPr>
          <p:nvPr/>
        </p:nvSpPr>
        <p:spPr bwMode="auto">
          <a:xfrm>
            <a:off x="2087563" y="6156325"/>
            <a:ext cx="10366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Capacitive</a:t>
            </a:r>
          </a:p>
          <a:p>
            <a:pPr eaLnBrk="1" hangingPunct="1"/>
            <a:r>
              <a:rPr lang="en-US" sz="1200">
                <a:latin typeface="Calibri" charset="0"/>
              </a:rPr>
              <a:t>aLIGO Stage 2 ISIs</a:t>
            </a:r>
          </a:p>
        </p:txBody>
      </p:sp>
      <p:sp>
        <p:nvSpPr>
          <p:cNvPr id="26645" name="TextBox 25"/>
          <p:cNvSpPr txBox="1">
            <a:spLocks noChangeArrowheads="1"/>
          </p:cNvSpPr>
          <p:nvPr/>
        </p:nvSpPr>
        <p:spPr bwMode="auto">
          <a:xfrm>
            <a:off x="2614613" y="3856038"/>
            <a:ext cx="63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Linear</a:t>
            </a:r>
          </a:p>
          <a:p>
            <a:pPr eaLnBrk="1" hangingPunct="1"/>
            <a:r>
              <a:rPr lang="en-US" sz="1400">
                <a:latin typeface="Calibri" charset="0"/>
              </a:rPr>
              <a:t>Range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8173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270000" y="6435017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G1200556-v1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Kissel, GWADW, May 17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9D4055-55CE-2748-902D-F7CF71567D9E}" type="slidenum">
              <a:rPr lang="en-US" sz="11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lang="en-US" sz="11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3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Sensor Noise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Inertial Sensors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4" name="Picture 15" descr="L4-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38" y="731838"/>
            <a:ext cx="1031875" cy="151765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45" descr="GS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5513" y="717550"/>
            <a:ext cx="1104900" cy="1579563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50" descr="T2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0363" y="2392363"/>
            <a:ext cx="1163637" cy="13398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4" descr="STS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63" y="3022600"/>
            <a:ext cx="1346200" cy="1384300"/>
          </a:xfrm>
          <a:prstGeom prst="rect">
            <a:avLst/>
          </a:prstGeom>
          <a:noFill/>
          <a:ln w="50800">
            <a:solidFill>
              <a:srgbClr val="29D3C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3" descr="HAC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2663" y="3838575"/>
            <a:ext cx="1282700" cy="1338263"/>
          </a:xfrm>
          <a:prstGeom prst="rect">
            <a:avLst/>
          </a:prstGeom>
          <a:noFill/>
          <a:ln w="50800">
            <a:solidFill>
              <a:srgbClr val="C709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59" name="Rectangle 14"/>
          <p:cNvSpPr>
            <a:spLocks noChangeArrowheads="1"/>
          </p:cNvSpPr>
          <p:nvPr/>
        </p:nvSpPr>
        <p:spPr bwMode="auto">
          <a:xfrm>
            <a:off x="-55563" y="4406900"/>
            <a:ext cx="1762126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charset="0"/>
              </a:rPr>
              <a:t>aLIGO Pre-isolator Stage</a:t>
            </a:r>
          </a:p>
        </p:txBody>
      </p:sp>
      <p:sp>
        <p:nvSpPr>
          <p:cNvPr id="27660" name="Rectangle 15"/>
          <p:cNvSpPr>
            <a:spLocks noChangeArrowheads="1"/>
          </p:cNvSpPr>
          <p:nvPr/>
        </p:nvSpPr>
        <p:spPr bwMode="auto">
          <a:xfrm>
            <a:off x="-55563" y="2305050"/>
            <a:ext cx="169862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charset="0"/>
              </a:rPr>
              <a:t>aLIGO Pre-isolator Stage</a:t>
            </a:r>
          </a:p>
          <a:p>
            <a:r>
              <a:rPr lang="en-US" sz="1200">
                <a:solidFill>
                  <a:srgbClr val="000000"/>
                </a:solidFill>
                <a:latin typeface="Calibri" charset="0"/>
              </a:rPr>
              <a:t>aLIGO Stage 0 &amp; 1 ISIs</a:t>
            </a:r>
          </a:p>
          <a:p>
            <a:r>
              <a:rPr lang="en-US" sz="1200">
                <a:solidFill>
                  <a:srgbClr val="000000"/>
                </a:solidFill>
                <a:latin typeface="Calibri" charset="0"/>
              </a:rPr>
              <a:t>AEI-SAS Vert. Witness</a:t>
            </a:r>
          </a:p>
        </p:txBody>
      </p:sp>
      <p:sp>
        <p:nvSpPr>
          <p:cNvPr id="27661" name="Rectangle 17"/>
          <p:cNvSpPr>
            <a:spLocks noChangeArrowheads="1"/>
          </p:cNvSpPr>
          <p:nvPr/>
        </p:nvSpPr>
        <p:spPr bwMode="auto">
          <a:xfrm>
            <a:off x="8596313" y="3808413"/>
            <a:ext cx="639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charset="0"/>
              </a:rPr>
              <a:t>iVIRGO F0, F7 </a:t>
            </a:r>
            <a:endParaRPr lang="en-US"/>
          </a:p>
        </p:txBody>
      </p:sp>
      <p:sp>
        <p:nvSpPr>
          <p:cNvPr id="27662" name="Rectangle 19"/>
          <p:cNvSpPr>
            <a:spLocks noChangeArrowheads="1"/>
          </p:cNvSpPr>
          <p:nvPr/>
        </p:nvSpPr>
        <p:spPr bwMode="auto">
          <a:xfrm>
            <a:off x="8404225" y="622300"/>
            <a:ext cx="73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charset="0"/>
              </a:rPr>
              <a:t>aLIGO Stage 1 &amp; 2 ISIs</a:t>
            </a:r>
          </a:p>
        </p:txBody>
      </p:sp>
      <p:sp>
        <p:nvSpPr>
          <p:cNvPr id="27663" name="Rectangle 20"/>
          <p:cNvSpPr>
            <a:spLocks noChangeArrowheads="1"/>
          </p:cNvSpPr>
          <p:nvPr/>
        </p:nvSpPr>
        <p:spPr bwMode="auto">
          <a:xfrm>
            <a:off x="7334250" y="2365375"/>
            <a:ext cx="768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charset="0"/>
              </a:rPr>
              <a:t>aLIGO Stage 1 ISIs</a:t>
            </a:r>
          </a:p>
        </p:txBody>
      </p:sp>
      <p:pic>
        <p:nvPicPr>
          <p:cNvPr id="27664" name="Picture 23" descr="aeiacc_pic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5" y="4765675"/>
            <a:ext cx="1196975" cy="1449388"/>
          </a:xfrm>
          <a:prstGeom prst="rect">
            <a:avLst/>
          </a:prstGeom>
          <a:noFill/>
          <a:ln w="50800">
            <a:solidFill>
              <a:srgbClr val="DBC9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65" name="Rectangle 26"/>
          <p:cNvSpPr>
            <a:spLocks noChangeArrowheads="1"/>
          </p:cNvSpPr>
          <p:nvPr/>
        </p:nvSpPr>
        <p:spPr bwMode="auto">
          <a:xfrm>
            <a:off x="-4763" y="6227763"/>
            <a:ext cx="156845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charset="0"/>
              </a:rPr>
              <a:t>AEI-SAS </a:t>
            </a:r>
            <a:r>
              <a:rPr lang="en-US" sz="1200" dirty="0" err="1">
                <a:solidFill>
                  <a:srgbClr val="000000"/>
                </a:solidFill>
                <a:latin typeface="Calibri" charset="0"/>
              </a:rPr>
              <a:t>Horz</a:t>
            </a:r>
            <a:r>
              <a:rPr lang="en-US" sz="1200" dirty="0">
                <a:solidFill>
                  <a:srgbClr val="000000"/>
                </a:solidFill>
                <a:latin typeface="Calibri" charset="0"/>
              </a:rPr>
              <a:t>. Witness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 charset="0"/>
              </a:rPr>
              <a:t>(Watt Linkage)</a:t>
            </a:r>
          </a:p>
        </p:txBody>
      </p:sp>
      <p:sp>
        <p:nvSpPr>
          <p:cNvPr id="27666" name="Rectangle 31"/>
          <p:cNvSpPr>
            <a:spLocks noChangeArrowheads="1"/>
          </p:cNvSpPr>
          <p:nvPr/>
        </p:nvSpPr>
        <p:spPr bwMode="auto">
          <a:xfrm>
            <a:off x="6035675" y="5999163"/>
            <a:ext cx="1584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charset="0"/>
              </a:rPr>
              <a:t>aVIRGO MultiSAS Horz. Witness</a:t>
            </a:r>
          </a:p>
          <a:p>
            <a:r>
              <a:rPr lang="en-US" sz="1200">
                <a:solidFill>
                  <a:srgbClr val="000000"/>
                </a:solidFill>
                <a:latin typeface="Calibri" charset="0"/>
              </a:rPr>
              <a:t>(Watt Linkage) </a:t>
            </a:r>
            <a:endParaRPr lang="en-US"/>
          </a:p>
        </p:txBody>
      </p:sp>
      <p:grpSp>
        <p:nvGrpSpPr>
          <p:cNvPr id="27667" name="Group 50"/>
          <p:cNvGrpSpPr>
            <a:grpSpLocks/>
          </p:cNvGrpSpPr>
          <p:nvPr/>
        </p:nvGrpSpPr>
        <p:grpSpPr bwMode="auto">
          <a:xfrm>
            <a:off x="7258050" y="5349875"/>
            <a:ext cx="1866900" cy="1304925"/>
            <a:chOff x="2252686" y="4255251"/>
            <a:chExt cx="2224874" cy="1381334"/>
          </a:xfrm>
        </p:grpSpPr>
        <p:grpSp>
          <p:nvGrpSpPr>
            <p:cNvPr id="27669" name="Group 41"/>
            <p:cNvGrpSpPr>
              <a:grpSpLocks/>
            </p:cNvGrpSpPr>
            <p:nvPr/>
          </p:nvGrpSpPr>
          <p:grpSpPr bwMode="auto">
            <a:xfrm>
              <a:off x="2374979" y="4284487"/>
              <a:ext cx="2065500" cy="1312698"/>
              <a:chOff x="2525173" y="1036638"/>
              <a:chExt cx="5944140" cy="3048000"/>
            </a:xfrm>
          </p:grpSpPr>
          <p:pic>
            <p:nvPicPr>
              <p:cNvPr id="27671" name="Picture 33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9425" y="1379538"/>
                <a:ext cx="2909888" cy="270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7672" name="Group 29"/>
              <p:cNvGrpSpPr>
                <a:grpSpLocks/>
              </p:cNvGrpSpPr>
              <p:nvPr/>
            </p:nvGrpSpPr>
            <p:grpSpPr bwMode="auto">
              <a:xfrm>
                <a:off x="2525173" y="1395413"/>
                <a:ext cx="3058540" cy="2667074"/>
                <a:chOff x="2112612" y="2484438"/>
                <a:chExt cx="3058158" cy="2667074"/>
              </a:xfrm>
            </p:grpSpPr>
            <p:pic>
              <p:nvPicPr>
                <p:cNvPr id="27680" name="Picture 14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6475" y="2484438"/>
                  <a:ext cx="2881313" cy="2284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81" name="Picture 15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9313" y="3398838"/>
                  <a:ext cx="152400" cy="4143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7682" name="Straight Connector 347"/>
                <p:cNvCxnSpPr>
                  <a:cxnSpLocks noChangeShapeType="1"/>
                </p:cNvCxnSpPr>
                <p:nvPr/>
              </p:nvCxnSpPr>
              <p:spPr bwMode="auto">
                <a:xfrm>
                  <a:off x="3059113" y="2713038"/>
                  <a:ext cx="0" cy="13716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</p:cxnSp>
            <p:cxnSp>
              <p:nvCxnSpPr>
                <p:cNvPr id="27683" name="Straight Connector 348"/>
                <p:cNvCxnSpPr>
                  <a:cxnSpLocks noChangeShapeType="1"/>
                </p:cNvCxnSpPr>
                <p:nvPr/>
              </p:nvCxnSpPr>
              <p:spPr bwMode="auto">
                <a:xfrm>
                  <a:off x="2830513" y="3627438"/>
                  <a:ext cx="0" cy="4572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</p:cxnSp>
            <p:sp>
              <p:nvSpPr>
                <p:cNvPr id="47" name="Rectangle 46"/>
                <p:cNvSpPr/>
                <p:nvPr/>
              </p:nvSpPr>
              <p:spPr bwMode="auto">
                <a:xfrm>
                  <a:off x="2114570" y="2483089"/>
                  <a:ext cx="1143212" cy="152173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Font typeface="Times New Roman" pitchFamily="16" charset="0"/>
                    <a:buNone/>
                    <a:defRPr/>
                  </a:pPr>
                  <a:endParaRPr lang="en-US">
                    <a:ea typeface="Arial Unicode MS" pitchFamily="34" charset="-128"/>
                    <a:cs typeface="Arial Unicode MS" charset="0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 bwMode="auto">
                <a:xfrm rot="5400000">
                  <a:off x="932418" y="3817414"/>
                  <a:ext cx="2516732" cy="15242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Font typeface="Times New Roman" pitchFamily="16" charset="0"/>
                    <a:buNone/>
                    <a:defRPr/>
                  </a:pPr>
                  <a:endParaRPr lang="en-US">
                    <a:ea typeface="Arial Unicode MS" pitchFamily="34" charset="-128"/>
                    <a:cs typeface="Arial Unicode MS" charset="0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 bwMode="auto">
                <a:xfrm>
                  <a:off x="2277886" y="4543296"/>
                  <a:ext cx="2890693" cy="60869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Font typeface="Times New Roman" pitchFamily="16" charset="0"/>
                    <a:buNone/>
                    <a:defRPr/>
                  </a:pPr>
                  <a:endParaRPr lang="en-US">
                    <a:ea typeface="Arial Unicode MS" pitchFamily="34" charset="-128"/>
                    <a:cs typeface="Arial Unicode MS" charset="0"/>
                  </a:endParaRPr>
                </a:p>
              </p:txBody>
            </p:sp>
          </p:grpSp>
          <p:cxnSp>
            <p:nvCxnSpPr>
              <p:cNvPr id="27673" name="Straight Connector 339"/>
              <p:cNvCxnSpPr>
                <a:cxnSpLocks noChangeShapeType="1"/>
              </p:cNvCxnSpPr>
              <p:nvPr/>
            </p:nvCxnSpPr>
            <p:spPr bwMode="auto">
              <a:xfrm>
                <a:off x="5116513" y="2522538"/>
                <a:ext cx="609600" cy="0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</p:cxnSp>
          <p:cxnSp>
            <p:nvCxnSpPr>
              <p:cNvPr id="27674" name="Straight Connector 339"/>
              <p:cNvCxnSpPr>
                <a:cxnSpLocks noChangeShapeType="1"/>
              </p:cNvCxnSpPr>
              <p:nvPr/>
            </p:nvCxnSpPr>
            <p:spPr bwMode="auto">
              <a:xfrm>
                <a:off x="6040438" y="1265238"/>
                <a:ext cx="0" cy="152400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</p:cxnSp>
          <p:sp>
            <p:nvSpPr>
              <p:cNvPr id="27675" name="Rectangle 46"/>
              <p:cNvSpPr>
                <a:spLocks noChangeArrowheads="1"/>
              </p:cNvSpPr>
              <p:nvPr/>
            </p:nvSpPr>
            <p:spPr bwMode="auto">
              <a:xfrm>
                <a:off x="5980748" y="1036638"/>
                <a:ext cx="152400" cy="3048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6" name="Rectangle 33"/>
              <p:cNvSpPr>
                <a:spLocks noChangeArrowheads="1"/>
              </p:cNvSpPr>
              <p:nvPr/>
            </p:nvSpPr>
            <p:spPr bwMode="auto">
              <a:xfrm>
                <a:off x="4506913" y="2865438"/>
                <a:ext cx="3810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7" name="Rectangle 34"/>
              <p:cNvSpPr>
                <a:spLocks noChangeArrowheads="1"/>
              </p:cNvSpPr>
              <p:nvPr/>
            </p:nvSpPr>
            <p:spPr bwMode="auto">
              <a:xfrm>
                <a:off x="2906713" y="1798638"/>
                <a:ext cx="3810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8" name="Rectangle 41"/>
              <p:cNvSpPr>
                <a:spLocks noChangeArrowheads="1"/>
              </p:cNvSpPr>
              <p:nvPr/>
            </p:nvSpPr>
            <p:spPr bwMode="auto">
              <a:xfrm>
                <a:off x="2754313" y="2408238"/>
                <a:ext cx="3048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7679" name="Straight Arrow Connector 47"/>
              <p:cNvCxnSpPr>
                <a:cxnSpLocks noChangeShapeType="1"/>
              </p:cNvCxnSpPr>
              <p:nvPr/>
            </p:nvCxnSpPr>
            <p:spPr bwMode="auto">
              <a:xfrm>
                <a:off x="7326313" y="3932238"/>
                <a:ext cx="1143000" cy="0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</p:cxnSp>
        </p:grpSp>
        <p:sp>
          <p:nvSpPr>
            <p:cNvPr id="50" name="Frame 49"/>
            <p:cNvSpPr/>
            <p:nvPr/>
          </p:nvSpPr>
          <p:spPr>
            <a:xfrm>
              <a:off x="2252686" y="4255251"/>
              <a:ext cx="2224874" cy="1381334"/>
            </a:xfrm>
            <a:prstGeom prst="frame">
              <a:avLst>
                <a:gd name="adj1" fmla="val 346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7668" name="Picture 51" descr="inertialsensornoise_mprtHz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143000"/>
            <a:ext cx="6638925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5220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otched Right Arrow 19"/>
          <p:cNvSpPr/>
          <p:nvPr/>
        </p:nvSpPr>
        <p:spPr>
          <a:xfrm rot="5400000">
            <a:off x="2123414" y="3531264"/>
            <a:ext cx="5049788" cy="222465"/>
          </a:xfrm>
          <a:prstGeom prst="notched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00FF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46</a:t>
            </a:fld>
            <a:endParaRPr lang="en-US"/>
          </a:p>
        </p:txBody>
      </p:sp>
      <p:pic>
        <p:nvPicPr>
          <p:cNvPr id="7" name="Picture 14" descr="HEPIHut_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742735"/>
            <a:ext cx="1332910" cy="190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L4-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7792" y="4666809"/>
            <a:ext cx="1200240" cy="176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HAM6ISI-LLO_Build-1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5777" y="602168"/>
            <a:ext cx="1372824" cy="194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GS13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4518386"/>
            <a:ext cx="1426288" cy="20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0" descr="T24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83500" y="2862802"/>
            <a:ext cx="1447800" cy="166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08419" y="534634"/>
            <a:ext cx="3299373" cy="218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CPS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MicroSense’s Capacitive Displacement Sensors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HAM-ISIs and BSC-ISIs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≤ 0.5 Hz Control, Static Alignment  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Good Noise, UHV compatible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5610" y="551369"/>
            <a:ext cx="2959690" cy="218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IPS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Kaman’s Inductive Position Sensors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HEPIs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≤ 0.5 Hz Control, Static Alignment  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Reasonable Noise, Long Range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8419" y="2774815"/>
            <a:ext cx="33886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T240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Nanometric’s Trillium 240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BSC-ISIs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0.01 ≤ f ≤ 1Hz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Like STS-2s, Triaxial,       no locking mechasim -&gt; podded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1043" y="4518386"/>
            <a:ext cx="2964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GS13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GeoTech’s GS-13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HAM-ISIs and BSC-ISIs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≥ 0.5 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awesome noise above 1Hz,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no locking mechanism -&gt; podded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0369" y="4666809"/>
            <a:ext cx="293742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L4C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Sercel’s L4-C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All Systems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≥ 0.5 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’cause: Good Noise, Cheap,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no locking mechanism -&gt; podded</a:t>
            </a:r>
          </a:p>
        </p:txBody>
      </p:sp>
      <p:pic>
        <p:nvPicPr>
          <p:cNvPr id="17" name="Picture 4" descr="STS-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23238" y="2862803"/>
            <a:ext cx="1443506" cy="148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393740" y="2787515"/>
            <a:ext cx="29644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STS2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Strekheisen’s STS-2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HEPIs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0.01 ≤ f ≤ 1Hz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Best in the ‘Biz below 1 Hz, Triaxial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96614" y="521934"/>
            <a:ext cx="178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“Low” Frequency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2314" y="6345191"/>
            <a:ext cx="183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“High” Frequency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21732" y="76813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72865" y="248415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 mHz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61765" y="441678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  Hz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92600" y="612614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800  Hz</a:t>
            </a:r>
          </a:p>
        </p:txBody>
      </p:sp>
      <p:sp>
        <p:nvSpPr>
          <p:cNvPr id="28" name="Title 26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>
            <a:normAutofit fontScale="90000"/>
          </a:bodyPr>
          <a:lstStyle/>
          <a:p>
            <a:r>
              <a:rPr lang="en-US" dirty="0"/>
              <a:t>SEI Sensors and Their Noise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8160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44563"/>
          </a:xfrm>
        </p:spPr>
        <p:txBody>
          <a:bodyPr>
            <a:noAutofit/>
          </a:bodyPr>
          <a:lstStyle/>
          <a:p>
            <a:r>
              <a:rPr lang="en-US" sz="3600" dirty="0" smtClean="0"/>
              <a:t>BSCs – </a:t>
            </a:r>
            <a:r>
              <a:rPr lang="en-US" sz="3600" dirty="0"/>
              <a:t>c</a:t>
            </a:r>
            <a:r>
              <a:rPr lang="en-US" sz="3600" dirty="0" smtClean="0"/>
              <a:t>ore optics</a:t>
            </a: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sv-SE" smtClean="0"/>
              <a:t>24 Aug 2014 - Stanford - G1400964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32" name="Content Placeholder 30" descr="Screen Shot 2014-02-25 at 4.57.43 PM.png"/>
          <p:cNvPicPr>
            <a:picLocks noGrp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4654550" y="1384300"/>
            <a:ext cx="4641850" cy="5321300"/>
            <a:chOff x="4654550" y="1384300"/>
            <a:chExt cx="4641850" cy="5321300"/>
          </a:xfrm>
        </p:grpSpPr>
        <p:pic>
          <p:nvPicPr>
            <p:cNvPr id="29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2286000"/>
              <a:ext cx="3819647" cy="3657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7654" name="Text Box 6"/>
            <p:cNvSpPr txBox="1">
              <a:spLocks noChangeArrowheads="1"/>
            </p:cNvSpPr>
            <p:nvPr/>
          </p:nvSpPr>
          <p:spPr bwMode="auto">
            <a:xfrm>
              <a:off x="7569200" y="1384300"/>
              <a:ext cx="17272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chemeClr val="tx2"/>
                  </a:solidFill>
                  <a:latin typeface="Arial" pitchFamily="34" charset="0"/>
                </a:rPr>
                <a:t>active isolation platform  (2 stages of isolation)</a:t>
              </a:r>
            </a:p>
          </p:txBody>
        </p:sp>
        <p:sp>
          <p:nvSpPr>
            <p:cNvPr id="27655" name="Text Box 7"/>
            <p:cNvSpPr txBox="1">
              <a:spLocks noChangeArrowheads="1"/>
            </p:cNvSpPr>
            <p:nvPr/>
          </p:nvSpPr>
          <p:spPr bwMode="auto">
            <a:xfrm>
              <a:off x="4654550" y="1384300"/>
              <a:ext cx="197485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chemeClr val="tx2"/>
                  </a:solidFill>
                  <a:latin typeface="Arial" pitchFamily="34" charset="0"/>
                </a:rPr>
                <a:t>hydraulic external pre-isolator (HEPI)   (one stage of </a:t>
              </a:r>
              <a:r>
                <a:rPr lang="en-US" sz="1400" dirty="0" smtClean="0">
                  <a:solidFill>
                    <a:schemeClr val="tx2"/>
                  </a:solidFill>
                  <a:latin typeface="Arial" pitchFamily="34" charset="0"/>
                </a:rPr>
                <a:t>isolation)</a:t>
              </a:r>
              <a:endParaRPr lang="en-US" sz="1400" dirty="0">
                <a:solidFill>
                  <a:schemeClr val="tx2"/>
                </a:solidFill>
                <a:latin typeface="Arial" pitchFamily="34" charset="0"/>
              </a:endParaRPr>
            </a:p>
          </p:txBody>
        </p:sp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5410200" y="5975350"/>
              <a:ext cx="2663825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chemeClr val="tx2"/>
                  </a:solidFill>
                  <a:latin typeface="Arial" pitchFamily="34" charset="0"/>
                </a:rPr>
                <a:t>quadruple pendulum (four stages of isolation) with monolithic silica final stage</a:t>
              </a:r>
            </a:p>
          </p:txBody>
        </p:sp>
        <p:sp>
          <p:nvSpPr>
            <p:cNvPr id="27659" name="Line 11"/>
            <p:cNvSpPr>
              <a:spLocks noChangeShapeType="1"/>
            </p:cNvSpPr>
            <p:nvPr/>
          </p:nvSpPr>
          <p:spPr bwMode="auto">
            <a:xfrm flipV="1">
              <a:off x="6629400" y="4419600"/>
              <a:ext cx="762000" cy="160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>
              <a:off x="5410200" y="2122964"/>
              <a:ext cx="152400" cy="10774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Line 9"/>
            <p:cNvSpPr>
              <a:spLocks noChangeShapeType="1"/>
            </p:cNvSpPr>
            <p:nvPr/>
          </p:nvSpPr>
          <p:spPr bwMode="auto">
            <a:xfrm flipH="1">
              <a:off x="7391400" y="1828800"/>
              <a:ext cx="1524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35" name="Picture 34" descr="New_Logo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36" name="Picture 35" descr="Stanford_University_seal_2003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212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aLIGO HAM Chamber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23965" y="457200"/>
            <a:ext cx="7354833" cy="5960429"/>
            <a:chOff x="923965" y="457200"/>
            <a:chExt cx="7354833" cy="596042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screen">
              <a:lum bright="10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10115" r="9633"/>
            <a:stretch>
              <a:fillRect/>
            </a:stretch>
          </p:blipFill>
          <p:spPr bwMode="auto">
            <a:xfrm>
              <a:off x="923965" y="457200"/>
              <a:ext cx="7336707" cy="594312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800600" y="6048297"/>
              <a:ext cx="3478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HAM2 (Chamber hidden for clarity) 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10800000">
              <a:off x="1476284" y="1493364"/>
              <a:ext cx="657319" cy="2605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 flipV="1">
              <a:off x="1237473" y="1753899"/>
              <a:ext cx="896131" cy="1628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V="1">
              <a:off x="1650315" y="1270614"/>
              <a:ext cx="966568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65010" y="1221850"/>
              <a:ext cx="287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1660" y="1721331"/>
              <a:ext cx="287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89969" y="457200"/>
              <a:ext cx="287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z</a:t>
              </a:r>
            </a:p>
          </p:txBody>
        </p:sp>
      </p:grp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sv-SE" smtClean="0"/>
              <a:t>24 Aug 2014 - Stanford - G1400964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943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Predicted Advanced LIGO Sensitivity</a:t>
            </a:r>
            <a:endParaRPr lang="en-US" dirty="0"/>
          </a:p>
        </p:txBody>
      </p:sp>
      <p:pic>
        <p:nvPicPr>
          <p:cNvPr id="6" name="Picture 5" descr="gwinc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94096"/>
            <a:ext cx="9144000" cy="5186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529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0" descr="aLIGOopticallayout_seisimpl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25500"/>
            <a:ext cx="78486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0115" r="9633"/>
          <a:stretch>
            <a:fillRect/>
          </a:stretch>
        </p:blipFill>
        <p:spPr bwMode="auto">
          <a:xfrm>
            <a:off x="283982" y="4263821"/>
            <a:ext cx="2708635" cy="2194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l="12990" r="9484"/>
          <a:stretch>
            <a:fillRect/>
          </a:stretch>
        </p:blipFill>
        <p:spPr bwMode="auto">
          <a:xfrm>
            <a:off x="6185131" y="647854"/>
            <a:ext cx="2501669" cy="2295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638300" y="1308100"/>
            <a:ext cx="2613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800000"/>
                </a:solidFill>
              </a:rPr>
              <a:t>Active Isolation</a:t>
            </a:r>
            <a:endParaRPr lang="en-US" b="1">
              <a:solidFill>
                <a:srgbClr val="800000"/>
              </a:solidFill>
            </a:endParaRPr>
          </a:p>
          <a:p>
            <a:pPr algn="ctr"/>
            <a:r>
              <a:rPr lang="en-US" sz="1400" b="1"/>
              <a:t>1 external stage (</a:t>
            </a:r>
            <a:r>
              <a:rPr lang="en-US" sz="1400" b="1">
                <a:solidFill>
                  <a:srgbClr val="0000FF"/>
                </a:solidFill>
              </a:rPr>
              <a:t>BSC HEPI</a:t>
            </a:r>
            <a:r>
              <a:rPr lang="en-US" sz="1400" b="1"/>
              <a:t>)</a:t>
            </a:r>
          </a:p>
          <a:p>
            <a:pPr algn="ctr"/>
            <a:r>
              <a:rPr lang="en-US" sz="1400" b="1"/>
              <a:t>2 internal stages (</a:t>
            </a:r>
            <a:r>
              <a:rPr lang="en-US" sz="1400" b="1">
                <a:solidFill>
                  <a:srgbClr val="660066"/>
                </a:solidFill>
              </a:rPr>
              <a:t>BSC ISI</a:t>
            </a:r>
            <a:r>
              <a:rPr lang="en-US" sz="1400" b="1"/>
              <a:t>)</a:t>
            </a:r>
          </a:p>
        </p:txBody>
      </p:sp>
      <p:sp>
        <p:nvSpPr>
          <p:cNvPr id="11" name="TextBox 37"/>
          <p:cNvSpPr txBox="1">
            <a:spLocks noChangeArrowheads="1"/>
          </p:cNvSpPr>
          <p:nvPr/>
        </p:nvSpPr>
        <p:spPr bwMode="auto">
          <a:xfrm>
            <a:off x="2003914" y="2173288"/>
            <a:ext cx="19627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08000"/>
                </a:solidFill>
              </a:rPr>
              <a:t>Passive Isolation</a:t>
            </a:r>
            <a:endParaRPr lang="en-US" sz="1400" b="1">
              <a:solidFill>
                <a:srgbClr val="008000"/>
              </a:solidFill>
            </a:endParaRPr>
          </a:p>
          <a:p>
            <a:pPr algn="ctr"/>
            <a:r>
              <a:rPr lang="en-US" sz="1400" b="1"/>
              <a:t>4 stages </a:t>
            </a:r>
          </a:p>
          <a:p>
            <a:pPr algn="ctr"/>
            <a:r>
              <a:rPr lang="en-US" sz="1400" b="1"/>
              <a:t>(Quadruple Pendulums)</a:t>
            </a:r>
          </a:p>
        </p:txBody>
      </p:sp>
      <p:sp>
        <p:nvSpPr>
          <p:cNvPr id="12" name="TextBox 38"/>
          <p:cNvSpPr txBox="1">
            <a:spLocks noChangeArrowheads="1"/>
          </p:cNvSpPr>
          <p:nvPr/>
        </p:nvSpPr>
        <p:spPr bwMode="auto">
          <a:xfrm>
            <a:off x="2273974" y="631825"/>
            <a:ext cx="13845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u="sng" dirty="0">
                <a:solidFill>
                  <a:srgbClr val="660066"/>
                </a:solidFill>
              </a:rPr>
              <a:t>Core Optics </a:t>
            </a:r>
          </a:p>
          <a:p>
            <a:pPr algn="ctr"/>
            <a:r>
              <a:rPr lang="en-US" sz="2000" u="sng" dirty="0">
                <a:solidFill>
                  <a:srgbClr val="660066"/>
                </a:solidFill>
              </a:rPr>
              <a:t>7 Stages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334000" y="5119688"/>
            <a:ext cx="2619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800000"/>
                </a:solidFill>
              </a:rPr>
              <a:t>Active Isolation</a:t>
            </a:r>
          </a:p>
          <a:p>
            <a:pPr algn="ctr"/>
            <a:r>
              <a:rPr lang="en-US" sz="1400" b="1"/>
              <a:t>1 external stage (</a:t>
            </a:r>
            <a:r>
              <a:rPr lang="en-US" sz="1400" b="1">
                <a:solidFill>
                  <a:srgbClr val="0000FF"/>
                </a:solidFill>
              </a:rPr>
              <a:t>HAM HEPI</a:t>
            </a:r>
            <a:r>
              <a:rPr lang="en-US" sz="1400" b="1"/>
              <a:t>)</a:t>
            </a:r>
          </a:p>
          <a:p>
            <a:pPr algn="ctr"/>
            <a:r>
              <a:rPr lang="en-US" sz="1400" b="1"/>
              <a:t>1 internal stage (</a:t>
            </a:r>
            <a:r>
              <a:rPr lang="en-US" sz="1400" b="1">
                <a:solidFill>
                  <a:srgbClr val="FF6600"/>
                </a:solidFill>
              </a:rPr>
              <a:t>HAM ISI</a:t>
            </a:r>
            <a:r>
              <a:rPr lang="en-US" sz="1400" b="1"/>
              <a:t>)</a:t>
            </a:r>
          </a:p>
        </p:txBody>
      </p:sp>
      <p:sp>
        <p:nvSpPr>
          <p:cNvPr id="14" name="TextBox 39"/>
          <p:cNvSpPr txBox="1">
            <a:spLocks noChangeArrowheads="1"/>
          </p:cNvSpPr>
          <p:nvPr/>
        </p:nvSpPr>
        <p:spPr bwMode="auto">
          <a:xfrm>
            <a:off x="5461000" y="4411663"/>
            <a:ext cx="2298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u="sng">
                <a:solidFill>
                  <a:srgbClr val="FF6600"/>
                </a:solidFill>
              </a:rPr>
              <a:t>Auxiliary Optics </a:t>
            </a:r>
          </a:p>
          <a:p>
            <a:pPr algn="ctr"/>
            <a:r>
              <a:rPr lang="en-US" sz="2000" u="sng">
                <a:solidFill>
                  <a:srgbClr val="FF6600"/>
                </a:solidFill>
              </a:rPr>
              <a:t>(up to)</a:t>
            </a:r>
            <a:r>
              <a:rPr lang="en-US" sz="2000" u="sng">
                <a:solidFill>
                  <a:srgbClr val="FF6600"/>
                </a:solidFill>
              </a:rPr>
              <a:t> 5 Stages</a:t>
            </a:r>
          </a:p>
        </p:txBody>
      </p:sp>
      <p:sp>
        <p:nvSpPr>
          <p:cNvPr id="15" name="TextBox 40"/>
          <p:cNvSpPr txBox="1">
            <a:spLocks noChangeArrowheads="1"/>
          </p:cNvSpPr>
          <p:nvPr/>
        </p:nvSpPr>
        <p:spPr bwMode="auto">
          <a:xfrm>
            <a:off x="5864170" y="5892800"/>
            <a:ext cx="15891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08000"/>
                </a:solidFill>
              </a:rPr>
              <a:t>Passive Isolation</a:t>
            </a:r>
          </a:p>
          <a:p>
            <a:pPr algn="ctr"/>
            <a:r>
              <a:rPr lang="en-US" sz="1400" b="1"/>
              <a:t>3 stages </a:t>
            </a:r>
          </a:p>
          <a:p>
            <a:pPr algn="ctr"/>
            <a:r>
              <a:rPr lang="en-US" sz="1400" b="1"/>
              <a:t>(Triple Pendulums)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2379618" y="5173968"/>
            <a:ext cx="774700" cy="12700"/>
          </a:xfrm>
          <a:prstGeom prst="straightConnector1">
            <a:avLst/>
          </a:prstGeom>
          <a:ln w="50800"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2202248" y="4411663"/>
            <a:ext cx="800100" cy="1588"/>
          </a:xfrm>
          <a:prstGeom prst="straightConnector1">
            <a:avLst/>
          </a:prstGeom>
          <a:ln w="508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2857499" y="5458502"/>
            <a:ext cx="774700" cy="127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2229493" y="4612025"/>
            <a:ext cx="800100" cy="1588"/>
          </a:xfrm>
          <a:prstGeom prst="straightConnector1">
            <a:avLst/>
          </a:prstGeom>
          <a:ln w="508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2229493" y="4796569"/>
            <a:ext cx="800100" cy="1588"/>
          </a:xfrm>
          <a:prstGeom prst="straightConnector1">
            <a:avLst/>
          </a:prstGeom>
          <a:ln w="508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806834" y="1443627"/>
            <a:ext cx="746925" cy="4764"/>
          </a:xfrm>
          <a:prstGeom prst="straightConnector1">
            <a:avLst/>
          </a:prstGeom>
          <a:ln w="50800"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5734050" y="1339850"/>
            <a:ext cx="763588" cy="4762"/>
          </a:xfrm>
          <a:prstGeom prst="straightConnector1">
            <a:avLst/>
          </a:prstGeom>
          <a:ln w="50800">
            <a:solidFill>
              <a:srgbClr val="0000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818119" y="1596027"/>
            <a:ext cx="746925" cy="4764"/>
          </a:xfrm>
          <a:prstGeom prst="straightConnector1">
            <a:avLst/>
          </a:prstGeom>
          <a:ln w="50800"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818549" y="1748427"/>
            <a:ext cx="746925" cy="4764"/>
          </a:xfrm>
          <a:prstGeom prst="straightConnector1">
            <a:avLst/>
          </a:prstGeom>
          <a:ln w="50800"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818549" y="1905591"/>
            <a:ext cx="746925" cy="4764"/>
          </a:xfrm>
          <a:prstGeom prst="straightConnector1">
            <a:avLst/>
          </a:prstGeom>
          <a:ln w="50800"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959234" y="912099"/>
            <a:ext cx="746925" cy="4764"/>
          </a:xfrm>
          <a:prstGeom prst="straightConnector1">
            <a:avLst/>
          </a:prstGeom>
          <a:ln w="50800">
            <a:solidFill>
              <a:srgbClr val="660066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970519" y="1064499"/>
            <a:ext cx="746925" cy="4764"/>
          </a:xfrm>
          <a:prstGeom prst="straightConnector1">
            <a:avLst/>
          </a:prstGeom>
          <a:ln w="50800">
            <a:solidFill>
              <a:srgbClr val="660066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>
            <a:normAutofit fontScale="90000"/>
          </a:bodyPr>
          <a:lstStyle/>
          <a:p>
            <a:r>
              <a:rPr lang="en-US" dirty="0"/>
              <a:t>aLIGO Seismic Isolation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5565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63138"/>
          </a:xfrm>
        </p:spPr>
        <p:txBody>
          <a:bodyPr>
            <a:normAutofit fontScale="90000"/>
          </a:bodyPr>
          <a:lstStyle/>
          <a:p>
            <a:r>
              <a:rPr lang="en-US"/>
              <a:t>Ground Variability</a:t>
            </a:r>
          </a:p>
        </p:txBody>
      </p:sp>
      <p:pic>
        <p:nvPicPr>
          <p:cNvPr id="5" name="Picture 4" descr="GroundVariability_BLRM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953514" y="3351357"/>
            <a:ext cx="5190485" cy="3506643"/>
          </a:xfrm>
          <a:prstGeom prst="rect">
            <a:avLst/>
          </a:prstGeom>
        </p:spPr>
      </p:pic>
      <p:pic>
        <p:nvPicPr>
          <p:cNvPr id="4" name="Picture 3" descr="GroundVariabilit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" y="599081"/>
            <a:ext cx="6150868" cy="46887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GOSeismicIsolation_LVEA_G1200071-v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7364" y="11982"/>
            <a:ext cx="86292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G1200556-v1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Kissel, GWADW, May 17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F21469-4DC6-9743-8D9B-5758B38641DA}" type="slidenum">
              <a:rPr lang="en-US" sz="11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en-US" sz="11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7414" name="Picture 46" descr="BSC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4200" y="1538288"/>
            <a:ext cx="5535613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 bwMode="auto">
          <a:xfrm rot="8811272">
            <a:off x="2673350" y="1474788"/>
            <a:ext cx="614363" cy="268287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rgbClr val="0000FF"/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7416" name="TextBox 22"/>
          <p:cNvSpPr txBox="1">
            <a:spLocks noChangeArrowheads="1"/>
          </p:cNvSpPr>
          <p:nvPr/>
        </p:nvSpPr>
        <p:spPr bwMode="auto">
          <a:xfrm>
            <a:off x="3221038" y="1211263"/>
            <a:ext cx="352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2</a:t>
            </a:r>
          </a:p>
        </p:txBody>
      </p:sp>
      <p:sp>
        <p:nvSpPr>
          <p:cNvPr id="17417" name="TextBox 23"/>
          <p:cNvSpPr txBox="1">
            <a:spLocks noChangeArrowheads="1"/>
          </p:cNvSpPr>
          <p:nvPr/>
        </p:nvSpPr>
        <p:spPr bwMode="auto">
          <a:xfrm>
            <a:off x="68263" y="1403350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17418" name="TextBox 24"/>
          <p:cNvSpPr txBox="1">
            <a:spLocks noChangeArrowheads="1"/>
          </p:cNvSpPr>
          <p:nvPr/>
        </p:nvSpPr>
        <p:spPr bwMode="auto">
          <a:xfrm>
            <a:off x="2162175" y="2700338"/>
            <a:ext cx="244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419" name="TextBox 27"/>
          <p:cNvSpPr txBox="1">
            <a:spLocks noChangeArrowheads="1"/>
          </p:cNvSpPr>
          <p:nvPr/>
        </p:nvSpPr>
        <p:spPr bwMode="auto">
          <a:xfrm>
            <a:off x="2152650" y="2986088"/>
            <a:ext cx="274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7420" name="TextBox 28"/>
          <p:cNvSpPr txBox="1">
            <a:spLocks noChangeArrowheads="1"/>
          </p:cNvSpPr>
          <p:nvPr/>
        </p:nvSpPr>
        <p:spPr bwMode="auto">
          <a:xfrm>
            <a:off x="2155825" y="3319463"/>
            <a:ext cx="242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6</a:t>
            </a:r>
          </a:p>
        </p:txBody>
      </p:sp>
      <p:sp>
        <p:nvSpPr>
          <p:cNvPr id="17421" name="TextBox 30"/>
          <p:cNvSpPr txBox="1">
            <a:spLocks noChangeArrowheads="1"/>
          </p:cNvSpPr>
          <p:nvPr/>
        </p:nvSpPr>
        <p:spPr bwMode="auto">
          <a:xfrm>
            <a:off x="2170113" y="3924300"/>
            <a:ext cx="244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7</a:t>
            </a:r>
          </a:p>
        </p:txBody>
      </p:sp>
      <p:sp>
        <p:nvSpPr>
          <p:cNvPr id="17422" name="TextBox 31"/>
          <p:cNvSpPr txBox="1">
            <a:spLocks noChangeArrowheads="1"/>
          </p:cNvSpPr>
          <p:nvPr/>
        </p:nvSpPr>
        <p:spPr bwMode="auto">
          <a:xfrm>
            <a:off x="36513" y="2208213"/>
            <a:ext cx="398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1</a:t>
            </a:r>
          </a:p>
        </p:txBody>
      </p:sp>
      <p:sp>
        <p:nvSpPr>
          <p:cNvPr id="17" name="Right Arrow 16"/>
          <p:cNvSpPr/>
          <p:nvPr/>
        </p:nvSpPr>
        <p:spPr bwMode="auto">
          <a:xfrm rot="11524054" flipH="1">
            <a:off x="3175" y="2535238"/>
            <a:ext cx="439738" cy="334962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rgbClr val="391C02"/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86538">
            <a:off x="466725" y="1506538"/>
            <a:ext cx="1174750" cy="268287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rgbClr val="0000FF"/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17425" name="Straight Connector 58"/>
          <p:cNvCxnSpPr>
            <a:cxnSpLocks noChangeShapeType="1"/>
          </p:cNvCxnSpPr>
          <p:nvPr/>
        </p:nvCxnSpPr>
        <p:spPr bwMode="auto">
          <a:xfrm>
            <a:off x="2720975" y="4130675"/>
            <a:ext cx="523875" cy="47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17426" name="Straight Connector 59"/>
          <p:cNvCxnSpPr>
            <a:cxnSpLocks noChangeShapeType="1"/>
          </p:cNvCxnSpPr>
          <p:nvPr/>
        </p:nvCxnSpPr>
        <p:spPr bwMode="auto">
          <a:xfrm>
            <a:off x="3865563" y="4125913"/>
            <a:ext cx="469900" cy="317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370138" y="4349750"/>
          <a:ext cx="503237" cy="249238"/>
        </p:xfrm>
        <a:graphic>
          <a:graphicData uri="http://schemas.openxmlformats.org/presentationml/2006/ole">
            <p:oleObj spid="_x0000_s1130" name="Equation" r:id="rId4" imgW="241300" imgH="127000" progId="Equation.3">
              <p:embed/>
            </p:oleObj>
          </a:graphicData>
        </a:graphic>
      </p:graphicFrame>
      <p:sp>
        <p:nvSpPr>
          <p:cNvPr id="17427" name="Title 1"/>
          <p:cNvSpPr>
            <a:spLocks noGrp="1"/>
          </p:cNvSpPr>
          <p:nvPr>
            <p:ph type="title"/>
          </p:nvPr>
        </p:nvSpPr>
        <p:spPr>
          <a:xfrm>
            <a:off x="457200" y="-182563"/>
            <a:ext cx="8229600" cy="1143001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  <a:t>Hybrid Systems</a:t>
            </a:r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Advanced LIGO - The Design</a:t>
            </a:r>
            <a:endParaRPr lang="en-US" sz="4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28" name="TextBox 24"/>
          <p:cNvSpPr txBox="1">
            <a:spLocks noChangeArrowheads="1"/>
          </p:cNvSpPr>
          <p:nvPr/>
        </p:nvSpPr>
        <p:spPr bwMode="auto">
          <a:xfrm>
            <a:off x="2722563" y="2705100"/>
            <a:ext cx="244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429" name="TextBox 27"/>
          <p:cNvSpPr txBox="1">
            <a:spLocks noChangeArrowheads="1"/>
          </p:cNvSpPr>
          <p:nvPr/>
        </p:nvSpPr>
        <p:spPr bwMode="auto">
          <a:xfrm>
            <a:off x="2713038" y="2990850"/>
            <a:ext cx="274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7430" name="TextBox 28"/>
          <p:cNvSpPr txBox="1">
            <a:spLocks noChangeArrowheads="1"/>
          </p:cNvSpPr>
          <p:nvPr/>
        </p:nvSpPr>
        <p:spPr bwMode="auto">
          <a:xfrm>
            <a:off x="2716213" y="3324225"/>
            <a:ext cx="242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6</a:t>
            </a:r>
          </a:p>
        </p:txBody>
      </p:sp>
      <p:sp>
        <p:nvSpPr>
          <p:cNvPr id="17431" name="TextBox 30"/>
          <p:cNvSpPr txBox="1">
            <a:spLocks noChangeArrowheads="1"/>
          </p:cNvSpPr>
          <p:nvPr/>
        </p:nvSpPr>
        <p:spPr bwMode="auto">
          <a:xfrm>
            <a:off x="2730500" y="3929063"/>
            <a:ext cx="244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7</a:t>
            </a:r>
          </a:p>
        </p:txBody>
      </p:sp>
      <p:sp>
        <p:nvSpPr>
          <p:cNvPr id="17432" name="TextBox 32"/>
          <p:cNvSpPr txBox="1">
            <a:spLocks noChangeArrowheads="1"/>
          </p:cNvSpPr>
          <p:nvPr/>
        </p:nvSpPr>
        <p:spPr bwMode="auto">
          <a:xfrm>
            <a:off x="4292600" y="992188"/>
            <a:ext cx="485775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400"/>
              <a:t> 7 Stages of Isolation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200"/>
              <a:t> Hydraulic Preisolation</a:t>
            </a:r>
            <a:endParaRPr lang="en-US" sz="1100"/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200"/>
              <a:t> Blade spring and wire flexures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200"/>
              <a:t> Monolithic Final Stage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400"/>
              <a:t> 6 DOF sensing on stages 1 – 4, 3 DOF on 5 – 6 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400"/>
              <a:t> </a:t>
            </a:r>
            <a:r>
              <a:rPr lang="en-US" sz="1200"/>
              <a:t>Inertial and displacement on stages 1-3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200"/>
              <a:t> Displacement only on stages 4 - 6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400"/>
              <a:t> 6 DOF DC - 1kHz actuation on Stages 1 – 4, 3 DOF on 5 - 7 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400"/>
              <a:t> (6+6+6+[3*6+4]) = 40 out of 42 Trans./Rot. resonant modes sensed and controlled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400"/>
              <a:t> Many-control-loop system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200"/>
              <a:t> Sensor blending, Feed back, Feed forward, Sensor Correction, Heirarchical control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400"/>
              <a:t> Versatile 800 kg payload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400"/>
              <a:t> </a:t>
            </a:r>
            <a:r>
              <a:rPr lang="en-US" sz="1400" b="1"/>
              <a:t>Stage 1 – 3 </a:t>
            </a:r>
            <a:r>
              <a:rPr lang="ja-JP" altLang="en-US" sz="1400" b="1"/>
              <a:t>“</a:t>
            </a:r>
            <a:r>
              <a:rPr lang="en-US" sz="1400" b="1"/>
              <a:t>Performance limited by sensor noise,</a:t>
            </a:r>
            <a:r>
              <a:rPr lang="ja-JP" altLang="en-US" sz="1400" b="1"/>
              <a:t>”</a:t>
            </a:r>
            <a:r>
              <a:rPr lang="en-US" sz="1400" b="1"/>
              <a:t> Stage 4 – 7 </a:t>
            </a:r>
            <a:r>
              <a:rPr lang="ja-JP" altLang="en-US" sz="1400" b="1"/>
              <a:t>“</a:t>
            </a:r>
            <a:r>
              <a:rPr lang="en-US" sz="1400" b="1"/>
              <a:t>Performance limited by direct transmission of platform motion</a:t>
            </a:r>
            <a:r>
              <a:rPr lang="ja-JP" altLang="en-US" sz="1400" b="1"/>
              <a:t>”</a:t>
            </a:r>
            <a:r>
              <a:rPr lang="en-US" sz="1400" b="1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3304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0188" y="3349625"/>
            <a:ext cx="10588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4" descr="superattentuat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4775" y="3671888"/>
            <a:ext cx="1582738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G1200556-v1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478088" cy="319087"/>
          </a:xfrm>
        </p:spPr>
        <p:txBody>
          <a:bodyPr/>
          <a:lstStyle/>
          <a:p>
            <a:pPr>
              <a:defRPr/>
            </a:pPr>
            <a:r>
              <a:rPr lang="en-US"/>
              <a:t>J. Kissel, GWADW, May 17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5A5083-8DC5-2944-BB37-5DF53B904E4F}" type="slidenum">
              <a:rPr lang="en-US" sz="11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en-US" sz="11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9" name="Title 1"/>
          <p:cNvSpPr>
            <a:spLocks noGrp="1"/>
          </p:cNvSpPr>
          <p:nvPr>
            <p:ph type="title"/>
          </p:nvPr>
        </p:nvSpPr>
        <p:spPr>
          <a:xfrm>
            <a:off x="457200" y="-182563"/>
            <a:ext cx="8229600" cy="1143001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  <a:t>Hybrid Systems</a:t>
            </a:r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The Comparison</a:t>
            </a:r>
            <a:endParaRPr lang="en-US" sz="4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40" name="Picture 11" descr="cant-we-all-just-get-alo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575" y="982663"/>
            <a:ext cx="35433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6" descr="BSC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803775"/>
            <a:ext cx="207645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8"/>
          <p:cNvSpPr txBox="1">
            <a:spLocks noChangeArrowheads="1"/>
          </p:cNvSpPr>
          <p:nvPr/>
        </p:nvSpPr>
        <p:spPr bwMode="auto">
          <a:xfrm>
            <a:off x="9525" y="881063"/>
            <a:ext cx="5580063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sz="1600" b="1"/>
              <a:t>A</a:t>
            </a:r>
            <a:r>
              <a:rPr lang="en-US" sz="1600" b="1"/>
              <a:t>ll isolation systems are hybrid. 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600" b="1"/>
              <a:t> Not </a:t>
            </a:r>
            <a:r>
              <a:rPr lang="ja-JP" altLang="en-US" sz="1600" b="1"/>
              <a:t>“</a:t>
            </a:r>
            <a:r>
              <a:rPr lang="en-US" sz="1600"/>
              <a:t>Passive</a:t>
            </a:r>
            <a:r>
              <a:rPr lang="ja-JP" altLang="en-US" sz="1600"/>
              <a:t>”</a:t>
            </a:r>
            <a:r>
              <a:rPr lang="en-US" sz="1600"/>
              <a:t> vs. </a:t>
            </a:r>
            <a:r>
              <a:rPr lang="ja-JP" altLang="en-US" sz="1600"/>
              <a:t>“</a:t>
            </a:r>
            <a:r>
              <a:rPr lang="en-US" sz="1600"/>
              <a:t>Active</a:t>
            </a:r>
            <a:r>
              <a:rPr lang="ja-JP" altLang="en-US" sz="1600"/>
              <a:t>”</a:t>
            </a:r>
            <a:endParaRPr lang="en-US" sz="1600"/>
          </a:p>
          <a:p>
            <a:pPr eaLnBrk="1" hangingPunct="1">
              <a:spcAft>
                <a:spcPts val="1200"/>
              </a:spcAft>
            </a:pPr>
            <a:r>
              <a:rPr lang="en-US" sz="1400"/>
              <a:t>Every isolation system uses a combination of </a:t>
            </a:r>
            <a:r>
              <a:rPr lang="ja-JP" altLang="en-US" sz="1400"/>
              <a:t>“</a:t>
            </a:r>
            <a:r>
              <a:rPr lang="en-US" sz="1400"/>
              <a:t>passive</a:t>
            </a:r>
            <a:r>
              <a:rPr lang="ja-JP" altLang="en-US" sz="1400"/>
              <a:t>”</a:t>
            </a:r>
            <a:r>
              <a:rPr lang="en-US" sz="1400"/>
              <a:t> pendula as well as </a:t>
            </a:r>
            <a:r>
              <a:rPr lang="ja-JP" altLang="en-US" sz="1400"/>
              <a:t>“</a:t>
            </a:r>
            <a:r>
              <a:rPr lang="en-US" sz="1400"/>
              <a:t>active</a:t>
            </a:r>
            <a:r>
              <a:rPr lang="ja-JP" altLang="en-US" sz="1400"/>
              <a:t>”</a:t>
            </a:r>
            <a:r>
              <a:rPr lang="en-US" sz="1400"/>
              <a:t> sensors and actuators for some degrees of freedom  </a:t>
            </a:r>
          </a:p>
          <a:p>
            <a:pPr eaLnBrk="1" hangingPunct="1">
              <a:spcAft>
                <a:spcPts val="1200"/>
              </a:spcAft>
              <a:buFont typeface="Arial"/>
              <a:buChar char="•"/>
            </a:pPr>
            <a:r>
              <a:rPr lang="en-US" sz="1600"/>
              <a:t> </a:t>
            </a:r>
            <a:r>
              <a:rPr lang="en-US" sz="1600" b="1"/>
              <a:t>Not</a:t>
            </a:r>
            <a:r>
              <a:rPr lang="en-US" sz="1600"/>
              <a:t> “ISI” or “SA” vs. “Payload</a:t>
            </a:r>
          </a:p>
          <a:p>
            <a:pPr eaLnBrk="1" hangingPunct="1">
              <a:spcAft>
                <a:spcPts val="1200"/>
              </a:spcAft>
            </a:pPr>
            <a:r>
              <a:rPr lang="en-US" sz="1400"/>
              <a:t>Controls and mechanics don’t care how you’ve divided up assembly, all parts are connected and affect all dynamics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600" b="1"/>
              <a:t> Not </a:t>
            </a:r>
            <a:r>
              <a:rPr lang="ja-JP" altLang="en-US" sz="1600"/>
              <a:t>“</a:t>
            </a:r>
            <a:r>
              <a:rPr lang="en-US" sz="1600"/>
              <a:t>Soft</a:t>
            </a:r>
            <a:r>
              <a:rPr lang="ja-JP" altLang="en-US" sz="1600"/>
              <a:t>”</a:t>
            </a:r>
            <a:r>
              <a:rPr lang="en-US" sz="1600"/>
              <a:t> vs. </a:t>
            </a:r>
            <a:r>
              <a:rPr lang="ja-JP" altLang="en-US" sz="1600"/>
              <a:t>“</a:t>
            </a:r>
            <a:r>
              <a:rPr lang="en-US" sz="1600"/>
              <a:t>Stiff</a:t>
            </a:r>
            <a:r>
              <a:rPr lang="ja-JP" altLang="en-US" sz="1600"/>
              <a:t>”</a:t>
            </a:r>
            <a:endParaRPr lang="en-US" sz="1600" b="1"/>
          </a:p>
          <a:p>
            <a:pPr eaLnBrk="1" hangingPunct="1">
              <a:spcAft>
                <a:spcPts val="1200"/>
              </a:spcAft>
            </a:pPr>
            <a:r>
              <a:rPr lang="en-US" sz="1600"/>
              <a:t>Instead </a:t>
            </a:r>
            <a:r>
              <a:rPr lang="ja-JP" altLang="en-US" sz="1600"/>
              <a:t>“</a:t>
            </a:r>
            <a:r>
              <a:rPr lang="en-US" sz="1600"/>
              <a:t>Soft</a:t>
            </a:r>
            <a:r>
              <a:rPr lang="ja-JP" altLang="en-US" sz="1600"/>
              <a:t>”</a:t>
            </a:r>
            <a:r>
              <a:rPr lang="en-US" sz="1600"/>
              <a:t> vs. </a:t>
            </a:r>
            <a:r>
              <a:rPr lang="ja-JP" altLang="en-US" sz="1600"/>
              <a:t>“</a:t>
            </a:r>
            <a:r>
              <a:rPr lang="en-US" sz="1600"/>
              <a:t>Very Soft</a:t>
            </a:r>
            <a:r>
              <a:rPr lang="ja-JP" altLang="en-US" sz="1600"/>
              <a:t>”</a:t>
            </a:r>
            <a:endParaRPr lang="en-US" sz="1600"/>
          </a:p>
          <a:p>
            <a:pPr eaLnBrk="1" hangingPunct="1">
              <a:spcAft>
                <a:spcPts val="1200"/>
              </a:spcAft>
            </a:pPr>
            <a:r>
              <a:rPr lang="en-US" sz="1400"/>
              <a:t>Every isolation system has some DOFs low frequency resonant modes and some with high frequency resonant modes. There *is* a difference between a 30 mHz system and a 400 mHz isolation system</a:t>
            </a:r>
            <a:endParaRPr lang="en-US" sz="1600"/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600" b="1"/>
              <a:t> Not </a:t>
            </a:r>
            <a:r>
              <a:rPr lang="ja-JP" altLang="en-US" sz="1600"/>
              <a:t>“</a:t>
            </a:r>
            <a:r>
              <a:rPr lang="en-US" sz="1600"/>
              <a:t>Cheap</a:t>
            </a:r>
            <a:r>
              <a:rPr lang="ja-JP" altLang="en-US" sz="1600"/>
              <a:t>”</a:t>
            </a:r>
            <a:r>
              <a:rPr lang="en-US" sz="1600"/>
              <a:t> vs. </a:t>
            </a:r>
            <a:r>
              <a:rPr lang="ja-JP" altLang="en-US" sz="1600"/>
              <a:t>“</a:t>
            </a:r>
            <a:r>
              <a:rPr lang="en-US" sz="1600"/>
              <a:t>Expensive</a:t>
            </a:r>
            <a:r>
              <a:rPr lang="ja-JP" altLang="en-US" sz="1600"/>
              <a:t>”</a:t>
            </a:r>
            <a:endParaRPr lang="en-US" sz="1600"/>
          </a:p>
          <a:p>
            <a:pPr eaLnBrk="1" hangingPunct="1">
              <a:spcAft>
                <a:spcPts val="1200"/>
              </a:spcAft>
            </a:pPr>
            <a:r>
              <a:rPr lang="en-US" sz="1400"/>
              <a:t>Each system has a whole bunch of precision engineered metal, some fancy sensors, digital control system, man-hours … it</a:t>
            </a:r>
            <a:r>
              <a:rPr lang="ja-JP" altLang="en-US" sz="1400"/>
              <a:t>’</a:t>
            </a:r>
            <a:r>
              <a:rPr lang="en-US" sz="1400"/>
              <a:t>s all a wash in the end</a:t>
            </a:r>
          </a:p>
          <a:p>
            <a:pPr eaLnBrk="1" hangingPunct="1">
              <a:spcAft>
                <a:spcPts val="1200"/>
              </a:spcAft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503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 descr="HAM5_SusElementsOn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890588"/>
            <a:ext cx="8761413" cy="60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G1200556-v1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Kissel, GWADW, May 17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C2E784-D059-C148-8BCE-4C27F0DF230A}" type="slidenum">
              <a:rPr lang="en-US" sz="11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sz="11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1510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Advanced LIGO</a:t>
            </a:r>
            <a:b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A single output chamber is complicated!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1" name="TextBox 13"/>
          <p:cNvSpPr txBox="1">
            <a:spLocks noChangeArrowheads="1"/>
          </p:cNvSpPr>
          <p:nvPr/>
        </p:nvSpPr>
        <p:spPr bwMode="auto">
          <a:xfrm>
            <a:off x="231775" y="898525"/>
            <a:ext cx="1447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i="1">
                <a:solidFill>
                  <a:srgbClr val="660066"/>
                </a:solidFill>
              </a:rPr>
              <a:t>HAM5</a:t>
            </a:r>
          </a:p>
        </p:txBody>
      </p:sp>
      <p:cxnSp>
        <p:nvCxnSpPr>
          <p:cNvPr id="21512" name="Straight Connector 59"/>
          <p:cNvCxnSpPr>
            <a:cxnSpLocks noChangeShapeType="1"/>
          </p:cNvCxnSpPr>
          <p:nvPr/>
        </p:nvCxnSpPr>
        <p:spPr bwMode="auto">
          <a:xfrm rot="10800000">
            <a:off x="4514850" y="2530475"/>
            <a:ext cx="1074738" cy="3905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1513" name="Straight Connector 59"/>
          <p:cNvCxnSpPr>
            <a:cxnSpLocks noChangeShapeType="1"/>
          </p:cNvCxnSpPr>
          <p:nvPr/>
        </p:nvCxnSpPr>
        <p:spPr bwMode="auto">
          <a:xfrm>
            <a:off x="5524500" y="2401888"/>
            <a:ext cx="1308100" cy="3984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68288" y="2436813"/>
            <a:ext cx="3773487" cy="923925"/>
            <a:chOff x="268838" y="2437374"/>
            <a:chExt cx="3772197" cy="923330"/>
          </a:xfrm>
        </p:grpSpPr>
        <p:sp>
          <p:nvSpPr>
            <p:cNvPr id="12" name="Right Arrow 11"/>
            <p:cNvSpPr/>
            <p:nvPr/>
          </p:nvSpPr>
          <p:spPr bwMode="auto">
            <a:xfrm>
              <a:off x="1622512" y="2808610"/>
              <a:ext cx="2418523" cy="172926"/>
            </a:xfrm>
            <a:prstGeom prst="rightArrow">
              <a:avLst/>
            </a:prstGeom>
            <a:solidFill>
              <a:schemeClr val="bg1">
                <a:alpha val="48000"/>
              </a:schemeClr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triangle" w="sm" len="sm"/>
            </a:ln>
            <a:effectLst>
              <a:outerShdw blurRad="53975" dir="2700000" sx="89000" sy="89000" algn="tl" rotWithShape="0">
                <a:schemeClr val="bg1">
                  <a:alpha val="43000"/>
                </a:schemeClr>
              </a:outerShdw>
            </a:effectLst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en-US">
                <a:latin typeface="Arial" pitchFamily="34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1526" name="TextBox 28"/>
            <p:cNvSpPr txBox="1">
              <a:spLocks noChangeArrowheads="1"/>
            </p:cNvSpPr>
            <p:nvPr/>
          </p:nvSpPr>
          <p:spPr bwMode="auto">
            <a:xfrm>
              <a:off x="268838" y="2437374"/>
              <a:ext cx="269449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Signal Recycling</a:t>
              </a:r>
            </a:p>
            <a:p>
              <a:pPr eaLnBrk="1" hangingPunct="1"/>
              <a:r>
                <a:rPr lang="en-US" sz="1800"/>
                <a:t>Mirror</a:t>
              </a:r>
            </a:p>
            <a:p>
              <a:pPr eaLnBrk="1" hangingPunct="1"/>
              <a:r>
                <a:rPr lang="en-US" sz="1800"/>
                <a:t>Small Triple Suspension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910263" y="1292225"/>
            <a:ext cx="2909887" cy="646113"/>
            <a:chOff x="5910437" y="1292696"/>
            <a:chExt cx="2909672" cy="646331"/>
          </a:xfrm>
        </p:grpSpPr>
        <p:sp>
          <p:nvSpPr>
            <p:cNvPr id="11" name="Right Arrow 10"/>
            <p:cNvSpPr/>
            <p:nvPr/>
          </p:nvSpPr>
          <p:spPr bwMode="auto">
            <a:xfrm rot="9828380">
              <a:off x="5910437" y="1646828"/>
              <a:ext cx="1065133" cy="219149"/>
            </a:xfrm>
            <a:prstGeom prst="rightArrow">
              <a:avLst/>
            </a:prstGeom>
            <a:solidFill>
              <a:schemeClr val="bg1">
                <a:alpha val="48000"/>
              </a:schemeClr>
            </a:solidFill>
            <a:ln w="25400" cap="flat" cmpd="sng" algn="ctr">
              <a:solidFill>
                <a:srgbClr val="2AFD8C"/>
              </a:solidFill>
              <a:prstDash val="solid"/>
              <a:round/>
              <a:headEnd type="none" w="sm" len="sm"/>
              <a:tailEnd type="triangle" w="sm" len="sm"/>
            </a:ln>
            <a:effectLst>
              <a:outerShdw blurRad="53975" dir="2700000" sx="89000" sy="89000" algn="tl" rotWithShape="0">
                <a:schemeClr val="bg1">
                  <a:alpha val="43000"/>
                </a:schemeClr>
              </a:outerShdw>
            </a:effectLst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en-US">
                <a:latin typeface="Arial" pitchFamily="34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1524" name="TextBox 29"/>
            <p:cNvSpPr txBox="1">
              <a:spLocks noChangeArrowheads="1"/>
            </p:cNvSpPr>
            <p:nvPr/>
          </p:nvSpPr>
          <p:spPr bwMode="auto">
            <a:xfrm>
              <a:off x="6928996" y="1292696"/>
              <a:ext cx="189111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Signal Recycling</a:t>
              </a:r>
            </a:p>
            <a:p>
              <a:pPr eaLnBrk="1" hangingPunct="1"/>
              <a:r>
                <a:rPr lang="en-US" sz="1800"/>
                <a:t>(Mirror) 3</a:t>
              </a:r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660400" y="1552575"/>
            <a:ext cx="2160588" cy="820738"/>
            <a:chOff x="660674" y="1552277"/>
            <a:chExt cx="2160756" cy="821681"/>
          </a:xfrm>
        </p:grpSpPr>
        <p:sp>
          <p:nvSpPr>
            <p:cNvPr id="13" name="Right Arrow 12"/>
            <p:cNvSpPr/>
            <p:nvPr/>
          </p:nvSpPr>
          <p:spPr bwMode="auto">
            <a:xfrm>
              <a:off x="1371929" y="2141917"/>
              <a:ext cx="1449501" cy="232041"/>
            </a:xfrm>
            <a:prstGeom prst="rightArrow">
              <a:avLst/>
            </a:prstGeom>
            <a:solidFill>
              <a:schemeClr val="bg1">
                <a:alpha val="48000"/>
              </a:schemeClr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triangle" w="sm" len="sm"/>
            </a:ln>
            <a:effectLst>
              <a:outerShdw blurRad="53975" dir="2700000" sx="89000" sy="89000" algn="tl" rotWithShape="0">
                <a:schemeClr val="bg1">
                  <a:alpha val="43000"/>
                </a:schemeClr>
              </a:outerShdw>
            </a:effectLst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en-US">
                <a:latin typeface="Arial" pitchFamily="34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1522" name="TextBox 30"/>
            <p:cNvSpPr txBox="1">
              <a:spLocks noChangeArrowheads="1"/>
            </p:cNvSpPr>
            <p:nvPr/>
          </p:nvSpPr>
          <p:spPr bwMode="auto">
            <a:xfrm>
              <a:off x="660674" y="1552277"/>
              <a:ext cx="209681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Output Faraday</a:t>
              </a:r>
            </a:p>
            <a:p>
              <a:pPr eaLnBrk="1" hangingPunct="1"/>
              <a:r>
                <a:rPr lang="en-US" sz="1800"/>
                <a:t>Single Suspension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95863" y="5676900"/>
            <a:ext cx="4037012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Lots of practical stuff removed for demonstration</a:t>
            </a:r>
          </a:p>
          <a:p>
            <a:pPr>
              <a:buFont typeface="Arial"/>
              <a:buChar char="•"/>
              <a:defRPr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Vacuum chamber</a:t>
            </a:r>
          </a:p>
          <a:p>
            <a:pPr>
              <a:buFont typeface="Arial"/>
              <a:buChar char="•"/>
              <a:defRPr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SUS sensors </a:t>
            </a:r>
          </a:p>
          <a:p>
            <a:pPr>
              <a:buFont typeface="Arial"/>
              <a:buChar char="•"/>
              <a:defRPr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EQ stops, Lockers</a:t>
            </a:r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328613" y="5502275"/>
            <a:ext cx="2693987" cy="590550"/>
            <a:chOff x="328535" y="5501592"/>
            <a:chExt cx="2694495" cy="591010"/>
          </a:xfrm>
        </p:grpSpPr>
        <p:sp>
          <p:nvSpPr>
            <p:cNvPr id="21519" name="TextBox 32"/>
            <p:cNvSpPr txBox="1">
              <a:spLocks noChangeArrowheads="1"/>
            </p:cNvSpPr>
            <p:nvPr/>
          </p:nvSpPr>
          <p:spPr bwMode="auto">
            <a:xfrm>
              <a:off x="328535" y="5723270"/>
              <a:ext cx="26944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Hydraulic Pre-Isolation</a:t>
              </a:r>
            </a:p>
          </p:txBody>
        </p:sp>
        <p:sp>
          <p:nvSpPr>
            <p:cNvPr id="34" name="Right Arrow 33"/>
            <p:cNvSpPr/>
            <p:nvPr/>
          </p:nvSpPr>
          <p:spPr bwMode="auto">
            <a:xfrm>
              <a:off x="458735" y="5501592"/>
              <a:ext cx="2418218" cy="173173"/>
            </a:xfrm>
            <a:prstGeom prst="rightArrow">
              <a:avLst/>
            </a:prstGeom>
            <a:solidFill>
              <a:schemeClr val="bg1">
                <a:alpha val="48000"/>
              </a:schemeClr>
            </a:solidFill>
            <a:ln w="25400" cap="flat" cmpd="sng" algn="ctr">
              <a:solidFill>
                <a:srgbClr val="660066"/>
              </a:solidFill>
              <a:prstDash val="solid"/>
              <a:round/>
              <a:headEnd type="none" w="sm" len="sm"/>
              <a:tailEnd type="triangle" w="sm" len="sm"/>
            </a:ln>
            <a:effectLst>
              <a:outerShdw blurRad="53975" dir="2700000" sx="89000" sy="89000" algn="tl" rotWithShape="0">
                <a:schemeClr val="bg1">
                  <a:alpha val="43000"/>
                </a:schemeClr>
              </a:outerShdw>
            </a:effectLst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en-US">
                <a:latin typeface="Arial" pitchFamily="34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46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3277</TotalTime>
  <Words>2967</Words>
  <Application>Microsoft Macintosh PowerPoint</Application>
  <PresentationFormat>On-screen Show (4:3)</PresentationFormat>
  <Paragraphs>625</Paragraphs>
  <Slides>50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Equation</vt:lpstr>
      <vt:lpstr>Advanced LIGO Seismic Isolation and Control</vt:lpstr>
      <vt:lpstr>Part 1: Overview of aLIGO isolation systems</vt:lpstr>
      <vt:lpstr>Recent Livingston Noise Floor</vt:lpstr>
      <vt:lpstr>aLIGO (Simplified) Interferometer Layout</vt:lpstr>
      <vt:lpstr>aLIGO Seismic Isolation</vt:lpstr>
      <vt:lpstr>Slide 6</vt:lpstr>
      <vt:lpstr>Hybrid Systems Advanced LIGO - The Design</vt:lpstr>
      <vt:lpstr>Hybrid Systems The Comparison</vt:lpstr>
      <vt:lpstr>Advanced LIGO A single output chamber is complicated!</vt:lpstr>
      <vt:lpstr>SEI Sensors and Their Noise</vt:lpstr>
      <vt:lpstr>SEI Sensors and Their Noise</vt:lpstr>
      <vt:lpstr>Where stuff is on HEPI</vt:lpstr>
      <vt:lpstr>Where stuff is on a HAM-ISI</vt:lpstr>
      <vt:lpstr>Where stuff is on a BSC-ISI</vt:lpstr>
      <vt:lpstr>Slide 15</vt:lpstr>
      <vt:lpstr>Slide 16</vt:lpstr>
      <vt:lpstr>Slide 17</vt:lpstr>
      <vt:lpstr>Quadruple Suspension (Quad)</vt:lpstr>
      <vt:lpstr>HAM Small Triple Suspension (HSTS)</vt:lpstr>
      <vt:lpstr>Optical Sensor ElectroMagnet (OSEM)</vt:lpstr>
      <vt:lpstr>Slide 21</vt:lpstr>
      <vt:lpstr>Optical Levers</vt:lpstr>
      <vt:lpstr>Predicted Performance</vt:lpstr>
      <vt:lpstr>Control of Seismic Isolation Systems</vt:lpstr>
      <vt:lpstr>Suspension damping feedback</vt:lpstr>
      <vt:lpstr>Slide 26</vt:lpstr>
      <vt:lpstr>Suspension Damping Feedback</vt:lpstr>
      <vt:lpstr>Suspension cavity control</vt:lpstr>
      <vt:lpstr>Suspension Cavity Control</vt:lpstr>
      <vt:lpstr>Suspension angular control</vt:lpstr>
      <vt:lpstr>Suspension bounce and violin mode damping</vt:lpstr>
      <vt:lpstr>HEPI Control</vt:lpstr>
      <vt:lpstr>Stage 1 of 1-stage of in-vacuum isolation table (HAM-ISI)</vt:lpstr>
      <vt:lpstr>Stage 1 of 2-stage of in-vacuum isolation table (BSC-ISI)</vt:lpstr>
      <vt:lpstr>Stage 2 of 2-stage of in-vacuum isolation table (BSC-ISI)</vt:lpstr>
      <vt:lpstr>Isolation Filter Loop Design</vt:lpstr>
      <vt:lpstr>Slide 37</vt:lpstr>
      <vt:lpstr>Slide 38</vt:lpstr>
      <vt:lpstr>BackUps</vt:lpstr>
      <vt:lpstr>Conclusions Open Questions</vt:lpstr>
      <vt:lpstr>Conclusions Open Questions</vt:lpstr>
      <vt:lpstr>List of Gotchas / Tricks</vt:lpstr>
      <vt:lpstr>Resources on SUS control techniques</vt:lpstr>
      <vt:lpstr>Sensor Noise Displacement Sensors</vt:lpstr>
      <vt:lpstr>Sensor Noise Inertial Sensors</vt:lpstr>
      <vt:lpstr>SEI Sensors and Their Noise</vt:lpstr>
      <vt:lpstr>BSCs – core optics</vt:lpstr>
      <vt:lpstr>An aLIGO HAM Chamber</vt:lpstr>
      <vt:lpstr>Predicted Advanced LIGO Sensitivity</vt:lpstr>
      <vt:lpstr>Ground Variability</vt:lpstr>
    </vt:vector>
  </TitlesOfParts>
  <Company>Stanford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Brett Shapiro</dc:creator>
  <cp:lastModifiedBy>Jeff Kissel</cp:lastModifiedBy>
  <cp:revision>113</cp:revision>
  <dcterms:created xsi:type="dcterms:W3CDTF">2014-10-11T10:30:14Z</dcterms:created>
  <dcterms:modified xsi:type="dcterms:W3CDTF">2014-10-13T12:09:43Z</dcterms:modified>
</cp:coreProperties>
</file>