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36576000" cy="27432000"/>
  <p:notesSz cx="6858000" cy="9144000"/>
  <p:defaultTextStyle>
    <a:defPPr>
      <a:defRPr lang="en-US"/>
    </a:defPPr>
    <a:lvl1pPr marL="0" algn="l" defTabSz="1828565" rtl="0" eaLnBrk="1" latinLnBrk="0" hangingPunct="1">
      <a:defRPr sz="7200" kern="1200">
        <a:solidFill>
          <a:schemeClr val="tx1"/>
        </a:solidFill>
        <a:latin typeface="+mn-lt"/>
        <a:ea typeface="+mn-ea"/>
        <a:cs typeface="+mn-cs"/>
      </a:defRPr>
    </a:lvl1pPr>
    <a:lvl2pPr marL="1828565" algn="l" defTabSz="1828565" rtl="0" eaLnBrk="1" latinLnBrk="0" hangingPunct="1">
      <a:defRPr sz="7200" kern="1200">
        <a:solidFill>
          <a:schemeClr val="tx1"/>
        </a:solidFill>
        <a:latin typeface="+mn-lt"/>
        <a:ea typeface="+mn-ea"/>
        <a:cs typeface="+mn-cs"/>
      </a:defRPr>
    </a:lvl2pPr>
    <a:lvl3pPr marL="3657130" algn="l" defTabSz="1828565" rtl="0" eaLnBrk="1" latinLnBrk="0" hangingPunct="1">
      <a:defRPr sz="7200" kern="1200">
        <a:solidFill>
          <a:schemeClr val="tx1"/>
        </a:solidFill>
        <a:latin typeface="+mn-lt"/>
        <a:ea typeface="+mn-ea"/>
        <a:cs typeface="+mn-cs"/>
      </a:defRPr>
    </a:lvl3pPr>
    <a:lvl4pPr marL="5485697" algn="l" defTabSz="1828565" rtl="0" eaLnBrk="1" latinLnBrk="0" hangingPunct="1">
      <a:defRPr sz="7200" kern="1200">
        <a:solidFill>
          <a:schemeClr val="tx1"/>
        </a:solidFill>
        <a:latin typeface="+mn-lt"/>
        <a:ea typeface="+mn-ea"/>
        <a:cs typeface="+mn-cs"/>
      </a:defRPr>
    </a:lvl4pPr>
    <a:lvl5pPr marL="7314262" algn="l" defTabSz="1828565" rtl="0" eaLnBrk="1" latinLnBrk="0" hangingPunct="1">
      <a:defRPr sz="7200" kern="1200">
        <a:solidFill>
          <a:schemeClr val="tx1"/>
        </a:solidFill>
        <a:latin typeface="+mn-lt"/>
        <a:ea typeface="+mn-ea"/>
        <a:cs typeface="+mn-cs"/>
      </a:defRPr>
    </a:lvl5pPr>
    <a:lvl6pPr marL="9142827" algn="l" defTabSz="1828565" rtl="0" eaLnBrk="1" latinLnBrk="0" hangingPunct="1">
      <a:defRPr sz="7200" kern="1200">
        <a:solidFill>
          <a:schemeClr val="tx1"/>
        </a:solidFill>
        <a:latin typeface="+mn-lt"/>
        <a:ea typeface="+mn-ea"/>
        <a:cs typeface="+mn-cs"/>
      </a:defRPr>
    </a:lvl6pPr>
    <a:lvl7pPr marL="10971392" algn="l" defTabSz="1828565" rtl="0" eaLnBrk="1" latinLnBrk="0" hangingPunct="1">
      <a:defRPr sz="7200" kern="1200">
        <a:solidFill>
          <a:schemeClr val="tx1"/>
        </a:solidFill>
        <a:latin typeface="+mn-lt"/>
        <a:ea typeface="+mn-ea"/>
        <a:cs typeface="+mn-cs"/>
      </a:defRPr>
    </a:lvl7pPr>
    <a:lvl8pPr marL="12799957" algn="l" defTabSz="1828565" rtl="0" eaLnBrk="1" latinLnBrk="0" hangingPunct="1">
      <a:defRPr sz="7200" kern="1200">
        <a:solidFill>
          <a:schemeClr val="tx1"/>
        </a:solidFill>
        <a:latin typeface="+mn-lt"/>
        <a:ea typeface="+mn-ea"/>
        <a:cs typeface="+mn-cs"/>
      </a:defRPr>
    </a:lvl8pPr>
    <a:lvl9pPr marL="14628523" algn="l" defTabSz="1828565" rtl="0" eaLnBrk="1" latinLnBrk="0" hangingPunct="1">
      <a:defRPr sz="7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FD8B3"/>
    <a:srgbClr val="052AE7"/>
    <a:srgbClr val="8AA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66" d="100"/>
          <a:sy n="66" d="100"/>
        </p:scale>
        <p:origin x="4136" y="3488"/>
      </p:cViewPr>
      <p:guideLst>
        <p:guide orient="horz" pos="8640"/>
        <p:guide pos="1152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883E71-3B20-D747-865A-1B936E150EC7}" type="datetimeFigureOut">
              <a:rPr lang="en-US" smtClean="0"/>
              <a:pPr/>
              <a:t>10/7/14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5F81E7-21DE-6B4D-A413-19AF7C8C43C8}" type="slidenum">
              <a:rPr lang="en-US" smtClean="0"/>
              <a:pPr/>
              <a:t>‹#›</a:t>
            </a:fld>
            <a:endParaRPr lang="en-US"/>
          </a:p>
        </p:txBody>
      </p:sp>
    </p:spTree>
    <p:extLst>
      <p:ext uri="{BB962C8B-B14F-4D97-AF65-F5344CB8AC3E}">
        <p14:creationId xmlns:p14="http://schemas.microsoft.com/office/powerpoint/2010/main" val="3794637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A576AA-581A-7F41-80C7-1602D8A98F49}" type="datetimeFigureOut">
              <a:rPr lang="en-US" smtClean="0"/>
              <a:pPr/>
              <a:t>10/7/14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5094AA-5F1C-214A-8F18-9C3E7C611E4C}" type="slidenum">
              <a:rPr lang="en-US" smtClean="0"/>
              <a:pPr/>
              <a:t>‹#›</a:t>
            </a:fld>
            <a:endParaRPr lang="en-US"/>
          </a:p>
        </p:txBody>
      </p:sp>
    </p:spTree>
    <p:extLst>
      <p:ext uri="{BB962C8B-B14F-4D97-AF65-F5344CB8AC3E}">
        <p14:creationId xmlns:p14="http://schemas.microsoft.com/office/powerpoint/2010/main" val="11617426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2"/>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565" indent="0" algn="ctr">
              <a:buNone/>
              <a:defRPr>
                <a:solidFill>
                  <a:schemeClr val="tx1">
                    <a:tint val="75000"/>
                  </a:schemeClr>
                </a:solidFill>
              </a:defRPr>
            </a:lvl2pPr>
            <a:lvl3pPr marL="3657130" indent="0" algn="ctr">
              <a:buNone/>
              <a:defRPr>
                <a:solidFill>
                  <a:schemeClr val="tx1">
                    <a:tint val="75000"/>
                  </a:schemeClr>
                </a:solidFill>
              </a:defRPr>
            </a:lvl3pPr>
            <a:lvl4pPr marL="5485697" indent="0" algn="ctr">
              <a:buNone/>
              <a:defRPr>
                <a:solidFill>
                  <a:schemeClr val="tx1">
                    <a:tint val="75000"/>
                  </a:schemeClr>
                </a:solidFill>
              </a:defRPr>
            </a:lvl4pPr>
            <a:lvl5pPr marL="7314262" indent="0" algn="ctr">
              <a:buNone/>
              <a:defRPr>
                <a:solidFill>
                  <a:schemeClr val="tx1">
                    <a:tint val="75000"/>
                  </a:schemeClr>
                </a:solidFill>
              </a:defRPr>
            </a:lvl5pPr>
            <a:lvl6pPr marL="9142827" indent="0" algn="ctr">
              <a:buNone/>
              <a:defRPr>
                <a:solidFill>
                  <a:schemeClr val="tx1">
                    <a:tint val="75000"/>
                  </a:schemeClr>
                </a:solidFill>
              </a:defRPr>
            </a:lvl6pPr>
            <a:lvl7pPr marL="10971392" indent="0" algn="ctr">
              <a:buNone/>
              <a:defRPr>
                <a:solidFill>
                  <a:schemeClr val="tx1">
                    <a:tint val="75000"/>
                  </a:schemeClr>
                </a:solidFill>
              </a:defRPr>
            </a:lvl7pPr>
            <a:lvl8pPr marL="12799957" indent="0" algn="ctr">
              <a:buNone/>
              <a:defRPr>
                <a:solidFill>
                  <a:schemeClr val="tx1">
                    <a:tint val="75000"/>
                  </a:schemeClr>
                </a:solidFill>
              </a:defRPr>
            </a:lvl8pPr>
            <a:lvl9pPr marL="1462852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9DA654-3219-D743-973A-794F50DF6374}" type="datetimeFigureOut">
              <a:rPr lang="en-US" smtClean="0"/>
              <a:pPr/>
              <a:t>10/7/14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DA654-3219-D743-973A-794F50DF6374}" type="datetimeFigureOut">
              <a:rPr lang="en-US" smtClean="0"/>
              <a:pPr/>
              <a:t>10/7/14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0" y="1098554"/>
            <a:ext cx="8229600" cy="23406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1098554"/>
            <a:ext cx="24079200" cy="23406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DA654-3219-D743-973A-794F50DF6374}" type="datetimeFigureOut">
              <a:rPr lang="en-US" smtClean="0"/>
              <a:pPr/>
              <a:t>10/7/14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DA654-3219-D743-973A-794F50DF6374}" type="datetimeFigureOut">
              <a:rPr lang="en-US" smtClean="0"/>
              <a:pPr/>
              <a:t>10/7/14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2"/>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565" indent="0">
              <a:buNone/>
              <a:defRPr sz="7200">
                <a:solidFill>
                  <a:schemeClr val="tx1">
                    <a:tint val="75000"/>
                  </a:schemeClr>
                </a:solidFill>
              </a:defRPr>
            </a:lvl2pPr>
            <a:lvl3pPr marL="3657130" indent="0">
              <a:buNone/>
              <a:defRPr sz="6400">
                <a:solidFill>
                  <a:schemeClr val="tx1">
                    <a:tint val="75000"/>
                  </a:schemeClr>
                </a:solidFill>
              </a:defRPr>
            </a:lvl3pPr>
            <a:lvl4pPr marL="5485697" indent="0">
              <a:buNone/>
              <a:defRPr sz="5600">
                <a:solidFill>
                  <a:schemeClr val="tx1">
                    <a:tint val="75000"/>
                  </a:schemeClr>
                </a:solidFill>
              </a:defRPr>
            </a:lvl4pPr>
            <a:lvl5pPr marL="7314262" indent="0">
              <a:buNone/>
              <a:defRPr sz="5600">
                <a:solidFill>
                  <a:schemeClr val="tx1">
                    <a:tint val="75000"/>
                  </a:schemeClr>
                </a:solidFill>
              </a:defRPr>
            </a:lvl5pPr>
            <a:lvl6pPr marL="9142827" indent="0">
              <a:buNone/>
              <a:defRPr sz="5600">
                <a:solidFill>
                  <a:schemeClr val="tx1">
                    <a:tint val="75000"/>
                  </a:schemeClr>
                </a:solidFill>
              </a:defRPr>
            </a:lvl6pPr>
            <a:lvl7pPr marL="10971392" indent="0">
              <a:buNone/>
              <a:defRPr sz="5600">
                <a:solidFill>
                  <a:schemeClr val="tx1">
                    <a:tint val="75000"/>
                  </a:schemeClr>
                </a:solidFill>
              </a:defRPr>
            </a:lvl7pPr>
            <a:lvl8pPr marL="12799957" indent="0">
              <a:buNone/>
              <a:defRPr sz="5600">
                <a:solidFill>
                  <a:schemeClr val="tx1">
                    <a:tint val="75000"/>
                  </a:schemeClr>
                </a:solidFill>
              </a:defRPr>
            </a:lvl8pPr>
            <a:lvl9pPr marL="14628523"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9DA654-3219-D743-973A-794F50DF6374}" type="datetimeFigureOut">
              <a:rPr lang="en-US" smtClean="0"/>
              <a:pPr/>
              <a:t>10/7/14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6400802"/>
            <a:ext cx="16154400" cy="181038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92800" y="6400802"/>
            <a:ext cx="16154400" cy="181038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9DA654-3219-D743-973A-794F50DF6374}" type="datetimeFigureOut">
              <a:rPr lang="en-US" smtClean="0"/>
              <a:pPr/>
              <a:t>10/7/14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565" indent="0">
              <a:buNone/>
              <a:defRPr sz="8000" b="1"/>
            </a:lvl2pPr>
            <a:lvl3pPr marL="3657130" indent="0">
              <a:buNone/>
              <a:defRPr sz="7200" b="1"/>
            </a:lvl3pPr>
            <a:lvl4pPr marL="5485697" indent="0">
              <a:buNone/>
              <a:defRPr sz="6400" b="1"/>
            </a:lvl4pPr>
            <a:lvl5pPr marL="7314262" indent="0">
              <a:buNone/>
              <a:defRPr sz="6400" b="1"/>
            </a:lvl5pPr>
            <a:lvl6pPr marL="9142827" indent="0">
              <a:buNone/>
              <a:defRPr sz="6400" b="1"/>
            </a:lvl6pPr>
            <a:lvl7pPr marL="10971392" indent="0">
              <a:buNone/>
              <a:defRPr sz="6400" b="1"/>
            </a:lvl7pPr>
            <a:lvl8pPr marL="12799957" indent="0">
              <a:buNone/>
              <a:defRPr sz="6400" b="1"/>
            </a:lvl8pPr>
            <a:lvl9pPr marL="14628523"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2" y="6140452"/>
            <a:ext cx="16167100" cy="2559048"/>
          </a:xfrm>
        </p:spPr>
        <p:txBody>
          <a:bodyPr anchor="b"/>
          <a:lstStyle>
            <a:lvl1pPr marL="0" indent="0">
              <a:buNone/>
              <a:defRPr sz="9600" b="1"/>
            </a:lvl1pPr>
            <a:lvl2pPr marL="1828565" indent="0">
              <a:buNone/>
              <a:defRPr sz="8000" b="1"/>
            </a:lvl2pPr>
            <a:lvl3pPr marL="3657130" indent="0">
              <a:buNone/>
              <a:defRPr sz="7200" b="1"/>
            </a:lvl3pPr>
            <a:lvl4pPr marL="5485697" indent="0">
              <a:buNone/>
              <a:defRPr sz="6400" b="1"/>
            </a:lvl4pPr>
            <a:lvl5pPr marL="7314262" indent="0">
              <a:buNone/>
              <a:defRPr sz="6400" b="1"/>
            </a:lvl5pPr>
            <a:lvl6pPr marL="9142827" indent="0">
              <a:buNone/>
              <a:defRPr sz="6400" b="1"/>
            </a:lvl6pPr>
            <a:lvl7pPr marL="10971392" indent="0">
              <a:buNone/>
              <a:defRPr sz="6400" b="1"/>
            </a:lvl7pPr>
            <a:lvl8pPr marL="12799957" indent="0">
              <a:buNone/>
              <a:defRPr sz="6400" b="1"/>
            </a:lvl8pPr>
            <a:lvl9pPr marL="14628523"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02"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9DA654-3219-D743-973A-794F50DF6374}" type="datetimeFigureOut">
              <a:rPr lang="en-US" smtClean="0"/>
              <a:pPr/>
              <a:t>10/7/14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9DA654-3219-D743-973A-794F50DF6374}" type="datetimeFigureOut">
              <a:rPr lang="en-US" smtClean="0"/>
              <a:pPr/>
              <a:t>10/7/14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DA654-3219-D743-973A-794F50DF6374}" type="datetimeFigureOut">
              <a:rPr lang="en-US" smtClean="0"/>
              <a:pPr/>
              <a:t>10/7/14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2"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02"/>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2" y="5740402"/>
            <a:ext cx="12033252" cy="18764252"/>
          </a:xfrm>
        </p:spPr>
        <p:txBody>
          <a:bodyPr/>
          <a:lstStyle>
            <a:lvl1pPr marL="0" indent="0">
              <a:buNone/>
              <a:defRPr sz="5600"/>
            </a:lvl1pPr>
            <a:lvl2pPr marL="1828565" indent="0">
              <a:buNone/>
              <a:defRPr sz="4800"/>
            </a:lvl2pPr>
            <a:lvl3pPr marL="3657130" indent="0">
              <a:buNone/>
              <a:defRPr sz="4000"/>
            </a:lvl3pPr>
            <a:lvl4pPr marL="5485697" indent="0">
              <a:buNone/>
              <a:defRPr sz="3600"/>
            </a:lvl4pPr>
            <a:lvl5pPr marL="7314262" indent="0">
              <a:buNone/>
              <a:defRPr sz="3600"/>
            </a:lvl5pPr>
            <a:lvl6pPr marL="9142827" indent="0">
              <a:buNone/>
              <a:defRPr sz="3600"/>
            </a:lvl6pPr>
            <a:lvl7pPr marL="10971392" indent="0">
              <a:buNone/>
              <a:defRPr sz="3600"/>
            </a:lvl7pPr>
            <a:lvl8pPr marL="12799957" indent="0">
              <a:buNone/>
              <a:defRPr sz="3600"/>
            </a:lvl8pPr>
            <a:lvl9pPr marL="14628523"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DA654-3219-D743-973A-794F50DF6374}" type="datetimeFigureOut">
              <a:rPr lang="en-US" smtClean="0"/>
              <a:pPr/>
              <a:t>10/7/14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565" indent="0">
              <a:buNone/>
              <a:defRPr sz="11200"/>
            </a:lvl2pPr>
            <a:lvl3pPr marL="3657130" indent="0">
              <a:buNone/>
              <a:defRPr sz="9600"/>
            </a:lvl3pPr>
            <a:lvl4pPr marL="5485697" indent="0">
              <a:buNone/>
              <a:defRPr sz="8000"/>
            </a:lvl4pPr>
            <a:lvl5pPr marL="7314262" indent="0">
              <a:buNone/>
              <a:defRPr sz="8000"/>
            </a:lvl5pPr>
            <a:lvl6pPr marL="9142827" indent="0">
              <a:buNone/>
              <a:defRPr sz="8000"/>
            </a:lvl6pPr>
            <a:lvl7pPr marL="10971392" indent="0">
              <a:buNone/>
              <a:defRPr sz="8000"/>
            </a:lvl7pPr>
            <a:lvl8pPr marL="12799957" indent="0">
              <a:buNone/>
              <a:defRPr sz="8000"/>
            </a:lvl8pPr>
            <a:lvl9pPr marL="14628523"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565" indent="0">
              <a:buNone/>
              <a:defRPr sz="4800"/>
            </a:lvl2pPr>
            <a:lvl3pPr marL="3657130" indent="0">
              <a:buNone/>
              <a:defRPr sz="4000"/>
            </a:lvl3pPr>
            <a:lvl4pPr marL="5485697" indent="0">
              <a:buNone/>
              <a:defRPr sz="3600"/>
            </a:lvl4pPr>
            <a:lvl5pPr marL="7314262" indent="0">
              <a:buNone/>
              <a:defRPr sz="3600"/>
            </a:lvl5pPr>
            <a:lvl6pPr marL="9142827" indent="0">
              <a:buNone/>
              <a:defRPr sz="3600"/>
            </a:lvl6pPr>
            <a:lvl7pPr marL="10971392" indent="0">
              <a:buNone/>
              <a:defRPr sz="3600"/>
            </a:lvl7pPr>
            <a:lvl8pPr marL="12799957" indent="0">
              <a:buNone/>
              <a:defRPr sz="3600"/>
            </a:lvl8pPr>
            <a:lvl9pPr marL="14628523"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DA654-3219-D743-973A-794F50DF6374}" type="datetimeFigureOut">
              <a:rPr lang="en-US" smtClean="0"/>
              <a:pPr/>
              <a:t>10/7/14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13" tIns="182857" rIns="365713" bIns="18285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02"/>
            <a:ext cx="32918400" cy="18103852"/>
          </a:xfrm>
          <a:prstGeom prst="rect">
            <a:avLst/>
          </a:prstGeom>
        </p:spPr>
        <p:txBody>
          <a:bodyPr vert="horz" lIns="365713" tIns="182857" rIns="365713" bIns="18285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02"/>
            <a:ext cx="8534400" cy="1460500"/>
          </a:xfrm>
          <a:prstGeom prst="rect">
            <a:avLst/>
          </a:prstGeom>
        </p:spPr>
        <p:txBody>
          <a:bodyPr vert="horz" lIns="365713" tIns="182857" rIns="365713" bIns="182857" rtlCol="0" anchor="ctr"/>
          <a:lstStyle>
            <a:lvl1pPr algn="l">
              <a:defRPr sz="4800">
                <a:solidFill>
                  <a:schemeClr val="tx1">
                    <a:tint val="75000"/>
                  </a:schemeClr>
                </a:solidFill>
              </a:defRPr>
            </a:lvl1pPr>
          </a:lstStyle>
          <a:p>
            <a:fld id="{699DA654-3219-D743-973A-794F50DF6374}" type="datetimeFigureOut">
              <a:rPr lang="en-US" smtClean="0"/>
              <a:pPr/>
              <a:t>10/7/14</a:t>
            </a:fld>
            <a:endParaRPr lang="en-US"/>
          </a:p>
        </p:txBody>
      </p:sp>
      <p:sp>
        <p:nvSpPr>
          <p:cNvPr id="5" name="Footer Placeholder 4"/>
          <p:cNvSpPr>
            <a:spLocks noGrp="1"/>
          </p:cNvSpPr>
          <p:nvPr>
            <p:ph type="ftr" sz="quarter" idx="3"/>
          </p:nvPr>
        </p:nvSpPr>
        <p:spPr>
          <a:xfrm>
            <a:off x="12496800" y="25425402"/>
            <a:ext cx="11582400" cy="1460500"/>
          </a:xfrm>
          <a:prstGeom prst="rect">
            <a:avLst/>
          </a:prstGeom>
        </p:spPr>
        <p:txBody>
          <a:bodyPr vert="horz" lIns="365713" tIns="182857" rIns="365713" bIns="182857"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0" y="25425402"/>
            <a:ext cx="8534400" cy="1460500"/>
          </a:xfrm>
          <a:prstGeom prst="rect">
            <a:avLst/>
          </a:prstGeom>
        </p:spPr>
        <p:txBody>
          <a:bodyPr vert="horz" lIns="365713" tIns="182857" rIns="365713" bIns="182857" rtlCol="0" anchor="ctr"/>
          <a:lstStyle>
            <a:lvl1pPr algn="r">
              <a:defRPr sz="4800">
                <a:solidFill>
                  <a:schemeClr val="tx1">
                    <a:tint val="75000"/>
                  </a:schemeClr>
                </a:solidFill>
              </a:defRPr>
            </a:lvl1pPr>
          </a:lstStyle>
          <a:p>
            <a:fld id="{872382E8-455F-7344-8EAD-013E37446CB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28565" rtl="0" eaLnBrk="1" latinLnBrk="0" hangingPunct="1">
        <a:spcBef>
          <a:spcPct val="0"/>
        </a:spcBef>
        <a:buNone/>
        <a:defRPr sz="17600" kern="1200">
          <a:solidFill>
            <a:schemeClr val="tx1"/>
          </a:solidFill>
          <a:latin typeface="+mj-lt"/>
          <a:ea typeface="+mj-ea"/>
          <a:cs typeface="+mj-cs"/>
        </a:defRPr>
      </a:lvl1pPr>
    </p:titleStyle>
    <p:bodyStyle>
      <a:lvl1pPr marL="1371424" indent="-1371424" algn="l" defTabSz="1828565" rtl="0" eaLnBrk="1" latinLnBrk="0" hangingPunct="1">
        <a:spcBef>
          <a:spcPct val="20000"/>
        </a:spcBef>
        <a:buFont typeface="Arial"/>
        <a:buChar char="•"/>
        <a:defRPr sz="12800" kern="1200">
          <a:solidFill>
            <a:schemeClr val="tx1"/>
          </a:solidFill>
          <a:latin typeface="+mn-lt"/>
          <a:ea typeface="+mn-ea"/>
          <a:cs typeface="+mn-cs"/>
        </a:defRPr>
      </a:lvl1pPr>
      <a:lvl2pPr marL="2971419" indent="-1142853" algn="l" defTabSz="1828565" rtl="0" eaLnBrk="1" latinLnBrk="0" hangingPunct="1">
        <a:spcBef>
          <a:spcPct val="20000"/>
        </a:spcBef>
        <a:buFont typeface="Arial"/>
        <a:buChar char="–"/>
        <a:defRPr sz="11200" kern="1200">
          <a:solidFill>
            <a:schemeClr val="tx1"/>
          </a:solidFill>
          <a:latin typeface="+mn-lt"/>
          <a:ea typeface="+mn-ea"/>
          <a:cs typeface="+mn-cs"/>
        </a:defRPr>
      </a:lvl2pPr>
      <a:lvl3pPr marL="4571414" indent="-914283" algn="l" defTabSz="1828565" rtl="0" eaLnBrk="1" latinLnBrk="0" hangingPunct="1">
        <a:spcBef>
          <a:spcPct val="20000"/>
        </a:spcBef>
        <a:buFont typeface="Arial"/>
        <a:buChar char="•"/>
        <a:defRPr sz="9600" kern="1200">
          <a:solidFill>
            <a:schemeClr val="tx1"/>
          </a:solidFill>
          <a:latin typeface="+mn-lt"/>
          <a:ea typeface="+mn-ea"/>
          <a:cs typeface="+mn-cs"/>
        </a:defRPr>
      </a:lvl3pPr>
      <a:lvl4pPr marL="6399979" indent="-914283" algn="l" defTabSz="1828565" rtl="0" eaLnBrk="1" latinLnBrk="0" hangingPunct="1">
        <a:spcBef>
          <a:spcPct val="20000"/>
        </a:spcBef>
        <a:buFont typeface="Arial"/>
        <a:buChar char="–"/>
        <a:defRPr sz="8000" kern="1200">
          <a:solidFill>
            <a:schemeClr val="tx1"/>
          </a:solidFill>
          <a:latin typeface="+mn-lt"/>
          <a:ea typeface="+mn-ea"/>
          <a:cs typeface="+mn-cs"/>
        </a:defRPr>
      </a:lvl4pPr>
      <a:lvl5pPr marL="8228544" indent="-914283" algn="l" defTabSz="1828565" rtl="0" eaLnBrk="1" latinLnBrk="0" hangingPunct="1">
        <a:spcBef>
          <a:spcPct val="20000"/>
        </a:spcBef>
        <a:buFont typeface="Arial"/>
        <a:buChar char="»"/>
        <a:defRPr sz="8000" kern="1200">
          <a:solidFill>
            <a:schemeClr val="tx1"/>
          </a:solidFill>
          <a:latin typeface="+mn-lt"/>
          <a:ea typeface="+mn-ea"/>
          <a:cs typeface="+mn-cs"/>
        </a:defRPr>
      </a:lvl5pPr>
      <a:lvl6pPr marL="10057110" indent="-914283" algn="l" defTabSz="1828565" rtl="0" eaLnBrk="1" latinLnBrk="0" hangingPunct="1">
        <a:spcBef>
          <a:spcPct val="20000"/>
        </a:spcBef>
        <a:buFont typeface="Arial"/>
        <a:buChar char="•"/>
        <a:defRPr sz="8000" kern="1200">
          <a:solidFill>
            <a:schemeClr val="tx1"/>
          </a:solidFill>
          <a:latin typeface="+mn-lt"/>
          <a:ea typeface="+mn-ea"/>
          <a:cs typeface="+mn-cs"/>
        </a:defRPr>
      </a:lvl6pPr>
      <a:lvl7pPr marL="11885675" indent="-914283" algn="l" defTabSz="1828565" rtl="0" eaLnBrk="1" latinLnBrk="0" hangingPunct="1">
        <a:spcBef>
          <a:spcPct val="20000"/>
        </a:spcBef>
        <a:buFont typeface="Arial"/>
        <a:buChar char="•"/>
        <a:defRPr sz="8000" kern="1200">
          <a:solidFill>
            <a:schemeClr val="tx1"/>
          </a:solidFill>
          <a:latin typeface="+mn-lt"/>
          <a:ea typeface="+mn-ea"/>
          <a:cs typeface="+mn-cs"/>
        </a:defRPr>
      </a:lvl7pPr>
      <a:lvl8pPr marL="13714241" indent="-914283" algn="l" defTabSz="1828565" rtl="0" eaLnBrk="1" latinLnBrk="0" hangingPunct="1">
        <a:spcBef>
          <a:spcPct val="20000"/>
        </a:spcBef>
        <a:buFont typeface="Arial"/>
        <a:buChar char="•"/>
        <a:defRPr sz="8000" kern="1200">
          <a:solidFill>
            <a:schemeClr val="tx1"/>
          </a:solidFill>
          <a:latin typeface="+mn-lt"/>
          <a:ea typeface="+mn-ea"/>
          <a:cs typeface="+mn-cs"/>
        </a:defRPr>
      </a:lvl8pPr>
      <a:lvl9pPr marL="15542806" indent="-914283" algn="l" defTabSz="1828565" rtl="0" eaLnBrk="1" latinLnBrk="0" hangingPunct="1">
        <a:spcBef>
          <a:spcPct val="20000"/>
        </a:spcBef>
        <a:buFont typeface="Arial"/>
        <a:buChar char="•"/>
        <a:defRPr sz="8000" kern="1200">
          <a:solidFill>
            <a:schemeClr val="tx1"/>
          </a:solidFill>
          <a:latin typeface="+mn-lt"/>
          <a:ea typeface="+mn-ea"/>
          <a:cs typeface="+mn-cs"/>
        </a:defRPr>
      </a:lvl9pPr>
    </p:bodyStyle>
    <p:otherStyle>
      <a:defPPr>
        <a:defRPr lang="en-US"/>
      </a:defPPr>
      <a:lvl1pPr marL="0" algn="l" defTabSz="1828565" rtl="0" eaLnBrk="1" latinLnBrk="0" hangingPunct="1">
        <a:defRPr sz="7200" kern="1200">
          <a:solidFill>
            <a:schemeClr val="tx1"/>
          </a:solidFill>
          <a:latin typeface="+mn-lt"/>
          <a:ea typeface="+mn-ea"/>
          <a:cs typeface="+mn-cs"/>
        </a:defRPr>
      </a:lvl1pPr>
      <a:lvl2pPr marL="1828565" algn="l" defTabSz="1828565" rtl="0" eaLnBrk="1" latinLnBrk="0" hangingPunct="1">
        <a:defRPr sz="7200" kern="1200">
          <a:solidFill>
            <a:schemeClr val="tx1"/>
          </a:solidFill>
          <a:latin typeface="+mn-lt"/>
          <a:ea typeface="+mn-ea"/>
          <a:cs typeface="+mn-cs"/>
        </a:defRPr>
      </a:lvl2pPr>
      <a:lvl3pPr marL="3657130" algn="l" defTabSz="1828565" rtl="0" eaLnBrk="1" latinLnBrk="0" hangingPunct="1">
        <a:defRPr sz="7200" kern="1200">
          <a:solidFill>
            <a:schemeClr val="tx1"/>
          </a:solidFill>
          <a:latin typeface="+mn-lt"/>
          <a:ea typeface="+mn-ea"/>
          <a:cs typeface="+mn-cs"/>
        </a:defRPr>
      </a:lvl3pPr>
      <a:lvl4pPr marL="5485697" algn="l" defTabSz="1828565" rtl="0" eaLnBrk="1" latinLnBrk="0" hangingPunct="1">
        <a:defRPr sz="7200" kern="1200">
          <a:solidFill>
            <a:schemeClr val="tx1"/>
          </a:solidFill>
          <a:latin typeface="+mn-lt"/>
          <a:ea typeface="+mn-ea"/>
          <a:cs typeface="+mn-cs"/>
        </a:defRPr>
      </a:lvl4pPr>
      <a:lvl5pPr marL="7314262" algn="l" defTabSz="1828565" rtl="0" eaLnBrk="1" latinLnBrk="0" hangingPunct="1">
        <a:defRPr sz="7200" kern="1200">
          <a:solidFill>
            <a:schemeClr val="tx1"/>
          </a:solidFill>
          <a:latin typeface="+mn-lt"/>
          <a:ea typeface="+mn-ea"/>
          <a:cs typeface="+mn-cs"/>
        </a:defRPr>
      </a:lvl5pPr>
      <a:lvl6pPr marL="9142827" algn="l" defTabSz="1828565" rtl="0" eaLnBrk="1" latinLnBrk="0" hangingPunct="1">
        <a:defRPr sz="7200" kern="1200">
          <a:solidFill>
            <a:schemeClr val="tx1"/>
          </a:solidFill>
          <a:latin typeface="+mn-lt"/>
          <a:ea typeface="+mn-ea"/>
          <a:cs typeface="+mn-cs"/>
        </a:defRPr>
      </a:lvl6pPr>
      <a:lvl7pPr marL="10971392" algn="l" defTabSz="1828565" rtl="0" eaLnBrk="1" latinLnBrk="0" hangingPunct="1">
        <a:defRPr sz="7200" kern="1200">
          <a:solidFill>
            <a:schemeClr val="tx1"/>
          </a:solidFill>
          <a:latin typeface="+mn-lt"/>
          <a:ea typeface="+mn-ea"/>
          <a:cs typeface="+mn-cs"/>
        </a:defRPr>
      </a:lvl7pPr>
      <a:lvl8pPr marL="12799957" algn="l" defTabSz="1828565" rtl="0" eaLnBrk="1" latinLnBrk="0" hangingPunct="1">
        <a:defRPr sz="7200" kern="1200">
          <a:solidFill>
            <a:schemeClr val="tx1"/>
          </a:solidFill>
          <a:latin typeface="+mn-lt"/>
          <a:ea typeface="+mn-ea"/>
          <a:cs typeface="+mn-cs"/>
        </a:defRPr>
      </a:lvl8pPr>
      <a:lvl9pPr marL="14628523" algn="l" defTabSz="1828565"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jpeg"/><Relationship Id="rId12" Type="http://schemas.openxmlformats.org/officeDocument/2006/relationships/image" Target="../media/image11.png"/><Relationship Id="rId13" Type="http://schemas.openxmlformats.org/officeDocument/2006/relationships/image" Target="../media/image12.jpg"/><Relationship Id="rId14" Type="http://schemas.openxmlformats.org/officeDocument/2006/relationships/image" Target="../media/image13.tiff"/><Relationship Id="rId15" Type="http://schemas.openxmlformats.org/officeDocument/2006/relationships/image" Target="../media/image14.png"/><Relationship Id="rId16"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gif"/><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gif"/><Relationship Id="rId8" Type="http://schemas.openxmlformats.org/officeDocument/2006/relationships/image" Target="../media/image7.gif"/><Relationship Id="rId9" Type="http://schemas.openxmlformats.org/officeDocument/2006/relationships/image" Target="../media/image8.jpeg"/><Relationship Id="rId10"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8000"/>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27175520"/>
            <a:ext cx="3763120" cy="264452"/>
          </a:xfrm>
          <a:prstGeom prst="rect">
            <a:avLst/>
          </a:prstGeom>
          <a:noFill/>
        </p:spPr>
        <p:txBody>
          <a:bodyPr wrap="none" lIns="79013" tIns="39507" rIns="79013" bIns="39507" rtlCol="0">
            <a:spAutoFit/>
          </a:bodyPr>
          <a:lstStyle/>
          <a:p>
            <a:r>
              <a:rPr lang="en-US" sz="1200" dirty="0" smtClean="0">
                <a:solidFill>
                  <a:schemeClr val="bg1"/>
                </a:solidFill>
              </a:rPr>
              <a:t>Background picture by Swinburne Astronomy Productions</a:t>
            </a:r>
            <a:endParaRPr lang="en-US" sz="1200" dirty="0">
              <a:solidFill>
                <a:schemeClr val="bg1"/>
              </a:solidFill>
            </a:endParaRPr>
          </a:p>
        </p:txBody>
      </p:sp>
      <p:sp>
        <p:nvSpPr>
          <p:cNvPr id="5" name="TextBox 4"/>
          <p:cNvSpPr txBox="1"/>
          <p:nvPr/>
        </p:nvSpPr>
        <p:spPr>
          <a:xfrm>
            <a:off x="6091786" y="0"/>
            <a:ext cx="23958232" cy="2311166"/>
          </a:xfrm>
          <a:prstGeom prst="rect">
            <a:avLst/>
          </a:prstGeom>
          <a:noFill/>
        </p:spPr>
        <p:txBody>
          <a:bodyPr wrap="none" lIns="79013" tIns="39507" rIns="79013" bIns="39507" rtlCol="0" anchor="t">
            <a:spAutoFit/>
          </a:bodyPr>
          <a:lstStyle/>
          <a:p>
            <a:pPr algn="ctr"/>
            <a:r>
              <a:rPr lang="en-US" sz="8300" dirty="0" smtClean="0">
                <a:solidFill>
                  <a:schemeClr val="accent1">
                    <a:lumMod val="20000"/>
                    <a:lumOff val="80000"/>
                  </a:schemeClr>
                </a:solidFill>
              </a:rPr>
              <a:t>Gravitational Waves: On the Brink of a New Astronomy</a:t>
            </a:r>
          </a:p>
          <a:p>
            <a:pPr algn="ctr"/>
            <a:r>
              <a:rPr lang="en-US" sz="6200" dirty="0" smtClean="0">
                <a:solidFill>
                  <a:schemeClr val="accent1">
                    <a:lumMod val="20000"/>
                    <a:lumOff val="80000"/>
                  </a:schemeClr>
                </a:solidFill>
                <a:latin typeface="+mj-lt"/>
              </a:rPr>
              <a:t>Tiffany Summerscales, Dept. of Physics</a:t>
            </a:r>
            <a:endParaRPr lang="en-US" sz="6200" dirty="0">
              <a:solidFill>
                <a:schemeClr val="accent1">
                  <a:lumMod val="20000"/>
                  <a:lumOff val="80000"/>
                </a:schemeClr>
              </a:solidFill>
              <a:latin typeface="+mj-lt"/>
            </a:endParaRPr>
          </a:p>
        </p:txBody>
      </p:sp>
      <p:sp>
        <p:nvSpPr>
          <p:cNvPr id="8" name="Alternate Process 7"/>
          <p:cNvSpPr/>
          <p:nvPr/>
        </p:nvSpPr>
        <p:spPr>
          <a:xfrm>
            <a:off x="812800" y="2794000"/>
            <a:ext cx="8026400" cy="7556500"/>
          </a:xfrm>
          <a:prstGeom prst="flowChartAlternateProcess">
            <a:avLst/>
          </a:prstGeom>
          <a:gradFill flip="none" rotWithShape="1">
            <a:gsLst>
              <a:gs pos="0">
                <a:schemeClr val="accent1">
                  <a:tint val="50000"/>
                  <a:satMod val="300000"/>
                  <a:alpha val="53000"/>
                </a:schemeClr>
              </a:gs>
              <a:gs pos="35000">
                <a:schemeClr val="accent1">
                  <a:tint val="37000"/>
                  <a:satMod val="300000"/>
                  <a:alpha val="53000"/>
                </a:schemeClr>
              </a:gs>
              <a:gs pos="100000">
                <a:schemeClr val="accent1">
                  <a:tint val="15000"/>
                  <a:satMod val="350000"/>
                  <a:alpha val="53000"/>
                </a:schemeClr>
              </a:gs>
            </a:gsLst>
            <a:lin ang="16200000" scaled="1"/>
            <a:tileRect/>
          </a:gradFill>
          <a:ln w="12700" cap="flat" cmpd="sng" algn="ctr">
            <a:solidFill>
              <a:srgbClr val="DCE6F2"/>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9013" tIns="39507" rIns="79013" bIns="39507" numCol="1" rtlCol="0" anchor="t"/>
          <a:lstStyle/>
          <a:p>
            <a:r>
              <a:rPr lang="en-US" sz="2800" dirty="0" smtClean="0"/>
              <a:t>What are gravitational waves?</a:t>
            </a:r>
          </a:p>
          <a:p>
            <a:endParaRPr lang="en-US" sz="1700" dirty="0" smtClean="0"/>
          </a:p>
          <a:p>
            <a:r>
              <a:rPr lang="en-US" sz="1700" dirty="0" smtClean="0"/>
              <a:t>Einstein’s theory of General Relativity predicts that mass curves the fabric of </a:t>
            </a:r>
            <a:r>
              <a:rPr lang="en-US" sz="1700" dirty="0" err="1" smtClean="0"/>
              <a:t>spacetime</a:t>
            </a:r>
            <a:r>
              <a:rPr lang="en-US" sz="1700" dirty="0" smtClean="0"/>
              <a:t>.  John Wheeler summarized this prediction in the statement, “Mass tells </a:t>
            </a:r>
            <a:r>
              <a:rPr lang="en-US" sz="1700" dirty="0" err="1" smtClean="0"/>
              <a:t>spacetime</a:t>
            </a:r>
            <a:r>
              <a:rPr lang="en-US" sz="1700" dirty="0" smtClean="0"/>
              <a:t> how to curve and </a:t>
            </a:r>
            <a:r>
              <a:rPr lang="en-US" sz="1700" dirty="0" err="1" smtClean="0"/>
              <a:t>spacetime</a:t>
            </a:r>
            <a:r>
              <a:rPr lang="en-US" sz="1700" dirty="0" smtClean="0"/>
              <a:t> tells matter how to move.”  Moving masses produce ripples in the fabric of </a:t>
            </a:r>
            <a:r>
              <a:rPr lang="en-US" sz="1700" dirty="0" err="1" smtClean="0"/>
              <a:t>spacetime</a:t>
            </a:r>
            <a:r>
              <a:rPr lang="en-US" sz="1700" dirty="0" smtClean="0"/>
              <a:t> that propagate outward at the speed of light.  These ripples stretch and squeeze the space they pass through but are so weak by the time they reach earth that the largest ones would squeeze the planet by less than the diameter of a proton.	</a:t>
            </a:r>
            <a:endParaRPr lang="en-US" sz="2800" dirty="0" smtClean="0"/>
          </a:p>
        </p:txBody>
      </p:sp>
      <p:sp>
        <p:nvSpPr>
          <p:cNvPr id="9" name="Alternate Process 8"/>
          <p:cNvSpPr/>
          <p:nvPr/>
        </p:nvSpPr>
        <p:spPr>
          <a:xfrm>
            <a:off x="9525001" y="2794000"/>
            <a:ext cx="26305934" cy="7556500"/>
          </a:xfrm>
          <a:prstGeom prst="flowChartAlternateProcess">
            <a:avLst/>
          </a:prstGeom>
          <a:gradFill flip="none" rotWithShape="1">
            <a:gsLst>
              <a:gs pos="0">
                <a:schemeClr val="accent1">
                  <a:tint val="50000"/>
                  <a:satMod val="300000"/>
                  <a:alpha val="53000"/>
                </a:schemeClr>
              </a:gs>
              <a:gs pos="35000">
                <a:schemeClr val="accent1">
                  <a:tint val="37000"/>
                  <a:satMod val="300000"/>
                  <a:alpha val="53000"/>
                </a:schemeClr>
              </a:gs>
              <a:gs pos="100000">
                <a:schemeClr val="accent1">
                  <a:tint val="15000"/>
                  <a:satMod val="350000"/>
                  <a:alpha val="53000"/>
                </a:schemeClr>
              </a:gs>
            </a:gsLst>
            <a:lin ang="16200000" scaled="1"/>
            <a:tileRect/>
          </a:gradFill>
          <a:ln w="12700" cap="flat" cmpd="sng" algn="ctr">
            <a:solidFill>
              <a:schemeClr val="accent1">
                <a:lumMod val="20000"/>
                <a:lumOff val="80000"/>
              </a:schemeClr>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9013" tIns="39507" rIns="79013" bIns="39507" numCol="3" rtlCol="0" anchor="t"/>
          <a:lstStyle/>
          <a:p>
            <a:r>
              <a:rPr lang="en-US" sz="2800" dirty="0" smtClean="0"/>
              <a:t>Gravitational waves in the news</a:t>
            </a:r>
            <a:endParaRPr lang="en-US" sz="1700" dirty="0" smtClean="0"/>
          </a:p>
          <a:p>
            <a:endParaRPr lang="en-US" sz="1700" dirty="0" smtClean="0"/>
          </a:p>
          <a:p>
            <a:r>
              <a:rPr lang="en-US" sz="1700" dirty="0" smtClean="0"/>
              <a:t>In March the BICEP2 Collaboration announced that they had measured a certain type of twisting in the polarization of light from the Cosmic Microwave Background (CMB) [3].  This light was produced near the beginning of the universe.  Gravitational waves from inflation, the rapid swelling of the early universe could have interacted with the CMB and caused the pattern measured.  Inflation is important for explaining why the universe is so homogeneous but had not yet been supported by direct experimental evidence.</a:t>
            </a:r>
          </a:p>
          <a:p>
            <a:endParaRPr lang="en-US" sz="1700" dirty="0"/>
          </a:p>
          <a:p>
            <a:endParaRPr lang="en-US" sz="1700" dirty="0" smtClean="0"/>
          </a:p>
          <a:p>
            <a:endParaRPr lang="en-US" sz="1700" dirty="0"/>
          </a:p>
          <a:p>
            <a:endParaRPr lang="en-US" sz="1700" dirty="0" smtClean="0"/>
          </a:p>
          <a:p>
            <a:endParaRPr lang="en-US" sz="1700" dirty="0"/>
          </a:p>
          <a:p>
            <a:endParaRPr lang="en-US" sz="1700" dirty="0" smtClean="0"/>
          </a:p>
          <a:p>
            <a:endParaRPr lang="en-US" sz="1700" dirty="0"/>
          </a:p>
          <a:p>
            <a:endParaRPr lang="en-US" sz="1700" dirty="0" smtClean="0"/>
          </a:p>
          <a:p>
            <a:endParaRPr lang="en-US" sz="1700" dirty="0"/>
          </a:p>
          <a:p>
            <a:endParaRPr lang="en-US" sz="1700" dirty="0" smtClean="0"/>
          </a:p>
          <a:p>
            <a:endParaRPr lang="en-US" sz="1700" dirty="0"/>
          </a:p>
          <a:p>
            <a:endParaRPr lang="en-US" sz="1700" dirty="0" smtClean="0"/>
          </a:p>
          <a:p>
            <a:endParaRPr lang="en-US" sz="1700" dirty="0"/>
          </a:p>
          <a:p>
            <a:endParaRPr lang="en-US" sz="1700" dirty="0" smtClean="0"/>
          </a:p>
          <a:p>
            <a:endParaRPr lang="en-US" sz="1700" dirty="0"/>
          </a:p>
          <a:p>
            <a:endParaRPr lang="en-US" sz="1700" dirty="0" smtClean="0"/>
          </a:p>
        </p:txBody>
      </p:sp>
      <p:sp>
        <p:nvSpPr>
          <p:cNvPr id="10" name="Alternate Process 9"/>
          <p:cNvSpPr/>
          <p:nvPr/>
        </p:nvSpPr>
        <p:spPr>
          <a:xfrm>
            <a:off x="812801" y="10795000"/>
            <a:ext cx="16103599" cy="7950200"/>
          </a:xfrm>
          <a:prstGeom prst="flowChartAlternateProcess">
            <a:avLst/>
          </a:prstGeom>
          <a:gradFill flip="none" rotWithShape="1">
            <a:gsLst>
              <a:gs pos="0">
                <a:schemeClr val="accent1">
                  <a:tint val="50000"/>
                  <a:satMod val="300000"/>
                  <a:alpha val="53000"/>
                </a:schemeClr>
              </a:gs>
              <a:gs pos="35000">
                <a:schemeClr val="accent1">
                  <a:tint val="37000"/>
                  <a:satMod val="300000"/>
                  <a:alpha val="53000"/>
                </a:schemeClr>
              </a:gs>
              <a:gs pos="100000">
                <a:schemeClr val="accent1">
                  <a:tint val="15000"/>
                  <a:satMod val="350000"/>
                  <a:alpha val="53000"/>
                </a:schemeClr>
              </a:gs>
            </a:gsLst>
            <a:lin ang="16200000" scaled="1"/>
            <a:tileRect/>
          </a:gradFill>
          <a:ln w="12700" cap="flat" cmpd="sng" algn="ctr">
            <a:solidFill>
              <a:srgbClr val="DCE6F2"/>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9013" tIns="39507" rIns="79013" bIns="39507" numCol="1" rtlCol="0" anchor="t"/>
          <a:lstStyle/>
          <a:p>
            <a:r>
              <a:rPr lang="en-US" sz="2800" dirty="0" smtClean="0"/>
              <a:t>LIGO the Laser Interferometer Gravitational-wave Observatory</a:t>
            </a:r>
          </a:p>
          <a:p>
            <a:endParaRPr lang="en-US" sz="1700" dirty="0" smtClean="0"/>
          </a:p>
          <a:p>
            <a:r>
              <a:rPr lang="en-US" sz="1700" dirty="0" smtClean="0"/>
              <a:t>Gravitational waves stretch and squeeze the space they pass through, changing the distances between </a:t>
            </a:r>
          </a:p>
          <a:p>
            <a:r>
              <a:rPr lang="en-US" sz="1700" dirty="0" smtClean="0"/>
              <a:t>objects.  Therefore, we need a way to measure distance changes very accurately.  The LIGO (Laser </a:t>
            </a:r>
          </a:p>
          <a:p>
            <a:r>
              <a:rPr lang="en-US" sz="1700" dirty="0" smtClean="0"/>
              <a:t>Interferometer Gravitational-wave Observatory) detectors were built to do just that [7].  Laser light is </a:t>
            </a:r>
          </a:p>
          <a:p>
            <a:r>
              <a:rPr lang="en-US" sz="1700" dirty="0" smtClean="0"/>
              <a:t>sent down perpendicular 4 km long arms, reflected from end mirrors and then allowed to recombine </a:t>
            </a:r>
          </a:p>
          <a:p>
            <a:r>
              <a:rPr lang="en-US" sz="1700" dirty="0" smtClean="0"/>
              <a:t>and interfere.  Changes in the amount of interference indicates changes in the length of the arms.</a:t>
            </a:r>
          </a:p>
        </p:txBody>
      </p:sp>
      <p:sp>
        <p:nvSpPr>
          <p:cNvPr id="11" name="Alternate Process 10"/>
          <p:cNvSpPr/>
          <p:nvPr/>
        </p:nvSpPr>
        <p:spPr>
          <a:xfrm>
            <a:off x="812801" y="19304000"/>
            <a:ext cx="26085799" cy="7871519"/>
          </a:xfrm>
          <a:prstGeom prst="flowChartAlternateProcess">
            <a:avLst/>
          </a:prstGeom>
          <a:gradFill flip="none" rotWithShape="1">
            <a:gsLst>
              <a:gs pos="0">
                <a:schemeClr val="accent1">
                  <a:tint val="50000"/>
                  <a:satMod val="300000"/>
                  <a:alpha val="53000"/>
                </a:schemeClr>
              </a:gs>
              <a:gs pos="35000">
                <a:schemeClr val="accent1">
                  <a:tint val="37000"/>
                  <a:satMod val="300000"/>
                  <a:alpha val="53000"/>
                </a:schemeClr>
              </a:gs>
              <a:gs pos="100000">
                <a:schemeClr val="accent1">
                  <a:tint val="15000"/>
                  <a:satMod val="350000"/>
                  <a:alpha val="53000"/>
                </a:schemeClr>
              </a:gs>
            </a:gsLst>
            <a:lin ang="16200000" scaled="1"/>
            <a:tileRect/>
          </a:gradFill>
          <a:ln w="12700" cap="flat" cmpd="sng" algn="ctr">
            <a:solidFill>
              <a:srgbClr val="DCE6F2"/>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9013" tIns="39507" rIns="79013" bIns="39507" rtlCol="0" anchor="t"/>
          <a:lstStyle/>
          <a:p>
            <a:r>
              <a:rPr lang="en-US" sz="2800" dirty="0" smtClean="0"/>
              <a:t>Advanced LIGO</a:t>
            </a:r>
            <a:endParaRPr lang="en-US" sz="1700" dirty="0" smtClean="0"/>
          </a:p>
          <a:p>
            <a:endParaRPr lang="en-US" sz="1700" dirty="0" smtClean="0"/>
          </a:p>
          <a:p>
            <a:r>
              <a:rPr lang="en-US" sz="1700" dirty="0" smtClean="0"/>
              <a:t>The updates to the LIGO detectors include more powerful lasers, bigger mirrors, and more sophisticated suspension systems. </a:t>
            </a:r>
            <a:endParaRPr lang="en-US" sz="2800" dirty="0"/>
          </a:p>
        </p:txBody>
      </p:sp>
      <p:sp>
        <p:nvSpPr>
          <p:cNvPr id="12" name="Alternate Process 11"/>
          <p:cNvSpPr/>
          <p:nvPr/>
        </p:nvSpPr>
        <p:spPr>
          <a:xfrm>
            <a:off x="27508200" y="19304000"/>
            <a:ext cx="8322735" cy="7871519"/>
          </a:xfrm>
          <a:prstGeom prst="flowChartAlternateProcess">
            <a:avLst/>
          </a:prstGeom>
          <a:gradFill flip="none" rotWithShape="1">
            <a:gsLst>
              <a:gs pos="0">
                <a:schemeClr val="accent1">
                  <a:tint val="50000"/>
                  <a:satMod val="300000"/>
                  <a:alpha val="53000"/>
                </a:schemeClr>
              </a:gs>
              <a:gs pos="35000">
                <a:schemeClr val="accent1">
                  <a:tint val="37000"/>
                  <a:satMod val="300000"/>
                  <a:alpha val="53000"/>
                </a:schemeClr>
              </a:gs>
              <a:gs pos="100000">
                <a:schemeClr val="accent1">
                  <a:tint val="15000"/>
                  <a:satMod val="350000"/>
                  <a:alpha val="53000"/>
                </a:schemeClr>
              </a:gs>
            </a:gsLst>
            <a:lin ang="16200000" scaled="1"/>
            <a:tileRect/>
          </a:gradFill>
          <a:ln w="12700" cap="flat" cmpd="sng" algn="ctr">
            <a:solidFill>
              <a:srgbClr val="DCE6F2"/>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9013" tIns="39507" rIns="79013" bIns="39507" rtlCol="0" anchor="t"/>
          <a:lstStyle/>
          <a:p>
            <a:r>
              <a:rPr lang="en-US" sz="2800" dirty="0" smtClean="0"/>
              <a:t>References </a:t>
            </a:r>
          </a:p>
          <a:p>
            <a:r>
              <a:rPr lang="en-US" sz="1700" dirty="0" smtClean="0"/>
              <a:t>[</a:t>
            </a:r>
            <a:r>
              <a:rPr lang="en-US" sz="1700" dirty="0"/>
              <a:t>1</a:t>
            </a:r>
            <a:r>
              <a:rPr lang="en-US" sz="1700" dirty="0" smtClean="0"/>
              <a:t>] Taylor, J. H. and Weisberg, J. M. “Further experimental tests of relativistic gravity using the binary pulsar PSR 1913 + 16”, Ap. J. 345, p434 (1989)</a:t>
            </a:r>
          </a:p>
          <a:p>
            <a:r>
              <a:rPr lang="en-US" sz="1700" dirty="0" smtClean="0"/>
              <a:t>[2] http://www.jb.man.ac.uk/research/pulsar/doublepulsarcd/ </a:t>
            </a:r>
          </a:p>
          <a:p>
            <a:r>
              <a:rPr lang="en-US" sz="1700" dirty="0" smtClean="0"/>
              <a:t>[3] BICEP2 Collaboration “Detection of B-Mode Polarization at Degree Angular Scales by BICEP2”, Phys. Rev. </a:t>
            </a:r>
            <a:r>
              <a:rPr lang="en-US" sz="1700" dirty="0" err="1" smtClean="0"/>
              <a:t>Lett</a:t>
            </a:r>
            <a:r>
              <a:rPr lang="en-US" sz="1700" dirty="0" smtClean="0"/>
              <a:t>. 112, 241101 (2014) arXiv:1403.3985</a:t>
            </a:r>
          </a:p>
          <a:p>
            <a:r>
              <a:rPr lang="en-US" sz="1700" dirty="0" smtClean="0"/>
              <a:t>[4] http://bicepkek.org/visuals.html</a:t>
            </a:r>
          </a:p>
          <a:p>
            <a:r>
              <a:rPr lang="en-US" sz="1700" dirty="0" smtClean="0"/>
              <a:t>[5] Plank Collaboration “Planck intermediate results. XXX. The angular power spectrum of polarized dust emission at intermediate and high Galactic latitudes”, Submitted to A&amp;A, arXiv:1409.573</a:t>
            </a:r>
          </a:p>
          <a:p>
            <a:r>
              <a:rPr lang="en-US" sz="1700" dirty="0" smtClean="0"/>
              <a:t>[6] Coughlin, M. and Harms, J. “Constraining the gravitational wave energy density of the Universe in the range 0.1 Hz to 1 Hz using the Apollo Seismic Array”, Submitted to Phys. Rev. D </a:t>
            </a:r>
            <a:r>
              <a:rPr lang="en-US" sz="1700" dirty="0" err="1" smtClean="0"/>
              <a:t>arXiv</a:t>
            </a:r>
            <a:r>
              <a:rPr lang="en-US" sz="1700" dirty="0" smtClean="0"/>
              <a:t>: 1409.4680</a:t>
            </a:r>
          </a:p>
          <a:p>
            <a:r>
              <a:rPr lang="en-US" sz="1700" dirty="0" smtClean="0"/>
              <a:t>[7] The LIGO Scientific Collaboration. “Detector Description and Performance for the First Coincidence Observations between LIGO and GEO”, </a:t>
            </a:r>
            <a:r>
              <a:rPr lang="en-US" sz="1700" dirty="0" err="1" smtClean="0"/>
              <a:t>Nucl</a:t>
            </a:r>
            <a:r>
              <a:rPr lang="en-US" sz="1700" dirty="0" smtClean="0"/>
              <a:t>. </a:t>
            </a:r>
            <a:r>
              <a:rPr lang="en-US" sz="1700" dirty="0" err="1" smtClean="0"/>
              <a:t>Instrum</a:t>
            </a:r>
            <a:r>
              <a:rPr lang="en-US" sz="1700" dirty="0" smtClean="0"/>
              <a:t>. Meth. A, 517 </a:t>
            </a:r>
            <a:r>
              <a:rPr lang="en-US" sz="1700" dirty="0" err="1" smtClean="0"/>
              <a:t>p</a:t>
            </a:r>
            <a:r>
              <a:rPr lang="en-US" sz="1700" dirty="0" smtClean="0"/>
              <a:t> 154 (2004) gr-qc/0308043 </a:t>
            </a:r>
          </a:p>
          <a:p>
            <a:r>
              <a:rPr lang="en-US" sz="1700" dirty="0" smtClean="0"/>
              <a:t>[8] http://www.ligo.caltech.edu/~beckett/LIGO_Images </a:t>
            </a:r>
          </a:p>
          <a:p>
            <a:r>
              <a:rPr lang="en-US" sz="1700" dirty="0" smtClean="0"/>
              <a:t>[9] The LIGO and Virgo Collaborations. “Gravitational waves from known pulsars: results from the initial detector era”, Ap. J. 785 (2014) 119 arXiv:1309.4027</a:t>
            </a:r>
          </a:p>
          <a:p>
            <a:r>
              <a:rPr lang="en-US" sz="1700" dirty="0" smtClean="0"/>
              <a:t>[10] </a:t>
            </a:r>
            <a:r>
              <a:rPr lang="en-US" sz="1700" dirty="0" err="1" smtClean="0"/>
              <a:t>DeRosa</a:t>
            </a:r>
            <a:r>
              <a:rPr lang="en-US" sz="1700" dirty="0" smtClean="0"/>
              <a:t>, R. “Major milestone: First full lock achieved!”, LIGO Magazine, Issue 5 (2014) http://www.ligo.org/magazine</a:t>
            </a:r>
          </a:p>
          <a:p>
            <a:r>
              <a:rPr lang="en-US" sz="1700" dirty="0" smtClean="0"/>
              <a:t>[11] http://</a:t>
            </a:r>
            <a:r>
              <a:rPr lang="en-US" sz="1700" dirty="0" err="1" smtClean="0"/>
              <a:t>stuver.blogspot.com</a:t>
            </a:r>
            <a:r>
              <a:rPr lang="en-US" sz="1700" dirty="0" smtClean="0"/>
              <a:t>/2010/10/initial-</a:t>
            </a:r>
            <a:r>
              <a:rPr lang="en-US" sz="1700" dirty="0" err="1" smtClean="0"/>
              <a:t>ligo</a:t>
            </a:r>
            <a:r>
              <a:rPr lang="en-US" sz="1700" dirty="0" smtClean="0"/>
              <a:t>-is-dead-long-live-</a:t>
            </a:r>
            <a:r>
              <a:rPr lang="en-US" sz="1700" dirty="0" err="1" smtClean="0"/>
              <a:t>advanced.html</a:t>
            </a:r>
            <a:endParaRPr lang="en-US" sz="1700" dirty="0" smtClean="0"/>
          </a:p>
          <a:p>
            <a:endParaRPr lang="en-US" sz="1700" dirty="0" smtClean="0"/>
          </a:p>
          <a:p>
            <a:endParaRPr lang="en-US" sz="1700" dirty="0"/>
          </a:p>
          <a:p>
            <a:r>
              <a:rPr lang="en-US" sz="1700" dirty="0" smtClean="0"/>
              <a:t>This poster has been given LIGO document number LIGO-G1401196</a:t>
            </a:r>
            <a:endParaRPr lang="en-US" sz="1700" dirty="0" smtClean="0"/>
          </a:p>
          <a:p>
            <a:endParaRPr lang="en-US" sz="1700" dirty="0" smtClean="0"/>
          </a:p>
          <a:p>
            <a:endParaRPr lang="en-US" sz="1700" dirty="0" smtClean="0"/>
          </a:p>
          <a:p>
            <a:endParaRPr lang="en-US" sz="1700" dirty="0" smtClean="0"/>
          </a:p>
          <a:p>
            <a:endParaRPr lang="en-US" sz="2800" dirty="0"/>
          </a:p>
        </p:txBody>
      </p:sp>
      <p:pic>
        <p:nvPicPr>
          <p:cNvPr id="13" name="Picture 12" descr="lsclogo.gif"/>
          <p:cNvPicPr>
            <a:picLocks noChangeAspect="1"/>
          </p:cNvPicPr>
          <p:nvPr/>
        </p:nvPicPr>
        <p:blipFill>
          <a:blip r:embed="rId3"/>
          <a:stretch>
            <a:fillRect/>
          </a:stretch>
        </p:blipFill>
        <p:spPr>
          <a:xfrm>
            <a:off x="0" y="0"/>
            <a:ext cx="4887425" cy="1947333"/>
          </a:xfrm>
          <a:prstGeom prst="rect">
            <a:avLst/>
          </a:prstGeom>
        </p:spPr>
      </p:pic>
      <p:pic>
        <p:nvPicPr>
          <p:cNvPr id="18" name="Picture 17" descr="double_pulsar_4b.jpg"/>
          <p:cNvPicPr>
            <a:picLocks noChangeAspect="1"/>
          </p:cNvPicPr>
          <p:nvPr/>
        </p:nvPicPr>
        <p:blipFill>
          <a:blip r:embed="rId4"/>
          <a:stretch>
            <a:fillRect/>
          </a:stretch>
        </p:blipFill>
        <p:spPr>
          <a:xfrm>
            <a:off x="2362200" y="5765349"/>
            <a:ext cx="3984597" cy="2845251"/>
          </a:xfrm>
          <a:prstGeom prst="rect">
            <a:avLst/>
          </a:prstGeom>
        </p:spPr>
      </p:pic>
      <p:sp>
        <p:nvSpPr>
          <p:cNvPr id="21" name="TextBox 20"/>
          <p:cNvSpPr txBox="1"/>
          <p:nvPr/>
        </p:nvSpPr>
        <p:spPr>
          <a:xfrm>
            <a:off x="1305895" y="8574749"/>
            <a:ext cx="7228505" cy="1400383"/>
          </a:xfrm>
          <a:prstGeom prst="rect">
            <a:avLst/>
          </a:prstGeom>
          <a:noFill/>
        </p:spPr>
        <p:txBody>
          <a:bodyPr wrap="square" rtlCol="0">
            <a:spAutoFit/>
          </a:bodyPr>
          <a:lstStyle/>
          <a:p>
            <a:r>
              <a:rPr lang="en-US" sz="1700" dirty="0" smtClean="0"/>
              <a:t>Above is an artist’s depiction of two pulsars orbiting around each other and producing gravitational waves.  Pulsars are the remnants of dead stars whose powerful magnetic fields produce beams of radio waves that sweep around as the pulsar rotates.  Such systems have been observed and seem to be loosing energy to gravitational waves [1].  Image from [2].</a:t>
            </a:r>
            <a:endParaRPr lang="en-US" sz="1700" dirty="0"/>
          </a:p>
        </p:txBody>
      </p:sp>
      <p:sp>
        <p:nvSpPr>
          <p:cNvPr id="22" name="TextBox 21"/>
          <p:cNvSpPr txBox="1"/>
          <p:nvPr/>
        </p:nvSpPr>
        <p:spPr>
          <a:xfrm>
            <a:off x="18893210" y="9372600"/>
            <a:ext cx="8250977" cy="877163"/>
          </a:xfrm>
          <a:prstGeom prst="rect">
            <a:avLst/>
          </a:prstGeom>
          <a:noFill/>
        </p:spPr>
        <p:txBody>
          <a:bodyPr wrap="none" rtlCol="0">
            <a:spAutoFit/>
          </a:bodyPr>
          <a:lstStyle/>
          <a:p>
            <a:r>
              <a:rPr lang="en-US" sz="1700" dirty="0" smtClean="0"/>
              <a:t>The BICEP2 results (top) have been called into question by recent measurements of the </a:t>
            </a:r>
          </a:p>
          <a:p>
            <a:r>
              <a:rPr lang="en-US" sz="1700" dirty="0" smtClean="0"/>
              <a:t>CMB by the Plank satellite [5].  Galactic dust (bottom) can also cause polarization twists </a:t>
            </a:r>
          </a:p>
          <a:p>
            <a:r>
              <a:rPr lang="en-US" sz="1700" dirty="0" smtClean="0"/>
              <a:t>and it is uncertain how much, if not all of BICEP2’s measurement can be attributed to dust.</a:t>
            </a:r>
            <a:endParaRPr lang="en-US" sz="1700" dirty="0"/>
          </a:p>
        </p:txBody>
      </p:sp>
      <p:sp>
        <p:nvSpPr>
          <p:cNvPr id="23" name="TextBox 22"/>
          <p:cNvSpPr txBox="1"/>
          <p:nvPr/>
        </p:nvSpPr>
        <p:spPr>
          <a:xfrm>
            <a:off x="10002267" y="9399657"/>
            <a:ext cx="7066533" cy="353943"/>
          </a:xfrm>
          <a:prstGeom prst="rect">
            <a:avLst/>
          </a:prstGeom>
          <a:noFill/>
        </p:spPr>
        <p:txBody>
          <a:bodyPr wrap="square" rtlCol="0">
            <a:spAutoFit/>
          </a:bodyPr>
          <a:lstStyle/>
          <a:p>
            <a:r>
              <a:rPr lang="en-US" sz="1700" dirty="0" smtClean="0"/>
              <a:t>BICEP2 (left) and the South Pole Telescope (right).  Image from [4] </a:t>
            </a:r>
            <a:endParaRPr lang="en-US" sz="1700" dirty="0"/>
          </a:p>
        </p:txBody>
      </p:sp>
      <p:sp>
        <p:nvSpPr>
          <p:cNvPr id="24" name="TextBox 23"/>
          <p:cNvSpPr txBox="1"/>
          <p:nvPr/>
        </p:nvSpPr>
        <p:spPr>
          <a:xfrm>
            <a:off x="27160312" y="3324017"/>
            <a:ext cx="7891687" cy="1400383"/>
          </a:xfrm>
          <a:prstGeom prst="rect">
            <a:avLst/>
          </a:prstGeom>
          <a:noFill/>
        </p:spPr>
        <p:txBody>
          <a:bodyPr wrap="square" rtlCol="0">
            <a:spAutoFit/>
          </a:bodyPr>
          <a:lstStyle/>
          <a:p>
            <a:r>
              <a:rPr lang="en-US" sz="1700" dirty="0" smtClean="0"/>
              <a:t>The Apollo lunar missions left seismometers on the surface of the moon to study </a:t>
            </a:r>
          </a:p>
          <a:p>
            <a:r>
              <a:rPr lang="en-US" sz="1700" dirty="0" smtClean="0"/>
              <a:t>moonquakes.  The data from these seismometers was studied for evidence of </a:t>
            </a:r>
          </a:p>
          <a:p>
            <a:r>
              <a:rPr lang="en-US" sz="1700" dirty="0" smtClean="0"/>
              <a:t>passing gravitational waves.  No evidence was found which places upper limits on the </a:t>
            </a:r>
          </a:p>
          <a:p>
            <a:r>
              <a:rPr lang="en-US" sz="1700" dirty="0" smtClean="0"/>
              <a:t>strength of the gravitational wave background in the frequency range 0.1 – 1 Hz [6].</a:t>
            </a:r>
          </a:p>
          <a:p>
            <a:r>
              <a:rPr lang="en-US" sz="1700" dirty="0" smtClean="0"/>
              <a:t>Gravitational waves at this frequency are outside of LIGO’s sensitivity range.</a:t>
            </a:r>
            <a:endParaRPr lang="en-US" sz="1700" dirty="0"/>
          </a:p>
        </p:txBody>
      </p:sp>
      <p:sp>
        <p:nvSpPr>
          <p:cNvPr id="28" name="TextBox 27"/>
          <p:cNvSpPr txBox="1"/>
          <p:nvPr/>
        </p:nvSpPr>
        <p:spPr>
          <a:xfrm>
            <a:off x="10515600" y="14325600"/>
            <a:ext cx="5334000" cy="877163"/>
          </a:xfrm>
          <a:prstGeom prst="rect">
            <a:avLst/>
          </a:prstGeom>
          <a:noFill/>
        </p:spPr>
        <p:txBody>
          <a:bodyPr wrap="square" rtlCol="0">
            <a:spAutoFit/>
          </a:bodyPr>
          <a:lstStyle/>
          <a:p>
            <a:r>
              <a:rPr lang="en-US" sz="1700" dirty="0" smtClean="0"/>
              <a:t>LIGO Hanford Observatory in Hanford, WA (above) and </a:t>
            </a:r>
          </a:p>
          <a:p>
            <a:r>
              <a:rPr lang="en-US" sz="1700" dirty="0" smtClean="0"/>
              <a:t>LIGO Livingston Observatory in Livingston, LA (below)</a:t>
            </a:r>
          </a:p>
          <a:p>
            <a:r>
              <a:rPr lang="en-US" sz="1700" dirty="0" smtClean="0"/>
              <a:t>Images from [8]</a:t>
            </a:r>
            <a:endParaRPr lang="en-US" sz="1700" dirty="0"/>
          </a:p>
        </p:txBody>
      </p:sp>
      <p:sp>
        <p:nvSpPr>
          <p:cNvPr id="31" name="Alternate Process 30"/>
          <p:cNvSpPr/>
          <p:nvPr/>
        </p:nvSpPr>
        <p:spPr>
          <a:xfrm>
            <a:off x="17678400" y="10795000"/>
            <a:ext cx="18152534" cy="7950200"/>
          </a:xfrm>
          <a:prstGeom prst="flowChartAlternateProcess">
            <a:avLst/>
          </a:prstGeom>
          <a:gradFill flip="none" rotWithShape="1">
            <a:gsLst>
              <a:gs pos="0">
                <a:schemeClr val="accent1">
                  <a:tint val="50000"/>
                  <a:satMod val="300000"/>
                  <a:alpha val="53000"/>
                </a:schemeClr>
              </a:gs>
              <a:gs pos="35000">
                <a:schemeClr val="accent1">
                  <a:tint val="37000"/>
                  <a:satMod val="300000"/>
                  <a:alpha val="53000"/>
                </a:schemeClr>
              </a:gs>
              <a:gs pos="100000">
                <a:schemeClr val="accent1">
                  <a:tint val="15000"/>
                  <a:satMod val="350000"/>
                  <a:alpha val="53000"/>
                </a:schemeClr>
              </a:gs>
            </a:gsLst>
            <a:lin ang="16200000" scaled="1"/>
            <a:tileRect/>
          </a:gradFill>
          <a:ln w="12700" cap="flat" cmpd="sng" algn="ctr">
            <a:solidFill>
              <a:srgbClr val="DCE6F2"/>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9013" tIns="39507" rIns="79013" bIns="39507" rtlCol="0" anchor="t"/>
          <a:lstStyle/>
          <a:p>
            <a:r>
              <a:rPr lang="en-US" sz="2800" dirty="0" smtClean="0"/>
              <a:t>Initial LIGO results</a:t>
            </a:r>
            <a:endParaRPr lang="en-US" sz="1700" dirty="0" smtClean="0"/>
          </a:p>
          <a:p>
            <a:endParaRPr lang="en-US" sz="1700" dirty="0" smtClean="0"/>
          </a:p>
          <a:p>
            <a:r>
              <a:rPr lang="en-US" sz="1700" dirty="0" smtClean="0"/>
              <a:t>Data from the LIGO detectors has been collected and analyzed, along with the</a:t>
            </a:r>
          </a:p>
          <a:p>
            <a:r>
              <a:rPr lang="en-US" sz="1700" dirty="0" smtClean="0"/>
              <a:t>data from other gravitational wave detectors such as the Virgo detector in Italy, </a:t>
            </a:r>
          </a:p>
          <a:p>
            <a:r>
              <a:rPr lang="en-US" sz="1700" dirty="0" smtClean="0"/>
              <a:t>GEO600 in Germany, and TAMA in Japan.  None of the analyses completed thus far </a:t>
            </a:r>
          </a:p>
          <a:p>
            <a:r>
              <a:rPr lang="en-US" sz="1700" dirty="0" smtClean="0"/>
              <a:t>has found a gravitational wave signal.  However, even not detecting gravitational </a:t>
            </a:r>
          </a:p>
          <a:p>
            <a:r>
              <a:rPr lang="en-US" sz="1700" dirty="0" smtClean="0"/>
              <a:t>waves has allowed LIGO scientists to make some important astrophysical </a:t>
            </a:r>
          </a:p>
          <a:p>
            <a:r>
              <a:rPr lang="en-US" sz="1700" dirty="0" smtClean="0"/>
              <a:t>discoveries.  </a:t>
            </a:r>
          </a:p>
          <a:p>
            <a:endParaRPr lang="en-US" sz="1700" dirty="0" smtClean="0"/>
          </a:p>
          <a:p>
            <a:r>
              <a:rPr lang="en-US" sz="1700" dirty="0" smtClean="0"/>
              <a:t>One example of astrophysics coming from LIGO observations involves measuring the </a:t>
            </a:r>
          </a:p>
          <a:p>
            <a:r>
              <a:rPr lang="en-US" sz="1700" dirty="0" smtClean="0"/>
              <a:t>strength of pulsars’ outer crust.  The stronger the crust, the more </a:t>
            </a:r>
            <a:r>
              <a:rPr lang="en-US" sz="1700" dirty="0" err="1" smtClean="0"/>
              <a:t>aspherical</a:t>
            </a:r>
            <a:r>
              <a:rPr lang="en-US" sz="1700" dirty="0" smtClean="0"/>
              <a:t> a pulsar </a:t>
            </a:r>
          </a:p>
          <a:p>
            <a:r>
              <a:rPr lang="en-US" sz="1700" dirty="0" smtClean="0"/>
              <a:t>can be and the stronger the gravitational waves it can emit.  The picture at right</a:t>
            </a:r>
          </a:p>
          <a:p>
            <a:r>
              <a:rPr lang="en-US" sz="1700" dirty="0" smtClean="0"/>
              <a:t>shows the sensitivity of the LIGO and Virgo detectors during different data runs.  Each</a:t>
            </a:r>
          </a:p>
          <a:p>
            <a:r>
              <a:rPr lang="en-US" sz="1700" dirty="0" smtClean="0"/>
              <a:t>triangle is an upper limit on the amount of gravitational radiation produced by an </a:t>
            </a:r>
          </a:p>
          <a:p>
            <a:r>
              <a:rPr lang="en-US" sz="1700" dirty="0" smtClean="0"/>
              <a:t>individual pulsar based on its slowing spin.  The star at the same frequency is an</a:t>
            </a:r>
          </a:p>
          <a:p>
            <a:r>
              <a:rPr lang="en-US" sz="1700" dirty="0" smtClean="0"/>
              <a:t>upper limit on the gravitational waves based on LIGO/Virgo data.  For a couple of </a:t>
            </a:r>
          </a:p>
          <a:p>
            <a:r>
              <a:rPr lang="en-US" sz="1700" dirty="0" smtClean="0"/>
              <a:t>pulsars, the star is lower than the triangle, meaning that LIGO and Virgo have set</a:t>
            </a:r>
          </a:p>
          <a:p>
            <a:r>
              <a:rPr lang="en-US" sz="1700" dirty="0" smtClean="0"/>
              <a:t>the best limit on the gravitational waves and therefore give the most information</a:t>
            </a:r>
          </a:p>
          <a:p>
            <a:r>
              <a:rPr lang="en-US" sz="1700" dirty="0" smtClean="0"/>
              <a:t>about the structure of the pulsars [9] </a:t>
            </a:r>
          </a:p>
          <a:p>
            <a:endParaRPr lang="en-US" sz="1700" dirty="0" smtClean="0"/>
          </a:p>
        </p:txBody>
      </p:sp>
      <p:sp>
        <p:nvSpPr>
          <p:cNvPr id="42" name="TextBox 41"/>
          <p:cNvSpPr txBox="1"/>
          <p:nvPr/>
        </p:nvSpPr>
        <p:spPr>
          <a:xfrm>
            <a:off x="10589737" y="26136600"/>
            <a:ext cx="9831863" cy="877163"/>
          </a:xfrm>
          <a:prstGeom prst="rect">
            <a:avLst/>
          </a:prstGeom>
          <a:noFill/>
        </p:spPr>
        <p:txBody>
          <a:bodyPr wrap="square" rtlCol="0">
            <a:spAutoFit/>
          </a:bodyPr>
          <a:lstStyle/>
          <a:p>
            <a:r>
              <a:rPr lang="en-US" sz="1700" dirty="0" smtClean="0"/>
              <a:t>Sensitivity comparison between Initial LIGO (</a:t>
            </a:r>
            <a:r>
              <a:rPr lang="en-US" sz="1700" dirty="0" err="1" smtClean="0"/>
              <a:t>eLIGO</a:t>
            </a:r>
            <a:r>
              <a:rPr lang="en-US" sz="1700" dirty="0" smtClean="0"/>
              <a:t>) and the Advanced LIGO Livingston  detector in July (</a:t>
            </a:r>
            <a:r>
              <a:rPr lang="en-US" sz="1700" dirty="0" err="1" smtClean="0"/>
              <a:t>aLIGO</a:t>
            </a:r>
            <a:r>
              <a:rPr lang="en-US" sz="1700" dirty="0" smtClean="0"/>
              <a:t>).  The new detector is already more sensitive even though not all systems have been installed and tuned.  Image from [10].</a:t>
            </a:r>
          </a:p>
        </p:txBody>
      </p:sp>
      <p:pic>
        <p:nvPicPr>
          <p:cNvPr id="45" name="Picture 44" descr="HiResHanford_3sm.jpg"/>
          <p:cNvPicPr>
            <a:picLocks noChangeAspect="1"/>
          </p:cNvPicPr>
          <p:nvPr/>
        </p:nvPicPr>
        <p:blipFill>
          <a:blip r:embed="rId5"/>
          <a:stretch>
            <a:fillRect/>
          </a:stretch>
        </p:blipFill>
        <p:spPr>
          <a:xfrm>
            <a:off x="10604897" y="10972800"/>
            <a:ext cx="5015660" cy="3315071"/>
          </a:xfrm>
          <a:prstGeom prst="rect">
            <a:avLst/>
          </a:prstGeom>
        </p:spPr>
      </p:pic>
      <p:pic>
        <p:nvPicPr>
          <p:cNvPr id="46" name="Picture 45" descr="HiResLivingston_6sm.jpg"/>
          <p:cNvPicPr>
            <a:picLocks noChangeAspect="1"/>
          </p:cNvPicPr>
          <p:nvPr/>
        </p:nvPicPr>
        <p:blipFill>
          <a:blip r:embed="rId6"/>
          <a:stretch>
            <a:fillRect/>
          </a:stretch>
        </p:blipFill>
        <p:spPr>
          <a:xfrm>
            <a:off x="10591800" y="15202763"/>
            <a:ext cx="5028756" cy="3375567"/>
          </a:xfrm>
          <a:prstGeom prst="rect">
            <a:avLst/>
          </a:prstGeom>
        </p:spPr>
      </p:pic>
      <p:sp>
        <p:nvSpPr>
          <p:cNvPr id="52" name="TextBox 51"/>
          <p:cNvSpPr txBox="1"/>
          <p:nvPr/>
        </p:nvSpPr>
        <p:spPr>
          <a:xfrm>
            <a:off x="2220295" y="26593800"/>
            <a:ext cx="5780705" cy="353943"/>
          </a:xfrm>
          <a:prstGeom prst="rect">
            <a:avLst/>
          </a:prstGeom>
          <a:noFill/>
        </p:spPr>
        <p:txBody>
          <a:bodyPr wrap="square" rtlCol="0">
            <a:spAutoFit/>
          </a:bodyPr>
          <a:lstStyle/>
          <a:p>
            <a:r>
              <a:rPr lang="en-US" sz="1700" dirty="0" smtClean="0"/>
              <a:t>Alignment of new mirrors at LIGO Livingston Observatory.</a:t>
            </a:r>
            <a:endParaRPr lang="en-US" sz="1700" dirty="0"/>
          </a:p>
        </p:txBody>
      </p:sp>
      <p:pic>
        <p:nvPicPr>
          <p:cNvPr id="53" name="Picture 52" descr="ligodiag.gif"/>
          <p:cNvPicPr>
            <a:picLocks noChangeAspect="1"/>
          </p:cNvPicPr>
          <p:nvPr/>
        </p:nvPicPr>
        <p:blipFill>
          <a:blip r:embed="rId7"/>
          <a:stretch>
            <a:fillRect/>
          </a:stretch>
        </p:blipFill>
        <p:spPr>
          <a:xfrm>
            <a:off x="2342322" y="13411200"/>
            <a:ext cx="6192078" cy="4800600"/>
          </a:xfrm>
          <a:prstGeom prst="rect">
            <a:avLst/>
          </a:prstGeom>
        </p:spPr>
      </p:pic>
      <p:pic>
        <p:nvPicPr>
          <p:cNvPr id="55" name="Picture 54" descr="ligologo.gif"/>
          <p:cNvPicPr>
            <a:picLocks noChangeAspect="1"/>
          </p:cNvPicPr>
          <p:nvPr/>
        </p:nvPicPr>
        <p:blipFill>
          <a:blip r:embed="rId8"/>
          <a:stretch>
            <a:fillRect/>
          </a:stretch>
        </p:blipFill>
        <p:spPr>
          <a:xfrm>
            <a:off x="33604200" y="0"/>
            <a:ext cx="2908300" cy="1968500"/>
          </a:xfrm>
          <a:prstGeom prst="rect">
            <a:avLst/>
          </a:prstGeom>
        </p:spPr>
      </p:pic>
      <p:pic>
        <p:nvPicPr>
          <p:cNvPr id="2" name="Picture 1" descr="BICEP2-signal.jpe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506497" y="2895600"/>
            <a:ext cx="6096703" cy="3120198"/>
          </a:xfrm>
          <a:prstGeom prst="rect">
            <a:avLst/>
          </a:prstGeom>
        </p:spPr>
      </p:pic>
      <p:pic>
        <p:nvPicPr>
          <p:cNvPr id="6" name="Picture 5" descr="Bicep2bd.png"/>
          <p:cNvPicPr>
            <a:picLocks noChangeAspect="1"/>
          </p:cNvPicPr>
          <p:nvPr/>
        </p:nvPicPr>
        <p:blipFill rotWithShape="1">
          <a:blip r:embed="rId10">
            <a:extLst>
              <a:ext uri="{28A0092B-C50C-407E-A947-70E740481C1C}">
                <a14:useLocalDpi xmlns:a14="http://schemas.microsoft.com/office/drawing/2010/main" val="0"/>
              </a:ext>
            </a:extLst>
          </a:blip>
          <a:srcRect b="13274"/>
          <a:stretch/>
        </p:blipFill>
        <p:spPr>
          <a:xfrm>
            <a:off x="10515600" y="5644022"/>
            <a:ext cx="6953037" cy="3728578"/>
          </a:xfrm>
          <a:prstGeom prst="rect">
            <a:avLst/>
          </a:prstGeom>
        </p:spPr>
      </p:pic>
      <p:pic>
        <p:nvPicPr>
          <p:cNvPr id="7" name="Picture 6" descr="planckdustmap.jpe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507200" y="6096000"/>
            <a:ext cx="6096001" cy="3287623"/>
          </a:xfrm>
          <a:prstGeom prst="rect">
            <a:avLst/>
          </a:prstGeom>
        </p:spPr>
      </p:pic>
      <p:pic>
        <p:nvPicPr>
          <p:cNvPr id="14" name="Picture 13" descr="1-BTFY0vQpwzdnlhVDZppVig.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240080" y="4953000"/>
            <a:ext cx="7801857" cy="4167257"/>
          </a:xfrm>
          <a:prstGeom prst="rect">
            <a:avLst/>
          </a:prstGeom>
        </p:spPr>
      </p:pic>
      <p:sp>
        <p:nvSpPr>
          <p:cNvPr id="47" name="TextBox 46"/>
          <p:cNvSpPr txBox="1"/>
          <p:nvPr/>
        </p:nvSpPr>
        <p:spPr>
          <a:xfrm>
            <a:off x="20269200" y="25603307"/>
            <a:ext cx="6312746" cy="1400383"/>
          </a:xfrm>
          <a:prstGeom prst="rect">
            <a:avLst/>
          </a:prstGeom>
          <a:noFill/>
        </p:spPr>
        <p:txBody>
          <a:bodyPr wrap="none" rtlCol="0">
            <a:spAutoFit/>
          </a:bodyPr>
          <a:lstStyle/>
          <a:p>
            <a:r>
              <a:rPr lang="en-US" sz="1700" dirty="0" smtClean="0"/>
              <a:t>The above diagram shows the volume of space for which Initial LIGO </a:t>
            </a:r>
          </a:p>
          <a:p>
            <a:r>
              <a:rPr lang="en-US" sz="1700" dirty="0" smtClean="0"/>
              <a:t>was able to measure gravitational waves produced by the </a:t>
            </a:r>
            <a:r>
              <a:rPr lang="en-US" sz="1700" dirty="0" err="1" smtClean="0"/>
              <a:t>inspiral</a:t>
            </a:r>
            <a:r>
              <a:rPr lang="en-US" sz="1700" dirty="0" smtClean="0"/>
              <a:t> of </a:t>
            </a:r>
          </a:p>
          <a:p>
            <a:r>
              <a:rPr lang="en-US" sz="1700" dirty="0" smtClean="0"/>
              <a:t>two neutron stars.  Once the detectors are upgraded, Advanced LIGO </a:t>
            </a:r>
          </a:p>
          <a:p>
            <a:r>
              <a:rPr lang="en-US" sz="1700" dirty="0" smtClean="0"/>
              <a:t>will be able to see far enough to make frequent detections.  Image </a:t>
            </a:r>
          </a:p>
          <a:p>
            <a:r>
              <a:rPr lang="en-US" sz="1700" dirty="0" smtClean="0"/>
              <a:t>from [11].</a:t>
            </a:r>
          </a:p>
        </p:txBody>
      </p:sp>
      <p:pic>
        <p:nvPicPr>
          <p:cNvPr id="15" name="Picture 14" descr="394439_289556137818516_639837802_n.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05896" y="20802600"/>
            <a:ext cx="8696371" cy="5770404"/>
          </a:xfrm>
          <a:prstGeom prst="rect">
            <a:avLst/>
          </a:prstGeom>
        </p:spPr>
      </p:pic>
      <p:pic>
        <p:nvPicPr>
          <p:cNvPr id="19" name="Picture 18" descr="aLIGOsensitivity.tif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825487" y="20765883"/>
            <a:ext cx="8523339" cy="5370717"/>
          </a:xfrm>
          <a:prstGeom prst="rect">
            <a:avLst/>
          </a:prstGeom>
        </p:spPr>
      </p:pic>
      <p:pic>
        <p:nvPicPr>
          <p:cNvPr id="20" name="Picture 19" descr="senscurve.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6076015" y="11353800"/>
            <a:ext cx="8975984" cy="6411417"/>
          </a:xfrm>
          <a:prstGeom prst="rect">
            <a:avLst/>
          </a:prstGeom>
        </p:spPr>
      </p:pic>
      <p:pic>
        <p:nvPicPr>
          <p:cNvPr id="48" name="Picture 7" descr="BeverlysPicture"/>
          <p:cNvPicPr>
            <a:picLocks noChangeAspect="1" noChangeArrowheads="1"/>
          </p:cNvPicPr>
          <p:nvPr/>
        </p:nvPicPr>
        <p:blipFill>
          <a:blip r:embed="rId16"/>
          <a:srcRect/>
          <a:stretch>
            <a:fillRect/>
          </a:stretch>
        </p:blipFill>
        <p:spPr bwMode="auto">
          <a:xfrm>
            <a:off x="20269200" y="20269200"/>
            <a:ext cx="6116220" cy="520169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1841</TotalTime>
  <Words>1243</Words>
  <Application>Microsoft Macintosh PowerPoint</Application>
  <PresentationFormat>Custom</PresentationFormat>
  <Paragraphs>89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Andrews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Tiffany Summerscales</cp:lastModifiedBy>
  <cp:revision>84</cp:revision>
  <dcterms:created xsi:type="dcterms:W3CDTF">2013-10-27T19:08:16Z</dcterms:created>
  <dcterms:modified xsi:type="dcterms:W3CDTF">2014-10-07T13:21:31Z</dcterms:modified>
</cp:coreProperties>
</file>