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3" r:id="rId9"/>
    <p:sldId id="266" r:id="rId10"/>
    <p:sldId id="265" r:id="rId11"/>
    <p:sldId id="271" r:id="rId12"/>
    <p:sldId id="274" r:id="rId13"/>
    <p:sldId id="267" r:id="rId14"/>
    <p:sldId id="268" r:id="rId15"/>
    <p:sldId id="270" r:id="rId16"/>
    <p:sldId id="275" r:id="rId17"/>
    <p:sldId id="26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5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licon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-484909"/>
            <a:ext cx="7800109" cy="7800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0793"/>
            <a:ext cx="7772400" cy="978408"/>
          </a:xfrm>
        </p:spPr>
        <p:txBody>
          <a:bodyPr/>
          <a:lstStyle/>
          <a:p>
            <a:r>
              <a:rPr lang="en-US" dirty="0" smtClean="0"/>
              <a:t>Mechanical Quality Factor of Cryogenic Silicon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0891"/>
            <a:ext cx="7772400" cy="877824"/>
          </a:xfrm>
        </p:spPr>
        <p:txBody>
          <a:bodyPr>
            <a:normAutofit/>
          </a:bodyPr>
          <a:lstStyle/>
          <a:p>
            <a:r>
              <a:rPr lang="en-US" dirty="0" smtClean="0"/>
              <a:t>Marie Lu</a:t>
            </a:r>
          </a:p>
          <a:p>
            <a:r>
              <a:rPr lang="en-US" dirty="0" smtClean="0"/>
              <a:t>Mentor: Nicolas Smith</a:t>
            </a:r>
          </a:p>
        </p:txBody>
      </p:sp>
    </p:spTree>
    <p:extLst>
      <p:ext uri="{BB962C8B-B14F-4D97-AF65-F5344CB8AC3E}">
        <p14:creationId xmlns:p14="http://schemas.microsoft.com/office/powerpoint/2010/main" val="91920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36446" y="1761569"/>
            <a:ext cx="5183909" cy="1429871"/>
          </a:xfrm>
        </p:spPr>
        <p:txBody>
          <a:bodyPr vert="vert">
            <a:normAutofit/>
          </a:bodyPr>
          <a:lstStyle/>
          <a:p>
            <a:r>
              <a:rPr lang="en-US" sz="3500" dirty="0" smtClean="0"/>
              <a:t>C</a:t>
            </a:r>
            <a:br>
              <a:rPr lang="en-US" sz="3500" dirty="0" smtClean="0"/>
            </a:br>
            <a:r>
              <a:rPr lang="en-US" sz="3500" dirty="0" smtClean="0"/>
              <a:t>R</a:t>
            </a:r>
            <a:br>
              <a:rPr lang="en-US" sz="3500" dirty="0" smtClean="0"/>
            </a:br>
            <a:r>
              <a:rPr lang="en-US" sz="3500" dirty="0" smtClean="0"/>
              <a:t>Y</a:t>
            </a:r>
            <a:br>
              <a:rPr lang="en-US" sz="3500" dirty="0" smtClean="0"/>
            </a:br>
            <a:r>
              <a:rPr lang="en-US" sz="3500" dirty="0" smtClean="0"/>
              <a:t>O</a:t>
            </a:r>
            <a:br>
              <a:rPr lang="en-US" sz="3500" dirty="0" smtClean="0"/>
            </a:br>
            <a:r>
              <a:rPr lang="en-US" sz="3500" dirty="0" smtClean="0"/>
              <a:t>S</a:t>
            </a:r>
            <a:br>
              <a:rPr lang="en-US" sz="3500" dirty="0" smtClean="0"/>
            </a:br>
            <a:r>
              <a:rPr lang="en-US" sz="3500" dirty="0" smtClean="0"/>
              <a:t>T</a:t>
            </a:r>
            <a:br>
              <a:rPr lang="en-US" sz="3500" dirty="0" smtClean="0"/>
            </a:br>
            <a:r>
              <a:rPr lang="en-US" sz="3500" dirty="0" smtClean="0"/>
              <a:t>A</a:t>
            </a:r>
            <a:br>
              <a:rPr lang="en-US" sz="3500" dirty="0" smtClean="0"/>
            </a:br>
            <a:r>
              <a:rPr lang="en-US" sz="3500" dirty="0"/>
              <a:t>T</a:t>
            </a:r>
          </a:p>
        </p:txBody>
      </p:sp>
      <p:pic>
        <p:nvPicPr>
          <p:cNvPr id="3" name="Picture 2" descr="Screenshot 2014-07-15 12.00.56 - with annotation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94" y="600363"/>
            <a:ext cx="7074106" cy="5738091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 rot="16200000">
            <a:off x="-1804914" y="1224346"/>
            <a:ext cx="5981262" cy="1429873"/>
          </a:xfrm>
          <a:prstGeom prst="rect">
            <a:avLst/>
          </a:prstGeom>
        </p:spPr>
        <p:txBody>
          <a:bodyPr vert="vert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D</a:t>
            </a:r>
          </a:p>
          <a:p>
            <a:r>
              <a:rPr lang="en-US" sz="3500" dirty="0" smtClean="0"/>
              <a:t>E</a:t>
            </a:r>
          </a:p>
          <a:p>
            <a:r>
              <a:rPr lang="en-US" sz="3500" dirty="0" smtClean="0"/>
              <a:t>S</a:t>
            </a:r>
          </a:p>
          <a:p>
            <a:r>
              <a:rPr lang="en-US" sz="3500" dirty="0" smtClean="0"/>
              <a:t>I</a:t>
            </a:r>
          </a:p>
          <a:p>
            <a:r>
              <a:rPr lang="en-US" sz="3500" dirty="0" smtClean="0"/>
              <a:t>G</a:t>
            </a:r>
          </a:p>
          <a:p>
            <a:r>
              <a:rPr lang="en-US" sz="35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719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0804_16373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29334" b="392"/>
          <a:stretch/>
        </p:blipFill>
        <p:spPr>
          <a:xfrm rot="5400000">
            <a:off x="1885085" y="628698"/>
            <a:ext cx="5333999" cy="51232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206998" y="292441"/>
            <a:ext cx="542636" cy="600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49634" y="2520714"/>
            <a:ext cx="2112818" cy="11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82816" y="985169"/>
            <a:ext cx="438727" cy="450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83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31"/>
            <a:ext cx="7770813" cy="1429871"/>
          </a:xfrm>
        </p:spPr>
        <p:txBody>
          <a:bodyPr/>
          <a:lstStyle/>
          <a:p>
            <a:r>
              <a:rPr lang="en-US" dirty="0" smtClean="0"/>
              <a:t>Obtaining </a:t>
            </a:r>
            <a:r>
              <a:rPr lang="en-US" dirty="0" err="1"/>
              <a:t>φ</a:t>
            </a:r>
            <a:r>
              <a:rPr lang="en-US" dirty="0"/>
              <a:t> </a:t>
            </a:r>
          </a:p>
        </p:txBody>
      </p:sp>
      <p:pic>
        <p:nvPicPr>
          <p:cNvPr id="7" name="Picture 6" descr="Si_rd_curve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00" y="1339270"/>
            <a:ext cx="6973457" cy="52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6057"/>
            <a:ext cx="7770813" cy="142987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" name="Picture 7" descr="loss_predic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"/>
          <a:stretch/>
        </p:blipFill>
        <p:spPr>
          <a:xfrm>
            <a:off x="1159124" y="1021777"/>
            <a:ext cx="7015018" cy="552103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9" name="Oval 8"/>
          <p:cNvSpPr/>
          <p:nvPr/>
        </p:nvSpPr>
        <p:spPr>
          <a:xfrm>
            <a:off x="7631505" y="4883730"/>
            <a:ext cx="207818" cy="207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68969" y="4779820"/>
            <a:ext cx="1627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241.5 Hz Mode: 296K, Q = 2784, Error = 6.2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Screen Shot 2014-08-21 at 12.03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316" r="6425"/>
          <a:stretch/>
        </p:blipFill>
        <p:spPr>
          <a:xfrm>
            <a:off x="4756724" y="2770909"/>
            <a:ext cx="2147455" cy="669635"/>
          </a:xfrm>
          <a:prstGeom prst="rect">
            <a:avLst/>
          </a:prstGeom>
        </p:spPr>
      </p:pic>
      <p:pic>
        <p:nvPicPr>
          <p:cNvPr id="4" name="Picture 3" descr="Screen Shot 2014-08-21 at 12.04.01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-810" r="16479" b="7201"/>
          <a:stretch/>
        </p:blipFill>
        <p:spPr>
          <a:xfrm>
            <a:off x="5818909" y="3440544"/>
            <a:ext cx="992910" cy="5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tilever_motion.png"/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b="27946"/>
          <a:stretch/>
        </p:blipFill>
        <p:spPr>
          <a:xfrm>
            <a:off x="685801" y="1494840"/>
            <a:ext cx="7770812" cy="3481244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indicate that clamp loss is still dominant</a:t>
            </a:r>
          </a:p>
          <a:p>
            <a:r>
              <a:rPr lang="en-US" dirty="0" smtClean="0"/>
              <a:t>To improve clamp, reduce strain energy lost in steel.</a:t>
            </a:r>
          </a:p>
          <a:p>
            <a:r>
              <a:rPr lang="en-US" dirty="0" smtClean="0"/>
              <a:t>We focused on clamp shapes and dimensions before</a:t>
            </a:r>
          </a:p>
          <a:p>
            <a:r>
              <a:rPr lang="en-US" dirty="0" smtClean="0"/>
              <a:t>Now we look into wafer design</a:t>
            </a:r>
          </a:p>
        </p:txBody>
      </p:sp>
    </p:spTree>
    <p:extLst>
      <p:ext uri="{BB962C8B-B14F-4D97-AF65-F5344CB8AC3E}">
        <p14:creationId xmlns:p14="http://schemas.microsoft.com/office/powerpoint/2010/main" val="22203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7552" y="3071091"/>
            <a:ext cx="347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1) Reduce wafer thickness.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6355" y="3071091"/>
            <a:ext cx="305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EB8EA"/>
                </a:solidFill>
              </a:rPr>
              <a:t>2) Decrease cantilever width</a:t>
            </a:r>
            <a:endParaRPr lang="en-US" dirty="0">
              <a:solidFill>
                <a:srgbClr val="6EB8E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6" y="3868217"/>
            <a:ext cx="4075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EB8EA"/>
                </a:solidFill>
              </a:rPr>
              <a:t>3) Simplify the geometry. </a:t>
            </a:r>
          </a:p>
          <a:p>
            <a:endParaRPr lang="en-US" dirty="0">
              <a:solidFill>
                <a:srgbClr val="6EB8EA"/>
              </a:solidFill>
            </a:endParaRPr>
          </a:p>
          <a:p>
            <a:r>
              <a:rPr lang="en-US" dirty="0" smtClean="0">
                <a:solidFill>
                  <a:srgbClr val="6EB8EA"/>
                </a:solidFill>
              </a:rPr>
              <a:t>Geometry might be why the 241.5 Hz mode had less loss than the 242 Hz mode. </a:t>
            </a:r>
            <a:r>
              <a:rPr lang="en-US" dirty="0" smtClean="0">
                <a:solidFill>
                  <a:srgbClr val="6EB8EA"/>
                </a:solidFill>
              </a:rPr>
              <a:t>Use higher order modes too?</a:t>
            </a:r>
            <a:endParaRPr lang="en-US" dirty="0">
              <a:solidFill>
                <a:srgbClr val="6EB8E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2" y="-150064"/>
            <a:ext cx="4294873" cy="3221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728" y="2794060"/>
            <a:ext cx="1627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Frequency (Hz)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04111" y="1200742"/>
            <a:ext cx="157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Strain Energy Ratio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88" y="-150066"/>
            <a:ext cx="4274956" cy="322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7" y="3440422"/>
            <a:ext cx="4556769" cy="34175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0844" y="2805605"/>
            <a:ext cx="1627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Frequency (Hz)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1178" y="6581001"/>
            <a:ext cx="1627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Frequency (Hz)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8467" y="5601820"/>
            <a:ext cx="421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EB8EA"/>
                </a:solidFill>
              </a:rPr>
              <a:t>4) Study oscillation of the flaps rather than cantilevers</a:t>
            </a:r>
            <a:endParaRPr lang="en-US" dirty="0">
              <a:solidFill>
                <a:srgbClr val="6EB8EA"/>
              </a:solidFill>
            </a:endParaRPr>
          </a:p>
        </p:txBody>
      </p:sp>
      <p:pic>
        <p:nvPicPr>
          <p:cNvPr id="9" name="Picture 8" descr="question-m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3868217"/>
            <a:ext cx="1475509" cy="14755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4247076" y="1200742"/>
            <a:ext cx="157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Strain Energy Ratio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405677" y="5059233"/>
            <a:ext cx="157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Strain Energy Ratio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3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 our current experimental design until we can measure a maximum Q </a:t>
            </a:r>
            <a:r>
              <a:rPr lang="en-US" sz="2400" dirty="0"/>
              <a:t>≈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/>
              <a:t>or better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Implement the control loops to continuously measure Q</a:t>
            </a:r>
            <a:endParaRPr lang="en-US" sz="2400" dirty="0" smtClean="0"/>
          </a:p>
          <a:p>
            <a:r>
              <a:rPr lang="en-US" sz="2400" dirty="0" smtClean="0"/>
              <a:t>Understand changes in Q with temperature and frequency </a:t>
            </a:r>
            <a:endParaRPr lang="en-US" dirty="0" smtClean="0"/>
          </a:p>
          <a:p>
            <a:r>
              <a:rPr lang="en-US" dirty="0" smtClean="0"/>
              <a:t>Then study the changes in Q of the silicon due to thin film deposition. </a:t>
            </a:r>
          </a:p>
          <a:p>
            <a:pPr lvl="1"/>
            <a:r>
              <a:rPr lang="en-US" dirty="0" smtClean="0"/>
              <a:t>Films will be for controlling reflectivity of masses. </a:t>
            </a:r>
          </a:p>
          <a:p>
            <a:pPr lvl="1"/>
            <a:r>
              <a:rPr lang="en-US" dirty="0" smtClean="0"/>
              <a:t>There could be deformations </a:t>
            </a:r>
            <a:r>
              <a:rPr lang="en-US" dirty="0"/>
              <a:t>due to thin film </a:t>
            </a:r>
            <a:r>
              <a:rPr lang="en-US" dirty="0" smtClean="0"/>
              <a:t>deposition</a:t>
            </a:r>
          </a:p>
          <a:p>
            <a:pPr lvl="1"/>
            <a:r>
              <a:rPr lang="en-US" dirty="0" smtClean="0"/>
              <a:t>Additional sources of loss between </a:t>
            </a:r>
            <a:endParaRPr lang="en-US" dirty="0"/>
          </a:p>
          <a:p>
            <a:pPr lvl="1"/>
            <a:r>
              <a:rPr lang="en-US" dirty="0"/>
              <a:t>How the curvature will affect laser reflectivity.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vitationalwaves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693" y="0"/>
            <a:ext cx="10915200" cy="730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my mentor </a:t>
            </a:r>
            <a:r>
              <a:rPr lang="en-US" dirty="0" err="1" smtClean="0"/>
              <a:t>Nic</a:t>
            </a:r>
            <a:r>
              <a:rPr lang="en-US" dirty="0" smtClean="0"/>
              <a:t> Smith</a:t>
            </a:r>
          </a:p>
          <a:p>
            <a:r>
              <a:rPr lang="en-US" dirty="0"/>
              <a:t>T</a:t>
            </a:r>
            <a:r>
              <a:rPr lang="en-US" dirty="0" smtClean="0"/>
              <a:t>o Professor </a:t>
            </a: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Adhikari</a:t>
            </a:r>
            <a:r>
              <a:rPr lang="en-US" dirty="0" smtClean="0"/>
              <a:t>, Zach </a:t>
            </a:r>
            <a:r>
              <a:rPr lang="en-US" dirty="0" err="1" smtClean="0"/>
              <a:t>Korth</a:t>
            </a:r>
            <a:r>
              <a:rPr lang="en-US" dirty="0" smtClean="0"/>
              <a:t>, Professor Weinstein, NSF</a:t>
            </a:r>
          </a:p>
          <a:p>
            <a:r>
              <a:rPr lang="en-US" dirty="0" smtClean="0"/>
              <a:t>Everyone in the subbasement lab for being so helpful</a:t>
            </a:r>
          </a:p>
          <a:p>
            <a:r>
              <a:rPr lang="en-US" dirty="0" smtClean="0"/>
              <a:t>Fellow SURFs who made my summer so much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78" y="1570189"/>
            <a:ext cx="3454999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r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0" y="1240704"/>
            <a:ext cx="6513945" cy="488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Fluctuation-Dissipation Theorem and Applications</a:t>
            </a:r>
          </a:p>
          <a:p>
            <a:r>
              <a:rPr lang="en-US" dirty="0"/>
              <a:t>Making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Experimental Design</a:t>
            </a:r>
          </a:p>
          <a:p>
            <a:r>
              <a:rPr lang="en-US" dirty="0" smtClean="0"/>
              <a:t>Theoretical Predictions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noise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5"/>
            <a:ext cx="9144000" cy="6861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LIGO detectors</a:t>
            </a:r>
          </a:p>
          <a:p>
            <a:r>
              <a:rPr lang="en-US" dirty="0" smtClean="0"/>
              <a:t>Cryogenic silicon replace silica for test masses</a:t>
            </a:r>
          </a:p>
          <a:p>
            <a:r>
              <a:rPr lang="en-US" dirty="0" smtClean="0"/>
              <a:t>Minimizes thermal elastic noise. Coefficient of the thermal expansion goes to 0 at 120K</a:t>
            </a:r>
          </a:p>
          <a:p>
            <a:r>
              <a:rPr lang="en-US" dirty="0" smtClean="0"/>
              <a:t>Need to understand behavior of noise spectrum produced by silicon. </a:t>
            </a:r>
          </a:p>
          <a:p>
            <a:r>
              <a:rPr lang="en-US" dirty="0" smtClean="0"/>
              <a:t>Difficult to detect tiny thermal fluctuations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Saved by the Fluctuation Dissipation Theorem!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83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Fluctuation-Dissipation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4415"/>
            <a:ext cx="7770813" cy="10836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Relates noise spectrum + system’s linear responses to applied perturbations:</a:t>
            </a:r>
          </a:p>
        </p:txBody>
      </p:sp>
      <p:pic>
        <p:nvPicPr>
          <p:cNvPr id="6" name="Picture 5" descr="Screen Shot 2014-08-12 at 10.58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427618"/>
            <a:ext cx="4699000" cy="986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8089" y="4595086"/>
            <a:ext cx="275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spectrum of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6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our equation depends on one unknown, </a:t>
            </a:r>
            <a:r>
              <a:rPr lang="en-US" dirty="0" err="1" smtClean="0"/>
              <a:t>φ</a:t>
            </a:r>
            <a:r>
              <a:rPr lang="en-US" dirty="0" smtClean="0"/>
              <a:t>, the loss angle: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show that </a:t>
            </a:r>
            <a:r>
              <a:rPr lang="en-US" dirty="0" err="1" smtClean="0"/>
              <a:t>φ</a:t>
            </a:r>
            <a:r>
              <a:rPr lang="en-US" dirty="0" smtClean="0"/>
              <a:t> is related to the quality factor Q. </a:t>
            </a:r>
          </a:p>
          <a:p>
            <a:r>
              <a:rPr lang="en-US" dirty="0" smtClean="0"/>
              <a:t>Q = dimensionless, a description of how under-damped an oscillator is.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4-08-12 at 10.58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9" y="2708914"/>
            <a:ext cx="4699000" cy="9861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80000" y="2505364"/>
            <a:ext cx="704273" cy="78509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57455" y="3117273"/>
            <a:ext cx="544946" cy="57779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and </a:t>
            </a:r>
            <a:r>
              <a:rPr lang="en-US" dirty="0" err="1"/>
              <a:t>φ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By definition,                         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If we derive from the equation of motion,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0" indent="0">
              <a:lnSpc>
                <a:spcPct val="70000"/>
              </a:lnSpc>
              <a:buNone/>
            </a:pPr>
            <a:endParaRPr lang="en-US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we find that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4-08-12 at 11.2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655813"/>
            <a:ext cx="1406758" cy="768350"/>
          </a:xfrm>
          <a:prstGeom prst="rect">
            <a:avLst/>
          </a:prstGeom>
        </p:spPr>
      </p:pic>
      <p:pic>
        <p:nvPicPr>
          <p:cNvPr id="14" name="Picture 13" descr="Screen Shot 2014-08-12 at 11.44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56193"/>
            <a:ext cx="2645833" cy="2037240"/>
          </a:xfrm>
          <a:prstGeom prst="rect">
            <a:avLst/>
          </a:prstGeom>
        </p:spPr>
      </p:pic>
      <p:pic>
        <p:nvPicPr>
          <p:cNvPr id="16" name="Picture 15" descr="Screen Shot 2014-08-12 at 11.48.0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/>
          <a:stretch/>
        </p:blipFill>
        <p:spPr>
          <a:xfrm>
            <a:off x="1668318" y="4898302"/>
            <a:ext cx="2112819" cy="770516"/>
          </a:xfrm>
          <a:prstGeom prst="rect">
            <a:avLst/>
          </a:prstGeom>
        </p:spPr>
      </p:pic>
      <p:pic>
        <p:nvPicPr>
          <p:cNvPr id="19" name="Picture 18" descr="Screen Shot 2014-08-12 at 11.52.1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97" y="4898302"/>
            <a:ext cx="1426405" cy="773352"/>
          </a:xfrm>
          <a:prstGeom prst="rect">
            <a:avLst/>
          </a:prstGeom>
        </p:spPr>
      </p:pic>
      <p:pic>
        <p:nvPicPr>
          <p:cNvPr id="5" name="Picture 4" descr="Screen Shot 2014-08-12 at 11.19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73" y="3376985"/>
            <a:ext cx="3207327" cy="722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8840" y="5082968"/>
            <a:ext cx="1235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855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we have a relationship between Q and </a:t>
            </a:r>
            <a:r>
              <a:rPr lang="en-US" dirty="0" err="1" smtClean="0"/>
              <a:t>φ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measuring Q, we can find the power spectrum.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Method 1: Ring down </a:t>
            </a:r>
          </a:p>
          <a:p>
            <a:pPr lvl="1"/>
            <a:r>
              <a:rPr lang="en-US" dirty="0" smtClean="0"/>
              <a:t>Method 2: Transfer function</a:t>
            </a:r>
          </a:p>
          <a:p>
            <a:pPr lvl="1"/>
            <a:r>
              <a:rPr lang="en-US" dirty="0" smtClean="0"/>
              <a:t>Method </a:t>
            </a:r>
            <a:r>
              <a:rPr lang="en-US" dirty="0"/>
              <a:t>3</a:t>
            </a:r>
            <a:r>
              <a:rPr lang="en-US" dirty="0" smtClean="0"/>
              <a:t>: Control loops (Future)</a:t>
            </a:r>
            <a:endParaRPr lang="en-US" dirty="0"/>
          </a:p>
        </p:txBody>
      </p:sp>
      <p:pic>
        <p:nvPicPr>
          <p:cNvPr id="4" name="Picture 3" descr="Screen Shot 2014-08-12 at 11.5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35" y="3132247"/>
            <a:ext cx="4122705" cy="2847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8758" y="4972444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Phase locked loop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06326" y="5498540"/>
            <a:ext cx="22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Amplitude locked loop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06636" y="4121067"/>
            <a:ext cx="1372948" cy="851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04050" y="5380182"/>
            <a:ext cx="1376314" cy="241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2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clamp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3441768"/>
          </a:xfrm>
        </p:spPr>
        <p:txBody>
          <a:bodyPr>
            <a:normAutofit/>
          </a:bodyPr>
          <a:lstStyle/>
          <a:p>
            <a:r>
              <a:rPr lang="en-US" dirty="0" smtClean="0"/>
              <a:t>Important to reduce clamp loss in order to measure true loss of silicon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where R = strain energy ratio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steel</a:t>
            </a:r>
            <a:r>
              <a:rPr lang="en-US" dirty="0" smtClean="0"/>
              <a:t>/(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steel</a:t>
            </a:r>
            <a:r>
              <a:rPr lang="en-US" dirty="0" err="1" smtClean="0"/>
              <a:t>+E</a:t>
            </a:r>
            <a:r>
              <a:rPr lang="en-US" baseline="-25000" dirty="0" err="1" smtClean="0"/>
              <a:t>Si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7910" y="2678546"/>
            <a:ext cx="33250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err="1"/>
              <a:t>φ</a:t>
            </a:r>
            <a:r>
              <a:rPr lang="en-US" sz="2600" dirty="0"/>
              <a:t> ≈ </a:t>
            </a:r>
            <a:r>
              <a:rPr lang="en-US" sz="2600" dirty="0" err="1"/>
              <a:t>φ</a:t>
            </a:r>
            <a:r>
              <a:rPr lang="en-US" sz="2600" dirty="0"/>
              <a:t> </a:t>
            </a:r>
            <a:r>
              <a:rPr lang="en-US" sz="2600" baseline="-25000" dirty="0" smtClean="0"/>
              <a:t>Si </a:t>
            </a:r>
            <a:r>
              <a:rPr lang="en-US" sz="2600" dirty="0" smtClean="0"/>
              <a:t>+ </a:t>
            </a:r>
            <a:r>
              <a:rPr lang="en-US" sz="2600" dirty="0" err="1" smtClean="0"/>
              <a:t>R</a:t>
            </a:r>
            <a:r>
              <a:rPr lang="en-US" sz="2600" dirty="0" err="1"/>
              <a:t>φ</a:t>
            </a:r>
            <a:r>
              <a:rPr lang="en-US" sz="2600" dirty="0"/>
              <a:t> </a:t>
            </a:r>
            <a:r>
              <a:rPr lang="en-US" sz="2600" baseline="-25000" dirty="0" smtClean="0"/>
              <a:t>Steel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682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0804_163737.jpg"/>
          <p:cNvPicPr>
            <a:picLocks noChangeAspect="1"/>
          </p:cNvPicPr>
          <p:nvPr/>
        </p:nvPicPr>
        <p:blipFill rotWithShape="1"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r="29334" b="392"/>
          <a:stretch/>
        </p:blipFill>
        <p:spPr>
          <a:xfrm rot="5400000">
            <a:off x="-649936" y="-1568686"/>
            <a:ext cx="10109056" cy="970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531" y="5316350"/>
            <a:ext cx="7770813" cy="1429871"/>
          </a:xfrm>
        </p:spPr>
        <p:txBody>
          <a:bodyPr/>
          <a:lstStyle/>
          <a:p>
            <a:r>
              <a:rPr lang="en-US" dirty="0" smtClean="0"/>
              <a:t>Clamp and Wafer Design</a:t>
            </a:r>
            <a:endParaRPr lang="en-US" dirty="0"/>
          </a:p>
        </p:txBody>
      </p:sp>
      <p:pic>
        <p:nvPicPr>
          <p:cNvPr id="4" name="Picture 3" descr="Model2_view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b="7329"/>
          <a:stretch/>
        </p:blipFill>
        <p:spPr>
          <a:xfrm>
            <a:off x="0" y="392546"/>
            <a:ext cx="5934363" cy="5172362"/>
          </a:xfrm>
          <a:prstGeom prst="rect">
            <a:avLst/>
          </a:prstGeom>
        </p:spPr>
      </p:pic>
      <p:pic>
        <p:nvPicPr>
          <p:cNvPr id="5" name="Picture 4" descr="Model2_view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2024" r="29284"/>
          <a:stretch/>
        </p:blipFill>
        <p:spPr>
          <a:xfrm>
            <a:off x="6430819" y="350166"/>
            <a:ext cx="2528456" cy="52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9841</TotalTime>
  <Words>488</Words>
  <Application>Microsoft Macintosh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Story</vt:lpstr>
      <vt:lpstr>Mechanical Quality Factor of Cryogenic Silicon</vt:lpstr>
      <vt:lpstr>Overview</vt:lpstr>
      <vt:lpstr>Background</vt:lpstr>
      <vt:lpstr>Fluctuation-Dissipation Theorem</vt:lpstr>
      <vt:lpstr>Applications</vt:lpstr>
      <vt:lpstr>Q and φ </vt:lpstr>
      <vt:lpstr>Measuring Q</vt:lpstr>
      <vt:lpstr>Reducing clamp loss</vt:lpstr>
      <vt:lpstr>Clamp and Wafer Design</vt:lpstr>
      <vt:lpstr>C R Y O S T A T</vt:lpstr>
      <vt:lpstr>PowerPoint Presentation</vt:lpstr>
      <vt:lpstr>Obtaining φ </vt:lpstr>
      <vt:lpstr>Results</vt:lpstr>
      <vt:lpstr>Analysis</vt:lpstr>
      <vt:lpstr>PowerPoint Presentation</vt:lpstr>
      <vt:lpstr>Future Work</vt:lpstr>
      <vt:lpstr>Acknowledgements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Quality Factor of Cryogenic Silicon</dc:title>
  <dc:creator>Marie Lu</dc:creator>
  <cp:lastModifiedBy>Marie Lu</cp:lastModifiedBy>
  <cp:revision>51</cp:revision>
  <dcterms:created xsi:type="dcterms:W3CDTF">2014-08-12T03:01:23Z</dcterms:created>
  <dcterms:modified xsi:type="dcterms:W3CDTF">2014-08-21T07:13:30Z</dcterms:modified>
</cp:coreProperties>
</file>