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83" r:id="rId4"/>
    <p:sldId id="284" r:id="rId5"/>
    <p:sldId id="258" r:id="rId6"/>
    <p:sldId id="259" r:id="rId7"/>
    <p:sldId id="260" r:id="rId8"/>
    <p:sldId id="263" r:id="rId9"/>
    <p:sldId id="286" r:id="rId10"/>
    <p:sldId id="291" r:id="rId11"/>
    <p:sldId id="287" r:id="rId12"/>
    <p:sldId id="265" r:id="rId13"/>
    <p:sldId id="274" r:id="rId14"/>
    <p:sldId id="275" r:id="rId15"/>
    <p:sldId id="288" r:id="rId16"/>
    <p:sldId id="268" r:id="rId17"/>
    <p:sldId id="290" r:id="rId18"/>
    <p:sldId id="272" r:id="rId19"/>
    <p:sldId id="261" r:id="rId20"/>
    <p:sldId id="292" r:id="rId21"/>
    <p:sldId id="267" r:id="rId22"/>
    <p:sldId id="293" r:id="rId23"/>
    <p:sldId id="279" r:id="rId24"/>
    <p:sldId id="262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FF"/>
    <a:srgbClr val="FF0C99"/>
    <a:srgbClr val="F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94660"/>
  </p:normalViewPr>
  <p:slideViewPr>
    <p:cSldViewPr snapToGrid="0" snapToObjects="1">
      <p:cViewPr>
        <p:scale>
          <a:sx n="139" d="100"/>
          <a:sy n="139" d="100"/>
        </p:scale>
        <p:origin x="-688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B1598-9ABA-CE4B-B487-490B000758C5}" type="datetimeFigureOut">
              <a:rPr lang="en-US" smtClean="0"/>
              <a:t>2014/16/12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A2725-F6AB-AF48-AD2E-2D22C7ECC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2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h_shot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h_rad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1E548-59AE-8A41-BF8B-6252D3C41C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2014/16/12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2014/16/12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Tahoma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Tahoma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Tahoma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Tahoma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Tahoma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hyperlink" Target="http://dspace.mit.edu/bitstream/handle/1721.1/79427/850467045.pdf?sequence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6" Type="http://schemas.openxmlformats.org/officeDocument/2006/relationships/hyperlink" Target="http://www.livingreviews.org/lrr-%202012-%20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800" dirty="0" smtClean="0"/>
              <a:t>Quantum noise</a:t>
            </a:r>
            <a:br>
              <a:rPr lang="en-US" altLang="ja-JP" sz="4800" dirty="0" smtClean="0"/>
            </a:br>
            <a:r>
              <a:rPr lang="en-US" altLang="ja-JP" sz="4800" dirty="0" smtClean="0"/>
              <a:t>in Gravitational Wave Detectors</a:t>
            </a:r>
            <a:endParaRPr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Koji </a:t>
            </a:r>
            <a:r>
              <a:rPr lang="en-US" altLang="ja-JP" dirty="0" smtClean="0">
                <a:latin typeface="+mj-lt"/>
              </a:rPr>
              <a:t>Arai </a:t>
            </a:r>
            <a:r>
              <a:rPr lang="en-US" altLang="ja-JP" dirty="0" smtClean="0">
                <a:latin typeface="+mj-lt"/>
              </a:rPr>
              <a:t>– LIGO Laboratory / Caltech</a:t>
            </a:r>
            <a:endParaRPr lang="ja-JP" altLang="en-US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196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  <a:cs typeface="Tahoma"/>
              </a:rPr>
              <a:t>LIGO-G1401147-</a:t>
            </a:r>
            <a:r>
              <a:rPr kumimoji="1" lang="en-US" altLang="ja-JP" dirty="0" smtClean="0">
                <a:latin typeface="+mj-lt"/>
                <a:cs typeface="Tahoma"/>
              </a:rPr>
              <a:t>v2</a:t>
            </a:r>
            <a:endParaRPr kumimoji="1" lang="ja-JP" altLang="en-US" dirty="0">
              <a:latin typeface="+mj-lt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Squeezing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73102"/>
            <a:ext cx="9144000" cy="12536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en-US" sz="20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Corbel"/>
                <a:cs typeface="Corbel"/>
              </a:rPr>
              <a:t>Particularly useful two states</a:t>
            </a: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105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1" y="2688852"/>
            <a:ext cx="3600450" cy="3524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624" y="2688853"/>
            <a:ext cx="3657600" cy="3524250"/>
          </a:xfrm>
          <a:prstGeom prst="rect">
            <a:avLst/>
          </a:prstGeom>
        </p:spPr>
      </p:pic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4499667" y="1891844"/>
            <a:ext cx="4187134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Tahoma"/>
              </a:rPr>
              <a:t>Phase squeezing</a:t>
            </a:r>
          </a:p>
          <a:p>
            <a:pPr marL="118872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Tahoma"/>
              </a:rPr>
              <a:t>(Amplitude anti-squeezing)</a:t>
            </a: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637501" y="1878208"/>
            <a:ext cx="3862165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Tahoma"/>
              </a:rPr>
              <a:t>Amplitude squeezing</a:t>
            </a:r>
          </a:p>
          <a:p>
            <a:pPr marL="118872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+mj-lt"/>
                <a:cs typeface="Tahoma"/>
              </a:rPr>
              <a:t>(Phase anti-squeezing)</a:t>
            </a:r>
          </a:p>
        </p:txBody>
      </p:sp>
    </p:spTree>
    <p:extLst>
      <p:ext uri="{BB962C8B-B14F-4D97-AF65-F5344CB8AC3E}">
        <p14:creationId xmlns:p14="http://schemas.microsoft.com/office/powerpoint/2010/main" val="182677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Squeezing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773102"/>
            <a:ext cx="9144000" cy="19145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Corbel"/>
                <a:cs typeface="Corbel"/>
              </a:rPr>
              <a:t>In practice, we inject squeezed “vacuum” from the dark port</a:t>
            </a:r>
            <a:endParaRPr lang="en-US" sz="2800" b="1" dirty="0" smtClean="0">
              <a:latin typeface="Corbel"/>
              <a:cs typeface="Corbel"/>
            </a:endParaRPr>
          </a:p>
          <a:p>
            <a:pPr lvl="1">
              <a:lnSpc>
                <a:spcPct val="12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Squeezing angle needs to be fixed by a feedback control loop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with regard to the field in the interferometer</a:t>
            </a: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1100" b="1" dirty="0">
              <a:solidFill>
                <a:srgbClr val="0000FF"/>
              </a:solidFill>
              <a:cs typeface="Tahoma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00FF"/>
              </a:solidFill>
              <a:cs typeface="Tahoma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10" y="2687633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23727" y="1033274"/>
            <a:ext cx="4927641" cy="67218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Squeezing in action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Actual squeezer (LIGO H1 squeezer)</a:t>
            </a: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  <a:p>
            <a:endParaRPr lang="en-US" sz="28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Many auxiliary phase lock loops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are necessary to fix the squeezing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angle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898174" y="4688293"/>
            <a:ext cx="1187126" cy="8780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コンテンツ プレースホルダ 2"/>
          <p:cNvSpPr txBox="1">
            <a:spLocks/>
          </p:cNvSpPr>
          <p:nvPr/>
        </p:nvSpPr>
        <p:spPr>
          <a:xfrm>
            <a:off x="7528766" y="1132675"/>
            <a:ext cx="1500498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ahoma"/>
              </a:rPr>
              <a:t>OPO is here!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62174" y="6405045"/>
            <a:ext cx="326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Sheila Dwyer PhD Thesis (2013)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21910" y="2253508"/>
            <a:ext cx="1563390" cy="11333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7180762" y="3065996"/>
            <a:ext cx="2225839" cy="188885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ahoma"/>
              </a:rPr>
              <a:t>Squeezed vacuum</a:t>
            </a:r>
          </a:p>
          <a:p>
            <a:pPr marL="118872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ahoma"/>
              </a:rPr>
              <a:t>is here!</a:t>
            </a:r>
          </a:p>
        </p:txBody>
      </p:sp>
    </p:spTree>
    <p:extLst>
      <p:ext uri="{BB962C8B-B14F-4D97-AF65-F5344CB8AC3E}">
        <p14:creationId xmlns:p14="http://schemas.microsoft.com/office/powerpoint/2010/main" val="306508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Squeezing in action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Shot noise reduction in GW detectors</a:t>
            </a:r>
            <a:r>
              <a:rPr lang="en-US" sz="2800" b="1" dirty="0">
                <a:latin typeface="+mj-lt"/>
                <a:cs typeface="Tahoma"/>
              </a:rPr>
              <a:t> </a:t>
            </a:r>
            <a:r>
              <a:rPr lang="en-US" sz="2800" b="1" dirty="0" smtClean="0">
                <a:latin typeface="+mj-lt"/>
                <a:cs typeface="Tahoma"/>
              </a:rPr>
              <a:t>has already been realized since 2007</a:t>
            </a:r>
            <a:endParaRPr lang="en-US" sz="2800" b="1" dirty="0">
              <a:latin typeface="+mj-lt"/>
              <a:cs typeface="Tahoma"/>
            </a:endParaRPr>
          </a:p>
          <a:p>
            <a:r>
              <a:rPr lang="en-US" sz="2800" b="1" dirty="0" smtClean="0">
                <a:latin typeface="+mj-lt"/>
                <a:cs typeface="Tahoma"/>
              </a:rPr>
              <a:t>Squeezed light injection experiment at the LIGO 40m </a:t>
            </a:r>
            <a:endParaRPr lang="en-US" sz="28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6" y="2391076"/>
            <a:ext cx="7122429" cy="6447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9241" y="6488668"/>
            <a:ext cx="4644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K.Goda</a:t>
            </a:r>
            <a:r>
              <a:rPr lang="en-US" dirty="0" smtClean="0"/>
              <a:t> et al, Nature </a:t>
            </a:r>
            <a:r>
              <a:rPr lang="en-US" dirty="0"/>
              <a:t>Physics 4, 472 - 476 (2008) </a:t>
            </a:r>
          </a:p>
        </p:txBody>
      </p:sp>
    </p:spTree>
    <p:extLst>
      <p:ext uri="{BB962C8B-B14F-4D97-AF65-F5344CB8AC3E}">
        <p14:creationId xmlns:p14="http://schemas.microsoft.com/office/powerpoint/2010/main" val="158637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Autofit/>
          </a:bodyPr>
          <a:lstStyle/>
          <a:p>
            <a:r>
              <a:rPr lang="en-US" altLang="ja-JP" dirty="0"/>
              <a:t>Squeezing in action</a:t>
            </a:r>
            <a:endParaRPr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rbel"/>
                <a:cs typeface="Corbel"/>
              </a:rPr>
              <a:t>Squeezing in GEO600 and LIGO H1 to reduce shot noise</a:t>
            </a:r>
            <a:endParaRPr lang="en-US" sz="2800" b="1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  <p:pic>
        <p:nvPicPr>
          <p:cNvPr id="4" name="Picture 3" descr="SqzLIGOandGE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71" y="811959"/>
            <a:ext cx="7691718" cy="5943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6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ＤＦＰ太丸ゴシック体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079" y="6168018"/>
            <a:ext cx="338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</a:t>
            </a:r>
            <a:r>
              <a:rPr lang="en-US" dirty="0"/>
              <a:t>courtesy </a:t>
            </a:r>
            <a:r>
              <a:rPr lang="en-US" dirty="0" smtClean="0"/>
              <a:t>of L. </a:t>
            </a:r>
            <a:r>
              <a:rPr lang="en-US" dirty="0" err="1" smtClean="0"/>
              <a:t>Barsotti</a:t>
            </a:r>
            <a:endParaRPr lang="en-US" dirty="0" smtClean="0"/>
          </a:p>
          <a:p>
            <a:r>
              <a:rPr lang="en-US" dirty="0" smtClean="0"/>
              <a:t>GEO data are courtesy of H. Grote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4752" y="1987034"/>
            <a:ext cx="1416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3.5 dB</a:t>
            </a:r>
          </a:p>
          <a:p>
            <a:pPr algn="ctr"/>
            <a:r>
              <a:rPr lang="en-US" sz="3200" dirty="0" smtClean="0"/>
              <a:t>(1/1.5)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50152" y="3307834"/>
            <a:ext cx="1559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2.1 dB</a:t>
            </a:r>
          </a:p>
          <a:p>
            <a:pPr algn="ctr"/>
            <a:r>
              <a:rPr lang="en-US" sz="3200" dirty="0" smtClean="0"/>
              <a:t>(1/1.27)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816592" y="6356350"/>
            <a:ext cx="23088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j-lt"/>
                <a:cs typeface="Helvetica" pitchFamily="34" charset="0"/>
              </a:rPr>
              <a:t>LSC,  </a:t>
            </a:r>
            <a:r>
              <a:rPr lang="fr-FR" sz="1200" dirty="0">
                <a:solidFill>
                  <a:srgbClr val="000000"/>
                </a:solidFill>
                <a:latin typeface="+mj-lt"/>
                <a:cs typeface="Helvetica" pitchFamily="34" charset="0"/>
              </a:rPr>
              <a:t>Nature </a:t>
            </a:r>
            <a:r>
              <a:rPr lang="fr-FR" sz="1200" dirty="0" err="1">
                <a:solidFill>
                  <a:srgbClr val="000000"/>
                </a:solidFill>
                <a:latin typeface="+mj-lt"/>
                <a:cs typeface="Helvetica" pitchFamily="34" charset="0"/>
              </a:rPr>
              <a:t>Physics</a:t>
            </a:r>
            <a:r>
              <a:rPr lang="fr-FR" sz="1200" dirty="0">
                <a:solidFill>
                  <a:srgbClr val="000000"/>
                </a:solidFill>
                <a:latin typeface="+mj-lt"/>
                <a:cs typeface="Helvetica" pitchFamily="34" charset="0"/>
              </a:rPr>
              <a:t> 7, 962 (2011)</a:t>
            </a:r>
            <a:endParaRPr lang="en-US" sz="1200" dirty="0">
              <a:solidFill>
                <a:srgbClr val="000000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3762" y="6579969"/>
            <a:ext cx="2752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j-lt"/>
                <a:cs typeface="Helvetica" pitchFamily="34" charset="0"/>
              </a:rPr>
              <a:t>LSC,  </a:t>
            </a:r>
            <a:r>
              <a:rPr lang="fr-FR" sz="1200" dirty="0">
                <a:solidFill>
                  <a:srgbClr val="000000"/>
                </a:solidFill>
                <a:latin typeface="+mj-lt"/>
                <a:cs typeface="Helvetica" pitchFamily="34" charset="0"/>
              </a:rPr>
              <a:t>Nature </a:t>
            </a:r>
            <a:r>
              <a:rPr lang="fr-FR" sz="1200" dirty="0" err="1">
                <a:solidFill>
                  <a:srgbClr val="000000"/>
                </a:solidFill>
                <a:latin typeface="+mj-lt"/>
                <a:cs typeface="Helvetica" pitchFamily="34" charset="0"/>
              </a:rPr>
              <a:t>Photonics</a:t>
            </a:r>
            <a:r>
              <a:rPr lang="fr-FR" sz="1200" dirty="0">
                <a:solidFill>
                  <a:srgbClr val="000000"/>
                </a:solidFill>
                <a:latin typeface="+mj-lt"/>
                <a:cs typeface="Helvetica" pitchFamily="34" charset="0"/>
              </a:rPr>
              <a:t> </a:t>
            </a:r>
            <a:r>
              <a:rPr lang="fr-FR" sz="1200" dirty="0">
                <a:latin typeface="+mj-lt"/>
              </a:rPr>
              <a:t>7, 613–619 (2013)</a:t>
            </a:r>
            <a:endParaRPr lang="en-US" sz="1200" dirty="0">
              <a:solidFill>
                <a:srgbClr val="000000"/>
              </a:solidFill>
              <a:latin typeface="+mj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9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Quantum noise in an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Corbel"/>
                <a:cs typeface="Corbel"/>
              </a:rPr>
              <a:t>Ponderomotive</a:t>
            </a:r>
            <a:r>
              <a:rPr lang="en-US" sz="2800" b="1" dirty="0" smtClean="0">
                <a:latin typeface="Corbel"/>
                <a:cs typeface="Corbel"/>
              </a:rPr>
              <a:t> </a:t>
            </a:r>
            <a:r>
              <a:rPr lang="en-US" sz="2800" b="1" dirty="0">
                <a:latin typeface="Corbel"/>
                <a:cs typeface="Corbel"/>
              </a:rPr>
              <a:t>effect</a:t>
            </a:r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Vacuum fluctuations from the dark port produce 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479249"/>
                </a:solidFill>
                <a:latin typeface="Corbel"/>
                <a:cs typeface="Corbel"/>
              </a:rPr>
              <a:t>amplitude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 and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phase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 fluctuations in the arm cavities </a:t>
            </a:r>
          </a:p>
          <a:p>
            <a:pPr lvl="1"/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Radiation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pressure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test mass mechanical system work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as </a:t>
            </a:r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a converter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from </a:t>
            </a:r>
            <a:r>
              <a:rPr lang="en-US" sz="2400" b="1" dirty="0">
                <a:solidFill>
                  <a:srgbClr val="008000"/>
                </a:solidFill>
                <a:latin typeface="Corbel"/>
                <a:cs typeface="Corbel"/>
              </a:rPr>
              <a:t>the amplitude fluctuation</a:t>
            </a:r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 to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the phase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rbel"/>
                <a:cs typeface="Corbel"/>
              </a:rPr>
              <a:t>fluctuation</a:t>
            </a:r>
          </a:p>
          <a:p>
            <a:pPr lvl="1"/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 b="40441"/>
          <a:stretch/>
        </p:blipFill>
        <p:spPr bwMode="auto">
          <a:xfrm>
            <a:off x="2652537" y="4056597"/>
            <a:ext cx="3379391" cy="308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47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/>
              <a:t>Quantum noise in </a:t>
            </a:r>
            <a:r>
              <a:rPr lang="en-US" altLang="ja-JP" dirty="0" smtClean="0"/>
              <a:t>an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94072" y="831894"/>
            <a:ext cx="9548212" cy="5932041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j-lt"/>
                <a:cs typeface="Tahoma"/>
              </a:rPr>
              <a:t>Ponderomotive</a:t>
            </a:r>
            <a:r>
              <a:rPr lang="en-US" sz="2800" b="1" dirty="0" smtClean="0">
                <a:latin typeface="+mj-lt"/>
                <a:cs typeface="Tahoma"/>
              </a:rPr>
              <a:t> effect</a:t>
            </a:r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Radiation pressure: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The test mass mechanical system work as a converter from the amplitude fluctuation to phase fluctuation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0"/>
          <a:stretch/>
        </p:blipFill>
        <p:spPr bwMode="auto">
          <a:xfrm>
            <a:off x="6337901" y="3161321"/>
            <a:ext cx="2476500" cy="258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7" y="3843986"/>
            <a:ext cx="40671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3520544" y="2866677"/>
            <a:ext cx="2523521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ahoma"/>
              </a:rPr>
              <a:t>amplitude fluctuation in the arm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33791" y="3468667"/>
            <a:ext cx="486753" cy="375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52080" y="3566513"/>
            <a:ext cx="98805" cy="554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1443395" y="5419064"/>
            <a:ext cx="2077149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dirty="0" smtClean="0">
                <a:solidFill>
                  <a:srgbClr val="246172"/>
                </a:solidFill>
                <a:latin typeface="+mj-lt"/>
                <a:cs typeface="Tahoma"/>
              </a:rPr>
              <a:t>phase fluctuation</a:t>
            </a:r>
            <a:br>
              <a:rPr lang="en-US" sz="2000" dirty="0" smtClean="0">
                <a:solidFill>
                  <a:srgbClr val="246172"/>
                </a:solidFill>
                <a:latin typeface="+mj-lt"/>
                <a:cs typeface="Tahoma"/>
              </a:rPr>
            </a:br>
            <a:r>
              <a:rPr lang="en-US" sz="2000" dirty="0" smtClean="0">
                <a:solidFill>
                  <a:srgbClr val="246172"/>
                </a:solidFill>
                <a:latin typeface="+mj-lt"/>
                <a:cs typeface="Tahoma"/>
              </a:rPr>
              <a:t> in the arm</a:t>
            </a: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>
          <a:xfrm flipV="1">
            <a:off x="2481970" y="4732986"/>
            <a:ext cx="163778" cy="6860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3520544" y="5419064"/>
            <a:ext cx="1306923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dirty="0" smtClean="0">
                <a:solidFill>
                  <a:srgbClr val="246172"/>
                </a:solidFill>
                <a:latin typeface="+mj-lt"/>
                <a:cs typeface="Tahoma"/>
              </a:rPr>
              <a:t>radiation pressure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712520" y="4773376"/>
            <a:ext cx="203187" cy="645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8" name="コンテンツ プレースホルダ 2"/>
          <p:cNvSpPr txBox="1">
            <a:spLocks/>
          </p:cNvSpPr>
          <p:nvPr/>
        </p:nvSpPr>
        <p:spPr>
          <a:xfrm>
            <a:off x="5030978" y="5419064"/>
            <a:ext cx="1306923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ahoma"/>
              </a:rPr>
              <a:t>GW</a:t>
            </a:r>
          </a:p>
          <a:p>
            <a:pPr marL="118872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ahoma"/>
              </a:rPr>
              <a:t>signal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004175" y="4732986"/>
            <a:ext cx="203187" cy="6456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コンテンツ プレースホルダ 2"/>
          <p:cNvSpPr txBox="1">
            <a:spLocks/>
          </p:cNvSpPr>
          <p:nvPr/>
        </p:nvSpPr>
        <p:spPr>
          <a:xfrm>
            <a:off x="0" y="2935316"/>
            <a:ext cx="2523521" cy="194223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dirty="0" smtClean="0">
                <a:latin typeface="+mj-lt"/>
                <a:cs typeface="Tahoma"/>
              </a:rPr>
              <a:t>Output fluctuation</a:t>
            </a:r>
            <a:endParaRPr lang="en-US" sz="2000" dirty="0"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ahoma"/>
              </a:rPr>
              <a:t>amplitude</a:t>
            </a:r>
          </a:p>
          <a:p>
            <a:pPr marL="118872" indent="0">
              <a:buNone/>
            </a:pPr>
            <a:endParaRPr lang="en-US" sz="2000" dirty="0">
              <a:solidFill>
                <a:schemeClr val="accent4">
                  <a:lumMod val="75000"/>
                </a:schemeClr>
              </a:solidFill>
              <a:latin typeface="+mj-lt"/>
              <a:cs typeface="Tahoma"/>
            </a:endParaRPr>
          </a:p>
          <a:p>
            <a:pPr marL="118872" indent="0">
              <a:buNone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ahoma"/>
              </a:rPr>
              <a:t>phase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73704" y="3706656"/>
            <a:ext cx="531206" cy="160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61478" y="4294102"/>
            <a:ext cx="531206" cy="1608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5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35" y="4251878"/>
            <a:ext cx="2870200" cy="24257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964" y="831895"/>
            <a:ext cx="4178300" cy="5816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/>
              <a:t>Quantum noise in </a:t>
            </a:r>
            <a:r>
              <a:rPr lang="en-US" altLang="ja-JP" dirty="0" smtClean="0"/>
              <a:t>an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831895"/>
            <a:ext cx="9144000" cy="95883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j-lt"/>
                <a:cs typeface="Tahoma"/>
              </a:rPr>
              <a:t>Ponderomotive</a:t>
            </a:r>
            <a:r>
              <a:rPr lang="en-US" sz="2800" b="1" dirty="0" smtClean="0">
                <a:latin typeface="+mj-lt"/>
                <a:cs typeface="Tahoma"/>
              </a:rPr>
              <a:t> effect</a:t>
            </a:r>
            <a:endParaRPr lang="en-US" sz="2400" b="1" dirty="0" smtClean="0">
              <a:solidFill>
                <a:srgbClr val="0000FF"/>
              </a:solidFill>
              <a:latin typeface="+mj-lt"/>
              <a:cs typeface="Tahom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1454150"/>
            <a:ext cx="2578100" cy="196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971550"/>
            <a:ext cx="2578100" cy="48260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3710574" y="5399604"/>
            <a:ext cx="1503806" cy="274092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521853" y="4251878"/>
            <a:ext cx="2683390" cy="1348727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842772" y="2366324"/>
            <a:ext cx="3371608" cy="2363405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9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Quantum noise </a:t>
            </a:r>
            <a:r>
              <a:rPr lang="en-US" altLang="ja-JP" dirty="0" smtClean="0"/>
              <a:t>in </a:t>
            </a:r>
            <a:r>
              <a:rPr lang="en-US" altLang="ja-JP" dirty="0"/>
              <a:t>an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  <a:cs typeface="Tahoma"/>
              </a:rPr>
              <a:t>Homodyne detection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In order to detect the signal (and noise) with a </a:t>
            </a:r>
            <a:r>
              <a:rPr lang="en-US" sz="2000" b="1" dirty="0" err="1" smtClean="0">
                <a:solidFill>
                  <a:srgbClr val="0000FF"/>
                </a:solidFill>
                <a:latin typeface="+mj-lt"/>
                <a:cs typeface="Tahoma"/>
              </a:rPr>
              <a:t>photodetector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000" b="1" dirty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>
                <a:solidFill>
                  <a:srgbClr val="0000FF"/>
                </a:solidFill>
                <a:latin typeface="+mj-lt"/>
                <a:cs typeface="Tahoma"/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he output field needs to be mixed with a local oscillator field.</a:t>
            </a:r>
            <a:b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cs typeface="Tahoma"/>
              </a:rPr>
              <a:t>cf. RF (or heterodyne) detection using RF sidebands</a:t>
            </a:r>
          </a:p>
          <a:p>
            <a:pPr lvl="1"/>
            <a:endParaRPr lang="en-US" sz="2000" b="1" dirty="0">
              <a:solidFill>
                <a:srgbClr val="008000"/>
              </a:solidFill>
              <a:latin typeface="+mj-lt"/>
              <a:cs typeface="Tahoma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Homodyne angle:</a:t>
            </a:r>
            <a:b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cs typeface="Tahoma"/>
              </a:rPr>
              <a:t>Changes the projection of the GW signal field</a:t>
            </a:r>
            <a:br>
              <a:rPr lang="en-US" sz="2000" b="1" dirty="0" smtClean="0">
                <a:solidFill>
                  <a:srgbClr val="008000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cs typeface="Tahoma"/>
              </a:rPr>
              <a:t>and output noise fields into the detection signal</a:t>
            </a:r>
            <a:endParaRPr lang="en-US" sz="2000" b="1" dirty="0">
              <a:solidFill>
                <a:srgbClr val="008000"/>
              </a:solidFill>
              <a:latin typeface="+mj-lt"/>
              <a:cs typeface="Tahoma"/>
            </a:endParaRPr>
          </a:p>
          <a:p>
            <a:pPr lvl="1"/>
            <a:endParaRPr lang="en-US" sz="2000" b="1" dirty="0">
              <a:solidFill>
                <a:srgbClr val="008000"/>
              </a:solidFill>
              <a:latin typeface="+mj-lt"/>
              <a:cs typeface="Tahoma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DC Readout</a:t>
            </a:r>
            <a:b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008000"/>
                </a:solidFill>
                <a:latin typeface="+mj-lt"/>
                <a:cs typeface="Tahoma"/>
              </a:rPr>
              <a:t>A small (1~10pm) offset from the dark fringe is applied</a:t>
            </a:r>
            <a:br>
              <a:rPr lang="en-US" sz="2000" b="1" dirty="0" smtClean="0">
                <a:solidFill>
                  <a:srgbClr val="008000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FF0000"/>
                </a:solidFill>
                <a:latin typeface="+mj-lt"/>
                <a:cs typeface="Tahoma"/>
              </a:rPr>
              <a:t>=&gt; </a:t>
            </a: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Useful: The IFO beam itself becomes the LO field</a:t>
            </a:r>
            <a:b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	   </a:t>
            </a:r>
            <a:r>
              <a:rPr lang="el-GR" sz="2000" i="1" dirty="0" smtClean="0">
                <a:solidFill>
                  <a:srgbClr val="FF0000"/>
                </a:solidFill>
                <a:latin typeface="Corbel"/>
                <a:cs typeface="Corbel"/>
              </a:rPr>
              <a:t>Φ</a:t>
            </a:r>
            <a:r>
              <a:rPr lang="el-GR" sz="2000" i="1" baseline="-25000" dirty="0" smtClean="0">
                <a:solidFill>
                  <a:srgbClr val="FF0000"/>
                </a:solidFill>
                <a:latin typeface="Corbel"/>
                <a:cs typeface="Corbel"/>
              </a:rPr>
              <a:t>H</a:t>
            </a:r>
            <a:r>
              <a:rPr lang="en-US" sz="2000" i="1" baseline="-25000" dirty="0" smtClean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is fixed at zero</a:t>
            </a:r>
            <a:endParaRPr lang="en-US" sz="2000" b="1" baseline="-25000" dirty="0" smtClean="0">
              <a:solidFill>
                <a:srgbClr val="FF0000"/>
              </a:solidFill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689" y="2287097"/>
            <a:ext cx="2613224" cy="29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Squeezed vacuum injection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rbel"/>
                <a:cs typeface="Corbel"/>
              </a:rPr>
              <a:t>Frequency dependent squeezing</a:t>
            </a:r>
          </a:p>
          <a:p>
            <a:pPr lvl="1"/>
            <a: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  <a:t>Rotate squeezing angle to optimize the output noise field</a:t>
            </a: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40" y="2272433"/>
            <a:ext cx="3388628" cy="4097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8119" y="1681095"/>
            <a:ext cx="5586305" cy="524428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336178" y="2119642"/>
            <a:ext cx="0" cy="185468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35281" y="2923644"/>
            <a:ext cx="0" cy="176040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149953" y="3709373"/>
            <a:ext cx="0" cy="161130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コンテンツ プレースホルダ 2"/>
          <p:cNvSpPr txBox="1">
            <a:spLocks/>
          </p:cNvSpPr>
          <p:nvPr/>
        </p:nvSpPr>
        <p:spPr>
          <a:xfrm rot="3775704">
            <a:off x="813549" y="4012059"/>
            <a:ext cx="2548921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F.D. squeezing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79" y="1789829"/>
            <a:ext cx="2578100" cy="482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940" y="1789833"/>
            <a:ext cx="1333500" cy="4826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4486283" y="5536650"/>
            <a:ext cx="751903" cy="190593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362470" y="4684048"/>
            <a:ext cx="1875716" cy="752102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421344" y="3508372"/>
            <a:ext cx="2816842" cy="676093"/>
          </a:xfrm>
          <a:prstGeom prst="straightConnector1">
            <a:avLst/>
          </a:prstGeom>
          <a:ln w="28575" cmpd="sng">
            <a:solidFill>
              <a:srgbClr val="FF66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546785" y="63491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S </a:t>
            </a:r>
            <a:r>
              <a:rPr lang="en-US" sz="1400" dirty="0" err="1" smtClean="0"/>
              <a:t>Danilishin</a:t>
            </a:r>
            <a:r>
              <a:rPr lang="en-US" sz="1400" dirty="0" smtClean="0"/>
              <a:t>, F </a:t>
            </a:r>
            <a:r>
              <a:rPr lang="en-US" sz="1400" dirty="0" err="1" smtClean="0"/>
              <a:t>Khalili</a:t>
            </a:r>
            <a:r>
              <a:rPr lang="en-US" sz="1400" dirty="0" smtClean="0"/>
              <a:t>, Living </a:t>
            </a:r>
            <a:r>
              <a:rPr lang="en-US" sz="1400" dirty="0"/>
              <a:t>Rev. Relativity, 15, (2012), </a:t>
            </a:r>
            <a:r>
              <a:rPr lang="en-US" sz="1400" dirty="0" smtClean="0"/>
              <a:t>5</a:t>
            </a:r>
          </a:p>
          <a:p>
            <a:r>
              <a:rPr lang="en-US" sz="1400" dirty="0" smtClean="0">
                <a:hlinkClick r:id="rId6"/>
              </a:rPr>
              <a:t> 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err="1">
                <a:hlinkClick r:id="rId6"/>
              </a:rPr>
              <a:t>www.livingreviews.org</a:t>
            </a:r>
            <a:r>
              <a:rPr lang="en-US" sz="1400" dirty="0">
                <a:hlinkClick r:id="rId6"/>
              </a:rPr>
              <a:t>/</a:t>
            </a:r>
            <a:r>
              <a:rPr lang="en-US" sz="1400" dirty="0" err="1">
                <a:hlinkClick r:id="rId6"/>
              </a:rPr>
              <a:t>lrr</a:t>
            </a:r>
            <a:r>
              <a:rPr lang="en-US" sz="1400" dirty="0">
                <a:hlinkClick r:id="rId6"/>
              </a:rPr>
              <a:t>- 2012- 5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714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49937"/>
          </a:xfrm>
        </p:spPr>
        <p:txBody>
          <a:bodyPr anchor="t">
            <a:normAutofit/>
          </a:bodyPr>
          <a:lstStyle/>
          <a:p>
            <a:r>
              <a:rPr lang="en-US" altLang="ja-JP" dirty="0"/>
              <a:t>Introduction ~ Quantum noise?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076700" y="1303867"/>
            <a:ext cx="4906433" cy="46474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" indent="91440">
              <a:buFont typeface="Wingdings" charset="2"/>
              <a:buChar char="²"/>
            </a:pPr>
            <a:r>
              <a:rPr lang="en-US" sz="2800" dirty="0" smtClean="0"/>
              <a:t>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SHOT NOISE</a:t>
            </a:r>
            <a:r>
              <a:rPr lang="en-US" sz="2400" dirty="0" smtClean="0"/>
              <a:t>: </a:t>
            </a:r>
          </a:p>
          <a:p>
            <a:pPr marL="91440" indent="91440"/>
            <a:r>
              <a:rPr lang="en-US" sz="2400" dirty="0" smtClean="0"/>
              <a:t>     Photon counting noise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91440" indent="182880"/>
            <a:endParaRPr lang="en-US" sz="2800" dirty="0" smtClean="0"/>
          </a:p>
          <a:p>
            <a:pPr marL="91440" indent="182880"/>
            <a:endParaRPr lang="en-US" sz="2800" dirty="0" smtClean="0"/>
          </a:p>
          <a:p>
            <a:pPr marL="91440" indent="182880"/>
            <a:endParaRPr lang="en-US" sz="2800" dirty="0" smtClean="0"/>
          </a:p>
          <a:p>
            <a:pPr marL="91440" indent="91440">
              <a:buFont typeface="Wingdings" charset="2"/>
              <a:buChar char="²"/>
            </a:pPr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E46C0A"/>
                </a:solidFill>
              </a:rPr>
              <a:t>RADIATION PRESSURE NOISE</a:t>
            </a:r>
            <a:r>
              <a:rPr lang="en-US" sz="2400" dirty="0" smtClean="0"/>
              <a:t>: 	  	</a:t>
            </a:r>
            <a:r>
              <a:rPr lang="en-US" sz="2400" dirty="0" smtClean="0">
                <a:solidFill>
                  <a:srgbClr val="000000"/>
                </a:solidFill>
              </a:rPr>
              <a:t>Back-action noise caused by 	random motion of the mirrors</a:t>
            </a:r>
          </a:p>
          <a:p>
            <a:pPr marL="91440" indent="91440">
              <a:buFont typeface="Wingdings" charset="2"/>
              <a:buChar char="²"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91440" indent="91440"/>
            <a:endParaRPr lang="en-US" sz="2800" dirty="0" smtClean="0">
              <a:solidFill>
                <a:srgbClr val="000000"/>
              </a:solidFill>
            </a:endParaRPr>
          </a:p>
          <a:p>
            <a:pPr marL="91440" indent="91440"/>
            <a:endParaRPr 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253281" y="1417638"/>
            <a:ext cx="3403909" cy="3425547"/>
            <a:chOff x="389158" y="1366836"/>
            <a:chExt cx="3403909" cy="3425547"/>
          </a:xfrm>
        </p:grpSpPr>
        <p:grpSp>
          <p:nvGrpSpPr>
            <p:cNvPr id="4" name="Group 41"/>
            <p:cNvGrpSpPr/>
            <p:nvPr/>
          </p:nvGrpSpPr>
          <p:grpSpPr>
            <a:xfrm>
              <a:off x="389158" y="1490370"/>
              <a:ext cx="3403909" cy="3302013"/>
              <a:chOff x="389158" y="1303866"/>
              <a:chExt cx="3403909" cy="3302013"/>
            </a:xfrm>
          </p:grpSpPr>
          <p:grpSp>
            <p:nvGrpSpPr>
              <p:cNvPr id="5" name="Group 95"/>
              <p:cNvGrpSpPr/>
              <p:nvPr/>
            </p:nvGrpSpPr>
            <p:grpSpPr>
              <a:xfrm>
                <a:off x="389158" y="1303866"/>
                <a:ext cx="3403909" cy="3302013"/>
                <a:chOff x="389158" y="1303866"/>
                <a:chExt cx="3403909" cy="3302013"/>
              </a:xfrm>
            </p:grpSpPr>
            <p:sp>
              <p:nvSpPr>
                <p:cNvPr id="45" name="Chord 44"/>
                <p:cNvSpPr/>
                <p:nvPr/>
              </p:nvSpPr>
              <p:spPr>
                <a:xfrm rot="17548775">
                  <a:off x="1761066" y="4097879"/>
                  <a:ext cx="499534" cy="516466"/>
                </a:xfrm>
                <a:prstGeom prst="chord">
                  <a:avLst/>
                </a:prstGeom>
                <a:solidFill>
                  <a:srgbClr val="FFFF00"/>
                </a:solidFill>
                <a:ln>
                  <a:solidFill>
                    <a:srgbClr val="3366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 rot="10800000">
                  <a:off x="2011209" y="2826618"/>
                  <a:ext cx="1616469" cy="1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>
                  <a:stCxn id="68" idx="2"/>
                  <a:endCxn id="45" idx="2"/>
                </p:cNvCxnSpPr>
                <p:nvPr/>
              </p:nvCxnSpPr>
              <p:spPr>
                <a:xfrm rot="16200000" flipH="1">
                  <a:off x="635605" y="2884933"/>
                  <a:ext cx="2735332" cy="11046"/>
                </a:xfrm>
                <a:prstGeom prst="line">
                  <a:avLst/>
                </a:prstGeom>
                <a:ln>
                  <a:solidFill>
                    <a:srgbClr val="675DD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Oval 47"/>
                <p:cNvSpPr/>
                <p:nvPr/>
              </p:nvSpPr>
              <p:spPr>
                <a:xfrm rot="16200000" flipH="1" flipV="1">
                  <a:off x="1957905" y="2230109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89158" y="2650881"/>
                  <a:ext cx="695506" cy="302065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 rot="13391863">
                  <a:off x="2008305" y="2423535"/>
                  <a:ext cx="186520" cy="9639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60B5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10800000">
                  <a:off x="3606547" y="2452351"/>
                  <a:ext cx="186520" cy="79596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60B5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 rot="5400000">
                  <a:off x="1909214" y="1046718"/>
                  <a:ext cx="206089" cy="72038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20000">
                      <a:srgbClr val="FFFFFF"/>
                    </a:gs>
                    <a:gs pos="88000">
                      <a:schemeClr val="tx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60B5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>
                      <a:solidFill>
                        <a:srgbClr val="000000"/>
                      </a:solidFill>
                    </a:ln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1116765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262246" y="276112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547827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828020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402342" y="276112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280621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453045" y="2773033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679352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2943380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2566198" y="27730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121191" y="2773034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 rot="16200000" flipH="1" flipV="1">
                  <a:off x="1957909" y="2605182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 rot="16200000" flipH="1" flipV="1">
                  <a:off x="1957911" y="240871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 rot="16200000" flipH="1" flipV="1">
                  <a:off x="1952526" y="1968157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6200000" flipH="1" flipV="1">
                  <a:off x="1947143" y="1747878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 rot="16200000" flipH="1" flipV="1">
                  <a:off x="1947143" y="1527595"/>
                  <a:ext cx="101210" cy="916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3309779" y="2778987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509143" y="277898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16879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962726" y="2761128"/>
                  <a:ext cx="91600" cy="10121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427077" y="2671825"/>
                  <a:ext cx="631257" cy="276999"/>
                </a:xfrm>
                <a:prstGeom prst="rect">
                  <a:avLst/>
                </a:prstGeom>
                <a:noFill/>
                <a:ln>
                  <a:solidFill>
                    <a:srgbClr val="60B5CC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LASER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flipV="1">
                  <a:off x="1947333" y="32010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 flipV="1">
                  <a:off x="1955800" y="3378803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flipV="1">
                  <a:off x="1947333" y="3675137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 flipV="1">
                  <a:off x="1955800" y="3819071"/>
                  <a:ext cx="106993" cy="100995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 flipV="1">
                <a:off x="1955794" y="4047690"/>
                <a:ext cx="106993" cy="100995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103427" name="Object 3"/>
            <p:cNvGraphicFramePr>
              <a:graphicFrameLocks noChangeAspect="1"/>
            </p:cNvGraphicFramePr>
            <p:nvPr/>
          </p:nvGraphicFramePr>
          <p:xfrm>
            <a:off x="394640" y="2417761"/>
            <a:ext cx="642937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Equation" r:id="rId4" imgW="330200" imgH="177800" progId="Equation.3">
                    <p:embed/>
                  </p:oleObj>
                </mc:Choice>
                <mc:Fallback>
                  <p:oleObj name="Equation" r:id="rId4" imgW="3302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640" y="2417761"/>
                          <a:ext cx="642937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rot="5400000">
              <a:off x="1188937" y="2315230"/>
              <a:ext cx="117959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03428" name="Object 4"/>
            <p:cNvGraphicFramePr>
              <a:graphicFrameLocks noChangeAspect="1"/>
            </p:cNvGraphicFramePr>
            <p:nvPr/>
          </p:nvGraphicFramePr>
          <p:xfrm>
            <a:off x="1404416" y="2066925"/>
            <a:ext cx="247650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6" imgW="127000" imgH="127000" progId="Equation.3">
                    <p:embed/>
                  </p:oleObj>
                </mc:Choice>
                <mc:Fallback>
                  <p:oleObj name="Equation" r:id="rId6" imgW="1270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416" y="2066925"/>
                          <a:ext cx="247650" cy="246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TextBox 83"/>
            <p:cNvSpPr txBox="1"/>
            <p:nvPr/>
          </p:nvSpPr>
          <p:spPr>
            <a:xfrm>
              <a:off x="552365" y="4106570"/>
              <a:ext cx="1458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Photo-Detector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72221" y="1366836"/>
              <a:ext cx="377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</a:t>
              </a:r>
              <a:endParaRPr lang="en-US" dirty="0"/>
            </a:p>
          </p:txBody>
        </p:sp>
      </p:grp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3646488" y="5322888"/>
          <a:ext cx="12795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8" imgW="685800" imgH="342900" progId="Equation.3">
                  <p:embed/>
                </p:oleObj>
              </mc:Choice>
              <mc:Fallback>
                <p:oleObj name="Equation" r:id="rId8" imgW="685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5322888"/>
                        <a:ext cx="127952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/>
          <p:cNvCxnSpPr/>
          <p:nvPr/>
        </p:nvCxnSpPr>
        <p:spPr>
          <a:xfrm rot="16200000" flipV="1">
            <a:off x="6308282" y="5863716"/>
            <a:ext cx="464437" cy="8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16638" y="5961063"/>
            <a:ext cx="209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Measurement frequency</a:t>
            </a:r>
            <a:endParaRPr lang="en-US" sz="2400" dirty="0"/>
          </a:p>
        </p:txBody>
      </p:sp>
      <p:graphicFrame>
        <p:nvGraphicFramePr>
          <p:cNvPr id="232456" name="Object 8"/>
          <p:cNvGraphicFramePr>
            <a:graphicFrameLocks noChangeAspect="1"/>
          </p:cNvGraphicFramePr>
          <p:nvPr/>
        </p:nvGraphicFramePr>
        <p:xfrm>
          <a:off x="202404" y="5635731"/>
          <a:ext cx="3318934" cy="616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0" imgW="1435100" imgH="266700" progId="Equation.3">
                  <p:embed/>
                </p:oleObj>
              </mc:Choice>
              <mc:Fallback>
                <p:oleObj name="Equation" r:id="rId10" imgW="1435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4" y="5635731"/>
                        <a:ext cx="3318934" cy="616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7" name="Object 9"/>
          <p:cNvGraphicFramePr>
            <a:graphicFrameLocks noChangeAspect="1"/>
          </p:cNvGraphicFramePr>
          <p:nvPr/>
        </p:nvGraphicFramePr>
        <p:xfrm>
          <a:off x="5502011" y="4699532"/>
          <a:ext cx="20716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2" imgW="977900" imgH="431800" progId="Equation.3">
                  <p:embed/>
                </p:oleObj>
              </mc:Choice>
              <mc:Fallback>
                <p:oleObj name="Equation" r:id="rId12" imgW="977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011" y="4699532"/>
                        <a:ext cx="20716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82271"/>
              </p:ext>
            </p:extLst>
          </p:nvPr>
        </p:nvGraphicFramePr>
        <p:xfrm>
          <a:off x="5630863" y="2301875"/>
          <a:ext cx="16065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14" imgW="812800" imgH="431800" progId="Equation.3">
                  <p:embed/>
                </p:oleObj>
              </mc:Choice>
              <mc:Fallback>
                <p:oleObj name="Equation" r:id="rId14" imgW="812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2301875"/>
                        <a:ext cx="160655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511241"/>
            <a:ext cx="279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</a:t>
            </a:r>
            <a:r>
              <a:rPr lang="en-US" dirty="0" smtClean="0"/>
              <a:t>courtesy of L</a:t>
            </a:r>
            <a:r>
              <a:rPr lang="en-US" dirty="0"/>
              <a:t>. </a:t>
            </a:r>
            <a:r>
              <a:rPr lang="en-US" dirty="0" err="1"/>
              <a:t>Barsotti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6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9" y="4402893"/>
            <a:ext cx="4918407" cy="2420778"/>
          </a:xfrm>
          <a:prstGeom prst="rect">
            <a:avLst/>
          </a:prstGeom>
        </p:spPr>
      </p:pic>
      <p:pic>
        <p:nvPicPr>
          <p:cNvPr id="14" name="Content Placeholder 4" descr="aligowithnoise.pdf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1" t="3473" r="5261"/>
          <a:stretch/>
        </p:blipFill>
        <p:spPr>
          <a:xfrm>
            <a:off x="337085" y="1455738"/>
            <a:ext cx="4903281" cy="2951162"/>
          </a:xfrm>
          <a:ln>
            <a:solidFill>
              <a:srgbClr val="A6062E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94236"/>
          </a:xfrm>
        </p:spPr>
        <p:txBody>
          <a:bodyPr anchor="t">
            <a:normAutofit/>
          </a:bodyPr>
          <a:lstStyle/>
          <a:p>
            <a:r>
              <a:rPr lang="en-US" altLang="ja-JP" dirty="0"/>
              <a:t>Squeezed vacuum injection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rcRect b="11437"/>
          <a:stretch>
            <a:fillRect/>
          </a:stretch>
        </p:blipFill>
        <p:spPr>
          <a:xfrm>
            <a:off x="5816349" y="2747600"/>
            <a:ext cx="2655415" cy="2540622"/>
          </a:xfrm>
          <a:prstGeom prst="rect">
            <a:avLst/>
          </a:prstGeom>
          <a:effectLst>
            <a:glow rad="63500">
              <a:schemeClr val="accent4">
                <a:alpha val="75000"/>
              </a:schemeClr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5336422" y="5377121"/>
            <a:ext cx="3756778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 smtClean="0"/>
              <a:t>High finesse detuned </a:t>
            </a:r>
            <a:r>
              <a:rPr lang="en-US" sz="2200" b="1" dirty="0" smtClean="0"/>
              <a:t>“filter cavity” </a:t>
            </a:r>
            <a:r>
              <a:rPr lang="en-US" sz="2200" dirty="0" smtClean="0"/>
              <a:t>which rotates the squeezing angle as function of frequency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4142" y="3163097"/>
            <a:ext cx="1195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SHOT NOISE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8542" y="1547271"/>
            <a:ext cx="189865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RADIATION PRESSURE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NOISE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74907" y="1004606"/>
            <a:ext cx="2495212" cy="1614649"/>
            <a:chOff x="4677522" y="2590932"/>
            <a:chExt cx="2495212" cy="1614649"/>
          </a:xfrm>
        </p:grpSpPr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4854218" y="2590932"/>
              <a:ext cx="2318516" cy="1608137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5036516" y="3399762"/>
              <a:ext cx="1600200" cy="0"/>
            </a:xfrm>
            <a:prstGeom prst="line">
              <a:avLst/>
            </a:prstGeom>
            <a:noFill/>
            <a:ln w="25400">
              <a:solidFill>
                <a:srgbClr val="222268"/>
              </a:solidFill>
              <a:round/>
              <a:headEnd type="triangle" w="med" len="med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 rot="10800000">
              <a:off x="5212170" y="3643443"/>
              <a:ext cx="1600200" cy="0"/>
            </a:xfrm>
            <a:prstGeom prst="line">
              <a:avLst/>
            </a:prstGeom>
            <a:noFill/>
            <a:ln w="25400">
              <a:solidFill>
                <a:srgbClr val="222268"/>
              </a:solidFill>
              <a:round/>
              <a:headEnd type="triangle" w="med" len="med"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4797776" y="2677180"/>
              <a:ext cx="10818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GW Signal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18546" y="3457706"/>
              <a:ext cx="877888" cy="369887"/>
            </a:xfrm>
            <a:prstGeom prst="ellipse">
              <a:avLst/>
            </a:prstGeom>
            <a:gradFill rotWithShape="1">
              <a:gsLst>
                <a:gs pos="0">
                  <a:srgbClr val="675DD2">
                    <a:alpha val="46999"/>
                  </a:srgbClr>
                </a:gs>
                <a:gs pos="100000">
                  <a:srgbClr val="FFFFFF">
                    <a:alpha val="46999"/>
                  </a:srgbClr>
                </a:gs>
              </a:gsLst>
              <a:lin ang="0" scaled="1"/>
            </a:gradFill>
            <a:ln w="9525">
              <a:solidFill>
                <a:srgbClr val="222268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rot="16200000" flipV="1">
              <a:off x="5500066" y="3280699"/>
              <a:ext cx="685800" cy="0"/>
            </a:xfrm>
            <a:prstGeom prst="straightConnector1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6023620" y="3682361"/>
              <a:ext cx="11191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Quantum Noise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Circular Arrow 28"/>
            <p:cNvSpPr/>
            <p:nvPr/>
          </p:nvSpPr>
          <p:spPr>
            <a:xfrm rot="5400000" flipH="1">
              <a:off x="5489803" y="2968026"/>
              <a:ext cx="1097280" cy="1097280"/>
            </a:xfrm>
            <a:prstGeom prst="circularArrow">
              <a:avLst>
                <a:gd name="adj1" fmla="val 9118"/>
                <a:gd name="adj2" fmla="val 1310348"/>
                <a:gd name="adj3" fmla="val 20725835"/>
                <a:gd name="adj4" fmla="val 16183191"/>
                <a:gd name="adj5" fmla="val 8883"/>
              </a:avLst>
            </a:pr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>
              <a:spLocks noChangeArrowheads="1"/>
            </p:cNvSpPr>
            <p:nvPr/>
          </p:nvSpPr>
          <p:spPr bwMode="auto">
            <a:xfrm>
              <a:off x="6164048" y="2894869"/>
              <a:ext cx="9683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~30Hz</a:t>
              </a:r>
            </a:p>
          </p:txBody>
        </p:sp>
        <p:sp>
          <p:nvSpPr>
            <p:cNvPr id="31" name="Circular Arrow 30"/>
            <p:cNvSpPr/>
            <p:nvPr/>
          </p:nvSpPr>
          <p:spPr>
            <a:xfrm rot="16200000">
              <a:off x="5007610" y="2968026"/>
              <a:ext cx="1097280" cy="1097280"/>
            </a:xfrm>
            <a:prstGeom prst="circularArrow">
              <a:avLst>
                <a:gd name="adj1" fmla="val 9118"/>
                <a:gd name="adj2" fmla="val 1310348"/>
                <a:gd name="adj3" fmla="val 20725835"/>
                <a:gd name="adj4" fmla="val 16183191"/>
                <a:gd name="adj5" fmla="val 8883"/>
              </a:avLst>
            </a:prstGeom>
            <a:gradFill flip="none" rotWithShape="1">
              <a:gsLst>
                <a:gs pos="0">
                  <a:srgbClr val="0000FF"/>
                </a:gs>
                <a:gs pos="100000">
                  <a:srgbClr val="0000FF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677522" y="3114585"/>
              <a:ext cx="9683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rPr>
                <a:t>~30Hz</a:t>
              </a:r>
            </a:p>
          </p:txBody>
        </p:sp>
      </p:grpSp>
      <p:sp>
        <p:nvSpPr>
          <p:cNvPr id="33" name="コンテンツ プレースホルダ 2"/>
          <p:cNvSpPr txBox="1">
            <a:spLocks/>
          </p:cNvSpPr>
          <p:nvPr/>
        </p:nvSpPr>
        <p:spPr>
          <a:xfrm>
            <a:off x="0" y="916824"/>
            <a:ext cx="9144000" cy="66625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orbel"/>
                <a:cs typeface="Corbel"/>
              </a:rPr>
              <a:t>Frequency dependent squeezing</a:t>
            </a:r>
            <a:endParaRPr lang="en-US" sz="2400" b="1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46352" y="489536"/>
            <a:ext cx="279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Slide </a:t>
            </a:r>
            <a:r>
              <a:rPr lang="en-US" dirty="0" smtClean="0">
                <a:solidFill>
                  <a:schemeClr val="bg1"/>
                </a:solidFill>
              </a:rPr>
              <a:t>courtesy of L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Barsotti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Squeezed vacuum injection: technical issues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j-lt"/>
                <a:cs typeface="Tahoma"/>
              </a:rPr>
              <a:t>The enemies of the squeezing</a:t>
            </a:r>
            <a:endParaRPr lang="en-US" sz="2800" b="1" dirty="0">
              <a:latin typeface="+mj-lt"/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Optical Loss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Optical losses works as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ahoma"/>
              </a:rPr>
              <a:t>beamsplitters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 </a:t>
            </a:r>
            <a:b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to introduce normal vacuum fluctuation</a:t>
            </a:r>
          </a:p>
          <a:p>
            <a:pPr marL="457200" lvl="1" indent="0">
              <a:buNone/>
            </a:pPr>
            <a:endParaRPr lang="en-US" sz="2400" b="1" dirty="0" smtClean="0">
              <a:latin typeface="+mj-lt"/>
              <a:cs typeface="Tahoma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Phase noise</a:t>
            </a:r>
            <a:b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Wobbling of the squeezing angle causes</a:t>
            </a:r>
            <a:b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leakage of the other quadrature into the </a:t>
            </a:r>
            <a:b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squeezed quadrature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478" y="1223990"/>
            <a:ext cx="23622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78" y="3598890"/>
            <a:ext cx="24003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aseLoss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18" y="1126795"/>
            <a:ext cx="5955070" cy="53951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73038"/>
            <a:ext cx="8686801" cy="6401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Optical loss &amp; Squeezing phase noise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21947" y="1140489"/>
            <a:ext cx="1865120" cy="1515533"/>
            <a:chOff x="7255934" y="5284067"/>
            <a:chExt cx="1865120" cy="1515533"/>
          </a:xfrm>
        </p:grpSpPr>
        <p:sp>
          <p:nvSpPr>
            <p:cNvPr id="27" name="Rectangle 26"/>
            <p:cNvSpPr/>
            <p:nvPr/>
          </p:nvSpPr>
          <p:spPr>
            <a:xfrm>
              <a:off x="7255934" y="5284067"/>
              <a:ext cx="1865120" cy="151553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  <p:grpSp>
          <p:nvGrpSpPr>
            <p:cNvPr id="28" name="Group 12"/>
            <p:cNvGrpSpPr/>
            <p:nvPr/>
          </p:nvGrpSpPr>
          <p:grpSpPr>
            <a:xfrm>
              <a:off x="7407235" y="5338789"/>
              <a:ext cx="1582247" cy="1404605"/>
              <a:chOff x="563466" y="1539404"/>
              <a:chExt cx="2144757" cy="2142219"/>
            </a:xfrm>
          </p:grpSpPr>
          <p:grpSp>
            <p:nvGrpSpPr>
              <p:cNvPr id="29" name="Group 7"/>
              <p:cNvGrpSpPr>
                <a:grpSpLocks/>
              </p:cNvGrpSpPr>
              <p:nvPr/>
            </p:nvGrpSpPr>
            <p:grpSpPr>
              <a:xfrm>
                <a:off x="740716" y="2707214"/>
                <a:ext cx="1723965" cy="974409"/>
                <a:chOff x="2057400" y="3969031"/>
                <a:chExt cx="2819400" cy="1593569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 rot="18896102">
                  <a:off x="3362003" y="3265121"/>
                  <a:ext cx="213895" cy="1621715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cs typeface="Arial Unicode MS" charset="0"/>
                  </a:endParaRPr>
                </a:p>
              </p:txBody>
            </p:sp>
            <p:cxnSp>
              <p:nvCxnSpPr>
                <p:cNvPr id="35" name="Straight Arrow Connector 34"/>
                <p:cNvCxnSpPr/>
                <p:nvPr/>
              </p:nvCxnSpPr>
              <p:spPr bwMode="auto">
                <a:xfrm>
                  <a:off x="2057400" y="4114800"/>
                  <a:ext cx="1371600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6" name="Straight Arrow Connector 35"/>
                <p:cNvCxnSpPr/>
                <p:nvPr/>
              </p:nvCxnSpPr>
              <p:spPr bwMode="auto">
                <a:xfrm>
                  <a:off x="3352800" y="4114800"/>
                  <a:ext cx="0" cy="1447800"/>
                </a:xfrm>
                <a:prstGeom prst="straightConnector1">
                  <a:avLst/>
                </a:prstGeom>
                <a:solidFill>
                  <a:srgbClr val="00B8FF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3505200" y="4114800"/>
                  <a:ext cx="1371600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30" name="Straight Arrow Connector 29"/>
              <p:cNvCxnSpPr>
                <a:cxnSpLocks/>
              </p:cNvCxnSpPr>
              <p:nvPr/>
            </p:nvCxnSpPr>
            <p:spPr bwMode="auto">
              <a:xfrm>
                <a:off x="1532811" y="1899428"/>
                <a:ext cx="0" cy="838685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1393030" y="1539404"/>
                <a:ext cx="279562" cy="279562"/>
              </a:xfrm>
              <a:prstGeom prst="ellipse">
                <a:avLst/>
              </a:prstGeom>
              <a:solidFill>
                <a:schemeClr val="bg1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auto">
              <a:xfrm flipH="1">
                <a:off x="563466" y="2530031"/>
                <a:ext cx="91436" cy="498779"/>
              </a:xfrm>
              <a:prstGeom prst="ellipse">
                <a:avLst/>
              </a:prstGeom>
              <a:solidFill>
                <a:schemeClr val="bg1"/>
              </a:solidFill>
              <a:ln w="126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2475255" y="2504630"/>
                <a:ext cx="232968" cy="498779"/>
              </a:xfrm>
              <a:prstGeom prst="ellipse">
                <a:avLst/>
              </a:prstGeom>
              <a:solidFill>
                <a:schemeClr val="bg1"/>
              </a:solidFill>
              <a:ln w="126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" name="5-Point Star 39"/>
          <p:cNvSpPr/>
          <p:nvPr/>
        </p:nvSpPr>
        <p:spPr>
          <a:xfrm>
            <a:off x="6730153" y="1659871"/>
            <a:ext cx="292947" cy="309880"/>
          </a:xfrm>
          <a:prstGeom prst="star5">
            <a:avLst/>
          </a:prstGeom>
          <a:solidFill>
            <a:srgbClr val="0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7254-8BB7-644C-A757-37435CCFA7B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7610699" y="4802039"/>
            <a:ext cx="1522696" cy="1854201"/>
            <a:chOff x="6553200" y="4843518"/>
            <a:chExt cx="1522696" cy="1854201"/>
          </a:xfrm>
        </p:grpSpPr>
        <p:sp>
          <p:nvSpPr>
            <p:cNvPr id="44" name="Rounded Rectangle 43"/>
            <p:cNvSpPr/>
            <p:nvPr/>
          </p:nvSpPr>
          <p:spPr>
            <a:xfrm>
              <a:off x="6553200" y="4843518"/>
              <a:ext cx="1522696" cy="1854201"/>
            </a:xfrm>
            <a:prstGeom prst="roundRect">
              <a:avLst/>
            </a:prstGeom>
            <a:solidFill>
              <a:schemeClr val="tx1"/>
            </a:solidFill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16200000" flipH="1">
              <a:off x="6237965" y="5840023"/>
              <a:ext cx="1706576" cy="8815"/>
            </a:xfrm>
            <a:prstGeom prst="line">
              <a:avLst/>
            </a:prstGeom>
            <a:ln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6778361" y="6364730"/>
              <a:ext cx="1154619" cy="10411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053483" y="5581361"/>
              <a:ext cx="10224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GW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Signal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92053" y="5455379"/>
              <a:ext cx="804962" cy="226564"/>
            </a:xfrm>
            <a:prstGeom prst="ellipse">
              <a:avLst/>
            </a:prstGeom>
            <a:solidFill>
              <a:srgbClr val="3366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20192055">
              <a:off x="6679613" y="5453276"/>
              <a:ext cx="804962" cy="22656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6200000" flipV="1">
              <a:off x="6679911" y="5960795"/>
              <a:ext cx="822076" cy="8205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5-Point Star 38"/>
          <p:cNvSpPr/>
          <p:nvPr/>
        </p:nvSpPr>
        <p:spPr>
          <a:xfrm>
            <a:off x="4190153" y="2084029"/>
            <a:ext cx="292947" cy="309880"/>
          </a:xfrm>
          <a:prstGeom prst="star5">
            <a:avLst/>
          </a:prstGeom>
          <a:solidFill>
            <a:srgbClr val="00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6730153" y="1140489"/>
            <a:ext cx="128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eLIGO</a:t>
            </a:r>
            <a:endParaRPr lang="en-US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4515298" y="1981260"/>
            <a:ext cx="93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2311400" y="2676016"/>
            <a:ext cx="1066800" cy="1077778"/>
          </a:xfrm>
          <a:prstGeom prst="ellipse">
            <a:avLst/>
          </a:prstGeom>
          <a:noFill/>
          <a:ln w="28575" cmpd="sng">
            <a:solidFill>
              <a:srgbClr val="FF8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947" y="4139866"/>
            <a:ext cx="2548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 need less </a:t>
            </a:r>
            <a:br>
              <a:rPr lang="en-US" sz="2000" b="1" dirty="0" smtClean="0"/>
            </a:br>
            <a:r>
              <a:rPr lang="en-US" sz="2000" b="1" dirty="0" smtClean="0"/>
              <a:t>than 20% total</a:t>
            </a:r>
            <a:br>
              <a:rPr lang="en-US" sz="2000" b="1" dirty="0" smtClean="0"/>
            </a:br>
            <a:r>
              <a:rPr lang="en-US" sz="2000" b="1" dirty="0" smtClean="0"/>
              <a:t>losses </a:t>
            </a:r>
          </a:p>
          <a:p>
            <a:endParaRPr lang="en-US" sz="2000" b="1" dirty="0"/>
          </a:p>
          <a:p>
            <a:r>
              <a:rPr lang="en-US" sz="2000" b="1" dirty="0" err="1" smtClean="0"/>
              <a:t>aLIGO</a:t>
            </a:r>
            <a:r>
              <a:rPr lang="en-US" sz="2000" b="1" dirty="0" smtClean="0"/>
              <a:t> readout </a:t>
            </a:r>
            <a:br>
              <a:rPr lang="en-US" sz="2000" b="1" dirty="0" smtClean="0"/>
            </a:br>
            <a:r>
              <a:rPr lang="en-US" sz="2000" b="1" dirty="0" smtClean="0"/>
              <a:t>now has ~30%</a:t>
            </a:r>
            <a:br>
              <a:rPr lang="en-US" sz="2000" b="1" dirty="0" smtClean="0"/>
            </a:br>
            <a:r>
              <a:rPr lang="en-US" sz="2000" b="1" dirty="0" smtClean="0"/>
              <a:t>(w/o squeezing)</a:t>
            </a:r>
          </a:p>
          <a:p>
            <a:r>
              <a:rPr lang="en-US" sz="2000" b="1" dirty="0" smtClean="0"/>
              <a:t>=&gt; Need to reduce!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552" y="2889079"/>
            <a:ext cx="209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Target: -10dB </a:t>
            </a:r>
          </a:p>
          <a:p>
            <a:r>
              <a:rPr lang="en-US" sz="2000" b="1" dirty="0" smtClean="0"/>
              <a:t>noise </a:t>
            </a:r>
            <a:r>
              <a:rPr lang="en-US" sz="2000" b="1" dirty="0"/>
              <a:t>r</a:t>
            </a:r>
            <a:r>
              <a:rPr lang="en-US" sz="2000" b="1" dirty="0" smtClean="0"/>
              <a:t>eduction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346352" y="918946"/>
            <a:ext cx="279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</a:t>
            </a:r>
            <a:r>
              <a:rPr lang="en-US" dirty="0" smtClean="0"/>
              <a:t>courtesy of L</a:t>
            </a:r>
            <a:r>
              <a:rPr lang="en-US" dirty="0"/>
              <a:t>. </a:t>
            </a:r>
            <a:r>
              <a:rPr lang="en-US" dirty="0" err="1"/>
              <a:t>Barsotti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dirty="0" smtClean="0"/>
              <a:t>Phase noise mitigation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+mj-lt"/>
                <a:cs typeface="Tahoma"/>
              </a:rPr>
              <a:t>Invac</a:t>
            </a:r>
            <a:r>
              <a:rPr lang="en-US" sz="2800" b="1" dirty="0" smtClean="0">
                <a:latin typeface="+mj-lt"/>
                <a:cs typeface="Tahoma"/>
              </a:rPr>
              <a:t> </a:t>
            </a:r>
            <a:r>
              <a:rPr lang="en-US" sz="2800" b="1" dirty="0" err="1" smtClean="0">
                <a:latin typeface="+mj-lt"/>
                <a:cs typeface="Tahoma"/>
              </a:rPr>
              <a:t>OPOfor</a:t>
            </a:r>
            <a:r>
              <a:rPr lang="en-US" sz="2800" b="1" dirty="0" smtClean="0">
                <a:latin typeface="+mj-lt"/>
                <a:cs typeface="Tahoma"/>
              </a:rPr>
              <a:t> </a:t>
            </a:r>
            <a:r>
              <a:rPr lang="en-US" sz="2800" b="1" dirty="0" err="1" smtClean="0">
                <a:latin typeface="+mj-lt"/>
                <a:cs typeface="Tahoma"/>
              </a:rPr>
              <a:t>aLIGO</a:t>
            </a:r>
            <a:endParaRPr lang="en-US" sz="2800" b="1" dirty="0" smtClean="0">
              <a:latin typeface="+mj-lt"/>
              <a:cs typeface="Tahoma"/>
            </a:endParaRPr>
          </a:p>
        </p:txBody>
      </p:sp>
      <p:pic>
        <p:nvPicPr>
          <p:cNvPr id="4" name="Picture 3" descr="layoutAFT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5894"/>
            <a:ext cx="6235700" cy="3702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900" y="2391449"/>
            <a:ext cx="269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move the </a:t>
            </a:r>
            <a:r>
              <a:rPr lang="en-US" sz="2800" b="1" dirty="0" smtClean="0"/>
              <a:t>OPO into the vacuum envelope </a:t>
            </a:r>
            <a:r>
              <a:rPr lang="en-US" sz="2800" dirty="0" smtClean="0"/>
              <a:t>on seismic isolated tables!</a:t>
            </a:r>
          </a:p>
        </p:txBody>
      </p:sp>
      <p:sp>
        <p:nvSpPr>
          <p:cNvPr id="6" name="Rectangle 5"/>
          <p:cNvSpPr/>
          <p:nvPr/>
        </p:nvSpPr>
        <p:spPr>
          <a:xfrm>
            <a:off x="368300" y="5550058"/>
            <a:ext cx="8250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</a:t>
            </a:r>
            <a:r>
              <a:rPr lang="en-US" b="1" dirty="0" err="1" smtClean="0"/>
              <a:t>Oelker</a:t>
            </a:r>
            <a:r>
              <a:rPr lang="en-US" b="1" dirty="0"/>
              <a:t> </a:t>
            </a:r>
            <a:r>
              <a:rPr lang="en-US" b="1" dirty="0" smtClean="0"/>
              <a:t>et al., Optics </a:t>
            </a:r>
            <a:r>
              <a:rPr lang="en-US" b="1" dirty="0"/>
              <a:t>Express, Vol. 22, Issue 17, pp. 21106-21121 (2014</a:t>
            </a:r>
            <a:r>
              <a:rPr lang="en-US" b="1" dirty="0" smtClean="0"/>
              <a:t>) (P1400064)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346352" y="918946"/>
            <a:ext cx="279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</a:t>
            </a:r>
            <a:r>
              <a:rPr lang="en-US" dirty="0" smtClean="0"/>
              <a:t>courtesy of L</a:t>
            </a:r>
            <a:r>
              <a:rPr lang="en-US" dirty="0"/>
              <a:t>. </a:t>
            </a:r>
            <a:r>
              <a:rPr lang="en-US" dirty="0" err="1"/>
              <a:t>Barsotti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7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Corbel"/>
                <a:cs typeface="Corbel"/>
              </a:rPr>
              <a:t>Quantom</a:t>
            </a:r>
            <a:r>
              <a:rPr lang="en-US" sz="2400" b="1" dirty="0">
                <a:latin typeface="Corbel"/>
                <a:cs typeface="Corbel"/>
              </a:rPr>
              <a:t> noise in GW detectors</a:t>
            </a:r>
          </a:p>
          <a:p>
            <a:pPr lvl="1"/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Shot noise &amp; Radiation pressure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noise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400" b="1" dirty="0" smtClean="0">
                <a:latin typeface="Corbel"/>
                <a:cs typeface="Corbel"/>
              </a:rPr>
              <a:t>Squeezed vacuum injection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Shot noise reduction already demonstrated.</a:t>
            </a:r>
          </a:p>
          <a:p>
            <a:pPr lvl="1"/>
            <a:endParaRPr lang="en-US" sz="2400" b="1" dirty="0" smtClean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400" b="1" dirty="0" smtClean="0">
                <a:latin typeface="Corbel"/>
                <a:cs typeface="Corbel"/>
              </a:rPr>
              <a:t>Radiation pressure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Will eventually limit the sensitivity</a:t>
            </a: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Frequency Dependent squeezed vacuum injection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will mitigate the radiation pressure noise</a:t>
            </a: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r>
              <a:rPr lang="en-US" sz="2400" b="1" dirty="0" smtClean="0">
                <a:latin typeface="Corbel"/>
                <a:cs typeface="Corbel"/>
              </a:rPr>
              <a:t>Technical Issues: Optical loss &amp; phase fluctuation</a:t>
            </a: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  <a:p>
            <a:pPr lvl="1"/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R&amp;D on going</a:t>
            </a:r>
            <a:endParaRPr lang="en-US" sz="2400" b="1" dirty="0">
              <a:solidFill>
                <a:srgbClr val="0000FF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714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662967" y="2574925"/>
            <a:ext cx="1887219" cy="196191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47500"/>
                  <a:satMod val="137000"/>
                </a:schemeClr>
              </a:gs>
              <a:gs pos="29000">
                <a:schemeClr val="accent1">
                  <a:shade val="69000"/>
                  <a:satMod val="137000"/>
                </a:schemeClr>
              </a:gs>
              <a:gs pos="100000">
                <a:schemeClr val="bg1"/>
              </a:gs>
              <a:gs pos="6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691146"/>
          </a:xfrm>
        </p:spPr>
        <p:txBody>
          <a:bodyPr anchor="t"/>
          <a:lstStyle/>
          <a:p>
            <a:r>
              <a:rPr lang="en-US" dirty="0" smtClean="0"/>
              <a:t>“Standard Quantum Limit”</a:t>
            </a:r>
            <a:endParaRPr lang="en-US" dirty="0"/>
          </a:p>
        </p:txBody>
      </p:sp>
      <p:graphicFrame>
        <p:nvGraphicFramePr>
          <p:cNvPr id="172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995323"/>
              </p:ext>
            </p:extLst>
          </p:nvPr>
        </p:nvGraphicFramePr>
        <p:xfrm>
          <a:off x="1422400" y="1400175"/>
          <a:ext cx="72707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2908300" imgH="469900" progId="Equation.3">
                  <p:embed/>
                </p:oleObj>
              </mc:Choice>
              <mc:Fallback>
                <p:oleObj name="Equation" r:id="rId3" imgW="290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400175"/>
                        <a:ext cx="7270750" cy="117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483173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Corbel (Body)"/>
                <a:cs typeface="Corbel (Body)"/>
              </a:rPr>
              <a:t>h</a:t>
            </a:r>
            <a:r>
              <a:rPr lang="en-US" sz="2400" baseline="-25000" dirty="0" err="1" smtClean="0">
                <a:solidFill>
                  <a:srgbClr val="FF0000"/>
                </a:solidFill>
                <a:latin typeface="Corbel (Body)"/>
                <a:cs typeface="Corbel (Body)"/>
              </a:rPr>
              <a:t>SQL</a:t>
            </a:r>
            <a:r>
              <a:rPr lang="en-US" sz="2400" dirty="0" smtClean="0">
                <a:solidFill>
                  <a:srgbClr val="FF0000"/>
                </a:solidFill>
                <a:latin typeface="Corbel (Body)"/>
                <a:cs typeface="Corbel (Body)"/>
              </a:rPr>
              <a:t> doesn’t depend on the optical parameters </a:t>
            </a:r>
            <a:br>
              <a:rPr lang="en-US" sz="2400" dirty="0" smtClean="0">
                <a:solidFill>
                  <a:srgbClr val="FF0000"/>
                </a:solidFill>
                <a:latin typeface="Corbel (Body)"/>
                <a:cs typeface="Corbel (Body)"/>
              </a:rPr>
            </a:br>
            <a:r>
              <a:rPr lang="en-US" sz="2400" dirty="0" smtClean="0">
                <a:solidFill>
                  <a:srgbClr val="FF0000"/>
                </a:solidFill>
                <a:latin typeface="Corbel (Body)"/>
                <a:cs typeface="Corbel (Body)"/>
              </a:rPr>
              <a:t>of the interferometer, </a:t>
            </a:r>
            <a:br>
              <a:rPr lang="en-US" sz="2400" dirty="0" smtClean="0">
                <a:solidFill>
                  <a:srgbClr val="FF0000"/>
                </a:solidFill>
                <a:latin typeface="Corbel (Body)"/>
                <a:cs typeface="Corbel (Body)"/>
              </a:rPr>
            </a:br>
            <a:r>
              <a:rPr lang="en-US" sz="2400" dirty="0" smtClean="0">
                <a:solidFill>
                  <a:srgbClr val="FF0000"/>
                </a:solidFill>
                <a:latin typeface="Corbel (Body)"/>
                <a:cs typeface="Corbel (Body)"/>
              </a:rPr>
              <a:t>just on the quantum mechanics of a </a:t>
            </a:r>
            <a:r>
              <a:rPr lang="en-US" sz="2400" b="1" dirty="0" smtClean="0">
                <a:solidFill>
                  <a:srgbClr val="FF0000"/>
                </a:solidFill>
                <a:latin typeface="Corbel (Body)"/>
                <a:cs typeface="Corbel (Body)"/>
              </a:rPr>
              <a:t>harmonic oscillator </a:t>
            </a:r>
            <a:r>
              <a:rPr lang="en-US" sz="2400" dirty="0" smtClean="0">
                <a:solidFill>
                  <a:srgbClr val="FF0000"/>
                </a:solidFill>
                <a:latin typeface="Corbel (Body)"/>
                <a:cs typeface="Corbel (Body)"/>
              </a:rPr>
              <a:t>mass</a:t>
            </a:r>
            <a:endParaRPr lang="en-US" sz="2400" dirty="0">
              <a:solidFill>
                <a:srgbClr val="FF0000"/>
              </a:solidFill>
              <a:latin typeface="Corbel (Body)"/>
              <a:cs typeface="Corbel (Body)"/>
            </a:endParaRPr>
          </a:p>
        </p:txBody>
      </p:sp>
      <p:graphicFrame>
        <p:nvGraphicFramePr>
          <p:cNvPr id="2345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17057"/>
              </p:ext>
            </p:extLst>
          </p:nvPr>
        </p:nvGraphicFramePr>
        <p:xfrm>
          <a:off x="2476628" y="2951162"/>
          <a:ext cx="2889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1155700" imgH="431800" progId="Equation.3">
                  <p:embed/>
                </p:oleObj>
              </mc:Choice>
              <mc:Fallback>
                <p:oleObj name="Equation" r:id="rId5" imgW="1155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628" y="2951162"/>
                        <a:ext cx="28892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45558"/>
              </p:ext>
            </p:extLst>
          </p:nvPr>
        </p:nvGraphicFramePr>
        <p:xfrm>
          <a:off x="5283328" y="3241675"/>
          <a:ext cx="984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7" imgW="393700" imgH="228600" progId="Equation.3">
                  <p:embed/>
                </p:oleObj>
              </mc:Choice>
              <mc:Fallback>
                <p:oleObj name="Equation" r:id="rId7" imgW="393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328" y="3241675"/>
                        <a:ext cx="9842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511241"/>
            <a:ext cx="279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Slide </a:t>
            </a:r>
            <a:r>
              <a:rPr lang="en-US" dirty="0" smtClean="0"/>
              <a:t>courtesy of L</a:t>
            </a:r>
            <a:r>
              <a:rPr lang="en-US" dirty="0"/>
              <a:t>. </a:t>
            </a:r>
            <a:r>
              <a:rPr lang="en-US" dirty="0" err="1"/>
              <a:t>Barsotti</a:t>
            </a:r>
            <a:endParaRPr lang="en-US" dirty="0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38776"/>
              </p:ext>
            </p:extLst>
          </p:nvPr>
        </p:nvGraphicFramePr>
        <p:xfrm>
          <a:off x="6382105" y="3813175"/>
          <a:ext cx="2311045" cy="34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Equation" r:id="rId9" imgW="1371600" imgH="203200" progId="Equation.3">
                  <p:embed/>
                </p:oleObj>
              </mc:Choice>
              <mc:Fallback>
                <p:oleObj name="Equation" r:id="rId9" imgW="1371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2105" y="3813175"/>
                        <a:ext cx="2311045" cy="342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87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/>
              <a:t>Optical noises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latin typeface="Corbel"/>
                <a:cs typeface="Corbel"/>
              </a:rPr>
              <a:t>Quantum </a:t>
            </a:r>
            <a:r>
              <a:rPr lang="en-US" b="1" dirty="0">
                <a:latin typeface="Corbel"/>
                <a:cs typeface="Corbel"/>
              </a:rPr>
              <a:t>noises</a:t>
            </a:r>
          </a:p>
          <a:p>
            <a:pPr lvl="1">
              <a:lnSpc>
                <a:spcPct val="80000"/>
              </a:lnSpc>
            </a:pPr>
            <a:r>
              <a:rPr lang="en-US" b="1" dirty="0" smtClean="0">
                <a:solidFill>
                  <a:srgbClr val="0000FF"/>
                </a:solidFill>
                <a:latin typeface="Corbel"/>
                <a:cs typeface="Corbel"/>
              </a:rPr>
              <a:t>Standard Quantum Limit</a:t>
            </a:r>
            <a:r>
              <a:rPr lang="en-US" b="1" dirty="0">
                <a:solidFill>
                  <a:srgbClr val="0000FF"/>
                </a:solidFill>
                <a:latin typeface="Corbel"/>
                <a:cs typeface="Corbel"/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rbel"/>
                <a:cs typeface="Corbel"/>
              </a:rPr>
              <a:t>(SQL)</a:t>
            </a:r>
            <a:endParaRPr lang="en-US" b="1" dirty="0">
              <a:solidFill>
                <a:srgbClr val="0000FF"/>
              </a:solidFill>
              <a:latin typeface="Corbel"/>
              <a:cs typeface="Corbe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35" y="1820441"/>
            <a:ext cx="6842617" cy="41734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028470"/>
            <a:ext cx="82344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- Trade</a:t>
            </a:r>
            <a:r>
              <a:rPr lang="en-US" sz="2400" b="1" dirty="0">
                <a:solidFill>
                  <a:srgbClr val="008000"/>
                </a:solidFill>
              </a:rPr>
              <a:t>-off Between Shot Noise and Radiation-Pressure </a:t>
            </a:r>
            <a:r>
              <a:rPr lang="en-US" sz="2400" b="1" dirty="0" smtClean="0">
                <a:solidFill>
                  <a:srgbClr val="008000"/>
                </a:solidFill>
              </a:rPr>
              <a:t>Noise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- Uncertainty of the test mass position due to observation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01" y="4677810"/>
            <a:ext cx="2482937" cy="6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8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2080974"/>
            <a:ext cx="5885977" cy="47770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</a:t>
            </a:r>
            <a:r>
              <a:rPr lang="en-US" altLang="ja-JP" smtClean="0"/>
              <a:t>Quantum noise</a:t>
            </a:r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143744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  <a:cs typeface="Tahoma"/>
              </a:rPr>
              <a:t>Quantum noise in Advanced LIGO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Photon shot noise and radiation pressure noise</a:t>
            </a:r>
            <a:r>
              <a:rPr lang="en-US" sz="2000" b="1" dirty="0">
                <a:solidFill>
                  <a:srgbClr val="0000FF"/>
                </a:solidFill>
                <a:latin typeface="+mj-lt"/>
                <a:cs typeface="Tahoma"/>
              </a:rPr>
              <a:t/>
            </a:r>
            <a:br>
              <a:rPr lang="en-US" sz="2000" b="1" dirty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will limit the detector sensitivity in the end</a:t>
            </a:r>
          </a:p>
        </p:txBody>
      </p:sp>
      <p:sp>
        <p:nvSpPr>
          <p:cNvPr id="7" name="Freeform 6"/>
          <p:cNvSpPr/>
          <p:nvPr/>
        </p:nvSpPr>
        <p:spPr>
          <a:xfrm>
            <a:off x="2109239" y="3972409"/>
            <a:ext cx="4643684" cy="873219"/>
          </a:xfrm>
          <a:custGeom>
            <a:avLst/>
            <a:gdLst>
              <a:gd name="connsiteX0" fmla="*/ 0 w 4643684"/>
              <a:gd name="connsiteY0" fmla="*/ 839241 h 873219"/>
              <a:gd name="connsiteX1" fmla="*/ 1381916 w 4643684"/>
              <a:gd name="connsiteY1" fmla="*/ 850431 h 873219"/>
              <a:gd name="connsiteX2" fmla="*/ 2053292 w 4643684"/>
              <a:gd name="connsiteY2" fmla="*/ 872811 h 873219"/>
              <a:gd name="connsiteX3" fmla="*/ 2562418 w 4643684"/>
              <a:gd name="connsiteY3" fmla="*/ 861621 h 873219"/>
              <a:gd name="connsiteX4" fmla="*/ 2892512 w 4643684"/>
              <a:gd name="connsiteY4" fmla="*/ 822456 h 873219"/>
              <a:gd name="connsiteX5" fmla="*/ 3345690 w 4643684"/>
              <a:gd name="connsiteY5" fmla="*/ 721747 h 873219"/>
              <a:gd name="connsiteX6" fmla="*/ 3636620 w 4643684"/>
              <a:gd name="connsiteY6" fmla="*/ 604253 h 873219"/>
              <a:gd name="connsiteX7" fmla="*/ 3961118 w 4643684"/>
              <a:gd name="connsiteY7" fmla="*/ 442000 h 873219"/>
              <a:gd name="connsiteX8" fmla="*/ 4296806 w 4643684"/>
              <a:gd name="connsiteY8" fmla="*/ 229392 h 873219"/>
              <a:gd name="connsiteX9" fmla="*/ 4643684 w 4643684"/>
              <a:gd name="connsiteY9" fmla="*/ 0 h 87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3684" h="873219">
                <a:moveTo>
                  <a:pt x="0" y="839241"/>
                </a:moveTo>
                <a:lnTo>
                  <a:pt x="1381916" y="850431"/>
                </a:lnTo>
                <a:cubicBezTo>
                  <a:pt x="1724131" y="856026"/>
                  <a:pt x="1856542" y="870946"/>
                  <a:pt x="2053292" y="872811"/>
                </a:cubicBezTo>
                <a:cubicBezTo>
                  <a:pt x="2250042" y="874676"/>
                  <a:pt x="2422548" y="870014"/>
                  <a:pt x="2562418" y="861621"/>
                </a:cubicBezTo>
                <a:cubicBezTo>
                  <a:pt x="2702288" y="853229"/>
                  <a:pt x="2761967" y="845768"/>
                  <a:pt x="2892512" y="822456"/>
                </a:cubicBezTo>
                <a:cubicBezTo>
                  <a:pt x="3023057" y="799144"/>
                  <a:pt x="3221672" y="758114"/>
                  <a:pt x="3345690" y="721747"/>
                </a:cubicBezTo>
                <a:cubicBezTo>
                  <a:pt x="3469708" y="685380"/>
                  <a:pt x="3534049" y="650877"/>
                  <a:pt x="3636620" y="604253"/>
                </a:cubicBezTo>
                <a:cubicBezTo>
                  <a:pt x="3739191" y="557629"/>
                  <a:pt x="3851087" y="504477"/>
                  <a:pt x="3961118" y="442000"/>
                </a:cubicBezTo>
                <a:cubicBezTo>
                  <a:pt x="4071149" y="379523"/>
                  <a:pt x="4183045" y="303059"/>
                  <a:pt x="4296806" y="229392"/>
                </a:cubicBezTo>
                <a:cubicBezTo>
                  <a:pt x="4410567" y="155725"/>
                  <a:pt x="4643684" y="0"/>
                  <a:pt x="4643684" y="0"/>
                </a:cubicBezTo>
              </a:path>
            </a:pathLst>
          </a:custGeom>
          <a:ln w="38100" cmpd="sng">
            <a:solidFill>
              <a:srgbClr val="A7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09239" y="2814256"/>
            <a:ext cx="2282678" cy="3015673"/>
          </a:xfrm>
          <a:prstGeom prst="line">
            <a:avLst/>
          </a:prstGeom>
          <a:ln w="38100" cmpd="sng">
            <a:solidFill>
              <a:srgbClr val="FF0C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70709" y="3874842"/>
            <a:ext cx="125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A700FF"/>
                </a:solidFill>
              </a:rPr>
              <a:t>Shot noise</a:t>
            </a:r>
            <a:endParaRPr lang="en-US" b="1" i="1" dirty="0">
              <a:solidFill>
                <a:srgbClr val="A7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98" y="2714501"/>
            <a:ext cx="1197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C99"/>
                </a:solidFill>
              </a:rPr>
              <a:t>Radiation</a:t>
            </a:r>
          </a:p>
          <a:p>
            <a:r>
              <a:rPr lang="en-US" b="1" i="1" dirty="0" smtClean="0">
                <a:solidFill>
                  <a:srgbClr val="FF0C99"/>
                </a:solidFill>
              </a:rPr>
              <a:t>Pressure</a:t>
            </a:r>
          </a:p>
          <a:p>
            <a:r>
              <a:rPr lang="en-US" b="1" i="1" dirty="0" smtClean="0">
                <a:solidFill>
                  <a:srgbClr val="FF0C99"/>
                </a:solidFill>
              </a:rPr>
              <a:t>Noise</a:t>
            </a:r>
            <a:endParaRPr lang="en-US" b="1" i="1" dirty="0">
              <a:solidFill>
                <a:srgbClr val="FF0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Quantum noise?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rbel"/>
                <a:cs typeface="Corbel"/>
              </a:rPr>
              <a:t>Quantum noise reduction</a:t>
            </a:r>
          </a:p>
          <a:p>
            <a:endParaRPr lang="en-US" sz="2400" b="1" dirty="0">
              <a:latin typeface="Corbel"/>
              <a:cs typeface="Corbel"/>
            </a:endParaRPr>
          </a:p>
          <a:p>
            <a:endParaRPr lang="en-US" sz="2400" b="1" dirty="0" smtClean="0">
              <a:latin typeface="Corbel"/>
              <a:cs typeface="Corbel"/>
            </a:endParaRPr>
          </a:p>
          <a:p>
            <a:endParaRPr lang="en-US" sz="2400" b="1" dirty="0" smtClean="0">
              <a:latin typeface="Corbel"/>
              <a:cs typeface="Corbel"/>
            </a:endParaRPr>
          </a:p>
          <a:p>
            <a:pPr lvl="1"/>
            <a: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  <a:t>Make the interferometer longer</a:t>
            </a:r>
            <a:b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000" b="1" dirty="0">
                <a:solidFill>
                  <a:srgbClr val="FF0000"/>
                </a:solidFill>
                <a:latin typeface="Corbel"/>
                <a:cs typeface="Corbel"/>
              </a:rPr>
              <a:t>=&gt; Needs new </a:t>
            </a: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facility</a:t>
            </a:r>
            <a:b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</a:br>
            <a:endParaRPr lang="en-US" sz="2000" b="1" dirty="0" smtClean="0">
              <a:solidFill>
                <a:srgbClr val="FF0000"/>
              </a:solidFill>
              <a:latin typeface="Corbel"/>
              <a:cs typeface="Corbel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>Heavier test masses &amp; more optical power</a:t>
            </a:r>
            <a: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sz="2000" b="1" dirty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=&gt; Stored power of </a:t>
            </a:r>
            <a:r>
              <a:rPr lang="en-US" sz="2000" b="1" dirty="0" err="1" smtClean="0">
                <a:solidFill>
                  <a:srgbClr val="FF0000"/>
                </a:solidFill>
                <a:latin typeface="Corbel"/>
                <a:cs typeface="Corbel"/>
              </a:rPr>
              <a:t>aLIGO</a:t>
            </a: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 will be 800kW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  <a:t>          Have to deal with thermal effects / instabilities</a:t>
            </a:r>
            <a:br>
              <a:rPr lang="en-US" sz="2000" b="1" dirty="0" smtClean="0">
                <a:solidFill>
                  <a:srgbClr val="FF0000"/>
                </a:solidFill>
                <a:latin typeface="Corbel"/>
                <a:cs typeface="Corbel"/>
              </a:rPr>
            </a:br>
            <a:endParaRPr lang="en-US" sz="2000" b="1" dirty="0" smtClean="0">
              <a:solidFill>
                <a:srgbClr val="FF0000"/>
              </a:solidFill>
              <a:latin typeface="Corbel"/>
              <a:cs typeface="Corbel"/>
            </a:endParaRPr>
          </a:p>
          <a:p>
            <a:pPr lvl="1"/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>More complex optical configuration to shape optical response</a:t>
            </a:r>
            <a:b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sz="20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rbel"/>
                <a:cs typeface="Corbel"/>
              </a:rPr>
              <a:t>Injection of squeezed states of vacuum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213132"/>
              </p:ext>
            </p:extLst>
          </p:nvPr>
        </p:nvGraphicFramePr>
        <p:xfrm>
          <a:off x="1528229" y="1517321"/>
          <a:ext cx="5454100" cy="88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908300" imgH="469900" progId="Equation.3">
                  <p:embed/>
                </p:oleObj>
              </mc:Choice>
              <mc:Fallback>
                <p:oleObj name="Equation" r:id="rId3" imgW="2908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229" y="1517321"/>
                        <a:ext cx="5454100" cy="8812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34980" y="5350004"/>
            <a:ext cx="7184676" cy="917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88" y="2847646"/>
            <a:ext cx="2438400" cy="2349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164" y="2847646"/>
            <a:ext cx="2463800" cy="2349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</a:t>
            </a:r>
            <a:r>
              <a:rPr lang="en-US" altLang="ja-JP" smtClean="0"/>
              <a:t>Quantum noise</a:t>
            </a:r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  <a:t>What is “squeezing”?</a:t>
            </a:r>
            <a:endParaRPr lang="en-US" sz="2400" b="1" dirty="0">
              <a:solidFill>
                <a:srgbClr val="000000"/>
              </a:solidFill>
              <a:latin typeface="+mj-lt"/>
              <a:cs typeface="Tahoma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  <a:t>Quantized Electromagnetic Fields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Tahoma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  <a:t>Quadrature Field Amplitudes</a:t>
            </a:r>
            <a:b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00"/>
                </a:solidFill>
                <a:latin typeface="+mj-lt"/>
                <a:cs typeface="Tahoma"/>
              </a:rPr>
              <a:t>Classical                                        Quantum</a:t>
            </a:r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6504604" y="4399464"/>
            <a:ext cx="1500498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+mj-lt"/>
                <a:cs typeface="Tahoma"/>
              </a:rPr>
              <a:t>Coherent State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00" y="2279190"/>
            <a:ext cx="3492500" cy="342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400" y="6127907"/>
            <a:ext cx="1803400" cy="279400"/>
          </a:xfrm>
          <a:prstGeom prst="rect">
            <a:avLst/>
          </a:prstGeom>
        </p:spPr>
      </p:pic>
      <p:sp>
        <p:nvSpPr>
          <p:cNvPr id="26" name="コンテンツ プレースホルダ 2"/>
          <p:cNvSpPr txBox="1">
            <a:spLocks/>
          </p:cNvSpPr>
          <p:nvPr/>
        </p:nvSpPr>
        <p:spPr>
          <a:xfrm>
            <a:off x="3440268" y="5484021"/>
            <a:ext cx="4819664" cy="797682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Heisenberg’s uncertainty principle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40268" y="5484020"/>
            <a:ext cx="4696878" cy="1077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789" y="1495372"/>
            <a:ext cx="2438400" cy="2349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Introduction ~ </a:t>
            </a:r>
            <a:r>
              <a:rPr lang="en-US" altLang="ja-JP" smtClean="0"/>
              <a:t>Quantum noise</a:t>
            </a:r>
            <a:r>
              <a:rPr lang="en-US" altLang="ja-JP" dirty="0" smtClean="0"/>
              <a:t>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Tahoma"/>
              </a:rPr>
              <a:t>Even when average amplitude is zero, the variance remains</a:t>
            </a:r>
            <a:br>
              <a:rPr lang="en-US" sz="2400" b="1" dirty="0" smtClean="0"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+mj-lt"/>
                <a:cs typeface="Tahoma"/>
              </a:rPr>
              <a:t>=&gt; Zero-point “vacuum” fluctuation</a:t>
            </a:r>
            <a:endParaRPr lang="en-US" sz="2400" b="1" dirty="0">
              <a:solidFill>
                <a:srgbClr val="0000FF"/>
              </a:solidFill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Tahoma"/>
              </a:rPr>
              <a:t>Vacuum fluctuations are everywhere</a:t>
            </a:r>
            <a:br>
              <a:rPr lang="en-US" sz="2400" b="1" dirty="0" smtClean="0"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=</a:t>
            </a:r>
            <a:r>
              <a:rPr lang="en-US" sz="2400" b="1" dirty="0">
                <a:solidFill>
                  <a:srgbClr val="0000FF"/>
                </a:solidFill>
                <a:latin typeface="Corbel"/>
                <a:cs typeface="Corbel"/>
              </a:rPr>
              <a:t>&gt; </a:t>
            </a: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Comes into the interferometer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from the open optical port and </a:t>
            </a:r>
            <a:b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sz="2400" b="1" dirty="0" smtClean="0">
                <a:solidFill>
                  <a:srgbClr val="0000FF"/>
                </a:solidFill>
                <a:latin typeface="Corbel"/>
                <a:cs typeface="Corbel"/>
              </a:rPr>
              <a:t>cause </a:t>
            </a:r>
            <a:r>
              <a:rPr lang="en-US" sz="2400" b="1" dirty="0" smtClean="0">
                <a:solidFill>
                  <a:srgbClr val="FF0000"/>
                </a:solidFill>
                <a:latin typeface="Corbel"/>
                <a:cs typeface="Corbel"/>
              </a:rPr>
              <a:t>shot and radiation pressure noises</a:t>
            </a:r>
            <a:endParaRPr lang="en-US" sz="2400" b="1" dirty="0" smtClean="0">
              <a:solidFill>
                <a:srgbClr val="FF0000"/>
              </a:solidFill>
              <a:latin typeface="+mj-lt"/>
              <a:cs typeface="Tahom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682380"/>
            <a:ext cx="3492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4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548" y="1869753"/>
            <a:ext cx="2438400" cy="241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48" y="4259237"/>
            <a:ext cx="2438400" cy="2387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Squeezing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9320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Tahoma"/>
              </a:rPr>
              <a:t>The noise can be redistributed while keeping the minimum uncertainty product ΔX1 ΔX2 =1</a:t>
            </a:r>
            <a:r>
              <a:rPr lang="en-US" sz="2400" b="1" dirty="0">
                <a:solidFill>
                  <a:srgbClr val="FF0000"/>
                </a:solidFill>
                <a:latin typeface="+mj-lt"/>
                <a:cs typeface="Tahoma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+mj-lt"/>
                <a:cs typeface="Tahoma"/>
              </a:rPr>
            </a:br>
            <a:r>
              <a:rPr lang="en-US" sz="2400" b="1" dirty="0" smtClean="0">
                <a:solidFill>
                  <a:srgbClr val="FF0000"/>
                </a:solidFill>
                <a:latin typeface="+mj-lt"/>
                <a:cs typeface="Tahoma"/>
              </a:rPr>
              <a:t>= Squeezed light</a:t>
            </a:r>
          </a:p>
          <a:p>
            <a:pPr>
              <a:lnSpc>
                <a:spcPct val="120000"/>
              </a:lnSpc>
            </a:pPr>
            <a:endParaRPr lang="en-US" sz="2400" b="1" dirty="0">
              <a:solidFill>
                <a:srgbClr val="FF0000"/>
              </a:solidFill>
              <a:latin typeface="+mj-lt"/>
              <a:cs typeface="Tahoma"/>
            </a:endParaRPr>
          </a:p>
          <a:p>
            <a:pPr>
              <a:lnSpc>
                <a:spcPct val="120000"/>
              </a:lnSpc>
            </a:pPr>
            <a:r>
              <a:rPr lang="en-US" sz="2400" b="1" dirty="0" smtClean="0">
                <a:latin typeface="+mj-lt"/>
                <a:cs typeface="Tahoma"/>
              </a:rPr>
              <a:t>Squeezed light is characterized by</a:t>
            </a: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Squeezing factor </a:t>
            </a:r>
            <a:r>
              <a:rPr lang="en-US" sz="2000" b="1" i="1" dirty="0" smtClean="0">
                <a:solidFill>
                  <a:srgbClr val="0000FF"/>
                </a:solidFill>
                <a:latin typeface="+mj-lt"/>
                <a:cs typeface="Tahoma"/>
              </a:rPr>
              <a:t>r</a:t>
            </a:r>
            <a:br>
              <a:rPr lang="en-US" sz="2000" b="1" i="1" dirty="0" smtClean="0">
                <a:solidFill>
                  <a:srgbClr val="0000FF"/>
                </a:solidFill>
                <a:latin typeface="+mj-lt"/>
                <a:cs typeface="Tahoma"/>
              </a:rPr>
            </a:br>
            <a:r>
              <a:rPr lang="en-US" sz="2000" b="1" dirty="0" smtClean="0">
                <a:solidFill>
                  <a:srgbClr val="FF0000"/>
                </a:solidFill>
                <a:latin typeface="+mj-lt"/>
                <a:cs typeface="Tahoma"/>
              </a:rPr>
              <a:t>How much the noise is squeezed</a:t>
            </a:r>
          </a:p>
          <a:p>
            <a:pPr lvl="1">
              <a:lnSpc>
                <a:spcPct val="120000"/>
              </a:lnSpc>
            </a:pPr>
            <a:endParaRPr lang="en-US" sz="2000" b="1" i="1" dirty="0">
              <a:solidFill>
                <a:srgbClr val="0000FF"/>
              </a:solidFill>
              <a:latin typeface="+mj-lt"/>
              <a:cs typeface="Tahoma"/>
            </a:endParaRPr>
          </a:p>
          <a:p>
            <a:pPr lvl="1">
              <a:lnSpc>
                <a:spcPct val="120000"/>
              </a:lnSpc>
            </a:pPr>
            <a:endParaRPr lang="en-US" sz="2000" b="1" i="1" dirty="0" smtClean="0">
              <a:solidFill>
                <a:srgbClr val="0000FF"/>
              </a:solidFill>
              <a:latin typeface="+mj-lt"/>
              <a:cs typeface="Tahoma"/>
            </a:endParaRPr>
          </a:p>
          <a:p>
            <a:pPr lvl="1">
              <a:lnSpc>
                <a:spcPct val="12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+mj-lt"/>
                <a:cs typeface="Tahoma"/>
              </a:rPr>
              <a:t>Squeezing angle </a:t>
            </a:r>
            <a:r>
              <a:rPr lang="ja-JP" altLang="en-US" sz="2000" b="1" i="1" dirty="0" smtClean="0">
                <a:solidFill>
                  <a:srgbClr val="0000FF"/>
                </a:solidFill>
                <a:latin typeface="+mj-lt"/>
                <a:cs typeface="Tahoma"/>
              </a:rPr>
              <a:t>𝜙</a:t>
            </a:r>
            <a:r>
              <a:rPr lang="en-US" altLang="ja-JP" sz="2400" b="1" baseline="-25000" dirty="0" err="1" smtClean="0">
                <a:solidFill>
                  <a:srgbClr val="0000FF"/>
                </a:solidFill>
                <a:latin typeface="Corbel"/>
                <a:cs typeface="Corbel"/>
              </a:rPr>
              <a:t>sqz</a:t>
            </a:r>
            <a:r>
              <a:rPr lang="en-US" altLang="ja-JP" sz="2000" b="1" baseline="-25000" dirty="0" smtClean="0">
                <a:solidFill>
                  <a:srgbClr val="0000FF"/>
                </a:solidFill>
                <a:latin typeface="Corbel"/>
                <a:cs typeface="Corbel"/>
              </a:rPr>
              <a:t/>
            </a:r>
            <a:br>
              <a:rPr lang="en-US" altLang="ja-JP" sz="2000" b="1" baseline="-25000" dirty="0" smtClean="0">
                <a:solidFill>
                  <a:srgbClr val="0000FF"/>
                </a:solidFill>
                <a:latin typeface="Corbel"/>
                <a:cs typeface="Corbel"/>
              </a:rPr>
            </a:br>
            <a:r>
              <a:rPr lang="en-US" altLang="ja-JP" sz="2000" b="1" dirty="0" smtClean="0">
                <a:solidFill>
                  <a:srgbClr val="FF0000"/>
                </a:solidFill>
                <a:latin typeface="Corbel"/>
                <a:cs typeface="Corbel"/>
              </a:rPr>
              <a:t>Which quadrature is squeezed</a:t>
            </a:r>
            <a:endParaRPr lang="en-US" sz="2000" b="1" dirty="0" smtClean="0">
              <a:solidFill>
                <a:srgbClr val="0000FF"/>
              </a:solidFill>
              <a:latin typeface="Corbel"/>
              <a:cs typeface="Corbel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27" y="4216244"/>
            <a:ext cx="2946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4629</TotalTime>
  <Words>620</Words>
  <Application>Microsoft Macintosh PowerPoint</Application>
  <PresentationFormat>On-screen Show (4:3)</PresentationFormat>
  <Paragraphs>185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モジュール</vt:lpstr>
      <vt:lpstr>Equation</vt:lpstr>
      <vt:lpstr>Quantum noise in Gravitational Wave Detectors</vt:lpstr>
      <vt:lpstr>Introduction ~ Quantum noise?</vt:lpstr>
      <vt:lpstr>“Standard Quantum Limit”</vt:lpstr>
      <vt:lpstr>Optical noises</vt:lpstr>
      <vt:lpstr>Introduction ~ Quantum noise?</vt:lpstr>
      <vt:lpstr>Introduction ~ Quantum noise?</vt:lpstr>
      <vt:lpstr>Introduction ~ Quantum noise?</vt:lpstr>
      <vt:lpstr>Introduction ~ Quantum noise?</vt:lpstr>
      <vt:lpstr>Squeezing</vt:lpstr>
      <vt:lpstr>Squeezing</vt:lpstr>
      <vt:lpstr>Squeezing</vt:lpstr>
      <vt:lpstr>Squeezing in action</vt:lpstr>
      <vt:lpstr>Squeezing in action</vt:lpstr>
      <vt:lpstr>Squeezing in action</vt:lpstr>
      <vt:lpstr>Quantum noise in an interferometer</vt:lpstr>
      <vt:lpstr>Quantum noise in an interferometer</vt:lpstr>
      <vt:lpstr>Quantum noise in an interferometer</vt:lpstr>
      <vt:lpstr>Quantum noise in an interferometer</vt:lpstr>
      <vt:lpstr>Squeezed vacuum injection</vt:lpstr>
      <vt:lpstr>Squeezed vacuum injection</vt:lpstr>
      <vt:lpstr>Squeezed vacuum injection: technical issues</vt:lpstr>
      <vt:lpstr>Optical loss &amp; Squeezing phase noise</vt:lpstr>
      <vt:lpstr>Phase noise mitigation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148</cp:revision>
  <dcterms:created xsi:type="dcterms:W3CDTF">2010-06-17T21:13:06Z</dcterms:created>
  <dcterms:modified xsi:type="dcterms:W3CDTF">2014-12-17T03:07:26Z</dcterms:modified>
</cp:coreProperties>
</file>