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8" r:id="rId3"/>
    <p:sldId id="262" r:id="rId4"/>
    <p:sldId id="261" r:id="rId5"/>
    <p:sldId id="263" r:id="rId6"/>
    <p:sldId id="264" r:id="rId7"/>
    <p:sldId id="265" r:id="rId8"/>
    <p:sldId id="266" r:id="rId9"/>
    <p:sldId id="270" r:id="rId10"/>
    <p:sldId id="319" r:id="rId11"/>
    <p:sldId id="320" r:id="rId12"/>
    <p:sldId id="268" r:id="rId13"/>
    <p:sldId id="269" r:id="rId14"/>
    <p:sldId id="271" r:id="rId15"/>
    <p:sldId id="272" r:id="rId16"/>
    <p:sldId id="278" r:id="rId17"/>
    <p:sldId id="279" r:id="rId18"/>
    <p:sldId id="273" r:id="rId19"/>
    <p:sldId id="274" r:id="rId20"/>
    <p:sldId id="276" r:id="rId21"/>
    <p:sldId id="275" r:id="rId22"/>
    <p:sldId id="280" r:id="rId23"/>
    <p:sldId id="281" r:id="rId24"/>
    <p:sldId id="283" r:id="rId25"/>
    <p:sldId id="331" r:id="rId26"/>
    <p:sldId id="332" r:id="rId27"/>
    <p:sldId id="333" r:id="rId28"/>
    <p:sldId id="285" r:id="rId29"/>
    <p:sldId id="286" r:id="rId30"/>
    <p:sldId id="287" r:id="rId31"/>
    <p:sldId id="288" r:id="rId32"/>
    <p:sldId id="289" r:id="rId33"/>
    <p:sldId id="312" r:id="rId34"/>
    <p:sldId id="313" r:id="rId35"/>
    <p:sldId id="292" r:id="rId36"/>
    <p:sldId id="291" r:id="rId37"/>
    <p:sldId id="314" r:id="rId38"/>
    <p:sldId id="316" r:id="rId39"/>
    <p:sldId id="296" r:id="rId40"/>
    <p:sldId id="293" r:id="rId41"/>
    <p:sldId id="294" r:id="rId42"/>
    <p:sldId id="295" r:id="rId43"/>
    <p:sldId id="299" r:id="rId44"/>
    <p:sldId id="297" r:id="rId45"/>
    <p:sldId id="298" r:id="rId46"/>
    <p:sldId id="301" r:id="rId47"/>
    <p:sldId id="302" r:id="rId48"/>
    <p:sldId id="317" r:id="rId49"/>
    <p:sldId id="324" r:id="rId5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00"/>
    <a:srgbClr val="FF0600"/>
    <a:srgbClr val="F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99" autoAdjust="0"/>
    <p:restoredTop sz="98688" autoAdjust="0"/>
  </p:normalViewPr>
  <p:slideViewPr>
    <p:cSldViewPr snapToGrid="0" snapToObjects="1">
      <p:cViewPr varScale="1">
        <p:scale>
          <a:sx n="118" d="100"/>
          <a:sy n="118" d="100"/>
        </p:scale>
        <p:origin x="-119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B1598-9ABA-CE4B-B487-490B000758C5}" type="datetimeFigureOut">
              <a:rPr lang="en-US" smtClean="0"/>
              <a:t>2014/16/12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A2725-F6AB-AF48-AD2E-2D22C7ECC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86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8D00B-A97F-1D49-90B0-5C00E9C58F0F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B1E19-CF36-A244-8A85-A1D4B9D837FC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33226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B1E19-CF36-A244-8A85-A1D4B9D837FC}" type="slidenum">
              <a:rPr lang="ja-JP" altLang="en-US" smtClean="0"/>
              <a:pPr/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212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ja-JP" altLang="en-US" dirty="0" smtClean="0"/>
              <a:t>マスタ サブタイトルの書式設定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25655" y="6476999"/>
            <a:ext cx="5507719" cy="274320"/>
          </a:xfrm>
        </p:spPr>
        <p:txBody>
          <a:bodyPr/>
          <a:lstStyle>
            <a:lvl1pPr>
              <a:defRPr sz="1400" b="1" i="0">
                <a:latin typeface="Tahoma"/>
                <a:ea typeface="ＤＦＰ太丸ゴシック体"/>
              </a:defRPr>
            </a:lvl1pPr>
          </a:lstStyle>
          <a:p>
            <a:r>
              <a:rPr lang="en-US" altLang="ja-JP" dirty="0" smtClean="0"/>
              <a:t>SURF Lecture 2010</a:t>
            </a:r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Tahoma"/>
                <a:ea typeface="ＤＦＰ太丸ゴシック体"/>
              </a:defRPr>
            </a:lvl1pPr>
          </a:lstStyle>
          <a:p>
            <a:fld id="{FF21C145-317C-4DEC-9A6B-045D66B7A0F9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  <p:sp>
        <p:nvSpPr>
          <p:cNvPr id="10" name="正方形/長方形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正方形/長方形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 eaLnBrk="1" latinLnBrk="0" hangingPunct="1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 ヘッダ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AB499-F5DE-4BE5-BB26-90CC428051F7}" type="datetime1">
              <a:rPr lang="en-US" altLang="ja-JP" smtClean="0"/>
              <a:pPr/>
              <a:t>2014/16/12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F5CD18-686B-47A9-AFD5-66CE5FA52A66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ja-JP" altLang="en-US" smtClean="0"/>
              <a:t>マスタ テキストの書式設定</a:t>
            </a:r>
          </a:p>
          <a:p>
            <a:pPr lvl="1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 eaLnBrk="1" latinLnBrk="0" hangingPunct="1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kumimoji="0" 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12" name="正方形/長方形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ja-JP" altLang="en-US" smtClean="0"/>
              <a:t>マスタ タイトルの書式設定</a:t>
            </a:r>
            <a:endParaRPr kumimoji="0" 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ja-JP" altLang="en-US" smtClean="0"/>
              <a:t>アイコンをクリックして図を追加</a:t>
            </a:r>
            <a:endParaRPr kumimoji="0" lang="en-US" dirty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A16FB227-5D2B-9143-BF28-758CD9797418}" type="datetimeFigureOut">
              <a:rPr lang="ja-JP" altLang="en-US" smtClean="0"/>
              <a:pPr/>
              <a:t>2014/16/12</a:t>
            </a:fld>
            <a:endParaRPr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正方形/長方形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 bwMode="invGray">
          <a:xfrm>
            <a:off x="0" y="880239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正方形/長方形 6"/>
          <p:cNvSpPr/>
          <p:nvPr/>
        </p:nvSpPr>
        <p:spPr bwMode="ltGray">
          <a:xfrm>
            <a:off x="0" y="1"/>
            <a:ext cx="9143999" cy="880238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27839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ja-JP" altLang="en-US" dirty="0" smtClean="0"/>
              <a:t>マスタ タイトルの書式設定</a:t>
            </a:r>
            <a:endParaRPr kumimoji="0" lang="en-US" dirty="0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925959"/>
            <a:ext cx="8229600" cy="547484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ja-JP" altLang="en-US" dirty="0" smtClean="0"/>
              <a:t>マスタ テキストの書式設定</a:t>
            </a:r>
          </a:p>
          <a:p>
            <a:pPr lvl="1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2 </a:t>
            </a:r>
            <a:r>
              <a:rPr kumimoji="0" lang="ja-JP" altLang="en-US" dirty="0" smtClean="0"/>
              <a:t>レベル</a:t>
            </a:r>
          </a:p>
          <a:p>
            <a:pPr lvl="2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3 </a:t>
            </a:r>
            <a:r>
              <a:rPr kumimoji="0" lang="ja-JP" altLang="en-US" dirty="0" smtClean="0"/>
              <a:t>レベル</a:t>
            </a:r>
          </a:p>
          <a:p>
            <a:pPr lvl="3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4 </a:t>
            </a:r>
            <a:r>
              <a:rPr kumimoji="0" lang="ja-JP" altLang="en-US" dirty="0" smtClean="0"/>
              <a:t>レベル</a:t>
            </a:r>
          </a:p>
          <a:p>
            <a:pPr lvl="4" eaLnBrk="1" latinLnBrk="0" hangingPunct="1"/>
            <a:r>
              <a:rPr kumimoji="0" lang="ja-JP" altLang="en-US" dirty="0" smtClean="0"/>
              <a:t>第 </a:t>
            </a:r>
            <a:r>
              <a:rPr kumimoji="0" lang="en-US" altLang="ja-JP" dirty="0" smtClean="0"/>
              <a:t>5 </a:t>
            </a:r>
            <a:r>
              <a:rPr kumimoji="0" lang="ja-JP" altLang="en-US" dirty="0" smtClean="0"/>
              <a:t>レベル</a:t>
            </a:r>
            <a:endParaRPr kumimoji="0" 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r>
              <a:rPr lang="en-US" altLang="ja-JP" dirty="0" smtClean="0"/>
              <a:t>Jun. 17, 2010</a:t>
            </a:r>
            <a:endParaRPr lang="ja-JP" altLang="en-US" dirty="0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3139F2C2-7507-4444-AD2D-5EC37B46FC2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1" sz="3600" b="1" kern="1200">
          <a:solidFill>
            <a:schemeClr val="accent1">
              <a:satMod val="150000"/>
            </a:schemeClr>
          </a:solidFill>
          <a:effectLst/>
          <a:latin typeface="+mj-lt"/>
          <a:ea typeface="ＤＦＰ太丸ゴシック体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1" sz="3200" kern="1200">
          <a:solidFill>
            <a:schemeClr val="tx1"/>
          </a:solidFill>
          <a:latin typeface="Corbel"/>
          <a:ea typeface="ＤＦＰ太丸ゴシック体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1" sz="2800" kern="1200">
          <a:solidFill>
            <a:schemeClr val="tx1"/>
          </a:solidFill>
          <a:latin typeface="Corbel"/>
          <a:ea typeface="ＤＦＰ太丸ゴシック体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1" sz="2400" kern="1200">
          <a:solidFill>
            <a:schemeClr val="tx1"/>
          </a:solidFill>
          <a:latin typeface="Corbel"/>
          <a:ea typeface="ＤＦＰ太丸ゴシック体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1" sz="2000" kern="1200">
          <a:solidFill>
            <a:schemeClr val="tx1"/>
          </a:solidFill>
          <a:latin typeface="Corbel"/>
          <a:ea typeface="ＤＦＰ太丸ゴシック体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1" lang="en-US" sz="2000" kern="1200" smtClean="0">
          <a:solidFill>
            <a:schemeClr val="tx1"/>
          </a:solidFill>
          <a:latin typeface="Corbel"/>
          <a:ea typeface="ＤＦＰ太丸ゴシック体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Linear_system" TargetMode="External"/><Relationship Id="rId4" Type="http://schemas.openxmlformats.org/officeDocument/2006/relationships/hyperlink" Target="http://en.wikipedia.org/wiki/LTI_system_theory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hyperlink" Target="http://nupet.daelt.ct.utfpr.edu.br/_ontomos/paginas/AMESim4.2.0/demo/Misc/la/SecondOrder/SecondOrder.htm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Relationship Id="rId3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4800" dirty="0" smtClean="0"/>
              <a:t>Control system</a:t>
            </a:r>
            <a:br>
              <a:rPr lang="en-US" altLang="ja-JP" sz="4800" dirty="0" smtClean="0"/>
            </a:br>
            <a:r>
              <a:rPr lang="en-US" altLang="ja-JP" sz="4800" dirty="0" smtClean="0"/>
              <a:t>in Gravitational Wave Detectors</a:t>
            </a:r>
            <a:endParaRPr lang="ja-JP" altLang="en-US" sz="48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 rot="10800000" flipV="1">
            <a:off x="685800" y="5225918"/>
            <a:ext cx="8077200" cy="553524"/>
          </a:xfrm>
        </p:spPr>
        <p:txBody>
          <a:bodyPr/>
          <a:lstStyle/>
          <a:p>
            <a:r>
              <a:rPr lang="en-US" altLang="ja-JP" dirty="0" smtClean="0">
                <a:latin typeface="+mj-lt"/>
              </a:rPr>
              <a:t>Koji Arai </a:t>
            </a:r>
            <a:r>
              <a:rPr lang="en-US" altLang="ja-JP" dirty="0" smtClean="0">
                <a:latin typeface="+mj-lt"/>
              </a:rPr>
              <a:t>– </a:t>
            </a:r>
            <a:r>
              <a:rPr lang="en-US" altLang="ja-JP" dirty="0" smtClean="0">
                <a:latin typeface="+mj-lt"/>
              </a:rPr>
              <a:t>LIGO Laboratory / Caltech</a:t>
            </a:r>
            <a:endParaRPr lang="ja-JP" altLang="en-US" dirty="0">
              <a:latin typeface="+mj-lt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597661" y="424934"/>
            <a:ext cx="2005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lt"/>
                <a:cs typeface="Tahoma"/>
              </a:rPr>
              <a:t>LIGO-G1401146-</a:t>
            </a:r>
            <a:r>
              <a:rPr kumimoji="1" lang="en-US" altLang="ja-JP" dirty="0" smtClean="0">
                <a:latin typeface="+mj-lt"/>
                <a:cs typeface="Tahoma"/>
              </a:rPr>
              <a:t>v2</a:t>
            </a:r>
            <a:endParaRPr kumimoji="1" lang="ja-JP" altLang="en-US" dirty="0">
              <a:latin typeface="+mj-lt"/>
              <a:cs typeface="Tahom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17231" y="784992"/>
            <a:ext cx="9261231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When the </a:t>
            </a:r>
            <a:r>
              <a:rPr lang="en-US" sz="2400" b="1" dirty="0" err="1" smtClean="0">
                <a:solidFill>
                  <a:srgbClr val="FF0000"/>
                </a:solidFill>
                <a:cs typeface="Tahoma"/>
              </a:rPr>
              <a:t>openloop</a:t>
            </a:r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 gain G is &gt;&gt;1, the error signal gets suppressed</a:t>
            </a:r>
            <a:br>
              <a:rPr lang="en-US" sz="2400" b="1" dirty="0" smtClean="0">
                <a:solidFill>
                  <a:srgbClr val="FF0000"/>
                </a:solidFill>
                <a:cs typeface="Tahoma"/>
              </a:rPr>
            </a:br>
            <a:endParaRPr lang="en-US" sz="2400" b="1" dirty="0" smtClean="0">
              <a:solidFill>
                <a:srgbClr val="FF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“Wow! our sensor signal became smaller!”</a:t>
            </a:r>
            <a:br>
              <a:rPr lang="en-US" sz="2400" b="1" dirty="0" smtClean="0">
                <a:solidFill>
                  <a:srgbClr val="FF0000"/>
                </a:solidFill>
                <a:cs typeface="Tahoma"/>
              </a:rPr>
            </a:br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Is our system more sensitive now?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No. We are just moving the actuator so that the error signal looks smaller.</a:t>
            </a:r>
            <a:br>
              <a:rPr lang="en-US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The signal and noise are equally suppressed in the error signal.</a:t>
            </a:r>
            <a:br>
              <a:rPr lang="en-US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Thus the SNR does not change.</a:t>
            </a:r>
          </a:p>
          <a:p>
            <a:pPr marL="118872" indent="0">
              <a:lnSpc>
                <a:spcPct val="120000"/>
              </a:lnSpc>
              <a:buNone/>
            </a:pPr>
            <a:endParaRPr lang="en-US" sz="2400" b="1" dirty="0" smtClean="0">
              <a:solidFill>
                <a:srgbClr val="0000FF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0600"/>
                </a:solidFill>
                <a:cs typeface="Tahoma"/>
              </a:rPr>
              <a:t>OK... So can we still measure gravitational waves </a:t>
            </a:r>
            <a:br>
              <a:rPr lang="en-US" sz="2400" b="1" dirty="0" smtClean="0">
                <a:solidFill>
                  <a:srgbClr val="FF0600"/>
                </a:solidFill>
                <a:cs typeface="Tahoma"/>
              </a:rPr>
            </a:br>
            <a:r>
              <a:rPr lang="en-US" sz="2400" b="1" dirty="0" smtClean="0">
                <a:solidFill>
                  <a:srgbClr val="FF0600"/>
                </a:solidFill>
                <a:cs typeface="Tahoma"/>
              </a:rPr>
              <a:t>even if the error signal is almost zero?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Yes. We should be able to recover the original signal by compensating the effect of the control i.e. (1+G)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And we can also use the feedback signal in order to reconstruct the original</a:t>
            </a:r>
            <a:br>
              <a:rPr lang="en-US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signal with appropriate compensation i.e. (1+G)/G</a:t>
            </a:r>
          </a:p>
        </p:txBody>
      </p:sp>
    </p:spTree>
    <p:extLst>
      <p:ext uri="{BB962C8B-B14F-4D97-AF65-F5344CB8AC3E}">
        <p14:creationId xmlns:p14="http://schemas.microsoft.com/office/powerpoint/2010/main" val="118955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17231" y="784992"/>
            <a:ext cx="9261231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 smtClean="0">
                <a:solidFill>
                  <a:srgbClr val="FF0000"/>
                </a:solidFill>
                <a:cs typeface="Tahoma"/>
              </a:rPr>
              <a:t>Important difference between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        “Feedback control for stabilization” </a:t>
            </a:r>
            <a:br>
              <a:rPr lang="en-US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and “</a:t>
            </a:r>
            <a:r>
              <a:rPr lang="en-US" sz="2000" b="1" dirty="0">
                <a:solidFill>
                  <a:srgbClr val="0000FF"/>
                </a:solidFill>
                <a:cs typeface="Tahoma"/>
              </a:rPr>
              <a:t>Feedback control for 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measurement” 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Feedback control changes </a:t>
            </a: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the stabilized motion</a:t>
            </a:r>
            <a:br>
              <a:rPr lang="en-US" sz="2000" b="1" dirty="0" smtClean="0">
                <a:solidFill>
                  <a:srgbClr val="FF0600"/>
                </a:solidFill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but </a:t>
            </a: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reconstructed Disturbance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is not modified by the loop*</a:t>
            </a:r>
            <a:br>
              <a:rPr lang="en-US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</a:t>
            </a:r>
            <a:r>
              <a:rPr lang="en-US" sz="2000" b="1" dirty="0">
                <a:solidFill>
                  <a:srgbClr val="0000FF"/>
                </a:solidFill>
                <a:cs typeface="Tahoma"/>
              </a:rPr>
              <a:t>(*if everything is linear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97292" y="3138447"/>
            <a:ext cx="5873284" cy="3331378"/>
            <a:chOff x="-330881" y="1220061"/>
            <a:chExt cx="8563628" cy="4857364"/>
          </a:xfrm>
        </p:grpSpPr>
        <p:sp>
          <p:nvSpPr>
            <p:cNvPr id="5" name="コンテンツ プレースホルダ 2"/>
            <p:cNvSpPr txBox="1">
              <a:spLocks/>
            </p:cNvSpPr>
            <p:nvPr/>
          </p:nvSpPr>
          <p:spPr>
            <a:xfrm>
              <a:off x="3032553" y="1220061"/>
              <a:ext cx="1577988" cy="1006291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Stabilized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F600FF"/>
                  </a:solidFill>
                  <a:latin typeface="+mj-lt"/>
                  <a:cs typeface="Tahoma"/>
                </a:rPr>
                <a:t>m</a:t>
              </a: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otion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8204" y="2216700"/>
              <a:ext cx="4838700" cy="3797300"/>
            </a:xfrm>
            <a:prstGeom prst="rect">
              <a:avLst/>
            </a:prstGeom>
          </p:spPr>
        </p:pic>
        <p:sp>
          <p:nvSpPr>
            <p:cNvPr id="7" name="コンテンツ プレースホルダ 2"/>
            <p:cNvSpPr txBox="1">
              <a:spLocks/>
            </p:cNvSpPr>
            <p:nvPr/>
          </p:nvSpPr>
          <p:spPr>
            <a:xfrm>
              <a:off x="-330881" y="2509923"/>
              <a:ext cx="1928204" cy="446713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12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Disturbance</a:t>
              </a:r>
            </a:p>
          </p:txBody>
        </p:sp>
        <p:sp>
          <p:nvSpPr>
            <p:cNvPr id="8" name="コンテンツ プレースホルダ 2"/>
            <p:cNvSpPr txBox="1">
              <a:spLocks/>
            </p:cNvSpPr>
            <p:nvPr/>
          </p:nvSpPr>
          <p:spPr>
            <a:xfrm>
              <a:off x="6654759" y="2509923"/>
              <a:ext cx="1577988" cy="1006290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Error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signal</a:t>
              </a:r>
            </a:p>
          </p:txBody>
        </p:sp>
        <p:sp>
          <p:nvSpPr>
            <p:cNvPr id="9" name="コンテンツ プレースホルダ 2"/>
            <p:cNvSpPr txBox="1">
              <a:spLocks/>
            </p:cNvSpPr>
            <p:nvPr/>
          </p:nvSpPr>
          <p:spPr>
            <a:xfrm>
              <a:off x="3949838" y="3323793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Sensor</a:t>
              </a:r>
            </a:p>
          </p:txBody>
        </p:sp>
        <p:sp>
          <p:nvSpPr>
            <p:cNvPr id="10" name="コンテンツ プレースホルダ 2"/>
            <p:cNvSpPr txBox="1">
              <a:spLocks/>
            </p:cNvSpPr>
            <p:nvPr/>
          </p:nvSpPr>
          <p:spPr>
            <a:xfrm>
              <a:off x="6523367" y="4436845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Servo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Filter</a:t>
              </a:r>
            </a:p>
          </p:txBody>
        </p:sp>
        <p:sp>
          <p:nvSpPr>
            <p:cNvPr id="11" name="コンテンツ プレースホルダ 2"/>
            <p:cNvSpPr txBox="1">
              <a:spLocks/>
            </p:cNvSpPr>
            <p:nvPr/>
          </p:nvSpPr>
          <p:spPr>
            <a:xfrm>
              <a:off x="633222" y="4281192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Actuator</a:t>
              </a:r>
            </a:p>
          </p:txBody>
        </p:sp>
        <p:sp>
          <p:nvSpPr>
            <p:cNvPr id="12" name="コンテンツ プレースホルダ 2"/>
            <p:cNvSpPr txBox="1">
              <a:spLocks/>
            </p:cNvSpPr>
            <p:nvPr/>
          </p:nvSpPr>
          <p:spPr>
            <a:xfrm>
              <a:off x="12829" y="5630712"/>
              <a:ext cx="1928204" cy="446713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Feedback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F600FF"/>
                  </a:solidFill>
                  <a:latin typeface="+mj-lt"/>
                  <a:cs typeface="Tahoma"/>
                </a:rPr>
                <a:t>s</a:t>
              </a: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ignal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605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Linear systems</a:t>
            </a:r>
            <a:br>
              <a:rPr lang="en-US" altLang="ja-JP" sz="4800" dirty="0" smtClean="0"/>
            </a:br>
            <a:r>
              <a:rPr lang="en-US" altLang="ja-JP" sz="4800" dirty="0" smtClean="0"/>
              <a:t>and their stability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05890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/>
              <a:t>Linear </a:t>
            </a:r>
            <a:r>
              <a:rPr lang="en-US" altLang="ja-JP" dirty="0" smtClean="0"/>
              <a:t>systems and </a:t>
            </a:r>
            <a:r>
              <a:rPr lang="en-US" altLang="ja-JP" dirty="0"/>
              <a:t>their stability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8"/>
            <a:ext cx="9144000" cy="6094272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A deterministic and time-invariant system: H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0000"/>
                </a:solidFill>
                <a:cs typeface="Tahoma"/>
              </a:rPr>
              <a:t>The system H is LTI (linear &amp; time-invariant) 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when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0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We can deal with such a system using Laplace transform</a:t>
            </a:r>
            <a:br>
              <a:rPr lang="en-US" sz="2800" b="1" dirty="0" smtClean="0">
                <a:solidFill>
                  <a:srgbClr val="000000"/>
                </a:solidFill>
                <a:cs typeface="Tahoma"/>
              </a:rPr>
            </a:b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(or almost equivalently Fourier Transform)</a:t>
            </a:r>
            <a:endParaRPr lang="en-US" sz="20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3488" y="1462343"/>
            <a:ext cx="1680623" cy="7183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/>
                </a:solidFill>
              </a:rPr>
              <a:t>H</a:t>
            </a:r>
            <a:endParaRPr lang="en-US" sz="4400" dirty="0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81298" y="1834346"/>
            <a:ext cx="962190" cy="82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324111" y="1819986"/>
            <a:ext cx="962190" cy="829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コンテンツ プレースホルダ 2"/>
          <p:cNvSpPr txBox="1">
            <a:spLocks/>
          </p:cNvSpPr>
          <p:nvPr/>
        </p:nvSpPr>
        <p:spPr>
          <a:xfrm>
            <a:off x="737399" y="1610989"/>
            <a:ext cx="1928204" cy="4467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System Input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x(t)</a:t>
            </a:r>
          </a:p>
        </p:txBody>
      </p:sp>
      <p:sp>
        <p:nvSpPr>
          <p:cNvPr id="21" name="コンテンツ プレースホルダ 2"/>
          <p:cNvSpPr txBox="1">
            <a:spLocks/>
          </p:cNvSpPr>
          <p:nvPr/>
        </p:nvSpPr>
        <p:spPr>
          <a:xfrm>
            <a:off x="6414592" y="1619282"/>
            <a:ext cx="1928204" cy="4467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System Output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y(t)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25" y="3001679"/>
            <a:ext cx="66040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13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8724"/>
            <a:ext cx="6748929" cy="5061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71337"/>
            <a:ext cx="9144000" cy="6837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Time domain </a:t>
            </a:r>
            <a:r>
              <a:rPr lang="en-US" sz="2800" b="1" dirty="0" err="1" smtClean="0">
                <a:solidFill>
                  <a:srgbClr val="000000"/>
                </a:solidFill>
                <a:cs typeface="Tahoma"/>
              </a:rPr>
              <a:t>vs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 Laplace (or Fourier) frequency domain</a:t>
            </a:r>
            <a:endParaRPr lang="en-US" sz="2800" b="1" dirty="0">
              <a:solidFill>
                <a:srgbClr val="000000"/>
              </a:solidFill>
              <a:cs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54270" y="6004089"/>
            <a:ext cx="4689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http://en.wikipedia.org/wiki/</a:t>
            </a:r>
            <a:r>
              <a:rPr lang="en-US" dirty="0" smtClean="0">
                <a:hlinkClick r:id="rId3"/>
              </a:rPr>
              <a:t>Linear_system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err="1">
                <a:hlinkClick r:id="rId4"/>
              </a:rPr>
              <a:t>en.wikipedia.org</a:t>
            </a:r>
            <a:r>
              <a:rPr lang="en-US" dirty="0">
                <a:hlinkClick r:id="rId4"/>
              </a:rPr>
              <a:t>/wiki/</a:t>
            </a:r>
            <a:r>
              <a:rPr lang="en-US" dirty="0" err="1">
                <a:hlinkClick r:id="rId4"/>
              </a:rPr>
              <a:t>LTI_system_theory</a:t>
            </a:r>
            <a:endParaRPr lang="en-US" dirty="0"/>
          </a:p>
        </p:txBody>
      </p:sp>
      <p:sp>
        <p:nvSpPr>
          <p:cNvPr id="17" name="Line Callout 1 16"/>
          <p:cNvSpPr/>
          <p:nvPr/>
        </p:nvSpPr>
        <p:spPr>
          <a:xfrm>
            <a:off x="6368139" y="1750024"/>
            <a:ext cx="2193790" cy="322601"/>
          </a:xfrm>
          <a:prstGeom prst="borderCallout1">
            <a:avLst>
              <a:gd name="adj1" fmla="val 58070"/>
              <a:gd name="adj2" fmla="val -3070"/>
              <a:gd name="adj3" fmla="val 233436"/>
              <a:gd name="adj4" fmla="val -130145"/>
            </a:avLst>
          </a:prstGeom>
          <a:solidFill>
            <a:srgbClr val="FFFFFF"/>
          </a:solidFill>
          <a:ln w="127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Impulse response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Line Callout 1 24"/>
          <p:cNvSpPr/>
          <p:nvPr/>
        </p:nvSpPr>
        <p:spPr>
          <a:xfrm>
            <a:off x="6493010" y="5516746"/>
            <a:ext cx="2193790" cy="322601"/>
          </a:xfrm>
          <a:prstGeom prst="borderCallout1">
            <a:avLst>
              <a:gd name="adj1" fmla="val 58070"/>
              <a:gd name="adj2" fmla="val -3070"/>
              <a:gd name="adj3" fmla="val -29002"/>
              <a:gd name="adj4" fmla="val -138333"/>
            </a:avLst>
          </a:prstGeom>
          <a:solidFill>
            <a:srgbClr val="FFFFFF"/>
          </a:solidFill>
          <a:ln w="127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transfer function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99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7829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It is easy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to convert from an ordinary differential equation to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> 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a transfer function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e.g. Damped oscillator</a:t>
            </a:r>
            <a:endParaRPr lang="en-US" sz="2800" b="1" dirty="0">
              <a:solidFill>
                <a:srgbClr val="000000"/>
              </a:solidFill>
              <a:cs typeface="Tahom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0" y="2296155"/>
            <a:ext cx="2679700" cy="124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406900"/>
            <a:ext cx="5791200" cy="1955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42474" y="5413268"/>
            <a:ext cx="5157331" cy="1154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6209325" y="2462913"/>
            <a:ext cx="2809591" cy="50331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8000"/>
                </a:solidFill>
                <a:latin typeface="+mj-lt"/>
                <a:cs typeface="Tahoma"/>
              </a:rPr>
              <a:t>Laplace Transform</a:t>
            </a:r>
            <a:endParaRPr lang="en-US" sz="2400" b="1" baseline="30000" dirty="0" smtClean="0">
              <a:solidFill>
                <a:srgbClr val="008000"/>
              </a:solidFill>
              <a:latin typeface="+mj-lt"/>
              <a:cs typeface="Tahoma"/>
            </a:endParaRP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6194948" y="3179745"/>
            <a:ext cx="2809591" cy="50331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8000"/>
                </a:solidFill>
                <a:latin typeface="+mj-lt"/>
                <a:cs typeface="Tahoma"/>
              </a:rPr>
              <a:t>Fourier Transform</a:t>
            </a:r>
            <a:endParaRPr lang="en-US" sz="2400" b="1" baseline="30000" dirty="0" smtClean="0">
              <a:solidFill>
                <a:srgbClr val="008000"/>
              </a:solidFill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20368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4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7829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e.g. Damped oscillator</a:t>
            </a:r>
            <a:endParaRPr lang="en-US" sz="2800" b="1" dirty="0">
              <a:solidFill>
                <a:srgbClr val="000000"/>
              </a:solidFill>
              <a:cs typeface="Tahoma"/>
            </a:endParaRP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0588"/>
            <a:ext cx="3673797" cy="2364743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26" y="4211948"/>
            <a:ext cx="2480683" cy="273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3569" y="925958"/>
            <a:ext cx="5568030" cy="5932042"/>
          </a:xfrm>
          <a:prstGeom prst="rect">
            <a:avLst/>
          </a:prstGeom>
        </p:spPr>
      </p:pic>
      <p:sp>
        <p:nvSpPr>
          <p:cNvPr id="18" name="Line Callout 1 17"/>
          <p:cNvSpPr/>
          <p:nvPr/>
        </p:nvSpPr>
        <p:spPr>
          <a:xfrm>
            <a:off x="457200" y="5384533"/>
            <a:ext cx="2878388" cy="1221724"/>
          </a:xfrm>
          <a:prstGeom prst="borderCallout1">
            <a:avLst>
              <a:gd name="adj1" fmla="val 22944"/>
              <a:gd name="adj2" fmla="val 100701"/>
              <a:gd name="adj3" fmla="val -58282"/>
              <a:gd name="adj4" fmla="val 133070"/>
            </a:avLst>
          </a:prstGeom>
          <a:solidFill>
            <a:srgbClr val="FFFFFF"/>
          </a:solidFill>
          <a:ln w="127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Bode diagram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コンテンツ プレースホルダ 2"/>
          <p:cNvSpPr txBox="1">
            <a:spLocks/>
          </p:cNvSpPr>
          <p:nvPr/>
        </p:nvSpPr>
        <p:spPr>
          <a:xfrm>
            <a:off x="7356917" y="959253"/>
            <a:ext cx="1187319" cy="4467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log-log</a:t>
            </a:r>
          </a:p>
        </p:txBody>
      </p:sp>
      <p:sp>
        <p:nvSpPr>
          <p:cNvPr id="20" name="コンテンツ プレースホルダ 2"/>
          <p:cNvSpPr txBox="1">
            <a:spLocks/>
          </p:cNvSpPr>
          <p:nvPr/>
        </p:nvSpPr>
        <p:spPr>
          <a:xfrm>
            <a:off x="7344088" y="4937820"/>
            <a:ext cx="1187319" cy="446713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log-</a:t>
            </a:r>
            <a:r>
              <a:rPr lang="en-US" sz="2400" b="1" dirty="0" err="1" smtClean="0">
                <a:solidFill>
                  <a:srgbClr val="F600FF"/>
                </a:solidFill>
                <a:latin typeface="+mj-lt"/>
                <a:cs typeface="Tahoma"/>
              </a:rPr>
              <a:t>lin</a:t>
            </a:r>
            <a:endParaRPr lang="en-US" sz="2400" b="1" dirty="0" smtClean="0">
              <a:solidFill>
                <a:srgbClr val="F600FF"/>
              </a:solidFill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0094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8"/>
            <a:ext cx="9144000" cy="578291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e.g. RC filter</a:t>
            </a:r>
            <a:endParaRPr lang="en-US" sz="2800" b="1" dirty="0">
              <a:solidFill>
                <a:srgbClr val="000000"/>
              </a:solidFill>
              <a:cs typeface="Tahom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01" y="1866085"/>
            <a:ext cx="4156656" cy="1635871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1" y="4053548"/>
            <a:ext cx="4661644" cy="18224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478" y="1866085"/>
            <a:ext cx="4451522" cy="4612034"/>
          </a:xfrm>
          <a:prstGeom prst="rect">
            <a:avLst/>
          </a:prstGeom>
        </p:spPr>
      </p:pic>
      <p:sp>
        <p:nvSpPr>
          <p:cNvPr id="14" name="Line Callout 1 13"/>
          <p:cNvSpPr/>
          <p:nvPr/>
        </p:nvSpPr>
        <p:spPr>
          <a:xfrm>
            <a:off x="6132349" y="984638"/>
            <a:ext cx="1711146" cy="547789"/>
          </a:xfrm>
          <a:prstGeom prst="borderCallout1">
            <a:avLst>
              <a:gd name="adj1" fmla="val 100221"/>
              <a:gd name="adj2" fmla="val 65936"/>
              <a:gd name="adj3" fmla="val 271694"/>
              <a:gd name="adj4" fmla="val 64697"/>
            </a:avLst>
          </a:prstGeom>
          <a:solidFill>
            <a:srgbClr val="FFFFFF"/>
          </a:solidFill>
          <a:ln w="12700" cmpd="sng">
            <a:solidFill>
              <a:srgbClr val="FF000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cut-off </a:t>
            </a:r>
            <a:r>
              <a:rPr lang="en-US" b="1" dirty="0" err="1" smtClean="0">
                <a:solidFill>
                  <a:srgbClr val="FF0000"/>
                </a:solidFill>
              </a:rPr>
              <a:t>freq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w = 1/(R*C)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6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3130"/>
            <a:ext cx="9144000" cy="58342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In most cases, a system TF can be expressed as: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The roots of the numerator are called as “</a:t>
            </a:r>
            <a:r>
              <a:rPr lang="en-US" sz="2800" b="1" dirty="0" smtClean="0">
                <a:solidFill>
                  <a:srgbClr val="008000"/>
                </a:solidFill>
                <a:cs typeface="Tahoma"/>
              </a:rPr>
              <a:t>zeros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”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/>
            </a:r>
            <a:br>
              <a:rPr lang="en-US" sz="2800" b="1" dirty="0">
                <a:solidFill>
                  <a:srgbClr val="000000"/>
                </a:solidFill>
                <a:cs typeface="Tahoma"/>
              </a:rPr>
            </a:b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and the roots of the denominator are called as “</a:t>
            </a:r>
            <a:r>
              <a:rPr lang="en-US" sz="2800" b="1" dirty="0" smtClean="0">
                <a:solidFill>
                  <a:srgbClr val="008000"/>
                </a:solidFill>
                <a:cs typeface="Tahoma"/>
              </a:rPr>
              <a:t>poles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”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rgbClr val="000000"/>
                </a:solidFill>
                <a:cs typeface="Tahoma"/>
              </a:rPr>
              <a:t>Zeros (</a:t>
            </a:r>
            <a:r>
              <a:rPr lang="en-US" sz="2800" b="1" dirty="0" err="1">
                <a:solidFill>
                  <a:srgbClr val="000000"/>
                </a:solidFill>
                <a:cs typeface="Tahoma"/>
              </a:rPr>
              <a:t>s</a:t>
            </a:r>
            <a:r>
              <a:rPr lang="en-US" sz="2800" b="1" baseline="-25000" dirty="0" err="1">
                <a:solidFill>
                  <a:srgbClr val="000000"/>
                </a:solidFill>
                <a:cs typeface="Tahoma"/>
              </a:rPr>
              <a:t>zi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>) 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and poles 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>(</a:t>
            </a:r>
            <a:r>
              <a:rPr lang="en-US" sz="2800" b="1" dirty="0" err="1" smtClean="0">
                <a:solidFill>
                  <a:srgbClr val="000000"/>
                </a:solidFill>
                <a:cs typeface="Tahoma"/>
              </a:rPr>
              <a:t>s</a:t>
            </a:r>
            <a:r>
              <a:rPr lang="en-US" sz="2800" b="1" baseline="-25000" dirty="0" err="1" smtClean="0">
                <a:solidFill>
                  <a:srgbClr val="000000"/>
                </a:solidFill>
                <a:cs typeface="Tahoma"/>
              </a:rPr>
              <a:t>pi</a:t>
            </a:r>
            <a:r>
              <a:rPr lang="en-US" sz="2800" b="1" dirty="0">
                <a:solidFill>
                  <a:srgbClr val="000000"/>
                </a:solidFill>
                <a:cs typeface="Tahoma"/>
              </a:rPr>
              <a:t>) 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are </a:t>
            </a:r>
            <a:br>
              <a:rPr lang="en-US" sz="2800" b="1" dirty="0" smtClean="0">
                <a:solidFill>
                  <a:srgbClr val="000000"/>
                </a:solidFill>
                <a:cs typeface="Tahoma"/>
              </a:rPr>
            </a:b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	</a:t>
            </a:r>
            <a:r>
              <a:rPr lang="en-US" sz="2800" b="1" dirty="0" smtClean="0">
                <a:solidFill>
                  <a:srgbClr val="008000"/>
                </a:solidFill>
                <a:cs typeface="Tahoma"/>
              </a:rPr>
              <a:t>real numbers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cs typeface="Tahoma"/>
              </a:rPr>
              <a:t>(single zeros/poles)</a:t>
            </a:r>
            <a:r>
              <a:rPr lang="en-US" sz="2800" b="1" dirty="0">
                <a:solidFill>
                  <a:srgbClr val="0000FF"/>
                </a:solidFill>
                <a:cs typeface="Tahoma"/>
              </a:rPr>
              <a:t/>
            </a:r>
            <a:br>
              <a:rPr lang="en-US" sz="2800" b="1" dirty="0">
                <a:solidFill>
                  <a:srgbClr val="0000FF"/>
                </a:solidFill>
                <a:cs typeface="Tahoma"/>
              </a:rPr>
            </a:b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or</a:t>
            </a:r>
            <a:br>
              <a:rPr lang="en-US" sz="2800" b="1" dirty="0" smtClean="0">
                <a:solidFill>
                  <a:srgbClr val="000000"/>
                </a:solidFill>
                <a:cs typeface="Tahoma"/>
              </a:rPr>
            </a:br>
            <a:r>
              <a:rPr lang="en-US" sz="2800" b="1" dirty="0">
                <a:solidFill>
                  <a:srgbClr val="000000"/>
                </a:solidFill>
                <a:cs typeface="Tahoma"/>
              </a:rPr>
              <a:t>	</a:t>
            </a:r>
            <a:r>
              <a:rPr lang="en-US" sz="2800" b="1" dirty="0" smtClean="0">
                <a:solidFill>
                  <a:srgbClr val="008000"/>
                </a:solidFill>
                <a:cs typeface="Tahoma"/>
              </a:rPr>
              <a:t>pairs of complex conjugates </a:t>
            </a:r>
            <a:r>
              <a:rPr lang="en-US" sz="2800" b="1" dirty="0" smtClean="0">
                <a:solidFill>
                  <a:srgbClr val="0000FF"/>
                </a:solidFill>
                <a:cs typeface="Tahoma"/>
              </a:rPr>
              <a:t>(complex zeros/poles)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08" y="1712295"/>
            <a:ext cx="5588000" cy="850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788" y="3677580"/>
            <a:ext cx="38989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8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3130"/>
            <a:ext cx="9144000" cy="58342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P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oles rule the stability of the system!</a:t>
            </a:r>
            <a:br>
              <a:rPr lang="en-US" sz="2800" b="1" dirty="0" smtClean="0">
                <a:solidFill>
                  <a:srgbClr val="000000"/>
                </a:solidFill>
                <a:cs typeface="Tahoma"/>
              </a:rPr>
            </a:b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H(s) can be rewritten as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Each term imposes exponential time impulse response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Therefore, </a:t>
            </a:r>
            <a:r>
              <a:rPr lang="en-US" sz="2800" b="1" dirty="0" smtClean="0">
                <a:solidFill>
                  <a:srgbClr val="FF0000"/>
                </a:solidFill>
                <a:cs typeface="Tahoma"/>
              </a:rPr>
              <a:t>if there is ANY pole with</a:t>
            </a:r>
            <a:br>
              <a:rPr lang="en-US" sz="2800" b="1" dirty="0" smtClean="0">
                <a:solidFill>
                  <a:srgbClr val="FF0000"/>
                </a:solidFill>
                <a:cs typeface="Tahoma"/>
              </a:rPr>
            </a:br>
            <a:r>
              <a:rPr lang="en-US" sz="2800" b="1" dirty="0" smtClean="0">
                <a:solidFill>
                  <a:srgbClr val="FF0000"/>
                </a:solidFill>
                <a:cs typeface="Tahoma"/>
              </a:rPr>
              <a:t>the response of the system diverges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91" y="2185942"/>
            <a:ext cx="3187700" cy="10414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91" y="5723062"/>
            <a:ext cx="1790700" cy="381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3" y="4287857"/>
            <a:ext cx="6934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6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5932041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+mj-lt"/>
                <a:cs typeface="Tahoma"/>
              </a:rPr>
              <a:t>Gravitational wave detection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altLang="ja-JP" sz="2800" b="1" dirty="0" smtClean="0">
                <a:solidFill>
                  <a:srgbClr val="0000FF"/>
                </a:solidFill>
                <a:latin typeface="+mj-lt"/>
                <a:cs typeface="Tahoma"/>
              </a:rPr>
              <a:t>L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aser displacement sensor</a:t>
            </a:r>
            <a:b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Requires linear displacement detection</a:t>
            </a:r>
          </a:p>
          <a:p>
            <a:endParaRPr lang="en-US" sz="2800" b="1" dirty="0" smtClean="0">
              <a:latin typeface="+mj-lt"/>
              <a:cs typeface="Tahoma"/>
            </a:endParaRPr>
          </a:p>
          <a:p>
            <a:endParaRPr lang="en-US" sz="2800" b="1" dirty="0" smtClean="0">
              <a:latin typeface="+mj-lt"/>
              <a:cs typeface="Tahoma"/>
            </a:endParaRPr>
          </a:p>
          <a:p>
            <a:endParaRPr lang="en-US" sz="2800" b="1" dirty="0" smtClean="0">
              <a:latin typeface="+mj-lt"/>
              <a:cs typeface="Tahoma"/>
            </a:endParaRPr>
          </a:p>
          <a:p>
            <a:r>
              <a:rPr lang="en-US" sz="2800" b="1" dirty="0" smtClean="0">
                <a:latin typeface="+mj-lt"/>
                <a:cs typeface="Tahoma"/>
              </a:rPr>
              <a:t>Control for measurement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Laser interferometer = nonlinear device</a:t>
            </a:r>
            <a:b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Feedback control =&gt; linearization</a:t>
            </a:r>
          </a:p>
        </p:txBody>
      </p:sp>
    </p:spTree>
    <p:extLst>
      <p:ext uri="{BB962C8B-B14F-4D97-AF65-F5344CB8AC3E}">
        <p14:creationId xmlns:p14="http://schemas.microsoft.com/office/powerpoint/2010/main" val="2129133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3130"/>
            <a:ext cx="9144000" cy="58342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P</a:t>
            </a: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oles rule the stability of the system!</a:t>
            </a:r>
            <a:br>
              <a:rPr lang="en-US" sz="2800" b="1" dirty="0" smtClean="0">
                <a:solidFill>
                  <a:srgbClr val="000000"/>
                </a:solidFill>
                <a:cs typeface="Tahoma"/>
              </a:rPr>
            </a:br>
            <a:endParaRPr lang="en-US" sz="2800" b="1" dirty="0" smtClean="0">
              <a:solidFill>
                <a:srgbClr val="FF0000"/>
              </a:solidFill>
              <a:cs typeface="Tahom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515" y="1668427"/>
            <a:ext cx="6540500" cy="447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439584"/>
            <a:ext cx="89932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</a:t>
            </a:r>
            <a:r>
              <a:rPr lang="en-US" sz="1400" dirty="0" err="1">
                <a:hlinkClick r:id="rId3"/>
              </a:rPr>
              <a:t>nupet.daelt.ct.utfpr.edu.br</a:t>
            </a:r>
            <a:r>
              <a:rPr lang="en-US" sz="1400" dirty="0">
                <a:hlinkClick r:id="rId3"/>
              </a:rPr>
              <a:t>/_</a:t>
            </a:r>
            <a:r>
              <a:rPr lang="en-US" sz="1400" dirty="0" err="1">
                <a:hlinkClick r:id="rId3"/>
              </a:rPr>
              <a:t>ontomos</a:t>
            </a:r>
            <a:r>
              <a:rPr lang="en-US" sz="1400" dirty="0">
                <a:hlinkClick r:id="rId3"/>
              </a:rPr>
              <a:t>/</a:t>
            </a:r>
            <a:r>
              <a:rPr lang="en-US" sz="1400" dirty="0" err="1">
                <a:hlinkClick r:id="rId3"/>
              </a:rPr>
              <a:t>paginas</a:t>
            </a:r>
            <a:r>
              <a:rPr lang="en-US" sz="1400" dirty="0">
                <a:hlinkClick r:id="rId3"/>
              </a:rPr>
              <a:t>/AMESim4.2.0/demo/</a:t>
            </a:r>
            <a:r>
              <a:rPr lang="en-US" sz="1400" dirty="0" err="1">
                <a:hlinkClick r:id="rId3"/>
              </a:rPr>
              <a:t>Misc</a:t>
            </a:r>
            <a:r>
              <a:rPr lang="en-US" sz="1400" dirty="0">
                <a:hlinkClick r:id="rId3"/>
              </a:rPr>
              <a:t>/la/</a:t>
            </a:r>
            <a:r>
              <a:rPr lang="en-US" sz="1400" dirty="0" err="1">
                <a:hlinkClick r:id="rId3"/>
              </a:rPr>
              <a:t>SecondOrder</a:t>
            </a:r>
            <a:r>
              <a:rPr lang="en-US" sz="1400" dirty="0">
                <a:hlinkClick r:id="rId3"/>
              </a:rPr>
              <a:t>/</a:t>
            </a:r>
            <a:r>
              <a:rPr lang="en-US" sz="1400" dirty="0" err="1">
                <a:hlinkClick r:id="rId3"/>
              </a:rPr>
              <a:t>SecondOrder.htm</a:t>
            </a:r>
            <a:endParaRPr lang="en-US" sz="1400" dirty="0"/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7065053" y="3453641"/>
            <a:ext cx="940357" cy="44671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Re(s)</a:t>
            </a: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3317381" y="1528145"/>
            <a:ext cx="940357" cy="44671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err="1" smtClean="0">
                <a:solidFill>
                  <a:srgbClr val="F600FF"/>
                </a:solidFill>
                <a:latin typeface="+mj-lt"/>
                <a:cs typeface="Tahoma"/>
              </a:rPr>
              <a:t>Im</a:t>
            </a: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(s)</a:t>
            </a:r>
          </a:p>
        </p:txBody>
      </p:sp>
      <p:sp>
        <p:nvSpPr>
          <p:cNvPr id="6" name="Rectangle 5"/>
          <p:cNvSpPr/>
          <p:nvPr/>
        </p:nvSpPr>
        <p:spPr>
          <a:xfrm>
            <a:off x="4297776" y="1629943"/>
            <a:ext cx="2767277" cy="4310101"/>
          </a:xfrm>
          <a:prstGeom prst="rect">
            <a:avLst/>
          </a:prstGeom>
          <a:solidFill>
            <a:schemeClr val="accent1">
              <a:lumMod val="20000"/>
              <a:lumOff val="80000"/>
              <a:alpha val="16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7305102" y="1574995"/>
            <a:ext cx="940357" cy="44671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Unstable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response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501013" y="3766792"/>
            <a:ext cx="5683329" cy="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297776" y="1629944"/>
            <a:ext cx="0" cy="43101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25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90" y="1578516"/>
            <a:ext cx="3793611" cy="297713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115463" y="4555654"/>
            <a:ext cx="9144000" cy="2204535"/>
          </a:xfrm>
        </p:spPr>
        <p:txBody>
          <a:bodyPr>
            <a:normAutofit/>
          </a:bodyPr>
          <a:lstStyle/>
          <a:p>
            <a:pPr marL="118872" indent="0">
              <a:lnSpc>
                <a:spcPct val="120000"/>
              </a:lnSpc>
              <a:buNone/>
            </a:pPr>
            <a:r>
              <a:rPr lang="en-US" sz="3600" b="1" u="sng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Requirement: </a:t>
            </a:r>
            <a:br>
              <a:rPr lang="en-US" sz="3600" b="1" u="sng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</a:br>
            <a:r>
              <a:rPr lang="en-US" sz="3600" b="1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All the roots for 1+G should be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3600" b="1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in the left hand side of Laplace plane</a:t>
            </a:r>
            <a:endParaRPr lang="en-US" sz="3600" b="1" dirty="0" smtClean="0">
              <a:solidFill>
                <a:srgbClr val="FF0000"/>
              </a:solidFill>
              <a:cs typeface="Tahoma"/>
            </a:endParaRPr>
          </a:p>
        </p:txBody>
      </p:sp>
      <p:sp>
        <p:nvSpPr>
          <p:cNvPr id="12" name="コンテンツ プレースホルダ 2"/>
          <p:cNvSpPr txBox="1">
            <a:spLocks/>
          </p:cNvSpPr>
          <p:nvPr/>
        </p:nvSpPr>
        <p:spPr>
          <a:xfrm>
            <a:off x="508514" y="1862980"/>
            <a:ext cx="940357" cy="44671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dx</a:t>
            </a: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3287295" y="1416267"/>
            <a:ext cx="1999802" cy="44671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err="1" smtClean="0">
                <a:solidFill>
                  <a:srgbClr val="F600FF"/>
                </a:solidFill>
                <a:latin typeface="+mj-lt"/>
                <a:cs typeface="Tahoma"/>
              </a:rPr>
              <a:t>dx</a:t>
            </a:r>
            <a:r>
              <a:rPr lang="en-US" sz="3200" b="1" baseline="-25000" dirty="0" err="1" smtClean="0">
                <a:solidFill>
                  <a:srgbClr val="F600FF"/>
                </a:solidFill>
                <a:latin typeface="+mj-lt"/>
                <a:cs typeface="Tahoma"/>
              </a:rPr>
              <a:t>s</a:t>
            </a:r>
            <a:r>
              <a:rPr lang="en-US" sz="2400" b="1" dirty="0" smtClean="0">
                <a:solidFill>
                  <a:srgbClr val="F600FF"/>
                </a:solidFill>
                <a:latin typeface="+mj-lt"/>
                <a:cs typeface="Tahoma"/>
              </a:rPr>
              <a:t> = dx/(1+G)</a:t>
            </a:r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>
          <a:xfrm>
            <a:off x="5069001" y="1716428"/>
            <a:ext cx="3816193" cy="2733124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Open loop TF: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G = H F A</a:t>
            </a:r>
            <a:b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endParaRPr lang="en-US" sz="3200" b="1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Closed loop TF: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G</a:t>
            </a:r>
            <a:r>
              <a:rPr lang="en-US" sz="3200" b="1" baseline="-25000" dirty="0" smtClean="0">
                <a:solidFill>
                  <a:srgbClr val="0000FF"/>
                </a:solidFill>
                <a:latin typeface="+mj-lt"/>
                <a:cs typeface="Tahoma"/>
              </a:rPr>
              <a:t>CL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+mj-lt"/>
                <a:cs typeface="Tahoma"/>
              </a:rPr>
              <a:t>= </a:t>
            </a:r>
            <a:r>
              <a:rPr lang="en-US" sz="3200" b="1" dirty="0" smtClean="0">
                <a:solidFill>
                  <a:srgbClr val="0000FF"/>
                </a:solidFill>
                <a:latin typeface="+mj-lt"/>
                <a:cs typeface="Tahoma"/>
              </a:rPr>
              <a:t>1/(1+G)</a:t>
            </a:r>
            <a:endParaRPr lang="en-US" sz="3200" b="1" baseline="-25000" dirty="0" smtClean="0">
              <a:solidFill>
                <a:srgbClr val="0000FF"/>
              </a:solidFill>
              <a:latin typeface="+mj-lt"/>
              <a:cs typeface="Tahoma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312135" y="4053049"/>
            <a:ext cx="654288" cy="884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コンテンツ プレースホルダ 2"/>
          <p:cNvSpPr txBox="1">
            <a:spLocks/>
          </p:cNvSpPr>
          <p:nvPr/>
        </p:nvSpPr>
        <p:spPr>
          <a:xfrm>
            <a:off x="7746443" y="4925004"/>
            <a:ext cx="940357" cy="90995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6000" b="1" dirty="0" smtClean="0">
                <a:solidFill>
                  <a:srgbClr val="FF0000"/>
                </a:solidFill>
                <a:latin typeface="+mj-lt"/>
                <a:cs typeface="Tahoma"/>
              </a:rPr>
              <a:t>(!)</a:t>
            </a:r>
          </a:p>
        </p:txBody>
      </p:sp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781066"/>
            <a:ext cx="9144000" cy="79745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Now we eventually came back to this diagram</a:t>
            </a:r>
            <a:endParaRPr lang="en-US" sz="2800" dirty="0" smtClean="0">
              <a:solidFill>
                <a:srgbClr val="FF0000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8854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781066"/>
            <a:ext cx="9144000" cy="607693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Remarks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2400" b="1" u="sng" dirty="0">
                <a:solidFill>
                  <a:srgbClr val="FF0000"/>
                </a:solidFill>
                <a:ea typeface="ＭＳ Ｐゴシック"/>
                <a:cs typeface="ＭＳ Ｐゴシック"/>
              </a:rPr>
              <a:t>Requirement: 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All </a:t>
            </a:r>
            <a:r>
              <a:rPr lang="en-US" sz="2400" b="1" dirty="0">
                <a:solidFill>
                  <a:srgbClr val="FF0000"/>
                </a:solidFill>
                <a:ea typeface="ＭＳ Ｐゴシック"/>
                <a:cs typeface="ＭＳ Ｐゴシック"/>
              </a:rPr>
              <a:t>the roots for 1+G should </a:t>
            </a:r>
            <a:r>
              <a:rPr lang="en-US" sz="2400" b="1" dirty="0" smtClean="0">
                <a:solidFill>
                  <a:srgbClr val="FF0000"/>
                </a:solidFill>
                <a:ea typeface="ＭＳ Ｐゴシック"/>
                <a:cs typeface="ＭＳ Ｐゴシック"/>
              </a:rPr>
              <a:t>be in </a:t>
            </a:r>
            <a:r>
              <a:rPr lang="en-US" sz="2400" b="1" dirty="0">
                <a:solidFill>
                  <a:srgbClr val="FF0000"/>
                </a:solidFill>
                <a:ea typeface="ＭＳ Ｐゴシック"/>
                <a:cs typeface="ＭＳ Ｐゴシック"/>
              </a:rPr>
              <a:t>the left hand side of Laplace plane</a:t>
            </a:r>
            <a:endParaRPr lang="en-US" sz="2400" b="1" dirty="0">
              <a:solidFill>
                <a:srgbClr val="FF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This does not mean all H, F, A needs to be stable.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e.g. Unstable mechanical system A can be stabilized by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a control loop. (cf. An inverted Rod)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We usually play with F to tune the result. 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It is awkward to evaluate the stability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of 1/(1+G) every time.</a:t>
            </a:r>
            <a:br>
              <a:rPr lang="en-US" sz="24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400" b="1" dirty="0" smtClean="0">
                <a:solidFill>
                  <a:srgbClr val="008000"/>
                </a:solidFill>
                <a:cs typeface="Tahoma"/>
              </a:rPr>
              <a:t>There is a way to tell the stability only from G</a:t>
            </a:r>
          </a:p>
          <a:p>
            <a:pPr marL="457200" lvl="1" indent="0" algn="ctr">
              <a:lnSpc>
                <a:spcPct val="120000"/>
              </a:lnSpc>
              <a:buNone/>
            </a:pPr>
            <a:r>
              <a:rPr lang="en-US" sz="2400" b="1" dirty="0">
                <a:solidFill>
                  <a:srgbClr val="008000"/>
                </a:solidFill>
                <a:cs typeface="Tahoma"/>
              </a:rPr>
              <a:t>	</a:t>
            </a:r>
            <a:r>
              <a:rPr lang="en-US" sz="3200" b="1" dirty="0" err="1" smtClean="0">
                <a:solidFill>
                  <a:srgbClr val="FF0000"/>
                </a:solidFill>
                <a:cs typeface="Tahoma"/>
              </a:rPr>
              <a:t>Nyquist’s</a:t>
            </a:r>
            <a:r>
              <a:rPr lang="en-US" sz="3200" b="1" dirty="0" smtClean="0">
                <a:solidFill>
                  <a:srgbClr val="FF0000"/>
                </a:solidFill>
                <a:cs typeface="Tahoma"/>
              </a:rPr>
              <a:t> stability criterion</a:t>
            </a:r>
            <a:endParaRPr lang="en-US" sz="2400" b="1" dirty="0" smtClean="0">
              <a:solidFill>
                <a:srgbClr val="FF0000"/>
              </a:solidFill>
              <a:cs typeface="Tahom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7" name="コンテンツ プレースホルダ 2"/>
          <p:cNvSpPr txBox="1">
            <a:spLocks/>
          </p:cNvSpPr>
          <p:nvPr/>
        </p:nvSpPr>
        <p:spPr>
          <a:xfrm>
            <a:off x="6530055" y="3919633"/>
            <a:ext cx="2613945" cy="214786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Open loop TF: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G = H F A</a:t>
            </a:r>
            <a:b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endParaRPr lang="en-US" b="1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Closed loop TF: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G</a:t>
            </a:r>
            <a:r>
              <a:rPr lang="en-US" b="1" baseline="-25000" dirty="0" smtClean="0">
                <a:solidFill>
                  <a:srgbClr val="0000FF"/>
                </a:solidFill>
                <a:latin typeface="+mj-lt"/>
                <a:cs typeface="Tahoma"/>
              </a:rPr>
              <a:t>CL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+mj-lt"/>
                <a:cs typeface="Tahoma"/>
              </a:rPr>
              <a:t>= </a:t>
            </a:r>
            <a:r>
              <a:rPr lang="en-US" b="1" dirty="0" smtClean="0">
                <a:solidFill>
                  <a:srgbClr val="0000FF"/>
                </a:solidFill>
                <a:latin typeface="+mj-lt"/>
                <a:cs typeface="Tahoma"/>
              </a:rPr>
              <a:t>1/(1+G)</a:t>
            </a:r>
            <a:endParaRPr lang="en-US" b="1" baseline="-25000" dirty="0" smtClean="0">
              <a:solidFill>
                <a:srgbClr val="0000FF"/>
              </a:solidFill>
              <a:latin typeface="+mj-lt"/>
              <a:cs typeface="Tahom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562" y="6067494"/>
            <a:ext cx="4913577" cy="7905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12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781066"/>
            <a:ext cx="9144000" cy="231382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ja-JP" sz="2400" b="1" dirty="0" err="1" smtClean="0">
                <a:solidFill>
                  <a:srgbClr val="000000"/>
                </a:solidFill>
                <a:cs typeface="Tahoma"/>
              </a:rPr>
              <a:t>Nyquist</a:t>
            </a:r>
            <a:r>
              <a:rPr lang="en-US" altLang="ja-JP" sz="2400" b="1" dirty="0" smtClean="0">
                <a:solidFill>
                  <a:srgbClr val="000000"/>
                </a:solidFill>
                <a:cs typeface="Tahoma"/>
              </a:rPr>
              <a:t> stability criterion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Plot </a:t>
            </a:r>
            <a:r>
              <a:rPr lang="en-US" sz="2000" b="1" dirty="0" err="1" smtClean="0">
                <a:solidFill>
                  <a:srgbClr val="0000FF"/>
                </a:solidFill>
                <a:cs typeface="Tahoma"/>
              </a:rPr>
              <a:t>openloop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gain G in a complex plane (i.e. </a:t>
            </a:r>
            <a:r>
              <a:rPr lang="en-US" sz="2000" b="1" dirty="0" err="1" smtClean="0">
                <a:solidFill>
                  <a:srgbClr val="0000FF"/>
                </a:solidFill>
                <a:cs typeface="Tahoma"/>
              </a:rPr>
              <a:t>Nyquist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diagram)</a:t>
            </a: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8000"/>
                </a:solidFill>
                <a:cs typeface="Tahoma"/>
              </a:rPr>
              <a:t>If the l</a:t>
            </a:r>
            <a:r>
              <a:rPr lang="en-US" sz="2000" b="1" dirty="0" smtClean="0">
                <a:solidFill>
                  <a:srgbClr val="008000"/>
                </a:solidFill>
                <a:cs typeface="Tahoma"/>
              </a:rPr>
              <a:t>ocus of </a:t>
            </a:r>
            <a:r>
              <a:rPr lang="en-US" sz="2000" b="1" i="1" dirty="0" smtClean="0">
                <a:solidFill>
                  <a:srgbClr val="008000"/>
                </a:solidFill>
                <a:cs typeface="Tahoma"/>
              </a:rPr>
              <a:t>G</a:t>
            </a:r>
            <a:r>
              <a:rPr lang="en-US" sz="2000" b="1" dirty="0" smtClean="0">
                <a:solidFill>
                  <a:srgbClr val="008000"/>
                </a:solidFill>
                <a:cs typeface="Tahoma"/>
              </a:rPr>
              <a:t>(</a:t>
            </a:r>
            <a:r>
              <a:rPr lang="en-US" sz="2000" b="1" i="1" dirty="0" smtClean="0">
                <a:solidFill>
                  <a:srgbClr val="008000"/>
                </a:solidFill>
                <a:cs typeface="Tahoma"/>
              </a:rPr>
              <a:t>f</a:t>
            </a:r>
            <a:r>
              <a:rPr lang="en-US" sz="2000" b="1" dirty="0" smtClean="0">
                <a:solidFill>
                  <a:srgbClr val="008000"/>
                </a:solidFill>
                <a:cs typeface="Tahoma"/>
              </a:rPr>
              <a:t>) from f=0 to ∞, goes to 0 looking at the point (-1 + 0 </a:t>
            </a:r>
            <a:r>
              <a:rPr lang="en-US" sz="2000" b="1" dirty="0" err="1" smtClean="0">
                <a:solidFill>
                  <a:srgbClr val="008000"/>
                </a:solidFill>
                <a:cs typeface="Tahoma"/>
              </a:rPr>
              <a:t>i</a:t>
            </a:r>
            <a:r>
              <a:rPr lang="en-US" sz="2000" b="1" dirty="0" smtClean="0">
                <a:solidFill>
                  <a:srgbClr val="008000"/>
                </a:solidFill>
                <a:cs typeface="Tahoma"/>
              </a:rPr>
              <a:t>)</a:t>
            </a:r>
            <a:br>
              <a:rPr lang="en-US" sz="2000" b="1" dirty="0" smtClean="0">
                <a:solidFill>
                  <a:srgbClr val="008000"/>
                </a:solidFill>
                <a:cs typeface="Tahoma"/>
              </a:rPr>
            </a:br>
            <a:r>
              <a:rPr lang="en-US" sz="2000" b="1" dirty="0" smtClean="0">
                <a:solidFill>
                  <a:srgbClr val="008000"/>
                </a:solidFill>
                <a:cs typeface="Tahoma"/>
              </a:rPr>
              <a:t>at the left side =&gt; Stable</a:t>
            </a: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 </a:t>
            </a:r>
            <a:endParaRPr lang="en-US" sz="2000" b="1" dirty="0" smtClean="0">
              <a:solidFill>
                <a:srgbClr val="FF06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If the locus sees the point (-1+o </a:t>
            </a:r>
            <a:r>
              <a:rPr lang="en-US" sz="2000" b="1" dirty="0" err="1" smtClean="0">
                <a:solidFill>
                  <a:srgbClr val="FF0600"/>
                </a:solidFill>
                <a:cs typeface="Tahoma"/>
              </a:rPr>
              <a:t>i</a:t>
            </a:r>
            <a:r>
              <a:rPr lang="en-US" sz="2000" b="1" dirty="0" smtClean="0">
                <a:solidFill>
                  <a:srgbClr val="FF0600"/>
                </a:solidFill>
                <a:cs typeface="Tahoma"/>
              </a:rPr>
              <a:t>) at the right side =&gt; Unstable</a:t>
            </a:r>
            <a:endParaRPr lang="en-US" sz="2400" b="1" dirty="0" smtClean="0">
              <a:solidFill>
                <a:srgbClr val="FF0600"/>
              </a:solidFill>
              <a:cs typeface="Tahom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523" y="2831130"/>
            <a:ext cx="2643554" cy="2413244"/>
          </a:xfrm>
          <a:prstGeom prst="rect">
            <a:avLst/>
          </a:prstGeom>
        </p:spPr>
      </p:pic>
      <p:sp>
        <p:nvSpPr>
          <p:cNvPr id="8" name="コンテンツ プレースホルダ 2"/>
          <p:cNvSpPr txBox="1">
            <a:spLocks/>
          </p:cNvSpPr>
          <p:nvPr/>
        </p:nvSpPr>
        <p:spPr>
          <a:xfrm>
            <a:off x="615461" y="5432670"/>
            <a:ext cx="8264770" cy="129833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000" b="1" dirty="0">
                <a:solidFill>
                  <a:srgbClr val="660066"/>
                </a:solidFill>
                <a:cs typeface="Tahoma"/>
              </a:rPr>
              <a:t>Unity gain frequency </a:t>
            </a:r>
            <a:r>
              <a:rPr lang="en-US" sz="2000" b="1" i="1" dirty="0" err="1">
                <a:solidFill>
                  <a:srgbClr val="660066"/>
                </a:solidFill>
                <a:cs typeface="Tahoma"/>
              </a:rPr>
              <a:t>f</a:t>
            </a:r>
            <a:r>
              <a:rPr lang="en-US" sz="2000" b="1" baseline="-25000" dirty="0" err="1">
                <a:solidFill>
                  <a:srgbClr val="660066"/>
                </a:solidFill>
                <a:cs typeface="Tahoma"/>
              </a:rPr>
              <a:t>UGF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 : 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		for 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|</a:t>
            </a:r>
            <a:r>
              <a:rPr lang="en-US" sz="2000" b="1" i="1" dirty="0">
                <a:solidFill>
                  <a:srgbClr val="660066"/>
                </a:solidFill>
                <a:cs typeface="Tahoma"/>
              </a:rPr>
              <a:t>G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 err="1">
                <a:solidFill>
                  <a:srgbClr val="660066"/>
                </a:solidFill>
                <a:cs typeface="Tahoma"/>
              </a:rPr>
              <a:t>f</a:t>
            </a:r>
            <a:r>
              <a:rPr lang="en-US" sz="2000" b="1" baseline="-25000" dirty="0" err="1">
                <a:solidFill>
                  <a:srgbClr val="660066"/>
                </a:solidFill>
                <a:cs typeface="Tahoma"/>
              </a:rPr>
              <a:t>UGF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)| = 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1</a:t>
            </a:r>
          </a:p>
          <a:p>
            <a:pPr lvl="1"/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Phase margin </a:t>
            </a:r>
            <a:r>
              <a:rPr lang="en-US" sz="2000" b="1" i="1" dirty="0" err="1" smtClean="0">
                <a:solidFill>
                  <a:srgbClr val="660066"/>
                </a:solidFill>
                <a:cs typeface="Tahoma"/>
              </a:rPr>
              <a:t>θ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 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: 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				</a:t>
            </a:r>
            <a:r>
              <a:rPr lang="en-US" sz="2000" b="1" i="1" dirty="0" err="1" smtClean="0">
                <a:solidFill>
                  <a:srgbClr val="660066"/>
                </a:solidFill>
                <a:cs typeface="Tahoma"/>
              </a:rPr>
              <a:t>θ</a:t>
            </a:r>
            <a:r>
              <a:rPr lang="en-US" sz="2000" b="1" i="1" dirty="0" smtClean="0">
                <a:solidFill>
                  <a:srgbClr val="660066"/>
                </a:solidFill>
                <a:cs typeface="Tahoma"/>
              </a:rPr>
              <a:t> = </a:t>
            </a:r>
            <a:r>
              <a:rPr lang="en-US" sz="2000" b="1" dirty="0" err="1" smtClean="0">
                <a:solidFill>
                  <a:srgbClr val="660066"/>
                </a:solidFill>
                <a:cs typeface="Tahoma"/>
              </a:rPr>
              <a:t>Arg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 smtClean="0">
                <a:solidFill>
                  <a:srgbClr val="660066"/>
                </a:solidFill>
                <a:cs typeface="Tahoma"/>
              </a:rPr>
              <a:t>G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 err="1">
                <a:solidFill>
                  <a:srgbClr val="660066"/>
                </a:solidFill>
                <a:cs typeface="Tahoma"/>
              </a:rPr>
              <a:t>f</a:t>
            </a:r>
            <a:r>
              <a:rPr lang="en-US" sz="2000" b="1" baseline="-25000" dirty="0" err="1">
                <a:solidFill>
                  <a:srgbClr val="660066"/>
                </a:solidFill>
                <a:cs typeface="Tahoma"/>
              </a:rPr>
              <a:t>UGF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))</a:t>
            </a:r>
          </a:p>
          <a:p>
            <a:pPr lvl="1"/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Gain margin </a:t>
            </a:r>
            <a:r>
              <a:rPr lang="en-US" sz="2000" b="1" i="1" dirty="0" smtClean="0">
                <a:solidFill>
                  <a:srgbClr val="660066"/>
                </a:solidFill>
                <a:cs typeface="Tahoma"/>
              </a:rPr>
              <a:t>g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: 				g = 1/|</a:t>
            </a:r>
            <a:r>
              <a:rPr lang="en-US" sz="2000" b="1" i="1" dirty="0" smtClean="0">
                <a:solidFill>
                  <a:srgbClr val="660066"/>
                </a:solidFill>
                <a:cs typeface="Tahoma"/>
              </a:rPr>
              <a:t>G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 smtClean="0">
                <a:solidFill>
                  <a:srgbClr val="660066"/>
                </a:solidFill>
                <a:cs typeface="Tahoma"/>
              </a:rPr>
              <a:t>f</a:t>
            </a:r>
            <a:r>
              <a:rPr lang="en-US" sz="2000" b="1" i="1" baseline="-25000" dirty="0" smtClean="0">
                <a:solidFill>
                  <a:srgbClr val="660066"/>
                </a:solidFill>
                <a:cs typeface="Tahoma"/>
              </a:rPr>
              <a:t>0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)|   where   </a:t>
            </a:r>
            <a:r>
              <a:rPr lang="en-US" sz="2000" b="1" dirty="0" err="1" smtClean="0">
                <a:solidFill>
                  <a:srgbClr val="660066"/>
                </a:solidFill>
                <a:cs typeface="Tahoma"/>
              </a:rPr>
              <a:t>Arg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>
                <a:solidFill>
                  <a:srgbClr val="660066"/>
                </a:solidFill>
                <a:cs typeface="Tahoma"/>
              </a:rPr>
              <a:t>G</a:t>
            </a:r>
            <a:r>
              <a:rPr lang="en-US" sz="2000" b="1" dirty="0">
                <a:solidFill>
                  <a:srgbClr val="660066"/>
                </a:solidFill>
                <a:cs typeface="Tahoma"/>
              </a:rPr>
              <a:t>(</a:t>
            </a:r>
            <a:r>
              <a:rPr lang="en-US" sz="2000" b="1" i="1" dirty="0">
                <a:solidFill>
                  <a:srgbClr val="660066"/>
                </a:solidFill>
                <a:cs typeface="Tahoma"/>
              </a:rPr>
              <a:t>f</a:t>
            </a:r>
            <a:r>
              <a:rPr lang="en-US" sz="2000" b="1" i="1" baseline="-25000" dirty="0">
                <a:solidFill>
                  <a:srgbClr val="660066"/>
                </a:solidFill>
                <a:cs typeface="Tahoma"/>
              </a:rPr>
              <a:t>0</a:t>
            </a:r>
            <a:r>
              <a:rPr lang="en-US" sz="2000" b="1" dirty="0" smtClean="0">
                <a:solidFill>
                  <a:srgbClr val="660066"/>
                </a:solidFill>
                <a:cs typeface="Tahoma"/>
              </a:rPr>
              <a:t>)) = -π</a:t>
            </a:r>
            <a:endParaRPr lang="en-US" sz="2000" b="1" dirty="0">
              <a:solidFill>
                <a:srgbClr val="660066"/>
              </a:solidFill>
              <a:cs typeface="Tahom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784" y="2831130"/>
            <a:ext cx="2592754" cy="244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62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96" y="1846189"/>
            <a:ext cx="5987562" cy="5011811"/>
          </a:xfrm>
          <a:prstGeom prst="rect">
            <a:avLst/>
          </a:prstGeom>
        </p:spPr>
      </p:pic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781066"/>
            <a:ext cx="9144000" cy="607693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Phase Margin / Gain Margin in Bode diagram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cs typeface="Tahoma"/>
              </a:rPr>
              <a:t>Most of the case, a bode diagram of G is enough to see the stability 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595077" y="3310588"/>
            <a:ext cx="405289" cy="4017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260229" y="3219939"/>
            <a:ext cx="5187463" cy="0"/>
          </a:xfrm>
          <a:prstGeom prst="straightConnector1">
            <a:avLst/>
          </a:prstGeom>
          <a:ln w="28575" cmpd="sng">
            <a:solidFill>
              <a:srgbClr val="F600FF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663462" y="5890846"/>
            <a:ext cx="390769" cy="214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958860" y="3399693"/>
            <a:ext cx="404446" cy="283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99708" y="5998308"/>
            <a:ext cx="390769" cy="2149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873262" y="2823308"/>
            <a:ext cx="404446" cy="322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コンテンツ プレースホルダ 2"/>
          <p:cNvSpPr txBox="1">
            <a:spLocks/>
          </p:cNvSpPr>
          <p:nvPr/>
        </p:nvSpPr>
        <p:spPr>
          <a:xfrm>
            <a:off x="6277708" y="2217615"/>
            <a:ext cx="1156677" cy="60569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Nearly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unstable</a:t>
            </a:r>
          </a:p>
        </p:txBody>
      </p:sp>
      <p:sp>
        <p:nvSpPr>
          <p:cNvPr id="28" name="コンテンツ プレースホルダ 2"/>
          <p:cNvSpPr txBox="1">
            <a:spLocks/>
          </p:cNvSpPr>
          <p:nvPr/>
        </p:nvSpPr>
        <p:spPr>
          <a:xfrm>
            <a:off x="4054231" y="3712576"/>
            <a:ext cx="2403231" cy="751963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Gain Margin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4.3dB@420kHz</a:t>
            </a:r>
          </a:p>
          <a:p>
            <a:pPr marL="457200" lvl="1" indent="0" algn="ctr">
              <a:lnSpc>
                <a:spcPct val="60000"/>
              </a:lnSpc>
              <a:buNone/>
            </a:pPr>
            <a:endParaRPr lang="en-US" sz="20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29" name="コンテンツ プレースホルダ 2"/>
          <p:cNvSpPr txBox="1">
            <a:spLocks/>
          </p:cNvSpPr>
          <p:nvPr/>
        </p:nvSpPr>
        <p:spPr>
          <a:xfrm>
            <a:off x="4542691" y="6463591"/>
            <a:ext cx="832338" cy="29867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-180deg</a:t>
            </a:r>
          </a:p>
        </p:txBody>
      </p:sp>
      <p:sp>
        <p:nvSpPr>
          <p:cNvPr id="30" name="コンテンツ プレースホルダ 2"/>
          <p:cNvSpPr txBox="1">
            <a:spLocks/>
          </p:cNvSpPr>
          <p:nvPr/>
        </p:nvSpPr>
        <p:spPr>
          <a:xfrm>
            <a:off x="2305538" y="5592175"/>
            <a:ext cx="1606905" cy="29867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Phase Margin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48deg</a:t>
            </a:r>
          </a:p>
        </p:txBody>
      </p:sp>
      <p:sp>
        <p:nvSpPr>
          <p:cNvPr id="31" name="コンテンツ プレースホルダ 2"/>
          <p:cNvSpPr txBox="1">
            <a:spLocks/>
          </p:cNvSpPr>
          <p:nvPr/>
        </p:nvSpPr>
        <p:spPr>
          <a:xfrm>
            <a:off x="1455617" y="3599252"/>
            <a:ext cx="2051538" cy="29867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Unity Gain 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Tahoma"/>
              </a:rPr>
              <a:t>Freq</a:t>
            </a:r>
            <a:endParaRPr lang="en-US" sz="20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(176kHz)</a:t>
            </a:r>
          </a:p>
        </p:txBody>
      </p:sp>
      <p:sp>
        <p:nvSpPr>
          <p:cNvPr id="34" name="コンテンツ プレースホルダ 2"/>
          <p:cNvSpPr txBox="1">
            <a:spLocks/>
          </p:cNvSpPr>
          <p:nvPr/>
        </p:nvSpPr>
        <p:spPr>
          <a:xfrm>
            <a:off x="6198088" y="4362938"/>
            <a:ext cx="3483219" cy="1430216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b="1" dirty="0" smtClean="0">
                <a:latin typeface="Corbel"/>
                <a:cs typeface="Corbel"/>
              </a:rPr>
              <a:t>A </a:t>
            </a:r>
            <a:r>
              <a:rPr lang="en-US" sz="2000" b="1" dirty="0">
                <a:latin typeface="Corbel"/>
                <a:cs typeface="Corbel"/>
              </a:rPr>
              <a:t>rough standard </a:t>
            </a:r>
            <a:r>
              <a:rPr lang="en-US" sz="2000" b="1" dirty="0" smtClean="0">
                <a:latin typeface="Corbel"/>
                <a:cs typeface="Corbel"/>
              </a:rPr>
              <a:t>of</a:t>
            </a:r>
            <a:br>
              <a:rPr lang="en-US" sz="2000" b="1" dirty="0" smtClean="0">
                <a:latin typeface="Corbel"/>
                <a:cs typeface="Corbel"/>
              </a:rPr>
            </a:br>
            <a:r>
              <a:rPr lang="en-US" sz="2000" b="1" dirty="0" smtClean="0">
                <a:latin typeface="Corbel"/>
                <a:cs typeface="Corbel"/>
              </a:rPr>
              <a:t>a </a:t>
            </a:r>
            <a:r>
              <a:rPr lang="en-US" sz="2000" b="1" dirty="0">
                <a:latin typeface="Corbel"/>
                <a:cs typeface="Corbel"/>
              </a:rPr>
              <a:t>stable servo </a:t>
            </a:r>
            <a:r>
              <a:rPr lang="en-US" sz="2000" b="1" dirty="0" smtClean="0">
                <a:latin typeface="Corbel"/>
                <a:cs typeface="Corbel"/>
              </a:rPr>
              <a:t>loop:</a:t>
            </a:r>
            <a:endParaRPr lang="en-US" sz="2000" b="1" dirty="0">
              <a:latin typeface="Corbel"/>
              <a:cs typeface="Corbel"/>
            </a:endParaRPr>
          </a:p>
          <a:p>
            <a:pPr marL="457200" lvl="1" indent="0">
              <a:buNone/>
            </a:pPr>
            <a:r>
              <a:rPr lang="en-US" altLang="ja-JP" sz="2000" dirty="0" smtClean="0">
                <a:latin typeface="Corbel"/>
                <a:cs typeface="Corbel"/>
              </a:rPr>
              <a:t>Phase Margin &gt; 40deg</a:t>
            </a:r>
          </a:p>
          <a:p>
            <a:pPr marL="457200" lvl="1" indent="0">
              <a:buNone/>
            </a:pPr>
            <a:r>
              <a:rPr lang="en-US" sz="2000" dirty="0" smtClean="0">
                <a:latin typeface="Corbel"/>
                <a:cs typeface="Corbel"/>
              </a:rPr>
              <a:t>Gain Margin &gt; 10dB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588858" y="4362938"/>
            <a:ext cx="2457450" cy="13520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0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3130"/>
            <a:ext cx="9144000" cy="58342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Building blocks (“</a:t>
            </a:r>
            <a:r>
              <a:rPr lang="en-US" altLang="ja-JP" sz="2800" b="1" dirty="0" err="1" smtClean="0">
                <a:solidFill>
                  <a:srgbClr val="000000"/>
                </a:solidFill>
                <a:cs typeface="Tahoma"/>
              </a:rPr>
              <a:t>zpk</a:t>
            </a: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” representation) 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Single pole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Single zero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A pair of complex poles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A pair of complex zeros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00"/>
                </a:solidFill>
                <a:cs typeface="Tahoma"/>
              </a:rPr>
              <a:t>Gain</a:t>
            </a:r>
            <a:endParaRPr lang="en-US" sz="2400" b="1" dirty="0" smtClean="0">
              <a:solidFill>
                <a:srgbClr val="0000FF"/>
              </a:solidFill>
              <a:cs typeface="Tahoma"/>
            </a:endParaRPr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6203462"/>
            <a:ext cx="2768600" cy="3175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2062773"/>
            <a:ext cx="4343400" cy="6477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3085612"/>
            <a:ext cx="4343400" cy="6477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3999035"/>
            <a:ext cx="6007100" cy="7747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08" y="5151315"/>
            <a:ext cx="60071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9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sp>
        <p:nvSpPr>
          <p:cNvPr id="1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13130"/>
            <a:ext cx="9144000" cy="58342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Relationship between pole/zero locations and w0&amp;Q</a:t>
            </a:r>
          </a:p>
          <a:p>
            <a:pPr>
              <a:lnSpc>
                <a:spcPct val="120000"/>
              </a:lnSpc>
            </a:pPr>
            <a:endParaRPr lang="en-US" altLang="ja-JP" sz="2800" b="1" dirty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altLang="ja-JP" sz="2800" b="1" dirty="0" smtClean="0">
              <a:solidFill>
                <a:srgbClr val="000000"/>
              </a:solidFill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altLang="ja-JP" sz="2800" b="1" dirty="0" smtClean="0">
              <a:solidFill>
                <a:srgbClr val="000000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altLang="ja-JP" sz="2800" b="1" dirty="0" smtClean="0">
                <a:solidFill>
                  <a:srgbClr val="000000"/>
                </a:solidFill>
                <a:cs typeface="Tahoma"/>
              </a:rPr>
              <a:t>To be compared with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494692"/>
            <a:ext cx="3733800" cy="16510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3624384"/>
            <a:ext cx="3822700" cy="7620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4539273"/>
            <a:ext cx="37084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70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0" y="1069109"/>
            <a:ext cx="5448300" cy="339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102100" y="1856509"/>
            <a:ext cx="54483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08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コンテンツ プレースホルダ 2"/>
          <p:cNvSpPr txBox="1">
            <a:spLocks/>
          </p:cNvSpPr>
          <p:nvPr/>
        </p:nvSpPr>
        <p:spPr>
          <a:xfrm>
            <a:off x="0" y="781066"/>
            <a:ext cx="9144000" cy="607693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Corbel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0000"/>
                </a:solidFill>
                <a:cs typeface="Tahoma"/>
              </a:rPr>
              <a:t>Summary</a:t>
            </a:r>
            <a:endParaRPr lang="en-US" b="1" dirty="0" smtClean="0">
              <a:solidFill>
                <a:srgbClr val="0000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Classical control theory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Design locations of poles and zeros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Stability: tuning of open loop transfer function is important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/>
              <a:t>Linear systems and their stability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6986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800" dirty="0" smtClean="0"/>
              <a:t>Control system components</a:t>
            </a:r>
            <a:br>
              <a:rPr lang="en-US" altLang="ja-JP" sz="4800" dirty="0" smtClean="0"/>
            </a:br>
            <a:r>
              <a:rPr lang="en-US" altLang="ja-JP" sz="4800" dirty="0" smtClean="0"/>
              <a:t>in </a:t>
            </a:r>
            <a:r>
              <a:rPr lang="en-US" altLang="ja-JP" sz="4800" smtClean="0"/>
              <a:t>GW detectors</a:t>
            </a:r>
            <a:endParaRPr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338315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What is the feedback control?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 scheme to monitor and modify output(s) of a system by changing the input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ahoma"/>
              </a:rPr>
              <a:t>(s) depending on the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output(s)</a:t>
            </a:r>
          </a:p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Examples</a:t>
            </a:r>
            <a:endParaRPr lang="en-US" sz="3600" b="1" dirty="0" smtClean="0">
              <a:latin typeface="+mj-lt"/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Shower temperature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Car driving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Tight rope walking</a:t>
            </a:r>
          </a:p>
          <a:p>
            <a:pPr lvl="1">
              <a:lnSpc>
                <a:spcPct val="120000"/>
              </a:lnSpc>
            </a:pPr>
            <a:endParaRPr lang="en-US" sz="24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Imagine what happens</a:t>
            </a:r>
            <a:endParaRPr lang="en-US" sz="3600" b="1" dirty="0">
              <a:latin typeface="+mj-lt"/>
              <a:cs typeface="Tahoma"/>
            </a:endParaRP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  <a:latin typeface="+mj-lt"/>
                <a:cs typeface="Tahoma"/>
              </a:rPr>
              <a:t>If t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he response is too slow?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If the response is too fast?</a:t>
            </a:r>
          </a:p>
        </p:txBody>
      </p:sp>
      <p:sp>
        <p:nvSpPr>
          <p:cNvPr id="4" name="コンテンツ プレースホルダ 2"/>
          <p:cNvSpPr txBox="1">
            <a:spLocks/>
          </p:cNvSpPr>
          <p:nvPr/>
        </p:nvSpPr>
        <p:spPr>
          <a:xfrm>
            <a:off x="4404927" y="2815124"/>
            <a:ext cx="4281874" cy="176722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Air conditioning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Bike riding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Inverted bar on a hand</a:t>
            </a:r>
          </a:p>
        </p:txBody>
      </p:sp>
    </p:spTree>
    <p:extLst>
      <p:ext uri="{BB962C8B-B14F-4D97-AF65-F5344CB8AC3E}">
        <p14:creationId xmlns:p14="http://schemas.microsoft.com/office/powerpoint/2010/main" val="71251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Control systems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Elements of a feedback loop (again)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204" y="2216700"/>
            <a:ext cx="4838700" cy="3797300"/>
          </a:xfrm>
          <a:prstGeom prst="rect">
            <a:avLst/>
          </a:prstGeom>
        </p:spPr>
      </p:pic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3949838" y="3323793"/>
            <a:ext cx="157798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Sensor</a:t>
            </a:r>
          </a:p>
        </p:txBody>
      </p:sp>
      <p:sp>
        <p:nvSpPr>
          <p:cNvPr id="14" name="コンテンツ プレースホルダ 2"/>
          <p:cNvSpPr txBox="1">
            <a:spLocks/>
          </p:cNvSpPr>
          <p:nvPr/>
        </p:nvSpPr>
        <p:spPr>
          <a:xfrm>
            <a:off x="6523367" y="4436845"/>
            <a:ext cx="157798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Servo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Filter</a:t>
            </a:r>
          </a:p>
        </p:txBody>
      </p: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633222" y="4281192"/>
            <a:ext cx="157798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Actuator</a:t>
            </a:r>
          </a:p>
        </p:txBody>
      </p:sp>
    </p:spTree>
    <p:extLst>
      <p:ext uri="{BB962C8B-B14F-4D97-AF65-F5344CB8AC3E}">
        <p14:creationId xmlns:p14="http://schemas.microsoft.com/office/powerpoint/2010/main" val="123257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Interferometer control system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/>
              <a:t>Local control </a:t>
            </a:r>
            <a:r>
              <a:rPr lang="en-US" altLang="ja-JP" sz="2800" b="1" dirty="0" err="1" smtClean="0"/>
              <a:t>vs</a:t>
            </a:r>
            <a:r>
              <a:rPr lang="en-US" altLang="ja-JP" sz="2800" b="1" dirty="0" smtClean="0"/>
              <a:t> global control</a:t>
            </a:r>
            <a:endParaRPr lang="en-US" sz="2800" b="1" dirty="0" smtClean="0">
              <a:latin typeface="+mj-lt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3632"/>
            <a:ext cx="9144000" cy="451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82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52" y="3674713"/>
            <a:ext cx="4513944" cy="2246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61" y="1769808"/>
            <a:ext cx="3905490" cy="276242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Local Sensors</a:t>
            </a:r>
            <a:endParaRPr lang="ja-JP" altLang="en-US" dirty="0"/>
          </a:p>
        </p:txBody>
      </p:sp>
      <p:sp>
        <p:nvSpPr>
          <p:cNvPr id="5" name="Rectangle 4"/>
          <p:cNvSpPr/>
          <p:nvPr/>
        </p:nvSpPr>
        <p:spPr>
          <a:xfrm>
            <a:off x="107424" y="6363808"/>
            <a:ext cx="4435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L </a:t>
            </a:r>
            <a:r>
              <a:rPr lang="pt-BR" sz="1600" dirty="0" err="1" smtClean="0"/>
              <a:t>Carbone</a:t>
            </a:r>
            <a:r>
              <a:rPr lang="pt-BR" sz="1600" dirty="0" smtClean="0"/>
              <a:t>, Class</a:t>
            </a:r>
            <a:r>
              <a:rPr lang="pt-BR" sz="1600" dirty="0"/>
              <a:t>. Quantum Grav. 29 (2012) </a:t>
            </a:r>
            <a:r>
              <a:rPr lang="pt-BR" sz="1600" dirty="0" smtClean="0"/>
              <a:t>115005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561" y="4069392"/>
            <a:ext cx="3535860" cy="2748078"/>
          </a:xfrm>
          <a:prstGeom prst="rect">
            <a:avLst/>
          </a:prstGeom>
        </p:spPr>
      </p:pic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/>
              <a:t>Shadow sensor (relative displacement sensor)</a:t>
            </a: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</a:rPr>
              <a:t>For suspension damping control, mirror attitude monitor</a:t>
            </a: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</a:rPr>
              <a:t>Typical linear range ~1mm for 0-10V =&gt; </a:t>
            </a:r>
            <a:r>
              <a:rPr lang="en-US" altLang="ja-JP" sz="2000" b="1" dirty="0" err="1" smtClean="0">
                <a:solidFill>
                  <a:srgbClr val="0000FF"/>
                </a:solidFill>
              </a:rPr>
              <a:t>dV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/dx = 10 kV/m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Typical noise level: ~ 100 pm/</a:t>
            </a:r>
            <a:r>
              <a:rPr lang="en-US" altLang="ja-JP" sz="2000" b="1" dirty="0" err="1" smtClean="0">
                <a:solidFill>
                  <a:srgbClr val="0000FF"/>
                </a:solidFill>
              </a:rPr>
              <a:t>sqrtHz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/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endParaRPr lang="en-US" altLang="ja-JP" sz="2000" b="1" dirty="0" smtClean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2000" b="1" dirty="0" err="1" smtClean="0">
                <a:solidFill>
                  <a:srgbClr val="0000FF"/>
                </a:solidFill>
                <a:latin typeface="+mj-lt"/>
                <a:cs typeface="Tahoma"/>
              </a:rPr>
              <a:t>aLIGO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  <a:cs typeface="Tahoma"/>
              </a:rPr>
              <a:t>: Birmingham Optical Sensor </a:t>
            </a:r>
            <a:br>
              <a:rPr lang="en-US" sz="20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000" b="1" dirty="0" smtClean="0">
                <a:solidFill>
                  <a:srgbClr val="0000FF"/>
                </a:solidFill>
                <a:latin typeface="+mj-lt"/>
                <a:cs typeface="Tahoma"/>
              </a:rPr>
              <a:t>and Electro-Magnetic actuator (BOSEM)</a:t>
            </a:r>
          </a:p>
        </p:txBody>
      </p:sp>
    </p:spTree>
    <p:extLst>
      <p:ext uri="{BB962C8B-B14F-4D97-AF65-F5344CB8AC3E}">
        <p14:creationId xmlns:p14="http://schemas.microsoft.com/office/powerpoint/2010/main" val="427718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Local Sensors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/>
              <a:t>Shadow sensor (relative displacement sensor)</a:t>
            </a:r>
          </a:p>
          <a:p>
            <a:pPr lvl="1">
              <a:lnSpc>
                <a:spcPct val="120000"/>
              </a:lnSpc>
            </a:pPr>
            <a:r>
              <a:rPr lang="en-US" sz="2000" b="1" dirty="0" smtClean="0">
                <a:solidFill>
                  <a:srgbClr val="0000FF"/>
                </a:solidFill>
                <a:latin typeface="+mj-lt"/>
                <a:cs typeface="Tahoma"/>
              </a:rPr>
              <a:t>Linear range (~0.7 mm)  / displacement noise	sensor locations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4708162" y="6519446"/>
            <a:ext cx="4435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/>
              <a:t>L </a:t>
            </a:r>
            <a:r>
              <a:rPr lang="pt-BR" sz="1600" dirty="0" err="1" smtClean="0"/>
              <a:t>Carbone</a:t>
            </a:r>
            <a:r>
              <a:rPr lang="pt-BR" sz="1600" dirty="0" smtClean="0"/>
              <a:t>, Class</a:t>
            </a:r>
            <a:r>
              <a:rPr lang="pt-BR" sz="1600" dirty="0"/>
              <a:t>. Quantum Grav. 29 (2012) </a:t>
            </a:r>
            <a:r>
              <a:rPr lang="pt-BR" sz="1600" dirty="0" smtClean="0"/>
              <a:t>115005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948" y="2119781"/>
            <a:ext cx="2996708" cy="40445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07979"/>
            <a:ext cx="3921727" cy="2607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73" y="4150793"/>
            <a:ext cx="4221989" cy="27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67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400" b="1" dirty="0" smtClean="0"/>
              <a:t>Linear </a:t>
            </a:r>
            <a:r>
              <a:rPr lang="en-US" altLang="ja-JP" sz="2400" b="1" dirty="0"/>
              <a:t>Variable Differential </a:t>
            </a:r>
            <a:r>
              <a:rPr lang="en-US" altLang="ja-JP" sz="2400" b="1" dirty="0" smtClean="0"/>
              <a:t>Transducer</a:t>
            </a:r>
            <a:r>
              <a:rPr lang="en-US" altLang="ja-JP" sz="2400" b="1" dirty="0">
                <a:cs typeface="Tahoma"/>
              </a:rPr>
              <a:t> </a:t>
            </a:r>
            <a:r>
              <a:rPr lang="en-US" altLang="ja-JP" sz="2400" b="1" dirty="0" smtClean="0"/>
              <a:t>(relative disp. sensor)</a:t>
            </a: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</a:rPr>
              <a:t>For low </a:t>
            </a:r>
            <a:r>
              <a:rPr lang="en-US" altLang="ja-JP" sz="2000" b="1" dirty="0" err="1" smtClean="0">
                <a:solidFill>
                  <a:srgbClr val="0000FF"/>
                </a:solidFill>
              </a:rPr>
              <a:t>freq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pendulum control (inverted pendulum), larger range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VIRGO Super attenuator, KAGRA Seismic Attenuation System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endParaRPr lang="en-US" altLang="ja-JP" sz="2000" b="1" dirty="0" smtClean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</a:rPr>
              <a:t>Typical linear range ~10mm for 0-10V =&gt; </a:t>
            </a:r>
            <a:r>
              <a:rPr lang="en-US" altLang="ja-JP" sz="2000" b="1" dirty="0" err="1" smtClean="0">
                <a:solidFill>
                  <a:srgbClr val="0000FF"/>
                </a:solidFill>
              </a:rPr>
              <a:t>dV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/dx = 1 kV/m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Typical noise level: 10~100 nm/</a:t>
            </a:r>
            <a:r>
              <a:rPr lang="en-US" altLang="ja-JP" sz="2000" b="1" dirty="0" err="1" smtClean="0">
                <a:solidFill>
                  <a:srgbClr val="0000FF"/>
                </a:solidFill>
              </a:rPr>
              <a:t>sqrtHz</a:t>
            </a:r>
            <a:endParaRPr lang="en-US" sz="2000" b="1" dirty="0" smtClean="0">
              <a:solidFill>
                <a:srgbClr val="0000FF"/>
              </a:solidFill>
              <a:latin typeface="+mj-lt"/>
              <a:cs typeface="Tahoma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Local Sensors</a:t>
            </a:r>
            <a:endParaRPr lang="ja-JP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10627" y="6488668"/>
            <a:ext cx="89151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H. Tariq, Nuclear </a:t>
            </a:r>
            <a:r>
              <a:rPr lang="en-US" dirty="0"/>
              <a:t>Instruments and Methods in Physics Research A 489 (2002) 570–576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664" y="2877624"/>
            <a:ext cx="3029669" cy="34915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721" y="3280390"/>
            <a:ext cx="2402008" cy="3141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834" y="3621317"/>
            <a:ext cx="2844800" cy="264160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269818" y="4458291"/>
            <a:ext cx="24138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コンテンツ プレースホルダ 2"/>
          <p:cNvSpPr txBox="1">
            <a:spLocks/>
          </p:cNvSpPr>
          <p:nvPr/>
        </p:nvSpPr>
        <p:spPr>
          <a:xfrm>
            <a:off x="3269818" y="4296171"/>
            <a:ext cx="157798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10 nm/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Tahoma"/>
              </a:rPr>
              <a:t>sqrtHz</a:t>
            </a:r>
            <a:endParaRPr lang="en-US" sz="20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80553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Local Sensors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400" b="1" dirty="0" smtClean="0"/>
              <a:t>Optical Lever (relative angular sensor</a:t>
            </a:r>
            <a:r>
              <a:rPr lang="en-US" altLang="ja-JP" sz="2400" b="1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</a:rPr>
              <a:t>Angle local control</a:t>
            </a:r>
            <a:endParaRPr lang="en-US" altLang="ja-JP" sz="2000" b="1" dirty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ja-JP" sz="2000" b="1" dirty="0">
                <a:solidFill>
                  <a:srgbClr val="0000FF"/>
                </a:solidFill>
              </a:rPr>
              <a:t>Typical linear range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~beam side (0.1~1 mm) =</a:t>
            </a:r>
            <a:r>
              <a:rPr lang="en-US" altLang="ja-JP" sz="2000" b="1" dirty="0">
                <a:solidFill>
                  <a:srgbClr val="0000FF"/>
                </a:solidFill>
              </a:rPr>
              <a:t>&gt; </a:t>
            </a:r>
            <a:r>
              <a:rPr lang="en-US" altLang="ja-JP" sz="2000" b="1" dirty="0" err="1">
                <a:solidFill>
                  <a:srgbClr val="0000FF"/>
                </a:solidFill>
              </a:rPr>
              <a:t>dV</a:t>
            </a:r>
            <a:r>
              <a:rPr lang="en-US" altLang="ja-JP" sz="2000" b="1" dirty="0">
                <a:solidFill>
                  <a:srgbClr val="0000FF"/>
                </a:solidFill>
              </a:rPr>
              <a:t>/</a:t>
            </a:r>
            <a:r>
              <a:rPr lang="en-US" altLang="ja-JP" sz="2000" b="1" dirty="0" err="1" smtClean="0">
                <a:solidFill>
                  <a:srgbClr val="0000FF"/>
                </a:solidFill>
              </a:rPr>
              <a:t>dθ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</a:t>
            </a:r>
            <a:r>
              <a:rPr lang="en-US" altLang="ja-JP" sz="2000" b="1" dirty="0">
                <a:solidFill>
                  <a:srgbClr val="0000FF"/>
                </a:solidFill>
              </a:rPr>
              <a:t>= 1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~10 kV/rad</a:t>
            </a:r>
            <a:r>
              <a:rPr lang="en-US" altLang="ja-JP" sz="2000" b="1" dirty="0">
                <a:solidFill>
                  <a:srgbClr val="0000FF"/>
                </a:solidFill>
              </a:rPr>
              <a:t/>
            </a:r>
            <a:br>
              <a:rPr lang="en-US" altLang="ja-JP" sz="2000" b="1" dirty="0">
                <a:solidFill>
                  <a:srgbClr val="0000FF"/>
                </a:solidFill>
              </a:rPr>
            </a:br>
            <a:r>
              <a:rPr lang="en-US" altLang="ja-JP" sz="2000" b="1" dirty="0">
                <a:solidFill>
                  <a:srgbClr val="0000FF"/>
                </a:solidFill>
              </a:rPr>
              <a:t>Typical noise level: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0.01~1 </a:t>
            </a:r>
            <a:r>
              <a:rPr lang="en-US" altLang="ja-JP" sz="2000" b="1" dirty="0" err="1" smtClean="0">
                <a:solidFill>
                  <a:srgbClr val="0000FF"/>
                </a:solidFill>
              </a:rPr>
              <a:t>nrad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/</a:t>
            </a:r>
            <a:r>
              <a:rPr lang="en-US" altLang="ja-JP" sz="2000" b="1" dirty="0" err="1">
                <a:solidFill>
                  <a:srgbClr val="0000FF"/>
                </a:solidFill>
              </a:rPr>
              <a:t>sqrtHz</a:t>
            </a:r>
            <a:endParaRPr lang="en-US" sz="2000" b="1" dirty="0">
              <a:solidFill>
                <a:srgbClr val="0000FF"/>
              </a:solidFill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latin typeface="+mj-lt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35951"/>
            <a:ext cx="4127500" cy="1638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98" y="4342542"/>
            <a:ext cx="2194947" cy="2515458"/>
          </a:xfrm>
          <a:prstGeom prst="rect">
            <a:avLst/>
          </a:prstGeom>
        </p:spPr>
      </p:pic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351286" y="5201340"/>
            <a:ext cx="305362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  <a:cs typeface="Tahoma"/>
              </a:rPr>
              <a:t>A                      B</a:t>
            </a:r>
            <a:endParaRPr lang="en-US" sz="4000" b="1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457200" lvl="1" indent="0" algn="ctr">
              <a:lnSpc>
                <a:spcPct val="60000"/>
              </a:lnSpc>
              <a:buNone/>
            </a:pPr>
            <a:endParaRPr lang="en-US" sz="4000" b="1" dirty="0" smtClean="0">
              <a:solidFill>
                <a:srgbClr val="FF0000"/>
              </a:solidFill>
              <a:latin typeface="+mj-lt"/>
              <a:cs typeface="Tahoma"/>
            </a:endParaRP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+mj-lt"/>
                <a:cs typeface="Tahoma"/>
              </a:rPr>
              <a:t>C                      D</a:t>
            </a:r>
          </a:p>
        </p:txBody>
      </p:sp>
      <p:sp>
        <p:nvSpPr>
          <p:cNvPr id="7" name="コンテンツ プレースホルダ 2"/>
          <p:cNvSpPr txBox="1">
            <a:spLocks/>
          </p:cNvSpPr>
          <p:nvPr/>
        </p:nvSpPr>
        <p:spPr>
          <a:xfrm>
            <a:off x="2624889" y="6241895"/>
            <a:ext cx="2756372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Monaco"/>
                <a:cs typeface="Monaco"/>
              </a:rPr>
              <a:t>SUM = A+B+C+D</a:t>
            </a:r>
          </a:p>
          <a:p>
            <a:pPr marL="457200" lvl="1" indent="0">
              <a:lnSpc>
                <a:spcPct val="60000"/>
              </a:lnSpc>
              <a:buNone/>
            </a:pPr>
            <a:r>
              <a:rPr lang="en-US" sz="2000" b="1" dirty="0">
                <a:solidFill>
                  <a:srgbClr val="FF0000"/>
                </a:solidFill>
                <a:latin typeface="Monaco"/>
                <a:cs typeface="Monaco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Monaco"/>
                <a:cs typeface="Monaco"/>
              </a:rPr>
              <a:t>X  = A–B+C-D</a:t>
            </a:r>
          </a:p>
          <a:p>
            <a:pPr marL="457200" lvl="1" indent="0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Monaco"/>
                <a:cs typeface="Monaco"/>
              </a:rPr>
              <a:t> Y  = A+B-C-D</a:t>
            </a:r>
          </a:p>
        </p:txBody>
      </p:sp>
      <p:sp>
        <p:nvSpPr>
          <p:cNvPr id="8" name="Oval 7"/>
          <p:cNvSpPr/>
          <p:nvPr/>
        </p:nvSpPr>
        <p:spPr>
          <a:xfrm>
            <a:off x="1770024" y="5420100"/>
            <a:ext cx="621535" cy="621535"/>
          </a:xfrm>
          <a:prstGeom prst="ellipse">
            <a:avLst/>
          </a:prstGeom>
          <a:noFill/>
          <a:ln w="57150" cmpd="sng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250" y="2955679"/>
            <a:ext cx="5091750" cy="3502376"/>
          </a:xfrm>
          <a:prstGeom prst="rect">
            <a:avLst/>
          </a:prstGeom>
        </p:spPr>
      </p:pic>
      <p:sp>
        <p:nvSpPr>
          <p:cNvPr id="10" name="コンテンツ プレースホルダ 2"/>
          <p:cNvSpPr txBox="1">
            <a:spLocks/>
          </p:cNvSpPr>
          <p:nvPr/>
        </p:nvSpPr>
        <p:spPr>
          <a:xfrm>
            <a:off x="5236407" y="2580559"/>
            <a:ext cx="3289436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Corbel"/>
                <a:cs typeface="Corbel"/>
              </a:rPr>
              <a:t>Optical Lever Calibration</a:t>
            </a:r>
          </a:p>
        </p:txBody>
      </p:sp>
    </p:spTree>
    <p:extLst>
      <p:ext uri="{BB962C8B-B14F-4D97-AF65-F5344CB8AC3E}">
        <p14:creationId xmlns:p14="http://schemas.microsoft.com/office/powerpoint/2010/main" val="2047229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Local Sensors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err="1" smtClean="0"/>
              <a:t>Piezo</a:t>
            </a:r>
            <a:r>
              <a:rPr lang="en-US" altLang="ja-JP" sz="2800" b="1" dirty="0" smtClean="0"/>
              <a:t> Accelerometer (</a:t>
            </a:r>
            <a:r>
              <a:rPr lang="en-US" altLang="ja-JP" sz="2800" b="1" u="sng" dirty="0" smtClean="0">
                <a:solidFill>
                  <a:srgbClr val="FF0000"/>
                </a:solidFill>
              </a:rPr>
              <a:t>Inertial sensor</a:t>
            </a:r>
            <a:r>
              <a:rPr lang="en-US" altLang="ja-JP" sz="2800" b="1" dirty="0" smtClean="0"/>
              <a:t>)</a:t>
            </a:r>
            <a:endParaRPr lang="en-US" altLang="ja-JP" sz="2400" b="1" dirty="0"/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</a:rPr>
              <a:t>Vibration measurement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</a:rPr>
              <a:t>Typical </a:t>
            </a:r>
            <a:r>
              <a:rPr lang="en-US" altLang="ja-JP" sz="2400" b="1" dirty="0">
                <a:solidFill>
                  <a:srgbClr val="0000FF"/>
                </a:solidFill>
              </a:rPr>
              <a:t>linear range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~ 100~1000 m</a:t>
            </a:r>
            <a:r>
              <a:rPr lang="en-US" altLang="ja-JP" sz="2400" b="1" dirty="0">
                <a:solidFill>
                  <a:srgbClr val="0000FF"/>
                </a:solidFill>
              </a:rPr>
              <a:t>/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s</a:t>
            </a:r>
            <a:r>
              <a:rPr lang="en-US" altLang="ja-JP" sz="2400" b="1" baseline="30000" dirty="0" smtClean="0">
                <a:solidFill>
                  <a:srgbClr val="0000FF"/>
                </a:solidFill>
              </a:rPr>
              <a:t>2</a:t>
            </a:r>
            <a:br>
              <a:rPr lang="en-US" altLang="ja-JP" sz="2400" b="1" baseline="30000" dirty="0" smtClean="0">
                <a:solidFill>
                  <a:srgbClr val="0000FF"/>
                </a:solidFill>
              </a:rPr>
            </a:br>
            <a:r>
              <a:rPr lang="en-US" altLang="ja-JP" sz="2400" b="1" dirty="0" smtClean="0">
                <a:solidFill>
                  <a:srgbClr val="0000FF"/>
                </a:solidFill>
              </a:rPr>
              <a:t>Typical </a:t>
            </a:r>
            <a:r>
              <a:rPr lang="en-US" altLang="ja-JP" sz="2400" b="1" dirty="0">
                <a:solidFill>
                  <a:srgbClr val="0000FF"/>
                </a:solidFill>
              </a:rPr>
              <a:t>noise level: </a:t>
            </a:r>
            <a:r>
              <a:rPr lang="ja-JP" altLang="en-US" sz="2400" b="1" dirty="0" smtClean="0">
                <a:solidFill>
                  <a:srgbClr val="0000FF"/>
                </a:solidFill>
              </a:rPr>
              <a:t>　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0.5 ~ 50 (</a:t>
            </a:r>
            <a:r>
              <a:rPr lang="en-US" altLang="ja-JP" sz="2400" b="1" dirty="0" err="1" smtClean="0">
                <a:solidFill>
                  <a:srgbClr val="0000FF"/>
                </a:solidFill>
              </a:rPr>
              <a:t>μm</a:t>
            </a:r>
            <a:r>
              <a:rPr lang="en-US" altLang="ja-JP" sz="2400" b="1" dirty="0">
                <a:solidFill>
                  <a:srgbClr val="0000FF"/>
                </a:solidFill>
              </a:rPr>
              <a:t>/s</a:t>
            </a:r>
            <a:r>
              <a:rPr lang="en-US" altLang="ja-JP" sz="2400" b="1" baseline="30000" dirty="0">
                <a:solidFill>
                  <a:srgbClr val="0000FF"/>
                </a:solidFill>
              </a:rPr>
              <a:t>2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>)/</a:t>
            </a:r>
            <a:r>
              <a:rPr lang="en-US" altLang="ja-JP" sz="2400" b="1" dirty="0" err="1" smtClean="0">
                <a:solidFill>
                  <a:srgbClr val="0000FF"/>
                </a:solidFill>
              </a:rPr>
              <a:t>sqrtHz</a:t>
            </a:r>
            <a:endParaRPr lang="en-US" altLang="ja-JP" b="1" dirty="0" smtClean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200" y="3258753"/>
            <a:ext cx="5512315" cy="267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0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Local Sensors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8"/>
            <a:ext cx="9144000" cy="124005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/>
              <a:t>Servo Accelerometer (</a:t>
            </a:r>
            <a:r>
              <a:rPr lang="en-US" altLang="ja-JP" sz="2800" b="1" u="sng" dirty="0" smtClean="0">
                <a:solidFill>
                  <a:srgbClr val="FF0000"/>
                </a:solidFill>
              </a:rPr>
              <a:t>Inertial sensor</a:t>
            </a:r>
            <a:r>
              <a:rPr lang="en-US" altLang="ja-JP" sz="2800" b="1" dirty="0" smtClean="0"/>
              <a:t>)</a:t>
            </a:r>
            <a:endParaRPr lang="en-US" altLang="ja-JP" sz="2800" b="1" dirty="0"/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</a:rPr>
              <a:t>Seismic platform control (f&gt;0.1Hz), Vibration measurement</a:t>
            </a:r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2541185" y="1783809"/>
            <a:ext cx="5473926" cy="2173111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400" b="1" dirty="0" smtClean="0">
                <a:latin typeface="Corbel"/>
                <a:cs typeface="Corbel"/>
              </a:rPr>
              <a:t>Apply force to the suspended mass</a:t>
            </a:r>
          </a:p>
          <a:p>
            <a:pPr marL="457200" lvl="1" indent="0">
              <a:buNone/>
            </a:pPr>
            <a:r>
              <a:rPr lang="en-US" sz="2400" b="1" dirty="0" smtClean="0">
                <a:latin typeface="Corbel"/>
                <a:cs typeface="Corbel"/>
              </a:rPr>
              <a:t>=&gt; Keep the distance from a reference</a:t>
            </a:r>
          </a:p>
          <a:p>
            <a:pPr lvl="1">
              <a:buFont typeface="Symbol" charset="0"/>
              <a:buChar char=""/>
            </a:pPr>
            <a:endParaRPr lang="en-US" sz="2400" b="1" dirty="0" smtClean="0">
              <a:latin typeface="Corbel"/>
              <a:cs typeface="Corbel"/>
            </a:endParaRPr>
          </a:p>
          <a:p>
            <a:pPr marL="457200" lvl="1" indent="0">
              <a:buNone/>
            </a:pPr>
            <a:r>
              <a:rPr lang="en-US" sz="2400" b="1" dirty="0" smtClean="0">
                <a:latin typeface="Corbel"/>
                <a:cs typeface="Corbel"/>
              </a:rPr>
              <a:t>When the control gain G&gt;&gt;1</a:t>
            </a:r>
            <a:endParaRPr lang="en-US" sz="2400" b="1" dirty="0">
              <a:latin typeface="Corbel"/>
              <a:cs typeface="Corbel"/>
            </a:endParaRPr>
          </a:p>
          <a:p>
            <a:pPr marL="457200" lvl="1" indent="0">
              <a:buNone/>
            </a:pPr>
            <a:r>
              <a:rPr lang="en-US" sz="2400" b="1" dirty="0" smtClean="0">
                <a:latin typeface="Corbel"/>
                <a:cs typeface="Corbel"/>
              </a:rPr>
              <a:t>=&gt; a = F / m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22" y="1741312"/>
            <a:ext cx="1778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32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Local Sensors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318267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400" b="1" dirty="0" smtClean="0"/>
              <a:t>Servo Accelerometer (</a:t>
            </a:r>
            <a:r>
              <a:rPr lang="en-US" altLang="ja-JP" sz="2400" b="1" u="sng" dirty="0" smtClean="0">
                <a:solidFill>
                  <a:srgbClr val="FF0000"/>
                </a:solidFill>
              </a:rPr>
              <a:t>Inertial sensor</a:t>
            </a:r>
            <a:r>
              <a:rPr lang="en-US" altLang="ja-JP" sz="2400" b="1" dirty="0" smtClean="0"/>
              <a:t>)</a:t>
            </a:r>
            <a:endParaRPr lang="en-US" altLang="ja-JP" sz="2400" b="1" dirty="0"/>
          </a:p>
          <a:p>
            <a:pPr lvl="1">
              <a:lnSpc>
                <a:spcPct val="120000"/>
              </a:lnSpc>
            </a:pPr>
            <a:r>
              <a:rPr lang="en-US" altLang="ja-JP" sz="1800" b="1" dirty="0" smtClean="0">
                <a:solidFill>
                  <a:srgbClr val="0000FF"/>
                </a:solidFill>
              </a:rPr>
              <a:t>Above the resonant </a:t>
            </a:r>
            <a:r>
              <a:rPr lang="en-US" altLang="ja-JP" sz="1800" b="1" dirty="0" err="1" smtClean="0">
                <a:solidFill>
                  <a:srgbClr val="0000FF"/>
                </a:solidFill>
              </a:rPr>
              <a:t>freq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: Limited by the sensor noise</a:t>
            </a:r>
          </a:p>
          <a:p>
            <a:pPr lvl="1">
              <a:lnSpc>
                <a:spcPct val="120000"/>
              </a:lnSpc>
            </a:pPr>
            <a:r>
              <a:rPr lang="en-US" altLang="ja-JP" sz="1800" b="1" dirty="0" smtClean="0">
                <a:solidFill>
                  <a:srgbClr val="0000FF"/>
                </a:solidFill>
              </a:rPr>
              <a:t>Below the resonant </a:t>
            </a:r>
            <a:r>
              <a:rPr lang="en-US" altLang="ja-JP" sz="1800" b="1" dirty="0" err="1" smtClean="0">
                <a:solidFill>
                  <a:srgbClr val="0000FF"/>
                </a:solidFill>
              </a:rPr>
              <a:t>freq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: </a:t>
            </a:r>
            <a:br>
              <a:rPr lang="en-US" altLang="ja-JP" sz="1800" b="1" dirty="0" smtClean="0">
                <a:solidFill>
                  <a:srgbClr val="0000FF"/>
                </a:solidFill>
              </a:rPr>
            </a:br>
            <a:r>
              <a:rPr lang="en-US" altLang="ja-JP" sz="1800" b="1" dirty="0" smtClean="0">
                <a:solidFill>
                  <a:srgbClr val="0000FF"/>
                </a:solidFill>
              </a:rPr>
              <a:t>Steep rise of the noise as the mass does not move </a:t>
            </a:r>
            <a:br>
              <a:rPr lang="en-US" altLang="ja-JP" sz="1800" b="1" dirty="0" smtClean="0">
                <a:solidFill>
                  <a:srgbClr val="0000FF"/>
                </a:solidFill>
              </a:rPr>
            </a:br>
            <a:r>
              <a:rPr lang="en-US" altLang="ja-JP" sz="1800" b="1" dirty="0" smtClean="0">
                <a:solidFill>
                  <a:srgbClr val="0000FF"/>
                </a:solidFill>
              </a:rPr>
              <a:t>in relative to the ground</a:t>
            </a:r>
            <a:r>
              <a:rPr lang="en-US" altLang="ja-JP" sz="1800" b="1" dirty="0">
                <a:solidFill>
                  <a:srgbClr val="0000FF"/>
                </a:solidFill>
              </a:rPr>
              <a:t/>
            </a:r>
            <a:br>
              <a:rPr lang="en-US" altLang="ja-JP" sz="1800" b="1" dirty="0">
                <a:solidFill>
                  <a:srgbClr val="0000FF"/>
                </a:solidFill>
              </a:rPr>
            </a:br>
            <a:r>
              <a:rPr lang="en-US" altLang="ja-JP" sz="1800" b="1" dirty="0" smtClean="0">
                <a:solidFill>
                  <a:srgbClr val="0000FF"/>
                </a:solidFill>
              </a:rPr>
              <a:t>=&gt; Low resonant </a:t>
            </a:r>
            <a:r>
              <a:rPr lang="en-US" altLang="ja-JP" sz="1800" b="1" dirty="0" err="1" smtClean="0">
                <a:solidFill>
                  <a:srgbClr val="0000FF"/>
                </a:solidFill>
              </a:rPr>
              <a:t>freq</a:t>
            </a:r>
            <a:r>
              <a:rPr lang="en-US" altLang="ja-JP" sz="1800" b="1" dirty="0" smtClean="0">
                <a:solidFill>
                  <a:srgbClr val="0000FF"/>
                </a:solidFill>
              </a:rPr>
              <a:t> is beneficial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207" y="1109030"/>
            <a:ext cx="2780454" cy="2933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518" y="4288738"/>
            <a:ext cx="2804947" cy="2183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124816"/>
            <a:ext cx="4107351" cy="314623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931726" y="5351200"/>
            <a:ext cx="33758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2729586" y="4735095"/>
            <a:ext cx="157798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1 pm/</a:t>
            </a:r>
            <a:r>
              <a:rPr lang="en-US" sz="2000" b="1" dirty="0" err="1" smtClean="0">
                <a:solidFill>
                  <a:srgbClr val="FF0000"/>
                </a:solidFill>
                <a:latin typeface="+mj-lt"/>
                <a:cs typeface="Tahoma"/>
              </a:rPr>
              <a:t>sqrtHz</a:t>
            </a:r>
            <a:endParaRPr lang="en-US" sz="20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62848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Bertolini</a:t>
            </a:r>
            <a:r>
              <a:rPr lang="en-US" sz="1400" dirty="0" smtClean="0"/>
              <a:t> et al,  Nuclear </a:t>
            </a:r>
            <a:r>
              <a:rPr lang="en-US" sz="1400" dirty="0"/>
              <a:t>Instruments and Methods in Physics Research A 564 (2006) 579–586</a:t>
            </a:r>
          </a:p>
        </p:txBody>
      </p:sp>
      <p:sp>
        <p:nvSpPr>
          <p:cNvPr id="21" name="コンテンツ プレースホルダ 2"/>
          <p:cNvSpPr txBox="1">
            <a:spLocks/>
          </p:cNvSpPr>
          <p:nvPr/>
        </p:nvSpPr>
        <p:spPr>
          <a:xfrm>
            <a:off x="8055419" y="6014118"/>
            <a:ext cx="1220092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Positive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spring</a:t>
            </a:r>
          </a:p>
        </p:txBody>
      </p:sp>
      <p:sp>
        <p:nvSpPr>
          <p:cNvPr id="23" name="コンテンツ プレースホルダ 2"/>
          <p:cNvSpPr txBox="1">
            <a:spLocks/>
          </p:cNvSpPr>
          <p:nvPr/>
        </p:nvSpPr>
        <p:spPr>
          <a:xfrm>
            <a:off x="5271223" y="5972511"/>
            <a:ext cx="1167456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Negative</a:t>
            </a:r>
          </a:p>
          <a:p>
            <a:pPr marL="457200" lvl="1" indent="0" algn="ctr">
              <a:lnSpc>
                <a:spcPct val="60000"/>
              </a:lnSpc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spring</a:t>
            </a:r>
          </a:p>
        </p:txBody>
      </p:sp>
    </p:spTree>
    <p:extLst>
      <p:ext uri="{BB962C8B-B14F-4D97-AF65-F5344CB8AC3E}">
        <p14:creationId xmlns:p14="http://schemas.microsoft.com/office/powerpoint/2010/main" val="4233770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err="1" smtClean="0"/>
              <a:t>Acutuators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/>
              <a:t>Mechanical actuators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3366FF"/>
                </a:solidFill>
              </a:rPr>
              <a:t>Coil Magnet actuator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3366FF"/>
                </a:solidFill>
              </a:rPr>
              <a:t>Electro Static Driver (ESD)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err="1" smtClean="0">
                <a:solidFill>
                  <a:srgbClr val="3366FF"/>
                </a:solidFill>
              </a:rPr>
              <a:t>Piezo</a:t>
            </a:r>
            <a:r>
              <a:rPr lang="en-US" altLang="ja-JP" sz="2400" b="1" dirty="0" smtClean="0">
                <a:solidFill>
                  <a:srgbClr val="3366FF"/>
                </a:solidFill>
              </a:rPr>
              <a:t> (PZT) actuator</a:t>
            </a:r>
          </a:p>
          <a:p>
            <a:pPr>
              <a:lnSpc>
                <a:spcPct val="120000"/>
              </a:lnSpc>
            </a:pPr>
            <a:endParaRPr lang="en-US" altLang="ja-JP" sz="2800" b="1" dirty="0" smtClean="0"/>
          </a:p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Optical actuators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3366FF"/>
                </a:solidFill>
                <a:latin typeface="+mj-lt"/>
                <a:cs typeface="Tahoma"/>
              </a:rPr>
              <a:t>Acousto-Optic Modulator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3366FF"/>
                </a:solidFill>
                <a:latin typeface="+mj-lt"/>
                <a:cs typeface="Tahoma"/>
              </a:rPr>
              <a:t>Electro-Optic Modulator</a:t>
            </a:r>
          </a:p>
          <a:p>
            <a:pPr lvl="1">
              <a:lnSpc>
                <a:spcPct val="120000"/>
              </a:lnSpc>
            </a:pPr>
            <a:r>
              <a:rPr lang="en-US" sz="2800" b="1" dirty="0" smtClean="0">
                <a:solidFill>
                  <a:srgbClr val="3366FF"/>
                </a:solidFill>
                <a:latin typeface="+mj-lt"/>
                <a:cs typeface="Tahoma"/>
              </a:rPr>
              <a:t>Laser Frequency</a:t>
            </a:r>
          </a:p>
        </p:txBody>
      </p:sp>
    </p:spTree>
    <p:extLst>
      <p:ext uri="{BB962C8B-B14F-4D97-AF65-F5344CB8AC3E}">
        <p14:creationId xmlns:p14="http://schemas.microsoft.com/office/powerpoint/2010/main" val="3946628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Elements of a feedback loop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829" y="1439695"/>
            <a:ext cx="8219918" cy="4637730"/>
            <a:chOff x="12829" y="1439695"/>
            <a:chExt cx="8219918" cy="4637730"/>
          </a:xfrm>
        </p:grpSpPr>
        <p:sp>
          <p:nvSpPr>
            <p:cNvPr id="11" name="コンテンツ プレースホルダ 2"/>
            <p:cNvSpPr txBox="1">
              <a:spLocks/>
            </p:cNvSpPr>
            <p:nvPr/>
          </p:nvSpPr>
          <p:spPr>
            <a:xfrm>
              <a:off x="3032554" y="1439695"/>
              <a:ext cx="1577988" cy="1006290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Stabilized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F600FF"/>
                  </a:solidFill>
                  <a:latin typeface="+mj-lt"/>
                  <a:cs typeface="Tahoma"/>
                </a:rPr>
                <a:t>m</a:t>
              </a: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otion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8204" y="2216700"/>
              <a:ext cx="4838700" cy="3797300"/>
            </a:xfrm>
            <a:prstGeom prst="rect">
              <a:avLst/>
            </a:prstGeom>
          </p:spPr>
        </p:pic>
        <p:sp>
          <p:nvSpPr>
            <p:cNvPr id="10" name="コンテンツ プレースホルダ 2"/>
            <p:cNvSpPr txBox="1">
              <a:spLocks/>
            </p:cNvSpPr>
            <p:nvPr/>
          </p:nvSpPr>
          <p:spPr>
            <a:xfrm>
              <a:off x="12830" y="2566355"/>
              <a:ext cx="1928204" cy="446713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12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Disturbance</a:t>
              </a:r>
            </a:p>
          </p:txBody>
        </p:sp>
        <p:sp>
          <p:nvSpPr>
            <p:cNvPr id="12" name="コンテンツ プレースホルダ 2"/>
            <p:cNvSpPr txBox="1">
              <a:spLocks/>
            </p:cNvSpPr>
            <p:nvPr/>
          </p:nvSpPr>
          <p:spPr>
            <a:xfrm>
              <a:off x="6654759" y="2509923"/>
              <a:ext cx="1577988" cy="1006290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Error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signal</a:t>
              </a:r>
            </a:p>
          </p:txBody>
        </p:sp>
        <p:sp>
          <p:nvSpPr>
            <p:cNvPr id="13" name="コンテンツ プレースホルダ 2"/>
            <p:cNvSpPr txBox="1">
              <a:spLocks/>
            </p:cNvSpPr>
            <p:nvPr/>
          </p:nvSpPr>
          <p:spPr>
            <a:xfrm>
              <a:off x="3949838" y="3323793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Sensor</a:t>
              </a:r>
            </a:p>
          </p:txBody>
        </p:sp>
        <p:sp>
          <p:nvSpPr>
            <p:cNvPr id="14" name="コンテンツ プレースホルダ 2"/>
            <p:cNvSpPr txBox="1">
              <a:spLocks/>
            </p:cNvSpPr>
            <p:nvPr/>
          </p:nvSpPr>
          <p:spPr>
            <a:xfrm>
              <a:off x="6523367" y="4436845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Servo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Filter</a:t>
              </a:r>
            </a:p>
          </p:txBody>
        </p:sp>
        <p:sp>
          <p:nvSpPr>
            <p:cNvPr id="15" name="コンテンツ プレースホルダ 2"/>
            <p:cNvSpPr txBox="1">
              <a:spLocks/>
            </p:cNvSpPr>
            <p:nvPr/>
          </p:nvSpPr>
          <p:spPr>
            <a:xfrm>
              <a:off x="633222" y="4281192"/>
              <a:ext cx="1577988" cy="616105"/>
            </a:xfrm>
            <a:prstGeom prst="rect">
              <a:avLst/>
            </a:prstGeom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00FF"/>
                  </a:solidFill>
                  <a:latin typeface="+mj-lt"/>
                  <a:cs typeface="Tahoma"/>
                </a:rPr>
                <a:t>Actuator</a:t>
              </a:r>
            </a:p>
          </p:txBody>
        </p:sp>
        <p:sp>
          <p:nvSpPr>
            <p:cNvPr id="17" name="コンテンツ プレースホルダ 2"/>
            <p:cNvSpPr txBox="1">
              <a:spLocks/>
            </p:cNvSpPr>
            <p:nvPr/>
          </p:nvSpPr>
          <p:spPr>
            <a:xfrm>
              <a:off x="12829" y="5630712"/>
              <a:ext cx="1928204" cy="446713"/>
            </a:xfrm>
            <a:prstGeom prst="rect">
              <a:avLst/>
            </a:prstGeom>
          </p:spPr>
          <p:txBody>
            <a:bodyPr vert="horz" wrap="none" lIns="0" tIns="0" rIns="0" bIns="0" rtlCol="0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Feedback</a:t>
              </a:r>
            </a:p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F600FF"/>
                  </a:solidFill>
                  <a:latin typeface="+mj-lt"/>
                  <a:cs typeface="Tahoma"/>
                </a:rPr>
                <a:t>s</a:t>
              </a:r>
              <a:r>
                <a:rPr lang="en-US" sz="2400" b="1" dirty="0" smtClean="0">
                  <a:solidFill>
                    <a:srgbClr val="F600FF"/>
                  </a:solidFill>
                  <a:latin typeface="+mj-lt"/>
                  <a:cs typeface="Tahoma"/>
                </a:rPr>
                <a:t>ignal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2801" y="1589105"/>
            <a:ext cx="8553999" cy="5175577"/>
            <a:chOff x="132801" y="1589105"/>
            <a:chExt cx="8553999" cy="5175577"/>
          </a:xfrm>
        </p:grpSpPr>
        <p:sp>
          <p:nvSpPr>
            <p:cNvPr id="20" name="コンテンツ プレースホルダ 2"/>
            <p:cNvSpPr txBox="1">
              <a:spLocks/>
            </p:cNvSpPr>
            <p:nvPr/>
          </p:nvSpPr>
          <p:spPr>
            <a:xfrm>
              <a:off x="363046" y="2116566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m or m/Hz</a:t>
              </a:r>
              <a:r>
                <a:rPr lang="en-US" sz="2400" b="1" baseline="30000" dirty="0" smtClean="0">
                  <a:solidFill>
                    <a:srgbClr val="008000"/>
                  </a:solidFill>
                  <a:latin typeface="+mj-lt"/>
                  <a:cs typeface="Tahoma"/>
                </a:rPr>
                <a:t>1/2</a:t>
              </a:r>
            </a:p>
          </p:txBody>
        </p:sp>
        <p:sp>
          <p:nvSpPr>
            <p:cNvPr id="22" name="コンテンツ プレースホルダ 2"/>
            <p:cNvSpPr txBox="1">
              <a:spLocks/>
            </p:cNvSpPr>
            <p:nvPr/>
          </p:nvSpPr>
          <p:spPr>
            <a:xfrm>
              <a:off x="4610542" y="1589105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m or m/Hz</a:t>
              </a:r>
              <a:r>
                <a:rPr lang="en-US" sz="2400" b="1" baseline="30000" dirty="0" smtClean="0">
                  <a:solidFill>
                    <a:srgbClr val="008000"/>
                  </a:solidFill>
                  <a:latin typeface="+mj-lt"/>
                  <a:cs typeface="Tahoma"/>
                </a:rPr>
                <a:t>1/2</a:t>
              </a:r>
            </a:p>
          </p:txBody>
        </p:sp>
        <p:sp>
          <p:nvSpPr>
            <p:cNvPr id="23" name="コンテンツ プレースホルダ 2"/>
            <p:cNvSpPr txBox="1">
              <a:spLocks/>
            </p:cNvSpPr>
            <p:nvPr/>
          </p:nvSpPr>
          <p:spPr>
            <a:xfrm>
              <a:off x="6838636" y="3325364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008000"/>
                  </a:solidFill>
                  <a:latin typeface="+mj-lt"/>
                  <a:cs typeface="Tahoma"/>
                </a:rPr>
                <a:t>V</a:t>
              </a: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 or V/Hz</a:t>
              </a:r>
              <a:r>
                <a:rPr lang="en-US" sz="2400" b="1" baseline="30000" dirty="0" smtClean="0">
                  <a:solidFill>
                    <a:srgbClr val="008000"/>
                  </a:solidFill>
                  <a:latin typeface="+mj-lt"/>
                  <a:cs typeface="Tahoma"/>
                </a:rPr>
                <a:t>1/2</a:t>
              </a:r>
            </a:p>
          </p:txBody>
        </p:sp>
        <p:sp>
          <p:nvSpPr>
            <p:cNvPr id="24" name="コンテンツ プレースホルダ 2"/>
            <p:cNvSpPr txBox="1">
              <a:spLocks/>
            </p:cNvSpPr>
            <p:nvPr/>
          </p:nvSpPr>
          <p:spPr>
            <a:xfrm>
              <a:off x="132801" y="6261371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>
                  <a:solidFill>
                    <a:srgbClr val="008000"/>
                  </a:solidFill>
                  <a:latin typeface="+mj-lt"/>
                  <a:cs typeface="Tahoma"/>
                </a:rPr>
                <a:t>V</a:t>
              </a: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 or V/Hz</a:t>
              </a:r>
              <a:r>
                <a:rPr lang="en-US" sz="2400" b="1" baseline="30000" dirty="0" smtClean="0">
                  <a:solidFill>
                    <a:srgbClr val="008000"/>
                  </a:solidFill>
                  <a:latin typeface="+mj-lt"/>
                  <a:cs typeface="Tahoma"/>
                </a:rPr>
                <a:t>1/2</a:t>
              </a:r>
            </a:p>
          </p:txBody>
        </p:sp>
        <p:sp>
          <p:nvSpPr>
            <p:cNvPr id="25" name="コンテンツ プレースホルダ 2"/>
            <p:cNvSpPr txBox="1">
              <a:spLocks/>
            </p:cNvSpPr>
            <p:nvPr/>
          </p:nvSpPr>
          <p:spPr>
            <a:xfrm>
              <a:off x="3838860" y="3717357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V/m</a:t>
              </a:r>
              <a:endParaRPr lang="en-US" sz="2400" b="1" baseline="30000" dirty="0" smtClean="0">
                <a:solidFill>
                  <a:srgbClr val="008000"/>
                </a:solidFill>
                <a:latin typeface="+mj-lt"/>
                <a:cs typeface="Tahoma"/>
              </a:endParaRPr>
            </a:p>
          </p:txBody>
        </p:sp>
        <p:sp>
          <p:nvSpPr>
            <p:cNvPr id="26" name="コンテンツ プレースホルダ 2"/>
            <p:cNvSpPr txBox="1">
              <a:spLocks/>
            </p:cNvSpPr>
            <p:nvPr/>
          </p:nvSpPr>
          <p:spPr>
            <a:xfrm>
              <a:off x="6458706" y="5052950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V/V</a:t>
              </a:r>
              <a:endParaRPr lang="en-US" sz="2400" b="1" baseline="30000" dirty="0" smtClean="0">
                <a:solidFill>
                  <a:srgbClr val="008000"/>
                </a:solidFill>
                <a:latin typeface="+mj-lt"/>
                <a:cs typeface="Tahoma"/>
              </a:endParaRPr>
            </a:p>
          </p:txBody>
        </p:sp>
        <p:sp>
          <p:nvSpPr>
            <p:cNvPr id="27" name="コンテンツ プレースホルダ 2"/>
            <p:cNvSpPr txBox="1">
              <a:spLocks/>
            </p:cNvSpPr>
            <p:nvPr/>
          </p:nvSpPr>
          <p:spPr>
            <a:xfrm>
              <a:off x="375875" y="4724326"/>
              <a:ext cx="1848164" cy="50331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2400" b="1" dirty="0" smtClean="0">
                  <a:solidFill>
                    <a:srgbClr val="008000"/>
                  </a:solidFill>
                  <a:latin typeface="+mj-lt"/>
                  <a:cs typeface="Tahoma"/>
                </a:rPr>
                <a:t>m/V</a:t>
              </a:r>
              <a:endParaRPr lang="en-US" sz="2400" b="1" baseline="30000" dirty="0" smtClean="0">
                <a:solidFill>
                  <a:srgbClr val="008000"/>
                </a:solidFill>
                <a:latin typeface="+mj-lt"/>
                <a:cs typeface="Tahoma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720273" y="4220669"/>
            <a:ext cx="7088739" cy="2637331"/>
            <a:chOff x="1720273" y="4220669"/>
            <a:chExt cx="7088739" cy="2637331"/>
          </a:xfrm>
        </p:grpSpPr>
        <p:sp>
          <p:nvSpPr>
            <p:cNvPr id="29" name="コンテンツ プレースホルダ 2"/>
            <p:cNvSpPr txBox="1">
              <a:spLocks/>
            </p:cNvSpPr>
            <p:nvPr/>
          </p:nvSpPr>
          <p:spPr>
            <a:xfrm>
              <a:off x="3466156" y="6204627"/>
              <a:ext cx="2465761" cy="653373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3200" b="1" dirty="0" smtClean="0">
                  <a:solidFill>
                    <a:srgbClr val="FF0000"/>
                  </a:solidFill>
                  <a:latin typeface="+mj-lt"/>
                  <a:cs typeface="Tahoma"/>
                </a:rPr>
                <a:t>Transducer</a:t>
              </a:r>
            </a:p>
          </p:txBody>
        </p:sp>
        <p:sp>
          <p:nvSpPr>
            <p:cNvPr id="30" name="コンテンツ プレースホルダ 2"/>
            <p:cNvSpPr txBox="1">
              <a:spLocks/>
            </p:cNvSpPr>
            <p:nvPr/>
          </p:nvSpPr>
          <p:spPr>
            <a:xfrm>
              <a:off x="6343251" y="6203872"/>
              <a:ext cx="2465761" cy="653373"/>
            </a:xfrm>
            <a:prstGeom prst="rect">
              <a:avLst/>
            </a:prstGeom>
            <a:ln>
              <a:noFill/>
            </a:ln>
          </p:spPr>
          <p:txBody>
            <a:bodyPr vert="horz" wrap="none" lIns="0" tIns="0" rIns="0" bIns="0" rtlCol="0" anchor="ctr">
              <a:noAutofit/>
            </a:bodyPr>
            <a:lstStyle>
              <a:lvl1pPr marL="438912" indent="-320040" algn="l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80000"/>
                <a:buFont typeface="Wingdings 2"/>
                <a:buChar char=""/>
                <a:defRPr kumimoji="1" sz="32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1pPr>
              <a:lvl2pPr marL="731520" indent="-27432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90000"/>
                <a:buFont typeface="Wingdings"/>
                <a:buChar char=""/>
                <a:defRPr kumimoji="1" sz="28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2pPr>
              <a:lvl3pPr marL="996696" indent="-22860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Arial"/>
                <a:buChar char="▪"/>
                <a:defRPr kumimoji="1" sz="24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3pPr>
              <a:lvl4pPr marL="1216152" indent="-182880" algn="l" rtl="0" eaLnBrk="1" latinLnBrk="0" hangingPunct="1">
                <a:spcBef>
                  <a:spcPct val="20000"/>
                </a:spcBef>
                <a:buClr>
                  <a:schemeClr val="accent4"/>
                </a:buClr>
                <a:buFont typeface="Arial"/>
                <a:buChar char="▪"/>
                <a:defRPr kumimoji="1" sz="2000" kern="120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4pPr>
              <a:lvl5pPr marL="1426464" indent="-182880" algn="l" rtl="0" eaLnBrk="1" latinLnBrk="0" hangingPunct="1">
                <a:spcBef>
                  <a:spcPct val="20000"/>
                </a:spcBef>
                <a:buClr>
                  <a:schemeClr val="accent5"/>
                </a:buClr>
                <a:buFont typeface="Wingdings 3"/>
                <a:buChar char=""/>
                <a:defRPr kumimoji="1" lang="en-US" sz="2000" kern="1200" smtClean="0">
                  <a:solidFill>
                    <a:schemeClr val="tx1"/>
                  </a:solidFill>
                  <a:latin typeface="Tahoma"/>
                  <a:ea typeface="ＤＦＰ太丸ゴシック体"/>
                  <a:cs typeface="+mn-cs"/>
                </a:defRPr>
              </a:lvl5pPr>
              <a:lvl6pPr marL="1627632" indent="-182880" algn="l" rtl="0" eaLnBrk="1" latinLnBrk="0" hangingPunct="1">
                <a:spcBef>
                  <a:spcPct val="20000"/>
                </a:spcBef>
                <a:buClr>
                  <a:schemeClr val="accent6"/>
                </a:buClr>
                <a:buSzPct val="100000"/>
                <a:buFont typeface="Wingdings 2"/>
                <a:buChar char=""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828800" indent="-182880" algn="l" rtl="0" eaLnBrk="1" latinLnBrk="0" hangingPunct="1">
                <a:spcBef>
                  <a:spcPct val="20000"/>
                </a:spcBef>
                <a:buClr>
                  <a:schemeClr val="accent1"/>
                </a:buClr>
                <a:buSzPct val="100000"/>
                <a:buFont typeface="Wingdings 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029968" indent="-182880" algn="l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Wingdings 2" pitchFamily="18" charset="2"/>
                <a:buChar char=""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31136" indent="-182880" algn="l" rtl="0" eaLnBrk="1" latinLnBrk="0" hangingPunct="1">
                <a:spcBef>
                  <a:spcPct val="20000"/>
                </a:spcBef>
                <a:buClr>
                  <a:schemeClr val="accent3"/>
                </a:buClr>
                <a:buFont typeface="Wingdings 2" pitchFamily="18" charset="2"/>
                <a:buChar char=""/>
                <a:defRPr kumimoji="1"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lvl="1" indent="0" algn="ctr">
                <a:lnSpc>
                  <a:spcPct val="60000"/>
                </a:lnSpc>
                <a:buNone/>
              </a:pPr>
              <a:r>
                <a:rPr lang="en-US" sz="3200" b="1" dirty="0" smtClean="0">
                  <a:solidFill>
                    <a:srgbClr val="FF0000"/>
                  </a:solidFill>
                  <a:latin typeface="+mj-lt"/>
                  <a:cs typeface="Tahoma"/>
                </a:rPr>
                <a:t>Filter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 flipH="1" flipV="1">
              <a:off x="1720273" y="5052950"/>
              <a:ext cx="2229565" cy="115167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4525818" y="4220669"/>
              <a:ext cx="84724" cy="198320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 flipV="1">
              <a:off x="7077364" y="5357092"/>
              <a:ext cx="196272" cy="9042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46967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err="1" smtClean="0"/>
              <a:t>Acutuators</a:t>
            </a:r>
            <a:r>
              <a:rPr lang="en-US" altLang="ja-JP" sz="2800" dirty="0" smtClean="0"/>
              <a:t> (Mechanical)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/>
              <a:t>Coil-magnet actuator</a:t>
            </a: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</a:rPr>
              <a:t>Coil current</a:t>
            </a:r>
            <a:r>
              <a:rPr lang="en-US" altLang="ja-JP" sz="2000" b="1" dirty="0">
                <a:solidFill>
                  <a:srgbClr val="0000FF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induces force 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on a magnet attached to</a:t>
            </a:r>
            <a:r>
              <a:rPr lang="en-US" altLang="ja-JP" sz="2000" b="1" dirty="0">
                <a:solidFill>
                  <a:srgbClr val="0000FF"/>
                </a:solidFill>
              </a:rPr>
              <a:t> 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a mass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endParaRPr lang="en-US" altLang="ja-JP" sz="2000" b="1" dirty="0" smtClean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</a:rPr>
              <a:t>Contactless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endParaRPr lang="en-US" altLang="ja-JP" sz="2000" b="1" dirty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ja-JP" sz="2000" b="1" dirty="0" err="1" smtClean="0">
                <a:solidFill>
                  <a:srgbClr val="0000FF"/>
                </a:solidFill>
              </a:rPr>
              <a:t>aLIGO</a:t>
            </a:r>
            <a:r>
              <a:rPr lang="en-US" altLang="ja-JP" sz="2000" b="1" dirty="0" smtClean="0">
                <a:solidFill>
                  <a:srgbClr val="0000FF"/>
                </a:solidFill>
              </a:rPr>
              <a:t> coil-magnet actuator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is integrated in BOSEM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endParaRPr lang="en-US" altLang="ja-JP" sz="2000" b="1" dirty="0" smtClean="0">
              <a:solidFill>
                <a:srgbClr val="0000FF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</a:rPr>
              <a:t>Actuator response (coupling)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has position dependence.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Preferable to use it at its maximum 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in order to avoid vibration coupling</a:t>
            </a:r>
            <a:endParaRPr lang="en-US" altLang="ja-JP" sz="2400" b="1" dirty="0" smtClean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333" y="0"/>
            <a:ext cx="3905490" cy="2762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040" y="2561326"/>
            <a:ext cx="4300759" cy="4155381"/>
          </a:xfrm>
          <a:prstGeom prst="rect">
            <a:avLst/>
          </a:prstGeom>
        </p:spPr>
      </p:pic>
      <p:sp>
        <p:nvSpPr>
          <p:cNvPr id="6" name="コンテンツ プレースホルダ 2"/>
          <p:cNvSpPr txBox="1">
            <a:spLocks/>
          </p:cNvSpPr>
          <p:nvPr/>
        </p:nvSpPr>
        <p:spPr>
          <a:xfrm rot="16200000">
            <a:off x="3958710" y="2897014"/>
            <a:ext cx="1577988" cy="61610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1" sz="32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1" sz="28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1" sz="24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1" sz="2000" kern="120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1" lang="en-US" sz="2000" kern="1200" smtClean="0">
                <a:solidFill>
                  <a:schemeClr val="tx1"/>
                </a:solidFill>
                <a:latin typeface="Tahoma"/>
                <a:ea typeface="ＤＦＰ太丸ゴシック体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1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60000"/>
              </a:lnSpc>
              <a:buNone/>
            </a:pPr>
            <a:r>
              <a:rPr lang="en-US" sz="1400" dirty="0" smtClean="0">
                <a:latin typeface="+mj-lt"/>
                <a:cs typeface="Tahoma"/>
              </a:rPr>
              <a:t>1 </a:t>
            </a:r>
            <a:r>
              <a:rPr lang="en-US" sz="1400" dirty="0" err="1" smtClean="0">
                <a:latin typeface="+mj-lt"/>
                <a:cs typeface="Tahoma"/>
              </a:rPr>
              <a:t>gw</a:t>
            </a:r>
            <a:r>
              <a:rPr lang="en-US" sz="1400" dirty="0" smtClean="0">
                <a:latin typeface="+mj-lt"/>
                <a:cs typeface="Tahoma"/>
              </a:rPr>
              <a:t> = 9.8e-3 N</a:t>
            </a:r>
          </a:p>
        </p:txBody>
      </p:sp>
    </p:spTree>
    <p:extLst>
      <p:ext uri="{BB962C8B-B14F-4D97-AF65-F5344CB8AC3E}">
        <p14:creationId xmlns:p14="http://schemas.microsoft.com/office/powerpoint/2010/main" val="12356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err="1" smtClean="0"/>
              <a:t>Acutuators</a:t>
            </a:r>
            <a:r>
              <a:rPr lang="en-US" altLang="ja-JP" dirty="0" smtClean="0"/>
              <a:t> </a:t>
            </a:r>
            <a:r>
              <a:rPr lang="en-US" altLang="ja-JP" sz="2800" dirty="0"/>
              <a:t> (Mechanical)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23297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smtClean="0"/>
              <a:t>Electro Static Driver (ESD)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</a:rPr>
              <a:t>Apply potential close to the mirror</a:t>
            </a:r>
            <a:r>
              <a:rPr lang="en-US" altLang="ja-JP" sz="2400" b="1" dirty="0">
                <a:solidFill>
                  <a:srgbClr val="0000FF"/>
                </a:solidFill>
              </a:rPr>
              <a:t> </a:t>
            </a:r>
            <a:r>
              <a:rPr lang="en-US" altLang="ja-JP" sz="2400" b="1" dirty="0" smtClean="0">
                <a:solidFill>
                  <a:srgbClr val="0000FF"/>
                </a:solidFill>
              </a:rPr>
              <a:t/>
            </a:r>
            <a:br>
              <a:rPr lang="en-US" altLang="ja-JP" sz="2400" b="1" dirty="0" smtClean="0">
                <a:solidFill>
                  <a:srgbClr val="0000FF"/>
                </a:solidFill>
              </a:rPr>
            </a:br>
            <a:r>
              <a:rPr lang="en-US" altLang="ja-JP" sz="2400" b="1" dirty="0" smtClean="0">
                <a:solidFill>
                  <a:srgbClr val="FF0600"/>
                </a:solidFill>
              </a:rPr>
              <a:t>=&gt; induces surface charge (or polarization) and attractive force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</a:rPr>
              <a:t>In practice, comb patterns are used </a:t>
            </a:r>
            <a:br>
              <a:rPr lang="en-US" altLang="ja-JP" sz="2400" b="1" dirty="0" smtClean="0">
                <a:solidFill>
                  <a:srgbClr val="0000FF"/>
                </a:solidFill>
              </a:rPr>
            </a:br>
            <a:r>
              <a:rPr lang="en-US" altLang="ja-JP" sz="2400" b="1" dirty="0" smtClean="0">
                <a:solidFill>
                  <a:srgbClr val="FF0600"/>
                </a:solidFill>
              </a:rPr>
              <a:t>=&gt; strengthen the electric field, but less force range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</a:rPr>
              <a:t>Can produce only attractive</a:t>
            </a:r>
            <a:r>
              <a:rPr lang="en-US" altLang="ja-JP" sz="2400" b="1" dirty="0">
                <a:solidFill>
                  <a:srgbClr val="0000FF"/>
                </a:solidFill>
              </a:rPr>
              <a:t/>
            </a:r>
            <a:br>
              <a:rPr lang="en-US" altLang="ja-JP" sz="2400" b="1" dirty="0">
                <a:solidFill>
                  <a:srgbClr val="0000FF"/>
                </a:solidFill>
              </a:rPr>
            </a:br>
            <a:r>
              <a:rPr lang="en-US" altLang="ja-JP" sz="2400" b="1" dirty="0" smtClean="0">
                <a:solidFill>
                  <a:srgbClr val="0000FF"/>
                </a:solidFill>
              </a:rPr>
              <a:t>force. </a:t>
            </a:r>
            <a:r>
              <a:rPr lang="en-US" altLang="ja-JP" sz="2400" b="1" dirty="0" smtClean="0">
                <a:solidFill>
                  <a:srgbClr val="FF0600"/>
                </a:solidFill>
              </a:rPr>
              <a:t>=&gt; Need DC Bias.</a:t>
            </a:r>
          </a:p>
          <a:p>
            <a:pPr lvl="1">
              <a:lnSpc>
                <a:spcPct val="120000"/>
              </a:lnSpc>
            </a:pPr>
            <a:r>
              <a:rPr lang="en-US" altLang="ja-JP" sz="2400" b="1" dirty="0" smtClean="0">
                <a:solidFill>
                  <a:srgbClr val="0000FF"/>
                </a:solidFill>
              </a:rPr>
              <a:t>Stray surface charging may</a:t>
            </a:r>
            <a:br>
              <a:rPr lang="en-US" altLang="ja-JP" sz="2400" b="1" dirty="0" smtClean="0">
                <a:solidFill>
                  <a:srgbClr val="0000FF"/>
                </a:solidFill>
              </a:rPr>
            </a:br>
            <a:r>
              <a:rPr lang="en-US" altLang="ja-JP" sz="2400" b="1" dirty="0" smtClean="0">
                <a:solidFill>
                  <a:srgbClr val="0000FF"/>
                </a:solidFill>
              </a:rPr>
              <a:t>cause problems.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762" y="3448461"/>
            <a:ext cx="2204924" cy="32380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906" y="3637052"/>
            <a:ext cx="3034094" cy="29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28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err="1" smtClean="0"/>
              <a:t>Acutuators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 (Mechanical)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altLang="ja-JP" sz="2800" b="1" dirty="0" err="1" smtClean="0"/>
              <a:t>Piezo</a:t>
            </a:r>
            <a:r>
              <a:rPr lang="en-US" altLang="ja-JP" sz="2800" b="1" dirty="0" smtClean="0"/>
              <a:t> (PZT) actuator</a:t>
            </a:r>
          </a:p>
          <a:p>
            <a:pPr lvl="1">
              <a:lnSpc>
                <a:spcPct val="120000"/>
              </a:lnSpc>
            </a:pPr>
            <a:r>
              <a:rPr lang="en-US" altLang="ja-JP" sz="2000" b="1" dirty="0">
                <a:solidFill>
                  <a:srgbClr val="0000FF"/>
                </a:solidFill>
              </a:rPr>
              <a:t>Apply potential to a </a:t>
            </a:r>
            <a:r>
              <a:rPr lang="en-US" altLang="ja-JP" sz="2000" b="1" dirty="0" err="1">
                <a:solidFill>
                  <a:srgbClr val="0000FF"/>
                </a:solidFill>
              </a:rPr>
              <a:t>feroelectric</a:t>
            </a:r>
            <a:r>
              <a:rPr lang="en-US" altLang="ja-JP" sz="2000" b="1" dirty="0">
                <a:solidFill>
                  <a:srgbClr val="0000FF"/>
                </a:solidFill>
              </a:rPr>
              <a:t> material</a:t>
            </a:r>
            <a:br>
              <a:rPr lang="en-US" altLang="ja-JP" sz="2000" b="1" dirty="0">
                <a:solidFill>
                  <a:srgbClr val="0000FF"/>
                </a:solidFill>
              </a:rPr>
            </a:br>
            <a:r>
              <a:rPr lang="en-US" altLang="ja-JP" sz="2000" b="1" dirty="0">
                <a:solidFill>
                  <a:srgbClr val="FF0600"/>
                </a:solidFill>
              </a:rPr>
              <a:t>=&gt; cause internal polarization and induces strain</a:t>
            </a:r>
          </a:p>
          <a:p>
            <a:pPr lvl="1">
              <a:lnSpc>
                <a:spcPct val="120000"/>
              </a:lnSpc>
            </a:pPr>
            <a:r>
              <a:rPr lang="en-US" altLang="ja-JP" sz="2000" b="1" dirty="0">
                <a:solidFill>
                  <a:srgbClr val="0000FF"/>
                </a:solidFill>
              </a:rPr>
              <a:t>To increase displacement, laminated </a:t>
            </a:r>
            <a:r>
              <a:rPr lang="en-US" altLang="ja-JP" sz="2000" b="1" dirty="0" err="1">
                <a:solidFill>
                  <a:srgbClr val="0000FF"/>
                </a:solidFill>
              </a:rPr>
              <a:t>piezo</a:t>
            </a:r>
            <a:r>
              <a:rPr lang="en-US" altLang="ja-JP" sz="2000" b="1" dirty="0">
                <a:solidFill>
                  <a:srgbClr val="0000FF"/>
                </a:solidFill>
              </a:rPr>
              <a:t> is often used</a:t>
            </a:r>
            <a:br>
              <a:rPr lang="en-US" altLang="ja-JP" sz="2000" b="1" dirty="0">
                <a:solidFill>
                  <a:srgbClr val="0000FF"/>
                </a:solidFill>
              </a:rPr>
            </a:br>
            <a:r>
              <a:rPr lang="en-US" altLang="ja-JP" sz="2000" b="1" dirty="0">
                <a:solidFill>
                  <a:srgbClr val="FF0600"/>
                </a:solidFill>
              </a:rPr>
              <a:t>=&gt; displacement 3~10 </a:t>
            </a:r>
            <a:r>
              <a:rPr lang="en-US" altLang="ja-JP" sz="2000" b="1" dirty="0" err="1" smtClean="0">
                <a:solidFill>
                  <a:srgbClr val="FF0600"/>
                </a:solidFill>
              </a:rPr>
              <a:t>μm</a:t>
            </a:r>
            <a:endParaRPr lang="en-US" altLang="ja-JP" sz="2000" b="1" dirty="0" smtClean="0">
              <a:solidFill>
                <a:srgbClr val="FF0600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</a:rPr>
              <a:t>Requires a bias voltage and HV amplifier, </a:t>
            </a:r>
            <a:br>
              <a:rPr lang="en-US" altLang="ja-JP" sz="2000" b="1" dirty="0" smtClean="0">
                <a:solidFill>
                  <a:srgbClr val="0000FF"/>
                </a:solidFill>
              </a:rPr>
            </a:br>
            <a:r>
              <a:rPr lang="en-US" altLang="ja-JP" sz="2000" b="1" dirty="0" smtClean="0">
                <a:solidFill>
                  <a:srgbClr val="0000FF"/>
                </a:solidFill>
              </a:rPr>
              <a:t>but has wide applications</a:t>
            </a:r>
            <a:endParaRPr lang="en-US" altLang="ja-JP" sz="2000" b="1" dirty="0" smtClean="0"/>
          </a:p>
          <a:p>
            <a:pPr lvl="1">
              <a:lnSpc>
                <a:spcPct val="120000"/>
              </a:lnSpc>
            </a:pPr>
            <a:endParaRPr lang="en-US" altLang="ja-JP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568" y="3661708"/>
            <a:ext cx="2775192" cy="29250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96" y="3802837"/>
            <a:ext cx="2616200" cy="226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3802837"/>
            <a:ext cx="2768600" cy="2260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82088" y="3210302"/>
            <a:ext cx="2831441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FF0600"/>
                </a:solidFill>
              </a:rPr>
              <a:t>OMC cavity mirror </a:t>
            </a:r>
            <a:endParaRPr lang="en-US" altLang="ja-JP" sz="2000" b="1" dirty="0">
              <a:solidFill>
                <a:srgbClr val="FF06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695017" y="5146697"/>
            <a:ext cx="505517" cy="610941"/>
          </a:xfrm>
          <a:prstGeom prst="straightConnector1">
            <a:avLst/>
          </a:prstGeom>
          <a:ln>
            <a:solidFill>
              <a:srgbClr val="F6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628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err="1" smtClean="0"/>
              <a:t>Acutuators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(Optical)</a:t>
            </a:r>
            <a:endParaRPr lang="ja-JP" altLang="en-US" sz="2800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Acousto-Optic Modulator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3366FF"/>
                </a:solidFill>
                <a:latin typeface="+mj-lt"/>
                <a:cs typeface="Tahoma"/>
              </a:rPr>
              <a:t>Phonon-Photon scattering (or </a:t>
            </a:r>
            <a:r>
              <a:rPr lang="en-US" sz="2400" b="1" dirty="0" err="1" smtClean="0">
                <a:solidFill>
                  <a:srgbClr val="3366FF"/>
                </a:solidFill>
                <a:latin typeface="+mj-lt"/>
                <a:cs typeface="Tahoma"/>
              </a:rPr>
              <a:t>bragg</a:t>
            </a:r>
            <a:r>
              <a:rPr lang="en-US" sz="2400" b="1" dirty="0" smtClean="0">
                <a:solidFill>
                  <a:srgbClr val="3366FF"/>
                </a:solidFill>
                <a:latin typeface="+mj-lt"/>
                <a:cs typeface="Tahoma"/>
              </a:rPr>
              <a:t> diffraction) in AOM crystal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3366FF"/>
                </a:solidFill>
                <a:latin typeface="+mj-lt"/>
                <a:cs typeface="Tahoma"/>
              </a:rPr>
              <a:t>Effect: </a:t>
            </a:r>
            <a:r>
              <a:rPr lang="en-US" sz="2400" b="1" dirty="0" smtClean="0">
                <a:solidFill>
                  <a:srgbClr val="FF0600"/>
                </a:solidFill>
                <a:latin typeface="+mj-lt"/>
                <a:cs typeface="Tahoma"/>
              </a:rPr>
              <a:t>Beam deflection / Frequency shift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3366FF"/>
                </a:solidFill>
                <a:latin typeface="+mj-lt"/>
                <a:cs typeface="Tahoma"/>
              </a:rPr>
              <a:t>Application: </a:t>
            </a:r>
            <a:r>
              <a:rPr lang="en-US" sz="2400" b="1" dirty="0" smtClean="0">
                <a:solidFill>
                  <a:srgbClr val="FF0600"/>
                </a:solidFill>
                <a:latin typeface="+mj-lt"/>
                <a:cs typeface="Tahoma"/>
              </a:rPr>
              <a:t>Laser f</a:t>
            </a:r>
            <a:r>
              <a:rPr lang="en-US" sz="2400" b="1" dirty="0" smtClean="0">
                <a:solidFill>
                  <a:srgbClr val="FF0600"/>
                </a:solidFill>
                <a:cs typeface="Tahoma"/>
              </a:rPr>
              <a:t>requency actuator, Laser intensity actuator</a:t>
            </a:r>
            <a:br>
              <a:rPr lang="en-US" sz="2400" b="1" dirty="0" smtClean="0">
                <a:solidFill>
                  <a:srgbClr val="FF0600"/>
                </a:solidFill>
                <a:cs typeface="Tahoma"/>
              </a:rPr>
            </a:br>
            <a:r>
              <a:rPr lang="en-US" sz="2400" b="1" dirty="0" smtClean="0">
                <a:solidFill>
                  <a:srgbClr val="FF0600"/>
                </a:solidFill>
                <a:cs typeface="Tahoma"/>
              </a:rPr>
              <a:t>Beam angle scanner</a:t>
            </a:r>
            <a:endParaRPr lang="en-US" sz="2400" b="1" dirty="0">
              <a:solidFill>
                <a:srgbClr val="FF0600"/>
              </a:solidFill>
              <a:cs typeface="Tahoma"/>
            </a:endParaRPr>
          </a:p>
          <a:p>
            <a:pPr lvl="1">
              <a:lnSpc>
                <a:spcPct val="120000"/>
              </a:lnSpc>
            </a:pPr>
            <a:endParaRPr lang="en-US" sz="2400" b="1" dirty="0" smtClean="0">
              <a:solidFill>
                <a:srgbClr val="3366FF"/>
              </a:solidFill>
              <a:latin typeface="+mj-lt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5133" y="3365814"/>
            <a:ext cx="4421667" cy="32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6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err="1"/>
              <a:t>Acutuators</a:t>
            </a:r>
            <a:r>
              <a:rPr lang="en-US" altLang="ja-JP" sz="2800" dirty="0"/>
              <a:t> (Optical)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Electro-Optic Modulator</a:t>
            </a:r>
          </a:p>
          <a:p>
            <a:pPr lvl="1">
              <a:lnSpc>
                <a:spcPct val="120000"/>
              </a:lnSpc>
            </a:pPr>
            <a:r>
              <a:rPr lang="en-US" sz="2400" b="1" dirty="0" err="1" smtClean="0">
                <a:solidFill>
                  <a:srgbClr val="3366FF"/>
                </a:solidFill>
                <a:cs typeface="Tahoma"/>
              </a:rPr>
              <a:t>Pockels</a:t>
            </a:r>
            <a:r>
              <a:rPr lang="en-US" sz="2400" b="1" dirty="0" smtClean="0">
                <a:solidFill>
                  <a:srgbClr val="3366FF"/>
                </a:solidFill>
                <a:cs typeface="Tahoma"/>
              </a:rPr>
              <a:t> Cell effect: </a:t>
            </a:r>
            <a:r>
              <a:rPr lang="en-US" sz="2400" b="1" dirty="0">
                <a:solidFill>
                  <a:srgbClr val="FF0600"/>
                </a:solidFill>
                <a:cs typeface="Tahoma"/>
              </a:rPr>
              <a:t/>
            </a:r>
            <a:br>
              <a:rPr lang="en-US" sz="2400" b="1" dirty="0">
                <a:solidFill>
                  <a:srgbClr val="FF0600"/>
                </a:solidFill>
                <a:cs typeface="Tahoma"/>
              </a:rPr>
            </a:br>
            <a:r>
              <a:rPr lang="en-US" sz="2400" b="1" dirty="0" smtClean="0">
                <a:solidFill>
                  <a:srgbClr val="FF0600"/>
                </a:solidFill>
                <a:cs typeface="Tahoma"/>
              </a:rPr>
              <a:t>Refractive in</a:t>
            </a:r>
            <a:r>
              <a:rPr lang="en-US" sz="2400" b="1" dirty="0">
                <a:solidFill>
                  <a:srgbClr val="FF0600"/>
                </a:solidFill>
                <a:cs typeface="Tahoma"/>
              </a:rPr>
              <a:t>dex changes linearly to the applied E-field</a:t>
            </a:r>
          </a:p>
          <a:p>
            <a:pPr lvl="1">
              <a:lnSpc>
                <a:spcPct val="120000"/>
              </a:lnSpc>
            </a:pPr>
            <a:r>
              <a:rPr lang="en-US" sz="2400" b="1" dirty="0">
                <a:solidFill>
                  <a:srgbClr val="3366FF"/>
                </a:solidFill>
                <a:cs typeface="Tahoma"/>
              </a:rPr>
              <a:t>Application: </a:t>
            </a:r>
            <a:r>
              <a:rPr lang="en-US" sz="2400" b="1" dirty="0" smtClean="0">
                <a:solidFill>
                  <a:srgbClr val="3366FF"/>
                </a:solidFill>
                <a:cs typeface="Tahoma"/>
              </a:rPr>
              <a:t/>
            </a:r>
            <a:br>
              <a:rPr lang="en-US" sz="2400" b="1" dirty="0" smtClean="0">
                <a:solidFill>
                  <a:srgbClr val="3366FF"/>
                </a:solidFill>
                <a:cs typeface="Tahoma"/>
              </a:rPr>
            </a:br>
            <a:r>
              <a:rPr lang="en-US" sz="2400" b="1" dirty="0" smtClean="0">
                <a:solidFill>
                  <a:srgbClr val="FF0600"/>
                </a:solidFill>
                <a:cs typeface="Tahoma"/>
              </a:rPr>
              <a:t>Laser phase modulation</a:t>
            </a:r>
            <a:br>
              <a:rPr lang="en-US" sz="2400" b="1" dirty="0" smtClean="0">
                <a:solidFill>
                  <a:srgbClr val="FF0600"/>
                </a:solidFill>
                <a:cs typeface="Tahoma"/>
              </a:rPr>
            </a:br>
            <a:r>
              <a:rPr lang="en-US" sz="2400" b="1" dirty="0" smtClean="0">
                <a:solidFill>
                  <a:srgbClr val="FF0600"/>
                </a:solidFill>
                <a:cs typeface="Tahoma"/>
              </a:rPr>
              <a:t>Phase actuation (= frequency actuation)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151" y="4369886"/>
            <a:ext cx="3608121" cy="23524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98" y="4030350"/>
            <a:ext cx="3073400" cy="226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52334" y="3661708"/>
            <a:ext cx="2587041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altLang="ja-JP" sz="2000" b="1" dirty="0" smtClean="0"/>
              <a:t>LiNbO3 crystal</a:t>
            </a:r>
            <a:endParaRPr lang="en-US" altLang="ja-JP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286842" y="4113114"/>
            <a:ext cx="295912" cy="744508"/>
          </a:xfrm>
          <a:prstGeom prst="straightConnector1">
            <a:avLst/>
          </a:prstGeom>
          <a:ln>
            <a:solidFill>
              <a:srgbClr val="F6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628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err="1"/>
              <a:t>Acutuators</a:t>
            </a:r>
            <a:r>
              <a:rPr lang="en-US" altLang="ja-JP" sz="2800" dirty="0"/>
              <a:t> (Optical)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Laser frequency actuation (YAG NPRO laser)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We often control laser frequency with multiple actuators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1) Thermal actuator</a:t>
            </a:r>
            <a:r>
              <a:rPr lang="en-US" sz="2000" b="1" dirty="0" smtClean="0">
                <a:solidFill>
                  <a:srgbClr val="0000FF"/>
                </a:solidFill>
                <a:latin typeface="+mj-lt"/>
                <a:cs typeface="Tahoma"/>
              </a:rPr>
              <a:t/>
            </a:r>
            <a:br>
              <a:rPr lang="en-US" sz="20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Thermo-Electric Cooler attached to the laser crystal. </a:t>
            </a:r>
            <a:b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</a:br>
            <a:r>
              <a:rPr lang="en-US" sz="2000" b="1" dirty="0" smtClean="0">
                <a:solidFill>
                  <a:srgbClr val="FF0000"/>
                </a:solidFill>
                <a:latin typeface="+mj-lt"/>
                <a:cs typeface="Tahoma"/>
              </a:rPr>
              <a:t>Huge response (1GHz/K or 1GHz/V) but slow (f&lt;0.1Hz)</a:t>
            </a:r>
          </a:p>
          <a:p>
            <a:pPr lvl="1">
              <a:lnSpc>
                <a:spcPct val="120000"/>
              </a:lnSpc>
            </a:pPr>
            <a:r>
              <a:rPr lang="en-US" sz="2400" b="1" dirty="0">
                <a:solidFill>
                  <a:srgbClr val="0000FF"/>
                </a:solidFill>
                <a:cs typeface="Tahoma"/>
              </a:rPr>
              <a:t>2</a:t>
            </a: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) Fast </a:t>
            </a:r>
            <a:r>
              <a:rPr lang="en-US" sz="2400" b="1" dirty="0" err="1" smtClean="0">
                <a:solidFill>
                  <a:srgbClr val="0000FF"/>
                </a:solidFill>
                <a:cs typeface="Tahoma"/>
              </a:rPr>
              <a:t>piezo</a:t>
            </a: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 actuator</a:t>
            </a:r>
            <a:r>
              <a:rPr lang="en-US" sz="2400" b="1" dirty="0">
                <a:solidFill>
                  <a:srgbClr val="0000FF"/>
                </a:solidFill>
                <a:cs typeface="Tahoma"/>
              </a:rPr>
              <a:t/>
            </a:r>
            <a:br>
              <a:rPr lang="en-US" sz="2400" b="1" dirty="0">
                <a:solidFill>
                  <a:srgbClr val="0000FF"/>
                </a:solidFill>
                <a:cs typeface="Tahoma"/>
              </a:rPr>
            </a:br>
            <a:r>
              <a:rPr lang="en-US" sz="2000" b="1" dirty="0" smtClean="0">
                <a:solidFill>
                  <a:srgbClr val="FF0000"/>
                </a:solidFill>
                <a:cs typeface="Tahoma"/>
              </a:rPr>
              <a:t>A </a:t>
            </a:r>
            <a:r>
              <a:rPr lang="en-US" sz="2000" b="1" dirty="0" err="1">
                <a:solidFill>
                  <a:srgbClr val="FF0000"/>
                </a:solidFill>
                <a:cs typeface="Tahoma"/>
              </a:rPr>
              <a:t>p</a:t>
            </a:r>
            <a:r>
              <a:rPr lang="en-US" sz="2000" b="1" dirty="0" err="1" smtClean="0">
                <a:solidFill>
                  <a:srgbClr val="FF0000"/>
                </a:solidFill>
                <a:cs typeface="Tahoma"/>
              </a:rPr>
              <a:t>iezo</a:t>
            </a:r>
            <a:r>
              <a:rPr lang="en-US" sz="2000" b="1" dirty="0" smtClean="0">
                <a:solidFill>
                  <a:srgbClr val="FF0000"/>
                </a:solidFill>
                <a:cs typeface="Tahoma"/>
              </a:rPr>
              <a:t> attached on the laser crystal induces stress induced </a:t>
            </a:r>
            <a:br>
              <a:rPr lang="en-US" sz="2000" b="1" dirty="0" smtClean="0">
                <a:solidFill>
                  <a:srgbClr val="FF0000"/>
                </a:solidFill>
                <a:cs typeface="Tahoma"/>
              </a:rPr>
            </a:br>
            <a:r>
              <a:rPr lang="en-US" sz="2000" b="1" dirty="0" smtClean="0">
                <a:solidFill>
                  <a:srgbClr val="FF0000"/>
                </a:solidFill>
                <a:cs typeface="Tahoma"/>
              </a:rPr>
              <a:t>refractive index change.</a:t>
            </a:r>
            <a:r>
              <a:rPr lang="en-US" sz="2000" b="1" dirty="0">
                <a:solidFill>
                  <a:srgbClr val="FF0000"/>
                </a:solidFill>
                <a:cs typeface="Tahoma"/>
              </a:rPr>
              <a:t/>
            </a:r>
            <a:br>
              <a:rPr lang="en-US" sz="2000" b="1" dirty="0">
                <a:solidFill>
                  <a:srgbClr val="FF0000"/>
                </a:solidFill>
                <a:cs typeface="Tahoma"/>
              </a:rPr>
            </a:br>
            <a:r>
              <a:rPr lang="en-US" sz="2000" b="1" dirty="0" smtClean="0">
                <a:solidFill>
                  <a:srgbClr val="FF0000"/>
                </a:solidFill>
                <a:cs typeface="Tahoma"/>
              </a:rPr>
              <a:t>Response (~1MHz/V). Bandwidth 10~100kHz</a:t>
            </a:r>
          </a:p>
          <a:p>
            <a:pPr lvl="1">
              <a:lnSpc>
                <a:spcPct val="120000"/>
              </a:lnSpc>
            </a:pPr>
            <a:r>
              <a:rPr lang="en-US" sz="2400" b="1" dirty="0" smtClean="0">
                <a:solidFill>
                  <a:srgbClr val="0000FF"/>
                </a:solidFill>
                <a:cs typeface="Tahoma"/>
              </a:rPr>
              <a:t>3) External EOM</a:t>
            </a:r>
            <a:br>
              <a:rPr lang="en-US" sz="2400" b="1" dirty="0" smtClean="0">
                <a:solidFill>
                  <a:srgbClr val="0000FF"/>
                </a:solidFill>
                <a:cs typeface="Tahoma"/>
              </a:rPr>
            </a:br>
            <a:r>
              <a:rPr lang="en-US" sz="2000" b="1" dirty="0" smtClean="0">
                <a:solidFill>
                  <a:srgbClr val="FF0000"/>
                </a:solidFill>
                <a:cs typeface="Tahoma"/>
              </a:rPr>
              <a:t>Response (~10 </a:t>
            </a:r>
            <a:r>
              <a:rPr lang="en-US" sz="2000" b="1" dirty="0" err="1" smtClean="0">
                <a:solidFill>
                  <a:srgbClr val="FF0000"/>
                </a:solidFill>
                <a:cs typeface="Tahoma"/>
              </a:rPr>
              <a:t>mrad</a:t>
            </a:r>
            <a:r>
              <a:rPr lang="en-US" sz="2000" b="1" dirty="0" smtClean="0">
                <a:solidFill>
                  <a:srgbClr val="FF0000"/>
                </a:solidFill>
                <a:cs typeface="Tahoma"/>
              </a:rPr>
              <a:t>/V), Bandwidth ~1MHz</a:t>
            </a:r>
            <a:endParaRPr lang="en-US" sz="2000" b="1" dirty="0" smtClean="0">
              <a:solidFill>
                <a:srgbClr val="FF0000"/>
              </a:solidFill>
              <a:latin typeface="+mj-lt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46628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Servo Controller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925959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 smtClean="0">
                <a:latin typeface="+mj-lt"/>
                <a:cs typeface="Tahoma"/>
              </a:rPr>
              <a:t>Analog servo filters</a:t>
            </a:r>
          </a:p>
          <a:p>
            <a:pPr lvl="1">
              <a:lnSpc>
                <a:spcPct val="9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  <a:latin typeface="+mj-lt"/>
                <a:cs typeface="Tahoma"/>
              </a:rPr>
              <a:t>High dynamic range (~1nV/</a:t>
            </a:r>
            <a:r>
              <a:rPr lang="en-US" altLang="ja-JP" sz="2000" b="1" dirty="0" err="1" smtClean="0">
                <a:solidFill>
                  <a:srgbClr val="0000FF"/>
                </a:solidFill>
                <a:latin typeface="+mj-lt"/>
                <a:cs typeface="Tahoma"/>
              </a:rPr>
              <a:t>sqrtHz</a:t>
            </a:r>
            <a:r>
              <a:rPr lang="en-US" altLang="ja-JP" sz="2000" b="1" dirty="0" smtClean="0">
                <a:solidFill>
                  <a:srgbClr val="0000FF"/>
                </a:solidFill>
                <a:latin typeface="+mj-lt"/>
                <a:cs typeface="Tahoma"/>
              </a:rPr>
              <a:t>, +/-10V), </a:t>
            </a:r>
            <a:br>
              <a:rPr lang="en-US" altLang="ja-JP" sz="20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altLang="ja-JP" sz="2000" b="1" dirty="0" smtClean="0">
                <a:solidFill>
                  <a:srgbClr val="0000FF"/>
                </a:solidFill>
                <a:latin typeface="+mj-lt"/>
                <a:cs typeface="Tahoma"/>
              </a:rPr>
              <a:t>High bandwidth</a:t>
            </a:r>
          </a:p>
          <a:p>
            <a:pPr lvl="1">
              <a:lnSpc>
                <a:spcPct val="9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  <a:latin typeface="+mj-lt"/>
                <a:cs typeface="Tahoma"/>
              </a:rPr>
              <a:t>Pole/zero placement </a:t>
            </a:r>
            <a:br>
              <a:rPr lang="en-US" altLang="ja-JP" sz="20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r>
              <a:rPr lang="en-US" altLang="ja-JP" sz="2000" b="1" dirty="0" smtClean="0">
                <a:solidFill>
                  <a:srgbClr val="0000FF"/>
                </a:solidFill>
                <a:latin typeface="+mj-lt"/>
                <a:cs typeface="Tahoma"/>
              </a:rPr>
              <a:t>with active op-amp filters</a:t>
            </a:r>
          </a:p>
          <a:p>
            <a:pPr lvl="1">
              <a:lnSpc>
                <a:spcPct val="90000"/>
              </a:lnSpc>
            </a:pPr>
            <a:endParaRPr lang="en-US" altLang="ja-JP" sz="2000" b="1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lvl="1">
              <a:lnSpc>
                <a:spcPct val="90000"/>
              </a:lnSpc>
            </a:pPr>
            <a:r>
              <a:rPr lang="en-US" altLang="ja-JP" sz="2000" b="1" dirty="0">
                <a:solidFill>
                  <a:srgbClr val="0000FF"/>
                </a:solidFill>
                <a:cs typeface="Tahoma"/>
              </a:rPr>
              <a:t>Until the end of </a:t>
            </a: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the 20</a:t>
            </a:r>
            <a:r>
              <a:rPr lang="en-US" altLang="ja-JP" sz="2000" b="1" baseline="30000" dirty="0" smtClean="0">
                <a:solidFill>
                  <a:srgbClr val="0000FF"/>
                </a:solidFill>
                <a:cs typeface="Tahoma"/>
              </a:rPr>
              <a:t>th</a:t>
            </a: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 </a:t>
            </a:r>
            <a:r>
              <a:rPr lang="en-US" altLang="ja-JP" sz="2000" b="1" dirty="0">
                <a:solidFill>
                  <a:srgbClr val="0000FF"/>
                </a:solidFill>
                <a:cs typeface="Tahoma"/>
              </a:rPr>
              <a:t>century, </a:t>
            </a: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/>
            </a:r>
            <a:br>
              <a:rPr lang="en-US" altLang="ja-JP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analog </a:t>
            </a:r>
            <a:r>
              <a:rPr lang="en-US" altLang="ja-JP" sz="2000" b="1" dirty="0">
                <a:solidFill>
                  <a:srgbClr val="0000FF"/>
                </a:solidFill>
                <a:cs typeface="Tahoma"/>
              </a:rPr>
              <a:t>filters </a:t>
            </a: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have </a:t>
            </a:r>
            <a:r>
              <a:rPr lang="en-US" altLang="ja-JP" sz="2000" b="1" dirty="0">
                <a:solidFill>
                  <a:srgbClr val="0000FF"/>
                </a:solidFill>
                <a:cs typeface="Tahoma"/>
              </a:rPr>
              <a:t>been commonly </a:t>
            </a: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used </a:t>
            </a:r>
            <a:br>
              <a:rPr lang="en-US" altLang="ja-JP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for </a:t>
            </a:r>
            <a:r>
              <a:rPr lang="en-US" altLang="ja-JP" sz="2000" b="1" dirty="0">
                <a:solidFill>
                  <a:srgbClr val="0000FF"/>
                </a:solidFill>
                <a:cs typeface="Tahoma"/>
              </a:rPr>
              <a:t>servo filters </a:t>
            </a: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in our field</a:t>
            </a:r>
          </a:p>
          <a:p>
            <a:pPr lvl="1">
              <a:lnSpc>
                <a:spcPct val="90000"/>
              </a:lnSpc>
            </a:pPr>
            <a:endParaRPr lang="en-US" altLang="ja-JP" sz="2000" b="1" dirty="0" smtClean="0">
              <a:solidFill>
                <a:srgbClr val="0000FF"/>
              </a:solidFill>
              <a:cs typeface="Tahoma"/>
            </a:endParaRPr>
          </a:p>
          <a:p>
            <a:pPr lvl="1">
              <a:lnSpc>
                <a:spcPct val="90000"/>
              </a:lnSpc>
            </a:pP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Analog servos are still in action for </a:t>
            </a:r>
            <a:br>
              <a:rPr lang="en-US" altLang="ja-JP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the feedback loops with bandwidth &gt;1kHz.</a:t>
            </a:r>
            <a:br>
              <a:rPr lang="en-US" altLang="ja-JP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(cf. frequency stabilization, </a:t>
            </a:r>
            <a:br>
              <a:rPr lang="en-US" altLang="ja-JP" sz="2000" b="1" dirty="0" smtClean="0">
                <a:solidFill>
                  <a:srgbClr val="0000FF"/>
                </a:solidFill>
                <a:cs typeface="Tahoma"/>
              </a:rPr>
            </a:br>
            <a:r>
              <a:rPr lang="en-US" altLang="ja-JP" sz="2000" b="1" dirty="0" smtClean="0">
                <a:solidFill>
                  <a:srgbClr val="0000FF"/>
                </a:solidFill>
                <a:cs typeface="Tahoma"/>
              </a:rPr>
              <a:t>			intensity stabilization)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998" y="1840279"/>
            <a:ext cx="3535284" cy="4962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03038" y="1019541"/>
            <a:ext cx="2660612" cy="82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altLang="ja-JP" sz="2000" b="1" dirty="0" smtClean="0">
                <a:solidFill>
                  <a:srgbClr val="FF0600"/>
                </a:solidFill>
                <a:cs typeface="Tahoma"/>
              </a:rPr>
              <a:t>LIGO 40m</a:t>
            </a:r>
            <a:br>
              <a:rPr lang="en-US" altLang="ja-JP" sz="2000" b="1" dirty="0" smtClean="0">
                <a:solidFill>
                  <a:srgbClr val="FF0600"/>
                </a:solidFill>
                <a:cs typeface="Tahoma"/>
              </a:rPr>
            </a:br>
            <a:r>
              <a:rPr lang="en-US" altLang="ja-JP" sz="2000" b="1" dirty="0" smtClean="0">
                <a:solidFill>
                  <a:srgbClr val="FF0600"/>
                </a:solidFill>
                <a:cs typeface="Tahoma"/>
              </a:rPr>
              <a:t>prototype (1998)</a:t>
            </a:r>
            <a:endParaRPr lang="en-US" altLang="ja-JP" sz="2000" b="1" dirty="0">
              <a:solidFill>
                <a:srgbClr val="FF0600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0672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Servo Controller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Digital servo filters</a:t>
            </a:r>
          </a:p>
          <a:p>
            <a:pPr lvl="1">
              <a:lnSpc>
                <a:spcPct val="120000"/>
              </a:lnSpc>
            </a:pPr>
            <a:r>
              <a:rPr lang="en-US" sz="2300" b="1" dirty="0" smtClean="0">
                <a:solidFill>
                  <a:srgbClr val="0000FF"/>
                </a:solidFill>
                <a:latin typeface="+mj-lt"/>
                <a:cs typeface="Tahoma"/>
              </a:rPr>
              <a:t>Process </a:t>
            </a:r>
            <a:r>
              <a:rPr lang="en-US" sz="2300" b="1" dirty="0" smtClean="0">
                <a:solidFill>
                  <a:srgbClr val="0000FF"/>
                </a:solidFill>
                <a:cs typeface="Tahoma"/>
              </a:rPr>
              <a:t>digitized </a:t>
            </a:r>
            <a:r>
              <a:rPr lang="en-US" sz="2300" b="1" dirty="0">
                <a:solidFill>
                  <a:srgbClr val="0000FF"/>
                </a:solidFill>
                <a:cs typeface="Tahoma"/>
              </a:rPr>
              <a:t>signals </a:t>
            </a:r>
            <a:r>
              <a:rPr lang="en-US" sz="2300" b="1" dirty="0" smtClean="0">
                <a:solidFill>
                  <a:srgbClr val="0000FF"/>
                </a:solidFill>
                <a:latin typeface="+mj-lt"/>
                <a:cs typeface="Tahoma"/>
              </a:rPr>
              <a:t>in a computer</a:t>
            </a:r>
          </a:p>
          <a:p>
            <a:pPr lvl="1">
              <a:lnSpc>
                <a:spcPct val="120000"/>
              </a:lnSpc>
            </a:pPr>
            <a:endParaRPr lang="en-US" sz="2300" b="1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lvl="1">
              <a:lnSpc>
                <a:spcPct val="120000"/>
              </a:lnSpc>
            </a:pPr>
            <a:endParaRPr lang="en-US" sz="2300" b="1" dirty="0">
              <a:solidFill>
                <a:srgbClr val="0000FF"/>
              </a:solidFill>
              <a:latin typeface="+mj-lt"/>
              <a:cs typeface="Tahoma"/>
            </a:endParaRPr>
          </a:p>
          <a:p>
            <a:pPr marL="457200" lvl="1" indent="0">
              <a:lnSpc>
                <a:spcPct val="120000"/>
              </a:lnSpc>
              <a:buNone/>
            </a:pPr>
            <a:endParaRPr lang="en-US" sz="2300" b="1" dirty="0" smtClean="0">
              <a:solidFill>
                <a:srgbClr val="0000FF"/>
              </a:solidFill>
              <a:latin typeface="+mj-lt"/>
              <a:cs typeface="Tahoma"/>
            </a:endParaRPr>
          </a:p>
          <a:p>
            <a:pPr lvl="1">
              <a:lnSpc>
                <a:spcPct val="90000"/>
              </a:lnSpc>
            </a:pPr>
            <a:r>
              <a:rPr lang="en-US" altLang="ja-JP" sz="2300" b="1" dirty="0" smtClean="0">
                <a:solidFill>
                  <a:srgbClr val="0000FF"/>
                </a:solidFill>
                <a:cs typeface="Tahoma"/>
              </a:rPr>
              <a:t>Large flexibility</a:t>
            </a:r>
            <a:br>
              <a:rPr lang="en-US" altLang="ja-JP" sz="2300" b="1" dirty="0" smtClean="0">
                <a:solidFill>
                  <a:srgbClr val="0000FF"/>
                </a:solidFill>
                <a:cs typeface="Tahoma"/>
              </a:rPr>
            </a:br>
            <a:r>
              <a:rPr lang="en-US" altLang="ja-JP" sz="2300" b="1" dirty="0" smtClean="0">
                <a:solidFill>
                  <a:srgbClr val="0000FF"/>
                </a:solidFill>
                <a:cs typeface="Tahoma"/>
              </a:rPr>
              <a:t>High compatibility with detector automation and management</a:t>
            </a:r>
            <a:br>
              <a:rPr lang="en-US" altLang="ja-JP" sz="2300" b="1" dirty="0" smtClean="0">
                <a:solidFill>
                  <a:srgbClr val="0000FF"/>
                </a:solidFill>
                <a:cs typeface="Tahoma"/>
              </a:rPr>
            </a:br>
            <a:endParaRPr lang="en-US" altLang="ja-JP" sz="2300" b="1" dirty="0" smtClean="0">
              <a:solidFill>
                <a:srgbClr val="0000FF"/>
              </a:solidFill>
              <a:cs typeface="Tahoma"/>
            </a:endParaRPr>
          </a:p>
          <a:p>
            <a:pPr lvl="1">
              <a:lnSpc>
                <a:spcPct val="90000"/>
              </a:lnSpc>
            </a:pPr>
            <a:r>
              <a:rPr lang="en-US" altLang="ja-JP" sz="2300" b="1" dirty="0" smtClean="0">
                <a:solidFill>
                  <a:srgbClr val="0000FF"/>
                </a:solidFill>
                <a:cs typeface="Tahoma"/>
              </a:rPr>
              <a:t>Limited </a:t>
            </a:r>
            <a:r>
              <a:rPr lang="en-US" altLang="ja-JP" sz="2300" b="1" dirty="0">
                <a:solidFill>
                  <a:srgbClr val="0000FF"/>
                </a:solidFill>
                <a:cs typeface="Tahoma"/>
              </a:rPr>
              <a:t>dynamic range (</a:t>
            </a:r>
            <a:r>
              <a:rPr lang="en-US" altLang="ja-JP" sz="2300" b="1" dirty="0" smtClean="0">
                <a:solidFill>
                  <a:srgbClr val="0000FF"/>
                </a:solidFill>
                <a:cs typeface="Tahoma"/>
              </a:rPr>
              <a:t>~0.1mV</a:t>
            </a:r>
            <a:r>
              <a:rPr lang="en-US" altLang="ja-JP" sz="2300" b="1" dirty="0">
                <a:solidFill>
                  <a:srgbClr val="0000FF"/>
                </a:solidFill>
                <a:cs typeface="Tahoma"/>
              </a:rPr>
              <a:t>/</a:t>
            </a:r>
            <a:r>
              <a:rPr lang="en-US" altLang="ja-JP" sz="2300" b="1" dirty="0" err="1">
                <a:solidFill>
                  <a:srgbClr val="0000FF"/>
                </a:solidFill>
                <a:cs typeface="Tahoma"/>
              </a:rPr>
              <a:t>sqrtHz</a:t>
            </a:r>
            <a:r>
              <a:rPr lang="en-US" altLang="ja-JP" sz="2300" b="1" dirty="0">
                <a:solidFill>
                  <a:srgbClr val="0000FF"/>
                </a:solidFill>
                <a:cs typeface="Tahoma"/>
              </a:rPr>
              <a:t>, +/-</a:t>
            </a:r>
            <a:r>
              <a:rPr lang="en-US" altLang="ja-JP" sz="2300" b="1" dirty="0" smtClean="0">
                <a:solidFill>
                  <a:srgbClr val="0000FF"/>
                </a:solidFill>
                <a:cs typeface="Tahoma"/>
              </a:rPr>
              <a:t>10V for 16bit)</a:t>
            </a:r>
          </a:p>
          <a:p>
            <a:pPr lvl="1">
              <a:lnSpc>
                <a:spcPct val="90000"/>
              </a:lnSpc>
            </a:pPr>
            <a:r>
              <a:rPr lang="en-US" altLang="ja-JP" sz="2300" b="1" dirty="0">
                <a:solidFill>
                  <a:srgbClr val="0000FF"/>
                </a:solidFill>
                <a:cs typeface="Tahoma"/>
              </a:rPr>
              <a:t>Limited </a:t>
            </a:r>
            <a:r>
              <a:rPr lang="en-US" altLang="ja-JP" sz="2300" b="1" dirty="0" smtClean="0">
                <a:solidFill>
                  <a:srgbClr val="0000FF"/>
                </a:solidFill>
                <a:cs typeface="Tahoma"/>
              </a:rPr>
              <a:t>bandwidth</a:t>
            </a:r>
          </a:p>
          <a:p>
            <a:pPr lvl="2">
              <a:lnSpc>
                <a:spcPct val="90000"/>
              </a:lnSpc>
            </a:pPr>
            <a:r>
              <a:rPr lang="en-US" altLang="ja-JP" sz="1900" b="1" dirty="0" smtClean="0">
                <a:solidFill>
                  <a:srgbClr val="FF0600"/>
                </a:solidFill>
                <a:cs typeface="Tahoma"/>
              </a:rPr>
              <a:t>Each sample needs to be processed before the next sampled data comes</a:t>
            </a:r>
          </a:p>
          <a:p>
            <a:pPr lvl="2">
              <a:lnSpc>
                <a:spcPct val="90000"/>
              </a:lnSpc>
            </a:pPr>
            <a:r>
              <a:rPr lang="en-US" altLang="ja-JP" sz="1900" b="1" dirty="0" smtClean="0">
                <a:solidFill>
                  <a:srgbClr val="FF0600"/>
                </a:solidFill>
                <a:cs typeface="Tahoma"/>
              </a:rPr>
              <a:t>Inevitable sampling delay</a:t>
            </a:r>
          </a:p>
          <a:p>
            <a:pPr lvl="2">
              <a:lnSpc>
                <a:spcPct val="90000"/>
              </a:lnSpc>
            </a:pPr>
            <a:r>
              <a:rPr lang="en-US" altLang="ja-JP" sz="1900" b="1" dirty="0" smtClean="0">
                <a:solidFill>
                  <a:srgbClr val="FF0600"/>
                </a:solidFill>
                <a:cs typeface="Tahoma"/>
              </a:rPr>
              <a:t>Additional phase delays due to analog filters for analog-digital interface</a:t>
            </a:r>
            <a:br>
              <a:rPr lang="en-US" altLang="ja-JP" sz="1900" b="1" dirty="0" smtClean="0">
                <a:solidFill>
                  <a:srgbClr val="FF0600"/>
                </a:solidFill>
                <a:cs typeface="Tahoma"/>
              </a:rPr>
            </a:br>
            <a:endParaRPr lang="en-US" altLang="ja-JP" sz="1900" b="1" dirty="0" smtClean="0">
              <a:solidFill>
                <a:srgbClr val="FF0600"/>
              </a:solidFill>
              <a:cs typeface="Tahoma"/>
            </a:endParaRPr>
          </a:p>
          <a:p>
            <a:pPr lvl="2">
              <a:lnSpc>
                <a:spcPct val="90000"/>
              </a:lnSpc>
            </a:pPr>
            <a:r>
              <a:rPr lang="en-US" altLang="ja-JP" sz="1900" b="1" dirty="0" smtClean="0">
                <a:solidFill>
                  <a:srgbClr val="FF0600"/>
                </a:solidFill>
                <a:cs typeface="Tahoma"/>
              </a:rPr>
              <a:t>e.g. 16kHz sampling, control bandwidth ~200Hz</a:t>
            </a:r>
            <a:endParaRPr lang="en-US" altLang="ja-JP" sz="1900" b="1" dirty="0">
              <a:solidFill>
                <a:srgbClr val="FF0600"/>
              </a:solidFill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748" y="1979706"/>
            <a:ext cx="49911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0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Analog/Digital interface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31372" y="925959"/>
            <a:ext cx="9393058" cy="4625038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Restriction of signal digitization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Voltage quantization: </a:t>
            </a:r>
            <a:r>
              <a:rPr lang="en-US" sz="2400" b="1" dirty="0" smtClean="0">
                <a:solidFill>
                  <a:srgbClr val="F600FF"/>
                </a:solidFill>
              </a:rPr>
              <a:t>quantization noise</a:t>
            </a:r>
            <a:r>
              <a:rPr lang="en-US" sz="2400" b="1" dirty="0" smtClean="0">
                <a:solidFill>
                  <a:srgbClr val="0000FF"/>
                </a:solidFill>
              </a:rPr>
              <a:t/>
            </a:r>
            <a:br>
              <a:rPr lang="en-US" sz="2400" b="1" dirty="0" smtClean="0">
                <a:solidFill>
                  <a:srgbClr val="0000FF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=&gt; limited dynamic </a:t>
            </a:r>
            <a:r>
              <a:rPr lang="en-US" sz="2400" b="1" dirty="0" smtClean="0">
                <a:solidFill>
                  <a:srgbClr val="FF0000"/>
                </a:solidFill>
              </a:rPr>
              <a:t>range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</a:t>
            </a:r>
            <a:r>
              <a:rPr lang="en-US" sz="2400" b="1" dirty="0">
                <a:solidFill>
                  <a:srgbClr val="FF0000"/>
                </a:solidFill>
              </a:rPr>
              <a:t>&gt; </a:t>
            </a:r>
            <a:r>
              <a:rPr lang="en-US" sz="2400" b="1" dirty="0" smtClean="0">
                <a:solidFill>
                  <a:srgbClr val="FF0000"/>
                </a:solidFill>
              </a:rPr>
              <a:t>Requires whitening/</a:t>
            </a:r>
            <a:r>
              <a:rPr lang="en-US" sz="2400" b="1" dirty="0" err="1" smtClean="0">
                <a:solidFill>
                  <a:srgbClr val="FF0000"/>
                </a:solidFill>
              </a:rPr>
              <a:t>dewhitening</a:t>
            </a:r>
            <a:r>
              <a:rPr lang="en-US" sz="2400" b="1" dirty="0" smtClean="0">
                <a:solidFill>
                  <a:srgbClr val="FF0000"/>
                </a:solidFill>
              </a:rPr>
              <a:t> filters</a:t>
            </a:r>
            <a:endParaRPr lang="en-US" sz="2400" b="1" dirty="0" smtClean="0">
              <a:solidFill>
                <a:srgbClr val="F600FF"/>
              </a:solidFill>
            </a:endParaRP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Temporally discrete sampling: </a:t>
            </a:r>
            <a:r>
              <a:rPr lang="en-US" sz="2400" b="1" dirty="0" smtClean="0">
                <a:solidFill>
                  <a:srgbClr val="F600FF"/>
                </a:solidFill>
              </a:rPr>
              <a:t>aliasing problem</a:t>
            </a:r>
            <a:br>
              <a:rPr lang="en-US" sz="2400" b="1" dirty="0" smtClean="0">
                <a:solidFill>
                  <a:srgbClr val="F600FF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</a:t>
            </a:r>
            <a:r>
              <a:rPr lang="en-US" sz="2400" b="1" dirty="0">
                <a:solidFill>
                  <a:srgbClr val="FF0000"/>
                </a:solidFill>
              </a:rPr>
              <a:t>&gt; limited </a:t>
            </a:r>
            <a:r>
              <a:rPr lang="en-US" sz="2400" b="1" dirty="0" smtClean="0">
                <a:solidFill>
                  <a:srgbClr val="FF0000"/>
                </a:solidFill>
              </a:rPr>
              <a:t>signal bandwidth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=</a:t>
            </a:r>
            <a:r>
              <a:rPr lang="en-US" sz="2400" b="1" dirty="0">
                <a:solidFill>
                  <a:srgbClr val="FF0000"/>
                </a:solidFill>
              </a:rPr>
              <a:t>&gt; Requires </a:t>
            </a:r>
            <a:r>
              <a:rPr lang="en-US" sz="2400" b="1" dirty="0" smtClean="0">
                <a:solidFill>
                  <a:srgbClr val="FF0000"/>
                </a:solidFill>
              </a:rPr>
              <a:t>anti-aliasing (AA) /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anti-imaging (AI) filters</a:t>
            </a:r>
          </a:p>
          <a:p>
            <a:pPr lvl="1"/>
            <a:r>
              <a:rPr lang="en-US" sz="2400" b="1" dirty="0" smtClean="0">
                <a:solidFill>
                  <a:srgbClr val="0000FF"/>
                </a:solidFill>
              </a:rPr>
              <a:t>Typical signal chain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240125"/>
            <a:ext cx="63881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60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Control room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-131372" y="925959"/>
            <a:ext cx="9393058" cy="882035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Comparison of the control room in the analog and digital eras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017" y="3820463"/>
            <a:ext cx="4112783" cy="29820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141" y="6080455"/>
            <a:ext cx="3840968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altLang="ja-JP" sz="3200" b="1" dirty="0" smtClean="0">
                <a:solidFill>
                  <a:srgbClr val="FF0600"/>
                </a:solidFill>
                <a:cs typeface="Tahoma"/>
              </a:rPr>
              <a:t>TAMA300 (2001)</a:t>
            </a:r>
            <a:endParaRPr lang="en-US" altLang="ja-JP" sz="3200" b="1" dirty="0">
              <a:solidFill>
                <a:srgbClr val="FF0600"/>
              </a:solidFill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95" y="1439741"/>
            <a:ext cx="6091516" cy="22782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02694" y="3739492"/>
            <a:ext cx="2927371" cy="666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0000"/>
              </a:lnSpc>
            </a:pPr>
            <a:r>
              <a:rPr lang="en-US" altLang="ja-JP" sz="3200" b="1" dirty="0" err="1" smtClean="0">
                <a:solidFill>
                  <a:srgbClr val="FF0600"/>
                </a:solidFill>
                <a:cs typeface="Tahoma"/>
              </a:rPr>
              <a:t>aLIGO</a:t>
            </a:r>
            <a:r>
              <a:rPr lang="en-US" altLang="ja-JP" sz="3200" b="1" dirty="0" smtClean="0">
                <a:solidFill>
                  <a:srgbClr val="FF0600"/>
                </a:solidFill>
                <a:cs typeface="Tahoma"/>
              </a:rPr>
              <a:t> (2014)</a:t>
            </a:r>
            <a:endParaRPr lang="en-US" altLang="ja-JP" sz="3200" b="1" dirty="0">
              <a:solidFill>
                <a:srgbClr val="FF0600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35221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1352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Sensor: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800" b="1" dirty="0" smtClean="0">
                <a:solidFill>
                  <a:srgbClr val="0000FF"/>
                </a:solidFill>
                <a:latin typeface="+mj-lt"/>
                <a:cs typeface="Tahoma"/>
              </a:rPr>
              <a:t>Transducer for displacement-to-voltage conversion</a:t>
            </a:r>
          </a:p>
          <a:p>
            <a:pPr>
              <a:lnSpc>
                <a:spcPct val="120000"/>
              </a:lnSpc>
            </a:pPr>
            <a:r>
              <a:rPr lang="en-US" sz="2800" b="1" u="sng" dirty="0" smtClean="0">
                <a:latin typeface="+mj-lt"/>
                <a:cs typeface="Tahoma"/>
              </a:rPr>
              <a:t>If the sensor is completely linear </a:t>
            </a:r>
            <a:br>
              <a:rPr lang="en-US" sz="2800" b="1" u="sng" dirty="0" smtClean="0">
                <a:latin typeface="+mj-lt"/>
                <a:cs typeface="Tahoma"/>
              </a:rPr>
            </a:br>
            <a:r>
              <a:rPr lang="en-US" sz="2800" b="1" dirty="0" smtClean="0">
                <a:latin typeface="+mj-lt"/>
                <a:cs typeface="Tahoma"/>
              </a:rPr>
              <a:t>(and has or no frequency dependence)</a:t>
            </a: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 smtClean="0">
              <a:latin typeface="+mj-lt"/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latin typeface="+mj-lt"/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 smtClean="0">
              <a:latin typeface="+mj-lt"/>
              <a:cs typeface="Tahoma"/>
            </a:endParaRPr>
          </a:p>
          <a:p>
            <a:pPr marL="118872" indent="0" algn="ctr">
              <a:lnSpc>
                <a:spcPct val="120000"/>
              </a:lnSpc>
              <a:buNone/>
            </a:pPr>
            <a:r>
              <a:rPr lang="en-US" sz="3600" b="1" u="sng" dirty="0" smtClean="0">
                <a:solidFill>
                  <a:srgbClr val="FF0000"/>
                </a:solidFill>
                <a:latin typeface="+mj-lt"/>
                <a:ea typeface="ＭＳ Ｐゴシック"/>
                <a:cs typeface="ＭＳ Ｐゴシック"/>
              </a:rPr>
              <a:t>We don’t need feedback control!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286" y="2895712"/>
            <a:ext cx="3813181" cy="31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0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4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In reality: </a:t>
            </a:r>
            <a:br>
              <a:rPr lang="en-US" sz="2800" b="1" dirty="0" smtClean="0">
                <a:latin typeface="+mj-lt"/>
                <a:cs typeface="Tahoma"/>
              </a:rPr>
            </a:b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Sensors, laser interferometers in particular,</a:t>
            </a:r>
            <a:r>
              <a:rPr lang="en-US" sz="2400" b="1" dirty="0">
                <a:solidFill>
                  <a:srgbClr val="0000FF"/>
                </a:solidFill>
                <a:latin typeface="+mj-lt"/>
                <a:cs typeface="Tahoma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are </a:t>
            </a:r>
            <a:r>
              <a:rPr lang="en-US" sz="2400" b="1" dirty="0" smtClean="0">
                <a:solidFill>
                  <a:srgbClr val="FF0000"/>
                </a:solidFill>
                <a:latin typeface="+mj-lt"/>
                <a:cs typeface="Tahoma"/>
              </a:rPr>
              <a:t>nonlinear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  <a:t>! </a:t>
            </a:r>
            <a:br>
              <a:rPr lang="en-US" sz="2400" b="1" dirty="0" smtClean="0">
                <a:solidFill>
                  <a:srgbClr val="0000FF"/>
                </a:solidFill>
                <a:latin typeface="+mj-lt"/>
                <a:cs typeface="Tahoma"/>
              </a:rPr>
            </a:br>
            <a:endParaRPr lang="en-US" sz="2800" b="1" dirty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endParaRPr lang="en-US" sz="2800" b="1" dirty="0" smtClean="0">
              <a:latin typeface="+mj-lt"/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>
              <a:latin typeface="+mj-lt"/>
              <a:cs typeface="Tahoma"/>
            </a:endParaRPr>
          </a:p>
          <a:p>
            <a:pPr marL="118872" indent="0">
              <a:lnSpc>
                <a:spcPct val="120000"/>
              </a:lnSpc>
              <a:buNone/>
            </a:pPr>
            <a:endParaRPr lang="en-US" sz="2800" b="1" dirty="0"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u="sng" dirty="0">
                <a:solidFill>
                  <a:srgbClr val="008000"/>
                </a:solidFill>
                <a:latin typeface="+mj-lt"/>
                <a:ea typeface="ＭＳ Ｐゴシック"/>
                <a:cs typeface="ＭＳ Ｐゴシック"/>
              </a:rPr>
              <a:t>Enclose the operating point in the linear </a:t>
            </a:r>
            <a:r>
              <a:rPr lang="en-US" sz="2800" b="1" u="sng" dirty="0" smtClean="0">
                <a:solidFill>
                  <a:srgbClr val="008000"/>
                </a:solidFill>
                <a:latin typeface="+mj-lt"/>
                <a:ea typeface="ＭＳ Ｐゴシック"/>
                <a:cs typeface="ＭＳ Ｐゴシック"/>
              </a:rPr>
              <a:t>region</a:t>
            </a:r>
            <a:br>
              <a:rPr lang="en-US" sz="2800" b="1" u="sng" dirty="0" smtClean="0">
                <a:solidFill>
                  <a:srgbClr val="008000"/>
                </a:solidFill>
                <a:latin typeface="+mj-lt"/>
                <a:ea typeface="ＭＳ Ｐゴシック"/>
                <a:cs typeface="ＭＳ Ｐゴシック"/>
              </a:rPr>
            </a:br>
            <a:r>
              <a:rPr lang="en-US" sz="2400" b="1" dirty="0" smtClean="0">
                <a:solidFill>
                  <a:srgbClr val="FF6600"/>
                </a:solidFill>
                <a:latin typeface="+mj-lt"/>
                <a:ea typeface="ＭＳ Ｐゴシック"/>
                <a:cs typeface="ＭＳ Ｐゴシック"/>
              </a:rPr>
              <a:t>=&gt; The </a:t>
            </a:r>
            <a:r>
              <a:rPr lang="en-US" sz="2400" b="1" dirty="0">
                <a:solidFill>
                  <a:srgbClr val="FF6600"/>
                </a:solidFill>
                <a:latin typeface="+mj-lt"/>
                <a:ea typeface="ＭＳ Ｐゴシック"/>
                <a:cs typeface="ＭＳ Ｐゴシック"/>
              </a:rPr>
              <a:t>system recovers linearity </a:t>
            </a:r>
            <a:endParaRPr lang="en-US" sz="2400" b="1" dirty="0">
              <a:solidFill>
                <a:srgbClr val="FF6600"/>
              </a:solidFill>
              <a:latin typeface="+mj-lt"/>
              <a:cs typeface="Tahoma"/>
            </a:endParaRPr>
          </a:p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rgbClr val="008000"/>
                </a:solidFill>
                <a:latin typeface="+mj-lt"/>
                <a:ea typeface="ＭＳ Ｐゴシック"/>
                <a:cs typeface="ＭＳ Ｐゴシック"/>
              </a:rPr>
              <a:t>Was the displacement modified by the feedback?</a:t>
            </a:r>
            <a:br>
              <a:rPr lang="en-US" sz="2800" b="1" dirty="0" smtClean="0">
                <a:solidFill>
                  <a:srgbClr val="008000"/>
                </a:solidFill>
                <a:latin typeface="+mj-lt"/>
                <a:ea typeface="ＭＳ Ｐゴシック"/>
                <a:cs typeface="ＭＳ Ｐゴシック"/>
              </a:rPr>
            </a:br>
            <a:r>
              <a:rPr lang="en-US" sz="2400" b="1" dirty="0" smtClean="0">
                <a:solidFill>
                  <a:srgbClr val="FF6600"/>
                </a:solidFill>
                <a:latin typeface="+mj-lt"/>
                <a:ea typeface="ＭＳ Ｐゴシック"/>
                <a:cs typeface="ＭＳ Ｐゴシック"/>
              </a:rPr>
              <a:t>=&gt; Precise knowledge of the control system</a:t>
            </a:r>
          </a:p>
          <a:p>
            <a:pPr marL="118872" indent="0">
              <a:lnSpc>
                <a:spcPct val="120000"/>
              </a:lnSpc>
              <a:buNone/>
            </a:pPr>
            <a:r>
              <a:rPr lang="en-US" sz="2400" b="1" dirty="0" smtClean="0">
                <a:solidFill>
                  <a:srgbClr val="FF6600"/>
                </a:solidFill>
                <a:latin typeface="+mj-lt"/>
                <a:ea typeface="ＭＳ Ｐゴシック"/>
                <a:cs typeface="ＭＳ Ｐゴシック"/>
              </a:rPr>
              <a:t>	for signal reconstruction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34" y="1704673"/>
            <a:ext cx="3475114" cy="2684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120" y="1704672"/>
            <a:ext cx="3022509" cy="2646374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076193" y="2823945"/>
            <a:ext cx="826051" cy="641313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13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96" y="1262785"/>
            <a:ext cx="8379904" cy="51951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latin typeface="+mj-lt"/>
                <a:cs typeface="Tahoma"/>
              </a:rPr>
              <a:t>Elements of a feedback loop</a:t>
            </a:r>
          </a:p>
        </p:txBody>
      </p:sp>
      <p:sp>
        <p:nvSpPr>
          <p:cNvPr id="35" name="テキスト ボックス 10"/>
          <p:cNvSpPr txBox="1"/>
          <p:nvPr/>
        </p:nvSpPr>
        <p:spPr>
          <a:xfrm>
            <a:off x="927100" y="1453194"/>
            <a:ext cx="1814826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disturbance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36" name="テキスト ボックス 11"/>
          <p:cNvSpPr txBox="1"/>
          <p:nvPr/>
        </p:nvSpPr>
        <p:spPr>
          <a:xfrm>
            <a:off x="6998974" y="2304702"/>
            <a:ext cx="1814826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error signal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38" name="テキスト ボックス 15"/>
          <p:cNvSpPr txBox="1"/>
          <p:nvPr/>
        </p:nvSpPr>
        <p:spPr>
          <a:xfrm>
            <a:off x="3632200" y="2535535"/>
            <a:ext cx="10668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sensor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39" name="テキスト ボックス 12"/>
          <p:cNvSpPr txBox="1"/>
          <p:nvPr/>
        </p:nvSpPr>
        <p:spPr>
          <a:xfrm>
            <a:off x="5778500" y="2870200"/>
            <a:ext cx="16002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servo filter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1" name="テキスト ボックス 13"/>
          <p:cNvSpPr txBox="1"/>
          <p:nvPr/>
        </p:nvSpPr>
        <p:spPr>
          <a:xfrm>
            <a:off x="127000" y="3101032"/>
            <a:ext cx="1814826" cy="83099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feedback</a:t>
            </a:r>
          </a:p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signal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42" name="テキスト ボックス 14"/>
          <p:cNvSpPr txBox="1"/>
          <p:nvPr/>
        </p:nvSpPr>
        <p:spPr>
          <a:xfrm>
            <a:off x="1047113" y="2535535"/>
            <a:ext cx="1315087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actuator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3" name="テキスト ボックス 17"/>
          <p:cNvSpPr txBox="1"/>
          <p:nvPr/>
        </p:nvSpPr>
        <p:spPr>
          <a:xfrm>
            <a:off x="5029200" y="4152900"/>
            <a:ext cx="40132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Open loop transfer function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4" name="テキスト ボックス 18"/>
          <p:cNvSpPr txBox="1"/>
          <p:nvPr/>
        </p:nvSpPr>
        <p:spPr>
          <a:xfrm>
            <a:off x="3632200" y="1453194"/>
            <a:ext cx="45593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FE"/>
                </a:solidFill>
              </a:rPr>
              <a:t>stabilized </a:t>
            </a:r>
            <a:r>
              <a:rPr kumimoji="1" lang="en-US" altLang="ja-JP" sz="2400" b="1" dirty="0" smtClean="0">
                <a:solidFill>
                  <a:srgbClr val="FF00FE"/>
                </a:solidFill>
              </a:rPr>
              <a:t>disturbance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81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96" y="1262785"/>
            <a:ext cx="8379904" cy="51951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u="sng" dirty="0" smtClean="0">
                <a:solidFill>
                  <a:srgbClr val="FF6600"/>
                </a:solidFill>
                <a:latin typeface="+mj-lt"/>
                <a:cs typeface="Tahoma"/>
              </a:rPr>
              <a:t>When G is small:</a:t>
            </a:r>
            <a:endParaRPr lang="en-US" sz="2800" b="1" u="sng" dirty="0" smtClean="0">
              <a:solidFill>
                <a:srgbClr val="FF6600"/>
              </a:solidFill>
              <a:latin typeface="+mj-lt"/>
              <a:cs typeface="Tahoma"/>
            </a:endParaRPr>
          </a:p>
        </p:txBody>
      </p:sp>
      <p:sp>
        <p:nvSpPr>
          <p:cNvPr id="35" name="テキスト ボックス 10"/>
          <p:cNvSpPr txBox="1"/>
          <p:nvPr/>
        </p:nvSpPr>
        <p:spPr>
          <a:xfrm>
            <a:off x="927100" y="1453194"/>
            <a:ext cx="1814826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disturbance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36" name="テキスト ボックス 11"/>
          <p:cNvSpPr txBox="1"/>
          <p:nvPr/>
        </p:nvSpPr>
        <p:spPr>
          <a:xfrm>
            <a:off x="6998974" y="2304702"/>
            <a:ext cx="1814826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error signal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38" name="テキスト ボックス 15"/>
          <p:cNvSpPr txBox="1"/>
          <p:nvPr/>
        </p:nvSpPr>
        <p:spPr>
          <a:xfrm>
            <a:off x="3632200" y="2535535"/>
            <a:ext cx="10668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sensor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39" name="テキスト ボックス 12"/>
          <p:cNvSpPr txBox="1"/>
          <p:nvPr/>
        </p:nvSpPr>
        <p:spPr>
          <a:xfrm>
            <a:off x="5778500" y="2870200"/>
            <a:ext cx="16002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servo filter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1" name="テキスト ボックス 13"/>
          <p:cNvSpPr txBox="1"/>
          <p:nvPr/>
        </p:nvSpPr>
        <p:spPr>
          <a:xfrm>
            <a:off x="127000" y="3101032"/>
            <a:ext cx="1814826" cy="83099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feedback</a:t>
            </a:r>
          </a:p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signal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42" name="テキスト ボックス 14"/>
          <p:cNvSpPr txBox="1"/>
          <p:nvPr/>
        </p:nvSpPr>
        <p:spPr>
          <a:xfrm>
            <a:off x="1047113" y="2535535"/>
            <a:ext cx="1315087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actuator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3" name="テキスト ボックス 17"/>
          <p:cNvSpPr txBox="1"/>
          <p:nvPr/>
        </p:nvSpPr>
        <p:spPr>
          <a:xfrm>
            <a:off x="5029200" y="4152900"/>
            <a:ext cx="40132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0000FF"/>
                </a:solidFill>
              </a:rPr>
              <a:t>Open loop transfer function</a:t>
            </a:r>
            <a:endParaRPr kumimoji="1" lang="ja-JP" altLang="en-US" sz="2400" b="1" dirty="0">
              <a:solidFill>
                <a:srgbClr val="0000FF"/>
              </a:solidFill>
            </a:endParaRPr>
          </a:p>
        </p:txBody>
      </p:sp>
      <p:sp>
        <p:nvSpPr>
          <p:cNvPr id="44" name="テキスト ボックス 18"/>
          <p:cNvSpPr txBox="1"/>
          <p:nvPr/>
        </p:nvSpPr>
        <p:spPr>
          <a:xfrm>
            <a:off x="3632200" y="1453194"/>
            <a:ext cx="45593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FE"/>
                </a:solidFill>
              </a:rPr>
              <a:t>stabilized </a:t>
            </a:r>
            <a:r>
              <a:rPr kumimoji="1" lang="en-US" altLang="ja-JP" sz="2400" b="1" dirty="0" smtClean="0">
                <a:solidFill>
                  <a:srgbClr val="FF00FE"/>
                </a:solidFill>
              </a:rPr>
              <a:t>disturbance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972" y="2535535"/>
            <a:ext cx="7248488" cy="1617365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64287" y="4399895"/>
            <a:ext cx="1515393" cy="561687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347642" y="5490249"/>
            <a:ext cx="526772" cy="427779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47113" y="6031944"/>
            <a:ext cx="3651887" cy="426006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33265" y="5014077"/>
            <a:ext cx="526772" cy="427779"/>
          </a:xfrm>
          <a:prstGeom prst="rect">
            <a:avLst/>
          </a:prstGeom>
          <a:solidFill>
            <a:schemeClr val="bg1">
              <a:lumMod val="50000"/>
              <a:alpha val="6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7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770511"/>
          </a:xfrm>
        </p:spPr>
        <p:txBody>
          <a:bodyPr/>
          <a:lstStyle/>
          <a:p>
            <a:r>
              <a:rPr lang="en-US" altLang="ja-JP" dirty="0" smtClean="0"/>
              <a:t>Introduction ~ Control?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0" y="763727"/>
            <a:ext cx="9144000" cy="609427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FF6600"/>
                </a:solidFill>
                <a:cs typeface="Tahoma"/>
              </a:rPr>
              <a:t>When G is </a:t>
            </a:r>
            <a:r>
              <a:rPr lang="en-US" sz="3600" b="1" dirty="0" smtClean="0">
                <a:solidFill>
                  <a:srgbClr val="FF6600"/>
                </a:solidFill>
                <a:cs typeface="Tahoma"/>
              </a:rPr>
              <a:t>big: e.g. G = 10, 100, or 1000</a:t>
            </a:r>
            <a:endParaRPr lang="en-US" sz="2800" b="1" dirty="0">
              <a:solidFill>
                <a:srgbClr val="FF6600"/>
              </a:solidFill>
              <a:cs typeface="Tahoma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2546" y="1883180"/>
            <a:ext cx="4838700" cy="3797300"/>
          </a:xfrm>
          <a:prstGeom prst="rect">
            <a:avLst/>
          </a:prstGeom>
        </p:spPr>
      </p:pic>
      <p:sp>
        <p:nvSpPr>
          <p:cNvPr id="22" name="テキスト ボックス 10"/>
          <p:cNvSpPr txBox="1"/>
          <p:nvPr/>
        </p:nvSpPr>
        <p:spPr>
          <a:xfrm>
            <a:off x="1299147" y="2325476"/>
            <a:ext cx="509768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FF00FE"/>
                </a:solidFill>
              </a:rPr>
              <a:t>dx</a:t>
            </a:r>
            <a:endParaRPr kumimoji="1" lang="ja-JP" altLang="en-US" sz="2400" b="1" dirty="0">
              <a:solidFill>
                <a:srgbClr val="FF00FE"/>
              </a:solidFill>
            </a:endParaRPr>
          </a:p>
        </p:txBody>
      </p:sp>
      <p:sp>
        <p:nvSpPr>
          <p:cNvPr id="23" name="テキスト ボックス 10"/>
          <p:cNvSpPr txBox="1"/>
          <p:nvPr/>
        </p:nvSpPr>
        <p:spPr>
          <a:xfrm>
            <a:off x="3478557" y="1421515"/>
            <a:ext cx="5771283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err="1" smtClean="0">
                <a:solidFill>
                  <a:srgbClr val="FF00FE"/>
                </a:solidFill>
              </a:rPr>
              <a:t>dx</a:t>
            </a:r>
            <a:r>
              <a:rPr kumimoji="1" lang="en-US" altLang="ja-JP" sz="2400" b="1" baseline="-25000" dirty="0" err="1" smtClean="0">
                <a:solidFill>
                  <a:srgbClr val="FF00FE"/>
                </a:solidFill>
              </a:rPr>
              <a:t>s</a:t>
            </a:r>
            <a:r>
              <a:rPr lang="en-US" altLang="ja-JP" sz="2400" b="1" dirty="0" smtClean="0">
                <a:solidFill>
                  <a:srgbClr val="FF00FE"/>
                </a:solidFill>
              </a:rPr>
              <a:t>= dx/(1+G) = 0.09 dx, 0.01 dx, 0.001 dx</a:t>
            </a:r>
            <a:endParaRPr kumimoji="1" lang="ja-JP" altLang="en-US" sz="2400" b="1" baseline="-25000" dirty="0">
              <a:solidFill>
                <a:srgbClr val="FF00FE"/>
              </a:solidFill>
            </a:endParaRPr>
          </a:p>
        </p:txBody>
      </p:sp>
      <p:sp>
        <p:nvSpPr>
          <p:cNvPr id="24" name="テキスト ボックス 10"/>
          <p:cNvSpPr txBox="1"/>
          <p:nvPr/>
        </p:nvSpPr>
        <p:spPr>
          <a:xfrm>
            <a:off x="6770900" y="2453686"/>
            <a:ext cx="2373100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err="1" smtClean="0">
                <a:solidFill>
                  <a:srgbClr val="FF00FE"/>
                </a:solidFill>
              </a:rPr>
              <a:t>V</a:t>
            </a:r>
            <a:r>
              <a:rPr kumimoji="1" lang="en-US" altLang="ja-JP" sz="2400" b="1" baseline="-25000" dirty="0" err="1" smtClean="0">
                <a:solidFill>
                  <a:srgbClr val="FF00FE"/>
                </a:solidFill>
              </a:rPr>
              <a:t>err</a:t>
            </a:r>
            <a:r>
              <a:rPr lang="en-US" altLang="ja-JP" sz="2400" b="1" dirty="0" smtClean="0">
                <a:solidFill>
                  <a:srgbClr val="FF00FE"/>
                </a:solidFill>
              </a:rPr>
              <a:t>= dx H /(1+G)</a:t>
            </a:r>
            <a:endParaRPr kumimoji="1" lang="ja-JP" altLang="en-US" sz="2400" b="1" baseline="-25000" dirty="0">
              <a:solidFill>
                <a:srgbClr val="FF00FE"/>
              </a:solidFill>
            </a:endParaRPr>
          </a:p>
        </p:txBody>
      </p:sp>
      <p:sp>
        <p:nvSpPr>
          <p:cNvPr id="25" name="テキスト ボックス 10"/>
          <p:cNvSpPr txBox="1"/>
          <p:nvPr/>
        </p:nvSpPr>
        <p:spPr>
          <a:xfrm>
            <a:off x="1472490" y="5695257"/>
            <a:ext cx="4942102" cy="830997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err="1" smtClean="0">
                <a:solidFill>
                  <a:srgbClr val="FF00FE"/>
                </a:solidFill>
              </a:rPr>
              <a:t>V</a:t>
            </a:r>
            <a:r>
              <a:rPr kumimoji="1" lang="en-US" altLang="ja-JP" sz="2400" b="1" baseline="-25000" dirty="0" err="1" smtClean="0">
                <a:solidFill>
                  <a:srgbClr val="FF00FE"/>
                </a:solidFill>
              </a:rPr>
              <a:t>fb</a:t>
            </a:r>
            <a:r>
              <a:rPr kumimoji="1" lang="en-US" altLang="ja-JP" sz="2400" b="1" baseline="-25000" dirty="0" smtClean="0">
                <a:solidFill>
                  <a:srgbClr val="FF00FE"/>
                </a:solidFill>
              </a:rPr>
              <a:t> </a:t>
            </a:r>
            <a:r>
              <a:rPr lang="en-US" altLang="ja-JP" sz="2400" b="1" dirty="0" smtClean="0">
                <a:solidFill>
                  <a:srgbClr val="FF00FE"/>
                </a:solidFill>
              </a:rPr>
              <a:t>= G/(1+G) /A dx</a:t>
            </a:r>
          </a:p>
          <a:p>
            <a:r>
              <a:rPr lang="en-US" altLang="ja-JP" sz="2400" b="1" dirty="0" smtClean="0">
                <a:solidFill>
                  <a:srgbClr val="FF00FE"/>
                </a:solidFill>
              </a:rPr>
              <a:t>= 0.91 dx/A, 0.99 dx/A, 0.999 dx/A</a:t>
            </a:r>
          </a:p>
        </p:txBody>
      </p:sp>
      <p:sp>
        <p:nvSpPr>
          <p:cNvPr id="26" name="テキスト ボックス 10"/>
          <p:cNvSpPr txBox="1"/>
          <p:nvPr/>
        </p:nvSpPr>
        <p:spPr>
          <a:xfrm>
            <a:off x="802373" y="3950007"/>
            <a:ext cx="1340234" cy="1200328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FE"/>
                </a:solidFill>
              </a:rPr>
              <a:t>0.91 dx,</a:t>
            </a:r>
            <a:br>
              <a:rPr lang="en-US" altLang="ja-JP" sz="2400" b="1" dirty="0" smtClean="0">
                <a:solidFill>
                  <a:srgbClr val="FF00FE"/>
                </a:solidFill>
              </a:rPr>
            </a:br>
            <a:r>
              <a:rPr lang="en-US" altLang="ja-JP" sz="2400" b="1" dirty="0" smtClean="0">
                <a:solidFill>
                  <a:srgbClr val="FF00FE"/>
                </a:solidFill>
              </a:rPr>
              <a:t>0.99 dx,</a:t>
            </a:r>
          </a:p>
          <a:p>
            <a:r>
              <a:rPr lang="en-US" altLang="ja-JP" sz="2400" b="1" dirty="0" smtClean="0">
                <a:solidFill>
                  <a:srgbClr val="FF00FE"/>
                </a:solidFill>
              </a:rPr>
              <a:t>0.999 dx</a:t>
            </a:r>
          </a:p>
        </p:txBody>
      </p:sp>
      <p:sp>
        <p:nvSpPr>
          <p:cNvPr id="28" name="Rectangular Callout 27"/>
          <p:cNvSpPr/>
          <p:nvPr/>
        </p:nvSpPr>
        <p:spPr>
          <a:xfrm>
            <a:off x="192437" y="2787141"/>
            <a:ext cx="2109743" cy="811544"/>
          </a:xfrm>
          <a:prstGeom prst="wedgeRectCallout">
            <a:avLst>
              <a:gd name="adj1" fmla="val 14979"/>
              <a:gd name="adj2" fmla="val 11918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r>
              <a:rPr lang="en-US" dirty="0" smtClean="0"/>
              <a:t>ctuator range</a:t>
            </a:r>
            <a:endParaRPr lang="en-US" dirty="0"/>
          </a:p>
        </p:txBody>
      </p:sp>
      <p:sp>
        <p:nvSpPr>
          <p:cNvPr id="29" name="Rectangular Callout 28"/>
          <p:cNvSpPr/>
          <p:nvPr/>
        </p:nvSpPr>
        <p:spPr>
          <a:xfrm>
            <a:off x="6557561" y="5449020"/>
            <a:ext cx="2006067" cy="1182892"/>
          </a:xfrm>
          <a:prstGeom prst="wedgeRectCallout">
            <a:avLst>
              <a:gd name="adj1" fmla="val -63682"/>
              <a:gd name="adj2" fmla="val -12485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Filter frequency response / loop stability</a:t>
            </a:r>
            <a:endParaRPr lang="en-US" dirty="0"/>
          </a:p>
        </p:txBody>
      </p:sp>
      <p:sp>
        <p:nvSpPr>
          <p:cNvPr id="30" name="Rectangular Callout 29"/>
          <p:cNvSpPr/>
          <p:nvPr/>
        </p:nvSpPr>
        <p:spPr>
          <a:xfrm>
            <a:off x="6770900" y="3497679"/>
            <a:ext cx="2006067" cy="1299873"/>
          </a:xfrm>
          <a:prstGeom prst="wedgeRectCallout">
            <a:avLst>
              <a:gd name="adj1" fmla="val -113565"/>
              <a:gd name="adj2" fmla="val -10278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Residual error</a:t>
            </a:r>
          </a:p>
          <a:p>
            <a:pPr algn="ctr"/>
            <a:r>
              <a:rPr lang="en-US" dirty="0" err="1" smtClean="0"/>
              <a:t>vs</a:t>
            </a:r>
            <a:endParaRPr lang="en-US" dirty="0"/>
          </a:p>
          <a:p>
            <a:pPr algn="ctr"/>
            <a:r>
              <a:rPr lang="en-US" dirty="0" smtClean="0"/>
              <a:t>Sensor linear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05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モジュール">
  <a:themeElements>
    <a:clrScheme name="モジュール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モジュール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モジュール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モジュール.thmx</Template>
  <TotalTime>7161</TotalTime>
  <Words>1429</Words>
  <Application>Microsoft Macintosh PowerPoint</Application>
  <PresentationFormat>On-screen Show (4:3)</PresentationFormat>
  <Paragraphs>391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モジュール</vt:lpstr>
      <vt:lpstr>Control system in Gravitational Wave Detectors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Introduction ~ Control?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Linear systems and their stability</vt:lpstr>
      <vt:lpstr>Control system components in GW detectors</vt:lpstr>
      <vt:lpstr>Control systems</vt:lpstr>
      <vt:lpstr>Interferometer control system</vt:lpstr>
      <vt:lpstr>Local Sensors</vt:lpstr>
      <vt:lpstr>Local Sensors</vt:lpstr>
      <vt:lpstr>Local Sensors</vt:lpstr>
      <vt:lpstr>Local Sensors</vt:lpstr>
      <vt:lpstr>Local Sensors</vt:lpstr>
      <vt:lpstr>Local Sensors</vt:lpstr>
      <vt:lpstr>Local Sensors</vt:lpstr>
      <vt:lpstr>Acutuators</vt:lpstr>
      <vt:lpstr>Acutuators (Mechanical)</vt:lpstr>
      <vt:lpstr>Acutuators  (Mechanical)</vt:lpstr>
      <vt:lpstr>Acutuators  (Mechanical)</vt:lpstr>
      <vt:lpstr>Acutuators (Optical)</vt:lpstr>
      <vt:lpstr>Acutuators (Optical)</vt:lpstr>
      <vt:lpstr>Acutuators (Optical)</vt:lpstr>
      <vt:lpstr>Servo Controller</vt:lpstr>
      <vt:lpstr>Servo Controller</vt:lpstr>
      <vt:lpstr>Analog/Digital interface</vt:lpstr>
      <vt:lpstr>Control room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Arai Koji</dc:creator>
  <cp:lastModifiedBy>Koji Arai</cp:lastModifiedBy>
  <cp:revision>237</cp:revision>
  <dcterms:created xsi:type="dcterms:W3CDTF">2010-06-17T21:13:06Z</dcterms:created>
  <dcterms:modified xsi:type="dcterms:W3CDTF">2014-12-17T00:10:56Z</dcterms:modified>
</cp:coreProperties>
</file>