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49" r:id="rId2"/>
    <p:sldId id="384" r:id="rId3"/>
    <p:sldId id="379" r:id="rId4"/>
    <p:sldId id="386" r:id="rId5"/>
    <p:sldId id="38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D9"/>
    <a:srgbClr val="EDF9B5"/>
    <a:srgbClr val="F2FF87"/>
    <a:srgbClr val="64CB77"/>
    <a:srgbClr val="F0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5" autoAdjust="0"/>
    <p:restoredTop sz="91284" autoAdjust="0"/>
  </p:normalViewPr>
  <p:slideViewPr>
    <p:cSldViewPr>
      <p:cViewPr>
        <p:scale>
          <a:sx n="150" d="100"/>
          <a:sy n="150" d="100"/>
        </p:scale>
        <p:origin x="-314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9/12/14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348413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  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modeling </a:t>
            </a:r>
            <a:r>
              <a:rPr kumimoji="0" lang="en-US" altLang="ja-JP" sz="1400" dirty="0" err="1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mtg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 9/12/2014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pic>
        <p:nvPicPr>
          <p:cNvPr id="1031" name="Picture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-G1401117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"/>
            <a:ext cx="7924800" cy="1371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ja-JP" sz="3000" dirty="0" smtClean="0"/>
              <a:t>H1 and model by FFT+COC</a:t>
            </a:r>
            <a:br>
              <a:rPr kumimoji="1" lang="en-US" altLang="ja-JP" sz="3000" dirty="0" smtClean="0"/>
            </a:br>
            <a:r>
              <a:rPr kumimoji="1" lang="en-US" altLang="ja-JP" sz="2400" dirty="0" smtClean="0"/>
              <a:t>Hiro Yamamoto   LIGO/Caltech</a:t>
            </a:r>
            <a:endParaRPr kumimoji="1" lang="ja-JP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kumimoji="1" lang="en-US" altLang="ja-JP" sz="2800" dirty="0" smtClean="0"/>
              <a:t>Effects of ITM SPTWE</a:t>
            </a:r>
          </a:p>
          <a:p>
            <a:r>
              <a:rPr kumimoji="1" lang="en-US" altLang="ja-JP" sz="2800" dirty="0" smtClean="0"/>
              <a:t>Simple Contrast Defect calculation</a:t>
            </a:r>
          </a:p>
          <a:p>
            <a:r>
              <a:rPr kumimoji="1" lang="en-US" altLang="ja-JP" sz="2800" dirty="0" smtClean="0"/>
              <a:t>Beam size effect</a:t>
            </a:r>
          </a:p>
          <a:p>
            <a:r>
              <a:rPr kumimoji="1" lang="en-US" altLang="ja-JP" sz="2800" dirty="0" smtClean="0"/>
              <a:t>PRMI </a:t>
            </a:r>
            <a:r>
              <a:rPr kumimoji="1" lang="en-US" altLang="ja-JP" sz="2800" dirty="0" err="1" smtClean="0"/>
              <a:t>vs</a:t>
            </a:r>
            <a:r>
              <a:rPr kumimoji="1" lang="en-US" altLang="ja-JP" sz="2800" dirty="0" smtClean="0"/>
              <a:t> PRFPM ⇔ SB </a:t>
            </a:r>
            <a:r>
              <a:rPr kumimoji="1" lang="en-US" altLang="ja-JP" sz="2800" dirty="0" err="1" smtClean="0"/>
              <a:t>vs</a:t>
            </a:r>
            <a:r>
              <a:rPr kumimoji="1" lang="en-US" altLang="ja-JP" sz="2800" dirty="0" smtClean="0"/>
              <a:t> CR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358318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ITM SPTWE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(</a:t>
            </a:r>
            <a:r>
              <a:rPr kumimoji="1" lang="en-US" altLang="ja-JP" sz="2800" dirty="0" smtClean="0"/>
              <a:t>tilt, power removed</a:t>
            </a:r>
            <a:r>
              <a:rPr kumimoji="1" lang="en-US" altLang="ja-JP" dirty="0" smtClean="0"/>
              <a:t>)</a:t>
            </a:r>
            <a:br>
              <a:rPr kumimoji="1" lang="en-US" altLang="ja-JP" dirty="0" smtClean="0"/>
            </a:br>
            <a:r>
              <a:rPr kumimoji="1" lang="en-US" altLang="ja-JP" dirty="0" smtClean="0"/>
              <a:t>and BS maps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5" name="Picture 4" descr="ITMTW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600200"/>
            <a:ext cx="6629400" cy="5122718"/>
          </a:xfrm>
          <a:prstGeom prst="rect">
            <a:avLst/>
          </a:prstGeom>
        </p:spPr>
      </p:pic>
      <p:pic>
        <p:nvPicPr>
          <p:cNvPr id="6" name="Picture 5" descr="BSma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82" y="2286000"/>
            <a:ext cx="3827318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838200"/>
            <a:ext cx="2057400" cy="17224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7781624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239000" cy="762000"/>
          </a:xfrm>
        </p:spPr>
        <p:txBody>
          <a:bodyPr/>
          <a:lstStyle/>
          <a:p>
            <a:r>
              <a:rPr kumimoji="1" lang="en-US" altLang="ja-JP" dirty="0" smtClean="0"/>
              <a:t>Contrast Defect estimation</a:t>
            </a:r>
            <a:endParaRPr kumimoji="1" lang="ja-JP" altLang="en-US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422256"/>
              </p:ext>
            </p:extLst>
          </p:nvPr>
        </p:nvGraphicFramePr>
        <p:xfrm>
          <a:off x="76200" y="1676400"/>
          <a:ext cx="56827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3" imgW="3517900" imgH="660400" progId="Equation.DSMT4">
                  <p:embed/>
                </p:oleObj>
              </mc:Choice>
              <mc:Fallback>
                <p:oleObj name="Equation" r:id="rId3" imgW="35179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676400"/>
                        <a:ext cx="568276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41" descr="CDestimatio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/>
          <a:stretch/>
        </p:blipFill>
        <p:spPr>
          <a:xfrm>
            <a:off x="228600" y="2844800"/>
            <a:ext cx="5486400" cy="39473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Picture 2" descr="Screen Shot 2014-09-12 at 10.33.37 AM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143"/>
            <a:ext cx="2971800" cy="2667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410200" y="1447800"/>
            <a:ext cx="37338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16600" y="990600"/>
            <a:ext cx="3302000" cy="3009900"/>
            <a:chOff x="5791200" y="1790700"/>
            <a:chExt cx="3302000" cy="3009900"/>
          </a:xfrm>
        </p:grpSpPr>
        <p:sp>
          <p:nvSpPr>
            <p:cNvPr id="5" name="Rectangle 4"/>
            <p:cNvSpPr/>
            <p:nvPr/>
          </p:nvSpPr>
          <p:spPr bwMode="auto">
            <a:xfrm>
              <a:off x="5867400" y="2019300"/>
              <a:ext cx="1295400" cy="2286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rot="16200000">
              <a:off x="7620000" y="3009900"/>
              <a:ext cx="1295400" cy="2286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18900000">
              <a:off x="6063315" y="2901015"/>
              <a:ext cx="1295400" cy="2286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6477000" y="2057400"/>
              <a:ext cx="0" cy="80010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629400" y="2019300"/>
              <a:ext cx="0" cy="232410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010400" y="2933700"/>
              <a:ext cx="1371600" cy="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6" idx="2"/>
            </p:cNvCxnSpPr>
            <p:nvPr/>
          </p:nvCxnSpPr>
          <p:spPr bwMode="auto">
            <a:xfrm flipH="1">
              <a:off x="6858000" y="3124200"/>
              <a:ext cx="1524000" cy="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858000" y="3124200"/>
              <a:ext cx="0" cy="72390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30417"/>
                </p:ext>
              </p:extLst>
            </p:nvPr>
          </p:nvGraphicFramePr>
          <p:xfrm>
            <a:off x="6705600" y="3886200"/>
            <a:ext cx="2387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Equation" r:id="rId7" imgW="1193800" imgH="203200" progId="Equation.DSMT4">
                    <p:embed/>
                  </p:oleObj>
                </mc:Choice>
                <mc:Fallback>
                  <p:oleObj name="Equation" r:id="rId7" imgW="1193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05600" y="3886200"/>
                          <a:ext cx="23876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871227"/>
                </p:ext>
              </p:extLst>
            </p:nvPr>
          </p:nvGraphicFramePr>
          <p:xfrm>
            <a:off x="6019800" y="4343400"/>
            <a:ext cx="2387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Equation" r:id="rId9" imgW="1193800" imgH="228600" progId="Equation.DSMT4">
                    <p:embed/>
                  </p:oleObj>
                </mc:Choice>
                <mc:Fallback>
                  <p:oleObj name="Equation" r:id="rId9" imgW="1193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19800" y="4343400"/>
                          <a:ext cx="2387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713719"/>
                </p:ext>
              </p:extLst>
            </p:nvPr>
          </p:nvGraphicFramePr>
          <p:xfrm>
            <a:off x="7391400" y="1866900"/>
            <a:ext cx="355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Equation" r:id="rId11" imgW="177800" imgH="228600" progId="Equation.DSMT4">
                    <p:embed/>
                  </p:oleObj>
                </mc:Choice>
                <mc:Fallback>
                  <p:oleObj name="Equation" r:id="rId11" imgW="177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391400" y="1866900"/>
                          <a:ext cx="3556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372706"/>
                </p:ext>
              </p:extLst>
            </p:nvPr>
          </p:nvGraphicFramePr>
          <p:xfrm>
            <a:off x="8229600" y="17907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Equation" r:id="rId13" imgW="177800" imgH="203200" progId="Equation.DSMT4">
                    <p:embed/>
                  </p:oleObj>
                </mc:Choice>
                <mc:Fallback>
                  <p:oleObj name="Equation" r:id="rId13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229600" y="1790700"/>
                          <a:ext cx="3556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Arrow Connector 31"/>
            <p:cNvCxnSpPr/>
            <p:nvPr/>
          </p:nvCxnSpPr>
          <p:spPr bwMode="auto">
            <a:xfrm>
              <a:off x="8077200" y="2324100"/>
              <a:ext cx="381000" cy="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7315200" y="1866900"/>
              <a:ext cx="0" cy="38100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6" name="Right Arrow 25"/>
            <p:cNvSpPr/>
            <p:nvPr/>
          </p:nvSpPr>
          <p:spPr bwMode="auto">
            <a:xfrm>
              <a:off x="5791200" y="2895600"/>
              <a:ext cx="609600" cy="228600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rgbClr val="D49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16200000">
            <a:off x="5279330" y="5160070"/>
            <a:ext cx="10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LLO case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3264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PRMI </a:t>
            </a:r>
            <a:r>
              <a:rPr kumimoji="1" lang="en-US" altLang="ja-JP" dirty="0" err="1"/>
              <a:t>vs</a:t>
            </a:r>
            <a:r>
              <a:rPr kumimoji="1" lang="en-US" altLang="ja-JP" dirty="0"/>
              <a:t> PRFPM ⇔ SB </a:t>
            </a:r>
            <a:r>
              <a:rPr kumimoji="1" lang="en-US" altLang="ja-JP" dirty="0" err="1"/>
              <a:t>vs</a:t>
            </a:r>
            <a:r>
              <a:rPr kumimoji="1" lang="en-US" altLang="ja-JP" dirty="0"/>
              <a:t> CR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800600"/>
          </a:xfrm>
        </p:spPr>
        <p:txBody>
          <a:bodyPr/>
          <a:lstStyle/>
          <a:p>
            <a:r>
              <a:rPr kumimoji="1" lang="en-US" altLang="ja-JP" dirty="0" smtClean="0"/>
              <a:t>When arms are attached, CR does not see none of these</a:t>
            </a:r>
          </a:p>
          <a:p>
            <a:pPr lvl="1"/>
            <a:r>
              <a:rPr kumimoji="1" lang="en-US" altLang="ja-JP" dirty="0" smtClean="0"/>
              <a:t>Arm modes determine the CR mode</a:t>
            </a:r>
          </a:p>
          <a:p>
            <a:pPr lvl="1"/>
            <a:r>
              <a:rPr kumimoji="1" lang="en-US" altLang="ja-JP" dirty="0" smtClean="0"/>
              <a:t>H1 : CD 190, PRG 40, w(ITM) = 5.3cm</a:t>
            </a:r>
          </a:p>
          <a:p>
            <a:pPr lvl="1"/>
            <a:r>
              <a:rPr kumimoji="1" lang="en-US" altLang="ja-JP" dirty="0" smtClean="0"/>
              <a:t>L1 : CD 280, PRG 40, w(ITM) = 5.3cm</a:t>
            </a:r>
          </a:p>
          <a:p>
            <a:r>
              <a:rPr kumimoji="1" lang="en-US" altLang="ja-JP" dirty="0" smtClean="0"/>
              <a:t>The mode seen in PRMI without arm is the mode of BS with arm attached</a:t>
            </a:r>
          </a:p>
          <a:p>
            <a:r>
              <a:rPr kumimoji="1" lang="en-US" altLang="ja-JP" dirty="0" smtClean="0"/>
              <a:t>When CP is used to compensate the large diverging lens, SB mode matches with CR mode and the beam size is optimal (5.3cm)</a:t>
            </a:r>
          </a:p>
          <a:p>
            <a:r>
              <a:rPr kumimoji="1" lang="en-US" altLang="ja-JP" dirty="0" smtClean="0"/>
              <a:t>When RH is used to compensate the </a:t>
            </a:r>
            <a:r>
              <a:rPr kumimoji="1" lang="en-US" altLang="ja-JP" dirty="0"/>
              <a:t>large diverging </a:t>
            </a:r>
            <a:r>
              <a:rPr kumimoji="1" lang="en-US" altLang="ja-JP" dirty="0" smtClean="0"/>
              <a:t>lens</a:t>
            </a:r>
          </a:p>
          <a:p>
            <a:pPr lvl="1"/>
            <a:r>
              <a:rPr kumimoji="1" lang="en-US" altLang="ja-JP" dirty="0" smtClean="0"/>
              <a:t>Modes of CR and SB mismatch</a:t>
            </a:r>
          </a:p>
          <a:p>
            <a:pPr lvl="1"/>
            <a:r>
              <a:rPr kumimoji="1" lang="en-US" altLang="ja-JP" dirty="0" smtClean="0"/>
              <a:t>SB beam on ITM becomes larger (5.7~6.6cm) and ITM non uniformity affects more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2846021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 coupling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beam size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5000"/>
            <a:ext cx="4670854" cy="2057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04026"/>
              </p:ext>
            </p:extLst>
          </p:nvPr>
        </p:nvGraphicFramePr>
        <p:xfrm>
          <a:off x="1676400" y="4343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5.3cm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6.6cm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ITMX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1.1%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3.2%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ITMY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0.2%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1.0%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824494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21683</TotalTime>
  <Pages>0</Pages>
  <Words>187</Words>
  <Characters>0</Characters>
  <Application>Microsoft Macintosh PowerPoint</Application>
  <PresentationFormat>On-screen Show (4:3)</PresentationFormat>
  <Lines>0</Lines>
  <Paragraphs>32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Title &amp; Bullets</vt:lpstr>
      <vt:lpstr>Equation</vt:lpstr>
      <vt:lpstr>H1 and model by FFT+COC Hiro Yamamoto   LIGO/Caltech</vt:lpstr>
      <vt:lpstr>ITM SPTWE (tilt, power removed) and BS maps</vt:lpstr>
      <vt:lpstr>Contrast Defect estimation</vt:lpstr>
      <vt:lpstr>PRMI vs PRFPM ⇔ SB vs CR</vt:lpstr>
      <vt:lpstr>Mode coupling vs beam size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341</cp:revision>
  <cp:lastPrinted>2014-03-25T11:40:35Z</cp:lastPrinted>
  <dcterms:created xsi:type="dcterms:W3CDTF">2010-10-20T22:04:27Z</dcterms:created>
  <dcterms:modified xsi:type="dcterms:W3CDTF">2014-09-12T17:36:19Z</dcterms:modified>
</cp:coreProperties>
</file>