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embeddings/oleObject1.bin" ContentType="application/vnd.openxmlformats-officedocument.oleObject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embeddings/oleObject2.bin" ContentType="application/vnd.openxmlformats-officedocument.oleObject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9" r:id="rId1"/>
    <p:sldMasterId id="2147483690" r:id="rId2"/>
  </p:sldMasterIdLst>
  <p:notesMasterIdLst>
    <p:notesMasterId r:id="rId21"/>
  </p:notesMasterIdLst>
  <p:handoutMasterIdLst>
    <p:handoutMasterId r:id="rId22"/>
  </p:handoutMasterIdLst>
  <p:sldIdLst>
    <p:sldId id="257" r:id="rId3"/>
    <p:sldId id="258" r:id="rId4"/>
    <p:sldId id="259" r:id="rId5"/>
    <p:sldId id="296" r:id="rId6"/>
    <p:sldId id="298" r:id="rId7"/>
    <p:sldId id="306" r:id="rId8"/>
    <p:sldId id="261" r:id="rId9"/>
    <p:sldId id="307" r:id="rId10"/>
    <p:sldId id="288" r:id="rId11"/>
    <p:sldId id="299" r:id="rId12"/>
    <p:sldId id="300" r:id="rId13"/>
    <p:sldId id="301" r:id="rId14"/>
    <p:sldId id="302" r:id="rId15"/>
    <p:sldId id="303" r:id="rId16"/>
    <p:sldId id="304" r:id="rId17"/>
    <p:sldId id="305" r:id="rId18"/>
    <p:sldId id="308" r:id="rId19"/>
    <p:sldId id="265" r:id="rId20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b="1" i="1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i="1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i="1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i="1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i="1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b="1" i="1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b="1" i="1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b="1" i="1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b="1" i="1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4080"/>
    <a:srgbClr val="66CCFF"/>
    <a:srgbClr val="00FFFF"/>
    <a:srgbClr val="DE76FF"/>
    <a:srgbClr val="326464"/>
    <a:srgbClr val="E20613"/>
    <a:srgbClr val="FC950C"/>
    <a:srgbClr val="E4EBFC"/>
    <a:srgbClr val="E4EBFF"/>
    <a:srgbClr val="3773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46" autoAdjust="0"/>
    <p:restoredTop sz="93033" autoAdjust="0"/>
  </p:normalViewPr>
  <p:slideViewPr>
    <p:cSldViewPr>
      <p:cViewPr>
        <p:scale>
          <a:sx n="100" d="100"/>
          <a:sy n="100" d="100"/>
        </p:scale>
        <p:origin x="-1808" y="-2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notesViewPr>
    <p:cSldViewPr>
      <p:cViewPr varScale="1">
        <p:scale>
          <a:sx n="97" d="100"/>
          <a:sy n="97" d="100"/>
        </p:scale>
        <p:origin x="-3528" y="-90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notesMaster" Target="notesMasters/notesMaster1.xml"/><Relationship Id="rId22" Type="http://schemas.openxmlformats.org/officeDocument/2006/relationships/handoutMaster" Target="handoutMasters/handout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38488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52" tIns="47576" rIns="95152" bIns="47576" numCol="1" anchor="t" anchorCtr="0" compatLnSpc="1">
            <a:prstTxWarp prst="textNoShape">
              <a:avLst/>
            </a:prstTxWarp>
          </a:bodyPr>
          <a:lstStyle>
            <a:lvl1pPr defTabSz="950913">
              <a:defRPr sz="1200" b="0"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59250" y="0"/>
            <a:ext cx="314007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52" tIns="47576" rIns="95152" bIns="47576" numCol="1" anchor="t" anchorCtr="0" compatLnSpc="1">
            <a:prstTxWarp prst="textNoShape">
              <a:avLst/>
            </a:prstTxWarp>
          </a:bodyPr>
          <a:lstStyle>
            <a:lvl1pPr algn="r" defTabSz="950913">
              <a:defRPr sz="1200" b="0"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12250"/>
            <a:ext cx="3138488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52" tIns="47576" rIns="95152" bIns="47576" numCol="1" anchor="b" anchorCtr="0" compatLnSpc="1">
            <a:prstTxWarp prst="textNoShape">
              <a:avLst/>
            </a:prstTxWarp>
          </a:bodyPr>
          <a:lstStyle>
            <a:lvl1pPr defTabSz="950913">
              <a:defRPr sz="1200" b="0"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59250" y="9112250"/>
            <a:ext cx="314007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52" tIns="47576" rIns="95152" bIns="47576" numCol="1" anchor="b" anchorCtr="0" compatLnSpc="1">
            <a:prstTxWarp prst="textNoShape">
              <a:avLst/>
            </a:prstTxWarp>
          </a:bodyPr>
          <a:lstStyle>
            <a:lvl1pPr algn="r" defTabSz="950913">
              <a:defRPr sz="1200" b="0" i="0"/>
            </a:lvl1pPr>
          </a:lstStyle>
          <a:p>
            <a:pPr>
              <a:defRPr/>
            </a:pPr>
            <a:fld id="{ADB36573-810E-4163-9A1E-EE3C2B707E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88046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5152" tIns="47576" rIns="95152" bIns="47576" numCol="1" anchor="t" anchorCtr="0" compatLnSpc="1">
            <a:prstTxWarp prst="textNoShape">
              <a:avLst/>
            </a:prstTxWarp>
          </a:bodyPr>
          <a:lstStyle>
            <a:lvl1pPr defTabSz="950913">
              <a:defRPr sz="1200" b="0"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5152" tIns="47576" rIns="95152" bIns="47576" numCol="1" anchor="t" anchorCtr="0" compatLnSpc="1">
            <a:prstTxWarp prst="textNoShape">
              <a:avLst/>
            </a:prstTxWarp>
          </a:bodyPr>
          <a:lstStyle>
            <a:lvl1pPr algn="r" defTabSz="950913">
              <a:defRPr sz="1200" b="0"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6313" y="4560888"/>
            <a:ext cx="5362575" cy="43195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5152" tIns="47576" rIns="95152" bIns="4757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5152" tIns="47576" rIns="95152" bIns="47576" numCol="1" anchor="b" anchorCtr="0" compatLnSpc="1">
            <a:prstTxWarp prst="textNoShape">
              <a:avLst/>
            </a:prstTxWarp>
          </a:bodyPr>
          <a:lstStyle>
            <a:lvl1pPr defTabSz="950913">
              <a:defRPr sz="1200" b="0"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5152" tIns="47576" rIns="95152" bIns="47576" numCol="1" anchor="b" anchorCtr="0" compatLnSpc="1">
            <a:prstTxWarp prst="textNoShape">
              <a:avLst/>
            </a:prstTxWarp>
          </a:bodyPr>
          <a:lstStyle>
            <a:lvl1pPr algn="r" defTabSz="950913">
              <a:defRPr sz="1200" b="0" i="0"/>
            </a:lvl1pPr>
          </a:lstStyle>
          <a:p>
            <a:pPr>
              <a:defRPr/>
            </a:pPr>
            <a:fld id="{176FA1F7-3E0A-4549-A19A-F1A1F9D694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22752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2B8B73E-4781-4FBE-960F-3AB30D0B800F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3102340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76FA1F7-3E0A-4549-A19A-F1A1F9D694F5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6005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76FA1F7-3E0A-4549-A19A-F1A1F9D694F5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7890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76FA1F7-3E0A-4549-A19A-F1A1F9D694F5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4104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76FA1F7-3E0A-4549-A19A-F1A1F9D694F5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7033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76FA1F7-3E0A-4549-A19A-F1A1F9D694F5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9978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28600"/>
            <a:ext cx="6858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vmlDrawing" Target="../drawings/vmlDrawing1.vml"/><Relationship Id="rId8" Type="http://schemas.openxmlformats.org/officeDocument/2006/relationships/oleObject" Target="../embeddings/oleObject1.bin"/><Relationship Id="rId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4" Type="http://schemas.openxmlformats.org/officeDocument/2006/relationships/theme" Target="../theme/theme2.xml"/><Relationship Id="rId1" Type="http://schemas.openxmlformats.org/officeDocument/2006/relationships/slideLayout" Target="../slideLayouts/slideLayout6.xml"/><Relationship Id="rId2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488C4">
                <a:alpha val="0"/>
              </a:srgbClr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00200"/>
            <a:ext cx="77724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32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600200" y="228600"/>
            <a:ext cx="6858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4479925" y="3189288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4479925" y="3108325"/>
            <a:ext cx="523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083" name="Rectangle 11"/>
          <p:cNvSpPr>
            <a:spLocks noChangeArrowheads="1"/>
          </p:cNvSpPr>
          <p:nvPr/>
        </p:nvSpPr>
        <p:spPr bwMode="auto">
          <a:xfrm>
            <a:off x="0" y="1219200"/>
            <a:ext cx="9132888" cy="38100"/>
          </a:xfrm>
          <a:prstGeom prst="rect">
            <a:avLst/>
          </a:prstGeom>
          <a:gradFill flip="none" rotWithShape="1"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path path="circle">
              <a:fillToRect l="100000" b="100000"/>
            </a:path>
            <a:tileRect t="-100000" r="-100000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aphicFrame>
        <p:nvGraphicFramePr>
          <p:cNvPr id="1026" name="Object 14"/>
          <p:cNvGraphicFramePr>
            <a:graphicFrameLocks noChangeAspect="1"/>
          </p:cNvGraphicFramePr>
          <p:nvPr/>
        </p:nvGraphicFramePr>
        <p:xfrm>
          <a:off x="0" y="-2"/>
          <a:ext cx="1371600" cy="10058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01" name="Photo Editor Photo" r:id="rId8" imgW="4409524" imgH="3219899" progId="">
                  <p:embed/>
                </p:oleObj>
              </mc:Choice>
              <mc:Fallback>
                <p:oleObj name="Photo Editor Photo" r:id="rId8" imgW="4409524" imgH="3219899" progId="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2"/>
                        <a:ext cx="1371600" cy="10058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D49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rgbClr val="114FFB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CECECE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/>
          <p:cNvSpPr/>
          <p:nvPr userDrawn="1"/>
        </p:nvSpPr>
        <p:spPr bwMode="auto">
          <a:xfrm>
            <a:off x="0" y="0"/>
            <a:ext cx="1371600" cy="1005840"/>
          </a:xfrm>
          <a:prstGeom prst="rect">
            <a:avLst/>
          </a:prstGeom>
          <a:solidFill>
            <a:schemeClr val="tx1">
              <a:lumMod val="60000"/>
              <a:lumOff val="40000"/>
              <a:alpha val="28000"/>
            </a:scheme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7" name="Rectangle 7"/>
          <p:cNvSpPr>
            <a:spLocks noChangeArrowheads="1"/>
          </p:cNvSpPr>
          <p:nvPr userDrawn="1"/>
        </p:nvSpPr>
        <p:spPr bwMode="auto">
          <a:xfrm>
            <a:off x="152400" y="6505701"/>
            <a:ext cx="8839200" cy="277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2075" tIns="46038" rIns="92075" bIns="46038" anchor="ctr">
            <a:spAutoFit/>
          </a:bodyPr>
          <a:lstStyle/>
          <a:p>
            <a:pPr>
              <a:tabLst>
                <a:tab pos="3749040" algn="ctr"/>
                <a:tab pos="7498080" algn="r"/>
              </a:tabLst>
              <a:defRPr/>
            </a:pPr>
            <a:r>
              <a:rPr lang="en-US" sz="1200" b="0" i="0" baseline="0" dirty="0" smtClean="0">
                <a:solidFill>
                  <a:srgbClr val="326464"/>
                </a:solidFill>
                <a:latin typeface="Helvetica" pitchFamily="34" charset="0"/>
              </a:rPr>
              <a:t>G1401078-v1</a:t>
            </a:r>
            <a:r>
              <a:rPr lang="en-US" sz="1200" b="0" i="0" baseline="0" dirty="0" smtClean="0">
                <a:solidFill>
                  <a:srgbClr val="326464"/>
                </a:solidFill>
                <a:latin typeface="Helvetica" pitchFamily="34" charset="0"/>
              </a:rPr>
              <a:t>		   	 </a:t>
            </a:r>
            <a:fld id="{3D9BAE43-33BA-4F3B-AB00-8B9E3616B805}" type="slidenum">
              <a:rPr lang="en-US" sz="1200" b="0" i="0" smtClean="0">
                <a:solidFill>
                  <a:srgbClr val="377373"/>
                </a:solidFill>
                <a:latin typeface="Helvetica" pitchFamily="34" charset="0"/>
                <a:cs typeface="Helvetica" pitchFamily="34" charset="0"/>
              </a:rPr>
              <a:pPr>
                <a:tabLst>
                  <a:tab pos="3749040" algn="ctr"/>
                  <a:tab pos="7498080" algn="r"/>
                </a:tabLst>
                <a:defRPr/>
              </a:pPr>
              <a:t>‹#›</a:t>
            </a:fld>
            <a:endParaRPr lang="en-US" sz="1200" b="0" i="0" baseline="0" dirty="0">
              <a:solidFill>
                <a:srgbClr val="377373"/>
              </a:solidFill>
              <a:latin typeface="Helvetica" pitchFamily="34" charset="0"/>
              <a:cs typeface="Helvetica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88" r:id="rId2"/>
    <p:sldLayoutId id="2147483689" r:id="rId3"/>
    <p:sldLayoutId id="2147483681" r:id="rId4"/>
    <p:sldLayoutId id="2147483678" r:id="rId5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326464"/>
        </a:buClr>
        <a:buSzPct val="75000"/>
        <a:buFont typeface="Wingdings" pitchFamily="2" charset="2"/>
        <a:buChar char="q"/>
        <a:defRPr sz="2400">
          <a:solidFill>
            <a:srgbClr val="326464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326464"/>
        </a:buClr>
        <a:buSzPct val="100000"/>
        <a:buFont typeface="Wingdings" pitchFamily="2" charset="2"/>
        <a:buChar char="Ø"/>
        <a:defRPr>
          <a:solidFill>
            <a:srgbClr val="326464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326464"/>
        </a:buClr>
        <a:buSzPct val="100000"/>
        <a:buFont typeface="Wingdings" pitchFamily="2" charset="2"/>
        <a:buChar char="v"/>
        <a:defRPr sz="1600">
          <a:solidFill>
            <a:srgbClr val="326464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326464"/>
        </a:buClr>
        <a:buSzPct val="65000"/>
        <a:buFont typeface="Wingdings" pitchFamily="2" charset="2"/>
        <a:buChar char="ü"/>
        <a:defRPr sz="1600">
          <a:solidFill>
            <a:srgbClr val="326464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326464"/>
        </a:buClr>
        <a:buSzPct val="100000"/>
        <a:buChar char="•"/>
        <a:defRPr sz="1600">
          <a:solidFill>
            <a:srgbClr val="326464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16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16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16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rgbClr val="8488C4">
                <a:alpha val="0"/>
              </a:srgbClr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32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600200" y="228600"/>
            <a:ext cx="6858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4479925" y="3189288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4479925" y="3108325"/>
            <a:ext cx="523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326464"/>
        </a:buClr>
        <a:buSzPct val="75000"/>
        <a:buFont typeface="Wingdings" pitchFamily="2" charset="2"/>
        <a:buChar char="q"/>
        <a:defRPr sz="2400">
          <a:solidFill>
            <a:srgbClr val="326464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326464"/>
        </a:buClr>
        <a:buSzPct val="100000"/>
        <a:buFont typeface="Wingdings" pitchFamily="2" charset="2"/>
        <a:buChar char="Ø"/>
        <a:defRPr>
          <a:solidFill>
            <a:srgbClr val="326464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326464"/>
        </a:buClr>
        <a:buSzPct val="100000"/>
        <a:buFont typeface="Wingdings" pitchFamily="2" charset="2"/>
        <a:buChar char="v"/>
        <a:defRPr sz="1600">
          <a:solidFill>
            <a:srgbClr val="326464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326464"/>
        </a:buClr>
        <a:buSzPct val="65000"/>
        <a:buFont typeface="Wingdings" pitchFamily="2" charset="2"/>
        <a:buChar char="ü"/>
        <a:defRPr sz="1600">
          <a:solidFill>
            <a:srgbClr val="326464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326464"/>
        </a:buClr>
        <a:buSzPct val="100000"/>
        <a:buChar char="•"/>
        <a:defRPr sz="1600">
          <a:solidFill>
            <a:srgbClr val="326464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16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16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16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oleObject" Target="../embeddings/oleObject2.bin"/><Relationship Id="rId5" Type="http://schemas.openxmlformats.org/officeDocument/2006/relationships/image" Target="../media/image10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Relationship Id="rId3" Type="http://schemas.openxmlformats.org/officeDocument/2006/relationships/image" Target="../media/image1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png"/><Relationship Id="rId5" Type="http://schemas.openxmlformats.org/officeDocument/2006/relationships/image" Target="../media/image22.jpeg"/><Relationship Id="rId6" Type="http://schemas.openxmlformats.org/officeDocument/2006/relationships/image" Target="../media/image23.png"/><Relationship Id="rId7" Type="http://schemas.openxmlformats.org/officeDocument/2006/relationships/image" Target="../media/image24.jpeg"/><Relationship Id="rId8" Type="http://schemas.openxmlformats.org/officeDocument/2006/relationships/image" Target="../media/image25.jpeg"/><Relationship Id="rId9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Relationship Id="rId3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533400"/>
            <a:ext cx="8686800" cy="1524000"/>
          </a:xfrm>
        </p:spPr>
        <p:txBody>
          <a:bodyPr/>
          <a:lstStyle/>
          <a:p>
            <a:r>
              <a:rPr lang="en-US" sz="4400" i="1" dirty="0" smtClean="0"/>
              <a:t>Advanced LIGO </a:t>
            </a:r>
            <a:r>
              <a:rPr lang="en-US" sz="4400" i="1" dirty="0" smtClean="0"/>
              <a:t/>
            </a:r>
            <a:br>
              <a:rPr lang="en-US" sz="4400" i="1" dirty="0" smtClean="0"/>
            </a:br>
            <a:r>
              <a:rPr lang="en-US" sz="4400" i="1" dirty="0" smtClean="0"/>
              <a:t>Commissioning </a:t>
            </a:r>
            <a:r>
              <a:rPr lang="en-US" sz="4400" i="1" dirty="0" smtClean="0"/>
              <a:t>Overview</a:t>
            </a:r>
            <a:endParaRPr lang="en-US" sz="4400" b="1" i="1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43000" y="5943600"/>
            <a:ext cx="6858000" cy="914400"/>
          </a:xfrm>
        </p:spPr>
        <p:txBody>
          <a:bodyPr/>
          <a:lstStyle/>
          <a:p>
            <a:r>
              <a:rPr lang="en-US" sz="2000" dirty="0" smtClean="0"/>
              <a:t>Stanford LVC Meeting, August </a:t>
            </a:r>
            <a:r>
              <a:rPr lang="en-US" sz="2000" dirty="0" smtClean="0"/>
              <a:t>27, 2014</a:t>
            </a:r>
          </a:p>
          <a:p>
            <a:r>
              <a:rPr lang="en-US" sz="2000" dirty="0" smtClean="0"/>
              <a:t>Peter Fritschel</a:t>
            </a:r>
            <a:br>
              <a:rPr lang="en-US" sz="2000" dirty="0" smtClean="0"/>
            </a:br>
            <a:endParaRPr lang="en-US" sz="20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" y="2362200"/>
            <a:ext cx="9144000" cy="34198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81000"/>
            <a:ext cx="6858000" cy="914400"/>
          </a:xfrm>
        </p:spPr>
        <p:txBody>
          <a:bodyPr/>
          <a:lstStyle/>
          <a:p>
            <a:r>
              <a:rPr lang="en-US" dirty="0" smtClean="0"/>
              <a:t>Electro-static charging &amp; actuation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71600"/>
            <a:ext cx="7772400" cy="990600"/>
          </a:xfrm>
        </p:spPr>
        <p:txBody>
          <a:bodyPr/>
          <a:lstStyle/>
          <a:p>
            <a:r>
              <a:rPr lang="en-US" sz="2000" dirty="0" smtClean="0"/>
              <a:t>Each End Test Mass has electro-static actuation, via electrodes on the adjacent reaction mass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2133600"/>
            <a:ext cx="2971800" cy="1469078"/>
          </a:xfrm>
          <a:prstGeom prst="rect">
            <a:avLst/>
          </a:prstGeom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1215104"/>
              </p:ext>
            </p:extLst>
          </p:nvPr>
        </p:nvGraphicFramePr>
        <p:xfrm>
          <a:off x="3276600" y="2057400"/>
          <a:ext cx="25146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6" name="Equation" r:id="rId4" imgW="1397000" imgH="254000" progId="Equation.3">
                  <p:embed/>
                </p:oleObj>
              </mc:Choice>
              <mc:Fallback>
                <p:oleObj name="Equation" r:id="rId4" imgW="13970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276600" y="2057400"/>
                        <a:ext cx="2514600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609600" y="2514600"/>
            <a:ext cx="5486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75000"/>
              <a:buFont typeface="Wingdings" pitchFamily="2" charset="2"/>
              <a:buChar char="q"/>
              <a:defRPr sz="2400">
                <a:solidFill>
                  <a:srgbClr val="32646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100000"/>
              <a:buFont typeface="Wingdings" pitchFamily="2" charset="2"/>
              <a:buChar char="Ø"/>
              <a:defRPr>
                <a:solidFill>
                  <a:srgbClr val="326464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100000"/>
              <a:buFont typeface="Wingdings" pitchFamily="2" charset="2"/>
              <a:buChar char="v"/>
              <a:defRPr sz="1600">
                <a:solidFill>
                  <a:srgbClr val="326464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65000"/>
              <a:buFont typeface="Wingdings" pitchFamily="2" charset="2"/>
              <a:buChar char="ü"/>
              <a:defRPr sz="1600">
                <a:solidFill>
                  <a:srgbClr val="326464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100000"/>
              <a:buChar char="•"/>
              <a:defRPr sz="1600">
                <a:solidFill>
                  <a:srgbClr val="326464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b="0" i="0" dirty="0" smtClean="0"/>
              <a:t>Measurements of force </a:t>
            </a:r>
            <a:r>
              <a:rPr lang="en-US" sz="2000" b="0" i="0" dirty="0" err="1" smtClean="0"/>
              <a:t>vs</a:t>
            </a:r>
            <a:r>
              <a:rPr lang="en-US" sz="2000" b="0" i="0" dirty="0" smtClean="0"/>
              <a:t> bias indicates there is static charge present, equivalent to 10’s to several 100’s of volts</a:t>
            </a:r>
          </a:p>
          <a:p>
            <a:pPr lvl="1"/>
            <a:r>
              <a:rPr lang="en-US" sz="1800" b="0" i="0" dirty="0" smtClean="0">
                <a:solidFill>
                  <a:schemeClr val="tx2"/>
                </a:solidFill>
              </a:rPr>
              <a:t>‘static’ charge will fluctuate and create noise</a:t>
            </a:r>
          </a:p>
          <a:p>
            <a:pPr lvl="1"/>
            <a:r>
              <a:rPr lang="en-US" sz="1800" b="0" i="0" dirty="0" smtClean="0">
                <a:solidFill>
                  <a:schemeClr val="tx2"/>
                </a:solidFill>
              </a:rPr>
              <a:t>Charge is not uniform; makes it hard to lower the bias for low noise</a:t>
            </a:r>
            <a:endParaRPr lang="en-US" sz="1800" b="0" i="0" dirty="0">
              <a:solidFill>
                <a:schemeClr val="tx2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609600" y="4419600"/>
            <a:ext cx="8153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75000"/>
              <a:buFont typeface="Wingdings" pitchFamily="2" charset="2"/>
              <a:buChar char="q"/>
              <a:defRPr sz="2400">
                <a:solidFill>
                  <a:srgbClr val="32646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100000"/>
              <a:buFont typeface="Wingdings" pitchFamily="2" charset="2"/>
              <a:buChar char="Ø"/>
              <a:defRPr>
                <a:solidFill>
                  <a:srgbClr val="326464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100000"/>
              <a:buFont typeface="Wingdings" pitchFamily="2" charset="2"/>
              <a:buChar char="v"/>
              <a:defRPr sz="1600">
                <a:solidFill>
                  <a:srgbClr val="326464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65000"/>
              <a:buFont typeface="Wingdings" pitchFamily="2" charset="2"/>
              <a:buChar char="ü"/>
              <a:defRPr sz="1600">
                <a:solidFill>
                  <a:srgbClr val="326464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100000"/>
              <a:buChar char="•"/>
              <a:defRPr sz="1600">
                <a:solidFill>
                  <a:srgbClr val="326464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b="0" i="0" dirty="0" smtClean="0"/>
              <a:t>Work in progress: source of charging not clear, nor if it is constant</a:t>
            </a:r>
          </a:p>
          <a:p>
            <a:pPr lvl="1"/>
            <a:r>
              <a:rPr lang="en-US" sz="1800" b="0" i="0" dirty="0" smtClean="0">
                <a:solidFill>
                  <a:srgbClr val="000000"/>
                </a:solidFill>
              </a:rPr>
              <a:t>First tests of a ‘de-ionizer’, </a:t>
            </a:r>
            <a:r>
              <a:rPr lang="en-US" sz="1800" b="0" i="0" dirty="0" smtClean="0">
                <a:solidFill>
                  <a:srgbClr val="000000"/>
                </a:solidFill>
              </a:rPr>
              <a:t>connected </a:t>
            </a:r>
            <a:r>
              <a:rPr lang="en-US" sz="1800" b="0" i="0" dirty="0" smtClean="0">
                <a:solidFill>
                  <a:srgbClr val="000000"/>
                </a:solidFill>
              </a:rPr>
              <a:t>to ETM </a:t>
            </a:r>
            <a:r>
              <a:rPr lang="en-US" sz="1800" b="0" i="0" dirty="0" smtClean="0">
                <a:solidFill>
                  <a:srgbClr val="000000"/>
                </a:solidFill>
              </a:rPr>
              <a:t>chamber</a:t>
            </a:r>
          </a:p>
          <a:p>
            <a:pPr lvl="1"/>
            <a:r>
              <a:rPr lang="en-US" sz="1800" b="0" i="0" dirty="0" smtClean="0">
                <a:solidFill>
                  <a:srgbClr val="000000"/>
                </a:solidFill>
              </a:rPr>
              <a:t>Procedure </a:t>
            </a:r>
            <a:r>
              <a:rPr lang="en-US" sz="1800" b="0" i="0" dirty="0" smtClean="0">
                <a:solidFill>
                  <a:srgbClr val="000000"/>
                </a:solidFill>
              </a:rPr>
              <a:t>for discharging optic at installation has been vastly improved</a:t>
            </a:r>
          </a:p>
          <a:p>
            <a:r>
              <a:rPr lang="en-US" sz="1800" b="0" i="0" dirty="0" smtClean="0"/>
              <a:t>Noise from ESD needs to be reduced: need factor of 3-5x for now</a:t>
            </a:r>
          </a:p>
          <a:p>
            <a:pPr lvl="1"/>
            <a:r>
              <a:rPr lang="en-US" sz="1800" b="0" i="0" dirty="0" smtClean="0">
                <a:solidFill>
                  <a:schemeClr val="tx2"/>
                </a:solidFill>
              </a:rPr>
              <a:t>Via bias reduction, or lower noise signal path, or both</a:t>
            </a:r>
            <a:endParaRPr lang="en-US" sz="1800" b="0" i="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6839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28600"/>
            <a:ext cx="6858000" cy="838200"/>
          </a:xfrm>
        </p:spPr>
        <p:txBody>
          <a:bodyPr/>
          <a:lstStyle/>
          <a:p>
            <a:r>
              <a:rPr lang="en-US" dirty="0" smtClean="0"/>
              <a:t>Laser intensity noise &amp; coupling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71600"/>
            <a:ext cx="7772400" cy="2209800"/>
          </a:xfrm>
        </p:spPr>
        <p:txBody>
          <a:bodyPr/>
          <a:lstStyle/>
          <a:p>
            <a:r>
              <a:rPr lang="en-US" dirty="0" smtClean="0"/>
              <a:t>Laser intensity stabilization is done in 2 stages</a:t>
            </a:r>
          </a:p>
          <a:p>
            <a:pPr lvl="1"/>
            <a:r>
              <a:rPr lang="en-US" sz="1600" dirty="0" smtClean="0">
                <a:solidFill>
                  <a:srgbClr val="000000"/>
                </a:solidFill>
              </a:rPr>
              <a:t>Second stage detects a sample of the IMC transmitted light in vacuum, to reduce vibration related sensing noise</a:t>
            </a:r>
          </a:p>
          <a:p>
            <a:pPr lvl="1"/>
            <a:r>
              <a:rPr lang="en-US" sz="1600" dirty="0" smtClean="0">
                <a:solidFill>
                  <a:srgbClr val="000000"/>
                </a:solidFill>
              </a:rPr>
              <a:t>Initial versions of the in-vacuum sensor had several design &amp; assembly problems; essentially non-functional</a:t>
            </a:r>
          </a:p>
          <a:p>
            <a:pPr lvl="1"/>
            <a:r>
              <a:rPr lang="en-US" sz="1600" dirty="0" smtClean="0">
                <a:solidFill>
                  <a:srgbClr val="000000"/>
                </a:solidFill>
              </a:rPr>
              <a:t>A new version that incorporates several design improvements has been made and installed in H1: testing is imminent </a:t>
            </a: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257" y="3581401"/>
            <a:ext cx="6384544" cy="2590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81800" y="3886200"/>
            <a:ext cx="2209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i="0" dirty="0" smtClean="0">
                <a:solidFill>
                  <a:srgbClr val="0000FF"/>
                </a:solidFill>
                <a:latin typeface="Helvetica" pitchFamily="34" charset="0"/>
                <a:cs typeface="Helvetica" pitchFamily="34" charset="0"/>
              </a:rPr>
              <a:t>Typical ISS performance on L1, with temporary, in-air 2</a:t>
            </a:r>
            <a:r>
              <a:rPr lang="en-US" sz="1600" b="0" i="0" baseline="30000" dirty="0" smtClean="0">
                <a:solidFill>
                  <a:srgbClr val="0000FF"/>
                </a:solidFill>
                <a:latin typeface="Helvetica" pitchFamily="34" charset="0"/>
                <a:cs typeface="Helvetica" pitchFamily="34" charset="0"/>
              </a:rPr>
              <a:t>nd</a:t>
            </a:r>
            <a:r>
              <a:rPr lang="en-US" sz="1600" b="0" i="0" dirty="0" smtClean="0">
                <a:solidFill>
                  <a:srgbClr val="0000FF"/>
                </a:solidFill>
                <a:latin typeface="Helvetica" pitchFamily="34" charset="0"/>
                <a:cs typeface="Helvetica" pitchFamily="34" charset="0"/>
              </a:rPr>
              <a:t> stage detector</a:t>
            </a:r>
          </a:p>
          <a:p>
            <a:pPr algn="ctr"/>
            <a:endParaRPr lang="en-US" sz="1600" b="0" i="0" dirty="0">
              <a:solidFill>
                <a:srgbClr val="0000FF"/>
              </a:solidFill>
              <a:latin typeface="Helvetica" pitchFamily="34" charset="0"/>
              <a:cs typeface="Helvetica" pitchFamily="34" charset="0"/>
            </a:endParaRPr>
          </a:p>
          <a:p>
            <a:pPr algn="ctr"/>
            <a:r>
              <a:rPr lang="en-US" sz="1600" b="0" i="0" dirty="0" smtClean="0">
                <a:solidFill>
                  <a:srgbClr val="0000FF"/>
                </a:solidFill>
                <a:latin typeface="Helvetica" pitchFamily="34" charset="0"/>
                <a:cs typeface="Helvetica" pitchFamily="34" charset="0"/>
              </a:rPr>
              <a:t>The 250 Hz peak couples through to DARM</a:t>
            </a:r>
          </a:p>
        </p:txBody>
      </p:sp>
      <p:cxnSp>
        <p:nvCxnSpPr>
          <p:cNvPr id="7" name="Straight Connector 6"/>
          <p:cNvCxnSpPr/>
          <p:nvPr/>
        </p:nvCxnSpPr>
        <p:spPr bwMode="auto">
          <a:xfrm flipV="1">
            <a:off x="3752850" y="5010150"/>
            <a:ext cx="2819400" cy="6096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sp>
        <p:nvSpPr>
          <p:cNvPr id="8" name="TextBox 7"/>
          <p:cNvSpPr txBox="1"/>
          <p:nvPr/>
        </p:nvSpPr>
        <p:spPr>
          <a:xfrm rot="20877533">
            <a:off x="3638550" y="5208502"/>
            <a:ext cx="11426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0" dirty="0" smtClean="0">
                <a:solidFill>
                  <a:schemeClr val="accent1">
                    <a:lumMod val="50000"/>
                  </a:schemeClr>
                </a:solidFill>
                <a:latin typeface="Helvetica" pitchFamily="34" charset="0"/>
                <a:cs typeface="Helvetica" pitchFamily="34" charset="0"/>
              </a:rPr>
              <a:t>requirement</a:t>
            </a:r>
            <a:endParaRPr lang="en-US" sz="1400" b="0" i="0" dirty="0" smtClean="0">
              <a:solidFill>
                <a:schemeClr val="accent1">
                  <a:lumMod val="50000"/>
                </a:schemeClr>
              </a:solidFill>
              <a:latin typeface="Helvetica" pitchFamily="34" charset="0"/>
              <a:cs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35896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152400"/>
            <a:ext cx="6858000" cy="914400"/>
          </a:xfrm>
        </p:spPr>
        <p:txBody>
          <a:bodyPr/>
          <a:lstStyle/>
          <a:p>
            <a:r>
              <a:rPr lang="en-US" dirty="0" smtClean="0"/>
              <a:t>Intensity noise coupling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0"/>
            <a:ext cx="4413526" cy="22983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1416" y="1905000"/>
            <a:ext cx="4724400" cy="24964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47800" y="4264223"/>
            <a:ext cx="14217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0" dirty="0" smtClean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Frequency (Hz)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72200" y="4416623"/>
            <a:ext cx="14217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0" dirty="0" smtClean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Frequency (Hz)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66800" y="4038600"/>
            <a:ext cx="355837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0" i="0" dirty="0" smtClean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10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57400" y="4038600"/>
            <a:ext cx="441422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0" i="0" dirty="0" smtClean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100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987578" y="4038600"/>
            <a:ext cx="527007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0" i="0" dirty="0" smtClean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1000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29415" y="4191000"/>
            <a:ext cx="355837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0" i="0" dirty="0" smtClean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10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620015" y="4191000"/>
            <a:ext cx="441422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0" i="0" dirty="0" smtClean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100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26393" y="4191000"/>
            <a:ext cx="527007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0" i="0" dirty="0" smtClean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1000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09600" y="1371600"/>
            <a:ext cx="342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dirty="0" smtClean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Transfer function to arm cavity shows expected filtering: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648200" y="1447800"/>
            <a:ext cx="3886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dirty="0" smtClean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Transfer function to OMC readout does not …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533400" y="4876800"/>
            <a:ext cx="7772400" cy="1447800"/>
          </a:xfrm>
        </p:spPr>
        <p:txBody>
          <a:bodyPr/>
          <a:lstStyle/>
          <a:p>
            <a:r>
              <a:rPr lang="en-US" sz="2000" dirty="0" smtClean="0"/>
              <a:t>Work in progress trying to understand this coupling, through measurements and modeling</a:t>
            </a:r>
          </a:p>
          <a:p>
            <a:pPr lvl="1"/>
            <a:r>
              <a:rPr lang="en-US" sz="1600" dirty="0" smtClean="0">
                <a:solidFill>
                  <a:srgbClr val="000000"/>
                </a:solidFill>
              </a:rPr>
              <a:t>Higher order modes? Offsets? RF sidebands?</a:t>
            </a:r>
          </a:p>
        </p:txBody>
      </p:sp>
      <p:sp>
        <p:nvSpPr>
          <p:cNvPr id="18" name="TextBox 17"/>
          <p:cNvSpPr txBox="1"/>
          <p:nvPr/>
        </p:nvSpPr>
        <p:spPr>
          <a:xfrm rot="1520029">
            <a:off x="5239606" y="2843767"/>
            <a:ext cx="743513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b="0" i="0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model</a:t>
            </a:r>
          </a:p>
        </p:txBody>
      </p:sp>
      <p:sp>
        <p:nvSpPr>
          <p:cNvPr id="19" name="TextBox 18"/>
          <p:cNvSpPr txBox="1"/>
          <p:nvPr/>
        </p:nvSpPr>
        <p:spPr>
          <a:xfrm rot="1520029">
            <a:off x="858052" y="2581193"/>
            <a:ext cx="743513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b="0" i="0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model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942884" y="2480846"/>
            <a:ext cx="1439116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b="0" i="0" dirty="0" smtClean="0">
                <a:latin typeface="Helvetica" pitchFamily="34" charset="0"/>
                <a:cs typeface="Helvetica" pitchFamily="34" charset="0"/>
              </a:rPr>
              <a:t>measurement</a:t>
            </a:r>
          </a:p>
        </p:txBody>
      </p:sp>
      <p:sp>
        <p:nvSpPr>
          <p:cNvPr id="21" name="TextBox 20"/>
          <p:cNvSpPr txBox="1"/>
          <p:nvPr/>
        </p:nvSpPr>
        <p:spPr>
          <a:xfrm rot="1375990">
            <a:off x="2590397" y="3052044"/>
            <a:ext cx="1439116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b="0" i="0" dirty="0" smtClean="0">
                <a:latin typeface="Helvetica" pitchFamily="34" charset="0"/>
                <a:cs typeface="Helvetica" pitchFamily="34" charset="0"/>
              </a:rPr>
              <a:t>measurement</a:t>
            </a:r>
          </a:p>
        </p:txBody>
      </p:sp>
    </p:spTree>
    <p:extLst>
      <p:ext uri="{BB962C8B-B14F-4D97-AF65-F5344CB8AC3E}">
        <p14:creationId xmlns:p14="http://schemas.microsoft.com/office/powerpoint/2010/main" val="35916978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28600"/>
            <a:ext cx="6858000" cy="914400"/>
          </a:xfrm>
        </p:spPr>
        <p:txBody>
          <a:bodyPr/>
          <a:lstStyle/>
          <a:p>
            <a:r>
              <a:rPr lang="en-US" dirty="0" smtClean="0"/>
              <a:t>Suspension violin modes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524000"/>
            <a:ext cx="4724400" cy="4876800"/>
          </a:xfrm>
        </p:spPr>
        <p:txBody>
          <a:bodyPr/>
          <a:lstStyle/>
          <a:p>
            <a:r>
              <a:rPr lang="en-US" sz="2000" dirty="0" smtClean="0"/>
              <a:t>Test mass suspension violin modes, at 500 Hz, are excited several orders of magnitude above thermal</a:t>
            </a:r>
          </a:p>
          <a:p>
            <a:r>
              <a:rPr lang="en-US" sz="2000" dirty="0" smtClean="0"/>
              <a:t>We do not understand why they are vibrating so much</a:t>
            </a:r>
          </a:p>
          <a:p>
            <a:r>
              <a:rPr lang="en-US" sz="2000" dirty="0" smtClean="0"/>
              <a:t>Prevents us from engaging full whitening on the GW readout channels: excess ADC noise</a:t>
            </a:r>
          </a:p>
          <a:p>
            <a:r>
              <a:rPr lang="en-US" sz="2000" dirty="0" smtClean="0"/>
              <a:t>Need to actively damp the modes, using interferometer signal to feed back to the quad penultimate stages</a:t>
            </a:r>
          </a:p>
          <a:p>
            <a:pPr lvl="1"/>
            <a:r>
              <a:rPr lang="en-US" sz="1400" dirty="0" smtClean="0">
                <a:solidFill>
                  <a:schemeClr val="tx2"/>
                </a:solidFill>
              </a:rPr>
              <a:t>Should be doable, but it is tricky: 16 very high Q modes in a narrow frequency range</a:t>
            </a:r>
          </a:p>
          <a:p>
            <a:pPr lvl="1"/>
            <a:r>
              <a:rPr lang="en-US" sz="1400" dirty="0" smtClean="0">
                <a:solidFill>
                  <a:schemeClr val="tx2"/>
                </a:solidFill>
              </a:rPr>
              <a:t>Some progress recently on L1 with the DRMI</a:t>
            </a:r>
            <a:endParaRPr lang="en-US" sz="1400" dirty="0">
              <a:solidFill>
                <a:schemeClr val="tx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200" y="1409700"/>
            <a:ext cx="3276600" cy="24574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0" y="3886200"/>
            <a:ext cx="3248902" cy="2819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62153" y="6276201"/>
            <a:ext cx="16960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i="0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Violin mode amplitude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76685" y="4295001"/>
            <a:ext cx="13053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i="0" dirty="0" smtClean="0">
                <a:solidFill>
                  <a:srgbClr val="008000"/>
                </a:solidFill>
                <a:latin typeface="Helvetica" pitchFamily="34" charset="0"/>
                <a:cs typeface="Helvetica" pitchFamily="34" charset="0"/>
              </a:rPr>
              <a:t>Feedback signal</a:t>
            </a:r>
          </a:p>
        </p:txBody>
      </p:sp>
      <p:cxnSp>
        <p:nvCxnSpPr>
          <p:cNvPr id="9" name="Straight Arrow Connector 8"/>
          <p:cNvCxnSpPr/>
          <p:nvPr/>
        </p:nvCxnSpPr>
        <p:spPr bwMode="auto">
          <a:xfrm>
            <a:off x="5943600" y="5334000"/>
            <a:ext cx="6858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2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5867400" y="4993501"/>
            <a:ext cx="834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i="0" dirty="0" smtClean="0">
                <a:solidFill>
                  <a:schemeClr val="tx2"/>
                </a:solidFill>
                <a:latin typeface="Helvetica" pitchFamily="34" charset="0"/>
                <a:cs typeface="Helvetica" pitchFamily="34" charset="0"/>
              </a:rPr>
              <a:t>excitation</a:t>
            </a:r>
          </a:p>
        </p:txBody>
      </p:sp>
      <p:cxnSp>
        <p:nvCxnSpPr>
          <p:cNvPr id="12" name="Straight Arrow Connector 11"/>
          <p:cNvCxnSpPr/>
          <p:nvPr/>
        </p:nvCxnSpPr>
        <p:spPr bwMode="auto">
          <a:xfrm>
            <a:off x="6934200" y="5334000"/>
            <a:ext cx="12954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2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7086600" y="5029200"/>
            <a:ext cx="7749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i="0" dirty="0" smtClean="0">
                <a:solidFill>
                  <a:schemeClr val="tx2"/>
                </a:solidFill>
                <a:latin typeface="Helvetica" pitchFamily="34" charset="0"/>
                <a:cs typeface="Helvetica" pitchFamily="34" charset="0"/>
              </a:rPr>
              <a:t>damping</a:t>
            </a:r>
          </a:p>
        </p:txBody>
      </p:sp>
    </p:spTree>
    <p:extLst>
      <p:ext uri="{BB962C8B-B14F-4D97-AF65-F5344CB8AC3E}">
        <p14:creationId xmlns:p14="http://schemas.microsoft.com/office/powerpoint/2010/main" val="26087080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228600"/>
            <a:ext cx="6858000" cy="990600"/>
          </a:xfrm>
        </p:spPr>
        <p:txBody>
          <a:bodyPr/>
          <a:lstStyle/>
          <a:p>
            <a:r>
              <a:rPr lang="en-US" dirty="0" smtClean="0"/>
              <a:t>Glitches from digital-to-analog converters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71600"/>
            <a:ext cx="8534400" cy="1143000"/>
          </a:xfrm>
        </p:spPr>
        <p:txBody>
          <a:bodyPr/>
          <a:lstStyle/>
          <a:p>
            <a:r>
              <a:rPr lang="en-US" sz="2000" dirty="0" smtClean="0"/>
              <a:t>DAC transitions are accompanied by a glitch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Inevitable in all DACs (12 </a:t>
            </a:r>
            <a:r>
              <a:rPr lang="en-US" dirty="0" err="1" smtClean="0">
                <a:solidFill>
                  <a:srgbClr val="000000"/>
                </a:solidFill>
              </a:rPr>
              <a:t>nV</a:t>
            </a:r>
            <a:r>
              <a:rPr lang="en-US" dirty="0" smtClean="0">
                <a:solidFill>
                  <a:srgbClr val="000000"/>
                </a:solidFill>
              </a:rPr>
              <a:t>-sec spec for our DACs)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Largest at the zero-crossing (all bits flip), next largest at ¼ &amp; ¾ of full scale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2895600"/>
            <a:ext cx="2514600" cy="2934428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381000" y="2438400"/>
            <a:ext cx="845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75000"/>
              <a:buFont typeface="Wingdings" pitchFamily="2" charset="2"/>
              <a:buChar char="q"/>
              <a:defRPr sz="2400">
                <a:solidFill>
                  <a:srgbClr val="32646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100000"/>
              <a:buFont typeface="Wingdings" pitchFamily="2" charset="2"/>
              <a:buChar char="Ø"/>
              <a:defRPr>
                <a:solidFill>
                  <a:srgbClr val="326464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100000"/>
              <a:buFont typeface="Wingdings" pitchFamily="2" charset="2"/>
              <a:buChar char="v"/>
              <a:defRPr sz="1600">
                <a:solidFill>
                  <a:srgbClr val="326464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65000"/>
              <a:buFont typeface="Wingdings" pitchFamily="2" charset="2"/>
              <a:buChar char="ü"/>
              <a:defRPr sz="1600">
                <a:solidFill>
                  <a:srgbClr val="326464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100000"/>
              <a:buChar char="•"/>
              <a:defRPr sz="1600">
                <a:solidFill>
                  <a:srgbClr val="326464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b="0" i="0" dirty="0" smtClean="0"/>
              <a:t>Observed to create low frequency noise in the recycling cavity signals</a:t>
            </a:r>
            <a:endParaRPr lang="en-US" sz="2000" b="0" i="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3048000"/>
            <a:ext cx="3657600" cy="26429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38400" y="51054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i="0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Control signal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90800" y="3810000"/>
            <a:ext cx="76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i="0" dirty="0" smtClean="0">
                <a:latin typeface="Helvetica" pitchFamily="34" charset="0"/>
                <a:cs typeface="Helvetica" pitchFamily="34" charset="0"/>
              </a:rPr>
              <a:t>Error signal</a:t>
            </a: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2254250" y="2895600"/>
            <a:ext cx="0" cy="28194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00"/>
            </a:solidFill>
            <a:prstDash val="dot"/>
            <a:round/>
            <a:headEnd type="none" w="med" len="med"/>
            <a:tailEnd type="none" w="lg" len="lg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>
            <a:off x="1295400" y="2895600"/>
            <a:ext cx="0" cy="28194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00"/>
            </a:solidFill>
            <a:prstDash val="dot"/>
            <a:round/>
            <a:headEnd type="none" w="med" len="med"/>
            <a:tailEnd type="none" w="lg" len="lg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>
            <a:off x="1136650" y="2895600"/>
            <a:ext cx="0" cy="28194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00"/>
            </a:solidFill>
            <a:prstDash val="dot"/>
            <a:round/>
            <a:headEnd type="none" w="med" len="med"/>
            <a:tailEnd type="none" w="lg" len="lg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>
            <a:off x="3352800" y="3581400"/>
            <a:ext cx="3124200" cy="10668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1">
                <a:lumMod val="9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3429000" y="3200400"/>
            <a:ext cx="1447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i="0" dirty="0" smtClean="0">
                <a:solidFill>
                  <a:schemeClr val="accent1">
                    <a:lumMod val="50000"/>
                  </a:schemeClr>
                </a:solidFill>
                <a:latin typeface="Helvetica" pitchFamily="34" charset="0"/>
                <a:cs typeface="Helvetica" pitchFamily="34" charset="0"/>
              </a:rPr>
              <a:t>Noise mechanism not completely clear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52800" y="4572000"/>
            <a:ext cx="1676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i="0" dirty="0" smtClean="0">
                <a:solidFill>
                  <a:schemeClr val="accent1">
                    <a:lumMod val="50000"/>
                  </a:schemeClr>
                </a:solidFill>
                <a:latin typeface="Helvetica" pitchFamily="34" charset="0"/>
                <a:cs typeface="Helvetica" pitchFamily="34" charset="0"/>
              </a:rPr>
              <a:t>Solutions:</a:t>
            </a:r>
          </a:p>
          <a:p>
            <a:pPr marL="285750" indent="-285750">
              <a:buFontTx/>
              <a:buChar char="-"/>
            </a:pPr>
            <a:r>
              <a:rPr lang="en-US" sz="1400" b="0" i="0" dirty="0" smtClean="0">
                <a:solidFill>
                  <a:schemeClr val="accent1">
                    <a:lumMod val="50000"/>
                  </a:schemeClr>
                </a:solidFill>
                <a:latin typeface="Helvetica" pitchFamily="34" charset="0"/>
                <a:cs typeface="Helvetica" pitchFamily="34" charset="0"/>
              </a:rPr>
              <a:t>Offsets on control signals</a:t>
            </a:r>
          </a:p>
          <a:p>
            <a:pPr marL="285750" indent="-285750">
              <a:buFontTx/>
              <a:buChar char="-"/>
            </a:pPr>
            <a:r>
              <a:rPr lang="en-US" sz="1400" b="0" i="0" dirty="0" smtClean="0">
                <a:solidFill>
                  <a:schemeClr val="accent1">
                    <a:lumMod val="50000"/>
                  </a:schemeClr>
                </a:solidFill>
                <a:latin typeface="Helvetica" pitchFamily="34" charset="0"/>
                <a:cs typeface="Helvetica" pitchFamily="34" charset="0"/>
              </a:rPr>
              <a:t>Low pass filters after DAC</a:t>
            </a:r>
          </a:p>
        </p:txBody>
      </p:sp>
      <p:sp>
        <p:nvSpPr>
          <p:cNvPr id="19" name="Content Placeholder 2"/>
          <p:cNvSpPr txBox="1">
            <a:spLocks/>
          </p:cNvSpPr>
          <p:nvPr/>
        </p:nvSpPr>
        <p:spPr bwMode="auto">
          <a:xfrm>
            <a:off x="381000" y="6019800"/>
            <a:ext cx="845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75000"/>
              <a:buFont typeface="Wingdings" pitchFamily="2" charset="2"/>
              <a:buChar char="q"/>
              <a:defRPr sz="2400">
                <a:solidFill>
                  <a:srgbClr val="32646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100000"/>
              <a:buFont typeface="Wingdings" pitchFamily="2" charset="2"/>
              <a:buChar char="Ø"/>
              <a:defRPr>
                <a:solidFill>
                  <a:srgbClr val="326464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100000"/>
              <a:buFont typeface="Wingdings" pitchFamily="2" charset="2"/>
              <a:buChar char="v"/>
              <a:defRPr sz="1600">
                <a:solidFill>
                  <a:srgbClr val="326464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65000"/>
              <a:buFont typeface="Wingdings" pitchFamily="2" charset="2"/>
              <a:buChar char="ü"/>
              <a:defRPr sz="1600">
                <a:solidFill>
                  <a:srgbClr val="326464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100000"/>
              <a:buChar char="•"/>
              <a:defRPr sz="1600">
                <a:solidFill>
                  <a:srgbClr val="326464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b="0" i="0" dirty="0" smtClean="0"/>
              <a:t>Also an issue for ESD feedback, at ¾ range transition</a:t>
            </a:r>
            <a:endParaRPr lang="en-US" sz="2000" b="0" i="0" dirty="0"/>
          </a:p>
        </p:txBody>
      </p:sp>
    </p:spTree>
    <p:extLst>
      <p:ext uri="{BB962C8B-B14F-4D97-AF65-F5344CB8AC3E}">
        <p14:creationId xmlns:p14="http://schemas.microsoft.com/office/powerpoint/2010/main" val="39251552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52400"/>
            <a:ext cx="6858000" cy="838200"/>
          </a:xfrm>
        </p:spPr>
        <p:txBody>
          <a:bodyPr/>
          <a:lstStyle/>
          <a:p>
            <a:r>
              <a:rPr lang="en-US" dirty="0" smtClean="0"/>
              <a:t>Parametric Instabilities</a:t>
            </a:r>
            <a:endParaRPr lang="en-US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90600" y="1447800"/>
            <a:ext cx="3810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75000"/>
              <a:buFont typeface="Wingdings" pitchFamily="2" charset="2"/>
              <a:buChar char="q"/>
              <a:defRPr sz="2400">
                <a:solidFill>
                  <a:srgbClr val="32646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100000"/>
              <a:buFont typeface="Wingdings" pitchFamily="2" charset="2"/>
              <a:buChar char="Ø"/>
              <a:defRPr>
                <a:solidFill>
                  <a:srgbClr val="326464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100000"/>
              <a:buFont typeface="Wingdings" pitchFamily="2" charset="2"/>
              <a:buChar char="v"/>
              <a:defRPr sz="1600">
                <a:solidFill>
                  <a:srgbClr val="326464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65000"/>
              <a:buFont typeface="Wingdings" pitchFamily="2" charset="2"/>
              <a:buChar char="ü"/>
              <a:defRPr sz="1600">
                <a:solidFill>
                  <a:srgbClr val="326464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100000"/>
              <a:buChar char="•"/>
              <a:defRPr sz="1600">
                <a:solidFill>
                  <a:srgbClr val="326464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buFont typeface="Monotype Sorts" charset="0"/>
              <a:buNone/>
            </a:pPr>
            <a:r>
              <a:rPr lang="en-US" sz="1600" b="0" i="0" dirty="0" smtClean="0">
                <a:latin typeface="Helvetica" charset="0"/>
                <a:ea typeface="ＭＳ Ｐゴシック" charset="0"/>
                <a:cs typeface="ＭＳ Ｐゴシック" charset="0"/>
              </a:rPr>
              <a:t>Combination of high stored optical power and low mechanical loss could cause an instability</a:t>
            </a:r>
            <a:endParaRPr lang="en-US" sz="1600" b="0" i="0" dirty="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5" name="Group 51"/>
          <p:cNvGrpSpPr>
            <a:grpSpLocks/>
          </p:cNvGrpSpPr>
          <p:nvPr/>
        </p:nvGrpSpPr>
        <p:grpSpPr bwMode="auto">
          <a:xfrm>
            <a:off x="4953000" y="1295400"/>
            <a:ext cx="3734362" cy="2835275"/>
            <a:chOff x="2370939" y="1615808"/>
            <a:chExt cx="6773061" cy="5089792"/>
          </a:xfrm>
        </p:grpSpPr>
        <p:pic>
          <p:nvPicPr>
            <p:cNvPr id="6" name="Picture 38" descr="TEM00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7F7"/>
                </a:clrFrom>
                <a:clrTo>
                  <a:srgbClr val="FF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009" t="8002" r="27095" b="11887"/>
            <a:stretch>
              <a:fillRect/>
            </a:stretch>
          </p:blipFill>
          <p:spPr bwMode="auto">
            <a:xfrm>
              <a:off x="7848600" y="3810000"/>
              <a:ext cx="1143000" cy="160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8" descr="radPressTEM1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61" t="11360" r="24960" b="6081"/>
            <a:stretch>
              <a:fillRect/>
            </a:stretch>
          </p:blipFill>
          <p:spPr bwMode="auto">
            <a:xfrm>
              <a:off x="3505200" y="5527675"/>
              <a:ext cx="1123950" cy="1177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Line 11"/>
            <p:cNvSpPr>
              <a:spLocks noChangeShapeType="1"/>
            </p:cNvSpPr>
            <p:nvPr/>
          </p:nvSpPr>
          <p:spPr bwMode="auto">
            <a:xfrm>
              <a:off x="3123501" y="3123666"/>
              <a:ext cx="1601039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50" kern="0">
                <a:solidFill>
                  <a:sysClr val="windowText" lastClr="000000"/>
                </a:solidFill>
                <a:ea typeface="+mn-ea"/>
                <a:cs typeface="+mn-cs"/>
              </a:endParaRPr>
            </a:p>
          </p:txBody>
        </p:sp>
        <p:sp>
          <p:nvSpPr>
            <p:cNvPr id="9" name="Line 12"/>
            <p:cNvSpPr>
              <a:spLocks noChangeShapeType="1"/>
            </p:cNvSpPr>
            <p:nvPr/>
          </p:nvSpPr>
          <p:spPr bwMode="auto">
            <a:xfrm>
              <a:off x="6781175" y="3428551"/>
              <a:ext cx="0" cy="458239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50" kern="0">
                <a:solidFill>
                  <a:sysClr val="windowText" lastClr="000000"/>
                </a:solidFill>
                <a:ea typeface="+mn-ea"/>
                <a:cs typeface="+mn-cs"/>
              </a:endParaRPr>
            </a:p>
          </p:txBody>
        </p:sp>
        <p:sp>
          <p:nvSpPr>
            <p:cNvPr id="10" name="Line 13"/>
            <p:cNvSpPr>
              <a:spLocks noChangeShapeType="1"/>
            </p:cNvSpPr>
            <p:nvPr/>
          </p:nvSpPr>
          <p:spPr bwMode="auto">
            <a:xfrm>
              <a:off x="5943765" y="3123666"/>
              <a:ext cx="533066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50" kern="0">
                <a:solidFill>
                  <a:sysClr val="windowText" lastClr="000000"/>
                </a:solidFill>
                <a:ea typeface="+mn-ea"/>
                <a:cs typeface="+mn-cs"/>
              </a:endParaRPr>
            </a:p>
          </p:txBody>
        </p:sp>
        <p:grpSp>
          <p:nvGrpSpPr>
            <p:cNvPr id="11" name="Group 17"/>
            <p:cNvGrpSpPr>
              <a:grpSpLocks/>
            </p:cNvGrpSpPr>
            <p:nvPr/>
          </p:nvGrpSpPr>
          <p:grpSpPr bwMode="auto">
            <a:xfrm>
              <a:off x="6477000" y="2819400"/>
              <a:ext cx="609600" cy="609600"/>
              <a:chOff x="3888" y="2592"/>
              <a:chExt cx="384" cy="384"/>
            </a:xfrm>
          </p:grpSpPr>
          <p:sp>
            <p:nvSpPr>
              <p:cNvPr id="47" name="Oval 14"/>
              <p:cNvSpPr>
                <a:spLocks noChangeArrowheads="1"/>
              </p:cNvSpPr>
              <p:nvPr/>
            </p:nvSpPr>
            <p:spPr bwMode="auto">
              <a:xfrm>
                <a:off x="3888" y="2592"/>
                <a:ext cx="386" cy="384"/>
              </a:xfrm>
              <a:prstGeom prst="ellipse">
                <a:avLst/>
              </a:prstGeom>
              <a:solidFill>
                <a:srgbClr val="FFFFFF"/>
              </a:solidFill>
              <a:ln w="381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50" kern="0">
                  <a:solidFill>
                    <a:sysClr val="windowText" lastClr="000000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48" name="Line 15"/>
              <p:cNvSpPr>
                <a:spLocks noChangeShapeType="1"/>
              </p:cNvSpPr>
              <p:nvPr/>
            </p:nvSpPr>
            <p:spPr bwMode="auto">
              <a:xfrm>
                <a:off x="3936" y="2640"/>
                <a:ext cx="289" cy="288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50" kern="0">
                  <a:solidFill>
                    <a:sysClr val="windowText" lastClr="000000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49" name="Line 16"/>
              <p:cNvSpPr>
                <a:spLocks noChangeShapeType="1"/>
              </p:cNvSpPr>
              <p:nvPr/>
            </p:nvSpPr>
            <p:spPr bwMode="auto">
              <a:xfrm flipH="1">
                <a:off x="3936" y="2640"/>
                <a:ext cx="289" cy="288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50" kern="0">
                  <a:solidFill>
                    <a:sysClr val="windowText" lastClr="000000"/>
                  </a:solidFill>
                  <a:ea typeface="+mn-ea"/>
                  <a:cs typeface="+mn-cs"/>
                </a:endParaRPr>
              </a:p>
            </p:txBody>
          </p:sp>
        </p:grpSp>
        <p:sp>
          <p:nvSpPr>
            <p:cNvPr id="12" name="Line 18"/>
            <p:cNvSpPr>
              <a:spLocks noChangeShapeType="1"/>
            </p:cNvSpPr>
            <p:nvPr/>
          </p:nvSpPr>
          <p:spPr bwMode="auto">
            <a:xfrm flipH="1" flipV="1">
              <a:off x="7009895" y="3353698"/>
              <a:ext cx="990505" cy="98950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50" kern="0">
                <a:solidFill>
                  <a:sysClr val="windowText" lastClr="000000"/>
                </a:solidFill>
                <a:ea typeface="+mn-ea"/>
                <a:cs typeface="+mn-cs"/>
              </a:endParaRPr>
            </a:p>
          </p:txBody>
        </p:sp>
        <p:sp>
          <p:nvSpPr>
            <p:cNvPr id="13" name="Text Box 20"/>
            <p:cNvSpPr txBox="1">
              <a:spLocks noChangeArrowheads="1"/>
            </p:cNvSpPr>
            <p:nvPr/>
          </p:nvSpPr>
          <p:spPr bwMode="auto">
            <a:xfrm>
              <a:off x="2370939" y="1964375"/>
              <a:ext cx="1318828" cy="6633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kern="0" dirty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rPr>
                <a:t>Nascent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kern="0" dirty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rPr>
                <a:t>Excitation</a:t>
              </a:r>
            </a:p>
          </p:txBody>
        </p:sp>
        <p:sp>
          <p:nvSpPr>
            <p:cNvPr id="14" name="Text Box 21"/>
            <p:cNvSpPr txBox="1">
              <a:spLocks noChangeArrowheads="1"/>
            </p:cNvSpPr>
            <p:nvPr/>
          </p:nvSpPr>
          <p:spPr bwMode="auto">
            <a:xfrm>
              <a:off x="4066828" y="1904128"/>
              <a:ext cx="1747819" cy="7182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00" b="1" kern="0" dirty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rPr>
                <a:t>Mechanical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00" b="1" kern="0" dirty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rPr>
                <a:t>Mode</a:t>
              </a:r>
            </a:p>
          </p:txBody>
        </p:sp>
        <p:grpSp>
          <p:nvGrpSpPr>
            <p:cNvPr id="15" name="Group 22"/>
            <p:cNvGrpSpPr>
              <a:grpSpLocks/>
            </p:cNvGrpSpPr>
            <p:nvPr/>
          </p:nvGrpSpPr>
          <p:grpSpPr bwMode="auto">
            <a:xfrm>
              <a:off x="6477000" y="5867400"/>
              <a:ext cx="609600" cy="609600"/>
              <a:chOff x="3888" y="2592"/>
              <a:chExt cx="384" cy="384"/>
            </a:xfrm>
          </p:grpSpPr>
          <p:sp>
            <p:nvSpPr>
              <p:cNvPr id="44" name="Oval 23"/>
              <p:cNvSpPr>
                <a:spLocks noChangeArrowheads="1"/>
              </p:cNvSpPr>
              <p:nvPr/>
            </p:nvSpPr>
            <p:spPr bwMode="auto">
              <a:xfrm>
                <a:off x="3888" y="2592"/>
                <a:ext cx="386" cy="384"/>
              </a:xfrm>
              <a:prstGeom prst="ellipse">
                <a:avLst/>
              </a:prstGeom>
              <a:solidFill>
                <a:srgbClr val="FFFFFF"/>
              </a:solidFill>
              <a:ln w="381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50" kern="0">
                  <a:solidFill>
                    <a:sysClr val="windowText" lastClr="000000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45" name="Line 24"/>
              <p:cNvSpPr>
                <a:spLocks noChangeShapeType="1"/>
              </p:cNvSpPr>
              <p:nvPr/>
            </p:nvSpPr>
            <p:spPr bwMode="auto">
              <a:xfrm>
                <a:off x="3936" y="2640"/>
                <a:ext cx="289" cy="288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50" kern="0">
                  <a:solidFill>
                    <a:sysClr val="windowText" lastClr="000000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46" name="Line 25"/>
              <p:cNvSpPr>
                <a:spLocks noChangeShapeType="1"/>
              </p:cNvSpPr>
              <p:nvPr/>
            </p:nvSpPr>
            <p:spPr bwMode="auto">
              <a:xfrm flipH="1">
                <a:off x="3936" y="2640"/>
                <a:ext cx="289" cy="288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50" kern="0">
                  <a:solidFill>
                    <a:sysClr val="windowText" lastClr="000000"/>
                  </a:solidFill>
                  <a:ea typeface="+mn-ea"/>
                  <a:cs typeface="+mn-cs"/>
                </a:endParaRPr>
              </a:p>
            </p:txBody>
          </p:sp>
        </p:grpSp>
        <p:sp>
          <p:nvSpPr>
            <p:cNvPr id="16" name="Line 26"/>
            <p:cNvSpPr>
              <a:spLocks noChangeShapeType="1"/>
            </p:cNvSpPr>
            <p:nvPr/>
          </p:nvSpPr>
          <p:spPr bwMode="auto">
            <a:xfrm flipH="1">
              <a:off x="4648915" y="6172509"/>
              <a:ext cx="1827915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50" kern="0">
                <a:solidFill>
                  <a:sysClr val="windowText" lastClr="000000"/>
                </a:solidFill>
                <a:ea typeface="+mn-ea"/>
                <a:cs typeface="+mn-cs"/>
              </a:endParaRPr>
            </a:p>
          </p:txBody>
        </p:sp>
        <p:sp>
          <p:nvSpPr>
            <p:cNvPr id="17" name="Line 27"/>
            <p:cNvSpPr>
              <a:spLocks noChangeShapeType="1"/>
            </p:cNvSpPr>
            <p:nvPr/>
          </p:nvSpPr>
          <p:spPr bwMode="auto">
            <a:xfrm flipH="1">
              <a:off x="7009895" y="4952972"/>
              <a:ext cx="990505" cy="99133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50" kern="0">
                <a:solidFill>
                  <a:sysClr val="windowText" lastClr="000000"/>
                </a:solidFill>
                <a:ea typeface="+mn-ea"/>
                <a:cs typeface="+mn-cs"/>
              </a:endParaRPr>
            </a:p>
          </p:txBody>
        </p:sp>
        <p:sp>
          <p:nvSpPr>
            <p:cNvPr id="18" name="Line 28"/>
            <p:cNvSpPr>
              <a:spLocks noChangeShapeType="1"/>
            </p:cNvSpPr>
            <p:nvPr/>
          </p:nvSpPr>
          <p:spPr bwMode="auto">
            <a:xfrm>
              <a:off x="6781175" y="5409385"/>
              <a:ext cx="0" cy="45824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50" kern="0">
                <a:solidFill>
                  <a:sysClr val="windowText" lastClr="000000"/>
                </a:solidFill>
                <a:ea typeface="+mn-ea"/>
                <a:cs typeface="+mn-cs"/>
              </a:endParaRPr>
            </a:p>
          </p:txBody>
        </p:sp>
        <p:sp>
          <p:nvSpPr>
            <p:cNvPr id="19" name="Text Box 29"/>
            <p:cNvSpPr txBox="1">
              <a:spLocks noChangeArrowheads="1"/>
            </p:cNvSpPr>
            <p:nvPr/>
          </p:nvSpPr>
          <p:spPr bwMode="auto">
            <a:xfrm>
              <a:off x="2546574" y="4921937"/>
              <a:ext cx="1421717" cy="663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b="1" kern="0" dirty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rPr>
                <a:t>Radiation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b="1" kern="0" dirty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rPr>
                <a:t>Pressure</a:t>
              </a:r>
            </a:p>
          </p:txBody>
        </p:sp>
        <p:grpSp>
          <p:nvGrpSpPr>
            <p:cNvPr id="20" name="Group 34"/>
            <p:cNvGrpSpPr>
              <a:grpSpLocks/>
            </p:cNvGrpSpPr>
            <p:nvPr/>
          </p:nvGrpSpPr>
          <p:grpSpPr bwMode="auto">
            <a:xfrm>
              <a:off x="3733800" y="2819400"/>
              <a:ext cx="609600" cy="609600"/>
              <a:chOff x="1776" y="2592"/>
              <a:chExt cx="384" cy="384"/>
            </a:xfrm>
          </p:grpSpPr>
          <p:sp>
            <p:nvSpPr>
              <p:cNvPr id="41" name="Oval 31"/>
              <p:cNvSpPr>
                <a:spLocks noChangeArrowheads="1"/>
              </p:cNvSpPr>
              <p:nvPr/>
            </p:nvSpPr>
            <p:spPr bwMode="auto">
              <a:xfrm>
                <a:off x="1776" y="2592"/>
                <a:ext cx="382" cy="384"/>
              </a:xfrm>
              <a:prstGeom prst="ellipse">
                <a:avLst/>
              </a:prstGeom>
              <a:solidFill>
                <a:srgbClr val="FFFFFF"/>
              </a:solidFill>
              <a:ln w="381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50" kern="0">
                  <a:solidFill>
                    <a:sysClr val="windowText" lastClr="000000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42" name="Line 32"/>
              <p:cNvSpPr>
                <a:spLocks noChangeShapeType="1"/>
              </p:cNvSpPr>
              <p:nvPr/>
            </p:nvSpPr>
            <p:spPr bwMode="auto">
              <a:xfrm>
                <a:off x="1776" y="2784"/>
                <a:ext cx="382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50" kern="0">
                  <a:solidFill>
                    <a:sysClr val="windowText" lastClr="000000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43" name="Line 33"/>
              <p:cNvSpPr>
                <a:spLocks noChangeShapeType="1"/>
              </p:cNvSpPr>
              <p:nvPr/>
            </p:nvSpPr>
            <p:spPr bwMode="auto">
              <a:xfrm flipH="1">
                <a:off x="1968" y="2592"/>
                <a:ext cx="0" cy="384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50" kern="0">
                  <a:solidFill>
                    <a:sysClr val="windowText" lastClr="000000"/>
                  </a:solidFill>
                  <a:ea typeface="+mn-ea"/>
                  <a:cs typeface="+mn-cs"/>
                </a:endParaRPr>
              </a:p>
            </p:txBody>
          </p:sp>
        </p:grpSp>
        <p:sp>
          <p:nvSpPr>
            <p:cNvPr id="21" name="Line 36"/>
            <p:cNvSpPr>
              <a:spLocks noChangeShapeType="1"/>
            </p:cNvSpPr>
            <p:nvPr/>
          </p:nvSpPr>
          <p:spPr bwMode="auto">
            <a:xfrm flipH="1" flipV="1">
              <a:off x="4038381" y="3505228"/>
              <a:ext cx="0" cy="1904157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50" kern="0">
                <a:solidFill>
                  <a:sysClr val="windowText" lastClr="000000"/>
                </a:solidFill>
                <a:ea typeface="+mn-ea"/>
                <a:cs typeface="+mn-cs"/>
              </a:endParaRPr>
            </a:p>
          </p:txBody>
        </p:sp>
        <p:pic>
          <p:nvPicPr>
            <p:cNvPr id="22" name="Picture 1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39" t="24805" r="21860" b="34000"/>
            <a:stretch>
              <a:fillRect/>
            </a:stretch>
          </p:blipFill>
          <p:spPr bwMode="auto">
            <a:xfrm>
              <a:off x="2743200" y="2667000"/>
              <a:ext cx="592138" cy="91440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37" descr="eigen_29489Hz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39" t="12000" r="24960" b="8000"/>
            <a:stretch>
              <a:fillRect/>
            </a:stretch>
          </p:blipFill>
          <p:spPr bwMode="auto">
            <a:xfrm>
              <a:off x="4760913" y="2514600"/>
              <a:ext cx="1106487" cy="1144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39" descr="TEM11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7F7"/>
                </a:clrFrom>
                <a:clrTo>
                  <a:srgbClr val="FF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61" t="13716" r="24345" b="19431"/>
            <a:stretch>
              <a:fillRect/>
            </a:stretch>
          </p:blipFill>
          <p:spPr bwMode="auto">
            <a:xfrm>
              <a:off x="6172200" y="3917950"/>
              <a:ext cx="1262063" cy="1339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Text Box 40"/>
            <p:cNvSpPr txBox="1">
              <a:spLocks noChangeArrowheads="1"/>
            </p:cNvSpPr>
            <p:nvPr/>
          </p:nvSpPr>
          <p:spPr bwMode="auto">
            <a:xfrm>
              <a:off x="8052049" y="3448632"/>
              <a:ext cx="990157" cy="663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b="1" kern="0" dirty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rPr>
                <a:t>Pump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b="1" kern="0" dirty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rPr>
                <a:t>Field</a:t>
              </a:r>
            </a:p>
          </p:txBody>
        </p:sp>
        <p:sp>
          <p:nvSpPr>
            <p:cNvPr id="26" name="Text Box 41"/>
            <p:cNvSpPr txBox="1">
              <a:spLocks noChangeArrowheads="1"/>
            </p:cNvSpPr>
            <p:nvPr/>
          </p:nvSpPr>
          <p:spPr bwMode="auto">
            <a:xfrm>
              <a:off x="4953261" y="4343203"/>
              <a:ext cx="1523571" cy="11735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b="1" kern="0" dirty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rPr>
                <a:t>Scattered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b="1" kern="0" dirty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rPr>
                <a:t>Field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kern="0" dirty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rPr>
                <a:t>(cavity gain)</a:t>
              </a:r>
            </a:p>
          </p:txBody>
        </p:sp>
        <p:grpSp>
          <p:nvGrpSpPr>
            <p:cNvPr id="27" name="Group 65"/>
            <p:cNvGrpSpPr>
              <a:grpSpLocks/>
            </p:cNvGrpSpPr>
            <p:nvPr/>
          </p:nvGrpSpPr>
          <p:grpSpPr bwMode="auto">
            <a:xfrm>
              <a:off x="6172200" y="1752600"/>
              <a:ext cx="2971800" cy="762000"/>
              <a:chOff x="3888" y="1104"/>
              <a:chExt cx="1872" cy="480"/>
            </a:xfrm>
          </p:grpSpPr>
          <p:sp>
            <p:nvSpPr>
              <p:cNvPr id="33" name="Rectangle 63"/>
              <p:cNvSpPr>
                <a:spLocks noChangeArrowheads="1"/>
              </p:cNvSpPr>
              <p:nvPr/>
            </p:nvSpPr>
            <p:spPr bwMode="auto">
              <a:xfrm>
                <a:off x="5616" y="1248"/>
                <a:ext cx="144" cy="192"/>
              </a:xfrm>
              <a:prstGeom prst="rect">
                <a:avLst/>
              </a:prstGeom>
              <a:gradFill rotWithShape="1">
                <a:gsLst>
                  <a:gs pos="0">
                    <a:srgbClr val="FF0000">
                      <a:gamma/>
                      <a:tint val="0"/>
                      <a:invGamma/>
                    </a:srgbClr>
                  </a:gs>
                  <a:gs pos="50000">
                    <a:srgbClr val="FF0000"/>
                  </a:gs>
                  <a:gs pos="100000">
                    <a:srgbClr val="FF0000">
                      <a:gamma/>
                      <a:tint val="0"/>
                      <a:invGamma/>
                    </a:srgb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50" kern="0">
                  <a:solidFill>
                    <a:sysClr val="windowText" lastClr="000000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34" name="Rectangle 42"/>
              <p:cNvSpPr>
                <a:spLocks noChangeArrowheads="1"/>
              </p:cNvSpPr>
              <p:nvPr/>
            </p:nvSpPr>
            <p:spPr bwMode="auto">
              <a:xfrm>
                <a:off x="4129" y="1152"/>
                <a:ext cx="1297" cy="382"/>
              </a:xfrm>
              <a:prstGeom prst="rect">
                <a:avLst/>
              </a:prstGeom>
              <a:gradFill rotWithShape="1">
                <a:gsLst>
                  <a:gs pos="0">
                    <a:srgbClr val="FF0000">
                      <a:gamma/>
                      <a:tint val="0"/>
                      <a:invGamma/>
                    </a:srgbClr>
                  </a:gs>
                  <a:gs pos="50000">
                    <a:srgbClr val="FF0000"/>
                  </a:gs>
                  <a:gs pos="100000">
                    <a:srgbClr val="FF0000">
                      <a:gamma/>
                      <a:tint val="0"/>
                      <a:invGamma/>
                    </a:srgb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50" kern="0">
                  <a:solidFill>
                    <a:sysClr val="windowText" lastClr="000000"/>
                  </a:solidFill>
                  <a:ea typeface="+mn-ea"/>
                  <a:cs typeface="+mn-cs"/>
                </a:endParaRPr>
              </a:p>
            </p:txBody>
          </p:sp>
          <p:grpSp>
            <p:nvGrpSpPr>
              <p:cNvPr id="35" name="Group 46"/>
              <p:cNvGrpSpPr>
                <a:grpSpLocks/>
              </p:cNvGrpSpPr>
              <p:nvPr/>
            </p:nvGrpSpPr>
            <p:grpSpPr bwMode="auto">
              <a:xfrm>
                <a:off x="3888" y="1104"/>
                <a:ext cx="240" cy="480"/>
                <a:chOff x="4608" y="96"/>
                <a:chExt cx="768" cy="1344"/>
              </a:xfrm>
            </p:grpSpPr>
            <p:pic>
              <p:nvPicPr>
                <p:cNvPr id="39" name="Picture 45" descr="eigen_29489Hz_side"/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121" t="24648" r="19920" b="25920"/>
                <a:stretch>
                  <a:fillRect/>
                </a:stretch>
              </p:blipFill>
              <p:spPr bwMode="auto">
                <a:xfrm rot="5400000">
                  <a:off x="4320" y="384"/>
                  <a:ext cx="1344" cy="7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0" name="Rectangle 43"/>
                <p:cNvSpPr>
                  <a:spLocks noChangeArrowheads="1"/>
                </p:cNvSpPr>
                <p:nvPr/>
              </p:nvSpPr>
              <p:spPr bwMode="auto">
                <a:xfrm>
                  <a:off x="4608" y="96"/>
                  <a:ext cx="768" cy="1344"/>
                </a:xfrm>
                <a:prstGeom prst="rect">
                  <a:avLst/>
                </a:prstGeom>
                <a:gradFill rotWithShape="1">
                  <a:gsLst>
                    <a:gs pos="0">
                      <a:srgbClr val="FFFFFF">
                        <a:gamma/>
                        <a:shade val="0"/>
                        <a:invGamma/>
                        <a:alpha val="50000"/>
                      </a:srgbClr>
                    </a:gs>
                    <a:gs pos="50000">
                      <a:srgbClr val="FFFFFF">
                        <a:alpha val="30000"/>
                      </a:srgbClr>
                    </a:gs>
                    <a:gs pos="100000">
                      <a:srgbClr val="FFFFFF">
                        <a:gamma/>
                        <a:shade val="0"/>
                        <a:invGamma/>
                        <a:alpha val="50000"/>
                      </a:srgbClr>
                    </a:gs>
                  </a:gsLst>
                  <a:lin ang="5400000" scaled="1"/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050" kern="0">
                    <a:solidFill>
                      <a:sysClr val="windowText" lastClr="000000"/>
                    </a:solidFill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" name="Group 53"/>
              <p:cNvGrpSpPr>
                <a:grpSpLocks/>
              </p:cNvGrpSpPr>
              <p:nvPr/>
            </p:nvGrpSpPr>
            <p:grpSpPr bwMode="auto">
              <a:xfrm>
                <a:off x="5424" y="1104"/>
                <a:ext cx="240" cy="480"/>
                <a:chOff x="624" y="1824"/>
                <a:chExt cx="1392" cy="2352"/>
              </a:xfrm>
            </p:grpSpPr>
            <p:pic>
              <p:nvPicPr>
                <p:cNvPr id="37" name="Picture 47" descr="eigen_29778Hz_side"/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587" t="23958" r="20634" b="25734"/>
                <a:stretch>
                  <a:fillRect/>
                </a:stretch>
              </p:blipFill>
              <p:spPr bwMode="auto">
                <a:xfrm rot="16200000" flipV="1">
                  <a:off x="144" y="2304"/>
                  <a:ext cx="2352" cy="13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8" name="Rectangle 50"/>
                <p:cNvSpPr>
                  <a:spLocks noChangeArrowheads="1"/>
                </p:cNvSpPr>
                <p:nvPr/>
              </p:nvSpPr>
              <p:spPr bwMode="auto">
                <a:xfrm>
                  <a:off x="624" y="1824"/>
                  <a:ext cx="1392" cy="2352"/>
                </a:xfrm>
                <a:prstGeom prst="rect">
                  <a:avLst/>
                </a:prstGeom>
                <a:gradFill rotWithShape="1">
                  <a:gsLst>
                    <a:gs pos="0">
                      <a:srgbClr val="FFFFFF">
                        <a:gamma/>
                        <a:shade val="0"/>
                        <a:invGamma/>
                        <a:alpha val="50000"/>
                      </a:srgbClr>
                    </a:gs>
                    <a:gs pos="50000">
                      <a:srgbClr val="FFFFFF">
                        <a:alpha val="30000"/>
                      </a:srgbClr>
                    </a:gs>
                    <a:gs pos="100000">
                      <a:srgbClr val="FFFFFF">
                        <a:gamma/>
                        <a:shade val="0"/>
                        <a:invGamma/>
                        <a:alpha val="50000"/>
                      </a:srgbClr>
                    </a:gs>
                  </a:gsLst>
                  <a:lin ang="5400000" scaled="1"/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050" kern="0">
                    <a:solidFill>
                      <a:sysClr val="windowText" lastClr="000000"/>
                    </a:solidFill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8" name="Group 62"/>
            <p:cNvGrpSpPr>
              <a:grpSpLocks/>
            </p:cNvGrpSpPr>
            <p:nvPr/>
          </p:nvGrpSpPr>
          <p:grpSpPr bwMode="auto">
            <a:xfrm>
              <a:off x="3733800" y="3992571"/>
              <a:ext cx="606425" cy="655638"/>
              <a:chOff x="2352" y="2515"/>
              <a:chExt cx="382" cy="413"/>
            </a:xfrm>
          </p:grpSpPr>
          <p:sp>
            <p:nvSpPr>
              <p:cNvPr id="30" name="Oval 56"/>
              <p:cNvSpPr>
                <a:spLocks noChangeArrowheads="1"/>
              </p:cNvSpPr>
              <p:nvPr/>
            </p:nvSpPr>
            <p:spPr bwMode="auto">
              <a:xfrm>
                <a:off x="2352" y="2544"/>
                <a:ext cx="382" cy="384"/>
              </a:xfrm>
              <a:prstGeom prst="ellipse">
                <a:avLst/>
              </a:prstGeom>
              <a:solidFill>
                <a:srgbClr val="FFFFFF"/>
              </a:solidFill>
              <a:ln w="381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sysClr val="windowText" lastClr="000000"/>
                  </a:solidFill>
                  <a:latin typeface="Symbol" charset="2"/>
                  <a:ea typeface="+mn-ea"/>
                  <a:cs typeface="+mn-cs"/>
                </a:endParaRPr>
              </a:p>
            </p:txBody>
          </p:sp>
          <p:sp>
            <p:nvSpPr>
              <p:cNvPr id="31" name="Text Box 60"/>
              <p:cNvSpPr txBox="1">
                <a:spLocks noChangeArrowheads="1"/>
              </p:cNvSpPr>
              <p:nvPr/>
            </p:nvSpPr>
            <p:spPr bwMode="auto">
              <a:xfrm>
                <a:off x="2400" y="2515"/>
                <a:ext cx="249" cy="3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i="1" kern="0">
                    <a:solidFill>
                      <a:sysClr val="windowText" lastClr="000000"/>
                    </a:solidFill>
                    <a:latin typeface="Symbol" charset="2"/>
                    <a:ea typeface="+mn-ea"/>
                    <a:cs typeface="+mn-cs"/>
                  </a:rPr>
                  <a:t>f</a:t>
                </a:r>
              </a:p>
            </p:txBody>
          </p:sp>
          <p:sp>
            <p:nvSpPr>
              <p:cNvPr id="32" name="AutoShape 61"/>
              <p:cNvSpPr>
                <a:spLocks noChangeArrowheads="1"/>
              </p:cNvSpPr>
              <p:nvPr/>
            </p:nvSpPr>
            <p:spPr bwMode="auto">
              <a:xfrm>
                <a:off x="2352" y="2544"/>
                <a:ext cx="382" cy="384"/>
              </a:xfrm>
              <a:custGeom>
                <a:avLst/>
                <a:gdLst>
                  <a:gd name="G0" fmla="+- 10089540 0 0"/>
                  <a:gd name="G1" fmla="+- -11796480 0 0"/>
                  <a:gd name="G2" fmla="+- 10089540 0 -11796480"/>
                  <a:gd name="G3" fmla="+- 10800 0 0"/>
                  <a:gd name="G4" fmla="+- 0 0 10089540"/>
                  <a:gd name="T0" fmla="*/ 360 256 1"/>
                  <a:gd name="T1" fmla="*/ 0 256 1"/>
                  <a:gd name="G5" fmla="+- G2 T0 T1"/>
                  <a:gd name="G6" fmla="?: G2 G2 G5"/>
                  <a:gd name="G7" fmla="+- 0 0 G6"/>
                  <a:gd name="G8" fmla="+- 10800 0 0"/>
                  <a:gd name="G9" fmla="+- 0 0 -11796480"/>
                  <a:gd name="G10" fmla="+- 10800 0 2700"/>
                  <a:gd name="G11" fmla="cos G10 10089540"/>
                  <a:gd name="G12" fmla="sin G10 10089540"/>
                  <a:gd name="G13" fmla="cos 13500 10089540"/>
                  <a:gd name="G14" fmla="sin 13500 10089540"/>
                  <a:gd name="G15" fmla="+- G11 10800 0"/>
                  <a:gd name="G16" fmla="+- G12 10800 0"/>
                  <a:gd name="G17" fmla="+- G13 10800 0"/>
                  <a:gd name="G18" fmla="+- G14 10800 0"/>
                  <a:gd name="G19" fmla="*/ 10800 1 2"/>
                  <a:gd name="G20" fmla="+- G19 5400 0"/>
                  <a:gd name="G21" fmla="cos G20 10089540"/>
                  <a:gd name="G22" fmla="sin G20 10089540"/>
                  <a:gd name="G23" fmla="+- G21 10800 0"/>
                  <a:gd name="G24" fmla="+- G12 G23 G22"/>
                  <a:gd name="G25" fmla="+- G22 G23 G11"/>
                  <a:gd name="G26" fmla="cos 10800 10089540"/>
                  <a:gd name="G27" fmla="sin 10800 10089540"/>
                  <a:gd name="G28" fmla="cos 10800 10089540"/>
                  <a:gd name="G29" fmla="sin 10800 10089540"/>
                  <a:gd name="G30" fmla="+- G26 10800 0"/>
                  <a:gd name="G31" fmla="+- G27 10800 0"/>
                  <a:gd name="G32" fmla="+- G28 10800 0"/>
                  <a:gd name="G33" fmla="+- G29 10800 0"/>
                  <a:gd name="G34" fmla="+- G19 5400 0"/>
                  <a:gd name="G35" fmla="cos G34 -11796480"/>
                  <a:gd name="G36" fmla="sin G34 -11796480"/>
                  <a:gd name="G37" fmla="+/ -11796480 10089540 2"/>
                  <a:gd name="T2" fmla="*/ 180 256 1"/>
                  <a:gd name="T3" fmla="*/ 0 256 1"/>
                  <a:gd name="G38" fmla="+- G37 T2 T3"/>
                  <a:gd name="G39" fmla="?: G2 G37 G38"/>
                  <a:gd name="G40" fmla="cos 10800 G39"/>
                  <a:gd name="G41" fmla="sin 10800 G39"/>
                  <a:gd name="G42" fmla="cos 10800 G39"/>
                  <a:gd name="G43" fmla="sin 10800 G39"/>
                  <a:gd name="G44" fmla="+- G40 10800 0"/>
                  <a:gd name="G45" fmla="+- G41 10800 0"/>
                  <a:gd name="G46" fmla="+- G42 10800 0"/>
                  <a:gd name="G47" fmla="+- G43 10800 0"/>
                  <a:gd name="G48" fmla="+- G35 10800 0"/>
                  <a:gd name="G49" fmla="+- G36 10800 0"/>
                  <a:gd name="T4" fmla="*/ 21322 w 21600"/>
                  <a:gd name="T5" fmla="*/ 8366 h 21600"/>
                  <a:gd name="T6" fmla="*/ -1 w 21600"/>
                  <a:gd name="T7" fmla="*/ 10799 h 21600"/>
                  <a:gd name="T8" fmla="*/ 21322 w 21600"/>
                  <a:gd name="T9" fmla="*/ 8366 h 21600"/>
                  <a:gd name="T10" fmla="*/ -1329 w 21600"/>
                  <a:gd name="T11" fmla="*/ 16727 h 21600"/>
                  <a:gd name="T12" fmla="*/ -90 w 21600"/>
                  <a:gd name="T13" fmla="*/ 13116 h 21600"/>
                  <a:gd name="T14" fmla="*/ 3522 w 21600"/>
                  <a:gd name="T15" fmla="*/ 14356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1096" y="15542"/>
                    </a:moveTo>
                    <a:cubicBezTo>
                      <a:pt x="2908" y="19249"/>
                      <a:pt x="6673" y="21599"/>
                      <a:pt x="10800" y="21599"/>
                    </a:cubicBezTo>
                    <a:cubicBezTo>
                      <a:pt x="16764" y="21600"/>
                      <a:pt x="21600" y="16764"/>
                      <a:pt x="21600" y="10800"/>
                    </a:cubicBez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lnTo>
                      <a:pt x="-1" y="10799"/>
                    </a:ln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4" y="0"/>
                      <a:pt x="21600" y="4835"/>
                      <a:pt x="21600" y="10800"/>
                    </a:cubicBezTo>
                    <a:cubicBezTo>
                      <a:pt x="21600" y="16764"/>
                      <a:pt x="16764" y="21600"/>
                      <a:pt x="10800" y="21600"/>
                    </a:cubicBezTo>
                    <a:cubicBezTo>
                      <a:pt x="6673" y="21599"/>
                      <a:pt x="2908" y="19249"/>
                      <a:pt x="1096" y="15542"/>
                    </a:cubicBezTo>
                    <a:lnTo>
                      <a:pt x="-1329" y="16727"/>
                    </a:lnTo>
                    <a:lnTo>
                      <a:pt x="-90" y="13116"/>
                    </a:lnTo>
                    <a:lnTo>
                      <a:pt x="3522" y="14356"/>
                    </a:lnTo>
                    <a:lnTo>
                      <a:pt x="1096" y="15542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50" kern="0">
                  <a:solidFill>
                    <a:sysClr val="windowText" lastClr="000000"/>
                  </a:solidFill>
                  <a:ea typeface="+mn-ea"/>
                  <a:cs typeface="+mn-cs"/>
                </a:endParaRPr>
              </a:p>
            </p:txBody>
          </p:sp>
        </p:grpSp>
        <p:sp>
          <p:nvSpPr>
            <p:cNvPr id="29" name="Text Box 66"/>
            <p:cNvSpPr txBox="1">
              <a:spLocks noChangeArrowheads="1"/>
            </p:cNvSpPr>
            <p:nvPr/>
          </p:nvSpPr>
          <p:spPr bwMode="auto">
            <a:xfrm>
              <a:off x="6882811" y="1615808"/>
              <a:ext cx="1606574" cy="9184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b="1" kern="0" dirty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rPr>
                <a:t>High Finesse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b="1" kern="0" dirty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rPr>
                <a:t>Cavity</a:t>
              </a:r>
            </a:p>
          </p:txBody>
        </p:sp>
      </p:grpSp>
      <p:pic>
        <p:nvPicPr>
          <p:cNvPr id="50" name="Picture 49" descr="PIprobability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1365" y="1864353"/>
            <a:ext cx="4021282" cy="5204012"/>
          </a:xfrm>
          <a:prstGeom prst="rect">
            <a:avLst/>
          </a:prstGeom>
        </p:spPr>
      </p:pic>
      <p:sp>
        <p:nvSpPr>
          <p:cNvPr id="51" name="Rectangle 3"/>
          <p:cNvSpPr txBox="1">
            <a:spLocks noChangeArrowheads="1"/>
          </p:cNvSpPr>
          <p:nvPr/>
        </p:nvSpPr>
        <p:spPr bwMode="auto">
          <a:xfrm>
            <a:off x="5105400" y="4267200"/>
            <a:ext cx="38100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75000"/>
              <a:buFont typeface="Wingdings" pitchFamily="2" charset="2"/>
              <a:buChar char="q"/>
              <a:defRPr sz="2400">
                <a:solidFill>
                  <a:srgbClr val="32646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100000"/>
              <a:buFont typeface="Wingdings" pitchFamily="2" charset="2"/>
              <a:buChar char="Ø"/>
              <a:defRPr>
                <a:solidFill>
                  <a:srgbClr val="326464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100000"/>
              <a:buFont typeface="Wingdings" pitchFamily="2" charset="2"/>
              <a:buChar char="v"/>
              <a:defRPr sz="1600">
                <a:solidFill>
                  <a:srgbClr val="326464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65000"/>
              <a:buFont typeface="Wingdings" pitchFamily="2" charset="2"/>
              <a:buChar char="ü"/>
              <a:defRPr sz="1600">
                <a:solidFill>
                  <a:srgbClr val="326464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100000"/>
              <a:buChar char="•"/>
              <a:defRPr sz="1600">
                <a:solidFill>
                  <a:srgbClr val="326464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600" b="0" i="0" dirty="0" smtClean="0">
                <a:latin typeface="Helvetica" charset="0"/>
                <a:ea typeface="ＭＳ Ｐゴシック" charset="0"/>
                <a:cs typeface="ＭＳ Ｐゴシック" charset="0"/>
              </a:rPr>
              <a:t>Latest analysis (S Gras) suggests we are more prone to PI than we thought</a:t>
            </a:r>
          </a:p>
          <a:p>
            <a:pPr lvl="1"/>
            <a:r>
              <a:rPr lang="en-US" sz="1600" b="0" i="0" dirty="0" smtClean="0">
                <a:solidFill>
                  <a:schemeClr val="tx2"/>
                </a:solidFill>
                <a:latin typeface="Helvetica" charset="0"/>
                <a:ea typeface="ＭＳ Ｐゴシック" charset="0"/>
                <a:cs typeface="ＭＳ Ｐゴシック" charset="0"/>
              </a:rPr>
              <a:t>MC simulation with distribution of </a:t>
            </a:r>
            <a:r>
              <a:rPr lang="en-US" sz="1600" b="0" i="0" dirty="0" err="1" smtClean="0">
                <a:solidFill>
                  <a:schemeClr val="tx2"/>
                </a:solidFill>
                <a:latin typeface="Helvetica" charset="0"/>
                <a:ea typeface="ＭＳ Ｐゴシック" charset="0"/>
                <a:cs typeface="ＭＳ Ｐゴシック" charset="0"/>
              </a:rPr>
              <a:t>RoC’s</a:t>
            </a:r>
            <a:r>
              <a:rPr lang="en-US" sz="1600" b="0" i="0" dirty="0" smtClean="0">
                <a:solidFill>
                  <a:schemeClr val="tx2"/>
                </a:solidFill>
                <a:latin typeface="Helvetica" charset="0"/>
                <a:ea typeface="ＭＳ Ｐゴシック" charset="0"/>
                <a:cs typeface="ＭＳ Ｐゴシック" charset="0"/>
              </a:rPr>
              <a:t> and acoustic mode frequencies of test masses</a:t>
            </a:r>
          </a:p>
          <a:p>
            <a:r>
              <a:rPr lang="en-US" sz="1600" b="0" i="0" dirty="0" smtClean="0">
                <a:latin typeface="Helvetica" charset="0"/>
                <a:ea typeface="ＭＳ Ｐゴシック" charset="0"/>
                <a:cs typeface="ＭＳ Ｐゴシック" charset="0"/>
              </a:rPr>
              <a:t>Start to look for risky modes even before they become unstable (UWA idea)</a:t>
            </a:r>
            <a:endParaRPr lang="en-US" sz="1800" b="0" i="0" dirty="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2369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152400"/>
            <a:ext cx="7696200" cy="990600"/>
          </a:xfrm>
        </p:spPr>
        <p:txBody>
          <a:bodyPr/>
          <a:lstStyle/>
          <a:p>
            <a:r>
              <a:rPr lang="en-US" dirty="0" smtClean="0"/>
              <a:t>Seasonal </a:t>
            </a:r>
            <a:r>
              <a:rPr lang="en-US" sz="3200" dirty="0" smtClean="0"/>
              <a:t>variability</a:t>
            </a:r>
            <a:r>
              <a:rPr lang="en-US" dirty="0" smtClean="0"/>
              <a:t> of ground motion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447800"/>
            <a:ext cx="6781800" cy="394054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653898" y="3287143"/>
            <a:ext cx="16215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i="0" dirty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m</a:t>
            </a:r>
            <a:r>
              <a:rPr lang="en-US" sz="1600" b="0" i="0" dirty="0" smtClean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icrons/second</a:t>
            </a:r>
            <a:endParaRPr lang="en-US" sz="1600" b="0" i="0" dirty="0" smtClean="0">
              <a:solidFill>
                <a:srgbClr val="326464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04918" y="4512734"/>
            <a:ext cx="3000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i="0" dirty="0" smtClean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1</a:t>
            </a:r>
            <a:endParaRPr lang="en-US" sz="1400" b="0" i="0" dirty="0" smtClean="0">
              <a:solidFill>
                <a:srgbClr val="326464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04918" y="5029200"/>
            <a:ext cx="3000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i="0" dirty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0</a:t>
            </a:r>
            <a:endParaRPr lang="en-US" sz="1400" b="0" i="0" dirty="0" smtClean="0">
              <a:solidFill>
                <a:srgbClr val="326464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00200" y="4021666"/>
            <a:ext cx="3000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i="0" dirty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2</a:t>
            </a:r>
            <a:endParaRPr lang="en-US" sz="1400" b="0" i="0" dirty="0" smtClean="0">
              <a:solidFill>
                <a:srgbClr val="326464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08667" y="3547535"/>
            <a:ext cx="2987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i="0" dirty="0" smtClean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3</a:t>
            </a:r>
            <a:endParaRPr lang="en-US" sz="1400" b="0" i="0" dirty="0" smtClean="0">
              <a:solidFill>
                <a:srgbClr val="326464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17134" y="3048000"/>
            <a:ext cx="2987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i="0" dirty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4</a:t>
            </a:r>
            <a:endParaRPr lang="en-US" sz="1400" b="0" i="0" dirty="0" smtClean="0">
              <a:solidFill>
                <a:srgbClr val="326464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25601" y="2548579"/>
            <a:ext cx="3000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i="0" dirty="0" smtClean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5</a:t>
            </a:r>
            <a:endParaRPr lang="en-US" sz="1400" b="0" i="0" dirty="0" smtClean="0">
              <a:solidFill>
                <a:srgbClr val="326464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25598" y="2074334"/>
            <a:ext cx="3000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i="0" dirty="0" smtClean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6</a:t>
            </a:r>
            <a:endParaRPr lang="en-US" sz="1400" b="0" i="0" dirty="0" smtClean="0">
              <a:solidFill>
                <a:srgbClr val="326464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17134" y="1591733"/>
            <a:ext cx="3000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i="0" dirty="0" smtClean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7</a:t>
            </a:r>
            <a:endParaRPr lang="en-US" sz="1400" b="0" i="0" dirty="0" smtClean="0">
              <a:solidFill>
                <a:srgbClr val="326464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953000" y="1676400"/>
            <a:ext cx="1268095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b="0" i="0" dirty="0" err="1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r</a:t>
            </a:r>
            <a:r>
              <a:rPr lang="en-US" sz="1600" b="0" i="0" dirty="0" err="1" smtClean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ms</a:t>
            </a:r>
            <a:r>
              <a:rPr lang="en-US" sz="1600" b="0" i="0" dirty="0" smtClean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 in:</a:t>
            </a:r>
          </a:p>
          <a:p>
            <a:pPr algn="ctr"/>
            <a:r>
              <a:rPr lang="en-US" sz="1600" b="0" i="0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0.1—0.3 Hz</a:t>
            </a:r>
          </a:p>
          <a:p>
            <a:pPr algn="ctr"/>
            <a:r>
              <a:rPr lang="en-US" sz="1600" b="0" i="0" dirty="0" smtClean="0">
                <a:solidFill>
                  <a:srgbClr val="008000"/>
                </a:solidFill>
                <a:latin typeface="Helvetica" pitchFamily="34" charset="0"/>
                <a:cs typeface="Helvetica" pitchFamily="34" charset="0"/>
              </a:rPr>
              <a:t>0.3—1 Hz</a:t>
            </a:r>
            <a:endParaRPr lang="en-US" sz="1600" b="0" i="0" dirty="0" smtClean="0">
              <a:solidFill>
                <a:srgbClr val="008000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90520" y="5361801"/>
            <a:ext cx="393192" cy="27699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200" b="0" i="0" dirty="0" smtClean="0">
                <a:solidFill>
                  <a:schemeClr val="tx2"/>
                </a:solidFill>
                <a:latin typeface="Helvetica" pitchFamily="34" charset="0"/>
                <a:cs typeface="Helvetica" pitchFamily="34" charset="0"/>
              </a:rPr>
              <a:t>July</a:t>
            </a:r>
            <a:endParaRPr lang="en-US" sz="1200" b="0" i="0" dirty="0" smtClean="0">
              <a:solidFill>
                <a:schemeClr val="tx2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281499" y="5361801"/>
            <a:ext cx="393192" cy="276999"/>
          </a:xfrm>
          <a:prstGeom prst="rect">
            <a:avLst/>
          </a:prstGeom>
          <a:solidFill>
            <a:schemeClr val="tx2"/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200" b="0" i="0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Aug</a:t>
            </a:r>
            <a:endParaRPr lang="en-US" sz="1200" b="0" i="0" dirty="0" smtClean="0">
              <a:solidFill>
                <a:schemeClr val="bg1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678828" y="5361801"/>
            <a:ext cx="393192" cy="27699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200" b="0" i="0" dirty="0" smtClean="0">
                <a:solidFill>
                  <a:schemeClr val="tx2"/>
                </a:solidFill>
                <a:latin typeface="Helvetica" pitchFamily="34" charset="0"/>
                <a:cs typeface="Helvetica" pitchFamily="34" charset="0"/>
              </a:rPr>
              <a:t>Sep</a:t>
            </a:r>
            <a:endParaRPr lang="en-US" sz="1200" b="0" i="0" dirty="0" smtClean="0">
              <a:solidFill>
                <a:schemeClr val="tx2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076157" y="5361801"/>
            <a:ext cx="393192" cy="276999"/>
          </a:xfrm>
          <a:prstGeom prst="rect">
            <a:avLst/>
          </a:prstGeom>
          <a:solidFill>
            <a:schemeClr val="tx2"/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200" b="0" i="0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Oct</a:t>
            </a:r>
            <a:endParaRPr lang="en-US" sz="1200" b="0" i="0" dirty="0" smtClean="0">
              <a:solidFill>
                <a:schemeClr val="bg1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70815" y="5361801"/>
            <a:ext cx="393192" cy="276999"/>
          </a:xfrm>
          <a:prstGeom prst="rect">
            <a:avLst/>
          </a:prstGeom>
          <a:solidFill>
            <a:schemeClr val="tx2"/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200" b="0" i="0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Dec</a:t>
            </a:r>
            <a:endParaRPr lang="en-US" sz="1200" b="0" i="0" dirty="0" smtClean="0">
              <a:solidFill>
                <a:schemeClr val="bg1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473486" y="5361801"/>
            <a:ext cx="393192" cy="27699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200" b="0" i="0" dirty="0" smtClean="0">
                <a:solidFill>
                  <a:schemeClr val="tx2"/>
                </a:solidFill>
                <a:latin typeface="Helvetica" pitchFamily="34" charset="0"/>
                <a:cs typeface="Helvetica" pitchFamily="34" charset="0"/>
              </a:rPr>
              <a:t>Nov</a:t>
            </a:r>
            <a:endParaRPr lang="en-US" sz="1200" b="0" i="0" dirty="0" smtClean="0">
              <a:solidFill>
                <a:schemeClr val="tx2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264150" y="5361801"/>
            <a:ext cx="393192" cy="27699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200" b="0" i="0" dirty="0" smtClean="0">
                <a:solidFill>
                  <a:schemeClr val="tx2"/>
                </a:solidFill>
                <a:latin typeface="Helvetica" pitchFamily="34" charset="0"/>
                <a:cs typeface="Helvetica" pitchFamily="34" charset="0"/>
              </a:rPr>
              <a:t>Jan</a:t>
            </a:r>
            <a:endParaRPr lang="en-US" sz="1200" b="0" i="0" dirty="0" smtClean="0">
              <a:solidFill>
                <a:schemeClr val="tx2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661476" y="5361801"/>
            <a:ext cx="393192" cy="276999"/>
          </a:xfrm>
          <a:prstGeom prst="rect">
            <a:avLst/>
          </a:prstGeom>
          <a:solidFill>
            <a:schemeClr val="tx2"/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200" b="0" i="0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Feb</a:t>
            </a:r>
            <a:endParaRPr lang="en-US" sz="1200" b="0" i="0" dirty="0" smtClean="0">
              <a:solidFill>
                <a:schemeClr val="bg1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451600" y="5361801"/>
            <a:ext cx="393192" cy="276999"/>
          </a:xfrm>
          <a:prstGeom prst="rect">
            <a:avLst/>
          </a:prstGeom>
          <a:solidFill>
            <a:schemeClr val="tx2"/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200" b="0" i="0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Apr</a:t>
            </a:r>
            <a:endParaRPr lang="en-US" sz="1200" b="0" i="0" dirty="0" smtClean="0">
              <a:solidFill>
                <a:schemeClr val="bg1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060256" y="5361801"/>
            <a:ext cx="393192" cy="27699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200" b="0" i="0" dirty="0" smtClean="0">
                <a:solidFill>
                  <a:schemeClr val="tx2"/>
                </a:solidFill>
                <a:latin typeface="Helvetica" pitchFamily="34" charset="0"/>
                <a:cs typeface="Helvetica" pitchFamily="34" charset="0"/>
              </a:rPr>
              <a:t>Mar</a:t>
            </a:r>
            <a:endParaRPr lang="en-US" sz="1200" b="0" i="0" dirty="0" smtClean="0">
              <a:solidFill>
                <a:schemeClr val="tx2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845300" y="5361801"/>
            <a:ext cx="393192" cy="27699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200" b="0" i="0" dirty="0" smtClean="0">
                <a:solidFill>
                  <a:schemeClr val="tx2"/>
                </a:solidFill>
                <a:latin typeface="Helvetica" pitchFamily="34" charset="0"/>
                <a:cs typeface="Helvetica" pitchFamily="34" charset="0"/>
              </a:rPr>
              <a:t>May</a:t>
            </a:r>
            <a:endParaRPr lang="en-US" sz="1200" b="0" i="0" dirty="0" smtClean="0">
              <a:solidFill>
                <a:schemeClr val="tx2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232650" y="5361801"/>
            <a:ext cx="393192" cy="276999"/>
          </a:xfrm>
          <a:prstGeom prst="rect">
            <a:avLst/>
          </a:prstGeom>
          <a:solidFill>
            <a:schemeClr val="tx2"/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200" b="0" i="0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June</a:t>
            </a:r>
            <a:endParaRPr lang="en-US" sz="1200" b="0" i="0" dirty="0" smtClean="0">
              <a:solidFill>
                <a:schemeClr val="bg1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495550" y="5361801"/>
            <a:ext cx="393192" cy="276999"/>
          </a:xfrm>
          <a:prstGeom prst="rect">
            <a:avLst/>
          </a:prstGeom>
          <a:solidFill>
            <a:schemeClr val="tx2"/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200" b="0" i="0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June</a:t>
            </a:r>
            <a:endParaRPr lang="en-US" sz="1200" b="0" i="0" dirty="0" smtClean="0">
              <a:solidFill>
                <a:schemeClr val="bg1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600200" y="5943600"/>
            <a:ext cx="6881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i="0" dirty="0" smtClean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So far, commissioning has been during periods of low microseism</a:t>
            </a:r>
            <a:endParaRPr lang="en-US" sz="1800" b="0" i="0" dirty="0" smtClean="0">
              <a:solidFill>
                <a:srgbClr val="326464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04800" y="1418272"/>
            <a:ext cx="1219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 smtClean="0">
                <a:solidFill>
                  <a:schemeClr val="tx2"/>
                </a:solidFill>
                <a:latin typeface="Helvetica" pitchFamily="34" charset="0"/>
                <a:cs typeface="Helvetica" pitchFamily="34" charset="0"/>
              </a:rPr>
              <a:t>LLO ground motion over 500 days</a:t>
            </a:r>
            <a:endParaRPr lang="en-US" sz="1800" b="0" dirty="0" smtClean="0">
              <a:solidFill>
                <a:schemeClr val="tx2"/>
              </a:solidFill>
              <a:latin typeface="Helvetica" pitchFamily="34" charset="0"/>
              <a:cs typeface="Helvetica" pitchFamily="34" charset="0"/>
            </a:endParaRPr>
          </a:p>
        </p:txBody>
      </p:sp>
      <p:cxnSp>
        <p:nvCxnSpPr>
          <p:cNvPr id="33" name="Straight Connector 32"/>
          <p:cNvCxnSpPr/>
          <p:nvPr/>
        </p:nvCxnSpPr>
        <p:spPr bwMode="auto">
          <a:xfrm>
            <a:off x="2362200" y="5816600"/>
            <a:ext cx="1219200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2269327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28600"/>
            <a:ext cx="6858000" cy="914400"/>
          </a:xfrm>
        </p:spPr>
        <p:txBody>
          <a:bodyPr/>
          <a:lstStyle/>
          <a:p>
            <a:r>
              <a:rPr lang="en-US" dirty="0" smtClean="0"/>
              <a:t>Impact of higher ground motion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Arm Length Stabilization could suffer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Arm cavity finesse at 532 nm is much lower than desired:</a:t>
            </a:r>
          </a:p>
          <a:p>
            <a:pPr lvl="2"/>
            <a:r>
              <a:rPr lang="en-US" dirty="0" smtClean="0">
                <a:solidFill>
                  <a:srgbClr val="000000"/>
                </a:solidFill>
              </a:rPr>
              <a:t>ETMs have too large a transmission at 532 nm</a:t>
            </a:r>
            <a:endParaRPr lang="en-US" dirty="0">
              <a:solidFill>
                <a:srgbClr val="000000"/>
              </a:solidFill>
            </a:endParaRPr>
          </a:p>
          <a:p>
            <a:pPr lvl="2"/>
            <a:r>
              <a:rPr lang="en-US" dirty="0" smtClean="0">
                <a:solidFill>
                  <a:srgbClr val="000000"/>
                </a:solidFill>
              </a:rPr>
              <a:t>Finesse: 5-10 (actual) vs. 100 (desired)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Makes the cavity locking point much more sensitive to alignment and alignment fluctuations</a:t>
            </a:r>
          </a:p>
          <a:p>
            <a:r>
              <a:rPr lang="en-US" dirty="0" smtClean="0"/>
              <a:t>Replacing the ETMs could be the best solution</a:t>
            </a:r>
          </a:p>
          <a:p>
            <a:pPr lvl="1"/>
            <a:r>
              <a:rPr lang="en-US" dirty="0" smtClean="0">
                <a:solidFill>
                  <a:schemeClr val="tx2"/>
                </a:solidFill>
              </a:rPr>
              <a:t>ETMs now coming out of LMA have the right 532 nm transmission</a:t>
            </a:r>
          </a:p>
          <a:p>
            <a:pPr lvl="1"/>
            <a:r>
              <a:rPr lang="en-US" dirty="0" smtClean="0">
                <a:solidFill>
                  <a:schemeClr val="tx2"/>
                </a:solidFill>
              </a:rPr>
              <a:t>Downside would  be a 2 month hit for replacement 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8624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28600"/>
            <a:ext cx="6019800" cy="914400"/>
          </a:xfrm>
        </p:spPr>
        <p:txBody>
          <a:bodyPr/>
          <a:lstStyle/>
          <a:p>
            <a:r>
              <a:rPr lang="en-US" dirty="0" smtClean="0"/>
              <a:t>In 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Initial </a:t>
            </a:r>
            <a:r>
              <a:rPr lang="en-US" dirty="0" smtClean="0"/>
              <a:t>commissioning has </a:t>
            </a:r>
            <a:r>
              <a:rPr lang="en-US" dirty="0" smtClean="0"/>
              <a:t>progressed quickly</a:t>
            </a:r>
          </a:p>
          <a:p>
            <a:pPr lvl="1"/>
            <a:r>
              <a:rPr lang="en-US" dirty="0" smtClean="0"/>
              <a:t>The </a:t>
            </a:r>
            <a:r>
              <a:rPr lang="en-US" dirty="0" smtClean="0"/>
              <a:t>only significant delay was due to the green coating issue.</a:t>
            </a:r>
          </a:p>
          <a:p>
            <a:r>
              <a:rPr lang="en-US" dirty="0" smtClean="0"/>
              <a:t>Next up: get H1 caught up with L1</a:t>
            </a:r>
            <a:endParaRPr lang="en-US" dirty="0" smtClean="0"/>
          </a:p>
          <a:p>
            <a:pPr lvl="1"/>
            <a:r>
              <a:rPr lang="en-US" dirty="0" smtClean="0"/>
              <a:t>H1 will test some ideas for improving the locking scheme</a:t>
            </a:r>
          </a:p>
          <a:p>
            <a:pPr lvl="1"/>
            <a:r>
              <a:rPr lang="en-US" dirty="0" smtClean="0"/>
              <a:t>H1 has the improved second stage detector for the laser intensity stabilization in place</a:t>
            </a:r>
            <a:endParaRPr lang="en-US" dirty="0" smtClean="0"/>
          </a:p>
          <a:p>
            <a:r>
              <a:rPr lang="en-US" dirty="0" smtClean="0"/>
              <a:t>L1 has reached the </a:t>
            </a:r>
            <a:r>
              <a:rPr lang="en-US" dirty="0" err="1" smtClean="0"/>
              <a:t>aLIGO</a:t>
            </a:r>
            <a:r>
              <a:rPr lang="en-US" dirty="0" smtClean="0"/>
              <a:t> Project mileston</a:t>
            </a:r>
            <a:r>
              <a:rPr lang="en-US" dirty="0" smtClean="0"/>
              <a:t>e for integration: 2 hour lock</a:t>
            </a:r>
          </a:p>
          <a:p>
            <a:pPr lvl="1"/>
            <a:r>
              <a:rPr lang="en-US" dirty="0" smtClean="0"/>
              <a:t>As a result, non-LIGO Lab people can now contribute to L1 commissioning, without having to set up a contract with </a:t>
            </a:r>
            <a:r>
              <a:rPr lang="en-US" dirty="0" err="1" smtClean="0"/>
              <a:t>aLIGO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2824561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152400"/>
            <a:ext cx="6858000" cy="914400"/>
          </a:xfrm>
        </p:spPr>
        <p:txBody>
          <a:bodyPr/>
          <a:lstStyle/>
          <a:p>
            <a:r>
              <a:rPr lang="en-US" dirty="0" smtClean="0"/>
              <a:t>History of Integrated Testing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609600" y="1295400"/>
            <a:ext cx="8077200" cy="1676400"/>
          </a:xfrm>
        </p:spPr>
        <p:txBody>
          <a:bodyPr>
            <a:normAutofit/>
          </a:bodyPr>
          <a:lstStyle/>
          <a:p>
            <a:r>
              <a:rPr lang="en-US" dirty="0" smtClean="0"/>
              <a:t>Integrated testing phases interleaved with installation</a:t>
            </a:r>
          </a:p>
          <a:p>
            <a:r>
              <a:rPr lang="en-US" dirty="0" smtClean="0"/>
              <a:t>Complementary division between LHO and LLO</a:t>
            </a:r>
          </a:p>
          <a:p>
            <a:pPr lvl="1"/>
            <a:r>
              <a:rPr lang="en-US" dirty="0" smtClean="0"/>
              <a:t>Designed to address biggest areas of risk as soon as possible</a:t>
            </a:r>
          </a:p>
          <a:p>
            <a:pPr lvl="1"/>
            <a:r>
              <a:rPr lang="en-US" dirty="0" smtClean="0"/>
              <a:t>H1 focused on long arm cavities; L1 worked outward from the vertex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838200" y="3352800"/>
            <a:ext cx="0" cy="29718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diamond" w="med" len="med"/>
            <a:tailEnd type="none" w="lg" len="lg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>
            <a:off x="1143000" y="3352800"/>
            <a:ext cx="0" cy="29718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>
            <a:off x="1447800" y="3352800"/>
            <a:ext cx="0" cy="29718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>
            <a:off x="1752600" y="3352800"/>
            <a:ext cx="0" cy="29718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114FFB"/>
            </a:solidFill>
            <a:prstDash val="solid"/>
            <a:round/>
            <a:headEnd type="diamond" w="med" len="med"/>
            <a:tailEnd type="none" w="lg" len="lg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>
            <a:off x="2057400" y="3352800"/>
            <a:ext cx="0" cy="29718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114FFB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>
            <a:off x="2362200" y="3352800"/>
            <a:ext cx="0" cy="29718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114FFB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>
            <a:off x="2667000" y="3352800"/>
            <a:ext cx="0" cy="29718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114FFB"/>
            </a:solidFill>
            <a:prstDash val="solid"/>
            <a:round/>
            <a:headEnd type="diamond" w="med" len="med"/>
            <a:tailEnd type="none" w="lg" len="lg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2971800" y="3352800"/>
            <a:ext cx="0" cy="29718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114FFB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>
            <a:off x="3276600" y="3352800"/>
            <a:ext cx="0" cy="29718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114FFB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>
            <a:off x="3581400" y="3352800"/>
            <a:ext cx="0" cy="29718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114FFB"/>
            </a:solidFill>
            <a:prstDash val="solid"/>
            <a:round/>
            <a:headEnd type="diamond" w="med" len="med"/>
            <a:tailEnd type="none" w="lg" len="lg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>
            <a:off x="3886200" y="3352800"/>
            <a:ext cx="0" cy="29718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114FFB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24" name="Straight Connector 23"/>
          <p:cNvCxnSpPr/>
          <p:nvPr/>
        </p:nvCxnSpPr>
        <p:spPr bwMode="auto">
          <a:xfrm>
            <a:off x="4191000" y="3352800"/>
            <a:ext cx="0" cy="29718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114FFB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>
            <a:off x="4495800" y="3352800"/>
            <a:ext cx="0" cy="29718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114FFB"/>
            </a:solidFill>
            <a:prstDash val="solid"/>
            <a:round/>
            <a:headEnd type="diamond" w="med" len="med"/>
            <a:tailEnd type="none" w="lg" len="lg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>
            <a:off x="4800600" y="3352800"/>
            <a:ext cx="0" cy="29718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114FFB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27" name="Straight Connector 26"/>
          <p:cNvCxnSpPr/>
          <p:nvPr/>
        </p:nvCxnSpPr>
        <p:spPr bwMode="auto">
          <a:xfrm>
            <a:off x="5105400" y="3352800"/>
            <a:ext cx="0" cy="29718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114FFB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28" name="Straight Connector 27"/>
          <p:cNvCxnSpPr/>
          <p:nvPr/>
        </p:nvCxnSpPr>
        <p:spPr bwMode="auto">
          <a:xfrm>
            <a:off x="5410200" y="3352800"/>
            <a:ext cx="0" cy="29718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114FFB"/>
            </a:solidFill>
            <a:prstDash val="solid"/>
            <a:round/>
            <a:headEnd type="diamond" w="med" len="med"/>
            <a:tailEnd type="none" w="lg" len="lg"/>
          </a:ln>
          <a:effectLst/>
        </p:spPr>
      </p:cxnSp>
      <p:cxnSp>
        <p:nvCxnSpPr>
          <p:cNvPr id="29" name="Straight Connector 28"/>
          <p:cNvCxnSpPr/>
          <p:nvPr/>
        </p:nvCxnSpPr>
        <p:spPr bwMode="auto">
          <a:xfrm>
            <a:off x="5715000" y="3352800"/>
            <a:ext cx="0" cy="29718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114FFB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30" name="Straight Connector 29"/>
          <p:cNvCxnSpPr/>
          <p:nvPr/>
        </p:nvCxnSpPr>
        <p:spPr bwMode="auto">
          <a:xfrm>
            <a:off x="6019800" y="3352800"/>
            <a:ext cx="0" cy="29718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114FFB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>
            <a:off x="6324600" y="3352800"/>
            <a:ext cx="0" cy="29718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114FFB"/>
            </a:solidFill>
            <a:prstDash val="solid"/>
            <a:round/>
            <a:headEnd type="diamond" w="med" len="med"/>
            <a:tailEnd type="none" w="lg" len="lg"/>
          </a:ln>
          <a:effectLst/>
        </p:spPr>
      </p:cxnSp>
      <p:cxnSp>
        <p:nvCxnSpPr>
          <p:cNvPr id="32" name="Straight Connector 31"/>
          <p:cNvCxnSpPr/>
          <p:nvPr/>
        </p:nvCxnSpPr>
        <p:spPr bwMode="auto">
          <a:xfrm>
            <a:off x="6629400" y="3352800"/>
            <a:ext cx="0" cy="29718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114FFB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33" name="Straight Connector 32"/>
          <p:cNvCxnSpPr/>
          <p:nvPr/>
        </p:nvCxnSpPr>
        <p:spPr bwMode="auto">
          <a:xfrm>
            <a:off x="6934200" y="3352800"/>
            <a:ext cx="0" cy="29718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114FFB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34" name="Straight Connector 33"/>
          <p:cNvCxnSpPr/>
          <p:nvPr/>
        </p:nvCxnSpPr>
        <p:spPr bwMode="auto">
          <a:xfrm>
            <a:off x="7239000" y="3352800"/>
            <a:ext cx="0" cy="29718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114FFB"/>
            </a:solidFill>
            <a:prstDash val="solid"/>
            <a:round/>
            <a:headEnd type="diamond" w="med" len="med"/>
            <a:tailEnd type="none" w="lg" len="lg"/>
          </a:ln>
          <a:effectLst/>
        </p:spPr>
      </p:cxnSp>
      <p:cxnSp>
        <p:nvCxnSpPr>
          <p:cNvPr id="35" name="Straight Connector 34"/>
          <p:cNvCxnSpPr/>
          <p:nvPr/>
        </p:nvCxnSpPr>
        <p:spPr bwMode="auto">
          <a:xfrm>
            <a:off x="7543800" y="3352800"/>
            <a:ext cx="0" cy="29718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114FFB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36" name="Straight Connector 35"/>
          <p:cNvCxnSpPr/>
          <p:nvPr/>
        </p:nvCxnSpPr>
        <p:spPr bwMode="auto">
          <a:xfrm>
            <a:off x="7848600" y="3352800"/>
            <a:ext cx="0" cy="29718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114FFB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37" name="Straight Connector 36"/>
          <p:cNvCxnSpPr/>
          <p:nvPr/>
        </p:nvCxnSpPr>
        <p:spPr bwMode="auto">
          <a:xfrm>
            <a:off x="8229600" y="3352800"/>
            <a:ext cx="0" cy="29718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114FFB"/>
            </a:solidFill>
            <a:prstDash val="solid"/>
            <a:round/>
            <a:headEnd type="diamond" w="med" len="med"/>
            <a:tailEnd type="none" w="lg" len="lg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609600" y="289560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0" dirty="0" smtClean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July 2012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472223" y="289560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0" dirty="0" smtClean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Oct 2012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362200" y="289560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0" dirty="0" smtClean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Jan 2013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276600" y="289560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0" dirty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A</a:t>
            </a:r>
            <a:r>
              <a:rPr lang="en-US" sz="1200" i="0" dirty="0" smtClean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pr 2013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191000" y="289560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0" dirty="0" smtClean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July2013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105400" y="289560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0" dirty="0" smtClean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Oct 2013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036082" y="289560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0" dirty="0" smtClean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Jan 2014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6934200" y="289560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0" dirty="0" smtClean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Apr 2014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924800" y="289560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0" dirty="0" smtClean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July2014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3400" y="3544669"/>
            <a:ext cx="1143000" cy="646331"/>
          </a:xfrm>
          <a:prstGeom prst="rect">
            <a:avLst/>
          </a:prstGeom>
          <a:solidFill>
            <a:schemeClr val="accent5"/>
          </a:solidFill>
          <a:ln>
            <a:solidFill>
              <a:srgbClr val="D49FFF"/>
            </a:solidFill>
          </a:ln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200" i="0" dirty="0" smtClean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One Arm Test  </a:t>
            </a:r>
            <a:r>
              <a:rPr lang="en-US" sz="1200" b="0" i="0" dirty="0" smtClean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1</a:t>
            </a:r>
            <a:r>
              <a:rPr lang="en-US" sz="1200" b="0" i="0" baseline="30000" dirty="0" smtClean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st</a:t>
            </a:r>
            <a:r>
              <a:rPr lang="en-US" sz="1200" b="0" i="0" dirty="0" smtClean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 arm cavity </a:t>
            </a:r>
            <a:r>
              <a:rPr lang="en-US" sz="1200" b="0" i="0" dirty="0" smtClean="0">
                <a:solidFill>
                  <a:srgbClr val="008000"/>
                </a:solidFill>
                <a:latin typeface="Helvetica" pitchFamily="34" charset="0"/>
                <a:cs typeface="Helvetica" pitchFamily="34" charset="0"/>
              </a:rPr>
              <a:t>Green only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67000" y="3533001"/>
            <a:ext cx="2819400" cy="276999"/>
          </a:xfrm>
          <a:prstGeom prst="rect">
            <a:avLst/>
          </a:prstGeom>
          <a:solidFill>
            <a:schemeClr val="accent5"/>
          </a:solidFill>
          <a:ln>
            <a:solidFill>
              <a:srgbClr val="D49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i="0" dirty="0" smtClean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Input Mode Cleaner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14800" y="3837801"/>
            <a:ext cx="762000" cy="1015663"/>
          </a:xfrm>
          <a:prstGeom prst="rect">
            <a:avLst/>
          </a:prstGeom>
          <a:solidFill>
            <a:schemeClr val="accent5"/>
          </a:solidFill>
          <a:ln>
            <a:solidFill>
              <a:srgbClr val="D49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i="0" dirty="0" smtClean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HIFO-Y</a:t>
            </a:r>
            <a:r>
              <a:rPr lang="en-US" sz="1200" b="0" i="0" dirty="0" smtClean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 Y-arm + corner</a:t>
            </a:r>
          </a:p>
          <a:p>
            <a:pPr algn="ctr"/>
            <a:r>
              <a:rPr lang="en-US" sz="1200" b="0" i="0" dirty="0" smtClean="0">
                <a:solidFill>
                  <a:srgbClr val="008000"/>
                </a:solidFill>
                <a:latin typeface="Helvetica" pitchFamily="34" charset="0"/>
                <a:cs typeface="Helvetica" pitchFamily="34" charset="0"/>
              </a:rPr>
              <a:t>Green</a:t>
            </a:r>
            <a:r>
              <a:rPr lang="en-US" sz="1200" b="0" i="0" dirty="0" smtClean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 + </a:t>
            </a:r>
            <a:r>
              <a:rPr lang="en-US" sz="1200" b="0" i="0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PSL IR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29400" y="3533001"/>
            <a:ext cx="1295400" cy="830997"/>
          </a:xfrm>
          <a:prstGeom prst="rect">
            <a:avLst/>
          </a:prstGeom>
          <a:solidFill>
            <a:schemeClr val="accent5"/>
          </a:solidFill>
          <a:ln>
            <a:solidFill>
              <a:srgbClr val="D49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i="0" dirty="0" smtClean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HIFO-XY </a:t>
            </a:r>
          </a:p>
          <a:p>
            <a:pPr algn="ctr"/>
            <a:r>
              <a:rPr lang="en-US" sz="1200" b="0" i="0" dirty="0" smtClean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Both arms + corner</a:t>
            </a:r>
          </a:p>
          <a:p>
            <a:pPr algn="ctr"/>
            <a:r>
              <a:rPr lang="en-US" sz="1200" b="0" dirty="0" smtClean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No AS port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19200" y="5253335"/>
            <a:ext cx="1828800" cy="46166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rgbClr val="D49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i="0" dirty="0" smtClean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Input Mode Cleaner </a:t>
            </a:r>
            <a:r>
              <a:rPr lang="en-US" sz="1200" b="0" i="0" dirty="0" smtClean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with high power test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4495800" y="5257800"/>
            <a:ext cx="2133600" cy="27699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rgbClr val="D49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i="0" dirty="0" smtClean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Dual recycled Michelson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4495800" y="5534799"/>
            <a:ext cx="762000" cy="27699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rgbClr val="D49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0" i="0" dirty="0" smtClean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I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5410200" y="5534799"/>
            <a:ext cx="457200" cy="27699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rgbClr val="D49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0" i="0" dirty="0" smtClean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II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019800" y="5534799"/>
            <a:ext cx="609600" cy="27699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rgbClr val="D49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0" i="0" dirty="0" smtClean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III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53656" y="3962400"/>
            <a:ext cx="479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0" dirty="0" smtClean="0">
                <a:solidFill>
                  <a:srgbClr val="DE76FF"/>
                </a:solidFill>
                <a:latin typeface="Helvetica" pitchFamily="34" charset="0"/>
                <a:cs typeface="Helvetica" pitchFamily="34" charset="0"/>
              </a:rPr>
              <a:t>H1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76200" y="5334000"/>
            <a:ext cx="454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0" dirty="0">
                <a:solidFill>
                  <a:schemeClr val="bg2">
                    <a:lumMod val="50000"/>
                  </a:schemeClr>
                </a:solidFill>
                <a:latin typeface="Helvetica" pitchFamily="34" charset="0"/>
                <a:cs typeface="Helvetica" pitchFamily="34" charset="0"/>
              </a:rPr>
              <a:t>L</a:t>
            </a:r>
            <a:r>
              <a:rPr lang="en-US" sz="1800" i="0" dirty="0" smtClean="0">
                <a:solidFill>
                  <a:schemeClr val="bg2">
                    <a:lumMod val="50000"/>
                  </a:schemeClr>
                </a:solidFill>
                <a:latin typeface="Helvetica" pitchFamily="34" charset="0"/>
                <a:cs typeface="Helvetica" pitchFamily="34" charset="0"/>
              </a:rPr>
              <a:t>1</a:t>
            </a:r>
          </a:p>
        </p:txBody>
      </p:sp>
      <p:cxnSp>
        <p:nvCxnSpPr>
          <p:cNvPr id="56" name="Straight Arrow Connector 55"/>
          <p:cNvCxnSpPr/>
          <p:nvPr/>
        </p:nvCxnSpPr>
        <p:spPr bwMode="auto">
          <a:xfrm>
            <a:off x="304800" y="4369497"/>
            <a:ext cx="16764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DE76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7" name="Straight Arrow Connector 56"/>
          <p:cNvCxnSpPr/>
          <p:nvPr/>
        </p:nvCxnSpPr>
        <p:spPr bwMode="auto">
          <a:xfrm>
            <a:off x="304800" y="5867400"/>
            <a:ext cx="16764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9" name="TextBox 58"/>
          <p:cNvSpPr txBox="1"/>
          <p:nvPr/>
        </p:nvSpPr>
        <p:spPr>
          <a:xfrm>
            <a:off x="132107" y="4492823"/>
            <a:ext cx="3068293" cy="30777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0" i="0" dirty="0" smtClean="0">
                <a:solidFill>
                  <a:srgbClr val="DE76FF"/>
                </a:solidFill>
                <a:latin typeface="Helvetica" pitchFamily="34" charset="0"/>
                <a:cs typeface="Helvetica" pitchFamily="34" charset="0"/>
              </a:rPr>
              <a:t>Build &amp; test from the arms backward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228600" y="6096000"/>
            <a:ext cx="2928819" cy="30777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0" i="0" dirty="0" smtClean="0">
                <a:solidFill>
                  <a:schemeClr val="tx2">
                    <a:lumMod val="65000"/>
                    <a:lumOff val="35000"/>
                  </a:schemeClr>
                </a:solidFill>
                <a:latin typeface="Helvetica" pitchFamily="34" charset="0"/>
                <a:cs typeface="Helvetica" pitchFamily="34" charset="0"/>
              </a:rPr>
              <a:t>Build &amp; test from the laser outward</a:t>
            </a:r>
          </a:p>
        </p:txBody>
      </p:sp>
      <p:cxnSp>
        <p:nvCxnSpPr>
          <p:cNvPr id="55" name="Straight Connector 54"/>
          <p:cNvCxnSpPr/>
          <p:nvPr/>
        </p:nvCxnSpPr>
        <p:spPr bwMode="auto">
          <a:xfrm>
            <a:off x="8610600" y="3352800"/>
            <a:ext cx="0" cy="29718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114FFB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sp>
        <p:nvSpPr>
          <p:cNvPr id="58" name="Pentagon 57"/>
          <p:cNvSpPr/>
          <p:nvPr/>
        </p:nvSpPr>
        <p:spPr bwMode="auto">
          <a:xfrm>
            <a:off x="7239000" y="5257800"/>
            <a:ext cx="1371600" cy="533400"/>
          </a:xfrm>
          <a:prstGeom prst="homePlate">
            <a:avLst/>
          </a:prstGeom>
          <a:solidFill>
            <a:srgbClr val="BFBFBF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i="0" dirty="0" smtClean="0">
                <a:solidFill>
                  <a:srgbClr val="326464"/>
                </a:solidFill>
                <a:latin typeface="+mn-lt"/>
              </a:rPr>
              <a:t>Full Interferometer</a:t>
            </a:r>
            <a:endParaRPr kumimoji="0" lang="en-US" sz="1200" b="1" i="0" u="none" strike="noStrike" cap="none" normalizeH="0" baseline="0" dirty="0" smtClean="0">
              <a:ln>
                <a:noFill/>
              </a:ln>
              <a:solidFill>
                <a:srgbClr val="326464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57131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28600"/>
            <a:ext cx="6477000" cy="838200"/>
          </a:xfrm>
        </p:spPr>
        <p:txBody>
          <a:bodyPr/>
          <a:lstStyle/>
          <a:p>
            <a:r>
              <a:rPr lang="en-US" dirty="0" smtClean="0"/>
              <a:t>Current Timeline</a:t>
            </a:r>
            <a:endParaRPr lang="en-US" dirty="0"/>
          </a:p>
        </p:txBody>
      </p:sp>
      <p:pic>
        <p:nvPicPr>
          <p:cNvPr id="4" name="Picture 3" descr="IFOlockingSMTimelineC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7650"/>
            <a:ext cx="9144000" cy="409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9073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28600"/>
            <a:ext cx="6858000" cy="914400"/>
          </a:xfrm>
        </p:spPr>
        <p:txBody>
          <a:bodyPr/>
          <a:lstStyle/>
          <a:p>
            <a:r>
              <a:rPr lang="en-US" dirty="0" smtClean="0"/>
              <a:t>L1 Locking Statistics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l="-18503" r="-18503"/>
          <a:stretch>
            <a:fillRect/>
          </a:stretch>
        </p:blipFill>
        <p:spPr>
          <a:xfrm>
            <a:off x="685800" y="2133600"/>
            <a:ext cx="7772400" cy="4495800"/>
          </a:xfrm>
        </p:spPr>
      </p:pic>
      <p:cxnSp>
        <p:nvCxnSpPr>
          <p:cNvPr id="8" name="Straight Arrow Connector 7"/>
          <p:cNvCxnSpPr/>
          <p:nvPr/>
        </p:nvCxnSpPr>
        <p:spPr bwMode="auto">
          <a:xfrm flipH="1">
            <a:off x="2209800" y="1828800"/>
            <a:ext cx="304800" cy="3810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33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762000" y="1524000"/>
            <a:ext cx="24371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i="0" dirty="0" smtClean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157 locks lasting &lt; 5 min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95600" y="2438400"/>
            <a:ext cx="2514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i="0" dirty="0" smtClean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Most short locks broken because of commissioning work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709437" y="1871246"/>
            <a:ext cx="44533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Nearly 300 locks (&gt; 1 min) since end of May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86200" y="4648200"/>
            <a:ext cx="2514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i="0" dirty="0" smtClean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Longer locks came as more alignment </a:t>
            </a:r>
            <a:r>
              <a:rPr lang="en-US" sz="1600" b="0" i="0" dirty="0" err="1" smtClean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DoF</a:t>
            </a:r>
            <a:r>
              <a:rPr lang="en-US" sz="1600" b="0" i="0" dirty="0" smtClean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 were globally controlled</a:t>
            </a:r>
          </a:p>
        </p:txBody>
      </p:sp>
      <p:cxnSp>
        <p:nvCxnSpPr>
          <p:cNvPr id="14" name="Straight Arrow Connector 13"/>
          <p:cNvCxnSpPr/>
          <p:nvPr/>
        </p:nvCxnSpPr>
        <p:spPr bwMode="auto">
          <a:xfrm>
            <a:off x="3886200" y="5562600"/>
            <a:ext cx="29718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33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9220012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76200"/>
            <a:ext cx="6858000" cy="990600"/>
          </a:xfrm>
        </p:spPr>
        <p:txBody>
          <a:bodyPr/>
          <a:lstStyle/>
          <a:p>
            <a:r>
              <a:rPr lang="en-US" dirty="0" smtClean="0"/>
              <a:t>The First </a:t>
            </a:r>
            <a:r>
              <a:rPr lang="en-US" dirty="0" smtClean="0"/>
              <a:t>3 </a:t>
            </a:r>
            <a:r>
              <a:rPr lang="en-US" dirty="0"/>
              <a:t>M</a:t>
            </a:r>
            <a:r>
              <a:rPr lang="en-US" dirty="0" smtClean="0"/>
              <a:t>onths </a:t>
            </a:r>
            <a:endParaRPr lang="en-US" dirty="0"/>
          </a:p>
        </p:txBody>
      </p:sp>
      <p:pic>
        <p:nvPicPr>
          <p:cNvPr id="4" name="Picture 3" descr="13844_20140731020218_LLOnoise_140731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447800"/>
            <a:ext cx="5116513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2724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76200"/>
            <a:ext cx="6858000" cy="914400"/>
          </a:xfrm>
        </p:spPr>
        <p:txBody>
          <a:bodyPr/>
          <a:lstStyle/>
          <a:p>
            <a:r>
              <a:rPr lang="en-US" dirty="0" smtClean="0"/>
              <a:t>Latest L1 Noise Budget &amp; Range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206500"/>
            <a:ext cx="5105400" cy="5575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1828800"/>
            <a:ext cx="3746500" cy="397402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215900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28600"/>
            <a:ext cx="6248400" cy="914400"/>
          </a:xfrm>
        </p:spPr>
        <p:txBody>
          <a:bodyPr/>
          <a:lstStyle/>
          <a:p>
            <a:r>
              <a:rPr lang="en-US" dirty="0" smtClean="0"/>
              <a:t>Subsystem highlights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24000"/>
            <a:ext cx="4876800" cy="48006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Pre-Stabilized Laser (PSL) commissioned</a:t>
            </a:r>
          </a:p>
          <a:p>
            <a:r>
              <a:rPr lang="en-US" dirty="0" smtClean="0"/>
              <a:t>Input </a:t>
            </a:r>
            <a:r>
              <a:rPr lang="en-US" dirty="0"/>
              <a:t>Mode Cleaner </a:t>
            </a:r>
            <a:r>
              <a:rPr lang="en-US" dirty="0" smtClean="0"/>
              <a:t>(IMC) has </a:t>
            </a:r>
            <a:r>
              <a:rPr lang="en-US" dirty="0"/>
              <a:t>been fully commissioned</a:t>
            </a:r>
          </a:p>
          <a:p>
            <a:r>
              <a:rPr lang="en-US" dirty="0" smtClean="0"/>
              <a:t>All seismic isolators (SEI) work </a:t>
            </a:r>
            <a:r>
              <a:rPr lang="en-US" dirty="0"/>
              <a:t>as </a:t>
            </a:r>
            <a:r>
              <a:rPr lang="en-US" dirty="0" smtClean="0"/>
              <a:t>designed and are fully </a:t>
            </a:r>
            <a:r>
              <a:rPr lang="en-US" dirty="0"/>
              <a:t>automated</a:t>
            </a:r>
          </a:p>
          <a:p>
            <a:r>
              <a:rPr lang="en-US" dirty="0" smtClean="0"/>
              <a:t>All suspensions (SUS) work </a:t>
            </a:r>
            <a:r>
              <a:rPr lang="en-US" dirty="0"/>
              <a:t>as </a:t>
            </a:r>
            <a:r>
              <a:rPr lang="en-US" dirty="0" smtClean="0"/>
              <a:t>designed and are fully </a:t>
            </a:r>
            <a:r>
              <a:rPr lang="en-US" dirty="0"/>
              <a:t>automated</a:t>
            </a:r>
          </a:p>
          <a:p>
            <a:r>
              <a:rPr lang="en-US" dirty="0" smtClean="0"/>
              <a:t>Interferometer locking</a:t>
            </a:r>
          </a:p>
          <a:p>
            <a:pPr lvl="1"/>
            <a:r>
              <a:rPr lang="en-US" dirty="0" smtClean="0"/>
              <a:t>Following talks by </a:t>
            </a:r>
            <a:r>
              <a:rPr lang="en-US" dirty="0" err="1" smtClean="0"/>
              <a:t>Alexa</a:t>
            </a:r>
            <a:r>
              <a:rPr lang="en-US" dirty="0" smtClean="0"/>
              <a:t> and Den</a:t>
            </a:r>
          </a:p>
          <a:p>
            <a:r>
              <a:rPr lang="en-US" dirty="0" smtClean="0"/>
              <a:t>Interferometer </a:t>
            </a:r>
            <a:r>
              <a:rPr lang="en-US" dirty="0" smtClean="0"/>
              <a:t>Automation</a:t>
            </a:r>
          </a:p>
          <a:p>
            <a:pPr lvl="1"/>
            <a:r>
              <a:rPr lang="en-US" dirty="0" smtClean="0"/>
              <a:t>Significant progress in implementing the Guardian state control system</a:t>
            </a:r>
          </a:p>
          <a:p>
            <a:pPr lvl="1"/>
            <a:r>
              <a:rPr lang="en-US" dirty="0" smtClean="0"/>
              <a:t>All subsystems, and full interferometer locking under Guardian control</a:t>
            </a:r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0" y="1219200"/>
            <a:ext cx="3581399" cy="36348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3700" y="4871651"/>
            <a:ext cx="3365500" cy="191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3434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28600"/>
            <a:ext cx="6858000" cy="990600"/>
          </a:xfrm>
        </p:spPr>
        <p:txBody>
          <a:bodyPr/>
          <a:lstStyle/>
          <a:p>
            <a:r>
              <a:rPr lang="en-US" dirty="0" smtClean="0"/>
              <a:t>Commissioning focus for the first Observational Run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52600"/>
            <a:ext cx="7772400" cy="4343400"/>
          </a:xfrm>
        </p:spPr>
        <p:txBody>
          <a:bodyPr/>
          <a:lstStyle/>
          <a:p>
            <a:r>
              <a:rPr lang="en-US" sz="2800" dirty="0" smtClean="0"/>
              <a:t>Target sensitivity</a:t>
            </a:r>
          </a:p>
          <a:p>
            <a:pPr lvl="1"/>
            <a:r>
              <a:rPr lang="en-US" sz="2000" dirty="0" smtClean="0"/>
              <a:t>Binary neutron star coalescence range of 40-80 </a:t>
            </a:r>
            <a:r>
              <a:rPr lang="en-US" sz="2000" dirty="0" err="1" smtClean="0"/>
              <a:t>Mpc</a:t>
            </a:r>
            <a:r>
              <a:rPr lang="en-US" sz="2000" dirty="0" smtClean="0"/>
              <a:t>, each detector</a:t>
            </a:r>
          </a:p>
          <a:p>
            <a:pPr lvl="1"/>
            <a:r>
              <a:rPr lang="en-US" sz="2000" dirty="0"/>
              <a:t>I</a:t>
            </a:r>
            <a:r>
              <a:rPr lang="en-US" sz="2000" dirty="0" smtClean="0"/>
              <a:t>mportant frequency band: 20—300 Hz</a:t>
            </a:r>
          </a:p>
          <a:p>
            <a:pPr lvl="1"/>
            <a:r>
              <a:rPr lang="en-US" sz="2000" dirty="0" smtClean="0"/>
              <a:t>Input laser power: 25 W</a:t>
            </a:r>
          </a:p>
          <a:p>
            <a:r>
              <a:rPr lang="en-US" sz="2800" dirty="0" smtClean="0"/>
              <a:t>Nominal duration</a:t>
            </a:r>
          </a:p>
          <a:p>
            <a:pPr lvl="1"/>
            <a:r>
              <a:rPr lang="en-US" sz="2000" dirty="0" smtClean="0"/>
              <a:t>3 months</a:t>
            </a:r>
          </a:p>
          <a:p>
            <a:r>
              <a:rPr lang="en-US" sz="2800" dirty="0" smtClean="0"/>
              <a:t>Run start</a:t>
            </a:r>
          </a:p>
          <a:p>
            <a:pPr lvl="1"/>
            <a:r>
              <a:rPr lang="en-US" sz="2000" dirty="0" smtClean="0"/>
              <a:t>Some time in 2015, perhaps mid-2015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75775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752600"/>
            <a:ext cx="7543800" cy="2971800"/>
          </a:xfrm>
        </p:spPr>
        <p:txBody>
          <a:bodyPr/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Mysteries, unexpected problems, challenges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 </a:t>
            </a:r>
            <a:br>
              <a:rPr lang="en-US" dirty="0" smtClean="0"/>
            </a:br>
            <a:r>
              <a:rPr lang="en-US" i="1" dirty="0" smtClean="0"/>
              <a:t>issues we likely need to address before the first science run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2251777"/>
      </p:ext>
    </p:extLst>
  </p:cSld>
  <p:clrMapOvr>
    <a:masterClrMapping/>
  </p:clrMapOvr>
</p:sld>
</file>

<file path=ppt/theme/theme1.xml><?xml version="1.0" encoding="utf-8"?>
<a:theme xmlns:a="http://schemas.openxmlformats.org/drawingml/2006/main" name="aLIGO">
  <a:themeElements>
    <a:clrScheme name="">
      <a:dk1>
        <a:srgbClr val="114FFB"/>
      </a:dk1>
      <a:lt1>
        <a:srgbClr val="FFFFFF"/>
      </a:lt1>
      <a:dk2>
        <a:srgbClr val="000000"/>
      </a:dk2>
      <a:lt2>
        <a:srgbClr val="CECECE"/>
      </a:lt2>
      <a:accent1>
        <a:srgbClr val="D49FFF"/>
      </a:accent1>
      <a:accent2>
        <a:srgbClr val="618FFD"/>
      </a:accent2>
      <a:accent3>
        <a:srgbClr val="FFFFFF"/>
      </a:accent3>
      <a:accent4>
        <a:srgbClr val="0D42D6"/>
      </a:accent4>
      <a:accent5>
        <a:srgbClr val="E6CDFF"/>
      </a:accent5>
      <a:accent6>
        <a:srgbClr val="5781E5"/>
      </a:accent6>
      <a:hlink>
        <a:srgbClr val="009688"/>
      </a:hlink>
      <a:folHlink>
        <a:srgbClr val="DADADA"/>
      </a:folHlink>
    </a:clrScheme>
    <a:fontScheme name="LIGO_II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tx1">
            <a:lumMod val="20000"/>
            <a:lumOff val="80000"/>
          </a:schemeClr>
        </a:solidFill>
        <a:ln w="12700" cap="flat" cmpd="sng" algn="ctr">
          <a:solidFill>
            <a:srgbClr val="326464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1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solidFill>
          <a:schemeClr val="accent1"/>
        </a:solidFill>
        <a:ln w="38100" cap="flat" cmpd="sng" algn="ctr">
          <a:solidFill>
            <a:srgbClr val="FF3300"/>
          </a:solidFill>
          <a:prstDash val="solid"/>
          <a:round/>
          <a:headEnd type="none" w="med" len="med"/>
          <a:tailEnd type="triangle" w="lg" len="lg"/>
        </a:ln>
        <a:effectLst/>
      </a:spPr>
      <a:bodyPr/>
      <a:lstStyle/>
    </a:lnDef>
    <a:txDef>
      <a:spPr>
        <a:noFill/>
      </a:spPr>
      <a:bodyPr wrap="none" rtlCol="0">
        <a:spAutoFit/>
      </a:bodyPr>
      <a:lstStyle>
        <a:defPPr>
          <a:defRPr sz="1800" b="0" i="0" dirty="0" smtClean="0">
            <a:solidFill>
              <a:srgbClr val="326464"/>
            </a:solidFill>
            <a:latin typeface="Helvetica" pitchFamily="34" charset="0"/>
            <a:cs typeface="Helvetica" pitchFamily="34" charset="0"/>
          </a:defRPr>
        </a:defPPr>
      </a:lstStyle>
    </a:txDef>
  </a:objectDefaults>
  <a:extraClrSchemeLst>
    <a:extraClrScheme>
      <a:clrScheme name="LIGO_II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IGO_II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aLIGO">
  <a:themeElements>
    <a:clrScheme name="">
      <a:dk1>
        <a:srgbClr val="114FFB"/>
      </a:dk1>
      <a:lt1>
        <a:srgbClr val="FFFFFF"/>
      </a:lt1>
      <a:dk2>
        <a:srgbClr val="000000"/>
      </a:dk2>
      <a:lt2>
        <a:srgbClr val="CECECE"/>
      </a:lt2>
      <a:accent1>
        <a:srgbClr val="D49FFF"/>
      </a:accent1>
      <a:accent2>
        <a:srgbClr val="618FFD"/>
      </a:accent2>
      <a:accent3>
        <a:srgbClr val="FFFFFF"/>
      </a:accent3>
      <a:accent4>
        <a:srgbClr val="0D42D6"/>
      </a:accent4>
      <a:accent5>
        <a:srgbClr val="E6CDFF"/>
      </a:accent5>
      <a:accent6>
        <a:srgbClr val="5781E5"/>
      </a:accent6>
      <a:hlink>
        <a:srgbClr val="009688"/>
      </a:hlink>
      <a:folHlink>
        <a:srgbClr val="DADADA"/>
      </a:folHlink>
    </a:clrScheme>
    <a:fontScheme name="LIGO_II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solidFill>
          <a:schemeClr val="accent1"/>
        </a:solidFill>
        <a:ln w="38100" cap="flat" cmpd="sng" algn="ctr">
          <a:solidFill>
            <a:srgbClr val="FF3300"/>
          </a:solidFill>
          <a:prstDash val="solid"/>
          <a:round/>
          <a:headEnd type="none" w="med" len="med"/>
          <a:tailEnd type="triangle" w="lg" len="lg"/>
        </a:ln>
        <a:effectLst/>
      </a:spPr>
      <a:bodyPr/>
      <a:lstStyle/>
    </a:lnDef>
  </a:objectDefaults>
  <a:extraClrSchemeLst>
    <a:extraClrScheme>
      <a:clrScheme name="LIGO_II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IGO_II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35073</TotalTime>
  <Words>1115</Words>
  <Application>Microsoft Macintosh PowerPoint</Application>
  <PresentationFormat>On-screen Show (4:3)</PresentationFormat>
  <Paragraphs>191</Paragraphs>
  <Slides>18</Slides>
  <Notes>6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aLIGO</vt:lpstr>
      <vt:lpstr>1_aLIGO</vt:lpstr>
      <vt:lpstr>Photo Editor Photo</vt:lpstr>
      <vt:lpstr>Equation</vt:lpstr>
      <vt:lpstr>Advanced LIGO  Commissioning Overview</vt:lpstr>
      <vt:lpstr>History of Integrated Testing</vt:lpstr>
      <vt:lpstr>Current Timeline</vt:lpstr>
      <vt:lpstr>L1 Locking Statistics</vt:lpstr>
      <vt:lpstr>The First 3 Months </vt:lpstr>
      <vt:lpstr>Latest L1 Noise Budget &amp; Range</vt:lpstr>
      <vt:lpstr>Subsystem highlights</vt:lpstr>
      <vt:lpstr>Commissioning focus for the first Observational Run</vt:lpstr>
      <vt:lpstr>Mysteries, unexpected problems, challenges:   issues we likely need to address before the first science run</vt:lpstr>
      <vt:lpstr>Electro-static charging &amp; actuation</vt:lpstr>
      <vt:lpstr>Laser intensity noise &amp; coupling</vt:lpstr>
      <vt:lpstr>Intensity noise coupling</vt:lpstr>
      <vt:lpstr>Suspension violin modes</vt:lpstr>
      <vt:lpstr>Glitches from digital-to-analog converters</vt:lpstr>
      <vt:lpstr>Parametric Instabilities</vt:lpstr>
      <vt:lpstr>Seasonal variability of ground motion</vt:lpstr>
      <vt:lpstr>Impact of higher ground motion</vt:lpstr>
      <vt:lpstr>In Conclusion</vt:lpstr>
    </vt:vector>
  </TitlesOfParts>
  <Company>LIGO</Company>
  <LinksUpToDate>false</LinksUpToDate>
  <SharedDoc>false</SharedDoc>
  <HyperlinkBase>https://dcc.ligo.org/G1400551-x0</HyperlinkBase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System Integration Status and Challenges, Post Project Commissioning Plans to Meet Science Goals</dc:title>
  <dc:subject>Integration</dc:subject>
  <dc:creator>Daniel Sigg</dc:creator>
  <cp:keywords>PAP2014-05</cp:keywords>
  <dc:description/>
  <cp:lastModifiedBy>Peter Fritschel User</cp:lastModifiedBy>
  <cp:revision>3761</cp:revision>
  <cp:lastPrinted>1999-10-01T21:59:04Z</cp:lastPrinted>
  <dcterms:created xsi:type="dcterms:W3CDTF">2011-04-14T01:12:27Z</dcterms:created>
  <dcterms:modified xsi:type="dcterms:W3CDTF">2014-08-27T16:21:34Z</dcterms:modified>
  <cp:category/>
</cp:coreProperties>
</file>