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1" r:id="rId3"/>
    <p:sldId id="260" r:id="rId4"/>
    <p:sldId id="281" r:id="rId5"/>
    <p:sldId id="257" r:id="rId6"/>
    <p:sldId id="282" r:id="rId7"/>
    <p:sldId id="266" r:id="rId8"/>
    <p:sldId id="262" r:id="rId9"/>
    <p:sldId id="269" r:id="rId10"/>
    <p:sldId id="273" r:id="rId11"/>
    <p:sldId id="272" r:id="rId12"/>
    <p:sldId id="283" r:id="rId13"/>
    <p:sldId id="284" r:id="rId14"/>
    <p:sldId id="285" r:id="rId15"/>
    <p:sldId id="286" r:id="rId16"/>
    <p:sldId id="287" r:id="rId17"/>
    <p:sldId id="290" r:id="rId18"/>
    <p:sldId id="289" r:id="rId19"/>
    <p:sldId id="291" r:id="rId20"/>
    <p:sldId id="292" r:id="rId21"/>
    <p:sldId id="300" r:id="rId22"/>
    <p:sldId id="298" r:id="rId23"/>
    <p:sldId id="297" r:id="rId24"/>
    <p:sldId id="296" r:id="rId25"/>
    <p:sldId id="299" r:id="rId26"/>
    <p:sldId id="293" r:id="rId27"/>
    <p:sldId id="264" r:id="rId28"/>
    <p:sldId id="295" r:id="rId29"/>
    <p:sldId id="294" r:id="rId30"/>
    <p:sldId id="270" r:id="rId31"/>
    <p:sldId id="258" r:id="rId32"/>
    <p:sldId id="265" r:id="rId33"/>
    <p:sldId id="271" r:id="rId34"/>
    <p:sldId id="267" r:id="rId35"/>
    <p:sldId id="268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45A1-3A7B-2141-9D7D-A1FB7D502BB6}" type="datetimeFigureOut">
              <a:rPr lang="en-US" smtClean="0"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3A9F1-CDAE-6A4B-9900-F1142816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1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4701-777B-DC48-9907-6F36B6C5731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6117-D283-5647-84FD-FC63D61F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A973-B13E-9543-B544-6099CF71525B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A126-487D-9849-83EB-6398FF693ABF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6CF6-C97C-AC42-9A3E-A5469609C2E1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759-37DF-8144-AABC-505FA88F8521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FA02-1D64-094B-9E4D-1087A4560C79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75B-242F-0945-8775-2862FF55CFF8}" type="datetime1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0991-E1C7-534C-9018-CDE2CF8002AD}" type="datetime1">
              <a:rPr lang="en-US" smtClean="0"/>
              <a:t>6/26/15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3550-CA55-C741-82BE-3390F5FB470C}" type="datetime1">
              <a:rPr lang="en-US" smtClean="0"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9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F855-45CC-B444-ADC5-37B9175A2568}" type="datetime1">
              <a:rPr lang="en-US" smtClean="0"/>
              <a:t>6/26/15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1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D4D-5EE2-E546-9042-B41B006F3679}" type="datetime1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8F-F907-D349-8162-1EC248A48946}" type="datetime1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9D38-07EF-7540-8742-1981B3DD5EAA}" type="datetime1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7CA0-F525-924F-BC55-0CB68984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tation.aip.org/content/aip/journal/rsi/83/4/10.1063/1.4704459?ver=pdfc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jpeg"/><Relationship Id="rId14" Type="http://schemas.openxmlformats.org/officeDocument/2006/relationships/image" Target="../media/image41.jpeg"/><Relationship Id="rId1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29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Brief Introduction to Advanced LIGO Suspensions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Shapiro</a:t>
            </a:r>
          </a:p>
          <a:p>
            <a:r>
              <a:rPr lang="en-US" dirty="0" smtClean="0"/>
              <a:t>LAAC Session</a:t>
            </a:r>
            <a:endParaRPr lang="en-US" dirty="0"/>
          </a:p>
          <a:p>
            <a:r>
              <a:rPr lang="en-US" dirty="0" smtClean="0"/>
              <a:t>24 August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24 Aug 2014 - Stanford - </a:t>
            </a:r>
            <a:r>
              <a:rPr lang="sv-SE" dirty="0" smtClean="0"/>
              <a:t>G1400964-v3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37" y="-1"/>
            <a:ext cx="9142097" cy="1371601"/>
            <a:chOff x="5837" y="-1"/>
            <a:chExt cx="9142097" cy="1371601"/>
          </a:xfrm>
        </p:grpSpPr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7" y="-1"/>
              <a:ext cx="1607069" cy="1371600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6334" y="0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2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0" y="0"/>
            <a:ext cx="38780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7064" y="2165410"/>
            <a:ext cx="20869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H1ITMX</a:t>
            </a:r>
          </a:p>
          <a:p>
            <a:pPr algn="ctr"/>
            <a:r>
              <a:rPr lang="en-US" dirty="0" smtClean="0"/>
              <a:t>LHO </a:t>
            </a:r>
            <a:r>
              <a:rPr lang="en-US" dirty="0" err="1" smtClean="0"/>
              <a:t>alog</a:t>
            </a:r>
            <a:r>
              <a:rPr lang="en-US" dirty="0" smtClean="0"/>
              <a:t> 12211</a:t>
            </a:r>
          </a:p>
          <a:p>
            <a:pPr algn="ctr"/>
            <a:r>
              <a:rPr lang="en-US" dirty="0" smtClean="0"/>
              <a:t>10 June 2014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De-install for silica fiber installation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6114" y="6558694"/>
            <a:ext cx="3169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H1 ITMX – 30 July 2014 - LHO </a:t>
            </a:r>
            <a:r>
              <a:rPr lang="en-US" sz="1200" dirty="0" err="1" smtClean="0"/>
              <a:t>alog</a:t>
            </a:r>
            <a:r>
              <a:rPr lang="en-US" sz="1200" dirty="0" smtClean="0"/>
              <a:t> </a:t>
            </a:r>
            <a:r>
              <a:rPr lang="en-US" sz="1200" dirty="0"/>
              <a:t>13044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reSusFi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Suspension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dirty="0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70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reSusFi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Suspension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dirty="0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40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reSusFi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Suspension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dirty="0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91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reSus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Suspension Isolation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dirty="0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72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reSus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Suspension Isolation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dirty="0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1777" y="4232701"/>
            <a:ext cx="347214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stage provides 1/f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isolation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200879" y="4868786"/>
            <a:ext cx="1235598" cy="1183988"/>
            <a:chOff x="6200879" y="4868786"/>
            <a:chExt cx="1235598" cy="11839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00879" y="4868786"/>
              <a:ext cx="0" cy="11839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200879" y="5869703"/>
              <a:ext cx="985023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200879" y="5500371"/>
              <a:ext cx="1235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GW band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2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3" name="Picture 12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4" name="Picture 13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01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dTopDisplaceme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damping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79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dTopDisplace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damping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dirty="0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9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dTopDisplacemen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damping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523" y="1959529"/>
            <a:ext cx="3502390" cy="1289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9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0" name="Picture 9" descr="New_Log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1" name="Picture 10" descr="Stanford_University_seal_200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6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IMG_47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6000" y="254000"/>
            <a:ext cx="400957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experience</a:t>
            </a:r>
          </a:p>
          <a:p>
            <a:pPr algn="ctr"/>
            <a:endParaRPr lang="en-US" dirty="0"/>
          </a:p>
          <a:p>
            <a:r>
              <a:rPr lang="en-US" dirty="0" smtClean="0"/>
              <a:t>2001-2005 Undergrad: Penn State Engineering Science</a:t>
            </a:r>
          </a:p>
          <a:p>
            <a:endParaRPr lang="en-US" dirty="0" smtClean="0"/>
          </a:p>
          <a:p>
            <a:r>
              <a:rPr lang="en-US" dirty="0" smtClean="0"/>
              <a:t>2005-2012 PhD: MIT </a:t>
            </a:r>
            <a:r>
              <a:rPr lang="en-US" dirty="0"/>
              <a:t>M</a:t>
            </a:r>
            <a:r>
              <a:rPr lang="en-US" dirty="0" smtClean="0"/>
              <a:t>echanical Engineering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Worked on the controls, modeling, assembly, and testing of the prototype quadruple pendulums at the LASTI facility.</a:t>
            </a:r>
          </a:p>
          <a:p>
            <a:endParaRPr lang="en-US" dirty="0"/>
          </a:p>
          <a:p>
            <a:r>
              <a:rPr lang="en-US" dirty="0" smtClean="0"/>
              <a:t>2012-now postdoc: Stanford University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Still some involvement in the suspensions group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Mostly working on cryogenic technologies for 3</a:t>
            </a:r>
            <a:r>
              <a:rPr lang="en-US" baseline="30000" dirty="0" smtClean="0"/>
              <a:t>rd</a:t>
            </a:r>
            <a:r>
              <a:rPr lang="en-US" dirty="0" smtClean="0"/>
              <a:t> generation LIGO observatories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6171684"/>
            <a:ext cx="36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Installing the Quad Prototype at MIT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23 January 2009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dTopDisplacemen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damping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3654"/>
            <a:ext cx="2895600" cy="365125"/>
          </a:xfrm>
        </p:spPr>
        <p:txBody>
          <a:bodyPr/>
          <a:lstStyle/>
          <a:p>
            <a:r>
              <a:rPr lang="sv-SE" dirty="0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523" y="1959529"/>
            <a:ext cx="3502390" cy="1289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 rot="10800000">
            <a:off x="6477001" y="3962399"/>
            <a:ext cx="2286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4267200"/>
            <a:ext cx="14478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10000 times higher!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1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2" name="Picture 11" descr="New_Log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3" name="Picture 12" descr="Stanford_University_seal_200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22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feedback loop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21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91269" y="1971528"/>
            <a:ext cx="1981200" cy="4419600"/>
            <a:chOff x="2429569" y="1971528"/>
            <a:chExt cx="1981200" cy="4419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23914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390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581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5819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irect Access Storage 39"/>
            <p:cNvSpPr/>
            <p:nvPr/>
          </p:nvSpPr>
          <p:spPr>
            <a:xfrm>
              <a:off x="2505769" y="4333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2429569" y="33431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Direct Access Storage 53"/>
            <p:cNvSpPr/>
            <p:nvPr/>
          </p:nvSpPr>
          <p:spPr>
            <a:xfrm>
              <a:off x="2505769" y="5476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88649" y="4226255"/>
              <a:ext cx="184114" cy="1023547"/>
              <a:chOff x="1752600" y="4159727"/>
              <a:chExt cx="184114" cy="1023547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1752600" y="4159727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828800" y="4160520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>
              <a:off x="2661217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734369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3152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628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537839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592571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5642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79990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be 56"/>
            <p:cNvSpPr/>
            <p:nvPr/>
          </p:nvSpPr>
          <p:spPr>
            <a:xfrm>
              <a:off x="2429569" y="24287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irect Access Storage 50"/>
            <p:cNvSpPr/>
            <p:nvPr/>
          </p:nvSpPr>
          <p:spPr>
            <a:xfrm>
              <a:off x="2962969" y="23525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irect Access Storage 37"/>
            <p:cNvSpPr/>
            <p:nvPr/>
          </p:nvSpPr>
          <p:spPr>
            <a:xfrm>
              <a:off x="3115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irect Access Storage 38"/>
            <p:cNvSpPr/>
            <p:nvPr/>
          </p:nvSpPr>
          <p:spPr>
            <a:xfrm>
              <a:off x="2962969" y="2962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irect Access Storage 54"/>
            <p:cNvSpPr/>
            <p:nvPr/>
          </p:nvSpPr>
          <p:spPr>
            <a:xfrm>
              <a:off x="3267769" y="26573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2478337" y="2325162"/>
              <a:ext cx="533400" cy="1309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80089" y="2201652"/>
              <a:ext cx="53340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Direct Access Storage 51"/>
            <p:cNvSpPr/>
            <p:nvPr/>
          </p:nvSpPr>
          <p:spPr>
            <a:xfrm>
              <a:off x="2734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15369" y="5936976"/>
              <a:ext cx="1295400" cy="0"/>
              <a:chOff x="2057400" y="5867400"/>
              <a:chExt cx="1295400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6" name="Group 15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58" name="Picture 157" descr="New_Log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59" name="Picture 158" descr="Stanford_University_seal_200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24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Damping feedback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22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91269" y="1971528"/>
            <a:ext cx="1981200" cy="4419600"/>
            <a:chOff x="2429569" y="1971528"/>
            <a:chExt cx="1981200" cy="4419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23914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390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581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5819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irect Access Storage 39"/>
            <p:cNvSpPr/>
            <p:nvPr/>
          </p:nvSpPr>
          <p:spPr>
            <a:xfrm>
              <a:off x="2505769" y="4333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2429569" y="33431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Direct Access Storage 53"/>
            <p:cNvSpPr/>
            <p:nvPr/>
          </p:nvSpPr>
          <p:spPr>
            <a:xfrm>
              <a:off x="2505769" y="5476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88649" y="4226255"/>
              <a:ext cx="184114" cy="1023547"/>
              <a:chOff x="1752600" y="4159727"/>
              <a:chExt cx="184114" cy="1023547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1752600" y="4159727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828800" y="4160520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>
              <a:off x="2661217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734369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3152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628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537839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592571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5642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79990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be 56"/>
            <p:cNvSpPr/>
            <p:nvPr/>
          </p:nvSpPr>
          <p:spPr>
            <a:xfrm>
              <a:off x="2429569" y="24287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irect Access Storage 50"/>
            <p:cNvSpPr/>
            <p:nvPr/>
          </p:nvSpPr>
          <p:spPr>
            <a:xfrm>
              <a:off x="2962969" y="23525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irect Access Storage 37"/>
            <p:cNvSpPr/>
            <p:nvPr/>
          </p:nvSpPr>
          <p:spPr>
            <a:xfrm>
              <a:off x="3115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irect Access Storage 38"/>
            <p:cNvSpPr/>
            <p:nvPr/>
          </p:nvSpPr>
          <p:spPr>
            <a:xfrm>
              <a:off x="2962969" y="2962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irect Access Storage 54"/>
            <p:cNvSpPr/>
            <p:nvPr/>
          </p:nvSpPr>
          <p:spPr>
            <a:xfrm>
              <a:off x="3267769" y="26573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2478337" y="2325162"/>
              <a:ext cx="533400" cy="1309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80089" y="2201652"/>
              <a:ext cx="53340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Direct Access Storage 51"/>
            <p:cNvSpPr/>
            <p:nvPr/>
          </p:nvSpPr>
          <p:spPr>
            <a:xfrm>
              <a:off x="2734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15369" y="5936976"/>
              <a:ext cx="1295400" cy="0"/>
              <a:chOff x="2057400" y="5867400"/>
              <a:chExt cx="1295400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Oval 80"/>
          <p:cNvSpPr/>
          <p:nvPr/>
        </p:nvSpPr>
        <p:spPr>
          <a:xfrm>
            <a:off x="2274162" y="247597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>
            <a:stCxn id="61" idx="4"/>
            <a:endCxn id="81" idx="2"/>
          </p:cNvCxnSpPr>
          <p:nvPr/>
        </p:nvCxnSpPr>
        <p:spPr>
          <a:xfrm flipV="1">
            <a:off x="1781869" y="2704574"/>
            <a:ext cx="492293" cy="289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0" idx="4"/>
            <a:endCxn id="81" idx="2"/>
          </p:cNvCxnSpPr>
          <p:nvPr/>
        </p:nvCxnSpPr>
        <p:spPr>
          <a:xfrm flipV="1">
            <a:off x="1477069" y="2704574"/>
            <a:ext cx="797093" cy="3337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1" idx="6"/>
          </p:cNvCxnSpPr>
          <p:nvPr/>
        </p:nvCxnSpPr>
        <p:spPr>
          <a:xfrm flipV="1">
            <a:off x="2731362" y="2698014"/>
            <a:ext cx="675691" cy="6560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06880" y="1503997"/>
            <a:ext cx="82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noise</a:t>
            </a:r>
            <a:endParaRPr lang="en-US" dirty="0"/>
          </a:p>
        </p:txBody>
      </p:sp>
      <p:cxnSp>
        <p:nvCxnSpPr>
          <p:cNvPr id="90" name="Straight Connector 89"/>
          <p:cNvCxnSpPr>
            <a:stCxn id="89" idx="2"/>
            <a:endCxn id="81" idx="0"/>
          </p:cNvCxnSpPr>
          <p:nvPr/>
        </p:nvCxnSpPr>
        <p:spPr>
          <a:xfrm flipH="1">
            <a:off x="2502762" y="2150328"/>
            <a:ext cx="117307" cy="32564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783910" y="2264737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58" name="Picture 157" descr="New_Log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59" name="Picture 158" descr="Stanford_University_seal_200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99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Damping feedback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23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91269" y="1971528"/>
            <a:ext cx="1981200" cy="4419600"/>
            <a:chOff x="2429569" y="1971528"/>
            <a:chExt cx="1981200" cy="4419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23914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390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581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5819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irect Access Storage 39"/>
            <p:cNvSpPr/>
            <p:nvPr/>
          </p:nvSpPr>
          <p:spPr>
            <a:xfrm>
              <a:off x="2505769" y="4333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2429569" y="33431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Direct Access Storage 53"/>
            <p:cNvSpPr/>
            <p:nvPr/>
          </p:nvSpPr>
          <p:spPr>
            <a:xfrm>
              <a:off x="2505769" y="5476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88649" y="4226255"/>
              <a:ext cx="184114" cy="1023547"/>
              <a:chOff x="1752600" y="4159727"/>
              <a:chExt cx="184114" cy="1023547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1752600" y="4159727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828800" y="4160520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>
              <a:off x="2661217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734369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3152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628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537839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592571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5642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79990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be 56"/>
            <p:cNvSpPr/>
            <p:nvPr/>
          </p:nvSpPr>
          <p:spPr>
            <a:xfrm>
              <a:off x="2429569" y="24287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irect Access Storage 50"/>
            <p:cNvSpPr/>
            <p:nvPr/>
          </p:nvSpPr>
          <p:spPr>
            <a:xfrm>
              <a:off x="2962969" y="23525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irect Access Storage 37"/>
            <p:cNvSpPr/>
            <p:nvPr/>
          </p:nvSpPr>
          <p:spPr>
            <a:xfrm>
              <a:off x="3115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irect Access Storage 38"/>
            <p:cNvSpPr/>
            <p:nvPr/>
          </p:nvSpPr>
          <p:spPr>
            <a:xfrm>
              <a:off x="2962969" y="2962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irect Access Storage 54"/>
            <p:cNvSpPr/>
            <p:nvPr/>
          </p:nvSpPr>
          <p:spPr>
            <a:xfrm>
              <a:off x="3267769" y="26573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2478337" y="2325162"/>
              <a:ext cx="533400" cy="1309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80089" y="2201652"/>
              <a:ext cx="53340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Direct Access Storage 51"/>
            <p:cNvSpPr/>
            <p:nvPr/>
          </p:nvSpPr>
          <p:spPr>
            <a:xfrm>
              <a:off x="2734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15369" y="5936976"/>
              <a:ext cx="1295400" cy="0"/>
              <a:chOff x="2057400" y="5867400"/>
              <a:chExt cx="1295400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79"/>
          <p:cNvSpPr/>
          <p:nvPr/>
        </p:nvSpPr>
        <p:spPr>
          <a:xfrm>
            <a:off x="3407053" y="2393214"/>
            <a:ext cx="1795312" cy="6096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  <a:gs pos="99000">
                <a:schemeClr val="accent6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Damping feedback filter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74162" y="247597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>
            <a:stCxn id="61" idx="4"/>
            <a:endCxn id="81" idx="2"/>
          </p:cNvCxnSpPr>
          <p:nvPr/>
        </p:nvCxnSpPr>
        <p:spPr>
          <a:xfrm flipV="1">
            <a:off x="1781869" y="2704574"/>
            <a:ext cx="492293" cy="289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0" idx="4"/>
            <a:endCxn id="81" idx="2"/>
          </p:cNvCxnSpPr>
          <p:nvPr/>
        </p:nvCxnSpPr>
        <p:spPr>
          <a:xfrm flipV="1">
            <a:off x="1477069" y="2704574"/>
            <a:ext cx="797093" cy="3337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1" idx="6"/>
            <a:endCxn id="80" idx="1"/>
          </p:cNvCxnSpPr>
          <p:nvPr/>
        </p:nvCxnSpPr>
        <p:spPr>
          <a:xfrm flipV="1">
            <a:off x="2731362" y="2698014"/>
            <a:ext cx="675691" cy="6560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06880" y="1503997"/>
            <a:ext cx="82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noise</a:t>
            </a:r>
            <a:endParaRPr lang="en-US" dirty="0"/>
          </a:p>
        </p:txBody>
      </p:sp>
      <p:cxnSp>
        <p:nvCxnSpPr>
          <p:cNvPr id="90" name="Straight Connector 89"/>
          <p:cNvCxnSpPr>
            <a:stCxn id="89" idx="2"/>
            <a:endCxn id="81" idx="0"/>
          </p:cNvCxnSpPr>
          <p:nvPr/>
        </p:nvCxnSpPr>
        <p:spPr>
          <a:xfrm flipH="1">
            <a:off x="2502762" y="2150328"/>
            <a:ext cx="117307" cy="32564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783910" y="2264737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58" name="Picture 157" descr="New_Log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59" name="Picture 158" descr="Stanford_University_seal_200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45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Damping feedback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24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91269" y="1971528"/>
            <a:ext cx="1981200" cy="4419600"/>
            <a:chOff x="2429569" y="1971528"/>
            <a:chExt cx="1981200" cy="4419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23914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390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581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5819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irect Access Storage 39"/>
            <p:cNvSpPr/>
            <p:nvPr/>
          </p:nvSpPr>
          <p:spPr>
            <a:xfrm>
              <a:off x="2505769" y="4333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2429569" y="33431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Direct Access Storage 53"/>
            <p:cNvSpPr/>
            <p:nvPr/>
          </p:nvSpPr>
          <p:spPr>
            <a:xfrm>
              <a:off x="2505769" y="5476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88649" y="4226255"/>
              <a:ext cx="184114" cy="1023547"/>
              <a:chOff x="1752600" y="4159727"/>
              <a:chExt cx="184114" cy="1023547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1752600" y="4159727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828800" y="4160520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>
              <a:off x="2661217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734369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3152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628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537839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592571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5642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79990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be 56"/>
            <p:cNvSpPr/>
            <p:nvPr/>
          </p:nvSpPr>
          <p:spPr>
            <a:xfrm>
              <a:off x="2429569" y="24287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irect Access Storage 50"/>
            <p:cNvSpPr/>
            <p:nvPr/>
          </p:nvSpPr>
          <p:spPr>
            <a:xfrm>
              <a:off x="2962969" y="23525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irect Access Storage 37"/>
            <p:cNvSpPr/>
            <p:nvPr/>
          </p:nvSpPr>
          <p:spPr>
            <a:xfrm>
              <a:off x="3115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irect Access Storage 38"/>
            <p:cNvSpPr/>
            <p:nvPr/>
          </p:nvSpPr>
          <p:spPr>
            <a:xfrm>
              <a:off x="2962969" y="2962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irect Access Storage 54"/>
            <p:cNvSpPr/>
            <p:nvPr/>
          </p:nvSpPr>
          <p:spPr>
            <a:xfrm>
              <a:off x="3267769" y="26573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2478337" y="2325162"/>
              <a:ext cx="533400" cy="1309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80089" y="2201652"/>
              <a:ext cx="53340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Direct Access Storage 51"/>
            <p:cNvSpPr/>
            <p:nvPr/>
          </p:nvSpPr>
          <p:spPr>
            <a:xfrm>
              <a:off x="2734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15369" y="5936976"/>
              <a:ext cx="1295400" cy="0"/>
              <a:chOff x="2057400" y="5867400"/>
              <a:chExt cx="1295400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79"/>
          <p:cNvSpPr/>
          <p:nvPr/>
        </p:nvSpPr>
        <p:spPr>
          <a:xfrm>
            <a:off x="3407053" y="2393214"/>
            <a:ext cx="1795312" cy="6096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  <a:gs pos="99000">
                <a:schemeClr val="accent6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Damping feedback filter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74162" y="247597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>
            <a:stCxn id="61" idx="4"/>
            <a:endCxn id="81" idx="2"/>
          </p:cNvCxnSpPr>
          <p:nvPr/>
        </p:nvCxnSpPr>
        <p:spPr>
          <a:xfrm flipV="1">
            <a:off x="1781869" y="2704574"/>
            <a:ext cx="492293" cy="289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0" idx="4"/>
            <a:endCxn id="81" idx="2"/>
          </p:cNvCxnSpPr>
          <p:nvPr/>
        </p:nvCxnSpPr>
        <p:spPr>
          <a:xfrm flipV="1">
            <a:off x="1477069" y="2704574"/>
            <a:ext cx="797093" cy="3337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1" idx="6"/>
            <a:endCxn id="80" idx="1"/>
          </p:cNvCxnSpPr>
          <p:nvPr/>
        </p:nvCxnSpPr>
        <p:spPr>
          <a:xfrm flipV="1">
            <a:off x="2731362" y="2698014"/>
            <a:ext cx="675691" cy="6560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06880" y="1503997"/>
            <a:ext cx="82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noise</a:t>
            </a:r>
            <a:endParaRPr lang="en-US" dirty="0"/>
          </a:p>
        </p:txBody>
      </p:sp>
      <p:cxnSp>
        <p:nvCxnSpPr>
          <p:cNvPr id="90" name="Straight Connector 89"/>
          <p:cNvCxnSpPr>
            <a:stCxn id="89" idx="2"/>
            <a:endCxn id="81" idx="0"/>
          </p:cNvCxnSpPr>
          <p:nvPr/>
        </p:nvCxnSpPr>
        <p:spPr>
          <a:xfrm flipH="1">
            <a:off x="2502762" y="2150328"/>
            <a:ext cx="117307" cy="32564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477069" y="3114528"/>
            <a:ext cx="1929985" cy="15240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407054" y="3266688"/>
            <a:ext cx="2027294" cy="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80" idx="3"/>
          </p:cNvCxnSpPr>
          <p:nvPr/>
        </p:nvCxnSpPr>
        <p:spPr>
          <a:xfrm flipH="1" flipV="1">
            <a:off x="5202365" y="2698014"/>
            <a:ext cx="231983" cy="656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5434348" y="2698014"/>
            <a:ext cx="0" cy="568674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61" idx="2"/>
          </p:cNvCxnSpPr>
          <p:nvPr/>
        </p:nvCxnSpPr>
        <p:spPr>
          <a:xfrm flipH="1" flipV="1">
            <a:off x="1705669" y="2809728"/>
            <a:ext cx="1649285" cy="45696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783910" y="2264737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434348" y="2337095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[N]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58" name="Picture 157" descr="New_Log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59" name="Picture 158" descr="Stanford_University_seal_200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810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Damping feedback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25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91269" y="1971528"/>
            <a:ext cx="1981200" cy="4419600"/>
            <a:chOff x="2429569" y="1971528"/>
            <a:chExt cx="1981200" cy="4419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23914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390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581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5819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irect Access Storage 39"/>
            <p:cNvSpPr/>
            <p:nvPr/>
          </p:nvSpPr>
          <p:spPr>
            <a:xfrm>
              <a:off x="2505769" y="4333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2429569" y="33431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Direct Access Storage 53"/>
            <p:cNvSpPr/>
            <p:nvPr/>
          </p:nvSpPr>
          <p:spPr>
            <a:xfrm>
              <a:off x="2505769" y="5476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88649" y="4226255"/>
              <a:ext cx="184114" cy="1023547"/>
              <a:chOff x="1752600" y="4159727"/>
              <a:chExt cx="184114" cy="1023547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1752600" y="4159727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828800" y="4160520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>
              <a:off x="2661217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734369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3152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628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537839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592571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5642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79990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be 56"/>
            <p:cNvSpPr/>
            <p:nvPr/>
          </p:nvSpPr>
          <p:spPr>
            <a:xfrm>
              <a:off x="2429569" y="24287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irect Access Storage 50"/>
            <p:cNvSpPr/>
            <p:nvPr/>
          </p:nvSpPr>
          <p:spPr>
            <a:xfrm>
              <a:off x="2962969" y="23525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irect Access Storage 37"/>
            <p:cNvSpPr/>
            <p:nvPr/>
          </p:nvSpPr>
          <p:spPr>
            <a:xfrm>
              <a:off x="3115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irect Access Storage 38"/>
            <p:cNvSpPr/>
            <p:nvPr/>
          </p:nvSpPr>
          <p:spPr>
            <a:xfrm>
              <a:off x="2962969" y="2962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irect Access Storage 54"/>
            <p:cNvSpPr/>
            <p:nvPr/>
          </p:nvSpPr>
          <p:spPr>
            <a:xfrm>
              <a:off x="3267769" y="26573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2478337" y="2325162"/>
              <a:ext cx="533400" cy="1309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80089" y="2201652"/>
              <a:ext cx="53340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Direct Access Storage 51"/>
            <p:cNvSpPr/>
            <p:nvPr/>
          </p:nvSpPr>
          <p:spPr>
            <a:xfrm>
              <a:off x="2734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15369" y="5936976"/>
              <a:ext cx="1295400" cy="0"/>
              <a:chOff x="2057400" y="5867400"/>
              <a:chExt cx="1295400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79"/>
          <p:cNvSpPr/>
          <p:nvPr/>
        </p:nvSpPr>
        <p:spPr>
          <a:xfrm>
            <a:off x="3407053" y="2393214"/>
            <a:ext cx="1795312" cy="6096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  <a:gs pos="99000">
                <a:schemeClr val="accent6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Damping feedback filter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74162" y="247597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>
            <a:stCxn id="61" idx="4"/>
            <a:endCxn id="81" idx="2"/>
          </p:cNvCxnSpPr>
          <p:nvPr/>
        </p:nvCxnSpPr>
        <p:spPr>
          <a:xfrm flipV="1">
            <a:off x="1781869" y="2704574"/>
            <a:ext cx="492293" cy="289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0" idx="4"/>
            <a:endCxn id="81" idx="2"/>
          </p:cNvCxnSpPr>
          <p:nvPr/>
        </p:nvCxnSpPr>
        <p:spPr>
          <a:xfrm flipV="1">
            <a:off x="1477069" y="2704574"/>
            <a:ext cx="797093" cy="3337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1" idx="6"/>
            <a:endCxn id="80" idx="1"/>
          </p:cNvCxnSpPr>
          <p:nvPr/>
        </p:nvCxnSpPr>
        <p:spPr>
          <a:xfrm flipV="1">
            <a:off x="2731362" y="2698014"/>
            <a:ext cx="675691" cy="6560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06880" y="1503997"/>
            <a:ext cx="82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noise</a:t>
            </a:r>
            <a:endParaRPr lang="en-US" dirty="0"/>
          </a:p>
        </p:txBody>
      </p:sp>
      <p:cxnSp>
        <p:nvCxnSpPr>
          <p:cNvPr id="90" name="Straight Connector 89"/>
          <p:cNvCxnSpPr>
            <a:stCxn id="89" idx="2"/>
            <a:endCxn id="81" idx="0"/>
          </p:cNvCxnSpPr>
          <p:nvPr/>
        </p:nvCxnSpPr>
        <p:spPr>
          <a:xfrm flipH="1">
            <a:off x="2502762" y="2150328"/>
            <a:ext cx="117307" cy="32564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477069" y="3114528"/>
            <a:ext cx="1929985" cy="15240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407054" y="3266688"/>
            <a:ext cx="2027294" cy="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80" idx="3"/>
          </p:cNvCxnSpPr>
          <p:nvPr/>
        </p:nvCxnSpPr>
        <p:spPr>
          <a:xfrm flipH="1" flipV="1">
            <a:off x="5202365" y="2698014"/>
            <a:ext cx="231983" cy="656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5434348" y="2698014"/>
            <a:ext cx="0" cy="568674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61" idx="2"/>
          </p:cNvCxnSpPr>
          <p:nvPr/>
        </p:nvCxnSpPr>
        <p:spPr>
          <a:xfrm flipH="1" flipV="1">
            <a:off x="1705669" y="2809728"/>
            <a:ext cx="1649285" cy="45696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783910" y="2264737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434348" y="2337095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[N]</a:t>
            </a:r>
            <a:endParaRPr lang="en-US" dirty="0"/>
          </a:p>
        </p:txBody>
      </p:sp>
      <p:pic>
        <p:nvPicPr>
          <p:cNvPr id="123" name="Picture 122" descr="ToptoTopTF_nocav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44"/>
          <a:stretch/>
        </p:blipFill>
        <p:spPr>
          <a:xfrm>
            <a:off x="4241558" y="3550169"/>
            <a:ext cx="4215384" cy="2468880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58" name="Picture 157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59" name="Picture 158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827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Damping feedback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26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91269" y="1971528"/>
            <a:ext cx="1981200" cy="4419600"/>
            <a:chOff x="2429569" y="1971528"/>
            <a:chExt cx="1981200" cy="4419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23914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2390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581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581969" y="4333728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irect Access Storage 39"/>
            <p:cNvSpPr/>
            <p:nvPr/>
          </p:nvSpPr>
          <p:spPr>
            <a:xfrm>
              <a:off x="2505769" y="4333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2429569" y="33431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Direct Access Storage 53"/>
            <p:cNvSpPr/>
            <p:nvPr/>
          </p:nvSpPr>
          <p:spPr>
            <a:xfrm>
              <a:off x="2505769" y="5476728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88649" y="4226255"/>
              <a:ext cx="184114" cy="1023547"/>
              <a:chOff x="1752600" y="4159727"/>
              <a:chExt cx="184114" cy="1023547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1752600" y="4159727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828800" y="4160520"/>
                <a:ext cx="107914" cy="1022754"/>
              </a:xfrm>
              <a:custGeom>
                <a:avLst/>
                <a:gdLst>
                  <a:gd name="connsiteX0" fmla="*/ 4845 w 107914"/>
                  <a:gd name="connsiteY0" fmla="*/ 0 h 1022754"/>
                  <a:gd name="connsiteX1" fmla="*/ 4845 w 107914"/>
                  <a:gd name="connsiteY1" fmla="*/ 589339 h 1022754"/>
                  <a:gd name="connsiteX2" fmla="*/ 33916 w 107914"/>
                  <a:gd name="connsiteY2" fmla="*/ 882687 h 1022754"/>
                  <a:gd name="connsiteX3" fmla="*/ 107914 w 107914"/>
                  <a:gd name="connsiteY3" fmla="*/ 1022754 h 102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14" h="1022754">
                    <a:moveTo>
                      <a:pt x="4845" y="0"/>
                    </a:moveTo>
                    <a:cubicBezTo>
                      <a:pt x="2422" y="221112"/>
                      <a:pt x="0" y="442225"/>
                      <a:pt x="4845" y="589339"/>
                    </a:cubicBezTo>
                    <a:cubicBezTo>
                      <a:pt x="9690" y="736453"/>
                      <a:pt x="16738" y="810451"/>
                      <a:pt x="33916" y="882687"/>
                    </a:cubicBezTo>
                    <a:cubicBezTo>
                      <a:pt x="51094" y="954923"/>
                      <a:pt x="79504" y="988838"/>
                      <a:pt x="107914" y="1022754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>
              <a:off x="2661217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734369" y="4219428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3152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162869" y="5438628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537839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592571" y="3430062"/>
              <a:ext cx="381000" cy="54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5642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799901" y="3277596"/>
              <a:ext cx="38100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be 56"/>
            <p:cNvSpPr/>
            <p:nvPr/>
          </p:nvSpPr>
          <p:spPr>
            <a:xfrm>
              <a:off x="2429569" y="2428728"/>
              <a:ext cx="914400" cy="838200"/>
            </a:xfrm>
            <a:prstGeom prst="cube">
              <a:avLst>
                <a:gd name="adj" fmla="val 49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irect Access Storage 50"/>
            <p:cNvSpPr/>
            <p:nvPr/>
          </p:nvSpPr>
          <p:spPr>
            <a:xfrm>
              <a:off x="2962969" y="23525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irect Access Storage 37"/>
            <p:cNvSpPr/>
            <p:nvPr/>
          </p:nvSpPr>
          <p:spPr>
            <a:xfrm>
              <a:off x="3115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irect Access Storage 38"/>
            <p:cNvSpPr/>
            <p:nvPr/>
          </p:nvSpPr>
          <p:spPr>
            <a:xfrm>
              <a:off x="2962969" y="2962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irect Access Storage 54"/>
            <p:cNvSpPr/>
            <p:nvPr/>
          </p:nvSpPr>
          <p:spPr>
            <a:xfrm>
              <a:off x="3267769" y="26573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2478337" y="2325162"/>
              <a:ext cx="533400" cy="1309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80089" y="2201652"/>
              <a:ext cx="53340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Direct Access Storage 51"/>
            <p:cNvSpPr/>
            <p:nvPr/>
          </p:nvSpPr>
          <p:spPr>
            <a:xfrm>
              <a:off x="2734369" y="2581128"/>
              <a:ext cx="152400" cy="152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15369" y="5936976"/>
              <a:ext cx="1295400" cy="0"/>
              <a:chOff x="2057400" y="5867400"/>
              <a:chExt cx="1295400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79"/>
          <p:cNvSpPr/>
          <p:nvPr/>
        </p:nvSpPr>
        <p:spPr>
          <a:xfrm>
            <a:off x="3407053" y="2393214"/>
            <a:ext cx="1795312" cy="6096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  <a:gs pos="99000">
                <a:schemeClr val="accent6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Damping feedback filter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74162" y="247597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>
            <a:stCxn id="61" idx="4"/>
            <a:endCxn id="81" idx="2"/>
          </p:cNvCxnSpPr>
          <p:nvPr/>
        </p:nvCxnSpPr>
        <p:spPr>
          <a:xfrm flipV="1">
            <a:off x="1781869" y="2704574"/>
            <a:ext cx="492293" cy="289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0" idx="4"/>
            <a:endCxn id="81" idx="2"/>
          </p:cNvCxnSpPr>
          <p:nvPr/>
        </p:nvCxnSpPr>
        <p:spPr>
          <a:xfrm flipV="1">
            <a:off x="1477069" y="2704574"/>
            <a:ext cx="797093" cy="333754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1" idx="6"/>
            <a:endCxn id="80" idx="1"/>
          </p:cNvCxnSpPr>
          <p:nvPr/>
        </p:nvCxnSpPr>
        <p:spPr>
          <a:xfrm flipV="1">
            <a:off x="2731362" y="2698014"/>
            <a:ext cx="675691" cy="6560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06880" y="1503997"/>
            <a:ext cx="82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noise</a:t>
            </a:r>
            <a:endParaRPr lang="en-US" dirty="0"/>
          </a:p>
        </p:txBody>
      </p:sp>
      <p:cxnSp>
        <p:nvCxnSpPr>
          <p:cNvPr id="90" name="Straight Connector 89"/>
          <p:cNvCxnSpPr>
            <a:stCxn id="89" idx="2"/>
            <a:endCxn id="81" idx="0"/>
          </p:cNvCxnSpPr>
          <p:nvPr/>
        </p:nvCxnSpPr>
        <p:spPr>
          <a:xfrm flipH="1">
            <a:off x="2502762" y="2150328"/>
            <a:ext cx="117307" cy="32564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477069" y="3114528"/>
            <a:ext cx="1929985" cy="15240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407054" y="3266688"/>
            <a:ext cx="2027294" cy="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80" idx="3"/>
          </p:cNvCxnSpPr>
          <p:nvPr/>
        </p:nvCxnSpPr>
        <p:spPr>
          <a:xfrm flipH="1" flipV="1">
            <a:off x="5202365" y="2698014"/>
            <a:ext cx="231983" cy="656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5434348" y="2698014"/>
            <a:ext cx="0" cy="568674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61" idx="2"/>
          </p:cNvCxnSpPr>
          <p:nvPr/>
        </p:nvCxnSpPr>
        <p:spPr>
          <a:xfrm flipH="1" flipV="1">
            <a:off x="1705669" y="2809728"/>
            <a:ext cx="1649285" cy="45696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783910" y="2264737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434348" y="2337095"/>
            <a:ext cx="58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[N]</a:t>
            </a:r>
            <a:endParaRPr lang="en-US" dirty="0"/>
          </a:p>
        </p:txBody>
      </p:sp>
      <p:pic>
        <p:nvPicPr>
          <p:cNvPr id="123" name="Picture 122" descr="ToptoTopTF_nocav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44"/>
          <a:stretch/>
        </p:blipFill>
        <p:spPr>
          <a:xfrm>
            <a:off x="4241558" y="3550169"/>
            <a:ext cx="4215384" cy="2468880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>
            <a:off x="5697484" y="4638528"/>
            <a:ext cx="537712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235196" y="4638528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697484" y="4638528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353276" y="4638528"/>
            <a:ext cx="297451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650727" y="4638528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353276" y="4638528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890556" y="4627505"/>
            <a:ext cx="297451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188007" y="4627505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890556" y="4627505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306093" y="4627505"/>
            <a:ext cx="297451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603544" y="4627505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306093" y="4627505"/>
            <a:ext cx="0" cy="10938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7061300" y="5819890"/>
            <a:ext cx="1226507" cy="914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  <a:gs pos="99000">
                <a:schemeClr val="accent6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Ideal damping filter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46" name="Straight Arrow Connector 145"/>
          <p:cNvCxnSpPr>
            <a:stCxn id="144" idx="1"/>
          </p:cNvCxnSpPr>
          <p:nvPr/>
        </p:nvCxnSpPr>
        <p:spPr>
          <a:xfrm flipH="1" flipV="1">
            <a:off x="6978843" y="5606540"/>
            <a:ext cx="82457" cy="6705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4" idx="1"/>
          </p:cNvCxnSpPr>
          <p:nvPr/>
        </p:nvCxnSpPr>
        <p:spPr>
          <a:xfrm flipV="1">
            <a:off x="7061300" y="5606540"/>
            <a:ext cx="409494" cy="6705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4" idx="1"/>
          </p:cNvCxnSpPr>
          <p:nvPr/>
        </p:nvCxnSpPr>
        <p:spPr>
          <a:xfrm flipH="1" flipV="1">
            <a:off x="6511972" y="5606540"/>
            <a:ext cx="549328" cy="6705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4" idx="1"/>
          </p:cNvCxnSpPr>
          <p:nvPr/>
        </p:nvCxnSpPr>
        <p:spPr>
          <a:xfrm flipH="1" flipV="1">
            <a:off x="6019800" y="5635509"/>
            <a:ext cx="1041500" cy="64158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58" name="Picture 157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59" name="Picture 158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905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filters in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TunedDampBode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9144000" cy="508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20786" y="2135592"/>
            <a:ext cx="1226507" cy="914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  <a:gs pos="99000">
                <a:schemeClr val="accent6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Stable damping filter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7013165" y="2002336"/>
            <a:ext cx="507621" cy="5904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3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4" name="Picture 13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5" name="Picture 14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0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28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3970162" y="1422456"/>
            <a:ext cx="3200400" cy="5370731"/>
            <a:chOff x="0" y="1411069"/>
            <a:chExt cx="3200400" cy="5370731"/>
          </a:xfrm>
        </p:grpSpPr>
        <p:grpSp>
          <p:nvGrpSpPr>
            <p:cNvPr id="165" name="Group 164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Cube 18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Cube 191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193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230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Block Arc 230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Donut 231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3" name="Block Arc 232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Block Arc 233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" name="Block Arc 234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6" name="Donut 235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5" name="Group 194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228" name="Freeform 227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1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08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Cube 207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Cube 214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0" name="Straight Connector 219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7" name="Rectangle 236"/>
          <p:cNvSpPr/>
          <p:nvPr/>
        </p:nvSpPr>
        <p:spPr>
          <a:xfrm>
            <a:off x="1836562" y="6224839"/>
            <a:ext cx="1795312" cy="609600"/>
          </a:xfrm>
          <a:prstGeom prst="rect">
            <a:avLst/>
          </a:prstGeom>
          <a:gradFill flip="none" rotWithShape="1">
            <a:gsLst>
              <a:gs pos="99000">
                <a:srgbClr val="660066"/>
              </a:gs>
              <a:gs pos="100000">
                <a:srgbClr val="FFFFFF"/>
              </a:gs>
              <a:gs pos="0">
                <a:schemeClr val="accent6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Cavity control filters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38" name="Straight Connector 237"/>
          <p:cNvCxnSpPr>
            <a:endCxn id="237" idx="3"/>
          </p:cNvCxnSpPr>
          <p:nvPr/>
        </p:nvCxnSpPr>
        <p:spPr>
          <a:xfrm flipH="1">
            <a:off x="3631874" y="6529639"/>
            <a:ext cx="2930137" cy="0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562011" y="6075604"/>
            <a:ext cx="1" cy="454035"/>
          </a:xfrm>
          <a:prstGeom prst="line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698212" y="3001246"/>
            <a:ext cx="0" cy="3230450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746596" y="3001246"/>
            <a:ext cx="1302933" cy="1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2698212" y="3970738"/>
            <a:ext cx="1302933" cy="1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2667229" y="4808939"/>
            <a:ext cx="1302933" cy="1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2698212" y="5961441"/>
            <a:ext cx="1302933" cy="1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083213" y="2816581"/>
            <a:ext cx="158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Drift control</a:t>
            </a:r>
            <a:endParaRPr lang="en-US" dirty="0"/>
          </a:p>
        </p:txBody>
      </p:sp>
      <p:sp>
        <p:nvSpPr>
          <p:cNvPr id="256" name="TextBox 255"/>
          <p:cNvSpPr txBox="1"/>
          <p:nvPr/>
        </p:nvSpPr>
        <p:spPr>
          <a:xfrm>
            <a:off x="343227" y="3803874"/>
            <a:ext cx="23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frequency control</a:t>
            </a:r>
            <a:endParaRPr lang="en-US" dirty="0"/>
          </a:p>
        </p:txBody>
      </p:sp>
      <p:sp>
        <p:nvSpPr>
          <p:cNvPr id="257" name="TextBox 256"/>
          <p:cNvSpPr txBox="1"/>
          <p:nvPr/>
        </p:nvSpPr>
        <p:spPr>
          <a:xfrm>
            <a:off x="22879" y="4612504"/>
            <a:ext cx="284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frequency control</a:t>
            </a:r>
            <a:endParaRPr lang="en-US" dirty="0"/>
          </a:p>
        </p:txBody>
      </p:sp>
      <p:sp>
        <p:nvSpPr>
          <p:cNvPr id="258" name="TextBox 257"/>
          <p:cNvSpPr txBox="1"/>
          <p:nvPr/>
        </p:nvSpPr>
        <p:spPr>
          <a:xfrm>
            <a:off x="196828" y="5776776"/>
            <a:ext cx="247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High frequency control</a:t>
            </a:r>
            <a:endParaRPr lang="en-US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26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265" name="Picture 264" descr="New_Log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266" name="Picture 265" descr="Stanford_University_seal_200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475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on control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Damping</a:t>
            </a:r>
          </a:p>
          <a:p>
            <a:pPr lvl="1"/>
            <a:r>
              <a:rPr lang="en-US" sz="1800" dirty="0" smtClean="0"/>
              <a:t>Loop shaping and modal damping </a:t>
            </a:r>
            <a:r>
              <a:rPr lang="en-US" sz="3200" dirty="0" smtClean="0"/>
              <a:t>- </a:t>
            </a:r>
            <a:r>
              <a:rPr lang="en-US" sz="1800" dirty="0" smtClean="0"/>
              <a:t>P1200009</a:t>
            </a:r>
            <a:r>
              <a:rPr lang="en-US" sz="1800" dirty="0"/>
              <a:t> </a:t>
            </a:r>
            <a:r>
              <a:rPr lang="en-US" sz="1400" dirty="0" smtClean="0">
                <a:hlinkClick r:id="rId2"/>
              </a:rPr>
              <a:t>http://scitation.aip.org/content/aip/journal/rsi/83/4/10.1063/1.4704459?ver=pdfcov</a:t>
            </a:r>
            <a:endParaRPr lang="en-US" sz="1400" dirty="0" smtClean="0"/>
          </a:p>
          <a:p>
            <a:pPr lvl="1"/>
            <a:r>
              <a:rPr lang="en-US" sz="1800" dirty="0" smtClean="0"/>
              <a:t>Modal damping - P1200057</a:t>
            </a:r>
          </a:p>
          <a:p>
            <a:pPr lvl="1"/>
            <a:r>
              <a:rPr lang="en-US" sz="1800" dirty="0" smtClean="0"/>
              <a:t>Global damping - P1400085, G1200774</a:t>
            </a:r>
          </a:p>
          <a:p>
            <a:r>
              <a:rPr lang="en-US" sz="2400" dirty="0" smtClean="0"/>
              <a:t>Cavity control (aka hierarchical control)</a:t>
            </a:r>
          </a:p>
          <a:p>
            <a:pPr lvl="1"/>
            <a:r>
              <a:rPr lang="en-US" sz="1800" dirty="0" smtClean="0"/>
              <a:t>G1200632</a:t>
            </a:r>
          </a:p>
          <a:p>
            <a:pPr lvl="1"/>
            <a:r>
              <a:rPr lang="en-US" sz="1800" dirty="0" smtClean="0"/>
              <a:t>T1000242</a:t>
            </a:r>
          </a:p>
          <a:p>
            <a:pPr lvl="1"/>
            <a:r>
              <a:rPr lang="en-US" sz="1800" dirty="0" smtClean="0"/>
              <a:t>Using a blended actuator technique, using experience from the SEI group’s sensor blending: G1200692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8" name="Picture 7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9" name="Picture 8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40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" t="2446"/>
          <a:stretch>
            <a:fillRect/>
          </a:stretch>
        </p:blipFill>
        <p:spPr bwMode="auto">
          <a:xfrm>
            <a:off x="45720" y="0"/>
            <a:ext cx="9052354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452628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ITM, ETM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07492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PR3, SR3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525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PRM, PR2, SRM, SR2, IMC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28600" y="4495800"/>
            <a:ext cx="37338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4126468"/>
            <a:ext cx="1295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 group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895600" y="6400800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048000" y="6019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3048000" y="6781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Other suspensions</a:t>
            </a:r>
          </a:p>
          <a:p>
            <a:r>
              <a:rPr lang="en-US" sz="1600" dirty="0" smtClean="0"/>
              <a:t>+ </a:t>
            </a:r>
            <a:r>
              <a:rPr lang="en-US" sz="1600" dirty="0" err="1" smtClean="0"/>
              <a:t>TransMon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9867" y="617863"/>
            <a:ext cx="203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Jeff Kissel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238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26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2DFE61-1067-4FC7-9365-F83561B9A0CF}" type="slidenum">
              <a:rPr lang="en-US"/>
              <a:pPr>
                <a:defRPr/>
              </a:pPr>
              <a:t>31</a:t>
            </a:fld>
            <a:endParaRPr lang="en-US" sz="1400" i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Five Suspension Designs</a:t>
            </a:r>
            <a:endParaRPr lang="en-US" sz="2400" b="1" dirty="0" smtClean="0"/>
          </a:p>
        </p:txBody>
      </p:sp>
      <p:pic>
        <p:nvPicPr>
          <p:cNvPr id="44035" name="Picture 3" descr="optical_layout_AdvLIGO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7010400" cy="5092700"/>
          </a:xfrm>
          <a:prstGeom prst="rect">
            <a:avLst/>
          </a:prstGeom>
          <a:noFill/>
        </p:spPr>
      </p:pic>
      <p:pic>
        <p:nvPicPr>
          <p:cNvPr id="44036" name="Picture 4" descr="DSCF0020_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200150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41" name="Picture 9" descr="OMC_sus_picv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931863" cy="11461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4042" name="Picture 10" descr="OMC_on_HAM_tablev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3" y="5842000"/>
            <a:ext cx="1436687" cy="9556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1600200" y="1981200"/>
            <a:ext cx="255588" cy="685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2057400" y="2133600"/>
            <a:ext cx="336550" cy="592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2514600" y="4191000"/>
            <a:ext cx="268288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4800600" y="1752600"/>
            <a:ext cx="457200" cy="492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4876800" y="2209800"/>
            <a:ext cx="336550" cy="1155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886200" y="5638800"/>
            <a:ext cx="228600" cy="381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 flipV="1">
            <a:off x="4648200" y="4343400"/>
            <a:ext cx="1600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590800" y="3505200"/>
            <a:ext cx="228600" cy="22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3505200" y="3505200"/>
            <a:ext cx="381000" cy="2873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056" name="Picture 24" descr="BS_pictur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213" y="4714875"/>
            <a:ext cx="1220787" cy="1609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59" name="Picture 27" descr="HLTS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613" y="4191000"/>
            <a:ext cx="1042987" cy="1565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0" name="Picture 28" descr="HLTS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4191000"/>
            <a:ext cx="1238250" cy="1512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1" name="Picture 29" descr="HSTS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325563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62" name="Picture 30" descr="BS_FMd1000392-v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586287"/>
            <a:ext cx="1198563" cy="1738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63" name="Picture 31" descr="quad_renderi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216025"/>
            <a:ext cx="1257300" cy="24511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4065" name="Picture 33" descr="monolithic_LAST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1219200"/>
            <a:ext cx="1811338" cy="24145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30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5810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Ref: G1100434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349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Mode Cleaner Double (OMCS)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pic>
        <p:nvPicPr>
          <p:cNvPr id="5" name="Picture 4" descr="G080405_Tobin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613" y="1796332"/>
            <a:ext cx="29733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1371600"/>
            <a:ext cx="2971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lnSpc>
                <a:spcPct val="90000"/>
              </a:lnSpc>
              <a:buSzTx/>
              <a:defRPr/>
            </a:pPr>
            <a:r>
              <a:rPr lang="en-US" sz="2400" dirty="0" smtClean="0"/>
              <a:t>In use during S6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0" y="1371600"/>
            <a:ext cx="3048000" cy="4103132"/>
            <a:chOff x="0" y="1371600"/>
            <a:chExt cx="3048000" cy="4103132"/>
          </a:xfrm>
        </p:grpSpPr>
        <p:grpSp>
          <p:nvGrpSpPr>
            <p:cNvPr id="48" name="Group 47"/>
            <p:cNvGrpSpPr/>
            <p:nvPr/>
          </p:nvGrpSpPr>
          <p:grpSpPr>
            <a:xfrm>
              <a:off x="76200" y="1371600"/>
              <a:ext cx="2971800" cy="3416320"/>
              <a:chOff x="76200" y="2866072"/>
              <a:chExt cx="2971800" cy="34163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6200" y="2866072"/>
                <a:ext cx="2971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Location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HAM 6, (12)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Control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Local – damping at M1</a:t>
                </a:r>
              </a:p>
              <a:p>
                <a:r>
                  <a:rPr lang="en-US" dirty="0" smtClean="0"/>
                  <a:t>	(true for all SUS’s)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b="1" dirty="0" smtClean="0"/>
                  <a:t>Sensors/Actuators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        BOSEMs at top mass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b="1" dirty="0" smtClean="0"/>
                  <a:t>Top mass naming convention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dirty="0" smtClean="0"/>
                  <a:t>L1:SUS-OMC_M1…</a:t>
                </a:r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304800" y="5075872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0" y="4724400"/>
              <a:ext cx="3048000" cy="750332"/>
              <a:chOff x="0" y="5421868"/>
              <a:chExt cx="3048000" cy="75033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0" y="5574268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site  subsystem  unit  stage</a:t>
                </a:r>
                <a:endParaRPr lang="en-US" dirty="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76200" y="5421868"/>
                <a:ext cx="2362200" cy="750332"/>
                <a:chOff x="76200" y="5410200"/>
                <a:chExt cx="2362200" cy="750332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 rot="5400000" flipH="1" flipV="1">
                  <a:off x="228600" y="5486400"/>
                  <a:ext cx="228600" cy="762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16200000" flipV="1">
                  <a:off x="800100" y="5448300"/>
                  <a:ext cx="228600" cy="1524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rot="10800000">
                  <a:off x="1447800" y="5410200"/>
                  <a:ext cx="304800" cy="2286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rot="10800000">
                  <a:off x="1981200" y="5410200"/>
                  <a:ext cx="304800" cy="2286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762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382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600200" y="5791200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3,4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336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0" y="5562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Documentation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Final design review - T0900060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SUS controls arrangement – E1100109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3200400" y="1720132"/>
            <a:ext cx="2971800" cy="3818930"/>
            <a:chOff x="3200400" y="2133600"/>
            <a:chExt cx="2971800" cy="3818930"/>
          </a:xfrm>
        </p:grpSpPr>
        <p:grpSp>
          <p:nvGrpSpPr>
            <p:cNvPr id="34" name="Group 33"/>
            <p:cNvGrpSpPr/>
            <p:nvPr/>
          </p:nvGrpSpPr>
          <p:grpSpPr>
            <a:xfrm>
              <a:off x="3200400" y="2133600"/>
              <a:ext cx="2819400" cy="3818930"/>
              <a:chOff x="609600" y="2209801"/>
              <a:chExt cx="2819400" cy="3818930"/>
            </a:xfrm>
          </p:grpSpPr>
          <p:sp>
            <p:nvSpPr>
              <p:cNvPr id="25" name="AutoShape 10"/>
              <p:cNvSpPr>
                <a:spLocks noChangeArrowheads="1"/>
              </p:cNvSpPr>
              <p:nvPr/>
            </p:nvSpPr>
            <p:spPr bwMode="auto">
              <a:xfrm>
                <a:off x="609600" y="4648201"/>
                <a:ext cx="2743200" cy="685800"/>
              </a:xfrm>
              <a:prstGeom prst="cube">
                <a:avLst>
                  <a:gd name="adj" fmla="val 5298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2286000" y="41148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876300" y="42291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2209800" y="41148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800100" y="42291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609600" y="2895601"/>
                <a:ext cx="2819400" cy="1066800"/>
                <a:chOff x="685800" y="3733800"/>
                <a:chExt cx="2819400" cy="1066800"/>
              </a:xfrm>
            </p:grpSpPr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685800" y="3733800"/>
                  <a:ext cx="2819400" cy="10668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" name="Oval 4"/>
                <p:cNvSpPr>
                  <a:spLocks noChangeArrowheads="1"/>
                </p:cNvSpPr>
                <p:nvPr/>
              </p:nvSpPr>
              <p:spPr bwMode="auto">
                <a:xfrm>
                  <a:off x="838200" y="42672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" name="Oval 5"/>
                <p:cNvSpPr>
                  <a:spLocks noChangeArrowheads="1"/>
                </p:cNvSpPr>
                <p:nvPr/>
              </p:nvSpPr>
              <p:spPr bwMode="auto">
                <a:xfrm>
                  <a:off x="990600" y="38862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" name="Oval 6"/>
                <p:cNvSpPr>
                  <a:spLocks noChangeArrowheads="1"/>
                </p:cNvSpPr>
                <p:nvPr/>
              </p:nvSpPr>
              <p:spPr bwMode="auto">
                <a:xfrm>
                  <a:off x="3352800" y="4114800"/>
                  <a:ext cx="762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" name="Oval 7"/>
                <p:cNvSpPr>
                  <a:spLocks noChangeArrowheads="1"/>
                </p:cNvSpPr>
                <p:nvPr/>
              </p:nvSpPr>
              <p:spPr bwMode="auto">
                <a:xfrm>
                  <a:off x="2895600" y="38100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" name="Oval 9"/>
                <p:cNvSpPr>
                  <a:spLocks noChangeArrowheads="1"/>
                </p:cNvSpPr>
                <p:nvPr/>
              </p:nvSpPr>
              <p:spPr bwMode="auto">
                <a:xfrm>
                  <a:off x="2743200" y="42672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5"/>
                <p:cNvSpPr>
                  <a:spLocks noChangeArrowheads="1"/>
                </p:cNvSpPr>
                <p:nvPr/>
              </p:nvSpPr>
              <p:spPr bwMode="auto">
                <a:xfrm>
                  <a:off x="1143000" y="37338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 rot="5400000">
                <a:off x="2438400" y="23622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1028700" y="24765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914400" y="5105401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cap="none" spc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rPr>
                  <a:t>Optics</a:t>
                </a:r>
                <a:endParaRPr lang="en-US" sz="5400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114800" y="3352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91000" y="491032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trike="sngStrike" dirty="0" smtClean="0"/>
                <a:t>M2</a:t>
              </a:r>
              <a:endParaRPr lang="en-US" strike="sngStrike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8800" y="2743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3800" y="2819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76600" y="2678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41264" y="3059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SD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19272" y="33192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LF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12080" y="33192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RT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48400" y="5486400"/>
            <a:ext cx="914400" cy="993577"/>
            <a:chOff x="5715000" y="5486400"/>
            <a:chExt cx="914400" cy="993577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5867399" y="6019800"/>
              <a:ext cx="22860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096000" y="6019800"/>
              <a:ext cx="381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943600" y="58674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715000" y="61722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77000" y="58674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19800" y="54864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</a:t>
              </a:r>
              <a:endParaRPr lang="en-US" sz="1400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72390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coordinates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2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3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TransMon</a:t>
            </a:r>
            <a:r>
              <a:rPr lang="en-US" dirty="0" smtClean="0"/>
              <a:t> Double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95600" y="1905000"/>
            <a:ext cx="2819400" cy="3124200"/>
            <a:chOff x="914400" y="2743200"/>
            <a:chExt cx="2819400" cy="3124200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914400" y="5181600"/>
              <a:ext cx="2743200" cy="685800"/>
            </a:xfrm>
            <a:prstGeom prst="cube">
              <a:avLst>
                <a:gd name="adj" fmla="val 529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2743200" y="2895600"/>
              <a:ext cx="838200" cy="533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1333500" y="3009900"/>
              <a:ext cx="838200" cy="3048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590800" y="4648200"/>
              <a:ext cx="838200" cy="533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1181100" y="4762500"/>
              <a:ext cx="838200" cy="3048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514600" y="4648200"/>
              <a:ext cx="838200" cy="533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104900" y="4762500"/>
              <a:ext cx="838200" cy="3048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914400" y="3429000"/>
              <a:ext cx="2819400" cy="1066800"/>
              <a:chOff x="685800" y="3733800"/>
              <a:chExt cx="2819400" cy="1066800"/>
            </a:xfrm>
          </p:grpSpPr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7620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990600" y="38100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52800" y="41148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2895600" y="38100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28194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1752600" y="40386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791200" y="62484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Ref: E1000040</a:t>
            </a:r>
            <a:endParaRPr lang="en-US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91200" y="1828800"/>
            <a:ext cx="3352800" cy="4422648"/>
            <a:chOff x="5101626" y="1600200"/>
            <a:chExt cx="4042374" cy="4727448"/>
          </a:xfrm>
        </p:grpSpPr>
        <p:pic>
          <p:nvPicPr>
            <p:cNvPr id="5123" name="Picture 3" descr="fullassembl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1626" y="1600200"/>
              <a:ext cx="4042374" cy="4727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086600" y="3124200"/>
              <a:ext cx="1676400" cy="3124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0" y="1371600"/>
            <a:ext cx="2971800" cy="3139321"/>
            <a:chOff x="76200" y="2866072"/>
            <a:chExt cx="2971800" cy="3139321"/>
          </a:xfrm>
        </p:grpSpPr>
        <p:sp>
          <p:nvSpPr>
            <p:cNvPr id="32" name="TextBox 31"/>
            <p:cNvSpPr txBox="1"/>
            <p:nvPr/>
          </p:nvSpPr>
          <p:spPr>
            <a:xfrm>
              <a:off x="76200" y="2866072"/>
              <a:ext cx="2971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Location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BSC 9, 10</a:t>
              </a:r>
            </a:p>
            <a:p>
              <a:endParaRPr lang="en-US" dirty="0" smtClean="0"/>
            </a:p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– damping at top mass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top mass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r>
                <a:rPr lang="en-US" b="1" dirty="0" smtClean="0"/>
                <a:t>Top mass naming convention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</a:t>
              </a:r>
              <a:r>
                <a:rPr lang="en-US" dirty="0" smtClean="0"/>
                <a:t>L1:SUS-TRMX_M1…</a:t>
              </a:r>
            </a:p>
          </p:txBody>
        </p:sp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304800" y="48006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41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8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8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 Large Triple Suspension (HLTS)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048000" y="1447800"/>
            <a:ext cx="2819400" cy="5334000"/>
            <a:chOff x="6096000" y="1295400"/>
            <a:chExt cx="2819400" cy="5334000"/>
          </a:xfrm>
        </p:grpSpPr>
        <p:grpSp>
          <p:nvGrpSpPr>
            <p:cNvPr id="82" name="Group 81"/>
            <p:cNvGrpSpPr/>
            <p:nvPr/>
          </p:nvGrpSpPr>
          <p:grpSpPr>
            <a:xfrm>
              <a:off x="6507480" y="2819400"/>
              <a:ext cx="1872587" cy="1828800"/>
              <a:chOff x="6507480" y="2819400"/>
              <a:chExt cx="1872587" cy="1828800"/>
            </a:xfrm>
          </p:grpSpPr>
          <p:pic>
            <p:nvPicPr>
              <p:cNvPr id="4105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7480" y="2819400"/>
                <a:ext cx="1872587" cy="1828800"/>
              </a:xfrm>
              <a:prstGeom prst="rect">
                <a:avLst/>
              </a:prstGeom>
              <a:noFill/>
            </p:spPr>
          </p:pic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6858000" y="3200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4" name="Oval 9"/>
              <p:cNvSpPr>
                <a:spLocks noChangeArrowheads="1"/>
              </p:cNvSpPr>
              <p:nvPr/>
            </p:nvSpPr>
            <p:spPr bwMode="auto">
              <a:xfrm>
                <a:off x="7924800" y="3200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9"/>
              <p:cNvSpPr>
                <a:spLocks noChangeArrowheads="1"/>
              </p:cNvSpPr>
              <p:nvPr/>
            </p:nvSpPr>
            <p:spPr bwMode="auto">
              <a:xfrm>
                <a:off x="7924800" y="4038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6" name="Oval 9"/>
              <p:cNvSpPr>
                <a:spLocks noChangeArrowheads="1"/>
              </p:cNvSpPr>
              <p:nvPr/>
            </p:nvSpPr>
            <p:spPr bwMode="auto">
              <a:xfrm>
                <a:off x="6858000" y="4038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507480" y="4800600"/>
              <a:ext cx="1872587" cy="1828800"/>
              <a:chOff x="6507480" y="4800600"/>
              <a:chExt cx="1872587" cy="1828800"/>
            </a:xfrm>
          </p:grpSpPr>
          <p:pic>
            <p:nvPicPr>
              <p:cNvPr id="48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7480" y="4800600"/>
                <a:ext cx="1872587" cy="1828800"/>
              </a:xfrm>
              <a:prstGeom prst="rect">
                <a:avLst/>
              </a:prstGeom>
              <a:noFill/>
            </p:spPr>
          </p:pic>
          <p:sp>
            <p:nvSpPr>
              <p:cNvPr id="77" name="Oval 9"/>
              <p:cNvSpPr>
                <a:spLocks noChangeArrowheads="1"/>
              </p:cNvSpPr>
              <p:nvPr/>
            </p:nvSpPr>
            <p:spPr bwMode="auto">
              <a:xfrm>
                <a:off x="6858000" y="5181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8" name="Oval 9"/>
              <p:cNvSpPr>
                <a:spLocks noChangeArrowheads="1"/>
              </p:cNvSpPr>
              <p:nvPr/>
            </p:nvSpPr>
            <p:spPr bwMode="auto">
              <a:xfrm>
                <a:off x="7924800" y="5181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9" name="Oval 9"/>
              <p:cNvSpPr>
                <a:spLocks noChangeArrowheads="1"/>
              </p:cNvSpPr>
              <p:nvPr/>
            </p:nvSpPr>
            <p:spPr bwMode="auto">
              <a:xfrm>
                <a:off x="7924800" y="6019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0" name="Oval 9"/>
              <p:cNvSpPr>
                <a:spLocks noChangeArrowheads="1"/>
              </p:cNvSpPr>
              <p:nvPr/>
            </p:nvSpPr>
            <p:spPr bwMode="auto">
              <a:xfrm>
                <a:off x="6858000" y="6019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5400000">
              <a:off x="6057900" y="3162300"/>
              <a:ext cx="11430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886700" y="3009900"/>
              <a:ext cx="8382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019800" y="3124200"/>
              <a:ext cx="10668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096000" y="1524000"/>
              <a:ext cx="2819400" cy="1066800"/>
              <a:chOff x="685800" y="3733800"/>
              <a:chExt cx="2819400" cy="10668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8382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990600" y="3886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52800" y="41148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2895600" y="38100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27432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143000" y="37338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rot="5400000">
              <a:off x="5715000" y="4800600"/>
              <a:ext cx="18288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657088" y="4706112"/>
              <a:ext cx="1792224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7879080" y="3045992"/>
              <a:ext cx="914400" cy="401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7658100" y="4762500"/>
              <a:ext cx="12954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600188" y="4744212"/>
              <a:ext cx="1472184" cy="401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67437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9629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6" name="Picture 10" descr="C:\Users\Brett\Documents\Lab\All Suspensions\HLTS\D070447-v2 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5" r="33590"/>
          <a:stretch>
            <a:fillRect/>
          </a:stretch>
        </p:blipFill>
        <p:spPr bwMode="auto">
          <a:xfrm>
            <a:off x="5997550" y="1755648"/>
            <a:ext cx="3146450" cy="5102352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76200" y="2514600"/>
            <a:ext cx="3505200" cy="4078039"/>
            <a:chOff x="76200" y="2866072"/>
            <a:chExt cx="3505200" cy="4078039"/>
          </a:xfrm>
        </p:grpSpPr>
        <p:sp>
          <p:nvSpPr>
            <p:cNvPr id="89" name="TextBox 88"/>
            <p:cNvSpPr txBox="1"/>
            <p:nvPr/>
          </p:nvSpPr>
          <p:spPr>
            <a:xfrm>
              <a:off x="76200" y="2866072"/>
              <a:ext cx="3505200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3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M2 and M3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L1:SUS-SR3_M1…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– T1000012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E1100109</a:t>
              </a:r>
            </a:p>
            <a:p>
              <a:endParaRPr lang="en-US" dirty="0" smtClean="0"/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>
              <a:off x="304800" y="40090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304800" y="45546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3152" y="1371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PR3, SR3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2, 5, (8, 11)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1148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191000" y="36911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1910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733800" y="3310128"/>
            <a:ext cx="1609344" cy="3200400"/>
            <a:chOff x="4029456" y="3276600"/>
            <a:chExt cx="1609344" cy="3200400"/>
          </a:xfrm>
        </p:grpSpPr>
        <p:sp>
          <p:nvSpPr>
            <p:cNvPr id="52" name="TextBox 51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5269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05400" y="525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386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054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86400" y="6169223"/>
            <a:ext cx="454152" cy="688777"/>
            <a:chOff x="5650992" y="6169223"/>
            <a:chExt cx="454152" cy="688777"/>
          </a:xfrm>
        </p:grpSpPr>
        <p:grpSp>
          <p:nvGrpSpPr>
            <p:cNvPr id="61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05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rett\Documents\Lab\All Suspensions\Beamsplitter\D1000392-v2_png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335508"/>
            <a:ext cx="2590799" cy="5522492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4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Beamsplitter/Folding Mirror (BSFM)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581400" y="1447800"/>
            <a:ext cx="2819400" cy="5334000"/>
            <a:chOff x="533400" y="1295400"/>
            <a:chExt cx="2819400" cy="5334000"/>
          </a:xfrm>
        </p:grpSpPr>
        <p:grpSp>
          <p:nvGrpSpPr>
            <p:cNvPr id="37" name="Group 36"/>
            <p:cNvGrpSpPr/>
            <p:nvPr/>
          </p:nvGrpSpPr>
          <p:grpSpPr>
            <a:xfrm>
              <a:off x="944880" y="2590800"/>
              <a:ext cx="1872587" cy="4038600"/>
              <a:chOff x="944880" y="2590800"/>
              <a:chExt cx="1872587" cy="40386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36" name="Group 35"/>
              <p:cNvGrpSpPr/>
              <p:nvPr/>
            </p:nvGrpSpPr>
            <p:grpSpPr>
              <a:xfrm>
                <a:off x="944880" y="2819400"/>
                <a:ext cx="1872587" cy="1828800"/>
                <a:chOff x="944880" y="2819400"/>
                <a:chExt cx="1872587" cy="1828800"/>
              </a:xfrm>
            </p:grpSpPr>
            <p:pic>
              <p:nvPicPr>
                <p:cNvPr id="6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880" y="28194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32004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32004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40386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9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40386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pic>
            <p:nvPicPr>
              <p:cNvPr id="18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880" y="4800600"/>
                <a:ext cx="1872587" cy="1828800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Connector 6"/>
              <p:cNvCxnSpPr/>
              <p:nvPr/>
            </p:nvCxnSpPr>
            <p:spPr>
              <a:xfrm rot="5400000">
                <a:off x="495300" y="3162300"/>
                <a:ext cx="11430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324100" y="3009900"/>
                <a:ext cx="8382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457200" y="3124200"/>
                <a:ext cx="1066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52400" y="4800600"/>
                <a:ext cx="1828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94488" y="4706112"/>
                <a:ext cx="1792224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16480" y="3045992"/>
                <a:ext cx="914400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2095500" y="4762500"/>
                <a:ext cx="12954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037588" y="4744212"/>
                <a:ext cx="1472184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533400" y="1524000"/>
              <a:ext cx="2819400" cy="1066800"/>
              <a:chOff x="533400" y="1524000"/>
              <a:chExt cx="2819400" cy="1066800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533400" y="15240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" name="Oval 4"/>
              <p:cNvSpPr>
                <a:spLocks noChangeArrowheads="1"/>
              </p:cNvSpPr>
              <p:nvPr/>
            </p:nvSpPr>
            <p:spPr bwMode="auto">
              <a:xfrm>
                <a:off x="685800" y="20574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838200" y="1600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3200400" y="19050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2743200" y="1600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590800" y="20574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4"/>
              <p:cNvSpPr>
                <a:spLocks noChangeArrowheads="1"/>
              </p:cNvSpPr>
              <p:nvPr/>
            </p:nvSpPr>
            <p:spPr bwMode="auto">
              <a:xfrm>
                <a:off x="1600200" y="1828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rot="16200000" flipH="1">
              <a:off x="11811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4003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6200" y="2895600"/>
            <a:ext cx="3810000" cy="4124206"/>
            <a:chOff x="76200" y="2866072"/>
            <a:chExt cx="3810000" cy="4124206"/>
          </a:xfrm>
        </p:grpSpPr>
        <p:sp>
          <p:nvSpPr>
            <p:cNvPr id="46" name="TextBox 45"/>
            <p:cNvSpPr txBox="1"/>
            <p:nvPr/>
          </p:nvSpPr>
          <p:spPr>
            <a:xfrm>
              <a:off x="76200" y="2866072"/>
              <a:ext cx="3810000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M2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 and M2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L1:SUS-FMX_M1…</a:t>
              </a:r>
            </a:p>
            <a:p>
              <a:endParaRPr lang="en-US" sz="1200" b="1" dirty="0" smtClean="0"/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T080218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E1100108</a:t>
              </a:r>
            </a:p>
            <a:p>
              <a:endParaRPr lang="en-US" dirty="0" smtClean="0"/>
            </a:p>
          </p:txBody>
        </p:sp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304800" y="41614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3152" y="1295400"/>
            <a:ext cx="304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BS, (FMX and FMY)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Beamsplitter – BSC 2, (4)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(Fold Mirror – BSC 6, 8)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95800" y="229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M3</a:t>
            </a:r>
            <a:endParaRPr lang="en-US" strike="sngStrike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050792" y="3310128"/>
            <a:ext cx="1609344" cy="1219200"/>
            <a:chOff x="4029456" y="3276600"/>
            <a:chExt cx="1609344" cy="1219200"/>
          </a:xfrm>
        </p:grpSpPr>
        <p:sp>
          <p:nvSpPr>
            <p:cNvPr id="52" name="TextBox 51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75888" y="1920240"/>
            <a:ext cx="2438400" cy="609600"/>
            <a:chOff x="3657600" y="1905000"/>
            <a:chExt cx="2438400" cy="609600"/>
          </a:xfrm>
        </p:grpSpPr>
        <p:sp>
          <p:nvSpPr>
            <p:cNvPr id="62" name="TextBox 61"/>
            <p:cNvSpPr txBox="1"/>
            <p:nvPr/>
          </p:nvSpPr>
          <p:spPr>
            <a:xfrm>
              <a:off x="4572000" y="1905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57600" y="2145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F2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62600" y="2133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F3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148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150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324600" y="1992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870448" y="6169223"/>
            <a:ext cx="454152" cy="688777"/>
            <a:chOff x="5650992" y="6169223"/>
            <a:chExt cx="454152" cy="688777"/>
          </a:xfrm>
        </p:grpSpPr>
        <p:grpSp>
          <p:nvGrpSpPr>
            <p:cNvPr id="70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7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7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Cavity Control (LSC)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>
          <a:xfrm>
            <a:off x="152400" y="1490472"/>
            <a:ext cx="4953328" cy="5294376"/>
            <a:chOff x="1524000" y="381000"/>
            <a:chExt cx="4953000" cy="5294375"/>
          </a:xfrm>
        </p:grpSpPr>
        <p:sp>
          <p:nvSpPr>
            <p:cNvPr id="7" name="Rectangle 6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2514601" y="3843527"/>
              <a:ext cx="1727886" cy="4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73552" y="5634988"/>
              <a:ext cx="3203448" cy="30458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5036817" y="4207763"/>
              <a:ext cx="2880359" cy="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6" idx="1"/>
            </p:cNvCxnSpPr>
            <p:nvPr/>
          </p:nvCxnSpPr>
          <p:spPr>
            <a:xfrm rot="10800000">
              <a:off x="5105402" y="4294841"/>
              <a:ext cx="380999" cy="76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960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4864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49" idx="1"/>
              <a:endCxn id="15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 flipH="1" flipV="1">
            <a:off x="3888454" y="3886200"/>
            <a:ext cx="304879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4" idx="1"/>
          </p:cNvCxnSpPr>
          <p:nvPr/>
        </p:nvCxnSpPr>
        <p:spPr>
          <a:xfrm rot="10800000">
            <a:off x="3736849" y="2855386"/>
            <a:ext cx="381024" cy="211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727513" y="2855976"/>
            <a:ext cx="381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17872" y="2590800"/>
            <a:ext cx="60964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4270248" y="3081528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9" idx="1"/>
          </p:cNvCxnSpPr>
          <p:nvPr/>
        </p:nvCxnSpPr>
        <p:spPr>
          <a:xfrm rot="10800000">
            <a:off x="3736759" y="2245786"/>
            <a:ext cx="381024" cy="211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727423" y="2246376"/>
            <a:ext cx="381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117782" y="1981200"/>
            <a:ext cx="60964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86400" y="2540675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stage has limited range, so the control is distributed up the chain with: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Increasing control force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Lower frequency control</a:t>
            </a:r>
          </a:p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24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4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5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Control of Cavity Length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>
          <a:xfrm>
            <a:off x="149352" y="1490472"/>
            <a:ext cx="4953328" cy="5294376"/>
            <a:chOff x="1524000" y="381000"/>
            <a:chExt cx="4953000" cy="5294375"/>
          </a:xfrm>
        </p:grpSpPr>
        <p:sp>
          <p:nvSpPr>
            <p:cNvPr id="5" name="Rectangle 4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2514601" y="3843527"/>
              <a:ext cx="1727886" cy="4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73552" y="5634988"/>
              <a:ext cx="3203448" cy="30458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036817" y="4207763"/>
              <a:ext cx="2880359" cy="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4" idx="1"/>
            </p:cNvCxnSpPr>
            <p:nvPr/>
          </p:nvCxnSpPr>
          <p:spPr>
            <a:xfrm rot="10800000">
              <a:off x="5105402" y="4294841"/>
              <a:ext cx="380999" cy="76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0960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4864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7" idx="1"/>
              <a:endCxn id="13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953000" y="1541383"/>
            <a:ext cx="403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With parallel feedback, changing one loop requires changing the others to account for changes in gain and stability.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stability of all stages are coupled</a:t>
            </a:r>
            <a:endParaRPr lang="en-US" sz="1600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-76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8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0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0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Control of Cavity Length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152400" y="1487425"/>
            <a:ext cx="6324603" cy="5294375"/>
            <a:chOff x="1524000" y="381000"/>
            <a:chExt cx="6324603" cy="5294375"/>
          </a:xfrm>
        </p:grpSpPr>
        <p:sp>
          <p:nvSpPr>
            <p:cNvPr id="49" name="Rectangle 48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4"/>
            <p:cNvSpPr txBox="1">
              <a:spLocks noChangeArrowheads="1"/>
            </p:cNvSpPr>
            <p:nvPr/>
          </p:nvSpPr>
          <p:spPr bwMode="auto">
            <a:xfrm>
              <a:off x="2514600" y="3895318"/>
              <a:ext cx="1524000" cy="36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273552" y="5638800"/>
              <a:ext cx="4575048" cy="26646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159845" y="4974336"/>
              <a:ext cx="1377505" cy="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8" idx="1"/>
              <a:endCxn id="49" idx="3"/>
            </p:cNvCxnSpPr>
            <p:nvPr/>
          </p:nvCxnSpPr>
          <p:spPr>
            <a:xfrm rot="10800000">
              <a:off x="5105400" y="4292937"/>
              <a:ext cx="1752600" cy="951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0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4676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3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8580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91" idx="1"/>
              <a:endCxn id="57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715006" y="3520440"/>
              <a:ext cx="1524000" cy="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4572000" y="1353741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If each stage’s input is the output of the previous stage, any feedback change is automatically registered by the rest of the loop.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stability at each stage is independent from the others.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Detailed discussion in T1000242.</a:t>
            </a:r>
            <a:endParaRPr lang="en-US" sz="1600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-76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0480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  <p:sp>
        <p:nvSpPr>
          <p:cNvPr id="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6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MEDM Overview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074" name="Picture 2" descr="C:\Users\Brett\Documents\Lab\Presentations\DetChar Talk - 25Aug2011\quadmed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20267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0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44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BSCs – </a:t>
            </a:r>
            <a:r>
              <a:rPr lang="en-US" sz="3600" dirty="0"/>
              <a:t>c</a:t>
            </a:r>
            <a:r>
              <a:rPr lang="en-US" sz="3600" dirty="0" smtClean="0"/>
              <a:t>ore optics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2" name="Content Placeholder 30" descr="Screen Shot 2014-02-25 at 4.57.43 PM.png"/>
          <p:cNvPicPr>
            <a:picLocks noGrp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654550" y="1384300"/>
            <a:ext cx="4641850" cy="5321300"/>
            <a:chOff x="4654550" y="1384300"/>
            <a:chExt cx="4641850" cy="5321300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86000"/>
              <a:ext cx="3819647" cy="3657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7569200" y="1384300"/>
              <a:ext cx="172720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</a:rPr>
                <a:t>active isolation platform  (2 stages of isolation)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654550" y="1384300"/>
              <a:ext cx="19748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</a:rPr>
                <a:t>hydraulic external pre-isolator (HEPI)   (one stage of </a:t>
              </a: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</a:rPr>
                <a:t>isolation)</a:t>
              </a:r>
              <a:endParaRPr lang="en-US" sz="14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5410200" y="5975350"/>
              <a:ext cx="266382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</a:rPr>
                <a:t>quadruple pendulum (four stages of isolation) with monolithic silica final stage</a:t>
              </a:r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V="1">
              <a:off x="6629400" y="4419600"/>
              <a:ext cx="7620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5410200" y="2122964"/>
              <a:ext cx="152400" cy="1077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H="1">
              <a:off x="7391400" y="1828800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3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35" name="Picture 34" descr="New_Log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36" name="Picture 35" descr="Stanford_University_seal_200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0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ESD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41910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098" name="Picture 2" descr="C:\Users\Brett\Desktop\Lab Pictures\Quad Noise Prototype\2009\Wire Hang - Jan 2009\ESD Repair\CP ES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114800" cy="5486400"/>
          </a:xfrm>
          <a:prstGeom prst="rect">
            <a:avLst/>
          </a:prstGeom>
          <a:noFill/>
        </p:spPr>
      </p:pic>
      <p:sp>
        <p:nvSpPr>
          <p:cNvPr id="92" name="Oval 91"/>
          <p:cNvSpPr/>
          <p:nvPr/>
        </p:nvSpPr>
        <p:spPr>
          <a:xfrm>
            <a:off x="4724400" y="5181600"/>
            <a:ext cx="533400" cy="129540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92" idx="2"/>
          </p:cNvCxnSpPr>
          <p:nvPr/>
        </p:nvCxnSpPr>
        <p:spPr>
          <a:xfrm rot="10800000">
            <a:off x="4114800" y="5715000"/>
            <a:ext cx="609600" cy="1143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858000" y="1676400"/>
            <a:ext cx="2209800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electrostatic drive (ESD) acts directly on the test ITM and ETM test masses.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± 400 V (</a:t>
            </a:r>
            <a:r>
              <a:rPr lang="el-GR" dirty="0" smtClean="0"/>
              <a:t>Δ</a:t>
            </a:r>
            <a:r>
              <a:rPr lang="en-US" dirty="0" smtClean="0"/>
              <a:t>V 800 V)</a:t>
            </a:r>
          </a:p>
          <a:p>
            <a:pPr lvl="1"/>
            <a:r>
              <a:rPr lang="en-US" dirty="0" smtClean="0"/>
              <a:t>≈ 100 </a:t>
            </a:r>
            <a:r>
              <a:rPr lang="el-GR" dirty="0" smtClean="0"/>
              <a:t>μ</a:t>
            </a:r>
            <a:r>
              <a:rPr lang="en-US" dirty="0" smtClean="0"/>
              <a:t>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quadrant has an independent control channel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Common bias channel over all quadrants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 rot="16200000" flipH="1">
            <a:off x="723900" y="5143500"/>
            <a:ext cx="2895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V="1">
            <a:off x="762000" y="5334000"/>
            <a:ext cx="27432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3622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4478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384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1447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24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5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Quadruple Suspension ESD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4660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2004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Cartoon diagram illustrating the working principle of the ESD. The upper rectangle represents the test mass containing two polarized molecules; the lower rectangle represents the reaction mass bearing two electrodes. Surface plot shows electrical</a:t>
            </a:r>
          </a:p>
          <a:p>
            <a:r>
              <a:rPr lang="en-US" dirty="0" smtClean="0"/>
              <a:t>potential with electric field lines shown in cyan (John Miller PhD thesis, P1000032).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905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Test mass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0873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Reaction mass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28194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37338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010400" y="3276600"/>
            <a:ext cx="9144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447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 = </a:t>
            </a:r>
            <a:r>
              <a:rPr lang="el-GR" b="1" dirty="0" smtClean="0"/>
              <a:t>αΔ</a:t>
            </a:r>
            <a:r>
              <a:rPr lang="en-US" b="1" dirty="0" smtClean="0"/>
              <a:t>V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18288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= coupling coefficient, depends on geometry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V = differential voltage across traces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26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Linearization occurs in the control!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855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(Quad)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30480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TextBox 163"/>
          <p:cNvSpPr txBox="1"/>
          <p:nvPr/>
        </p:nvSpPr>
        <p:spPr>
          <a:xfrm>
            <a:off x="5410200" y="2362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R0, M0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54102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54102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54102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26" name="Picture 2" descr="C:\Users\Brett\Desktop\Lab Pictures\Quad Noise Prototype\2010\Monolithic Work\Pulling Fibers - 7 May 2010\P50706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743658" cy="3657600"/>
          </a:xfrm>
          <a:prstGeom prst="rect">
            <a:avLst/>
          </a:prstGeom>
          <a:noFill/>
        </p:spPr>
      </p:pic>
      <p:pic>
        <p:nvPicPr>
          <p:cNvPr id="1027" name="Picture 3" descr="C:\Users\Brett\Desktop\Lab Pictures\Quad Noise Prototype\2010\Monolithic Work\First Welded Suspension - 11May2010\IMG_08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12" y="1524000"/>
            <a:ext cx="2743288" cy="3657600"/>
          </a:xfrm>
          <a:prstGeom prst="rect">
            <a:avLst/>
          </a:prstGeom>
          <a:noFill/>
        </p:spPr>
      </p:pic>
      <p:sp>
        <p:nvSpPr>
          <p:cNvPr id="93" name="Oval 92"/>
          <p:cNvSpPr/>
          <p:nvPr/>
        </p:nvSpPr>
        <p:spPr>
          <a:xfrm>
            <a:off x="4343400" y="4800600"/>
            <a:ext cx="533400" cy="1219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stCxn id="93" idx="6"/>
          </p:cNvCxnSpPr>
          <p:nvPr/>
        </p:nvCxnSpPr>
        <p:spPr>
          <a:xfrm flipV="1">
            <a:off x="4876800" y="5105400"/>
            <a:ext cx="1447800" cy="3048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629400" y="518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Newly welded monolithic quad at MIT</a:t>
            </a:r>
          </a:p>
          <a:p>
            <a:pPr algn="ctr"/>
            <a:r>
              <a:rPr lang="en-US" dirty="0" smtClean="0"/>
              <a:t>11 May 2010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Pulling a fiber at MIT</a:t>
            </a:r>
          </a:p>
          <a:p>
            <a:pPr algn="ctr"/>
            <a:r>
              <a:rPr lang="en-US" dirty="0" smtClean="0"/>
              <a:t>7 May 2010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7086600" y="1676400"/>
            <a:ext cx="11430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229600" y="2983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Fibers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5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aLIGO Noise Budget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gwinc_figur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5348"/>
            <a:ext cx="9144000" cy="52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aLIGO HAM Chamber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3965" y="457200"/>
            <a:ext cx="7354833" cy="5960429"/>
            <a:chOff x="923965" y="457200"/>
            <a:chExt cx="7354833" cy="596042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15" r="9633"/>
            <a:stretch>
              <a:fillRect/>
            </a:stretch>
          </p:blipFill>
          <p:spPr bwMode="auto">
            <a:xfrm>
              <a:off x="923965" y="457200"/>
              <a:ext cx="7336707" cy="59431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800600" y="6048297"/>
              <a:ext cx="3478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HAM2 (Chamber hidden for clarity)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>
              <a:off x="1476284" y="1493364"/>
              <a:ext cx="657319" cy="2605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1237473" y="1753899"/>
              <a:ext cx="896131" cy="1628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V="1">
              <a:off x="1650315" y="1270614"/>
              <a:ext cx="9665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65010" y="1221850"/>
              <a:ext cx="28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1660" y="1721331"/>
              <a:ext cx="28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9969" y="457200"/>
              <a:ext cx="28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</a:t>
              </a: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5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02-11 10.06.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873" y="6488668"/>
            <a:ext cx="356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SR2, HAM4 – LHO 11 Feb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24 Aug 2014 - Stanford - G1400964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7CA0-F525-924F-BC55-0CB689841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STS_narro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426" y="1524000"/>
            <a:ext cx="29435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 Small Triple Suspension (HSTS)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352800" y="1447800"/>
            <a:ext cx="2819400" cy="5334000"/>
            <a:chOff x="76200" y="1447800"/>
            <a:chExt cx="2819400" cy="5334000"/>
          </a:xfrm>
        </p:grpSpPr>
        <p:grpSp>
          <p:nvGrpSpPr>
            <p:cNvPr id="9" name="Group 36"/>
            <p:cNvGrpSpPr/>
            <p:nvPr/>
          </p:nvGrpSpPr>
          <p:grpSpPr>
            <a:xfrm>
              <a:off x="487680" y="2743200"/>
              <a:ext cx="1872587" cy="4038600"/>
              <a:chOff x="944880" y="2590800"/>
              <a:chExt cx="1872587" cy="403860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20" name="Group 35"/>
              <p:cNvGrpSpPr/>
              <p:nvPr/>
            </p:nvGrpSpPr>
            <p:grpSpPr>
              <a:xfrm>
                <a:off x="944880" y="2819400"/>
                <a:ext cx="1872587" cy="1828800"/>
                <a:chOff x="944880" y="2819400"/>
                <a:chExt cx="1872587" cy="1828800"/>
              </a:xfrm>
            </p:grpSpPr>
            <p:pic>
              <p:nvPicPr>
                <p:cNvPr id="35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880" y="28194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32004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7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32004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8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4038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9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4038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" name="Group 34"/>
              <p:cNvGrpSpPr/>
              <p:nvPr/>
            </p:nvGrpSpPr>
            <p:grpSpPr>
              <a:xfrm>
                <a:off x="944880" y="4800600"/>
                <a:ext cx="1872587" cy="1828800"/>
                <a:chOff x="944880" y="4800600"/>
                <a:chExt cx="1872587" cy="1828800"/>
              </a:xfrm>
            </p:grpSpPr>
            <p:pic>
              <p:nvPicPr>
                <p:cNvPr id="30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880" y="48006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5181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2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5181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3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60198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4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60198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 rot="5400000">
                <a:off x="495300" y="3162300"/>
                <a:ext cx="11430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324100" y="3009900"/>
                <a:ext cx="8382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57200" y="3124200"/>
                <a:ext cx="1066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52400" y="4800600"/>
                <a:ext cx="1828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94488" y="4706112"/>
                <a:ext cx="1792224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2316480" y="3045992"/>
                <a:ext cx="914400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2095500" y="4762500"/>
                <a:ext cx="12954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037588" y="4744212"/>
                <a:ext cx="1472184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76200" y="1676400"/>
              <a:ext cx="2819400" cy="1066800"/>
              <a:chOff x="76200" y="1676400"/>
              <a:chExt cx="2819400" cy="10668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76200" y="16764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228600" y="2209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457200" y="16764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2743200" y="20574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286000" y="17526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2133600" y="2209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304800" y="18288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16200000" flipH="1">
              <a:off x="723900" y="15621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943100" y="15621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6200" y="2743200"/>
            <a:ext cx="3505200" cy="4078039"/>
            <a:chOff x="76200" y="2866072"/>
            <a:chExt cx="3505200" cy="4078039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2866072"/>
              <a:ext cx="3505200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3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M2 and M3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L1:SUS-PRM_M1…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T0900435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E1100109</a:t>
              </a:r>
            </a:p>
            <a:p>
              <a:endParaRPr lang="en-US" b="1" dirty="0" smtClean="0"/>
            </a:p>
          </p:txBody>
        </p:sp>
        <p:sp>
          <p:nvSpPr>
            <p:cNvPr id="50" name="Oval 4"/>
            <p:cNvSpPr>
              <a:spLocks noChangeArrowheads="1"/>
            </p:cNvSpPr>
            <p:nvPr/>
          </p:nvSpPr>
          <p:spPr bwMode="auto">
            <a:xfrm>
              <a:off x="304800" y="40090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04800" y="45546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3152" y="1295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PRM, PR2, SRM, SR2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MC1, MC2, MC3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2, 3, 4, 5, (8, 9, 10, 11)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4196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495800" y="36911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958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76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864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912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9718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49040" y="21762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669280" y="21762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050792" y="3310128"/>
            <a:ext cx="1609344" cy="3200400"/>
            <a:chOff x="4029456" y="3276600"/>
            <a:chExt cx="1609344" cy="3200400"/>
          </a:xfrm>
        </p:grpSpPr>
        <p:sp>
          <p:nvSpPr>
            <p:cNvPr id="64" name="TextBox 63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38600" y="5269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05400" y="525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386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054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50992" y="6169223"/>
            <a:ext cx="454152" cy="688777"/>
            <a:chOff x="5650992" y="6169223"/>
            <a:chExt cx="454152" cy="688777"/>
          </a:xfrm>
        </p:grpSpPr>
        <p:grpSp>
          <p:nvGrpSpPr>
            <p:cNvPr id="73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76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80" name="Picture 79" descr="New_Log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81" name="Picture 80" descr="Stanford_University_seal_200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03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2600" y="4798874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Types (M0900034)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BOSEM – 10 X 10 mm, </a:t>
            </a:r>
            <a:r>
              <a:rPr lang="en-US" dirty="0" err="1" smtClean="0"/>
              <a:t>NdFeB</a:t>
            </a:r>
            <a:r>
              <a:rPr lang="en-US" dirty="0" smtClean="0"/>
              <a:t> , </a:t>
            </a:r>
            <a:r>
              <a:rPr lang="en-US" dirty="0" err="1" smtClean="0"/>
              <a:t>SmCo</a:t>
            </a:r>
            <a:endParaRPr lang="en-US" dirty="0" smtClean="0"/>
          </a:p>
          <a:p>
            <a:r>
              <a:rPr lang="en-US" dirty="0" smtClean="0"/>
              <a:t>	  10 X 5 mm, </a:t>
            </a:r>
            <a:r>
              <a:rPr lang="en-US" dirty="0" err="1" smtClean="0"/>
              <a:t>NdFeB</a:t>
            </a:r>
            <a:r>
              <a:rPr lang="en-US" dirty="0" smtClean="0"/>
              <a:t>, </a:t>
            </a:r>
            <a:r>
              <a:rPr lang="en-US" dirty="0" err="1" smtClean="0"/>
              <a:t>SmCo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AOSEM  – 2 X 3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6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0.5 mm, </a:t>
            </a:r>
            <a:r>
              <a:rPr lang="en-US" dirty="0" err="1" smtClean="0"/>
              <a:t>SmCo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Optical Sensor </a:t>
            </a:r>
            <a:r>
              <a:rPr lang="en-US" sz="3600" dirty="0" err="1" smtClean="0"/>
              <a:t>ElectroMagnet</a:t>
            </a:r>
            <a:r>
              <a:rPr lang="en-US" sz="3600" dirty="0" smtClean="0"/>
              <a:t> (OSEM)</a:t>
            </a:r>
            <a:endParaRPr lang="en-US" sz="3600" dirty="0"/>
          </a:p>
        </p:txBody>
      </p:sp>
      <p:pic>
        <p:nvPicPr>
          <p:cNvPr id="1026" name="Picture 2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476750"/>
            <a:ext cx="5430837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1388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Birmingham OSEM (BOSEM)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03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LIGO OSEM (AOSEM)</a:t>
            </a:r>
          </a:p>
          <a:p>
            <a:r>
              <a:rPr lang="en-US" dirty="0" smtClean="0"/>
              <a:t>	- modified </a:t>
            </a:r>
            <a:r>
              <a:rPr lang="en-US" dirty="0" err="1" smtClean="0"/>
              <a:t>iLIGO</a:t>
            </a:r>
            <a:r>
              <a:rPr lang="en-US" dirty="0" smtClean="0"/>
              <a:t> OSEM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64770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BOSEM Schematic</a:t>
            </a:r>
            <a:endParaRPr lang="en-US" dirty="0"/>
          </a:p>
        </p:txBody>
      </p:sp>
      <p:pic>
        <p:nvPicPr>
          <p:cNvPr id="11" name="Picture 7" descr="D0901065_OSEM_ASSY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216152"/>
            <a:ext cx="35484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sv-SE" smtClean="0"/>
              <a:t>24 Aug 2014 - Stanford - G1400964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21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22" name="Picture 21" descr="New_Logo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23" name="Picture 22" descr="Stanford_University_seal_2003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11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quad_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812"/>
            <a:ext cx="25288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(Quad)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sv-SE" smtClean="0"/>
              <a:t>24 Aug 2014 - Stanford - G1400964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2590800" y="1411069"/>
            <a:ext cx="3200400" cy="5370731"/>
            <a:chOff x="0" y="1411069"/>
            <a:chExt cx="3200400" cy="5370731"/>
          </a:xfrm>
        </p:grpSpPr>
        <p:grpSp>
          <p:nvGrpSpPr>
            <p:cNvPr id="143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/>
          <p:cNvGrpSpPr/>
          <p:nvPr/>
        </p:nvGrpSpPr>
        <p:grpSpPr>
          <a:xfrm>
            <a:off x="5867400" y="3200400"/>
            <a:ext cx="3200400" cy="3877985"/>
            <a:chOff x="76200" y="2866072"/>
            <a:chExt cx="3200400" cy="3877985"/>
          </a:xfrm>
        </p:grpSpPr>
        <p:sp>
          <p:nvSpPr>
            <p:cNvPr id="160" name="TextBox 159"/>
            <p:cNvSpPr txBox="1"/>
            <p:nvPr/>
          </p:nvSpPr>
          <p:spPr>
            <a:xfrm>
              <a:off x="76200" y="2866072"/>
              <a:ext cx="3200400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M0, R0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4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M0, R0, L1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L2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Opt. </a:t>
              </a:r>
              <a:r>
                <a:rPr lang="en-US" dirty="0" err="1" smtClean="0"/>
                <a:t>levs</a:t>
              </a:r>
              <a:r>
                <a:rPr lang="en-US" dirty="0" smtClean="0"/>
                <a:t>. and </a:t>
              </a:r>
              <a:r>
                <a:rPr lang="en-US" dirty="0" err="1" smtClean="0"/>
                <a:t>interf</a:t>
              </a:r>
              <a:r>
                <a:rPr lang="en-US" dirty="0" smtClean="0"/>
                <a:t>. sigs. at L3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Electrostatic drive (ESD) at L3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T1000286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</a:t>
              </a:r>
              <a:r>
                <a:rPr lang="en-US" dirty="0" err="1" smtClean="0"/>
                <a:t>arrang</a:t>
              </a:r>
              <a:r>
                <a:rPr lang="en-US" dirty="0" smtClean="0"/>
                <a:t>. – E1000617</a:t>
              </a:r>
            </a:p>
            <a:p>
              <a:endParaRPr lang="en-US" dirty="0" smtClean="0"/>
            </a:p>
          </p:txBody>
        </p:sp>
        <p:sp>
          <p:nvSpPr>
            <p:cNvPr id="161" name="Oval 4"/>
            <p:cNvSpPr>
              <a:spLocks noChangeArrowheads="1"/>
            </p:cNvSpPr>
            <p:nvPr/>
          </p:nvSpPr>
          <p:spPr bwMode="auto">
            <a:xfrm>
              <a:off x="304800" y="3996880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2" name="Oval 9"/>
            <p:cNvSpPr>
              <a:spLocks noChangeArrowheads="1"/>
            </p:cNvSpPr>
            <p:nvPr/>
          </p:nvSpPr>
          <p:spPr bwMode="auto">
            <a:xfrm>
              <a:off x="304800" y="4542472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5864352" y="12954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Input Test Mass (ITM, TCP)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End Test Mass (ETM, ERM)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H1 - BSC 1, 3, 9, 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H2 - BSC 7, 8, 5, 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L1 – BSC 1, 3, 4, 5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4953000" y="2362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R0, M0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9530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9530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49530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mtClean="0"/>
              <a:pPr algn="l"/>
              <a:t>9</a:t>
            </a:fld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9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5" name="Picture 94" descr="New_Log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2" name="Picture 101" descr="Stanford_University_seal_200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13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1660</Words>
  <Application>Microsoft Macintosh PowerPoint</Application>
  <PresentationFormat>On-screen Show (4:3)</PresentationFormat>
  <Paragraphs>450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Brief Introduction to Advanced LIGO Suspensions</vt:lpstr>
      <vt:lpstr>PowerPoint Presentation</vt:lpstr>
      <vt:lpstr>PowerPoint Presentation</vt:lpstr>
      <vt:lpstr>BSCs – core optics</vt:lpstr>
      <vt:lpstr>An aLIGO HAM Chamber</vt:lpstr>
      <vt:lpstr>PowerPoint Presentation</vt:lpstr>
      <vt:lpstr>HAM Small Triple Suspension (HSTS)</vt:lpstr>
      <vt:lpstr>Optical Sensor ElectroMagnet (OSEM)</vt:lpstr>
      <vt:lpstr>Quadruple Suspension (Quad)</vt:lpstr>
      <vt:lpstr>PowerPoint Presentation</vt:lpstr>
      <vt:lpstr>PowerPoint Presentation</vt:lpstr>
      <vt:lpstr>Suspension Isolation</vt:lpstr>
      <vt:lpstr>Suspension Isolation</vt:lpstr>
      <vt:lpstr>Suspension Isolation</vt:lpstr>
      <vt:lpstr>Suspension Isolation</vt:lpstr>
      <vt:lpstr>Suspension Isolation </vt:lpstr>
      <vt:lpstr>The damping challenge</vt:lpstr>
      <vt:lpstr>The damping challenge</vt:lpstr>
      <vt:lpstr>The damping challenge</vt:lpstr>
      <vt:lpstr>The damping challenge</vt:lpstr>
      <vt:lpstr>Damping feedback loop</vt:lpstr>
      <vt:lpstr>Damping feedback loop</vt:lpstr>
      <vt:lpstr>Damping feedback loop</vt:lpstr>
      <vt:lpstr>Damping feedback loop</vt:lpstr>
      <vt:lpstr>Damping feedback loop</vt:lpstr>
      <vt:lpstr>Damping feedback loop</vt:lpstr>
      <vt:lpstr>Damping filters in practice</vt:lpstr>
      <vt:lpstr>Cavity control</vt:lpstr>
      <vt:lpstr>Resources on control techniques</vt:lpstr>
      <vt:lpstr>Back Ups</vt:lpstr>
      <vt:lpstr>Five Suspension Designs</vt:lpstr>
      <vt:lpstr>Output Mode Cleaner Double (OMCS)</vt:lpstr>
      <vt:lpstr>TransMon Double</vt:lpstr>
      <vt:lpstr>HAM Large Triple Suspension (HLTS)</vt:lpstr>
      <vt:lpstr>Beamsplitter/Folding Mirror (BSFM)</vt:lpstr>
      <vt:lpstr>Global Cavity Control (LSC)</vt:lpstr>
      <vt:lpstr>Parallel Control of Cavity Length</vt:lpstr>
      <vt:lpstr>Hierarchical Control of Cavity Length</vt:lpstr>
      <vt:lpstr>Quad MEDM Overview Screen</vt:lpstr>
      <vt:lpstr>Quadruple Suspension ESD</vt:lpstr>
      <vt:lpstr>Quadruple Suspension ESD</vt:lpstr>
      <vt:lpstr>Quadruple Suspension (Quad)</vt:lpstr>
      <vt:lpstr>aLIGO Noise Budget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LIGO Suspensions</dc:title>
  <dc:creator>Brett Shapiro</dc:creator>
  <cp:lastModifiedBy>Brett Shapiro</cp:lastModifiedBy>
  <cp:revision>95</cp:revision>
  <dcterms:created xsi:type="dcterms:W3CDTF">2014-08-23T16:20:55Z</dcterms:created>
  <dcterms:modified xsi:type="dcterms:W3CDTF">2015-06-26T20:11:09Z</dcterms:modified>
</cp:coreProperties>
</file>