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6" r:id="rId4"/>
    <p:sldId id="263" r:id="rId5"/>
    <p:sldId id="264" r:id="rId6"/>
    <p:sldId id="270" r:id="rId7"/>
    <p:sldId id="271" r:id="rId8"/>
    <p:sldId id="259" r:id="rId9"/>
    <p:sldId id="261" r:id="rId10"/>
    <p:sldId id="260" r:id="rId11"/>
    <p:sldId id="265" r:id="rId12"/>
    <p:sldId id="266" r:id="rId13"/>
    <p:sldId id="269" r:id="rId14"/>
    <p:sldId id="268" r:id="rId1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B733B-17A4-40CE-A9D3-F5862DF77C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17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ravwave_wash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r:id="rId4" imgW="5875220" imgH="4287526" progId="">
                  <p:embed/>
                </p:oleObj>
              </mc:Choice>
              <mc:Fallback>
                <p:oleObj r:id="rId4" imgW="5875220" imgH="42875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638"/>
            <a:ext cx="13716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934825-049D-4C4E-A2B2-B7A9971BF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77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ravwave_wash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r:id="rId4" imgW="5875220" imgH="4287526" progId="">
                  <p:embed/>
                </p:oleObj>
              </mc:Choice>
              <mc:Fallback>
                <p:oleObj r:id="rId4" imgW="5875220" imgH="42875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638"/>
            <a:ext cx="13716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FAD1FA-EAA3-41AD-BF80-67019AEA7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19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16168-1D18-4B00-B486-B3B31DE6A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06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2CDE0-34FB-44A3-97CB-05CBA52317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88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1D2F2-E39C-4476-8CE0-66728806A8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87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A4CD2-183B-4259-8D7B-F831033C2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07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328C-9047-43E6-9AF7-6494E9CCE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35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ravwave_wash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r:id="rId4" imgW="5875220" imgH="4287526" progId="">
                  <p:embed/>
                </p:oleObj>
              </mc:Choice>
              <mc:Fallback>
                <p:oleObj r:id="rId4" imgW="5875220" imgH="42875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25297C-C0A0-4280-A18A-5C16E4F31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6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ravwave_wash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r:id="rId4" imgW="5875220" imgH="4287526" progId="">
                  <p:embed/>
                </p:oleObj>
              </mc:Choice>
              <mc:Fallback>
                <p:oleObj r:id="rId4" imgW="5875220" imgH="42875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638"/>
            <a:ext cx="13716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8E4EAC-8B17-41EA-8F43-46D37D375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6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ravwave_wash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r:id="rId4" imgW="5875220" imgH="4287526" progId="">
                  <p:embed/>
                </p:oleObj>
              </mc:Choice>
              <mc:Fallback>
                <p:oleObj r:id="rId4" imgW="5875220" imgH="42875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638"/>
            <a:ext cx="13716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A4C216-17B9-4DDD-913F-2DB38A61C2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32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15" imgW="5875220" imgH="4287526" progId="">
                  <p:embed/>
                </p:oleObj>
              </mc:Choice>
              <mc:Fallback>
                <p:oleObj r:id="rId15" imgW="5875220" imgH="4287526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A95C470-48C0-4B64-9A85-80501D086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grav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5000" b="1" dirty="0" smtClean="0">
                <a:solidFill>
                  <a:srgbClr val="FFFFFF"/>
                </a:solidFill>
                <a:latin typeface="Maiandra GD" pitchFamily="34" charset="0"/>
              </a:rPr>
              <a:t>Optics Thermal Noise Work at American</a:t>
            </a:r>
            <a:endParaRPr lang="en-US" altLang="en-US" sz="3900" b="1" dirty="0">
              <a:solidFill>
                <a:srgbClr val="FFFFFF"/>
              </a:solidFill>
              <a:latin typeface="Maiandra GD" pitchFamily="34" charset="0"/>
            </a:endParaRP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0" y="3429000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 smtClean="0">
                <a:solidFill>
                  <a:srgbClr val="FFFFFF"/>
                </a:solidFill>
              </a:rPr>
              <a:t>Gregg Harry, Sam Hickey,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 dirty="0" smtClean="0">
                <a:solidFill>
                  <a:srgbClr val="FFFFFF"/>
                </a:solidFill>
              </a:rPr>
              <a:t>Jonathan Newport, Hannah Fair</a:t>
            </a:r>
            <a:endParaRPr lang="en-US" altLang="en-US" sz="3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American University</a:t>
            </a:r>
            <a:endParaRPr lang="en-US" altLang="en-US" sz="2400" b="1" i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200" b="1" i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b="1" i="1" dirty="0" smtClean="0">
                <a:solidFill>
                  <a:srgbClr val="FFFFFF"/>
                </a:solidFill>
              </a:rPr>
              <a:t>OWG Session, August 2014 LVC Meeting</a:t>
            </a:r>
            <a:endParaRPr lang="en-US" altLang="en-US" sz="2000" b="1" i="1" dirty="0">
              <a:solidFill>
                <a:srgbClr val="FFFFFF"/>
              </a:solidFill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924800" y="6542314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1400" b="1" dirty="0">
                <a:solidFill>
                  <a:schemeClr val="bg1"/>
                </a:solidFill>
              </a:rPr>
              <a:t>G1400961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Outstanding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419600" cy="32766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err="1" smtClean="0"/>
              <a:t>Nanoindenter</a:t>
            </a:r>
            <a:endParaRPr lang="en-US" dirty="0" smtClean="0"/>
          </a:p>
          <a:p>
            <a:pPr lvl="1"/>
            <a:r>
              <a:rPr lang="en-US" dirty="0"/>
              <a:t>A</a:t>
            </a:r>
            <a:r>
              <a:rPr lang="en-US" dirty="0" smtClean="0"/>
              <a:t>coustic reflection</a:t>
            </a:r>
          </a:p>
          <a:p>
            <a:pPr lvl="1"/>
            <a:r>
              <a:rPr lang="en-US" dirty="0" smtClean="0"/>
              <a:t>Biggest source of uncertainty in </a:t>
            </a:r>
            <a:r>
              <a:rPr lang="en-US" dirty="0" err="1" smtClean="0"/>
              <a:t>aLIGO</a:t>
            </a:r>
            <a:r>
              <a:rPr lang="en-US" dirty="0" smtClean="0"/>
              <a:t> thermal noise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608070" y="3666104"/>
            <a:ext cx="5532120" cy="319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More precise FEA model</a:t>
            </a:r>
          </a:p>
          <a:p>
            <a:pPr lvl="1"/>
            <a:r>
              <a:rPr lang="en-US" kern="0" dirty="0" smtClean="0"/>
              <a:t>Errors from </a:t>
            </a:r>
            <a:r>
              <a:rPr lang="en-US" kern="0" dirty="0"/>
              <a:t>e</a:t>
            </a:r>
            <a:r>
              <a:rPr lang="en-US" kern="0" dirty="0" smtClean="0"/>
              <a:t>nergy ratios</a:t>
            </a:r>
          </a:p>
          <a:p>
            <a:r>
              <a:rPr lang="en-US" kern="0" dirty="0" smtClean="0"/>
              <a:t>Linear loss model </a:t>
            </a:r>
          </a:p>
          <a:p>
            <a:pPr lvl="1"/>
            <a:r>
              <a:rPr lang="en-US" kern="0" dirty="0" smtClean="0"/>
              <a:t>Improve approximation</a:t>
            </a:r>
          </a:p>
          <a:p>
            <a:r>
              <a:rPr lang="en-US" kern="0" dirty="0" smtClean="0"/>
              <a:t>Thermal noise </a:t>
            </a:r>
            <a:r>
              <a:rPr lang="en-US" kern="0" dirty="0" smtClean="0"/>
              <a:t>predictions</a:t>
            </a:r>
          </a:p>
          <a:p>
            <a:pPr lvl="1"/>
            <a:r>
              <a:rPr lang="en-US" kern="0" dirty="0" smtClean="0"/>
              <a:t>Compare to prototypes</a:t>
            </a:r>
            <a:endParaRPr lang="en-US" kern="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t="42746" r="8747" b="3258"/>
          <a:stretch/>
        </p:blipFill>
        <p:spPr bwMode="auto">
          <a:xfrm>
            <a:off x="457972" y="4274127"/>
            <a:ext cx="3124200" cy="22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09" y="1928101"/>
            <a:ext cx="4350413" cy="17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295400"/>
            <a:ext cx="818007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Young’s modulus and Poisson ratio</a:t>
            </a:r>
          </a:p>
        </p:txBody>
      </p:sp>
    </p:spTree>
    <p:extLst>
      <p:ext uri="{BB962C8B-B14F-4D97-AF65-F5344CB8AC3E}">
        <p14:creationId xmlns:p14="http://schemas.microsoft.com/office/powerpoint/2010/main" val="20741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295400"/>
            <a:ext cx="5257800" cy="1981200"/>
          </a:xfrm>
        </p:spPr>
        <p:txBody>
          <a:bodyPr/>
          <a:lstStyle/>
          <a:p>
            <a:r>
              <a:rPr lang="en-US" sz="2800" dirty="0" smtClean="0"/>
              <a:t>Possibly problem in </a:t>
            </a:r>
            <a:r>
              <a:rPr lang="en-US" sz="2800" dirty="0" err="1" smtClean="0"/>
              <a:t>aLIGO</a:t>
            </a:r>
            <a:r>
              <a:rPr lang="en-US" sz="2800" dirty="0" smtClean="0"/>
              <a:t> from exchange of energy between optical cavities and mirror acoustic modes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3521868"/>
            <a:ext cx="54916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kern="0" dirty="0" smtClean="0"/>
              <a:t>Possible solutions</a:t>
            </a:r>
          </a:p>
          <a:p>
            <a:r>
              <a:rPr lang="en-US" sz="2400" kern="0" dirty="0" smtClean="0"/>
              <a:t>Ring heaters to adjust mirror       mode frequencies</a:t>
            </a:r>
          </a:p>
          <a:p>
            <a:r>
              <a:rPr lang="en-US" sz="2400" kern="0" dirty="0" smtClean="0"/>
              <a:t>Electrostatic drive to actuate on and damp acoustic modes</a:t>
            </a:r>
          </a:p>
          <a:p>
            <a:r>
              <a:rPr lang="en-US" sz="2400" b="1" kern="0" dirty="0" smtClean="0"/>
              <a:t>Acoustic mass dampers to passively damp acoustic modes</a:t>
            </a:r>
          </a:p>
          <a:p>
            <a:r>
              <a:rPr lang="en-US" sz="2400" kern="0" dirty="0" smtClean="0"/>
              <a:t>Optical mode active damping</a:t>
            </a:r>
            <a:endParaRPr lang="en-US" sz="2400" kern="0" dirty="0"/>
          </a:p>
        </p:txBody>
      </p:sp>
      <p:pic>
        <p:nvPicPr>
          <p:cNvPr id="5" name="Picture 2" descr="http://3.bp.blogspot.com/_ISqKGSvA_2s/TReY3y42NvI/AAAAAAAABnQ/k7ubQckNs40/s400/Fig%2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1283676"/>
            <a:ext cx="1787874" cy="218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ESD cropp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65" y="3048000"/>
            <a:ext cx="2057400" cy="159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88" y="4810651"/>
            <a:ext cx="3597690" cy="204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MDsizev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44" y="4941619"/>
            <a:ext cx="1604864" cy="1785411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[aos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2290"/>
            <a:ext cx="2156985" cy="16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286001" y="1295399"/>
            <a:ext cx="1524000" cy="2208884"/>
            <a:chOff x="-2756452" y="1255006"/>
            <a:chExt cx="1646017" cy="2754501"/>
          </a:xfrm>
        </p:grpSpPr>
        <p:pic>
          <p:nvPicPr>
            <p:cNvPr id="11" name="Picture 26"/>
            <p:cNvPicPr>
              <a:picLocks noChangeAspect="1" noChangeArrowheads="1"/>
            </p:cNvPicPr>
            <p:nvPr/>
          </p:nvPicPr>
          <p:blipFill>
            <a:blip r:embed="rId7">
              <a:lum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17262" y="2654904"/>
              <a:ext cx="1567635" cy="1354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56452" y="1255006"/>
              <a:ext cx="1646017" cy="1399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-2756452" y="1255006"/>
              <a:ext cx="1646017" cy="300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 dirty="0"/>
                <a:t>Optical</a:t>
              </a:r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-2717262" y="2655541"/>
              <a:ext cx="1567635" cy="300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 dirty="0"/>
                <a:t>Mechanical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3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Epoxy Thermal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1"/>
            <a:ext cx="5029200" cy="2133600"/>
          </a:xfrm>
        </p:spPr>
        <p:txBody>
          <a:bodyPr/>
          <a:lstStyle/>
          <a:p>
            <a:r>
              <a:rPr lang="en-US" sz="2800" dirty="0" smtClean="0"/>
              <a:t>Retrofit rules out silicate bonding, best solution</a:t>
            </a:r>
          </a:p>
          <a:p>
            <a:r>
              <a:rPr lang="en-US" sz="2800" dirty="0" smtClean="0"/>
              <a:t>Use epoxy to connect dampers to mirrors</a:t>
            </a:r>
          </a:p>
        </p:txBody>
      </p:sp>
      <p:pic>
        <p:nvPicPr>
          <p:cNvPr id="4" name="Picture 3" descr="C:\Users\Physics Admin\Google Drive\HarryQLab\Harry Lab Pictures\TRA-DUCT Photos\IMG_07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54631" r="40226" b="11357"/>
          <a:stretch/>
        </p:blipFill>
        <p:spPr bwMode="auto">
          <a:xfrm>
            <a:off x="228600" y="3333750"/>
            <a:ext cx="26496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ligoimages.mit.edu/filestore/1/8/2/2/7_1089becfa0dd61f/18227scr_219444a842f2337.jpg?v=2012-03-07+22%3A11%3A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51158" r="10657" b="684"/>
          <a:stretch/>
        </p:blipFill>
        <p:spPr bwMode="auto">
          <a:xfrm>
            <a:off x="4800600" y="1328374"/>
            <a:ext cx="3439391" cy="16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878282" y="3130504"/>
            <a:ext cx="3642013" cy="197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Predict thermal noise for dampers</a:t>
            </a:r>
          </a:p>
          <a:p>
            <a:r>
              <a:rPr lang="en-US" sz="2800" kern="0" dirty="0" smtClean="0"/>
              <a:t>Need mechanical loss of epoxies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979593" y="5108482"/>
            <a:ext cx="6164407" cy="174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 smtClean="0"/>
              <a:t>All bad, some more than others</a:t>
            </a:r>
          </a:p>
          <a:p>
            <a:r>
              <a:rPr lang="en-US" sz="2800" kern="0" dirty="0" smtClean="0"/>
              <a:t>Measure Q’s, do FE analysis</a:t>
            </a:r>
          </a:p>
          <a:p>
            <a:r>
              <a:rPr lang="en-US" sz="2800" kern="0" dirty="0" smtClean="0"/>
              <a:t>See H. Fair poster for details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3160095"/>
            <a:ext cx="2597849" cy="19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Epoxy Results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410286"/>
            <a:ext cx="60007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00750" y="1205132"/>
            <a:ext cx="3143250" cy="393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Green – </a:t>
            </a:r>
            <a:r>
              <a:rPr lang="en-US" sz="2400" kern="0" dirty="0" err="1" smtClean="0"/>
              <a:t>Tra</a:t>
            </a:r>
            <a:r>
              <a:rPr lang="en-US" sz="2400" kern="0" dirty="0" smtClean="0"/>
              <a:t>-Duct 2902, conducting	</a:t>
            </a:r>
          </a:p>
          <a:p>
            <a:pPr marL="0" indent="0">
              <a:buNone/>
            </a:pPr>
            <a:r>
              <a:rPr lang="en-US" sz="2400" kern="0" dirty="0" smtClean="0"/>
              <a:t>Red – </a:t>
            </a:r>
            <a:r>
              <a:rPr lang="en-US" sz="2400" kern="0" dirty="0" err="1" smtClean="0"/>
              <a:t>Epotek</a:t>
            </a:r>
            <a:r>
              <a:rPr lang="en-US" sz="2400" kern="0" dirty="0" smtClean="0"/>
              <a:t> 353ND, </a:t>
            </a:r>
            <a:r>
              <a:rPr lang="en-US" sz="2400" kern="0" dirty="0" err="1" smtClean="0"/>
              <a:t>Nergis</a:t>
            </a:r>
            <a:r>
              <a:rPr lang="en-US" sz="2400" kern="0" dirty="0" smtClean="0"/>
              <a:t>’ lab</a:t>
            </a:r>
          </a:p>
          <a:p>
            <a:pPr marL="0" indent="0">
              <a:buNone/>
            </a:pPr>
            <a:r>
              <a:rPr lang="en-US" sz="2400" kern="0" dirty="0" smtClean="0"/>
              <a:t>Blue – </a:t>
            </a:r>
            <a:r>
              <a:rPr lang="en-US" sz="2400" kern="0" dirty="0" err="1" smtClean="0"/>
              <a:t>Optocast</a:t>
            </a:r>
            <a:r>
              <a:rPr lang="en-US" sz="2400" kern="0" dirty="0" smtClean="0"/>
              <a:t> 3553LV, </a:t>
            </a:r>
            <a:r>
              <a:rPr lang="en-US" sz="2400" kern="0" dirty="0" err="1" smtClean="0"/>
              <a:t>aLIGO</a:t>
            </a:r>
            <a:r>
              <a:rPr lang="en-US" sz="2400" kern="0" dirty="0" smtClean="0"/>
              <a:t> OMC</a:t>
            </a:r>
          </a:p>
          <a:p>
            <a:pPr marL="0" indent="0">
              <a:buNone/>
            </a:pPr>
            <a:r>
              <a:rPr lang="en-US" sz="2400" kern="0" dirty="0" smtClean="0"/>
              <a:t>Cyan – EP 30, </a:t>
            </a:r>
            <a:r>
              <a:rPr lang="en-US" sz="2400" kern="0" dirty="0" err="1" smtClean="0"/>
              <a:t>aLIGO</a:t>
            </a:r>
            <a:r>
              <a:rPr lang="en-US" sz="2400" kern="0" dirty="0" smtClean="0"/>
              <a:t> standoffs</a:t>
            </a:r>
          </a:p>
          <a:p>
            <a:pPr marL="0" indent="0">
              <a:buNone/>
            </a:pPr>
            <a:r>
              <a:rPr lang="en-US" sz="2400" kern="0" dirty="0" smtClean="0"/>
              <a:t>Also </a:t>
            </a:r>
            <a:r>
              <a:rPr lang="en-US" sz="2400" kern="0" dirty="0" err="1" smtClean="0"/>
              <a:t>Hysol</a:t>
            </a:r>
            <a:r>
              <a:rPr lang="en-US" sz="2400" kern="0" dirty="0" smtClean="0"/>
              <a:t> EA9313, EP1730, superglue</a:t>
            </a:r>
          </a:p>
          <a:p>
            <a:endParaRPr lang="en-US" sz="2400" kern="0" dirty="0" smtClean="0"/>
          </a:p>
          <a:p>
            <a:endParaRPr lang="en-US" sz="28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" y="5144086"/>
                <a:ext cx="6766560" cy="1713914"/>
              </a:xfrm>
            </p:spPr>
            <p:txBody>
              <a:bodyPr/>
              <a:lstStyle/>
              <a:p>
                <a:r>
                  <a:rPr lang="en-US" sz="2400" dirty="0" smtClean="0"/>
                  <a:t>Epotek 353ND now </a:t>
                </a:r>
                <a:r>
                  <a:rPr lang="en-US" sz="2400" dirty="0" err="1" smtClean="0"/>
                  <a:t>aLIGO</a:t>
                </a:r>
                <a:r>
                  <a:rPr lang="en-US" sz="2400" dirty="0" smtClean="0"/>
                  <a:t> vacuum approved</a:t>
                </a:r>
              </a:p>
              <a:p>
                <a:r>
                  <a:rPr lang="en-US" sz="2400" dirty="0"/>
                  <a:t>A</a:t>
                </a:r>
                <a:r>
                  <a:rPr lang="en-US" sz="2400" dirty="0" smtClean="0"/>
                  <a:t>dding carbon to </a:t>
                </a:r>
                <a:r>
                  <a:rPr lang="en-US" sz="2400" dirty="0" err="1" smtClean="0"/>
                  <a:t>Epotek</a:t>
                </a:r>
                <a:r>
                  <a:rPr lang="en-US" sz="2400" dirty="0" smtClean="0"/>
                  <a:t> 353ND</a:t>
                </a:r>
              </a:p>
              <a:p>
                <a:pPr lvl="1"/>
                <a:r>
                  <a:rPr lang="en-US" sz="2400" dirty="0" smtClean="0"/>
                  <a:t>Make conductive</a:t>
                </a:r>
              </a:p>
              <a:p>
                <a:pPr lvl="1"/>
                <a:r>
                  <a:rPr lang="en-US" sz="2400" dirty="0" smtClean="0"/>
                  <a:t>First attempt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M</m:t>
                    </m:r>
                    <m:r>
                      <m:rPr>
                        <m:nor/>
                      </m:rPr>
                      <a:rPr lang="el-GR" sz="2400" b="0" i="0" smtClean="0">
                        <a:latin typeface="Cambria Math"/>
                        <a:ea typeface="Cambria Math"/>
                      </a:rPr>
                      <m:t>Ω</m:t>
                    </m:r>
                    <m:r>
                      <a:rPr lang="el-GR" sz="24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" y="5144086"/>
                <a:ext cx="6766560" cy="1713914"/>
              </a:xfrm>
              <a:blipFill rotWithShape="1">
                <a:blip r:embed="rId3"/>
                <a:stretch>
                  <a:fillRect l="-1261" t="-2491" b="-12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 descr="C:\Users\harry\AppData\Local\Temp\CIMG01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 t="53845" r="19228" b="21539"/>
          <a:stretch/>
        </p:blipFill>
        <p:spPr bwMode="auto">
          <a:xfrm>
            <a:off x="5105400" y="5638800"/>
            <a:ext cx="341757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6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190" y="15240"/>
            <a:ext cx="7620000" cy="1143000"/>
          </a:xfrm>
        </p:spPr>
        <p:txBody>
          <a:bodyPr/>
          <a:lstStyle/>
          <a:p>
            <a:r>
              <a:rPr lang="en-US" dirty="0" smtClean="0"/>
              <a:t>Aluminum Gallium Arsenide (</a:t>
            </a:r>
            <a:r>
              <a:rPr lang="en-US" dirty="0" err="1" smtClean="0"/>
              <a:t>AlGaAs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524000"/>
                <a:ext cx="6599500" cy="2895600"/>
              </a:xfrm>
            </p:spPr>
            <p:txBody>
              <a:bodyPr/>
              <a:lstStyle/>
              <a:p>
                <a:r>
                  <a:rPr lang="en-US" sz="2800" dirty="0" smtClean="0"/>
                  <a:t>Mechanical loss/thermal noise results</a:t>
                </a:r>
              </a:p>
              <a:p>
                <a:pPr lvl="1"/>
                <a:r>
                  <a:rPr lang="en-US" dirty="0" smtClean="0"/>
                  <a:t>Low TN in quantum experiments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≈2.5−4×1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−5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Two Q results on silica substrates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≈1−2×1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524000"/>
                <a:ext cx="6599500" cy="2895600"/>
              </a:xfrm>
              <a:blipFill rotWithShape="1">
                <a:blip r:embed="rId2"/>
                <a:stretch>
                  <a:fillRect l="-1664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4191000"/>
            <a:ext cx="701040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Crystalline Mirror Solutions recently able to make larger diameters, up to 10 cm</a:t>
            </a:r>
          </a:p>
          <a:p>
            <a:r>
              <a:rPr lang="en-US" sz="2800" kern="0" dirty="0" smtClean="0"/>
              <a:t>Improvement in bond strength</a:t>
            </a:r>
          </a:p>
          <a:p>
            <a:r>
              <a:rPr lang="en-US" sz="2800" kern="0" dirty="0" smtClean="0"/>
              <a:t>Flaw in AU/HWS sample due to scratch during transport/handling</a:t>
            </a:r>
            <a:endParaRPr lang="en-US" sz="2800" kern="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700" y="1295400"/>
            <a:ext cx="158818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harry\AppData\Local\Temp\IMG_27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1" t="11756" r="36000" b="41746"/>
          <a:stretch/>
        </p:blipFill>
        <p:spPr bwMode="auto">
          <a:xfrm>
            <a:off x="152400" y="4489227"/>
            <a:ext cx="1981200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>
          <a:xfrm>
            <a:off x="1524000" y="0"/>
            <a:ext cx="7620000" cy="1141413"/>
          </a:xfrm>
          <a:prstGeom prst="rect">
            <a:avLst/>
          </a:prstGeom>
          <a:noFill/>
        </p:spPr>
        <p:txBody>
          <a:bodyPr lIns="92160" tIns="46080" rIns="92160" bIns="46080"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pPr eaLnBrk="1" hangingPunct="1"/>
            <a:r>
              <a:rPr lang="en-GB" altLang="en-US" kern="0" dirty="0" smtClean="0"/>
              <a:t>Overview of AU Lab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52400" y="1367790"/>
            <a:ext cx="8763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The AU Thermal Noise lab has two bell jars dedicated to studying thermal noise in gravitational wave detector optics</a:t>
            </a:r>
          </a:p>
          <a:p>
            <a:pPr lvl="1"/>
            <a:r>
              <a:rPr lang="en-US" sz="2000" kern="0" dirty="0" smtClean="0"/>
              <a:t>Dedicated finite element modeling computer</a:t>
            </a:r>
          </a:p>
          <a:p>
            <a:r>
              <a:rPr lang="en-US" sz="2400" kern="0" dirty="0" smtClean="0"/>
              <a:t>PI Gregory Harry, Lab Specialist Jonathan Newport</a:t>
            </a:r>
          </a:p>
          <a:p>
            <a:pPr lvl="1"/>
            <a:r>
              <a:rPr lang="en-US" sz="2000" kern="0" dirty="0" smtClean="0"/>
              <a:t>Typically two students, currently Hannah Fair and Sam Hickey</a:t>
            </a:r>
            <a:endParaRPr lang="en-US" sz="2000" kern="0" dirty="0"/>
          </a:p>
        </p:txBody>
      </p:sp>
      <p:pic>
        <p:nvPicPr>
          <p:cNvPr id="4" name="Picture 2" descr="C:\Users\harry\Pictures\Work\AlGaAs\IMG_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4458970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58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gravwave_w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5"/>
          <p:cNvSpPr>
            <a:spLocks noChangeArrowheads="1"/>
          </p:cNvSpPr>
          <p:nvPr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196" name="Object 6"/>
          <p:cNvGraphicFramePr>
            <a:graphicFrameLocks noChangeAspect="1"/>
          </p:cNvGraphicFramePr>
          <p:nvPr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r:id="rId4" imgW="5875220" imgH="4287526" progId="">
                  <p:embed/>
                </p:oleObj>
              </mc:Choice>
              <mc:Fallback>
                <p:oleObj r:id="rId4" imgW="5875220" imgH="428752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620000" cy="1141413"/>
          </a:xfrm>
          <a:noFill/>
        </p:spPr>
        <p:txBody>
          <a:bodyPr lIns="92160" tIns="46080" rIns="92160" bIns="46080" anchor="b"/>
          <a:lstStyle/>
          <a:p>
            <a:pPr eaLnBrk="1" hangingPunct="1"/>
            <a:r>
              <a:rPr lang="en-GB" altLang="en-US" dirty="0" smtClean="0"/>
              <a:t>Technique</a:t>
            </a: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32703" y="1271920"/>
            <a:ext cx="4539297" cy="124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pPr eaLnBrk="1" hangingPunct="1"/>
            <a:r>
              <a:rPr lang="en-GB" altLang="en-US" sz="2800" kern="0" dirty="0" smtClean="0"/>
              <a:t>Q Measuring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Measure modal Q’s of sample optics</a:t>
            </a: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5057683" y="1290970"/>
            <a:ext cx="356393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pPr eaLnBrk="1" hangingPunct="1"/>
            <a:r>
              <a:rPr lang="en-GB" altLang="en-US" sz="2800" kern="0" dirty="0" smtClean="0"/>
              <a:t>Finite Element Model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/>
              <a:t>E</a:t>
            </a:r>
            <a:r>
              <a:rPr lang="en-GB" altLang="en-US" sz="2400" kern="0" dirty="0" smtClean="0"/>
              <a:t>nergy distribution in sample by FEA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Determine modally (frequency), spatially, tensor elements</a:t>
            </a: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" y="2649645"/>
            <a:ext cx="2094984" cy="36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22174" r="20397" b="25551"/>
          <a:stretch/>
        </p:blipFill>
        <p:spPr bwMode="auto">
          <a:xfrm>
            <a:off x="4850130" y="3882047"/>
            <a:ext cx="3771490" cy="244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2123877" y="2438400"/>
            <a:ext cx="2662867" cy="388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Determine mechanical loss from Q’s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In vacuum, silica </a:t>
            </a:r>
            <a:r>
              <a:rPr lang="en-GB" altLang="en-US" sz="2400" kern="0" dirty="0" err="1" smtClean="0"/>
              <a:t>fiber</a:t>
            </a:r>
            <a:r>
              <a:rPr lang="en-GB" altLang="en-US" sz="2400" kern="0" dirty="0" smtClean="0"/>
              <a:t> suspension, electrostatic excitation, birefringence laser readout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 Thermal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4724400" cy="2743199"/>
          </a:xfrm>
        </p:spPr>
        <p:txBody>
          <a:bodyPr/>
          <a:lstStyle/>
          <a:p>
            <a:r>
              <a:rPr lang="en-US" sz="2400" dirty="0" smtClean="0"/>
              <a:t>Coating thermal noise caused by mechanical loss</a:t>
            </a:r>
          </a:p>
          <a:p>
            <a:r>
              <a:rPr lang="en-US" sz="2400" dirty="0" smtClean="0"/>
              <a:t>Sensitivity limiting in </a:t>
            </a:r>
            <a:r>
              <a:rPr lang="en-US" sz="2400" dirty="0" err="1" smtClean="0"/>
              <a:t>aLIGO</a:t>
            </a:r>
            <a:endParaRPr lang="en-US" sz="2400" dirty="0" smtClean="0"/>
          </a:p>
          <a:p>
            <a:pPr lvl="1"/>
            <a:r>
              <a:rPr lang="en-US" sz="2400" dirty="0" err="1" smtClean="0"/>
              <a:t>Titania</a:t>
            </a:r>
            <a:r>
              <a:rPr lang="en-US" sz="2400" dirty="0" smtClean="0"/>
              <a:t> doping, et al.</a:t>
            </a:r>
          </a:p>
          <a:p>
            <a:r>
              <a:rPr lang="en-US" sz="2400" dirty="0" smtClean="0"/>
              <a:t>Continuing in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generation</a:t>
            </a:r>
          </a:p>
          <a:p>
            <a:pPr lvl="1"/>
            <a:r>
              <a:rPr lang="en-US" sz="2400" dirty="0" smtClean="0"/>
              <a:t>Many approaches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953000" y="1371601"/>
            <a:ext cx="4038600" cy="2971800"/>
            <a:chOff x="4343400" y="1295400"/>
            <a:chExt cx="4419600" cy="3452739"/>
          </a:xfrm>
        </p:grpSpPr>
        <p:sp>
          <p:nvSpPr>
            <p:cNvPr id="5" name="Rectangle 4"/>
            <p:cNvSpPr/>
            <p:nvPr/>
          </p:nvSpPr>
          <p:spPr>
            <a:xfrm>
              <a:off x="4343400" y="1295400"/>
              <a:ext cx="4419600" cy="34527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 descr="NoiseTermsPlot.pd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43400" y="1295400"/>
              <a:ext cx="4216650" cy="3300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15880"/>
            <a:ext cx="3505200" cy="28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14800" y="4495800"/>
            <a:ext cx="5029200" cy="23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Hong et al, </a:t>
            </a:r>
            <a:r>
              <a:rPr lang="en-US" sz="2000" dirty="0"/>
              <a:t>Phys. Rev. D </a:t>
            </a:r>
            <a:r>
              <a:rPr lang="en-US" sz="2000" b="1" dirty="0"/>
              <a:t>87</a:t>
            </a:r>
            <a:r>
              <a:rPr lang="en-US" sz="2000" dirty="0"/>
              <a:t>, </a:t>
            </a:r>
            <a:r>
              <a:rPr lang="en-US" sz="2000" dirty="0" smtClean="0"/>
              <a:t>082001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oating thermal noise depends on shear &amp; bulk mechanical loss</a:t>
            </a:r>
          </a:p>
          <a:p>
            <a:pPr lvl="1"/>
            <a:r>
              <a:rPr lang="en-US" sz="2000" dirty="0" smtClean="0"/>
              <a:t>Hong et al estimate 37% uncertainty in thermal noise from ignorance of  these values in </a:t>
            </a:r>
            <a:r>
              <a:rPr lang="en-US" sz="2000" dirty="0" err="1" smtClean="0"/>
              <a:t>aLIGO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9727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</a:t>
            </a:r>
            <a:r>
              <a:rPr lang="en-US" dirty="0" smtClean="0"/>
              <a:t>-Ta Sample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409005"/>
              </p:ext>
            </p:extLst>
          </p:nvPr>
        </p:nvGraphicFramePr>
        <p:xfrm>
          <a:off x="647700" y="4267200"/>
          <a:ext cx="7696200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371600"/>
                <a:gridCol w="1295400"/>
                <a:gridCol w="1295400"/>
                <a:gridCol w="1371600"/>
                <a:gridCol w="14478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Mode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shear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tot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bulk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Tot</a:t>
                      </a:r>
                      <a:endParaRPr lang="en-US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2773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1.14 X 10</a:t>
                      </a:r>
                      <a:r>
                        <a:rPr lang="en-US" baseline="30000" dirty="0" smtClean="0"/>
                        <a:t>6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2.5 X 10</a:t>
                      </a:r>
                      <a:r>
                        <a:rPr lang="en-US" baseline="3000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9.93 X 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6.58 X 10</a:t>
                      </a:r>
                      <a:r>
                        <a:rPr lang="en-US" baseline="30000" dirty="0" smtClean="0"/>
                        <a:t>-4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4178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8.70 X 10</a:t>
                      </a:r>
                      <a:r>
                        <a:rPr lang="en-US" baseline="30000" dirty="0" smtClean="0"/>
                        <a:t>5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2.6 X 10</a:t>
                      </a:r>
                      <a:r>
                        <a:rPr lang="en-US" baseline="30000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6.85 X 10</a:t>
                      </a:r>
                      <a:r>
                        <a:rPr lang="en-US" baseline="30000" dirty="0" smtClean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4.79 X 10</a:t>
                      </a:r>
                      <a:r>
                        <a:rPr lang="en-US" baseline="30000" dirty="0" smtClean="0"/>
                        <a:t>-3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6307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9.32 X 10</a:t>
                      </a:r>
                      <a:r>
                        <a:rPr lang="en-US" baseline="300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3.2 X 10</a:t>
                      </a:r>
                      <a:r>
                        <a:rPr lang="en-US" baseline="30000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9.37 X 10</a:t>
                      </a:r>
                      <a:r>
                        <a:rPr lang="en-US" baseline="30000" dirty="0" smtClean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9.65 X 10</a:t>
                      </a:r>
                      <a:r>
                        <a:rPr lang="en-US" baseline="30000" dirty="0" smtClean="0"/>
                        <a:t>-4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DDH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9707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9.16 X 10</a:t>
                      </a:r>
                      <a:r>
                        <a:rPr lang="en-US" baseline="300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3.8 X 10</a:t>
                      </a:r>
                      <a:r>
                        <a:rPr lang="en-US" baseline="3000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7.68 X 10</a:t>
                      </a:r>
                      <a:r>
                        <a:rPr lang="en-US" baseline="30000" dirty="0" smtClean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3.62 X 10</a:t>
                      </a:r>
                      <a:r>
                        <a:rPr lang="en-US" baseline="30000" dirty="0" smtClean="0"/>
                        <a:t>-3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10943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8.87 X 10</a:t>
                      </a:r>
                      <a:r>
                        <a:rPr lang="en-US" baseline="300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1.6 X 10</a:t>
                      </a:r>
                      <a:r>
                        <a:rPr lang="en-US" baseline="30000" dirty="0" smtClean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9.05 X 10</a:t>
                      </a:r>
                      <a:r>
                        <a:rPr lang="en-US" baseline="30000" dirty="0" smtClean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1.18 X 10</a:t>
                      </a:r>
                      <a:r>
                        <a:rPr lang="en-US" baseline="30000" dirty="0" smtClean="0"/>
                        <a:t>-3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458" name="Picture 2" descr="C:\Users\harry\Pictures\Work\coating sample\IMG_29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t="10074" r="14219" b="8148"/>
          <a:stretch/>
        </p:blipFill>
        <p:spPr bwMode="auto">
          <a:xfrm>
            <a:off x="4572000" y="1437249"/>
            <a:ext cx="2682240" cy="237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317585"/>
            <a:ext cx="4572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kern="0" dirty="0" smtClean="0"/>
              <a:t>Nominal thickness 0.5 </a:t>
            </a:r>
            <a:r>
              <a:rPr lang="en-US" sz="2400" kern="0" dirty="0" smtClean="0">
                <a:latin typeface="Symbol" panose="05050102010706020507" pitchFamily="18" charset="2"/>
              </a:rPr>
              <a:t>m</a:t>
            </a:r>
            <a:r>
              <a:rPr lang="en-US" sz="2400" kern="0" dirty="0" smtClean="0"/>
              <a:t>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/>
              <a:t>Being measured at ERAU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kern="0" dirty="0" smtClean="0"/>
              <a:t>Using standard values for </a:t>
            </a:r>
          </a:p>
          <a:p>
            <a:pPr marL="1085850" lvl="2" indent="-171450" algn="l">
              <a:buFont typeface="Arial" panose="020B0604020202020204" pitchFamily="34" charset="0"/>
              <a:buChar char="•"/>
            </a:pPr>
            <a:r>
              <a:rPr lang="en-US" sz="2000" kern="0" dirty="0" smtClean="0"/>
              <a:t>  Young’s Modulus 140 </a:t>
            </a:r>
            <a:r>
              <a:rPr lang="en-US" sz="2000" kern="0" dirty="0" err="1" smtClean="0"/>
              <a:t>GPa</a:t>
            </a:r>
            <a:endParaRPr lang="en-US" sz="2000" kern="0" dirty="0" smtClean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/>
              <a:t>Poisson ratio 0.23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000" kern="0" dirty="0" smtClean="0"/>
              <a:t>Density 2200 kg/m</a:t>
            </a:r>
            <a:r>
              <a:rPr lang="en-US" sz="2000" kern="0" baseline="30000" dirty="0" smtClean="0"/>
              <a:t>3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254240" y="1366324"/>
            <a:ext cx="196596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kern="0" dirty="0" smtClean="0"/>
              <a:t>Jonathan Newport has been doing FEA work</a:t>
            </a:r>
            <a:endParaRPr lang="en-US" sz="2000" kern="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6656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 Thickness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5562600"/>
                <a:ext cx="8839200" cy="12954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=2.119</m:t>
                    </m:r>
                  </m:oMath>
                </a14:m>
                <a:r>
                  <a:rPr lang="en-US" dirty="0" smtClean="0"/>
                  <a:t> for 25% </a:t>
                </a:r>
                <a:r>
                  <a:rPr lang="en-US" dirty="0" err="1" smtClean="0"/>
                  <a:t>ti</a:t>
                </a:r>
                <a:r>
                  <a:rPr lang="en-US" dirty="0" smtClean="0"/>
                  <a:t> in ta from </a:t>
                </a:r>
                <a:r>
                  <a:rPr lang="en-US" sz="2400" dirty="0" smtClean="0"/>
                  <a:t>CGQ </a:t>
                </a:r>
                <a:r>
                  <a:rPr lang="en-US" sz="2400" b="1" dirty="0" smtClean="0"/>
                  <a:t>24</a:t>
                </a:r>
                <a:r>
                  <a:rPr lang="en-US" sz="2400" dirty="0" smtClean="0"/>
                  <a:t>, 405 2007. </a:t>
                </a:r>
              </a:p>
              <a:p>
                <a:r>
                  <a:rPr lang="en-US" dirty="0" smtClean="0"/>
                  <a:t>Single layer fit gives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=0.524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5562600"/>
                <a:ext cx="8839200" cy="1295400"/>
              </a:xfrm>
              <a:blipFill rotWithShape="1">
                <a:blip r:embed="rId2"/>
                <a:stretch>
                  <a:fillRect l="-1517" t="-6132" b="-5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377043"/>
            <a:ext cx="3428999" cy="205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Transmission vs angle at ERAU by </a:t>
            </a:r>
            <a:r>
              <a:rPr lang="en-US" kern="0" dirty="0" err="1" smtClean="0"/>
              <a:t>Andri</a:t>
            </a:r>
            <a:r>
              <a:rPr lang="en-US" kern="0" dirty="0" smtClean="0"/>
              <a:t> </a:t>
            </a:r>
            <a:r>
              <a:rPr lang="en-US" kern="0" dirty="0" err="1" smtClean="0"/>
              <a:t>Gretarsson</a:t>
            </a:r>
            <a:endParaRPr lang="en-US" kern="0" dirty="0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3" y="3581400"/>
            <a:ext cx="2292771" cy="160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40614"/>
            <a:ext cx="4838700" cy="377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21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Ratio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371600"/>
            <a:ext cx="4038600" cy="5055242"/>
          </a:xfrm>
        </p:spPr>
        <p:txBody>
          <a:bodyPr/>
          <a:lstStyle/>
          <a:p>
            <a:r>
              <a:rPr lang="en-US" dirty="0" smtClean="0"/>
              <a:t>Uncertainty in </a:t>
            </a:r>
            <a:r>
              <a:rPr lang="en-US" dirty="0" err="1" smtClean="0"/>
              <a:t>ti</a:t>
            </a:r>
            <a:r>
              <a:rPr lang="en-US" dirty="0" smtClean="0"/>
              <a:t>-ta Poisson ratio significant contributor to uncertainty in energy ratios</a:t>
            </a:r>
          </a:p>
          <a:p>
            <a:r>
              <a:rPr lang="en-US" dirty="0" smtClean="0"/>
              <a:t>Hong et al estimate it accounts for ~10% uncertainty in thermal noise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58" name="Picture 2" descr="Fig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6742"/>
            <a:ext cx="47625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90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Bulk and shear </a:t>
            </a:r>
            <a:r>
              <a:rPr lang="en-US" i="1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as functions of frequency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 bwMode="auto">
              <a:xfrm>
                <a:off x="685800" y="4648200"/>
                <a:ext cx="8229600" cy="228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kern="0" smtClean="0">
                              <a:latin typeface="Cambria Math"/>
                            </a:rPr>
                            <m:t>𝑠h𝑒𝑎𝑟</m:t>
                          </m:r>
                        </m:sub>
                      </m:sSub>
                      <m:r>
                        <a:rPr lang="en-US" b="0" i="1" kern="0" smtClean="0">
                          <a:latin typeface="Cambria Math"/>
                        </a:rPr>
                        <m:t>=7.0</m:t>
                      </m:r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×1</m:t>
                      </m:r>
                      <m:sSup>
                        <m:sSupPr>
                          <m:ctrlPr>
                            <a:rPr lang="en-US" b="0" i="1" kern="0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  <m:sup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kern="0" smtClean="0">
                          <a:latin typeface="Cambria Math"/>
                        </a:rPr>
                        <m:t>4.8 </m:t>
                      </m:r>
                      <m:r>
                        <a:rPr lang="en-US" i="1" ker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1</m:t>
                      </m:r>
                      <m:sSup>
                        <m:sSupPr>
                          <m:ctrlPr>
                            <a:rPr lang="en-US" b="0" i="1" kern="0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  <m:sup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−9</m:t>
                          </m:r>
                        </m:sup>
                      </m:sSup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en-US" kern="0" dirty="0" smtClean="0"/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𝑏𝑢𝑙𝑘</m:t>
                          </m:r>
                        </m:sub>
                      </m:sSub>
                      <m:r>
                        <a:rPr lang="en-US" b="0" i="1" kern="0" smtClean="0">
                          <a:latin typeface="Cambria Math"/>
                        </a:rPr>
                        <m:t>=</m:t>
                      </m:r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1.5×1</m:t>
                      </m:r>
                      <m:sSup>
                        <m:sSupPr>
                          <m:ctrlPr>
                            <a:rPr lang="en-US" b="0" i="1" kern="0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  <m:sup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kern="0" smtClean="0">
                          <a:latin typeface="Cambria Math"/>
                        </a:rPr>
                        <m:t>1.0 </m:t>
                      </m:r>
                      <m:r>
                        <a:rPr lang="en-US" i="1" ker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1</m:t>
                      </m:r>
                      <m:sSup>
                        <m:sSupPr>
                          <m:ctrlPr>
                            <a:rPr lang="en-US" b="0" i="1" kern="0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  <m:sup>
                          <m:r>
                            <a:rPr lang="en-US" b="0" i="1" kern="0" smtClean="0">
                              <a:latin typeface="Cambria Math"/>
                              <a:ea typeface="Cambria Math"/>
                            </a:rPr>
                            <m:t>−8</m:t>
                          </m:r>
                        </m:sup>
                      </m:sSup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0" i="1" kern="0" smtClean="0">
                          <a:latin typeface="Cambria Math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en-US" kern="0" dirty="0" smtClean="0"/>
              </a:p>
              <a:p>
                <a:pPr marL="0" indent="0">
                  <a:buFontTx/>
                  <a:buNone/>
                </a:pPr>
                <a:r>
                  <a:rPr lang="en-US" kern="0" dirty="0" smtClean="0"/>
                  <a:t>Random uncertainties from energy ratios, systematic uncertainty from Poisson ratio</a:t>
                </a:r>
                <a:endParaRPr lang="en-US" kern="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4648200"/>
                <a:ext cx="8229600" cy="2286000"/>
              </a:xfrm>
              <a:prstGeom prst="rect">
                <a:avLst/>
              </a:prstGeom>
              <a:blipFill rotWithShape="1">
                <a:blip r:embed="rId2"/>
                <a:stretch>
                  <a:fillRect l="-1926" b="-24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1905000"/>
            <a:ext cx="4114800" cy="2614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07" y="1904999"/>
            <a:ext cx="4114800" cy="26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8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Noise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016" y="2286000"/>
                <a:ext cx="4648200" cy="4572000"/>
              </a:xfrm>
            </p:spPr>
            <p:txBody>
              <a:bodyPr/>
              <a:lstStyle/>
              <a:p>
                <a:r>
                  <a:rPr lang="en-US" dirty="0" smtClean="0">
                    <a:latin typeface="Cambria Math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latin typeface="Cambria Math"/>
                  </a:rPr>
                  <a:t>100 Hz   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/>
                      </a:rPr>
                      <m:t>=2.2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latin typeface="Cambria Math"/>
                  </a:rPr>
                  <a:t>1000 Hz 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/>
                      </a:rPr>
                      <m:t>=1.9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latin typeface="Times New Roman"/>
                    <a:cs typeface="Times New Roman"/>
                  </a:rPr>
                  <a:t>→</a:t>
                </a:r>
                <a:r>
                  <a:rPr lang="en-US" sz="2000" dirty="0" smtClean="0">
                    <a:latin typeface="+mj-lt"/>
                    <a:cs typeface="Times New Roman"/>
                  </a:rPr>
                  <a:t>20% worse </a:t>
                </a:r>
                <a:r>
                  <a:rPr lang="en-US" sz="2000" dirty="0" err="1" smtClean="0">
                    <a:latin typeface="+mj-lt"/>
                    <a:cs typeface="Times New Roman"/>
                  </a:rPr>
                  <a:t>aLIGO</a:t>
                </a:r>
                <a:r>
                  <a:rPr lang="en-US" sz="2000" dirty="0" smtClean="0">
                    <a:latin typeface="+mj-lt"/>
                    <a:cs typeface="Times New Roman"/>
                  </a:rPr>
                  <a:t> thermal noise</a:t>
                </a:r>
                <a:endParaRPr lang="en-US" sz="2000" dirty="0" smtClean="0">
                  <a:latin typeface="+mj-lt"/>
                </a:endParaRPr>
              </a:p>
              <a:p>
                <a:r>
                  <a:rPr lang="en-US" dirty="0" smtClean="0">
                    <a:latin typeface="Cambria Math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 smtClean="0">
                    <a:latin typeface="Cambria Math"/>
                  </a:rPr>
                  <a:t> constant</a:t>
                </a:r>
                <a:endParaRPr lang="en-US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ambria Math"/>
                  </a:rPr>
                  <a:t>100 Hz   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1.3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latin typeface="Cambria Math"/>
                  </a:rPr>
                  <a:t>1000 Hz 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=1.</m:t>
                    </m:r>
                    <m:r>
                      <a:rPr lang="en-US" b="0" i="1" smtClean="0">
                        <a:latin typeface="Cambria Math"/>
                      </a:rPr>
                      <m:t>3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2000" smtClean="0">
                    <a:latin typeface="Times New Roman"/>
                    <a:cs typeface="Times New Roman"/>
                  </a:rPr>
                  <a:t>→</a:t>
                </a:r>
                <a:r>
                  <a:rPr lang="en-US" sz="2000" dirty="0">
                    <a:cs typeface="Times New Roman"/>
                  </a:rPr>
                  <a:t>2</a:t>
                </a:r>
                <a:r>
                  <a:rPr lang="en-US" sz="2000" smtClean="0">
                    <a:cs typeface="Times New Roman"/>
                  </a:rPr>
                  <a:t>% </a:t>
                </a:r>
                <a:r>
                  <a:rPr lang="en-US" sz="2000" dirty="0">
                    <a:cs typeface="Times New Roman"/>
                  </a:rPr>
                  <a:t>worse </a:t>
                </a:r>
                <a:r>
                  <a:rPr lang="en-US" sz="2000" dirty="0" err="1">
                    <a:cs typeface="Times New Roman"/>
                  </a:rPr>
                  <a:t>aLIGO</a:t>
                </a:r>
                <a:r>
                  <a:rPr lang="en-US" sz="2000" dirty="0">
                    <a:cs typeface="Times New Roman"/>
                  </a:rPr>
                  <a:t> thermal noise</a:t>
                </a:r>
                <a:endParaRPr lang="en-US" sz="2000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16" y="2286000"/>
                <a:ext cx="4648200" cy="4572000"/>
              </a:xfrm>
              <a:blipFill rotWithShape="1">
                <a:blip r:embed="rId2"/>
                <a:stretch>
                  <a:fillRect l="-3412" t="-1733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06" y="1295400"/>
            <a:ext cx="421689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8327" y="1289468"/>
            <a:ext cx="4648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 smtClean="0">
                <a:latin typeface="+mj-lt"/>
              </a:rPr>
              <a:t>Noise prediction from Hong paper</a:t>
            </a:r>
            <a:endParaRPr lang="en-US" kern="0" dirty="0">
              <a:latin typeface="+mj-lt"/>
            </a:endParaRPr>
          </a:p>
          <a:p>
            <a:pPr marL="0" indent="0" algn="ctr">
              <a:buFontTx/>
              <a:buNone/>
            </a:pPr>
            <a:endParaRPr lang="en-US" kern="0" dirty="0"/>
          </a:p>
          <a:p>
            <a:pPr marL="0" indent="0" algn="ctr">
              <a:buFontTx/>
              <a:buNone/>
            </a:pP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4267198" y="5676899"/>
                <a:ext cx="4876801" cy="11811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Matt A found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ker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ker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ker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 kern="0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ker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ker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 ker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i="1" kern="0" smtClean="0">
                        <a:latin typeface="Cambria Math"/>
                        <a:ea typeface="Cambria Math"/>
                      </a:rPr>
                      <m:t>≈2</m:t>
                    </m:r>
                    <m:r>
                      <a:rPr lang="en-US" b="0" i="0" kern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en-US" kern="0" dirty="0" smtClean="0"/>
              </a:p>
              <a:p>
                <a:pPr marL="0" indent="0">
                  <a:buFontTx/>
                  <a:buNone/>
                </a:pPr>
                <a:r>
                  <a:rPr lang="en-US" kern="0" dirty="0" smtClean="0"/>
                  <a:t>   in G1300063</a:t>
                </a:r>
                <a:endParaRPr lang="en-US" kern="0" dirty="0"/>
              </a:p>
              <a:p>
                <a:pPr marL="0" indent="0">
                  <a:buFontTx/>
                  <a:buNone/>
                </a:pPr>
                <a:endParaRPr lang="en-US" kern="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198" y="5676899"/>
                <a:ext cx="4876801" cy="1181101"/>
              </a:xfrm>
              <a:prstGeom prst="rect">
                <a:avLst/>
              </a:prstGeom>
              <a:blipFill rotWithShape="1">
                <a:blip r:embed="rId4"/>
                <a:stretch>
                  <a:fillRect l="-2750" t="-6701" b="-170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5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730</Words>
  <Application>Microsoft Office PowerPoint</Application>
  <PresentationFormat>On-screen Show (4:3)</PresentationFormat>
  <Paragraphs>144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Technique</vt:lpstr>
      <vt:lpstr>Coating Thermal Noise</vt:lpstr>
      <vt:lpstr>Ti-Ta Sample</vt:lpstr>
      <vt:lpstr>Coating Thickness</vt:lpstr>
      <vt:lpstr>Poisson Ratio </vt:lpstr>
      <vt:lpstr>Results</vt:lpstr>
      <vt:lpstr>Thermal Noise</vt:lpstr>
      <vt:lpstr>Outstanding Issues</vt:lpstr>
      <vt:lpstr>Parametric Instability</vt:lpstr>
      <vt:lpstr>Epoxy Thermal Noise</vt:lpstr>
      <vt:lpstr>Epoxy Results</vt:lpstr>
      <vt:lpstr>Aluminum Gallium Arsenide (AlGaAs)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auadmin</cp:lastModifiedBy>
  <cp:revision>57</cp:revision>
  <cp:lastPrinted>2014-08-26T15:48:13Z</cp:lastPrinted>
  <dcterms:created xsi:type="dcterms:W3CDTF">2008-03-10T17:37:33Z</dcterms:created>
  <dcterms:modified xsi:type="dcterms:W3CDTF">2014-08-26T15:49:34Z</dcterms:modified>
</cp:coreProperties>
</file>