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0"/>
  </p:notesMasterIdLst>
  <p:sldIdLst>
    <p:sldId id="349" r:id="rId2"/>
    <p:sldId id="388" r:id="rId3"/>
    <p:sldId id="396" r:id="rId4"/>
    <p:sldId id="386" r:id="rId5"/>
    <p:sldId id="370" r:id="rId6"/>
    <p:sldId id="390" r:id="rId7"/>
    <p:sldId id="387" r:id="rId8"/>
    <p:sldId id="385" r:id="rId9"/>
    <p:sldId id="389" r:id="rId10"/>
    <p:sldId id="384" r:id="rId11"/>
    <p:sldId id="392" r:id="rId12"/>
    <p:sldId id="393" r:id="rId13"/>
    <p:sldId id="394" r:id="rId14"/>
    <p:sldId id="395" r:id="rId15"/>
    <p:sldId id="391" r:id="rId16"/>
    <p:sldId id="376" r:id="rId17"/>
    <p:sldId id="372" r:id="rId18"/>
    <p:sldId id="364" r:id="rId1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umimoji="1" sz="2400" kern="1200">
        <a:solidFill>
          <a:srgbClr val="114FFB"/>
        </a:solidFill>
        <a:latin typeface="Times New Roman" charset="0"/>
        <a:ea typeface="ヒラギノ明朝 ProN W3" charset="0"/>
        <a:cs typeface="ヒラギノ明朝 ProN W3" charset="0"/>
        <a:sym typeface="Times New Roman" charset="0"/>
      </a:defRPr>
    </a:lvl1pPr>
    <a:lvl2pPr marL="457200" algn="l" rtl="0" fontAlgn="base">
      <a:spcBef>
        <a:spcPct val="0"/>
      </a:spcBef>
      <a:spcAft>
        <a:spcPct val="0"/>
      </a:spcAft>
      <a:defRPr kumimoji="1" sz="2400" kern="1200">
        <a:solidFill>
          <a:srgbClr val="114FFB"/>
        </a:solidFill>
        <a:latin typeface="Times New Roman" charset="0"/>
        <a:ea typeface="ヒラギノ明朝 ProN W3" charset="0"/>
        <a:cs typeface="ヒラギノ明朝 ProN W3" charset="0"/>
        <a:sym typeface="Times New Roman" charset="0"/>
      </a:defRPr>
    </a:lvl2pPr>
    <a:lvl3pPr marL="914400" algn="l" rtl="0" fontAlgn="base">
      <a:spcBef>
        <a:spcPct val="0"/>
      </a:spcBef>
      <a:spcAft>
        <a:spcPct val="0"/>
      </a:spcAft>
      <a:defRPr kumimoji="1" sz="2400" kern="1200">
        <a:solidFill>
          <a:srgbClr val="114FFB"/>
        </a:solidFill>
        <a:latin typeface="Times New Roman" charset="0"/>
        <a:ea typeface="ヒラギノ明朝 ProN W3" charset="0"/>
        <a:cs typeface="ヒラギノ明朝 ProN W3" charset="0"/>
        <a:sym typeface="Times New Roman" charset="0"/>
      </a:defRPr>
    </a:lvl3pPr>
    <a:lvl4pPr marL="1371600" algn="l" rtl="0" fontAlgn="base">
      <a:spcBef>
        <a:spcPct val="0"/>
      </a:spcBef>
      <a:spcAft>
        <a:spcPct val="0"/>
      </a:spcAft>
      <a:defRPr kumimoji="1" sz="2400" kern="1200">
        <a:solidFill>
          <a:srgbClr val="114FFB"/>
        </a:solidFill>
        <a:latin typeface="Times New Roman" charset="0"/>
        <a:ea typeface="ヒラギノ明朝 ProN W3" charset="0"/>
        <a:cs typeface="ヒラギノ明朝 ProN W3" charset="0"/>
        <a:sym typeface="Times New Roman" charset="0"/>
      </a:defRPr>
    </a:lvl4pPr>
    <a:lvl5pPr marL="1828800" algn="l" rtl="0" fontAlgn="base">
      <a:spcBef>
        <a:spcPct val="0"/>
      </a:spcBef>
      <a:spcAft>
        <a:spcPct val="0"/>
      </a:spcAft>
      <a:defRPr kumimoji="1" sz="2400" kern="1200">
        <a:solidFill>
          <a:srgbClr val="114FFB"/>
        </a:solidFill>
        <a:latin typeface="Times New Roman" charset="0"/>
        <a:ea typeface="ヒラギノ明朝 ProN W3" charset="0"/>
        <a:cs typeface="ヒラギノ明朝 ProN W3" charset="0"/>
        <a:sym typeface="Times New Roman" charset="0"/>
      </a:defRPr>
    </a:lvl5pPr>
    <a:lvl6pPr marL="2286000" algn="l" defTabSz="457200" rtl="0" eaLnBrk="1" latinLnBrk="0" hangingPunct="1">
      <a:defRPr kumimoji="1" sz="2400" kern="1200">
        <a:solidFill>
          <a:srgbClr val="114FFB"/>
        </a:solidFill>
        <a:latin typeface="Times New Roman" charset="0"/>
        <a:ea typeface="ヒラギノ明朝 ProN W3" charset="0"/>
        <a:cs typeface="ヒラギノ明朝 ProN W3" charset="0"/>
        <a:sym typeface="Times New Roman" charset="0"/>
      </a:defRPr>
    </a:lvl6pPr>
    <a:lvl7pPr marL="2743200" algn="l" defTabSz="457200" rtl="0" eaLnBrk="1" latinLnBrk="0" hangingPunct="1">
      <a:defRPr kumimoji="1" sz="2400" kern="1200">
        <a:solidFill>
          <a:srgbClr val="114FFB"/>
        </a:solidFill>
        <a:latin typeface="Times New Roman" charset="0"/>
        <a:ea typeface="ヒラギノ明朝 ProN W3" charset="0"/>
        <a:cs typeface="ヒラギノ明朝 ProN W3" charset="0"/>
        <a:sym typeface="Times New Roman" charset="0"/>
      </a:defRPr>
    </a:lvl7pPr>
    <a:lvl8pPr marL="3200400" algn="l" defTabSz="457200" rtl="0" eaLnBrk="1" latinLnBrk="0" hangingPunct="1">
      <a:defRPr kumimoji="1" sz="2400" kern="1200">
        <a:solidFill>
          <a:srgbClr val="114FFB"/>
        </a:solidFill>
        <a:latin typeface="Times New Roman" charset="0"/>
        <a:ea typeface="ヒラギノ明朝 ProN W3" charset="0"/>
        <a:cs typeface="ヒラギノ明朝 ProN W3" charset="0"/>
        <a:sym typeface="Times New Roman" charset="0"/>
      </a:defRPr>
    </a:lvl8pPr>
    <a:lvl9pPr marL="3657600" algn="l" defTabSz="457200" rtl="0" eaLnBrk="1" latinLnBrk="0" hangingPunct="1">
      <a:defRPr kumimoji="1" sz="2400" kern="1200">
        <a:solidFill>
          <a:srgbClr val="114FFB"/>
        </a:solidFill>
        <a:latin typeface="Times New Roman" charset="0"/>
        <a:ea typeface="ヒラギノ明朝 ProN W3" charset="0"/>
        <a:cs typeface="ヒラギノ明朝 ProN W3" charset="0"/>
        <a:sym typeface="Times New Roman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FFD9"/>
    <a:srgbClr val="EDF9B5"/>
    <a:srgbClr val="F2FF87"/>
    <a:srgbClr val="64CB77"/>
    <a:srgbClr val="F0F9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75" autoAdjust="0"/>
    <p:restoredTop sz="91284" autoAdjust="0"/>
  </p:normalViewPr>
  <p:slideViewPr>
    <p:cSldViewPr>
      <p:cViewPr varScale="1">
        <p:scale>
          <a:sx n="101" d="100"/>
          <a:sy n="101" d="100"/>
        </p:scale>
        <p:origin x="-1792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04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Relationship Id="rId2" Type="http://schemas.openxmlformats.org/officeDocument/2006/relationships/image" Target="../media/image14.emf"/><Relationship Id="rId3" Type="http://schemas.openxmlformats.org/officeDocument/2006/relationships/image" Target="../media/image1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kumimoji="1" sz="120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kumimoji="1" sz="1200"/>
            </a:lvl1pPr>
          </a:lstStyle>
          <a:p>
            <a:pPr>
              <a:defRPr/>
            </a:pPr>
            <a:fld id="{33B377A7-942D-424B-BBA5-8600D121D4A2}" type="datetimeFigureOut">
              <a:rPr lang="ja-JP" altLang="en-US"/>
              <a:pPr>
                <a:defRPr/>
              </a:pPr>
              <a:t>8/25/14</a:t>
            </a:fld>
            <a:endParaRPr lang="ja-JP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ja-JP" alt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ja-JP" noProof="0" smtClean="0"/>
              <a:t>Click to edit Master text styles</a:t>
            </a:r>
          </a:p>
          <a:p>
            <a:pPr lvl="1"/>
            <a:r>
              <a:rPr lang="en-US" altLang="ja-JP" noProof="0" smtClean="0"/>
              <a:t>Second level</a:t>
            </a:r>
          </a:p>
          <a:p>
            <a:pPr lvl="2"/>
            <a:r>
              <a:rPr lang="en-US" altLang="ja-JP" noProof="0" smtClean="0"/>
              <a:t>Third level</a:t>
            </a:r>
          </a:p>
          <a:p>
            <a:pPr lvl="3"/>
            <a:r>
              <a:rPr lang="en-US" altLang="ja-JP" noProof="0" smtClean="0"/>
              <a:t>Fourth level</a:t>
            </a:r>
          </a:p>
          <a:p>
            <a:pPr lvl="4"/>
            <a:r>
              <a:rPr lang="en-US" altLang="ja-JP" noProof="0" smtClean="0"/>
              <a:t>Fifth level</a:t>
            </a:r>
            <a:endParaRPr lang="ja-JP" altLang="en-US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kumimoji="1" sz="120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kumimoji="1" sz="1200"/>
            </a:lvl1pPr>
          </a:lstStyle>
          <a:p>
            <a:pPr>
              <a:defRPr/>
            </a:pPr>
            <a:fld id="{B248EF5E-124D-DC44-918B-09EE20AB621E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809595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48EF5E-124D-DC44-918B-09EE20AB621E}" type="slidenum">
              <a:rPr lang="ja-JP" altLang="en-US" smtClean="0"/>
              <a:pPr>
                <a:defRPr/>
              </a:pPr>
              <a:t>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4334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altLang="ja-JP" smtClean="0"/>
              <a:t>Click to edit Master subtitle style</a:t>
            </a:r>
            <a:endParaRPr lang="ja-JP" altLang="en-U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326691-E28D-C244-815B-1821467185A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81447714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1D09EA-BB2A-B949-967F-5810BAD88B7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899009098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0"/>
            <a:ext cx="2038350" cy="6400800"/>
          </a:xfrm>
        </p:spPr>
        <p:txBody>
          <a:bodyPr vert="eaVert"/>
          <a:lstStyle/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962650" cy="6400800"/>
          </a:xfrm>
        </p:spPr>
        <p:txBody>
          <a:bodyPr vert="eaVert"/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D25CC1-DF70-9B45-92DB-008A3B3B98F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1297535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71D854-2B37-F34D-B850-E2BACB9FDF0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252483611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103F57-A3D3-6E46-ACF7-B365B82451B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203818028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/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677176-C36B-D044-94B6-89AF886D71D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184933035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/>
          </a:p>
        </p:txBody>
      </p:sp>
      <p:sp>
        <p:nvSpPr>
          <p:cNvPr id="7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37C270-5A19-6D48-9582-648B8527D00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68862327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F28062-3936-4345-AEFE-BA1613D0618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039004165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9A1398-FAA9-BE49-A39C-C14F8AC1386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6384679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670B54-B6CC-654C-8560-AC7903B8E67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057520146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>
              <a:sym typeface="Helvetica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AB6093-201F-B543-A104-C6A4C27823C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46676081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/>
          </p:cNvSpPr>
          <p:nvPr/>
        </p:nvSpPr>
        <p:spPr bwMode="auto">
          <a:xfrm>
            <a:off x="2133600" y="6348413"/>
            <a:ext cx="54864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1275" bIns="0" anchor="ctr"/>
          <a:lstStyle/>
          <a:p>
            <a:pPr marL="41275" algn="ctr"/>
            <a:r>
              <a:rPr kumimoji="0" lang="en-US" altLang="ja-JP" sz="1400" dirty="0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rPr>
              <a:t>Hiro Yamamoto   </a:t>
            </a:r>
            <a:r>
              <a:rPr kumimoji="0" lang="en-US" altLang="ja-JP" sz="1400" dirty="0" smtClean="0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rPr>
              <a:t>LVC @ Stanford  August 25, 2014</a:t>
            </a:r>
            <a:endParaRPr kumimoji="0" lang="en-US" altLang="ja-JP" sz="1400" dirty="0">
              <a:solidFill>
                <a:srgbClr val="000000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2" name="Text Box 2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428038" y="6318250"/>
            <a:ext cx="312737" cy="317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kumimoji="0" sz="1400">
                <a:solidFill>
                  <a:schemeClr val="tx1"/>
                </a:solidFill>
                <a:latin typeface="Helvetica" charset="0"/>
                <a:cs typeface="Helvetica" charset="0"/>
                <a:sym typeface="Helvetica" charset="0"/>
              </a:defRPr>
            </a:lvl1pPr>
          </a:lstStyle>
          <a:p>
            <a:pPr>
              <a:defRPr/>
            </a:pPr>
            <a:fld id="{3C0A972E-EC38-EC42-92F3-EA3CE693F77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92075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Helvetica" charset="0"/>
              </a:rPr>
              <a:t>Click to edit Master text styles</a:t>
            </a:r>
          </a:p>
          <a:p>
            <a:pPr lvl="1"/>
            <a:r>
              <a:rPr lang="en-US" altLang="ja-JP">
                <a:sym typeface="Helvetica" charset="0"/>
              </a:rPr>
              <a:t>Second level</a:t>
            </a:r>
          </a:p>
          <a:p>
            <a:pPr lvl="2"/>
            <a:r>
              <a:rPr lang="en-US" altLang="ja-JP">
                <a:sym typeface="Helvetica" charset="0"/>
              </a:rPr>
              <a:t>Third level</a:t>
            </a:r>
          </a:p>
          <a:p>
            <a:pPr lvl="3"/>
            <a:r>
              <a:rPr lang="en-US" altLang="ja-JP">
                <a:sym typeface="Helvetica" charset="0"/>
              </a:rPr>
              <a:t>Fourth level</a:t>
            </a:r>
          </a:p>
          <a:p>
            <a:pPr lvl="4"/>
            <a:r>
              <a:rPr lang="en-US" altLang="ja-JP">
                <a:sym typeface="Helvetica" charset="0"/>
              </a:rPr>
              <a:t>Fifth levell</a:t>
            </a:r>
          </a:p>
        </p:txBody>
      </p:sp>
      <p:sp>
        <p:nvSpPr>
          <p:cNvPr id="1029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600200" y="0"/>
            <a:ext cx="7239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92075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Helvetica" charset="0"/>
              </a:rPr>
              <a:t>Click to edit Master title style</a:t>
            </a:r>
          </a:p>
        </p:txBody>
      </p:sp>
      <p:sp>
        <p:nvSpPr>
          <p:cNvPr id="1030" name="Rectangle 5"/>
          <p:cNvSpPr>
            <a:spLocks/>
          </p:cNvSpPr>
          <p:nvPr/>
        </p:nvSpPr>
        <p:spPr bwMode="auto">
          <a:xfrm>
            <a:off x="0" y="1543050"/>
            <a:ext cx="9132888" cy="38100"/>
          </a:xfrm>
          <a:prstGeom prst="rect">
            <a:avLst/>
          </a:prstGeom>
          <a:solidFill>
            <a:srgbClr val="DC0081"/>
          </a:solidFill>
          <a:ln w="12700">
            <a:solidFill>
              <a:srgbClr val="D49FFF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kumimoji="0" lang="ja-JP" altLang="en-US"/>
          </a:p>
        </p:txBody>
      </p:sp>
      <p:pic>
        <p:nvPicPr>
          <p:cNvPr id="1031" name="Picture 6"/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66838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Rectangle 7"/>
          <p:cNvSpPr>
            <a:spLocks/>
          </p:cNvSpPr>
          <p:nvPr/>
        </p:nvSpPr>
        <p:spPr bwMode="auto">
          <a:xfrm>
            <a:off x="304800" y="6394450"/>
            <a:ext cx="146050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1275" bIns="0" anchor="ctr"/>
          <a:lstStyle/>
          <a:p>
            <a:pPr marL="41275"/>
            <a:r>
              <a:rPr kumimoji="0" lang="en-US" altLang="ja-JP" sz="1400" dirty="0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rPr>
              <a:t>LIGO</a:t>
            </a:r>
            <a:r>
              <a:rPr kumimoji="0" lang="en-US" altLang="ja-JP" sz="1400" dirty="0" smtClean="0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rPr>
              <a:t>-G1400944</a:t>
            </a:r>
            <a:endParaRPr kumimoji="0" lang="en-US" altLang="ja-JP" sz="1400" dirty="0">
              <a:solidFill>
                <a:srgbClr val="000000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289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xmlns:p14="http://schemas.microsoft.com/office/powerpoint/2010/main"/>
  <p:hf hdr="0" ftr="0" dt="0"/>
  <p:txStyles>
    <p:titleStyle>
      <a:lvl1pPr marL="41275" indent="-41275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+mj-lt"/>
          <a:ea typeface="+mj-ea"/>
          <a:cs typeface="+mj-cs"/>
          <a:sym typeface="Helvetica" charset="0"/>
        </a:defRPr>
      </a:lvl1pPr>
      <a:lvl2pPr marL="41275" indent="-41275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Helvetica" charset="0"/>
          <a:ea typeface="ヒラギノ角ゴ ProN W3" charset="-128"/>
          <a:cs typeface="ヒラギノ角ゴ ProN W3" charset="-128"/>
          <a:sym typeface="Helvetica" charset="0"/>
        </a:defRPr>
      </a:lvl2pPr>
      <a:lvl3pPr marL="41275" indent="-41275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Helvetica" charset="0"/>
          <a:ea typeface="ヒラギノ角ゴ ProN W3" charset="-128"/>
          <a:cs typeface="ヒラギノ角ゴ ProN W3" charset="-128"/>
          <a:sym typeface="Helvetica" charset="0"/>
        </a:defRPr>
      </a:lvl3pPr>
      <a:lvl4pPr marL="41275" indent="-41275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Helvetica" charset="0"/>
          <a:ea typeface="ヒラギノ角ゴ ProN W3" charset="-128"/>
          <a:cs typeface="ヒラギノ角ゴ ProN W3" charset="-128"/>
          <a:sym typeface="Helvetica" charset="0"/>
        </a:defRPr>
      </a:lvl4pPr>
      <a:lvl5pPr marL="41275" indent="-41275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Helvetica" charset="0"/>
          <a:ea typeface="ヒラギノ角ゴ ProN W3" charset="-128"/>
          <a:cs typeface="ヒラギノ角ゴ ProN W3" charset="-128"/>
          <a:sym typeface="Helvetica" charset="0"/>
        </a:defRPr>
      </a:lvl5pPr>
      <a:lvl6pPr marL="498475" algn="ctr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Helvetica" charset="0"/>
          <a:ea typeface="ヒラギノ角ゴ ProN W3" charset="-128"/>
          <a:cs typeface="ヒラギノ角ゴ ProN W3" charset="-128"/>
          <a:sym typeface="Helvetica" charset="0"/>
        </a:defRPr>
      </a:lvl6pPr>
      <a:lvl7pPr marL="955675" algn="ctr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Helvetica" charset="0"/>
          <a:ea typeface="ヒラギノ角ゴ ProN W3" charset="-128"/>
          <a:cs typeface="ヒラギノ角ゴ ProN W3" charset="-128"/>
          <a:sym typeface="Helvetica" charset="0"/>
        </a:defRPr>
      </a:lvl7pPr>
      <a:lvl8pPr marL="1412875" algn="ctr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Helvetica" charset="0"/>
          <a:ea typeface="ヒラギノ角ゴ ProN W3" charset="-128"/>
          <a:cs typeface="ヒラギノ角ゴ ProN W3" charset="-128"/>
          <a:sym typeface="Helvetica" charset="0"/>
        </a:defRPr>
      </a:lvl8pPr>
      <a:lvl9pPr marL="1870075" algn="ctr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Helvetica" charset="0"/>
          <a:ea typeface="ヒラギノ角ゴ ProN W3" charset="-128"/>
          <a:cs typeface="ヒラギノ角ゴ ProN W3" charset="-128"/>
          <a:sym typeface="Helvetica" charset="0"/>
        </a:defRPr>
      </a:lvl9pPr>
    </p:titleStyle>
    <p:bodyStyle>
      <a:lvl1pPr marL="384175" indent="-342900" algn="l" rtl="0" eaLnBrk="0" fontAlgn="base" hangingPunct="0">
        <a:spcBef>
          <a:spcPts val="600"/>
        </a:spcBef>
        <a:spcAft>
          <a:spcPct val="0"/>
        </a:spcAft>
        <a:buClr>
          <a:srgbClr val="114FFB"/>
        </a:buClr>
        <a:buSzPct val="75000"/>
        <a:buFont typeface="Monotype Sorts" charset="0"/>
        <a:buChar char="l"/>
        <a:defRPr sz="24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1pPr>
      <a:lvl2pPr marL="733425" indent="-285750" algn="l" rtl="0" eaLnBrk="0" fontAlgn="base" hangingPunct="0">
        <a:spcBef>
          <a:spcPts val="400"/>
        </a:spcBef>
        <a:spcAft>
          <a:spcPct val="0"/>
        </a:spcAft>
        <a:buClr>
          <a:srgbClr val="114FFB"/>
        </a:buClr>
        <a:buSzPct val="100000"/>
        <a:buFont typeface="Helvetica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2pPr>
      <a:lvl3pPr marL="1133475" indent="-228600" algn="l" rtl="0" eaLnBrk="0" fontAlgn="base" hangingPunct="0">
        <a:spcBef>
          <a:spcPts val="400"/>
        </a:spcBef>
        <a:spcAft>
          <a:spcPct val="0"/>
        </a:spcAft>
        <a:buClr>
          <a:srgbClr val="114FFB"/>
        </a:buClr>
        <a:buSzPct val="100000"/>
        <a:buFont typeface="Helvetica" charset="0"/>
        <a:buChar char="–"/>
        <a:defRPr sz="16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3pPr>
      <a:lvl4pPr marL="1590675" indent="-228600" algn="l" rtl="0" eaLnBrk="0" fontAlgn="base" hangingPunct="0">
        <a:spcBef>
          <a:spcPts val="400"/>
        </a:spcBef>
        <a:spcAft>
          <a:spcPct val="0"/>
        </a:spcAft>
        <a:buClr>
          <a:srgbClr val="114FFB"/>
        </a:buClr>
        <a:buSzPct val="64000"/>
        <a:buFont typeface="Monotype Sorts" charset="0"/>
        <a:buChar char="l"/>
        <a:defRPr sz="16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4pPr>
      <a:lvl5pPr marL="2047875" indent="-228600" algn="l" rtl="0" eaLnBrk="0" fontAlgn="base" hangingPunct="0">
        <a:spcBef>
          <a:spcPts val="400"/>
        </a:spcBef>
        <a:spcAft>
          <a:spcPct val="0"/>
        </a:spcAft>
        <a:buClr>
          <a:srgbClr val="114FFB"/>
        </a:buClr>
        <a:buSzPct val="100000"/>
        <a:buFont typeface="Helvetica" charset="0"/>
        <a:buChar char="»"/>
        <a:defRPr sz="16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5pPr>
      <a:lvl6pPr marL="2505075" indent="-228600" algn="l" rtl="0" fontAlgn="base">
        <a:spcBef>
          <a:spcPts val="400"/>
        </a:spcBef>
        <a:spcAft>
          <a:spcPct val="0"/>
        </a:spcAft>
        <a:buClr>
          <a:srgbClr val="114FFB"/>
        </a:buClr>
        <a:buSzPct val="100000"/>
        <a:buFont typeface="Helvetica" charset="0"/>
        <a:buChar char="»"/>
        <a:defRPr sz="16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6pPr>
      <a:lvl7pPr marL="2962275" indent="-228600" algn="l" rtl="0" fontAlgn="base">
        <a:spcBef>
          <a:spcPts val="400"/>
        </a:spcBef>
        <a:spcAft>
          <a:spcPct val="0"/>
        </a:spcAft>
        <a:buClr>
          <a:srgbClr val="114FFB"/>
        </a:buClr>
        <a:buSzPct val="100000"/>
        <a:buFont typeface="Helvetica" charset="0"/>
        <a:buChar char="»"/>
        <a:defRPr sz="16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7pPr>
      <a:lvl8pPr marL="3419475" indent="-228600" algn="l" rtl="0" fontAlgn="base">
        <a:spcBef>
          <a:spcPts val="400"/>
        </a:spcBef>
        <a:spcAft>
          <a:spcPct val="0"/>
        </a:spcAft>
        <a:buClr>
          <a:srgbClr val="114FFB"/>
        </a:buClr>
        <a:buSzPct val="100000"/>
        <a:buFont typeface="Helvetica" charset="0"/>
        <a:buChar char="»"/>
        <a:defRPr sz="16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8pPr>
      <a:lvl9pPr marL="3876675" indent="-228600" algn="l" rtl="0" fontAlgn="base">
        <a:spcBef>
          <a:spcPts val="400"/>
        </a:spcBef>
        <a:spcAft>
          <a:spcPct val="0"/>
        </a:spcAft>
        <a:buClr>
          <a:srgbClr val="114FFB"/>
        </a:buClr>
        <a:buSzPct val="100000"/>
        <a:buFont typeface="Helvetica" charset="0"/>
        <a:buChar char="»"/>
        <a:defRPr sz="16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20.emf"/><Relationship Id="rId5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emf"/><Relationship Id="rId5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Relationship Id="rId3" Type="http://schemas.openxmlformats.org/officeDocument/2006/relationships/image" Target="../media/image29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Relationship Id="rId3" Type="http://schemas.openxmlformats.org/officeDocument/2006/relationships/image" Target="../media/image31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Relationship Id="rId3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emf"/><Relationship Id="rId5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jp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3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14.e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15.emf"/><Relationship Id="rId9" Type="http://schemas.openxmlformats.org/officeDocument/2006/relationships/image" Target="../media/image16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38100"/>
            <a:ext cx="7924800" cy="1371600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kumimoji="1" lang="en-US" altLang="ja-JP" sz="3000" dirty="0" smtClean="0"/>
              <a:t>Optical Simulation </a:t>
            </a:r>
            <a:r>
              <a:rPr kumimoji="1" lang="en-US" altLang="ja-JP" sz="3000" dirty="0" err="1" smtClean="0"/>
              <a:t>vs</a:t>
            </a:r>
            <a:r>
              <a:rPr kumimoji="1" lang="en-US" altLang="ja-JP" sz="3000" dirty="0" smtClean="0"/>
              <a:t> Reality at LLO</a:t>
            </a:r>
            <a:br>
              <a:rPr kumimoji="1" lang="en-US" altLang="ja-JP" sz="3000" dirty="0" smtClean="0"/>
            </a:br>
            <a:r>
              <a:rPr kumimoji="1" lang="en-US" altLang="ja-JP" sz="2400" dirty="0" smtClean="0"/>
              <a:t>Hiro Yamamoto   LIGO lab/Caltech</a:t>
            </a:r>
            <a:endParaRPr kumimoji="1" lang="ja-JP" alt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676400"/>
            <a:ext cx="7772400" cy="4724400"/>
          </a:xfrm>
        </p:spPr>
        <p:txBody>
          <a:bodyPr/>
          <a:lstStyle/>
          <a:p>
            <a:r>
              <a:rPr kumimoji="1" lang="en-US" altLang="ja-JP" sz="2800" dirty="0" smtClean="0"/>
              <a:t>Introduction</a:t>
            </a:r>
          </a:p>
          <a:p>
            <a:r>
              <a:rPr kumimoji="1" lang="en-US" altLang="ja-JP" sz="2800" dirty="0" smtClean="0"/>
              <a:t>Arm loss</a:t>
            </a:r>
          </a:p>
          <a:p>
            <a:pPr lvl="1"/>
            <a:r>
              <a:rPr kumimoji="1" lang="en-US" altLang="ja-JP" sz="2200" dirty="0" smtClean="0"/>
              <a:t>Loss </a:t>
            </a:r>
            <a:r>
              <a:rPr kumimoji="1" lang="en-US" altLang="ja-JP" sz="2200" dirty="0" smtClean="0"/>
              <a:t>by COC data and modeling</a:t>
            </a:r>
            <a:endParaRPr kumimoji="1" lang="en-US" altLang="ja-JP" sz="2200" dirty="0" smtClean="0"/>
          </a:p>
          <a:p>
            <a:pPr lvl="1"/>
            <a:r>
              <a:rPr kumimoji="1" lang="en-US" altLang="ja-JP" sz="2200" dirty="0" smtClean="0"/>
              <a:t>Measured loss to total loss </a:t>
            </a:r>
            <a:endParaRPr kumimoji="1" lang="en-US" altLang="ja-JP" sz="2200" dirty="0" smtClean="0"/>
          </a:p>
          <a:p>
            <a:pPr lvl="1"/>
            <a:r>
              <a:rPr kumimoji="1" lang="en-US" altLang="ja-JP" sz="2200" dirty="0" smtClean="0"/>
              <a:t>Effect of LMA coating</a:t>
            </a:r>
            <a:endParaRPr kumimoji="1" lang="en-US" altLang="ja-JP" sz="2200" dirty="0" smtClean="0"/>
          </a:p>
          <a:p>
            <a:r>
              <a:rPr kumimoji="1" lang="en-US" altLang="ja-JP" sz="3000" dirty="0" smtClean="0"/>
              <a:t>Arm </a:t>
            </a:r>
            <a:r>
              <a:rPr kumimoji="1" lang="en-US" altLang="ja-JP" sz="3000" dirty="0" smtClean="0"/>
              <a:t>modes</a:t>
            </a:r>
          </a:p>
          <a:p>
            <a:pPr lvl="1"/>
            <a:r>
              <a:rPr kumimoji="1" lang="en-US" altLang="ja-JP" dirty="0" smtClean="0"/>
              <a:t>Effective </a:t>
            </a:r>
            <a:r>
              <a:rPr kumimoji="1" lang="en-US" altLang="ja-JP" dirty="0" err="1" smtClean="0"/>
              <a:t>RoC</a:t>
            </a:r>
            <a:r>
              <a:rPr kumimoji="1" lang="en-US" altLang="ja-JP" dirty="0"/>
              <a:t> </a:t>
            </a:r>
            <a:r>
              <a:rPr kumimoji="1" lang="en-US" altLang="ja-JP" dirty="0" smtClean="0"/>
              <a:t>and locations of HOM peaks</a:t>
            </a:r>
            <a:endParaRPr kumimoji="1" lang="en-US" altLang="ja-JP" dirty="0" smtClean="0"/>
          </a:p>
          <a:p>
            <a:r>
              <a:rPr kumimoji="1" lang="en-US" altLang="ja-JP" sz="2800" dirty="0" smtClean="0"/>
              <a:t>Contrast Defect</a:t>
            </a:r>
          </a:p>
          <a:p>
            <a:pPr lvl="1"/>
            <a:r>
              <a:rPr kumimoji="1" lang="en-US" altLang="ja-JP" sz="2200" dirty="0" smtClean="0"/>
              <a:t>400ppm measurement </a:t>
            </a:r>
            <a:r>
              <a:rPr kumimoji="1" lang="en-US" altLang="ja-JP" sz="2200" dirty="0" err="1" smtClean="0"/>
              <a:t>vs</a:t>
            </a:r>
            <a:r>
              <a:rPr kumimoji="1" lang="en-US" altLang="ja-JP" sz="2200" dirty="0" smtClean="0"/>
              <a:t> 300ppm model</a:t>
            </a:r>
            <a:endParaRPr kumimoji="1" lang="en-US" altLang="ja-JP" sz="2200" dirty="0" smtClean="0"/>
          </a:p>
          <a:p>
            <a:pPr lvl="2"/>
            <a:r>
              <a:rPr kumimoji="1" lang="en-US" altLang="ja-JP" sz="2000" dirty="0" smtClean="0"/>
              <a:t>Various sources of CD, </a:t>
            </a:r>
            <a:r>
              <a:rPr kumimoji="1" lang="en-US" altLang="ja-JP" sz="2000" smtClean="0"/>
              <a:t>what’s missing?</a:t>
            </a:r>
            <a:endParaRPr kumimoji="1" lang="en-US" altLang="ja-JP" sz="2000" dirty="0" smtClean="0"/>
          </a:p>
          <a:p>
            <a:pPr lvl="1"/>
            <a:r>
              <a:rPr kumimoji="1" lang="en-US" altLang="ja-JP" sz="2200" dirty="0" smtClean="0"/>
              <a:t>ITMY </a:t>
            </a:r>
            <a:r>
              <a:rPr kumimoji="1" lang="en-US" altLang="ja-JP" sz="2200" dirty="0" smtClean="0"/>
              <a:t>lens and transmission </a:t>
            </a:r>
            <a:r>
              <a:rPr kumimoji="1" lang="en-US" altLang="ja-JP" sz="2200" dirty="0" smtClean="0"/>
              <a:t>maps, BS maps </a:t>
            </a:r>
            <a:r>
              <a:rPr kumimoji="1" lang="en-US" altLang="ja-JP" sz="2200" dirty="0" err="1" smtClean="0"/>
              <a:t>etc</a:t>
            </a:r>
            <a:endParaRPr kumimoji="1" lang="en-US" altLang="ja-JP" sz="2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71D854-2B37-F34D-B850-E2BACB9FDF0A}" type="slidenum">
              <a:rPr lang="en-US" altLang="ja-JP" smtClean="0"/>
              <a:pPr>
                <a:defRPr/>
              </a:pPr>
              <a:t>1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23583188"/>
      </p:ext>
    </p:extLst>
  </p:cSld>
  <p:clrMapOvr>
    <a:masterClrMapping/>
  </p:clrMapOvr>
  <p:transition xmlns:p14="http://schemas.microsoft.com/office/powerpoint/2010/main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 bwMode="auto">
          <a:xfrm>
            <a:off x="5638800" y="152400"/>
            <a:ext cx="3505200" cy="28194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114FFB"/>
              </a:solidFill>
              <a:effectLst/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76200"/>
            <a:ext cx="4648200" cy="1371600"/>
          </a:xfrm>
        </p:spPr>
        <p:txBody>
          <a:bodyPr/>
          <a:lstStyle/>
          <a:p>
            <a:r>
              <a:rPr kumimoji="1" lang="en-US" altLang="ja-JP" dirty="0" smtClean="0"/>
              <a:t>Loss </a:t>
            </a:r>
            <a:r>
              <a:rPr kumimoji="1" lang="en-US" altLang="ja-JP" dirty="0" err="1" smtClean="0"/>
              <a:t>vs</a:t>
            </a:r>
            <a:r>
              <a:rPr kumimoji="1" lang="en-US" altLang="ja-JP" dirty="0" smtClean="0"/>
              <a:t> ITM tilt</a:t>
            </a:r>
            <a:r>
              <a:rPr kumimoji="1" lang="en-US" altLang="ja-JP" smtClean="0"/>
              <a:t/>
            </a:r>
            <a:br>
              <a:rPr kumimoji="1" lang="en-US" altLang="ja-JP" smtClean="0"/>
            </a:br>
            <a:r>
              <a:rPr kumimoji="1" lang="en-US" altLang="ja-JP" sz="2800" dirty="0"/>
              <a:t>a</a:t>
            </a:r>
            <a:r>
              <a:rPr kumimoji="1" lang="en-US" altLang="ja-JP" sz="2800" smtClean="0"/>
              <a:t>log14171</a:t>
            </a:r>
            <a:endParaRPr kumimoji="1" lang="ja-JP" alt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71D854-2B37-F34D-B850-E2BACB9FDF0A}" type="slidenum">
              <a:rPr lang="en-US" altLang="ja-JP" smtClean="0"/>
              <a:pPr>
                <a:defRPr/>
              </a:pPr>
              <a:t>10</a:t>
            </a:fld>
            <a:endParaRPr lang="en-US" altLang="ja-JP"/>
          </a:p>
        </p:txBody>
      </p:sp>
      <p:pic>
        <p:nvPicPr>
          <p:cNvPr id="5" name="Picture 4" descr="tiltedITMSchematics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4" t="29857" r="25301" b="40078"/>
          <a:stretch/>
        </p:blipFill>
        <p:spPr>
          <a:xfrm>
            <a:off x="457200" y="1600200"/>
            <a:ext cx="4234644" cy="1676400"/>
          </a:xfrm>
          <a:prstGeom prst="rect">
            <a:avLst/>
          </a:prstGeom>
        </p:spPr>
      </p:pic>
      <p:pic>
        <p:nvPicPr>
          <p:cNvPr id="7" name="Picture 6" descr="lossDat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252355"/>
            <a:ext cx="4343400" cy="3356263"/>
          </a:xfrm>
          <a:prstGeom prst="rect">
            <a:avLst/>
          </a:prstGeom>
        </p:spPr>
      </p:pic>
      <p:pic>
        <p:nvPicPr>
          <p:cNvPr id="8" name="Picture 7" descr="Power2Doffcentered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59" t="2568" r="27144" b="7965"/>
          <a:stretch/>
        </p:blipFill>
        <p:spPr>
          <a:xfrm>
            <a:off x="5943600" y="2895600"/>
            <a:ext cx="2760536" cy="3899768"/>
          </a:xfrm>
          <a:prstGeom prst="rect">
            <a:avLst/>
          </a:prstGeom>
        </p:spPr>
      </p:pic>
      <p:pic>
        <p:nvPicPr>
          <p:cNvPr id="10" name="Picture 9" descr="powerAlongX.pdf"/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659" y="304800"/>
            <a:ext cx="3469341" cy="268085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 rot="10800000">
            <a:off x="5638801" y="2971800"/>
            <a:ext cx="492443" cy="1673796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en-US" altLang="ja-JP" sz="2000" dirty="0" smtClean="0"/>
              <a:t>Log(P) on ITM</a:t>
            </a:r>
            <a:endParaRPr kumimoji="1" lang="ja-JP" altLang="en-US" sz="2000" dirty="0"/>
          </a:p>
        </p:txBody>
      </p:sp>
      <p:sp>
        <p:nvSpPr>
          <p:cNvPr id="13" name="TextBox 12"/>
          <p:cNvSpPr txBox="1"/>
          <p:nvPr/>
        </p:nvSpPr>
        <p:spPr>
          <a:xfrm rot="10800000">
            <a:off x="5638801" y="4764971"/>
            <a:ext cx="492443" cy="1745054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en-US" altLang="ja-JP" sz="2000" dirty="0" smtClean="0"/>
              <a:t>Log(P) on ETM</a:t>
            </a:r>
            <a:endParaRPr kumimoji="1" lang="ja-JP" altLang="en-US" sz="2000" dirty="0"/>
          </a:p>
        </p:txBody>
      </p:sp>
      <p:sp>
        <p:nvSpPr>
          <p:cNvPr id="14" name="Rectangle 13"/>
          <p:cNvSpPr/>
          <p:nvPr/>
        </p:nvSpPr>
        <p:spPr>
          <a:xfrm>
            <a:off x="228600" y="4267200"/>
            <a:ext cx="33528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ja-JP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Something is not understood</a:t>
            </a:r>
            <a:endParaRPr lang="en-US" altLang="ja-JP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78732617"/>
      </p:ext>
    </p:extLst>
  </p:cSld>
  <p:clrMapOvr>
    <a:masterClrMapping/>
  </p:clrMapOvr>
  <p:transition xmlns:p14="http://schemas.microsoft.com/office/powerpoint/2010/main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LMA coating and arm modes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71D854-2B37-F34D-B850-E2BACB9FDF0A}" type="slidenum">
              <a:rPr lang="en-US" altLang="ja-JP" smtClean="0"/>
              <a:pPr>
                <a:defRPr/>
              </a:pPr>
              <a:t>11</a:t>
            </a:fld>
            <a:endParaRPr lang="en-US" altLang="ja-JP"/>
          </a:p>
        </p:txBody>
      </p:sp>
      <p:pic>
        <p:nvPicPr>
          <p:cNvPr id="5" name="Picture 4" descr="ETM9_xsec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925361"/>
            <a:ext cx="3352799" cy="2590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95401" y="1600200"/>
            <a:ext cx="17491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ETM09 map</a:t>
            </a:r>
            <a:endParaRPr kumimoji="1" lang="ja-JP" altLang="en-US" dirty="0"/>
          </a:p>
        </p:txBody>
      </p:sp>
      <p:pic>
        <p:nvPicPr>
          <p:cNvPr id="7" name="Picture 6" descr="ETM09AberrationMap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7760" r="10133" b="10719"/>
          <a:stretch/>
        </p:blipFill>
        <p:spPr>
          <a:xfrm>
            <a:off x="762000" y="4343400"/>
            <a:ext cx="2876493" cy="22687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6200000">
            <a:off x="-582648" y="5307050"/>
            <a:ext cx="20226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Zernike(n+m</a:t>
            </a:r>
            <a:r>
              <a:rPr lang="en-US" altLang="ja-JP" sz="2000" dirty="0" smtClean="0"/>
              <a:t>≤17)</a:t>
            </a:r>
            <a:endParaRPr kumimoji="1" lang="ja-JP" altLang="en-US" sz="2000" dirty="0"/>
          </a:p>
        </p:txBody>
      </p:sp>
      <p:pic>
        <p:nvPicPr>
          <p:cNvPr id="12" name="Picture 11" descr="HOMPower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5" t="4425" r="7354" b="5454"/>
          <a:stretch/>
        </p:blipFill>
        <p:spPr>
          <a:xfrm>
            <a:off x="3763310" y="2397282"/>
            <a:ext cx="4912977" cy="407971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8800" y="1676400"/>
            <a:ext cx="1904999" cy="1593169"/>
          </a:xfrm>
          <a:prstGeom prst="rect">
            <a:avLst/>
          </a:prstGeom>
          <a:solidFill>
            <a:schemeClr val="bg1">
              <a:alpha val="70000"/>
            </a:schemeClr>
          </a:solidFill>
        </p:spPr>
      </p:pic>
      <p:sp>
        <p:nvSpPr>
          <p:cNvPr id="14" name="TextBox 13"/>
          <p:cNvSpPr txBox="1"/>
          <p:nvPr/>
        </p:nvSpPr>
        <p:spPr>
          <a:xfrm>
            <a:off x="7162800" y="1600200"/>
            <a:ext cx="19159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 smtClean="0"/>
              <a:t>Arm loss = 80ppm</a:t>
            </a:r>
          </a:p>
          <a:p>
            <a:r>
              <a:rPr lang="en-US" altLang="ja-JP" sz="1800" dirty="0" smtClean="0"/>
              <a:t>CD = 280</a:t>
            </a:r>
          </a:p>
          <a:p>
            <a:r>
              <a:rPr kumimoji="1" lang="en-US" altLang="ja-JP" sz="1800" dirty="0" smtClean="0"/>
              <a:t>PRG = 40</a:t>
            </a:r>
            <a:endParaRPr kumimoji="1" lang="ja-JP" altLang="en-US" sz="1800" dirty="0"/>
          </a:p>
        </p:txBody>
      </p:sp>
    </p:spTree>
    <p:extLst>
      <p:ext uri="{BB962C8B-B14F-4D97-AF65-F5344CB8AC3E}">
        <p14:creationId xmlns:p14="http://schemas.microsoft.com/office/powerpoint/2010/main" val="522067463"/>
      </p:ext>
    </p:extLst>
  </p:cSld>
  <p:clrMapOvr>
    <a:masterClrMapping/>
  </p:clrMapOvr>
  <p:transition xmlns:p14="http://schemas.microsoft.com/office/powerpoint/2010/main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Effective </a:t>
            </a:r>
            <a:r>
              <a:rPr kumimoji="1" lang="en-US" altLang="ja-JP" dirty="0" err="1" smtClean="0"/>
              <a:t>RoC</a:t>
            </a:r>
            <a:r>
              <a:rPr kumimoji="1" lang="en-US" altLang="ja-JP" dirty="0" smtClean="0"/>
              <a:t> and modes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71D854-2B37-F34D-B850-E2BACB9FDF0A}" type="slidenum">
              <a:rPr lang="en-US" altLang="ja-JP" smtClean="0"/>
              <a:pPr>
                <a:defRPr/>
              </a:pPr>
              <a:t>12</a:t>
            </a:fld>
            <a:endParaRPr lang="en-US" altLang="ja-JP"/>
          </a:p>
        </p:txBody>
      </p:sp>
      <p:pic>
        <p:nvPicPr>
          <p:cNvPr id="6" name="Picture 5" descr="EffectiveRoCvsLGP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981200"/>
            <a:ext cx="5423647" cy="4191000"/>
          </a:xfrm>
          <a:prstGeom prst="rect">
            <a:avLst/>
          </a:prstGeom>
        </p:spPr>
      </p:pic>
      <p:pic>
        <p:nvPicPr>
          <p:cNvPr id="7" name="Picture 6" descr="power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4753" y="1308848"/>
            <a:ext cx="1981201" cy="2563907"/>
          </a:xfrm>
          <a:prstGeom prst="rect">
            <a:avLst/>
          </a:prstGeom>
        </p:spPr>
      </p:pic>
      <p:pic>
        <p:nvPicPr>
          <p:cNvPr id="8" name="Picture 7" descr="TMwithTherma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733800"/>
            <a:ext cx="2133600" cy="277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236461"/>
      </p:ext>
    </p:extLst>
  </p:cSld>
  <p:clrMapOvr>
    <a:masterClrMapping/>
  </p:clrMapOvr>
  <p:transition xmlns:p14="http://schemas.microsoft.com/office/powerpoint/2010/main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HOM peak and effective </a:t>
            </a:r>
            <a:r>
              <a:rPr kumimoji="1" lang="en-US" altLang="ja-JP" dirty="0" err="1" smtClean="0"/>
              <a:t>RoC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71D854-2B37-F34D-B850-E2BACB9FDF0A}" type="slidenum">
              <a:rPr lang="en-US" altLang="ja-JP" smtClean="0"/>
              <a:pPr>
                <a:defRPr/>
              </a:pPr>
              <a:t>13</a:t>
            </a:fld>
            <a:endParaRPr lang="en-US" altLang="ja-JP"/>
          </a:p>
        </p:txBody>
      </p:sp>
      <p:pic>
        <p:nvPicPr>
          <p:cNvPr id="6" name="Picture 5" descr="FPlengScan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4" t="7036" r="6814" b="6271"/>
          <a:stretch/>
        </p:blipFill>
        <p:spPr>
          <a:xfrm>
            <a:off x="5181600" y="1676400"/>
            <a:ext cx="3490493" cy="4657394"/>
          </a:xfrm>
          <a:prstGeom prst="rect">
            <a:avLst/>
          </a:prstGeom>
        </p:spPr>
      </p:pic>
      <p:pic>
        <p:nvPicPr>
          <p:cNvPr id="7" name="Picture 6" descr="powerInArm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3" t="8059" r="4595" b="6216"/>
          <a:stretch/>
        </p:blipFill>
        <p:spPr>
          <a:xfrm rot="5400000">
            <a:off x="797371" y="1717229"/>
            <a:ext cx="3352801" cy="403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182787"/>
      </p:ext>
    </p:extLst>
  </p:cSld>
  <p:clrMapOvr>
    <a:masterClrMapping/>
  </p:clrMapOvr>
  <p:transition xmlns:p14="http://schemas.microsoft.com/office/powerpoint/2010/main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76200"/>
            <a:ext cx="7848600" cy="1371600"/>
          </a:xfrm>
        </p:spPr>
        <p:txBody>
          <a:bodyPr/>
          <a:lstStyle/>
          <a:p>
            <a:r>
              <a:rPr kumimoji="1" lang="en-US" altLang="ja-JP" dirty="0" smtClean="0"/>
              <a:t>Arm scan : </a:t>
            </a:r>
            <a:r>
              <a:rPr kumimoji="1" lang="en-US" altLang="ja-JP" dirty="0" err="1" smtClean="0"/>
              <a:t>alog</a:t>
            </a:r>
            <a:r>
              <a:rPr kumimoji="1" lang="en-US" altLang="ja-JP" dirty="0"/>
              <a:t> </a:t>
            </a:r>
            <a:r>
              <a:rPr kumimoji="1" lang="en-US" altLang="ja-JP" dirty="0" smtClean="0"/>
              <a:t>14022</a:t>
            </a:r>
            <a:br>
              <a:rPr kumimoji="1" lang="en-US" altLang="ja-JP" dirty="0" smtClean="0"/>
            </a:br>
            <a:r>
              <a:rPr kumimoji="1" lang="en-US" altLang="ja-JP" sz="1800" dirty="0" smtClean="0"/>
              <a:t>To do : </a:t>
            </a:r>
            <a:r>
              <a:rPr lang="en-US" altLang="ja-JP" sz="2000" dirty="0" smtClean="0">
                <a:solidFill>
                  <a:schemeClr val="tx1"/>
                </a:solidFill>
              </a:rPr>
              <a:t>calibrate </a:t>
            </a:r>
            <a:r>
              <a:rPr lang="en-US" altLang="ja-JP" sz="2000" dirty="0">
                <a:solidFill>
                  <a:schemeClr val="tx1"/>
                </a:solidFill>
              </a:rPr>
              <a:t>the VCO linearity and refine (and add errors to) the data analysis. VCO sweep was not completely nice and linear</a:t>
            </a:r>
            <a:r>
              <a:rPr lang="en-US" altLang="ja-JP" sz="2000" dirty="0" smtClean="0">
                <a:solidFill>
                  <a:schemeClr val="tx1"/>
                </a:solidFill>
              </a:rPr>
              <a:t>.</a:t>
            </a:r>
            <a:endParaRPr kumimoji="1" lang="ja-JP" altLang="en-US" sz="20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71D854-2B37-F34D-B850-E2BACB9FDF0A}" type="slidenum">
              <a:rPr lang="en-US" altLang="ja-JP" smtClean="0"/>
              <a:pPr>
                <a:defRPr/>
              </a:pPr>
              <a:t>14</a:t>
            </a:fld>
            <a:endParaRPr lang="en-US" altLang="ja-JP"/>
          </a:p>
        </p:txBody>
      </p:sp>
      <p:pic>
        <p:nvPicPr>
          <p:cNvPr id="5" name="Picture 4" descr="Xarm_sweep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594882"/>
            <a:ext cx="7620000" cy="2540000"/>
          </a:xfrm>
          <a:prstGeom prst="rect">
            <a:avLst/>
          </a:prstGeom>
        </p:spPr>
      </p:pic>
      <p:pic>
        <p:nvPicPr>
          <p:cNvPr id="6" name="Picture 5" descr="Yarm_sweep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4318000"/>
            <a:ext cx="76200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726035"/>
      </p:ext>
    </p:extLst>
  </p:cSld>
  <p:clrMapOvr>
    <a:masterClrMapping/>
  </p:clrMapOvr>
  <p:transition xmlns:p14="http://schemas.microsoft.com/office/powerpoint/2010/main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Contrast Defect</a:t>
            </a:r>
            <a:br>
              <a:rPr kumimoji="1" lang="en-US" altLang="ja-JP" dirty="0" smtClean="0"/>
            </a:br>
            <a:r>
              <a:rPr kumimoji="1" lang="en-US" altLang="ja-JP" dirty="0" smtClean="0"/>
              <a:t>412ppm : alog13916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71D854-2B37-F34D-B850-E2BACB9FDF0A}" type="slidenum">
              <a:rPr lang="en-US" altLang="ja-JP" smtClean="0"/>
              <a:pPr>
                <a:defRPr/>
              </a:pPr>
              <a:t>15</a:t>
            </a:fld>
            <a:endParaRPr lang="en-US" altLang="ja-JP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362200"/>
            <a:ext cx="4839419" cy="33528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505200" y="1752600"/>
            <a:ext cx="1636931" cy="1222177"/>
            <a:chOff x="3886200" y="1752600"/>
            <a:chExt cx="1636931" cy="1222177"/>
          </a:xfrm>
        </p:grpSpPr>
        <p:pic>
          <p:nvPicPr>
            <p:cNvPr id="6" name="Picture 5" descr="Screen Shot 2014-01-30 at 7.27.51 PM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6200" y="1752600"/>
              <a:ext cx="1219200" cy="112333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4724400" y="2667000"/>
              <a:ext cx="78739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 smtClean="0"/>
                <a:t>-11.6nm</a:t>
              </a:r>
              <a:endParaRPr kumimoji="1" lang="ja-JP" altLang="en-US" sz="14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876800" y="1752600"/>
              <a:ext cx="6463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 smtClean="0">
                  <a:solidFill>
                    <a:srgbClr val="FF0000"/>
                  </a:solidFill>
                </a:rPr>
                <a:t>6.6nm</a:t>
              </a:r>
              <a:endParaRPr kumimoji="1" lang="ja-JP" altLang="en-US" sz="1400" dirty="0">
                <a:solidFill>
                  <a:srgbClr val="FF0000"/>
                </a:solidFill>
              </a:endParaRPr>
            </a:p>
          </p:txBody>
        </p:sp>
      </p:grp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9332784"/>
              </p:ext>
            </p:extLst>
          </p:nvPr>
        </p:nvGraphicFramePr>
        <p:xfrm>
          <a:off x="5105400" y="2286000"/>
          <a:ext cx="3886200" cy="304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1550"/>
                <a:gridCol w="971550"/>
                <a:gridCol w="971550"/>
                <a:gridCol w="971550"/>
              </a:tblGrid>
              <a:tr h="609600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No</a:t>
                      </a:r>
                      <a:r>
                        <a:rPr kumimoji="1" lang="en-US" altLang="ja-JP" baseline="0" dirty="0" smtClean="0"/>
                        <a:t> BS </a:t>
                      </a:r>
                      <a:r>
                        <a:rPr kumimoji="1" lang="en-US" altLang="ja-JP" sz="1400" baseline="0" dirty="0" smtClean="0"/>
                        <a:t>aperture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BS02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BS05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609600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no</a:t>
                      </a:r>
                      <a:r>
                        <a:rPr kumimoji="1" lang="en-US" altLang="ja-JP" sz="1400" baseline="0" dirty="0" smtClean="0"/>
                        <a:t> lens no </a:t>
                      </a:r>
                      <a:r>
                        <a:rPr kumimoji="1" lang="en-US" altLang="ja-JP" sz="1400" baseline="0" dirty="0" err="1" smtClean="0"/>
                        <a:t>abr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44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200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82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609600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lens</a:t>
                      </a:r>
                    </a:p>
                    <a:p>
                      <a:r>
                        <a:rPr kumimoji="1" lang="en-US" altLang="ja-JP" sz="1400" dirty="0" err="1" smtClean="0"/>
                        <a:t>abr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165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280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300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609600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lens</a:t>
                      </a:r>
                      <a:br>
                        <a:rPr kumimoji="1" lang="en-US" altLang="ja-JP" sz="1400" dirty="0" smtClean="0"/>
                      </a:br>
                      <a:r>
                        <a:rPr kumimoji="1" lang="en-US" altLang="ja-JP" sz="1400" dirty="0" smtClean="0"/>
                        <a:t>no</a:t>
                      </a:r>
                      <a:r>
                        <a:rPr kumimoji="1" lang="en-US" altLang="ja-JP" sz="1400" baseline="0" dirty="0" smtClean="0"/>
                        <a:t> </a:t>
                      </a:r>
                      <a:r>
                        <a:rPr kumimoji="1" lang="en-US" altLang="ja-JP" sz="1400" baseline="0" dirty="0" err="1" smtClean="0"/>
                        <a:t>abr</a:t>
                      </a:r>
                      <a:endParaRPr kumimoji="1" lang="en-US" altLang="ja-JP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120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260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230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609600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no lens </a:t>
                      </a:r>
                      <a:r>
                        <a:rPr kumimoji="1" lang="en-US" altLang="ja-JP" sz="1400" dirty="0" err="1" smtClean="0"/>
                        <a:t>abr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60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200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100</a:t>
                      </a:r>
                      <a:endParaRPr kumimoji="1" lang="ja-JP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5715000" y="1676400"/>
            <a:ext cx="28213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CR only CD, no TCS</a:t>
            </a:r>
            <a:endParaRPr kumimoji="1" lang="ja-JP" alt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600200" y="5791200"/>
            <a:ext cx="72772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Beam center mismatch ⇒ (a / 2w)</a:t>
            </a:r>
            <a:r>
              <a:rPr kumimoji="1" lang="en-US" altLang="ja-JP" baseline="30000" dirty="0" smtClean="0"/>
              <a:t>2</a:t>
            </a:r>
            <a:r>
              <a:rPr kumimoji="1" lang="en-US" altLang="ja-JP" dirty="0" smtClean="0"/>
              <a:t> = 100ppm for a=1mm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51510323"/>
      </p:ext>
    </p:extLst>
  </p:cSld>
  <p:clrMapOvr>
    <a:masterClrMapping/>
  </p:clrMapOvr>
  <p:transition xmlns:p14="http://schemas.microsoft.com/office/powerpoint/2010/main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76200"/>
            <a:ext cx="4648200" cy="1371600"/>
          </a:xfrm>
        </p:spPr>
        <p:txBody>
          <a:bodyPr/>
          <a:lstStyle/>
          <a:p>
            <a:r>
              <a:rPr kumimoji="1" lang="en-US" altLang="ja-JP" dirty="0" smtClean="0"/>
              <a:t>TCS corrections for LLO PRMI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71D854-2B37-F34D-B850-E2BACB9FDF0A}" type="slidenum">
              <a:rPr lang="en-US" altLang="ja-JP" smtClean="0"/>
              <a:pPr>
                <a:defRPr/>
              </a:pPr>
              <a:t>16</a:t>
            </a:fld>
            <a:endParaRPr lang="en-US" altLang="ja-JP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0" y="533400"/>
            <a:ext cx="3294743" cy="21336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 descr="11140_20140227030746_CO2_test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898"/>
          <a:stretch/>
        </p:blipFill>
        <p:spPr>
          <a:xfrm>
            <a:off x="685800" y="2895600"/>
            <a:ext cx="3747654" cy="3205876"/>
          </a:xfrm>
          <a:prstGeom prst="rect">
            <a:avLst/>
          </a:prstGeom>
        </p:spPr>
      </p:pic>
      <p:pic>
        <p:nvPicPr>
          <p:cNvPr id="8" name="Picture 7" descr="9733_20131115155850_Buildup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350"/>
          <a:stretch/>
        </p:blipFill>
        <p:spPr>
          <a:xfrm>
            <a:off x="4772423" y="3124200"/>
            <a:ext cx="4371577" cy="2971800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 bwMode="auto">
          <a:xfrm flipV="1">
            <a:off x="8077200" y="2514600"/>
            <a:ext cx="0" cy="533400"/>
          </a:xfrm>
          <a:prstGeom prst="straightConnector1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 flipV="1">
            <a:off x="4267200" y="1447800"/>
            <a:ext cx="2819400" cy="1447800"/>
          </a:xfrm>
          <a:prstGeom prst="straightConnector1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1143000" y="6172200"/>
            <a:ext cx="3219639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800" dirty="0" smtClean="0"/>
              <a:t>log11140 CD~400ppm, PRG~45</a:t>
            </a:r>
            <a:endParaRPr kumimoji="1" lang="ja-JP" altLang="en-US" sz="1800" dirty="0"/>
          </a:p>
        </p:txBody>
      </p:sp>
      <p:sp>
        <p:nvSpPr>
          <p:cNvPr id="18" name="TextBox 17"/>
          <p:cNvSpPr txBox="1"/>
          <p:nvPr/>
        </p:nvSpPr>
        <p:spPr>
          <a:xfrm>
            <a:off x="5486400" y="6167735"/>
            <a:ext cx="3313640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800" dirty="0" smtClean="0"/>
              <a:t>log#9733 CD~600ppm, PRG~35</a:t>
            </a:r>
            <a:endParaRPr kumimoji="1" lang="ja-JP" altLang="en-US" sz="1800" dirty="0"/>
          </a:p>
        </p:txBody>
      </p:sp>
      <p:sp>
        <p:nvSpPr>
          <p:cNvPr id="19" name="TextBox 18"/>
          <p:cNvSpPr txBox="1"/>
          <p:nvPr/>
        </p:nvSpPr>
        <p:spPr>
          <a:xfrm>
            <a:off x="533400" y="1828800"/>
            <a:ext cx="4862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800" dirty="0" smtClean="0"/>
              <a:t>RH optimal lens = n(SiO2) x 82km = 1/0.84 x10</a:t>
            </a:r>
            <a:r>
              <a:rPr lang="en-US" altLang="ja-JP" sz="1800" baseline="30000" dirty="0" smtClean="0"/>
              <a:t>-5</a:t>
            </a:r>
            <a:endParaRPr kumimoji="1" lang="ja-JP" altLang="en-US" sz="1800" dirty="0"/>
          </a:p>
        </p:txBody>
      </p:sp>
      <p:sp>
        <p:nvSpPr>
          <p:cNvPr id="20" name="TextBox 19"/>
          <p:cNvSpPr txBox="1"/>
          <p:nvPr/>
        </p:nvSpPr>
        <p:spPr>
          <a:xfrm>
            <a:off x="533400" y="2286000"/>
            <a:ext cx="3841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800" dirty="0" smtClean="0"/>
              <a:t>CP optimal lens = 82km = 1/1.22 x10</a:t>
            </a:r>
            <a:r>
              <a:rPr lang="en-US" altLang="ja-JP" sz="1800" baseline="30000" dirty="0" smtClean="0"/>
              <a:t>-5</a:t>
            </a:r>
            <a:endParaRPr kumimoji="1" lang="ja-JP" altLang="en-US" sz="1800" dirty="0"/>
          </a:p>
        </p:txBody>
      </p:sp>
    </p:spTree>
    <p:extLst>
      <p:ext uri="{BB962C8B-B14F-4D97-AF65-F5344CB8AC3E}">
        <p14:creationId xmlns:p14="http://schemas.microsoft.com/office/powerpoint/2010/main" val="3497065701"/>
      </p:ext>
    </p:extLst>
  </p:cSld>
  <p:clrMapOvr>
    <a:masterClrMapping/>
  </p:clrMapOvr>
  <p:transition xmlns:p14="http://schemas.microsoft.com/office/powerpoint/2010/main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(In)Sensitivity on </a:t>
            </a:r>
            <a:br>
              <a:rPr kumimoji="1" lang="en-US" altLang="ja-JP" dirty="0" smtClean="0"/>
            </a:br>
            <a:r>
              <a:rPr kumimoji="1" lang="en-US" altLang="ja-JP" dirty="0" smtClean="0"/>
              <a:t>ITM SPTWE + CP lens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71D854-2B37-F34D-B850-E2BACB9FDF0A}" type="slidenum">
              <a:rPr lang="en-US" altLang="ja-JP" smtClean="0"/>
              <a:pPr>
                <a:defRPr/>
              </a:pPr>
              <a:t>17</a:t>
            </a:fld>
            <a:endParaRPr lang="en-US" altLang="ja-JP"/>
          </a:p>
        </p:txBody>
      </p:sp>
      <p:pic>
        <p:nvPicPr>
          <p:cNvPr id="10" name="Picture 9" descr="Screen Shot 2014-01-30 at 7.27.51 P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828800"/>
            <a:ext cx="1219200" cy="1123330"/>
          </a:xfrm>
          <a:prstGeom prst="rect">
            <a:avLst/>
          </a:prstGeom>
        </p:spPr>
      </p:pic>
      <p:pic>
        <p:nvPicPr>
          <p:cNvPr id="11" name="Picture 10" descr="Screen Shot 2014-01-30 at 7.28.44 PM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5658827"/>
            <a:ext cx="1219200" cy="1122973"/>
          </a:xfrm>
          <a:prstGeom prst="rect">
            <a:avLst/>
          </a:prstGeom>
        </p:spPr>
      </p:pic>
      <p:pic>
        <p:nvPicPr>
          <p:cNvPr id="3" name="Picture 2" descr="TCSeffect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599" y="1447800"/>
            <a:ext cx="6719047" cy="51919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2971800"/>
            <a:ext cx="3664247" cy="25908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52400" y="1676400"/>
            <a:ext cx="160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800" dirty="0" smtClean="0"/>
              <a:t>ITM08 / ITMY</a:t>
            </a:r>
          </a:p>
          <a:p>
            <a:r>
              <a:rPr lang="en-US" altLang="ja-JP" sz="1800" dirty="0" smtClean="0"/>
              <a:t>transmission map in 160mm w/o power</a:t>
            </a:r>
            <a:endParaRPr kumimoji="1" lang="ja-JP" altLang="en-US" sz="1800" dirty="0"/>
          </a:p>
        </p:txBody>
      </p:sp>
      <p:sp>
        <p:nvSpPr>
          <p:cNvPr id="14" name="TextBox 13"/>
          <p:cNvSpPr txBox="1"/>
          <p:nvPr/>
        </p:nvSpPr>
        <p:spPr>
          <a:xfrm>
            <a:off x="228600" y="56388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800" dirty="0" smtClean="0"/>
              <a:t>ITM04 / ITMX</a:t>
            </a:r>
            <a:endParaRPr kumimoji="1" lang="ja-JP" altLang="en-US" sz="1800" dirty="0"/>
          </a:p>
        </p:txBody>
      </p:sp>
      <p:sp>
        <p:nvSpPr>
          <p:cNvPr id="6" name="TextBox 5"/>
          <p:cNvSpPr txBox="1"/>
          <p:nvPr/>
        </p:nvSpPr>
        <p:spPr>
          <a:xfrm>
            <a:off x="2819400" y="2743200"/>
            <a:ext cx="7873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-11.6nm</a:t>
            </a:r>
            <a:endParaRPr kumimoji="1" lang="ja-JP" alt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2971800" y="1828800"/>
            <a:ext cx="6463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FF0000"/>
                </a:solidFill>
              </a:rPr>
              <a:t>6.6nm</a:t>
            </a:r>
            <a:endParaRPr kumimoji="1" lang="ja-JP" altLang="en-US" sz="14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00400" y="6477000"/>
            <a:ext cx="69829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-4.5nm</a:t>
            </a:r>
            <a:endParaRPr kumimoji="1" lang="ja-JP" alt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3048000" y="5562600"/>
            <a:ext cx="6463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FF0000"/>
                </a:solidFill>
              </a:rPr>
              <a:t>7.7nm</a:t>
            </a:r>
            <a:endParaRPr kumimoji="1" lang="ja-JP" alt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638177"/>
      </p:ext>
    </p:extLst>
  </p:cSld>
  <p:clrMapOvr>
    <a:masterClrMapping/>
  </p:clrMapOvr>
  <p:transition xmlns:p14="http://schemas.microsoft.com/office/powerpoint/2010/main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Cavity mode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71D854-2B37-F34D-B850-E2BACB9FDF0A}" type="slidenum">
              <a:rPr lang="en-US" altLang="ja-JP" smtClean="0"/>
              <a:pPr>
                <a:defRPr/>
              </a:pPr>
              <a:t>18</a:t>
            </a:fld>
            <a:endParaRPr lang="en-US" altLang="ja-JP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676400"/>
            <a:ext cx="4826000" cy="177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600" y="3657600"/>
            <a:ext cx="8763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kumimoji="1" lang="en-US" altLang="ja-JP" dirty="0" smtClean="0"/>
              <a:t>Recycling cavity mode is defined by RM HR reflection and ITM reflection, </a:t>
            </a:r>
            <a:r>
              <a:rPr kumimoji="1" lang="en-US" altLang="ja-JP" dirty="0" err="1" smtClean="0"/>
              <a:t>Ein</a:t>
            </a:r>
            <a:r>
              <a:rPr kumimoji="1" lang="en-US" altLang="ja-JP" dirty="0" smtClean="0"/>
              <a:t> to </a:t>
            </a:r>
            <a:r>
              <a:rPr kumimoji="1" lang="en-US" altLang="ja-JP" dirty="0" err="1" smtClean="0"/>
              <a:t>Eout</a:t>
            </a:r>
            <a:r>
              <a:rPr kumimoji="1" lang="en-US" altLang="ja-JP" dirty="0" smtClean="0"/>
              <a:t>, not </a:t>
            </a:r>
            <a:r>
              <a:rPr kumimoji="1" lang="en-US" altLang="ja-JP" dirty="0" err="1" smtClean="0"/>
              <a:t>Ein</a:t>
            </a:r>
            <a:r>
              <a:rPr kumimoji="1" lang="en-US" altLang="ja-JP" dirty="0" smtClean="0"/>
              <a:t> to </a:t>
            </a:r>
            <a:r>
              <a:rPr kumimoji="1" lang="en-US" altLang="ja-JP" dirty="0" err="1" smtClean="0"/>
              <a:t>Eref</a:t>
            </a:r>
            <a:r>
              <a:rPr kumimoji="1" lang="en-US" altLang="ja-JP" dirty="0" smtClean="0"/>
              <a:t>, just the same as length case</a:t>
            </a:r>
          </a:p>
          <a:p>
            <a:pPr marL="342900" indent="-342900">
              <a:buFont typeface="Arial"/>
              <a:buChar char="•"/>
            </a:pPr>
            <a:r>
              <a:rPr lang="en-US" altLang="ja-JP" dirty="0" smtClean="0"/>
              <a:t>Optimal coupling is mode(</a:t>
            </a:r>
            <a:r>
              <a:rPr lang="en-US" altLang="ja-JP" dirty="0" err="1" smtClean="0"/>
              <a:t>Eref</a:t>
            </a:r>
            <a:r>
              <a:rPr lang="en-US" altLang="ja-JP" dirty="0" smtClean="0"/>
              <a:t>) = mode(</a:t>
            </a:r>
            <a:r>
              <a:rPr lang="en-US" altLang="ja-JP" dirty="0" err="1" smtClean="0"/>
              <a:t>Eleak</a:t>
            </a:r>
            <a:r>
              <a:rPr lang="en-US" altLang="ja-JP" dirty="0" smtClean="0"/>
              <a:t>), which makes mode(CR in RC) = mode(SB in RC)</a:t>
            </a:r>
          </a:p>
          <a:p>
            <a:pPr marL="342900" indent="-342900">
              <a:buFont typeface="Arial"/>
              <a:buChar char="•"/>
            </a:pPr>
            <a:r>
              <a:rPr kumimoji="1" lang="en-US" altLang="ja-JP" dirty="0" smtClean="0"/>
              <a:t>When thermal lens changes, mode(CR in RC) does not change in the first order, but the mode(SB in RC) changes in the first order</a:t>
            </a:r>
          </a:p>
          <a:p>
            <a:pPr marL="342900" indent="-342900">
              <a:buFont typeface="Arial"/>
              <a:buChar char="•"/>
            </a:pPr>
            <a:r>
              <a:rPr lang="en-US" altLang="ja-JP" dirty="0" smtClean="0"/>
              <a:t>But, CR suffers in the second order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42107662"/>
      </p:ext>
    </p:extLst>
  </p:cSld>
  <p:clrMapOvr>
    <a:masterClrMapping/>
  </p:clrMapOvr>
  <p:transition xmlns:p14="http://schemas.microsoft.com/office/powerpoint/2010/main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err="1"/>
              <a:t>aLIGO</a:t>
            </a:r>
            <a:r>
              <a:rPr lang="en-US" altLang="ja-JP" dirty="0"/>
              <a:t> optics scattering loss</a:t>
            </a:r>
            <a:br>
              <a:rPr lang="en-US" altLang="ja-JP" dirty="0"/>
            </a:br>
            <a:r>
              <a:rPr lang="en-US" altLang="ja-JP" dirty="0" smtClean="0"/>
              <a:t>by wavelength</a:t>
            </a:r>
            <a:endParaRPr lang="en-US" altLang="ja-JP" dirty="0"/>
          </a:p>
        </p:txBody>
      </p:sp>
      <p:sp>
        <p:nvSpPr>
          <p:cNvPr id="8194" name="AutoShape 2"/>
          <p:cNvSpPr>
            <a:spLocks/>
          </p:cNvSpPr>
          <p:nvPr/>
        </p:nvSpPr>
        <p:spPr bwMode="auto">
          <a:xfrm>
            <a:off x="8428038" y="6318250"/>
            <a:ext cx="312737" cy="3175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marL="0" algn="ctr" defTabSz="457200"/>
            <a:fld id="{76AA20F5-24E6-344E-9A84-ECC667080951}" type="slidenum">
              <a:rPr lang="en-US" altLang="ja-JP" sz="1400">
                <a:latin typeface="Helvetica" charset="0"/>
                <a:cs typeface="Helvetica" charset="0"/>
                <a:sym typeface="Helvetica" charset="0"/>
              </a:rPr>
              <a:pPr marL="0" algn="ctr" defTabSz="457200"/>
              <a:t>2</a:t>
            </a:fld>
            <a:endParaRPr lang="en-US" altLang="ja-JP"/>
          </a:p>
        </p:txBody>
      </p:sp>
      <p:pic>
        <p:nvPicPr>
          <p:cNvPr id="8195" name="Picture 3" descr="aLIGOLos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613" y="2638425"/>
            <a:ext cx="4449762" cy="339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197" name="Line 5"/>
          <p:cNvSpPr>
            <a:spLocks noChangeShapeType="1"/>
          </p:cNvSpPr>
          <p:nvPr/>
        </p:nvSpPr>
        <p:spPr bwMode="auto">
          <a:xfrm flipH="1">
            <a:off x="762000" y="2011507"/>
            <a:ext cx="1587" cy="3825875"/>
          </a:xfrm>
          <a:prstGeom prst="line">
            <a:avLst/>
          </a:prstGeom>
          <a:noFill/>
          <a:ln w="12700" cap="flat" cmpd="sng">
            <a:solidFill>
              <a:srgbClr val="126BFC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 defTabSz="457200"/>
            <a:endParaRPr lang="ja-JP" altLang="en-US" sz="1200">
              <a:solidFill>
                <a:srgbClr val="000000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8198" name="Line 6"/>
          <p:cNvSpPr>
            <a:spLocks noChangeShapeType="1"/>
          </p:cNvSpPr>
          <p:nvPr/>
        </p:nvSpPr>
        <p:spPr bwMode="auto">
          <a:xfrm flipH="1">
            <a:off x="1600200" y="1995632"/>
            <a:ext cx="1587" cy="3825875"/>
          </a:xfrm>
          <a:prstGeom prst="line">
            <a:avLst/>
          </a:prstGeom>
          <a:noFill/>
          <a:ln w="12700" cap="flat" cmpd="sng">
            <a:solidFill>
              <a:srgbClr val="126BFC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 defTabSz="457200"/>
            <a:endParaRPr lang="ja-JP" altLang="en-US" sz="1200">
              <a:solidFill>
                <a:srgbClr val="000000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8206" name="AutoShape 14"/>
          <p:cNvSpPr>
            <a:spLocks/>
          </p:cNvSpPr>
          <p:nvPr/>
        </p:nvSpPr>
        <p:spPr bwMode="auto">
          <a:xfrm>
            <a:off x="1600200" y="5676900"/>
            <a:ext cx="4575175" cy="33496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599" y="1826"/>
                </a:moveTo>
                <a:lnTo>
                  <a:pt x="20217" y="21599"/>
                </a:lnTo>
                <a:lnTo>
                  <a:pt x="1021" y="21210"/>
                </a:lnTo>
                <a:lnTo>
                  <a:pt x="0" y="0"/>
                </a:lnTo>
              </a:path>
            </a:pathLst>
          </a:custGeom>
          <a:noFill/>
          <a:ln w="12700" cap="flat" cmpd="sng">
            <a:solidFill>
              <a:srgbClr val="FF26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ja-JP" altLang="en-US"/>
          </a:p>
        </p:txBody>
      </p:sp>
      <p:pic>
        <p:nvPicPr>
          <p:cNvPr id="8211" name="Picture 19" descr="dropped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213" y="1663700"/>
            <a:ext cx="2693987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1" name="Picture 20" descr="PSD_TestMas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8918" y="1482589"/>
            <a:ext cx="4114800" cy="5325035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 bwMode="auto">
          <a:xfrm flipV="1">
            <a:off x="2590800" y="2895601"/>
            <a:ext cx="0" cy="1371600"/>
          </a:xfrm>
          <a:prstGeom prst="line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1524000" y="3962401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 smtClean="0"/>
              <a:t>7.83mm</a:t>
            </a:r>
            <a:endParaRPr kumimoji="1" lang="ja-JP" altLang="en-US" sz="1800" dirty="0"/>
          </a:p>
        </p:txBody>
      </p:sp>
      <p:sp>
        <p:nvSpPr>
          <p:cNvPr id="24" name="AutoShape 14"/>
          <p:cNvSpPr>
            <a:spLocks/>
          </p:cNvSpPr>
          <p:nvPr/>
        </p:nvSpPr>
        <p:spPr bwMode="auto">
          <a:xfrm>
            <a:off x="762000" y="5715000"/>
            <a:ext cx="6781800" cy="533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599" y="1826"/>
                </a:moveTo>
                <a:lnTo>
                  <a:pt x="20217" y="21599"/>
                </a:lnTo>
                <a:lnTo>
                  <a:pt x="1021" y="21210"/>
                </a:lnTo>
                <a:lnTo>
                  <a:pt x="0" y="0"/>
                </a:lnTo>
              </a:path>
            </a:pathLst>
          </a:custGeom>
          <a:noFill/>
          <a:ln w="12700" cap="flat" cmpd="sng">
            <a:solidFill>
              <a:srgbClr val="3366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58751571"/>
      </p:ext>
    </p:extLst>
  </p:cSld>
  <p:clrMapOvr>
    <a:masterClrMapping/>
  </p:clrMapOvr>
  <p:transition xmlns:p14="http://schemas.microsoft.com/office/powerpoint/2010/main"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19" y="152400"/>
            <a:ext cx="5334000" cy="1371600"/>
          </a:xfrm>
        </p:spPr>
        <p:txBody>
          <a:bodyPr/>
          <a:lstStyle/>
          <a:p>
            <a:r>
              <a:rPr kumimoji="1" lang="en-US" altLang="ja-JP" dirty="0" smtClean="0"/>
              <a:t>COC data and modeling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71D854-2B37-F34D-B850-E2BACB9FDF0A}" type="slidenum">
              <a:rPr lang="en-US" altLang="ja-JP" smtClean="0"/>
              <a:pPr>
                <a:defRPr/>
              </a:pPr>
              <a:t>3</a:t>
            </a:fld>
            <a:endParaRPr lang="en-US" altLang="ja-JP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8763286"/>
              </p:ext>
            </p:extLst>
          </p:nvPr>
        </p:nvGraphicFramePr>
        <p:xfrm>
          <a:off x="304800" y="1752600"/>
          <a:ext cx="8610600" cy="32765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5400"/>
                <a:gridCol w="1600200"/>
                <a:gridCol w="1600200"/>
                <a:gridCol w="4114800"/>
              </a:tblGrid>
              <a:tr h="533400">
                <a:tc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Spatial resolution</a:t>
                      </a:r>
                      <a:endParaRPr kumimoji="1" lang="ja-JP" altLang="en-US" sz="1600" dirty="0"/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coverage</a:t>
                      </a:r>
                      <a:endParaRPr kumimoji="1" lang="ja-JP" altLang="en-US" sz="1600" dirty="0"/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Main use</a:t>
                      </a:r>
                      <a:endParaRPr kumimoji="1" lang="ja-JP" altLang="en-US" sz="1600" dirty="0"/>
                    </a:p>
                  </a:txBody>
                  <a:tcPr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792480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Phase</a:t>
                      </a:r>
                      <a:r>
                        <a:rPr kumimoji="1" lang="en-US" altLang="ja-JP" sz="1600" baseline="0" dirty="0" smtClean="0"/>
                        <a:t> map</a:t>
                      </a:r>
                      <a:endParaRPr kumimoji="1" lang="ja-JP" altLang="en-US" sz="1600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Wingdings" charset="0"/>
                        <a:buNone/>
                      </a:pPr>
                      <a:r>
                        <a:rPr kumimoji="1" lang="en-US" altLang="ja-JP" dirty="0" smtClean="0"/>
                        <a:t>&gt;</a:t>
                      </a:r>
                      <a:r>
                        <a:rPr kumimoji="1" lang="en-US" altLang="ja-JP" baseline="0" dirty="0" smtClean="0"/>
                        <a:t> 1mm</a:t>
                      </a:r>
                      <a:endParaRPr kumimoji="1" lang="en-US" altLang="ja-JP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&lt; 2</a:t>
                      </a:r>
                      <a:r>
                        <a:rPr kumimoji="1" lang="en-US" altLang="ja-JP" baseline="0" dirty="0" smtClean="0"/>
                        <a:t> x 10</a:t>
                      </a:r>
                      <a:r>
                        <a:rPr kumimoji="1" lang="en-US" altLang="ja-JP" baseline="30000" dirty="0" smtClean="0"/>
                        <a:t>-4</a:t>
                      </a:r>
                      <a:r>
                        <a:rPr kumimoji="1" lang="en-US" altLang="ja-JP" dirty="0" smtClean="0"/>
                        <a:t> rad,</a:t>
                      </a:r>
                      <a:br>
                        <a:rPr kumimoji="1" lang="en-US" altLang="ja-JP" dirty="0" smtClean="0"/>
                      </a:br>
                      <a:r>
                        <a:rPr kumimoji="1" lang="en-US" altLang="ja-JP" dirty="0" smtClean="0"/>
                        <a:t>&lt;</a:t>
                      </a:r>
                      <a:r>
                        <a:rPr kumimoji="1" lang="en-US" altLang="ja-JP" baseline="0" dirty="0" smtClean="0"/>
                        <a:t> 1m at 4km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Field in cavity</a:t>
                      </a:r>
                      <a:r>
                        <a:rPr kumimoji="1" lang="en-US" altLang="ja-JP" sz="1800" baseline="0" dirty="0" smtClean="0"/>
                        <a:t> and near the outer edge of mirror, cavity mode</a:t>
                      </a:r>
                      <a:endParaRPr kumimoji="1" lang="en-US" altLang="ja-JP" sz="1800" dirty="0" smtClean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990600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PSD, RMS</a:t>
                      </a:r>
                      <a:endParaRPr kumimoji="1" lang="ja-JP" altLang="en-US" sz="1600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1μm ~ a few mm by PMM, </a:t>
                      </a:r>
                      <a:br>
                        <a:rPr kumimoji="1" lang="en-US" altLang="ja-JP" dirty="0" smtClean="0"/>
                      </a:br>
                      <a:r>
                        <a:rPr kumimoji="1" lang="en-US" altLang="ja-JP" dirty="0" smtClean="0"/>
                        <a:t>+ </a:t>
                      </a:r>
                      <a:r>
                        <a:rPr kumimoji="1" lang="en-US" altLang="ja-JP" baseline="0" dirty="0" smtClean="0"/>
                        <a:t>phase map</a:t>
                      </a:r>
                      <a:r>
                        <a:rPr kumimoji="1" lang="en-US" altLang="ja-JP" dirty="0" smtClean="0"/>
                        <a:t> 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~</a:t>
                      </a:r>
                      <a:r>
                        <a:rPr kumimoji="1" lang="en-US" altLang="ja-JP" baseline="0" dirty="0" smtClean="0"/>
                        <a:t> large angle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Characterization</a:t>
                      </a:r>
                      <a:r>
                        <a:rPr kumimoji="1" lang="en-US" altLang="ja-JP" sz="1800" baseline="0" dirty="0" smtClean="0"/>
                        <a:t> </a:t>
                      </a:r>
                      <a:r>
                        <a:rPr kumimoji="1" lang="en-US" altLang="ja-JP" sz="1800" dirty="0" smtClean="0"/>
                        <a:t>of continuous structure,</a:t>
                      </a:r>
                      <a:r>
                        <a:rPr kumimoji="1" lang="en-US" altLang="ja-JP" sz="1800" baseline="0" dirty="0" smtClean="0"/>
                        <a:t> field scattered at large angle</a:t>
                      </a:r>
                      <a:endParaRPr kumimoji="1" lang="ja-JP" altLang="en-US" sz="180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869923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Integrating sphere</a:t>
                      </a:r>
                      <a:endParaRPr kumimoji="1" lang="ja-JP" altLang="en-US" sz="1600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fraction of mm</a:t>
                      </a:r>
                      <a:endParaRPr kumimoji="1" lang="ja-JP" altLang="en-US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&gt; 5 degree</a:t>
                      </a:r>
                      <a:endParaRPr kumimoji="1" lang="ja-JP" altLang="en-US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Total scattering to all</a:t>
                      </a:r>
                      <a:r>
                        <a:rPr kumimoji="1" lang="en-US" altLang="ja-JP" sz="1800" baseline="0" dirty="0" smtClean="0"/>
                        <a:t> angle, effects of non contiguous structures captured. Hole at forward is covered by others.</a:t>
                      </a:r>
                      <a:endParaRPr kumimoji="1" lang="ja-JP" altLang="en-US" sz="180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7" name="Picture 6" descr="Screen Shot 2014-08-24 at 11.37.10 P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405" y="-29885"/>
            <a:ext cx="3816228" cy="1676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66800" y="5181600"/>
            <a:ext cx="6663904" cy="1200328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COC data (characteristics of mirror) + </a:t>
            </a:r>
          </a:p>
          <a:p>
            <a:r>
              <a:rPr lang="en-US" altLang="ja-JP" dirty="0"/>
              <a:t> </a:t>
            </a:r>
            <a:r>
              <a:rPr lang="en-US" altLang="ja-JP" dirty="0" smtClean="0"/>
              <a:t>      </a:t>
            </a:r>
            <a:r>
              <a:rPr kumimoji="1" lang="en-US" altLang="ja-JP" dirty="0" err="1" smtClean="0"/>
              <a:t>appr</a:t>
            </a:r>
            <a:r>
              <a:rPr kumimoji="1" lang="en-US" altLang="ja-JP" dirty="0" smtClean="0"/>
              <a:t>. Maxwell eq. with rigorous boundary cond. </a:t>
            </a:r>
          </a:p>
          <a:p>
            <a:r>
              <a:rPr lang="en-US" altLang="ja-JP" dirty="0"/>
              <a:t> </a:t>
            </a:r>
            <a:r>
              <a:rPr lang="en-US" altLang="ja-JP" dirty="0" smtClean="0"/>
              <a:t>              </a:t>
            </a:r>
            <a:r>
              <a:rPr kumimoji="1" lang="en-US" altLang="ja-JP" dirty="0" smtClean="0"/>
              <a:t>⇒ </a:t>
            </a:r>
            <a:r>
              <a:rPr lang="en-US" altLang="ja-JP" dirty="0" smtClean="0"/>
              <a:t>IFO </a:t>
            </a:r>
            <a:r>
              <a:rPr kumimoji="1" lang="en-US" altLang="ja-JP" dirty="0" smtClean="0"/>
              <a:t>observable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76964184"/>
      </p:ext>
    </p:extLst>
  </p:cSld>
  <p:clrMapOvr>
    <a:masterClrMapping/>
  </p:clrMapOvr>
  <p:transition xmlns:p14="http://schemas.microsoft.com/office/powerpoint/2010/main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Details of ETM09 spiral effect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71D854-2B37-F34D-B850-E2BACB9FDF0A}" type="slidenum">
              <a:rPr lang="en-US" altLang="ja-JP" smtClean="0"/>
              <a:pPr>
                <a:defRPr/>
              </a:pPr>
              <a:t>4</a:t>
            </a:fld>
            <a:endParaRPr lang="en-US" altLang="ja-JP"/>
          </a:p>
        </p:txBody>
      </p:sp>
      <p:pic>
        <p:nvPicPr>
          <p:cNvPr id="8" name="Picture 7" descr="ETM9_xsec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925361"/>
            <a:ext cx="3352799" cy="2590800"/>
          </a:xfrm>
          <a:prstGeom prst="rect">
            <a:avLst/>
          </a:prstGeom>
        </p:spPr>
      </p:pic>
      <p:pic>
        <p:nvPicPr>
          <p:cNvPr id="17" name="Picture 16" descr="ETM9Spiral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6" t="6824" r="8746" b="7958"/>
          <a:stretch/>
        </p:blipFill>
        <p:spPr>
          <a:xfrm>
            <a:off x="685801" y="4363761"/>
            <a:ext cx="2969445" cy="2341839"/>
          </a:xfrm>
          <a:prstGeom prst="rect">
            <a:avLst/>
          </a:prstGeom>
        </p:spPr>
      </p:pic>
      <p:sp>
        <p:nvSpPr>
          <p:cNvPr id="21" name="Slide Number Placeholder 3"/>
          <p:cNvSpPr txBox="1">
            <a:spLocks/>
          </p:cNvSpPr>
          <p:nvPr/>
        </p:nvSpPr>
        <p:spPr bwMode="auto">
          <a:xfrm>
            <a:off x="8428038" y="6295459"/>
            <a:ext cx="312737" cy="317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chemeClr val="tx1"/>
                </a:solidFill>
                <a:latin typeface="Helvetica" charset="0"/>
                <a:ea typeface="ヒラギノ明朝 ProN W3" charset="0"/>
                <a:cs typeface="Helvetica" charset="0"/>
                <a:sym typeface="Helvetica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rgbClr val="114FFB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rgbClr val="114FFB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rgbClr val="114FFB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rgbClr val="114FFB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5pPr>
            <a:lvl6pPr marL="2286000" algn="l" defTabSz="457200" rtl="0" eaLnBrk="1" latinLnBrk="0" hangingPunct="1">
              <a:defRPr kumimoji="1" sz="2400" kern="1200">
                <a:solidFill>
                  <a:srgbClr val="114FFB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6pPr>
            <a:lvl7pPr marL="2743200" algn="l" defTabSz="457200" rtl="0" eaLnBrk="1" latinLnBrk="0" hangingPunct="1">
              <a:defRPr kumimoji="1" sz="2400" kern="1200">
                <a:solidFill>
                  <a:srgbClr val="114FFB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7pPr>
            <a:lvl8pPr marL="3200400" algn="l" defTabSz="457200" rtl="0" eaLnBrk="1" latinLnBrk="0" hangingPunct="1">
              <a:defRPr kumimoji="1" sz="2400" kern="1200">
                <a:solidFill>
                  <a:srgbClr val="114FFB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8pPr>
            <a:lvl9pPr marL="3657600" algn="l" defTabSz="457200" rtl="0" eaLnBrk="1" latinLnBrk="0" hangingPunct="1">
              <a:defRPr kumimoji="1" sz="2400" kern="1200">
                <a:solidFill>
                  <a:srgbClr val="114FFB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9pPr>
          </a:lstStyle>
          <a:p>
            <a:pPr>
              <a:defRPr/>
            </a:pPr>
            <a:fld id="{CC71D854-2B37-F34D-B850-E2BACB9FDF0A}" type="slidenum">
              <a:rPr lang="en-US" altLang="ja-JP" smtClean="0"/>
              <a:pPr>
                <a:defRPr/>
              </a:pPr>
              <a:t>4</a:t>
            </a:fld>
            <a:endParaRPr lang="en-US" altLang="ja-JP"/>
          </a:p>
        </p:txBody>
      </p:sp>
      <p:pic>
        <p:nvPicPr>
          <p:cNvPr id="22" name="Picture 21" descr="ETMYscatOnITMY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1" t="6449" r="13878" b="8557"/>
          <a:stretch/>
        </p:blipFill>
        <p:spPr>
          <a:xfrm>
            <a:off x="4038600" y="1958409"/>
            <a:ext cx="5145689" cy="4670991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 bwMode="auto">
          <a:xfrm>
            <a:off x="6318250" y="3152210"/>
            <a:ext cx="107950" cy="107950"/>
          </a:xfrm>
          <a:prstGeom prst="ellipse">
            <a:avLst/>
          </a:prstGeom>
          <a:noFill/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114FFB"/>
              </a:solidFill>
              <a:effectLst/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7038975" y="3847534"/>
            <a:ext cx="107950" cy="107950"/>
          </a:xfrm>
          <a:prstGeom prst="ellipse">
            <a:avLst/>
          </a:prstGeom>
          <a:noFill/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114FFB"/>
              </a:solidFill>
              <a:effectLst/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5607050" y="4018984"/>
            <a:ext cx="107950" cy="107950"/>
          </a:xfrm>
          <a:prstGeom prst="ellipse">
            <a:avLst/>
          </a:prstGeom>
          <a:noFill/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114FFB"/>
              </a:solidFill>
              <a:effectLst/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6321425" y="4561909"/>
            <a:ext cx="107950" cy="107950"/>
          </a:xfrm>
          <a:prstGeom prst="ellipse">
            <a:avLst/>
          </a:prstGeom>
          <a:noFill/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114FFB"/>
              </a:solidFill>
              <a:effectLst/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sp>
        <p:nvSpPr>
          <p:cNvPr id="27" name="Oval 26"/>
          <p:cNvSpPr/>
          <p:nvPr/>
        </p:nvSpPr>
        <p:spPr bwMode="auto">
          <a:xfrm>
            <a:off x="6858000" y="5266759"/>
            <a:ext cx="107950" cy="107950"/>
          </a:xfrm>
          <a:prstGeom prst="ellipse">
            <a:avLst/>
          </a:prstGeom>
          <a:noFill/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114FFB"/>
              </a:solidFill>
              <a:effectLst/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5638800" y="6519446"/>
            <a:ext cx="2393950" cy="338554"/>
            <a:chOff x="4572000" y="228600"/>
            <a:chExt cx="2393950" cy="338554"/>
          </a:xfrm>
        </p:grpSpPr>
        <p:sp>
          <p:nvSpPr>
            <p:cNvPr id="29" name="TextBox 28"/>
            <p:cNvSpPr txBox="1"/>
            <p:nvPr/>
          </p:nvSpPr>
          <p:spPr>
            <a:xfrm>
              <a:off x="4572000" y="228600"/>
              <a:ext cx="22621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 smtClean="0"/>
                <a:t>Real PD diameter is ¼ of </a:t>
              </a:r>
              <a:endParaRPr kumimoji="1" lang="ja-JP" altLang="en-US" sz="1600" dirty="0"/>
            </a:p>
          </p:txBody>
        </p:sp>
        <p:sp>
          <p:nvSpPr>
            <p:cNvPr id="30" name="Oval 29"/>
            <p:cNvSpPr/>
            <p:nvPr/>
          </p:nvSpPr>
          <p:spPr bwMode="auto">
            <a:xfrm>
              <a:off x="6858000" y="381000"/>
              <a:ext cx="107950" cy="107950"/>
            </a:xfrm>
            <a:prstGeom prst="ellipse">
              <a:avLst/>
            </a:prstGeom>
            <a:noFill/>
            <a:ln w="12700" cap="flat" cmpd="sng" algn="ctr">
              <a:solidFill>
                <a:srgbClr val="114FF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2400" b="0" i="0" u="none" strike="noStrike" cap="none" normalizeH="0" baseline="0">
                <a:ln>
                  <a:noFill/>
                </a:ln>
                <a:solidFill>
                  <a:srgbClr val="114FFB"/>
                </a:solidFill>
                <a:effectLst/>
                <a:latin typeface="Times New Roman" charset="0"/>
                <a:ea typeface="ヒラギノ明朝 ProN W3" charset="-128"/>
                <a:cs typeface="ヒラギノ明朝 ProN W3" charset="-128"/>
                <a:sym typeface="Times New Roman" charset="0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5486400" y="1600200"/>
            <a:ext cx="2552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Field going to ITM</a:t>
            </a:r>
            <a:endParaRPr kumimoji="1" lang="ja-JP" alt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1295401" y="1600200"/>
            <a:ext cx="17491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ETM09 map</a:t>
            </a:r>
            <a:endParaRPr kumimoji="1" lang="ja-JP" altLang="en-US" dirty="0"/>
          </a:p>
        </p:txBody>
      </p:sp>
      <p:sp>
        <p:nvSpPr>
          <p:cNvPr id="33" name="TextBox 32"/>
          <p:cNvSpPr txBox="1"/>
          <p:nvPr/>
        </p:nvSpPr>
        <p:spPr>
          <a:xfrm rot="16200000">
            <a:off x="-722942" y="5294942"/>
            <a:ext cx="23647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Spiral component</a:t>
            </a:r>
            <a:endParaRPr kumimoji="1" lang="ja-JP" altLang="en-US" dirty="0"/>
          </a:p>
        </p:txBody>
      </p:sp>
      <p:cxnSp>
        <p:nvCxnSpPr>
          <p:cNvPr id="35" name="Straight Arrow Connector 34"/>
          <p:cNvCxnSpPr/>
          <p:nvPr/>
        </p:nvCxnSpPr>
        <p:spPr bwMode="auto">
          <a:xfrm>
            <a:off x="1981200" y="5105400"/>
            <a:ext cx="304800" cy="0"/>
          </a:xfrm>
          <a:prstGeom prst="straightConnector1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39" name="TextBox 38"/>
          <p:cNvSpPr txBox="1"/>
          <p:nvPr/>
        </p:nvSpPr>
        <p:spPr>
          <a:xfrm>
            <a:off x="2438400" y="4495800"/>
            <a:ext cx="659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 smtClean="0"/>
              <a:t>8mm</a:t>
            </a:r>
            <a:endParaRPr kumimoji="1" lang="ja-JP" altLang="en-US" sz="1800" dirty="0"/>
          </a:p>
        </p:txBody>
      </p:sp>
      <p:cxnSp>
        <p:nvCxnSpPr>
          <p:cNvPr id="41" name="Straight Arrow Connector 40"/>
          <p:cNvCxnSpPr/>
          <p:nvPr/>
        </p:nvCxnSpPr>
        <p:spPr bwMode="auto">
          <a:xfrm flipH="1" flipV="1">
            <a:off x="5715000" y="3352800"/>
            <a:ext cx="990600" cy="914400"/>
          </a:xfrm>
          <a:prstGeom prst="straightConnector1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42" name="TextBox 41"/>
          <p:cNvSpPr txBox="1"/>
          <p:nvPr/>
        </p:nvSpPr>
        <p:spPr>
          <a:xfrm>
            <a:off x="4953000" y="2590800"/>
            <a:ext cx="3270584" cy="369332"/>
          </a:xfrm>
          <a:prstGeom prst="rect">
            <a:avLst/>
          </a:prstGeom>
          <a:solidFill>
            <a:srgbClr val="FFFFD9">
              <a:alpha val="60000"/>
            </a:srgb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800" dirty="0" smtClean="0"/>
              <a:t>50cm = 1.064μm / (8mm/4000m)</a:t>
            </a:r>
            <a:endParaRPr kumimoji="1" lang="ja-JP" altLang="en-US" sz="1800" dirty="0"/>
          </a:p>
        </p:txBody>
      </p:sp>
      <p:sp>
        <p:nvSpPr>
          <p:cNvPr id="6" name="Right Arrow 5"/>
          <p:cNvSpPr/>
          <p:nvPr/>
        </p:nvSpPr>
        <p:spPr bwMode="auto">
          <a:xfrm rot="19489251">
            <a:off x="2788927" y="3682009"/>
            <a:ext cx="2565440" cy="315496"/>
          </a:xfrm>
          <a:prstGeom prst="rightArrow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114FFB"/>
              </a:solidFill>
              <a:effectLst/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7727647"/>
      </p:ext>
    </p:extLst>
  </p:cSld>
  <p:clrMapOvr>
    <a:masterClrMapping/>
  </p:clrMapOvr>
  <p:transition xmlns:p14="http://schemas.microsoft.com/office/powerpoint/2010/main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z="3200" dirty="0" smtClean="0"/>
              <a:t>Noise injection by the spiral pattern </a:t>
            </a:r>
            <a:br>
              <a:rPr kumimoji="1" lang="en-US" altLang="ja-JP" sz="3200" dirty="0" smtClean="0"/>
            </a:br>
            <a:r>
              <a:rPr kumimoji="1" lang="en-US" altLang="ja-JP" sz="3200" dirty="0" smtClean="0"/>
              <a:t>on test mass coatings</a:t>
            </a:r>
            <a:endParaRPr kumimoji="1" lang="ja-JP" alt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71D854-2B37-F34D-B850-E2BACB9FDF0A}" type="slidenum">
              <a:rPr lang="en-US" altLang="ja-JP" smtClean="0"/>
              <a:pPr>
                <a:defRPr/>
              </a:pPr>
              <a:t>5</a:t>
            </a:fld>
            <a:endParaRPr lang="en-US" altLang="ja-JP"/>
          </a:p>
        </p:txBody>
      </p:sp>
      <p:pic>
        <p:nvPicPr>
          <p:cNvPr id="6" name="Picture 5" descr="PSD_TestMas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4118" y="918882"/>
            <a:ext cx="4114800" cy="5325035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 bwMode="auto">
          <a:xfrm flipV="1">
            <a:off x="3315555" y="2514600"/>
            <a:ext cx="0" cy="2743200"/>
          </a:xfrm>
          <a:prstGeom prst="line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 flipH="1">
            <a:off x="3124200" y="4800600"/>
            <a:ext cx="762000" cy="0"/>
          </a:xfrm>
          <a:prstGeom prst="straightConnector1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990600" y="4267200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800" dirty="0" err="1" smtClean="0"/>
              <a:t>Phasemap</a:t>
            </a:r>
            <a:r>
              <a:rPr lang="en-US" altLang="ja-JP" sz="1800" dirty="0" smtClean="0"/>
              <a:t> resolution in simulation</a:t>
            </a:r>
            <a:endParaRPr kumimoji="1" lang="ja-JP" altLang="en-US" sz="1800" dirty="0"/>
          </a:p>
        </p:txBody>
      </p:sp>
      <p:sp>
        <p:nvSpPr>
          <p:cNvPr id="24" name="Left Arrow 23"/>
          <p:cNvSpPr/>
          <p:nvPr/>
        </p:nvSpPr>
        <p:spPr bwMode="auto">
          <a:xfrm>
            <a:off x="2743200" y="2667000"/>
            <a:ext cx="533400" cy="152400"/>
          </a:xfrm>
          <a:prstGeom prst="leftArrow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114FFB"/>
              </a:solidFill>
              <a:effectLst/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sp>
        <p:nvSpPr>
          <p:cNvPr id="26" name="Right Arrow 25"/>
          <p:cNvSpPr/>
          <p:nvPr/>
        </p:nvSpPr>
        <p:spPr bwMode="auto">
          <a:xfrm>
            <a:off x="3352800" y="2895600"/>
            <a:ext cx="609600" cy="152400"/>
          </a:xfrm>
          <a:prstGeom prst="rightArrow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114FFB"/>
              </a:solidFill>
              <a:effectLst/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752600" y="1600200"/>
            <a:ext cx="1524000" cy="923330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800" dirty="0" smtClean="0">
                <a:solidFill>
                  <a:srgbClr val="FF0000"/>
                </a:solidFill>
              </a:rPr>
              <a:t>Figure loss by two mirrors </a:t>
            </a:r>
          </a:p>
          <a:p>
            <a:pPr algn="r"/>
            <a:r>
              <a:rPr lang="en-US" altLang="ja-JP" sz="1800" dirty="0" smtClean="0">
                <a:solidFill>
                  <a:srgbClr val="FF0000"/>
                </a:solidFill>
              </a:rPr>
              <a:t>~ 15-20ppm</a:t>
            </a:r>
            <a:endParaRPr kumimoji="1" lang="ja-JP" altLang="en-US" sz="1800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429000" y="3048000"/>
            <a:ext cx="1828800" cy="923330"/>
          </a:xfrm>
          <a:prstGeom prst="rect">
            <a:avLst/>
          </a:prstGeom>
          <a:solidFill>
            <a:srgbClr val="F2F2F2"/>
          </a:solidFill>
        </p:spPr>
        <p:txBody>
          <a:bodyPr wrap="square" rtlCol="0">
            <a:spAutoFit/>
          </a:bodyPr>
          <a:lstStyle/>
          <a:p>
            <a:r>
              <a:rPr lang="en-US" altLang="ja-JP" sz="1800" dirty="0" smtClean="0">
                <a:solidFill>
                  <a:srgbClr val="FF0000"/>
                </a:solidFill>
              </a:rPr>
              <a:t>micro roughness, point scattering</a:t>
            </a:r>
            <a:br>
              <a:rPr lang="en-US" altLang="ja-JP" sz="1800" dirty="0" smtClean="0">
                <a:solidFill>
                  <a:srgbClr val="FF0000"/>
                </a:solidFill>
              </a:rPr>
            </a:br>
            <a:r>
              <a:rPr lang="en-US" altLang="ja-JP" sz="1800" dirty="0" smtClean="0">
                <a:solidFill>
                  <a:srgbClr val="FF0000"/>
                </a:solidFill>
              </a:rPr>
              <a:t> ~ 20 ppm</a:t>
            </a:r>
            <a:endParaRPr kumimoji="1" lang="ja-JP" altLang="en-US" sz="1800" dirty="0">
              <a:solidFill>
                <a:srgbClr val="FF0000"/>
              </a:solidFill>
            </a:endParaRPr>
          </a:p>
        </p:txBody>
      </p:sp>
      <p:cxnSp>
        <p:nvCxnSpPr>
          <p:cNvPr id="36" name="Straight Connector 35"/>
          <p:cNvCxnSpPr/>
          <p:nvPr/>
        </p:nvCxnSpPr>
        <p:spPr bwMode="auto">
          <a:xfrm flipV="1">
            <a:off x="2286000" y="2667000"/>
            <a:ext cx="0" cy="1371600"/>
          </a:xfrm>
          <a:prstGeom prst="line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8" name="TextBox 37"/>
          <p:cNvSpPr txBox="1"/>
          <p:nvPr/>
        </p:nvSpPr>
        <p:spPr>
          <a:xfrm>
            <a:off x="1219200" y="3733800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 smtClean="0"/>
              <a:t>7.83mm</a:t>
            </a:r>
            <a:endParaRPr kumimoji="1" lang="ja-JP" altLang="en-US" sz="1800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/>
          <a:srcRect l="1" t="62322" r="-4534"/>
          <a:stretch/>
        </p:blipFill>
        <p:spPr>
          <a:xfrm>
            <a:off x="6324600" y="2514600"/>
            <a:ext cx="2884539" cy="118483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7010400" y="1828800"/>
            <a:ext cx="1357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 smtClean="0"/>
              <a:t>ETM07 map</a:t>
            </a:r>
            <a:endParaRPr kumimoji="1" lang="ja-JP" altLang="en-US" sz="1800" dirty="0"/>
          </a:p>
        </p:txBody>
      </p:sp>
      <p:pic>
        <p:nvPicPr>
          <p:cNvPr id="25" name="Picture 24" descr="Screen Shot 2014-03-06 at 8.04.35 A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4191000"/>
            <a:ext cx="3377178" cy="253927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6934200" y="3886200"/>
            <a:ext cx="1903085" cy="338554"/>
          </a:xfrm>
          <a:prstGeom prst="rect">
            <a:avLst/>
          </a:prstGeom>
          <a:solidFill>
            <a:srgbClr val="F2F2F2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T1300354 by PF,HY</a:t>
            </a:r>
            <a:endParaRPr kumimoji="1" lang="ja-JP" altLang="en-US" sz="1600" dirty="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5400" y="1828800"/>
            <a:ext cx="1855614" cy="1828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29000" y="5334000"/>
            <a:ext cx="2743200" cy="1384995"/>
          </a:xfrm>
          <a:prstGeom prst="rect">
            <a:avLst/>
          </a:prstGeom>
          <a:solidFill>
            <a:srgbClr val="F2F2F2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main beam ⇒</a:t>
            </a:r>
          </a:p>
          <a:p>
            <a:r>
              <a:rPr lang="en-US" altLang="ja-JP" sz="1400" dirty="0" smtClean="0"/>
              <a:t>ETM reflection ⇒</a:t>
            </a:r>
          </a:p>
          <a:p>
            <a:r>
              <a:rPr lang="en-US" altLang="ja-JP" sz="1400" dirty="0" smtClean="0"/>
              <a:t>larger angle scattering into cone ⇒</a:t>
            </a:r>
          </a:p>
          <a:p>
            <a:r>
              <a:rPr lang="en-US" altLang="ja-JP" sz="1400" dirty="0"/>
              <a:t>r</a:t>
            </a:r>
            <a:r>
              <a:rPr lang="en-US" altLang="ja-JP" sz="1400" dirty="0" smtClean="0"/>
              <a:t>eflected by beam tube baffles ⇒</a:t>
            </a:r>
          </a:p>
          <a:p>
            <a:r>
              <a:rPr kumimoji="1" lang="en-US" altLang="ja-JP" sz="1400" dirty="0" smtClean="0"/>
              <a:t>back scattered into ETM </a:t>
            </a:r>
            <a:r>
              <a:rPr lang="en-US" altLang="ja-JP" sz="1400" dirty="0" smtClean="0"/>
              <a:t>⇒</a:t>
            </a:r>
          </a:p>
          <a:p>
            <a:r>
              <a:rPr kumimoji="1" lang="en-US" altLang="ja-JP" sz="1400" dirty="0" smtClean="0"/>
              <a:t>merged into the main beam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637532222"/>
      </p:ext>
    </p:extLst>
  </p:cSld>
  <p:clrMapOvr>
    <a:masterClrMapping/>
  </p:clrMapOvr>
  <p:transition xmlns:p14="http://schemas.microsoft.com/office/powerpoint/2010/main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8077200" cy="1371600"/>
          </a:xfrm>
        </p:spPr>
        <p:txBody>
          <a:bodyPr/>
          <a:lstStyle/>
          <a:p>
            <a:r>
              <a:rPr kumimoji="1" lang="en-US" altLang="ja-JP" dirty="0" smtClean="0"/>
              <a:t>Loss : </a:t>
            </a:r>
            <a:br>
              <a:rPr kumimoji="1" lang="en-US" altLang="ja-JP" dirty="0" smtClean="0"/>
            </a:br>
            <a:r>
              <a:rPr kumimoji="1" lang="en-US" altLang="ja-JP" dirty="0" smtClean="0"/>
              <a:t>measurement </a:t>
            </a:r>
            <a:r>
              <a:rPr kumimoji="1" lang="en-US" altLang="ja-JP" dirty="0" err="1" smtClean="0"/>
              <a:t>vs</a:t>
            </a:r>
            <a:r>
              <a:rPr kumimoji="1" lang="en-US" altLang="ja-JP" dirty="0" smtClean="0"/>
              <a:t> model with COC data</a:t>
            </a:r>
            <a:endParaRPr kumimoji="1" lang="ja-JP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9254" y="1676400"/>
            <a:ext cx="4343400" cy="4572000"/>
          </a:xfrm>
        </p:spPr>
        <p:txBody>
          <a:bodyPr/>
          <a:lstStyle/>
          <a:p>
            <a:r>
              <a:rPr kumimoji="1" lang="en-US" altLang="ja-JP" dirty="0"/>
              <a:t>a</a:t>
            </a:r>
            <a:r>
              <a:rPr kumimoji="1" lang="en-US" altLang="ja-JP" dirty="0" smtClean="0"/>
              <a:t>log13414 ETMY scattering</a:t>
            </a:r>
          </a:p>
          <a:p>
            <a:pPr lvl="1"/>
            <a:r>
              <a:rPr kumimoji="1" lang="en-US" altLang="ja-JP" dirty="0" smtClean="0"/>
              <a:t>Total : 36ppm</a:t>
            </a:r>
          </a:p>
          <a:p>
            <a:pPr lvl="1"/>
            <a:r>
              <a:rPr kumimoji="1" lang="en-US" altLang="ja-JP" dirty="0" smtClean="0"/>
              <a:t>Point scattering : 18ppm</a:t>
            </a:r>
          </a:p>
          <a:p>
            <a:r>
              <a:rPr kumimoji="1" lang="en-US" altLang="ja-JP" dirty="0"/>
              <a:t>a</a:t>
            </a:r>
            <a:r>
              <a:rPr kumimoji="1" lang="en-US" altLang="ja-JP" dirty="0" smtClean="0"/>
              <a:t>log13769 Best round trip loss 85ppm</a:t>
            </a:r>
          </a:p>
          <a:p>
            <a:pPr lvl="1"/>
            <a:r>
              <a:rPr kumimoji="1" lang="en-US" altLang="ja-JP" dirty="0" smtClean="0"/>
              <a:t>Extra 30-40ppm, where???</a:t>
            </a:r>
          </a:p>
          <a:p>
            <a:r>
              <a:rPr kumimoji="1" lang="en-US" altLang="ja-JP" dirty="0" smtClean="0"/>
              <a:t>COC data + Model</a:t>
            </a:r>
          </a:p>
          <a:p>
            <a:pPr lvl="1"/>
            <a:r>
              <a:rPr kumimoji="1" lang="en-US" altLang="ja-JP" dirty="0" smtClean="0"/>
              <a:t>Round trip loss error &lt; 14ppm</a:t>
            </a:r>
          </a:p>
          <a:p>
            <a:pPr lvl="1"/>
            <a:r>
              <a:rPr kumimoji="1" lang="en-US" altLang="ja-JP" dirty="0" smtClean="0"/>
              <a:t>Integrated scattering</a:t>
            </a:r>
          </a:p>
          <a:p>
            <a:pPr lvl="2"/>
            <a:r>
              <a:rPr kumimoji="1" lang="en-US" altLang="ja-JP" dirty="0" smtClean="0"/>
              <a:t>7.5ppm by LMA</a:t>
            </a:r>
          </a:p>
          <a:p>
            <a:pPr lvl="2"/>
            <a:r>
              <a:rPr kumimoji="1" lang="en-US" altLang="ja-JP" dirty="0" smtClean="0"/>
              <a:t>9.3ppm by Caltech</a:t>
            </a:r>
          </a:p>
          <a:p>
            <a:pPr lvl="1"/>
            <a:r>
              <a:rPr kumimoji="1" lang="en-US" altLang="ja-JP" dirty="0" err="1" smtClean="0"/>
              <a:t>Zygo</a:t>
            </a:r>
            <a:r>
              <a:rPr kumimoji="1" lang="en-US" altLang="ja-JP" dirty="0" smtClean="0"/>
              <a:t> </a:t>
            </a:r>
            <a:r>
              <a:rPr kumimoji="1" lang="en-US" altLang="ja-JP" dirty="0" err="1" smtClean="0"/>
              <a:t>rms</a:t>
            </a:r>
            <a:r>
              <a:rPr kumimoji="1" lang="en-US" altLang="ja-JP" dirty="0" smtClean="0"/>
              <a:t> ⇒ loss(</a:t>
            </a:r>
            <a:r>
              <a:rPr kumimoji="1" lang="en-US" altLang="ja-JP" dirty="0"/>
              <a:t>&lt;1mm) </a:t>
            </a:r>
            <a:r>
              <a:rPr kumimoji="1" lang="en-US" altLang="ja-JP" dirty="0" smtClean="0"/>
              <a:t>&lt; 1ppm</a:t>
            </a:r>
          </a:p>
          <a:p>
            <a:pPr lvl="1"/>
            <a:r>
              <a:rPr kumimoji="1" lang="en-US" altLang="ja-JP" dirty="0" smtClean="0"/>
              <a:t>PSD ⇒ loss(&lt;5mm) &lt; 1ppm</a:t>
            </a:r>
          </a:p>
          <a:p>
            <a:pPr lvl="1"/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71D854-2B37-F34D-B850-E2BACB9FDF0A}" type="slidenum">
              <a:rPr lang="en-US" altLang="ja-JP" smtClean="0"/>
              <a:pPr>
                <a:defRPr/>
              </a:pPr>
              <a:t>6</a:t>
            </a:fld>
            <a:endParaRPr lang="en-US" altLang="ja-JP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438400"/>
            <a:ext cx="4394200" cy="4127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3200" y="1600200"/>
            <a:ext cx="3886199" cy="838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 smtClean="0"/>
              <a:t>Phasemap</a:t>
            </a:r>
            <a:r>
              <a:rPr kumimoji="1" lang="en-US" altLang="ja-JP" dirty="0" smtClean="0"/>
              <a:t> and Caltech/LMA scattering loss measurements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79661054"/>
      </p:ext>
    </p:extLst>
  </p:cSld>
  <p:clrMapOvr>
    <a:masterClrMapping/>
  </p:clrMapOvr>
  <p:transition xmlns:p14="http://schemas.microsoft.com/office/powerpoint/2010/main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 bwMode="auto">
          <a:xfrm>
            <a:off x="381000" y="4800600"/>
            <a:ext cx="8382000" cy="1219200"/>
          </a:xfrm>
          <a:prstGeom prst="rect">
            <a:avLst/>
          </a:prstGeom>
          <a:solidFill>
            <a:srgbClr val="FFFFD9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114FFB"/>
              </a:solidFill>
              <a:effectLst/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7848600" cy="1371600"/>
          </a:xfrm>
        </p:spPr>
        <p:txBody>
          <a:bodyPr/>
          <a:lstStyle/>
          <a:p>
            <a:r>
              <a:rPr kumimoji="1" lang="en-US" altLang="ja-JP" dirty="0" smtClean="0"/>
              <a:t>Analytic formula in the forward region</a:t>
            </a:r>
            <a:br>
              <a:rPr kumimoji="1" lang="en-US" altLang="ja-JP" dirty="0" smtClean="0"/>
            </a:br>
            <a:r>
              <a:rPr kumimoji="1" lang="en-US" altLang="ja-JP" sz="2800" dirty="0" err="1" smtClean="0"/>
              <a:t>Huygen’s</a:t>
            </a:r>
            <a:r>
              <a:rPr kumimoji="1" lang="en-US" altLang="ja-JP" sz="2800" dirty="0" smtClean="0"/>
              <a:t> integral with Fresnel </a:t>
            </a:r>
            <a:r>
              <a:rPr kumimoji="1" lang="en-US" altLang="ja-JP" sz="2800" dirty="0" err="1" smtClean="0"/>
              <a:t>appr</a:t>
            </a:r>
            <a:r>
              <a:rPr kumimoji="1" lang="en-US" altLang="ja-JP" sz="2800" dirty="0" smtClean="0"/>
              <a:t>.</a:t>
            </a:r>
            <a:endParaRPr kumimoji="1" lang="ja-JP" alt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71D854-2B37-F34D-B850-E2BACB9FDF0A}" type="slidenum">
              <a:rPr lang="en-US" altLang="ja-JP" smtClean="0"/>
              <a:pPr>
                <a:defRPr/>
              </a:pPr>
              <a:t>7</a:t>
            </a:fld>
            <a:endParaRPr lang="en-US" altLang="ja-JP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6235117"/>
              </p:ext>
            </p:extLst>
          </p:nvPr>
        </p:nvGraphicFramePr>
        <p:xfrm>
          <a:off x="3962400" y="1828800"/>
          <a:ext cx="4953000" cy="13798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4" name="Equation" r:id="rId3" imgW="3759200" imgH="1092200" progId="Equation.DSMT4">
                  <p:embed/>
                </p:oleObj>
              </mc:Choice>
              <mc:Fallback>
                <p:oleObj name="Equation" r:id="rId3" imgW="3759200" imgH="1092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62400" y="1828800"/>
                        <a:ext cx="4953000" cy="13798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8008113"/>
              </p:ext>
            </p:extLst>
          </p:nvPr>
        </p:nvGraphicFramePr>
        <p:xfrm>
          <a:off x="533400" y="3505200"/>
          <a:ext cx="6440488" cy="1206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5" name="Equation" r:id="rId5" imgW="5016500" imgH="939800" progId="Equation.DSMT4">
                  <p:embed/>
                </p:oleObj>
              </mc:Choice>
              <mc:Fallback>
                <p:oleObj name="Equation" r:id="rId5" imgW="5016500" imgH="939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33400" y="3505200"/>
                        <a:ext cx="6440488" cy="1206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7162800" y="3581400"/>
            <a:ext cx="18868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small aberration</a:t>
            </a:r>
            <a:endParaRPr kumimoji="1" lang="ja-JP" alt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7239000" y="4191000"/>
            <a:ext cx="17160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Fresnel </a:t>
            </a:r>
            <a:r>
              <a:rPr kumimoji="1" lang="en-US" altLang="ja-JP" sz="2000" dirty="0" err="1" smtClean="0"/>
              <a:t>approx</a:t>
            </a:r>
            <a:endParaRPr kumimoji="1" lang="ja-JP" alt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457200" y="4800600"/>
            <a:ext cx="78339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Tiny source : </a:t>
            </a:r>
            <a:r>
              <a:rPr kumimoji="1" lang="en-US" altLang="ja-JP" dirty="0" err="1" smtClean="0"/>
              <a:t>dF</a:t>
            </a:r>
            <a:r>
              <a:rPr lang="en-US" altLang="ja-JP" dirty="0"/>
              <a:t> </a:t>
            </a:r>
            <a:r>
              <a:rPr lang="en-US" altLang="ja-JP" dirty="0" smtClean="0"/>
              <a:t>⇒ </a:t>
            </a:r>
            <a:r>
              <a:rPr lang="en-US" altLang="ja-JP" dirty="0" err="1" smtClean="0"/>
              <a:t>const</a:t>
            </a:r>
            <a:r>
              <a:rPr lang="en-US" altLang="ja-JP" dirty="0" smtClean="0"/>
              <a:t> BRDF ⇒ </a:t>
            </a:r>
            <a:r>
              <a:rPr lang="en-US" altLang="ja-JP" dirty="0">
                <a:solidFill>
                  <a:srgbClr val="FF0000"/>
                </a:solidFill>
              </a:rPr>
              <a:t>2</a:t>
            </a:r>
            <a:r>
              <a:rPr lang="en-US" altLang="ja-JP" dirty="0" smtClean="0">
                <a:solidFill>
                  <a:srgbClr val="FF0000"/>
                </a:solidFill>
              </a:rPr>
              <a:t>π </a:t>
            </a:r>
            <a:r>
              <a:rPr lang="en-US" altLang="ja-JP" dirty="0" err="1" smtClean="0">
                <a:solidFill>
                  <a:srgbClr val="FF0000"/>
                </a:solidFill>
              </a:rPr>
              <a:t>dS</a:t>
            </a:r>
            <a:r>
              <a:rPr lang="en-US" altLang="ja-JP" dirty="0" smtClean="0">
                <a:solidFill>
                  <a:srgbClr val="FF0000"/>
                </a:solidFill>
              </a:rPr>
              <a:t> / λ</a:t>
            </a:r>
            <a:r>
              <a:rPr lang="en-US" altLang="ja-JP" baseline="30000" dirty="0" smtClean="0">
                <a:solidFill>
                  <a:srgbClr val="FF0000"/>
                </a:solidFill>
              </a:rPr>
              <a:t>2</a:t>
            </a:r>
            <a:r>
              <a:rPr lang="en-US" altLang="ja-JP" dirty="0" smtClean="0">
                <a:solidFill>
                  <a:srgbClr val="FF0000"/>
                </a:solidFill>
              </a:rPr>
              <a:t> </a:t>
            </a:r>
            <a:r>
              <a:rPr lang="en-US" altLang="ja-JP" dirty="0" smtClean="0"/>
              <a:t>x true scattering </a:t>
            </a:r>
            <a:endParaRPr kumimoji="1" lang="ja-JP" altLang="en-US" dirty="0"/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4701381"/>
              </p:ext>
            </p:extLst>
          </p:nvPr>
        </p:nvGraphicFramePr>
        <p:xfrm>
          <a:off x="2209800" y="5305136"/>
          <a:ext cx="5719762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6" name="Equation" r:id="rId7" imgW="4343400" imgH="520700" progId="Equation.DSMT4">
                  <p:embed/>
                </p:oleObj>
              </mc:Choice>
              <mc:Fallback>
                <p:oleObj name="Equation" r:id="rId7" imgW="4343400" imgH="520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209800" y="5305136"/>
                        <a:ext cx="5719762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533400" y="5410200"/>
            <a:ext cx="16300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PSD to </a:t>
            </a:r>
            <a:r>
              <a:rPr kumimoji="1" lang="en-US" altLang="ja-JP" dirty="0" err="1" smtClean="0"/>
              <a:t>dF</a:t>
            </a:r>
            <a:r>
              <a:rPr kumimoji="1" lang="en-US" altLang="ja-JP" dirty="0" smtClean="0"/>
              <a:t> :</a:t>
            </a:r>
            <a:endParaRPr kumimoji="1" lang="ja-JP" alt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048000" y="6019800"/>
            <a:ext cx="51022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err="1" smtClean="0"/>
              <a:t>Δ</a:t>
            </a:r>
            <a:r>
              <a:rPr kumimoji="1" lang="en-US" altLang="ja-JP" sz="2000" dirty="0" smtClean="0"/>
              <a:t> : 2D amplitude spectral density, ε~1/a few cm</a:t>
            </a:r>
            <a:endParaRPr kumimoji="1" lang="ja-JP" altLang="en-US" sz="20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8600" y="1752600"/>
            <a:ext cx="3479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981394"/>
      </p:ext>
    </p:extLst>
  </p:cSld>
  <p:clrMapOvr>
    <a:masterClrMapping/>
  </p:clrMapOvr>
  <p:transition xmlns:p14="http://schemas.microsoft.com/office/powerpoint/2010/main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Baffle PD capturing ETMY scatter</a:t>
            </a:r>
            <a:br>
              <a:rPr kumimoji="1" lang="en-US" altLang="ja-JP" dirty="0" smtClean="0"/>
            </a:br>
            <a:r>
              <a:rPr kumimoji="1" lang="en-US" altLang="ja-JP" sz="2400" dirty="0" err="1" smtClean="0"/>
              <a:t>phasemap</a:t>
            </a:r>
            <a:r>
              <a:rPr kumimoji="1" lang="en-US" altLang="ja-JP" sz="2400" dirty="0" smtClean="0"/>
              <a:t> resolution ~ 2mm ⇒ covers 1m</a:t>
            </a:r>
            <a:endParaRPr kumimoji="1" lang="ja-JP" alt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428038" y="6295459"/>
            <a:ext cx="312737" cy="317500"/>
          </a:xfrm>
        </p:spPr>
        <p:txBody>
          <a:bodyPr/>
          <a:lstStyle/>
          <a:p>
            <a:pPr>
              <a:defRPr/>
            </a:pPr>
            <a:fld id="{CC71D854-2B37-F34D-B850-E2BACB9FDF0A}" type="slidenum">
              <a:rPr lang="en-US" altLang="ja-JP" smtClean="0"/>
              <a:pPr>
                <a:defRPr/>
              </a:pPr>
              <a:t>8</a:t>
            </a:fld>
            <a:endParaRPr lang="en-US" altLang="ja-JP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9879821"/>
              </p:ext>
            </p:extLst>
          </p:nvPr>
        </p:nvGraphicFramePr>
        <p:xfrm>
          <a:off x="228600" y="2286000"/>
          <a:ext cx="3657599" cy="23537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1025"/>
                <a:gridCol w="598516"/>
                <a:gridCol w="665018"/>
                <a:gridCol w="731520"/>
                <a:gridCol w="731520"/>
              </a:tblGrid>
              <a:tr h="556751">
                <a:tc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PD1</a:t>
                      </a:r>
                      <a:endParaRPr kumimoji="1" lang="ja-JP" altLang="en-US" sz="1600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PD2</a:t>
                      </a:r>
                      <a:endParaRPr kumimoji="1" lang="ja-JP" altLang="en-US" sz="1600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PD3</a:t>
                      </a:r>
                      <a:endParaRPr kumimoji="1" lang="ja-JP" altLang="en-US" sz="1600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PD4</a:t>
                      </a:r>
                      <a:endParaRPr kumimoji="1" lang="ja-JP" altLang="en-US" sz="160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655319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location</a:t>
                      </a:r>
                    </a:p>
                    <a:p>
                      <a:r>
                        <a:rPr kumimoji="1" lang="en-US" altLang="ja-JP" sz="1600" dirty="0" smtClean="0"/>
                        <a:t>(mm)</a:t>
                      </a:r>
                      <a:endParaRPr kumimoji="1" lang="ja-JP" alt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600" dirty="0" smtClean="0"/>
                        <a:t>200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600" dirty="0" smtClean="0"/>
                        <a:t>438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600" dirty="0" smtClean="0"/>
                        <a:t>435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600" dirty="0" smtClean="0"/>
                        <a:t>217</a:t>
                      </a:r>
                      <a:endParaRPr kumimoji="1" lang="ja-JP" altLang="en-US" sz="160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533401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data</a:t>
                      </a:r>
                      <a:endParaRPr kumimoji="1" lang="ja-JP" alt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600" dirty="0" smtClean="0"/>
                        <a:t>768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600" dirty="0" smtClean="0"/>
                        <a:t>118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600" dirty="0" smtClean="0"/>
                        <a:t>48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600" dirty="0" smtClean="0"/>
                        <a:t>352</a:t>
                      </a:r>
                      <a:endParaRPr kumimoji="1" lang="ja-JP" altLang="en-US" sz="160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608299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FOGP</a:t>
                      </a:r>
                      <a:endParaRPr kumimoji="1" lang="ja-JP" alt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600" dirty="0" smtClean="0"/>
                        <a:t>863</a:t>
                      </a:r>
                      <a:endParaRPr kumimoji="1" lang="ja-JP" altLang="en-US" sz="1600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600" dirty="0" smtClean="0"/>
                        <a:t>15</a:t>
                      </a:r>
                      <a:endParaRPr kumimoji="1" lang="ja-JP" altLang="en-US" sz="1600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600" dirty="0" smtClean="0"/>
                        <a:t>3 (5)</a:t>
                      </a:r>
                      <a:endParaRPr kumimoji="1" lang="ja-JP" altLang="en-US" sz="1600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600" dirty="0" smtClean="0"/>
                        <a:t>625</a:t>
                      </a:r>
                      <a:endParaRPr kumimoji="1" lang="ja-JP" altLang="en-US" sz="160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04800" y="1676400"/>
            <a:ext cx="3484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BRDF </a:t>
            </a:r>
            <a:r>
              <a:rPr lang="en-US" altLang="ja-JP" dirty="0" smtClean="0"/>
              <a:t>on </a:t>
            </a:r>
            <a:r>
              <a:rPr kumimoji="1" lang="en-US" altLang="ja-JP" dirty="0" smtClean="0"/>
              <a:t>ITMY baffl</a:t>
            </a:r>
            <a:r>
              <a:rPr lang="en-US" altLang="ja-JP" dirty="0" smtClean="0"/>
              <a:t>e PD</a:t>
            </a:r>
            <a:endParaRPr kumimoji="1" lang="ja-JP" altLang="en-US" dirty="0"/>
          </a:p>
        </p:txBody>
      </p:sp>
      <p:pic>
        <p:nvPicPr>
          <p:cNvPr id="8" name="Picture 7" descr="ETMYscatOnITMY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1" t="6449" r="13878" b="8557"/>
          <a:stretch/>
        </p:blipFill>
        <p:spPr>
          <a:xfrm>
            <a:off x="4038600" y="1958409"/>
            <a:ext cx="5145689" cy="4670991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 bwMode="auto">
          <a:xfrm>
            <a:off x="6318250" y="3152210"/>
            <a:ext cx="107950" cy="107950"/>
          </a:xfrm>
          <a:prstGeom prst="ellipse">
            <a:avLst/>
          </a:prstGeom>
          <a:noFill/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114FFB"/>
              </a:solidFill>
              <a:effectLst/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7038975" y="3847534"/>
            <a:ext cx="107950" cy="107950"/>
          </a:xfrm>
          <a:prstGeom prst="ellipse">
            <a:avLst/>
          </a:prstGeom>
          <a:noFill/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114FFB"/>
              </a:solidFill>
              <a:effectLst/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5607050" y="4018984"/>
            <a:ext cx="107950" cy="107950"/>
          </a:xfrm>
          <a:prstGeom prst="ellipse">
            <a:avLst/>
          </a:prstGeom>
          <a:noFill/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114FFB"/>
              </a:solidFill>
              <a:effectLst/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6321425" y="4561909"/>
            <a:ext cx="107950" cy="107950"/>
          </a:xfrm>
          <a:prstGeom prst="ellipse">
            <a:avLst/>
          </a:prstGeom>
          <a:noFill/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114FFB"/>
              </a:solidFill>
              <a:effectLst/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6858000" y="5266759"/>
            <a:ext cx="107950" cy="107950"/>
          </a:xfrm>
          <a:prstGeom prst="ellipse">
            <a:avLst/>
          </a:prstGeom>
          <a:noFill/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114FFB"/>
              </a:solidFill>
              <a:effectLst/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5638800" y="6519446"/>
            <a:ext cx="2393950" cy="338554"/>
            <a:chOff x="4572000" y="228600"/>
            <a:chExt cx="2393950" cy="338554"/>
          </a:xfrm>
        </p:grpSpPr>
        <p:sp>
          <p:nvSpPr>
            <p:cNvPr id="14" name="TextBox 13"/>
            <p:cNvSpPr txBox="1"/>
            <p:nvPr/>
          </p:nvSpPr>
          <p:spPr>
            <a:xfrm>
              <a:off x="4572000" y="228600"/>
              <a:ext cx="22621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 smtClean="0"/>
                <a:t>Real PD diameter is ¼ of </a:t>
              </a:r>
              <a:endParaRPr kumimoji="1" lang="ja-JP" altLang="en-US" sz="1600" dirty="0"/>
            </a:p>
          </p:txBody>
        </p:sp>
        <p:sp>
          <p:nvSpPr>
            <p:cNvPr id="15" name="Oval 14"/>
            <p:cNvSpPr/>
            <p:nvPr/>
          </p:nvSpPr>
          <p:spPr bwMode="auto">
            <a:xfrm>
              <a:off x="6858000" y="381000"/>
              <a:ext cx="107950" cy="107950"/>
            </a:xfrm>
            <a:prstGeom prst="ellipse">
              <a:avLst/>
            </a:prstGeom>
            <a:noFill/>
            <a:ln w="12700" cap="flat" cmpd="sng" algn="ctr">
              <a:solidFill>
                <a:srgbClr val="114FF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2400" b="0" i="0" u="none" strike="noStrike" cap="none" normalizeH="0" baseline="0">
                <a:ln>
                  <a:noFill/>
                </a:ln>
                <a:solidFill>
                  <a:srgbClr val="114FFB"/>
                </a:solidFill>
                <a:effectLst/>
                <a:latin typeface="Times New Roman" charset="0"/>
                <a:ea typeface="ヒラギノ明朝 ProN W3" charset="-128"/>
                <a:cs typeface="ヒラギノ明朝 ProN W3" charset="-128"/>
                <a:sym typeface="Times New Roman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52400" y="5029200"/>
            <a:ext cx="373456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PSD(f)=2500 f(m)</a:t>
            </a:r>
            <a:r>
              <a:rPr kumimoji="1" lang="en-US" altLang="ja-JP" sz="2000" baseline="30000" dirty="0" smtClean="0"/>
              <a:t>-2</a:t>
            </a:r>
            <a:r>
              <a:rPr kumimoji="1" lang="en-US" altLang="ja-JP" sz="2000" dirty="0" smtClean="0"/>
              <a:t> nm</a:t>
            </a:r>
            <a:r>
              <a:rPr kumimoji="1" lang="en-US" altLang="ja-JP" sz="2000" baseline="30000" dirty="0" smtClean="0"/>
              <a:t>2</a:t>
            </a:r>
            <a:r>
              <a:rPr kumimoji="1" lang="en-US" altLang="ja-JP" sz="2000" dirty="0" smtClean="0"/>
              <a:t> mm</a:t>
            </a:r>
          </a:p>
          <a:p>
            <a:r>
              <a:rPr kumimoji="1" lang="en-US" altLang="ja-JP" sz="2000" dirty="0" smtClean="0"/>
              <a:t>⇒ BRDF = 20 (big error) at 45cm</a:t>
            </a:r>
          </a:p>
          <a:p>
            <a:r>
              <a:rPr lang="en-US" altLang="ja-JP" sz="2000" dirty="0" smtClean="0"/>
              <a:t>             by using </a:t>
            </a:r>
            <a:r>
              <a:rPr lang="en-US" altLang="ja-JP" sz="2000" dirty="0" err="1" smtClean="0"/>
              <a:t>Huygen+Fresnel</a:t>
            </a:r>
            <a:endParaRPr kumimoji="1" lang="ja-JP" altLang="en-US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5486400" y="1671935"/>
            <a:ext cx="2552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Field going to ITM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24173841"/>
      </p:ext>
    </p:extLst>
  </p:cSld>
  <p:clrMapOvr>
    <a:masterClrMapping/>
  </p:clrMapOvr>
  <p:transition xmlns:p14="http://schemas.microsoft.com/office/powerpoint/2010/main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7848600" cy="1371600"/>
          </a:xfrm>
        </p:spPr>
        <p:txBody>
          <a:bodyPr/>
          <a:lstStyle/>
          <a:p>
            <a:r>
              <a:rPr kumimoji="1" lang="en-US" altLang="ja-JP" dirty="0" smtClean="0"/>
              <a:t>Details of ETM09 spiral effect</a:t>
            </a:r>
            <a:br>
              <a:rPr kumimoji="1" lang="en-US" altLang="ja-JP" dirty="0" smtClean="0"/>
            </a:br>
            <a:r>
              <a:rPr kumimoji="1" lang="en-US" altLang="ja-JP" sz="2400" dirty="0" smtClean="0"/>
              <a:t>PD1,4 edge of central peak, PD 2,3 edge of 50cm ring</a:t>
            </a:r>
            <a:endParaRPr kumimoji="1" lang="ja-JP" alt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71D854-2B37-F34D-B850-E2BACB9FDF0A}" type="slidenum">
              <a:rPr lang="en-US" altLang="ja-JP" smtClean="0"/>
              <a:pPr>
                <a:defRPr/>
              </a:pPr>
              <a:t>9</a:t>
            </a:fld>
            <a:endParaRPr lang="en-US" altLang="ja-JP"/>
          </a:p>
        </p:txBody>
      </p:sp>
      <p:pic>
        <p:nvPicPr>
          <p:cNvPr id="6" name="Picture 5" descr="FieldFromETM09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456" y="1752600"/>
            <a:ext cx="5423647" cy="4191000"/>
          </a:xfrm>
          <a:prstGeom prst="rect">
            <a:avLst/>
          </a:prstGeom>
        </p:spPr>
      </p:pic>
      <p:pic>
        <p:nvPicPr>
          <p:cNvPr id="8" name="Picture 7" descr="ETM9_xsec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600200"/>
            <a:ext cx="3352799" cy="2590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14800" y="5254823"/>
            <a:ext cx="4639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chemeClr val="tx2"/>
                </a:solidFill>
              </a:rPr>
              <a:t>10</a:t>
            </a:r>
            <a:r>
              <a:rPr kumimoji="1" lang="en-US" altLang="ja-JP" sz="1400" baseline="30000" dirty="0" smtClean="0">
                <a:solidFill>
                  <a:schemeClr val="tx2"/>
                </a:solidFill>
              </a:rPr>
              <a:t>-5</a:t>
            </a:r>
            <a:endParaRPr kumimoji="1" lang="ja-JP" altLang="en-US" sz="1400" dirty="0">
              <a:solidFill>
                <a:schemeClr val="tx2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8077200" y="3505200"/>
            <a:ext cx="457200" cy="533400"/>
          </a:xfrm>
          <a:prstGeom prst="line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 flipH="1">
            <a:off x="4495800" y="3505200"/>
            <a:ext cx="2286000" cy="533400"/>
          </a:xfrm>
          <a:prstGeom prst="line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7" name="Picture 16" descr="ETM9Spiral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6" t="6824" r="8746" b="7958"/>
          <a:stretch/>
        </p:blipFill>
        <p:spPr>
          <a:xfrm>
            <a:off x="533400" y="4191000"/>
            <a:ext cx="2969445" cy="2341839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 bwMode="auto">
          <a:xfrm>
            <a:off x="7696200" y="2971800"/>
            <a:ext cx="533400" cy="0"/>
          </a:xfrm>
          <a:prstGeom prst="straightConnector1">
            <a:avLst/>
          </a:prstGeom>
          <a:solidFill>
            <a:srgbClr val="D49FFF"/>
          </a:solidFill>
          <a:ln w="12700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7696200" y="2571690"/>
            <a:ext cx="961246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FF0000"/>
                </a:solidFill>
              </a:rPr>
              <a:t>4.3ppm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856442"/>
      </p:ext>
    </p:extLst>
  </p:cSld>
  <p:clrMapOvr>
    <a:masterClrMapping/>
  </p:clrMapOvr>
  <p:transition xmlns:p14="http://schemas.microsoft.com/office/powerpoint/2010/main"/>
</p:sld>
</file>

<file path=ppt/theme/theme1.xml><?xml version="1.0" encoding="utf-8"?>
<a:theme xmlns:a="http://schemas.openxmlformats.org/drawingml/2006/main" name="Title &amp; Bullets">
  <a:themeElements>
    <a:clrScheme name="">
      <a:dk1>
        <a:srgbClr val="114FFB"/>
      </a:dk1>
      <a:lt1>
        <a:srgbClr val="FFFFFF"/>
      </a:lt1>
      <a:dk2>
        <a:srgbClr val="000000"/>
      </a:dk2>
      <a:lt2>
        <a:srgbClr val="808080"/>
      </a:lt2>
      <a:accent1>
        <a:srgbClr val="D49FFF"/>
      </a:accent1>
      <a:accent2>
        <a:srgbClr val="333399"/>
      </a:accent2>
      <a:accent3>
        <a:srgbClr val="FFFFFF"/>
      </a:accent3>
      <a:accent4>
        <a:srgbClr val="0D42D6"/>
      </a:accent4>
      <a:accent5>
        <a:srgbClr val="E6CDF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Helvetica"/>
        <a:ea typeface="ヒラギノ角ゴ ProN W3"/>
        <a:cs typeface="ヒラギノ角ゴ ProN W3"/>
      </a:majorFont>
      <a:minorFont>
        <a:latin typeface="Helvetica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D49FFF"/>
        </a:solidFill>
        <a:ln w="12700" cap="flat" cmpd="sng" algn="ctr">
          <a:solidFill>
            <a:srgbClr val="114FFB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114FFB"/>
            </a:solidFill>
            <a:effectLst/>
            <a:latin typeface="Times New Roman" charset="0"/>
            <a:ea typeface="ヒラギノ明朝 ProN W3" charset="-128"/>
            <a:cs typeface="ヒラギノ明朝 ProN W3" charset="-128"/>
            <a:sym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D49FFF"/>
        </a:solidFill>
        <a:ln w="12700" cap="flat" cmpd="sng" algn="ctr">
          <a:solidFill>
            <a:srgbClr val="114FFB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114FFB"/>
            </a:solidFill>
            <a:effectLst/>
            <a:latin typeface="Times New Roman" charset="0"/>
            <a:ea typeface="ヒラギノ明朝 ProN W3" charset="-128"/>
            <a:cs typeface="ヒラギノ明朝 ProN W3" charset="-128"/>
            <a:sym typeface="Times New Roman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24981</TotalTime>
  <Pages>0</Pages>
  <Words>768</Words>
  <Characters>0</Characters>
  <Application>Microsoft Macintosh PowerPoint</Application>
  <PresentationFormat>On-screen Show (4:3)</PresentationFormat>
  <Lines>0</Lines>
  <Paragraphs>180</Paragraphs>
  <Slides>18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Title &amp; Bullets</vt:lpstr>
      <vt:lpstr>Equation</vt:lpstr>
      <vt:lpstr>Optical Simulation vs Reality at LLO Hiro Yamamoto   LIGO lab/Caltech</vt:lpstr>
      <vt:lpstr>aLIGO optics scattering loss by wavelength</vt:lpstr>
      <vt:lpstr>COC data and modeling</vt:lpstr>
      <vt:lpstr>Details of ETM09 spiral effect</vt:lpstr>
      <vt:lpstr>Noise injection by the spiral pattern  on test mass coatings</vt:lpstr>
      <vt:lpstr>Loss :  measurement vs model with COC data</vt:lpstr>
      <vt:lpstr>Analytic formula in the forward region Huygen’s integral with Fresnel appr.</vt:lpstr>
      <vt:lpstr>Baffle PD capturing ETMY scatter phasemap resolution ~ 2mm ⇒ covers 1m</vt:lpstr>
      <vt:lpstr>Details of ETM09 spiral effect PD1,4 edge of central peak, PD 2,3 edge of 50cm ring</vt:lpstr>
      <vt:lpstr>Loss vs ITM tilt alog14171</vt:lpstr>
      <vt:lpstr>LMA coating and arm modes</vt:lpstr>
      <vt:lpstr>Effective RoC and modes</vt:lpstr>
      <vt:lpstr>HOM peak and effective RoC</vt:lpstr>
      <vt:lpstr>Arm scan : alog 14022 To do : calibrate the VCO linearity and refine (and add errors to) the data analysis. VCO sweep was not completely nice and linear.</vt:lpstr>
      <vt:lpstr>Contrast Defect 412ppm : alog13916</vt:lpstr>
      <vt:lpstr>TCS corrections for LLO PRMI</vt:lpstr>
      <vt:lpstr>(In)Sensitivity on  ITM SPTWE + CP lens</vt:lpstr>
      <vt:lpstr>Cavity mode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Gary H. Sanders</dc:creator>
  <cp:keywords/>
  <dc:description/>
  <cp:lastModifiedBy>Hiroaki Yamamoto</cp:lastModifiedBy>
  <cp:revision>380</cp:revision>
  <cp:lastPrinted>2014-03-25T11:40:35Z</cp:lastPrinted>
  <dcterms:created xsi:type="dcterms:W3CDTF">2010-10-20T22:04:27Z</dcterms:created>
  <dcterms:modified xsi:type="dcterms:W3CDTF">2014-08-25T07:16:25Z</dcterms:modified>
</cp:coreProperties>
</file>