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7" r:id="rId6"/>
    <p:sldId id="269" r:id="rId7"/>
    <p:sldId id="268" r:id="rId8"/>
    <p:sldId id="261" r:id="rId9"/>
    <p:sldId id="263" r:id="rId10"/>
    <p:sldId id="264" r:id="rId11"/>
    <p:sldId id="265" r:id="rId12"/>
    <p:sldId id="270" r:id="rId13"/>
    <p:sldId id="272" r:id="rId14"/>
    <p:sldId id="266" r:id="rId15"/>
    <p:sldId id="273"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23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1C21F0-8014-6C43-9A31-E97AF9AB9F29}" type="datetimeFigureOut">
              <a:rPr lang="en-US" smtClean="0"/>
              <a:t>8/19/14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28B5CD-940C-C04C-9B12-54C8473685D9}" type="slidenum">
              <a:rPr lang="en-US" smtClean="0"/>
              <a:t>‹#›</a:t>
            </a:fld>
            <a:endParaRPr lang="en-US"/>
          </a:p>
        </p:txBody>
      </p:sp>
    </p:spTree>
    <p:extLst>
      <p:ext uri="{BB962C8B-B14F-4D97-AF65-F5344CB8AC3E}">
        <p14:creationId xmlns:p14="http://schemas.microsoft.com/office/powerpoint/2010/main" val="4275656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CBE6A-0AE2-4844-BB17-3E6C519F6FDC}" type="datetimeFigureOut">
              <a:rPr lang="en-US" smtClean="0"/>
              <a:t>8/11/14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3EE0D-9B96-664C-BA71-07883F103E80}" type="slidenum">
              <a:rPr lang="en-US" smtClean="0"/>
              <a:t>‹#›</a:t>
            </a:fld>
            <a:endParaRPr lang="en-US"/>
          </a:p>
        </p:txBody>
      </p:sp>
    </p:spTree>
    <p:extLst>
      <p:ext uri="{BB962C8B-B14F-4D97-AF65-F5344CB8AC3E}">
        <p14:creationId xmlns:p14="http://schemas.microsoft.com/office/powerpoint/2010/main" val="2958042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smtClean="0"/>
              <a:t>http://</a:t>
            </a:r>
            <a:r>
              <a:rPr lang="nl-NL" sz="1200" dirty="0" err="1" smtClean="0"/>
              <a:t>download.springer.com</a:t>
            </a:r>
            <a:r>
              <a:rPr lang="nl-NL" sz="1200" dirty="0" smtClean="0"/>
              <a:t>/</a:t>
            </a:r>
            <a:r>
              <a:rPr lang="nl-NL" sz="1200" dirty="0" err="1" smtClean="0"/>
              <a:t>static</a:t>
            </a:r>
            <a:r>
              <a:rPr lang="nl-NL" sz="1200" dirty="0" smtClean="0"/>
              <a:t>/pdf/528/art%253A10.1007%252Fs10714-010-1066-5.pdf?auth66=1407688332_42e9c74735c7ea9eb0abfde57efccb45&amp;ext=.pdf</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6C3EE0D-9B96-664C-BA71-07883F103E80}" type="slidenum">
              <a:rPr lang="en-US" smtClean="0"/>
              <a:t>4</a:t>
            </a:fld>
            <a:endParaRPr lang="en-US"/>
          </a:p>
        </p:txBody>
      </p:sp>
    </p:spTree>
    <p:extLst>
      <p:ext uri="{BB962C8B-B14F-4D97-AF65-F5344CB8AC3E}">
        <p14:creationId xmlns:p14="http://schemas.microsoft.com/office/powerpoint/2010/main" val="340304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consequence of the fluctuation–dissipation theorem is that any system in which energy is dissipated must exhibit fluctuations of its measurable (energy dependent) parameters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-Normal</a:t>
            </a:r>
            <a:r>
              <a:rPr lang="en-US" sz="1200" kern="1200" baseline="0" dirty="0" smtClean="0">
                <a:solidFill>
                  <a:schemeClr val="tx1"/>
                </a:solidFill>
                <a:effectLst/>
                <a:latin typeface="+mn-lt"/>
                <a:ea typeface="+mn-ea"/>
                <a:cs typeface="+mn-cs"/>
              </a:rPr>
              <a:t>-Mode Decomposition: </a:t>
            </a:r>
            <a:r>
              <a:rPr lang="en-US" sz="1200" kern="1200" dirty="0" smtClean="0">
                <a:solidFill>
                  <a:schemeClr val="tx1"/>
                </a:solidFill>
                <a:effectLst/>
                <a:latin typeface="+mn-lt"/>
                <a:ea typeface="+mn-ea"/>
                <a:cs typeface="+mn-cs"/>
              </a:rPr>
              <a:t>For a small laser beam diameter the sum over nor- mal modes converges very slowly, so one has to sum over many modes, which may be computationally expensive. By contrast, using the new method de- scribed in this paper, one can write down a simple analytic expression for the low-frequency noise in the case of a narrow laser beam.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-Direct approach: 1)</a:t>
            </a:r>
            <a:r>
              <a:rPr lang="en-US" sz="1200" kern="1200" baseline="0" dirty="0" smtClean="0">
                <a:solidFill>
                  <a:schemeClr val="tx1"/>
                </a:solidFill>
                <a:effectLst/>
                <a:latin typeface="+mn-lt"/>
                <a:ea typeface="+mn-ea"/>
                <a:cs typeface="+mn-cs"/>
              </a:rPr>
              <a:t> Apply an oscillatory pressure to the face of the test mass, 2)work out the average power dissipated from this applied oscillatory pressure, 3) Directly calculate the PSD with the information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86C3EE0D-9B96-664C-BA71-07883F103E80}" type="slidenum">
              <a:rPr lang="en-US" smtClean="0"/>
              <a:t>5</a:t>
            </a:fld>
            <a:endParaRPr lang="en-US"/>
          </a:p>
        </p:txBody>
      </p:sp>
    </p:spTree>
    <p:extLst>
      <p:ext uri="{BB962C8B-B14F-4D97-AF65-F5344CB8AC3E}">
        <p14:creationId xmlns:p14="http://schemas.microsoft.com/office/powerpoint/2010/main" val="257645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scheme, the phase locked loop is used such that the correction frequency cancels the fiber phase noise</a:t>
            </a:r>
            <a:endParaRPr lang="en-US" dirty="0"/>
          </a:p>
        </p:txBody>
      </p:sp>
      <p:sp>
        <p:nvSpPr>
          <p:cNvPr id="4" name="Slide Number Placeholder 3"/>
          <p:cNvSpPr>
            <a:spLocks noGrp="1"/>
          </p:cNvSpPr>
          <p:nvPr>
            <p:ph type="sldNum" sz="quarter" idx="10"/>
          </p:nvPr>
        </p:nvSpPr>
        <p:spPr/>
        <p:txBody>
          <a:bodyPr/>
          <a:lstStyle/>
          <a:p>
            <a:fld id="{86C3EE0D-9B96-664C-BA71-07883F103E80}" type="slidenum">
              <a:rPr lang="en-US" smtClean="0"/>
              <a:t>10</a:t>
            </a:fld>
            <a:endParaRPr lang="en-US"/>
          </a:p>
        </p:txBody>
      </p:sp>
    </p:spTree>
    <p:extLst>
      <p:ext uri="{BB962C8B-B14F-4D97-AF65-F5344CB8AC3E}">
        <p14:creationId xmlns:p14="http://schemas.microsoft.com/office/powerpoint/2010/main" val="120938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CD84C-7A06-6747-A906-24D686B8E160}" type="datetime1">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420600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775F0-1F6C-8B49-932C-679913BD2CEF}" type="datetime1">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280611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C6E51-5110-3843-9979-2B4527BBD838}" type="datetime1">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240678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A4C7C-08C5-D34D-A4F5-691565D0E1D2}" type="datetime1">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305694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CAF93-A352-F24E-A2A4-41993F5D9145}" type="datetime1">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3993921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AAF5FA-DDC9-1C41-9AE7-A10D36F8844A}" type="datetime1">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158346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5C9885-4D6C-D34C-954F-5C29E0C31908}" type="datetime1">
              <a:rPr lang="en-US" smtClean="0"/>
              <a:t>8/19/14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44962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1907EA-D674-E743-8370-D1DB01BDBCA9}" type="datetime1">
              <a:rPr lang="en-US" smtClean="0"/>
              <a:t>8/19/14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128191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885CF-C773-BF4D-AC36-2EF05B55E74E}" type="datetime1">
              <a:rPr lang="en-US" smtClean="0"/>
              <a:t>8/19/14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255266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094B8-34B9-CE4E-AB77-73ADE1119283}" type="datetime1">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255686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E4769-8B95-214B-9F9A-E528D92FB34A}" type="datetime1">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52144-3BBB-A84B-AB7A-600A7C047219}" type="slidenum">
              <a:rPr lang="en-US" smtClean="0"/>
              <a:t>‹#›</a:t>
            </a:fld>
            <a:endParaRPr lang="en-US"/>
          </a:p>
        </p:txBody>
      </p:sp>
    </p:spTree>
    <p:extLst>
      <p:ext uri="{BB962C8B-B14F-4D97-AF65-F5344CB8AC3E}">
        <p14:creationId xmlns:p14="http://schemas.microsoft.com/office/powerpoint/2010/main" val="22346887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B1F10-D25A-6140-AE5A-76315AF19B9E}" type="datetime1">
              <a:rPr lang="en-US" smtClean="0"/>
              <a:t>8/19/14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52144-3BBB-A84B-AB7A-600A7C047219}" type="slidenum">
              <a:rPr lang="en-US" smtClean="0"/>
              <a:t>‹#›</a:t>
            </a:fld>
            <a:endParaRPr lang="en-US"/>
          </a:p>
        </p:txBody>
      </p:sp>
    </p:spTree>
    <p:extLst>
      <p:ext uri="{BB962C8B-B14F-4D97-AF65-F5344CB8AC3E}">
        <p14:creationId xmlns:p14="http://schemas.microsoft.com/office/powerpoint/2010/main" val="350997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stretch>
            <a:fillRect/>
          </a:stretch>
        </p:blipFill>
        <p:spPr>
          <a:xfrm>
            <a:off x="2861691" y="3586272"/>
            <a:ext cx="3511206" cy="607064"/>
          </a:xfrm>
          <a:prstGeom prst="rect">
            <a:avLst/>
          </a:prstGeom>
        </p:spPr>
      </p:pic>
      <p:sp>
        <p:nvSpPr>
          <p:cNvPr id="2" name="Title 1"/>
          <p:cNvSpPr>
            <a:spLocks noGrp="1"/>
          </p:cNvSpPr>
          <p:nvPr>
            <p:ph type="ctrTitle"/>
          </p:nvPr>
        </p:nvSpPr>
        <p:spPr>
          <a:xfrm>
            <a:off x="782838" y="1228097"/>
            <a:ext cx="7772400" cy="1470025"/>
          </a:xfrm>
        </p:spPr>
        <p:txBody>
          <a:bodyPr/>
          <a:lstStyle/>
          <a:p>
            <a:r>
              <a:rPr lang="en-US" dirty="0" smtClean="0"/>
              <a:t>Transportation of Ultra-Stable Light via Optical Fiber</a:t>
            </a:r>
            <a:endParaRPr lang="en-US" dirty="0"/>
          </a:p>
        </p:txBody>
      </p:sp>
      <p:sp>
        <p:nvSpPr>
          <p:cNvPr id="4" name="Subtitle 3"/>
          <p:cNvSpPr>
            <a:spLocks noGrp="1"/>
          </p:cNvSpPr>
          <p:nvPr>
            <p:ph type="subTitle" idx="1"/>
          </p:nvPr>
        </p:nvSpPr>
        <p:spPr>
          <a:xfrm>
            <a:off x="1302013" y="4616792"/>
            <a:ext cx="6400800" cy="1752600"/>
          </a:xfrm>
        </p:spPr>
        <p:txBody>
          <a:bodyPr>
            <a:normAutofit/>
          </a:bodyPr>
          <a:lstStyle/>
          <a:p>
            <a:r>
              <a:rPr lang="en-US" sz="1800" dirty="0" smtClean="0"/>
              <a:t>Emily Conant</a:t>
            </a:r>
          </a:p>
          <a:p>
            <a:r>
              <a:rPr lang="en-US" sz="1800" dirty="0" smtClean="0"/>
              <a:t>Bard College, California Institute of Technology</a:t>
            </a:r>
          </a:p>
          <a:p>
            <a:r>
              <a:rPr lang="en-US" sz="1800" dirty="0" smtClean="0"/>
              <a:t>Mentors: Evan Hall, </a:t>
            </a:r>
            <a:r>
              <a:rPr lang="en-US" sz="1800" dirty="0" err="1" smtClean="0"/>
              <a:t>Rana</a:t>
            </a:r>
            <a:r>
              <a:rPr lang="en-US" sz="1800" dirty="0" smtClean="0"/>
              <a:t> </a:t>
            </a:r>
            <a:r>
              <a:rPr lang="en-US" sz="1800" dirty="0" err="1" smtClean="0"/>
              <a:t>Adhikari</a:t>
            </a:r>
            <a:r>
              <a:rPr lang="en-US" sz="1800" dirty="0" smtClean="0"/>
              <a:t>, Tara </a:t>
            </a:r>
            <a:r>
              <a:rPr lang="en-US" sz="1800" dirty="0" err="1" smtClean="0"/>
              <a:t>Chalermsongsak</a:t>
            </a:r>
            <a:endParaRPr lang="en-US" sz="1800" dirty="0"/>
          </a:p>
        </p:txBody>
      </p:sp>
      <p:pic>
        <p:nvPicPr>
          <p:cNvPr id="5" name="Picture 4"/>
          <p:cNvPicPr>
            <a:picLocks noChangeAspect="1"/>
          </p:cNvPicPr>
          <p:nvPr/>
        </p:nvPicPr>
        <p:blipFill>
          <a:blip r:embed="rId3"/>
          <a:stretch>
            <a:fillRect/>
          </a:stretch>
        </p:blipFill>
        <p:spPr>
          <a:xfrm>
            <a:off x="608879" y="4509344"/>
            <a:ext cx="1103993" cy="1434630"/>
          </a:xfrm>
          <a:prstGeom prst="rect">
            <a:avLst/>
          </a:prstGeom>
        </p:spPr>
      </p:pic>
      <p:pic>
        <p:nvPicPr>
          <p:cNvPr id="6" name="Picture 5"/>
          <p:cNvPicPr>
            <a:picLocks noChangeAspect="1"/>
          </p:cNvPicPr>
          <p:nvPr/>
        </p:nvPicPr>
        <p:blipFill>
          <a:blip r:embed="rId4"/>
          <a:stretch>
            <a:fillRect/>
          </a:stretch>
        </p:blipFill>
        <p:spPr>
          <a:xfrm>
            <a:off x="7390520" y="4616792"/>
            <a:ext cx="1321283" cy="1327182"/>
          </a:xfrm>
          <a:prstGeom prst="rect">
            <a:avLst/>
          </a:prstGeom>
        </p:spPr>
      </p:pic>
      <p:pic>
        <p:nvPicPr>
          <p:cNvPr id="7" name="Picture 6"/>
          <p:cNvPicPr>
            <a:picLocks noChangeAspect="1"/>
          </p:cNvPicPr>
          <p:nvPr/>
        </p:nvPicPr>
        <p:blipFill>
          <a:blip r:embed="rId5"/>
          <a:stretch>
            <a:fillRect/>
          </a:stretch>
        </p:blipFill>
        <p:spPr>
          <a:xfrm>
            <a:off x="0" y="0"/>
            <a:ext cx="1712872" cy="1228097"/>
          </a:xfrm>
          <a:prstGeom prst="rect">
            <a:avLst/>
          </a:prstGeom>
        </p:spPr>
      </p:pic>
      <p:sp>
        <p:nvSpPr>
          <p:cNvPr id="3" name="Isosceles Triangle 2"/>
          <p:cNvSpPr/>
          <p:nvPr/>
        </p:nvSpPr>
        <p:spPr>
          <a:xfrm rot="5400000">
            <a:off x="1400342" y="3026742"/>
            <a:ext cx="521893" cy="1756900"/>
          </a:xfrm>
          <a:prstGeom prst="triangle">
            <a:avLst/>
          </a:prstGeom>
          <a:gradFill flip="none" rotWithShape="1">
            <a:gsLst>
              <a:gs pos="2700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rot="16200000">
            <a:off x="7129574" y="3026741"/>
            <a:ext cx="521893" cy="1756900"/>
          </a:xfrm>
          <a:prstGeom prst="triangle">
            <a:avLst/>
          </a:prstGeom>
          <a:gradFill flip="none" rotWithShape="1">
            <a:gsLst>
              <a:gs pos="2700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539739" y="3644245"/>
            <a:ext cx="487241" cy="521894"/>
            <a:chOff x="2748636" y="3644244"/>
            <a:chExt cx="487241" cy="521894"/>
          </a:xfrm>
        </p:grpSpPr>
        <p:sp>
          <p:nvSpPr>
            <p:cNvPr id="9" name="Rectangle 8"/>
            <p:cNvSpPr/>
            <p:nvPr/>
          </p:nvSpPr>
          <p:spPr>
            <a:xfrm>
              <a:off x="2887808" y="3644244"/>
              <a:ext cx="348069" cy="52189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48636" y="3809517"/>
              <a:ext cx="139172" cy="17395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6024829" y="3644244"/>
            <a:ext cx="487241" cy="521894"/>
            <a:chOff x="2748636" y="3644244"/>
            <a:chExt cx="487241" cy="521894"/>
          </a:xfrm>
        </p:grpSpPr>
        <p:sp>
          <p:nvSpPr>
            <p:cNvPr id="13" name="Rectangle 12"/>
            <p:cNvSpPr/>
            <p:nvPr/>
          </p:nvSpPr>
          <p:spPr>
            <a:xfrm>
              <a:off x="2887808" y="3644244"/>
              <a:ext cx="348069" cy="52189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748636" y="3809517"/>
              <a:ext cx="139172" cy="17395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Slide Number Placeholder 14"/>
          <p:cNvSpPr>
            <a:spLocks noGrp="1"/>
          </p:cNvSpPr>
          <p:nvPr>
            <p:ph type="sldNum" sz="quarter" idx="12"/>
          </p:nvPr>
        </p:nvSpPr>
        <p:spPr/>
        <p:txBody>
          <a:bodyPr/>
          <a:lstStyle/>
          <a:p>
            <a:fld id="{4A852144-3BBB-A84B-AB7A-600A7C047219}" type="slidenum">
              <a:rPr lang="en-US" smtClean="0"/>
              <a:t>1</a:t>
            </a:fld>
            <a:endParaRPr lang="en-US"/>
          </a:p>
        </p:txBody>
      </p:sp>
    </p:spTree>
    <p:extLst>
      <p:ext uri="{BB962C8B-B14F-4D97-AF65-F5344CB8AC3E}">
        <p14:creationId xmlns:p14="http://schemas.microsoft.com/office/powerpoint/2010/main" val="1226490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Cancellation</a:t>
            </a:r>
            <a:endParaRPr lang="en-US" dirty="0"/>
          </a:p>
        </p:txBody>
      </p:sp>
      <p:pic>
        <p:nvPicPr>
          <p:cNvPr id="4" name="Picture 3"/>
          <p:cNvPicPr>
            <a:picLocks noChangeAspect="1"/>
          </p:cNvPicPr>
          <p:nvPr/>
        </p:nvPicPr>
        <p:blipFill>
          <a:blip r:embed="rId3"/>
          <a:stretch>
            <a:fillRect/>
          </a:stretch>
        </p:blipFill>
        <p:spPr>
          <a:xfrm>
            <a:off x="0" y="0"/>
            <a:ext cx="1712872" cy="1228097"/>
          </a:xfrm>
          <a:prstGeom prst="rect">
            <a:avLst/>
          </a:prstGeom>
        </p:spPr>
      </p:pic>
      <p:pic>
        <p:nvPicPr>
          <p:cNvPr id="5" name="Picture 4"/>
          <p:cNvPicPr>
            <a:picLocks noChangeAspect="1"/>
          </p:cNvPicPr>
          <p:nvPr/>
        </p:nvPicPr>
        <p:blipFill>
          <a:blip r:embed="rId4"/>
          <a:stretch>
            <a:fillRect/>
          </a:stretch>
        </p:blipFill>
        <p:spPr>
          <a:xfrm>
            <a:off x="457200" y="1417638"/>
            <a:ext cx="4200974" cy="2436760"/>
          </a:xfrm>
          <a:prstGeom prst="rect">
            <a:avLst/>
          </a:prstGeom>
        </p:spPr>
      </p:pic>
      <p:pic>
        <p:nvPicPr>
          <p:cNvPr id="6" name="Picture 5"/>
          <p:cNvPicPr>
            <a:picLocks noChangeAspect="1"/>
          </p:cNvPicPr>
          <p:nvPr/>
        </p:nvPicPr>
        <p:blipFill>
          <a:blip r:embed="rId5"/>
          <a:stretch>
            <a:fillRect/>
          </a:stretch>
        </p:blipFill>
        <p:spPr>
          <a:xfrm>
            <a:off x="4658174" y="1417638"/>
            <a:ext cx="4100143" cy="1949398"/>
          </a:xfrm>
          <a:prstGeom prst="rect">
            <a:avLst/>
          </a:prstGeom>
        </p:spPr>
      </p:pic>
      <p:sp>
        <p:nvSpPr>
          <p:cNvPr id="8" name="TextBox 7"/>
          <p:cNvSpPr txBox="1"/>
          <p:nvPr/>
        </p:nvSpPr>
        <p:spPr>
          <a:xfrm>
            <a:off x="1166426" y="3876097"/>
            <a:ext cx="1103600" cy="369332"/>
          </a:xfrm>
          <a:prstGeom prst="rect">
            <a:avLst/>
          </a:prstGeom>
          <a:noFill/>
        </p:spPr>
        <p:txBody>
          <a:bodyPr wrap="none" rtlCol="0">
            <a:spAutoFit/>
          </a:bodyPr>
          <a:lstStyle/>
          <a:p>
            <a:r>
              <a:rPr lang="en-US" b="1" dirty="0" smtClean="0"/>
              <a:t>Scheme 1</a:t>
            </a:r>
            <a:endParaRPr lang="en-US" b="1" dirty="0"/>
          </a:p>
        </p:txBody>
      </p:sp>
      <p:sp>
        <p:nvSpPr>
          <p:cNvPr id="9" name="TextBox 8"/>
          <p:cNvSpPr txBox="1"/>
          <p:nvPr/>
        </p:nvSpPr>
        <p:spPr>
          <a:xfrm>
            <a:off x="6225160" y="2783970"/>
            <a:ext cx="1107996" cy="369332"/>
          </a:xfrm>
          <a:prstGeom prst="rect">
            <a:avLst/>
          </a:prstGeom>
          <a:noFill/>
        </p:spPr>
        <p:txBody>
          <a:bodyPr wrap="none" rtlCol="0">
            <a:spAutoFit/>
          </a:bodyPr>
          <a:lstStyle/>
          <a:p>
            <a:r>
              <a:rPr lang="en-US" b="1" dirty="0" smtClean="0"/>
              <a:t>Scheme 2</a:t>
            </a:r>
            <a:endParaRPr lang="en-US" b="1" dirty="0"/>
          </a:p>
        </p:txBody>
      </p:sp>
      <p:sp>
        <p:nvSpPr>
          <p:cNvPr id="10" name="Down Arrow 9"/>
          <p:cNvSpPr/>
          <p:nvPr/>
        </p:nvSpPr>
        <p:spPr>
          <a:xfrm>
            <a:off x="1505857" y="4372430"/>
            <a:ext cx="435429" cy="5805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6538685" y="3273827"/>
            <a:ext cx="435429" cy="5805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80143" y="5116286"/>
            <a:ext cx="2376714" cy="1200329"/>
          </a:xfrm>
          <a:prstGeom prst="rect">
            <a:avLst/>
          </a:prstGeom>
          <a:noFill/>
        </p:spPr>
        <p:txBody>
          <a:bodyPr wrap="square" rtlCol="0">
            <a:spAutoFit/>
          </a:bodyPr>
          <a:lstStyle/>
          <a:p>
            <a:pPr marL="285750" indent="-285750">
              <a:buFont typeface="Arial"/>
              <a:buChar char="•"/>
            </a:pPr>
            <a:r>
              <a:rPr lang="en-US" dirty="0" smtClean="0"/>
              <a:t>Uses 1 AOM</a:t>
            </a:r>
          </a:p>
          <a:p>
            <a:pPr marL="285750" indent="-285750">
              <a:buFont typeface="Arial"/>
              <a:buChar char="•"/>
            </a:pPr>
            <a:r>
              <a:rPr lang="en-US" dirty="0" smtClean="0"/>
              <a:t>Lock Optical Beat to Marconi to stabilize light</a:t>
            </a:r>
            <a:endParaRPr lang="en-US" dirty="0"/>
          </a:p>
        </p:txBody>
      </p:sp>
      <p:sp>
        <p:nvSpPr>
          <p:cNvPr id="13" name="TextBox 12"/>
          <p:cNvSpPr txBox="1"/>
          <p:nvPr/>
        </p:nvSpPr>
        <p:spPr>
          <a:xfrm>
            <a:off x="5038165" y="3929244"/>
            <a:ext cx="3871898" cy="2031325"/>
          </a:xfrm>
          <a:prstGeom prst="rect">
            <a:avLst/>
          </a:prstGeom>
          <a:noFill/>
        </p:spPr>
        <p:txBody>
          <a:bodyPr wrap="none" rtlCol="0">
            <a:spAutoFit/>
          </a:bodyPr>
          <a:lstStyle/>
          <a:p>
            <a:pPr marL="285750" indent="-285750">
              <a:buFont typeface="Arial"/>
              <a:buChar char="•"/>
            </a:pPr>
            <a:r>
              <a:rPr lang="en-US" dirty="0" smtClean="0"/>
              <a:t>Uses 2 AOMs</a:t>
            </a:r>
          </a:p>
          <a:p>
            <a:pPr marL="285750" indent="-285750">
              <a:buFont typeface="Arial"/>
              <a:buChar char="•"/>
            </a:pPr>
            <a:r>
              <a:rPr lang="en-US" dirty="0" smtClean="0"/>
              <a:t>Has been demonstrated before</a:t>
            </a:r>
          </a:p>
          <a:p>
            <a:pPr marL="285750" indent="-285750">
              <a:buFont typeface="Arial"/>
              <a:buChar char="•"/>
            </a:pPr>
            <a:r>
              <a:rPr lang="en-US" dirty="0" smtClean="0"/>
              <a:t>Inject negative first order beam </a:t>
            </a:r>
            <a:br>
              <a:rPr lang="en-US" dirty="0" smtClean="0"/>
            </a:br>
            <a:r>
              <a:rPr lang="en-US" dirty="0" smtClean="0"/>
              <a:t>into fiber input, second AOM is</a:t>
            </a:r>
            <a:br>
              <a:rPr lang="en-US" dirty="0" smtClean="0"/>
            </a:br>
            <a:r>
              <a:rPr lang="en-US" dirty="0" smtClean="0"/>
              <a:t>modulated such that the first order </a:t>
            </a:r>
            <a:br>
              <a:rPr lang="en-US" dirty="0" smtClean="0"/>
            </a:br>
            <a:r>
              <a:rPr lang="en-US" dirty="0" smtClean="0"/>
              <a:t>beam emerges and is double passed</a:t>
            </a:r>
            <a:br>
              <a:rPr lang="en-US" dirty="0" smtClean="0"/>
            </a:br>
            <a:r>
              <a:rPr lang="en-US" dirty="0" smtClean="0"/>
              <a:t>back through the fiber</a:t>
            </a:r>
            <a:endParaRPr lang="en-US" dirty="0"/>
          </a:p>
        </p:txBody>
      </p:sp>
      <p:sp>
        <p:nvSpPr>
          <p:cNvPr id="15" name="Slide Number Placeholder 14"/>
          <p:cNvSpPr>
            <a:spLocks noGrp="1"/>
          </p:cNvSpPr>
          <p:nvPr>
            <p:ph type="sldNum" sz="quarter" idx="12"/>
          </p:nvPr>
        </p:nvSpPr>
        <p:spPr/>
        <p:txBody>
          <a:bodyPr/>
          <a:lstStyle/>
          <a:p>
            <a:fld id="{4A852144-3BBB-A84B-AB7A-600A7C047219}" type="slidenum">
              <a:rPr lang="en-US" smtClean="0"/>
              <a:t>10</a:t>
            </a:fld>
            <a:endParaRPr lang="en-US"/>
          </a:p>
        </p:txBody>
      </p:sp>
      <p:sp>
        <p:nvSpPr>
          <p:cNvPr id="16" name="Rectangle 15"/>
          <p:cNvSpPr/>
          <p:nvPr/>
        </p:nvSpPr>
        <p:spPr>
          <a:xfrm>
            <a:off x="780143" y="6454081"/>
            <a:ext cx="8215712" cy="461665"/>
          </a:xfrm>
          <a:prstGeom prst="rect">
            <a:avLst/>
          </a:prstGeom>
        </p:spPr>
        <p:txBody>
          <a:bodyPr wrap="square">
            <a:spAutoFit/>
          </a:bodyPr>
          <a:lstStyle/>
          <a:p>
            <a:r>
              <a:rPr lang="en-US" baseline="30000" dirty="0"/>
              <a:t>Long-Sheng Ma, Peter </a:t>
            </a:r>
            <a:r>
              <a:rPr lang="en-US" baseline="30000" dirty="0" err="1"/>
              <a:t>Jungner</a:t>
            </a:r>
            <a:r>
              <a:rPr lang="en-US" baseline="30000" dirty="0"/>
              <a:t>, Jun Ye, and John L. Hall, “Delivering the Same Optical Frequency at Two Places: Accurate Cancellation of Phase Noise Introduced by an Optical Fiber or Other Time-Varying Path,” Optics Letters, Vol. 19, No. 21, 1994.</a:t>
            </a:r>
            <a:endParaRPr lang="en-US" dirty="0"/>
          </a:p>
        </p:txBody>
      </p:sp>
    </p:spTree>
    <p:extLst>
      <p:ext uri="{BB962C8B-B14F-4D97-AF65-F5344CB8AC3E}">
        <p14:creationId xmlns:p14="http://schemas.microsoft.com/office/powerpoint/2010/main" val="2059333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36"/>
            <a:ext cx="8229600" cy="1143000"/>
          </a:xfrm>
        </p:spPr>
        <p:txBody>
          <a:bodyPr/>
          <a:lstStyle/>
          <a:p>
            <a:r>
              <a:rPr lang="en-US" dirty="0" smtClean="0"/>
              <a:t>New Setup</a:t>
            </a:r>
            <a:endParaRPr lang="en-US" dirty="0"/>
          </a:p>
        </p:txBody>
      </p:sp>
      <p:pic>
        <p:nvPicPr>
          <p:cNvPr id="4" name="Picture 3"/>
          <p:cNvPicPr>
            <a:picLocks noChangeAspect="1"/>
          </p:cNvPicPr>
          <p:nvPr/>
        </p:nvPicPr>
        <p:blipFill>
          <a:blip r:embed="rId2"/>
          <a:stretch>
            <a:fillRect/>
          </a:stretch>
        </p:blipFill>
        <p:spPr>
          <a:xfrm>
            <a:off x="0" y="0"/>
            <a:ext cx="1712872" cy="1228097"/>
          </a:xfrm>
          <a:prstGeom prst="rect">
            <a:avLst/>
          </a:prstGeom>
        </p:spPr>
      </p:pic>
      <p:sp>
        <p:nvSpPr>
          <p:cNvPr id="6" name="Slide Number Placeholder 5"/>
          <p:cNvSpPr>
            <a:spLocks noGrp="1"/>
          </p:cNvSpPr>
          <p:nvPr>
            <p:ph type="sldNum" sz="quarter" idx="12"/>
          </p:nvPr>
        </p:nvSpPr>
        <p:spPr/>
        <p:txBody>
          <a:bodyPr/>
          <a:lstStyle/>
          <a:p>
            <a:fld id="{4A852144-3BBB-A84B-AB7A-600A7C047219}" type="slidenum">
              <a:rPr lang="en-US" smtClean="0"/>
              <a:t>11</a:t>
            </a:fld>
            <a:endParaRPr lang="en-US"/>
          </a:p>
        </p:txBody>
      </p:sp>
      <p:pic>
        <p:nvPicPr>
          <p:cNvPr id="8" name="Picture 7"/>
          <p:cNvPicPr>
            <a:picLocks noChangeAspect="1"/>
          </p:cNvPicPr>
          <p:nvPr/>
        </p:nvPicPr>
        <p:blipFill>
          <a:blip r:embed="rId3"/>
          <a:stretch>
            <a:fillRect/>
          </a:stretch>
        </p:blipFill>
        <p:spPr>
          <a:xfrm>
            <a:off x="0" y="841162"/>
            <a:ext cx="8967626" cy="5978418"/>
          </a:xfrm>
          <a:prstGeom prst="rect">
            <a:avLst/>
          </a:prstGeom>
        </p:spPr>
      </p:pic>
    </p:spTree>
    <p:extLst>
      <p:ext uri="{BB962C8B-B14F-4D97-AF65-F5344CB8AC3E}">
        <p14:creationId xmlns:p14="http://schemas.microsoft.com/office/powerpoint/2010/main" val="15333263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384" y="107203"/>
            <a:ext cx="6644783" cy="907802"/>
          </a:xfrm>
        </p:spPr>
        <p:txBody>
          <a:bodyPr/>
          <a:lstStyle/>
          <a:p>
            <a:r>
              <a:rPr lang="en-US" dirty="0" smtClean="0"/>
              <a:t>Results</a:t>
            </a:r>
            <a:endParaRPr lang="en-US" dirty="0"/>
          </a:p>
        </p:txBody>
      </p:sp>
      <p:pic>
        <p:nvPicPr>
          <p:cNvPr id="4" name="Picture 3"/>
          <p:cNvPicPr>
            <a:picLocks noChangeAspect="1"/>
          </p:cNvPicPr>
          <p:nvPr/>
        </p:nvPicPr>
        <p:blipFill>
          <a:blip r:embed="rId2"/>
          <a:stretch>
            <a:fillRect/>
          </a:stretch>
        </p:blipFill>
        <p:spPr>
          <a:xfrm>
            <a:off x="0" y="0"/>
            <a:ext cx="1712872" cy="1228097"/>
          </a:xfrm>
          <a:prstGeom prst="rect">
            <a:avLst/>
          </a:prstGeom>
        </p:spPr>
      </p:pic>
      <p:pic>
        <p:nvPicPr>
          <p:cNvPr id="5" name="Picture 4"/>
          <p:cNvPicPr>
            <a:picLocks noChangeAspect="1"/>
          </p:cNvPicPr>
          <p:nvPr/>
        </p:nvPicPr>
        <p:blipFill>
          <a:blip r:embed="rId3"/>
          <a:stretch>
            <a:fillRect/>
          </a:stretch>
        </p:blipFill>
        <p:spPr>
          <a:xfrm>
            <a:off x="926440" y="1016283"/>
            <a:ext cx="7211727" cy="5841717"/>
          </a:xfrm>
          <a:prstGeom prst="rect">
            <a:avLst/>
          </a:prstGeom>
        </p:spPr>
      </p:pic>
      <p:sp>
        <p:nvSpPr>
          <p:cNvPr id="7" name="Slide Number Placeholder 6"/>
          <p:cNvSpPr>
            <a:spLocks noGrp="1"/>
          </p:cNvSpPr>
          <p:nvPr>
            <p:ph type="sldNum" sz="quarter" idx="12"/>
          </p:nvPr>
        </p:nvSpPr>
        <p:spPr/>
        <p:txBody>
          <a:bodyPr/>
          <a:lstStyle/>
          <a:p>
            <a:fld id="{4A852144-3BBB-A84B-AB7A-600A7C047219}" type="slidenum">
              <a:rPr lang="en-US" smtClean="0"/>
              <a:t>12</a:t>
            </a:fld>
            <a:endParaRPr lang="en-US"/>
          </a:p>
        </p:txBody>
      </p:sp>
    </p:spTree>
    <p:extLst>
      <p:ext uri="{BB962C8B-B14F-4D97-AF65-F5344CB8AC3E}">
        <p14:creationId xmlns:p14="http://schemas.microsoft.com/office/powerpoint/2010/main" val="4916089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13"/>
            <a:ext cx="8229600" cy="1143000"/>
          </a:xfrm>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4A852144-3BBB-A84B-AB7A-600A7C047219}" type="slidenum">
              <a:rPr lang="en-US" smtClean="0"/>
              <a:t>13</a:t>
            </a:fld>
            <a:endParaRPr lang="en-US"/>
          </a:p>
        </p:txBody>
      </p:sp>
      <p:pic>
        <p:nvPicPr>
          <p:cNvPr id="6" name="Picture 5"/>
          <p:cNvPicPr>
            <a:picLocks noChangeAspect="1"/>
          </p:cNvPicPr>
          <p:nvPr/>
        </p:nvPicPr>
        <p:blipFill>
          <a:blip r:embed="rId2"/>
          <a:stretch>
            <a:fillRect/>
          </a:stretch>
        </p:blipFill>
        <p:spPr>
          <a:xfrm>
            <a:off x="0" y="0"/>
            <a:ext cx="1712872" cy="1228097"/>
          </a:xfrm>
          <a:prstGeom prst="rect">
            <a:avLst/>
          </a:prstGeom>
        </p:spPr>
      </p:pic>
      <p:pic>
        <p:nvPicPr>
          <p:cNvPr id="7" name="Picture 6"/>
          <p:cNvPicPr>
            <a:picLocks noChangeAspect="1"/>
          </p:cNvPicPr>
          <p:nvPr/>
        </p:nvPicPr>
        <p:blipFill>
          <a:blip r:embed="rId3"/>
          <a:stretch>
            <a:fillRect/>
          </a:stretch>
        </p:blipFill>
        <p:spPr>
          <a:xfrm>
            <a:off x="810068" y="911884"/>
            <a:ext cx="7347862" cy="5946116"/>
          </a:xfrm>
          <a:prstGeom prst="rect">
            <a:avLst/>
          </a:prstGeom>
        </p:spPr>
      </p:pic>
    </p:spTree>
    <p:extLst>
      <p:ext uri="{BB962C8B-B14F-4D97-AF65-F5344CB8AC3E}">
        <p14:creationId xmlns:p14="http://schemas.microsoft.com/office/powerpoint/2010/main" val="26146670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6" y="253362"/>
            <a:ext cx="8229600" cy="1143000"/>
          </a:xfrm>
        </p:spPr>
        <p:txBody>
          <a:bodyPr/>
          <a:lstStyle/>
          <a:p>
            <a:r>
              <a:rPr lang="en-US" dirty="0" smtClean="0"/>
              <a:t>Conclusions/Future Work</a:t>
            </a:r>
            <a:endParaRPr lang="en-US" dirty="0"/>
          </a:p>
        </p:txBody>
      </p:sp>
      <p:pic>
        <p:nvPicPr>
          <p:cNvPr id="4" name="Picture 3"/>
          <p:cNvPicPr>
            <a:picLocks noChangeAspect="1"/>
          </p:cNvPicPr>
          <p:nvPr/>
        </p:nvPicPr>
        <p:blipFill>
          <a:blip r:embed="rId2"/>
          <a:stretch>
            <a:fillRect/>
          </a:stretch>
        </p:blipFill>
        <p:spPr>
          <a:xfrm>
            <a:off x="0" y="0"/>
            <a:ext cx="1712872" cy="1228097"/>
          </a:xfrm>
          <a:prstGeom prst="rect">
            <a:avLst/>
          </a:prstGeom>
        </p:spPr>
      </p:pic>
      <p:sp>
        <p:nvSpPr>
          <p:cNvPr id="7" name="Slide Number Placeholder 6"/>
          <p:cNvSpPr>
            <a:spLocks noGrp="1"/>
          </p:cNvSpPr>
          <p:nvPr>
            <p:ph type="sldNum" sz="quarter" idx="12"/>
          </p:nvPr>
        </p:nvSpPr>
        <p:spPr/>
        <p:txBody>
          <a:bodyPr/>
          <a:lstStyle/>
          <a:p>
            <a:fld id="{4A852144-3BBB-A84B-AB7A-600A7C047219}" type="slidenum">
              <a:rPr lang="en-US" smtClean="0"/>
              <a:t>14</a:t>
            </a:fld>
            <a:endParaRPr lang="en-US"/>
          </a:p>
        </p:txBody>
      </p:sp>
      <p:pic>
        <p:nvPicPr>
          <p:cNvPr id="12" name="Picture 11"/>
          <p:cNvPicPr>
            <a:picLocks noChangeAspect="1"/>
          </p:cNvPicPr>
          <p:nvPr/>
        </p:nvPicPr>
        <p:blipFill>
          <a:blip r:embed="rId3"/>
          <a:stretch>
            <a:fillRect/>
          </a:stretch>
        </p:blipFill>
        <p:spPr>
          <a:xfrm>
            <a:off x="956339" y="1176382"/>
            <a:ext cx="8028338" cy="5545093"/>
          </a:xfrm>
          <a:prstGeom prst="rect">
            <a:avLst/>
          </a:prstGeom>
        </p:spPr>
      </p:pic>
    </p:spTree>
    <p:extLst>
      <p:ext uri="{BB962C8B-B14F-4D97-AF65-F5344CB8AC3E}">
        <p14:creationId xmlns:p14="http://schemas.microsoft.com/office/powerpoint/2010/main" val="14425324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58" y="85097"/>
            <a:ext cx="8229600" cy="1143000"/>
          </a:xfrm>
        </p:spPr>
        <p:txBody>
          <a:bodyPr/>
          <a:lstStyle/>
          <a:p>
            <a:r>
              <a:rPr lang="en-US" dirty="0" smtClean="0"/>
              <a:t>Conclusions/Future Work</a:t>
            </a:r>
            <a:endParaRPr lang="en-US" dirty="0"/>
          </a:p>
        </p:txBody>
      </p:sp>
      <p:sp>
        <p:nvSpPr>
          <p:cNvPr id="4" name="Slide Number Placeholder 3"/>
          <p:cNvSpPr>
            <a:spLocks noGrp="1"/>
          </p:cNvSpPr>
          <p:nvPr>
            <p:ph type="sldNum" sz="quarter" idx="12"/>
          </p:nvPr>
        </p:nvSpPr>
        <p:spPr/>
        <p:txBody>
          <a:bodyPr/>
          <a:lstStyle/>
          <a:p>
            <a:fld id="{4A852144-3BBB-A84B-AB7A-600A7C047219}" type="slidenum">
              <a:rPr lang="en-US" smtClean="0"/>
              <a:t>15</a:t>
            </a:fld>
            <a:endParaRPr lang="en-US"/>
          </a:p>
        </p:txBody>
      </p:sp>
      <p:pic>
        <p:nvPicPr>
          <p:cNvPr id="6" name="Picture 5"/>
          <p:cNvPicPr>
            <a:picLocks noChangeAspect="1"/>
          </p:cNvPicPr>
          <p:nvPr/>
        </p:nvPicPr>
        <p:blipFill>
          <a:blip r:embed="rId2"/>
          <a:stretch>
            <a:fillRect/>
          </a:stretch>
        </p:blipFill>
        <p:spPr>
          <a:xfrm>
            <a:off x="0" y="0"/>
            <a:ext cx="1712872" cy="1228097"/>
          </a:xfrm>
          <a:prstGeom prst="rect">
            <a:avLst/>
          </a:prstGeom>
        </p:spPr>
      </p:pic>
      <p:pic>
        <p:nvPicPr>
          <p:cNvPr id="7" name="Picture 6"/>
          <p:cNvPicPr>
            <a:picLocks noChangeAspect="1"/>
          </p:cNvPicPr>
          <p:nvPr/>
        </p:nvPicPr>
        <p:blipFill>
          <a:blip r:embed="rId3"/>
          <a:stretch>
            <a:fillRect/>
          </a:stretch>
        </p:blipFill>
        <p:spPr>
          <a:xfrm>
            <a:off x="558666" y="1081540"/>
            <a:ext cx="8128134" cy="5459194"/>
          </a:xfrm>
          <a:prstGeom prst="rect">
            <a:avLst/>
          </a:prstGeom>
        </p:spPr>
      </p:pic>
    </p:spTree>
    <p:extLst>
      <p:ext uri="{BB962C8B-B14F-4D97-AF65-F5344CB8AC3E}">
        <p14:creationId xmlns:p14="http://schemas.microsoft.com/office/powerpoint/2010/main" val="26261107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81" y="545610"/>
            <a:ext cx="8229600" cy="1143000"/>
          </a:xfrm>
        </p:spPr>
        <p:txBody>
          <a:bodyPr/>
          <a:lstStyle/>
          <a:p>
            <a:r>
              <a:rPr lang="en-US" dirty="0" smtClean="0"/>
              <a:t>Acknowledgments </a:t>
            </a:r>
            <a:endParaRPr lang="en-US" dirty="0"/>
          </a:p>
        </p:txBody>
      </p:sp>
      <p:sp>
        <p:nvSpPr>
          <p:cNvPr id="4" name="Slide Number Placeholder 3"/>
          <p:cNvSpPr>
            <a:spLocks noGrp="1"/>
          </p:cNvSpPr>
          <p:nvPr>
            <p:ph type="sldNum" sz="quarter" idx="12"/>
          </p:nvPr>
        </p:nvSpPr>
        <p:spPr/>
        <p:txBody>
          <a:bodyPr/>
          <a:lstStyle/>
          <a:p>
            <a:fld id="{4A852144-3BBB-A84B-AB7A-600A7C047219}" type="slidenum">
              <a:rPr lang="en-US" smtClean="0"/>
              <a:t>16</a:t>
            </a:fld>
            <a:endParaRPr lang="en-US"/>
          </a:p>
        </p:txBody>
      </p:sp>
      <p:pic>
        <p:nvPicPr>
          <p:cNvPr id="5" name="Picture 4"/>
          <p:cNvPicPr>
            <a:picLocks noChangeAspect="1"/>
          </p:cNvPicPr>
          <p:nvPr/>
        </p:nvPicPr>
        <p:blipFill>
          <a:blip r:embed="rId2"/>
          <a:stretch>
            <a:fillRect/>
          </a:stretch>
        </p:blipFill>
        <p:spPr>
          <a:xfrm>
            <a:off x="0" y="0"/>
            <a:ext cx="1712872" cy="1228097"/>
          </a:xfrm>
          <a:prstGeom prst="rect">
            <a:avLst/>
          </a:prstGeom>
        </p:spPr>
      </p:pic>
      <p:sp>
        <p:nvSpPr>
          <p:cNvPr id="7" name="TextBox 6"/>
          <p:cNvSpPr txBox="1"/>
          <p:nvPr/>
        </p:nvSpPr>
        <p:spPr>
          <a:xfrm>
            <a:off x="877949" y="1991349"/>
            <a:ext cx="7415537" cy="1631216"/>
          </a:xfrm>
          <a:prstGeom prst="rect">
            <a:avLst/>
          </a:prstGeom>
          <a:noFill/>
        </p:spPr>
        <p:txBody>
          <a:bodyPr wrap="square" rtlCol="0">
            <a:spAutoFit/>
          </a:bodyPr>
          <a:lstStyle/>
          <a:p>
            <a:pPr marL="285750" indent="-285750">
              <a:buFont typeface="Arial"/>
              <a:buChar char="•"/>
            </a:pPr>
            <a:r>
              <a:rPr lang="en-US" sz="2000" dirty="0" smtClean="0"/>
              <a:t>My mentors: Evan Hall, </a:t>
            </a:r>
            <a:r>
              <a:rPr lang="en-US" sz="2000" dirty="0" err="1" smtClean="0"/>
              <a:t>Rana</a:t>
            </a:r>
            <a:r>
              <a:rPr lang="en-US" sz="2000" dirty="0" smtClean="0"/>
              <a:t> </a:t>
            </a:r>
            <a:r>
              <a:rPr lang="en-US" sz="2000" dirty="0" err="1" smtClean="0"/>
              <a:t>Adhikari</a:t>
            </a:r>
            <a:r>
              <a:rPr lang="en-US" sz="2000" dirty="0" smtClean="0"/>
              <a:t>, Tara </a:t>
            </a:r>
            <a:r>
              <a:rPr lang="en-US" sz="2000" dirty="0" err="1" smtClean="0"/>
              <a:t>Chalermsongsak</a:t>
            </a:r>
            <a:endParaRPr lang="en-US" sz="2000" dirty="0" smtClean="0"/>
          </a:p>
          <a:p>
            <a:pPr marL="285750" indent="-285750">
              <a:buFont typeface="Arial"/>
              <a:buChar char="•"/>
            </a:pPr>
            <a:r>
              <a:rPr lang="en-US" sz="2000" dirty="0" smtClean="0"/>
              <a:t>Alan Weinstein</a:t>
            </a:r>
          </a:p>
          <a:p>
            <a:pPr marL="285750" indent="-285750">
              <a:buFont typeface="Arial"/>
              <a:buChar char="•"/>
            </a:pPr>
            <a:r>
              <a:rPr lang="en-US" sz="2000" dirty="0" smtClean="0"/>
              <a:t>LIGO labs</a:t>
            </a:r>
          </a:p>
          <a:p>
            <a:pPr marL="285750" indent="-285750">
              <a:buFont typeface="Arial"/>
              <a:buChar char="•"/>
            </a:pPr>
            <a:r>
              <a:rPr lang="en-US" sz="2000" dirty="0" smtClean="0"/>
              <a:t>National Science Foundation (NSF)</a:t>
            </a:r>
          </a:p>
          <a:p>
            <a:pPr marL="285750" indent="-285750">
              <a:buFont typeface="Arial"/>
              <a:buChar char="•"/>
            </a:pPr>
            <a:r>
              <a:rPr lang="en-US" sz="2000" dirty="0" smtClean="0"/>
              <a:t>Fellow SURF students</a:t>
            </a:r>
          </a:p>
        </p:txBody>
      </p:sp>
      <p:pic>
        <p:nvPicPr>
          <p:cNvPr id="8" name="Picture 7"/>
          <p:cNvPicPr>
            <a:picLocks noChangeAspect="1"/>
          </p:cNvPicPr>
          <p:nvPr/>
        </p:nvPicPr>
        <p:blipFill>
          <a:blip r:embed="rId3"/>
          <a:stretch>
            <a:fillRect/>
          </a:stretch>
        </p:blipFill>
        <p:spPr>
          <a:xfrm>
            <a:off x="6438900" y="3973915"/>
            <a:ext cx="2247900" cy="2159000"/>
          </a:xfrm>
          <a:prstGeom prst="rect">
            <a:avLst/>
          </a:prstGeom>
        </p:spPr>
      </p:pic>
      <p:pic>
        <p:nvPicPr>
          <p:cNvPr id="9" name="Picture 8"/>
          <p:cNvPicPr>
            <a:picLocks noChangeAspect="1"/>
          </p:cNvPicPr>
          <p:nvPr/>
        </p:nvPicPr>
        <p:blipFill>
          <a:blip r:embed="rId4"/>
          <a:stretch>
            <a:fillRect/>
          </a:stretch>
        </p:blipFill>
        <p:spPr>
          <a:xfrm>
            <a:off x="664801" y="4083674"/>
            <a:ext cx="1655494" cy="1662885"/>
          </a:xfrm>
          <a:prstGeom prst="rect">
            <a:avLst/>
          </a:prstGeom>
        </p:spPr>
      </p:pic>
      <p:sp>
        <p:nvSpPr>
          <p:cNvPr id="10" name="TextBox 9"/>
          <p:cNvSpPr txBox="1"/>
          <p:nvPr/>
        </p:nvSpPr>
        <p:spPr>
          <a:xfrm>
            <a:off x="3116945" y="4834507"/>
            <a:ext cx="2674831" cy="707886"/>
          </a:xfrm>
          <a:prstGeom prst="rect">
            <a:avLst/>
          </a:prstGeom>
          <a:noFill/>
        </p:spPr>
        <p:txBody>
          <a:bodyPr wrap="none" rtlCol="0">
            <a:spAutoFit/>
          </a:bodyPr>
          <a:lstStyle/>
          <a:p>
            <a:r>
              <a:rPr lang="en-US" sz="4000" dirty="0" smtClean="0"/>
              <a:t>Thank you!!</a:t>
            </a:r>
            <a:endParaRPr lang="en-US" sz="4000" dirty="0"/>
          </a:p>
        </p:txBody>
      </p:sp>
    </p:spTree>
    <p:extLst>
      <p:ext uri="{BB962C8B-B14F-4D97-AF65-F5344CB8AC3E}">
        <p14:creationId xmlns:p14="http://schemas.microsoft.com/office/powerpoint/2010/main" val="41080115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78542" y="1621971"/>
            <a:ext cx="7772400" cy="4525963"/>
          </a:xfrm>
        </p:spPr>
        <p:txBody>
          <a:bodyPr>
            <a:normAutofit/>
          </a:bodyPr>
          <a:lstStyle/>
          <a:p>
            <a:r>
              <a:rPr lang="en-US" dirty="0" smtClean="0"/>
              <a:t>Background/Motivation</a:t>
            </a:r>
          </a:p>
          <a:p>
            <a:r>
              <a:rPr lang="en-US" dirty="0" smtClean="0"/>
              <a:t>Thermal Noise</a:t>
            </a:r>
            <a:endParaRPr lang="en-US" dirty="0" smtClean="0"/>
          </a:p>
          <a:p>
            <a:r>
              <a:rPr lang="en-US" dirty="0" smtClean="0"/>
              <a:t>Fluctuation Dissipation Theorem</a:t>
            </a:r>
            <a:endParaRPr lang="en-US" dirty="0" smtClean="0"/>
          </a:p>
          <a:p>
            <a:r>
              <a:rPr lang="en-US" dirty="0" smtClean="0"/>
              <a:t>Pound-</a:t>
            </a:r>
            <a:r>
              <a:rPr lang="en-US" dirty="0" err="1" smtClean="0"/>
              <a:t>Drever</a:t>
            </a:r>
            <a:r>
              <a:rPr lang="en-US" dirty="0" smtClean="0"/>
              <a:t>-Hall Locking</a:t>
            </a:r>
            <a:endParaRPr lang="en-US" dirty="0" smtClean="0"/>
          </a:p>
          <a:p>
            <a:r>
              <a:rPr lang="en-US" dirty="0" smtClean="0"/>
              <a:t>Coating Thermal Noise Experiment</a:t>
            </a:r>
          </a:p>
          <a:p>
            <a:r>
              <a:rPr lang="en-US" dirty="0" smtClean="0"/>
              <a:t>Work Completed</a:t>
            </a:r>
          </a:p>
          <a:p>
            <a:r>
              <a:rPr lang="en-US" dirty="0" smtClean="0"/>
              <a:t>Conclusions/Future Work</a:t>
            </a:r>
            <a:endParaRPr lang="en-US" dirty="0" smtClean="0"/>
          </a:p>
        </p:txBody>
      </p:sp>
      <p:pic>
        <p:nvPicPr>
          <p:cNvPr id="4" name="Picture 3"/>
          <p:cNvPicPr>
            <a:picLocks noChangeAspect="1"/>
          </p:cNvPicPr>
          <p:nvPr/>
        </p:nvPicPr>
        <p:blipFill>
          <a:blip r:embed="rId2"/>
          <a:stretch>
            <a:fillRect/>
          </a:stretch>
        </p:blipFill>
        <p:spPr>
          <a:xfrm>
            <a:off x="0" y="0"/>
            <a:ext cx="1712872" cy="1228097"/>
          </a:xfrm>
          <a:prstGeom prst="rect">
            <a:avLst/>
          </a:prstGeom>
        </p:spPr>
      </p:pic>
      <p:sp>
        <p:nvSpPr>
          <p:cNvPr id="9" name="Slide Number Placeholder 8"/>
          <p:cNvSpPr>
            <a:spLocks noGrp="1"/>
          </p:cNvSpPr>
          <p:nvPr>
            <p:ph type="sldNum" sz="quarter" idx="12"/>
          </p:nvPr>
        </p:nvSpPr>
        <p:spPr/>
        <p:txBody>
          <a:bodyPr/>
          <a:lstStyle/>
          <a:p>
            <a:fld id="{4A852144-3BBB-A84B-AB7A-600A7C047219}" type="slidenum">
              <a:rPr lang="en-US" smtClean="0"/>
              <a:t>2</a:t>
            </a:fld>
            <a:endParaRPr lang="en-US"/>
          </a:p>
        </p:txBody>
      </p:sp>
    </p:spTree>
    <p:extLst>
      <p:ext uri="{BB962C8B-B14F-4D97-AF65-F5344CB8AC3E}">
        <p14:creationId xmlns:p14="http://schemas.microsoft.com/office/powerpoint/2010/main" val="20303899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94"/>
            <a:ext cx="8229600" cy="1143000"/>
          </a:xfrm>
        </p:spPr>
        <p:txBody>
          <a:bodyPr/>
          <a:lstStyle/>
          <a:p>
            <a:r>
              <a:rPr lang="en-US" dirty="0" smtClean="0"/>
              <a:t>Background/Motivation</a:t>
            </a:r>
            <a:endParaRPr lang="en-US" dirty="0"/>
          </a:p>
        </p:txBody>
      </p:sp>
      <p:sp>
        <p:nvSpPr>
          <p:cNvPr id="3" name="Content Placeholder 2"/>
          <p:cNvSpPr>
            <a:spLocks noGrp="1"/>
          </p:cNvSpPr>
          <p:nvPr>
            <p:ph idx="1"/>
          </p:nvPr>
        </p:nvSpPr>
        <p:spPr>
          <a:xfrm>
            <a:off x="722124" y="2290210"/>
            <a:ext cx="3730334" cy="4066140"/>
          </a:xfrm>
        </p:spPr>
        <p:txBody>
          <a:bodyPr>
            <a:normAutofit/>
          </a:bodyPr>
          <a:lstStyle/>
          <a:p>
            <a:r>
              <a:rPr lang="en-US" sz="1800" dirty="0"/>
              <a:t>LIGO is a </a:t>
            </a:r>
            <a:r>
              <a:rPr lang="en-US" sz="1800" dirty="0" smtClean="0"/>
              <a:t>signal and power </a:t>
            </a:r>
            <a:r>
              <a:rPr lang="en-US" sz="1800" dirty="0"/>
              <a:t>recycling Michelson interferometer with </a:t>
            </a:r>
            <a:r>
              <a:rPr lang="en-US" sz="1800" dirty="0" err="1" smtClean="0"/>
              <a:t>Fabry</a:t>
            </a:r>
            <a:r>
              <a:rPr lang="en-US" sz="1800" dirty="0" err="1"/>
              <a:t>-</a:t>
            </a:r>
            <a:r>
              <a:rPr lang="en-US" sz="1800" dirty="0" err="1" smtClean="0"/>
              <a:t>Pérot</a:t>
            </a:r>
            <a:r>
              <a:rPr lang="en-US" sz="1800" dirty="0" smtClean="0"/>
              <a:t> </a:t>
            </a:r>
            <a:r>
              <a:rPr lang="en-US" sz="1800" dirty="0" smtClean="0"/>
              <a:t>arms</a:t>
            </a:r>
          </a:p>
          <a:p>
            <a:r>
              <a:rPr lang="en-US" sz="1800" dirty="0" smtClean="0"/>
              <a:t>Since the</a:t>
            </a:r>
            <a:r>
              <a:rPr lang="en-US" sz="1800" dirty="0" smtClean="0"/>
              <a:t> </a:t>
            </a:r>
            <a:r>
              <a:rPr lang="en-US" sz="1800" dirty="0" smtClean="0"/>
              <a:t>strain </a:t>
            </a:r>
            <a:r>
              <a:rPr lang="en-US" sz="1800" dirty="0" smtClean="0"/>
              <a:t>of a </a:t>
            </a:r>
            <a:r>
              <a:rPr lang="en-US" sz="1800" dirty="0" smtClean="0"/>
              <a:t>gravitational </a:t>
            </a:r>
            <a:r>
              <a:rPr lang="en-US" sz="1800" dirty="0" smtClean="0"/>
              <a:t>wave </a:t>
            </a:r>
            <a:r>
              <a:rPr lang="en-US" sz="1800" dirty="0" smtClean="0"/>
              <a:t>is weak, </a:t>
            </a:r>
            <a:r>
              <a:rPr lang="en-US" sz="1800" dirty="0" smtClean="0"/>
              <a:t>high precision is needed for detection</a:t>
            </a:r>
            <a:endParaRPr lang="en-US" sz="1800" dirty="0" smtClean="0"/>
          </a:p>
          <a:p>
            <a:r>
              <a:rPr lang="en-US" sz="1800" dirty="0" smtClean="0"/>
              <a:t>Some limiting sources of noise are</a:t>
            </a:r>
            <a:r>
              <a:rPr lang="en-US" sz="1800" dirty="0" smtClean="0"/>
              <a:t>: Thermal noise, seismic noise and shot noise</a:t>
            </a:r>
            <a:endParaRPr lang="en-US" sz="1800" dirty="0"/>
          </a:p>
        </p:txBody>
      </p:sp>
      <p:pic>
        <p:nvPicPr>
          <p:cNvPr id="4" name="Picture 3"/>
          <p:cNvPicPr>
            <a:picLocks noChangeAspect="1"/>
          </p:cNvPicPr>
          <p:nvPr/>
        </p:nvPicPr>
        <p:blipFill>
          <a:blip r:embed="rId2"/>
          <a:stretch>
            <a:fillRect/>
          </a:stretch>
        </p:blipFill>
        <p:spPr>
          <a:xfrm>
            <a:off x="0" y="0"/>
            <a:ext cx="1712872" cy="1228097"/>
          </a:xfrm>
          <a:prstGeom prst="rect">
            <a:avLst/>
          </a:prstGeom>
        </p:spPr>
      </p:pic>
      <p:sp>
        <p:nvSpPr>
          <p:cNvPr id="8" name="Slide Number Placeholder 7"/>
          <p:cNvSpPr>
            <a:spLocks noGrp="1"/>
          </p:cNvSpPr>
          <p:nvPr>
            <p:ph type="sldNum" sz="quarter" idx="12"/>
          </p:nvPr>
        </p:nvSpPr>
        <p:spPr/>
        <p:txBody>
          <a:bodyPr/>
          <a:lstStyle/>
          <a:p>
            <a:fld id="{4A852144-3BBB-A84B-AB7A-600A7C047219}" type="slidenum">
              <a:rPr lang="en-US" smtClean="0"/>
              <a:t>3</a:t>
            </a:fld>
            <a:endParaRPr lang="en-US"/>
          </a:p>
        </p:txBody>
      </p:sp>
      <p:pic>
        <p:nvPicPr>
          <p:cNvPr id="10" name="Picture 9"/>
          <p:cNvPicPr>
            <a:picLocks noChangeAspect="1"/>
          </p:cNvPicPr>
          <p:nvPr/>
        </p:nvPicPr>
        <p:blipFill>
          <a:blip r:embed="rId3"/>
          <a:stretch>
            <a:fillRect/>
          </a:stretch>
        </p:blipFill>
        <p:spPr>
          <a:xfrm>
            <a:off x="4247557" y="1470799"/>
            <a:ext cx="4611286" cy="4601196"/>
          </a:xfrm>
          <a:prstGeom prst="rect">
            <a:avLst/>
          </a:prstGeom>
        </p:spPr>
      </p:pic>
    </p:spTree>
    <p:extLst>
      <p:ext uri="{BB962C8B-B14F-4D97-AF65-F5344CB8AC3E}">
        <p14:creationId xmlns:p14="http://schemas.microsoft.com/office/powerpoint/2010/main" val="26118048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Noise</a:t>
            </a:r>
            <a:endParaRPr lang="en-US" dirty="0"/>
          </a:p>
        </p:txBody>
      </p:sp>
      <p:sp>
        <p:nvSpPr>
          <p:cNvPr id="3" name="Content Placeholder 2"/>
          <p:cNvSpPr>
            <a:spLocks noGrp="1"/>
          </p:cNvSpPr>
          <p:nvPr>
            <p:ph idx="1"/>
          </p:nvPr>
        </p:nvSpPr>
        <p:spPr>
          <a:xfrm>
            <a:off x="457200" y="1836057"/>
            <a:ext cx="8229600" cy="4525963"/>
          </a:xfrm>
        </p:spPr>
        <p:txBody>
          <a:bodyPr>
            <a:normAutofit/>
          </a:bodyPr>
          <a:lstStyle/>
          <a:p>
            <a:r>
              <a:rPr lang="en-US" sz="2400" dirty="0" smtClean="0"/>
              <a:t>Brownian Noise</a:t>
            </a:r>
            <a:r>
              <a:rPr lang="en-US" sz="2400" dirty="0" smtClean="0"/>
              <a:t>: Mechanical displacement from thermal fluctuations in dielectric coatings</a:t>
            </a:r>
            <a:endParaRPr lang="en-US" sz="2400" dirty="0" smtClean="0"/>
          </a:p>
          <a:p>
            <a:r>
              <a:rPr lang="en-US" sz="2400" dirty="0" smtClean="0"/>
              <a:t>Thermo-optic Noise:</a:t>
            </a:r>
            <a:r>
              <a:rPr lang="en-US" sz="2400" dirty="0"/>
              <a:t> </a:t>
            </a:r>
            <a:r>
              <a:rPr lang="en-US" sz="2400" dirty="0" smtClean="0"/>
              <a:t>Statistical </a:t>
            </a:r>
            <a:r>
              <a:rPr lang="en-US" sz="2400" dirty="0"/>
              <a:t>fluctuations of the temperature of a system which are caused by random heat </a:t>
            </a:r>
            <a:r>
              <a:rPr lang="en-US" sz="2400" dirty="0" smtClean="0"/>
              <a:t>fluxes</a:t>
            </a:r>
          </a:p>
          <a:p>
            <a:pPr marL="514350" indent="-514350">
              <a:buFont typeface="+mj-lt"/>
              <a:buAutoNum type="arabicPeriod"/>
            </a:pPr>
            <a:r>
              <a:rPr lang="en-US" sz="2400" dirty="0" smtClean="0"/>
              <a:t>Thermo-elastic Noise:</a:t>
            </a:r>
            <a:r>
              <a:rPr lang="en-US" sz="2400" dirty="0"/>
              <a:t> </a:t>
            </a:r>
            <a:r>
              <a:rPr lang="en-US" sz="2400" dirty="0" smtClean="0"/>
              <a:t>Changes in the linear expansion coefficient cause surface displacement </a:t>
            </a:r>
          </a:p>
          <a:p>
            <a:pPr marL="514350" indent="-514350">
              <a:buFont typeface="+mj-lt"/>
              <a:buAutoNum type="arabicPeriod"/>
            </a:pPr>
            <a:r>
              <a:rPr lang="en-US" sz="2400" dirty="0" smtClean="0"/>
              <a:t>Thermo-refractive Noise: Changes in refractive index from temperature </a:t>
            </a:r>
            <a:r>
              <a:rPr lang="en-US" sz="2400" dirty="0" smtClean="0"/>
              <a:t>fluctuations</a:t>
            </a:r>
          </a:p>
        </p:txBody>
      </p:sp>
      <p:pic>
        <p:nvPicPr>
          <p:cNvPr id="4" name="Picture 3"/>
          <p:cNvPicPr>
            <a:picLocks noChangeAspect="1"/>
          </p:cNvPicPr>
          <p:nvPr/>
        </p:nvPicPr>
        <p:blipFill>
          <a:blip r:embed="rId3"/>
          <a:stretch>
            <a:fillRect/>
          </a:stretch>
        </p:blipFill>
        <p:spPr>
          <a:xfrm>
            <a:off x="0" y="0"/>
            <a:ext cx="1712872" cy="1228097"/>
          </a:xfrm>
          <a:prstGeom prst="rect">
            <a:avLst/>
          </a:prstGeom>
        </p:spPr>
      </p:pic>
      <p:sp>
        <p:nvSpPr>
          <p:cNvPr id="9" name="Slide Number Placeholder 8"/>
          <p:cNvSpPr>
            <a:spLocks noGrp="1"/>
          </p:cNvSpPr>
          <p:nvPr>
            <p:ph type="sldNum" sz="quarter" idx="12"/>
          </p:nvPr>
        </p:nvSpPr>
        <p:spPr/>
        <p:txBody>
          <a:bodyPr/>
          <a:lstStyle/>
          <a:p>
            <a:fld id="{4A852144-3BBB-A84B-AB7A-600A7C047219}" type="slidenum">
              <a:rPr lang="en-US" smtClean="0"/>
              <a:t>4</a:t>
            </a:fld>
            <a:endParaRPr lang="en-US"/>
          </a:p>
        </p:txBody>
      </p:sp>
      <p:sp>
        <p:nvSpPr>
          <p:cNvPr id="10" name="Rectangle 9"/>
          <p:cNvSpPr/>
          <p:nvPr/>
        </p:nvSpPr>
        <p:spPr>
          <a:xfrm>
            <a:off x="693737" y="6494316"/>
            <a:ext cx="7993063" cy="276999"/>
          </a:xfrm>
          <a:prstGeom prst="rect">
            <a:avLst/>
          </a:prstGeom>
        </p:spPr>
        <p:txBody>
          <a:bodyPr wrap="square">
            <a:spAutoFit/>
          </a:bodyPr>
          <a:lstStyle/>
          <a:p>
            <a:r>
              <a:rPr lang="en-US" baseline="30000" dirty="0"/>
              <a:t>R.Nawrodt,“Challengesinthermalnoisefor3rdgenerationofgravitationalwavedetectors,” Gen. </a:t>
            </a:r>
            <a:r>
              <a:rPr lang="en-US" baseline="30000" dirty="0" err="1"/>
              <a:t>Relativ</a:t>
            </a:r>
            <a:r>
              <a:rPr lang="en-US" baseline="30000" dirty="0"/>
              <a:t>. </a:t>
            </a:r>
            <a:r>
              <a:rPr lang="en-US" baseline="30000" dirty="0" err="1"/>
              <a:t>Gravit</a:t>
            </a:r>
            <a:r>
              <a:rPr lang="en-US" baseline="30000" dirty="0"/>
              <a:t>., 2011.</a:t>
            </a:r>
            <a:endParaRPr lang="en-US" dirty="0"/>
          </a:p>
        </p:txBody>
      </p:sp>
    </p:spTree>
    <p:extLst>
      <p:ext uri="{BB962C8B-B14F-4D97-AF65-F5344CB8AC3E}">
        <p14:creationId xmlns:p14="http://schemas.microsoft.com/office/powerpoint/2010/main" val="17698763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712872" cy="1228097"/>
          </a:xfrm>
          <a:prstGeom prst="rect">
            <a:avLst/>
          </a:prstGeom>
        </p:spPr>
      </p:pic>
      <p:sp>
        <p:nvSpPr>
          <p:cNvPr id="2" name="Title 1"/>
          <p:cNvSpPr>
            <a:spLocks noGrp="1"/>
          </p:cNvSpPr>
          <p:nvPr>
            <p:ph type="title"/>
          </p:nvPr>
        </p:nvSpPr>
        <p:spPr>
          <a:xfrm>
            <a:off x="457200" y="400606"/>
            <a:ext cx="8229600" cy="1143000"/>
          </a:xfrm>
        </p:spPr>
        <p:txBody>
          <a:bodyPr>
            <a:normAutofit fontScale="90000"/>
          </a:bodyPr>
          <a:lstStyle/>
          <a:p>
            <a:r>
              <a:rPr lang="en-US" dirty="0" smtClean="0"/>
              <a:t>Fluctuation </a:t>
            </a:r>
            <a:r>
              <a:rPr lang="en-US" dirty="0" smtClean="0"/>
              <a:t>Dissipation</a:t>
            </a:r>
            <a:br>
              <a:rPr lang="en-US" dirty="0" smtClean="0"/>
            </a:br>
            <a:r>
              <a:rPr lang="en-US" dirty="0" smtClean="0"/>
              <a:t> </a:t>
            </a:r>
            <a:r>
              <a:rPr lang="en-US" dirty="0" smtClean="0"/>
              <a:t>Theorem</a:t>
            </a:r>
            <a:endParaRPr lang="en-US" dirty="0"/>
          </a:p>
        </p:txBody>
      </p:sp>
      <p:pic>
        <p:nvPicPr>
          <p:cNvPr id="10" name="Picture 9"/>
          <p:cNvPicPr>
            <a:picLocks noChangeAspect="1"/>
          </p:cNvPicPr>
          <p:nvPr/>
        </p:nvPicPr>
        <p:blipFill>
          <a:blip r:embed="rId4"/>
          <a:stretch>
            <a:fillRect/>
          </a:stretch>
        </p:blipFill>
        <p:spPr>
          <a:xfrm>
            <a:off x="5454748" y="5307335"/>
            <a:ext cx="3050625" cy="568254"/>
          </a:xfrm>
          <a:prstGeom prst="rect">
            <a:avLst/>
          </a:prstGeom>
        </p:spPr>
      </p:pic>
      <p:sp>
        <p:nvSpPr>
          <p:cNvPr id="12" name="TextBox 11"/>
          <p:cNvSpPr txBox="1"/>
          <p:nvPr/>
        </p:nvSpPr>
        <p:spPr>
          <a:xfrm>
            <a:off x="797834" y="1741184"/>
            <a:ext cx="7888966" cy="1200329"/>
          </a:xfrm>
          <a:prstGeom prst="rect">
            <a:avLst/>
          </a:prstGeom>
          <a:noFill/>
        </p:spPr>
        <p:txBody>
          <a:bodyPr wrap="square" rtlCol="0">
            <a:spAutoFit/>
          </a:bodyPr>
          <a:lstStyle/>
          <a:p>
            <a:pPr marL="285750" indent="-285750">
              <a:buFont typeface="Arial"/>
              <a:buChar char="•"/>
            </a:pPr>
            <a:r>
              <a:rPr lang="en-US" dirty="0" err="1" smtClean="0"/>
              <a:t>Callen</a:t>
            </a:r>
            <a:r>
              <a:rPr lang="en-US" dirty="0" smtClean="0"/>
              <a:t> and </a:t>
            </a:r>
            <a:r>
              <a:rPr lang="en-US" dirty="0" err="1" smtClean="0"/>
              <a:t>Welton’s</a:t>
            </a:r>
            <a:r>
              <a:rPr lang="en-US" dirty="0" smtClean="0"/>
              <a:t> FDT relies on the assumption that the response of a system in thermodynamic equilibrium to small forces being applied is analogous to the response of a system to random fluctuations</a:t>
            </a:r>
          </a:p>
          <a:p>
            <a:endParaRPr lang="en-US" dirty="0"/>
          </a:p>
        </p:txBody>
      </p:sp>
      <p:sp>
        <p:nvSpPr>
          <p:cNvPr id="30" name="Down Arrow 29"/>
          <p:cNvSpPr/>
          <p:nvPr/>
        </p:nvSpPr>
        <p:spPr>
          <a:xfrm>
            <a:off x="1916797" y="3965529"/>
            <a:ext cx="754557" cy="7438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wn Arrow 30"/>
          <p:cNvSpPr/>
          <p:nvPr/>
        </p:nvSpPr>
        <p:spPr>
          <a:xfrm>
            <a:off x="6582415" y="3965529"/>
            <a:ext cx="754557" cy="7438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924834" y="4709386"/>
            <a:ext cx="3040090" cy="369332"/>
          </a:xfrm>
          <a:prstGeom prst="rect">
            <a:avLst/>
          </a:prstGeom>
          <a:noFill/>
        </p:spPr>
        <p:txBody>
          <a:bodyPr wrap="none" rtlCol="0">
            <a:spAutoFit/>
          </a:bodyPr>
          <a:lstStyle/>
          <a:p>
            <a:r>
              <a:rPr lang="en-US" b="1" dirty="0" smtClean="0"/>
              <a:t>Normal-Mode Decomposition                                            </a:t>
            </a:r>
            <a:endParaRPr lang="en-US" b="1" dirty="0"/>
          </a:p>
        </p:txBody>
      </p:sp>
      <p:sp>
        <p:nvSpPr>
          <p:cNvPr id="35" name="TextBox 34"/>
          <p:cNvSpPr txBox="1"/>
          <p:nvPr/>
        </p:nvSpPr>
        <p:spPr>
          <a:xfrm>
            <a:off x="6048829" y="4709386"/>
            <a:ext cx="1880969" cy="369332"/>
          </a:xfrm>
          <a:prstGeom prst="rect">
            <a:avLst/>
          </a:prstGeom>
          <a:noFill/>
        </p:spPr>
        <p:txBody>
          <a:bodyPr wrap="none" rtlCol="0">
            <a:spAutoFit/>
          </a:bodyPr>
          <a:lstStyle/>
          <a:p>
            <a:r>
              <a:rPr lang="en-US" b="1" dirty="0" smtClean="0"/>
              <a:t>Direct Calculation</a:t>
            </a:r>
            <a:endParaRPr lang="en-US" b="1" dirty="0"/>
          </a:p>
        </p:txBody>
      </p:sp>
      <p:grpSp>
        <p:nvGrpSpPr>
          <p:cNvPr id="40" name="Group 39"/>
          <p:cNvGrpSpPr/>
          <p:nvPr/>
        </p:nvGrpSpPr>
        <p:grpSpPr>
          <a:xfrm>
            <a:off x="1240254" y="5113722"/>
            <a:ext cx="2290335" cy="923330"/>
            <a:chOff x="1254043" y="5241221"/>
            <a:chExt cx="2290335" cy="923330"/>
          </a:xfrm>
        </p:grpSpPr>
        <p:sp>
          <p:nvSpPr>
            <p:cNvPr id="38" name="TextBox 37"/>
            <p:cNvSpPr txBox="1"/>
            <p:nvPr/>
          </p:nvSpPr>
          <p:spPr>
            <a:xfrm>
              <a:off x="1254043" y="5241221"/>
              <a:ext cx="2290335" cy="923330"/>
            </a:xfrm>
            <a:prstGeom prst="rect">
              <a:avLst/>
            </a:prstGeom>
            <a:noFill/>
          </p:spPr>
          <p:txBody>
            <a:bodyPr wrap="none" rtlCol="0">
              <a:spAutoFit/>
            </a:bodyPr>
            <a:lstStyle/>
            <a:p>
              <a:r>
                <a:rPr lang="en-US" dirty="0" smtClean="0"/>
                <a:t>Compute and sum up</a:t>
              </a:r>
            </a:p>
            <a:p>
              <a:r>
                <a:rPr lang="en-US" dirty="0" smtClean="0"/>
                <a:t> </a:t>
              </a:r>
              <a:endParaRPr lang="en-US" dirty="0"/>
            </a:p>
            <a:p>
              <a:r>
                <a:rPr lang="en-US" dirty="0" smtClean="0"/>
                <a:t>for each normal-mode</a:t>
              </a:r>
              <a:endParaRPr lang="en-US" dirty="0"/>
            </a:p>
          </p:txBody>
        </p:sp>
        <p:pic>
          <p:nvPicPr>
            <p:cNvPr id="39" name="Picture 38"/>
            <p:cNvPicPr>
              <a:picLocks noChangeAspect="1"/>
            </p:cNvPicPr>
            <p:nvPr/>
          </p:nvPicPr>
          <p:blipFill>
            <a:blip r:embed="rId5"/>
            <a:stretch>
              <a:fillRect/>
            </a:stretch>
          </p:blipFill>
          <p:spPr>
            <a:xfrm>
              <a:off x="1666520" y="5558970"/>
              <a:ext cx="1420588" cy="420915"/>
            </a:xfrm>
            <a:prstGeom prst="rect">
              <a:avLst/>
            </a:prstGeom>
          </p:spPr>
        </p:pic>
      </p:grpSp>
      <p:pic>
        <p:nvPicPr>
          <p:cNvPr id="46" name="Picture 45"/>
          <p:cNvPicPr>
            <a:picLocks noChangeAspect="1"/>
          </p:cNvPicPr>
          <p:nvPr/>
        </p:nvPicPr>
        <p:blipFill>
          <a:blip r:embed="rId6"/>
          <a:stretch>
            <a:fillRect/>
          </a:stretch>
        </p:blipFill>
        <p:spPr>
          <a:xfrm>
            <a:off x="2118653" y="2941513"/>
            <a:ext cx="5127604" cy="750381"/>
          </a:xfrm>
          <a:prstGeom prst="rect">
            <a:avLst/>
          </a:prstGeom>
        </p:spPr>
      </p:pic>
      <p:sp>
        <p:nvSpPr>
          <p:cNvPr id="47" name="TextBox 46"/>
          <p:cNvSpPr txBox="1"/>
          <p:nvPr/>
        </p:nvSpPr>
        <p:spPr>
          <a:xfrm>
            <a:off x="5834675" y="3584172"/>
            <a:ext cx="1159292" cy="215444"/>
          </a:xfrm>
          <a:prstGeom prst="rect">
            <a:avLst/>
          </a:prstGeom>
          <a:solidFill>
            <a:srgbClr val="C0504D"/>
          </a:solidFill>
        </p:spPr>
        <p:txBody>
          <a:bodyPr wrap="none" rtlCol="0">
            <a:spAutoFit/>
          </a:bodyPr>
          <a:lstStyle/>
          <a:p>
            <a:r>
              <a:rPr lang="en-US" sz="800" dirty="0" smtClean="0"/>
              <a:t>Mechanical admittance </a:t>
            </a:r>
            <a:endParaRPr lang="en-US" sz="800" dirty="0"/>
          </a:p>
        </p:txBody>
      </p:sp>
      <p:sp>
        <p:nvSpPr>
          <p:cNvPr id="50" name="Slide Number Placeholder 49"/>
          <p:cNvSpPr>
            <a:spLocks noGrp="1"/>
          </p:cNvSpPr>
          <p:nvPr>
            <p:ph type="sldNum" sz="quarter" idx="12"/>
          </p:nvPr>
        </p:nvSpPr>
        <p:spPr/>
        <p:txBody>
          <a:bodyPr/>
          <a:lstStyle/>
          <a:p>
            <a:fld id="{4A852144-3BBB-A84B-AB7A-600A7C047219}" type="slidenum">
              <a:rPr lang="en-US" smtClean="0"/>
              <a:t>5</a:t>
            </a:fld>
            <a:endParaRPr lang="en-US"/>
          </a:p>
        </p:txBody>
      </p:sp>
      <p:sp>
        <p:nvSpPr>
          <p:cNvPr id="51" name="Rectangle 50"/>
          <p:cNvSpPr/>
          <p:nvPr/>
        </p:nvSpPr>
        <p:spPr>
          <a:xfrm>
            <a:off x="1453868" y="6539270"/>
            <a:ext cx="7537523" cy="276999"/>
          </a:xfrm>
          <a:prstGeom prst="rect">
            <a:avLst/>
          </a:prstGeom>
        </p:spPr>
        <p:txBody>
          <a:bodyPr wrap="square">
            <a:spAutoFit/>
          </a:bodyPr>
          <a:lstStyle/>
          <a:p>
            <a:r>
              <a:rPr lang="en-US" baseline="30000" dirty="0"/>
              <a:t>Yu. Levin, “Internal thermal noise in the LIGO test masses: A direct approach,” Phys. Rev. D 57, 659, 1998.</a:t>
            </a:r>
            <a:endParaRPr lang="en-US" dirty="0"/>
          </a:p>
        </p:txBody>
      </p:sp>
    </p:spTree>
    <p:extLst>
      <p:ext uri="{BB962C8B-B14F-4D97-AF65-F5344CB8AC3E}">
        <p14:creationId xmlns:p14="http://schemas.microsoft.com/office/powerpoint/2010/main" val="4168294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1999"/>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5" grpId="0"/>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712872" cy="1228097"/>
          </a:xfrm>
          <a:prstGeom prst="rect">
            <a:avLst/>
          </a:prstGeom>
        </p:spPr>
      </p:pic>
      <p:sp>
        <p:nvSpPr>
          <p:cNvPr id="2" name="Title 1"/>
          <p:cNvSpPr>
            <a:spLocks noGrp="1"/>
          </p:cNvSpPr>
          <p:nvPr>
            <p:ph type="title"/>
          </p:nvPr>
        </p:nvSpPr>
        <p:spPr>
          <a:xfrm>
            <a:off x="457200" y="420740"/>
            <a:ext cx="8229600" cy="1143000"/>
          </a:xfrm>
        </p:spPr>
        <p:txBody>
          <a:bodyPr>
            <a:normAutofit fontScale="90000"/>
          </a:bodyPr>
          <a:lstStyle/>
          <a:p>
            <a:r>
              <a:rPr lang="en-US" dirty="0" smtClean="0"/>
              <a:t>Pound-</a:t>
            </a:r>
            <a:r>
              <a:rPr lang="en-US" dirty="0" err="1" smtClean="0"/>
              <a:t>Drever</a:t>
            </a:r>
            <a:r>
              <a:rPr lang="en-US" dirty="0" smtClean="0"/>
              <a:t>-Hall</a:t>
            </a:r>
            <a:br>
              <a:rPr lang="en-US" dirty="0" smtClean="0"/>
            </a:br>
            <a:r>
              <a:rPr lang="en-US" dirty="0" smtClean="0"/>
              <a:t> Locking</a:t>
            </a:r>
            <a:endParaRPr lang="en-US" dirty="0"/>
          </a:p>
        </p:txBody>
      </p:sp>
      <p:sp>
        <p:nvSpPr>
          <p:cNvPr id="6" name="TextBox 5"/>
          <p:cNvSpPr txBox="1"/>
          <p:nvPr/>
        </p:nvSpPr>
        <p:spPr>
          <a:xfrm>
            <a:off x="979714" y="1951335"/>
            <a:ext cx="7707086" cy="646331"/>
          </a:xfrm>
          <a:prstGeom prst="rect">
            <a:avLst/>
          </a:prstGeom>
          <a:noFill/>
        </p:spPr>
        <p:txBody>
          <a:bodyPr wrap="square" rtlCol="0">
            <a:spAutoFit/>
          </a:bodyPr>
          <a:lstStyle/>
          <a:p>
            <a:pPr marL="285750" indent="-285750">
              <a:buFont typeface="Arial"/>
              <a:buChar char="•"/>
            </a:pPr>
            <a:r>
              <a:rPr lang="en-US" dirty="0" smtClean="0"/>
              <a:t>Frequency locking a laser to a </a:t>
            </a:r>
            <a:r>
              <a:rPr lang="en-US" dirty="0" err="1" smtClean="0"/>
              <a:t>Fabry</a:t>
            </a:r>
            <a:r>
              <a:rPr lang="en-US" dirty="0" smtClean="0"/>
              <a:t>-Perot cavity that is known to be stable</a:t>
            </a:r>
          </a:p>
          <a:p>
            <a:pPr marL="285750" indent="-285750">
              <a:buFont typeface="Arial"/>
              <a:buChar char="•"/>
            </a:pPr>
            <a:r>
              <a:rPr lang="en-US" dirty="0" smtClean="0"/>
              <a:t>Adjust frequency of the laser to match the resonant mode of the cavity</a:t>
            </a:r>
          </a:p>
        </p:txBody>
      </p:sp>
      <p:sp>
        <p:nvSpPr>
          <p:cNvPr id="7" name="Slide Number Placeholder 6"/>
          <p:cNvSpPr>
            <a:spLocks noGrp="1"/>
          </p:cNvSpPr>
          <p:nvPr>
            <p:ph type="sldNum" sz="quarter" idx="12"/>
          </p:nvPr>
        </p:nvSpPr>
        <p:spPr/>
        <p:txBody>
          <a:bodyPr/>
          <a:lstStyle/>
          <a:p>
            <a:fld id="{4A852144-3BBB-A84B-AB7A-600A7C047219}" type="slidenum">
              <a:rPr lang="en-US" smtClean="0"/>
              <a:t>6</a:t>
            </a:fld>
            <a:endParaRPr lang="en-US"/>
          </a:p>
        </p:txBody>
      </p:sp>
      <p:pic>
        <p:nvPicPr>
          <p:cNvPr id="8" name="Picture 7"/>
          <p:cNvPicPr>
            <a:picLocks noChangeAspect="1"/>
          </p:cNvPicPr>
          <p:nvPr/>
        </p:nvPicPr>
        <p:blipFill>
          <a:blip r:embed="rId3"/>
          <a:stretch>
            <a:fillRect/>
          </a:stretch>
        </p:blipFill>
        <p:spPr>
          <a:xfrm>
            <a:off x="1712872" y="2773741"/>
            <a:ext cx="6194932" cy="3385955"/>
          </a:xfrm>
          <a:prstGeom prst="rect">
            <a:avLst/>
          </a:prstGeom>
        </p:spPr>
      </p:pic>
      <p:sp>
        <p:nvSpPr>
          <p:cNvPr id="9" name="Rectangle 8"/>
          <p:cNvSpPr/>
          <p:nvPr/>
        </p:nvSpPr>
        <p:spPr>
          <a:xfrm>
            <a:off x="918960" y="6465408"/>
            <a:ext cx="7927044" cy="276999"/>
          </a:xfrm>
          <a:prstGeom prst="rect">
            <a:avLst/>
          </a:prstGeom>
        </p:spPr>
        <p:txBody>
          <a:bodyPr wrap="square">
            <a:spAutoFit/>
          </a:bodyPr>
          <a:lstStyle/>
          <a:p>
            <a:r>
              <a:rPr lang="en-US" baseline="30000" dirty="0"/>
              <a:t>EricD.Black,“AnIntroductiontoPound-Drever-HallLaserFrequencyStabilization,”Amer- </a:t>
            </a:r>
            <a:r>
              <a:rPr lang="en-US" baseline="30000" dirty="0" err="1"/>
              <a:t>ican</a:t>
            </a:r>
            <a:r>
              <a:rPr lang="en-US" baseline="30000" dirty="0"/>
              <a:t> Journal of Physics 69-79, 2001.</a:t>
            </a:r>
            <a:endParaRPr lang="en-US" dirty="0"/>
          </a:p>
        </p:txBody>
      </p:sp>
    </p:spTree>
    <p:extLst>
      <p:ext uri="{BB962C8B-B14F-4D97-AF65-F5344CB8AC3E}">
        <p14:creationId xmlns:p14="http://schemas.microsoft.com/office/powerpoint/2010/main" val="2617979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712872" cy="1228097"/>
          </a:xfrm>
          <a:prstGeom prst="rect">
            <a:avLst/>
          </a:prstGeom>
        </p:spPr>
      </p:pic>
      <p:sp>
        <p:nvSpPr>
          <p:cNvPr id="5" name="TextBox 4"/>
          <p:cNvSpPr txBox="1"/>
          <p:nvPr/>
        </p:nvSpPr>
        <p:spPr>
          <a:xfrm>
            <a:off x="222584" y="1371138"/>
            <a:ext cx="4505614" cy="4801314"/>
          </a:xfrm>
          <a:prstGeom prst="rect">
            <a:avLst/>
          </a:prstGeom>
          <a:noFill/>
        </p:spPr>
        <p:txBody>
          <a:bodyPr wrap="square" rtlCol="0">
            <a:spAutoFit/>
          </a:bodyPr>
          <a:lstStyle/>
          <a:p>
            <a:pPr marL="285750" indent="-285750">
              <a:buFont typeface="Arial"/>
              <a:buChar char="•"/>
            </a:pPr>
            <a:r>
              <a:rPr lang="en-US" sz="2400" dirty="0" smtClean="0"/>
              <a:t>Two </a:t>
            </a:r>
            <a:r>
              <a:rPr lang="en-US" sz="2400" dirty="0" err="1" smtClean="0"/>
              <a:t>Fabry</a:t>
            </a:r>
            <a:r>
              <a:rPr lang="en-US" sz="2400" dirty="0"/>
              <a:t>-</a:t>
            </a:r>
            <a:r>
              <a:rPr lang="en-US" sz="2400" dirty="0" smtClean="0"/>
              <a:t>Perot cavities with silica </a:t>
            </a:r>
            <a:r>
              <a:rPr lang="en-US" sz="2400" dirty="0" err="1" smtClean="0"/>
              <a:t>tantala</a:t>
            </a:r>
            <a:r>
              <a:rPr lang="en-US" sz="2400" dirty="0"/>
              <a:t> </a:t>
            </a:r>
            <a:r>
              <a:rPr lang="en-US" sz="2400" dirty="0" smtClean="0"/>
              <a:t>mirror coatings are used </a:t>
            </a:r>
          </a:p>
          <a:p>
            <a:pPr marL="285750" indent="-285750">
              <a:buFont typeface="Arial"/>
              <a:buChar char="•"/>
            </a:pPr>
            <a:r>
              <a:rPr lang="en-US" sz="2400" dirty="0" smtClean="0"/>
              <a:t>Each cavity has its own stabilized laser, which is locked to the cavities with the PDH technique</a:t>
            </a:r>
          </a:p>
          <a:p>
            <a:pPr marL="285750" indent="-285750">
              <a:buFont typeface="Arial"/>
              <a:buChar char="•"/>
            </a:pPr>
            <a:r>
              <a:rPr lang="en-US" sz="2400" dirty="0" smtClean="0"/>
              <a:t>Cavities are kept in a temperature stabilized vacuum chamber</a:t>
            </a:r>
          </a:p>
          <a:p>
            <a:pPr marL="285750" indent="-285750">
              <a:buFont typeface="Arial"/>
              <a:buChar char="•"/>
            </a:pPr>
            <a:r>
              <a:rPr lang="en-US" sz="2400" dirty="0" smtClean="0"/>
              <a:t>Pick off light to use as frequency reference</a:t>
            </a:r>
          </a:p>
          <a:p>
            <a:pPr marL="285750" indent="-285750">
              <a:buFont typeface="Arial"/>
              <a:buChar char="•"/>
            </a:pPr>
            <a:endParaRPr lang="en-US" dirty="0"/>
          </a:p>
        </p:txBody>
      </p:sp>
      <p:sp>
        <p:nvSpPr>
          <p:cNvPr id="6" name="Slide Number Placeholder 5"/>
          <p:cNvSpPr>
            <a:spLocks noGrp="1"/>
          </p:cNvSpPr>
          <p:nvPr>
            <p:ph type="sldNum" sz="quarter" idx="12"/>
          </p:nvPr>
        </p:nvSpPr>
        <p:spPr/>
        <p:txBody>
          <a:bodyPr/>
          <a:lstStyle/>
          <a:p>
            <a:fld id="{4A852144-3BBB-A84B-AB7A-600A7C047219}" type="slidenum">
              <a:rPr lang="en-US" smtClean="0"/>
              <a:t>7</a:t>
            </a:fld>
            <a:endParaRPr lang="en-US" dirty="0"/>
          </a:p>
        </p:txBody>
      </p:sp>
      <p:sp>
        <p:nvSpPr>
          <p:cNvPr id="2" name="Title 1"/>
          <p:cNvSpPr>
            <a:spLocks noGrp="1"/>
          </p:cNvSpPr>
          <p:nvPr>
            <p:ph type="title"/>
          </p:nvPr>
        </p:nvSpPr>
        <p:spPr>
          <a:xfrm>
            <a:off x="432852" y="141119"/>
            <a:ext cx="8229600" cy="1143000"/>
          </a:xfrm>
        </p:spPr>
        <p:txBody>
          <a:bodyPr>
            <a:normAutofit fontScale="90000"/>
          </a:bodyPr>
          <a:lstStyle/>
          <a:p>
            <a:r>
              <a:rPr lang="en-US" dirty="0" smtClean="0"/>
              <a:t>Coating Thermal Noise</a:t>
            </a:r>
            <a:br>
              <a:rPr lang="en-US" dirty="0" smtClean="0"/>
            </a:br>
            <a:r>
              <a:rPr lang="en-US" dirty="0" smtClean="0"/>
              <a:t>Experiment</a:t>
            </a:r>
            <a:endParaRPr lang="en-US" dirty="0"/>
          </a:p>
        </p:txBody>
      </p:sp>
      <p:pic>
        <p:nvPicPr>
          <p:cNvPr id="8" name="Picture 7"/>
          <p:cNvPicPr>
            <a:picLocks noChangeAspect="1"/>
          </p:cNvPicPr>
          <p:nvPr/>
        </p:nvPicPr>
        <p:blipFill>
          <a:blip r:embed="rId3"/>
          <a:stretch>
            <a:fillRect/>
          </a:stretch>
        </p:blipFill>
        <p:spPr>
          <a:xfrm>
            <a:off x="4728198" y="1782363"/>
            <a:ext cx="4064124" cy="3831056"/>
          </a:xfrm>
          <a:prstGeom prst="rect">
            <a:avLst/>
          </a:prstGeom>
        </p:spPr>
      </p:pic>
    </p:spTree>
    <p:extLst>
      <p:ext uri="{BB962C8B-B14F-4D97-AF65-F5344CB8AC3E}">
        <p14:creationId xmlns:p14="http://schemas.microsoft.com/office/powerpoint/2010/main" val="16013281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 y="38057"/>
            <a:ext cx="8229600" cy="1143000"/>
          </a:xfrm>
        </p:spPr>
        <p:txBody>
          <a:bodyPr/>
          <a:lstStyle/>
          <a:p>
            <a:r>
              <a:rPr lang="en-US" dirty="0" smtClean="0"/>
              <a:t>Initial Setup</a:t>
            </a:r>
            <a:endParaRPr lang="en-US" dirty="0"/>
          </a:p>
        </p:txBody>
      </p:sp>
      <p:pic>
        <p:nvPicPr>
          <p:cNvPr id="4" name="Picture 3"/>
          <p:cNvPicPr>
            <a:picLocks noChangeAspect="1"/>
          </p:cNvPicPr>
          <p:nvPr/>
        </p:nvPicPr>
        <p:blipFill>
          <a:blip r:embed="rId2"/>
          <a:stretch>
            <a:fillRect/>
          </a:stretch>
        </p:blipFill>
        <p:spPr>
          <a:xfrm>
            <a:off x="0" y="0"/>
            <a:ext cx="1712872" cy="1228097"/>
          </a:xfrm>
          <a:prstGeom prst="rect">
            <a:avLst/>
          </a:prstGeom>
        </p:spPr>
      </p:pic>
      <p:sp>
        <p:nvSpPr>
          <p:cNvPr id="6" name="Slide Number Placeholder 5"/>
          <p:cNvSpPr>
            <a:spLocks noGrp="1"/>
          </p:cNvSpPr>
          <p:nvPr>
            <p:ph type="sldNum" sz="quarter" idx="12"/>
          </p:nvPr>
        </p:nvSpPr>
        <p:spPr/>
        <p:txBody>
          <a:bodyPr/>
          <a:lstStyle/>
          <a:p>
            <a:fld id="{4A852144-3BBB-A84B-AB7A-600A7C047219}" type="slidenum">
              <a:rPr lang="en-US" smtClean="0"/>
              <a:t>8</a:t>
            </a:fld>
            <a:endParaRPr lang="en-US"/>
          </a:p>
        </p:txBody>
      </p:sp>
      <p:sp>
        <p:nvSpPr>
          <p:cNvPr id="7" name="TextBox 6"/>
          <p:cNvSpPr txBox="1"/>
          <p:nvPr/>
        </p:nvSpPr>
        <p:spPr>
          <a:xfrm>
            <a:off x="1064829" y="1567990"/>
            <a:ext cx="2618171" cy="3970318"/>
          </a:xfrm>
          <a:prstGeom prst="rect">
            <a:avLst/>
          </a:prstGeom>
          <a:noFill/>
        </p:spPr>
        <p:txBody>
          <a:bodyPr wrap="square" rtlCol="0">
            <a:spAutoFit/>
          </a:bodyPr>
          <a:lstStyle/>
          <a:p>
            <a:pPr marL="285750" indent="-285750">
              <a:buFont typeface="Arial"/>
              <a:buChar char="•"/>
            </a:pPr>
            <a:r>
              <a:rPr lang="en-US" sz="2800" dirty="0" smtClean="0"/>
              <a:t>Mode-Matched into the fiber</a:t>
            </a:r>
          </a:p>
          <a:p>
            <a:pPr marL="285750" indent="-285750">
              <a:buFont typeface="Arial"/>
              <a:buChar char="•"/>
            </a:pPr>
            <a:r>
              <a:rPr lang="en-US" sz="2800" dirty="0" smtClean="0"/>
              <a:t>Double passed through AOM</a:t>
            </a:r>
          </a:p>
          <a:p>
            <a:pPr marL="285750" indent="-285750">
              <a:buFont typeface="Arial"/>
              <a:buChar char="•"/>
            </a:pPr>
            <a:r>
              <a:rPr lang="en-US" sz="2800" dirty="0" smtClean="0"/>
              <a:t>Look at beat frequency </a:t>
            </a:r>
          </a:p>
          <a:p>
            <a:pPr marL="285750" indent="-285750">
              <a:buFont typeface="Arial"/>
              <a:buChar char="•"/>
            </a:pPr>
            <a:r>
              <a:rPr lang="en-US" sz="2800" dirty="0" smtClean="0"/>
              <a:t>Measure PLL control signal </a:t>
            </a:r>
          </a:p>
        </p:txBody>
      </p:sp>
      <p:pic>
        <p:nvPicPr>
          <p:cNvPr id="8" name="Picture 7"/>
          <p:cNvPicPr>
            <a:picLocks noChangeAspect="1"/>
          </p:cNvPicPr>
          <p:nvPr/>
        </p:nvPicPr>
        <p:blipFill>
          <a:blip r:embed="rId3"/>
          <a:stretch>
            <a:fillRect/>
          </a:stretch>
        </p:blipFill>
        <p:spPr>
          <a:xfrm>
            <a:off x="3683000" y="927100"/>
            <a:ext cx="5461000" cy="5930900"/>
          </a:xfrm>
          <a:prstGeom prst="rect">
            <a:avLst/>
          </a:prstGeom>
        </p:spPr>
      </p:pic>
    </p:spTree>
    <p:extLst>
      <p:ext uri="{BB962C8B-B14F-4D97-AF65-F5344CB8AC3E}">
        <p14:creationId xmlns:p14="http://schemas.microsoft.com/office/powerpoint/2010/main" val="305068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0754" y="610908"/>
            <a:ext cx="7569766" cy="6247092"/>
          </a:xfrm>
          <a:prstGeom prst="rect">
            <a:avLst/>
          </a:prstGeom>
        </p:spPr>
      </p:pic>
      <p:sp>
        <p:nvSpPr>
          <p:cNvPr id="6" name="Slide Number Placeholder 5"/>
          <p:cNvSpPr>
            <a:spLocks noGrp="1"/>
          </p:cNvSpPr>
          <p:nvPr>
            <p:ph type="sldNum" sz="quarter" idx="12"/>
          </p:nvPr>
        </p:nvSpPr>
        <p:spPr/>
        <p:txBody>
          <a:bodyPr/>
          <a:lstStyle/>
          <a:p>
            <a:fld id="{4A852144-3BBB-A84B-AB7A-600A7C047219}" type="slidenum">
              <a:rPr lang="en-US" smtClean="0"/>
              <a:t>9</a:t>
            </a:fld>
            <a:endParaRPr lang="en-US"/>
          </a:p>
        </p:txBody>
      </p:sp>
      <p:pic>
        <p:nvPicPr>
          <p:cNvPr id="4" name="Picture 3"/>
          <p:cNvPicPr>
            <a:picLocks noChangeAspect="1"/>
          </p:cNvPicPr>
          <p:nvPr/>
        </p:nvPicPr>
        <p:blipFill>
          <a:blip r:embed="rId3"/>
          <a:stretch>
            <a:fillRect/>
          </a:stretch>
        </p:blipFill>
        <p:spPr>
          <a:xfrm>
            <a:off x="0" y="0"/>
            <a:ext cx="1712872" cy="1228097"/>
          </a:xfrm>
          <a:prstGeom prst="rect">
            <a:avLst/>
          </a:prstGeom>
        </p:spPr>
      </p:pic>
    </p:spTree>
    <p:extLst>
      <p:ext uri="{BB962C8B-B14F-4D97-AF65-F5344CB8AC3E}">
        <p14:creationId xmlns:p14="http://schemas.microsoft.com/office/powerpoint/2010/main" val="28511694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24049</TotalTime>
  <Words>732</Words>
  <Application>Microsoft Macintosh PowerPoint</Application>
  <PresentationFormat>On-screen Show (4:3)</PresentationFormat>
  <Paragraphs>90</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Transportation of Ultra-Stable Light via Optical Fiber</vt:lpstr>
      <vt:lpstr>Outline</vt:lpstr>
      <vt:lpstr>Background/Motivation</vt:lpstr>
      <vt:lpstr>Thermal Noise</vt:lpstr>
      <vt:lpstr>Fluctuation Dissipation  Theorem</vt:lpstr>
      <vt:lpstr>Pound-Drever-Hall  Locking</vt:lpstr>
      <vt:lpstr>Coating Thermal Noise Experiment</vt:lpstr>
      <vt:lpstr>Initial Setup</vt:lpstr>
      <vt:lpstr>PowerPoint Presentation</vt:lpstr>
      <vt:lpstr>Noise Cancellation</vt:lpstr>
      <vt:lpstr>New Setup</vt:lpstr>
      <vt:lpstr>Results</vt:lpstr>
      <vt:lpstr>Results</vt:lpstr>
      <vt:lpstr>Conclusions/Future Work</vt:lpstr>
      <vt:lpstr>Conclusions/Future Work</vt:lpstr>
      <vt:lpstr>Acknowledgments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of Ultra-Stable Light via Optical Fiber</dc:title>
  <dc:creator>Emily Conant</dc:creator>
  <cp:lastModifiedBy>Emily Conant</cp:lastModifiedBy>
  <cp:revision>92</cp:revision>
  <dcterms:created xsi:type="dcterms:W3CDTF">2014-08-04T16:27:52Z</dcterms:created>
  <dcterms:modified xsi:type="dcterms:W3CDTF">2014-08-21T16:30:54Z</dcterms:modified>
</cp:coreProperties>
</file>