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6" r:id="rId2"/>
    <p:sldId id="257" r:id="rId3"/>
    <p:sldId id="258" r:id="rId4"/>
    <p:sldId id="304" r:id="rId5"/>
    <p:sldId id="262" r:id="rId6"/>
    <p:sldId id="259" r:id="rId7"/>
    <p:sldId id="264" r:id="rId8"/>
    <p:sldId id="268" r:id="rId9"/>
    <p:sldId id="302" r:id="rId10"/>
    <p:sldId id="281" r:id="rId11"/>
    <p:sldId id="303" r:id="rId12"/>
    <p:sldId id="291" r:id="rId13"/>
    <p:sldId id="283" r:id="rId14"/>
    <p:sldId id="282" r:id="rId15"/>
    <p:sldId id="280" r:id="rId16"/>
    <p:sldId id="295" r:id="rId17"/>
    <p:sldId id="285" r:id="rId18"/>
    <p:sldId id="296" r:id="rId19"/>
    <p:sldId id="301" r:id="rId20"/>
    <p:sldId id="297" r:id="rId21"/>
    <p:sldId id="298" r:id="rId22"/>
    <p:sldId id="271" r:id="rId23"/>
    <p:sldId id="270" r:id="rId24"/>
    <p:sldId id="269" r:id="rId25"/>
    <p:sldId id="272" r:id="rId26"/>
    <p:sldId id="273" r:id="rId27"/>
    <p:sldId id="274" r:id="rId28"/>
    <p:sldId id="275" r:id="rId29"/>
    <p:sldId id="276" r:id="rId30"/>
    <p:sldId id="277" r:id="rId31"/>
    <p:sldId id="299" r:id="rId32"/>
    <p:sldId id="284" r:id="rId33"/>
    <p:sldId id="278" r:id="rId34"/>
    <p:sldId id="300" r:id="rId35"/>
    <p:sldId id="266" r:id="rId36"/>
    <p:sldId id="261" r:id="rId37"/>
    <p:sldId id="305" r:id="rId38"/>
    <p:sldId id="306" r:id="rId39"/>
    <p:sldId id="307" r:id="rId40"/>
    <p:sldId id="263" r:id="rId41"/>
    <p:sldId id="267" r:id="rId42"/>
    <p:sldId id="292" r:id="rId43"/>
    <p:sldId id="293" r:id="rId44"/>
    <p:sldId id="265" r:id="rId45"/>
    <p:sldId id="286" r:id="rId46"/>
    <p:sldId id="287" r:id="rId47"/>
    <p:sldId id="289" r:id="rId48"/>
    <p:sldId id="288" r:id="rId49"/>
    <p:sldId id="290" r:id="rId50"/>
    <p:sldId id="294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81" d="100"/>
          <a:sy n="81" d="100"/>
        </p:scale>
        <p:origin x="-2016" y="-6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handoutMaster" Target="handoutMasters/handout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9594D-AECC-AA44-AFD4-C8950D71C758}" type="datetimeFigureOut">
              <a:rPr lang="en-US" smtClean="0"/>
              <a:t>8/24/14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61100B-8CEC-2C4A-B953-36D24CC72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3475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9B7CE5-026F-F34E-9C3D-562FA9EB2AB7}" type="datetimeFigureOut">
              <a:rPr lang="en-US" smtClean="0"/>
              <a:t>8/24/14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A6AAB-8FA0-104A-B013-6B90A63E4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113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7C534-51D3-2841-9DE3-7A5C7BBCB5A4}" type="datetime1">
              <a:rPr lang="en-US" smtClean="0"/>
              <a:t>8/25/14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G1400926 - 26 Aug 2014 - Stanford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3A97-B61A-7C45-878D-96B03E23E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077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BF238-FA4D-B543-8BDA-CFBF11B9B52C}" type="datetime1">
              <a:rPr lang="en-US" smtClean="0"/>
              <a:t>8/25/14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G1400926 - 26 Aug 2014 - Stanford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3A97-B61A-7C45-878D-96B03E23E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605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92ACC-044A-AF42-8FF5-978BED681D95}" type="datetime1">
              <a:rPr lang="en-US" smtClean="0"/>
              <a:t>8/25/14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G1400926 - 26 Aug 2014 - Stanford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3A97-B61A-7C45-878D-96B03E23E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41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EA892-35A6-9640-872F-9C3B80DFF1A7}" type="datetime1">
              <a:rPr lang="en-US" smtClean="0"/>
              <a:t>8/25/14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G1400926 - 26 Aug 2014 - Stanford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3A97-B61A-7C45-878D-96B03E23E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816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37B46-8319-6C4D-B465-064C035F40D8}" type="datetime1">
              <a:rPr lang="en-US" smtClean="0"/>
              <a:t>8/25/14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G1400926 - 26 Aug 2014 - Stanford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3A97-B61A-7C45-878D-96B03E23E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676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C90A1-008E-F74A-878F-630710E72637}" type="datetime1">
              <a:rPr lang="en-US" smtClean="0"/>
              <a:t>8/25/14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G1400926 - 26 Aug 2014 - Stanford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3A97-B61A-7C45-878D-96B03E23E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984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38AE9-B19E-0049-88A8-7B148CE3D811}" type="datetime1">
              <a:rPr lang="en-US" smtClean="0"/>
              <a:t>8/25/14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G1400926 - 26 Aug 2014 - Stanford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3A97-B61A-7C45-878D-96B03E23E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180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C2258-EA36-8546-A43D-1EF59E1C2DDE}" type="datetime1">
              <a:rPr lang="en-US" smtClean="0"/>
              <a:t>8/25/14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G1400926 - 26 Aug 2014 - Stanford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3A97-B61A-7C45-878D-96B03E23E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825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DE2F5-2A32-834E-99BC-CC8A50931DCB}" type="datetime1">
              <a:rPr lang="en-US" smtClean="0"/>
              <a:t>8/25/14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G1400926 - 26 Aug 2014 - Stanford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3A97-B61A-7C45-878D-96B03E23E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601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A7D48-1C17-1040-8ECE-AE43AD7588C3}" type="datetime1">
              <a:rPr lang="en-US" smtClean="0"/>
              <a:t>8/25/14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G1400926 - 26 Aug 2014 - Stanford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3A97-B61A-7C45-878D-96B03E23E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791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D592-1A52-FB4E-AA99-2B92E9392039}" type="datetime1">
              <a:rPr lang="en-US" smtClean="0"/>
              <a:t>8/25/14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G1400926 - 26 Aug 2014 - Stanford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3A97-B61A-7C45-878D-96B03E23E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46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9518-C675-2042-8820-803F6AA93DD0}" type="datetime1">
              <a:rPr lang="en-US" smtClean="0"/>
              <a:t>8/25/14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 smtClean="0"/>
              <a:t>G1400926 - 26 Aug 2014 - Stanford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93A97-B61A-7C45-878D-96B03E23E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035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Cryogenic Test Mass Work at Stanford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Brett Shapiro</a:t>
            </a:r>
          </a:p>
          <a:p>
            <a:r>
              <a:rPr lang="en-US" dirty="0" smtClean="0"/>
              <a:t>Stanford </a:t>
            </a:r>
            <a:r>
              <a:rPr lang="en-US" dirty="0" err="1" smtClean="0"/>
              <a:t>cryo</a:t>
            </a:r>
            <a:r>
              <a:rPr lang="en-US" dirty="0" smtClean="0"/>
              <a:t> people:</a:t>
            </a:r>
          </a:p>
          <a:p>
            <a:r>
              <a:rPr lang="en-US" dirty="0" smtClean="0"/>
              <a:t>Brian Lantz, Tim MacDonald, Dakota Madden-Fong (summer </a:t>
            </a:r>
            <a:r>
              <a:rPr lang="fr-FR" dirty="0" smtClean="0"/>
              <a:t>’</a:t>
            </a:r>
            <a:r>
              <a:rPr lang="en-US" dirty="0" smtClean="0"/>
              <a:t>13 and ‘14)</a:t>
            </a:r>
          </a:p>
        </p:txBody>
      </p:sp>
      <p:pic>
        <p:nvPicPr>
          <p:cNvPr id="5" name="Picture 4" descr="New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" y="0"/>
            <a:ext cx="1874913" cy="1600200"/>
          </a:xfrm>
          <a:prstGeom prst="rect">
            <a:avLst/>
          </a:prstGeom>
        </p:spPr>
      </p:pic>
      <p:pic>
        <p:nvPicPr>
          <p:cNvPr id="6" name="Picture 5" descr="Stanford_University_seal_20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0"/>
            <a:ext cx="1600200" cy="1600200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G1400926 - 26 Aug 2014 - Stanford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3A97-B61A-7C45-878D-96B03E23EA6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801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uBraidCooldow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3040"/>
            <a:ext cx="9144000" cy="50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54"/>
            <a:ext cx="8229600" cy="1143000"/>
          </a:xfrm>
        </p:spPr>
        <p:txBody>
          <a:bodyPr/>
          <a:lstStyle/>
          <a:p>
            <a:r>
              <a:rPr lang="en-US" dirty="0" smtClean="0"/>
              <a:t>Test mass cool down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G1400926 - 26 Aug 2014 - Stanford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3A97-B61A-7C45-878D-96B03E23EA64}" type="slidenum">
              <a:rPr lang="en-US" smtClean="0"/>
              <a:t>10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70054" y="2365901"/>
            <a:ext cx="352374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OFHC copper braids: http</a:t>
            </a:r>
            <a:r>
              <a:rPr lang="en-US" sz="1400" dirty="0"/>
              <a:t>://</a:t>
            </a:r>
            <a:r>
              <a:rPr lang="en-US" sz="1400" dirty="0" err="1"/>
              <a:t>www.copperbraid.co.uk</a:t>
            </a:r>
            <a:r>
              <a:rPr lang="en-US" sz="1400" dirty="0"/>
              <a:t>/</a:t>
            </a:r>
            <a:r>
              <a:rPr lang="en-US" sz="1400" dirty="0" err="1"/>
              <a:t>oxygen_free.php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2838920" y="5553642"/>
            <a:ext cx="1631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== 1, 10” </a:t>
            </a:r>
            <a:r>
              <a:rPr lang="en-US" sz="1200" dirty="0" err="1" smtClean="0">
                <a:solidFill>
                  <a:srgbClr val="0000FF"/>
                </a:solidFill>
              </a:rPr>
              <a:t>dia</a:t>
            </a:r>
            <a:r>
              <a:rPr lang="en-US" sz="1200" dirty="0" smtClean="0">
                <a:solidFill>
                  <a:srgbClr val="0000FF"/>
                </a:solidFill>
              </a:rPr>
              <a:t> cable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11557" y="4485735"/>
            <a:ext cx="12919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4"/>
                </a:solidFill>
              </a:rPr>
              <a:t>== 1, 5” </a:t>
            </a:r>
            <a:r>
              <a:rPr lang="en-US" sz="1200" dirty="0" err="1" smtClean="0">
                <a:solidFill>
                  <a:schemeClr val="accent4"/>
                </a:solidFill>
              </a:rPr>
              <a:t>dia</a:t>
            </a:r>
            <a:r>
              <a:rPr lang="en-US" sz="1200" dirty="0" smtClean="0">
                <a:solidFill>
                  <a:schemeClr val="accent4"/>
                </a:solidFill>
              </a:rPr>
              <a:t> cable</a:t>
            </a:r>
            <a:endParaRPr lang="en-US" sz="1200" dirty="0">
              <a:solidFill>
                <a:schemeClr val="accent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69934" y="4474731"/>
            <a:ext cx="885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== 1, 1” </a:t>
            </a:r>
            <a:r>
              <a:rPr lang="en-US" sz="1200" dirty="0" err="1" smtClean="0">
                <a:solidFill>
                  <a:srgbClr val="FF0000"/>
                </a:solidFill>
              </a:rPr>
              <a:t>dia</a:t>
            </a:r>
            <a:endParaRPr lang="en-US" sz="1200" dirty="0" smtClean="0">
              <a:solidFill>
                <a:srgbClr val="FF0000"/>
              </a:solidFill>
            </a:endParaRPr>
          </a:p>
          <a:p>
            <a:r>
              <a:rPr lang="en-US" sz="1200" dirty="0" smtClean="0">
                <a:solidFill>
                  <a:srgbClr val="FF0000"/>
                </a:solidFill>
              </a:rPr>
              <a:t> cable</a:t>
            </a:r>
            <a:endParaRPr lang="en-US" sz="1200" dirty="0">
              <a:solidFill>
                <a:srgbClr val="FF00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0"/>
            <a:ext cx="9144000" cy="1135339"/>
            <a:chOff x="0" y="0"/>
            <a:chExt cx="9144000" cy="1135339"/>
          </a:xfrm>
        </p:grpSpPr>
        <p:pic>
          <p:nvPicPr>
            <p:cNvPr id="12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089620"/>
              <a:ext cx="9144000" cy="45719"/>
            </a:xfrm>
            <a:prstGeom prst="rect">
              <a:avLst/>
            </a:prstGeom>
            <a:noFill/>
          </p:spPr>
        </p:pic>
        <p:pic>
          <p:nvPicPr>
            <p:cNvPr id="13" name="Picture 12" descr="New_Log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6" y="0"/>
              <a:ext cx="823522" cy="702859"/>
            </a:xfrm>
            <a:prstGeom prst="rect">
              <a:avLst/>
            </a:prstGeom>
          </p:spPr>
        </p:pic>
        <p:pic>
          <p:nvPicPr>
            <p:cNvPr id="14" name="Picture 13" descr="Stanford_University_seal_2003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9912" y="0"/>
              <a:ext cx="704088" cy="704088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1207789" y="5645975"/>
            <a:ext cx="1182884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simulation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4829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050"/>
            <a:ext cx="8229600" cy="1143000"/>
          </a:xfrm>
        </p:spPr>
        <p:txBody>
          <a:bodyPr/>
          <a:lstStyle/>
          <a:p>
            <a:r>
              <a:rPr lang="en-US" dirty="0" smtClean="0"/>
              <a:t>LN</a:t>
            </a:r>
            <a:r>
              <a:rPr lang="en-US" baseline="-25000" dirty="0" smtClean="0"/>
              <a:t>2</a:t>
            </a:r>
            <a:r>
              <a:rPr lang="en-US" dirty="0" smtClean="0"/>
              <a:t> Piping </a:t>
            </a:r>
            <a:r>
              <a:rPr lang="en-US" dirty="0"/>
              <a:t>S</a:t>
            </a:r>
            <a:r>
              <a:rPr lang="en-US" dirty="0" smtClean="0"/>
              <a:t>ystem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G1400926 - 26 Aug 2014 - Stanford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3A97-B61A-7C45-878D-96B03E23EA64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417" y="1380282"/>
            <a:ext cx="6593852" cy="494538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0"/>
            <a:ext cx="9144000" cy="1135339"/>
            <a:chOff x="0" y="0"/>
            <a:chExt cx="9144000" cy="1135339"/>
          </a:xfrm>
        </p:grpSpPr>
        <p:pic>
          <p:nvPicPr>
            <p:cNvPr id="8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089620"/>
              <a:ext cx="9144000" cy="45719"/>
            </a:xfrm>
            <a:prstGeom prst="rect">
              <a:avLst/>
            </a:prstGeom>
            <a:noFill/>
          </p:spPr>
        </p:pic>
        <p:pic>
          <p:nvPicPr>
            <p:cNvPr id="9" name="Picture 8" descr="New_Log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6" y="0"/>
              <a:ext cx="823522" cy="702859"/>
            </a:xfrm>
            <a:prstGeom prst="rect">
              <a:avLst/>
            </a:prstGeom>
          </p:spPr>
        </p:pic>
        <p:pic>
          <p:nvPicPr>
            <p:cNvPr id="10" name="Picture 9" descr="Stanford_University_seal_2003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9912" y="0"/>
              <a:ext cx="704088" cy="704088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1394672" y="5950672"/>
            <a:ext cx="328317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www.battlefieldplumbing.com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40648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olDownSimul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3040"/>
            <a:ext cx="9144000" cy="51219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406"/>
            <a:ext cx="8229600" cy="1143000"/>
          </a:xfrm>
        </p:spPr>
        <p:txBody>
          <a:bodyPr/>
          <a:lstStyle/>
          <a:p>
            <a:r>
              <a:rPr lang="en-US" dirty="0" smtClean="0"/>
              <a:t>Test mass cool down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G1400926 - 26 Aug 2014 - Stanford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3A97-B61A-7C45-878D-96B03E23EA64}" type="slidenum">
              <a:rPr lang="en-US" smtClean="0"/>
              <a:t>12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0"/>
            <a:ext cx="9144000" cy="1135339"/>
            <a:chOff x="0" y="0"/>
            <a:chExt cx="9144000" cy="1135339"/>
          </a:xfrm>
        </p:grpSpPr>
        <p:pic>
          <p:nvPicPr>
            <p:cNvPr id="8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089620"/>
              <a:ext cx="9144000" cy="45719"/>
            </a:xfrm>
            <a:prstGeom prst="rect">
              <a:avLst/>
            </a:prstGeom>
            <a:noFill/>
          </p:spPr>
        </p:pic>
        <p:pic>
          <p:nvPicPr>
            <p:cNvPr id="9" name="Picture 8" descr="New_Log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6" y="0"/>
              <a:ext cx="823522" cy="702859"/>
            </a:xfrm>
            <a:prstGeom prst="rect">
              <a:avLst/>
            </a:prstGeom>
          </p:spPr>
        </p:pic>
        <p:pic>
          <p:nvPicPr>
            <p:cNvPr id="10" name="Picture 9" descr="Stanford_University_seal_2003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9912" y="0"/>
              <a:ext cx="704088" cy="704088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7059949" y="1500396"/>
            <a:ext cx="1182884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simulation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53485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LN2_flowrate_fi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0160"/>
            <a:ext cx="9144000" cy="50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146"/>
            <a:ext cx="8229600" cy="1143000"/>
          </a:xfrm>
        </p:spPr>
        <p:txBody>
          <a:bodyPr/>
          <a:lstStyle/>
          <a:p>
            <a:r>
              <a:rPr lang="en-US" dirty="0" smtClean="0"/>
              <a:t>Steady state cooling with LN</a:t>
            </a:r>
            <a:r>
              <a:rPr lang="en-US" baseline="-25000" dirty="0" smtClean="0"/>
              <a:t>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G1400926 - 26 Aug 2014 - Stanford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3A97-B61A-7C45-878D-96B03E23EA64}" type="slidenum">
              <a:rPr lang="en-US" smtClean="0"/>
              <a:t>13</a:t>
            </a:fld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1333265" y="1897084"/>
            <a:ext cx="3293001" cy="147093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378804" y="2022746"/>
            <a:ext cx="2345529" cy="1120579"/>
            <a:chOff x="1982685" y="2138063"/>
            <a:chExt cx="2345529" cy="1120579"/>
          </a:xfrm>
        </p:grpSpPr>
        <p:sp>
          <p:nvSpPr>
            <p:cNvPr id="18" name="Rectangle 17"/>
            <p:cNvSpPr/>
            <p:nvPr/>
          </p:nvSpPr>
          <p:spPr>
            <a:xfrm>
              <a:off x="2241859" y="2500886"/>
              <a:ext cx="1814222" cy="388739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978329" y="2449054"/>
              <a:ext cx="116629" cy="4924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183544" y="2449054"/>
              <a:ext cx="116629" cy="4924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1982685" y="2682298"/>
              <a:ext cx="234552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/>
            <p:cNvGrpSpPr/>
            <p:nvPr/>
          </p:nvGrpSpPr>
          <p:grpSpPr>
            <a:xfrm>
              <a:off x="2371443" y="2138063"/>
              <a:ext cx="1591361" cy="378877"/>
              <a:chOff x="2371443" y="2138063"/>
              <a:chExt cx="1591361" cy="378877"/>
            </a:xfrm>
          </p:grpSpPr>
          <p:cxnSp>
            <p:nvCxnSpPr>
              <p:cNvPr id="35" name="Straight Arrow Connector 34"/>
              <p:cNvCxnSpPr/>
              <p:nvPr/>
            </p:nvCxnSpPr>
            <p:spPr>
              <a:xfrm>
                <a:off x="2371443" y="2138063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>
                <a:off x="2536802" y="2147925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>
                <a:off x="2689202" y="2147925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>
                <a:off x="2857669" y="2144829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/>
              <p:nvPr/>
            </p:nvCxnSpPr>
            <p:spPr>
              <a:xfrm>
                <a:off x="3010069" y="2144829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>
                <a:off x="3168670" y="2154117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/>
              <p:nvPr/>
            </p:nvCxnSpPr>
            <p:spPr>
              <a:xfrm>
                <a:off x="3321070" y="2154117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>
                <a:off x="3489537" y="2151021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/>
              <p:nvPr/>
            </p:nvCxnSpPr>
            <p:spPr>
              <a:xfrm>
                <a:off x="3641937" y="2151021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/>
              <p:nvPr/>
            </p:nvCxnSpPr>
            <p:spPr>
              <a:xfrm>
                <a:off x="3810404" y="2147925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>
                <a:off x="3962804" y="2147925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/>
            <p:cNvGrpSpPr/>
            <p:nvPr/>
          </p:nvGrpSpPr>
          <p:grpSpPr>
            <a:xfrm rot="10800000">
              <a:off x="2372989" y="2879765"/>
              <a:ext cx="1591361" cy="378877"/>
              <a:chOff x="2371443" y="2138063"/>
              <a:chExt cx="1591361" cy="378877"/>
            </a:xfrm>
          </p:grpSpPr>
          <p:cxnSp>
            <p:nvCxnSpPr>
              <p:cNvPr id="24" name="Straight Arrow Connector 23"/>
              <p:cNvCxnSpPr/>
              <p:nvPr/>
            </p:nvCxnSpPr>
            <p:spPr>
              <a:xfrm>
                <a:off x="2371443" y="2138063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>
                <a:off x="2536802" y="2147925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2689202" y="2147925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>
                <a:off x="2857669" y="2144829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>
                <a:off x="3010069" y="2144829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>
                <a:off x="3168670" y="2154117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>
                <a:off x="3321070" y="2154117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>
                <a:off x="3489537" y="2151021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>
                <a:off x="3641937" y="2151021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>
                <a:off x="3810404" y="2147925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>
                <a:off x="3962804" y="2147925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TextBox 46"/>
          <p:cNvSpPr txBox="1"/>
          <p:nvPr/>
        </p:nvSpPr>
        <p:spPr>
          <a:xfrm>
            <a:off x="3659538" y="2566981"/>
            <a:ext cx="901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F: </a:t>
            </a:r>
            <a:r>
              <a:rPr lang="en-US" dirty="0" smtClean="0"/>
              <a:t>Flow rate</a:t>
            </a:r>
            <a:endParaRPr lang="en-US" i="1" dirty="0"/>
          </a:p>
        </p:txBody>
      </p:sp>
      <p:sp>
        <p:nvSpPr>
          <p:cNvPr id="48" name="TextBox 47"/>
          <p:cNvSpPr txBox="1"/>
          <p:nvPr/>
        </p:nvSpPr>
        <p:spPr>
          <a:xfrm>
            <a:off x="3491077" y="1865812"/>
            <a:ext cx="901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P</a:t>
            </a:r>
            <a:r>
              <a:rPr lang="en-US" dirty="0" smtClean="0"/>
              <a:t>: Heat load</a:t>
            </a:r>
            <a:endParaRPr lang="en-US" i="1" dirty="0"/>
          </a:p>
        </p:txBody>
      </p:sp>
      <p:sp>
        <p:nvSpPr>
          <p:cNvPr id="50" name="TextBox 49"/>
          <p:cNvSpPr txBox="1"/>
          <p:nvPr/>
        </p:nvSpPr>
        <p:spPr>
          <a:xfrm>
            <a:off x="7059946" y="5413582"/>
            <a:ext cx="1182884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simulation</a:t>
            </a:r>
            <a:endParaRPr lang="en-US" dirty="0"/>
          </a:p>
        </p:txBody>
      </p:sp>
      <p:grpSp>
        <p:nvGrpSpPr>
          <p:cNvPr id="51" name="Group 50"/>
          <p:cNvGrpSpPr/>
          <p:nvPr/>
        </p:nvGrpSpPr>
        <p:grpSpPr>
          <a:xfrm>
            <a:off x="0" y="0"/>
            <a:ext cx="9144000" cy="1135339"/>
            <a:chOff x="0" y="0"/>
            <a:chExt cx="9144000" cy="1135339"/>
          </a:xfrm>
        </p:grpSpPr>
        <p:pic>
          <p:nvPicPr>
            <p:cNvPr id="52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089620"/>
              <a:ext cx="9144000" cy="45719"/>
            </a:xfrm>
            <a:prstGeom prst="rect">
              <a:avLst/>
            </a:prstGeom>
            <a:noFill/>
          </p:spPr>
        </p:pic>
        <p:pic>
          <p:nvPicPr>
            <p:cNvPr id="53" name="Picture 52" descr="New_Log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6" y="0"/>
              <a:ext cx="823522" cy="702859"/>
            </a:xfrm>
            <a:prstGeom prst="rect">
              <a:avLst/>
            </a:prstGeom>
          </p:spPr>
        </p:pic>
        <p:pic>
          <p:nvPicPr>
            <p:cNvPr id="54" name="Picture 53" descr="Stanford_University_seal_2003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9912" y="0"/>
              <a:ext cx="704088" cy="704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8326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LN2_flowrate_fi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0160"/>
            <a:ext cx="9144000" cy="50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146"/>
            <a:ext cx="8229600" cy="1143000"/>
          </a:xfrm>
        </p:spPr>
        <p:txBody>
          <a:bodyPr/>
          <a:lstStyle/>
          <a:p>
            <a:r>
              <a:rPr lang="en-US" dirty="0"/>
              <a:t>Steady state cooling with LN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G1400926 - 26 Aug 2014 - Stanford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3A97-B61A-7C45-878D-96B03E23EA64}" type="slidenum">
              <a:rPr lang="en-US" smtClean="0"/>
              <a:t>14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412500" y="5598248"/>
            <a:ext cx="116629" cy="10366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29130" y="3796632"/>
            <a:ext cx="1492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Test mass contribution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9" idx="2"/>
          </p:cNvCxnSpPr>
          <p:nvPr/>
        </p:nvCxnSpPr>
        <p:spPr>
          <a:xfrm flipH="1">
            <a:off x="1529129" y="4442963"/>
            <a:ext cx="746068" cy="11552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1333265" y="1897084"/>
            <a:ext cx="3293001" cy="147093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378804" y="2022746"/>
            <a:ext cx="2345529" cy="1120579"/>
            <a:chOff x="1982685" y="2138063"/>
            <a:chExt cx="2345529" cy="1120579"/>
          </a:xfrm>
        </p:grpSpPr>
        <p:sp>
          <p:nvSpPr>
            <p:cNvPr id="18" name="Rectangle 17"/>
            <p:cNvSpPr/>
            <p:nvPr/>
          </p:nvSpPr>
          <p:spPr>
            <a:xfrm>
              <a:off x="2241859" y="2500886"/>
              <a:ext cx="1814222" cy="388739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978329" y="2449054"/>
              <a:ext cx="116629" cy="4924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183544" y="2449054"/>
              <a:ext cx="116629" cy="4924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1982685" y="2682298"/>
              <a:ext cx="234552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/>
            <p:cNvGrpSpPr/>
            <p:nvPr/>
          </p:nvGrpSpPr>
          <p:grpSpPr>
            <a:xfrm>
              <a:off x="2371443" y="2138063"/>
              <a:ext cx="1591361" cy="378877"/>
              <a:chOff x="2371443" y="2138063"/>
              <a:chExt cx="1591361" cy="378877"/>
            </a:xfrm>
          </p:grpSpPr>
          <p:cxnSp>
            <p:nvCxnSpPr>
              <p:cNvPr id="35" name="Straight Arrow Connector 34"/>
              <p:cNvCxnSpPr/>
              <p:nvPr/>
            </p:nvCxnSpPr>
            <p:spPr>
              <a:xfrm>
                <a:off x="2371443" y="2138063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>
                <a:off x="2536802" y="2147925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>
                <a:off x="2689202" y="2147925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>
                <a:off x="2857669" y="2144829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/>
              <p:nvPr/>
            </p:nvCxnSpPr>
            <p:spPr>
              <a:xfrm>
                <a:off x="3010069" y="2144829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>
                <a:off x="3168670" y="2154117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/>
              <p:nvPr/>
            </p:nvCxnSpPr>
            <p:spPr>
              <a:xfrm>
                <a:off x="3321070" y="2154117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>
                <a:off x="3489537" y="2151021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/>
              <p:nvPr/>
            </p:nvCxnSpPr>
            <p:spPr>
              <a:xfrm>
                <a:off x="3641937" y="2151021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/>
              <p:nvPr/>
            </p:nvCxnSpPr>
            <p:spPr>
              <a:xfrm>
                <a:off x="3810404" y="2147925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>
                <a:off x="3962804" y="2147925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/>
            <p:cNvGrpSpPr/>
            <p:nvPr/>
          </p:nvGrpSpPr>
          <p:grpSpPr>
            <a:xfrm rot="10800000">
              <a:off x="2372989" y="2879765"/>
              <a:ext cx="1591361" cy="378877"/>
              <a:chOff x="2371443" y="2138063"/>
              <a:chExt cx="1591361" cy="378877"/>
            </a:xfrm>
          </p:grpSpPr>
          <p:cxnSp>
            <p:nvCxnSpPr>
              <p:cNvPr id="24" name="Straight Arrow Connector 23"/>
              <p:cNvCxnSpPr/>
              <p:nvPr/>
            </p:nvCxnSpPr>
            <p:spPr>
              <a:xfrm>
                <a:off x="2371443" y="2138063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>
                <a:off x="2536802" y="2147925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2689202" y="2147925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>
                <a:off x="2857669" y="2144829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>
                <a:off x="3010069" y="2144829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>
                <a:off x="3168670" y="2154117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>
                <a:off x="3321070" y="2154117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>
                <a:off x="3489537" y="2151021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>
                <a:off x="3641937" y="2151021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>
                <a:off x="3810404" y="2147925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>
                <a:off x="3962804" y="2147925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TextBox 46"/>
          <p:cNvSpPr txBox="1"/>
          <p:nvPr/>
        </p:nvSpPr>
        <p:spPr>
          <a:xfrm>
            <a:off x="3659538" y="2566981"/>
            <a:ext cx="901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F: </a:t>
            </a:r>
            <a:r>
              <a:rPr lang="en-US" dirty="0" smtClean="0"/>
              <a:t>Flow rate</a:t>
            </a:r>
            <a:endParaRPr lang="en-US" i="1" dirty="0"/>
          </a:p>
        </p:txBody>
      </p:sp>
      <p:sp>
        <p:nvSpPr>
          <p:cNvPr id="48" name="TextBox 47"/>
          <p:cNvSpPr txBox="1"/>
          <p:nvPr/>
        </p:nvSpPr>
        <p:spPr>
          <a:xfrm>
            <a:off x="3491077" y="1865812"/>
            <a:ext cx="901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P</a:t>
            </a:r>
            <a:r>
              <a:rPr lang="en-US" dirty="0" smtClean="0"/>
              <a:t>: Heat load</a:t>
            </a:r>
            <a:endParaRPr lang="en-US" i="1" dirty="0"/>
          </a:p>
        </p:txBody>
      </p:sp>
      <p:sp>
        <p:nvSpPr>
          <p:cNvPr id="50" name="TextBox 49"/>
          <p:cNvSpPr txBox="1"/>
          <p:nvPr/>
        </p:nvSpPr>
        <p:spPr>
          <a:xfrm>
            <a:off x="7059946" y="5413582"/>
            <a:ext cx="1182884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simulation</a:t>
            </a:r>
            <a:endParaRPr lang="en-US" dirty="0"/>
          </a:p>
        </p:txBody>
      </p:sp>
      <p:grpSp>
        <p:nvGrpSpPr>
          <p:cNvPr id="51" name="Group 50"/>
          <p:cNvGrpSpPr/>
          <p:nvPr/>
        </p:nvGrpSpPr>
        <p:grpSpPr>
          <a:xfrm>
            <a:off x="0" y="0"/>
            <a:ext cx="9144000" cy="1135339"/>
            <a:chOff x="0" y="0"/>
            <a:chExt cx="9144000" cy="1135339"/>
          </a:xfrm>
        </p:grpSpPr>
        <p:pic>
          <p:nvPicPr>
            <p:cNvPr id="52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089620"/>
              <a:ext cx="9144000" cy="45719"/>
            </a:xfrm>
            <a:prstGeom prst="rect">
              <a:avLst/>
            </a:prstGeom>
            <a:noFill/>
          </p:spPr>
        </p:pic>
        <p:pic>
          <p:nvPicPr>
            <p:cNvPr id="53" name="Picture 52" descr="New_Log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6" y="0"/>
              <a:ext cx="823522" cy="702859"/>
            </a:xfrm>
            <a:prstGeom prst="rect">
              <a:avLst/>
            </a:prstGeom>
          </p:spPr>
        </p:pic>
        <p:pic>
          <p:nvPicPr>
            <p:cNvPr id="54" name="Picture 53" descr="Stanford_University_seal_2003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9912" y="0"/>
              <a:ext cx="704088" cy="704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8326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LN2_flowrate_fi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0160"/>
            <a:ext cx="9144000" cy="50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146"/>
            <a:ext cx="8229600" cy="1143000"/>
          </a:xfrm>
        </p:spPr>
        <p:txBody>
          <a:bodyPr/>
          <a:lstStyle/>
          <a:p>
            <a:r>
              <a:rPr lang="en-US" dirty="0"/>
              <a:t>Steady state cooling with LN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G1400926 - 26 Aug 2014 - Stanford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3A97-B61A-7C45-878D-96B03E23EA64}" type="slidenum">
              <a:rPr lang="en-US" smtClean="0"/>
              <a:t>15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412500" y="5598248"/>
            <a:ext cx="116629" cy="10366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174191" y="2188978"/>
            <a:ext cx="116629" cy="10366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29130" y="3796632"/>
            <a:ext cx="1492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Test mass contribution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117214" y="1865812"/>
            <a:ext cx="1994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Possible scattered light contribution</a:t>
            </a:r>
            <a:endParaRPr lang="en-US" dirty="0"/>
          </a:p>
        </p:txBody>
      </p:sp>
      <p:cxnSp>
        <p:nvCxnSpPr>
          <p:cNvPr id="12" name="Straight Arrow Connector 11"/>
          <p:cNvCxnSpPr>
            <a:endCxn id="8" idx="1"/>
          </p:cNvCxnSpPr>
          <p:nvPr/>
        </p:nvCxnSpPr>
        <p:spPr>
          <a:xfrm>
            <a:off x="7111999" y="2188978"/>
            <a:ext cx="1079272" cy="151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9" idx="2"/>
          </p:cNvCxnSpPr>
          <p:nvPr/>
        </p:nvCxnSpPr>
        <p:spPr>
          <a:xfrm flipH="1">
            <a:off x="1529129" y="4442963"/>
            <a:ext cx="746068" cy="11552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1333265" y="1897084"/>
            <a:ext cx="3293001" cy="147093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378804" y="2022746"/>
            <a:ext cx="2345529" cy="1120579"/>
            <a:chOff x="1982685" y="2138063"/>
            <a:chExt cx="2345529" cy="1120579"/>
          </a:xfrm>
        </p:grpSpPr>
        <p:sp>
          <p:nvSpPr>
            <p:cNvPr id="18" name="Rectangle 17"/>
            <p:cNvSpPr/>
            <p:nvPr/>
          </p:nvSpPr>
          <p:spPr>
            <a:xfrm>
              <a:off x="2241859" y="2500886"/>
              <a:ext cx="1814222" cy="388739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978329" y="2449054"/>
              <a:ext cx="116629" cy="4924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183544" y="2449054"/>
              <a:ext cx="116629" cy="4924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1982685" y="2682298"/>
              <a:ext cx="234552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/>
            <p:cNvGrpSpPr/>
            <p:nvPr/>
          </p:nvGrpSpPr>
          <p:grpSpPr>
            <a:xfrm>
              <a:off x="2371443" y="2138063"/>
              <a:ext cx="1591361" cy="378877"/>
              <a:chOff x="2371443" y="2138063"/>
              <a:chExt cx="1591361" cy="378877"/>
            </a:xfrm>
          </p:grpSpPr>
          <p:cxnSp>
            <p:nvCxnSpPr>
              <p:cNvPr id="35" name="Straight Arrow Connector 34"/>
              <p:cNvCxnSpPr/>
              <p:nvPr/>
            </p:nvCxnSpPr>
            <p:spPr>
              <a:xfrm>
                <a:off x="2371443" y="2138063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>
                <a:off x="2536802" y="2147925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>
                <a:off x="2689202" y="2147925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>
                <a:off x="2857669" y="2144829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/>
              <p:nvPr/>
            </p:nvCxnSpPr>
            <p:spPr>
              <a:xfrm>
                <a:off x="3010069" y="2144829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>
                <a:off x="3168670" y="2154117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/>
              <p:nvPr/>
            </p:nvCxnSpPr>
            <p:spPr>
              <a:xfrm>
                <a:off x="3321070" y="2154117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>
                <a:off x="3489537" y="2151021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/>
              <p:nvPr/>
            </p:nvCxnSpPr>
            <p:spPr>
              <a:xfrm>
                <a:off x="3641937" y="2151021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/>
              <p:nvPr/>
            </p:nvCxnSpPr>
            <p:spPr>
              <a:xfrm>
                <a:off x="3810404" y="2147925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>
                <a:off x="3962804" y="2147925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/>
            <p:cNvGrpSpPr/>
            <p:nvPr/>
          </p:nvGrpSpPr>
          <p:grpSpPr>
            <a:xfrm rot="10800000">
              <a:off x="2372989" y="2879765"/>
              <a:ext cx="1591361" cy="378877"/>
              <a:chOff x="2371443" y="2138063"/>
              <a:chExt cx="1591361" cy="378877"/>
            </a:xfrm>
          </p:grpSpPr>
          <p:cxnSp>
            <p:nvCxnSpPr>
              <p:cNvPr id="24" name="Straight Arrow Connector 23"/>
              <p:cNvCxnSpPr/>
              <p:nvPr/>
            </p:nvCxnSpPr>
            <p:spPr>
              <a:xfrm>
                <a:off x="2371443" y="2138063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>
                <a:off x="2536802" y="2147925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2689202" y="2147925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>
                <a:off x="2857669" y="2144829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>
                <a:off x="3010069" y="2144829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>
                <a:off x="3168670" y="2154117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>
                <a:off x="3321070" y="2154117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>
                <a:off x="3489537" y="2151021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>
                <a:off x="3641937" y="2151021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>
                <a:off x="3810404" y="2147925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>
                <a:off x="3962804" y="2147925"/>
                <a:ext cx="0" cy="362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TextBox 46"/>
          <p:cNvSpPr txBox="1"/>
          <p:nvPr/>
        </p:nvSpPr>
        <p:spPr>
          <a:xfrm>
            <a:off x="3659538" y="2566981"/>
            <a:ext cx="901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F: </a:t>
            </a:r>
            <a:r>
              <a:rPr lang="en-US" dirty="0" smtClean="0"/>
              <a:t>Flow rate</a:t>
            </a:r>
            <a:endParaRPr lang="en-US" i="1" dirty="0"/>
          </a:p>
        </p:txBody>
      </p:sp>
      <p:sp>
        <p:nvSpPr>
          <p:cNvPr id="48" name="TextBox 47"/>
          <p:cNvSpPr txBox="1"/>
          <p:nvPr/>
        </p:nvSpPr>
        <p:spPr>
          <a:xfrm>
            <a:off x="3491077" y="1865812"/>
            <a:ext cx="901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P</a:t>
            </a:r>
            <a:r>
              <a:rPr lang="en-US" dirty="0" smtClean="0"/>
              <a:t>: Heat load</a:t>
            </a:r>
            <a:endParaRPr lang="en-US" i="1" dirty="0"/>
          </a:p>
        </p:txBody>
      </p:sp>
      <p:sp>
        <p:nvSpPr>
          <p:cNvPr id="50" name="TextBox 49"/>
          <p:cNvSpPr txBox="1"/>
          <p:nvPr/>
        </p:nvSpPr>
        <p:spPr>
          <a:xfrm>
            <a:off x="7059946" y="5413582"/>
            <a:ext cx="1182884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simulation</a:t>
            </a:r>
            <a:endParaRPr lang="en-US" dirty="0"/>
          </a:p>
        </p:txBody>
      </p:sp>
      <p:grpSp>
        <p:nvGrpSpPr>
          <p:cNvPr id="51" name="Group 50"/>
          <p:cNvGrpSpPr/>
          <p:nvPr/>
        </p:nvGrpSpPr>
        <p:grpSpPr>
          <a:xfrm>
            <a:off x="0" y="0"/>
            <a:ext cx="9144000" cy="1135339"/>
            <a:chOff x="0" y="0"/>
            <a:chExt cx="9144000" cy="1135339"/>
          </a:xfrm>
        </p:grpSpPr>
        <p:pic>
          <p:nvPicPr>
            <p:cNvPr id="52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089620"/>
              <a:ext cx="9144000" cy="45719"/>
            </a:xfrm>
            <a:prstGeom prst="rect">
              <a:avLst/>
            </a:prstGeom>
            <a:noFill/>
          </p:spPr>
        </p:pic>
        <p:pic>
          <p:nvPicPr>
            <p:cNvPr id="53" name="Picture 52" descr="New_Log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6" y="0"/>
              <a:ext cx="823522" cy="702859"/>
            </a:xfrm>
            <a:prstGeom prst="rect">
              <a:avLst/>
            </a:prstGeom>
          </p:spPr>
        </p:pic>
        <p:pic>
          <p:nvPicPr>
            <p:cNvPr id="54" name="Picture 53" descr="Stanford_University_seal_2003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9912" y="0"/>
              <a:ext cx="704088" cy="704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1758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14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Steady state </a:t>
            </a:r>
            <a:r>
              <a:rPr lang="en-US" dirty="0" smtClean="0"/>
              <a:t>cooling with a </a:t>
            </a:r>
            <a:r>
              <a:rPr lang="en-US" dirty="0" smtClean="0"/>
              <a:t>Cu cable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G1400926 - 26 Aug 2014 - Stanford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3A97-B61A-7C45-878D-96B03E23EA64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 descr="CuCable_Heatflow_vs_coldTem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5057"/>
            <a:ext cx="9144000" cy="508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12175" y="5484339"/>
            <a:ext cx="1182884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simulation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008775" y="2297204"/>
            <a:ext cx="334201" cy="716207"/>
          </a:xfrm>
          <a:prstGeom prst="rect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4342976" y="2194888"/>
            <a:ext cx="2723500" cy="1637046"/>
          </a:xfrm>
          <a:custGeom>
            <a:avLst/>
            <a:gdLst>
              <a:gd name="connsiteX0" fmla="*/ 0 w 2723500"/>
              <a:gd name="connsiteY0" fmla="*/ 458985 h 1637046"/>
              <a:gd name="connsiteX1" fmla="*/ 504918 w 2723500"/>
              <a:gd name="connsiteY1" fmla="*/ 443685 h 1637046"/>
              <a:gd name="connsiteX2" fmla="*/ 581421 w 2723500"/>
              <a:gd name="connsiteY2" fmla="*/ 428386 h 1637046"/>
              <a:gd name="connsiteX3" fmla="*/ 688525 w 2723500"/>
              <a:gd name="connsiteY3" fmla="*/ 397787 h 1637046"/>
              <a:gd name="connsiteX4" fmla="*/ 749727 w 2723500"/>
              <a:gd name="connsiteY4" fmla="*/ 367188 h 1637046"/>
              <a:gd name="connsiteX5" fmla="*/ 841531 w 2723500"/>
              <a:gd name="connsiteY5" fmla="*/ 305990 h 1637046"/>
              <a:gd name="connsiteX6" fmla="*/ 887432 w 2723500"/>
              <a:gd name="connsiteY6" fmla="*/ 275391 h 1637046"/>
              <a:gd name="connsiteX7" fmla="*/ 948635 w 2723500"/>
              <a:gd name="connsiteY7" fmla="*/ 244792 h 1637046"/>
              <a:gd name="connsiteX8" fmla="*/ 963935 w 2723500"/>
              <a:gd name="connsiteY8" fmla="*/ 198893 h 1637046"/>
              <a:gd name="connsiteX9" fmla="*/ 1025137 w 2723500"/>
              <a:gd name="connsiteY9" fmla="*/ 183594 h 1637046"/>
              <a:gd name="connsiteX10" fmla="*/ 1071039 w 2723500"/>
              <a:gd name="connsiteY10" fmla="*/ 168294 h 1637046"/>
              <a:gd name="connsiteX11" fmla="*/ 1116941 w 2723500"/>
              <a:gd name="connsiteY11" fmla="*/ 137695 h 1637046"/>
              <a:gd name="connsiteX12" fmla="*/ 1178143 w 2723500"/>
              <a:gd name="connsiteY12" fmla="*/ 122396 h 1637046"/>
              <a:gd name="connsiteX13" fmla="*/ 1269946 w 2723500"/>
              <a:gd name="connsiteY13" fmla="*/ 91797 h 1637046"/>
              <a:gd name="connsiteX14" fmla="*/ 1315848 w 2723500"/>
              <a:gd name="connsiteY14" fmla="*/ 76497 h 1637046"/>
              <a:gd name="connsiteX15" fmla="*/ 1453553 w 2723500"/>
              <a:gd name="connsiteY15" fmla="*/ 15299 h 1637046"/>
              <a:gd name="connsiteX16" fmla="*/ 1667761 w 2723500"/>
              <a:gd name="connsiteY16" fmla="*/ 0 h 1637046"/>
              <a:gd name="connsiteX17" fmla="*/ 1989073 w 2723500"/>
              <a:gd name="connsiteY17" fmla="*/ 15299 h 1637046"/>
              <a:gd name="connsiteX18" fmla="*/ 2325685 w 2723500"/>
              <a:gd name="connsiteY18" fmla="*/ 45898 h 1637046"/>
              <a:gd name="connsiteX19" fmla="*/ 2371587 w 2723500"/>
              <a:gd name="connsiteY19" fmla="*/ 76497 h 1637046"/>
              <a:gd name="connsiteX20" fmla="*/ 2463390 w 2723500"/>
              <a:gd name="connsiteY20" fmla="*/ 107096 h 1637046"/>
              <a:gd name="connsiteX21" fmla="*/ 2493992 w 2723500"/>
              <a:gd name="connsiteY21" fmla="*/ 152995 h 1637046"/>
              <a:gd name="connsiteX22" fmla="*/ 2524593 w 2723500"/>
              <a:gd name="connsiteY22" fmla="*/ 244792 h 1637046"/>
              <a:gd name="connsiteX23" fmla="*/ 2555194 w 2723500"/>
              <a:gd name="connsiteY23" fmla="*/ 474284 h 1637046"/>
              <a:gd name="connsiteX24" fmla="*/ 2585795 w 2723500"/>
              <a:gd name="connsiteY24" fmla="*/ 1254559 h 1637046"/>
              <a:gd name="connsiteX25" fmla="*/ 2631697 w 2723500"/>
              <a:gd name="connsiteY25" fmla="*/ 1545249 h 1637046"/>
              <a:gd name="connsiteX26" fmla="*/ 2662298 w 2723500"/>
              <a:gd name="connsiteY26" fmla="*/ 1591148 h 1637046"/>
              <a:gd name="connsiteX27" fmla="*/ 2708199 w 2723500"/>
              <a:gd name="connsiteY27" fmla="*/ 1621747 h 1637046"/>
              <a:gd name="connsiteX28" fmla="*/ 2723500 w 2723500"/>
              <a:gd name="connsiteY28" fmla="*/ 1637046 h 1637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723500" h="1637046">
                <a:moveTo>
                  <a:pt x="0" y="458985"/>
                </a:moveTo>
                <a:cubicBezTo>
                  <a:pt x="168306" y="453885"/>
                  <a:pt x="336767" y="452534"/>
                  <a:pt x="504918" y="443685"/>
                </a:cubicBezTo>
                <a:cubicBezTo>
                  <a:pt x="530888" y="442318"/>
                  <a:pt x="556034" y="434027"/>
                  <a:pt x="581421" y="428386"/>
                </a:cubicBezTo>
                <a:cubicBezTo>
                  <a:pt x="608289" y="422416"/>
                  <a:pt x="661007" y="409580"/>
                  <a:pt x="688525" y="397787"/>
                </a:cubicBezTo>
                <a:cubicBezTo>
                  <a:pt x="709489" y="388803"/>
                  <a:pt x="730169" y="378922"/>
                  <a:pt x="749727" y="367188"/>
                </a:cubicBezTo>
                <a:cubicBezTo>
                  <a:pt x="781264" y="348267"/>
                  <a:pt x="810930" y="326389"/>
                  <a:pt x="841531" y="305990"/>
                </a:cubicBezTo>
                <a:cubicBezTo>
                  <a:pt x="856831" y="295790"/>
                  <a:pt x="870985" y="283614"/>
                  <a:pt x="887432" y="275391"/>
                </a:cubicBezTo>
                <a:lnTo>
                  <a:pt x="948635" y="244792"/>
                </a:lnTo>
                <a:cubicBezTo>
                  <a:pt x="953735" y="229492"/>
                  <a:pt x="951341" y="208967"/>
                  <a:pt x="963935" y="198893"/>
                </a:cubicBezTo>
                <a:cubicBezTo>
                  <a:pt x="980356" y="185757"/>
                  <a:pt x="1004918" y="189371"/>
                  <a:pt x="1025137" y="183594"/>
                </a:cubicBezTo>
                <a:cubicBezTo>
                  <a:pt x="1040645" y="179164"/>
                  <a:pt x="1056613" y="175506"/>
                  <a:pt x="1071039" y="168294"/>
                </a:cubicBezTo>
                <a:cubicBezTo>
                  <a:pt x="1087487" y="160071"/>
                  <a:pt x="1100039" y="144938"/>
                  <a:pt x="1116941" y="137695"/>
                </a:cubicBezTo>
                <a:cubicBezTo>
                  <a:pt x="1136269" y="129412"/>
                  <a:pt x="1158001" y="128438"/>
                  <a:pt x="1178143" y="122396"/>
                </a:cubicBezTo>
                <a:cubicBezTo>
                  <a:pt x="1209039" y="113128"/>
                  <a:pt x="1239345" y="101997"/>
                  <a:pt x="1269946" y="91797"/>
                </a:cubicBezTo>
                <a:cubicBezTo>
                  <a:pt x="1285247" y="86697"/>
                  <a:pt x="1302428" y="85443"/>
                  <a:pt x="1315848" y="76497"/>
                </a:cubicBezTo>
                <a:cubicBezTo>
                  <a:pt x="1361185" y="46274"/>
                  <a:pt x="1392375" y="19668"/>
                  <a:pt x="1453553" y="15299"/>
                </a:cubicBezTo>
                <a:lnTo>
                  <a:pt x="1667761" y="0"/>
                </a:lnTo>
                <a:lnTo>
                  <a:pt x="1989073" y="15299"/>
                </a:lnTo>
                <a:cubicBezTo>
                  <a:pt x="2279102" y="30171"/>
                  <a:pt x="2176741" y="8666"/>
                  <a:pt x="2325685" y="45898"/>
                </a:cubicBezTo>
                <a:cubicBezTo>
                  <a:pt x="2340986" y="56098"/>
                  <a:pt x="2354783" y="69029"/>
                  <a:pt x="2371587" y="76497"/>
                </a:cubicBezTo>
                <a:cubicBezTo>
                  <a:pt x="2401063" y="89597"/>
                  <a:pt x="2463390" y="107096"/>
                  <a:pt x="2463390" y="107096"/>
                </a:cubicBezTo>
                <a:cubicBezTo>
                  <a:pt x="2473591" y="122396"/>
                  <a:pt x="2486523" y="136192"/>
                  <a:pt x="2493992" y="152995"/>
                </a:cubicBezTo>
                <a:cubicBezTo>
                  <a:pt x="2507093" y="182469"/>
                  <a:pt x="2524593" y="244792"/>
                  <a:pt x="2524593" y="244792"/>
                </a:cubicBezTo>
                <a:cubicBezTo>
                  <a:pt x="2529190" y="276972"/>
                  <a:pt x="2554253" y="447932"/>
                  <a:pt x="2555194" y="474284"/>
                </a:cubicBezTo>
                <a:cubicBezTo>
                  <a:pt x="2583340" y="1262310"/>
                  <a:pt x="2492237" y="973910"/>
                  <a:pt x="2585795" y="1254559"/>
                </a:cubicBezTo>
                <a:cubicBezTo>
                  <a:pt x="2589687" y="1305146"/>
                  <a:pt x="2586802" y="1477910"/>
                  <a:pt x="2631697" y="1545249"/>
                </a:cubicBezTo>
                <a:cubicBezTo>
                  <a:pt x="2641897" y="1560549"/>
                  <a:pt x="2649295" y="1578146"/>
                  <a:pt x="2662298" y="1591148"/>
                </a:cubicBezTo>
                <a:cubicBezTo>
                  <a:pt x="2675301" y="1604150"/>
                  <a:pt x="2693488" y="1610714"/>
                  <a:pt x="2708199" y="1621747"/>
                </a:cubicBezTo>
                <a:cubicBezTo>
                  <a:pt x="2713969" y="1626074"/>
                  <a:pt x="2718400" y="1631946"/>
                  <a:pt x="2723500" y="1637046"/>
                </a:cubicBezTo>
              </a:path>
            </a:pathLst>
          </a:custGeom>
          <a:ln w="635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TextBox 9"/>
          <p:cNvSpPr txBox="1"/>
          <p:nvPr/>
        </p:nvSpPr>
        <p:spPr>
          <a:xfrm>
            <a:off x="3698072" y="3038315"/>
            <a:ext cx="946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Chiller </a:t>
            </a:r>
            <a:r>
              <a:rPr lang="en-US" dirty="0" err="1" smtClean="0"/>
              <a:t>Tcold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117532" y="2913794"/>
            <a:ext cx="1469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 m Cu cable</a:t>
            </a:r>
          </a:p>
          <a:p>
            <a:r>
              <a:rPr lang="en-US" dirty="0" smtClean="0"/>
              <a:t>50 mm</a:t>
            </a:r>
            <a:r>
              <a:rPr lang="en-US" baseline="30000" dirty="0" smtClean="0"/>
              <a:t>2</a:t>
            </a:r>
            <a:endParaRPr lang="en-US" dirty="0"/>
          </a:p>
        </p:txBody>
      </p:sp>
      <p:cxnSp>
        <p:nvCxnSpPr>
          <p:cNvPr id="13" name="Straight Arrow Connector 12"/>
          <p:cNvCxnSpPr>
            <a:endCxn id="9" idx="13"/>
          </p:cNvCxnSpPr>
          <p:nvPr/>
        </p:nvCxnSpPr>
        <p:spPr>
          <a:xfrm flipH="1" flipV="1">
            <a:off x="5612922" y="2286685"/>
            <a:ext cx="257466" cy="6271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403788" y="3807030"/>
            <a:ext cx="1506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Thot</a:t>
            </a:r>
            <a:r>
              <a:rPr lang="en-US" dirty="0" smtClean="0"/>
              <a:t> = 80 K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7066476" y="2415709"/>
            <a:ext cx="0" cy="5977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5463228" y="1989825"/>
            <a:ext cx="73757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96917" y="2544462"/>
            <a:ext cx="115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Heat flow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0" y="0"/>
            <a:ext cx="9144000" cy="1135339"/>
            <a:chOff x="0" y="0"/>
            <a:chExt cx="9144000" cy="1135339"/>
          </a:xfrm>
        </p:grpSpPr>
        <p:pic>
          <p:nvPicPr>
            <p:cNvPr id="21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089620"/>
              <a:ext cx="9144000" cy="45719"/>
            </a:xfrm>
            <a:prstGeom prst="rect">
              <a:avLst/>
            </a:prstGeom>
            <a:noFill/>
          </p:spPr>
        </p:pic>
        <p:pic>
          <p:nvPicPr>
            <p:cNvPr id="22" name="Picture 21" descr="New_Log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6" y="0"/>
              <a:ext cx="823522" cy="702859"/>
            </a:xfrm>
            <a:prstGeom prst="rect">
              <a:avLst/>
            </a:prstGeom>
          </p:spPr>
        </p:pic>
        <p:pic>
          <p:nvPicPr>
            <p:cNvPr id="23" name="Picture 22" descr="Stanford_University_seal_2003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9912" y="0"/>
              <a:ext cx="704088" cy="704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0429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146"/>
            <a:ext cx="8229600" cy="1143000"/>
          </a:xfrm>
        </p:spPr>
        <p:txBody>
          <a:bodyPr/>
          <a:lstStyle/>
          <a:p>
            <a:r>
              <a:rPr lang="en-US" dirty="0" smtClean="0"/>
              <a:t>Copper thermal conductivity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G1400926 - 26 Aug 2014 - Stanford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3A97-B61A-7C45-878D-96B03E23EA64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 descr="Cu_ThermalCo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2797"/>
            <a:ext cx="9144000" cy="5080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9144000" cy="1135339"/>
            <a:chOff x="0" y="0"/>
            <a:chExt cx="9144000" cy="1135339"/>
          </a:xfrm>
        </p:grpSpPr>
        <p:pic>
          <p:nvPicPr>
            <p:cNvPr id="8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089620"/>
              <a:ext cx="9144000" cy="45719"/>
            </a:xfrm>
            <a:prstGeom prst="rect">
              <a:avLst/>
            </a:prstGeom>
            <a:noFill/>
          </p:spPr>
        </p:pic>
        <p:pic>
          <p:nvPicPr>
            <p:cNvPr id="9" name="Picture 8" descr="New_Log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6" y="0"/>
              <a:ext cx="823522" cy="702859"/>
            </a:xfrm>
            <a:prstGeom prst="rect">
              <a:avLst/>
            </a:prstGeom>
          </p:spPr>
        </p:pic>
        <p:pic>
          <p:nvPicPr>
            <p:cNvPr id="10" name="Picture 9" descr="Stanford_University_seal_2003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9912" y="0"/>
              <a:ext cx="704088" cy="704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7390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146"/>
            <a:ext cx="8229600" cy="1143000"/>
          </a:xfrm>
        </p:spPr>
        <p:txBody>
          <a:bodyPr/>
          <a:lstStyle/>
          <a:p>
            <a:r>
              <a:rPr lang="en-US" dirty="0" smtClean="0"/>
              <a:t>Copper thermal conductivity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G1400926 - 26 Aug 2014 - Stanford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3A97-B61A-7C45-878D-96B03E23EA64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 descr="Cu_ThermalCo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2797"/>
            <a:ext cx="9144000" cy="508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70433" y="3909963"/>
            <a:ext cx="3595578" cy="92333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Depends on geometry:</a:t>
            </a:r>
          </a:p>
          <a:p>
            <a:r>
              <a:rPr lang="en-US" dirty="0" smtClean="0"/>
              <a:t>Small dimensions bring this </a:t>
            </a:r>
            <a:r>
              <a:rPr lang="en-US" dirty="0" smtClean="0"/>
              <a:t>down.</a:t>
            </a:r>
            <a:endParaRPr lang="en-US" dirty="0" smtClean="0"/>
          </a:p>
          <a:p>
            <a:r>
              <a:rPr lang="en-US" dirty="0" smtClean="0"/>
              <a:t>Heat carriers scatter off boundaries.</a:t>
            </a:r>
          </a:p>
        </p:txBody>
      </p:sp>
      <p:cxnSp>
        <p:nvCxnSpPr>
          <p:cNvPr id="8" name="Straight Arrow Connector 7"/>
          <p:cNvCxnSpPr>
            <a:stCxn id="3" idx="0"/>
          </p:cNvCxnSpPr>
          <p:nvPr/>
        </p:nvCxnSpPr>
        <p:spPr>
          <a:xfrm flipV="1">
            <a:off x="2968222" y="2714561"/>
            <a:ext cx="645457" cy="11954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1170432" y="3797894"/>
            <a:ext cx="1824131" cy="1120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0" y="0"/>
            <a:ext cx="9144000" cy="1135339"/>
            <a:chOff x="0" y="0"/>
            <a:chExt cx="9144000" cy="1135339"/>
          </a:xfrm>
        </p:grpSpPr>
        <p:pic>
          <p:nvPicPr>
            <p:cNvPr id="11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089620"/>
              <a:ext cx="9144000" cy="45719"/>
            </a:xfrm>
            <a:prstGeom prst="rect">
              <a:avLst/>
            </a:prstGeom>
            <a:noFill/>
          </p:spPr>
        </p:pic>
        <p:pic>
          <p:nvPicPr>
            <p:cNvPr id="12" name="Picture 11" descr="New_Log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6" y="0"/>
              <a:ext cx="823522" cy="702859"/>
            </a:xfrm>
            <a:prstGeom prst="rect">
              <a:avLst/>
            </a:prstGeom>
          </p:spPr>
        </p:pic>
        <p:pic>
          <p:nvPicPr>
            <p:cNvPr id="13" name="Picture 12" descr="Stanford_University_seal_2003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9912" y="0"/>
              <a:ext cx="704088" cy="704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7033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146"/>
            <a:ext cx="8229600" cy="1143000"/>
          </a:xfrm>
        </p:spPr>
        <p:txBody>
          <a:bodyPr/>
          <a:lstStyle/>
          <a:p>
            <a:r>
              <a:rPr lang="en-US" dirty="0" smtClean="0"/>
              <a:t>Copper thermal conductivity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G1400926 - 26 Aug 2014 - Stanford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3A97-B61A-7C45-878D-96B03E23EA64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 descr="Cu_ThermalCo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2797"/>
            <a:ext cx="9144000" cy="50800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2994563" y="2714560"/>
            <a:ext cx="666150" cy="119540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1170432" y="3797894"/>
            <a:ext cx="1824131" cy="1120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4109725" y="1834550"/>
            <a:ext cx="4743985" cy="1724790"/>
            <a:chOff x="2863823" y="2093882"/>
            <a:chExt cx="4743985" cy="1724790"/>
          </a:xfrm>
        </p:grpSpPr>
        <p:sp>
          <p:nvSpPr>
            <p:cNvPr id="6" name="Rectangular Callout 5"/>
            <p:cNvSpPr/>
            <p:nvPr/>
          </p:nvSpPr>
          <p:spPr>
            <a:xfrm>
              <a:off x="2863823" y="2093882"/>
              <a:ext cx="4743985" cy="1724790"/>
            </a:xfrm>
            <a:prstGeom prst="wedgeRectCallout">
              <a:avLst>
                <a:gd name="adj1" fmla="val -32979"/>
                <a:gd name="adj2" fmla="val 135673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 smtClean="0">
                <a:solidFill>
                  <a:schemeClr val="tx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994563" y="2209109"/>
              <a:ext cx="452608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“In metals [the M.F.P. limit] is a relatively rare occurrence, to be considered only in the case of very small particles, </a:t>
              </a:r>
              <a:r>
                <a:rPr lang="en-US" b="1" dirty="0" smtClean="0"/>
                <a:t>very thin wires</a:t>
              </a:r>
              <a:r>
                <a:rPr lang="en-US" dirty="0" smtClean="0"/>
                <a:t>, or superconductors at extremely low temperatures.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0" y="0"/>
            <a:ext cx="9144000" cy="1135339"/>
            <a:chOff x="0" y="0"/>
            <a:chExt cx="9144000" cy="1135339"/>
          </a:xfrm>
        </p:grpSpPr>
        <p:pic>
          <p:nvPicPr>
            <p:cNvPr id="14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089620"/>
              <a:ext cx="9144000" cy="45719"/>
            </a:xfrm>
            <a:prstGeom prst="rect">
              <a:avLst/>
            </a:prstGeom>
            <a:noFill/>
          </p:spPr>
        </p:pic>
        <p:pic>
          <p:nvPicPr>
            <p:cNvPr id="15" name="Picture 14" descr="New_Log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6" y="0"/>
              <a:ext cx="823522" cy="702859"/>
            </a:xfrm>
            <a:prstGeom prst="rect">
              <a:avLst/>
            </a:prstGeom>
          </p:spPr>
        </p:pic>
        <p:pic>
          <p:nvPicPr>
            <p:cNvPr id="16" name="Picture 15" descr="Stanford_University_seal_2003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9912" y="0"/>
              <a:ext cx="704088" cy="704088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1170433" y="3909963"/>
            <a:ext cx="3595578" cy="92333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Depends on geometry:</a:t>
            </a:r>
          </a:p>
          <a:p>
            <a:r>
              <a:rPr lang="en-US" dirty="0" smtClean="0"/>
              <a:t>Small dimensions bring this </a:t>
            </a:r>
            <a:r>
              <a:rPr lang="en-US" dirty="0" smtClean="0"/>
              <a:t>down.</a:t>
            </a:r>
            <a:endParaRPr lang="en-US" dirty="0" smtClean="0"/>
          </a:p>
          <a:p>
            <a:r>
              <a:rPr lang="en-US" dirty="0" smtClean="0"/>
              <a:t>Heat carriers scatter off boundaries.</a:t>
            </a:r>
          </a:p>
        </p:txBody>
      </p:sp>
    </p:spTree>
    <p:extLst>
      <p:ext uri="{BB962C8B-B14F-4D97-AF65-F5344CB8AC3E}">
        <p14:creationId xmlns:p14="http://schemas.microsoft.com/office/powerpoint/2010/main" val="3397841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226"/>
            <a:ext cx="8229600" cy="1143000"/>
          </a:xfrm>
        </p:spPr>
        <p:txBody>
          <a:bodyPr/>
          <a:lstStyle/>
          <a:p>
            <a:r>
              <a:rPr lang="en-US" dirty="0" smtClean="0"/>
              <a:t>LIGO III </a:t>
            </a:r>
            <a:r>
              <a:rPr lang="en-US" dirty="0" err="1"/>
              <a:t>c</a:t>
            </a:r>
            <a:r>
              <a:rPr lang="en-US" dirty="0" err="1" smtClean="0"/>
              <a:t>ryo</a:t>
            </a:r>
            <a:r>
              <a:rPr lang="en-US" dirty="0" smtClean="0"/>
              <a:t> work distribution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551543"/>
            <a:ext cx="39487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Adapted from Nicolas </a:t>
            </a:r>
            <a:r>
              <a:rPr lang="en-US" sz="1400" dirty="0"/>
              <a:t>Smith-Lefebvre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89312" y="4828298"/>
            <a:ext cx="742534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Caltech - cryogenic reference cavities; direct thermal noise measurements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Jena/Glasgow/Moscow - mechanical loss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MIT – high emissivity coatings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KAGRA – 20 K sapphire suspensions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INPE Brazil – Cryogenic multi-nested pendulum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Stanford – optical coatings (</a:t>
            </a:r>
            <a:r>
              <a:rPr lang="en-US" dirty="0"/>
              <a:t>Riccardo </a:t>
            </a:r>
            <a:r>
              <a:rPr lang="en-US" dirty="0" err="1" smtClean="0"/>
              <a:t>Bassiri’s</a:t>
            </a:r>
            <a:r>
              <a:rPr lang="en-US" dirty="0" smtClean="0"/>
              <a:t> talk); cryogenic technology</a:t>
            </a: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143018" y="1140301"/>
            <a:ext cx="7056228" cy="3687997"/>
            <a:chOff x="856660" y="1140300"/>
            <a:chExt cx="7512180" cy="392630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6660" y="1140300"/>
              <a:ext cx="7512180" cy="392630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56383" t="22455" r="39985" b="70439"/>
            <a:stretch/>
          </p:blipFill>
          <p:spPr>
            <a:xfrm>
              <a:off x="3124069" y="4125882"/>
              <a:ext cx="272895" cy="279008"/>
            </a:xfrm>
            <a:prstGeom prst="snip2SameRect">
              <a:avLst>
                <a:gd name="adj1" fmla="val 22848"/>
                <a:gd name="adj2" fmla="val 36053"/>
              </a:avLst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0" y="0"/>
            <a:ext cx="9144000" cy="1070549"/>
            <a:chOff x="0" y="0"/>
            <a:chExt cx="9144000" cy="1070549"/>
          </a:xfrm>
        </p:grpSpPr>
        <p:pic>
          <p:nvPicPr>
            <p:cNvPr id="11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024830"/>
              <a:ext cx="9144000" cy="45719"/>
            </a:xfrm>
            <a:prstGeom prst="rect">
              <a:avLst/>
            </a:prstGeom>
            <a:noFill/>
          </p:spPr>
        </p:pic>
        <p:pic>
          <p:nvPicPr>
            <p:cNvPr id="12" name="Picture 11" descr="New_Log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6" y="0"/>
              <a:ext cx="823522" cy="702859"/>
            </a:xfrm>
            <a:prstGeom prst="rect">
              <a:avLst/>
            </a:prstGeom>
          </p:spPr>
        </p:pic>
        <p:pic>
          <p:nvPicPr>
            <p:cNvPr id="13" name="Picture 12" descr="Stanford_University_seal_2003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9912" y="0"/>
              <a:ext cx="704088" cy="704088"/>
            </a:xfrm>
            <a:prstGeom prst="rect">
              <a:avLst/>
            </a:prstGeom>
          </p:spPr>
        </p:pic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G1400926 - 26 Aug 2014 - Stanford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3A97-B61A-7C45-878D-96B03E23EA6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173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146"/>
            <a:ext cx="8229600" cy="1143000"/>
          </a:xfrm>
        </p:spPr>
        <p:txBody>
          <a:bodyPr/>
          <a:lstStyle/>
          <a:p>
            <a:r>
              <a:rPr lang="en-US" dirty="0" smtClean="0"/>
              <a:t>Copper thermal conductivity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G1400926 - 26 Aug 2014 - Stanford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3A97-B61A-7C45-878D-96B03E23EA64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 descr="Cu_ThermalCo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2797"/>
            <a:ext cx="9144000" cy="50800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1606231" y="3287357"/>
            <a:ext cx="2726858" cy="160632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880162" y="3461687"/>
            <a:ext cx="572765" cy="7969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9754817">
            <a:off x="2128085" y="3038904"/>
            <a:ext cx="1793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Longer and skinny threads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0" y="0"/>
            <a:ext cx="9144000" cy="1135339"/>
            <a:chOff x="0" y="0"/>
            <a:chExt cx="9144000" cy="1135339"/>
          </a:xfrm>
        </p:grpSpPr>
        <p:pic>
          <p:nvPicPr>
            <p:cNvPr id="12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089620"/>
              <a:ext cx="9144000" cy="45719"/>
            </a:xfrm>
            <a:prstGeom prst="rect">
              <a:avLst/>
            </a:prstGeom>
            <a:noFill/>
          </p:spPr>
        </p:pic>
        <p:pic>
          <p:nvPicPr>
            <p:cNvPr id="13" name="Picture 12" descr="New_Log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6" y="0"/>
              <a:ext cx="823522" cy="702859"/>
            </a:xfrm>
            <a:prstGeom prst="rect">
              <a:avLst/>
            </a:prstGeom>
          </p:spPr>
        </p:pic>
        <p:pic>
          <p:nvPicPr>
            <p:cNvPr id="14" name="Picture 13" descr="Stanford_University_seal_2003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9912" y="0"/>
              <a:ext cx="704088" cy="704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2785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14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Steady state heat through a Cu cable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G1400926 - 26 Aug 2014 - Stanford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3A97-B61A-7C45-878D-96B03E23EA64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 descr="CuCable_Heatflow_vs_coldTem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5057"/>
            <a:ext cx="9144000" cy="508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59946" y="1768200"/>
            <a:ext cx="1182884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simulation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1170431" y="3972223"/>
            <a:ext cx="13323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631134" y="2884340"/>
            <a:ext cx="40" cy="9758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791898" y="3102692"/>
            <a:ext cx="2790220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Longer and skinner threads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257593" y="4171457"/>
            <a:ext cx="1344752" cy="120032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More work needed to take this into account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0" y="0"/>
            <a:ext cx="9144000" cy="1135339"/>
            <a:chOff x="0" y="0"/>
            <a:chExt cx="9144000" cy="1135339"/>
          </a:xfrm>
        </p:grpSpPr>
        <p:pic>
          <p:nvPicPr>
            <p:cNvPr id="13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089620"/>
              <a:ext cx="9144000" cy="45719"/>
            </a:xfrm>
            <a:prstGeom prst="rect">
              <a:avLst/>
            </a:prstGeom>
            <a:noFill/>
          </p:spPr>
        </p:pic>
        <p:pic>
          <p:nvPicPr>
            <p:cNvPr id="15" name="Picture 14" descr="New_Log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6" y="0"/>
              <a:ext cx="823522" cy="702859"/>
            </a:xfrm>
            <a:prstGeom prst="rect">
              <a:avLst/>
            </a:prstGeom>
          </p:spPr>
        </p:pic>
        <p:pic>
          <p:nvPicPr>
            <p:cNvPr id="16" name="Picture 15" descr="Stanford_University_seal_2003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9912" y="0"/>
              <a:ext cx="704088" cy="704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27580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Flow-Induced Vibration Experiment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G1400926 - 26 Aug 2014 - Stanford</a:t>
            </a:r>
            <a:endParaRPr lang="en-US"/>
          </a:p>
        </p:txBody>
      </p:sp>
      <p:pic>
        <p:nvPicPr>
          <p:cNvPr id="5" name="Picture 4" descr="2014-08-16 19.10.2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3099"/>
          <a:stretch/>
        </p:blipFill>
        <p:spPr>
          <a:xfrm>
            <a:off x="0" y="1593832"/>
            <a:ext cx="9144000" cy="52738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7523" y="1762282"/>
            <a:ext cx="161984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ISI Stage 2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777523" y="2310693"/>
            <a:ext cx="181732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3 kg test plate</a:t>
            </a:r>
            <a:endParaRPr lang="en-US" sz="20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594849" y="2526802"/>
            <a:ext cx="644832" cy="184001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047471" y="2369875"/>
            <a:ext cx="181732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Water pipe</a:t>
            </a:r>
            <a:endParaRPr lang="en-US" sz="2000" dirty="0"/>
          </a:p>
        </p:txBody>
      </p:sp>
      <p:cxnSp>
        <p:nvCxnSpPr>
          <p:cNvPr id="12" name="Straight Arrow Connector 11"/>
          <p:cNvCxnSpPr>
            <a:stCxn id="11" idx="1"/>
          </p:cNvCxnSpPr>
          <p:nvPr/>
        </p:nvCxnSpPr>
        <p:spPr>
          <a:xfrm flipH="1" flipV="1">
            <a:off x="4742893" y="2526802"/>
            <a:ext cx="1304578" cy="43128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474085" y="5427370"/>
            <a:ext cx="181732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HS1 Geophone</a:t>
            </a:r>
            <a:endParaRPr lang="en-US" sz="2000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371341" y="4924025"/>
            <a:ext cx="0" cy="485705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04022" y="3124455"/>
            <a:ext cx="1817326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Compliant pipe loop with </a:t>
            </a:r>
            <a:r>
              <a:rPr lang="en-US" sz="2000" dirty="0" err="1" smtClean="0"/>
              <a:t>viton</a:t>
            </a:r>
            <a:r>
              <a:rPr lang="en-US" sz="2000" dirty="0" smtClean="0"/>
              <a:t> damping</a:t>
            </a:r>
            <a:endParaRPr lang="en-US" sz="2000" dirty="0"/>
          </a:p>
        </p:txBody>
      </p:sp>
      <p:cxnSp>
        <p:nvCxnSpPr>
          <p:cNvPr id="22" name="Straight Arrow Connector 21"/>
          <p:cNvCxnSpPr>
            <a:stCxn id="18" idx="2"/>
          </p:cNvCxnSpPr>
          <p:nvPr/>
        </p:nvCxnSpPr>
        <p:spPr>
          <a:xfrm flipH="1">
            <a:off x="1487149" y="4140118"/>
            <a:ext cx="125536" cy="485875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26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  <p:pic>
          <p:nvPicPr>
            <p:cNvPr id="27" name="Picture 26" descr="New_Log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6" y="0"/>
              <a:ext cx="823522" cy="702859"/>
            </a:xfrm>
            <a:prstGeom prst="rect">
              <a:avLst/>
            </a:prstGeom>
          </p:spPr>
        </p:pic>
        <p:pic>
          <p:nvPicPr>
            <p:cNvPr id="28" name="Picture 27" descr="Stanford_University_seal_2003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9912" y="0"/>
              <a:ext cx="704088" cy="704088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6249675" y="3120594"/>
            <a:ext cx="20180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Earthquake stop</a:t>
            </a:r>
            <a:endParaRPr lang="en-US" sz="2000" dirty="0"/>
          </a:p>
        </p:txBody>
      </p:sp>
      <p:cxnSp>
        <p:nvCxnSpPr>
          <p:cNvPr id="20" name="Straight Arrow Connector 19"/>
          <p:cNvCxnSpPr>
            <a:stCxn id="19" idx="1"/>
          </p:cNvCxnSpPr>
          <p:nvPr/>
        </p:nvCxnSpPr>
        <p:spPr>
          <a:xfrm flipH="1" flipV="1">
            <a:off x="6019800" y="3124455"/>
            <a:ext cx="229875" cy="196194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3A97-B61A-7C45-878D-96B03E23EA6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28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G1400926 - 26 Aug 2014 - Stanford</a:t>
            </a:r>
            <a:endParaRPr lang="en-US"/>
          </a:p>
        </p:txBody>
      </p:sp>
      <p:pic>
        <p:nvPicPr>
          <p:cNvPr id="8" name="Picture 7" descr="2014-08-16 19.19.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86186" y="2510748"/>
            <a:ext cx="181732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3 kg test plate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041354" y="4928201"/>
            <a:ext cx="1817326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Viton balls to for damping and horizontal isolation</a:t>
            </a:r>
            <a:endParaRPr lang="en-US" sz="2000" dirty="0"/>
          </a:p>
        </p:txBody>
      </p:sp>
      <p:cxnSp>
        <p:nvCxnSpPr>
          <p:cNvPr id="12" name="Straight Arrow Connector 11"/>
          <p:cNvCxnSpPr>
            <a:stCxn id="11" idx="0"/>
          </p:cNvCxnSpPr>
          <p:nvPr/>
        </p:nvCxnSpPr>
        <p:spPr>
          <a:xfrm flipV="1">
            <a:off x="1950017" y="4315001"/>
            <a:ext cx="330719" cy="6132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950017" y="3952178"/>
            <a:ext cx="4490469" cy="976023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280736" y="294175"/>
            <a:ext cx="181732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Water pipe</a:t>
            </a:r>
            <a:endParaRPr lang="en-US" sz="2000" dirty="0"/>
          </a:p>
        </p:txBody>
      </p:sp>
      <p:cxnSp>
        <p:nvCxnSpPr>
          <p:cNvPr id="20" name="Straight Arrow Connector 19"/>
          <p:cNvCxnSpPr>
            <a:stCxn id="19" idx="2"/>
          </p:cNvCxnSpPr>
          <p:nvPr/>
        </p:nvCxnSpPr>
        <p:spPr>
          <a:xfrm>
            <a:off x="3189399" y="694285"/>
            <a:ext cx="1333196" cy="614469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741862" y="2095665"/>
            <a:ext cx="181732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HS1 Geophone</a:t>
            </a:r>
            <a:endParaRPr lang="en-US" sz="2000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3A97-B61A-7C45-878D-96B03E23EA6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338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Flow-Induced Vibration Experiment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G1400926 - 26 Aug 2014 - Stanford</a:t>
            </a:r>
            <a:endParaRPr lang="en-US"/>
          </a:p>
        </p:txBody>
      </p:sp>
      <p:pic>
        <p:nvPicPr>
          <p:cNvPr id="5" name="Picture 4" descr="2014-08-16 19.11.4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87"/>
          <a:stretch/>
        </p:blipFill>
        <p:spPr>
          <a:xfrm>
            <a:off x="1892808" y="1291392"/>
            <a:ext cx="5334077" cy="50292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11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  <p:pic>
          <p:nvPicPr>
            <p:cNvPr id="12" name="Picture 11" descr="New_Log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6" y="0"/>
              <a:ext cx="823522" cy="702859"/>
            </a:xfrm>
            <a:prstGeom prst="rect">
              <a:avLst/>
            </a:prstGeom>
          </p:spPr>
        </p:pic>
        <p:pic>
          <p:nvPicPr>
            <p:cNvPr id="13" name="Picture 12" descr="Stanford_University_seal_2003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9912" y="0"/>
              <a:ext cx="704088" cy="704088"/>
            </a:xfrm>
            <a:prstGeom prst="rect">
              <a:avLst/>
            </a:prstGeom>
          </p:spPr>
        </p:pic>
      </p:grp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3A97-B61A-7C45-878D-96B03E23EA6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0205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Flow-induced vibration measurement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G1400926 - 26 Aug 2014 - Stanford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3A97-B61A-7C45-878D-96B03E23EA64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 descr="VibrationData_WithExc_19Aug2014_ppt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0160"/>
            <a:ext cx="9144000" cy="5080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8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  <p:pic>
          <p:nvPicPr>
            <p:cNvPr id="9" name="Picture 8" descr="New_Log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6" y="0"/>
              <a:ext cx="823522" cy="702859"/>
            </a:xfrm>
            <a:prstGeom prst="rect">
              <a:avLst/>
            </a:prstGeom>
          </p:spPr>
        </p:pic>
        <p:pic>
          <p:nvPicPr>
            <p:cNvPr id="10" name="Picture 9" descr="Stanford_University_seal_2003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9912" y="0"/>
              <a:ext cx="704088" cy="704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31226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Flow-induced vibration measurement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G1400926 - 26 Aug 2014 - Stanford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3A97-B61A-7C45-878D-96B03E23EA64}" type="slidenum">
              <a:rPr lang="en-US" smtClean="0"/>
              <a:t>26</a:t>
            </a:fld>
            <a:endParaRPr lang="en-US"/>
          </a:p>
        </p:txBody>
      </p:sp>
      <p:pic>
        <p:nvPicPr>
          <p:cNvPr id="3" name="Picture 2" descr="VibrationData_WithExc_19Aug2014_ppt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0160"/>
            <a:ext cx="9144000" cy="5080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7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  <p:pic>
          <p:nvPicPr>
            <p:cNvPr id="8" name="Picture 7" descr="New_Log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6" y="0"/>
              <a:ext cx="823522" cy="702859"/>
            </a:xfrm>
            <a:prstGeom prst="rect">
              <a:avLst/>
            </a:prstGeom>
          </p:spPr>
        </p:pic>
        <p:pic>
          <p:nvPicPr>
            <p:cNvPr id="9" name="Picture 8" descr="Stanford_University_seal_2003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9912" y="0"/>
              <a:ext cx="704088" cy="704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0691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Flow-induced vibration measurement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G1400926 - 26 Aug 2014 - Stanford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3A97-B61A-7C45-878D-96B03E23EA64}" type="slidenum">
              <a:rPr lang="en-US" smtClean="0"/>
              <a:t>27</a:t>
            </a:fld>
            <a:endParaRPr lang="en-US"/>
          </a:p>
        </p:txBody>
      </p:sp>
      <p:pic>
        <p:nvPicPr>
          <p:cNvPr id="3" name="Picture 2" descr="VibrationData_WithExc_19Aug2014_ppt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0160"/>
            <a:ext cx="9144000" cy="5080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7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  <p:pic>
          <p:nvPicPr>
            <p:cNvPr id="8" name="Picture 7" descr="New_Log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6" y="0"/>
              <a:ext cx="823522" cy="702859"/>
            </a:xfrm>
            <a:prstGeom prst="rect">
              <a:avLst/>
            </a:prstGeom>
          </p:spPr>
        </p:pic>
        <p:pic>
          <p:nvPicPr>
            <p:cNvPr id="9" name="Picture 8" descr="Stanford_University_seal_2003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9912" y="0"/>
              <a:ext cx="704088" cy="704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0691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Flow-induced vibration measurement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G1400926 - 26 Aug 2014 - Stanford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3A97-B61A-7C45-878D-96B03E23EA64}" type="slidenum">
              <a:rPr lang="en-US" smtClean="0"/>
              <a:t>28</a:t>
            </a:fld>
            <a:endParaRPr lang="en-US"/>
          </a:p>
        </p:txBody>
      </p:sp>
      <p:pic>
        <p:nvPicPr>
          <p:cNvPr id="3" name="Picture 2" descr="VibrationData_WithExc_19Aug2014_ppt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0160"/>
            <a:ext cx="9144000" cy="5080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7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  <p:pic>
          <p:nvPicPr>
            <p:cNvPr id="8" name="Picture 7" descr="New_Log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6" y="0"/>
              <a:ext cx="823522" cy="702859"/>
            </a:xfrm>
            <a:prstGeom prst="rect">
              <a:avLst/>
            </a:prstGeom>
          </p:spPr>
        </p:pic>
        <p:pic>
          <p:nvPicPr>
            <p:cNvPr id="9" name="Picture 8" descr="Stanford_University_seal_2003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9912" y="0"/>
              <a:ext cx="704088" cy="704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0691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Flow-induced vibration measurement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G1400926 - 26 Aug 2014 - Stanford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3A97-B61A-7C45-878D-96B03E23EA64}" type="slidenum">
              <a:rPr lang="en-US" smtClean="0"/>
              <a:t>29</a:t>
            </a:fld>
            <a:endParaRPr lang="en-US"/>
          </a:p>
        </p:txBody>
      </p:sp>
      <p:pic>
        <p:nvPicPr>
          <p:cNvPr id="3" name="Picture 2" descr="VibrationData_WithExc_19Aug2014_ppt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0160"/>
            <a:ext cx="9144000" cy="5080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7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  <p:pic>
          <p:nvPicPr>
            <p:cNvPr id="8" name="Picture 7" descr="New_Log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6" y="0"/>
              <a:ext cx="823522" cy="702859"/>
            </a:xfrm>
            <a:prstGeom prst="rect">
              <a:avLst/>
            </a:prstGeom>
          </p:spPr>
        </p:pic>
        <p:pic>
          <p:nvPicPr>
            <p:cNvPr id="9" name="Picture 8" descr="Stanford_University_seal_2003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9912" y="0"/>
              <a:ext cx="704088" cy="704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069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LIGO III </a:t>
            </a:r>
            <a:r>
              <a:rPr lang="en-US" dirty="0" err="1" smtClean="0"/>
              <a:t>Cryosystem</a:t>
            </a:r>
            <a:endParaRPr lang="en-US" dirty="0"/>
          </a:p>
        </p:txBody>
      </p:sp>
      <p:sp>
        <p:nvSpPr>
          <p:cNvPr id="124" name="TextBox 123"/>
          <p:cNvSpPr txBox="1"/>
          <p:nvPr/>
        </p:nvSpPr>
        <p:spPr>
          <a:xfrm>
            <a:off x="11439" y="6583299"/>
            <a:ext cx="2333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See also G1200246-v1</a:t>
            </a:r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99421" y="6421140"/>
            <a:ext cx="2133600" cy="365125"/>
          </a:xfrm>
        </p:spPr>
        <p:txBody>
          <a:bodyPr/>
          <a:lstStyle/>
          <a:p>
            <a:r>
              <a:rPr lang="en-US" dirty="0" smtClean="0"/>
              <a:t>13</a:t>
            </a:r>
            <a:endParaRPr lang="en-US" dirty="0"/>
          </a:p>
        </p:txBody>
      </p:sp>
      <p:grpSp>
        <p:nvGrpSpPr>
          <p:cNvPr id="39" name="Group 38"/>
          <p:cNvGrpSpPr/>
          <p:nvPr/>
        </p:nvGrpSpPr>
        <p:grpSpPr>
          <a:xfrm>
            <a:off x="151003" y="1288984"/>
            <a:ext cx="8829392" cy="5248267"/>
            <a:chOff x="151003" y="1288984"/>
            <a:chExt cx="8829392" cy="5248267"/>
          </a:xfrm>
        </p:grpSpPr>
        <p:sp>
          <p:nvSpPr>
            <p:cNvPr id="80" name="Rectangle 79"/>
            <p:cNvSpPr/>
            <p:nvPr/>
          </p:nvSpPr>
          <p:spPr>
            <a:xfrm>
              <a:off x="5327253" y="1795582"/>
              <a:ext cx="91440" cy="162703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4632238" y="5380210"/>
              <a:ext cx="1828800" cy="2622"/>
              <a:chOff x="429981" y="3527476"/>
              <a:chExt cx="2560319" cy="2622"/>
            </a:xfrm>
            <a:scene3d>
              <a:camera prst="orthographicFront">
                <a:rot lat="0" lon="0" rev="10800000"/>
              </a:camera>
              <a:lightRig rig="threePt" dir="t"/>
            </a:scene3d>
          </p:grpSpPr>
          <p:cxnSp>
            <p:nvCxnSpPr>
              <p:cNvPr id="62" name="Straight Connector 61"/>
              <p:cNvCxnSpPr/>
              <p:nvPr/>
            </p:nvCxnSpPr>
            <p:spPr>
              <a:xfrm>
                <a:off x="429981" y="3528384"/>
                <a:ext cx="1211165" cy="0"/>
              </a:xfrm>
              <a:prstGeom prst="line">
                <a:avLst/>
              </a:prstGeom>
              <a:ln w="25400">
                <a:solidFill>
                  <a:srgbClr val="FF0000">
                    <a:alpha val="20000"/>
                  </a:srgb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520080" y="3527930"/>
                <a:ext cx="1211165" cy="0"/>
              </a:xfrm>
              <a:prstGeom prst="line">
                <a:avLst/>
              </a:prstGeom>
              <a:ln w="25400">
                <a:solidFill>
                  <a:srgbClr val="FF0000">
                    <a:alpha val="20000"/>
                  </a:srgb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612861" y="3527930"/>
                <a:ext cx="1211165" cy="0"/>
              </a:xfrm>
              <a:prstGeom prst="line">
                <a:avLst/>
              </a:prstGeom>
              <a:ln w="25400">
                <a:solidFill>
                  <a:srgbClr val="FF0000">
                    <a:alpha val="20000"/>
                  </a:srgb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704301" y="3528384"/>
                <a:ext cx="1211165" cy="0"/>
              </a:xfrm>
              <a:prstGeom prst="line">
                <a:avLst/>
              </a:prstGeom>
              <a:ln w="25400">
                <a:solidFill>
                  <a:srgbClr val="FF0000">
                    <a:alpha val="20000"/>
                  </a:srgb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795741" y="3528384"/>
                <a:ext cx="1211165" cy="0"/>
              </a:xfrm>
              <a:prstGeom prst="line">
                <a:avLst/>
              </a:prstGeom>
              <a:ln w="25400">
                <a:solidFill>
                  <a:srgbClr val="FF0000">
                    <a:alpha val="20000"/>
                  </a:srgb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887181" y="3527476"/>
                <a:ext cx="1211165" cy="0"/>
              </a:xfrm>
              <a:prstGeom prst="line">
                <a:avLst/>
              </a:prstGeom>
              <a:ln w="25400">
                <a:solidFill>
                  <a:srgbClr val="FF0000">
                    <a:alpha val="20000"/>
                  </a:srgb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978621" y="3528384"/>
                <a:ext cx="1211165" cy="0"/>
              </a:xfrm>
              <a:prstGeom prst="line">
                <a:avLst/>
              </a:prstGeom>
              <a:ln w="25400">
                <a:solidFill>
                  <a:srgbClr val="FF0000">
                    <a:alpha val="20000"/>
                  </a:srgb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1070061" y="3527930"/>
                <a:ext cx="1211165" cy="0"/>
              </a:xfrm>
              <a:prstGeom prst="line">
                <a:avLst/>
              </a:prstGeom>
              <a:ln w="25400">
                <a:solidFill>
                  <a:srgbClr val="FF0000">
                    <a:alpha val="20000"/>
                  </a:srgb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1161500" y="3530098"/>
                <a:ext cx="1828800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 58"/>
            <p:cNvGrpSpPr/>
            <p:nvPr/>
          </p:nvGrpSpPr>
          <p:grpSpPr>
            <a:xfrm>
              <a:off x="1435991" y="5362918"/>
              <a:ext cx="2560319" cy="2622"/>
              <a:chOff x="429981" y="3527476"/>
              <a:chExt cx="2560319" cy="2622"/>
            </a:xfrm>
          </p:grpSpPr>
          <p:cxnSp>
            <p:nvCxnSpPr>
              <p:cNvPr id="51" name="Straight Connector 50"/>
              <p:cNvCxnSpPr/>
              <p:nvPr/>
            </p:nvCxnSpPr>
            <p:spPr>
              <a:xfrm>
                <a:off x="429981" y="3528384"/>
                <a:ext cx="1211165" cy="0"/>
              </a:xfrm>
              <a:prstGeom prst="line">
                <a:avLst/>
              </a:prstGeom>
              <a:ln w="317500">
                <a:solidFill>
                  <a:srgbClr val="FF0000">
                    <a:alpha val="20000"/>
                  </a:srgb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520080" y="3527930"/>
                <a:ext cx="1211165" cy="0"/>
              </a:xfrm>
              <a:prstGeom prst="line">
                <a:avLst/>
              </a:prstGeom>
              <a:ln w="317500">
                <a:solidFill>
                  <a:srgbClr val="FF0000">
                    <a:alpha val="20000"/>
                  </a:srgb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612861" y="3527930"/>
                <a:ext cx="1211165" cy="0"/>
              </a:xfrm>
              <a:prstGeom prst="line">
                <a:avLst/>
              </a:prstGeom>
              <a:ln w="317500">
                <a:solidFill>
                  <a:srgbClr val="FF0000">
                    <a:alpha val="20000"/>
                  </a:srgb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704301" y="3528384"/>
                <a:ext cx="1211165" cy="0"/>
              </a:xfrm>
              <a:prstGeom prst="line">
                <a:avLst/>
              </a:prstGeom>
              <a:ln w="317500">
                <a:solidFill>
                  <a:srgbClr val="FF0000">
                    <a:alpha val="20000"/>
                  </a:srgb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795741" y="3528384"/>
                <a:ext cx="1211165" cy="0"/>
              </a:xfrm>
              <a:prstGeom prst="line">
                <a:avLst/>
              </a:prstGeom>
              <a:ln w="317500">
                <a:solidFill>
                  <a:srgbClr val="FF0000">
                    <a:alpha val="20000"/>
                  </a:srgb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887181" y="3527476"/>
                <a:ext cx="1211165" cy="0"/>
              </a:xfrm>
              <a:prstGeom prst="line">
                <a:avLst/>
              </a:prstGeom>
              <a:ln w="317500">
                <a:solidFill>
                  <a:srgbClr val="FF0000">
                    <a:alpha val="20000"/>
                  </a:srgb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978621" y="3528384"/>
                <a:ext cx="1211165" cy="0"/>
              </a:xfrm>
              <a:prstGeom prst="line">
                <a:avLst/>
              </a:prstGeom>
              <a:ln w="317500">
                <a:solidFill>
                  <a:srgbClr val="FF0000">
                    <a:alpha val="20000"/>
                  </a:srgb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1070061" y="3527930"/>
                <a:ext cx="1211165" cy="0"/>
              </a:xfrm>
              <a:prstGeom prst="line">
                <a:avLst/>
              </a:prstGeom>
              <a:ln w="317500">
                <a:solidFill>
                  <a:srgbClr val="FF0000">
                    <a:alpha val="20000"/>
                  </a:srgb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1161500" y="3530098"/>
                <a:ext cx="1828800" cy="0"/>
              </a:xfrm>
              <a:prstGeom prst="line">
                <a:avLst/>
              </a:prstGeom>
              <a:ln w="317500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Rectangle 5"/>
            <p:cNvSpPr/>
            <p:nvPr/>
          </p:nvSpPr>
          <p:spPr>
            <a:xfrm>
              <a:off x="4006706" y="4851154"/>
              <a:ext cx="610823" cy="10514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825986" y="4982591"/>
              <a:ext cx="371439" cy="8272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130417" y="3550993"/>
              <a:ext cx="360994" cy="10514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825679" y="3674700"/>
              <a:ext cx="371439" cy="8272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129950" y="2880317"/>
              <a:ext cx="360994" cy="38848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134515" y="2292404"/>
              <a:ext cx="360994" cy="38848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825679" y="2879863"/>
              <a:ext cx="360994" cy="38848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830244" y="2291950"/>
              <a:ext cx="360994" cy="38848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4233197" y="4080113"/>
              <a:ext cx="0" cy="12698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385597" y="4079659"/>
              <a:ext cx="0" cy="12698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926511" y="4079659"/>
              <a:ext cx="0" cy="12698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078911" y="4079205"/>
              <a:ext cx="0" cy="12698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4233197" y="3115936"/>
              <a:ext cx="0" cy="6697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385597" y="3115936"/>
              <a:ext cx="0" cy="6693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4233197" y="2515815"/>
              <a:ext cx="0" cy="4820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4385597" y="2515815"/>
              <a:ext cx="0" cy="4816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4926511" y="2491845"/>
              <a:ext cx="0" cy="4820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5078911" y="2491845"/>
              <a:ext cx="0" cy="4816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4913821" y="3116390"/>
              <a:ext cx="0" cy="7755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5066221" y="3116390"/>
              <a:ext cx="0" cy="7755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3822192" y="3421651"/>
              <a:ext cx="1610968" cy="2610331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2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984631" y="5029623"/>
              <a:ext cx="1837005" cy="676974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2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432604" y="5029623"/>
              <a:ext cx="457200" cy="676974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2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019800" y="4058610"/>
              <a:ext cx="17595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124 K</a:t>
              </a:r>
              <a:endParaRPr lang="en-US" dirty="0"/>
            </a:p>
          </p:txBody>
        </p:sp>
        <p:cxnSp>
          <p:nvCxnSpPr>
            <p:cNvPr id="16" name="Straight Arrow Connector 15"/>
            <p:cNvCxnSpPr>
              <a:stCxn id="3" idx="1"/>
            </p:cNvCxnSpPr>
            <p:nvPr/>
          </p:nvCxnSpPr>
          <p:spPr>
            <a:xfrm flipH="1" flipV="1">
              <a:off x="4490944" y="4058613"/>
              <a:ext cx="1528856" cy="18466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" idx="1"/>
            </p:cNvCxnSpPr>
            <p:nvPr/>
          </p:nvCxnSpPr>
          <p:spPr>
            <a:xfrm flipH="1">
              <a:off x="4617530" y="4243276"/>
              <a:ext cx="1402270" cy="60787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" idx="1"/>
            </p:cNvCxnSpPr>
            <p:nvPr/>
          </p:nvCxnSpPr>
          <p:spPr>
            <a:xfrm flipH="1" flipV="1">
              <a:off x="5197426" y="3891985"/>
              <a:ext cx="822374" cy="35129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3" idx="1"/>
            </p:cNvCxnSpPr>
            <p:nvPr/>
          </p:nvCxnSpPr>
          <p:spPr>
            <a:xfrm flipH="1">
              <a:off x="5197426" y="4243276"/>
              <a:ext cx="822374" cy="78634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5889804" y="2484899"/>
              <a:ext cx="17595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295 K</a:t>
              </a:r>
              <a:endParaRPr lang="en-US" dirty="0"/>
            </a:p>
          </p:txBody>
        </p:sp>
        <p:cxnSp>
          <p:nvCxnSpPr>
            <p:cNvPr id="71" name="Straight Arrow Connector 70"/>
            <p:cNvCxnSpPr>
              <a:stCxn id="58" idx="1"/>
              <a:endCxn id="12" idx="3"/>
            </p:cNvCxnSpPr>
            <p:nvPr/>
          </p:nvCxnSpPr>
          <p:spPr>
            <a:xfrm flipH="1" flipV="1">
              <a:off x="4495509" y="2486644"/>
              <a:ext cx="1394295" cy="18292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>
              <a:stCxn id="58" idx="1"/>
              <a:endCxn id="11" idx="3"/>
            </p:cNvCxnSpPr>
            <p:nvPr/>
          </p:nvCxnSpPr>
          <p:spPr>
            <a:xfrm flipH="1">
              <a:off x="4490944" y="2669565"/>
              <a:ext cx="1398860" cy="40499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>
              <a:stCxn id="58" idx="1"/>
            </p:cNvCxnSpPr>
            <p:nvPr/>
          </p:nvCxnSpPr>
          <p:spPr>
            <a:xfrm flipH="1" flipV="1">
              <a:off x="5197426" y="2318274"/>
              <a:ext cx="692378" cy="35129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58" idx="1"/>
              <a:endCxn id="13" idx="3"/>
            </p:cNvCxnSpPr>
            <p:nvPr/>
          </p:nvCxnSpPr>
          <p:spPr>
            <a:xfrm flipH="1">
              <a:off x="5186673" y="2669565"/>
              <a:ext cx="703131" cy="40453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6275808" y="5613921"/>
              <a:ext cx="270458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Heat shield at </a:t>
              </a:r>
            </a:p>
            <a:p>
              <a:pPr algn="ctr"/>
              <a:r>
                <a:rPr lang="en-US" dirty="0" smtClean="0"/>
                <a:t>80 K maintains 124 K through </a:t>
              </a:r>
              <a:r>
                <a:rPr lang="en-US" dirty="0" err="1" smtClean="0"/>
                <a:t>radiative</a:t>
              </a:r>
              <a:r>
                <a:rPr lang="en-US" dirty="0" smtClean="0"/>
                <a:t> coupling</a:t>
              </a:r>
              <a:endParaRPr lang="en-US" dirty="0"/>
            </a:p>
          </p:txBody>
        </p:sp>
        <p:cxnSp>
          <p:nvCxnSpPr>
            <p:cNvPr id="76" name="Straight Arrow Connector 75"/>
            <p:cNvCxnSpPr>
              <a:stCxn id="75" idx="1"/>
            </p:cNvCxnSpPr>
            <p:nvPr/>
          </p:nvCxnSpPr>
          <p:spPr>
            <a:xfrm flipH="1" flipV="1">
              <a:off x="5889808" y="5613932"/>
              <a:ext cx="386000" cy="46165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>
              <a:stCxn id="75" idx="1"/>
            </p:cNvCxnSpPr>
            <p:nvPr/>
          </p:nvCxnSpPr>
          <p:spPr>
            <a:xfrm flipH="1" flipV="1">
              <a:off x="5497360" y="5902654"/>
              <a:ext cx="778448" cy="17293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/>
            <p:cNvSpPr/>
            <p:nvPr/>
          </p:nvSpPr>
          <p:spPr>
            <a:xfrm>
              <a:off x="1954395" y="1463535"/>
              <a:ext cx="5374577" cy="31120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Active Seismic Isolation Table</a:t>
              </a:r>
              <a:endParaRPr lang="en-US" sz="1600" dirty="0"/>
            </a:p>
          </p:txBody>
        </p:sp>
        <p:cxnSp>
          <p:nvCxnSpPr>
            <p:cNvPr id="78" name="Straight Connector 77"/>
            <p:cNvCxnSpPr/>
            <p:nvPr/>
          </p:nvCxnSpPr>
          <p:spPr>
            <a:xfrm>
              <a:off x="4309092" y="1796172"/>
              <a:ext cx="0" cy="4820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4997027" y="1795582"/>
              <a:ext cx="0" cy="4820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/>
            <p:cNvSpPr/>
            <p:nvPr/>
          </p:nvSpPr>
          <p:spPr>
            <a:xfrm>
              <a:off x="3828365" y="1796172"/>
              <a:ext cx="91440" cy="162703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850868" y="2597796"/>
              <a:ext cx="12414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ISI stage 2</a:t>
              </a:r>
              <a:endParaRPr lang="en-US" dirty="0"/>
            </a:p>
          </p:txBody>
        </p:sp>
        <p:cxnSp>
          <p:nvCxnSpPr>
            <p:cNvPr id="82" name="Straight Arrow Connector 81"/>
            <p:cNvCxnSpPr>
              <a:stCxn id="81" idx="0"/>
            </p:cNvCxnSpPr>
            <p:nvPr/>
          </p:nvCxnSpPr>
          <p:spPr>
            <a:xfrm flipH="1" flipV="1">
              <a:off x="6585051" y="1774740"/>
              <a:ext cx="886518" cy="82305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Freeform 90"/>
            <p:cNvSpPr/>
            <p:nvPr/>
          </p:nvSpPr>
          <p:spPr>
            <a:xfrm>
              <a:off x="1071040" y="1835940"/>
              <a:ext cx="2723500" cy="1637046"/>
            </a:xfrm>
            <a:custGeom>
              <a:avLst/>
              <a:gdLst>
                <a:gd name="connsiteX0" fmla="*/ 0 w 2723500"/>
                <a:gd name="connsiteY0" fmla="*/ 458985 h 1637046"/>
                <a:gd name="connsiteX1" fmla="*/ 504918 w 2723500"/>
                <a:gd name="connsiteY1" fmla="*/ 443685 h 1637046"/>
                <a:gd name="connsiteX2" fmla="*/ 581421 w 2723500"/>
                <a:gd name="connsiteY2" fmla="*/ 428386 h 1637046"/>
                <a:gd name="connsiteX3" fmla="*/ 688525 w 2723500"/>
                <a:gd name="connsiteY3" fmla="*/ 397787 h 1637046"/>
                <a:gd name="connsiteX4" fmla="*/ 749727 w 2723500"/>
                <a:gd name="connsiteY4" fmla="*/ 367188 h 1637046"/>
                <a:gd name="connsiteX5" fmla="*/ 841531 w 2723500"/>
                <a:gd name="connsiteY5" fmla="*/ 305990 h 1637046"/>
                <a:gd name="connsiteX6" fmla="*/ 887432 w 2723500"/>
                <a:gd name="connsiteY6" fmla="*/ 275391 h 1637046"/>
                <a:gd name="connsiteX7" fmla="*/ 948635 w 2723500"/>
                <a:gd name="connsiteY7" fmla="*/ 244792 h 1637046"/>
                <a:gd name="connsiteX8" fmla="*/ 963935 w 2723500"/>
                <a:gd name="connsiteY8" fmla="*/ 198893 h 1637046"/>
                <a:gd name="connsiteX9" fmla="*/ 1025137 w 2723500"/>
                <a:gd name="connsiteY9" fmla="*/ 183594 h 1637046"/>
                <a:gd name="connsiteX10" fmla="*/ 1071039 w 2723500"/>
                <a:gd name="connsiteY10" fmla="*/ 168294 h 1637046"/>
                <a:gd name="connsiteX11" fmla="*/ 1116941 w 2723500"/>
                <a:gd name="connsiteY11" fmla="*/ 137695 h 1637046"/>
                <a:gd name="connsiteX12" fmla="*/ 1178143 w 2723500"/>
                <a:gd name="connsiteY12" fmla="*/ 122396 h 1637046"/>
                <a:gd name="connsiteX13" fmla="*/ 1269946 w 2723500"/>
                <a:gd name="connsiteY13" fmla="*/ 91797 h 1637046"/>
                <a:gd name="connsiteX14" fmla="*/ 1315848 w 2723500"/>
                <a:gd name="connsiteY14" fmla="*/ 76497 h 1637046"/>
                <a:gd name="connsiteX15" fmla="*/ 1453553 w 2723500"/>
                <a:gd name="connsiteY15" fmla="*/ 15299 h 1637046"/>
                <a:gd name="connsiteX16" fmla="*/ 1667761 w 2723500"/>
                <a:gd name="connsiteY16" fmla="*/ 0 h 1637046"/>
                <a:gd name="connsiteX17" fmla="*/ 1989073 w 2723500"/>
                <a:gd name="connsiteY17" fmla="*/ 15299 h 1637046"/>
                <a:gd name="connsiteX18" fmla="*/ 2325685 w 2723500"/>
                <a:gd name="connsiteY18" fmla="*/ 45898 h 1637046"/>
                <a:gd name="connsiteX19" fmla="*/ 2371587 w 2723500"/>
                <a:gd name="connsiteY19" fmla="*/ 76497 h 1637046"/>
                <a:gd name="connsiteX20" fmla="*/ 2463390 w 2723500"/>
                <a:gd name="connsiteY20" fmla="*/ 107096 h 1637046"/>
                <a:gd name="connsiteX21" fmla="*/ 2493992 w 2723500"/>
                <a:gd name="connsiteY21" fmla="*/ 152995 h 1637046"/>
                <a:gd name="connsiteX22" fmla="*/ 2524593 w 2723500"/>
                <a:gd name="connsiteY22" fmla="*/ 244792 h 1637046"/>
                <a:gd name="connsiteX23" fmla="*/ 2555194 w 2723500"/>
                <a:gd name="connsiteY23" fmla="*/ 474284 h 1637046"/>
                <a:gd name="connsiteX24" fmla="*/ 2585795 w 2723500"/>
                <a:gd name="connsiteY24" fmla="*/ 1254559 h 1637046"/>
                <a:gd name="connsiteX25" fmla="*/ 2631697 w 2723500"/>
                <a:gd name="connsiteY25" fmla="*/ 1545249 h 1637046"/>
                <a:gd name="connsiteX26" fmla="*/ 2662298 w 2723500"/>
                <a:gd name="connsiteY26" fmla="*/ 1591148 h 1637046"/>
                <a:gd name="connsiteX27" fmla="*/ 2708199 w 2723500"/>
                <a:gd name="connsiteY27" fmla="*/ 1621747 h 1637046"/>
                <a:gd name="connsiteX28" fmla="*/ 2723500 w 2723500"/>
                <a:gd name="connsiteY28" fmla="*/ 1637046 h 1637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723500" h="1637046">
                  <a:moveTo>
                    <a:pt x="0" y="458985"/>
                  </a:moveTo>
                  <a:cubicBezTo>
                    <a:pt x="168306" y="453885"/>
                    <a:pt x="336767" y="452534"/>
                    <a:pt x="504918" y="443685"/>
                  </a:cubicBezTo>
                  <a:cubicBezTo>
                    <a:pt x="530888" y="442318"/>
                    <a:pt x="556034" y="434027"/>
                    <a:pt x="581421" y="428386"/>
                  </a:cubicBezTo>
                  <a:cubicBezTo>
                    <a:pt x="608289" y="422416"/>
                    <a:pt x="661007" y="409580"/>
                    <a:pt x="688525" y="397787"/>
                  </a:cubicBezTo>
                  <a:cubicBezTo>
                    <a:pt x="709489" y="388803"/>
                    <a:pt x="730169" y="378922"/>
                    <a:pt x="749727" y="367188"/>
                  </a:cubicBezTo>
                  <a:cubicBezTo>
                    <a:pt x="781264" y="348267"/>
                    <a:pt x="810930" y="326389"/>
                    <a:pt x="841531" y="305990"/>
                  </a:cubicBezTo>
                  <a:cubicBezTo>
                    <a:pt x="856831" y="295790"/>
                    <a:pt x="870985" y="283614"/>
                    <a:pt x="887432" y="275391"/>
                  </a:cubicBezTo>
                  <a:lnTo>
                    <a:pt x="948635" y="244792"/>
                  </a:lnTo>
                  <a:cubicBezTo>
                    <a:pt x="953735" y="229492"/>
                    <a:pt x="951341" y="208967"/>
                    <a:pt x="963935" y="198893"/>
                  </a:cubicBezTo>
                  <a:cubicBezTo>
                    <a:pt x="980356" y="185757"/>
                    <a:pt x="1004918" y="189371"/>
                    <a:pt x="1025137" y="183594"/>
                  </a:cubicBezTo>
                  <a:cubicBezTo>
                    <a:pt x="1040645" y="179164"/>
                    <a:pt x="1056613" y="175506"/>
                    <a:pt x="1071039" y="168294"/>
                  </a:cubicBezTo>
                  <a:cubicBezTo>
                    <a:pt x="1087487" y="160071"/>
                    <a:pt x="1100039" y="144938"/>
                    <a:pt x="1116941" y="137695"/>
                  </a:cubicBezTo>
                  <a:cubicBezTo>
                    <a:pt x="1136269" y="129412"/>
                    <a:pt x="1158001" y="128438"/>
                    <a:pt x="1178143" y="122396"/>
                  </a:cubicBezTo>
                  <a:cubicBezTo>
                    <a:pt x="1209039" y="113128"/>
                    <a:pt x="1239345" y="101997"/>
                    <a:pt x="1269946" y="91797"/>
                  </a:cubicBezTo>
                  <a:cubicBezTo>
                    <a:pt x="1285247" y="86697"/>
                    <a:pt x="1302428" y="85443"/>
                    <a:pt x="1315848" y="76497"/>
                  </a:cubicBezTo>
                  <a:cubicBezTo>
                    <a:pt x="1361185" y="46274"/>
                    <a:pt x="1392375" y="19668"/>
                    <a:pt x="1453553" y="15299"/>
                  </a:cubicBezTo>
                  <a:lnTo>
                    <a:pt x="1667761" y="0"/>
                  </a:lnTo>
                  <a:lnTo>
                    <a:pt x="1989073" y="15299"/>
                  </a:lnTo>
                  <a:cubicBezTo>
                    <a:pt x="2279102" y="30171"/>
                    <a:pt x="2176741" y="8666"/>
                    <a:pt x="2325685" y="45898"/>
                  </a:cubicBezTo>
                  <a:cubicBezTo>
                    <a:pt x="2340986" y="56098"/>
                    <a:pt x="2354783" y="69029"/>
                    <a:pt x="2371587" y="76497"/>
                  </a:cubicBezTo>
                  <a:cubicBezTo>
                    <a:pt x="2401063" y="89597"/>
                    <a:pt x="2463390" y="107096"/>
                    <a:pt x="2463390" y="107096"/>
                  </a:cubicBezTo>
                  <a:cubicBezTo>
                    <a:pt x="2473591" y="122396"/>
                    <a:pt x="2486523" y="136192"/>
                    <a:pt x="2493992" y="152995"/>
                  </a:cubicBezTo>
                  <a:cubicBezTo>
                    <a:pt x="2507093" y="182469"/>
                    <a:pt x="2524593" y="244792"/>
                    <a:pt x="2524593" y="244792"/>
                  </a:cubicBezTo>
                  <a:cubicBezTo>
                    <a:pt x="2529190" y="276972"/>
                    <a:pt x="2554253" y="447932"/>
                    <a:pt x="2555194" y="474284"/>
                  </a:cubicBezTo>
                  <a:cubicBezTo>
                    <a:pt x="2583340" y="1262310"/>
                    <a:pt x="2492237" y="973910"/>
                    <a:pt x="2585795" y="1254559"/>
                  </a:cubicBezTo>
                  <a:cubicBezTo>
                    <a:pt x="2589687" y="1305146"/>
                    <a:pt x="2586802" y="1477910"/>
                    <a:pt x="2631697" y="1545249"/>
                  </a:cubicBezTo>
                  <a:cubicBezTo>
                    <a:pt x="2641897" y="1560549"/>
                    <a:pt x="2649295" y="1578146"/>
                    <a:pt x="2662298" y="1591148"/>
                  </a:cubicBezTo>
                  <a:cubicBezTo>
                    <a:pt x="2675301" y="1604150"/>
                    <a:pt x="2693488" y="1610714"/>
                    <a:pt x="2708199" y="1621747"/>
                  </a:cubicBezTo>
                  <a:cubicBezTo>
                    <a:pt x="2713969" y="1626074"/>
                    <a:pt x="2718400" y="1631946"/>
                    <a:pt x="2723500" y="1637046"/>
                  </a:cubicBezTo>
                </a:path>
              </a:pathLst>
            </a:custGeom>
            <a:ln w="6350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151003" y="3186395"/>
              <a:ext cx="12414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Vacuum flange</a:t>
              </a:r>
              <a:endParaRPr lang="en-US" dirty="0"/>
            </a:p>
          </p:txBody>
        </p:sp>
        <p:cxnSp>
          <p:nvCxnSpPr>
            <p:cNvPr id="94" name="Straight Arrow Connector 93"/>
            <p:cNvCxnSpPr>
              <a:stCxn id="93" idx="0"/>
              <a:endCxn id="92" idx="2"/>
            </p:cNvCxnSpPr>
            <p:nvPr/>
          </p:nvCxnSpPr>
          <p:spPr>
            <a:xfrm flipV="1">
              <a:off x="771704" y="2684954"/>
              <a:ext cx="322196" cy="50144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/>
            <p:cNvSpPr txBox="1"/>
            <p:nvPr/>
          </p:nvSpPr>
          <p:spPr>
            <a:xfrm>
              <a:off x="1526090" y="3149820"/>
              <a:ext cx="20542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Flexible LN</a:t>
              </a:r>
              <a:r>
                <a:rPr lang="en-US" baseline="-25000" dirty="0" smtClean="0"/>
                <a:t>2</a:t>
              </a:r>
              <a:r>
                <a:rPr lang="en-US" dirty="0" smtClean="0"/>
                <a:t> tubing</a:t>
              </a:r>
            </a:p>
            <a:p>
              <a:r>
                <a:rPr lang="en-US" dirty="0" smtClean="0"/>
                <a:t>or </a:t>
              </a:r>
              <a:r>
                <a:rPr lang="en-US" dirty="0"/>
                <a:t>Cu </a:t>
              </a:r>
              <a:r>
                <a:rPr lang="en-US" dirty="0" smtClean="0"/>
                <a:t>cables</a:t>
              </a:r>
            </a:p>
          </p:txBody>
        </p:sp>
        <p:cxnSp>
          <p:nvCxnSpPr>
            <p:cNvPr id="98" name="Straight Arrow Connector 97"/>
            <p:cNvCxnSpPr>
              <a:stCxn id="97" idx="0"/>
              <a:endCxn id="4" idx="6"/>
            </p:cNvCxnSpPr>
            <p:nvPr/>
          </p:nvCxnSpPr>
          <p:spPr>
            <a:xfrm flipH="1" flipV="1">
              <a:off x="1912676" y="2304947"/>
              <a:ext cx="640534" cy="84487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TextBox 116"/>
            <p:cNvSpPr txBox="1"/>
            <p:nvPr/>
          </p:nvSpPr>
          <p:spPr>
            <a:xfrm>
              <a:off x="2524593" y="2399944"/>
              <a:ext cx="913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clamp</a:t>
              </a:r>
              <a:endParaRPr lang="en-US" dirty="0"/>
            </a:p>
          </p:txBody>
        </p:sp>
        <p:cxnSp>
          <p:nvCxnSpPr>
            <p:cNvPr id="118" name="Straight Arrow Connector 117"/>
            <p:cNvCxnSpPr>
              <a:stCxn id="117" idx="0"/>
              <a:endCxn id="96" idx="2"/>
            </p:cNvCxnSpPr>
            <p:nvPr/>
          </p:nvCxnSpPr>
          <p:spPr>
            <a:xfrm flipH="1" flipV="1">
              <a:off x="2939517" y="1965642"/>
              <a:ext cx="41968" cy="43430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xtBox 120"/>
            <p:cNvSpPr txBox="1"/>
            <p:nvPr/>
          </p:nvSpPr>
          <p:spPr>
            <a:xfrm>
              <a:off x="1071040" y="5875531"/>
              <a:ext cx="11693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1560 nm MW laser</a:t>
              </a:r>
              <a:endParaRPr lang="en-US" dirty="0"/>
            </a:p>
          </p:txBody>
        </p:sp>
        <p:cxnSp>
          <p:nvCxnSpPr>
            <p:cNvPr id="123" name="Straight Arrow Connector 122"/>
            <p:cNvCxnSpPr>
              <a:stCxn id="121" idx="0"/>
            </p:cNvCxnSpPr>
            <p:nvPr/>
          </p:nvCxnSpPr>
          <p:spPr>
            <a:xfrm flipV="1">
              <a:off x="1655731" y="5488011"/>
              <a:ext cx="472557" cy="38752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TextBox 124"/>
            <p:cNvSpPr txBox="1"/>
            <p:nvPr/>
          </p:nvSpPr>
          <p:spPr>
            <a:xfrm>
              <a:off x="6738537" y="4564681"/>
              <a:ext cx="1518883" cy="92333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≈ 3 W absorption at 124 K</a:t>
              </a:r>
              <a:endParaRPr lang="en-US" dirty="0"/>
            </a:p>
          </p:txBody>
        </p:sp>
        <p:cxnSp>
          <p:nvCxnSpPr>
            <p:cNvPr id="126" name="Straight Arrow Connector 125"/>
            <p:cNvCxnSpPr>
              <a:stCxn id="125" idx="1"/>
            </p:cNvCxnSpPr>
            <p:nvPr/>
          </p:nvCxnSpPr>
          <p:spPr>
            <a:xfrm flipH="1">
              <a:off x="4617529" y="5026346"/>
              <a:ext cx="2121008" cy="25541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2240421" y="4511083"/>
              <a:ext cx="13045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≤ 10 </a:t>
              </a:r>
              <a:r>
                <a:rPr lang="en-US" dirty="0"/>
                <a:t>m</a:t>
              </a:r>
              <a:endParaRPr lang="en-US" dirty="0" smtClean="0"/>
            </a:p>
          </p:txBody>
        </p:sp>
        <p:cxnSp>
          <p:nvCxnSpPr>
            <p:cNvPr id="84" name="Straight Arrow Connector 83"/>
            <p:cNvCxnSpPr/>
            <p:nvPr/>
          </p:nvCxnSpPr>
          <p:spPr>
            <a:xfrm flipH="1" flipV="1">
              <a:off x="2004730" y="4458720"/>
              <a:ext cx="0" cy="537646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>
              <a:off x="3305729" y="4702408"/>
              <a:ext cx="443067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2074760" y="4702409"/>
              <a:ext cx="443067" cy="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/>
            <p:cNvSpPr txBox="1"/>
            <p:nvPr/>
          </p:nvSpPr>
          <p:spPr>
            <a:xfrm>
              <a:off x="2629134" y="6151528"/>
              <a:ext cx="21337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≈140 kg Si test mass</a:t>
              </a:r>
              <a:endParaRPr lang="en-US" dirty="0"/>
            </a:p>
          </p:txBody>
        </p:sp>
        <p:cxnSp>
          <p:nvCxnSpPr>
            <p:cNvPr id="89" name="Straight Arrow Connector 88"/>
            <p:cNvCxnSpPr>
              <a:stCxn id="87" idx="0"/>
            </p:cNvCxnSpPr>
            <p:nvPr/>
          </p:nvCxnSpPr>
          <p:spPr>
            <a:xfrm flipV="1">
              <a:off x="3696001" y="5596838"/>
              <a:ext cx="613091" cy="55469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Freeform 3"/>
            <p:cNvSpPr/>
            <p:nvPr/>
          </p:nvSpPr>
          <p:spPr>
            <a:xfrm>
              <a:off x="1128792" y="1881589"/>
              <a:ext cx="2713000" cy="3998377"/>
            </a:xfrm>
            <a:custGeom>
              <a:avLst/>
              <a:gdLst>
                <a:gd name="connsiteX0" fmla="*/ 0 w 2713000"/>
                <a:gd name="connsiteY0" fmla="*/ 595837 h 3998377"/>
                <a:gd name="connsiteX1" fmla="*/ 313553 w 2713000"/>
                <a:gd name="connsiteY1" fmla="*/ 595837 h 3998377"/>
                <a:gd name="connsiteX2" fmla="*/ 407619 w 2713000"/>
                <a:gd name="connsiteY2" fmla="*/ 564477 h 3998377"/>
                <a:gd name="connsiteX3" fmla="*/ 533041 w 2713000"/>
                <a:gd name="connsiteY3" fmla="*/ 548797 h 3998377"/>
                <a:gd name="connsiteX4" fmla="*/ 627107 w 2713000"/>
                <a:gd name="connsiteY4" fmla="*/ 501757 h 3998377"/>
                <a:gd name="connsiteX5" fmla="*/ 674140 w 2713000"/>
                <a:gd name="connsiteY5" fmla="*/ 470397 h 3998377"/>
                <a:gd name="connsiteX6" fmla="*/ 783884 w 2713000"/>
                <a:gd name="connsiteY6" fmla="*/ 423358 h 3998377"/>
                <a:gd name="connsiteX7" fmla="*/ 956338 w 2713000"/>
                <a:gd name="connsiteY7" fmla="*/ 313598 h 3998377"/>
                <a:gd name="connsiteX8" fmla="*/ 987693 w 2713000"/>
                <a:gd name="connsiteY8" fmla="*/ 266558 h 3998377"/>
                <a:gd name="connsiteX9" fmla="*/ 1034726 w 2713000"/>
                <a:gd name="connsiteY9" fmla="*/ 250879 h 3998377"/>
                <a:gd name="connsiteX10" fmla="*/ 1113115 w 2713000"/>
                <a:gd name="connsiteY10" fmla="*/ 219519 h 3998377"/>
                <a:gd name="connsiteX11" fmla="*/ 1160148 w 2713000"/>
                <a:gd name="connsiteY11" fmla="*/ 188159 h 3998377"/>
                <a:gd name="connsiteX12" fmla="*/ 1285569 w 2713000"/>
                <a:gd name="connsiteY12" fmla="*/ 156799 h 3998377"/>
                <a:gd name="connsiteX13" fmla="*/ 1332602 w 2713000"/>
                <a:gd name="connsiteY13" fmla="*/ 141119 h 3998377"/>
                <a:gd name="connsiteX14" fmla="*/ 1442346 w 2713000"/>
                <a:gd name="connsiteY14" fmla="*/ 78400 h 3998377"/>
                <a:gd name="connsiteX15" fmla="*/ 1599122 w 2713000"/>
                <a:gd name="connsiteY15" fmla="*/ 31360 h 3998377"/>
                <a:gd name="connsiteX16" fmla="*/ 1693188 w 2713000"/>
                <a:gd name="connsiteY16" fmla="*/ 0 h 3998377"/>
                <a:gd name="connsiteX17" fmla="*/ 2038097 w 2713000"/>
                <a:gd name="connsiteY17" fmla="*/ 47040 h 3998377"/>
                <a:gd name="connsiteX18" fmla="*/ 2085130 w 2713000"/>
                <a:gd name="connsiteY18" fmla="*/ 78400 h 3998377"/>
                <a:gd name="connsiteX19" fmla="*/ 2116485 w 2713000"/>
                <a:gd name="connsiteY19" fmla="*/ 125439 h 3998377"/>
                <a:gd name="connsiteX20" fmla="*/ 2179196 w 2713000"/>
                <a:gd name="connsiteY20" fmla="*/ 203839 h 3998377"/>
                <a:gd name="connsiteX21" fmla="*/ 2241907 w 2713000"/>
                <a:gd name="connsiteY21" fmla="*/ 329278 h 3998377"/>
                <a:gd name="connsiteX22" fmla="*/ 2273262 w 2713000"/>
                <a:gd name="connsiteY22" fmla="*/ 611516 h 3998377"/>
                <a:gd name="connsiteX23" fmla="*/ 2288940 w 2713000"/>
                <a:gd name="connsiteY23" fmla="*/ 1207353 h 3998377"/>
                <a:gd name="connsiteX24" fmla="*/ 2304617 w 2713000"/>
                <a:gd name="connsiteY24" fmla="*/ 1254393 h 3998377"/>
                <a:gd name="connsiteX25" fmla="*/ 2335973 w 2713000"/>
                <a:gd name="connsiteY25" fmla="*/ 1285753 h 3998377"/>
                <a:gd name="connsiteX26" fmla="*/ 2398683 w 2713000"/>
                <a:gd name="connsiteY26" fmla="*/ 1426872 h 3998377"/>
                <a:gd name="connsiteX27" fmla="*/ 2414361 w 2713000"/>
                <a:gd name="connsiteY27" fmla="*/ 1473911 h 3998377"/>
                <a:gd name="connsiteX28" fmla="*/ 2508427 w 2713000"/>
                <a:gd name="connsiteY28" fmla="*/ 1520951 h 3998377"/>
                <a:gd name="connsiteX29" fmla="*/ 2571138 w 2713000"/>
                <a:gd name="connsiteY29" fmla="*/ 1662070 h 3998377"/>
                <a:gd name="connsiteX30" fmla="*/ 2586815 w 2713000"/>
                <a:gd name="connsiteY30" fmla="*/ 1709110 h 3998377"/>
                <a:gd name="connsiteX31" fmla="*/ 2618171 w 2713000"/>
                <a:gd name="connsiteY31" fmla="*/ 2038388 h 3998377"/>
                <a:gd name="connsiteX32" fmla="*/ 2633848 w 2713000"/>
                <a:gd name="connsiteY32" fmla="*/ 2226547 h 3998377"/>
                <a:gd name="connsiteX33" fmla="*/ 2618171 w 2713000"/>
                <a:gd name="connsiteY33" fmla="*/ 2947823 h 3998377"/>
                <a:gd name="connsiteX34" fmla="*/ 2586815 w 2713000"/>
                <a:gd name="connsiteY34" fmla="*/ 3088942 h 3998377"/>
                <a:gd name="connsiteX35" fmla="*/ 2602493 w 2713000"/>
                <a:gd name="connsiteY35" fmla="*/ 3418220 h 3998377"/>
                <a:gd name="connsiteX36" fmla="*/ 2618171 w 2713000"/>
                <a:gd name="connsiteY36" fmla="*/ 3480940 h 3998377"/>
                <a:gd name="connsiteX37" fmla="*/ 2633848 w 2713000"/>
                <a:gd name="connsiteY37" fmla="*/ 3575019 h 3998377"/>
                <a:gd name="connsiteX38" fmla="*/ 2649526 w 2713000"/>
                <a:gd name="connsiteY38" fmla="*/ 3731818 h 3998377"/>
                <a:gd name="connsiteX39" fmla="*/ 2665204 w 2713000"/>
                <a:gd name="connsiteY39" fmla="*/ 3810218 h 3998377"/>
                <a:gd name="connsiteX40" fmla="*/ 2712237 w 2713000"/>
                <a:gd name="connsiteY40" fmla="*/ 3967017 h 3998377"/>
                <a:gd name="connsiteX41" fmla="*/ 2712237 w 2713000"/>
                <a:gd name="connsiteY41" fmla="*/ 3998377 h 3998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713000" h="3998377">
                  <a:moveTo>
                    <a:pt x="0" y="595837"/>
                  </a:moveTo>
                  <a:cubicBezTo>
                    <a:pt x="145412" y="610379"/>
                    <a:pt x="168141" y="623105"/>
                    <a:pt x="313553" y="595837"/>
                  </a:cubicBezTo>
                  <a:cubicBezTo>
                    <a:pt x="346039" y="589745"/>
                    <a:pt x="374822" y="568577"/>
                    <a:pt x="407619" y="564477"/>
                  </a:cubicBezTo>
                  <a:lnTo>
                    <a:pt x="533041" y="548797"/>
                  </a:lnTo>
                  <a:cubicBezTo>
                    <a:pt x="667834" y="458922"/>
                    <a:pt x="497289" y="566676"/>
                    <a:pt x="627107" y="501757"/>
                  </a:cubicBezTo>
                  <a:cubicBezTo>
                    <a:pt x="643960" y="493329"/>
                    <a:pt x="657780" y="479747"/>
                    <a:pt x="674140" y="470397"/>
                  </a:cubicBezTo>
                  <a:cubicBezTo>
                    <a:pt x="728386" y="439395"/>
                    <a:pt x="731116" y="440949"/>
                    <a:pt x="783884" y="423358"/>
                  </a:cubicBezTo>
                  <a:cubicBezTo>
                    <a:pt x="925283" y="334970"/>
                    <a:pt x="868284" y="372309"/>
                    <a:pt x="956338" y="313598"/>
                  </a:cubicBezTo>
                  <a:cubicBezTo>
                    <a:pt x="966790" y="297918"/>
                    <a:pt x="972979" y="278331"/>
                    <a:pt x="987693" y="266558"/>
                  </a:cubicBezTo>
                  <a:cubicBezTo>
                    <a:pt x="1000597" y="256234"/>
                    <a:pt x="1019253" y="256682"/>
                    <a:pt x="1034726" y="250879"/>
                  </a:cubicBezTo>
                  <a:cubicBezTo>
                    <a:pt x="1061077" y="240996"/>
                    <a:pt x="1087944" y="232106"/>
                    <a:pt x="1113115" y="219519"/>
                  </a:cubicBezTo>
                  <a:cubicBezTo>
                    <a:pt x="1129968" y="211091"/>
                    <a:pt x="1142440" y="194599"/>
                    <a:pt x="1160148" y="188159"/>
                  </a:cubicBezTo>
                  <a:cubicBezTo>
                    <a:pt x="1200647" y="173430"/>
                    <a:pt x="1244687" y="170428"/>
                    <a:pt x="1285569" y="156799"/>
                  </a:cubicBezTo>
                  <a:cubicBezTo>
                    <a:pt x="1301247" y="151572"/>
                    <a:pt x="1317821" y="148511"/>
                    <a:pt x="1332602" y="141119"/>
                  </a:cubicBezTo>
                  <a:cubicBezTo>
                    <a:pt x="1445734" y="84545"/>
                    <a:pt x="1304916" y="133379"/>
                    <a:pt x="1442346" y="78400"/>
                  </a:cubicBezTo>
                  <a:cubicBezTo>
                    <a:pt x="1553211" y="34048"/>
                    <a:pt x="1506721" y="59084"/>
                    <a:pt x="1599122" y="31360"/>
                  </a:cubicBezTo>
                  <a:cubicBezTo>
                    <a:pt x="1630780" y="21861"/>
                    <a:pt x="1693188" y="0"/>
                    <a:pt x="1693188" y="0"/>
                  </a:cubicBezTo>
                  <a:cubicBezTo>
                    <a:pt x="1734324" y="2571"/>
                    <a:pt x="1960302" y="-4831"/>
                    <a:pt x="2038097" y="47040"/>
                  </a:cubicBezTo>
                  <a:lnTo>
                    <a:pt x="2085130" y="78400"/>
                  </a:lnTo>
                  <a:cubicBezTo>
                    <a:pt x="2095582" y="94080"/>
                    <a:pt x="2104714" y="110724"/>
                    <a:pt x="2116485" y="125439"/>
                  </a:cubicBezTo>
                  <a:cubicBezTo>
                    <a:pt x="2149064" y="166169"/>
                    <a:pt x="2155068" y="149542"/>
                    <a:pt x="2179196" y="203839"/>
                  </a:cubicBezTo>
                  <a:cubicBezTo>
                    <a:pt x="2236842" y="333561"/>
                    <a:pt x="2177512" y="264875"/>
                    <a:pt x="2241907" y="329278"/>
                  </a:cubicBezTo>
                  <a:cubicBezTo>
                    <a:pt x="2280700" y="445679"/>
                    <a:pt x="2264695" y="384462"/>
                    <a:pt x="2273262" y="611516"/>
                  </a:cubicBezTo>
                  <a:cubicBezTo>
                    <a:pt x="2280753" y="810056"/>
                    <a:pt x="2279261" y="1008908"/>
                    <a:pt x="2288940" y="1207353"/>
                  </a:cubicBezTo>
                  <a:cubicBezTo>
                    <a:pt x="2289745" y="1223861"/>
                    <a:pt x="2296114" y="1240220"/>
                    <a:pt x="2304617" y="1254393"/>
                  </a:cubicBezTo>
                  <a:cubicBezTo>
                    <a:pt x="2312222" y="1267069"/>
                    <a:pt x="2326739" y="1274209"/>
                    <a:pt x="2335973" y="1285753"/>
                  </a:cubicBezTo>
                  <a:cubicBezTo>
                    <a:pt x="2378564" y="1338999"/>
                    <a:pt x="2373821" y="1352276"/>
                    <a:pt x="2398683" y="1426872"/>
                  </a:cubicBezTo>
                  <a:cubicBezTo>
                    <a:pt x="2403909" y="1442552"/>
                    <a:pt x="2398682" y="1468684"/>
                    <a:pt x="2414361" y="1473911"/>
                  </a:cubicBezTo>
                  <a:cubicBezTo>
                    <a:pt x="2479270" y="1495551"/>
                    <a:pt x="2447644" y="1480423"/>
                    <a:pt x="2508427" y="1520951"/>
                  </a:cubicBezTo>
                  <a:cubicBezTo>
                    <a:pt x="2545740" y="1632908"/>
                    <a:pt x="2521447" y="1587526"/>
                    <a:pt x="2571138" y="1662070"/>
                  </a:cubicBezTo>
                  <a:cubicBezTo>
                    <a:pt x="2576364" y="1677750"/>
                    <a:pt x="2582807" y="1693075"/>
                    <a:pt x="2586815" y="1709110"/>
                  </a:cubicBezTo>
                  <a:cubicBezTo>
                    <a:pt x="2616816" y="1829132"/>
                    <a:pt x="2607457" y="1888368"/>
                    <a:pt x="2618171" y="2038388"/>
                  </a:cubicBezTo>
                  <a:cubicBezTo>
                    <a:pt x="2622654" y="2101165"/>
                    <a:pt x="2628622" y="2163827"/>
                    <a:pt x="2633848" y="2226547"/>
                  </a:cubicBezTo>
                  <a:cubicBezTo>
                    <a:pt x="2628622" y="2466972"/>
                    <a:pt x="2627593" y="2707526"/>
                    <a:pt x="2618171" y="2947823"/>
                  </a:cubicBezTo>
                  <a:cubicBezTo>
                    <a:pt x="2617245" y="2971431"/>
                    <a:pt x="2593610" y="3061759"/>
                    <a:pt x="2586815" y="3088942"/>
                  </a:cubicBezTo>
                  <a:cubicBezTo>
                    <a:pt x="2592041" y="3198701"/>
                    <a:pt x="2593731" y="3308686"/>
                    <a:pt x="2602493" y="3418220"/>
                  </a:cubicBezTo>
                  <a:cubicBezTo>
                    <a:pt x="2604211" y="3439701"/>
                    <a:pt x="2613945" y="3459808"/>
                    <a:pt x="2618171" y="3480940"/>
                  </a:cubicBezTo>
                  <a:cubicBezTo>
                    <a:pt x="2624405" y="3512115"/>
                    <a:pt x="2629905" y="3543472"/>
                    <a:pt x="2633848" y="3575019"/>
                  </a:cubicBezTo>
                  <a:cubicBezTo>
                    <a:pt x="2640362" y="3627140"/>
                    <a:pt x="2642585" y="3679752"/>
                    <a:pt x="2649526" y="3731818"/>
                  </a:cubicBezTo>
                  <a:cubicBezTo>
                    <a:pt x="2653048" y="3758235"/>
                    <a:pt x="2658193" y="3784506"/>
                    <a:pt x="2665204" y="3810218"/>
                  </a:cubicBezTo>
                  <a:cubicBezTo>
                    <a:pt x="2683125" y="3875938"/>
                    <a:pt x="2701743" y="3904045"/>
                    <a:pt x="2712237" y="3967017"/>
                  </a:cubicBezTo>
                  <a:cubicBezTo>
                    <a:pt x="2713955" y="3977328"/>
                    <a:pt x="2712237" y="3987924"/>
                    <a:pt x="2712237" y="3998377"/>
                  </a:cubicBezTo>
                </a:path>
              </a:pathLst>
            </a:custGeom>
            <a:ln w="63500">
              <a:solidFill>
                <a:schemeClr val="accent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251967" y="1916964"/>
              <a:ext cx="44564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2400" dirty="0" smtClean="0"/>
                <a:t>…</a:t>
              </a:r>
              <a:endParaRPr lang="en-US" sz="2400" dirty="0"/>
            </a:p>
          </p:txBody>
        </p:sp>
        <p:sp>
          <p:nvSpPr>
            <p:cNvPr id="95" name="TextBox 94"/>
            <p:cNvSpPr txBox="1"/>
            <p:nvPr/>
          </p:nvSpPr>
          <p:spPr>
            <a:xfrm rot="10800000">
              <a:off x="1263265" y="2335924"/>
              <a:ext cx="44564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2400" dirty="0" smtClean="0"/>
                <a:t>…</a:t>
              </a:r>
              <a:endParaRPr lang="en-US" sz="2400" dirty="0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2770754" y="1787090"/>
              <a:ext cx="337526" cy="178552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86189" y="1919569"/>
              <a:ext cx="334201" cy="716207"/>
            </a:xfrm>
            <a:prstGeom prst="rect">
              <a:avLst/>
            </a:prstGeom>
            <a:solidFill>
              <a:schemeClr val="accent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3" name="Straight Connector 32"/>
            <p:cNvCxnSpPr>
              <a:stCxn id="92" idx="1"/>
            </p:cNvCxnSpPr>
            <p:nvPr/>
          </p:nvCxnSpPr>
          <p:spPr>
            <a:xfrm flipH="1" flipV="1">
              <a:off x="520390" y="2141931"/>
              <a:ext cx="550650" cy="118516"/>
            </a:xfrm>
            <a:prstGeom prst="line">
              <a:avLst/>
            </a:prstGeom>
            <a:ln w="63500"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H="1">
              <a:off x="520390" y="2471824"/>
              <a:ext cx="545876" cy="13075"/>
            </a:xfrm>
            <a:prstGeom prst="line">
              <a:avLst/>
            </a:prstGeom>
            <a:ln w="635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Rectangle 91"/>
            <p:cNvSpPr/>
            <p:nvPr/>
          </p:nvSpPr>
          <p:spPr>
            <a:xfrm>
              <a:off x="1071040" y="1835940"/>
              <a:ext cx="45719" cy="84901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51003" y="1288984"/>
              <a:ext cx="8229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chiller</a:t>
              </a:r>
              <a:endParaRPr lang="en-US" dirty="0"/>
            </a:p>
          </p:txBody>
        </p:sp>
        <p:cxnSp>
          <p:nvCxnSpPr>
            <p:cNvPr id="108" name="Straight Arrow Connector 107"/>
            <p:cNvCxnSpPr>
              <a:stCxn id="107" idx="2"/>
              <a:endCxn id="27" idx="0"/>
            </p:cNvCxnSpPr>
            <p:nvPr/>
          </p:nvCxnSpPr>
          <p:spPr>
            <a:xfrm flipH="1">
              <a:off x="353290" y="1658316"/>
              <a:ext cx="209192" cy="26125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Footer Placeholder 33"/>
          <p:cNvSpPr>
            <a:spLocks noGrp="1"/>
          </p:cNvSpPr>
          <p:nvPr>
            <p:ph type="ftr" sz="quarter" idx="11"/>
          </p:nvPr>
        </p:nvSpPr>
        <p:spPr>
          <a:xfrm>
            <a:off x="3124200" y="6481790"/>
            <a:ext cx="2895600" cy="365125"/>
          </a:xfrm>
        </p:spPr>
        <p:txBody>
          <a:bodyPr/>
          <a:lstStyle/>
          <a:p>
            <a:r>
              <a:rPr lang="sv-SE" dirty="0" smtClean="0"/>
              <a:t>G1400926 - 26 Aug 2014 - Stanford</a:t>
            </a:r>
            <a:endParaRPr lang="en-US" dirty="0"/>
          </a:p>
        </p:txBody>
      </p:sp>
      <p:grpSp>
        <p:nvGrpSpPr>
          <p:cNvPr id="104" name="Group 103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105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2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  <p:pic>
          <p:nvPicPr>
            <p:cNvPr id="106" name="Picture 105" descr="New_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6" y="0"/>
              <a:ext cx="823522" cy="702859"/>
            </a:xfrm>
            <a:prstGeom prst="rect">
              <a:avLst/>
            </a:prstGeom>
          </p:spPr>
        </p:pic>
        <p:pic>
          <p:nvPicPr>
            <p:cNvPr id="109" name="Picture 108" descr="Stanford_University_seal_2003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9912" y="0"/>
              <a:ext cx="704088" cy="704088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6943311" y="3186395"/>
            <a:ext cx="2037084" cy="9233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Not shown:</a:t>
            </a:r>
          </a:p>
          <a:p>
            <a:r>
              <a:rPr lang="en-US" dirty="0" smtClean="0"/>
              <a:t>Test mass cold link for </a:t>
            </a:r>
            <a:r>
              <a:rPr lang="en-US" i="1" dirty="0" smtClean="0"/>
              <a:t>initial</a:t>
            </a:r>
            <a:r>
              <a:rPr lang="en-US" dirty="0" smtClean="0"/>
              <a:t> cool down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672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Flow-induced pressure measurement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G1400926 - 26 Aug 2014 - Stanford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3A97-B61A-7C45-878D-96B03E23EA64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 descr="PressureData_WithExc_19Aug20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0160"/>
            <a:ext cx="9144000" cy="5080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8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  <p:pic>
          <p:nvPicPr>
            <p:cNvPr id="9" name="Picture 8" descr="New_Log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6" y="0"/>
              <a:ext cx="823522" cy="702859"/>
            </a:xfrm>
            <a:prstGeom prst="rect">
              <a:avLst/>
            </a:prstGeom>
          </p:spPr>
        </p:pic>
        <p:pic>
          <p:nvPicPr>
            <p:cNvPr id="10" name="Picture 9" descr="Stanford_University_seal_2003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9912" y="0"/>
              <a:ext cx="704088" cy="704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6254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Seismic noise on BSC</a:t>
            </a:r>
            <a:r>
              <a:rPr lang="en-US" dirty="0"/>
              <a:t>-ISI Stage 2 </a:t>
            </a:r>
            <a:r>
              <a:rPr lang="en-US" dirty="0" err="1"/>
              <a:t>Rz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G1400926 - 26 Aug 2014 - Stanford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3A97-B61A-7C45-878D-96B03E23EA64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 descr="Rz_requireme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5024"/>
            <a:ext cx="9144000" cy="5080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8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  <p:pic>
          <p:nvPicPr>
            <p:cNvPr id="9" name="Picture 8" descr="New_Log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6" y="0"/>
              <a:ext cx="823522" cy="702859"/>
            </a:xfrm>
            <a:prstGeom prst="rect">
              <a:avLst/>
            </a:prstGeom>
          </p:spPr>
        </p:pic>
        <p:pic>
          <p:nvPicPr>
            <p:cNvPr id="10" name="Picture 9" descr="Stanford_University_seal_2003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9912" y="0"/>
              <a:ext cx="704088" cy="704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06946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Noise projected on BSC-ISI Stage 2 </a:t>
            </a:r>
            <a:r>
              <a:rPr lang="en-US" dirty="0" err="1" smtClean="0"/>
              <a:t>Rz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G1400926 - 26 Aug 2014 - Stanford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3A97-B61A-7C45-878D-96B03E23EA64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 descr="Rz_requirement_comparis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5966"/>
            <a:ext cx="9143999" cy="507999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8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  <p:pic>
          <p:nvPicPr>
            <p:cNvPr id="9" name="Picture 8" descr="New_Log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6" y="0"/>
              <a:ext cx="823522" cy="702859"/>
            </a:xfrm>
            <a:prstGeom prst="rect">
              <a:avLst/>
            </a:prstGeom>
          </p:spPr>
        </p:pic>
        <p:pic>
          <p:nvPicPr>
            <p:cNvPr id="10" name="Picture 9" descr="Stanford_University_seal_2003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9912" y="0"/>
              <a:ext cx="704088" cy="704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28458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LN</a:t>
            </a:r>
            <a:r>
              <a:rPr lang="en-US" baseline="-25000" dirty="0" smtClean="0"/>
              <a:t>2</a:t>
            </a:r>
            <a:r>
              <a:rPr lang="en-US" dirty="0" smtClean="0"/>
              <a:t> pipes </a:t>
            </a:r>
            <a:r>
              <a:rPr lang="en-US" dirty="0" err="1" smtClean="0"/>
              <a:t>vs</a:t>
            </a:r>
            <a:r>
              <a:rPr lang="en-US" dirty="0" smtClean="0"/>
              <a:t> cu </a:t>
            </a:r>
            <a:r>
              <a:rPr lang="en-US" dirty="0"/>
              <a:t>c</a:t>
            </a:r>
            <a:r>
              <a:rPr lang="en-US" dirty="0" smtClean="0"/>
              <a:t>ables </a:t>
            </a:r>
            <a:r>
              <a:rPr lang="en-US" dirty="0"/>
              <a:t>t</a:t>
            </a:r>
            <a:r>
              <a:rPr lang="en-US" dirty="0" smtClean="0"/>
              <a:t>rade-offs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G1400926 - 26 Aug 2014 - Stanford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3A97-B61A-7C45-878D-96B03E23EA64}" type="slidenum">
              <a:rPr lang="en-US" smtClean="0"/>
              <a:t>33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6289794"/>
              </p:ext>
            </p:extLst>
          </p:nvPr>
        </p:nvGraphicFramePr>
        <p:xfrm>
          <a:off x="116629" y="1651834"/>
          <a:ext cx="9001452" cy="27927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0242"/>
                <a:gridCol w="1500242"/>
                <a:gridCol w="1500242"/>
                <a:gridCol w="1500242"/>
                <a:gridCol w="1500242"/>
                <a:gridCol w="1500242"/>
              </a:tblGrid>
              <a:tr h="129369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Heat  Transfer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Added weight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Sei</a:t>
                      </a:r>
                      <a:r>
                        <a:rPr lang="en-US" baseline="0" dirty="0" smtClean="0"/>
                        <a:t>smic shorting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complexity of </a:t>
                      </a:r>
                      <a:r>
                        <a:rPr lang="en-US" dirty="0" err="1" smtClean="0"/>
                        <a:t>cryo</a:t>
                      </a:r>
                      <a:r>
                        <a:rPr lang="en-US" dirty="0" smtClean="0"/>
                        <a:t> system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Vacuum leaks</a:t>
                      </a:r>
                      <a:endParaRPr lang="en-US" dirty="0"/>
                    </a:p>
                  </a:txBody>
                  <a:tcPr/>
                </a:tc>
              </a:tr>
              <a:tr h="74952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Copper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cables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74952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LN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baseline="0" dirty="0" smtClean="0"/>
                        <a:t> pipes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697592" y="3757807"/>
            <a:ext cx="1308831" cy="583109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681418" y="2990192"/>
            <a:ext cx="1308831" cy="583109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710969" y="2990192"/>
            <a:ext cx="1308831" cy="583109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710969" y="3757807"/>
            <a:ext cx="1308831" cy="583109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217611" y="3757807"/>
            <a:ext cx="1308831" cy="583109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217611" y="2990192"/>
            <a:ext cx="1308831" cy="583109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220930" y="2990192"/>
            <a:ext cx="1308831" cy="583109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224036" y="3757807"/>
            <a:ext cx="1308831" cy="583109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681418" y="3757807"/>
            <a:ext cx="1308831" cy="583109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697592" y="2990192"/>
            <a:ext cx="1308831" cy="583109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338995" y="3757807"/>
            <a:ext cx="680805" cy="58310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?</a:t>
            </a:r>
            <a:endParaRPr lang="en-US" sz="28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24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2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  <p:pic>
          <p:nvPicPr>
            <p:cNvPr id="25" name="Picture 24" descr="New_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6" y="0"/>
              <a:ext cx="823522" cy="702859"/>
            </a:xfrm>
            <a:prstGeom prst="rect">
              <a:avLst/>
            </a:prstGeom>
          </p:spPr>
        </p:pic>
        <p:pic>
          <p:nvPicPr>
            <p:cNvPr id="26" name="Picture 25" descr="Stanford_University_seal_2003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9912" y="0"/>
              <a:ext cx="704088" cy="704088"/>
            </a:xfrm>
            <a:prstGeom prst="rect">
              <a:avLst/>
            </a:prstGeom>
          </p:spPr>
        </p:pic>
      </p:grpSp>
      <p:sp>
        <p:nvSpPr>
          <p:cNvPr id="27" name="Rectangle 26"/>
          <p:cNvSpPr/>
          <p:nvPr/>
        </p:nvSpPr>
        <p:spPr>
          <a:xfrm>
            <a:off x="614304" y="4940364"/>
            <a:ext cx="1308831" cy="583109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Good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5038326" y="4940364"/>
            <a:ext cx="1308831" cy="583109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Fair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826315" y="4940364"/>
            <a:ext cx="1308831" cy="583109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Risky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7252545" y="4940364"/>
            <a:ext cx="1308831" cy="58310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Show stopper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4770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487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Future Work: Experiment Layout</a:t>
            </a:r>
            <a:endParaRPr lang="en-US" dirty="0"/>
          </a:p>
        </p:txBody>
      </p:sp>
      <p:sp>
        <p:nvSpPr>
          <p:cNvPr id="82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6968525" y="6462809"/>
            <a:ext cx="2133600" cy="365125"/>
          </a:xfrm>
        </p:spPr>
        <p:txBody>
          <a:bodyPr/>
          <a:lstStyle/>
          <a:p>
            <a:r>
              <a:rPr lang="en-US" dirty="0" smtClean="0"/>
              <a:t>35</a:t>
            </a:r>
            <a:r>
              <a:rPr lang="en-US" dirty="0"/>
              <a:t>/38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32360" y="1223943"/>
            <a:ext cx="9128591" cy="5645242"/>
            <a:chOff x="32360" y="1223943"/>
            <a:chExt cx="9128591" cy="5645242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7781932" y="1870274"/>
              <a:ext cx="28862" cy="4839815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7161388" y="1223943"/>
              <a:ext cx="1388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Vacuum wall</a:t>
              </a:r>
              <a:endParaRPr lang="en-US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810793" y="4444636"/>
              <a:ext cx="13501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LN</a:t>
              </a:r>
              <a:r>
                <a:rPr lang="en-US" baseline="-25000" dirty="0" smtClean="0"/>
                <a:t>2</a:t>
              </a:r>
              <a:r>
                <a:rPr lang="en-US" dirty="0" smtClean="0"/>
                <a:t> </a:t>
              </a:r>
              <a:r>
                <a:rPr lang="en-US" dirty="0" err="1" smtClean="0"/>
                <a:t>feedthrough</a:t>
              </a:r>
              <a:endParaRPr lang="en-US" baseline="-25000" dirty="0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751245" y="2624345"/>
              <a:ext cx="14097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G</a:t>
              </a:r>
              <a:r>
                <a:rPr lang="en-US" dirty="0" smtClean="0"/>
                <a:t>N</a:t>
              </a:r>
              <a:r>
                <a:rPr lang="en-US" baseline="-25000" dirty="0" smtClean="0"/>
                <a:t>2</a:t>
              </a:r>
              <a:r>
                <a:rPr lang="en-US" dirty="0" smtClean="0"/>
                <a:t> </a:t>
              </a:r>
              <a:r>
                <a:rPr lang="en-US" dirty="0" err="1" smtClean="0"/>
                <a:t>feedthrough</a:t>
              </a:r>
              <a:endParaRPr lang="en-US" baseline="-25000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7694964" y="6222854"/>
              <a:ext cx="11635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Chillers</a:t>
              </a:r>
              <a:r>
                <a:rPr lang="en-US" dirty="0" smtClean="0"/>
                <a:t> - </a:t>
              </a:r>
            </a:p>
            <a:p>
              <a:pPr algn="ctr"/>
              <a:r>
                <a:rPr lang="en-US" dirty="0" err="1" smtClean="0"/>
                <a:t>cryomech</a:t>
              </a:r>
              <a:endParaRPr lang="en-US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32360" y="4906301"/>
              <a:ext cx="7345506" cy="6349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ISI Stage 2</a:t>
              </a:r>
              <a:endParaRPr lang="en-US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2360" y="5858701"/>
              <a:ext cx="7345506" cy="6349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ISI Stage 1</a:t>
              </a:r>
              <a:endParaRPr lang="en-US" dirty="0"/>
            </a:p>
          </p:txBody>
        </p:sp>
        <p:cxnSp>
          <p:nvCxnSpPr>
            <p:cNvPr id="10" name="Straight Connector 9"/>
            <p:cNvCxnSpPr/>
            <p:nvPr/>
          </p:nvCxnSpPr>
          <p:spPr>
            <a:xfrm flipH="1" flipV="1">
              <a:off x="5054426" y="4213648"/>
              <a:ext cx="14431" cy="692653"/>
            </a:xfrm>
            <a:prstGeom prst="line">
              <a:avLst/>
            </a:prstGeom>
            <a:ln w="635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 flipV="1">
              <a:off x="5971682" y="4213648"/>
              <a:ext cx="14431" cy="692653"/>
            </a:xfrm>
            <a:prstGeom prst="line">
              <a:avLst/>
            </a:prstGeom>
            <a:ln w="635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4794664" y="2727327"/>
              <a:ext cx="1313244" cy="1486321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 flipV="1">
              <a:off x="3532801" y="4213648"/>
              <a:ext cx="14431" cy="692653"/>
            </a:xfrm>
            <a:prstGeom prst="line">
              <a:avLst/>
            </a:prstGeom>
            <a:ln w="635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5314189" y="3391121"/>
              <a:ext cx="259762" cy="4571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5371913" y="3232383"/>
              <a:ext cx="137160" cy="13716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4823526" y="2684036"/>
              <a:ext cx="1284382" cy="0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 flipV="1">
              <a:off x="4809095" y="3953902"/>
              <a:ext cx="1298813" cy="259746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 flipV="1">
              <a:off x="4809095" y="3694156"/>
              <a:ext cx="1298813" cy="259746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 flipV="1">
              <a:off x="4794661" y="3399218"/>
              <a:ext cx="1298813" cy="259746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 flipV="1">
              <a:off x="4796627" y="3131375"/>
              <a:ext cx="1298813" cy="259746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 flipV="1">
              <a:off x="4809092" y="2799478"/>
              <a:ext cx="1298813" cy="259746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5314189" y="3564283"/>
              <a:ext cx="259762" cy="533921"/>
            </a:xfrm>
            <a:prstGeom prst="rect">
              <a:avLst/>
            </a:prstGeom>
            <a:solidFill>
              <a:schemeClr val="accent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5472932" y="2712896"/>
              <a:ext cx="649406" cy="533921"/>
            </a:xfrm>
            <a:custGeom>
              <a:avLst/>
              <a:gdLst>
                <a:gd name="connsiteX0" fmla="*/ 0 w 649406"/>
                <a:gd name="connsiteY0" fmla="*/ 533921 h 533921"/>
                <a:gd name="connsiteX1" fmla="*/ 115450 w 649406"/>
                <a:gd name="connsiteY1" fmla="*/ 505061 h 533921"/>
                <a:gd name="connsiteX2" fmla="*/ 158744 w 649406"/>
                <a:gd name="connsiteY2" fmla="*/ 476200 h 533921"/>
                <a:gd name="connsiteX3" fmla="*/ 230900 w 649406"/>
                <a:gd name="connsiteY3" fmla="*/ 404049 h 533921"/>
                <a:gd name="connsiteX4" fmla="*/ 274194 w 649406"/>
                <a:gd name="connsiteY4" fmla="*/ 360758 h 533921"/>
                <a:gd name="connsiteX5" fmla="*/ 331919 w 649406"/>
                <a:gd name="connsiteY5" fmla="*/ 346328 h 533921"/>
                <a:gd name="connsiteX6" fmla="*/ 303056 w 649406"/>
                <a:gd name="connsiteY6" fmla="*/ 259746 h 533921"/>
                <a:gd name="connsiteX7" fmla="*/ 288625 w 649406"/>
                <a:gd name="connsiteY7" fmla="*/ 303037 h 533921"/>
                <a:gd name="connsiteX8" fmla="*/ 317487 w 649406"/>
                <a:gd name="connsiteY8" fmla="*/ 375188 h 533921"/>
                <a:gd name="connsiteX9" fmla="*/ 432937 w 649406"/>
                <a:gd name="connsiteY9" fmla="*/ 360758 h 533921"/>
                <a:gd name="connsiteX10" fmla="*/ 461800 w 649406"/>
                <a:gd name="connsiteY10" fmla="*/ 317467 h 533921"/>
                <a:gd name="connsiteX11" fmla="*/ 505094 w 649406"/>
                <a:gd name="connsiteY11" fmla="*/ 288606 h 533921"/>
                <a:gd name="connsiteX12" fmla="*/ 490662 w 649406"/>
                <a:gd name="connsiteY12" fmla="*/ 216455 h 533921"/>
                <a:gd name="connsiteX13" fmla="*/ 461800 w 649406"/>
                <a:gd name="connsiteY13" fmla="*/ 259746 h 533921"/>
                <a:gd name="connsiteX14" fmla="*/ 505094 w 649406"/>
                <a:gd name="connsiteY14" fmla="*/ 274176 h 533921"/>
                <a:gd name="connsiteX15" fmla="*/ 620544 w 649406"/>
                <a:gd name="connsiteY15" fmla="*/ 259746 h 533921"/>
                <a:gd name="connsiteX16" fmla="*/ 649406 w 649406"/>
                <a:gd name="connsiteY16" fmla="*/ 173164 h 533921"/>
                <a:gd name="connsiteX17" fmla="*/ 606112 w 649406"/>
                <a:gd name="connsiteY17" fmla="*/ 14431 h 533921"/>
                <a:gd name="connsiteX18" fmla="*/ 591681 w 649406"/>
                <a:gd name="connsiteY18" fmla="*/ 0 h 53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49406" h="533921">
                  <a:moveTo>
                    <a:pt x="0" y="533921"/>
                  </a:moveTo>
                  <a:cubicBezTo>
                    <a:pt x="27442" y="528433"/>
                    <a:pt x="85867" y="519851"/>
                    <a:pt x="115450" y="505061"/>
                  </a:cubicBezTo>
                  <a:cubicBezTo>
                    <a:pt x="130963" y="497305"/>
                    <a:pt x="145691" y="487621"/>
                    <a:pt x="158744" y="476200"/>
                  </a:cubicBezTo>
                  <a:cubicBezTo>
                    <a:pt x="184342" y="453803"/>
                    <a:pt x="206848" y="428099"/>
                    <a:pt x="230900" y="404049"/>
                  </a:cubicBezTo>
                  <a:cubicBezTo>
                    <a:pt x="245331" y="389619"/>
                    <a:pt x="254395" y="365707"/>
                    <a:pt x="274194" y="360758"/>
                  </a:cubicBezTo>
                  <a:lnTo>
                    <a:pt x="331919" y="346328"/>
                  </a:lnTo>
                  <a:cubicBezTo>
                    <a:pt x="322298" y="317467"/>
                    <a:pt x="324568" y="281257"/>
                    <a:pt x="303056" y="259746"/>
                  </a:cubicBezTo>
                  <a:cubicBezTo>
                    <a:pt x="292300" y="248991"/>
                    <a:pt x="286738" y="287943"/>
                    <a:pt x="288625" y="303037"/>
                  </a:cubicBezTo>
                  <a:cubicBezTo>
                    <a:pt x="291838" y="328740"/>
                    <a:pt x="307866" y="351138"/>
                    <a:pt x="317487" y="375188"/>
                  </a:cubicBezTo>
                  <a:cubicBezTo>
                    <a:pt x="355970" y="370378"/>
                    <a:pt x="396928" y="375161"/>
                    <a:pt x="432937" y="360758"/>
                  </a:cubicBezTo>
                  <a:cubicBezTo>
                    <a:pt x="449040" y="354317"/>
                    <a:pt x="449536" y="329730"/>
                    <a:pt x="461800" y="317467"/>
                  </a:cubicBezTo>
                  <a:cubicBezTo>
                    <a:pt x="474064" y="305203"/>
                    <a:pt x="490663" y="298226"/>
                    <a:pt x="505094" y="288606"/>
                  </a:cubicBezTo>
                  <a:cubicBezTo>
                    <a:pt x="500283" y="264556"/>
                    <a:pt x="511070" y="230059"/>
                    <a:pt x="490662" y="216455"/>
                  </a:cubicBezTo>
                  <a:cubicBezTo>
                    <a:pt x="476231" y="206835"/>
                    <a:pt x="457593" y="242921"/>
                    <a:pt x="461800" y="259746"/>
                  </a:cubicBezTo>
                  <a:cubicBezTo>
                    <a:pt x="465490" y="274504"/>
                    <a:pt x="490663" y="269366"/>
                    <a:pt x="505094" y="274176"/>
                  </a:cubicBezTo>
                  <a:cubicBezTo>
                    <a:pt x="543577" y="269366"/>
                    <a:pt x="588771" y="281986"/>
                    <a:pt x="620544" y="259746"/>
                  </a:cubicBezTo>
                  <a:cubicBezTo>
                    <a:pt x="645467" y="242301"/>
                    <a:pt x="649406" y="173164"/>
                    <a:pt x="649406" y="173164"/>
                  </a:cubicBezTo>
                  <a:cubicBezTo>
                    <a:pt x="643769" y="144982"/>
                    <a:pt x="624423" y="32742"/>
                    <a:pt x="606112" y="14431"/>
                  </a:cubicBezTo>
                  <a:lnTo>
                    <a:pt x="591681" y="0"/>
                  </a:lnTo>
                </a:path>
              </a:pathLst>
            </a:cu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4823526" y="2756187"/>
              <a:ext cx="622508" cy="490630"/>
            </a:xfrm>
            <a:custGeom>
              <a:avLst/>
              <a:gdLst>
                <a:gd name="connsiteX0" fmla="*/ 606112 w 622508"/>
                <a:gd name="connsiteY0" fmla="*/ 490630 h 490630"/>
                <a:gd name="connsiteX1" fmla="*/ 620543 w 622508"/>
                <a:gd name="connsiteY1" fmla="*/ 418479 h 490630"/>
                <a:gd name="connsiteX2" fmla="*/ 577250 w 622508"/>
                <a:gd name="connsiteY2" fmla="*/ 404049 h 490630"/>
                <a:gd name="connsiteX3" fmla="*/ 548387 w 622508"/>
                <a:gd name="connsiteY3" fmla="*/ 375188 h 490630"/>
                <a:gd name="connsiteX4" fmla="*/ 461800 w 622508"/>
                <a:gd name="connsiteY4" fmla="*/ 346327 h 490630"/>
                <a:gd name="connsiteX5" fmla="*/ 317487 w 622508"/>
                <a:gd name="connsiteY5" fmla="*/ 360758 h 490630"/>
                <a:gd name="connsiteX6" fmla="*/ 360781 w 622508"/>
                <a:gd name="connsiteY6" fmla="*/ 389618 h 490630"/>
                <a:gd name="connsiteX7" fmla="*/ 447369 w 622508"/>
                <a:gd name="connsiteY7" fmla="*/ 375188 h 490630"/>
                <a:gd name="connsiteX8" fmla="*/ 432937 w 622508"/>
                <a:gd name="connsiteY8" fmla="*/ 303037 h 490630"/>
                <a:gd name="connsiteX9" fmla="*/ 346350 w 622508"/>
                <a:gd name="connsiteY9" fmla="*/ 274176 h 490630"/>
                <a:gd name="connsiteX10" fmla="*/ 216469 w 622508"/>
                <a:gd name="connsiteY10" fmla="*/ 288606 h 490630"/>
                <a:gd name="connsiteX11" fmla="*/ 216469 w 622508"/>
                <a:gd name="connsiteY11" fmla="*/ 375188 h 490630"/>
                <a:gd name="connsiteX12" fmla="*/ 259762 w 622508"/>
                <a:gd name="connsiteY12" fmla="*/ 389618 h 490630"/>
                <a:gd name="connsiteX13" fmla="*/ 360781 w 622508"/>
                <a:gd name="connsiteY13" fmla="*/ 375188 h 490630"/>
                <a:gd name="connsiteX14" fmla="*/ 303056 w 622508"/>
                <a:gd name="connsiteY14" fmla="*/ 288606 h 490630"/>
                <a:gd name="connsiteX15" fmla="*/ 216469 w 622508"/>
                <a:gd name="connsiteY15" fmla="*/ 216455 h 490630"/>
                <a:gd name="connsiteX16" fmla="*/ 173175 w 622508"/>
                <a:gd name="connsiteY16" fmla="*/ 202024 h 490630"/>
                <a:gd name="connsiteX17" fmla="*/ 101019 w 622508"/>
                <a:gd name="connsiteY17" fmla="*/ 144303 h 490630"/>
                <a:gd name="connsiteX18" fmla="*/ 28862 w 622508"/>
                <a:gd name="connsiteY18" fmla="*/ 86582 h 490630"/>
                <a:gd name="connsiteX19" fmla="*/ 0 w 622508"/>
                <a:gd name="connsiteY19" fmla="*/ 0 h 490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22508" h="490630">
                  <a:moveTo>
                    <a:pt x="606112" y="490630"/>
                  </a:moveTo>
                  <a:cubicBezTo>
                    <a:pt x="610922" y="466580"/>
                    <a:pt x="628299" y="441747"/>
                    <a:pt x="620543" y="418479"/>
                  </a:cubicBezTo>
                  <a:cubicBezTo>
                    <a:pt x="615732" y="404048"/>
                    <a:pt x="590294" y="411875"/>
                    <a:pt x="577250" y="404049"/>
                  </a:cubicBezTo>
                  <a:cubicBezTo>
                    <a:pt x="565583" y="397049"/>
                    <a:pt x="560556" y="381272"/>
                    <a:pt x="548387" y="375188"/>
                  </a:cubicBezTo>
                  <a:cubicBezTo>
                    <a:pt x="521175" y="361583"/>
                    <a:pt x="461800" y="346327"/>
                    <a:pt x="461800" y="346327"/>
                  </a:cubicBezTo>
                  <a:cubicBezTo>
                    <a:pt x="413696" y="351137"/>
                    <a:pt x="361923" y="341715"/>
                    <a:pt x="317487" y="360758"/>
                  </a:cubicBezTo>
                  <a:cubicBezTo>
                    <a:pt x="301545" y="367590"/>
                    <a:pt x="343543" y="387703"/>
                    <a:pt x="360781" y="389618"/>
                  </a:cubicBezTo>
                  <a:cubicBezTo>
                    <a:pt x="389863" y="392849"/>
                    <a:pt x="418506" y="379998"/>
                    <a:pt x="447369" y="375188"/>
                  </a:cubicBezTo>
                  <a:cubicBezTo>
                    <a:pt x="442558" y="351138"/>
                    <a:pt x="450281" y="320379"/>
                    <a:pt x="432937" y="303037"/>
                  </a:cubicBezTo>
                  <a:cubicBezTo>
                    <a:pt x="411424" y="281525"/>
                    <a:pt x="346350" y="274176"/>
                    <a:pt x="346350" y="274176"/>
                  </a:cubicBezTo>
                  <a:cubicBezTo>
                    <a:pt x="303056" y="278986"/>
                    <a:pt x="256914" y="272429"/>
                    <a:pt x="216469" y="288606"/>
                  </a:cubicBezTo>
                  <a:cubicBezTo>
                    <a:pt x="188979" y="299601"/>
                    <a:pt x="205473" y="364193"/>
                    <a:pt x="216469" y="375188"/>
                  </a:cubicBezTo>
                  <a:cubicBezTo>
                    <a:pt x="227226" y="385944"/>
                    <a:pt x="245331" y="384808"/>
                    <a:pt x="259762" y="389618"/>
                  </a:cubicBezTo>
                  <a:cubicBezTo>
                    <a:pt x="293435" y="384808"/>
                    <a:pt x="336728" y="399239"/>
                    <a:pt x="360781" y="375188"/>
                  </a:cubicBezTo>
                  <a:cubicBezTo>
                    <a:pt x="421732" y="314242"/>
                    <a:pt x="321014" y="294592"/>
                    <a:pt x="303056" y="288606"/>
                  </a:cubicBezTo>
                  <a:cubicBezTo>
                    <a:pt x="271139" y="256691"/>
                    <a:pt x="256652" y="236545"/>
                    <a:pt x="216469" y="216455"/>
                  </a:cubicBezTo>
                  <a:cubicBezTo>
                    <a:pt x="202863" y="209652"/>
                    <a:pt x="187606" y="206834"/>
                    <a:pt x="173175" y="202024"/>
                  </a:cubicBezTo>
                  <a:cubicBezTo>
                    <a:pt x="103485" y="132341"/>
                    <a:pt x="192043" y="217117"/>
                    <a:pt x="101019" y="144303"/>
                  </a:cubicBezTo>
                  <a:cubicBezTo>
                    <a:pt x="-1791" y="62060"/>
                    <a:pt x="162108" y="175408"/>
                    <a:pt x="28862" y="86582"/>
                  </a:cubicBezTo>
                  <a:lnTo>
                    <a:pt x="0" y="0"/>
                  </a:lnTo>
                </a:path>
              </a:pathLst>
            </a:cu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6107907" y="4228078"/>
              <a:ext cx="1717319" cy="1736126"/>
            </a:xfrm>
            <a:custGeom>
              <a:avLst/>
              <a:gdLst>
                <a:gd name="connsiteX0" fmla="*/ 0 w 1717319"/>
                <a:gd name="connsiteY0" fmla="*/ 0 h 1736126"/>
                <a:gd name="connsiteX1" fmla="*/ 28862 w 1717319"/>
                <a:gd name="connsiteY1" fmla="*/ 72151 h 1736126"/>
                <a:gd name="connsiteX2" fmla="*/ 43294 w 1717319"/>
                <a:gd name="connsiteY2" fmla="*/ 115442 h 1736126"/>
                <a:gd name="connsiteX3" fmla="*/ 72156 w 1717319"/>
                <a:gd name="connsiteY3" fmla="*/ 173163 h 1736126"/>
                <a:gd name="connsiteX4" fmla="*/ 101019 w 1717319"/>
                <a:gd name="connsiteY4" fmla="*/ 274176 h 1736126"/>
                <a:gd name="connsiteX5" fmla="*/ 129881 w 1717319"/>
                <a:gd name="connsiteY5" fmla="*/ 418479 h 1736126"/>
                <a:gd name="connsiteX6" fmla="*/ 144312 w 1717319"/>
                <a:gd name="connsiteY6" fmla="*/ 461769 h 1736126"/>
                <a:gd name="connsiteX7" fmla="*/ 187606 w 1717319"/>
                <a:gd name="connsiteY7" fmla="*/ 490630 h 1736126"/>
                <a:gd name="connsiteX8" fmla="*/ 245331 w 1717319"/>
                <a:gd name="connsiteY8" fmla="*/ 548351 h 1736126"/>
                <a:gd name="connsiteX9" fmla="*/ 274194 w 1717319"/>
                <a:gd name="connsiteY9" fmla="*/ 577212 h 1736126"/>
                <a:gd name="connsiteX10" fmla="*/ 317487 w 1717319"/>
                <a:gd name="connsiteY10" fmla="*/ 591642 h 1736126"/>
                <a:gd name="connsiteX11" fmla="*/ 476231 w 1717319"/>
                <a:gd name="connsiteY11" fmla="*/ 620503 h 1736126"/>
                <a:gd name="connsiteX12" fmla="*/ 750425 w 1717319"/>
                <a:gd name="connsiteY12" fmla="*/ 634933 h 1736126"/>
                <a:gd name="connsiteX13" fmla="*/ 793719 w 1717319"/>
                <a:gd name="connsiteY13" fmla="*/ 678224 h 1736126"/>
                <a:gd name="connsiteX14" fmla="*/ 808150 w 1717319"/>
                <a:gd name="connsiteY14" fmla="*/ 721515 h 1736126"/>
                <a:gd name="connsiteX15" fmla="*/ 837012 w 1717319"/>
                <a:gd name="connsiteY15" fmla="*/ 764806 h 1736126"/>
                <a:gd name="connsiteX16" fmla="*/ 822581 w 1717319"/>
                <a:gd name="connsiteY16" fmla="*/ 937969 h 1736126"/>
                <a:gd name="connsiteX17" fmla="*/ 735994 w 1717319"/>
                <a:gd name="connsiteY17" fmla="*/ 995691 h 1736126"/>
                <a:gd name="connsiteX18" fmla="*/ 692700 w 1717319"/>
                <a:gd name="connsiteY18" fmla="*/ 1024551 h 1736126"/>
                <a:gd name="connsiteX19" fmla="*/ 663837 w 1717319"/>
                <a:gd name="connsiteY19" fmla="*/ 1053412 h 1736126"/>
                <a:gd name="connsiteX20" fmla="*/ 577250 w 1717319"/>
                <a:gd name="connsiteY20" fmla="*/ 1082272 h 1736126"/>
                <a:gd name="connsiteX21" fmla="*/ 490662 w 1717319"/>
                <a:gd name="connsiteY21" fmla="*/ 1111133 h 1736126"/>
                <a:gd name="connsiteX22" fmla="*/ 432937 w 1717319"/>
                <a:gd name="connsiteY22" fmla="*/ 1125563 h 1736126"/>
                <a:gd name="connsiteX23" fmla="*/ 288625 w 1717319"/>
                <a:gd name="connsiteY23" fmla="*/ 1183284 h 1736126"/>
                <a:gd name="connsiteX24" fmla="*/ 202037 w 1717319"/>
                <a:gd name="connsiteY24" fmla="*/ 1212145 h 1736126"/>
                <a:gd name="connsiteX25" fmla="*/ 173175 w 1717319"/>
                <a:gd name="connsiteY25" fmla="*/ 1313157 h 1736126"/>
                <a:gd name="connsiteX26" fmla="*/ 216469 w 1717319"/>
                <a:gd name="connsiteY26" fmla="*/ 1385309 h 1736126"/>
                <a:gd name="connsiteX27" fmla="*/ 259762 w 1717319"/>
                <a:gd name="connsiteY27" fmla="*/ 1414169 h 1736126"/>
                <a:gd name="connsiteX28" fmla="*/ 331919 w 1717319"/>
                <a:gd name="connsiteY28" fmla="*/ 1471890 h 1736126"/>
                <a:gd name="connsiteX29" fmla="*/ 360781 w 1717319"/>
                <a:gd name="connsiteY29" fmla="*/ 1515181 h 1736126"/>
                <a:gd name="connsiteX30" fmla="*/ 548387 w 1717319"/>
                <a:gd name="connsiteY30" fmla="*/ 1558472 h 1736126"/>
                <a:gd name="connsiteX31" fmla="*/ 663837 w 1717319"/>
                <a:gd name="connsiteY31" fmla="*/ 1544042 h 1736126"/>
                <a:gd name="connsiteX32" fmla="*/ 750425 w 1717319"/>
                <a:gd name="connsiteY32" fmla="*/ 1558472 h 1736126"/>
                <a:gd name="connsiteX33" fmla="*/ 663837 w 1717319"/>
                <a:gd name="connsiteY33" fmla="*/ 1587333 h 1736126"/>
                <a:gd name="connsiteX34" fmla="*/ 707131 w 1717319"/>
                <a:gd name="connsiteY34" fmla="*/ 1601763 h 1736126"/>
                <a:gd name="connsiteX35" fmla="*/ 1010187 w 1717319"/>
                <a:gd name="connsiteY35" fmla="*/ 1572903 h 1736126"/>
                <a:gd name="connsiteX36" fmla="*/ 1327675 w 1717319"/>
                <a:gd name="connsiteY36" fmla="*/ 1601763 h 1736126"/>
                <a:gd name="connsiteX37" fmla="*/ 1385400 w 1717319"/>
                <a:gd name="connsiteY37" fmla="*/ 1630624 h 1736126"/>
                <a:gd name="connsiteX38" fmla="*/ 1414262 w 1717319"/>
                <a:gd name="connsiteY38" fmla="*/ 1673915 h 1736126"/>
                <a:gd name="connsiteX39" fmla="*/ 1515281 w 1717319"/>
                <a:gd name="connsiteY39" fmla="*/ 1673915 h 1736126"/>
                <a:gd name="connsiteX40" fmla="*/ 1529712 w 1717319"/>
                <a:gd name="connsiteY40" fmla="*/ 1630624 h 1736126"/>
                <a:gd name="connsiteX41" fmla="*/ 1558575 w 1717319"/>
                <a:gd name="connsiteY41" fmla="*/ 1529612 h 1736126"/>
                <a:gd name="connsiteX42" fmla="*/ 1544144 w 1717319"/>
                <a:gd name="connsiteY42" fmla="*/ 1471890 h 1736126"/>
                <a:gd name="connsiteX43" fmla="*/ 1471987 w 1717319"/>
                <a:gd name="connsiteY43" fmla="*/ 1486321 h 1736126"/>
                <a:gd name="connsiteX44" fmla="*/ 1443125 w 1717319"/>
                <a:gd name="connsiteY44" fmla="*/ 1529612 h 1736126"/>
                <a:gd name="connsiteX45" fmla="*/ 1385400 w 1717319"/>
                <a:gd name="connsiteY45" fmla="*/ 1601763 h 1736126"/>
                <a:gd name="connsiteX46" fmla="*/ 1399831 w 1717319"/>
                <a:gd name="connsiteY46" fmla="*/ 1673915 h 1736126"/>
                <a:gd name="connsiteX47" fmla="*/ 1428694 w 1717319"/>
                <a:gd name="connsiteY47" fmla="*/ 1702775 h 1736126"/>
                <a:gd name="connsiteX48" fmla="*/ 1717319 w 1717319"/>
                <a:gd name="connsiteY48" fmla="*/ 1731636 h 173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17319" h="1736126">
                  <a:moveTo>
                    <a:pt x="0" y="0"/>
                  </a:moveTo>
                  <a:cubicBezTo>
                    <a:pt x="9621" y="24050"/>
                    <a:pt x="19766" y="47897"/>
                    <a:pt x="28862" y="72151"/>
                  </a:cubicBezTo>
                  <a:cubicBezTo>
                    <a:pt x="34203" y="86393"/>
                    <a:pt x="37302" y="101461"/>
                    <a:pt x="43294" y="115442"/>
                  </a:cubicBezTo>
                  <a:cubicBezTo>
                    <a:pt x="51768" y="135214"/>
                    <a:pt x="63682" y="153391"/>
                    <a:pt x="72156" y="173163"/>
                  </a:cubicBezTo>
                  <a:cubicBezTo>
                    <a:pt x="82470" y="197229"/>
                    <a:pt x="96443" y="251297"/>
                    <a:pt x="101019" y="274176"/>
                  </a:cubicBezTo>
                  <a:cubicBezTo>
                    <a:pt x="119919" y="368670"/>
                    <a:pt x="107534" y="340269"/>
                    <a:pt x="129881" y="418479"/>
                  </a:cubicBezTo>
                  <a:cubicBezTo>
                    <a:pt x="134060" y="433104"/>
                    <a:pt x="134810" y="449892"/>
                    <a:pt x="144312" y="461769"/>
                  </a:cubicBezTo>
                  <a:cubicBezTo>
                    <a:pt x="155147" y="475312"/>
                    <a:pt x="173175" y="481010"/>
                    <a:pt x="187606" y="490630"/>
                  </a:cubicBezTo>
                  <a:cubicBezTo>
                    <a:pt x="213261" y="567591"/>
                    <a:pt x="181193" y="509871"/>
                    <a:pt x="245331" y="548351"/>
                  </a:cubicBezTo>
                  <a:cubicBezTo>
                    <a:pt x="256998" y="555351"/>
                    <a:pt x="262527" y="570212"/>
                    <a:pt x="274194" y="577212"/>
                  </a:cubicBezTo>
                  <a:cubicBezTo>
                    <a:pt x="287238" y="585038"/>
                    <a:pt x="302861" y="587463"/>
                    <a:pt x="317487" y="591642"/>
                  </a:cubicBezTo>
                  <a:cubicBezTo>
                    <a:pt x="370473" y="606780"/>
                    <a:pt x="420299" y="616201"/>
                    <a:pt x="476231" y="620503"/>
                  </a:cubicBezTo>
                  <a:cubicBezTo>
                    <a:pt x="567486" y="627522"/>
                    <a:pt x="659027" y="630123"/>
                    <a:pt x="750425" y="634933"/>
                  </a:cubicBezTo>
                  <a:cubicBezTo>
                    <a:pt x="764856" y="649363"/>
                    <a:pt x="782398" y="661244"/>
                    <a:pt x="793719" y="678224"/>
                  </a:cubicBezTo>
                  <a:cubicBezTo>
                    <a:pt x="802157" y="690880"/>
                    <a:pt x="801347" y="707910"/>
                    <a:pt x="808150" y="721515"/>
                  </a:cubicBezTo>
                  <a:cubicBezTo>
                    <a:pt x="815906" y="737027"/>
                    <a:pt x="827391" y="750376"/>
                    <a:pt x="837012" y="764806"/>
                  </a:cubicBezTo>
                  <a:cubicBezTo>
                    <a:pt x="832202" y="822527"/>
                    <a:pt x="837506" y="882004"/>
                    <a:pt x="822581" y="937969"/>
                  </a:cubicBezTo>
                  <a:cubicBezTo>
                    <a:pt x="809955" y="985312"/>
                    <a:pt x="767771" y="979803"/>
                    <a:pt x="735994" y="995691"/>
                  </a:cubicBezTo>
                  <a:cubicBezTo>
                    <a:pt x="720481" y="1003447"/>
                    <a:pt x="706244" y="1013717"/>
                    <a:pt x="692700" y="1024551"/>
                  </a:cubicBezTo>
                  <a:cubicBezTo>
                    <a:pt x="682075" y="1033050"/>
                    <a:pt x="676006" y="1047328"/>
                    <a:pt x="663837" y="1053412"/>
                  </a:cubicBezTo>
                  <a:cubicBezTo>
                    <a:pt x="636625" y="1067017"/>
                    <a:pt x="606112" y="1072652"/>
                    <a:pt x="577250" y="1082272"/>
                  </a:cubicBezTo>
                  <a:lnTo>
                    <a:pt x="490662" y="1111133"/>
                  </a:lnTo>
                  <a:cubicBezTo>
                    <a:pt x="471420" y="1115943"/>
                    <a:pt x="451934" y="1119864"/>
                    <a:pt x="432937" y="1125563"/>
                  </a:cubicBezTo>
                  <a:cubicBezTo>
                    <a:pt x="241497" y="1182991"/>
                    <a:pt x="433273" y="1125429"/>
                    <a:pt x="288625" y="1183284"/>
                  </a:cubicBezTo>
                  <a:cubicBezTo>
                    <a:pt x="260377" y="1194582"/>
                    <a:pt x="202037" y="1212145"/>
                    <a:pt x="202037" y="1212145"/>
                  </a:cubicBezTo>
                  <a:cubicBezTo>
                    <a:pt x="195232" y="1232559"/>
                    <a:pt x="173175" y="1295038"/>
                    <a:pt x="173175" y="1313157"/>
                  </a:cubicBezTo>
                  <a:cubicBezTo>
                    <a:pt x="173175" y="1345511"/>
                    <a:pt x="193606" y="1367020"/>
                    <a:pt x="216469" y="1385309"/>
                  </a:cubicBezTo>
                  <a:cubicBezTo>
                    <a:pt x="230012" y="1396143"/>
                    <a:pt x="246219" y="1403335"/>
                    <a:pt x="259762" y="1414169"/>
                  </a:cubicBezTo>
                  <a:cubicBezTo>
                    <a:pt x="362571" y="1496411"/>
                    <a:pt x="198675" y="1383069"/>
                    <a:pt x="331919" y="1471890"/>
                  </a:cubicBezTo>
                  <a:cubicBezTo>
                    <a:pt x="341540" y="1486320"/>
                    <a:pt x="349946" y="1501638"/>
                    <a:pt x="360781" y="1515181"/>
                  </a:cubicBezTo>
                  <a:cubicBezTo>
                    <a:pt x="412886" y="1580308"/>
                    <a:pt x="432054" y="1547897"/>
                    <a:pt x="548387" y="1558472"/>
                  </a:cubicBezTo>
                  <a:cubicBezTo>
                    <a:pt x="586870" y="1553662"/>
                    <a:pt x="625054" y="1544042"/>
                    <a:pt x="663837" y="1544042"/>
                  </a:cubicBezTo>
                  <a:cubicBezTo>
                    <a:pt x="693098" y="1544042"/>
                    <a:pt x="750425" y="1529211"/>
                    <a:pt x="750425" y="1558472"/>
                  </a:cubicBezTo>
                  <a:cubicBezTo>
                    <a:pt x="750425" y="1588896"/>
                    <a:pt x="663837" y="1587333"/>
                    <a:pt x="663837" y="1587333"/>
                  </a:cubicBezTo>
                  <a:cubicBezTo>
                    <a:pt x="678268" y="1592143"/>
                    <a:pt x="691919" y="1601763"/>
                    <a:pt x="707131" y="1601763"/>
                  </a:cubicBezTo>
                  <a:cubicBezTo>
                    <a:pt x="882705" y="1601763"/>
                    <a:pt x="887795" y="1597379"/>
                    <a:pt x="1010187" y="1572903"/>
                  </a:cubicBezTo>
                  <a:cubicBezTo>
                    <a:pt x="1101218" y="1577694"/>
                    <a:pt x="1230520" y="1560128"/>
                    <a:pt x="1327675" y="1601763"/>
                  </a:cubicBezTo>
                  <a:cubicBezTo>
                    <a:pt x="1347448" y="1610237"/>
                    <a:pt x="1366158" y="1621004"/>
                    <a:pt x="1385400" y="1630624"/>
                  </a:cubicBezTo>
                  <a:cubicBezTo>
                    <a:pt x="1395021" y="1645054"/>
                    <a:pt x="1400719" y="1663081"/>
                    <a:pt x="1414262" y="1673915"/>
                  </a:cubicBezTo>
                  <a:cubicBezTo>
                    <a:pt x="1448767" y="1701517"/>
                    <a:pt x="1478791" y="1683037"/>
                    <a:pt x="1515281" y="1673915"/>
                  </a:cubicBezTo>
                  <a:cubicBezTo>
                    <a:pt x="1520091" y="1659485"/>
                    <a:pt x="1525533" y="1645250"/>
                    <a:pt x="1529712" y="1630624"/>
                  </a:cubicBezTo>
                  <a:cubicBezTo>
                    <a:pt x="1565954" y="1503788"/>
                    <a:pt x="1523974" y="1633409"/>
                    <a:pt x="1558575" y="1529612"/>
                  </a:cubicBezTo>
                  <a:cubicBezTo>
                    <a:pt x="1553765" y="1510371"/>
                    <a:pt x="1561883" y="1480759"/>
                    <a:pt x="1544144" y="1471890"/>
                  </a:cubicBezTo>
                  <a:cubicBezTo>
                    <a:pt x="1522205" y="1460921"/>
                    <a:pt x="1493284" y="1474152"/>
                    <a:pt x="1471987" y="1486321"/>
                  </a:cubicBezTo>
                  <a:cubicBezTo>
                    <a:pt x="1456929" y="1494925"/>
                    <a:pt x="1453960" y="1516070"/>
                    <a:pt x="1443125" y="1529612"/>
                  </a:cubicBezTo>
                  <a:cubicBezTo>
                    <a:pt x="1360872" y="1632421"/>
                    <a:pt x="1474234" y="1468519"/>
                    <a:pt x="1385400" y="1601763"/>
                  </a:cubicBezTo>
                  <a:cubicBezTo>
                    <a:pt x="1390210" y="1625814"/>
                    <a:pt x="1390169" y="1651371"/>
                    <a:pt x="1399831" y="1673915"/>
                  </a:cubicBezTo>
                  <a:cubicBezTo>
                    <a:pt x="1405191" y="1686420"/>
                    <a:pt x="1416525" y="1696691"/>
                    <a:pt x="1428694" y="1702775"/>
                  </a:cubicBezTo>
                  <a:cubicBezTo>
                    <a:pt x="1529015" y="1752932"/>
                    <a:pt x="1595886" y="1731636"/>
                    <a:pt x="1717319" y="1731636"/>
                  </a:cubicBezTo>
                </a:path>
              </a:pathLst>
            </a:cu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825226" y="5635913"/>
              <a:ext cx="129881" cy="5979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6107907" y="2712896"/>
              <a:ext cx="1688456" cy="3045637"/>
            </a:xfrm>
            <a:custGeom>
              <a:avLst/>
              <a:gdLst>
                <a:gd name="connsiteX0" fmla="*/ 0 w 1688456"/>
                <a:gd name="connsiteY0" fmla="*/ 0 h 3045637"/>
                <a:gd name="connsiteX1" fmla="*/ 129881 w 1688456"/>
                <a:gd name="connsiteY1" fmla="*/ 28861 h 3045637"/>
                <a:gd name="connsiteX2" fmla="*/ 187606 w 1688456"/>
                <a:gd name="connsiteY2" fmla="*/ 101012 h 3045637"/>
                <a:gd name="connsiteX3" fmla="*/ 202037 w 1688456"/>
                <a:gd name="connsiteY3" fmla="*/ 144303 h 3045637"/>
                <a:gd name="connsiteX4" fmla="*/ 230900 w 1688456"/>
                <a:gd name="connsiteY4" fmla="*/ 519491 h 3045637"/>
                <a:gd name="connsiteX5" fmla="*/ 259762 w 1688456"/>
                <a:gd name="connsiteY5" fmla="*/ 779237 h 3045637"/>
                <a:gd name="connsiteX6" fmla="*/ 288625 w 1688456"/>
                <a:gd name="connsiteY6" fmla="*/ 1630624 h 3045637"/>
                <a:gd name="connsiteX7" fmla="*/ 317487 w 1688456"/>
                <a:gd name="connsiteY7" fmla="*/ 1832648 h 3045637"/>
                <a:gd name="connsiteX8" fmla="*/ 331919 w 1688456"/>
                <a:gd name="connsiteY8" fmla="*/ 1948091 h 3045637"/>
                <a:gd name="connsiteX9" fmla="*/ 346350 w 1688456"/>
                <a:gd name="connsiteY9" fmla="*/ 1991382 h 3045637"/>
                <a:gd name="connsiteX10" fmla="*/ 476231 w 1688456"/>
                <a:gd name="connsiteY10" fmla="*/ 2063533 h 3045637"/>
                <a:gd name="connsiteX11" fmla="*/ 649406 w 1688456"/>
                <a:gd name="connsiteY11" fmla="*/ 2049103 h 3045637"/>
                <a:gd name="connsiteX12" fmla="*/ 735994 w 1688456"/>
                <a:gd name="connsiteY12" fmla="*/ 2020242 h 3045637"/>
                <a:gd name="connsiteX13" fmla="*/ 808150 w 1688456"/>
                <a:gd name="connsiteY13" fmla="*/ 2063533 h 3045637"/>
                <a:gd name="connsiteX14" fmla="*/ 822581 w 1688456"/>
                <a:gd name="connsiteY14" fmla="*/ 2106824 h 3045637"/>
                <a:gd name="connsiteX15" fmla="*/ 851444 w 1688456"/>
                <a:gd name="connsiteY15" fmla="*/ 2135685 h 3045637"/>
                <a:gd name="connsiteX16" fmla="*/ 894737 w 1688456"/>
                <a:gd name="connsiteY16" fmla="*/ 2222267 h 3045637"/>
                <a:gd name="connsiteX17" fmla="*/ 865875 w 1688456"/>
                <a:gd name="connsiteY17" fmla="*/ 2366570 h 3045637"/>
                <a:gd name="connsiteX18" fmla="*/ 837012 w 1688456"/>
                <a:gd name="connsiteY18" fmla="*/ 2395430 h 3045637"/>
                <a:gd name="connsiteX19" fmla="*/ 793719 w 1688456"/>
                <a:gd name="connsiteY19" fmla="*/ 2482012 h 3045637"/>
                <a:gd name="connsiteX20" fmla="*/ 779287 w 1688456"/>
                <a:gd name="connsiteY20" fmla="*/ 2525303 h 3045637"/>
                <a:gd name="connsiteX21" fmla="*/ 707131 w 1688456"/>
                <a:gd name="connsiteY21" fmla="*/ 2597454 h 3045637"/>
                <a:gd name="connsiteX22" fmla="*/ 663837 w 1688456"/>
                <a:gd name="connsiteY22" fmla="*/ 2640745 h 3045637"/>
                <a:gd name="connsiteX23" fmla="*/ 620544 w 1688456"/>
                <a:gd name="connsiteY23" fmla="*/ 2669606 h 3045637"/>
                <a:gd name="connsiteX24" fmla="*/ 577250 w 1688456"/>
                <a:gd name="connsiteY24" fmla="*/ 2712897 h 3045637"/>
                <a:gd name="connsiteX25" fmla="*/ 490662 w 1688456"/>
                <a:gd name="connsiteY25" fmla="*/ 2741757 h 3045637"/>
                <a:gd name="connsiteX26" fmla="*/ 447369 w 1688456"/>
                <a:gd name="connsiteY26" fmla="*/ 2756188 h 3045637"/>
                <a:gd name="connsiteX27" fmla="*/ 389644 w 1688456"/>
                <a:gd name="connsiteY27" fmla="*/ 2929351 h 3045637"/>
                <a:gd name="connsiteX28" fmla="*/ 432937 w 1688456"/>
                <a:gd name="connsiteY28" fmla="*/ 2958212 h 3045637"/>
                <a:gd name="connsiteX29" fmla="*/ 620544 w 1688456"/>
                <a:gd name="connsiteY29" fmla="*/ 2943782 h 3045637"/>
                <a:gd name="connsiteX30" fmla="*/ 678269 w 1688456"/>
                <a:gd name="connsiteY30" fmla="*/ 2929351 h 3045637"/>
                <a:gd name="connsiteX31" fmla="*/ 822581 w 1688456"/>
                <a:gd name="connsiteY31" fmla="*/ 2972642 h 3045637"/>
                <a:gd name="connsiteX32" fmla="*/ 1039050 w 1688456"/>
                <a:gd name="connsiteY32" fmla="*/ 3001503 h 3045637"/>
                <a:gd name="connsiteX33" fmla="*/ 1457556 w 1688456"/>
                <a:gd name="connsiteY33" fmla="*/ 2987072 h 3045637"/>
                <a:gd name="connsiteX34" fmla="*/ 1500850 w 1688456"/>
                <a:gd name="connsiteY34" fmla="*/ 2972642 h 3045637"/>
                <a:gd name="connsiteX35" fmla="*/ 1529712 w 1688456"/>
                <a:gd name="connsiteY35" fmla="*/ 2886060 h 3045637"/>
                <a:gd name="connsiteX36" fmla="*/ 1414262 w 1688456"/>
                <a:gd name="connsiteY36" fmla="*/ 2871630 h 3045637"/>
                <a:gd name="connsiteX37" fmla="*/ 1399831 w 1688456"/>
                <a:gd name="connsiteY37" fmla="*/ 2914921 h 3045637"/>
                <a:gd name="connsiteX38" fmla="*/ 1414262 w 1688456"/>
                <a:gd name="connsiteY38" fmla="*/ 2972642 h 3045637"/>
                <a:gd name="connsiteX39" fmla="*/ 1443125 w 1688456"/>
                <a:gd name="connsiteY39" fmla="*/ 3001503 h 3045637"/>
                <a:gd name="connsiteX40" fmla="*/ 1587437 w 1688456"/>
                <a:gd name="connsiteY40" fmla="*/ 3030363 h 3045637"/>
                <a:gd name="connsiteX41" fmla="*/ 1688456 w 1688456"/>
                <a:gd name="connsiteY41" fmla="*/ 3044794 h 304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688456" h="3045637">
                  <a:moveTo>
                    <a:pt x="0" y="0"/>
                  </a:moveTo>
                  <a:cubicBezTo>
                    <a:pt x="17481" y="2914"/>
                    <a:pt x="102555" y="12467"/>
                    <a:pt x="129881" y="28861"/>
                  </a:cubicBezTo>
                  <a:cubicBezTo>
                    <a:pt x="152729" y="42569"/>
                    <a:pt x="174496" y="81349"/>
                    <a:pt x="187606" y="101012"/>
                  </a:cubicBezTo>
                  <a:cubicBezTo>
                    <a:pt x="192416" y="115442"/>
                    <a:pt x="199054" y="129387"/>
                    <a:pt x="202037" y="144303"/>
                  </a:cubicBezTo>
                  <a:cubicBezTo>
                    <a:pt x="227428" y="271247"/>
                    <a:pt x="220023" y="385350"/>
                    <a:pt x="230900" y="519491"/>
                  </a:cubicBezTo>
                  <a:cubicBezTo>
                    <a:pt x="237941" y="606321"/>
                    <a:pt x="259762" y="779237"/>
                    <a:pt x="259762" y="779237"/>
                  </a:cubicBezTo>
                  <a:cubicBezTo>
                    <a:pt x="267933" y="1187762"/>
                    <a:pt x="248919" y="1326229"/>
                    <a:pt x="288625" y="1630624"/>
                  </a:cubicBezTo>
                  <a:cubicBezTo>
                    <a:pt x="297424" y="1698078"/>
                    <a:pt x="308295" y="1765247"/>
                    <a:pt x="317487" y="1832648"/>
                  </a:cubicBezTo>
                  <a:cubicBezTo>
                    <a:pt x="322727" y="1871073"/>
                    <a:pt x="324981" y="1909936"/>
                    <a:pt x="331919" y="1948091"/>
                  </a:cubicBezTo>
                  <a:cubicBezTo>
                    <a:pt x="334640" y="1963057"/>
                    <a:pt x="335594" y="1980627"/>
                    <a:pt x="346350" y="1991382"/>
                  </a:cubicBezTo>
                  <a:cubicBezTo>
                    <a:pt x="395973" y="2041002"/>
                    <a:pt x="421790" y="2045388"/>
                    <a:pt x="476231" y="2063533"/>
                  </a:cubicBezTo>
                  <a:cubicBezTo>
                    <a:pt x="533956" y="2058723"/>
                    <a:pt x="592269" y="2058625"/>
                    <a:pt x="649406" y="2049103"/>
                  </a:cubicBezTo>
                  <a:cubicBezTo>
                    <a:pt x="679416" y="2044102"/>
                    <a:pt x="735994" y="2020242"/>
                    <a:pt x="735994" y="2020242"/>
                  </a:cubicBezTo>
                  <a:cubicBezTo>
                    <a:pt x="770044" y="2031592"/>
                    <a:pt x="788341" y="2030521"/>
                    <a:pt x="808150" y="2063533"/>
                  </a:cubicBezTo>
                  <a:cubicBezTo>
                    <a:pt x="815976" y="2076576"/>
                    <a:pt x="814755" y="2093781"/>
                    <a:pt x="822581" y="2106824"/>
                  </a:cubicBezTo>
                  <a:cubicBezTo>
                    <a:pt x="829581" y="2118491"/>
                    <a:pt x="842944" y="2125061"/>
                    <a:pt x="851444" y="2135685"/>
                  </a:cubicBezTo>
                  <a:cubicBezTo>
                    <a:pt x="883415" y="2175646"/>
                    <a:pt x="879495" y="2176543"/>
                    <a:pt x="894737" y="2222267"/>
                  </a:cubicBezTo>
                  <a:cubicBezTo>
                    <a:pt x="892235" y="2239779"/>
                    <a:pt x="884765" y="2335089"/>
                    <a:pt x="865875" y="2366570"/>
                  </a:cubicBezTo>
                  <a:cubicBezTo>
                    <a:pt x="858875" y="2378236"/>
                    <a:pt x="846633" y="2385810"/>
                    <a:pt x="837012" y="2395430"/>
                  </a:cubicBezTo>
                  <a:cubicBezTo>
                    <a:pt x="800742" y="2504236"/>
                    <a:pt x="849666" y="2370126"/>
                    <a:pt x="793719" y="2482012"/>
                  </a:cubicBezTo>
                  <a:cubicBezTo>
                    <a:pt x="786916" y="2495617"/>
                    <a:pt x="788414" y="2513134"/>
                    <a:pt x="779287" y="2525303"/>
                  </a:cubicBezTo>
                  <a:cubicBezTo>
                    <a:pt x="758878" y="2552513"/>
                    <a:pt x="731183" y="2573404"/>
                    <a:pt x="707131" y="2597454"/>
                  </a:cubicBezTo>
                  <a:cubicBezTo>
                    <a:pt x="692700" y="2611884"/>
                    <a:pt x="680818" y="2629425"/>
                    <a:pt x="663837" y="2640745"/>
                  </a:cubicBezTo>
                  <a:cubicBezTo>
                    <a:pt x="649406" y="2650365"/>
                    <a:pt x="633868" y="2658503"/>
                    <a:pt x="620544" y="2669606"/>
                  </a:cubicBezTo>
                  <a:cubicBezTo>
                    <a:pt x="604866" y="2682671"/>
                    <a:pt x="595090" y="2702986"/>
                    <a:pt x="577250" y="2712897"/>
                  </a:cubicBezTo>
                  <a:cubicBezTo>
                    <a:pt x="550654" y="2727671"/>
                    <a:pt x="519525" y="2732137"/>
                    <a:pt x="490662" y="2741757"/>
                  </a:cubicBezTo>
                  <a:lnTo>
                    <a:pt x="447369" y="2756188"/>
                  </a:lnTo>
                  <a:cubicBezTo>
                    <a:pt x="379283" y="2824268"/>
                    <a:pt x="342279" y="2822787"/>
                    <a:pt x="389644" y="2929351"/>
                  </a:cubicBezTo>
                  <a:cubicBezTo>
                    <a:pt x="396688" y="2945200"/>
                    <a:pt x="418506" y="2948592"/>
                    <a:pt x="432937" y="2958212"/>
                  </a:cubicBezTo>
                  <a:cubicBezTo>
                    <a:pt x="495473" y="2953402"/>
                    <a:pt x="558253" y="2951110"/>
                    <a:pt x="620544" y="2943782"/>
                  </a:cubicBezTo>
                  <a:cubicBezTo>
                    <a:pt x="640242" y="2941465"/>
                    <a:pt x="658435" y="2929351"/>
                    <a:pt x="678269" y="2929351"/>
                  </a:cubicBezTo>
                  <a:cubicBezTo>
                    <a:pt x="702262" y="2929351"/>
                    <a:pt x="814193" y="2970964"/>
                    <a:pt x="822581" y="2972642"/>
                  </a:cubicBezTo>
                  <a:cubicBezTo>
                    <a:pt x="942143" y="2996552"/>
                    <a:pt x="870330" y="2984631"/>
                    <a:pt x="1039050" y="3001503"/>
                  </a:cubicBezTo>
                  <a:cubicBezTo>
                    <a:pt x="1178552" y="2996693"/>
                    <a:pt x="1318243" y="2995779"/>
                    <a:pt x="1457556" y="2987072"/>
                  </a:cubicBezTo>
                  <a:cubicBezTo>
                    <a:pt x="1472738" y="2986123"/>
                    <a:pt x="1492008" y="2985020"/>
                    <a:pt x="1500850" y="2972642"/>
                  </a:cubicBezTo>
                  <a:cubicBezTo>
                    <a:pt x="1518533" y="2947887"/>
                    <a:pt x="1529712" y="2886060"/>
                    <a:pt x="1529712" y="2886060"/>
                  </a:cubicBezTo>
                  <a:cubicBezTo>
                    <a:pt x="1488076" y="2858304"/>
                    <a:pt x="1472218" y="2832995"/>
                    <a:pt x="1414262" y="2871630"/>
                  </a:cubicBezTo>
                  <a:cubicBezTo>
                    <a:pt x="1401605" y="2880067"/>
                    <a:pt x="1404641" y="2900491"/>
                    <a:pt x="1399831" y="2914921"/>
                  </a:cubicBezTo>
                  <a:cubicBezTo>
                    <a:pt x="1404641" y="2934161"/>
                    <a:pt x="1405392" y="2954903"/>
                    <a:pt x="1414262" y="2972642"/>
                  </a:cubicBezTo>
                  <a:cubicBezTo>
                    <a:pt x="1420347" y="2984811"/>
                    <a:pt x="1431458" y="2994503"/>
                    <a:pt x="1443125" y="3001503"/>
                  </a:cubicBezTo>
                  <a:cubicBezTo>
                    <a:pt x="1474609" y="3020392"/>
                    <a:pt x="1569924" y="3027861"/>
                    <a:pt x="1587437" y="3030363"/>
                  </a:cubicBezTo>
                  <a:cubicBezTo>
                    <a:pt x="1648985" y="3050879"/>
                    <a:pt x="1615519" y="3044794"/>
                    <a:pt x="1688456" y="3044794"/>
                  </a:cubicBezTo>
                </a:path>
              </a:pathLst>
            </a:cu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540844" y="4704277"/>
              <a:ext cx="317488" cy="202024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534500" y="5635913"/>
              <a:ext cx="317488" cy="202024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7955107" y="5758533"/>
              <a:ext cx="634975" cy="0"/>
            </a:xfrm>
            <a:prstGeom prst="line">
              <a:avLst/>
            </a:prstGeom>
            <a:ln w="1270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7955107" y="5964204"/>
              <a:ext cx="634975" cy="0"/>
            </a:xfrm>
            <a:prstGeom prst="line">
              <a:avLst/>
            </a:prstGeom>
            <a:ln w="1270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6635807" y="3635713"/>
              <a:ext cx="12675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LN</a:t>
              </a:r>
              <a:r>
                <a:rPr lang="en-US" baseline="-25000" dirty="0" smtClean="0"/>
                <a:t>2</a:t>
              </a:r>
              <a:r>
                <a:rPr lang="en-US" dirty="0" smtClean="0"/>
                <a:t> return</a:t>
              </a:r>
              <a:endParaRPr lang="en-US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656749" y="4098204"/>
              <a:ext cx="12755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LN</a:t>
              </a:r>
              <a:r>
                <a:rPr lang="en-US" baseline="-25000" dirty="0"/>
                <a:t>2</a:t>
              </a:r>
              <a:r>
                <a:rPr lang="en-US" dirty="0"/>
                <a:t> supply</a:t>
              </a:r>
            </a:p>
          </p:txBody>
        </p:sp>
        <p:cxnSp>
          <p:nvCxnSpPr>
            <p:cNvPr id="52" name="Straight Arrow Connector 51"/>
            <p:cNvCxnSpPr>
              <a:stCxn id="50" idx="1"/>
              <a:endCxn id="40" idx="4"/>
            </p:cNvCxnSpPr>
            <p:nvPr/>
          </p:nvCxnSpPr>
          <p:spPr>
            <a:xfrm flipH="1">
              <a:off x="6208926" y="4282870"/>
              <a:ext cx="447823" cy="21938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>
              <a:stCxn id="49" idx="1"/>
            </p:cNvCxnSpPr>
            <p:nvPr/>
          </p:nvCxnSpPr>
          <p:spPr>
            <a:xfrm flipH="1">
              <a:off x="6380121" y="3820379"/>
              <a:ext cx="25568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endCxn id="18" idx="6"/>
            </p:cNvCxnSpPr>
            <p:nvPr/>
          </p:nvCxnSpPr>
          <p:spPr>
            <a:xfrm flipH="1">
              <a:off x="5509073" y="2568597"/>
              <a:ext cx="3863" cy="73236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Rectangle 58"/>
            <p:cNvSpPr/>
            <p:nvPr/>
          </p:nvSpPr>
          <p:spPr>
            <a:xfrm>
              <a:off x="5520144" y="2510870"/>
              <a:ext cx="274194" cy="14430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144855" y="1822851"/>
              <a:ext cx="13168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Cold link</a:t>
              </a:r>
            </a:p>
            <a:p>
              <a:r>
                <a:rPr lang="en-US" dirty="0" smtClean="0"/>
                <a:t>motor</a:t>
              </a:r>
              <a:endParaRPr lang="en-US" dirty="0"/>
            </a:p>
          </p:txBody>
        </p:sp>
        <p:cxnSp>
          <p:nvCxnSpPr>
            <p:cNvPr id="62" name="Straight Arrow Connector 61"/>
            <p:cNvCxnSpPr>
              <a:stCxn id="60" idx="1"/>
              <a:endCxn id="59" idx="0"/>
            </p:cNvCxnSpPr>
            <p:nvPr/>
          </p:nvCxnSpPr>
          <p:spPr>
            <a:xfrm flipH="1">
              <a:off x="5657241" y="2146017"/>
              <a:ext cx="487614" cy="36485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>
              <a:stCxn id="63" idx="2"/>
            </p:cNvCxnSpPr>
            <p:nvPr/>
          </p:nvCxnSpPr>
          <p:spPr>
            <a:xfrm flipH="1">
              <a:off x="7796365" y="1593275"/>
              <a:ext cx="59346" cy="47040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>
              <a:stCxn id="68" idx="2"/>
            </p:cNvCxnSpPr>
            <p:nvPr/>
          </p:nvCxnSpPr>
          <p:spPr>
            <a:xfrm flipH="1">
              <a:off x="7955108" y="5090967"/>
              <a:ext cx="530764" cy="45026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angle 70"/>
            <p:cNvSpPr/>
            <p:nvPr/>
          </p:nvSpPr>
          <p:spPr>
            <a:xfrm>
              <a:off x="7825226" y="3755925"/>
              <a:ext cx="129881" cy="5979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Connector 72"/>
            <p:cNvCxnSpPr/>
            <p:nvPr/>
          </p:nvCxnSpPr>
          <p:spPr>
            <a:xfrm>
              <a:off x="7954313" y="4078284"/>
              <a:ext cx="477024" cy="5490"/>
            </a:xfrm>
            <a:prstGeom prst="line">
              <a:avLst/>
            </a:prstGeom>
            <a:ln w="1270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flipH="1">
              <a:off x="7911020" y="3544264"/>
              <a:ext cx="287832" cy="1732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32360" y="4213648"/>
              <a:ext cx="19651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Stainless steel legs</a:t>
              </a:r>
              <a:endParaRPr lang="en-US" dirty="0"/>
            </a:p>
          </p:txBody>
        </p:sp>
        <p:cxnSp>
          <p:nvCxnSpPr>
            <p:cNvPr id="64" name="Straight Arrow Connector 63"/>
            <p:cNvCxnSpPr>
              <a:stCxn id="55" idx="3"/>
            </p:cNvCxnSpPr>
            <p:nvPr/>
          </p:nvCxnSpPr>
          <p:spPr>
            <a:xfrm flipV="1">
              <a:off x="1997507" y="4362000"/>
              <a:ext cx="1535294" cy="3631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>
              <a:stCxn id="55" idx="3"/>
            </p:cNvCxnSpPr>
            <p:nvPr/>
          </p:nvCxnSpPr>
          <p:spPr>
            <a:xfrm>
              <a:off x="1997507" y="4398314"/>
              <a:ext cx="3056919" cy="18466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>
            <a:xfrm>
              <a:off x="902442" y="2743312"/>
              <a:ext cx="30272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Heat </a:t>
              </a:r>
              <a:r>
                <a:rPr lang="en-US" b="1" dirty="0" smtClean="0"/>
                <a:t>shield </a:t>
              </a:r>
              <a:r>
                <a:rPr lang="en-US" dirty="0" smtClean="0"/>
                <a:t>-  </a:t>
              </a:r>
              <a:r>
                <a:rPr lang="en-US" dirty="0"/>
                <a:t>p</a:t>
              </a:r>
              <a:r>
                <a:rPr lang="en-US" dirty="0" smtClean="0"/>
                <a:t>reliminary design complete </a:t>
              </a:r>
              <a:r>
                <a:rPr lang="en-US" dirty="0" smtClean="0">
                  <a:solidFill>
                    <a:srgbClr val="000000"/>
                  </a:solidFill>
                </a:rPr>
                <a:t>T1400553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380121" y="2535171"/>
              <a:ext cx="15874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Test </a:t>
              </a:r>
              <a:r>
                <a:rPr lang="en-US" b="1" dirty="0" smtClean="0"/>
                <a:t>mass</a:t>
              </a:r>
              <a:r>
                <a:rPr lang="en-US" b="1" dirty="0"/>
                <a:t> </a:t>
              </a:r>
              <a:r>
                <a:rPr lang="en-US" dirty="0" smtClean="0"/>
                <a:t>– </a:t>
              </a:r>
            </a:p>
            <a:p>
              <a:r>
                <a:rPr lang="en-US" dirty="0" smtClean="0"/>
                <a:t>6” prototype in lab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337108" y="1990745"/>
              <a:ext cx="199224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Cold </a:t>
              </a:r>
              <a:r>
                <a:rPr lang="en-US" b="1" dirty="0" smtClean="0"/>
                <a:t>link - </a:t>
              </a:r>
            </a:p>
            <a:p>
              <a:r>
                <a:rPr lang="en-US" dirty="0" smtClean="0"/>
                <a:t>prototyped</a:t>
              </a:r>
            </a:p>
            <a:p>
              <a:r>
                <a:rPr lang="en-US" dirty="0"/>
                <a:t>a</a:t>
              </a:r>
              <a:r>
                <a:rPr lang="en-US" dirty="0" smtClean="0"/>
                <a:t>nd tested</a:t>
              </a:r>
              <a:endParaRPr lang="en-US" dirty="0"/>
            </a:p>
          </p:txBody>
        </p:sp>
        <p:cxnSp>
          <p:nvCxnSpPr>
            <p:cNvPr id="81" name="Straight Arrow Connector 80"/>
            <p:cNvCxnSpPr>
              <a:stCxn id="80" idx="2"/>
              <a:endCxn id="18" idx="2"/>
            </p:cNvCxnSpPr>
            <p:nvPr/>
          </p:nvCxnSpPr>
          <p:spPr>
            <a:xfrm>
              <a:off x="4333229" y="2914075"/>
              <a:ext cx="1038684" cy="3868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>
              <a:stCxn id="77" idx="1"/>
              <a:endCxn id="16" idx="3"/>
            </p:cNvCxnSpPr>
            <p:nvPr/>
          </p:nvCxnSpPr>
          <p:spPr>
            <a:xfrm flipH="1">
              <a:off x="5573951" y="2996836"/>
              <a:ext cx="806170" cy="83440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V="1">
              <a:off x="5445893" y="1870274"/>
              <a:ext cx="0" cy="1858599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5408903" y="1753552"/>
              <a:ext cx="735952" cy="9579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3477102" y="1305570"/>
              <a:ext cx="19122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Maraging</a:t>
              </a:r>
              <a:r>
                <a:rPr lang="en-US" dirty="0" smtClean="0"/>
                <a:t> steel blade </a:t>
              </a:r>
              <a:r>
                <a:rPr lang="en-US" dirty="0"/>
                <a:t>spring</a:t>
              </a:r>
            </a:p>
          </p:txBody>
        </p:sp>
        <p:cxnSp>
          <p:nvCxnSpPr>
            <p:cNvPr id="84" name="Straight Arrow Connector 83"/>
            <p:cNvCxnSpPr/>
            <p:nvPr/>
          </p:nvCxnSpPr>
          <p:spPr>
            <a:xfrm>
              <a:off x="5108140" y="1654198"/>
              <a:ext cx="364792" cy="9935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/>
            <p:cNvSpPr/>
            <p:nvPr/>
          </p:nvSpPr>
          <p:spPr>
            <a:xfrm>
              <a:off x="8590082" y="5479833"/>
              <a:ext cx="334201" cy="716207"/>
            </a:xfrm>
            <a:prstGeom prst="rect">
              <a:avLst/>
            </a:prstGeom>
            <a:solidFill>
              <a:schemeClr val="accent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8" name="Straight Arrow Connector 87"/>
            <p:cNvCxnSpPr>
              <a:stCxn id="87" idx="0"/>
              <a:endCxn id="85" idx="2"/>
            </p:cNvCxnSpPr>
            <p:nvPr/>
          </p:nvCxnSpPr>
          <p:spPr>
            <a:xfrm flipV="1">
              <a:off x="8276726" y="6196040"/>
              <a:ext cx="480457" cy="2681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Rectangle 91"/>
            <p:cNvSpPr/>
            <p:nvPr/>
          </p:nvSpPr>
          <p:spPr>
            <a:xfrm>
              <a:off x="2090507" y="3435883"/>
              <a:ext cx="1457556" cy="779237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3" name="Straight Connector 92"/>
            <p:cNvCxnSpPr/>
            <p:nvPr/>
          </p:nvCxnSpPr>
          <p:spPr>
            <a:xfrm>
              <a:off x="2104938" y="3438312"/>
              <a:ext cx="505094" cy="776808"/>
            </a:xfrm>
            <a:prstGeom prst="line">
              <a:avLst/>
            </a:prstGeom>
            <a:ln w="50800"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2416079" y="3431982"/>
              <a:ext cx="505094" cy="776808"/>
            </a:xfrm>
            <a:prstGeom prst="line">
              <a:avLst/>
            </a:prstGeom>
            <a:ln w="50800"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2747992" y="3446412"/>
              <a:ext cx="505094" cy="776808"/>
            </a:xfrm>
            <a:prstGeom prst="line">
              <a:avLst/>
            </a:prstGeom>
            <a:ln w="50800"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3079905" y="3446412"/>
              <a:ext cx="505094" cy="776808"/>
            </a:xfrm>
            <a:prstGeom prst="line">
              <a:avLst/>
            </a:prstGeom>
            <a:ln w="50800"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>
              <a:stCxn id="92" idx="1"/>
            </p:cNvCxnSpPr>
            <p:nvPr/>
          </p:nvCxnSpPr>
          <p:spPr>
            <a:xfrm>
              <a:off x="2090507" y="3825502"/>
              <a:ext cx="252547" cy="397718"/>
            </a:xfrm>
            <a:prstGeom prst="line">
              <a:avLst/>
            </a:prstGeom>
            <a:ln w="50800"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3337107" y="3434411"/>
              <a:ext cx="1457556" cy="779237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3351538" y="3436840"/>
              <a:ext cx="505094" cy="776808"/>
            </a:xfrm>
            <a:prstGeom prst="line">
              <a:avLst/>
            </a:prstGeom>
            <a:ln w="50800"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3662679" y="3430510"/>
              <a:ext cx="505094" cy="776808"/>
            </a:xfrm>
            <a:prstGeom prst="line">
              <a:avLst/>
            </a:prstGeom>
            <a:ln w="50800"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3994592" y="3444940"/>
              <a:ext cx="505094" cy="776808"/>
            </a:xfrm>
            <a:prstGeom prst="line">
              <a:avLst/>
            </a:prstGeom>
            <a:ln w="50800"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4326505" y="3444940"/>
              <a:ext cx="505094" cy="776808"/>
            </a:xfrm>
            <a:prstGeom prst="line">
              <a:avLst/>
            </a:prstGeom>
            <a:ln w="50800"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stCxn id="13" idx="1"/>
            </p:cNvCxnSpPr>
            <p:nvPr/>
          </p:nvCxnSpPr>
          <p:spPr>
            <a:xfrm>
              <a:off x="3337107" y="3824030"/>
              <a:ext cx="252547" cy="397718"/>
            </a:xfrm>
            <a:prstGeom prst="line">
              <a:avLst/>
            </a:prstGeom>
            <a:ln w="50800"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H="1" flipV="1">
              <a:off x="2104938" y="4234615"/>
              <a:ext cx="14431" cy="692653"/>
            </a:xfrm>
            <a:prstGeom prst="line">
              <a:avLst/>
            </a:prstGeom>
            <a:ln w="635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>
              <a:off x="498631" y="3518620"/>
              <a:ext cx="14988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LN</a:t>
              </a:r>
              <a:r>
                <a:rPr lang="en-US" baseline="-25000" dirty="0" smtClean="0"/>
                <a:t>2</a:t>
              </a:r>
              <a:r>
                <a:rPr lang="en-US" dirty="0" smtClean="0"/>
                <a:t> pipe around shield</a:t>
              </a:r>
              <a:endParaRPr lang="en-US" dirty="0"/>
            </a:p>
          </p:txBody>
        </p:sp>
        <p:cxnSp>
          <p:nvCxnSpPr>
            <p:cNvPr id="74" name="Straight Arrow Connector 73"/>
            <p:cNvCxnSpPr>
              <a:stCxn id="69" idx="2"/>
            </p:cNvCxnSpPr>
            <p:nvPr/>
          </p:nvCxnSpPr>
          <p:spPr>
            <a:xfrm>
              <a:off x="2416079" y="3389643"/>
              <a:ext cx="193953" cy="1289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>
              <a:stCxn id="78" idx="3"/>
            </p:cNvCxnSpPr>
            <p:nvPr/>
          </p:nvCxnSpPr>
          <p:spPr>
            <a:xfrm>
              <a:off x="1997507" y="3841786"/>
              <a:ext cx="420263" cy="16325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>
          <a:xfrm>
            <a:off x="3124200" y="6481790"/>
            <a:ext cx="2895600" cy="365125"/>
          </a:xfrm>
        </p:spPr>
        <p:txBody>
          <a:bodyPr/>
          <a:lstStyle/>
          <a:p>
            <a:r>
              <a:rPr lang="sv-SE" dirty="0" smtClean="0"/>
              <a:t>G1400926 - 26 Aug 2014 - Stanford</a:t>
            </a:r>
            <a:endParaRPr lang="en-US" dirty="0"/>
          </a:p>
        </p:txBody>
      </p:sp>
      <p:grpSp>
        <p:nvGrpSpPr>
          <p:cNvPr id="99" name="Group 98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100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2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  <p:pic>
          <p:nvPicPr>
            <p:cNvPr id="101" name="Picture 100" descr="New_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6" y="0"/>
              <a:ext cx="823522" cy="702859"/>
            </a:xfrm>
            <a:prstGeom prst="rect">
              <a:avLst/>
            </a:prstGeom>
          </p:spPr>
        </p:pic>
        <p:pic>
          <p:nvPicPr>
            <p:cNvPr id="102" name="Picture 101" descr="Stanford_University_seal_2003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9912" y="0"/>
              <a:ext cx="704088" cy="704088"/>
            </a:xfrm>
            <a:prstGeom prst="rect">
              <a:avLst/>
            </a:prstGeom>
          </p:spPr>
        </p:pic>
      </p:grpSp>
      <p:sp>
        <p:nvSpPr>
          <p:cNvPr id="90" name="TextBox 89"/>
          <p:cNvSpPr txBox="1"/>
          <p:nvPr/>
        </p:nvSpPr>
        <p:spPr>
          <a:xfrm>
            <a:off x="143795" y="1390580"/>
            <a:ext cx="2604197" cy="120032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Goal:</a:t>
            </a:r>
          </a:p>
          <a:p>
            <a:r>
              <a:rPr lang="en-US" dirty="0" smtClean="0"/>
              <a:t>Show we can make a low vibration cryogenic environment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437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Backups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39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G1400926 - 26 Aug 2014 - Stanford</a:t>
            </a:r>
            <a:endParaRPr lang="en-US"/>
          </a:p>
        </p:txBody>
      </p:sp>
      <p:pic>
        <p:nvPicPr>
          <p:cNvPr id="18" name="Picture 17" descr="New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" y="0"/>
            <a:ext cx="1874913" cy="1600200"/>
          </a:xfrm>
          <a:prstGeom prst="rect">
            <a:avLst/>
          </a:prstGeom>
        </p:spPr>
      </p:pic>
      <p:pic>
        <p:nvPicPr>
          <p:cNvPr id="19" name="Picture 18" descr="Stanford_University_seal_20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0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75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59" y="1600200"/>
            <a:ext cx="8425303" cy="4872519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US" dirty="0" smtClean="0"/>
              <a:t>Next generation experiment using the Stanford ETF (experimental test facility)</a:t>
            </a:r>
          </a:p>
          <a:p>
            <a:pPr marL="0" indent="0" algn="ctr">
              <a:buNone/>
            </a:pPr>
            <a:endParaRPr lang="en-US" dirty="0" smtClean="0"/>
          </a:p>
          <a:p>
            <a:r>
              <a:rPr lang="en-US" dirty="0" smtClean="0"/>
              <a:t>More realistic LIGO setup</a:t>
            </a:r>
          </a:p>
          <a:p>
            <a:r>
              <a:rPr lang="en-US" dirty="0" smtClean="0"/>
              <a:t>Measure temperature drifts on LIGO hardware, e.g. blade springs</a:t>
            </a:r>
          </a:p>
          <a:p>
            <a:r>
              <a:rPr lang="en-US" dirty="0" smtClean="0"/>
              <a:t>Measure seismic noise of nitrogen delivery and/or copper cables</a:t>
            </a:r>
          </a:p>
          <a:p>
            <a:r>
              <a:rPr lang="en-US" dirty="0" smtClean="0"/>
              <a:t>Test heat shield design</a:t>
            </a:r>
          </a:p>
          <a:p>
            <a:pPr lvl="1"/>
            <a:r>
              <a:rPr lang="en-US" dirty="0" smtClean="0"/>
              <a:t>Black coatings</a:t>
            </a:r>
          </a:p>
          <a:p>
            <a:pPr lvl="1"/>
            <a:r>
              <a:rPr lang="en-US" dirty="0" smtClean="0"/>
              <a:t>baffles</a:t>
            </a:r>
          </a:p>
          <a:p>
            <a:r>
              <a:rPr lang="en-US" dirty="0" smtClean="0"/>
              <a:t>Test a variety of cooling techniques</a:t>
            </a:r>
          </a:p>
          <a:p>
            <a:r>
              <a:rPr lang="en-US" dirty="0" smtClean="0"/>
              <a:t>System integration: </a:t>
            </a:r>
            <a:r>
              <a:rPr lang="en-US" dirty="0"/>
              <a:t>how to make all this stuff work </a:t>
            </a:r>
            <a:r>
              <a:rPr lang="en-US" dirty="0" smtClean="0"/>
              <a:t>together</a:t>
            </a:r>
          </a:p>
          <a:p>
            <a:r>
              <a:rPr lang="en-US" dirty="0" smtClean="0"/>
              <a:t>Implement in stages</a:t>
            </a:r>
          </a:p>
          <a:p>
            <a:pPr lvl="1"/>
            <a:r>
              <a:rPr lang="en-US" dirty="0" smtClean="0"/>
              <a:t>Cables/hoses first – test seismic noise</a:t>
            </a:r>
          </a:p>
          <a:p>
            <a:pPr lvl="1"/>
            <a:r>
              <a:rPr lang="en-US" dirty="0" smtClean="0"/>
              <a:t>Heat shield and suspended optic</a:t>
            </a:r>
          </a:p>
          <a:p>
            <a:pPr lvl="1"/>
            <a:r>
              <a:rPr lang="en-US" dirty="0" smtClean="0"/>
              <a:t>Install cryogenic refrigerator</a:t>
            </a:r>
          </a:p>
          <a:p>
            <a:pPr lvl="1"/>
            <a:r>
              <a:rPr lang="en-US" dirty="0" smtClean="0"/>
              <a:t>Cavity?</a:t>
            </a:r>
          </a:p>
          <a:p>
            <a:pPr lvl="1"/>
            <a:r>
              <a:rPr lang="en-US" dirty="0" smtClean="0"/>
              <a:t>Anything we haven’t thought of yet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36</a:t>
            </a:r>
            <a:r>
              <a:rPr lang="en-US" dirty="0"/>
              <a:t>/38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G1400926 - 26 Aug 2014 - Stanford</a:t>
            </a:r>
            <a:endParaRPr lang="en-US"/>
          </a:p>
        </p:txBody>
      </p:sp>
      <p:pic>
        <p:nvPicPr>
          <p:cNvPr id="17" name="Picture 3" descr="C:\Users\Brett\Documents\Lab\LSC - LIGO Lab\Logos and Figures\LIGO Logo Extension.bmp"/>
          <p:cNvPicPr>
            <a:picLocks noChangeAspect="1" noChangeArrowheads="1"/>
          </p:cNvPicPr>
          <p:nvPr/>
        </p:nvPicPr>
        <p:blipFill>
          <a:blip r:embed="rId2" cstate="print"/>
          <a:srcRect l="5795" r="30992" b="10002"/>
          <a:stretch>
            <a:fillRect/>
          </a:stretch>
        </p:blipFill>
        <p:spPr bwMode="auto">
          <a:xfrm>
            <a:off x="0" y="1219200"/>
            <a:ext cx="9144000" cy="45719"/>
          </a:xfrm>
          <a:prstGeom prst="rect">
            <a:avLst/>
          </a:prstGeom>
          <a:noFill/>
        </p:spPr>
      </p:pic>
      <p:pic>
        <p:nvPicPr>
          <p:cNvPr id="20" name="Picture 19" descr="New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" y="0"/>
            <a:ext cx="1428505" cy="1219200"/>
          </a:xfrm>
          <a:prstGeom prst="rect">
            <a:avLst/>
          </a:prstGeom>
        </p:spPr>
      </p:pic>
      <p:pic>
        <p:nvPicPr>
          <p:cNvPr id="21" name="Picture 20" descr="Stanford_University_seal_20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5533" y="1"/>
            <a:ext cx="1148466" cy="114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52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Stage 2 to Test Plate TF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G1400926 - 26 Aug 2014 - Stanford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3A97-B61A-7C45-878D-96B03E23EA64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 descr="ST2_to_HS1_TF_MagPha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5663"/>
            <a:ext cx="9144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004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G1400926 - 26 Aug 2014 - Stanford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3A97-B61A-7C45-878D-96B03E23EA64}" type="slidenum">
              <a:rPr lang="en-US" smtClean="0"/>
              <a:t>38</a:t>
            </a:fld>
            <a:endParaRPr lang="en-US"/>
          </a:p>
        </p:txBody>
      </p:sp>
      <p:pic>
        <p:nvPicPr>
          <p:cNvPr id="6" name="Picture 5" descr="PressureTFco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4538"/>
            <a:ext cx="9144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70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G1400926 - 26 Aug 2014 - Stanford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3A97-B61A-7C45-878D-96B03E23EA64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 descr="PressureTFmag_p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1096"/>
            <a:ext cx="9144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40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Integrated Experiment Beginning</a:t>
            </a:r>
            <a:endParaRPr lang="en-US" dirty="0"/>
          </a:p>
        </p:txBody>
      </p:sp>
      <p:sp>
        <p:nvSpPr>
          <p:cNvPr id="82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6968525" y="6462809"/>
            <a:ext cx="2133600" cy="365125"/>
          </a:xfrm>
        </p:spPr>
        <p:txBody>
          <a:bodyPr/>
          <a:lstStyle/>
          <a:p>
            <a:r>
              <a:rPr lang="en-US" dirty="0" smtClean="0"/>
              <a:t>35</a:t>
            </a:r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32360" y="1223943"/>
            <a:ext cx="9128591" cy="5645242"/>
            <a:chOff x="32360" y="1223943"/>
            <a:chExt cx="9128591" cy="5645242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7781932" y="1870274"/>
              <a:ext cx="28862" cy="4839815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7161388" y="1223943"/>
              <a:ext cx="1388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Vacuum wall</a:t>
              </a:r>
              <a:endParaRPr lang="en-US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810793" y="4444636"/>
              <a:ext cx="13501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LN</a:t>
              </a:r>
              <a:r>
                <a:rPr lang="en-US" baseline="-25000" dirty="0" smtClean="0"/>
                <a:t>2</a:t>
              </a:r>
              <a:r>
                <a:rPr lang="en-US" dirty="0" smtClean="0"/>
                <a:t> </a:t>
              </a:r>
              <a:r>
                <a:rPr lang="en-US" dirty="0" err="1" smtClean="0"/>
                <a:t>feedthrough</a:t>
              </a:r>
              <a:endParaRPr lang="en-US" baseline="-25000" dirty="0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751245" y="2624345"/>
              <a:ext cx="14097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G</a:t>
              </a:r>
              <a:r>
                <a:rPr lang="en-US" dirty="0" smtClean="0"/>
                <a:t>N</a:t>
              </a:r>
              <a:r>
                <a:rPr lang="en-US" baseline="-25000" dirty="0" smtClean="0"/>
                <a:t>2</a:t>
              </a:r>
              <a:r>
                <a:rPr lang="en-US" dirty="0" smtClean="0"/>
                <a:t> </a:t>
              </a:r>
              <a:r>
                <a:rPr lang="en-US" dirty="0" err="1" smtClean="0"/>
                <a:t>feedthrough</a:t>
              </a:r>
              <a:endParaRPr lang="en-US" baseline="-25000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7694964" y="6222854"/>
              <a:ext cx="11635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Chillers</a:t>
              </a:r>
              <a:r>
                <a:rPr lang="en-US" dirty="0" smtClean="0"/>
                <a:t> - </a:t>
              </a:r>
            </a:p>
            <a:p>
              <a:pPr algn="ctr"/>
              <a:r>
                <a:rPr lang="en-US" dirty="0" err="1" smtClean="0"/>
                <a:t>cryomech</a:t>
              </a:r>
              <a:endParaRPr lang="en-US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32360" y="4906301"/>
              <a:ext cx="7345506" cy="6349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ISI Stage 2</a:t>
              </a:r>
              <a:endParaRPr lang="en-US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2360" y="5858701"/>
              <a:ext cx="7345506" cy="6349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ISI Stage 1</a:t>
              </a:r>
              <a:endParaRPr lang="en-US" dirty="0"/>
            </a:p>
          </p:txBody>
        </p:sp>
        <p:cxnSp>
          <p:nvCxnSpPr>
            <p:cNvPr id="10" name="Straight Connector 9"/>
            <p:cNvCxnSpPr/>
            <p:nvPr/>
          </p:nvCxnSpPr>
          <p:spPr>
            <a:xfrm flipH="1" flipV="1">
              <a:off x="5054426" y="4213648"/>
              <a:ext cx="14431" cy="692653"/>
            </a:xfrm>
            <a:prstGeom prst="line">
              <a:avLst/>
            </a:prstGeom>
            <a:ln w="635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 flipV="1">
              <a:off x="5971682" y="4213648"/>
              <a:ext cx="14431" cy="692653"/>
            </a:xfrm>
            <a:prstGeom prst="line">
              <a:avLst/>
            </a:prstGeom>
            <a:ln w="635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4794664" y="2727327"/>
              <a:ext cx="1313244" cy="1486321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 flipV="1">
              <a:off x="3532801" y="4213648"/>
              <a:ext cx="14431" cy="692653"/>
            </a:xfrm>
            <a:prstGeom prst="line">
              <a:avLst/>
            </a:prstGeom>
            <a:ln w="635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5314189" y="3391121"/>
              <a:ext cx="259762" cy="4571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5371913" y="3232383"/>
              <a:ext cx="137160" cy="13716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4823526" y="2684036"/>
              <a:ext cx="1284382" cy="0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 flipV="1">
              <a:off x="4809095" y="3953902"/>
              <a:ext cx="1298813" cy="259746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 flipV="1">
              <a:off x="4809095" y="3694156"/>
              <a:ext cx="1298813" cy="259746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 flipV="1">
              <a:off x="4794661" y="3399218"/>
              <a:ext cx="1298813" cy="259746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 flipV="1">
              <a:off x="4796627" y="3131375"/>
              <a:ext cx="1298813" cy="259746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 flipV="1">
              <a:off x="4809092" y="2799478"/>
              <a:ext cx="1298813" cy="259746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5314189" y="3564283"/>
              <a:ext cx="259762" cy="533921"/>
            </a:xfrm>
            <a:prstGeom prst="rect">
              <a:avLst/>
            </a:prstGeom>
            <a:solidFill>
              <a:schemeClr val="accent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5472932" y="2712896"/>
              <a:ext cx="649406" cy="533921"/>
            </a:xfrm>
            <a:custGeom>
              <a:avLst/>
              <a:gdLst>
                <a:gd name="connsiteX0" fmla="*/ 0 w 649406"/>
                <a:gd name="connsiteY0" fmla="*/ 533921 h 533921"/>
                <a:gd name="connsiteX1" fmla="*/ 115450 w 649406"/>
                <a:gd name="connsiteY1" fmla="*/ 505061 h 533921"/>
                <a:gd name="connsiteX2" fmla="*/ 158744 w 649406"/>
                <a:gd name="connsiteY2" fmla="*/ 476200 h 533921"/>
                <a:gd name="connsiteX3" fmla="*/ 230900 w 649406"/>
                <a:gd name="connsiteY3" fmla="*/ 404049 h 533921"/>
                <a:gd name="connsiteX4" fmla="*/ 274194 w 649406"/>
                <a:gd name="connsiteY4" fmla="*/ 360758 h 533921"/>
                <a:gd name="connsiteX5" fmla="*/ 331919 w 649406"/>
                <a:gd name="connsiteY5" fmla="*/ 346328 h 533921"/>
                <a:gd name="connsiteX6" fmla="*/ 303056 w 649406"/>
                <a:gd name="connsiteY6" fmla="*/ 259746 h 533921"/>
                <a:gd name="connsiteX7" fmla="*/ 288625 w 649406"/>
                <a:gd name="connsiteY7" fmla="*/ 303037 h 533921"/>
                <a:gd name="connsiteX8" fmla="*/ 317487 w 649406"/>
                <a:gd name="connsiteY8" fmla="*/ 375188 h 533921"/>
                <a:gd name="connsiteX9" fmla="*/ 432937 w 649406"/>
                <a:gd name="connsiteY9" fmla="*/ 360758 h 533921"/>
                <a:gd name="connsiteX10" fmla="*/ 461800 w 649406"/>
                <a:gd name="connsiteY10" fmla="*/ 317467 h 533921"/>
                <a:gd name="connsiteX11" fmla="*/ 505094 w 649406"/>
                <a:gd name="connsiteY11" fmla="*/ 288606 h 533921"/>
                <a:gd name="connsiteX12" fmla="*/ 490662 w 649406"/>
                <a:gd name="connsiteY12" fmla="*/ 216455 h 533921"/>
                <a:gd name="connsiteX13" fmla="*/ 461800 w 649406"/>
                <a:gd name="connsiteY13" fmla="*/ 259746 h 533921"/>
                <a:gd name="connsiteX14" fmla="*/ 505094 w 649406"/>
                <a:gd name="connsiteY14" fmla="*/ 274176 h 533921"/>
                <a:gd name="connsiteX15" fmla="*/ 620544 w 649406"/>
                <a:gd name="connsiteY15" fmla="*/ 259746 h 533921"/>
                <a:gd name="connsiteX16" fmla="*/ 649406 w 649406"/>
                <a:gd name="connsiteY16" fmla="*/ 173164 h 533921"/>
                <a:gd name="connsiteX17" fmla="*/ 606112 w 649406"/>
                <a:gd name="connsiteY17" fmla="*/ 14431 h 533921"/>
                <a:gd name="connsiteX18" fmla="*/ 591681 w 649406"/>
                <a:gd name="connsiteY18" fmla="*/ 0 h 53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49406" h="533921">
                  <a:moveTo>
                    <a:pt x="0" y="533921"/>
                  </a:moveTo>
                  <a:cubicBezTo>
                    <a:pt x="27442" y="528433"/>
                    <a:pt x="85867" y="519851"/>
                    <a:pt x="115450" y="505061"/>
                  </a:cubicBezTo>
                  <a:cubicBezTo>
                    <a:pt x="130963" y="497305"/>
                    <a:pt x="145691" y="487621"/>
                    <a:pt x="158744" y="476200"/>
                  </a:cubicBezTo>
                  <a:cubicBezTo>
                    <a:pt x="184342" y="453803"/>
                    <a:pt x="206848" y="428099"/>
                    <a:pt x="230900" y="404049"/>
                  </a:cubicBezTo>
                  <a:cubicBezTo>
                    <a:pt x="245331" y="389619"/>
                    <a:pt x="254395" y="365707"/>
                    <a:pt x="274194" y="360758"/>
                  </a:cubicBezTo>
                  <a:lnTo>
                    <a:pt x="331919" y="346328"/>
                  </a:lnTo>
                  <a:cubicBezTo>
                    <a:pt x="322298" y="317467"/>
                    <a:pt x="324568" y="281257"/>
                    <a:pt x="303056" y="259746"/>
                  </a:cubicBezTo>
                  <a:cubicBezTo>
                    <a:pt x="292300" y="248991"/>
                    <a:pt x="286738" y="287943"/>
                    <a:pt x="288625" y="303037"/>
                  </a:cubicBezTo>
                  <a:cubicBezTo>
                    <a:pt x="291838" y="328740"/>
                    <a:pt x="307866" y="351138"/>
                    <a:pt x="317487" y="375188"/>
                  </a:cubicBezTo>
                  <a:cubicBezTo>
                    <a:pt x="355970" y="370378"/>
                    <a:pt x="396928" y="375161"/>
                    <a:pt x="432937" y="360758"/>
                  </a:cubicBezTo>
                  <a:cubicBezTo>
                    <a:pt x="449040" y="354317"/>
                    <a:pt x="449536" y="329730"/>
                    <a:pt x="461800" y="317467"/>
                  </a:cubicBezTo>
                  <a:cubicBezTo>
                    <a:pt x="474064" y="305203"/>
                    <a:pt x="490663" y="298226"/>
                    <a:pt x="505094" y="288606"/>
                  </a:cubicBezTo>
                  <a:cubicBezTo>
                    <a:pt x="500283" y="264556"/>
                    <a:pt x="511070" y="230059"/>
                    <a:pt x="490662" y="216455"/>
                  </a:cubicBezTo>
                  <a:cubicBezTo>
                    <a:pt x="476231" y="206835"/>
                    <a:pt x="457593" y="242921"/>
                    <a:pt x="461800" y="259746"/>
                  </a:cubicBezTo>
                  <a:cubicBezTo>
                    <a:pt x="465490" y="274504"/>
                    <a:pt x="490663" y="269366"/>
                    <a:pt x="505094" y="274176"/>
                  </a:cubicBezTo>
                  <a:cubicBezTo>
                    <a:pt x="543577" y="269366"/>
                    <a:pt x="588771" y="281986"/>
                    <a:pt x="620544" y="259746"/>
                  </a:cubicBezTo>
                  <a:cubicBezTo>
                    <a:pt x="645467" y="242301"/>
                    <a:pt x="649406" y="173164"/>
                    <a:pt x="649406" y="173164"/>
                  </a:cubicBezTo>
                  <a:cubicBezTo>
                    <a:pt x="643769" y="144982"/>
                    <a:pt x="624423" y="32742"/>
                    <a:pt x="606112" y="14431"/>
                  </a:cubicBezTo>
                  <a:lnTo>
                    <a:pt x="591681" y="0"/>
                  </a:lnTo>
                </a:path>
              </a:pathLst>
            </a:cu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4823526" y="2756187"/>
              <a:ext cx="622508" cy="490630"/>
            </a:xfrm>
            <a:custGeom>
              <a:avLst/>
              <a:gdLst>
                <a:gd name="connsiteX0" fmla="*/ 606112 w 622508"/>
                <a:gd name="connsiteY0" fmla="*/ 490630 h 490630"/>
                <a:gd name="connsiteX1" fmla="*/ 620543 w 622508"/>
                <a:gd name="connsiteY1" fmla="*/ 418479 h 490630"/>
                <a:gd name="connsiteX2" fmla="*/ 577250 w 622508"/>
                <a:gd name="connsiteY2" fmla="*/ 404049 h 490630"/>
                <a:gd name="connsiteX3" fmla="*/ 548387 w 622508"/>
                <a:gd name="connsiteY3" fmla="*/ 375188 h 490630"/>
                <a:gd name="connsiteX4" fmla="*/ 461800 w 622508"/>
                <a:gd name="connsiteY4" fmla="*/ 346327 h 490630"/>
                <a:gd name="connsiteX5" fmla="*/ 317487 w 622508"/>
                <a:gd name="connsiteY5" fmla="*/ 360758 h 490630"/>
                <a:gd name="connsiteX6" fmla="*/ 360781 w 622508"/>
                <a:gd name="connsiteY6" fmla="*/ 389618 h 490630"/>
                <a:gd name="connsiteX7" fmla="*/ 447369 w 622508"/>
                <a:gd name="connsiteY7" fmla="*/ 375188 h 490630"/>
                <a:gd name="connsiteX8" fmla="*/ 432937 w 622508"/>
                <a:gd name="connsiteY8" fmla="*/ 303037 h 490630"/>
                <a:gd name="connsiteX9" fmla="*/ 346350 w 622508"/>
                <a:gd name="connsiteY9" fmla="*/ 274176 h 490630"/>
                <a:gd name="connsiteX10" fmla="*/ 216469 w 622508"/>
                <a:gd name="connsiteY10" fmla="*/ 288606 h 490630"/>
                <a:gd name="connsiteX11" fmla="*/ 216469 w 622508"/>
                <a:gd name="connsiteY11" fmla="*/ 375188 h 490630"/>
                <a:gd name="connsiteX12" fmla="*/ 259762 w 622508"/>
                <a:gd name="connsiteY12" fmla="*/ 389618 h 490630"/>
                <a:gd name="connsiteX13" fmla="*/ 360781 w 622508"/>
                <a:gd name="connsiteY13" fmla="*/ 375188 h 490630"/>
                <a:gd name="connsiteX14" fmla="*/ 303056 w 622508"/>
                <a:gd name="connsiteY14" fmla="*/ 288606 h 490630"/>
                <a:gd name="connsiteX15" fmla="*/ 216469 w 622508"/>
                <a:gd name="connsiteY15" fmla="*/ 216455 h 490630"/>
                <a:gd name="connsiteX16" fmla="*/ 173175 w 622508"/>
                <a:gd name="connsiteY16" fmla="*/ 202024 h 490630"/>
                <a:gd name="connsiteX17" fmla="*/ 101019 w 622508"/>
                <a:gd name="connsiteY17" fmla="*/ 144303 h 490630"/>
                <a:gd name="connsiteX18" fmla="*/ 28862 w 622508"/>
                <a:gd name="connsiteY18" fmla="*/ 86582 h 490630"/>
                <a:gd name="connsiteX19" fmla="*/ 0 w 622508"/>
                <a:gd name="connsiteY19" fmla="*/ 0 h 490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22508" h="490630">
                  <a:moveTo>
                    <a:pt x="606112" y="490630"/>
                  </a:moveTo>
                  <a:cubicBezTo>
                    <a:pt x="610922" y="466580"/>
                    <a:pt x="628299" y="441747"/>
                    <a:pt x="620543" y="418479"/>
                  </a:cubicBezTo>
                  <a:cubicBezTo>
                    <a:pt x="615732" y="404048"/>
                    <a:pt x="590294" y="411875"/>
                    <a:pt x="577250" y="404049"/>
                  </a:cubicBezTo>
                  <a:cubicBezTo>
                    <a:pt x="565583" y="397049"/>
                    <a:pt x="560556" y="381272"/>
                    <a:pt x="548387" y="375188"/>
                  </a:cubicBezTo>
                  <a:cubicBezTo>
                    <a:pt x="521175" y="361583"/>
                    <a:pt x="461800" y="346327"/>
                    <a:pt x="461800" y="346327"/>
                  </a:cubicBezTo>
                  <a:cubicBezTo>
                    <a:pt x="413696" y="351137"/>
                    <a:pt x="361923" y="341715"/>
                    <a:pt x="317487" y="360758"/>
                  </a:cubicBezTo>
                  <a:cubicBezTo>
                    <a:pt x="301545" y="367590"/>
                    <a:pt x="343543" y="387703"/>
                    <a:pt x="360781" y="389618"/>
                  </a:cubicBezTo>
                  <a:cubicBezTo>
                    <a:pt x="389863" y="392849"/>
                    <a:pt x="418506" y="379998"/>
                    <a:pt x="447369" y="375188"/>
                  </a:cubicBezTo>
                  <a:cubicBezTo>
                    <a:pt x="442558" y="351138"/>
                    <a:pt x="450281" y="320379"/>
                    <a:pt x="432937" y="303037"/>
                  </a:cubicBezTo>
                  <a:cubicBezTo>
                    <a:pt x="411424" y="281525"/>
                    <a:pt x="346350" y="274176"/>
                    <a:pt x="346350" y="274176"/>
                  </a:cubicBezTo>
                  <a:cubicBezTo>
                    <a:pt x="303056" y="278986"/>
                    <a:pt x="256914" y="272429"/>
                    <a:pt x="216469" y="288606"/>
                  </a:cubicBezTo>
                  <a:cubicBezTo>
                    <a:pt x="188979" y="299601"/>
                    <a:pt x="205473" y="364193"/>
                    <a:pt x="216469" y="375188"/>
                  </a:cubicBezTo>
                  <a:cubicBezTo>
                    <a:pt x="227226" y="385944"/>
                    <a:pt x="245331" y="384808"/>
                    <a:pt x="259762" y="389618"/>
                  </a:cubicBezTo>
                  <a:cubicBezTo>
                    <a:pt x="293435" y="384808"/>
                    <a:pt x="336728" y="399239"/>
                    <a:pt x="360781" y="375188"/>
                  </a:cubicBezTo>
                  <a:cubicBezTo>
                    <a:pt x="421732" y="314242"/>
                    <a:pt x="321014" y="294592"/>
                    <a:pt x="303056" y="288606"/>
                  </a:cubicBezTo>
                  <a:cubicBezTo>
                    <a:pt x="271139" y="256691"/>
                    <a:pt x="256652" y="236545"/>
                    <a:pt x="216469" y="216455"/>
                  </a:cubicBezTo>
                  <a:cubicBezTo>
                    <a:pt x="202863" y="209652"/>
                    <a:pt x="187606" y="206834"/>
                    <a:pt x="173175" y="202024"/>
                  </a:cubicBezTo>
                  <a:cubicBezTo>
                    <a:pt x="103485" y="132341"/>
                    <a:pt x="192043" y="217117"/>
                    <a:pt x="101019" y="144303"/>
                  </a:cubicBezTo>
                  <a:cubicBezTo>
                    <a:pt x="-1791" y="62060"/>
                    <a:pt x="162108" y="175408"/>
                    <a:pt x="28862" y="86582"/>
                  </a:cubicBezTo>
                  <a:lnTo>
                    <a:pt x="0" y="0"/>
                  </a:lnTo>
                </a:path>
              </a:pathLst>
            </a:cu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6107907" y="4228078"/>
              <a:ext cx="1717319" cy="1736126"/>
            </a:xfrm>
            <a:custGeom>
              <a:avLst/>
              <a:gdLst>
                <a:gd name="connsiteX0" fmla="*/ 0 w 1717319"/>
                <a:gd name="connsiteY0" fmla="*/ 0 h 1736126"/>
                <a:gd name="connsiteX1" fmla="*/ 28862 w 1717319"/>
                <a:gd name="connsiteY1" fmla="*/ 72151 h 1736126"/>
                <a:gd name="connsiteX2" fmla="*/ 43294 w 1717319"/>
                <a:gd name="connsiteY2" fmla="*/ 115442 h 1736126"/>
                <a:gd name="connsiteX3" fmla="*/ 72156 w 1717319"/>
                <a:gd name="connsiteY3" fmla="*/ 173163 h 1736126"/>
                <a:gd name="connsiteX4" fmla="*/ 101019 w 1717319"/>
                <a:gd name="connsiteY4" fmla="*/ 274176 h 1736126"/>
                <a:gd name="connsiteX5" fmla="*/ 129881 w 1717319"/>
                <a:gd name="connsiteY5" fmla="*/ 418479 h 1736126"/>
                <a:gd name="connsiteX6" fmla="*/ 144312 w 1717319"/>
                <a:gd name="connsiteY6" fmla="*/ 461769 h 1736126"/>
                <a:gd name="connsiteX7" fmla="*/ 187606 w 1717319"/>
                <a:gd name="connsiteY7" fmla="*/ 490630 h 1736126"/>
                <a:gd name="connsiteX8" fmla="*/ 245331 w 1717319"/>
                <a:gd name="connsiteY8" fmla="*/ 548351 h 1736126"/>
                <a:gd name="connsiteX9" fmla="*/ 274194 w 1717319"/>
                <a:gd name="connsiteY9" fmla="*/ 577212 h 1736126"/>
                <a:gd name="connsiteX10" fmla="*/ 317487 w 1717319"/>
                <a:gd name="connsiteY10" fmla="*/ 591642 h 1736126"/>
                <a:gd name="connsiteX11" fmla="*/ 476231 w 1717319"/>
                <a:gd name="connsiteY11" fmla="*/ 620503 h 1736126"/>
                <a:gd name="connsiteX12" fmla="*/ 750425 w 1717319"/>
                <a:gd name="connsiteY12" fmla="*/ 634933 h 1736126"/>
                <a:gd name="connsiteX13" fmla="*/ 793719 w 1717319"/>
                <a:gd name="connsiteY13" fmla="*/ 678224 h 1736126"/>
                <a:gd name="connsiteX14" fmla="*/ 808150 w 1717319"/>
                <a:gd name="connsiteY14" fmla="*/ 721515 h 1736126"/>
                <a:gd name="connsiteX15" fmla="*/ 837012 w 1717319"/>
                <a:gd name="connsiteY15" fmla="*/ 764806 h 1736126"/>
                <a:gd name="connsiteX16" fmla="*/ 822581 w 1717319"/>
                <a:gd name="connsiteY16" fmla="*/ 937969 h 1736126"/>
                <a:gd name="connsiteX17" fmla="*/ 735994 w 1717319"/>
                <a:gd name="connsiteY17" fmla="*/ 995691 h 1736126"/>
                <a:gd name="connsiteX18" fmla="*/ 692700 w 1717319"/>
                <a:gd name="connsiteY18" fmla="*/ 1024551 h 1736126"/>
                <a:gd name="connsiteX19" fmla="*/ 663837 w 1717319"/>
                <a:gd name="connsiteY19" fmla="*/ 1053412 h 1736126"/>
                <a:gd name="connsiteX20" fmla="*/ 577250 w 1717319"/>
                <a:gd name="connsiteY20" fmla="*/ 1082272 h 1736126"/>
                <a:gd name="connsiteX21" fmla="*/ 490662 w 1717319"/>
                <a:gd name="connsiteY21" fmla="*/ 1111133 h 1736126"/>
                <a:gd name="connsiteX22" fmla="*/ 432937 w 1717319"/>
                <a:gd name="connsiteY22" fmla="*/ 1125563 h 1736126"/>
                <a:gd name="connsiteX23" fmla="*/ 288625 w 1717319"/>
                <a:gd name="connsiteY23" fmla="*/ 1183284 h 1736126"/>
                <a:gd name="connsiteX24" fmla="*/ 202037 w 1717319"/>
                <a:gd name="connsiteY24" fmla="*/ 1212145 h 1736126"/>
                <a:gd name="connsiteX25" fmla="*/ 173175 w 1717319"/>
                <a:gd name="connsiteY25" fmla="*/ 1313157 h 1736126"/>
                <a:gd name="connsiteX26" fmla="*/ 216469 w 1717319"/>
                <a:gd name="connsiteY26" fmla="*/ 1385309 h 1736126"/>
                <a:gd name="connsiteX27" fmla="*/ 259762 w 1717319"/>
                <a:gd name="connsiteY27" fmla="*/ 1414169 h 1736126"/>
                <a:gd name="connsiteX28" fmla="*/ 331919 w 1717319"/>
                <a:gd name="connsiteY28" fmla="*/ 1471890 h 1736126"/>
                <a:gd name="connsiteX29" fmla="*/ 360781 w 1717319"/>
                <a:gd name="connsiteY29" fmla="*/ 1515181 h 1736126"/>
                <a:gd name="connsiteX30" fmla="*/ 548387 w 1717319"/>
                <a:gd name="connsiteY30" fmla="*/ 1558472 h 1736126"/>
                <a:gd name="connsiteX31" fmla="*/ 663837 w 1717319"/>
                <a:gd name="connsiteY31" fmla="*/ 1544042 h 1736126"/>
                <a:gd name="connsiteX32" fmla="*/ 750425 w 1717319"/>
                <a:gd name="connsiteY32" fmla="*/ 1558472 h 1736126"/>
                <a:gd name="connsiteX33" fmla="*/ 663837 w 1717319"/>
                <a:gd name="connsiteY33" fmla="*/ 1587333 h 1736126"/>
                <a:gd name="connsiteX34" fmla="*/ 707131 w 1717319"/>
                <a:gd name="connsiteY34" fmla="*/ 1601763 h 1736126"/>
                <a:gd name="connsiteX35" fmla="*/ 1010187 w 1717319"/>
                <a:gd name="connsiteY35" fmla="*/ 1572903 h 1736126"/>
                <a:gd name="connsiteX36" fmla="*/ 1327675 w 1717319"/>
                <a:gd name="connsiteY36" fmla="*/ 1601763 h 1736126"/>
                <a:gd name="connsiteX37" fmla="*/ 1385400 w 1717319"/>
                <a:gd name="connsiteY37" fmla="*/ 1630624 h 1736126"/>
                <a:gd name="connsiteX38" fmla="*/ 1414262 w 1717319"/>
                <a:gd name="connsiteY38" fmla="*/ 1673915 h 1736126"/>
                <a:gd name="connsiteX39" fmla="*/ 1515281 w 1717319"/>
                <a:gd name="connsiteY39" fmla="*/ 1673915 h 1736126"/>
                <a:gd name="connsiteX40" fmla="*/ 1529712 w 1717319"/>
                <a:gd name="connsiteY40" fmla="*/ 1630624 h 1736126"/>
                <a:gd name="connsiteX41" fmla="*/ 1558575 w 1717319"/>
                <a:gd name="connsiteY41" fmla="*/ 1529612 h 1736126"/>
                <a:gd name="connsiteX42" fmla="*/ 1544144 w 1717319"/>
                <a:gd name="connsiteY42" fmla="*/ 1471890 h 1736126"/>
                <a:gd name="connsiteX43" fmla="*/ 1471987 w 1717319"/>
                <a:gd name="connsiteY43" fmla="*/ 1486321 h 1736126"/>
                <a:gd name="connsiteX44" fmla="*/ 1443125 w 1717319"/>
                <a:gd name="connsiteY44" fmla="*/ 1529612 h 1736126"/>
                <a:gd name="connsiteX45" fmla="*/ 1385400 w 1717319"/>
                <a:gd name="connsiteY45" fmla="*/ 1601763 h 1736126"/>
                <a:gd name="connsiteX46" fmla="*/ 1399831 w 1717319"/>
                <a:gd name="connsiteY46" fmla="*/ 1673915 h 1736126"/>
                <a:gd name="connsiteX47" fmla="*/ 1428694 w 1717319"/>
                <a:gd name="connsiteY47" fmla="*/ 1702775 h 1736126"/>
                <a:gd name="connsiteX48" fmla="*/ 1717319 w 1717319"/>
                <a:gd name="connsiteY48" fmla="*/ 1731636 h 173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17319" h="1736126">
                  <a:moveTo>
                    <a:pt x="0" y="0"/>
                  </a:moveTo>
                  <a:cubicBezTo>
                    <a:pt x="9621" y="24050"/>
                    <a:pt x="19766" y="47897"/>
                    <a:pt x="28862" y="72151"/>
                  </a:cubicBezTo>
                  <a:cubicBezTo>
                    <a:pt x="34203" y="86393"/>
                    <a:pt x="37302" y="101461"/>
                    <a:pt x="43294" y="115442"/>
                  </a:cubicBezTo>
                  <a:cubicBezTo>
                    <a:pt x="51768" y="135214"/>
                    <a:pt x="63682" y="153391"/>
                    <a:pt x="72156" y="173163"/>
                  </a:cubicBezTo>
                  <a:cubicBezTo>
                    <a:pt x="82470" y="197229"/>
                    <a:pt x="96443" y="251297"/>
                    <a:pt x="101019" y="274176"/>
                  </a:cubicBezTo>
                  <a:cubicBezTo>
                    <a:pt x="119919" y="368670"/>
                    <a:pt x="107534" y="340269"/>
                    <a:pt x="129881" y="418479"/>
                  </a:cubicBezTo>
                  <a:cubicBezTo>
                    <a:pt x="134060" y="433104"/>
                    <a:pt x="134810" y="449892"/>
                    <a:pt x="144312" y="461769"/>
                  </a:cubicBezTo>
                  <a:cubicBezTo>
                    <a:pt x="155147" y="475312"/>
                    <a:pt x="173175" y="481010"/>
                    <a:pt x="187606" y="490630"/>
                  </a:cubicBezTo>
                  <a:cubicBezTo>
                    <a:pt x="213261" y="567591"/>
                    <a:pt x="181193" y="509871"/>
                    <a:pt x="245331" y="548351"/>
                  </a:cubicBezTo>
                  <a:cubicBezTo>
                    <a:pt x="256998" y="555351"/>
                    <a:pt x="262527" y="570212"/>
                    <a:pt x="274194" y="577212"/>
                  </a:cubicBezTo>
                  <a:cubicBezTo>
                    <a:pt x="287238" y="585038"/>
                    <a:pt x="302861" y="587463"/>
                    <a:pt x="317487" y="591642"/>
                  </a:cubicBezTo>
                  <a:cubicBezTo>
                    <a:pt x="370473" y="606780"/>
                    <a:pt x="420299" y="616201"/>
                    <a:pt x="476231" y="620503"/>
                  </a:cubicBezTo>
                  <a:cubicBezTo>
                    <a:pt x="567486" y="627522"/>
                    <a:pt x="659027" y="630123"/>
                    <a:pt x="750425" y="634933"/>
                  </a:cubicBezTo>
                  <a:cubicBezTo>
                    <a:pt x="764856" y="649363"/>
                    <a:pt x="782398" y="661244"/>
                    <a:pt x="793719" y="678224"/>
                  </a:cubicBezTo>
                  <a:cubicBezTo>
                    <a:pt x="802157" y="690880"/>
                    <a:pt x="801347" y="707910"/>
                    <a:pt x="808150" y="721515"/>
                  </a:cubicBezTo>
                  <a:cubicBezTo>
                    <a:pt x="815906" y="737027"/>
                    <a:pt x="827391" y="750376"/>
                    <a:pt x="837012" y="764806"/>
                  </a:cubicBezTo>
                  <a:cubicBezTo>
                    <a:pt x="832202" y="822527"/>
                    <a:pt x="837506" y="882004"/>
                    <a:pt x="822581" y="937969"/>
                  </a:cubicBezTo>
                  <a:cubicBezTo>
                    <a:pt x="809955" y="985312"/>
                    <a:pt x="767771" y="979803"/>
                    <a:pt x="735994" y="995691"/>
                  </a:cubicBezTo>
                  <a:cubicBezTo>
                    <a:pt x="720481" y="1003447"/>
                    <a:pt x="706244" y="1013717"/>
                    <a:pt x="692700" y="1024551"/>
                  </a:cubicBezTo>
                  <a:cubicBezTo>
                    <a:pt x="682075" y="1033050"/>
                    <a:pt x="676006" y="1047328"/>
                    <a:pt x="663837" y="1053412"/>
                  </a:cubicBezTo>
                  <a:cubicBezTo>
                    <a:pt x="636625" y="1067017"/>
                    <a:pt x="606112" y="1072652"/>
                    <a:pt x="577250" y="1082272"/>
                  </a:cubicBezTo>
                  <a:lnTo>
                    <a:pt x="490662" y="1111133"/>
                  </a:lnTo>
                  <a:cubicBezTo>
                    <a:pt x="471420" y="1115943"/>
                    <a:pt x="451934" y="1119864"/>
                    <a:pt x="432937" y="1125563"/>
                  </a:cubicBezTo>
                  <a:cubicBezTo>
                    <a:pt x="241497" y="1182991"/>
                    <a:pt x="433273" y="1125429"/>
                    <a:pt x="288625" y="1183284"/>
                  </a:cubicBezTo>
                  <a:cubicBezTo>
                    <a:pt x="260377" y="1194582"/>
                    <a:pt x="202037" y="1212145"/>
                    <a:pt x="202037" y="1212145"/>
                  </a:cubicBezTo>
                  <a:cubicBezTo>
                    <a:pt x="195232" y="1232559"/>
                    <a:pt x="173175" y="1295038"/>
                    <a:pt x="173175" y="1313157"/>
                  </a:cubicBezTo>
                  <a:cubicBezTo>
                    <a:pt x="173175" y="1345511"/>
                    <a:pt x="193606" y="1367020"/>
                    <a:pt x="216469" y="1385309"/>
                  </a:cubicBezTo>
                  <a:cubicBezTo>
                    <a:pt x="230012" y="1396143"/>
                    <a:pt x="246219" y="1403335"/>
                    <a:pt x="259762" y="1414169"/>
                  </a:cubicBezTo>
                  <a:cubicBezTo>
                    <a:pt x="362571" y="1496411"/>
                    <a:pt x="198675" y="1383069"/>
                    <a:pt x="331919" y="1471890"/>
                  </a:cubicBezTo>
                  <a:cubicBezTo>
                    <a:pt x="341540" y="1486320"/>
                    <a:pt x="349946" y="1501638"/>
                    <a:pt x="360781" y="1515181"/>
                  </a:cubicBezTo>
                  <a:cubicBezTo>
                    <a:pt x="412886" y="1580308"/>
                    <a:pt x="432054" y="1547897"/>
                    <a:pt x="548387" y="1558472"/>
                  </a:cubicBezTo>
                  <a:cubicBezTo>
                    <a:pt x="586870" y="1553662"/>
                    <a:pt x="625054" y="1544042"/>
                    <a:pt x="663837" y="1544042"/>
                  </a:cubicBezTo>
                  <a:cubicBezTo>
                    <a:pt x="693098" y="1544042"/>
                    <a:pt x="750425" y="1529211"/>
                    <a:pt x="750425" y="1558472"/>
                  </a:cubicBezTo>
                  <a:cubicBezTo>
                    <a:pt x="750425" y="1588896"/>
                    <a:pt x="663837" y="1587333"/>
                    <a:pt x="663837" y="1587333"/>
                  </a:cubicBezTo>
                  <a:cubicBezTo>
                    <a:pt x="678268" y="1592143"/>
                    <a:pt x="691919" y="1601763"/>
                    <a:pt x="707131" y="1601763"/>
                  </a:cubicBezTo>
                  <a:cubicBezTo>
                    <a:pt x="882705" y="1601763"/>
                    <a:pt x="887795" y="1597379"/>
                    <a:pt x="1010187" y="1572903"/>
                  </a:cubicBezTo>
                  <a:cubicBezTo>
                    <a:pt x="1101218" y="1577694"/>
                    <a:pt x="1230520" y="1560128"/>
                    <a:pt x="1327675" y="1601763"/>
                  </a:cubicBezTo>
                  <a:cubicBezTo>
                    <a:pt x="1347448" y="1610237"/>
                    <a:pt x="1366158" y="1621004"/>
                    <a:pt x="1385400" y="1630624"/>
                  </a:cubicBezTo>
                  <a:cubicBezTo>
                    <a:pt x="1395021" y="1645054"/>
                    <a:pt x="1400719" y="1663081"/>
                    <a:pt x="1414262" y="1673915"/>
                  </a:cubicBezTo>
                  <a:cubicBezTo>
                    <a:pt x="1448767" y="1701517"/>
                    <a:pt x="1478791" y="1683037"/>
                    <a:pt x="1515281" y="1673915"/>
                  </a:cubicBezTo>
                  <a:cubicBezTo>
                    <a:pt x="1520091" y="1659485"/>
                    <a:pt x="1525533" y="1645250"/>
                    <a:pt x="1529712" y="1630624"/>
                  </a:cubicBezTo>
                  <a:cubicBezTo>
                    <a:pt x="1565954" y="1503788"/>
                    <a:pt x="1523974" y="1633409"/>
                    <a:pt x="1558575" y="1529612"/>
                  </a:cubicBezTo>
                  <a:cubicBezTo>
                    <a:pt x="1553765" y="1510371"/>
                    <a:pt x="1561883" y="1480759"/>
                    <a:pt x="1544144" y="1471890"/>
                  </a:cubicBezTo>
                  <a:cubicBezTo>
                    <a:pt x="1522205" y="1460921"/>
                    <a:pt x="1493284" y="1474152"/>
                    <a:pt x="1471987" y="1486321"/>
                  </a:cubicBezTo>
                  <a:cubicBezTo>
                    <a:pt x="1456929" y="1494925"/>
                    <a:pt x="1453960" y="1516070"/>
                    <a:pt x="1443125" y="1529612"/>
                  </a:cubicBezTo>
                  <a:cubicBezTo>
                    <a:pt x="1360872" y="1632421"/>
                    <a:pt x="1474234" y="1468519"/>
                    <a:pt x="1385400" y="1601763"/>
                  </a:cubicBezTo>
                  <a:cubicBezTo>
                    <a:pt x="1390210" y="1625814"/>
                    <a:pt x="1390169" y="1651371"/>
                    <a:pt x="1399831" y="1673915"/>
                  </a:cubicBezTo>
                  <a:cubicBezTo>
                    <a:pt x="1405191" y="1686420"/>
                    <a:pt x="1416525" y="1696691"/>
                    <a:pt x="1428694" y="1702775"/>
                  </a:cubicBezTo>
                  <a:cubicBezTo>
                    <a:pt x="1529015" y="1752932"/>
                    <a:pt x="1595886" y="1731636"/>
                    <a:pt x="1717319" y="1731636"/>
                  </a:cubicBezTo>
                </a:path>
              </a:pathLst>
            </a:cu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825226" y="5635913"/>
              <a:ext cx="129881" cy="5979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6107907" y="2712896"/>
              <a:ext cx="1688456" cy="3045637"/>
            </a:xfrm>
            <a:custGeom>
              <a:avLst/>
              <a:gdLst>
                <a:gd name="connsiteX0" fmla="*/ 0 w 1688456"/>
                <a:gd name="connsiteY0" fmla="*/ 0 h 3045637"/>
                <a:gd name="connsiteX1" fmla="*/ 129881 w 1688456"/>
                <a:gd name="connsiteY1" fmla="*/ 28861 h 3045637"/>
                <a:gd name="connsiteX2" fmla="*/ 187606 w 1688456"/>
                <a:gd name="connsiteY2" fmla="*/ 101012 h 3045637"/>
                <a:gd name="connsiteX3" fmla="*/ 202037 w 1688456"/>
                <a:gd name="connsiteY3" fmla="*/ 144303 h 3045637"/>
                <a:gd name="connsiteX4" fmla="*/ 230900 w 1688456"/>
                <a:gd name="connsiteY4" fmla="*/ 519491 h 3045637"/>
                <a:gd name="connsiteX5" fmla="*/ 259762 w 1688456"/>
                <a:gd name="connsiteY5" fmla="*/ 779237 h 3045637"/>
                <a:gd name="connsiteX6" fmla="*/ 288625 w 1688456"/>
                <a:gd name="connsiteY6" fmla="*/ 1630624 h 3045637"/>
                <a:gd name="connsiteX7" fmla="*/ 317487 w 1688456"/>
                <a:gd name="connsiteY7" fmla="*/ 1832648 h 3045637"/>
                <a:gd name="connsiteX8" fmla="*/ 331919 w 1688456"/>
                <a:gd name="connsiteY8" fmla="*/ 1948091 h 3045637"/>
                <a:gd name="connsiteX9" fmla="*/ 346350 w 1688456"/>
                <a:gd name="connsiteY9" fmla="*/ 1991382 h 3045637"/>
                <a:gd name="connsiteX10" fmla="*/ 476231 w 1688456"/>
                <a:gd name="connsiteY10" fmla="*/ 2063533 h 3045637"/>
                <a:gd name="connsiteX11" fmla="*/ 649406 w 1688456"/>
                <a:gd name="connsiteY11" fmla="*/ 2049103 h 3045637"/>
                <a:gd name="connsiteX12" fmla="*/ 735994 w 1688456"/>
                <a:gd name="connsiteY12" fmla="*/ 2020242 h 3045637"/>
                <a:gd name="connsiteX13" fmla="*/ 808150 w 1688456"/>
                <a:gd name="connsiteY13" fmla="*/ 2063533 h 3045637"/>
                <a:gd name="connsiteX14" fmla="*/ 822581 w 1688456"/>
                <a:gd name="connsiteY14" fmla="*/ 2106824 h 3045637"/>
                <a:gd name="connsiteX15" fmla="*/ 851444 w 1688456"/>
                <a:gd name="connsiteY15" fmla="*/ 2135685 h 3045637"/>
                <a:gd name="connsiteX16" fmla="*/ 894737 w 1688456"/>
                <a:gd name="connsiteY16" fmla="*/ 2222267 h 3045637"/>
                <a:gd name="connsiteX17" fmla="*/ 865875 w 1688456"/>
                <a:gd name="connsiteY17" fmla="*/ 2366570 h 3045637"/>
                <a:gd name="connsiteX18" fmla="*/ 837012 w 1688456"/>
                <a:gd name="connsiteY18" fmla="*/ 2395430 h 3045637"/>
                <a:gd name="connsiteX19" fmla="*/ 793719 w 1688456"/>
                <a:gd name="connsiteY19" fmla="*/ 2482012 h 3045637"/>
                <a:gd name="connsiteX20" fmla="*/ 779287 w 1688456"/>
                <a:gd name="connsiteY20" fmla="*/ 2525303 h 3045637"/>
                <a:gd name="connsiteX21" fmla="*/ 707131 w 1688456"/>
                <a:gd name="connsiteY21" fmla="*/ 2597454 h 3045637"/>
                <a:gd name="connsiteX22" fmla="*/ 663837 w 1688456"/>
                <a:gd name="connsiteY22" fmla="*/ 2640745 h 3045637"/>
                <a:gd name="connsiteX23" fmla="*/ 620544 w 1688456"/>
                <a:gd name="connsiteY23" fmla="*/ 2669606 h 3045637"/>
                <a:gd name="connsiteX24" fmla="*/ 577250 w 1688456"/>
                <a:gd name="connsiteY24" fmla="*/ 2712897 h 3045637"/>
                <a:gd name="connsiteX25" fmla="*/ 490662 w 1688456"/>
                <a:gd name="connsiteY25" fmla="*/ 2741757 h 3045637"/>
                <a:gd name="connsiteX26" fmla="*/ 447369 w 1688456"/>
                <a:gd name="connsiteY26" fmla="*/ 2756188 h 3045637"/>
                <a:gd name="connsiteX27" fmla="*/ 389644 w 1688456"/>
                <a:gd name="connsiteY27" fmla="*/ 2929351 h 3045637"/>
                <a:gd name="connsiteX28" fmla="*/ 432937 w 1688456"/>
                <a:gd name="connsiteY28" fmla="*/ 2958212 h 3045637"/>
                <a:gd name="connsiteX29" fmla="*/ 620544 w 1688456"/>
                <a:gd name="connsiteY29" fmla="*/ 2943782 h 3045637"/>
                <a:gd name="connsiteX30" fmla="*/ 678269 w 1688456"/>
                <a:gd name="connsiteY30" fmla="*/ 2929351 h 3045637"/>
                <a:gd name="connsiteX31" fmla="*/ 822581 w 1688456"/>
                <a:gd name="connsiteY31" fmla="*/ 2972642 h 3045637"/>
                <a:gd name="connsiteX32" fmla="*/ 1039050 w 1688456"/>
                <a:gd name="connsiteY32" fmla="*/ 3001503 h 3045637"/>
                <a:gd name="connsiteX33" fmla="*/ 1457556 w 1688456"/>
                <a:gd name="connsiteY33" fmla="*/ 2987072 h 3045637"/>
                <a:gd name="connsiteX34" fmla="*/ 1500850 w 1688456"/>
                <a:gd name="connsiteY34" fmla="*/ 2972642 h 3045637"/>
                <a:gd name="connsiteX35" fmla="*/ 1529712 w 1688456"/>
                <a:gd name="connsiteY35" fmla="*/ 2886060 h 3045637"/>
                <a:gd name="connsiteX36" fmla="*/ 1414262 w 1688456"/>
                <a:gd name="connsiteY36" fmla="*/ 2871630 h 3045637"/>
                <a:gd name="connsiteX37" fmla="*/ 1399831 w 1688456"/>
                <a:gd name="connsiteY37" fmla="*/ 2914921 h 3045637"/>
                <a:gd name="connsiteX38" fmla="*/ 1414262 w 1688456"/>
                <a:gd name="connsiteY38" fmla="*/ 2972642 h 3045637"/>
                <a:gd name="connsiteX39" fmla="*/ 1443125 w 1688456"/>
                <a:gd name="connsiteY39" fmla="*/ 3001503 h 3045637"/>
                <a:gd name="connsiteX40" fmla="*/ 1587437 w 1688456"/>
                <a:gd name="connsiteY40" fmla="*/ 3030363 h 3045637"/>
                <a:gd name="connsiteX41" fmla="*/ 1688456 w 1688456"/>
                <a:gd name="connsiteY41" fmla="*/ 3044794 h 304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688456" h="3045637">
                  <a:moveTo>
                    <a:pt x="0" y="0"/>
                  </a:moveTo>
                  <a:cubicBezTo>
                    <a:pt x="17481" y="2914"/>
                    <a:pt x="102555" y="12467"/>
                    <a:pt x="129881" y="28861"/>
                  </a:cubicBezTo>
                  <a:cubicBezTo>
                    <a:pt x="152729" y="42569"/>
                    <a:pt x="174496" y="81349"/>
                    <a:pt x="187606" y="101012"/>
                  </a:cubicBezTo>
                  <a:cubicBezTo>
                    <a:pt x="192416" y="115442"/>
                    <a:pt x="199054" y="129387"/>
                    <a:pt x="202037" y="144303"/>
                  </a:cubicBezTo>
                  <a:cubicBezTo>
                    <a:pt x="227428" y="271247"/>
                    <a:pt x="220023" y="385350"/>
                    <a:pt x="230900" y="519491"/>
                  </a:cubicBezTo>
                  <a:cubicBezTo>
                    <a:pt x="237941" y="606321"/>
                    <a:pt x="259762" y="779237"/>
                    <a:pt x="259762" y="779237"/>
                  </a:cubicBezTo>
                  <a:cubicBezTo>
                    <a:pt x="267933" y="1187762"/>
                    <a:pt x="248919" y="1326229"/>
                    <a:pt x="288625" y="1630624"/>
                  </a:cubicBezTo>
                  <a:cubicBezTo>
                    <a:pt x="297424" y="1698078"/>
                    <a:pt x="308295" y="1765247"/>
                    <a:pt x="317487" y="1832648"/>
                  </a:cubicBezTo>
                  <a:cubicBezTo>
                    <a:pt x="322727" y="1871073"/>
                    <a:pt x="324981" y="1909936"/>
                    <a:pt x="331919" y="1948091"/>
                  </a:cubicBezTo>
                  <a:cubicBezTo>
                    <a:pt x="334640" y="1963057"/>
                    <a:pt x="335594" y="1980627"/>
                    <a:pt x="346350" y="1991382"/>
                  </a:cubicBezTo>
                  <a:cubicBezTo>
                    <a:pt x="395973" y="2041002"/>
                    <a:pt x="421790" y="2045388"/>
                    <a:pt x="476231" y="2063533"/>
                  </a:cubicBezTo>
                  <a:cubicBezTo>
                    <a:pt x="533956" y="2058723"/>
                    <a:pt x="592269" y="2058625"/>
                    <a:pt x="649406" y="2049103"/>
                  </a:cubicBezTo>
                  <a:cubicBezTo>
                    <a:pt x="679416" y="2044102"/>
                    <a:pt x="735994" y="2020242"/>
                    <a:pt x="735994" y="2020242"/>
                  </a:cubicBezTo>
                  <a:cubicBezTo>
                    <a:pt x="770044" y="2031592"/>
                    <a:pt x="788341" y="2030521"/>
                    <a:pt x="808150" y="2063533"/>
                  </a:cubicBezTo>
                  <a:cubicBezTo>
                    <a:pt x="815976" y="2076576"/>
                    <a:pt x="814755" y="2093781"/>
                    <a:pt x="822581" y="2106824"/>
                  </a:cubicBezTo>
                  <a:cubicBezTo>
                    <a:pt x="829581" y="2118491"/>
                    <a:pt x="842944" y="2125061"/>
                    <a:pt x="851444" y="2135685"/>
                  </a:cubicBezTo>
                  <a:cubicBezTo>
                    <a:pt x="883415" y="2175646"/>
                    <a:pt x="879495" y="2176543"/>
                    <a:pt x="894737" y="2222267"/>
                  </a:cubicBezTo>
                  <a:cubicBezTo>
                    <a:pt x="892235" y="2239779"/>
                    <a:pt x="884765" y="2335089"/>
                    <a:pt x="865875" y="2366570"/>
                  </a:cubicBezTo>
                  <a:cubicBezTo>
                    <a:pt x="858875" y="2378236"/>
                    <a:pt x="846633" y="2385810"/>
                    <a:pt x="837012" y="2395430"/>
                  </a:cubicBezTo>
                  <a:cubicBezTo>
                    <a:pt x="800742" y="2504236"/>
                    <a:pt x="849666" y="2370126"/>
                    <a:pt x="793719" y="2482012"/>
                  </a:cubicBezTo>
                  <a:cubicBezTo>
                    <a:pt x="786916" y="2495617"/>
                    <a:pt x="788414" y="2513134"/>
                    <a:pt x="779287" y="2525303"/>
                  </a:cubicBezTo>
                  <a:cubicBezTo>
                    <a:pt x="758878" y="2552513"/>
                    <a:pt x="731183" y="2573404"/>
                    <a:pt x="707131" y="2597454"/>
                  </a:cubicBezTo>
                  <a:cubicBezTo>
                    <a:pt x="692700" y="2611884"/>
                    <a:pt x="680818" y="2629425"/>
                    <a:pt x="663837" y="2640745"/>
                  </a:cubicBezTo>
                  <a:cubicBezTo>
                    <a:pt x="649406" y="2650365"/>
                    <a:pt x="633868" y="2658503"/>
                    <a:pt x="620544" y="2669606"/>
                  </a:cubicBezTo>
                  <a:cubicBezTo>
                    <a:pt x="604866" y="2682671"/>
                    <a:pt x="595090" y="2702986"/>
                    <a:pt x="577250" y="2712897"/>
                  </a:cubicBezTo>
                  <a:cubicBezTo>
                    <a:pt x="550654" y="2727671"/>
                    <a:pt x="519525" y="2732137"/>
                    <a:pt x="490662" y="2741757"/>
                  </a:cubicBezTo>
                  <a:lnTo>
                    <a:pt x="447369" y="2756188"/>
                  </a:lnTo>
                  <a:cubicBezTo>
                    <a:pt x="379283" y="2824268"/>
                    <a:pt x="342279" y="2822787"/>
                    <a:pt x="389644" y="2929351"/>
                  </a:cubicBezTo>
                  <a:cubicBezTo>
                    <a:pt x="396688" y="2945200"/>
                    <a:pt x="418506" y="2948592"/>
                    <a:pt x="432937" y="2958212"/>
                  </a:cubicBezTo>
                  <a:cubicBezTo>
                    <a:pt x="495473" y="2953402"/>
                    <a:pt x="558253" y="2951110"/>
                    <a:pt x="620544" y="2943782"/>
                  </a:cubicBezTo>
                  <a:cubicBezTo>
                    <a:pt x="640242" y="2941465"/>
                    <a:pt x="658435" y="2929351"/>
                    <a:pt x="678269" y="2929351"/>
                  </a:cubicBezTo>
                  <a:cubicBezTo>
                    <a:pt x="702262" y="2929351"/>
                    <a:pt x="814193" y="2970964"/>
                    <a:pt x="822581" y="2972642"/>
                  </a:cubicBezTo>
                  <a:cubicBezTo>
                    <a:pt x="942143" y="2996552"/>
                    <a:pt x="870330" y="2984631"/>
                    <a:pt x="1039050" y="3001503"/>
                  </a:cubicBezTo>
                  <a:cubicBezTo>
                    <a:pt x="1178552" y="2996693"/>
                    <a:pt x="1318243" y="2995779"/>
                    <a:pt x="1457556" y="2987072"/>
                  </a:cubicBezTo>
                  <a:cubicBezTo>
                    <a:pt x="1472738" y="2986123"/>
                    <a:pt x="1492008" y="2985020"/>
                    <a:pt x="1500850" y="2972642"/>
                  </a:cubicBezTo>
                  <a:cubicBezTo>
                    <a:pt x="1518533" y="2947887"/>
                    <a:pt x="1529712" y="2886060"/>
                    <a:pt x="1529712" y="2886060"/>
                  </a:cubicBezTo>
                  <a:cubicBezTo>
                    <a:pt x="1488076" y="2858304"/>
                    <a:pt x="1472218" y="2832995"/>
                    <a:pt x="1414262" y="2871630"/>
                  </a:cubicBezTo>
                  <a:cubicBezTo>
                    <a:pt x="1401605" y="2880067"/>
                    <a:pt x="1404641" y="2900491"/>
                    <a:pt x="1399831" y="2914921"/>
                  </a:cubicBezTo>
                  <a:cubicBezTo>
                    <a:pt x="1404641" y="2934161"/>
                    <a:pt x="1405392" y="2954903"/>
                    <a:pt x="1414262" y="2972642"/>
                  </a:cubicBezTo>
                  <a:cubicBezTo>
                    <a:pt x="1420347" y="2984811"/>
                    <a:pt x="1431458" y="2994503"/>
                    <a:pt x="1443125" y="3001503"/>
                  </a:cubicBezTo>
                  <a:cubicBezTo>
                    <a:pt x="1474609" y="3020392"/>
                    <a:pt x="1569924" y="3027861"/>
                    <a:pt x="1587437" y="3030363"/>
                  </a:cubicBezTo>
                  <a:cubicBezTo>
                    <a:pt x="1648985" y="3050879"/>
                    <a:pt x="1615519" y="3044794"/>
                    <a:pt x="1688456" y="3044794"/>
                  </a:cubicBezTo>
                </a:path>
              </a:pathLst>
            </a:cu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540844" y="4704277"/>
              <a:ext cx="317488" cy="202024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534500" y="5635913"/>
              <a:ext cx="317488" cy="202024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7955107" y="5758533"/>
              <a:ext cx="634975" cy="0"/>
            </a:xfrm>
            <a:prstGeom prst="line">
              <a:avLst/>
            </a:prstGeom>
            <a:ln w="1270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7955107" y="5964204"/>
              <a:ext cx="634975" cy="0"/>
            </a:xfrm>
            <a:prstGeom prst="line">
              <a:avLst/>
            </a:prstGeom>
            <a:ln w="1270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6635807" y="3635713"/>
              <a:ext cx="12675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LN</a:t>
              </a:r>
              <a:r>
                <a:rPr lang="en-US" baseline="-25000" dirty="0" smtClean="0"/>
                <a:t>2</a:t>
              </a:r>
              <a:r>
                <a:rPr lang="en-US" dirty="0" smtClean="0"/>
                <a:t> return</a:t>
              </a:r>
              <a:endParaRPr lang="en-US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656749" y="4098204"/>
              <a:ext cx="12755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LN</a:t>
              </a:r>
              <a:r>
                <a:rPr lang="en-US" baseline="-25000" dirty="0"/>
                <a:t>2</a:t>
              </a:r>
              <a:r>
                <a:rPr lang="en-US" dirty="0"/>
                <a:t> supply</a:t>
              </a:r>
            </a:p>
          </p:txBody>
        </p:sp>
        <p:cxnSp>
          <p:nvCxnSpPr>
            <p:cNvPr id="52" name="Straight Arrow Connector 51"/>
            <p:cNvCxnSpPr>
              <a:stCxn id="50" idx="1"/>
              <a:endCxn id="40" idx="4"/>
            </p:cNvCxnSpPr>
            <p:nvPr/>
          </p:nvCxnSpPr>
          <p:spPr>
            <a:xfrm flipH="1">
              <a:off x="6208926" y="4282870"/>
              <a:ext cx="447823" cy="21938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>
              <a:stCxn id="49" idx="1"/>
            </p:cNvCxnSpPr>
            <p:nvPr/>
          </p:nvCxnSpPr>
          <p:spPr>
            <a:xfrm flipH="1">
              <a:off x="6380121" y="3820379"/>
              <a:ext cx="25568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endCxn id="18" idx="6"/>
            </p:cNvCxnSpPr>
            <p:nvPr/>
          </p:nvCxnSpPr>
          <p:spPr>
            <a:xfrm flipH="1">
              <a:off x="5509073" y="2568597"/>
              <a:ext cx="3863" cy="73236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Rectangle 58"/>
            <p:cNvSpPr/>
            <p:nvPr/>
          </p:nvSpPr>
          <p:spPr>
            <a:xfrm>
              <a:off x="5520144" y="2510870"/>
              <a:ext cx="274194" cy="14430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144855" y="1822851"/>
              <a:ext cx="13168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Cold link</a:t>
              </a:r>
            </a:p>
            <a:p>
              <a:r>
                <a:rPr lang="en-US" dirty="0" smtClean="0"/>
                <a:t>motor</a:t>
              </a:r>
              <a:endParaRPr lang="en-US" dirty="0"/>
            </a:p>
          </p:txBody>
        </p:sp>
        <p:cxnSp>
          <p:nvCxnSpPr>
            <p:cNvPr id="62" name="Straight Arrow Connector 61"/>
            <p:cNvCxnSpPr>
              <a:stCxn id="60" idx="1"/>
              <a:endCxn id="59" idx="0"/>
            </p:cNvCxnSpPr>
            <p:nvPr/>
          </p:nvCxnSpPr>
          <p:spPr>
            <a:xfrm flipH="1">
              <a:off x="5657241" y="2146017"/>
              <a:ext cx="487614" cy="36485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>
              <a:stCxn id="63" idx="2"/>
            </p:cNvCxnSpPr>
            <p:nvPr/>
          </p:nvCxnSpPr>
          <p:spPr>
            <a:xfrm flipH="1">
              <a:off x="7796365" y="1593275"/>
              <a:ext cx="59346" cy="47040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>
              <a:stCxn id="68" idx="2"/>
            </p:cNvCxnSpPr>
            <p:nvPr/>
          </p:nvCxnSpPr>
          <p:spPr>
            <a:xfrm flipH="1">
              <a:off x="7955108" y="5090967"/>
              <a:ext cx="530764" cy="45026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angle 70"/>
            <p:cNvSpPr/>
            <p:nvPr/>
          </p:nvSpPr>
          <p:spPr>
            <a:xfrm>
              <a:off x="7825226" y="3755925"/>
              <a:ext cx="129881" cy="5979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Connector 72"/>
            <p:cNvCxnSpPr/>
            <p:nvPr/>
          </p:nvCxnSpPr>
          <p:spPr>
            <a:xfrm>
              <a:off x="7954313" y="4078284"/>
              <a:ext cx="477024" cy="5490"/>
            </a:xfrm>
            <a:prstGeom prst="line">
              <a:avLst/>
            </a:prstGeom>
            <a:ln w="1270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flipH="1">
              <a:off x="7911020" y="3544264"/>
              <a:ext cx="287832" cy="1732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32360" y="4213648"/>
              <a:ext cx="19651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Stainless steel legs</a:t>
              </a:r>
              <a:endParaRPr lang="en-US" dirty="0"/>
            </a:p>
          </p:txBody>
        </p:sp>
        <p:cxnSp>
          <p:nvCxnSpPr>
            <p:cNvPr id="64" name="Straight Arrow Connector 63"/>
            <p:cNvCxnSpPr>
              <a:stCxn id="55" idx="3"/>
            </p:cNvCxnSpPr>
            <p:nvPr/>
          </p:nvCxnSpPr>
          <p:spPr>
            <a:xfrm flipV="1">
              <a:off x="1997507" y="4362000"/>
              <a:ext cx="1535294" cy="3631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>
              <a:stCxn id="55" idx="3"/>
            </p:cNvCxnSpPr>
            <p:nvPr/>
          </p:nvCxnSpPr>
          <p:spPr>
            <a:xfrm>
              <a:off x="1997507" y="4398314"/>
              <a:ext cx="3056919" cy="18466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>
            <a:xfrm>
              <a:off x="902442" y="2743312"/>
              <a:ext cx="30272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Heat </a:t>
              </a:r>
              <a:r>
                <a:rPr lang="en-US" b="1" dirty="0" smtClean="0"/>
                <a:t>shield </a:t>
              </a:r>
              <a:r>
                <a:rPr lang="en-US" dirty="0" smtClean="0"/>
                <a:t>-  </a:t>
              </a:r>
              <a:r>
                <a:rPr lang="en-US" dirty="0"/>
                <a:t>p</a:t>
              </a:r>
              <a:r>
                <a:rPr lang="en-US" dirty="0" smtClean="0"/>
                <a:t>reliminary design complete </a:t>
              </a:r>
              <a:r>
                <a:rPr lang="en-US" dirty="0" smtClean="0">
                  <a:solidFill>
                    <a:srgbClr val="000000"/>
                  </a:solidFill>
                </a:rPr>
                <a:t>T1400553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380121" y="2535171"/>
              <a:ext cx="15874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Test </a:t>
              </a:r>
              <a:r>
                <a:rPr lang="en-US" b="1" dirty="0" smtClean="0"/>
                <a:t>mass</a:t>
              </a:r>
              <a:r>
                <a:rPr lang="en-US" b="1" dirty="0"/>
                <a:t> </a:t>
              </a:r>
              <a:r>
                <a:rPr lang="en-US" dirty="0" smtClean="0"/>
                <a:t>– </a:t>
              </a:r>
            </a:p>
            <a:p>
              <a:r>
                <a:rPr lang="en-US" dirty="0" smtClean="0"/>
                <a:t>6” prototype in lab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337108" y="1990745"/>
              <a:ext cx="199224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Cold </a:t>
              </a:r>
              <a:r>
                <a:rPr lang="en-US" b="1" dirty="0" smtClean="0"/>
                <a:t>link - </a:t>
              </a:r>
            </a:p>
            <a:p>
              <a:r>
                <a:rPr lang="en-US" dirty="0" smtClean="0"/>
                <a:t>prototyped</a:t>
              </a:r>
            </a:p>
            <a:p>
              <a:r>
                <a:rPr lang="en-US" dirty="0"/>
                <a:t>a</a:t>
              </a:r>
              <a:r>
                <a:rPr lang="en-US" dirty="0" smtClean="0"/>
                <a:t>nd tested</a:t>
              </a:r>
              <a:endParaRPr lang="en-US" dirty="0"/>
            </a:p>
          </p:txBody>
        </p:sp>
        <p:cxnSp>
          <p:nvCxnSpPr>
            <p:cNvPr id="81" name="Straight Arrow Connector 80"/>
            <p:cNvCxnSpPr>
              <a:stCxn id="80" idx="2"/>
              <a:endCxn id="18" idx="2"/>
            </p:cNvCxnSpPr>
            <p:nvPr/>
          </p:nvCxnSpPr>
          <p:spPr>
            <a:xfrm>
              <a:off x="4333229" y="2914075"/>
              <a:ext cx="1038684" cy="3868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>
              <a:stCxn id="77" idx="1"/>
              <a:endCxn id="16" idx="3"/>
            </p:cNvCxnSpPr>
            <p:nvPr/>
          </p:nvCxnSpPr>
          <p:spPr>
            <a:xfrm flipH="1">
              <a:off x="5573951" y="2996836"/>
              <a:ext cx="806170" cy="83440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V="1">
              <a:off x="5445893" y="1870274"/>
              <a:ext cx="0" cy="1858599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5408903" y="1753552"/>
              <a:ext cx="735952" cy="9579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3477102" y="1305570"/>
              <a:ext cx="19122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Maraging</a:t>
              </a:r>
              <a:r>
                <a:rPr lang="en-US" dirty="0" smtClean="0"/>
                <a:t> steel blade </a:t>
              </a:r>
              <a:r>
                <a:rPr lang="en-US" dirty="0"/>
                <a:t>spring</a:t>
              </a:r>
            </a:p>
          </p:txBody>
        </p:sp>
        <p:cxnSp>
          <p:nvCxnSpPr>
            <p:cNvPr id="84" name="Straight Arrow Connector 83"/>
            <p:cNvCxnSpPr/>
            <p:nvPr/>
          </p:nvCxnSpPr>
          <p:spPr>
            <a:xfrm>
              <a:off x="5108140" y="1654198"/>
              <a:ext cx="364792" cy="9935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/>
            <p:cNvSpPr/>
            <p:nvPr/>
          </p:nvSpPr>
          <p:spPr>
            <a:xfrm>
              <a:off x="8590082" y="5479833"/>
              <a:ext cx="334201" cy="716207"/>
            </a:xfrm>
            <a:prstGeom prst="rect">
              <a:avLst/>
            </a:prstGeom>
            <a:solidFill>
              <a:schemeClr val="accent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8" name="Straight Arrow Connector 87"/>
            <p:cNvCxnSpPr>
              <a:stCxn id="87" idx="0"/>
              <a:endCxn id="85" idx="2"/>
            </p:cNvCxnSpPr>
            <p:nvPr/>
          </p:nvCxnSpPr>
          <p:spPr>
            <a:xfrm flipV="1">
              <a:off x="8276726" y="6196040"/>
              <a:ext cx="480457" cy="2681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Rectangle 91"/>
            <p:cNvSpPr/>
            <p:nvPr/>
          </p:nvSpPr>
          <p:spPr>
            <a:xfrm>
              <a:off x="2090507" y="3435883"/>
              <a:ext cx="1457556" cy="779237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3" name="Straight Connector 92"/>
            <p:cNvCxnSpPr/>
            <p:nvPr/>
          </p:nvCxnSpPr>
          <p:spPr>
            <a:xfrm>
              <a:off x="2104938" y="3438312"/>
              <a:ext cx="505094" cy="776808"/>
            </a:xfrm>
            <a:prstGeom prst="line">
              <a:avLst/>
            </a:prstGeom>
            <a:ln w="50800"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2416079" y="3431982"/>
              <a:ext cx="505094" cy="776808"/>
            </a:xfrm>
            <a:prstGeom prst="line">
              <a:avLst/>
            </a:prstGeom>
            <a:ln w="50800"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2747992" y="3446412"/>
              <a:ext cx="505094" cy="776808"/>
            </a:xfrm>
            <a:prstGeom prst="line">
              <a:avLst/>
            </a:prstGeom>
            <a:ln w="50800"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3079905" y="3446412"/>
              <a:ext cx="505094" cy="776808"/>
            </a:xfrm>
            <a:prstGeom prst="line">
              <a:avLst/>
            </a:prstGeom>
            <a:ln w="50800"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>
              <a:stCxn id="92" idx="1"/>
            </p:cNvCxnSpPr>
            <p:nvPr/>
          </p:nvCxnSpPr>
          <p:spPr>
            <a:xfrm>
              <a:off x="2090507" y="3825502"/>
              <a:ext cx="252547" cy="397718"/>
            </a:xfrm>
            <a:prstGeom prst="line">
              <a:avLst/>
            </a:prstGeom>
            <a:ln w="50800"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3337107" y="3434411"/>
              <a:ext cx="1457556" cy="779237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3351538" y="3436840"/>
              <a:ext cx="505094" cy="776808"/>
            </a:xfrm>
            <a:prstGeom prst="line">
              <a:avLst/>
            </a:prstGeom>
            <a:ln w="50800"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3662679" y="3430510"/>
              <a:ext cx="505094" cy="776808"/>
            </a:xfrm>
            <a:prstGeom prst="line">
              <a:avLst/>
            </a:prstGeom>
            <a:ln w="50800"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3994592" y="3444940"/>
              <a:ext cx="505094" cy="776808"/>
            </a:xfrm>
            <a:prstGeom prst="line">
              <a:avLst/>
            </a:prstGeom>
            <a:ln w="50800"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4326505" y="3444940"/>
              <a:ext cx="505094" cy="776808"/>
            </a:xfrm>
            <a:prstGeom prst="line">
              <a:avLst/>
            </a:prstGeom>
            <a:ln w="50800"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stCxn id="13" idx="1"/>
            </p:cNvCxnSpPr>
            <p:nvPr/>
          </p:nvCxnSpPr>
          <p:spPr>
            <a:xfrm>
              <a:off x="3337107" y="3824030"/>
              <a:ext cx="252547" cy="397718"/>
            </a:xfrm>
            <a:prstGeom prst="line">
              <a:avLst/>
            </a:prstGeom>
            <a:ln w="50800"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H="1" flipV="1">
              <a:off x="2104938" y="4234615"/>
              <a:ext cx="14431" cy="692653"/>
            </a:xfrm>
            <a:prstGeom prst="line">
              <a:avLst/>
            </a:prstGeom>
            <a:ln w="635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>
              <a:off x="498631" y="3518620"/>
              <a:ext cx="14988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LN</a:t>
              </a:r>
              <a:r>
                <a:rPr lang="en-US" baseline="-25000" dirty="0" smtClean="0"/>
                <a:t>2</a:t>
              </a:r>
              <a:r>
                <a:rPr lang="en-US" dirty="0" smtClean="0"/>
                <a:t> pipe around shield</a:t>
              </a:r>
              <a:endParaRPr lang="en-US" dirty="0"/>
            </a:p>
          </p:txBody>
        </p:sp>
        <p:cxnSp>
          <p:nvCxnSpPr>
            <p:cNvPr id="74" name="Straight Arrow Connector 73"/>
            <p:cNvCxnSpPr>
              <a:stCxn id="69" idx="2"/>
            </p:cNvCxnSpPr>
            <p:nvPr/>
          </p:nvCxnSpPr>
          <p:spPr>
            <a:xfrm>
              <a:off x="2416079" y="3389643"/>
              <a:ext cx="193953" cy="1289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>
              <a:stCxn id="78" idx="3"/>
            </p:cNvCxnSpPr>
            <p:nvPr/>
          </p:nvCxnSpPr>
          <p:spPr>
            <a:xfrm>
              <a:off x="1997507" y="3841786"/>
              <a:ext cx="420263" cy="16325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>
          <a:xfrm>
            <a:off x="3124200" y="6497470"/>
            <a:ext cx="2895600" cy="365125"/>
          </a:xfrm>
        </p:spPr>
        <p:txBody>
          <a:bodyPr/>
          <a:lstStyle/>
          <a:p>
            <a:r>
              <a:rPr lang="sv-SE" dirty="0" smtClean="0"/>
              <a:t>G1400926 - 26 Aug 2014 - Stanford</a:t>
            </a:r>
            <a:endParaRPr lang="en-US" dirty="0"/>
          </a:p>
        </p:txBody>
      </p:sp>
      <p:grpSp>
        <p:nvGrpSpPr>
          <p:cNvPr id="99" name="Group 98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100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2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  <p:pic>
          <p:nvPicPr>
            <p:cNvPr id="101" name="Picture 100" descr="New_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6" y="0"/>
              <a:ext cx="823522" cy="702859"/>
            </a:xfrm>
            <a:prstGeom prst="rect">
              <a:avLst/>
            </a:prstGeom>
          </p:spPr>
        </p:pic>
        <p:pic>
          <p:nvPicPr>
            <p:cNvPr id="102" name="Picture 101" descr="Stanford_University_seal_2003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9912" y="0"/>
              <a:ext cx="704088" cy="704088"/>
            </a:xfrm>
            <a:prstGeom prst="rect">
              <a:avLst/>
            </a:prstGeom>
          </p:spPr>
        </p:pic>
      </p:grpSp>
      <p:sp>
        <p:nvSpPr>
          <p:cNvPr id="90" name="TextBox 89"/>
          <p:cNvSpPr txBox="1"/>
          <p:nvPr/>
        </p:nvSpPr>
        <p:spPr>
          <a:xfrm>
            <a:off x="143795" y="1390580"/>
            <a:ext cx="2604197" cy="120032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Goal:</a:t>
            </a:r>
          </a:p>
          <a:p>
            <a:r>
              <a:rPr lang="en-US" dirty="0" smtClean="0"/>
              <a:t>Show we can make a low vibration cryogenic environment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187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Other slides to add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Pressure to velocity TF</a:t>
            </a:r>
          </a:p>
          <a:p>
            <a:pPr lvl="1"/>
            <a:r>
              <a:rPr lang="en-US" dirty="0" smtClean="0"/>
              <a:t>Maybe use this to get around noise floor</a:t>
            </a:r>
          </a:p>
          <a:p>
            <a:r>
              <a:rPr lang="en-US" dirty="0" smtClean="0"/>
              <a:t>Summary slide?</a:t>
            </a:r>
          </a:p>
          <a:p>
            <a:r>
              <a:rPr lang="en-US" dirty="0" smtClean="0"/>
              <a:t>Conclusions?</a:t>
            </a:r>
          </a:p>
          <a:p>
            <a:r>
              <a:rPr lang="en-US" dirty="0" smtClean="0"/>
              <a:t>Update </a:t>
            </a:r>
            <a:r>
              <a:rPr lang="en-US" dirty="0"/>
              <a:t>f</a:t>
            </a:r>
            <a:r>
              <a:rPr lang="en-US" dirty="0" smtClean="0"/>
              <a:t>uture work</a:t>
            </a:r>
          </a:p>
          <a:p>
            <a:r>
              <a:rPr lang="en-US" dirty="0" smtClean="0"/>
              <a:t>Backups</a:t>
            </a:r>
            <a:r>
              <a:rPr lang="en-US" dirty="0"/>
              <a:t>: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G1400926 - 26 Aug 2014 - Stanford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3A97-B61A-7C45-878D-96B03E23EA6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620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3055510" y="2963454"/>
            <a:ext cx="137379" cy="574693"/>
            <a:chOff x="1044772" y="5159833"/>
            <a:chExt cx="137379" cy="574693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1044772" y="5159833"/>
              <a:ext cx="124270" cy="1206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1044772" y="5280505"/>
              <a:ext cx="124270" cy="10168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057881" y="5387840"/>
              <a:ext cx="124270" cy="1206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1057881" y="5508511"/>
              <a:ext cx="124270" cy="10168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057881" y="5613854"/>
              <a:ext cx="124270" cy="1206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get a LN2 Hose to ST2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200" y="2505777"/>
            <a:ext cx="8329277" cy="4576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Stage 0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7200723" y="2995182"/>
            <a:ext cx="137379" cy="574693"/>
            <a:chOff x="1044772" y="5159833"/>
            <a:chExt cx="137379" cy="574693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1044772" y="5159833"/>
              <a:ext cx="124270" cy="1206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1044772" y="5280505"/>
              <a:ext cx="124270" cy="10168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057881" y="5387840"/>
              <a:ext cx="124270" cy="1206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1057881" y="5508511"/>
              <a:ext cx="124270" cy="10168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057881" y="5613854"/>
              <a:ext cx="124270" cy="1206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1240105" y="2990694"/>
            <a:ext cx="137379" cy="574693"/>
            <a:chOff x="1044772" y="5159833"/>
            <a:chExt cx="137379" cy="574693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1044772" y="5159833"/>
              <a:ext cx="124270" cy="1206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1044772" y="5280505"/>
              <a:ext cx="124270" cy="10168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057881" y="5387840"/>
              <a:ext cx="124270" cy="1206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1057881" y="5508511"/>
              <a:ext cx="124270" cy="10168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1057881" y="5613854"/>
              <a:ext cx="124270" cy="1206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1995193" y="2963680"/>
            <a:ext cx="137379" cy="574693"/>
            <a:chOff x="1044772" y="5159833"/>
            <a:chExt cx="137379" cy="574693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1044772" y="5159833"/>
              <a:ext cx="124270" cy="1206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1044772" y="5280505"/>
              <a:ext cx="124270" cy="10168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057881" y="5387840"/>
              <a:ext cx="124270" cy="1206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1057881" y="5508511"/>
              <a:ext cx="124270" cy="10168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1057881" y="5613854"/>
              <a:ext cx="124270" cy="1206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3070531" y="3933193"/>
            <a:ext cx="137379" cy="574693"/>
            <a:chOff x="1044772" y="5159833"/>
            <a:chExt cx="137379" cy="574693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1044772" y="5159833"/>
              <a:ext cx="124270" cy="1206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1044772" y="5280505"/>
              <a:ext cx="124270" cy="10168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1057881" y="5387840"/>
              <a:ext cx="124270" cy="1206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>
              <a:off x="1057881" y="5508511"/>
              <a:ext cx="124270" cy="10168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057881" y="5613854"/>
              <a:ext cx="124270" cy="1206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7216761" y="3939673"/>
            <a:ext cx="137379" cy="574693"/>
            <a:chOff x="1044772" y="5159833"/>
            <a:chExt cx="137379" cy="574693"/>
          </a:xfrm>
        </p:grpSpPr>
        <p:cxnSp>
          <p:nvCxnSpPr>
            <p:cNvPr id="47" name="Straight Connector 46"/>
            <p:cNvCxnSpPr/>
            <p:nvPr/>
          </p:nvCxnSpPr>
          <p:spPr>
            <a:xfrm>
              <a:off x="1044772" y="5159833"/>
              <a:ext cx="124270" cy="1206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>
              <a:off x="1044772" y="5280505"/>
              <a:ext cx="124270" cy="10168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1057881" y="5387840"/>
              <a:ext cx="124270" cy="1206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1057881" y="5508511"/>
              <a:ext cx="124270" cy="10168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1057881" y="5613854"/>
              <a:ext cx="124270" cy="1206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/>
          <p:cNvSpPr/>
          <p:nvPr/>
        </p:nvSpPr>
        <p:spPr>
          <a:xfrm>
            <a:off x="2665685" y="3481996"/>
            <a:ext cx="5045360" cy="4576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Stage 1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665685" y="4481100"/>
            <a:ext cx="5045360" cy="4576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Stage 2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44772" y="3481996"/>
            <a:ext cx="1312017" cy="4576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Stage A</a:t>
            </a:r>
            <a:endParaRPr lang="en-US" dirty="0"/>
          </a:p>
        </p:txBody>
      </p:sp>
      <p:sp>
        <p:nvSpPr>
          <p:cNvPr id="52" name="Freeform 51"/>
          <p:cNvSpPr/>
          <p:nvPr/>
        </p:nvSpPr>
        <p:spPr>
          <a:xfrm>
            <a:off x="274577" y="2070984"/>
            <a:ext cx="3386455" cy="2312693"/>
          </a:xfrm>
          <a:custGeom>
            <a:avLst/>
            <a:gdLst>
              <a:gd name="connsiteX0" fmla="*/ 0 w 3386455"/>
              <a:gd name="connsiteY0" fmla="*/ 0 h 2312693"/>
              <a:gd name="connsiteX1" fmla="*/ 114408 w 3386455"/>
              <a:gd name="connsiteY1" fmla="*/ 11442 h 2312693"/>
              <a:gd name="connsiteX2" fmla="*/ 286019 w 3386455"/>
              <a:gd name="connsiteY2" fmla="*/ 22884 h 2312693"/>
              <a:gd name="connsiteX3" fmla="*/ 446189 w 3386455"/>
              <a:gd name="connsiteY3" fmla="*/ 45768 h 2312693"/>
              <a:gd name="connsiteX4" fmla="*/ 526274 w 3386455"/>
              <a:gd name="connsiteY4" fmla="*/ 57210 h 2312693"/>
              <a:gd name="connsiteX5" fmla="*/ 1144073 w 3386455"/>
              <a:gd name="connsiteY5" fmla="*/ 68652 h 2312693"/>
              <a:gd name="connsiteX6" fmla="*/ 1212717 w 3386455"/>
              <a:gd name="connsiteY6" fmla="*/ 91535 h 2312693"/>
              <a:gd name="connsiteX7" fmla="*/ 1269921 w 3386455"/>
              <a:gd name="connsiteY7" fmla="*/ 137303 h 2312693"/>
              <a:gd name="connsiteX8" fmla="*/ 1292802 w 3386455"/>
              <a:gd name="connsiteY8" fmla="*/ 171629 h 2312693"/>
              <a:gd name="connsiteX9" fmla="*/ 1315684 w 3386455"/>
              <a:gd name="connsiteY9" fmla="*/ 194513 h 2312693"/>
              <a:gd name="connsiteX10" fmla="*/ 1327125 w 3386455"/>
              <a:gd name="connsiteY10" fmla="*/ 228838 h 2312693"/>
              <a:gd name="connsiteX11" fmla="*/ 1350006 w 3386455"/>
              <a:gd name="connsiteY11" fmla="*/ 263164 h 2312693"/>
              <a:gd name="connsiteX12" fmla="*/ 1372887 w 3386455"/>
              <a:gd name="connsiteY12" fmla="*/ 343258 h 2312693"/>
              <a:gd name="connsiteX13" fmla="*/ 1384328 w 3386455"/>
              <a:gd name="connsiteY13" fmla="*/ 377583 h 2312693"/>
              <a:gd name="connsiteX14" fmla="*/ 1395769 w 3386455"/>
              <a:gd name="connsiteY14" fmla="*/ 503445 h 2312693"/>
              <a:gd name="connsiteX15" fmla="*/ 1407210 w 3386455"/>
              <a:gd name="connsiteY15" fmla="*/ 549212 h 2312693"/>
              <a:gd name="connsiteX16" fmla="*/ 1430091 w 3386455"/>
              <a:gd name="connsiteY16" fmla="*/ 858144 h 2312693"/>
              <a:gd name="connsiteX17" fmla="*/ 1418650 w 3386455"/>
              <a:gd name="connsiteY17" fmla="*/ 1086982 h 2312693"/>
              <a:gd name="connsiteX18" fmla="*/ 1407210 w 3386455"/>
              <a:gd name="connsiteY18" fmla="*/ 1121308 h 2312693"/>
              <a:gd name="connsiteX19" fmla="*/ 1338565 w 3386455"/>
              <a:gd name="connsiteY19" fmla="*/ 1178518 h 2312693"/>
              <a:gd name="connsiteX20" fmla="*/ 1269921 w 3386455"/>
              <a:gd name="connsiteY20" fmla="*/ 1201402 h 2312693"/>
              <a:gd name="connsiteX21" fmla="*/ 1075429 w 3386455"/>
              <a:gd name="connsiteY21" fmla="*/ 1189960 h 2312693"/>
              <a:gd name="connsiteX22" fmla="*/ 1063988 w 3386455"/>
              <a:gd name="connsiteY22" fmla="*/ 1155634 h 2312693"/>
              <a:gd name="connsiteX23" fmla="*/ 1075429 w 3386455"/>
              <a:gd name="connsiteY23" fmla="*/ 1075540 h 2312693"/>
              <a:gd name="connsiteX24" fmla="*/ 1155514 w 3386455"/>
              <a:gd name="connsiteY24" fmla="*/ 1041215 h 2312693"/>
              <a:gd name="connsiteX25" fmla="*/ 1269921 w 3386455"/>
              <a:gd name="connsiteY25" fmla="*/ 1006889 h 2312693"/>
              <a:gd name="connsiteX26" fmla="*/ 1361447 w 3386455"/>
              <a:gd name="connsiteY26" fmla="*/ 1018331 h 2312693"/>
              <a:gd name="connsiteX27" fmla="*/ 1407210 w 3386455"/>
              <a:gd name="connsiteY27" fmla="*/ 1098424 h 2312693"/>
              <a:gd name="connsiteX28" fmla="*/ 1475854 w 3386455"/>
              <a:gd name="connsiteY28" fmla="*/ 1132750 h 2312693"/>
              <a:gd name="connsiteX29" fmla="*/ 1487295 w 3386455"/>
              <a:gd name="connsiteY29" fmla="*/ 1212843 h 2312693"/>
              <a:gd name="connsiteX30" fmla="*/ 1498735 w 3386455"/>
              <a:gd name="connsiteY30" fmla="*/ 1258611 h 2312693"/>
              <a:gd name="connsiteX31" fmla="*/ 1555939 w 3386455"/>
              <a:gd name="connsiteY31" fmla="*/ 1338705 h 2312693"/>
              <a:gd name="connsiteX32" fmla="*/ 1761872 w 3386455"/>
              <a:gd name="connsiteY32" fmla="*/ 1350147 h 2312693"/>
              <a:gd name="connsiteX33" fmla="*/ 1853398 w 3386455"/>
              <a:gd name="connsiteY33" fmla="*/ 1373030 h 2312693"/>
              <a:gd name="connsiteX34" fmla="*/ 1933483 w 3386455"/>
              <a:gd name="connsiteY34" fmla="*/ 1384472 h 2312693"/>
              <a:gd name="connsiteX35" fmla="*/ 2025009 w 3386455"/>
              <a:gd name="connsiteY35" fmla="*/ 1407356 h 2312693"/>
              <a:gd name="connsiteX36" fmla="*/ 2059331 w 3386455"/>
              <a:gd name="connsiteY36" fmla="*/ 1453124 h 2312693"/>
              <a:gd name="connsiteX37" fmla="*/ 2082212 w 3386455"/>
              <a:gd name="connsiteY37" fmla="*/ 1544659 h 2312693"/>
              <a:gd name="connsiteX38" fmla="*/ 2093653 w 3386455"/>
              <a:gd name="connsiteY38" fmla="*/ 1578985 h 2312693"/>
              <a:gd name="connsiteX39" fmla="*/ 2105094 w 3386455"/>
              <a:gd name="connsiteY39" fmla="*/ 2070987 h 2312693"/>
              <a:gd name="connsiteX40" fmla="*/ 2196620 w 3386455"/>
              <a:gd name="connsiteY40" fmla="*/ 2128197 h 2312693"/>
              <a:gd name="connsiteX41" fmla="*/ 2230942 w 3386455"/>
              <a:gd name="connsiteY41" fmla="*/ 2139639 h 2312693"/>
              <a:gd name="connsiteX42" fmla="*/ 2311027 w 3386455"/>
              <a:gd name="connsiteY42" fmla="*/ 2128197 h 2312693"/>
              <a:gd name="connsiteX43" fmla="*/ 2333908 w 3386455"/>
              <a:gd name="connsiteY43" fmla="*/ 2093871 h 2312693"/>
              <a:gd name="connsiteX44" fmla="*/ 2288146 w 3386455"/>
              <a:gd name="connsiteY44" fmla="*/ 1933684 h 2312693"/>
              <a:gd name="connsiteX45" fmla="*/ 2253823 w 3386455"/>
              <a:gd name="connsiteY45" fmla="*/ 1910801 h 2312693"/>
              <a:gd name="connsiteX46" fmla="*/ 2196620 w 3386455"/>
              <a:gd name="connsiteY46" fmla="*/ 1922242 h 2312693"/>
              <a:gd name="connsiteX47" fmla="*/ 2150857 w 3386455"/>
              <a:gd name="connsiteY47" fmla="*/ 1990894 h 2312693"/>
              <a:gd name="connsiteX48" fmla="*/ 2139416 w 3386455"/>
              <a:gd name="connsiteY48" fmla="*/ 2036662 h 2312693"/>
              <a:gd name="connsiteX49" fmla="*/ 2139416 w 3386455"/>
              <a:gd name="connsiteY49" fmla="*/ 2151081 h 2312693"/>
              <a:gd name="connsiteX50" fmla="*/ 2173738 w 3386455"/>
              <a:gd name="connsiteY50" fmla="*/ 2162523 h 2312693"/>
              <a:gd name="connsiteX51" fmla="*/ 2219501 w 3386455"/>
              <a:gd name="connsiteY51" fmla="*/ 2173965 h 2312693"/>
              <a:gd name="connsiteX52" fmla="*/ 2539842 w 3386455"/>
              <a:gd name="connsiteY52" fmla="*/ 2185407 h 2312693"/>
              <a:gd name="connsiteX53" fmla="*/ 2642808 w 3386455"/>
              <a:gd name="connsiteY53" fmla="*/ 2219732 h 2312693"/>
              <a:gd name="connsiteX54" fmla="*/ 2677130 w 3386455"/>
              <a:gd name="connsiteY54" fmla="*/ 2231174 h 2312693"/>
              <a:gd name="connsiteX55" fmla="*/ 3100437 w 3386455"/>
              <a:gd name="connsiteY55" fmla="*/ 2265500 h 2312693"/>
              <a:gd name="connsiteX56" fmla="*/ 3203404 w 3386455"/>
              <a:gd name="connsiteY56" fmla="*/ 2311268 h 2312693"/>
              <a:gd name="connsiteX57" fmla="*/ 3386455 w 3386455"/>
              <a:gd name="connsiteY57" fmla="*/ 2311268 h 231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3386455" h="2312693">
                <a:moveTo>
                  <a:pt x="0" y="0"/>
                </a:moveTo>
                <a:cubicBezTo>
                  <a:pt x="38136" y="3814"/>
                  <a:pt x="76204" y="8385"/>
                  <a:pt x="114408" y="11442"/>
                </a:cubicBezTo>
                <a:cubicBezTo>
                  <a:pt x="171556" y="16014"/>
                  <a:pt x="228993" y="16984"/>
                  <a:pt x="286019" y="22884"/>
                </a:cubicBezTo>
                <a:cubicBezTo>
                  <a:pt x="339665" y="28434"/>
                  <a:pt x="392799" y="38140"/>
                  <a:pt x="446189" y="45768"/>
                </a:cubicBezTo>
                <a:cubicBezTo>
                  <a:pt x="472884" y="49582"/>
                  <a:pt x="499313" y="56711"/>
                  <a:pt x="526274" y="57210"/>
                </a:cubicBezTo>
                <a:lnTo>
                  <a:pt x="1144073" y="68652"/>
                </a:lnTo>
                <a:cubicBezTo>
                  <a:pt x="1166954" y="76280"/>
                  <a:pt x="1195663" y="74479"/>
                  <a:pt x="1212717" y="91535"/>
                </a:cubicBezTo>
                <a:cubicBezTo>
                  <a:pt x="1245322" y="124142"/>
                  <a:pt x="1226624" y="108435"/>
                  <a:pt x="1269921" y="137303"/>
                </a:cubicBezTo>
                <a:cubicBezTo>
                  <a:pt x="1277548" y="148745"/>
                  <a:pt x="1284212" y="160891"/>
                  <a:pt x="1292802" y="171629"/>
                </a:cubicBezTo>
                <a:cubicBezTo>
                  <a:pt x="1299540" y="180053"/>
                  <a:pt x="1310134" y="185263"/>
                  <a:pt x="1315684" y="194513"/>
                </a:cubicBezTo>
                <a:cubicBezTo>
                  <a:pt x="1321889" y="204855"/>
                  <a:pt x="1321732" y="218051"/>
                  <a:pt x="1327125" y="228838"/>
                </a:cubicBezTo>
                <a:cubicBezTo>
                  <a:pt x="1333274" y="241138"/>
                  <a:pt x="1343857" y="250864"/>
                  <a:pt x="1350006" y="263164"/>
                </a:cubicBezTo>
                <a:cubicBezTo>
                  <a:pt x="1359152" y="281459"/>
                  <a:pt x="1367998" y="326143"/>
                  <a:pt x="1372887" y="343258"/>
                </a:cubicBezTo>
                <a:cubicBezTo>
                  <a:pt x="1376200" y="354855"/>
                  <a:pt x="1380514" y="366141"/>
                  <a:pt x="1384328" y="377583"/>
                </a:cubicBezTo>
                <a:cubicBezTo>
                  <a:pt x="1388142" y="419537"/>
                  <a:pt x="1390202" y="461688"/>
                  <a:pt x="1395769" y="503445"/>
                </a:cubicBezTo>
                <a:cubicBezTo>
                  <a:pt x="1397847" y="519032"/>
                  <a:pt x="1405695" y="533560"/>
                  <a:pt x="1407210" y="549212"/>
                </a:cubicBezTo>
                <a:cubicBezTo>
                  <a:pt x="1417155" y="651991"/>
                  <a:pt x="1430091" y="858144"/>
                  <a:pt x="1430091" y="858144"/>
                </a:cubicBezTo>
                <a:cubicBezTo>
                  <a:pt x="1426277" y="934423"/>
                  <a:pt x="1425265" y="1010894"/>
                  <a:pt x="1418650" y="1086982"/>
                </a:cubicBezTo>
                <a:cubicBezTo>
                  <a:pt x="1417605" y="1098997"/>
                  <a:pt x="1412603" y="1110520"/>
                  <a:pt x="1407210" y="1121308"/>
                </a:cubicBezTo>
                <a:cubicBezTo>
                  <a:pt x="1387902" y="1159929"/>
                  <a:pt x="1380462" y="1161757"/>
                  <a:pt x="1338565" y="1178518"/>
                </a:cubicBezTo>
                <a:cubicBezTo>
                  <a:pt x="1316171" y="1187477"/>
                  <a:pt x="1269921" y="1201402"/>
                  <a:pt x="1269921" y="1201402"/>
                </a:cubicBezTo>
                <a:cubicBezTo>
                  <a:pt x="1205090" y="1197588"/>
                  <a:pt x="1138825" y="1204050"/>
                  <a:pt x="1075429" y="1189960"/>
                </a:cubicBezTo>
                <a:cubicBezTo>
                  <a:pt x="1063655" y="1187343"/>
                  <a:pt x="1063988" y="1167695"/>
                  <a:pt x="1063988" y="1155634"/>
                </a:cubicBezTo>
                <a:cubicBezTo>
                  <a:pt x="1063988" y="1128665"/>
                  <a:pt x="1064477" y="1100185"/>
                  <a:pt x="1075429" y="1075540"/>
                </a:cubicBezTo>
                <a:cubicBezTo>
                  <a:pt x="1085667" y="1052501"/>
                  <a:pt x="1138912" y="1046196"/>
                  <a:pt x="1155514" y="1041215"/>
                </a:cubicBezTo>
                <a:cubicBezTo>
                  <a:pt x="1294782" y="999430"/>
                  <a:pt x="1164442" y="1033262"/>
                  <a:pt x="1269921" y="1006889"/>
                </a:cubicBezTo>
                <a:cubicBezTo>
                  <a:pt x="1300430" y="1010703"/>
                  <a:pt x="1333457" y="1005607"/>
                  <a:pt x="1361447" y="1018331"/>
                </a:cubicBezTo>
                <a:cubicBezTo>
                  <a:pt x="1417861" y="1043977"/>
                  <a:pt x="1380343" y="1064837"/>
                  <a:pt x="1407210" y="1098424"/>
                </a:cubicBezTo>
                <a:cubicBezTo>
                  <a:pt x="1423340" y="1118588"/>
                  <a:pt x="1453242" y="1125212"/>
                  <a:pt x="1475854" y="1132750"/>
                </a:cubicBezTo>
                <a:cubicBezTo>
                  <a:pt x="1479668" y="1159448"/>
                  <a:pt x="1482471" y="1186309"/>
                  <a:pt x="1487295" y="1212843"/>
                </a:cubicBezTo>
                <a:cubicBezTo>
                  <a:pt x="1490108" y="1228315"/>
                  <a:pt x="1494217" y="1243549"/>
                  <a:pt x="1498735" y="1258611"/>
                </a:cubicBezTo>
                <a:cubicBezTo>
                  <a:pt x="1514268" y="1310394"/>
                  <a:pt x="1504314" y="1333788"/>
                  <a:pt x="1555939" y="1338705"/>
                </a:cubicBezTo>
                <a:cubicBezTo>
                  <a:pt x="1624379" y="1345224"/>
                  <a:pt x="1693228" y="1346333"/>
                  <a:pt x="1761872" y="1350147"/>
                </a:cubicBezTo>
                <a:cubicBezTo>
                  <a:pt x="1806079" y="1364883"/>
                  <a:pt x="1798176" y="1363825"/>
                  <a:pt x="1853398" y="1373030"/>
                </a:cubicBezTo>
                <a:cubicBezTo>
                  <a:pt x="1879997" y="1377464"/>
                  <a:pt x="1907041" y="1379183"/>
                  <a:pt x="1933483" y="1384472"/>
                </a:cubicBezTo>
                <a:cubicBezTo>
                  <a:pt x="1964320" y="1390640"/>
                  <a:pt x="2025009" y="1407356"/>
                  <a:pt x="2025009" y="1407356"/>
                </a:cubicBezTo>
                <a:cubicBezTo>
                  <a:pt x="2036450" y="1422612"/>
                  <a:pt x="2049871" y="1436567"/>
                  <a:pt x="2059331" y="1453124"/>
                </a:cubicBezTo>
                <a:cubicBezTo>
                  <a:pt x="2070955" y="1473469"/>
                  <a:pt x="2078027" y="1527915"/>
                  <a:pt x="2082212" y="1544659"/>
                </a:cubicBezTo>
                <a:cubicBezTo>
                  <a:pt x="2085137" y="1556360"/>
                  <a:pt x="2089839" y="1567543"/>
                  <a:pt x="2093653" y="1578985"/>
                </a:cubicBezTo>
                <a:cubicBezTo>
                  <a:pt x="2097467" y="1742986"/>
                  <a:pt x="2094419" y="1907290"/>
                  <a:pt x="2105094" y="2070987"/>
                </a:cubicBezTo>
                <a:cubicBezTo>
                  <a:pt x="2107914" y="2114235"/>
                  <a:pt x="2173582" y="2120517"/>
                  <a:pt x="2196620" y="2128197"/>
                </a:cubicBezTo>
                <a:lnTo>
                  <a:pt x="2230942" y="2139639"/>
                </a:lnTo>
                <a:cubicBezTo>
                  <a:pt x="2257637" y="2135825"/>
                  <a:pt x="2286386" y="2139150"/>
                  <a:pt x="2311027" y="2128197"/>
                </a:cubicBezTo>
                <a:cubicBezTo>
                  <a:pt x="2323593" y="2122612"/>
                  <a:pt x="2333908" y="2107622"/>
                  <a:pt x="2333908" y="2093871"/>
                </a:cubicBezTo>
                <a:cubicBezTo>
                  <a:pt x="2333908" y="2051986"/>
                  <a:pt x="2326506" y="1972047"/>
                  <a:pt x="2288146" y="1933684"/>
                </a:cubicBezTo>
                <a:cubicBezTo>
                  <a:pt x="2278423" y="1923960"/>
                  <a:pt x="2265264" y="1918429"/>
                  <a:pt x="2253823" y="1910801"/>
                </a:cubicBezTo>
                <a:cubicBezTo>
                  <a:pt x="2234755" y="1914615"/>
                  <a:pt x="2211969" y="1910303"/>
                  <a:pt x="2196620" y="1922242"/>
                </a:cubicBezTo>
                <a:cubicBezTo>
                  <a:pt x="2174912" y="1939128"/>
                  <a:pt x="2150857" y="1990894"/>
                  <a:pt x="2150857" y="1990894"/>
                </a:cubicBezTo>
                <a:cubicBezTo>
                  <a:pt x="2147043" y="2006150"/>
                  <a:pt x="2143736" y="2021542"/>
                  <a:pt x="2139416" y="2036662"/>
                </a:cubicBezTo>
                <a:cubicBezTo>
                  <a:pt x="2126607" y="2081496"/>
                  <a:pt x="2110259" y="2092760"/>
                  <a:pt x="2139416" y="2151081"/>
                </a:cubicBezTo>
                <a:cubicBezTo>
                  <a:pt x="2144809" y="2161868"/>
                  <a:pt x="2162142" y="2159210"/>
                  <a:pt x="2173738" y="2162523"/>
                </a:cubicBezTo>
                <a:cubicBezTo>
                  <a:pt x="2188857" y="2166843"/>
                  <a:pt x="2203808" y="2172984"/>
                  <a:pt x="2219501" y="2173965"/>
                </a:cubicBezTo>
                <a:cubicBezTo>
                  <a:pt x="2326141" y="2180631"/>
                  <a:pt x="2433062" y="2181593"/>
                  <a:pt x="2539842" y="2185407"/>
                </a:cubicBezTo>
                <a:lnTo>
                  <a:pt x="2642808" y="2219732"/>
                </a:lnTo>
                <a:lnTo>
                  <a:pt x="2677130" y="2231174"/>
                </a:lnTo>
                <a:cubicBezTo>
                  <a:pt x="2795271" y="2349325"/>
                  <a:pt x="2678786" y="2243305"/>
                  <a:pt x="3100437" y="2265500"/>
                </a:cubicBezTo>
                <a:cubicBezTo>
                  <a:pt x="3141233" y="2267647"/>
                  <a:pt x="3162607" y="2309121"/>
                  <a:pt x="3203404" y="2311268"/>
                </a:cubicBezTo>
                <a:cubicBezTo>
                  <a:pt x="3264337" y="2314475"/>
                  <a:pt x="3325438" y="2311268"/>
                  <a:pt x="3386455" y="2311268"/>
                </a:cubicBezTo>
              </a:path>
            </a:pathLst>
          </a:custGeom>
          <a:ln w="381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1672524" y="1877448"/>
            <a:ext cx="3516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LN</a:t>
            </a:r>
            <a:r>
              <a:rPr lang="en-US" baseline="-25000" dirty="0" smtClean="0"/>
              <a:t>2</a:t>
            </a:r>
            <a:r>
              <a:rPr lang="en-US" dirty="0" smtClean="0"/>
              <a:t> hoses: </a:t>
            </a:r>
            <a:r>
              <a:rPr lang="en-US" dirty="0" smtClean="0">
                <a:solidFill>
                  <a:schemeClr val="accent4"/>
                </a:solidFill>
              </a:rPr>
              <a:t>Supply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chemeClr val="accent6"/>
                </a:solidFill>
              </a:rPr>
              <a:t>return</a:t>
            </a:r>
          </a:p>
          <a:p>
            <a:endParaRPr lang="en-US" dirty="0"/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1101977" y="2995182"/>
            <a:ext cx="0" cy="41863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2144013" y="3984979"/>
            <a:ext cx="0" cy="41863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1899160" y="4460825"/>
            <a:ext cx="65212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-31115" y="3024318"/>
            <a:ext cx="1229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Actuators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890279" y="4010460"/>
            <a:ext cx="1229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Sensors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183052" y="5469238"/>
            <a:ext cx="87407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Extra stage, A, in parallel with stage 1 carries hose. Stage A is actuated to follow stage 2 so the hose has does not short seismic isolation. Stage A sensor noise is set by the stage 2 isolation requirement (so it follows stage 2 and not the sensor noise).</a:t>
            </a:r>
            <a:endParaRPr lang="en-US" dirty="0"/>
          </a:p>
        </p:txBody>
      </p:sp>
      <p:sp>
        <p:nvSpPr>
          <p:cNvPr id="63" name="Freeform 62"/>
          <p:cNvSpPr/>
          <p:nvPr/>
        </p:nvSpPr>
        <p:spPr>
          <a:xfrm>
            <a:off x="3649591" y="4382255"/>
            <a:ext cx="515072" cy="617863"/>
          </a:xfrm>
          <a:custGeom>
            <a:avLst/>
            <a:gdLst>
              <a:gd name="connsiteX0" fmla="*/ 0 w 515072"/>
              <a:gd name="connsiteY0" fmla="*/ 0 h 617863"/>
              <a:gd name="connsiteX1" fmla="*/ 57204 w 515072"/>
              <a:gd name="connsiteY1" fmla="*/ 22884 h 617863"/>
              <a:gd name="connsiteX2" fmla="*/ 80086 w 515072"/>
              <a:gd name="connsiteY2" fmla="*/ 45768 h 617863"/>
              <a:gd name="connsiteX3" fmla="*/ 125848 w 515072"/>
              <a:gd name="connsiteY3" fmla="*/ 80093 h 617863"/>
              <a:gd name="connsiteX4" fmla="*/ 148730 w 515072"/>
              <a:gd name="connsiteY4" fmla="*/ 102977 h 617863"/>
              <a:gd name="connsiteX5" fmla="*/ 183052 w 515072"/>
              <a:gd name="connsiteY5" fmla="*/ 114419 h 617863"/>
              <a:gd name="connsiteX6" fmla="*/ 205934 w 515072"/>
              <a:gd name="connsiteY6" fmla="*/ 137303 h 617863"/>
              <a:gd name="connsiteX7" fmla="*/ 228815 w 515072"/>
              <a:gd name="connsiteY7" fmla="*/ 183071 h 617863"/>
              <a:gd name="connsiteX8" fmla="*/ 286019 w 515072"/>
              <a:gd name="connsiteY8" fmla="*/ 228838 h 617863"/>
              <a:gd name="connsiteX9" fmla="*/ 308900 w 515072"/>
              <a:gd name="connsiteY9" fmla="*/ 274606 h 617863"/>
              <a:gd name="connsiteX10" fmla="*/ 343222 w 515072"/>
              <a:gd name="connsiteY10" fmla="*/ 286048 h 617863"/>
              <a:gd name="connsiteX11" fmla="*/ 388985 w 515072"/>
              <a:gd name="connsiteY11" fmla="*/ 354699 h 617863"/>
              <a:gd name="connsiteX12" fmla="*/ 411867 w 515072"/>
              <a:gd name="connsiteY12" fmla="*/ 389025 h 617863"/>
              <a:gd name="connsiteX13" fmla="*/ 434748 w 515072"/>
              <a:gd name="connsiteY13" fmla="*/ 434793 h 617863"/>
              <a:gd name="connsiteX14" fmla="*/ 457630 w 515072"/>
              <a:gd name="connsiteY14" fmla="*/ 457677 h 617863"/>
              <a:gd name="connsiteX15" fmla="*/ 480511 w 515072"/>
              <a:gd name="connsiteY15" fmla="*/ 526328 h 617863"/>
              <a:gd name="connsiteX16" fmla="*/ 491952 w 515072"/>
              <a:gd name="connsiteY16" fmla="*/ 560654 h 617863"/>
              <a:gd name="connsiteX17" fmla="*/ 514833 w 515072"/>
              <a:gd name="connsiteY17" fmla="*/ 617863 h 61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5072" h="617863">
                <a:moveTo>
                  <a:pt x="0" y="0"/>
                </a:moveTo>
                <a:cubicBezTo>
                  <a:pt x="19068" y="7628"/>
                  <a:pt x="39373" y="12694"/>
                  <a:pt x="57204" y="22884"/>
                </a:cubicBezTo>
                <a:cubicBezTo>
                  <a:pt x="66570" y="28236"/>
                  <a:pt x="71799" y="38862"/>
                  <a:pt x="80086" y="45768"/>
                </a:cubicBezTo>
                <a:cubicBezTo>
                  <a:pt x="94734" y="57976"/>
                  <a:pt x="111200" y="67885"/>
                  <a:pt x="125848" y="80093"/>
                </a:cubicBezTo>
                <a:cubicBezTo>
                  <a:pt x="134135" y="86999"/>
                  <a:pt x="139480" y="97427"/>
                  <a:pt x="148730" y="102977"/>
                </a:cubicBezTo>
                <a:cubicBezTo>
                  <a:pt x="159071" y="109182"/>
                  <a:pt x="171611" y="110605"/>
                  <a:pt x="183052" y="114419"/>
                </a:cubicBezTo>
                <a:cubicBezTo>
                  <a:pt x="190679" y="122047"/>
                  <a:pt x="199951" y="128327"/>
                  <a:pt x="205934" y="137303"/>
                </a:cubicBezTo>
                <a:cubicBezTo>
                  <a:pt x="215394" y="151495"/>
                  <a:pt x="217584" y="170234"/>
                  <a:pt x="228815" y="183071"/>
                </a:cubicBezTo>
                <a:cubicBezTo>
                  <a:pt x="244895" y="201450"/>
                  <a:pt x="266951" y="213582"/>
                  <a:pt x="286019" y="228838"/>
                </a:cubicBezTo>
                <a:cubicBezTo>
                  <a:pt x="293646" y="244094"/>
                  <a:pt x="296840" y="262545"/>
                  <a:pt x="308900" y="274606"/>
                </a:cubicBezTo>
                <a:cubicBezTo>
                  <a:pt x="317427" y="283134"/>
                  <a:pt x="334695" y="277520"/>
                  <a:pt x="343222" y="286048"/>
                </a:cubicBezTo>
                <a:cubicBezTo>
                  <a:pt x="362668" y="305496"/>
                  <a:pt x="373731" y="331815"/>
                  <a:pt x="388985" y="354699"/>
                </a:cubicBezTo>
                <a:cubicBezTo>
                  <a:pt x="396612" y="366141"/>
                  <a:pt x="405718" y="376725"/>
                  <a:pt x="411867" y="389025"/>
                </a:cubicBezTo>
                <a:cubicBezTo>
                  <a:pt x="419494" y="404281"/>
                  <a:pt x="425288" y="420601"/>
                  <a:pt x="434748" y="434793"/>
                </a:cubicBezTo>
                <a:cubicBezTo>
                  <a:pt x="440731" y="443769"/>
                  <a:pt x="450003" y="450049"/>
                  <a:pt x="457630" y="457677"/>
                </a:cubicBezTo>
                <a:lnTo>
                  <a:pt x="480511" y="526328"/>
                </a:lnTo>
                <a:cubicBezTo>
                  <a:pt x="484325" y="537770"/>
                  <a:pt x="485262" y="550618"/>
                  <a:pt x="491952" y="560654"/>
                </a:cubicBezTo>
                <a:cubicBezTo>
                  <a:pt x="519064" y="601327"/>
                  <a:pt x="514833" y="581229"/>
                  <a:pt x="514833" y="617863"/>
                </a:cubicBezTo>
              </a:path>
            </a:pathLst>
          </a:custGeom>
          <a:ln w="381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271462" y="1585060"/>
            <a:ext cx="45719" cy="84901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6" name="TextBox 55"/>
          <p:cNvSpPr txBox="1"/>
          <p:nvPr/>
        </p:nvSpPr>
        <p:spPr>
          <a:xfrm>
            <a:off x="902612" y="1449472"/>
            <a:ext cx="2292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Vacuum flange</a:t>
            </a:r>
            <a:endParaRPr lang="en-US" dirty="0"/>
          </a:p>
        </p:txBody>
      </p:sp>
      <p:cxnSp>
        <p:nvCxnSpPr>
          <p:cNvPr id="58" name="Straight Arrow Connector 57"/>
          <p:cNvCxnSpPr>
            <a:stCxn id="56" idx="1"/>
            <a:endCxn id="54" idx="1"/>
          </p:cNvCxnSpPr>
          <p:nvPr/>
        </p:nvCxnSpPr>
        <p:spPr>
          <a:xfrm flipH="1">
            <a:off x="271462" y="1634138"/>
            <a:ext cx="631150" cy="37542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Freeform 63"/>
          <p:cNvSpPr/>
          <p:nvPr/>
        </p:nvSpPr>
        <p:spPr>
          <a:xfrm>
            <a:off x="332909" y="1941144"/>
            <a:ext cx="3386455" cy="2312693"/>
          </a:xfrm>
          <a:custGeom>
            <a:avLst/>
            <a:gdLst>
              <a:gd name="connsiteX0" fmla="*/ 0 w 3386455"/>
              <a:gd name="connsiteY0" fmla="*/ 0 h 2312693"/>
              <a:gd name="connsiteX1" fmla="*/ 114408 w 3386455"/>
              <a:gd name="connsiteY1" fmla="*/ 11442 h 2312693"/>
              <a:gd name="connsiteX2" fmla="*/ 286019 w 3386455"/>
              <a:gd name="connsiteY2" fmla="*/ 22884 h 2312693"/>
              <a:gd name="connsiteX3" fmla="*/ 446189 w 3386455"/>
              <a:gd name="connsiteY3" fmla="*/ 45768 h 2312693"/>
              <a:gd name="connsiteX4" fmla="*/ 526274 w 3386455"/>
              <a:gd name="connsiteY4" fmla="*/ 57210 h 2312693"/>
              <a:gd name="connsiteX5" fmla="*/ 1144073 w 3386455"/>
              <a:gd name="connsiteY5" fmla="*/ 68652 h 2312693"/>
              <a:gd name="connsiteX6" fmla="*/ 1212717 w 3386455"/>
              <a:gd name="connsiteY6" fmla="*/ 91535 h 2312693"/>
              <a:gd name="connsiteX7" fmla="*/ 1269921 w 3386455"/>
              <a:gd name="connsiteY7" fmla="*/ 137303 h 2312693"/>
              <a:gd name="connsiteX8" fmla="*/ 1292802 w 3386455"/>
              <a:gd name="connsiteY8" fmla="*/ 171629 h 2312693"/>
              <a:gd name="connsiteX9" fmla="*/ 1315684 w 3386455"/>
              <a:gd name="connsiteY9" fmla="*/ 194513 h 2312693"/>
              <a:gd name="connsiteX10" fmla="*/ 1327125 w 3386455"/>
              <a:gd name="connsiteY10" fmla="*/ 228838 h 2312693"/>
              <a:gd name="connsiteX11" fmla="*/ 1350006 w 3386455"/>
              <a:gd name="connsiteY11" fmla="*/ 263164 h 2312693"/>
              <a:gd name="connsiteX12" fmla="*/ 1372887 w 3386455"/>
              <a:gd name="connsiteY12" fmla="*/ 343258 h 2312693"/>
              <a:gd name="connsiteX13" fmla="*/ 1384328 w 3386455"/>
              <a:gd name="connsiteY13" fmla="*/ 377583 h 2312693"/>
              <a:gd name="connsiteX14" fmla="*/ 1395769 w 3386455"/>
              <a:gd name="connsiteY14" fmla="*/ 503445 h 2312693"/>
              <a:gd name="connsiteX15" fmla="*/ 1407210 w 3386455"/>
              <a:gd name="connsiteY15" fmla="*/ 549212 h 2312693"/>
              <a:gd name="connsiteX16" fmla="*/ 1430091 w 3386455"/>
              <a:gd name="connsiteY16" fmla="*/ 858144 h 2312693"/>
              <a:gd name="connsiteX17" fmla="*/ 1418650 w 3386455"/>
              <a:gd name="connsiteY17" fmla="*/ 1086982 h 2312693"/>
              <a:gd name="connsiteX18" fmla="*/ 1407210 w 3386455"/>
              <a:gd name="connsiteY18" fmla="*/ 1121308 h 2312693"/>
              <a:gd name="connsiteX19" fmla="*/ 1338565 w 3386455"/>
              <a:gd name="connsiteY19" fmla="*/ 1178518 h 2312693"/>
              <a:gd name="connsiteX20" fmla="*/ 1269921 w 3386455"/>
              <a:gd name="connsiteY20" fmla="*/ 1201402 h 2312693"/>
              <a:gd name="connsiteX21" fmla="*/ 1075429 w 3386455"/>
              <a:gd name="connsiteY21" fmla="*/ 1189960 h 2312693"/>
              <a:gd name="connsiteX22" fmla="*/ 1063988 w 3386455"/>
              <a:gd name="connsiteY22" fmla="*/ 1155634 h 2312693"/>
              <a:gd name="connsiteX23" fmla="*/ 1075429 w 3386455"/>
              <a:gd name="connsiteY23" fmla="*/ 1075540 h 2312693"/>
              <a:gd name="connsiteX24" fmla="*/ 1155514 w 3386455"/>
              <a:gd name="connsiteY24" fmla="*/ 1041215 h 2312693"/>
              <a:gd name="connsiteX25" fmla="*/ 1269921 w 3386455"/>
              <a:gd name="connsiteY25" fmla="*/ 1006889 h 2312693"/>
              <a:gd name="connsiteX26" fmla="*/ 1361447 w 3386455"/>
              <a:gd name="connsiteY26" fmla="*/ 1018331 h 2312693"/>
              <a:gd name="connsiteX27" fmla="*/ 1407210 w 3386455"/>
              <a:gd name="connsiteY27" fmla="*/ 1098424 h 2312693"/>
              <a:gd name="connsiteX28" fmla="*/ 1475854 w 3386455"/>
              <a:gd name="connsiteY28" fmla="*/ 1132750 h 2312693"/>
              <a:gd name="connsiteX29" fmla="*/ 1487295 w 3386455"/>
              <a:gd name="connsiteY29" fmla="*/ 1212843 h 2312693"/>
              <a:gd name="connsiteX30" fmla="*/ 1498735 w 3386455"/>
              <a:gd name="connsiteY30" fmla="*/ 1258611 h 2312693"/>
              <a:gd name="connsiteX31" fmla="*/ 1555939 w 3386455"/>
              <a:gd name="connsiteY31" fmla="*/ 1338705 h 2312693"/>
              <a:gd name="connsiteX32" fmla="*/ 1761872 w 3386455"/>
              <a:gd name="connsiteY32" fmla="*/ 1350147 h 2312693"/>
              <a:gd name="connsiteX33" fmla="*/ 1853398 w 3386455"/>
              <a:gd name="connsiteY33" fmla="*/ 1373030 h 2312693"/>
              <a:gd name="connsiteX34" fmla="*/ 1933483 w 3386455"/>
              <a:gd name="connsiteY34" fmla="*/ 1384472 h 2312693"/>
              <a:gd name="connsiteX35" fmla="*/ 2025009 w 3386455"/>
              <a:gd name="connsiteY35" fmla="*/ 1407356 h 2312693"/>
              <a:gd name="connsiteX36" fmla="*/ 2059331 w 3386455"/>
              <a:gd name="connsiteY36" fmla="*/ 1453124 h 2312693"/>
              <a:gd name="connsiteX37" fmla="*/ 2082212 w 3386455"/>
              <a:gd name="connsiteY37" fmla="*/ 1544659 h 2312693"/>
              <a:gd name="connsiteX38" fmla="*/ 2093653 w 3386455"/>
              <a:gd name="connsiteY38" fmla="*/ 1578985 h 2312693"/>
              <a:gd name="connsiteX39" fmla="*/ 2105094 w 3386455"/>
              <a:gd name="connsiteY39" fmla="*/ 2070987 h 2312693"/>
              <a:gd name="connsiteX40" fmla="*/ 2196620 w 3386455"/>
              <a:gd name="connsiteY40" fmla="*/ 2128197 h 2312693"/>
              <a:gd name="connsiteX41" fmla="*/ 2230942 w 3386455"/>
              <a:gd name="connsiteY41" fmla="*/ 2139639 h 2312693"/>
              <a:gd name="connsiteX42" fmla="*/ 2311027 w 3386455"/>
              <a:gd name="connsiteY42" fmla="*/ 2128197 h 2312693"/>
              <a:gd name="connsiteX43" fmla="*/ 2333908 w 3386455"/>
              <a:gd name="connsiteY43" fmla="*/ 2093871 h 2312693"/>
              <a:gd name="connsiteX44" fmla="*/ 2288146 w 3386455"/>
              <a:gd name="connsiteY44" fmla="*/ 1933684 h 2312693"/>
              <a:gd name="connsiteX45" fmla="*/ 2253823 w 3386455"/>
              <a:gd name="connsiteY45" fmla="*/ 1910801 h 2312693"/>
              <a:gd name="connsiteX46" fmla="*/ 2196620 w 3386455"/>
              <a:gd name="connsiteY46" fmla="*/ 1922242 h 2312693"/>
              <a:gd name="connsiteX47" fmla="*/ 2150857 w 3386455"/>
              <a:gd name="connsiteY47" fmla="*/ 1990894 h 2312693"/>
              <a:gd name="connsiteX48" fmla="*/ 2139416 w 3386455"/>
              <a:gd name="connsiteY48" fmla="*/ 2036662 h 2312693"/>
              <a:gd name="connsiteX49" fmla="*/ 2139416 w 3386455"/>
              <a:gd name="connsiteY49" fmla="*/ 2151081 h 2312693"/>
              <a:gd name="connsiteX50" fmla="*/ 2173738 w 3386455"/>
              <a:gd name="connsiteY50" fmla="*/ 2162523 h 2312693"/>
              <a:gd name="connsiteX51" fmla="*/ 2219501 w 3386455"/>
              <a:gd name="connsiteY51" fmla="*/ 2173965 h 2312693"/>
              <a:gd name="connsiteX52" fmla="*/ 2539842 w 3386455"/>
              <a:gd name="connsiteY52" fmla="*/ 2185407 h 2312693"/>
              <a:gd name="connsiteX53" fmla="*/ 2642808 w 3386455"/>
              <a:gd name="connsiteY53" fmla="*/ 2219732 h 2312693"/>
              <a:gd name="connsiteX54" fmla="*/ 2677130 w 3386455"/>
              <a:gd name="connsiteY54" fmla="*/ 2231174 h 2312693"/>
              <a:gd name="connsiteX55" fmla="*/ 3100437 w 3386455"/>
              <a:gd name="connsiteY55" fmla="*/ 2265500 h 2312693"/>
              <a:gd name="connsiteX56" fmla="*/ 3203404 w 3386455"/>
              <a:gd name="connsiteY56" fmla="*/ 2311268 h 2312693"/>
              <a:gd name="connsiteX57" fmla="*/ 3386455 w 3386455"/>
              <a:gd name="connsiteY57" fmla="*/ 2311268 h 231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3386455" h="2312693">
                <a:moveTo>
                  <a:pt x="0" y="0"/>
                </a:moveTo>
                <a:cubicBezTo>
                  <a:pt x="38136" y="3814"/>
                  <a:pt x="76204" y="8385"/>
                  <a:pt x="114408" y="11442"/>
                </a:cubicBezTo>
                <a:cubicBezTo>
                  <a:pt x="171556" y="16014"/>
                  <a:pt x="228993" y="16984"/>
                  <a:pt x="286019" y="22884"/>
                </a:cubicBezTo>
                <a:cubicBezTo>
                  <a:pt x="339665" y="28434"/>
                  <a:pt x="392799" y="38140"/>
                  <a:pt x="446189" y="45768"/>
                </a:cubicBezTo>
                <a:cubicBezTo>
                  <a:pt x="472884" y="49582"/>
                  <a:pt x="499313" y="56711"/>
                  <a:pt x="526274" y="57210"/>
                </a:cubicBezTo>
                <a:lnTo>
                  <a:pt x="1144073" y="68652"/>
                </a:lnTo>
                <a:cubicBezTo>
                  <a:pt x="1166954" y="76280"/>
                  <a:pt x="1195663" y="74479"/>
                  <a:pt x="1212717" y="91535"/>
                </a:cubicBezTo>
                <a:cubicBezTo>
                  <a:pt x="1245322" y="124142"/>
                  <a:pt x="1226624" y="108435"/>
                  <a:pt x="1269921" y="137303"/>
                </a:cubicBezTo>
                <a:cubicBezTo>
                  <a:pt x="1277548" y="148745"/>
                  <a:pt x="1284212" y="160891"/>
                  <a:pt x="1292802" y="171629"/>
                </a:cubicBezTo>
                <a:cubicBezTo>
                  <a:pt x="1299540" y="180053"/>
                  <a:pt x="1310134" y="185263"/>
                  <a:pt x="1315684" y="194513"/>
                </a:cubicBezTo>
                <a:cubicBezTo>
                  <a:pt x="1321889" y="204855"/>
                  <a:pt x="1321732" y="218051"/>
                  <a:pt x="1327125" y="228838"/>
                </a:cubicBezTo>
                <a:cubicBezTo>
                  <a:pt x="1333274" y="241138"/>
                  <a:pt x="1343857" y="250864"/>
                  <a:pt x="1350006" y="263164"/>
                </a:cubicBezTo>
                <a:cubicBezTo>
                  <a:pt x="1359152" y="281459"/>
                  <a:pt x="1367998" y="326143"/>
                  <a:pt x="1372887" y="343258"/>
                </a:cubicBezTo>
                <a:cubicBezTo>
                  <a:pt x="1376200" y="354855"/>
                  <a:pt x="1380514" y="366141"/>
                  <a:pt x="1384328" y="377583"/>
                </a:cubicBezTo>
                <a:cubicBezTo>
                  <a:pt x="1388142" y="419537"/>
                  <a:pt x="1390202" y="461688"/>
                  <a:pt x="1395769" y="503445"/>
                </a:cubicBezTo>
                <a:cubicBezTo>
                  <a:pt x="1397847" y="519032"/>
                  <a:pt x="1405695" y="533560"/>
                  <a:pt x="1407210" y="549212"/>
                </a:cubicBezTo>
                <a:cubicBezTo>
                  <a:pt x="1417155" y="651991"/>
                  <a:pt x="1430091" y="858144"/>
                  <a:pt x="1430091" y="858144"/>
                </a:cubicBezTo>
                <a:cubicBezTo>
                  <a:pt x="1426277" y="934423"/>
                  <a:pt x="1425265" y="1010894"/>
                  <a:pt x="1418650" y="1086982"/>
                </a:cubicBezTo>
                <a:cubicBezTo>
                  <a:pt x="1417605" y="1098997"/>
                  <a:pt x="1412603" y="1110520"/>
                  <a:pt x="1407210" y="1121308"/>
                </a:cubicBezTo>
                <a:cubicBezTo>
                  <a:pt x="1387902" y="1159929"/>
                  <a:pt x="1380462" y="1161757"/>
                  <a:pt x="1338565" y="1178518"/>
                </a:cubicBezTo>
                <a:cubicBezTo>
                  <a:pt x="1316171" y="1187477"/>
                  <a:pt x="1269921" y="1201402"/>
                  <a:pt x="1269921" y="1201402"/>
                </a:cubicBezTo>
                <a:cubicBezTo>
                  <a:pt x="1205090" y="1197588"/>
                  <a:pt x="1138825" y="1204050"/>
                  <a:pt x="1075429" y="1189960"/>
                </a:cubicBezTo>
                <a:cubicBezTo>
                  <a:pt x="1063655" y="1187343"/>
                  <a:pt x="1063988" y="1167695"/>
                  <a:pt x="1063988" y="1155634"/>
                </a:cubicBezTo>
                <a:cubicBezTo>
                  <a:pt x="1063988" y="1128665"/>
                  <a:pt x="1064477" y="1100185"/>
                  <a:pt x="1075429" y="1075540"/>
                </a:cubicBezTo>
                <a:cubicBezTo>
                  <a:pt x="1085667" y="1052501"/>
                  <a:pt x="1138912" y="1046196"/>
                  <a:pt x="1155514" y="1041215"/>
                </a:cubicBezTo>
                <a:cubicBezTo>
                  <a:pt x="1294782" y="999430"/>
                  <a:pt x="1164442" y="1033262"/>
                  <a:pt x="1269921" y="1006889"/>
                </a:cubicBezTo>
                <a:cubicBezTo>
                  <a:pt x="1300430" y="1010703"/>
                  <a:pt x="1333457" y="1005607"/>
                  <a:pt x="1361447" y="1018331"/>
                </a:cubicBezTo>
                <a:cubicBezTo>
                  <a:pt x="1417861" y="1043977"/>
                  <a:pt x="1380343" y="1064837"/>
                  <a:pt x="1407210" y="1098424"/>
                </a:cubicBezTo>
                <a:cubicBezTo>
                  <a:pt x="1423340" y="1118588"/>
                  <a:pt x="1453242" y="1125212"/>
                  <a:pt x="1475854" y="1132750"/>
                </a:cubicBezTo>
                <a:cubicBezTo>
                  <a:pt x="1479668" y="1159448"/>
                  <a:pt x="1482471" y="1186309"/>
                  <a:pt x="1487295" y="1212843"/>
                </a:cubicBezTo>
                <a:cubicBezTo>
                  <a:pt x="1490108" y="1228315"/>
                  <a:pt x="1494217" y="1243549"/>
                  <a:pt x="1498735" y="1258611"/>
                </a:cubicBezTo>
                <a:cubicBezTo>
                  <a:pt x="1514268" y="1310394"/>
                  <a:pt x="1504314" y="1333788"/>
                  <a:pt x="1555939" y="1338705"/>
                </a:cubicBezTo>
                <a:cubicBezTo>
                  <a:pt x="1624379" y="1345224"/>
                  <a:pt x="1693228" y="1346333"/>
                  <a:pt x="1761872" y="1350147"/>
                </a:cubicBezTo>
                <a:cubicBezTo>
                  <a:pt x="1806079" y="1364883"/>
                  <a:pt x="1798176" y="1363825"/>
                  <a:pt x="1853398" y="1373030"/>
                </a:cubicBezTo>
                <a:cubicBezTo>
                  <a:pt x="1879997" y="1377464"/>
                  <a:pt x="1907041" y="1379183"/>
                  <a:pt x="1933483" y="1384472"/>
                </a:cubicBezTo>
                <a:cubicBezTo>
                  <a:pt x="1964320" y="1390640"/>
                  <a:pt x="2025009" y="1407356"/>
                  <a:pt x="2025009" y="1407356"/>
                </a:cubicBezTo>
                <a:cubicBezTo>
                  <a:pt x="2036450" y="1422612"/>
                  <a:pt x="2049871" y="1436567"/>
                  <a:pt x="2059331" y="1453124"/>
                </a:cubicBezTo>
                <a:cubicBezTo>
                  <a:pt x="2070955" y="1473469"/>
                  <a:pt x="2078027" y="1527915"/>
                  <a:pt x="2082212" y="1544659"/>
                </a:cubicBezTo>
                <a:cubicBezTo>
                  <a:pt x="2085137" y="1556360"/>
                  <a:pt x="2089839" y="1567543"/>
                  <a:pt x="2093653" y="1578985"/>
                </a:cubicBezTo>
                <a:cubicBezTo>
                  <a:pt x="2097467" y="1742986"/>
                  <a:pt x="2094419" y="1907290"/>
                  <a:pt x="2105094" y="2070987"/>
                </a:cubicBezTo>
                <a:cubicBezTo>
                  <a:pt x="2107914" y="2114235"/>
                  <a:pt x="2173582" y="2120517"/>
                  <a:pt x="2196620" y="2128197"/>
                </a:cubicBezTo>
                <a:lnTo>
                  <a:pt x="2230942" y="2139639"/>
                </a:lnTo>
                <a:cubicBezTo>
                  <a:pt x="2257637" y="2135825"/>
                  <a:pt x="2286386" y="2139150"/>
                  <a:pt x="2311027" y="2128197"/>
                </a:cubicBezTo>
                <a:cubicBezTo>
                  <a:pt x="2323593" y="2122612"/>
                  <a:pt x="2333908" y="2107622"/>
                  <a:pt x="2333908" y="2093871"/>
                </a:cubicBezTo>
                <a:cubicBezTo>
                  <a:pt x="2333908" y="2051986"/>
                  <a:pt x="2326506" y="1972047"/>
                  <a:pt x="2288146" y="1933684"/>
                </a:cubicBezTo>
                <a:cubicBezTo>
                  <a:pt x="2278423" y="1923960"/>
                  <a:pt x="2265264" y="1918429"/>
                  <a:pt x="2253823" y="1910801"/>
                </a:cubicBezTo>
                <a:cubicBezTo>
                  <a:pt x="2234755" y="1914615"/>
                  <a:pt x="2211969" y="1910303"/>
                  <a:pt x="2196620" y="1922242"/>
                </a:cubicBezTo>
                <a:cubicBezTo>
                  <a:pt x="2174912" y="1939128"/>
                  <a:pt x="2150857" y="1990894"/>
                  <a:pt x="2150857" y="1990894"/>
                </a:cubicBezTo>
                <a:cubicBezTo>
                  <a:pt x="2147043" y="2006150"/>
                  <a:pt x="2143736" y="2021542"/>
                  <a:pt x="2139416" y="2036662"/>
                </a:cubicBezTo>
                <a:cubicBezTo>
                  <a:pt x="2126607" y="2081496"/>
                  <a:pt x="2110259" y="2092760"/>
                  <a:pt x="2139416" y="2151081"/>
                </a:cubicBezTo>
                <a:cubicBezTo>
                  <a:pt x="2144809" y="2161868"/>
                  <a:pt x="2162142" y="2159210"/>
                  <a:pt x="2173738" y="2162523"/>
                </a:cubicBezTo>
                <a:cubicBezTo>
                  <a:pt x="2188857" y="2166843"/>
                  <a:pt x="2203808" y="2172984"/>
                  <a:pt x="2219501" y="2173965"/>
                </a:cubicBezTo>
                <a:cubicBezTo>
                  <a:pt x="2326141" y="2180631"/>
                  <a:pt x="2433062" y="2181593"/>
                  <a:pt x="2539842" y="2185407"/>
                </a:cubicBezTo>
                <a:lnTo>
                  <a:pt x="2642808" y="2219732"/>
                </a:lnTo>
                <a:lnTo>
                  <a:pt x="2677130" y="2231174"/>
                </a:lnTo>
                <a:cubicBezTo>
                  <a:pt x="2795271" y="2349325"/>
                  <a:pt x="2678786" y="2243305"/>
                  <a:pt x="3100437" y="2265500"/>
                </a:cubicBezTo>
                <a:cubicBezTo>
                  <a:pt x="3141233" y="2267647"/>
                  <a:pt x="3162607" y="2309121"/>
                  <a:pt x="3203404" y="2311268"/>
                </a:cubicBezTo>
                <a:cubicBezTo>
                  <a:pt x="3264337" y="2314475"/>
                  <a:pt x="3325438" y="2311268"/>
                  <a:pt x="3386455" y="2311268"/>
                </a:cubicBezTo>
              </a:path>
            </a:pathLst>
          </a:custGeom>
          <a:ln w="381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/>
          <p:cNvSpPr/>
          <p:nvPr/>
        </p:nvSpPr>
        <p:spPr>
          <a:xfrm>
            <a:off x="3723601" y="4252415"/>
            <a:ext cx="515072" cy="617863"/>
          </a:xfrm>
          <a:custGeom>
            <a:avLst/>
            <a:gdLst>
              <a:gd name="connsiteX0" fmla="*/ 0 w 515072"/>
              <a:gd name="connsiteY0" fmla="*/ 0 h 617863"/>
              <a:gd name="connsiteX1" fmla="*/ 57204 w 515072"/>
              <a:gd name="connsiteY1" fmla="*/ 22884 h 617863"/>
              <a:gd name="connsiteX2" fmla="*/ 80086 w 515072"/>
              <a:gd name="connsiteY2" fmla="*/ 45768 h 617863"/>
              <a:gd name="connsiteX3" fmla="*/ 125848 w 515072"/>
              <a:gd name="connsiteY3" fmla="*/ 80093 h 617863"/>
              <a:gd name="connsiteX4" fmla="*/ 148730 w 515072"/>
              <a:gd name="connsiteY4" fmla="*/ 102977 h 617863"/>
              <a:gd name="connsiteX5" fmla="*/ 183052 w 515072"/>
              <a:gd name="connsiteY5" fmla="*/ 114419 h 617863"/>
              <a:gd name="connsiteX6" fmla="*/ 205934 w 515072"/>
              <a:gd name="connsiteY6" fmla="*/ 137303 h 617863"/>
              <a:gd name="connsiteX7" fmla="*/ 228815 w 515072"/>
              <a:gd name="connsiteY7" fmla="*/ 183071 h 617863"/>
              <a:gd name="connsiteX8" fmla="*/ 286019 w 515072"/>
              <a:gd name="connsiteY8" fmla="*/ 228838 h 617863"/>
              <a:gd name="connsiteX9" fmla="*/ 308900 w 515072"/>
              <a:gd name="connsiteY9" fmla="*/ 274606 h 617863"/>
              <a:gd name="connsiteX10" fmla="*/ 343222 w 515072"/>
              <a:gd name="connsiteY10" fmla="*/ 286048 h 617863"/>
              <a:gd name="connsiteX11" fmla="*/ 388985 w 515072"/>
              <a:gd name="connsiteY11" fmla="*/ 354699 h 617863"/>
              <a:gd name="connsiteX12" fmla="*/ 411867 w 515072"/>
              <a:gd name="connsiteY12" fmla="*/ 389025 h 617863"/>
              <a:gd name="connsiteX13" fmla="*/ 434748 w 515072"/>
              <a:gd name="connsiteY13" fmla="*/ 434793 h 617863"/>
              <a:gd name="connsiteX14" fmla="*/ 457630 w 515072"/>
              <a:gd name="connsiteY14" fmla="*/ 457677 h 617863"/>
              <a:gd name="connsiteX15" fmla="*/ 480511 w 515072"/>
              <a:gd name="connsiteY15" fmla="*/ 526328 h 617863"/>
              <a:gd name="connsiteX16" fmla="*/ 491952 w 515072"/>
              <a:gd name="connsiteY16" fmla="*/ 560654 h 617863"/>
              <a:gd name="connsiteX17" fmla="*/ 514833 w 515072"/>
              <a:gd name="connsiteY17" fmla="*/ 617863 h 61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5072" h="617863">
                <a:moveTo>
                  <a:pt x="0" y="0"/>
                </a:moveTo>
                <a:cubicBezTo>
                  <a:pt x="19068" y="7628"/>
                  <a:pt x="39373" y="12694"/>
                  <a:pt x="57204" y="22884"/>
                </a:cubicBezTo>
                <a:cubicBezTo>
                  <a:pt x="66570" y="28236"/>
                  <a:pt x="71799" y="38862"/>
                  <a:pt x="80086" y="45768"/>
                </a:cubicBezTo>
                <a:cubicBezTo>
                  <a:pt x="94734" y="57976"/>
                  <a:pt x="111200" y="67885"/>
                  <a:pt x="125848" y="80093"/>
                </a:cubicBezTo>
                <a:cubicBezTo>
                  <a:pt x="134135" y="86999"/>
                  <a:pt x="139480" y="97427"/>
                  <a:pt x="148730" y="102977"/>
                </a:cubicBezTo>
                <a:cubicBezTo>
                  <a:pt x="159071" y="109182"/>
                  <a:pt x="171611" y="110605"/>
                  <a:pt x="183052" y="114419"/>
                </a:cubicBezTo>
                <a:cubicBezTo>
                  <a:pt x="190679" y="122047"/>
                  <a:pt x="199951" y="128327"/>
                  <a:pt x="205934" y="137303"/>
                </a:cubicBezTo>
                <a:cubicBezTo>
                  <a:pt x="215394" y="151495"/>
                  <a:pt x="217584" y="170234"/>
                  <a:pt x="228815" y="183071"/>
                </a:cubicBezTo>
                <a:cubicBezTo>
                  <a:pt x="244895" y="201450"/>
                  <a:pt x="266951" y="213582"/>
                  <a:pt x="286019" y="228838"/>
                </a:cubicBezTo>
                <a:cubicBezTo>
                  <a:pt x="293646" y="244094"/>
                  <a:pt x="296840" y="262545"/>
                  <a:pt x="308900" y="274606"/>
                </a:cubicBezTo>
                <a:cubicBezTo>
                  <a:pt x="317427" y="283134"/>
                  <a:pt x="334695" y="277520"/>
                  <a:pt x="343222" y="286048"/>
                </a:cubicBezTo>
                <a:cubicBezTo>
                  <a:pt x="362668" y="305496"/>
                  <a:pt x="373731" y="331815"/>
                  <a:pt x="388985" y="354699"/>
                </a:cubicBezTo>
                <a:cubicBezTo>
                  <a:pt x="396612" y="366141"/>
                  <a:pt x="405718" y="376725"/>
                  <a:pt x="411867" y="389025"/>
                </a:cubicBezTo>
                <a:cubicBezTo>
                  <a:pt x="419494" y="404281"/>
                  <a:pt x="425288" y="420601"/>
                  <a:pt x="434748" y="434793"/>
                </a:cubicBezTo>
                <a:cubicBezTo>
                  <a:pt x="440731" y="443769"/>
                  <a:pt x="450003" y="450049"/>
                  <a:pt x="457630" y="457677"/>
                </a:cubicBezTo>
                <a:lnTo>
                  <a:pt x="480511" y="526328"/>
                </a:lnTo>
                <a:cubicBezTo>
                  <a:pt x="484325" y="537770"/>
                  <a:pt x="485262" y="550618"/>
                  <a:pt x="491952" y="560654"/>
                </a:cubicBezTo>
                <a:cubicBezTo>
                  <a:pt x="519064" y="601327"/>
                  <a:pt x="514833" y="581229"/>
                  <a:pt x="514833" y="617863"/>
                </a:cubicBezTo>
              </a:path>
            </a:pathLst>
          </a:custGeom>
          <a:ln w="381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Rectangle 65"/>
          <p:cNvSpPr/>
          <p:nvPr/>
        </p:nvSpPr>
        <p:spPr>
          <a:xfrm>
            <a:off x="2034941" y="3309126"/>
            <a:ext cx="337526" cy="178552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7" name="TextBox 66"/>
          <p:cNvSpPr txBox="1"/>
          <p:nvPr/>
        </p:nvSpPr>
        <p:spPr>
          <a:xfrm>
            <a:off x="1253214" y="4769500"/>
            <a:ext cx="913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clamps</a:t>
            </a:r>
            <a:endParaRPr lang="en-US" dirty="0"/>
          </a:p>
        </p:txBody>
      </p:sp>
      <p:cxnSp>
        <p:nvCxnSpPr>
          <p:cNvPr id="68" name="Straight Arrow Connector 67"/>
          <p:cNvCxnSpPr>
            <a:stCxn id="67" idx="0"/>
            <a:endCxn id="69" idx="1"/>
          </p:cNvCxnSpPr>
          <p:nvPr/>
        </p:nvCxnSpPr>
        <p:spPr>
          <a:xfrm flipV="1">
            <a:off x="1710106" y="4722460"/>
            <a:ext cx="2227536" cy="470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Rectangle 68"/>
          <p:cNvSpPr/>
          <p:nvPr/>
        </p:nvSpPr>
        <p:spPr>
          <a:xfrm>
            <a:off x="3937642" y="4633184"/>
            <a:ext cx="337526" cy="178552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cxnSp>
        <p:nvCxnSpPr>
          <p:cNvPr id="70" name="Straight Arrow Connector 69"/>
          <p:cNvCxnSpPr>
            <a:stCxn id="67" idx="0"/>
            <a:endCxn id="66" idx="2"/>
          </p:cNvCxnSpPr>
          <p:nvPr/>
        </p:nvCxnSpPr>
        <p:spPr>
          <a:xfrm flipV="1">
            <a:off x="1710106" y="3487678"/>
            <a:ext cx="493598" cy="128182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1541343" y="2338101"/>
            <a:ext cx="337526" cy="178552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BF39-0EDD-F045-A247-C9231CAEE0BD}" type="slidenum">
              <a:rPr lang="en-US" smtClean="0"/>
              <a:t>41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G1400926 - 26 Aug 2014 - Stanford</a:t>
            </a:r>
            <a:endParaRPr lang="en-US"/>
          </a:p>
        </p:txBody>
      </p:sp>
      <p:grpSp>
        <p:nvGrpSpPr>
          <p:cNvPr id="77" name="Group 76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78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2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  <p:pic>
          <p:nvPicPr>
            <p:cNvPr id="79" name="Picture 78" descr="New_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6" y="0"/>
              <a:ext cx="823522" cy="702859"/>
            </a:xfrm>
            <a:prstGeom prst="rect">
              <a:avLst/>
            </a:prstGeom>
          </p:spPr>
        </p:pic>
        <p:pic>
          <p:nvPicPr>
            <p:cNvPr id="80" name="Picture 79" descr="Stanford_University_seal_2003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9912" y="0"/>
              <a:ext cx="704088" cy="704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5509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G1400926 - 26 Aug 2014 - Stanford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3A97-B61A-7C45-878D-96B03E23EA64}" type="slidenum">
              <a:rPr lang="en-US" smtClean="0"/>
              <a:t>42</a:t>
            </a:fld>
            <a:endParaRPr lang="en-US"/>
          </a:p>
        </p:txBody>
      </p:sp>
      <p:pic>
        <p:nvPicPr>
          <p:cNvPr id="7" name="Picture 6" descr="2014-08-19 14.55.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392" y="0"/>
            <a:ext cx="5143500" cy="68580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4108963" y="3000959"/>
            <a:ext cx="174320" cy="4856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4348523" y="2194547"/>
            <a:ext cx="174320" cy="4856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522843" y="1417638"/>
            <a:ext cx="121728" cy="4856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849928" y="4366338"/>
            <a:ext cx="0" cy="5374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913030" y="3515672"/>
            <a:ext cx="151868" cy="4291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5422122" y="3515672"/>
            <a:ext cx="72571" cy="3824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74700" y="4766259"/>
            <a:ext cx="93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Hose shaker</a:t>
            </a:r>
            <a:endParaRPr lang="en-US" dirty="0"/>
          </a:p>
        </p:txBody>
      </p:sp>
      <p:cxnSp>
        <p:nvCxnSpPr>
          <p:cNvPr id="27" name="Straight Arrow Connector 26"/>
          <p:cNvCxnSpPr>
            <a:stCxn id="25" idx="3"/>
          </p:cNvCxnSpPr>
          <p:nvPr/>
        </p:nvCxnSpPr>
        <p:spPr>
          <a:xfrm flipV="1">
            <a:off x="1714500" y="4903756"/>
            <a:ext cx="1231900" cy="185669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57200" y="771307"/>
            <a:ext cx="1054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Water reservoir</a:t>
            </a:r>
            <a:endParaRPr lang="en-US" dirty="0"/>
          </a:p>
        </p:txBody>
      </p:sp>
      <p:cxnSp>
        <p:nvCxnSpPr>
          <p:cNvPr id="31" name="Straight Arrow Connector 30"/>
          <p:cNvCxnSpPr>
            <a:stCxn id="30" idx="3"/>
          </p:cNvCxnSpPr>
          <p:nvPr/>
        </p:nvCxnSpPr>
        <p:spPr>
          <a:xfrm flipV="1">
            <a:off x="1511300" y="558801"/>
            <a:ext cx="1727200" cy="535672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57200" y="1786730"/>
            <a:ext cx="1054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Lift, for flow rate control</a:t>
            </a:r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1511300" y="1417638"/>
            <a:ext cx="1612900" cy="904764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124700" y="3953338"/>
            <a:ext cx="1841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Suspension for </a:t>
            </a:r>
          </a:p>
          <a:p>
            <a:r>
              <a:rPr lang="en-US" dirty="0"/>
              <a:t>m</a:t>
            </a:r>
            <a:r>
              <a:rPr lang="en-US" dirty="0" smtClean="0"/>
              <a:t>echanical isolation of pipe shaking</a:t>
            </a:r>
            <a:endParaRPr lang="en-US" dirty="0"/>
          </a:p>
        </p:txBody>
      </p:sp>
      <p:cxnSp>
        <p:nvCxnSpPr>
          <p:cNvPr id="38" name="Straight Arrow Connector 37"/>
          <p:cNvCxnSpPr>
            <a:stCxn id="37" idx="1"/>
          </p:cNvCxnSpPr>
          <p:nvPr/>
        </p:nvCxnSpPr>
        <p:spPr>
          <a:xfrm flipH="1">
            <a:off x="5080000" y="4553503"/>
            <a:ext cx="2044700" cy="535922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124700" y="5454471"/>
            <a:ext cx="1841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Eddy current damping for suspension</a:t>
            </a:r>
            <a:endParaRPr lang="en-US" dirty="0"/>
          </a:p>
        </p:txBody>
      </p:sp>
      <p:cxnSp>
        <p:nvCxnSpPr>
          <p:cNvPr id="43" name="Straight Arrow Connector 42"/>
          <p:cNvCxnSpPr/>
          <p:nvPr/>
        </p:nvCxnSpPr>
        <p:spPr>
          <a:xfrm flipH="1">
            <a:off x="5194300" y="5963203"/>
            <a:ext cx="1892948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302500" y="2050531"/>
            <a:ext cx="1841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vacuum vibration measurement (not visible) </a:t>
            </a:r>
            <a:endParaRPr lang="en-US" dirty="0"/>
          </a:p>
        </p:txBody>
      </p:sp>
      <p:cxnSp>
        <p:nvCxnSpPr>
          <p:cNvPr id="46" name="Straight Arrow Connector 45"/>
          <p:cNvCxnSpPr/>
          <p:nvPr/>
        </p:nvCxnSpPr>
        <p:spPr>
          <a:xfrm flipH="1" flipV="1">
            <a:off x="6769100" y="1651000"/>
            <a:ext cx="533400" cy="1081998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457200" y="3034297"/>
            <a:ext cx="1054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Water hose</a:t>
            </a:r>
            <a:endParaRPr lang="en-US" dirty="0"/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1511300" y="2857500"/>
            <a:ext cx="2771983" cy="629091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28033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G1400926 - 26 Aug 2014 - Stanford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3A97-B61A-7C45-878D-96B03E23EA64}" type="slidenum">
              <a:rPr lang="en-US" smtClean="0"/>
              <a:t>43</a:t>
            </a:fld>
            <a:endParaRPr lang="en-US"/>
          </a:p>
        </p:txBody>
      </p:sp>
      <p:pic>
        <p:nvPicPr>
          <p:cNvPr id="6" name="Picture 5" descr="2014-08-19 14.12.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915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4906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Problems To Solve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38712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Flexibility of liquid N</a:t>
            </a:r>
            <a:r>
              <a:rPr lang="en-US" baseline="-25000" dirty="0" smtClean="0"/>
              <a:t>2 </a:t>
            </a:r>
            <a:r>
              <a:rPr lang="en-US" dirty="0" smtClean="0"/>
              <a:t>hoses or Cu cables </a:t>
            </a:r>
          </a:p>
          <a:p>
            <a:r>
              <a:rPr lang="en-US" dirty="0" smtClean="0"/>
              <a:t>Temperature/height control of blade springs</a:t>
            </a:r>
          </a:p>
          <a:p>
            <a:r>
              <a:rPr lang="en-US" dirty="0" smtClean="0"/>
              <a:t>Test mass temperature control</a:t>
            </a:r>
          </a:p>
          <a:p>
            <a:r>
              <a:rPr lang="en-US" dirty="0"/>
              <a:t>Test mass temperature </a:t>
            </a:r>
            <a:r>
              <a:rPr lang="en-US" dirty="0" smtClean="0"/>
              <a:t>tolerance</a:t>
            </a:r>
          </a:p>
          <a:p>
            <a:r>
              <a:rPr lang="en-US" dirty="0" smtClean="0"/>
              <a:t>How to measure temperature?</a:t>
            </a:r>
          </a:p>
          <a:p>
            <a:pPr lvl="1"/>
            <a:r>
              <a:rPr lang="en-US" dirty="0" smtClean="0"/>
              <a:t>Measure acoustic modes – Young’s modulus is temp. dependent</a:t>
            </a:r>
          </a:p>
          <a:p>
            <a:pPr lvl="1"/>
            <a:r>
              <a:rPr lang="en-US" dirty="0" smtClean="0"/>
              <a:t>Measure test mass diameter – combined with CTE data gives temperature</a:t>
            </a:r>
          </a:p>
          <a:p>
            <a:pPr lvl="1"/>
            <a:r>
              <a:rPr lang="en-US" dirty="0" smtClean="0"/>
              <a:t>Infrared camera</a:t>
            </a:r>
          </a:p>
          <a:p>
            <a:r>
              <a:rPr lang="en-US" dirty="0" smtClean="0"/>
              <a:t>Emissivity of optical coatings</a:t>
            </a:r>
          </a:p>
          <a:p>
            <a:r>
              <a:rPr lang="en-US" dirty="0" err="1" smtClean="0"/>
              <a:t>Lossiness</a:t>
            </a:r>
            <a:r>
              <a:rPr lang="en-US" dirty="0" smtClean="0"/>
              <a:t> of emissive coatings</a:t>
            </a:r>
          </a:p>
          <a:p>
            <a:r>
              <a:rPr lang="en-US" dirty="0" smtClean="0"/>
              <a:t>Good emissivity estimates/measurements of Si?</a:t>
            </a:r>
          </a:p>
          <a:p>
            <a:r>
              <a:rPr lang="en-US" dirty="0" smtClean="0"/>
              <a:t>Power absorption in Si and Si coatings (ppm, W, </a:t>
            </a:r>
            <a:r>
              <a:rPr lang="en-US" dirty="0" err="1" smtClean="0"/>
              <a:t>etc</a:t>
            </a:r>
            <a:r>
              <a:rPr lang="en-US" dirty="0" smtClean="0"/>
              <a:t>)?</a:t>
            </a:r>
          </a:p>
          <a:p>
            <a:r>
              <a:rPr lang="en-US" dirty="0" smtClean="0"/>
              <a:t>How noisy is flowing laminar liquid nitrogen: seismic, Newtonian?</a:t>
            </a:r>
          </a:p>
          <a:p>
            <a:r>
              <a:rPr lang="en-US" dirty="0" smtClean="0"/>
              <a:t>Optical coating thermal noise at 124 K</a:t>
            </a:r>
          </a:p>
          <a:p>
            <a:r>
              <a:rPr lang="en-US" dirty="0" smtClean="0"/>
              <a:t>How to actuate the test mass – is the ESD out?</a:t>
            </a:r>
          </a:p>
          <a:p>
            <a:r>
              <a:rPr lang="en-US" dirty="0" smtClean="0"/>
              <a:t>Can we put viewports in the heat shield?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6" name="Group 10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36960" cy="8295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8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BF39-0EDD-F045-A247-C9231CAEE0BD}" type="slidenum">
              <a:rPr lang="en-US" smtClean="0"/>
              <a:t>44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G1400926 - 26 Aug 2014 - Stanford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605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 shield mode 1 = 102 Hz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3A97-B61A-7C45-878D-96B03E23EA64}" type="slidenum">
              <a:rPr lang="en-US" smtClean="0"/>
              <a:t>45</a:t>
            </a:fld>
            <a:endParaRPr lang="en-US"/>
          </a:p>
        </p:txBody>
      </p:sp>
      <p:pic>
        <p:nvPicPr>
          <p:cNvPr id="6" name="Picture 5" descr="Mod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1411"/>
            <a:ext cx="9144000" cy="46542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9173" y="6460694"/>
            <a:ext cx="7645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Can increase this frequency with a stiffening ring at the opening of the cylinder.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G1400926 - 26 Aug 2014 - Stanford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106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 shield mode 2 = 145 Hz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3A97-B61A-7C45-878D-96B03E23EA64}" type="slidenum">
              <a:rPr lang="en-US" smtClean="0"/>
              <a:t>46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59173" y="6460694"/>
            <a:ext cx="7645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Can increase this frequency with a stiffening ring at the opening of the cylinder.</a:t>
            </a:r>
            <a:endParaRPr lang="en-US" dirty="0"/>
          </a:p>
        </p:txBody>
      </p:sp>
      <p:pic>
        <p:nvPicPr>
          <p:cNvPr id="3" name="Picture 2" descr="Mod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7904"/>
            <a:ext cx="9144000" cy="461318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G1400926 - 26 Aug 2014 - Stanford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335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Steady state shield temperature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G1400926 - 26 Aug 2014 - Stanford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3A97-B61A-7C45-878D-96B03E23EA64}" type="slidenum">
              <a:rPr lang="en-US" smtClean="0"/>
              <a:t>47</a:t>
            </a:fld>
            <a:endParaRPr lang="en-US"/>
          </a:p>
        </p:txBody>
      </p:sp>
      <p:pic>
        <p:nvPicPr>
          <p:cNvPr id="6" name="Picture 5" descr="who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7577"/>
            <a:ext cx="9144000" cy="487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2009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pedens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11918" r="13693" b="4353"/>
          <a:stretch/>
        </p:blipFill>
        <p:spPr>
          <a:xfrm>
            <a:off x="1" y="1328449"/>
            <a:ext cx="9144000" cy="51158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Influence of LN</a:t>
            </a:r>
            <a:r>
              <a:rPr lang="en-US" baseline="-25000" dirty="0" smtClean="0"/>
              <a:t>2</a:t>
            </a:r>
            <a:r>
              <a:rPr lang="en-US" dirty="0" smtClean="0"/>
              <a:t> pipe spacing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G1400926 - 26 Aug 2014 - Stanford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3A97-B61A-7C45-878D-96B03E23EA64}" type="slidenum">
              <a:rPr lang="en-US" smtClean="0"/>
              <a:t>48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8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  <p:pic>
          <p:nvPicPr>
            <p:cNvPr id="9" name="Picture 8" descr="New_Log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6" y="0"/>
              <a:ext cx="823522" cy="702859"/>
            </a:xfrm>
            <a:prstGeom prst="rect">
              <a:avLst/>
            </a:prstGeom>
          </p:spPr>
        </p:pic>
        <p:pic>
          <p:nvPicPr>
            <p:cNvPr id="10" name="Picture 9" descr="Stanford_University_seal_2003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9912" y="0"/>
              <a:ext cx="704088" cy="704088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5274201" y="5165179"/>
            <a:ext cx="34125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/>
              <a:t>Dakota Madden-Fong - T1400553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2705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cool down with shield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G1400926 - 26 Aug 2014 - Stanford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3A97-B61A-7C45-878D-96B03E23EA64}" type="slidenum">
              <a:rPr lang="en-US" smtClean="0"/>
              <a:t>49</a:t>
            </a:fld>
            <a:endParaRPr lang="en-US"/>
          </a:p>
        </p:txBody>
      </p:sp>
      <p:pic>
        <p:nvPicPr>
          <p:cNvPr id="6" name="Picture 5" descr="ra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10566" r="5000" b="6018"/>
          <a:stretch/>
        </p:blipFill>
        <p:spPr>
          <a:xfrm>
            <a:off x="183943" y="1417637"/>
            <a:ext cx="8823289" cy="544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518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omode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80" y="1228090"/>
            <a:ext cx="8656320" cy="51282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Stanford Heat Shield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G1400926 - 26 Aug 2014 - Stanford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3A97-B61A-7C45-878D-96B03E23EA64}" type="slidenum">
              <a:rPr lang="en-US" smtClean="0"/>
              <a:t>5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274200" y="5987018"/>
            <a:ext cx="34125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/>
              <a:t>Dakota Madden-Fong - T1400553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98469" y="2698510"/>
            <a:ext cx="848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 m</a:t>
            </a:r>
            <a:endParaRPr lang="en-US" sz="2400" dirty="0"/>
          </a:p>
        </p:txBody>
      </p:sp>
      <p:cxnSp>
        <p:nvCxnSpPr>
          <p:cNvPr id="10" name="Straight Connector 9"/>
          <p:cNvCxnSpPr/>
          <p:nvPr/>
        </p:nvCxnSpPr>
        <p:spPr>
          <a:xfrm flipH="1" flipV="1">
            <a:off x="1399542" y="4016967"/>
            <a:ext cx="544267" cy="5183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5037841" y="1642565"/>
            <a:ext cx="544267" cy="5183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939452" y="1917778"/>
            <a:ext cx="1334749" cy="7807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1736469" y="3184513"/>
            <a:ext cx="1387731" cy="8324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05364" y="5999976"/>
            <a:ext cx="4285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Material: Stainless steel for </a:t>
            </a:r>
            <a:r>
              <a:rPr lang="en-US" dirty="0" err="1" smtClean="0"/>
              <a:t>weldability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997530" y="4535286"/>
            <a:ext cx="3689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pipes at 75 mm spacing</a:t>
            </a:r>
          </a:p>
          <a:p>
            <a:r>
              <a:rPr lang="en-US" sz="2000" dirty="0" smtClean="0"/>
              <a:t>(shown w/ greater density here)</a:t>
            </a:r>
            <a:endParaRPr lang="en-US" sz="2000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4328214" y="4535286"/>
            <a:ext cx="431012" cy="3903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175124" y="1288622"/>
            <a:ext cx="1511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6” test mass location</a:t>
            </a:r>
            <a:endParaRPr lang="en-US" sz="2000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6734527" y="1678988"/>
            <a:ext cx="431012" cy="4818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2057332" y="4730469"/>
            <a:ext cx="625124" cy="60821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008046" y="4928062"/>
            <a:ext cx="104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 </a:t>
            </a:r>
            <a:r>
              <a:rPr lang="en-US" sz="2400" dirty="0" err="1" smtClean="0"/>
              <a:t>ft</a:t>
            </a:r>
            <a:r>
              <a:rPr lang="en-US" sz="2400" dirty="0" smtClean="0"/>
              <a:t> </a:t>
            </a:r>
            <a:r>
              <a:rPr lang="en-US" sz="2400" dirty="0" err="1" smtClean="0"/>
              <a:t>dia</a:t>
            </a:r>
            <a:endParaRPr lang="en-US" sz="24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23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  <p:pic>
          <p:nvPicPr>
            <p:cNvPr id="25" name="Picture 24" descr="New_Log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6" y="0"/>
              <a:ext cx="823522" cy="702859"/>
            </a:xfrm>
            <a:prstGeom prst="rect">
              <a:avLst/>
            </a:prstGeom>
          </p:spPr>
        </p:pic>
        <p:pic>
          <p:nvPicPr>
            <p:cNvPr id="26" name="Picture 25" descr="Stanford_University_seal_2003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9912" y="0"/>
              <a:ext cx="704088" cy="704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6035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747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Concept for a lower natural frequency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G1400926 - 26 Aug 2014 - Stanford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3A97-B61A-7C45-878D-96B03E23EA64}" type="slidenum">
              <a:rPr lang="en-US" smtClean="0"/>
              <a:t>50</a:t>
            </a:fld>
            <a:endParaRPr lang="en-US"/>
          </a:p>
        </p:txBody>
      </p:sp>
      <p:pic>
        <p:nvPicPr>
          <p:cNvPr id="7" name="Picture 6" descr="2014-08-10 14.35.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01" y="1417638"/>
            <a:ext cx="7253814" cy="54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520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98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Initial Cool Down Cold Link – 2 Designs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961401" y="3577237"/>
            <a:ext cx="2743200" cy="274320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Test mass</a:t>
            </a:r>
            <a:endParaRPr lang="en-US" sz="3200" dirty="0"/>
          </a:p>
        </p:txBody>
      </p:sp>
      <p:sp>
        <p:nvSpPr>
          <p:cNvPr id="57" name="Rectangle 56"/>
          <p:cNvSpPr/>
          <p:nvPr/>
        </p:nvSpPr>
        <p:spPr>
          <a:xfrm>
            <a:off x="105830" y="1164061"/>
            <a:ext cx="8936750" cy="538527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/>
          <p:cNvCxnSpPr>
            <a:stCxn id="57" idx="0"/>
            <a:endCxn id="57" idx="2"/>
          </p:cNvCxnSpPr>
          <p:nvPr/>
        </p:nvCxnSpPr>
        <p:spPr>
          <a:xfrm>
            <a:off x="4574205" y="1164061"/>
            <a:ext cx="0" cy="538527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105830" y="1813472"/>
            <a:ext cx="89367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105830" y="1298712"/>
            <a:ext cx="4468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Conductive cooling, low pressure 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gas</a:t>
            </a:r>
            <a:endParaRPr lang="en-US" sz="2000" dirty="0"/>
          </a:p>
        </p:txBody>
      </p:sp>
      <p:sp>
        <p:nvSpPr>
          <p:cNvPr id="61" name="TextBox 60"/>
          <p:cNvSpPr txBox="1"/>
          <p:nvPr/>
        </p:nvSpPr>
        <p:spPr>
          <a:xfrm>
            <a:off x="4574204" y="1297176"/>
            <a:ext cx="4468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Stanford Prototype</a:t>
            </a:r>
            <a:endParaRPr lang="en-US" sz="2000" dirty="0"/>
          </a:p>
        </p:txBody>
      </p:sp>
      <p:cxnSp>
        <p:nvCxnSpPr>
          <p:cNvPr id="88" name="Straight Arrow Connector 87"/>
          <p:cNvCxnSpPr/>
          <p:nvPr/>
        </p:nvCxnSpPr>
        <p:spPr>
          <a:xfrm flipV="1">
            <a:off x="1260116" y="3030154"/>
            <a:ext cx="846" cy="278995"/>
          </a:xfrm>
          <a:prstGeom prst="straightConnector1">
            <a:avLst/>
          </a:prstGeom>
          <a:ln>
            <a:tailEnd type="arrow"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 flipV="1">
            <a:off x="1254227" y="2502255"/>
            <a:ext cx="846" cy="2789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534955" y="1881459"/>
            <a:ext cx="3547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</a:t>
            </a:r>
            <a:r>
              <a:rPr lang="en-US" dirty="0" smtClean="0"/>
              <a:t>iquid N</a:t>
            </a:r>
            <a:r>
              <a:rPr lang="en-US" baseline="-25000" dirty="0" smtClean="0"/>
              <a:t>2</a:t>
            </a:r>
            <a:r>
              <a:rPr lang="en-US" dirty="0" smtClean="0"/>
              <a:t> pipe flexures or Cu cables</a:t>
            </a:r>
            <a:endParaRPr lang="en-US" dirty="0"/>
          </a:p>
        </p:txBody>
      </p:sp>
      <p:cxnSp>
        <p:nvCxnSpPr>
          <p:cNvPr id="107" name="Straight Arrow Connector 106"/>
          <p:cNvCxnSpPr>
            <a:endCxn id="3" idx="0"/>
          </p:cNvCxnSpPr>
          <p:nvPr/>
        </p:nvCxnSpPr>
        <p:spPr>
          <a:xfrm flipV="1">
            <a:off x="583143" y="4383850"/>
            <a:ext cx="386506" cy="153060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>
            <a:stCxn id="94" idx="2"/>
          </p:cNvCxnSpPr>
          <p:nvPr/>
        </p:nvCxnSpPr>
        <p:spPr>
          <a:xfrm flipH="1">
            <a:off x="1692556" y="2250791"/>
            <a:ext cx="615922" cy="46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Arc 2"/>
          <p:cNvSpPr>
            <a:spLocks noChangeAspect="1"/>
          </p:cNvSpPr>
          <p:nvPr/>
        </p:nvSpPr>
        <p:spPr>
          <a:xfrm>
            <a:off x="863501" y="3467920"/>
            <a:ext cx="2926080" cy="2926080"/>
          </a:xfrm>
          <a:prstGeom prst="arc">
            <a:avLst>
              <a:gd name="adj1" fmla="val 12117581"/>
              <a:gd name="adj2" fmla="val 20214937"/>
            </a:avLst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>
            <a:spLocks noChangeAspect="1"/>
          </p:cNvSpPr>
          <p:nvPr/>
        </p:nvSpPr>
        <p:spPr>
          <a:xfrm>
            <a:off x="1255073" y="3880258"/>
            <a:ext cx="137160" cy="13716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3217630" y="3843038"/>
            <a:ext cx="137160" cy="13716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 66"/>
          <p:cNvSpPr/>
          <p:nvPr/>
        </p:nvSpPr>
        <p:spPr>
          <a:xfrm>
            <a:off x="1039791" y="2734766"/>
            <a:ext cx="1191502" cy="235199"/>
          </a:xfrm>
          <a:custGeom>
            <a:avLst/>
            <a:gdLst>
              <a:gd name="connsiteX0" fmla="*/ 1191502 w 1191502"/>
              <a:gd name="connsiteY0" fmla="*/ 0 h 235199"/>
              <a:gd name="connsiteX1" fmla="*/ 533040 w 1191502"/>
              <a:gd name="connsiteY1" fmla="*/ 47040 h 235199"/>
              <a:gd name="connsiteX2" fmla="*/ 0 w 1191502"/>
              <a:gd name="connsiteY2" fmla="*/ 235199 h 235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1502" h="235199">
                <a:moveTo>
                  <a:pt x="1191502" y="0"/>
                </a:moveTo>
                <a:cubicBezTo>
                  <a:pt x="961563" y="3920"/>
                  <a:pt x="731624" y="7840"/>
                  <a:pt x="533040" y="47040"/>
                </a:cubicBezTo>
                <a:cubicBezTo>
                  <a:pt x="334456" y="86240"/>
                  <a:pt x="0" y="235199"/>
                  <a:pt x="0" y="235199"/>
                </a:cubicBezTo>
              </a:path>
            </a:pathLst>
          </a:custGeom>
          <a:ln w="1270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/>
          <p:cNvCxnSpPr/>
          <p:nvPr/>
        </p:nvCxnSpPr>
        <p:spPr>
          <a:xfrm>
            <a:off x="1067355" y="2926934"/>
            <a:ext cx="0" cy="1090484"/>
          </a:xfrm>
          <a:prstGeom prst="line">
            <a:avLst/>
          </a:prstGeom>
          <a:ln w="1270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>
            <a:off x="3540050" y="2907245"/>
            <a:ext cx="0" cy="1090484"/>
          </a:xfrm>
          <a:prstGeom prst="line">
            <a:avLst/>
          </a:prstGeom>
          <a:ln w="127000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Arc 104"/>
          <p:cNvSpPr>
            <a:spLocks noChangeAspect="1"/>
          </p:cNvSpPr>
          <p:nvPr/>
        </p:nvSpPr>
        <p:spPr>
          <a:xfrm>
            <a:off x="805443" y="3394300"/>
            <a:ext cx="3017520" cy="3017520"/>
          </a:xfrm>
          <a:prstGeom prst="arc">
            <a:avLst>
              <a:gd name="adj1" fmla="val 12933898"/>
              <a:gd name="adj2" fmla="val 19461945"/>
            </a:avLst>
          </a:prstGeom>
          <a:ln w="127000">
            <a:gradFill flip="none" rotWithShape="1">
              <a:gsLst>
                <a:gs pos="0">
                  <a:schemeClr val="accent6"/>
                </a:gs>
                <a:gs pos="100000">
                  <a:srgbClr val="FFFFFF"/>
                </a:gs>
                <a:gs pos="100000">
                  <a:schemeClr val="accent4"/>
                </a:gs>
                <a:gs pos="99000">
                  <a:schemeClr val="accent4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Freeform 117"/>
          <p:cNvSpPr/>
          <p:nvPr/>
        </p:nvSpPr>
        <p:spPr>
          <a:xfrm>
            <a:off x="2403353" y="2745473"/>
            <a:ext cx="1191502" cy="235199"/>
          </a:xfrm>
          <a:custGeom>
            <a:avLst/>
            <a:gdLst>
              <a:gd name="connsiteX0" fmla="*/ 1191502 w 1191502"/>
              <a:gd name="connsiteY0" fmla="*/ 0 h 235199"/>
              <a:gd name="connsiteX1" fmla="*/ 533040 w 1191502"/>
              <a:gd name="connsiteY1" fmla="*/ 47040 h 235199"/>
              <a:gd name="connsiteX2" fmla="*/ 0 w 1191502"/>
              <a:gd name="connsiteY2" fmla="*/ 235199 h 235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1502" h="235199">
                <a:moveTo>
                  <a:pt x="1191502" y="0"/>
                </a:moveTo>
                <a:cubicBezTo>
                  <a:pt x="961563" y="3920"/>
                  <a:pt x="731624" y="7840"/>
                  <a:pt x="533040" y="47040"/>
                </a:cubicBezTo>
                <a:cubicBezTo>
                  <a:pt x="334456" y="86240"/>
                  <a:pt x="0" y="235199"/>
                  <a:pt x="0" y="235199"/>
                </a:cubicBezTo>
              </a:path>
            </a:pathLst>
          </a:custGeom>
          <a:ln w="127000">
            <a:solidFill>
              <a:schemeClr val="accent4"/>
            </a:solidFill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6" name="Straight Arrow Connector 125"/>
          <p:cNvCxnSpPr>
            <a:stCxn id="94" idx="2"/>
          </p:cNvCxnSpPr>
          <p:nvPr/>
        </p:nvCxnSpPr>
        <p:spPr>
          <a:xfrm>
            <a:off x="2308478" y="2250791"/>
            <a:ext cx="732355" cy="46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8" name="TextBox 127"/>
          <p:cNvSpPr txBox="1"/>
          <p:nvPr/>
        </p:nvSpPr>
        <p:spPr>
          <a:xfrm>
            <a:off x="135508" y="5914459"/>
            <a:ext cx="2404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hermally conductive plate with variable gap</a:t>
            </a:r>
            <a:endParaRPr lang="en-US" dirty="0"/>
          </a:p>
        </p:txBody>
      </p:sp>
      <p:cxnSp>
        <p:nvCxnSpPr>
          <p:cNvPr id="131" name="Straight Connector 130"/>
          <p:cNvCxnSpPr/>
          <p:nvPr/>
        </p:nvCxnSpPr>
        <p:spPr>
          <a:xfrm>
            <a:off x="2184259" y="2431862"/>
            <a:ext cx="0" cy="362305"/>
          </a:xfrm>
          <a:prstGeom prst="line">
            <a:avLst/>
          </a:prstGeom>
          <a:ln w="1270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>
            <a:off x="2435395" y="2447542"/>
            <a:ext cx="0" cy="362305"/>
          </a:xfrm>
          <a:prstGeom prst="line">
            <a:avLst/>
          </a:prstGeom>
          <a:ln w="127000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/>
          <p:cNvCxnSpPr/>
          <p:nvPr/>
        </p:nvCxnSpPr>
        <p:spPr>
          <a:xfrm flipV="1">
            <a:off x="3338266" y="3047953"/>
            <a:ext cx="846" cy="278995"/>
          </a:xfrm>
          <a:prstGeom prst="straightConnector1">
            <a:avLst/>
          </a:prstGeom>
          <a:ln>
            <a:tailEnd type="arrow"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/>
          <p:cNvCxnSpPr/>
          <p:nvPr/>
        </p:nvCxnSpPr>
        <p:spPr>
          <a:xfrm flipV="1">
            <a:off x="3335390" y="2515172"/>
            <a:ext cx="846" cy="2789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8" name="TextBox 187"/>
          <p:cNvSpPr txBox="1"/>
          <p:nvPr/>
        </p:nvSpPr>
        <p:spPr>
          <a:xfrm>
            <a:off x="4675626" y="5220010"/>
            <a:ext cx="4468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n-US" dirty="0" smtClean="0"/>
              <a:t>Operates </a:t>
            </a:r>
            <a:r>
              <a:rPr lang="en-US" dirty="0" smtClean="0"/>
              <a:t>in partial vacuum </a:t>
            </a:r>
          </a:p>
          <a:p>
            <a:pPr marL="285750" indent="-285750">
              <a:buFontTx/>
              <a:buChar char="•"/>
            </a:pPr>
            <a:r>
              <a:rPr lang="en-US" dirty="0" smtClean="0"/>
              <a:t>Fine temperature control </a:t>
            </a:r>
            <a:endParaRPr lang="en-US" dirty="0" smtClean="0"/>
          </a:p>
          <a:p>
            <a:pPr marL="285750" indent="-285750">
              <a:buFontTx/>
              <a:buChar char="•"/>
            </a:pPr>
            <a:r>
              <a:rPr lang="en-US" dirty="0" smtClean="0"/>
              <a:t>Permits both </a:t>
            </a:r>
            <a:r>
              <a:rPr lang="en-US" dirty="0" smtClean="0"/>
              <a:t>conductive and convective cooling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534150"/>
            <a:ext cx="2895600" cy="365125"/>
          </a:xfrm>
        </p:spPr>
        <p:txBody>
          <a:bodyPr/>
          <a:lstStyle/>
          <a:p>
            <a:r>
              <a:rPr lang="sv-SE" dirty="0" smtClean="0"/>
              <a:t>G1400926 - 26 Aug 2014 - Stanford</a:t>
            </a:r>
            <a:endParaRPr lang="en-US" dirty="0"/>
          </a:p>
        </p:txBody>
      </p:sp>
      <p:pic>
        <p:nvPicPr>
          <p:cNvPr id="32" name="Picture 31" descr="photo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735" y="1995513"/>
            <a:ext cx="4181665" cy="3136249"/>
          </a:xfrm>
          <a:prstGeom prst="rect">
            <a:avLst/>
          </a:prstGeom>
        </p:spPr>
      </p:pic>
      <p:cxnSp>
        <p:nvCxnSpPr>
          <p:cNvPr id="38" name="Straight Arrow Connector 37"/>
          <p:cNvCxnSpPr/>
          <p:nvPr/>
        </p:nvCxnSpPr>
        <p:spPr>
          <a:xfrm flipH="1">
            <a:off x="3520254" y="4826000"/>
            <a:ext cx="1635946" cy="297961"/>
          </a:xfrm>
          <a:prstGeom prst="straightConnector1">
            <a:avLst/>
          </a:prstGeom>
          <a:ln w="38100">
            <a:solidFill>
              <a:schemeClr val="accent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3354790" y="3666861"/>
            <a:ext cx="1801410" cy="297961"/>
          </a:xfrm>
          <a:prstGeom prst="straightConnector1">
            <a:avLst/>
          </a:prstGeom>
          <a:ln w="38100">
            <a:solidFill>
              <a:schemeClr val="accent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08800" y="6483350"/>
            <a:ext cx="2133600" cy="365125"/>
          </a:xfrm>
        </p:spPr>
        <p:txBody>
          <a:bodyPr/>
          <a:lstStyle/>
          <a:p>
            <a:fld id="{15B93A97-B61A-7C45-878D-96B03E23EA6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42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9144000" cy="1135339"/>
            <a:chOff x="0" y="0"/>
            <a:chExt cx="9144000" cy="1135339"/>
          </a:xfrm>
        </p:grpSpPr>
        <p:pic>
          <p:nvPicPr>
            <p:cNvPr id="10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2" cstate="print"/>
            <a:srcRect l="5795" r="30992" b="10002"/>
            <a:stretch>
              <a:fillRect/>
            </a:stretch>
          </p:blipFill>
          <p:spPr bwMode="auto">
            <a:xfrm>
              <a:off x="0" y="1089620"/>
              <a:ext cx="9144000" cy="45719"/>
            </a:xfrm>
            <a:prstGeom prst="rect">
              <a:avLst/>
            </a:prstGeom>
            <a:noFill/>
          </p:spPr>
        </p:pic>
        <p:pic>
          <p:nvPicPr>
            <p:cNvPr id="11" name="Picture 10" descr="New_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6" y="0"/>
              <a:ext cx="823522" cy="702859"/>
            </a:xfrm>
            <a:prstGeom prst="rect">
              <a:avLst/>
            </a:prstGeom>
          </p:spPr>
        </p:pic>
        <p:pic>
          <p:nvPicPr>
            <p:cNvPr id="12" name="Picture 11" descr="Stanford_University_seal_2003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9912" y="0"/>
              <a:ext cx="704088" cy="70408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56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Pros and Cons of LN</a:t>
            </a:r>
            <a:r>
              <a:rPr lang="en-US" baseline="-25000" dirty="0" smtClean="0"/>
              <a:t>2</a:t>
            </a:r>
            <a:r>
              <a:rPr lang="en-US" dirty="0" smtClean="0"/>
              <a:t> pipe vs</a:t>
            </a:r>
            <a:r>
              <a:rPr lang="en-US" dirty="0"/>
              <a:t>.</a:t>
            </a:r>
            <a:r>
              <a:rPr lang="en-US" dirty="0" smtClean="0"/>
              <a:t> Cu cable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0" y="1368793"/>
            <a:ext cx="4290" cy="533309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60170" y="1122531"/>
            <a:ext cx="4416120" cy="5601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Cu cable</a:t>
            </a:r>
          </a:p>
          <a:p>
            <a:r>
              <a:rPr lang="en-US" sz="1600" dirty="0" smtClean="0"/>
              <a:t>Pros: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No fluid to make noise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No LN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pumping mechanism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No risk of </a:t>
            </a:r>
            <a:r>
              <a:rPr lang="en-US" sz="1400" dirty="0"/>
              <a:t>N</a:t>
            </a:r>
            <a:r>
              <a:rPr lang="en-US" sz="1400" baseline="-25000" dirty="0"/>
              <a:t>2</a:t>
            </a:r>
            <a:r>
              <a:rPr lang="en-US" sz="1400" dirty="0"/>
              <a:t> leaks</a:t>
            </a:r>
            <a:endParaRPr lang="en-US" sz="1400" dirty="0" smtClean="0"/>
          </a:p>
          <a:p>
            <a:pPr marL="285750" indent="-285750">
              <a:buFont typeface="Arial"/>
              <a:buChar char="•"/>
            </a:pPr>
            <a:endParaRPr lang="en-US" sz="1400" dirty="0"/>
          </a:p>
          <a:p>
            <a:r>
              <a:rPr lang="en-US" sz="1600" dirty="0" smtClean="0"/>
              <a:t>Cons: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Low heat transfer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err="1" smtClean="0"/>
              <a:t>Cryo</a:t>
            </a:r>
            <a:r>
              <a:rPr lang="en-US" sz="1400" dirty="0" smtClean="0"/>
              <a:t> refrigerator must be placed near </a:t>
            </a:r>
            <a:r>
              <a:rPr lang="en-US" sz="1400" dirty="0" err="1" smtClean="0"/>
              <a:t>feedthrough</a:t>
            </a:r>
            <a:endParaRPr lang="en-US" sz="1400" dirty="0" smtClean="0"/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High bulk: stiffness, weight, </a:t>
            </a:r>
            <a:r>
              <a:rPr lang="en-US" sz="1400" dirty="0" err="1" smtClean="0"/>
              <a:t>etc</a:t>
            </a:r>
            <a:endParaRPr lang="en-US" sz="1400" dirty="0" smtClean="0"/>
          </a:p>
          <a:p>
            <a:pPr marL="742950" lvl="1" indent="-285750">
              <a:buFontTx/>
              <a:buChar char="-"/>
            </a:pPr>
            <a:r>
              <a:rPr lang="en-US" sz="1400" dirty="0" smtClean="0"/>
              <a:t>Q = K(A/L)ΔT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1400" dirty="0"/>
              <a:t>B</a:t>
            </a:r>
            <a:r>
              <a:rPr lang="en-US" sz="1400" dirty="0" smtClean="0"/>
              <a:t>ig L means big A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1400" dirty="0"/>
              <a:t>C</a:t>
            </a:r>
            <a:r>
              <a:rPr lang="en-US" sz="1400" dirty="0" smtClean="0"/>
              <a:t>an reduce A by making cold end less than LN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(77 K). E.g. </a:t>
            </a:r>
            <a:r>
              <a:rPr lang="en-US" sz="1400" dirty="0" err="1" smtClean="0"/>
              <a:t>Cryomech’s</a:t>
            </a:r>
            <a:r>
              <a:rPr lang="en-US" sz="1400" dirty="0" smtClean="0"/>
              <a:t> PT407 can pull 25W at 55 K.</a:t>
            </a:r>
          </a:p>
          <a:p>
            <a:pPr lvl="1"/>
            <a:r>
              <a:rPr lang="en-US" sz="1400" dirty="0" smtClean="0"/>
              <a:t>- Minimize stiffness by using lots of this wires, but wire </a:t>
            </a:r>
            <a:r>
              <a:rPr lang="en-US" sz="1400" dirty="0" err="1" smtClean="0"/>
              <a:t>dia</a:t>
            </a:r>
            <a:r>
              <a:rPr lang="en-US" sz="1400" dirty="0" smtClean="0"/>
              <a:t> must be &gt; electron </a:t>
            </a:r>
            <a:r>
              <a:rPr lang="en-US" sz="1400" dirty="0" err="1" smtClean="0"/>
              <a:t>m.f.p</a:t>
            </a:r>
            <a:r>
              <a:rPr lang="en-US" sz="1400" dirty="0" smtClean="0"/>
              <a:t>. 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Thermal conductivity decreases when wire </a:t>
            </a:r>
            <a:r>
              <a:rPr lang="en-US" sz="1400" dirty="0" err="1" smtClean="0"/>
              <a:t>dia</a:t>
            </a:r>
            <a:r>
              <a:rPr lang="en-US" sz="1400" dirty="0" smtClean="0"/>
              <a:t> becomes smaller than electron </a:t>
            </a:r>
            <a:r>
              <a:rPr lang="en-US" sz="1400" dirty="0" err="1" smtClean="0"/>
              <a:t>m.f.p</a:t>
            </a:r>
            <a:r>
              <a:rPr lang="en-US" sz="1400" dirty="0"/>
              <a:t>.</a:t>
            </a:r>
            <a:endParaRPr lang="en-US" sz="1400" dirty="0" smtClean="0"/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Hysteresis</a:t>
            </a:r>
          </a:p>
          <a:p>
            <a:pPr lvl="1"/>
            <a:r>
              <a:rPr lang="en-US" sz="1400" dirty="0" smtClean="0"/>
              <a:t>- Lots of small wires sliding past each other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High difficulty in minimizing seismic shorting</a:t>
            </a:r>
          </a:p>
          <a:p>
            <a:r>
              <a:rPr lang="en-US" sz="1400" dirty="0"/>
              <a:t>	</a:t>
            </a:r>
            <a:r>
              <a:rPr lang="en-US" sz="1400" dirty="0" smtClean="0"/>
              <a:t>- </a:t>
            </a:r>
            <a:r>
              <a:rPr lang="en-US" sz="1400" dirty="0"/>
              <a:t>M</a:t>
            </a:r>
            <a:r>
              <a:rPr lang="en-US" sz="1400" dirty="0" smtClean="0"/>
              <a:t>inimize using: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1400" dirty="0" smtClean="0"/>
              <a:t>Lots of thin wires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1400" dirty="0"/>
              <a:t>I</a:t>
            </a:r>
            <a:r>
              <a:rPr lang="en-US" sz="1400" dirty="0" smtClean="0"/>
              <a:t>ntermediate masses along length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644673" y="1179231"/>
            <a:ext cx="441612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LN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pipe</a:t>
            </a:r>
          </a:p>
          <a:p>
            <a:r>
              <a:rPr lang="en-US" sz="1600" dirty="0"/>
              <a:t>Pros: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High heat transfer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Low bulk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Moderate difficulty in minimizing seismic shorting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Length of pipe in vacuum not an issue for net heat transfer (longer pipes do require more pressure to push fluid)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Vibrating </a:t>
            </a:r>
            <a:r>
              <a:rPr lang="en-US" sz="1400" dirty="0" err="1"/>
              <a:t>c</a:t>
            </a:r>
            <a:r>
              <a:rPr lang="en-US" sz="1400" dirty="0" err="1" smtClean="0"/>
              <a:t>ryorefrigerator</a:t>
            </a:r>
            <a:r>
              <a:rPr lang="en-US" sz="1400" dirty="0" smtClean="0"/>
              <a:t> can be placed further from vacuum </a:t>
            </a:r>
            <a:r>
              <a:rPr lang="en-US" sz="1400" dirty="0" err="1" smtClean="0"/>
              <a:t>feedthrough</a:t>
            </a:r>
            <a:r>
              <a:rPr lang="en-US" sz="1400" dirty="0" smtClean="0"/>
              <a:t>.</a:t>
            </a:r>
          </a:p>
          <a:p>
            <a:endParaRPr lang="en-US" sz="1600" dirty="0" smtClean="0"/>
          </a:p>
          <a:p>
            <a:endParaRPr lang="en-US" sz="1600" dirty="0"/>
          </a:p>
          <a:p>
            <a:r>
              <a:rPr lang="en-US" sz="1600" dirty="0"/>
              <a:t>Cons: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Complex LN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pumping mechanism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Requires its own seismic isolation stage.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Risk of leaking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Fluid flow could contribute noise</a:t>
            </a:r>
          </a:p>
          <a:p>
            <a:pPr marL="742950" lvl="1" indent="-285750">
              <a:buFontTx/>
              <a:buChar char="-"/>
            </a:pPr>
            <a:r>
              <a:rPr lang="en-US" sz="1400" dirty="0" smtClean="0"/>
              <a:t>Minimize by: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1400" dirty="0"/>
              <a:t>C</a:t>
            </a:r>
            <a:r>
              <a:rPr lang="en-US" sz="1400" dirty="0" smtClean="0"/>
              <a:t>ooling the LN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so it doesn’t boil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1400" dirty="0" smtClean="0"/>
              <a:t>Ensuring laminar flow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927193" y="6475138"/>
            <a:ext cx="2133600" cy="365125"/>
          </a:xfrm>
        </p:spPr>
        <p:txBody>
          <a:bodyPr/>
          <a:lstStyle/>
          <a:p>
            <a:r>
              <a:rPr lang="en-US" dirty="0" smtClean="0"/>
              <a:t>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44673" y="6465445"/>
            <a:ext cx="2895600" cy="365125"/>
          </a:xfrm>
        </p:spPr>
        <p:txBody>
          <a:bodyPr/>
          <a:lstStyle/>
          <a:p>
            <a:r>
              <a:rPr lang="sv-SE" smtClean="0"/>
              <a:t>G1400926 - 26 Aug 2014 - Stanford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126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226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LN</a:t>
            </a:r>
            <a:r>
              <a:rPr lang="en-US" baseline="-25000" dirty="0" smtClean="0"/>
              <a:t>2</a:t>
            </a:r>
            <a:r>
              <a:rPr lang="en-US" dirty="0" smtClean="0"/>
              <a:t> pipes </a:t>
            </a:r>
            <a:r>
              <a:rPr lang="en-US" dirty="0" err="1" smtClean="0"/>
              <a:t>vs</a:t>
            </a:r>
            <a:r>
              <a:rPr lang="en-US" dirty="0" smtClean="0"/>
              <a:t> Cu </a:t>
            </a:r>
            <a:r>
              <a:rPr lang="en-US" dirty="0"/>
              <a:t>c</a:t>
            </a:r>
            <a:r>
              <a:rPr lang="en-US" dirty="0" smtClean="0"/>
              <a:t>ables </a:t>
            </a:r>
            <a:r>
              <a:rPr lang="en-US" dirty="0"/>
              <a:t>t</a:t>
            </a:r>
            <a:r>
              <a:rPr lang="en-US" dirty="0" smtClean="0"/>
              <a:t>rade-offs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G1400926 - 26 Aug 2014 - Stanford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3A97-B61A-7C45-878D-96B03E23EA64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3519786"/>
              </p:ext>
            </p:extLst>
          </p:nvPr>
        </p:nvGraphicFramePr>
        <p:xfrm>
          <a:off x="116629" y="1651834"/>
          <a:ext cx="9001452" cy="27927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0242"/>
                <a:gridCol w="1500242"/>
                <a:gridCol w="1500242"/>
                <a:gridCol w="1500242"/>
                <a:gridCol w="1500242"/>
                <a:gridCol w="1500242"/>
              </a:tblGrid>
              <a:tr h="129369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Heat  Transfer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Added weight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Sei</a:t>
                      </a:r>
                      <a:r>
                        <a:rPr lang="en-US" baseline="0" dirty="0" smtClean="0"/>
                        <a:t>smic shorting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complexity of </a:t>
                      </a:r>
                      <a:r>
                        <a:rPr lang="en-US" dirty="0" err="1" smtClean="0"/>
                        <a:t>cryo</a:t>
                      </a:r>
                      <a:r>
                        <a:rPr lang="en-US" dirty="0" smtClean="0"/>
                        <a:t> system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Vacuum leaks</a:t>
                      </a:r>
                      <a:endParaRPr lang="en-US" dirty="0"/>
                    </a:p>
                  </a:txBody>
                  <a:tcPr/>
                </a:tc>
              </a:tr>
              <a:tr h="74952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Copper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cables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74952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LN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baseline="0" dirty="0" smtClean="0"/>
                        <a:t> pipes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697592" y="3757807"/>
            <a:ext cx="1308831" cy="583109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681418" y="2990192"/>
            <a:ext cx="1308831" cy="583109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710969" y="2990192"/>
            <a:ext cx="1308831" cy="583109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710969" y="3757807"/>
            <a:ext cx="1308831" cy="583109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217611" y="3757807"/>
            <a:ext cx="1308831" cy="583109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217611" y="2990192"/>
            <a:ext cx="1308831" cy="583109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220930" y="2990192"/>
            <a:ext cx="1308831" cy="583109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224036" y="3757807"/>
            <a:ext cx="1308831" cy="583109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681418" y="3757807"/>
            <a:ext cx="1308831" cy="583109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697592" y="2990192"/>
            <a:ext cx="1308831" cy="583109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338995" y="3757807"/>
            <a:ext cx="680805" cy="58310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19" name="Rectangle 18"/>
          <p:cNvSpPr/>
          <p:nvPr/>
        </p:nvSpPr>
        <p:spPr>
          <a:xfrm>
            <a:off x="614304" y="4940364"/>
            <a:ext cx="1308831" cy="583109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Good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038326" y="4940364"/>
            <a:ext cx="1308831" cy="583109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Fair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26315" y="4940364"/>
            <a:ext cx="1308831" cy="583109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Risky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7252545" y="4940364"/>
            <a:ext cx="1308831" cy="58310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Show stopper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0" y="0"/>
            <a:ext cx="9144000" cy="1135339"/>
            <a:chOff x="0" y="0"/>
            <a:chExt cx="9144000" cy="1135339"/>
          </a:xfrm>
        </p:grpSpPr>
        <p:pic>
          <p:nvPicPr>
            <p:cNvPr id="24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2" cstate="print"/>
            <a:srcRect l="5795" r="30992" b="10002"/>
            <a:stretch>
              <a:fillRect/>
            </a:stretch>
          </p:blipFill>
          <p:spPr bwMode="auto">
            <a:xfrm>
              <a:off x="0" y="1089620"/>
              <a:ext cx="9144000" cy="45719"/>
            </a:xfrm>
            <a:prstGeom prst="rect">
              <a:avLst/>
            </a:prstGeom>
            <a:noFill/>
          </p:spPr>
        </p:pic>
        <p:pic>
          <p:nvPicPr>
            <p:cNvPr id="25" name="Picture 24" descr="New_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6" y="0"/>
              <a:ext cx="823522" cy="702859"/>
            </a:xfrm>
            <a:prstGeom prst="rect">
              <a:avLst/>
            </a:prstGeom>
          </p:spPr>
        </p:pic>
        <p:pic>
          <p:nvPicPr>
            <p:cNvPr id="26" name="Picture 25" descr="Stanford_University_seal_2003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9912" y="0"/>
              <a:ext cx="704088" cy="704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6286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Cryogenic Cu Braids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G1400926 - 26 Aug 2014 - Stanford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93A97-B61A-7C45-878D-96B03E23EA64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 descr="Screen Shot 2014-08-25 at 10.04.38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76"/>
          <a:stretch/>
        </p:blipFill>
        <p:spPr>
          <a:xfrm>
            <a:off x="5128315" y="1568967"/>
            <a:ext cx="3920590" cy="3961506"/>
          </a:xfrm>
          <a:prstGeom prst="rect">
            <a:avLst/>
          </a:prstGeom>
        </p:spPr>
      </p:pic>
      <p:pic>
        <p:nvPicPr>
          <p:cNvPr id="8" name="Picture 7" descr="Screen Shot 2014-08-25 at 10.04.38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41"/>
          <a:stretch/>
        </p:blipFill>
        <p:spPr>
          <a:xfrm>
            <a:off x="0" y="1380282"/>
            <a:ext cx="4507408" cy="452052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0"/>
            <a:ext cx="9144000" cy="1264919"/>
            <a:chOff x="0" y="0"/>
            <a:chExt cx="9144000" cy="1264919"/>
          </a:xfrm>
        </p:grpSpPr>
        <p:pic>
          <p:nvPicPr>
            <p:cNvPr id="10" name="Picture 3" descr="C:\Users\Brett\Documents\Lab\LSC - LIGO Lab\Logos and Figures\LIGO Logo Extension.bmp"/>
            <p:cNvPicPr>
              <a:picLocks noChangeAspect="1" noChangeArrowheads="1"/>
            </p:cNvPicPr>
            <p:nvPr/>
          </p:nvPicPr>
          <p:blipFill>
            <a:blip r:embed="rId3" cstate="print"/>
            <a:srcRect l="5795" r="30992" b="10002"/>
            <a:stretch>
              <a:fillRect/>
            </a:stretch>
          </p:blipFill>
          <p:spPr bwMode="auto">
            <a:xfrm>
              <a:off x="0" y="1219200"/>
              <a:ext cx="9144000" cy="45719"/>
            </a:xfrm>
            <a:prstGeom prst="rect">
              <a:avLst/>
            </a:prstGeom>
            <a:noFill/>
          </p:spPr>
        </p:pic>
        <p:pic>
          <p:nvPicPr>
            <p:cNvPr id="11" name="Picture 10" descr="New_Logo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6" y="0"/>
              <a:ext cx="823522" cy="702859"/>
            </a:xfrm>
            <a:prstGeom prst="rect">
              <a:avLst/>
            </a:prstGeom>
          </p:spPr>
        </p:pic>
        <p:pic>
          <p:nvPicPr>
            <p:cNvPr id="12" name="Picture 11" descr="Stanford_University_seal_2003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9912" y="0"/>
              <a:ext cx="704088" cy="704088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9186" y="5960796"/>
            <a:ext cx="9134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Copper Braid Products Ltd. - http</a:t>
            </a:r>
            <a:r>
              <a:rPr lang="en-US" dirty="0"/>
              <a:t>://</a:t>
            </a:r>
            <a:r>
              <a:rPr lang="en-US" dirty="0" err="1"/>
              <a:t>www.copperbraid.co.uk</a:t>
            </a:r>
            <a:r>
              <a:rPr lang="en-US" dirty="0"/>
              <a:t>/</a:t>
            </a:r>
            <a:r>
              <a:rPr lang="en-US" dirty="0" err="1"/>
              <a:t>oxygen_free.php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554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5103</TotalTime>
  <Words>1845</Words>
  <Application>Microsoft Macintosh PowerPoint</Application>
  <PresentationFormat>On-screen Show (4:3)</PresentationFormat>
  <Paragraphs>403</Paragraphs>
  <Slides>50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Cryogenic Test Mass Work at Stanford</vt:lpstr>
      <vt:lpstr>LIGO III cryo work distribution</vt:lpstr>
      <vt:lpstr>LIGO III Cryosystem</vt:lpstr>
      <vt:lpstr>Integrated Experiment Beginning</vt:lpstr>
      <vt:lpstr>Stanford Heat Shield</vt:lpstr>
      <vt:lpstr>Initial Cool Down Cold Link – 2 Designs</vt:lpstr>
      <vt:lpstr>Pros and Cons of LN2 pipe vs. Cu cable</vt:lpstr>
      <vt:lpstr>LN2 pipes vs Cu cables trade-offs</vt:lpstr>
      <vt:lpstr>Cryogenic Cu Braids</vt:lpstr>
      <vt:lpstr>Test mass cool down</vt:lpstr>
      <vt:lpstr>LN2 Piping System</vt:lpstr>
      <vt:lpstr>Test mass cool down</vt:lpstr>
      <vt:lpstr>Steady state cooling with LN2</vt:lpstr>
      <vt:lpstr>Steady state cooling with LN2</vt:lpstr>
      <vt:lpstr>Steady state cooling with LN2</vt:lpstr>
      <vt:lpstr>Steady state cooling with a Cu cable</vt:lpstr>
      <vt:lpstr>Copper thermal conductivity</vt:lpstr>
      <vt:lpstr>Copper thermal conductivity</vt:lpstr>
      <vt:lpstr>Copper thermal conductivity</vt:lpstr>
      <vt:lpstr>Copper thermal conductivity</vt:lpstr>
      <vt:lpstr>Steady state heat through a Cu cable</vt:lpstr>
      <vt:lpstr>Flow-Induced Vibration Experiment</vt:lpstr>
      <vt:lpstr>PowerPoint Presentation</vt:lpstr>
      <vt:lpstr>Flow-Induced Vibration Experiment</vt:lpstr>
      <vt:lpstr>Flow-induced vibration measurement</vt:lpstr>
      <vt:lpstr>Flow-induced vibration measurement</vt:lpstr>
      <vt:lpstr>Flow-induced vibration measurement</vt:lpstr>
      <vt:lpstr>Flow-induced vibration measurement</vt:lpstr>
      <vt:lpstr>Flow-induced vibration measurement</vt:lpstr>
      <vt:lpstr>Flow-induced pressure measurement</vt:lpstr>
      <vt:lpstr>Seismic noise on BSC-ISI Stage 2 Rz</vt:lpstr>
      <vt:lpstr>Noise projected on BSC-ISI Stage 2 Rz</vt:lpstr>
      <vt:lpstr>LN2 pipes vs cu cables trade-offs</vt:lpstr>
      <vt:lpstr>Future Work: Experiment Layout</vt:lpstr>
      <vt:lpstr>Backups</vt:lpstr>
      <vt:lpstr>Future work</vt:lpstr>
      <vt:lpstr>Stage 2 to Test Plate TF</vt:lpstr>
      <vt:lpstr>PowerPoint Presentation</vt:lpstr>
      <vt:lpstr>PowerPoint Presentation</vt:lpstr>
      <vt:lpstr>Other slides to add </vt:lpstr>
      <vt:lpstr>How to get a LN2 Hose to ST2</vt:lpstr>
      <vt:lpstr>PowerPoint Presentation</vt:lpstr>
      <vt:lpstr>PowerPoint Presentation</vt:lpstr>
      <vt:lpstr>Other Problems To Solve</vt:lpstr>
      <vt:lpstr>Heat shield mode 1 = 102 Hz</vt:lpstr>
      <vt:lpstr>Heat shield mode 2 = 145 Hz</vt:lpstr>
      <vt:lpstr>Steady state shield temperature</vt:lpstr>
      <vt:lpstr>Influence of LN2 pipe spacing</vt:lpstr>
      <vt:lpstr>Radiation cool down with shield</vt:lpstr>
      <vt:lpstr>Concept for a lower natural frequency</vt:lpstr>
    </vt:vector>
  </TitlesOfParts>
  <Company>Stanford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Cryogenic Test Mass Work at Stanford</dc:title>
  <dc:creator>Brett Shapiro</dc:creator>
  <cp:lastModifiedBy>Brett Shapiro</cp:lastModifiedBy>
  <cp:revision>216</cp:revision>
  <dcterms:created xsi:type="dcterms:W3CDTF">2014-08-20T18:50:38Z</dcterms:created>
  <dcterms:modified xsi:type="dcterms:W3CDTF">2014-08-26T15:42:15Z</dcterms:modified>
</cp:coreProperties>
</file>