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62" r:id="rId6"/>
    <p:sldId id="275" r:id="rId7"/>
    <p:sldId id="263" r:id="rId8"/>
    <p:sldId id="267" r:id="rId9"/>
    <p:sldId id="264" r:id="rId10"/>
    <p:sldId id="276" r:id="rId11"/>
    <p:sldId id="265" r:id="rId12"/>
    <p:sldId id="271" r:id="rId13"/>
    <p:sldId id="270" r:id="rId14"/>
    <p:sldId id="273" r:id="rId15"/>
    <p:sldId id="27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D68D3-4C5C-2C49-B75F-DF40F4F3E68F}" type="datetimeFigureOut">
              <a:rPr lang="en-US" smtClean="0"/>
              <a:t>8/19/14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F7B44-3EB6-EB49-84B3-91F549F3B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5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68F61-B586-BB4C-AA35-CC703D0D7150}" type="datetimeFigureOut">
              <a:rPr lang="en-US" smtClean="0"/>
              <a:t>8/19/14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FF1F-B225-034E-B20C-454E3ED4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38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1200" dirty="0" smtClean="0"/>
              <a:t>The measurements taken were then fitted to an error function and the beam parameters were determined from the fitted Gaussian distribution.</a:t>
            </a:r>
          </a:p>
          <a:p>
            <a:r>
              <a:rPr lang="en-US" sz="1200" dirty="0" smtClean="0"/>
              <a:t>The Beam Parameters </a:t>
            </a:r>
          </a:p>
          <a:p>
            <a:pPr marL="0" indent="0">
              <a:buNone/>
            </a:pPr>
            <a:r>
              <a:rPr lang="en-US" sz="1200" dirty="0" smtClean="0"/>
              <a:t>-	w(0) = 224 microns</a:t>
            </a:r>
          </a:p>
          <a:p>
            <a:pPr marL="0" indent="0">
              <a:buNone/>
            </a:pPr>
            <a:r>
              <a:rPr lang="en-US" sz="1200" dirty="0" smtClean="0"/>
              <a:t>-	z(0)  = 0.011m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FF1F-B225-034E-B20C-454E3ED436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6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FF1F-B225-034E-B20C-454E3ED436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6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Modification</a:t>
            </a:r>
            <a:r>
              <a:rPr lang="en-US" sz="1200" dirty="0" smtClean="0"/>
              <a:t> of the beam waist and position through the use of various lenses.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FF1F-B225-034E-B20C-454E3ED436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rgbClr val="FF0000"/>
                </a:solidFill>
              </a:rPr>
              <a:t>Modification</a:t>
            </a:r>
            <a:r>
              <a:rPr lang="en-US" sz="1200" smtClean="0"/>
              <a:t> of the beam waist and position through the use of various lenses.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FF1F-B225-034E-B20C-454E3ED436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8628-2B58-3C4C-9F42-C66F5CB7B784}" type="datetime1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4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B789-9F95-7942-801F-4275A360548A}" type="datetime1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6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57DE-3091-9E41-B09E-87D40E25DE0A}" type="datetime1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9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9E8F-EA78-3944-9F32-824F05F21B79}" type="datetime1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7C0D-B621-D249-9DEC-ECBA1F6EDCB4}" type="datetime1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F3B1-178F-C046-A2B8-C9103BDF09FB}" type="datetime1">
              <a:rPr lang="en-US" smtClean="0"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F32B-1288-FA43-993C-E47C46068567}" type="datetime1">
              <a:rPr lang="en-US" smtClean="0"/>
              <a:t>8/19/14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4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51FD-6355-3D49-97F8-DB04E13AFA0D}" type="datetime1">
              <a:rPr lang="en-US" smtClean="0"/>
              <a:t>8/19/14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4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5288-DFD1-DF43-AA19-CCDE182EBA9C}" type="datetime1">
              <a:rPr lang="en-US" smtClean="0"/>
              <a:t>8/19/14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0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BC6C-7768-1240-86B1-A4BB38AABF71}" type="datetime1">
              <a:rPr lang="en-US" smtClean="0"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6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8A1-4701-E247-B2BE-1F0A383D8ACD}" type="datetime1">
              <a:rPr lang="en-US" smtClean="0"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7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0C093-0D67-8846-99CF-C46C60002B49}" type="datetime1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EC6D-FB3D-5349-830F-EF773E87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8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4.bin"/><Relationship Id="rId12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jp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12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13.emf"/><Relationship Id="rId9" Type="http://schemas.openxmlformats.org/officeDocument/2006/relationships/oleObject" Target="../embeddings/Microsoft_Equation3.bin"/><Relationship Id="rId10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2124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An Optical Setup for Crackle Noise Detection	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0553" y="5519125"/>
            <a:ext cx="3542307" cy="114339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chemeClr val="tx1"/>
                </a:solidFill>
              </a:rPr>
              <a:t>Carell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Hamil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Mentor: Gabriele </a:t>
            </a:r>
            <a:r>
              <a:rPr lang="en-US" sz="2400" b="1" dirty="0" err="1" smtClean="0">
                <a:solidFill>
                  <a:schemeClr val="tx1"/>
                </a:solidFill>
              </a:rPr>
              <a:t>Vajente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2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78997"/>
          </a:xfrm>
        </p:spPr>
        <p:txBody>
          <a:bodyPr/>
          <a:lstStyle/>
          <a:p>
            <a:r>
              <a:rPr lang="en-US" dirty="0" smtClean="0"/>
              <a:t>Mode Matching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3635"/>
            <a:ext cx="8229600" cy="536783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ABCD </a:t>
            </a:r>
            <a:r>
              <a:rPr lang="en-US" sz="2400" dirty="0" smtClean="0">
                <a:solidFill>
                  <a:srgbClr val="FF0000"/>
                </a:solidFill>
              </a:rPr>
              <a:t>matrix law </a:t>
            </a:r>
            <a:r>
              <a:rPr lang="en-US" sz="2400" dirty="0" smtClean="0"/>
              <a:t>is applied to an already aligned optical </a:t>
            </a:r>
            <a:r>
              <a:rPr lang="en-US" sz="2400" dirty="0" smtClean="0"/>
              <a:t>setup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relations</a:t>
            </a:r>
            <a:r>
              <a:rPr lang="en-US" sz="2400" dirty="0" smtClean="0"/>
              <a:t> </a:t>
            </a:r>
            <a:r>
              <a:rPr lang="en-US" sz="2400" dirty="0" smtClean="0"/>
              <a:t>between </a:t>
            </a:r>
            <a:r>
              <a:rPr lang="en-US" sz="2400" dirty="0" smtClean="0"/>
              <a:t>the </a:t>
            </a:r>
            <a:r>
              <a:rPr lang="en-US" sz="2400" dirty="0" smtClean="0"/>
              <a:t>sizes and positions of the beam </a:t>
            </a:r>
            <a:r>
              <a:rPr lang="en-US" sz="2400" dirty="0" smtClean="0"/>
              <a:t>waist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q parameter</a:t>
            </a:r>
            <a:r>
              <a:rPr lang="en-US" sz="2400" dirty="0" smtClean="0"/>
              <a:t> : 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762" y="2495382"/>
            <a:ext cx="1035958" cy="93584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 Space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40517" y="2495382"/>
            <a:ext cx="1035958" cy="9358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Lens One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3690" y="2550878"/>
            <a:ext cx="1035958" cy="93584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Free Space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87117" y="2561601"/>
            <a:ext cx="1035958" cy="9358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Lens </a:t>
            </a:r>
            <a:r>
              <a:rPr lang="en-US" dirty="0" smtClean="0"/>
              <a:t>Two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4810" y="2567590"/>
            <a:ext cx="1035958" cy="93584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Free Space</a:t>
            </a:r>
            <a:endParaRPr lang="en-US" dirty="0"/>
          </a:p>
        </p:txBody>
      </p:sp>
      <p:sp>
        <p:nvSpPr>
          <p:cNvPr id="7" name="Multiply 6"/>
          <p:cNvSpPr/>
          <p:nvPr/>
        </p:nvSpPr>
        <p:spPr>
          <a:xfrm>
            <a:off x="1473200" y="2717994"/>
            <a:ext cx="567317" cy="490623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876264" y="2717994"/>
            <a:ext cx="567317" cy="490623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4969419" y="2717994"/>
            <a:ext cx="567317" cy="490623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246373" y="2717994"/>
            <a:ext cx="567317" cy="490623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895616"/>
              </p:ext>
            </p:extLst>
          </p:nvPr>
        </p:nvGraphicFramePr>
        <p:xfrm>
          <a:off x="952413" y="3591726"/>
          <a:ext cx="6867399" cy="98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2108200" imgH="495300" progId="Equation.3">
                  <p:embed/>
                </p:oleObj>
              </mc:Choice>
              <mc:Fallback>
                <p:oleObj name="Equation" r:id="rId5" imgW="2108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2413" y="3591726"/>
                        <a:ext cx="6867399" cy="981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475110"/>
              </p:ext>
            </p:extLst>
          </p:nvPr>
        </p:nvGraphicFramePr>
        <p:xfrm>
          <a:off x="2679497" y="4763206"/>
          <a:ext cx="2170151" cy="79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9497" y="4763206"/>
                        <a:ext cx="2170151" cy="796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eform 26"/>
          <p:cNvSpPr/>
          <p:nvPr/>
        </p:nvSpPr>
        <p:spPr>
          <a:xfrm rot="2912963">
            <a:off x="8412471" y="3059083"/>
            <a:ext cx="447744" cy="1442862"/>
          </a:xfrm>
          <a:custGeom>
            <a:avLst/>
            <a:gdLst>
              <a:gd name="connsiteX0" fmla="*/ 0 w 935873"/>
              <a:gd name="connsiteY0" fmla="*/ 0 h 1587596"/>
              <a:gd name="connsiteX1" fmla="*/ 935704 w 935873"/>
              <a:gd name="connsiteY1" fmla="*/ 635038 h 1587596"/>
              <a:gd name="connsiteX2" fmla="*/ 83545 w 935873"/>
              <a:gd name="connsiteY2" fmla="*/ 768731 h 1587596"/>
              <a:gd name="connsiteX3" fmla="*/ 818741 w 935873"/>
              <a:gd name="connsiteY3" fmla="*/ 1236654 h 1587596"/>
              <a:gd name="connsiteX4" fmla="*/ 150381 w 935873"/>
              <a:gd name="connsiteY4" fmla="*/ 1587596 h 1587596"/>
              <a:gd name="connsiteX5" fmla="*/ 150381 w 935873"/>
              <a:gd name="connsiteY5" fmla="*/ 1587596 h 1587596"/>
              <a:gd name="connsiteX6" fmla="*/ 150381 w 935873"/>
              <a:gd name="connsiteY6" fmla="*/ 1587596 h 1587596"/>
              <a:gd name="connsiteX7" fmla="*/ 150381 w 935873"/>
              <a:gd name="connsiteY7" fmla="*/ 1587596 h 1587596"/>
              <a:gd name="connsiteX8" fmla="*/ 150381 w 935873"/>
              <a:gd name="connsiteY8" fmla="*/ 1587596 h 158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873" h="1587596">
                <a:moveTo>
                  <a:pt x="0" y="0"/>
                </a:moveTo>
                <a:cubicBezTo>
                  <a:pt x="460890" y="253458"/>
                  <a:pt x="921780" y="506916"/>
                  <a:pt x="935704" y="635038"/>
                </a:cubicBezTo>
                <a:cubicBezTo>
                  <a:pt x="949628" y="763160"/>
                  <a:pt x="103039" y="668462"/>
                  <a:pt x="83545" y="768731"/>
                </a:cubicBezTo>
                <a:cubicBezTo>
                  <a:pt x="64051" y="869000"/>
                  <a:pt x="807602" y="1100177"/>
                  <a:pt x="818741" y="1236654"/>
                </a:cubicBezTo>
                <a:cubicBezTo>
                  <a:pt x="829880" y="1373131"/>
                  <a:pt x="150381" y="1587596"/>
                  <a:pt x="150381" y="1587596"/>
                </a:cubicBezTo>
                <a:lnTo>
                  <a:pt x="150381" y="1587596"/>
                </a:lnTo>
                <a:lnTo>
                  <a:pt x="150381" y="1587596"/>
                </a:lnTo>
                <a:lnTo>
                  <a:pt x="150381" y="1587596"/>
                </a:lnTo>
                <a:lnTo>
                  <a:pt x="150381" y="1587596"/>
                </a:lnTo>
              </a:path>
            </a:pathLst>
          </a:custGeom>
          <a:ln w="57150" cmpd="sng">
            <a:headEnd type="none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593793" flipH="1">
            <a:off x="55046" y="4141401"/>
            <a:ext cx="795286" cy="1256731"/>
          </a:xfrm>
          <a:custGeom>
            <a:avLst/>
            <a:gdLst>
              <a:gd name="connsiteX0" fmla="*/ 0 w 935873"/>
              <a:gd name="connsiteY0" fmla="*/ 0 h 1587596"/>
              <a:gd name="connsiteX1" fmla="*/ 935704 w 935873"/>
              <a:gd name="connsiteY1" fmla="*/ 635038 h 1587596"/>
              <a:gd name="connsiteX2" fmla="*/ 83545 w 935873"/>
              <a:gd name="connsiteY2" fmla="*/ 768731 h 1587596"/>
              <a:gd name="connsiteX3" fmla="*/ 818741 w 935873"/>
              <a:gd name="connsiteY3" fmla="*/ 1236654 h 1587596"/>
              <a:gd name="connsiteX4" fmla="*/ 150381 w 935873"/>
              <a:gd name="connsiteY4" fmla="*/ 1587596 h 1587596"/>
              <a:gd name="connsiteX5" fmla="*/ 150381 w 935873"/>
              <a:gd name="connsiteY5" fmla="*/ 1587596 h 1587596"/>
              <a:gd name="connsiteX6" fmla="*/ 150381 w 935873"/>
              <a:gd name="connsiteY6" fmla="*/ 1587596 h 1587596"/>
              <a:gd name="connsiteX7" fmla="*/ 150381 w 935873"/>
              <a:gd name="connsiteY7" fmla="*/ 1587596 h 1587596"/>
              <a:gd name="connsiteX8" fmla="*/ 150381 w 935873"/>
              <a:gd name="connsiteY8" fmla="*/ 1587596 h 158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873" h="1587596">
                <a:moveTo>
                  <a:pt x="0" y="0"/>
                </a:moveTo>
                <a:cubicBezTo>
                  <a:pt x="460890" y="253458"/>
                  <a:pt x="921780" y="506916"/>
                  <a:pt x="935704" y="635038"/>
                </a:cubicBezTo>
                <a:cubicBezTo>
                  <a:pt x="949628" y="763160"/>
                  <a:pt x="103039" y="668462"/>
                  <a:pt x="83545" y="768731"/>
                </a:cubicBezTo>
                <a:cubicBezTo>
                  <a:pt x="64051" y="869000"/>
                  <a:pt x="807602" y="1100177"/>
                  <a:pt x="818741" y="1236654"/>
                </a:cubicBezTo>
                <a:cubicBezTo>
                  <a:pt x="829880" y="1373131"/>
                  <a:pt x="150381" y="1587596"/>
                  <a:pt x="150381" y="1587596"/>
                </a:cubicBezTo>
                <a:lnTo>
                  <a:pt x="150381" y="1587596"/>
                </a:lnTo>
                <a:lnTo>
                  <a:pt x="150381" y="1587596"/>
                </a:lnTo>
                <a:lnTo>
                  <a:pt x="150381" y="1587596"/>
                </a:lnTo>
                <a:lnTo>
                  <a:pt x="150381" y="1587596"/>
                </a:lnTo>
              </a:path>
            </a:pathLst>
          </a:custGeom>
          <a:ln w="57150" cmpd="sng">
            <a:headEnd type="none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5853181" flipH="1">
            <a:off x="4926671" y="4968710"/>
            <a:ext cx="414545" cy="1544855"/>
          </a:xfrm>
          <a:custGeom>
            <a:avLst/>
            <a:gdLst>
              <a:gd name="connsiteX0" fmla="*/ 0 w 935873"/>
              <a:gd name="connsiteY0" fmla="*/ 0 h 1587596"/>
              <a:gd name="connsiteX1" fmla="*/ 935704 w 935873"/>
              <a:gd name="connsiteY1" fmla="*/ 635038 h 1587596"/>
              <a:gd name="connsiteX2" fmla="*/ 83545 w 935873"/>
              <a:gd name="connsiteY2" fmla="*/ 768731 h 1587596"/>
              <a:gd name="connsiteX3" fmla="*/ 818741 w 935873"/>
              <a:gd name="connsiteY3" fmla="*/ 1236654 h 1587596"/>
              <a:gd name="connsiteX4" fmla="*/ 150381 w 935873"/>
              <a:gd name="connsiteY4" fmla="*/ 1587596 h 1587596"/>
              <a:gd name="connsiteX5" fmla="*/ 150381 w 935873"/>
              <a:gd name="connsiteY5" fmla="*/ 1587596 h 1587596"/>
              <a:gd name="connsiteX6" fmla="*/ 150381 w 935873"/>
              <a:gd name="connsiteY6" fmla="*/ 1587596 h 1587596"/>
              <a:gd name="connsiteX7" fmla="*/ 150381 w 935873"/>
              <a:gd name="connsiteY7" fmla="*/ 1587596 h 1587596"/>
              <a:gd name="connsiteX8" fmla="*/ 150381 w 935873"/>
              <a:gd name="connsiteY8" fmla="*/ 1587596 h 158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873" h="1587596">
                <a:moveTo>
                  <a:pt x="0" y="0"/>
                </a:moveTo>
                <a:cubicBezTo>
                  <a:pt x="460890" y="253458"/>
                  <a:pt x="921780" y="506916"/>
                  <a:pt x="935704" y="635038"/>
                </a:cubicBezTo>
                <a:cubicBezTo>
                  <a:pt x="949628" y="763160"/>
                  <a:pt x="103039" y="668462"/>
                  <a:pt x="83545" y="768731"/>
                </a:cubicBezTo>
                <a:cubicBezTo>
                  <a:pt x="64051" y="869000"/>
                  <a:pt x="807602" y="1100177"/>
                  <a:pt x="818741" y="1236654"/>
                </a:cubicBezTo>
                <a:cubicBezTo>
                  <a:pt x="829880" y="1373131"/>
                  <a:pt x="150381" y="1587596"/>
                  <a:pt x="150381" y="1587596"/>
                </a:cubicBezTo>
                <a:lnTo>
                  <a:pt x="150381" y="1587596"/>
                </a:lnTo>
                <a:lnTo>
                  <a:pt x="150381" y="1587596"/>
                </a:lnTo>
                <a:lnTo>
                  <a:pt x="150381" y="1587596"/>
                </a:lnTo>
                <a:lnTo>
                  <a:pt x="150381" y="1587596"/>
                </a:lnTo>
              </a:path>
            </a:pathLst>
          </a:custGeom>
          <a:ln w="57150" cmpd="sng">
            <a:headEnd type="none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747694"/>
              </p:ext>
            </p:extLst>
          </p:nvPr>
        </p:nvGraphicFramePr>
        <p:xfrm>
          <a:off x="6165621" y="4904396"/>
          <a:ext cx="2495147" cy="114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9" imgW="787400" imgH="457200" progId="Equation.3">
                  <p:embed/>
                </p:oleObj>
              </mc:Choice>
              <mc:Fallback>
                <p:oleObj name="Equation" r:id="rId9" imgW="787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65621" y="4904396"/>
                        <a:ext cx="2495147" cy="1145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758930"/>
              </p:ext>
            </p:extLst>
          </p:nvPr>
        </p:nvGraphicFramePr>
        <p:xfrm>
          <a:off x="952412" y="5559778"/>
          <a:ext cx="3243576" cy="984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1" imgW="1422400" imgH="431800" progId="Equation.3">
                  <p:embed/>
                </p:oleObj>
              </mc:Choice>
              <mc:Fallback>
                <p:oleObj name="Equation" r:id="rId11" imgW="1422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2412" y="5559778"/>
                        <a:ext cx="3243576" cy="984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7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8862"/>
          </a:xfrm>
        </p:spPr>
        <p:txBody>
          <a:bodyPr/>
          <a:lstStyle/>
          <a:p>
            <a:r>
              <a:rPr lang="en-US" dirty="0" smtClean="0"/>
              <a:t> Mode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386"/>
            <a:ext cx="8229600" cy="4852490"/>
          </a:xfrm>
        </p:spPr>
        <p:txBody>
          <a:bodyPr/>
          <a:lstStyle/>
          <a:p>
            <a:r>
              <a:rPr lang="en-US" sz="2400" dirty="0" smtClean="0"/>
              <a:t>An example of the mode matching done using the “</a:t>
            </a:r>
            <a:r>
              <a:rPr lang="en-US" sz="2400" dirty="0" err="1" smtClean="0"/>
              <a:t>Jammt</a:t>
            </a:r>
            <a:r>
              <a:rPr lang="en-US" sz="2400" dirty="0" smtClean="0"/>
              <a:t>” software.</a:t>
            </a:r>
          </a:p>
          <a:p>
            <a:endParaRPr lang="en-US" dirty="0"/>
          </a:p>
        </p:txBody>
      </p:sp>
      <p:pic>
        <p:nvPicPr>
          <p:cNvPr id="5" name="Picture 4" descr="jammtAUG14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6477" r="2175" b="3039"/>
          <a:stretch/>
        </p:blipFill>
        <p:spPr>
          <a:xfrm>
            <a:off x="0" y="1955251"/>
            <a:ext cx="9144000" cy="49027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3022" y="199035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Waist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18796" y="1990352"/>
            <a:ext cx="121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Waist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71662" y="5988876"/>
            <a:ext cx="116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= 50 mm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2445" y="1990352"/>
            <a:ext cx="128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= 120 mm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6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6766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11" name="Content Placeholder 10" descr="AUG15optical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3" t="6543" r="5405" b="37877"/>
          <a:stretch/>
        </p:blipFill>
        <p:spPr>
          <a:xfrm>
            <a:off x="590872" y="1321404"/>
            <a:ext cx="8229600" cy="5536596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1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6766"/>
          </a:xfrm>
        </p:spPr>
        <p:txBody>
          <a:bodyPr/>
          <a:lstStyle/>
          <a:p>
            <a:r>
              <a:rPr lang="en-US" dirty="0" smtClean="0"/>
              <a:t>A Mode Matching Telescope</a:t>
            </a:r>
            <a:endParaRPr lang="en-US" dirty="0"/>
          </a:p>
        </p:txBody>
      </p:sp>
      <p:pic>
        <p:nvPicPr>
          <p:cNvPr id="5" name="Content Placeholder 4" descr="telescope.eps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/>
          <a:stretch/>
        </p:blipFill>
        <p:spPr>
          <a:xfrm>
            <a:off x="735196" y="1321404"/>
            <a:ext cx="7585886" cy="540007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6766"/>
          </a:xfrm>
        </p:spPr>
        <p:txBody>
          <a:bodyPr/>
          <a:lstStyle/>
          <a:p>
            <a:r>
              <a:rPr lang="en-US" dirty="0" smtClean="0"/>
              <a:t>The Final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goal was to mode match our Gaussian Beam to the following parameters :</a:t>
            </a:r>
          </a:p>
          <a:p>
            <a:pPr>
              <a:buFontTx/>
              <a:buChar char="-"/>
            </a:pPr>
            <a:r>
              <a:rPr lang="en-US" sz="2400" dirty="0" smtClean="0"/>
              <a:t>w(0) = 300 microns</a:t>
            </a:r>
          </a:p>
          <a:p>
            <a:pPr>
              <a:buFontTx/>
              <a:buChar char="-"/>
            </a:pPr>
            <a:r>
              <a:rPr lang="en-US" sz="2400" dirty="0" smtClean="0"/>
              <a:t>z(0) = 3.253m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r>
              <a:rPr lang="en-US" sz="2400" dirty="0" smtClean="0"/>
              <a:t>We mode matched our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Gaussian </a:t>
            </a:r>
            <a:r>
              <a:rPr lang="en-US" sz="2400" dirty="0"/>
              <a:t>Beam </a:t>
            </a:r>
            <a:r>
              <a:rPr lang="en-US" sz="2400" dirty="0" smtClean="0"/>
              <a:t>to: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w(0) = </a:t>
            </a:r>
            <a:r>
              <a:rPr lang="en-US" sz="2400" dirty="0" smtClean="0"/>
              <a:t>305 </a:t>
            </a:r>
            <a:r>
              <a:rPr lang="en-US" sz="2400" dirty="0"/>
              <a:t>microns</a:t>
            </a:r>
          </a:p>
          <a:p>
            <a:pPr>
              <a:buFontTx/>
              <a:buChar char="-"/>
            </a:pPr>
            <a:r>
              <a:rPr lang="en-US" sz="2400" dirty="0"/>
              <a:t>z(0) = </a:t>
            </a:r>
            <a:r>
              <a:rPr lang="en-US" sz="2400" dirty="0" smtClean="0"/>
              <a:t>3.243m</a:t>
            </a:r>
            <a:endParaRPr lang="en-US" sz="2400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Succ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634">
            <a:off x="4444329" y="3014707"/>
            <a:ext cx="3643428" cy="27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6766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Further alignment of the mode matching telescope to mode match the Gaussian Beam to within 1 micron and 0.5 mm.</a:t>
            </a:r>
          </a:p>
          <a:p>
            <a:r>
              <a:rPr lang="en-US" sz="2400" dirty="0" smtClean="0"/>
              <a:t>Construction of a Michelson Interferometer; measurement of the laser frequency noise.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Future-Ahea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7"/>
          <a:stretch/>
        </p:blipFill>
        <p:spPr>
          <a:xfrm>
            <a:off x="2222298" y="3515388"/>
            <a:ext cx="4845610" cy="28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6766"/>
          </a:xfrm>
        </p:spPr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Gabriele </a:t>
            </a:r>
            <a:r>
              <a:rPr lang="en-US" dirty="0" err="1" smtClean="0"/>
              <a:t>Vajente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Alan Weinstein</a:t>
            </a:r>
          </a:p>
          <a:p>
            <a:pPr marL="0" indent="0" algn="ctr">
              <a:buNone/>
            </a:pPr>
            <a:r>
              <a:rPr lang="en-US" dirty="0" smtClean="0"/>
              <a:t>LIGO</a:t>
            </a:r>
          </a:p>
          <a:p>
            <a:pPr marL="0" indent="0" algn="ctr">
              <a:buNone/>
            </a:pPr>
            <a:r>
              <a:rPr lang="en-US" dirty="0" smtClean="0"/>
              <a:t>NSBP</a:t>
            </a:r>
          </a:p>
          <a:p>
            <a:pPr marL="0" indent="0" algn="ctr">
              <a:buNone/>
            </a:pPr>
            <a:r>
              <a:rPr lang="en-US" dirty="0" smtClean="0"/>
              <a:t>NSF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1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Crackle Noise and </a:t>
            </a:r>
            <a:r>
              <a:rPr lang="en-US" dirty="0" err="1" smtClean="0"/>
              <a:t>aLIGO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What is “</a:t>
            </a:r>
            <a:r>
              <a:rPr lang="en-US" sz="2400" dirty="0" smtClean="0">
                <a:solidFill>
                  <a:srgbClr val="FF0000"/>
                </a:solidFill>
              </a:rPr>
              <a:t>Crackle Noise</a:t>
            </a:r>
            <a:r>
              <a:rPr lang="en-US" sz="2400" dirty="0" smtClean="0"/>
              <a:t>”?</a:t>
            </a:r>
          </a:p>
          <a:p>
            <a:pPr>
              <a:buFontTx/>
              <a:buChar char="-"/>
            </a:pPr>
            <a:r>
              <a:rPr lang="en-US" sz="2400" dirty="0"/>
              <a:t>D</a:t>
            </a:r>
            <a:r>
              <a:rPr lang="en-US" sz="2400" dirty="0" smtClean="0"/>
              <a:t>eformations </a:t>
            </a:r>
            <a:r>
              <a:rPr lang="en-US" sz="2400" dirty="0" smtClean="0"/>
              <a:t>in metals due to grain slippage or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/>
              <a:t>similar microscopic; summed up by </a:t>
            </a:r>
            <a:r>
              <a:rPr lang="en-US" sz="2400" dirty="0" smtClean="0">
                <a:solidFill>
                  <a:srgbClr val="FF0000"/>
                </a:solidFill>
              </a:rPr>
              <a:t>mechanical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</a:rPr>
              <a:t>upconversion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Crackle noise in </a:t>
            </a:r>
            <a:r>
              <a:rPr lang="en-US" sz="2400" dirty="0" err="1" smtClean="0"/>
              <a:t>aLIGO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In the </a:t>
            </a:r>
            <a:r>
              <a:rPr lang="en-US" sz="2400" dirty="0" smtClean="0"/>
              <a:t>suspension components and joint </a:t>
            </a:r>
            <a:r>
              <a:rPr lang="en-US" sz="2400" dirty="0" smtClean="0"/>
              <a:t>interfaces</a:t>
            </a:r>
          </a:p>
          <a:p>
            <a:pPr>
              <a:buFontTx/>
              <a:buChar char="-"/>
            </a:pPr>
            <a:r>
              <a:rPr lang="en-US" sz="2400" dirty="0" smtClean="0"/>
              <a:t>the </a:t>
            </a:r>
            <a:r>
              <a:rPr lang="en-US" sz="2400" dirty="0" err="1" smtClean="0">
                <a:solidFill>
                  <a:srgbClr val="FF0000"/>
                </a:solidFill>
              </a:rPr>
              <a:t>maraging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steel blades</a:t>
            </a:r>
            <a:r>
              <a:rPr lang="en-US" sz="2400" dirty="0" smtClean="0"/>
              <a:t>, the clamps which hold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smtClean="0"/>
              <a:t>the </a:t>
            </a:r>
            <a:r>
              <a:rPr lang="en-US" sz="2400" dirty="0" smtClean="0"/>
              <a:t>suspension wires to the blades, the silica fibers which suspend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smtClean="0"/>
              <a:t>the </a:t>
            </a:r>
            <a:r>
              <a:rPr lang="en-US" sz="2400" dirty="0" smtClean="0"/>
              <a:t>test masses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Crackle Noise is vertical noise.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Crackle 1</a:t>
            </a:r>
            <a:r>
              <a:rPr lang="en-US" sz="2400" dirty="0" smtClean="0"/>
              <a:t>: measure vertical displacement noise using a Michelson Interferometer. </a:t>
            </a:r>
          </a:p>
          <a:p>
            <a:r>
              <a:rPr lang="en-US" sz="2400" dirty="0" smtClean="0"/>
              <a:t>Use of </a:t>
            </a:r>
            <a:r>
              <a:rPr lang="en-US" sz="2400" dirty="0" err="1" smtClean="0"/>
              <a:t>maraging</a:t>
            </a:r>
            <a:r>
              <a:rPr lang="en-US" sz="2400" dirty="0" smtClean="0"/>
              <a:t> steel blades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</p:txBody>
      </p:sp>
      <p:pic>
        <p:nvPicPr>
          <p:cNvPr id="3" name="Picture 2" descr="Q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26" y="1253366"/>
            <a:ext cx="1979298" cy="26738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/>
          <a:lstStyle/>
          <a:p>
            <a:r>
              <a:rPr lang="en-US" dirty="0" smtClean="0"/>
              <a:t>Goals for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goal of the project is to construct an optical setup which will produce the </a:t>
            </a:r>
            <a:r>
              <a:rPr lang="en-US" sz="2400" dirty="0" smtClean="0">
                <a:solidFill>
                  <a:srgbClr val="FF0000"/>
                </a:solidFill>
              </a:rPr>
              <a:t>correct shape </a:t>
            </a:r>
            <a:r>
              <a:rPr lang="en-US" sz="2400" dirty="0" smtClean="0"/>
              <a:t>of a Gaussian Beam to go into the Michelson Interferometer of the Crackle Setup.</a:t>
            </a:r>
          </a:p>
          <a:p>
            <a:endParaRPr lang="en-US" sz="2400" dirty="0" smtClean="0"/>
          </a:p>
          <a:p>
            <a:r>
              <a:rPr lang="en-US" sz="2400" dirty="0" smtClean="0"/>
              <a:t>This will be done by: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Profiling</a:t>
            </a:r>
            <a:r>
              <a:rPr lang="en-US" sz="2400" dirty="0" smtClean="0"/>
              <a:t> the Gaussian beam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Design</a:t>
            </a:r>
            <a:r>
              <a:rPr lang="en-US" sz="2400" dirty="0" smtClean="0"/>
              <a:t> of a mode matching telescope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Construction</a:t>
            </a:r>
            <a:r>
              <a:rPr lang="en-US" sz="2400" dirty="0" smtClean="0"/>
              <a:t> of a mode matching telescope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Validation</a:t>
            </a:r>
            <a:r>
              <a:rPr lang="en-US" sz="2400" dirty="0" smtClean="0"/>
              <a:t> of the results</a:t>
            </a:r>
            <a:endParaRPr lang="en-US" sz="2400" dirty="0"/>
          </a:p>
        </p:txBody>
      </p:sp>
      <p:pic>
        <p:nvPicPr>
          <p:cNvPr id="5" name="Picture 4" descr="Goal_Set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994">
            <a:off x="6153581" y="4704906"/>
            <a:ext cx="3478664" cy="22854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4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Gaussian Beams </a:t>
            </a:r>
            <a:endParaRPr lang="en-US" dirty="0"/>
          </a:p>
        </p:txBody>
      </p:sp>
      <p:pic>
        <p:nvPicPr>
          <p:cNvPr id="6" name="Content Placeholder 4" descr="divergence_la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045" b="-23045"/>
          <a:stretch>
            <a:fillRect/>
          </a:stretch>
        </p:blipFill>
        <p:spPr>
          <a:xfrm>
            <a:off x="985832" y="4311653"/>
            <a:ext cx="7134742" cy="29131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gaussian beam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8"/>
          <a:stretch/>
        </p:blipFill>
        <p:spPr>
          <a:xfrm>
            <a:off x="4478012" y="1248003"/>
            <a:ext cx="4498898" cy="32701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What is a </a:t>
            </a:r>
            <a:r>
              <a:rPr lang="en-US" sz="2100" dirty="0" smtClean="0">
                <a:solidFill>
                  <a:srgbClr val="FF0000"/>
                </a:solidFill>
              </a:rPr>
              <a:t>Gaussian Beam</a:t>
            </a:r>
            <a:r>
              <a:rPr lang="en-US" sz="2100" dirty="0" smtClean="0"/>
              <a:t>?</a:t>
            </a:r>
          </a:p>
          <a:p>
            <a:pPr>
              <a:buFontTx/>
              <a:buChar char="-"/>
            </a:pPr>
            <a:r>
              <a:rPr lang="en-US" sz="2100" dirty="0"/>
              <a:t>E</a:t>
            </a:r>
            <a:r>
              <a:rPr lang="en-US" sz="2100" dirty="0" smtClean="0"/>
              <a:t>lectromagnetic radiation (light!) </a:t>
            </a:r>
          </a:p>
          <a:p>
            <a:pPr>
              <a:buFontTx/>
              <a:buChar char="-"/>
            </a:pPr>
            <a:r>
              <a:rPr lang="en-US" sz="2100" dirty="0"/>
              <a:t>W</a:t>
            </a:r>
            <a:r>
              <a:rPr lang="en-US" sz="2100" dirty="0" smtClean="0"/>
              <a:t>ell </a:t>
            </a:r>
            <a:r>
              <a:rPr lang="en-US" sz="2100" dirty="0" smtClean="0"/>
              <a:t>approximated by </a:t>
            </a:r>
            <a:endParaRPr lang="en-US" sz="2100" dirty="0" smtClean="0"/>
          </a:p>
          <a:p>
            <a:pPr marL="0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   </a:t>
            </a:r>
            <a:r>
              <a:rPr lang="en-US" sz="2100" dirty="0" smtClean="0"/>
              <a:t>Gaussian </a:t>
            </a:r>
            <a:r>
              <a:rPr lang="en-US" sz="2100" dirty="0" smtClean="0"/>
              <a:t>functions. </a:t>
            </a:r>
            <a:endParaRPr lang="en-US" sz="2100" dirty="0" smtClean="0"/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 smtClean="0"/>
              <a:t>Two parameters:</a:t>
            </a:r>
          </a:p>
          <a:p>
            <a:pPr>
              <a:buFontTx/>
              <a:buChar char="-"/>
            </a:pPr>
            <a:r>
              <a:rPr lang="en-US" sz="2100" dirty="0"/>
              <a:t>w(0) = The </a:t>
            </a:r>
            <a:r>
              <a:rPr lang="en-US" sz="2100" dirty="0">
                <a:solidFill>
                  <a:srgbClr val="FF0000"/>
                </a:solidFill>
              </a:rPr>
              <a:t>beam waist</a:t>
            </a:r>
          </a:p>
          <a:p>
            <a:pPr>
              <a:buFontTx/>
              <a:buChar char="-"/>
            </a:pPr>
            <a:r>
              <a:rPr lang="en-US" sz="2100" dirty="0"/>
              <a:t>z(0) = The </a:t>
            </a:r>
            <a:r>
              <a:rPr lang="en-US" sz="2100" dirty="0">
                <a:solidFill>
                  <a:srgbClr val="FF0000"/>
                </a:solidFill>
              </a:rPr>
              <a:t>position</a:t>
            </a:r>
            <a:r>
              <a:rPr lang="en-US" sz="2100" dirty="0"/>
              <a:t> of the waist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379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439"/>
          </a:xfrm>
        </p:spPr>
        <p:txBody>
          <a:bodyPr/>
          <a:lstStyle/>
          <a:p>
            <a:r>
              <a:rPr lang="en-US" dirty="0" smtClean="0"/>
              <a:t>Measurement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770"/>
            <a:ext cx="8229600" cy="47223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“Knife Edge” </a:t>
            </a:r>
            <a:r>
              <a:rPr lang="en-US" sz="2400" dirty="0" smtClean="0"/>
              <a:t>Technique</a:t>
            </a:r>
          </a:p>
          <a:p>
            <a:pPr>
              <a:buFontTx/>
              <a:buChar char="-"/>
            </a:pPr>
            <a:r>
              <a:rPr lang="en-US" sz="2400" dirty="0" smtClean="0"/>
              <a:t>The </a:t>
            </a:r>
            <a:r>
              <a:rPr lang="en-US" sz="2400" dirty="0" smtClean="0"/>
              <a:t>total power of the laser was measured </a:t>
            </a:r>
            <a:r>
              <a:rPr lang="en-US" sz="2400" dirty="0" smtClean="0"/>
              <a:t>(at first)</a:t>
            </a:r>
          </a:p>
          <a:p>
            <a:pPr>
              <a:buFontTx/>
              <a:buChar char="-"/>
            </a:pPr>
            <a:r>
              <a:rPr lang="en-US" sz="2400" dirty="0" smtClean="0"/>
              <a:t>Then, power as</a:t>
            </a:r>
            <a:r>
              <a:rPr lang="en-US" sz="2400" dirty="0" smtClean="0"/>
              <a:t> </a:t>
            </a:r>
            <a:r>
              <a:rPr lang="en-US" sz="2400" dirty="0" smtClean="0"/>
              <a:t>a razor blade was translated across the beam using a calibrated translation </a:t>
            </a:r>
            <a:r>
              <a:rPr lang="en-US" sz="2400" dirty="0" smtClean="0"/>
              <a:t>stage</a:t>
            </a:r>
            <a:r>
              <a:rPr lang="en-US" sz="2400" dirty="0"/>
              <a:t> </a:t>
            </a:r>
            <a:r>
              <a:rPr lang="en-US" sz="2400" dirty="0" smtClean="0"/>
              <a:t>was measured</a:t>
            </a:r>
            <a:endParaRPr lang="en-US" sz="2400" dirty="0" smtClean="0"/>
          </a:p>
          <a:p>
            <a:pPr>
              <a:buFontTx/>
              <a:buChar char="-"/>
            </a:pPr>
            <a:endParaRPr lang="en-US" sz="2400" dirty="0"/>
          </a:p>
        </p:txBody>
      </p:sp>
      <p:pic>
        <p:nvPicPr>
          <p:cNvPr id="5" name="Picture 4" descr="razorBLAD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3" y="3559559"/>
            <a:ext cx="8638553" cy="29245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6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439"/>
          </a:xfrm>
        </p:spPr>
        <p:txBody>
          <a:bodyPr/>
          <a:lstStyle/>
          <a:p>
            <a:r>
              <a:rPr lang="en-US" dirty="0" smtClean="0"/>
              <a:t>Measurement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674"/>
            <a:ext cx="8229600" cy="500649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200" dirty="0" smtClean="0"/>
              <a:t>Measurements fitted to an </a:t>
            </a:r>
            <a:r>
              <a:rPr lang="en-US" sz="2200" dirty="0">
                <a:solidFill>
                  <a:srgbClr val="FF0000"/>
                </a:solidFill>
              </a:rPr>
              <a:t>error function </a:t>
            </a:r>
            <a:endParaRPr lang="en-US" sz="2200" dirty="0" smtClean="0"/>
          </a:p>
          <a:p>
            <a:pPr>
              <a:buFontTx/>
              <a:buChar char="-"/>
            </a:pPr>
            <a:r>
              <a:rPr lang="en-US" sz="2200" dirty="0"/>
              <a:t>B</a:t>
            </a:r>
            <a:r>
              <a:rPr lang="en-US" sz="2200" dirty="0" smtClean="0"/>
              <a:t>eam </a:t>
            </a:r>
            <a:r>
              <a:rPr lang="en-US" sz="2200" dirty="0"/>
              <a:t>parameters were determined from the fitted Gaussian distribution.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zwei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95947"/>
            <a:ext cx="9144000" cy="4160403"/>
          </a:xfrm>
          <a:prstGeom prst="rect">
            <a:avLst/>
          </a:prstGeom>
        </p:spPr>
      </p:pic>
      <p:pic>
        <p:nvPicPr>
          <p:cNvPr id="7" name="Picture 6" descr="err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19" y="4661661"/>
            <a:ext cx="4097665" cy="9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7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5574"/>
          </a:xfrm>
        </p:spPr>
        <p:txBody>
          <a:bodyPr/>
          <a:lstStyle/>
          <a:p>
            <a:r>
              <a:rPr lang="en-US" dirty="0" smtClean="0"/>
              <a:t>Measurement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212"/>
            <a:ext cx="8229600" cy="48059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Beam Profiler </a:t>
            </a:r>
            <a:r>
              <a:rPr lang="en-US" sz="2400" dirty="0" smtClean="0"/>
              <a:t>Technique</a:t>
            </a:r>
          </a:p>
          <a:p>
            <a:pPr>
              <a:buFontTx/>
              <a:buChar char="-"/>
            </a:pPr>
            <a:r>
              <a:rPr lang="en-US" sz="2400" dirty="0" smtClean="0"/>
              <a:t>An optical setup was constructed and the laser was shone into a beam profiling camera, and the full waist taken at        1/e^2 of the irradiance distribution was recorded for different values of z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5" name="Picture 4" descr="beamPROFIL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7" y="3643118"/>
            <a:ext cx="8688680" cy="27132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7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283"/>
          </a:xfrm>
        </p:spPr>
        <p:txBody>
          <a:bodyPr/>
          <a:lstStyle/>
          <a:p>
            <a:r>
              <a:rPr lang="en-US" dirty="0" smtClean="0"/>
              <a:t>The Final Parameters</a:t>
            </a:r>
            <a:endParaRPr lang="en-US" dirty="0"/>
          </a:p>
        </p:txBody>
      </p:sp>
      <p:pic>
        <p:nvPicPr>
          <p:cNvPr id="5" name="Content Placeholder 4" descr="final_plot-eps-converted-to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" b="1728"/>
          <a:stretch>
            <a:fillRect/>
          </a:stretch>
        </p:blipFill>
        <p:spPr>
          <a:xfrm>
            <a:off x="216906" y="1269921"/>
            <a:ext cx="8729495" cy="513116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57480" y="1825753"/>
            <a:ext cx="2048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Profiler:</a:t>
            </a:r>
          </a:p>
          <a:p>
            <a:r>
              <a:rPr lang="en-US" dirty="0" smtClean="0"/>
              <a:t>-w(0) = 224 microns</a:t>
            </a:r>
          </a:p>
          <a:p>
            <a:r>
              <a:rPr lang="en-US" dirty="0" smtClean="0"/>
              <a:t>-z(0) = 0.022mm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4064" y="3615953"/>
            <a:ext cx="2048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“Knife Edge”:</a:t>
            </a:r>
          </a:p>
          <a:p>
            <a:r>
              <a:rPr lang="en-US" dirty="0" smtClean="0"/>
              <a:t>-w(0) = 224 microns</a:t>
            </a:r>
          </a:p>
          <a:p>
            <a:r>
              <a:rPr lang="en-US" dirty="0" smtClean="0"/>
              <a:t>-z(0) = -0.013mm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83587" y="4374095"/>
            <a:ext cx="2048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Parameters:</a:t>
            </a:r>
          </a:p>
          <a:p>
            <a:r>
              <a:rPr lang="en-US" dirty="0" smtClean="0"/>
              <a:t>-w(0) = 224 microns</a:t>
            </a:r>
          </a:p>
          <a:p>
            <a:r>
              <a:rPr lang="en-US" dirty="0" smtClean="0"/>
              <a:t>-z(0) = 0.011mm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31187" y="4077618"/>
            <a:ext cx="2200970" cy="1573084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05080" y="1576942"/>
            <a:ext cx="2200970" cy="1573084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23791" y="3350564"/>
            <a:ext cx="2200970" cy="1573084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4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o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" cy="100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19673"/>
            <a:ext cx="9144000" cy="16712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78997"/>
          </a:xfrm>
        </p:spPr>
        <p:txBody>
          <a:bodyPr/>
          <a:lstStyle/>
          <a:p>
            <a:r>
              <a:rPr lang="en-US" dirty="0" smtClean="0"/>
              <a:t>Mode Matching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3635"/>
            <a:ext cx="8229600" cy="53678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Modification</a:t>
            </a:r>
            <a:r>
              <a:rPr lang="en-US" sz="2400" dirty="0"/>
              <a:t> of the beam waist and position through the use of various lenses.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EC6D-FB3D-5349-830F-EF773E877ECB}" type="slidenum">
              <a:rPr lang="en-US" smtClean="0"/>
              <a:t>9</a:t>
            </a:fld>
            <a:endParaRPr lang="en-US"/>
          </a:p>
        </p:txBody>
      </p:sp>
      <p:pic>
        <p:nvPicPr>
          <p:cNvPr id="21" name="Picture 20" descr="modemat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55251"/>
            <a:ext cx="8425246" cy="454553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16000" y="2183735"/>
            <a:ext cx="4898986" cy="3731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92435" y="5732060"/>
            <a:ext cx="1336720" cy="9894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625</Words>
  <Application>Microsoft Macintosh PowerPoint</Application>
  <PresentationFormat>On-screen Show (4:3)</PresentationFormat>
  <Paragraphs>126</Paragraphs>
  <Slides>16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Microsoft Equation</vt:lpstr>
      <vt:lpstr>An Optical Setup for Crackle Noise Detection </vt:lpstr>
      <vt:lpstr>Crackle Noise and aLIGO</vt:lpstr>
      <vt:lpstr>Goals for the project</vt:lpstr>
      <vt:lpstr>Gaussian Beams </vt:lpstr>
      <vt:lpstr>Measurement Techniques</vt:lpstr>
      <vt:lpstr>Measurement Techniques</vt:lpstr>
      <vt:lpstr>Measurement Techniques</vt:lpstr>
      <vt:lpstr>The Final Parameters</vt:lpstr>
      <vt:lpstr>Mode Matching </vt:lpstr>
      <vt:lpstr>Mode Matching </vt:lpstr>
      <vt:lpstr> Mode Matching</vt:lpstr>
      <vt:lpstr>Design</vt:lpstr>
      <vt:lpstr>A Mode Matching Telescope</vt:lpstr>
      <vt:lpstr>The Final Parameters</vt:lpstr>
      <vt:lpstr>Future Work</vt:lpstr>
      <vt:lpstr>Acknowledgements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Optical Setup for Crackle Noise Detection </dc:title>
  <dc:creator>CIMS</dc:creator>
  <cp:lastModifiedBy>CIMS</cp:lastModifiedBy>
  <cp:revision>24</cp:revision>
  <cp:lastPrinted>2014-08-19T13:47:27Z</cp:lastPrinted>
  <dcterms:created xsi:type="dcterms:W3CDTF">2014-08-13T18:45:42Z</dcterms:created>
  <dcterms:modified xsi:type="dcterms:W3CDTF">2014-08-19T18:14:31Z</dcterms:modified>
</cp:coreProperties>
</file>